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52" r:id="rId4"/>
    <p:sldMasterId id="2147483777" r:id="rId5"/>
  </p:sldMasterIdLst>
  <p:notesMasterIdLst>
    <p:notesMasterId r:id="rId61"/>
  </p:notesMasterIdLst>
  <p:sldIdLst>
    <p:sldId id="258" r:id="rId6"/>
    <p:sldId id="280" r:id="rId7"/>
    <p:sldId id="802" r:id="rId8"/>
    <p:sldId id="804" r:id="rId9"/>
    <p:sldId id="805" r:id="rId10"/>
    <p:sldId id="784" r:id="rId11"/>
    <p:sldId id="763" r:id="rId12"/>
    <p:sldId id="785" r:id="rId13"/>
    <p:sldId id="786" r:id="rId14"/>
    <p:sldId id="787" r:id="rId15"/>
    <p:sldId id="788" r:id="rId16"/>
    <p:sldId id="789" r:id="rId17"/>
    <p:sldId id="790" r:id="rId18"/>
    <p:sldId id="743" r:id="rId19"/>
    <p:sldId id="631" r:id="rId20"/>
    <p:sldId id="744" r:id="rId21"/>
    <p:sldId id="641" r:id="rId22"/>
    <p:sldId id="658" r:id="rId23"/>
    <p:sldId id="675" r:id="rId24"/>
    <p:sldId id="669" r:id="rId25"/>
    <p:sldId id="643" r:id="rId26"/>
    <p:sldId id="636" r:id="rId27"/>
    <p:sldId id="648" r:id="rId28"/>
    <p:sldId id="777" r:id="rId29"/>
    <p:sldId id="289" r:id="rId30"/>
    <p:sldId id="267" r:id="rId31"/>
    <p:sldId id="803" r:id="rId32"/>
    <p:sldId id="654" r:id="rId33"/>
    <p:sldId id="753" r:id="rId34"/>
    <p:sldId id="796" r:id="rId35"/>
    <p:sldId id="797" r:id="rId36"/>
    <p:sldId id="798" r:id="rId37"/>
    <p:sldId id="799" r:id="rId38"/>
    <p:sldId id="800" r:id="rId39"/>
    <p:sldId id="801" r:id="rId40"/>
    <p:sldId id="520" r:id="rId41"/>
    <p:sldId id="629" r:id="rId42"/>
    <p:sldId id="745" r:id="rId43"/>
    <p:sldId id="606" r:id="rId44"/>
    <p:sldId id="331" r:id="rId45"/>
    <p:sldId id="770" r:id="rId46"/>
    <p:sldId id="771" r:id="rId47"/>
    <p:sldId id="772" r:id="rId48"/>
    <p:sldId id="773" r:id="rId49"/>
    <p:sldId id="774" r:id="rId50"/>
    <p:sldId id="775" r:id="rId51"/>
    <p:sldId id="776" r:id="rId52"/>
    <p:sldId id="330" r:id="rId53"/>
    <p:sldId id="778" r:id="rId54"/>
    <p:sldId id="780" r:id="rId55"/>
    <p:sldId id="781" r:id="rId56"/>
    <p:sldId id="782" r:id="rId57"/>
    <p:sldId id="783" r:id="rId58"/>
    <p:sldId id="448" r:id="rId59"/>
    <p:sldId id="32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Dudley" initials="AD" lastIdx="44" clrIdx="0">
    <p:extLst>
      <p:ext uri="{19B8F6BF-5375-455C-9EA6-DF929625EA0E}">
        <p15:presenceInfo xmlns:p15="http://schemas.microsoft.com/office/powerpoint/2012/main" userId="S::ad2u16@soton.ac.uk::3175bca7-b53d-4978-b72c-95b5e20d0140" providerId="AD"/>
      </p:ext>
    </p:extLst>
  </p:cmAuthor>
  <p:cmAuthor id="2" name="Natalie Finlayson" initials="NF" lastIdx="5" clrIdx="1">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FA6501"/>
    <a:srgbClr val="0F5076"/>
    <a:srgbClr val="999999"/>
    <a:srgbClr val="CCFF90"/>
    <a:srgbClr val="F2F2F2"/>
    <a:srgbClr val="01695C"/>
    <a:srgbClr val="CCCCCC"/>
    <a:srgbClr val="115076"/>
    <a:srgbClr val="FDEC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1" autoAdjust="0"/>
    <p:restoredTop sz="78400" autoAdjust="0"/>
  </p:normalViewPr>
  <p:slideViewPr>
    <p:cSldViewPr snapToGrid="0">
      <p:cViewPr varScale="1">
        <p:scale>
          <a:sx n="64" d="100"/>
          <a:sy n="64" d="100"/>
        </p:scale>
        <p:origin x="1234"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01/10/2021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algn="l"/>
            <a:r>
              <a:rPr lang="en-GB" b="0" dirty="0"/>
              <a:t>Revision of </a:t>
            </a:r>
            <a:r>
              <a:rPr lang="en-GB" sz="1200" dirty="0">
                <a:solidFill>
                  <a:prstClr val="white"/>
                </a:solidFill>
              </a:rPr>
              <a:t>SSCs [ai], [</a:t>
            </a:r>
            <a:r>
              <a:rPr lang="en-GB" sz="1200" dirty="0" err="1">
                <a:solidFill>
                  <a:prstClr val="white"/>
                </a:solidFill>
              </a:rPr>
              <a:t>é</a:t>
            </a:r>
            <a:r>
              <a:rPr lang="en-GB" sz="1200" dirty="0">
                <a:solidFill>
                  <a:prstClr val="white"/>
                </a:solidFill>
              </a:rPr>
              <a:t>]</a:t>
            </a:r>
            <a:endParaRPr lang="fr-FR" sz="120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Introduction of the use of </a:t>
            </a:r>
            <a:r>
              <a:rPr lang="fr-FR" b="0" dirty="0" err="1"/>
              <a:t>preposition</a:t>
            </a:r>
            <a:r>
              <a:rPr lang="fr-FR" b="0" dirty="0"/>
              <a:t> </a:t>
            </a:r>
            <a:r>
              <a:rPr lang="en-GB" sz="1200" i="1" dirty="0">
                <a:solidFill>
                  <a:prstClr val="white"/>
                </a:solidFill>
              </a:rPr>
              <a:t>à</a:t>
            </a:r>
            <a:r>
              <a:rPr lang="en-GB" sz="1200" dirty="0">
                <a:solidFill>
                  <a:prstClr val="white"/>
                </a:solidFill>
              </a:rPr>
              <a:t> with masculine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rPr>
              <a:t>Revision of the use of preposition </a:t>
            </a:r>
            <a:r>
              <a:rPr lang="en-GB" sz="1200" i="1" dirty="0" err="1">
                <a:solidFill>
                  <a:prstClr val="white"/>
                </a:solidFill>
              </a:rPr>
              <a:t>en</a:t>
            </a:r>
            <a:r>
              <a:rPr lang="en-GB" sz="1200" i="1" dirty="0">
                <a:solidFill>
                  <a:prstClr val="white"/>
                </a:solidFill>
              </a:rPr>
              <a:t> </a:t>
            </a:r>
            <a:r>
              <a:rPr lang="en-GB" sz="1200" i="0" dirty="0">
                <a:solidFill>
                  <a:prstClr val="white"/>
                </a:solidFill>
              </a:rPr>
              <a:t>with feminine countries.</a:t>
            </a: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9.1.1.6 (introduce) </a:t>
            </a:r>
            <a:r>
              <a:rPr lang="fr-FR" dirty="0"/>
              <a:t>connaître, connais [133], chanson [2142], chemin [859], endroit [650], gens [236], groupe [187], québécois [1970], canadien [611], Canada [n/a], Québec [n/a]</a:t>
            </a:r>
            <a:br>
              <a:rPr lang="fr-FR" dirty="0"/>
            </a:br>
            <a:r>
              <a:rPr lang="en-GB" sz="1200" b="1" i="0" u="none" strike="noStrike" kern="1200" cap="none" dirty="0">
                <a:solidFill>
                  <a:schemeClr val="tx1"/>
                </a:solidFill>
                <a:effectLst/>
                <a:latin typeface="+mn-lt"/>
                <a:ea typeface="Calibri"/>
                <a:cs typeface="Calibri"/>
                <a:sym typeface="Calibri"/>
              </a:rPr>
              <a:t>8.3.2.6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bu [boire - 1879], eu [avoir - 8], pris [prendre - 43], accident [1227], bras [1253], jambe [2472], mal [277], maladie [793], petit-déjeuner [&gt;5000], photo [1412], déjà</a:t>
            </a:r>
            <a:r>
              <a:rPr lang="fr-FR" sz="1200" b="0" i="0" u="none" strike="noStrike" kern="1200" baseline="30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[58], pas encore [18/51], ensuite [265], avoir mal à + </a:t>
            </a:r>
            <a:r>
              <a:rPr lang="fr-FR" sz="1200" b="0" i="0" u="none" strike="noStrike" kern="1200" dirty="0" err="1">
                <a:solidFill>
                  <a:schemeClr val="tx1"/>
                </a:solidFill>
                <a:effectLst/>
                <a:latin typeface="+mn-lt"/>
                <a:ea typeface="+mn-ea"/>
                <a:cs typeface="+mn-cs"/>
              </a:rPr>
              <a:t>definite</a:t>
            </a:r>
            <a:r>
              <a:rPr lang="fr-FR" sz="1200" b="0" i="0" u="none" strike="noStrike" kern="1200" dirty="0">
                <a:solidFill>
                  <a:schemeClr val="tx1"/>
                </a:solidFill>
                <a:effectLst/>
                <a:latin typeface="+mn-lt"/>
                <a:ea typeface="+mn-ea"/>
                <a:cs typeface="+mn-cs"/>
              </a:rPr>
              <a:t> article, prendre + </a:t>
            </a:r>
            <a:r>
              <a:rPr lang="fr-FR" sz="1200" b="0" i="0" u="none" strike="noStrike" kern="1200" dirty="0" err="1">
                <a:solidFill>
                  <a:schemeClr val="tx1"/>
                </a:solidFill>
                <a:effectLst/>
                <a:latin typeface="+mn-lt"/>
                <a:ea typeface="+mn-ea"/>
                <a:cs typeface="+mn-cs"/>
              </a:rPr>
              <a:t>food</a:t>
            </a:r>
            <a:r>
              <a:rPr lang="fr-FR" sz="1200" b="0" i="0" u="none" strike="noStrike" kern="1200" dirty="0">
                <a:solidFill>
                  <a:schemeClr val="tx1"/>
                </a:solidFill>
                <a:effectLst/>
                <a:latin typeface="+mn-lt"/>
                <a:ea typeface="+mn-ea"/>
                <a:cs typeface="+mn-cs"/>
              </a:rPr>
              <a:t>/drink</a:t>
            </a:r>
            <a:br>
              <a:rPr lang="fr-FR" sz="1200" b="0" i="0" u="none" strike="noStrike"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Calibri"/>
                <a:cs typeface="Calibri"/>
                <a:sym typeface="Calibri"/>
              </a:rPr>
              <a:t>8.3.1.4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dépendre (de) [313], entendre [159], répondre (à) [200], annonce [1887], conversation [1747], espagnol</a:t>
            </a:r>
            <a:r>
              <a:rPr lang="fr-FR" sz="1200" b="0" i="0" u="none" strike="noStrike" kern="1200" baseline="30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[1666], message [792], soleil [1713], temps</a:t>
            </a:r>
            <a:r>
              <a:rPr lang="fr-FR" sz="1200" b="0" i="0" u="none" strike="noStrike" kern="1200" baseline="30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[65], espagnol</a:t>
            </a:r>
            <a:r>
              <a:rPr lang="fr-FR" sz="1200" b="0" i="0" u="none" strike="noStrike" kern="1200" baseline="30000" dirty="0">
                <a:solidFill>
                  <a:schemeClr val="tx1"/>
                </a:solidFill>
                <a:effectLst/>
                <a:latin typeface="+mn-lt"/>
                <a:ea typeface="+mn-ea"/>
                <a:cs typeface="+mn-cs"/>
              </a:rPr>
              <a:t>1</a:t>
            </a:r>
            <a:r>
              <a:rPr lang="fr-FR" sz="1200" b="0" i="0" u="none" strike="noStrike" kern="1200" dirty="0">
                <a:solidFill>
                  <a:schemeClr val="tx1"/>
                </a:solidFill>
                <a:effectLst/>
                <a:latin typeface="+mn-lt"/>
                <a:ea typeface="+mn-ea"/>
                <a:cs typeface="+mn-cs"/>
              </a:rPr>
              <a:t> [1666], Espagne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a:t>
            </a:r>
            <a:r>
              <a:rPr lang="en-GB" sz="1200" b="0" i="1" u="none" strike="noStrike" kern="1200" cap="none" dirty="0" err="1">
                <a:solidFill>
                  <a:schemeClr val="tx1"/>
                </a:solidFill>
                <a:effectLst/>
                <a:latin typeface="+mn-lt"/>
                <a:ea typeface="Calibri"/>
                <a:cs typeface="Calibri"/>
                <a:sym typeface="Calibri"/>
              </a:rPr>
              <a:t>Léarners</a:t>
            </a:r>
            <a:r>
              <a:rPr lang="en-GB" sz="1200" b="0" i="1"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3/7</a:t>
            </a:r>
            <a:r>
              <a:rPr lang="en-US" b="0" dirty="0"/>
              <a:t>.</a:t>
            </a:r>
            <a:endParaRPr lang="en-US" b="1" dirty="0"/>
          </a:p>
          <a:p>
            <a:endParaRPr lang="en-US" b="1" dirty="0"/>
          </a:p>
          <a:p>
            <a:r>
              <a:rPr lang="en-US" b="1" dirty="0"/>
              <a:t>Transcript:</a:t>
            </a:r>
          </a:p>
          <a:p>
            <a:r>
              <a:rPr lang="fr-FR" b="0" noProof="0" dirty="0"/>
              <a:t>Antoine a mal à la [tête].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608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4/7</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Transcript:</a:t>
            </a:r>
          </a:p>
          <a:p>
            <a:r>
              <a:rPr lang="fr-FR" b="0" noProof="0" dirty="0"/>
              <a:t>Léa a mal au [cœur].</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732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5/7</a:t>
            </a:r>
            <a:r>
              <a:rPr lang="en-US" b="0" dirty="0"/>
              <a:t>.</a:t>
            </a:r>
            <a:endParaRPr lang="en-US" b="1" dirty="0"/>
          </a:p>
          <a:p>
            <a:endParaRPr lang="en-US" b="1" dirty="0"/>
          </a:p>
          <a:p>
            <a:r>
              <a:rPr lang="en-US" b="1" dirty="0"/>
              <a:t>Transcript:</a:t>
            </a:r>
          </a:p>
          <a:p>
            <a:r>
              <a:rPr lang="fr-FR" b="0" noProof="0" dirty="0"/>
              <a:t>Nous avons mal aux [jambes].</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97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6/7</a:t>
            </a:r>
            <a:r>
              <a:rPr lang="en-US" b="0" dirty="0"/>
              <a:t>.</a:t>
            </a:r>
            <a:endParaRPr lang="en-US" b="1" dirty="0"/>
          </a:p>
          <a:p>
            <a:endParaRPr lang="en-US" b="1" dirty="0"/>
          </a:p>
          <a:p>
            <a:r>
              <a:rPr lang="en-US" b="1" dirty="0"/>
              <a:t>Transcript:</a:t>
            </a:r>
          </a:p>
          <a:p>
            <a:r>
              <a:rPr lang="fr-FR" b="0" noProof="0" dirty="0"/>
              <a:t>Maman, papa, vous avez mal à la [tête]?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495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7/7</a:t>
            </a:r>
            <a:r>
              <a:rPr lang="en-US" b="0" dirty="0"/>
              <a:t>.</a:t>
            </a:r>
            <a:endParaRPr lang="en-US" b="1" dirty="0"/>
          </a:p>
          <a:p>
            <a:endParaRPr lang="en-US" b="1" dirty="0"/>
          </a:p>
          <a:p>
            <a:r>
              <a:rPr lang="en-US" b="1" dirty="0"/>
              <a:t>Transcript:</a:t>
            </a:r>
          </a:p>
          <a:p>
            <a:r>
              <a:rPr lang="fr-FR" b="0" noProof="0" dirty="0"/>
              <a:t>Ils ont mal aux [bras].</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722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Aim: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To recap the use of</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à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and </a:t>
            </a:r>
            <a:r>
              <a:rPr kumimoji="0" lang="en-GB" sz="12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en</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with place names (towns, cities and feminine countries); to introduce spelling rules governing gender of country names (-e = feminine).</a:t>
            </a:r>
            <a:endParaRPr kumimoji="0" lang="en-GB" sz="1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1. Work through the information, drawing attention to the fact that the English translation of the preposition changes depending on the verb (‘to’ with verbs expressing movement, ‘in’ with verbs expressing location).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2. Click to bring up the hint about country names and gender. Ask students to recall the names of countries they have learned so far (</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la France, </a:t>
            </a:r>
            <a:r>
              <a:rPr kumimoji="0" lang="en-GB" sz="12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l’Angleterre</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l’</a:t>
            </a:r>
            <a:r>
              <a:rPr lang="fr-FR" b="0" i="1" dirty="0">
                <a:solidFill>
                  <a:srgbClr val="5F6368"/>
                </a:solidFill>
                <a:effectLst/>
                <a:latin typeface="arial" panose="020B0604020202020204" pitchFamily="34" charset="0"/>
              </a:rPr>
              <a:t>Écosse, l’</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Italie, </a:t>
            </a:r>
            <a:r>
              <a:rPr kumimoji="0" lang="en-GB" sz="12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l’Allemagne</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12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l’Alg</a:t>
            </a:r>
            <a:r>
              <a:rPr lang="fr-FR" b="0" i="0" dirty="0">
                <a:solidFill>
                  <a:srgbClr val="5F6368"/>
                </a:solidFill>
                <a:effectLst/>
                <a:latin typeface="arial" panose="020B0604020202020204" pitchFamily="34" charset="0"/>
              </a:rPr>
              <a:t>é</a:t>
            </a:r>
            <a:r>
              <a:rPr kumimoji="0" lang="en-GB" sz="12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rie</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12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l’Espagne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Draw attention to the fact that these country names all end in –e and are all feminine. This prepares students for adding to this knowledge on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Aim: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To introduce the use of</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à +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definite article with masculine countries and regions; to introduce spelling rules governing gender of country names (</a:t>
            </a:r>
            <a:r>
              <a:rPr lang="fr-FR" b="0" i="0" dirty="0">
                <a:solidFill>
                  <a:srgbClr val="202124"/>
                </a:solidFill>
                <a:effectLst/>
                <a:latin typeface="arial" panose="020B0604020202020204" pitchFamily="34" charset="0"/>
              </a:rPr>
              <a: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-e = masculine).</a:t>
            </a:r>
            <a:endParaRPr kumimoji="0" lang="en-GB" sz="1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872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 </a:t>
            </a:r>
            <a:r>
              <a:rPr lang="en-US" b="0" dirty="0"/>
              <a:t>Connecting </a:t>
            </a:r>
            <a:r>
              <a:rPr lang="en-US" b="0" i="1" dirty="0"/>
              <a:t>au</a:t>
            </a:r>
            <a:r>
              <a:rPr lang="en-US" b="0" i="0" dirty="0"/>
              <a:t> and </a:t>
            </a:r>
            <a:r>
              <a:rPr lang="en-US" b="0" i="1" dirty="0" err="1"/>
              <a:t>en</a:t>
            </a:r>
            <a:r>
              <a:rPr lang="en-US" b="0" i="0" dirty="0"/>
              <a:t> with masculine and feminine countries and translating them as ‘to’ or ‘in’ depending on the verb that precedes them.</a:t>
            </a:r>
            <a:endParaRPr lang="en-US" b="1" i="1" dirty="0"/>
          </a:p>
          <a:p>
            <a:endParaRPr lang="en-US" b="1" dirty="0"/>
          </a:p>
          <a:p>
            <a:r>
              <a:rPr lang="en-US" b="1" dirty="0"/>
              <a:t>Procedure:</a:t>
            </a:r>
          </a:p>
          <a:p>
            <a:pPr marL="0" indent="0">
              <a:buNone/>
            </a:pPr>
            <a:r>
              <a:rPr lang="en-US" b="0" dirty="0"/>
              <a:t>1. Remind students of the spelling rules governing country gender. They will need to use their knowledge of this rule to complete the exercise as it contains the names of some countries they have not yet encountered in French.</a:t>
            </a:r>
          </a:p>
          <a:p>
            <a:pPr marL="0" indent="0">
              <a:buNone/>
            </a:pPr>
            <a:r>
              <a:rPr lang="en-US" b="0" dirty="0"/>
              <a:t>2. Students read the sentences and decide which country name must complete them based on the preposition they see (</a:t>
            </a:r>
            <a:r>
              <a:rPr lang="en-US" b="0" i="1" dirty="0" err="1"/>
              <a:t>en</a:t>
            </a:r>
            <a:r>
              <a:rPr lang="en-US" b="0" i="1" dirty="0"/>
              <a:t> </a:t>
            </a:r>
            <a:r>
              <a:rPr lang="en-US" b="0" i="0" dirty="0"/>
              <a:t>+ countries ending in –e; </a:t>
            </a:r>
            <a:r>
              <a:rPr lang="en-US" b="0" i="1" dirty="0"/>
              <a:t>au</a:t>
            </a:r>
            <a:r>
              <a:rPr lang="en-US" b="0" i="0" dirty="0"/>
              <a:t> + others).</a:t>
            </a:r>
            <a:endParaRPr lang="en-US" b="0" dirty="0"/>
          </a:p>
          <a:p>
            <a:pPr marL="0" indent="0">
              <a:buNone/>
            </a:pPr>
            <a:r>
              <a:rPr lang="en-US" b="0" dirty="0"/>
              <a:t>3. Click to reveal the answers. While giving feedback, ask students to use their SSC knowledge to read the names of the countries aloud. Check they know the English names of the countries which are written cognates.</a:t>
            </a:r>
          </a:p>
          <a:p>
            <a:pPr marL="0" indent="0">
              <a:buNone/>
            </a:pPr>
            <a:r>
              <a:rPr lang="en-US" b="0" dirty="0"/>
              <a:t>4. Students translate the sentences. Focus students’ attention on whether </a:t>
            </a:r>
            <a:r>
              <a:rPr lang="en-US" b="0" i="1" dirty="0" err="1"/>
              <a:t>en</a:t>
            </a:r>
            <a:r>
              <a:rPr lang="en-US" b="0" i="0" dirty="0"/>
              <a:t> or </a:t>
            </a:r>
            <a:r>
              <a:rPr lang="en-US" b="0" i="1" dirty="0"/>
              <a:t>au</a:t>
            </a:r>
            <a:r>
              <a:rPr lang="en-US" b="0" i="0" dirty="0"/>
              <a:t> should be translated as ‘to’ or ’in’ based on the verb.</a:t>
            </a:r>
            <a:endParaRPr lang="en-US" b="0" dirty="0"/>
          </a:p>
          <a:p>
            <a:pPr marL="0" indent="0">
              <a:buNone/>
            </a:pPr>
            <a:r>
              <a:rPr lang="en-US" b="0" dirty="0"/>
              <a:t>5. Suggested translations are provided on the following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Taxi [4235]; </a:t>
            </a:r>
            <a:r>
              <a:rPr lang="en-GB" b="0" baseline="0" dirty="0" err="1"/>
              <a:t>Australie</a:t>
            </a:r>
            <a:r>
              <a:rPr lang="en-GB" b="0" baseline="0" dirty="0"/>
              <a:t> [&gt;5000]; Portugal [[&gt;5000; </a:t>
            </a:r>
            <a:r>
              <a:rPr lang="en-GB" b="0" baseline="0" dirty="0" err="1"/>
              <a:t>Brésil</a:t>
            </a:r>
            <a:r>
              <a:rPr lang="en-GB" b="0" baseline="0" dirty="0"/>
              <a:t> [&gt;5000]; </a:t>
            </a:r>
            <a:r>
              <a:rPr lang="en-GB" b="0" baseline="0" dirty="0" err="1"/>
              <a:t>Colombie</a:t>
            </a:r>
            <a:r>
              <a:rPr lang="en-GB" b="0" baseline="0" dirty="0"/>
              <a:t> [&gt;5000]; </a:t>
            </a:r>
            <a:r>
              <a:rPr lang="en-GB" b="0" baseline="0" dirty="0" err="1"/>
              <a:t>Inde</a:t>
            </a:r>
            <a:r>
              <a:rPr lang="en-GB" b="0" baseline="0" dirty="0"/>
              <a:t> [&gt;5000]; </a:t>
            </a:r>
            <a:r>
              <a:rPr lang="en-GB" b="0" baseline="0" dirty="0" err="1"/>
              <a:t>Japon</a:t>
            </a:r>
            <a:r>
              <a:rPr lang="en-GB" b="0" baseline="0" dirty="0"/>
              <a:t> [&gt;5000]; </a:t>
            </a:r>
            <a:r>
              <a:rPr lang="en-GB" b="0" baseline="0" dirty="0" err="1"/>
              <a:t>Norvège</a:t>
            </a:r>
            <a:r>
              <a:rPr lang="en-GB" b="0" baseline="0" dirty="0"/>
              <a:t> [&gt;5000]; Costa Rica [&gt;5000]; </a:t>
            </a:r>
            <a:r>
              <a:rPr lang="en-GB" b="0" baseline="0" dirty="0" err="1"/>
              <a:t>Russie</a:t>
            </a:r>
            <a:r>
              <a:rPr lang="en-GB" b="0" baseline="0" dirty="0"/>
              <a:t> [&gt;5000]; Maroc [&gt;5000]; </a:t>
            </a:r>
            <a:r>
              <a:rPr lang="en-GB" b="0" baseline="0" dirty="0" err="1"/>
              <a:t>Thaïlande</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595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2/2.</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874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noProof="0" dirty="0"/>
              <a:t>Timing: 5 minutes</a:t>
            </a:r>
          </a:p>
          <a:p>
            <a:endParaRPr lang="en-GB" b="1" noProof="0" dirty="0"/>
          </a:p>
          <a:p>
            <a:r>
              <a:rPr lang="en-GB" b="1" noProof="0" dirty="0"/>
              <a:t>Aim: </a:t>
            </a:r>
            <a:r>
              <a:rPr lang="en-GB" b="0" noProof="0" dirty="0"/>
              <a:t>Written production of </a:t>
            </a:r>
            <a:r>
              <a:rPr lang="en-GB" b="0" i="1" noProof="0" dirty="0"/>
              <a:t>à</a:t>
            </a:r>
            <a:r>
              <a:rPr lang="en-GB" b="0" noProof="0" dirty="0"/>
              <a:t>, </a:t>
            </a:r>
            <a:r>
              <a:rPr lang="en-GB" b="0" i="1" noProof="0" dirty="0"/>
              <a:t>au</a:t>
            </a:r>
            <a:r>
              <a:rPr lang="en-GB" b="0" i="0" noProof="0" dirty="0"/>
              <a:t> and </a:t>
            </a:r>
            <a:r>
              <a:rPr lang="en-GB" b="0" i="1" noProof="0" dirty="0" err="1"/>
              <a:t>en</a:t>
            </a:r>
            <a:r>
              <a:rPr lang="en-GB" b="0" i="0" noProof="0" dirty="0"/>
              <a:t> with place names (cities, masculine/feminine countries and regions).</a:t>
            </a:r>
            <a:endParaRPr lang="en-GB" b="0" i="1" noProof="0" dirty="0"/>
          </a:p>
          <a:p>
            <a:endParaRPr lang="en-GB" b="1" noProof="0" dirty="0"/>
          </a:p>
          <a:p>
            <a:r>
              <a:rPr lang="en-GB" b="1" noProof="0" dirty="0"/>
              <a:t>Procedure:</a:t>
            </a:r>
          </a:p>
          <a:p>
            <a:r>
              <a:rPr lang="en-GB" b="0" noProof="0" dirty="0"/>
              <a:t>1. Students read the sentences and choose </a:t>
            </a:r>
            <a:r>
              <a:rPr lang="en-GB" b="0" i="1" noProof="0" dirty="0"/>
              <a:t>à</a:t>
            </a:r>
            <a:r>
              <a:rPr lang="en-GB" b="0" noProof="0" dirty="0"/>
              <a:t>, </a:t>
            </a:r>
            <a:r>
              <a:rPr lang="en-GB" b="0" i="1" noProof="0" dirty="0"/>
              <a:t>au</a:t>
            </a:r>
            <a:r>
              <a:rPr lang="en-GB" b="0" i="0" noProof="0" dirty="0"/>
              <a:t> or </a:t>
            </a:r>
            <a:r>
              <a:rPr lang="en-GB" b="0" i="1" noProof="0" dirty="0" err="1"/>
              <a:t>en</a:t>
            </a:r>
            <a:r>
              <a:rPr lang="en-GB" b="0" i="1" noProof="0" dirty="0"/>
              <a:t> </a:t>
            </a:r>
            <a:r>
              <a:rPr lang="en-GB" b="0" i="0" noProof="0" dirty="0"/>
              <a:t>depending on the place name</a:t>
            </a:r>
            <a:r>
              <a:rPr lang="en-GB" b="0" noProof="0" dirty="0"/>
              <a:t>. </a:t>
            </a:r>
          </a:p>
          <a:p>
            <a:r>
              <a:rPr lang="en-GB" b="0" noProof="0" dirty="0"/>
              <a:t>2. Click to reveal answers. </a:t>
            </a:r>
          </a:p>
          <a:p>
            <a:endParaRPr lang="en-GB" b="1" noProof="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15107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a ‘tick’.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err="1"/>
              <a:t>vrai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2116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Oral production of short sentences containing </a:t>
            </a:r>
            <a:r>
              <a:rPr lang="en-US" b="0" i="1" dirty="0" err="1"/>
              <a:t>en</a:t>
            </a:r>
            <a:r>
              <a:rPr lang="en-US" b="0" dirty="0"/>
              <a:t> with feminine countries and </a:t>
            </a:r>
            <a:r>
              <a:rPr lang="en-US" b="0" i="1" dirty="0"/>
              <a:t>au</a:t>
            </a:r>
            <a:r>
              <a:rPr lang="en-US" b="0" dirty="0"/>
              <a:t> with masculine ones; aural recognition of a range of vocabulary.</a:t>
            </a:r>
            <a:endParaRPr lang="en-US" b="1" dirty="0"/>
          </a:p>
          <a:p>
            <a:endParaRPr lang="en-US" b="1" dirty="0"/>
          </a:p>
          <a:p>
            <a:r>
              <a:rPr lang="en-US" b="1" dirty="0"/>
              <a:t>Procedure:</a:t>
            </a:r>
          </a:p>
          <a:p>
            <a:pPr marL="0" indent="0">
              <a:buNone/>
            </a:pPr>
            <a:r>
              <a:rPr lang="en-US" b="0" dirty="0"/>
              <a:t>1. Print and distribute the role cards on slide 23-24 and display the picture board on slide 22.</a:t>
            </a:r>
          </a:p>
          <a:p>
            <a:pPr marL="0" indent="0">
              <a:buNone/>
            </a:pPr>
            <a:r>
              <a:rPr lang="en-US" b="0" dirty="0"/>
              <a:t>2. Student A begins by reading the first clue for country A. </a:t>
            </a:r>
          </a:p>
          <a:p>
            <a:pPr marL="0" indent="0">
              <a:buNone/>
            </a:pPr>
            <a:r>
              <a:rPr lang="en-US" b="0" dirty="0"/>
              <a:t>3. Student B guesses the name of a country that matches the description using the structure </a:t>
            </a:r>
            <a:r>
              <a:rPr lang="en-US" b="0" i="1" dirty="0"/>
              <a:t>Vas-</a:t>
            </a:r>
            <a:r>
              <a:rPr lang="en-US" b="0" i="1" dirty="0" err="1"/>
              <a:t>tu</a:t>
            </a:r>
            <a:r>
              <a:rPr lang="en-US" b="0" i="1" dirty="0"/>
              <a:t> au/</a:t>
            </a:r>
            <a:r>
              <a:rPr lang="en-US" b="0" i="1" dirty="0" err="1"/>
              <a:t>en</a:t>
            </a:r>
            <a:r>
              <a:rPr lang="en-US" b="0" i="1" dirty="0"/>
              <a:t>…?</a:t>
            </a:r>
            <a:r>
              <a:rPr lang="en-US" b="0" dirty="0"/>
              <a:t>. Remind students to focus on the use of </a:t>
            </a:r>
            <a:r>
              <a:rPr lang="en-US" b="0" i="1" dirty="0"/>
              <a:t>au</a:t>
            </a:r>
            <a:r>
              <a:rPr lang="en-US" b="0" dirty="0"/>
              <a:t> and </a:t>
            </a:r>
            <a:r>
              <a:rPr lang="en-US" b="0" i="1" dirty="0" err="1"/>
              <a:t>en</a:t>
            </a:r>
            <a:r>
              <a:rPr lang="en-US" b="0" dirty="0"/>
              <a:t>, and that they will need to look at the spelling of the country name to decide which to use.</a:t>
            </a:r>
          </a:p>
          <a:p>
            <a:pPr marL="0" indent="0">
              <a:buNone/>
            </a:pPr>
            <a:r>
              <a:rPr lang="en-US" b="0" dirty="0"/>
              <a:t>4. If student B guesses correctly, student A moves on to the clues for country B. If student B guesses incorrectly, student A reads out the second clue for country A (and then the third if the country is still not guessed correctly). An example of such a dialogue is shown on this slide.</a:t>
            </a:r>
          </a:p>
          <a:p>
            <a:pPr marL="0" indent="0">
              <a:buNone/>
            </a:pPr>
            <a:r>
              <a:rPr lang="en-US" b="0" dirty="0"/>
              <a:t>5. Repeat steps 2-4 for the remainder of countries on Student A’s card.</a:t>
            </a:r>
          </a:p>
          <a:p>
            <a:pPr marL="0" indent="0">
              <a:buNone/>
            </a:pPr>
            <a:r>
              <a:rPr lang="en-US" b="0" dirty="0"/>
              <a:t>6. Students swap roles.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pizza [</a:t>
            </a:r>
            <a:r>
              <a:rPr lang="en-GB" sz="1200" b="0" i="0" u="none" strike="noStrike" kern="1200" dirty="0">
                <a:solidFill>
                  <a:schemeClr val="tx1"/>
                </a:solidFill>
                <a:effectLst/>
                <a:latin typeface="+mn-lt"/>
                <a:ea typeface="+mn-ea"/>
                <a:cs typeface="+mn-cs"/>
              </a:rPr>
              <a:t>&gt;5000]</a:t>
            </a:r>
            <a:r>
              <a:rPr lang="en-GB" b="0" baseline="0" dirty="0"/>
              <a:t>, </a:t>
            </a:r>
            <a:r>
              <a:rPr lang="en-GB" b="0" baseline="0" dirty="0" err="1"/>
              <a:t>Asie</a:t>
            </a:r>
            <a:r>
              <a:rPr lang="en-GB" b="0" baseline="0" dirty="0"/>
              <a:t> [</a:t>
            </a:r>
            <a:r>
              <a:rPr lang="en-GB" sz="1200" b="0" i="0" u="none" strike="noStrike" kern="1200" dirty="0">
                <a:solidFill>
                  <a:schemeClr val="tx1"/>
                </a:solidFill>
                <a:effectLst/>
                <a:latin typeface="+mn-lt"/>
                <a:ea typeface="+mn-ea"/>
                <a:cs typeface="+mn-cs"/>
              </a:rPr>
              <a:t>&gt;5000]</a:t>
            </a:r>
            <a:r>
              <a:rPr lang="en-GB" b="0" baseline="0" dirty="0"/>
              <a:t>, sushi [</a:t>
            </a:r>
            <a:r>
              <a:rPr lang="en-GB" sz="1200" b="0" i="0" u="none" strike="noStrike" kern="1200" dirty="0">
                <a:solidFill>
                  <a:schemeClr val="tx1"/>
                </a:solidFill>
                <a:effectLst/>
                <a:latin typeface="+mn-lt"/>
                <a:ea typeface="+mn-ea"/>
                <a:cs typeface="+mn-cs"/>
              </a:rPr>
              <a:t>&gt;5000]</a:t>
            </a:r>
            <a:r>
              <a:rPr lang="en-GB" b="0" baseline="0" dirty="0"/>
              <a:t>, Afrique [2289], </a:t>
            </a:r>
            <a:r>
              <a:rPr lang="en-GB" b="0" baseline="0" dirty="0" err="1"/>
              <a:t>éléphant</a:t>
            </a:r>
            <a:r>
              <a:rPr lang="en-GB" b="0" baseline="0" dirty="0"/>
              <a:t> [&gt;5000], </a:t>
            </a:r>
            <a:r>
              <a:rPr lang="en-GB" b="0" baseline="0" dirty="0" err="1"/>
              <a:t>Amérique</a:t>
            </a:r>
            <a:r>
              <a:rPr lang="en-GB" b="0" baseline="0" dirty="0"/>
              <a:t> [&gt;5000], Nord [1090], Europe [&gt;5000], </a:t>
            </a:r>
            <a:r>
              <a:rPr lang="en-GB" b="0" baseline="0" dirty="0" err="1"/>
              <a:t>Amérique</a:t>
            </a:r>
            <a:r>
              <a:rPr lang="en-GB" b="0" baseline="0" dirty="0"/>
              <a:t> [&gt;5000], </a:t>
            </a:r>
            <a:r>
              <a:rPr lang="en-GB" b="0" baseline="0" dirty="0" err="1"/>
              <a:t>carnaval</a:t>
            </a:r>
            <a:r>
              <a:rPr lang="en-GB" b="0" baseline="0" dirty="0"/>
              <a:t> [&gt;5000], </a:t>
            </a:r>
            <a:r>
              <a:rPr lang="en-GB" b="0" baseline="0" dirty="0" err="1"/>
              <a:t>Asie</a:t>
            </a:r>
            <a:r>
              <a:rPr lang="en-GB" b="0" baseline="0" dirty="0"/>
              <a:t> [&gt;5000], temple [3441], </a:t>
            </a:r>
            <a:r>
              <a:rPr lang="en-GB" b="0" baseline="0" dirty="0" err="1"/>
              <a:t>désert</a:t>
            </a:r>
            <a:r>
              <a:rPr lang="en-GB" b="0" baseline="0" dirty="0"/>
              <a:t> [2382]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14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Picture Board</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781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Role Play Cards 1</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273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Role Play Cards 2</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377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a:t>
            </a:r>
            <a:r>
              <a:rPr lang="en-GB" sz="1200" dirty="0">
                <a:solidFill>
                  <a:prstClr val="white"/>
                </a:solidFill>
              </a:rPr>
              <a:t>SSCs [ai], [</a:t>
            </a:r>
            <a:r>
              <a:rPr lang="en-GB" sz="1200" dirty="0" err="1">
                <a:solidFill>
                  <a:prstClr val="white"/>
                </a:solidFill>
              </a:rPr>
              <a:t>é</a:t>
            </a:r>
            <a:r>
              <a:rPr lang="en-GB" sz="1200" dirty="0">
                <a:solidFill>
                  <a:prstClr val="white"/>
                </a:solidFill>
              </a:rPr>
              <a:t>]</a:t>
            </a:r>
            <a:endParaRPr lang="fr-FR" sz="1200" b="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of the verb </a:t>
            </a:r>
            <a:r>
              <a:rPr lang="fr-FR" b="1" dirty="0"/>
              <a:t>connaître (je, tu, il/elle)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9.1.1.6 (introduce) </a:t>
            </a:r>
            <a:r>
              <a:rPr lang="fr-FR" dirty="0"/>
              <a:t>connaître, connais [133], chanson [2142], chemin [859], endroit [650], gens [236], groupe [187], québécois [1970], canadien [611], Canada [n/a], Québec [n/a]</a:t>
            </a:r>
            <a:br>
              <a:rPr lang="fr-FR" dirty="0"/>
            </a:br>
            <a:r>
              <a:rPr lang="en-GB" sz="1200" b="1" i="0" u="none" strike="noStrike" kern="1200" cap="none" dirty="0">
                <a:solidFill>
                  <a:schemeClr val="tx1"/>
                </a:solidFill>
                <a:effectLst/>
                <a:latin typeface="+mn-lt"/>
                <a:ea typeface="Calibri"/>
                <a:cs typeface="Calibri"/>
                <a:sym typeface="Calibri"/>
              </a:rPr>
              <a:t>8.3.2.6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bu [boire - 1879], eu [avoir - 8], pris [prendre - 43], accident [1227], bras [1253], jambe [2472], mal [277], maladie [793], petit-déjeuner [&gt;5000], photo [1412], déjà</a:t>
            </a:r>
            <a:r>
              <a:rPr lang="fr-FR" sz="1200" b="0" i="0" u="none" strike="noStrike" kern="1200" baseline="30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[58], pas encore [18/51], ensuite [265], avoir mal à + </a:t>
            </a:r>
            <a:r>
              <a:rPr lang="fr-FR" sz="1200" b="0" i="0" u="none" strike="noStrike" kern="1200" dirty="0" err="1">
                <a:solidFill>
                  <a:schemeClr val="tx1"/>
                </a:solidFill>
                <a:effectLst/>
                <a:latin typeface="+mn-lt"/>
                <a:ea typeface="+mn-ea"/>
                <a:cs typeface="+mn-cs"/>
              </a:rPr>
              <a:t>definite</a:t>
            </a:r>
            <a:r>
              <a:rPr lang="fr-FR" sz="1200" b="0" i="0" u="none" strike="noStrike" kern="1200" dirty="0">
                <a:solidFill>
                  <a:schemeClr val="tx1"/>
                </a:solidFill>
                <a:effectLst/>
                <a:latin typeface="+mn-lt"/>
                <a:ea typeface="+mn-ea"/>
                <a:cs typeface="+mn-cs"/>
              </a:rPr>
              <a:t> article, prendre + </a:t>
            </a:r>
            <a:r>
              <a:rPr lang="fr-FR" sz="1200" b="0" i="0" u="none" strike="noStrike" kern="1200" dirty="0" err="1">
                <a:solidFill>
                  <a:schemeClr val="tx1"/>
                </a:solidFill>
                <a:effectLst/>
                <a:latin typeface="+mn-lt"/>
                <a:ea typeface="+mn-ea"/>
                <a:cs typeface="+mn-cs"/>
              </a:rPr>
              <a:t>food</a:t>
            </a:r>
            <a:r>
              <a:rPr lang="fr-FR" sz="1200" b="0" i="0" u="none" strike="noStrike" kern="1200" dirty="0">
                <a:solidFill>
                  <a:schemeClr val="tx1"/>
                </a:solidFill>
                <a:effectLst/>
                <a:latin typeface="+mn-lt"/>
                <a:ea typeface="+mn-ea"/>
                <a:cs typeface="+mn-cs"/>
              </a:rPr>
              <a:t>/drink</a:t>
            </a:r>
            <a:br>
              <a:rPr lang="fr-FR" sz="1200" b="0" i="0" u="none" strike="noStrike"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Calibri"/>
                <a:cs typeface="Calibri"/>
                <a:sym typeface="Calibri"/>
              </a:rPr>
              <a:t>8.3.1.4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dépendre (de) [313], entendre [159], répondre (à) [200], annonce [1887], conversation [1747], espagnol</a:t>
            </a:r>
            <a:r>
              <a:rPr lang="fr-FR" sz="1200" b="0" i="0" u="none" strike="noStrike" kern="1200" baseline="30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[1666], message [792], soleil [1713], temps</a:t>
            </a:r>
            <a:r>
              <a:rPr lang="fr-FR" sz="1200" b="0" i="0" u="none" strike="noStrike" kern="1200" baseline="30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[65], espagnol</a:t>
            </a:r>
            <a:r>
              <a:rPr lang="fr-FR" sz="1200" b="0" i="0" u="none" strike="noStrike" kern="1200" baseline="30000" dirty="0">
                <a:solidFill>
                  <a:schemeClr val="tx1"/>
                </a:solidFill>
                <a:effectLst/>
                <a:latin typeface="+mn-lt"/>
                <a:ea typeface="+mn-ea"/>
                <a:cs typeface="+mn-cs"/>
              </a:rPr>
              <a:t>1</a:t>
            </a:r>
            <a:r>
              <a:rPr lang="fr-FR" sz="1200" b="0" i="0" u="none" strike="noStrike" kern="1200" dirty="0">
                <a:solidFill>
                  <a:schemeClr val="tx1"/>
                </a:solidFill>
                <a:effectLst/>
                <a:latin typeface="+mn-lt"/>
                <a:ea typeface="+mn-ea"/>
                <a:cs typeface="+mn-cs"/>
              </a:rPr>
              <a:t> [1666], Espagne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a:t>
            </a:r>
            <a:r>
              <a:rPr lang="en-GB" sz="1200" b="0" i="1" u="none" strike="noStrike" kern="1200" cap="none" dirty="0" err="1">
                <a:solidFill>
                  <a:schemeClr val="tx1"/>
                </a:solidFill>
                <a:effectLst/>
                <a:latin typeface="+mn-lt"/>
                <a:ea typeface="Calibri"/>
                <a:cs typeface="Calibri"/>
                <a:sym typeface="Calibri"/>
              </a:rPr>
              <a:t>Léarners</a:t>
            </a:r>
            <a:r>
              <a:rPr lang="en-GB" sz="1200" b="0" i="1"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25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 </a:t>
            </a:r>
            <a:r>
              <a:rPr lang="en-GB" baseline="0" dirty="0"/>
              <a:t>and then the </a:t>
            </a:r>
            <a:r>
              <a:rPr lang="en-GB" b="1" baseline="0" dirty="0"/>
              <a:t>source</a:t>
            </a:r>
            <a:r>
              <a:rPr lang="en-GB" baseline="0" dirty="0"/>
              <a:t> word again ‘</a:t>
            </a:r>
            <a:r>
              <a:rPr lang="en-GB" b="1" baseline="0" dirty="0" err="1"/>
              <a:t>vrai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maison</a:t>
            </a:r>
            <a:r>
              <a:rPr lang="en-GB" baseline="0" dirty="0"/>
              <a:t> [325]; </a:t>
            </a:r>
            <a:r>
              <a:rPr lang="en-GB" b="1" baseline="0" dirty="0"/>
              <a:t>raison </a:t>
            </a:r>
            <a:r>
              <a:rPr lang="en-GB" b="0" baseline="0" dirty="0"/>
              <a:t>[72]</a:t>
            </a:r>
            <a:r>
              <a:rPr lang="en-GB" baseline="0" dirty="0"/>
              <a:t> </a:t>
            </a:r>
            <a:r>
              <a:rPr lang="en-GB" b="1" baseline="0" dirty="0" err="1"/>
              <a:t>mauvais</a:t>
            </a:r>
            <a:r>
              <a:rPr lang="en-GB" baseline="0" dirty="0"/>
              <a:t> [274]; </a:t>
            </a:r>
            <a:r>
              <a:rPr lang="en-GB" b="1" baseline="0" dirty="0"/>
              <a:t>faire </a:t>
            </a:r>
            <a:r>
              <a:rPr lang="en-GB" baseline="0" dirty="0"/>
              <a:t>[25]; </a:t>
            </a:r>
            <a:r>
              <a:rPr lang="en-GB" b="1" baseline="0" dirty="0" err="1"/>
              <a:t>semaine</a:t>
            </a:r>
            <a:r>
              <a:rPr lang="en-GB" b="1" baseline="0" dirty="0"/>
              <a:t> </a:t>
            </a:r>
            <a:r>
              <a:rPr lang="en-GB" baseline="0" dirty="0"/>
              <a:t>[245]; </a:t>
            </a:r>
            <a:r>
              <a:rPr lang="en-GB" b="1" baseline="0" dirty="0" err="1"/>
              <a:t>vrai</a:t>
            </a:r>
            <a:r>
              <a:rPr lang="en-GB" b="1" baseline="0" dirty="0"/>
              <a:t> </a:t>
            </a:r>
            <a:r>
              <a:rPr lang="en-GB" baseline="0" dirty="0"/>
              <a:t>[292].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a:solidFill>
                  <a:prstClr val="black"/>
                </a:solidFill>
              </a:rPr>
              <a:pPr/>
              <a:t>25</a:t>
            </a:fld>
            <a:endParaRPr lang="en-GB" dirty="0">
              <a:solidFill>
                <a:prstClr val="black"/>
              </a:solidFill>
            </a:endParaRPr>
          </a:p>
        </p:txBody>
      </p:sp>
    </p:spTree>
    <p:extLst>
      <p:ext uri="{BB962C8B-B14F-4D97-AF65-F5344CB8AC3E}">
        <p14:creationId xmlns:p14="http://schemas.microsoft.com/office/powerpoint/2010/main" val="1605443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é</a:t>
            </a:r>
            <a:r>
              <a:rPr lang="en-GB" b="1" baseline="0" dirty="0"/>
              <a:t>] </a:t>
            </a:r>
            <a:r>
              <a:rPr lang="en-GB" baseline="0" dirty="0"/>
              <a:t>and then the </a:t>
            </a:r>
            <a:r>
              <a:rPr lang="en-GB" b="1" baseline="0" dirty="0"/>
              <a:t>source</a:t>
            </a:r>
            <a:r>
              <a:rPr lang="en-GB" baseline="0" dirty="0"/>
              <a:t> word again ‘</a:t>
            </a:r>
            <a:r>
              <a:rPr lang="en-GB" b="1" baseline="0" dirty="0" err="1"/>
              <a:t>écrire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écrire </a:t>
            </a:r>
            <a:r>
              <a:rPr lang="en-GB" baseline="0" dirty="0"/>
              <a:t>[382]; </a:t>
            </a:r>
            <a:r>
              <a:rPr lang="en-GB" b="1" baseline="0" dirty="0" err="1"/>
              <a:t>bébé</a:t>
            </a:r>
            <a:r>
              <a:rPr lang="en-GB" baseline="0" dirty="0"/>
              <a:t> [&gt;5000]; </a:t>
            </a:r>
            <a:r>
              <a:rPr lang="en-GB" b="1" baseline="0" dirty="0" err="1"/>
              <a:t>aller</a:t>
            </a:r>
            <a:r>
              <a:rPr lang="en-GB" b="1" baseline="0" dirty="0"/>
              <a:t> </a:t>
            </a:r>
            <a:r>
              <a:rPr lang="en-GB" b="0" baseline="0" dirty="0"/>
              <a:t>[55]</a:t>
            </a:r>
            <a:r>
              <a:rPr lang="en-GB" baseline="0" dirty="0"/>
              <a:t> </a:t>
            </a:r>
            <a:r>
              <a:rPr lang="en-GB" b="1" baseline="0" dirty="0"/>
              <a:t>donner </a:t>
            </a:r>
            <a:r>
              <a:rPr lang="en-GB" baseline="0" dirty="0"/>
              <a:t>[46]; </a:t>
            </a:r>
            <a:r>
              <a:rPr lang="en-GB" b="1" baseline="0" dirty="0" err="1"/>
              <a:t>nez</a:t>
            </a:r>
            <a:r>
              <a:rPr lang="en-GB" baseline="0" dirty="0"/>
              <a:t> [2661]; </a:t>
            </a:r>
            <a:r>
              <a:rPr lang="en-GB" b="1" baseline="0" dirty="0" err="1"/>
              <a:t>parler</a:t>
            </a:r>
            <a:r>
              <a:rPr lang="en-GB" baseline="0" dirty="0"/>
              <a:t> [106]</a:t>
            </a:r>
            <a:r>
              <a:rPr lang="en-GB" sz="1200" kern="1200" baseline="0" dirty="0">
                <a:solidFill>
                  <a:schemeClr val="tx1"/>
                </a:solidFill>
                <a:effectLst/>
                <a:ea typeface="+mn-ea"/>
                <a:cs typeface="+mn-cs"/>
              </a:rPr>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911751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Oral production of place names containing SSCs [ai] and [</a:t>
            </a:r>
            <a:r>
              <a:rPr lang="en-US" b="0" dirty="0" err="1"/>
              <a:t>é</a:t>
            </a:r>
            <a:r>
              <a:rPr lang="en-US" b="0" dirty="0"/>
              <a:t>]; cultural awareness (situating Quebec in Canada).</a:t>
            </a:r>
            <a:endParaRPr lang="en-US" b="1" dirty="0"/>
          </a:p>
          <a:p>
            <a:endParaRPr lang="en-US" b="1" dirty="0"/>
          </a:p>
          <a:p>
            <a:r>
              <a:rPr lang="en-US" b="1" dirty="0"/>
              <a:t>Procedure:</a:t>
            </a:r>
          </a:p>
          <a:p>
            <a:r>
              <a:rPr lang="en-US" b="0" dirty="0"/>
              <a:t>1. Show students the maps of Canada and Quebec. Demonstrate the location of Quebec on the east coast. Explain to students that Quebec is the only Canadian province with French as its sole official language.</a:t>
            </a:r>
          </a:p>
          <a:p>
            <a:r>
              <a:rPr lang="en-US" b="0" dirty="0"/>
              <a:t>2. Each click brings up the missing a town/city name (top to bottom, left to right). </a:t>
            </a:r>
          </a:p>
          <a:p>
            <a:r>
              <a:rPr lang="en-US" b="0" dirty="0"/>
              <a:t>3. After each click, students try to say the name (focusing on SSCs [ai] and [é])</a:t>
            </a:r>
          </a:p>
          <a:p>
            <a:r>
              <a:rPr lang="en-US" b="0" dirty="0"/>
              <a:t>4. Click on the speech bubbles to hear the towns pronounced by a native speaker.</a:t>
            </a:r>
          </a:p>
          <a:p>
            <a:r>
              <a:rPr lang="en-US" b="0" dirty="0"/>
              <a:t>5. Students repeat .</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Chapais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Lévis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Prévost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Léry</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Baie-D’Urfé</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Cap-</a:t>
            </a:r>
            <a:r>
              <a:rPr lang="en-GB" b="0" baseline="0" dirty="0" err="1"/>
              <a:t>Santé</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Beaupré</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Bécancour</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Mont-Saint-Hilaire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La Prairie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Pointe-Claire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807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Oral retrieval of this week’s new vocabulary. </a:t>
            </a:r>
            <a:endParaRPr lang="en-US" b="1" dirty="0"/>
          </a:p>
          <a:p>
            <a:endParaRPr lang="en-US" b="1" dirty="0"/>
          </a:p>
          <a:p>
            <a:r>
              <a:rPr lang="en-US" b="1" dirty="0"/>
              <a:t>Procedure:</a:t>
            </a:r>
          </a:p>
          <a:p>
            <a:pPr marL="0" indent="0">
              <a:buNone/>
            </a:pPr>
            <a:r>
              <a:rPr lang="en-US" b="0" dirty="0"/>
              <a:t>1. Students volunteer a letter/number combination relating to a square on the grid.</a:t>
            </a:r>
          </a:p>
          <a:p>
            <a:pPr marL="0" indent="0">
              <a:buNone/>
            </a:pPr>
            <a:r>
              <a:rPr lang="en-US" b="0" dirty="0"/>
              <a:t>2. The whole class says the translation.</a:t>
            </a:r>
          </a:p>
          <a:p>
            <a:pPr marL="0" indent="0">
              <a:buNone/>
            </a:pPr>
            <a:r>
              <a:rPr lang="en-US" b="0" dirty="0"/>
              <a:t>3. Click the blue box to reveal answer.</a:t>
            </a:r>
          </a:p>
          <a:p>
            <a:pPr marL="0" indent="0">
              <a:buNone/>
            </a:pPr>
            <a:r>
              <a:rPr lang="en-US" b="0" dirty="0"/>
              <a:t>4. Click the yellow box to reveal part of the underlying image.</a:t>
            </a:r>
          </a:p>
          <a:p>
            <a:pPr marL="0" indent="0">
              <a:buNone/>
            </a:pPr>
            <a:r>
              <a:rPr lang="en-US" b="0" dirty="0"/>
              <a:t>5. Students guess which revisited word is represented by the image as more is revealed.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a:t>
            </a:r>
            <a:r>
              <a:rPr lang="en-GB" b="0" baseline="0" dirty="0"/>
              <a:t>: </a:t>
            </a:r>
            <a:r>
              <a:rPr lang="en-GB" b="0" baseline="0" dirty="0" err="1"/>
              <a:t>italien</a:t>
            </a:r>
            <a:r>
              <a:rPr lang="en-GB" b="0" baseline="0" dirty="0"/>
              <a:t>, </a:t>
            </a:r>
            <a:r>
              <a:rPr lang="en-GB" b="0" baseline="0" dirty="0" err="1"/>
              <a:t>l’Italie</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451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this week’s new vocabulary. </a:t>
            </a:r>
            <a:endParaRPr lang="en-US" b="1" dirty="0"/>
          </a:p>
          <a:p>
            <a:endParaRPr lang="en-US" b="1" dirty="0"/>
          </a:p>
          <a:p>
            <a:r>
              <a:rPr lang="en-US" b="1" dirty="0"/>
              <a:t>Procedure:</a:t>
            </a:r>
          </a:p>
          <a:p>
            <a:pPr marL="0" indent="0">
              <a:buNone/>
            </a:pPr>
            <a:r>
              <a:rPr lang="en-US" b="0" dirty="0"/>
              <a:t>1. Students complete the text with translations of the English words.</a:t>
            </a:r>
          </a:p>
          <a:p>
            <a:pPr marL="0" indent="0">
              <a:buNone/>
            </a:pPr>
            <a:r>
              <a:rPr lang="en-US" b="0" dirty="0"/>
              <a:t>2. Click to reveal answers. </a:t>
            </a:r>
          </a:p>
          <a:p>
            <a:pPr marL="0" indent="0">
              <a:buNone/>
            </a:pPr>
            <a:r>
              <a:rPr lang="en-US" b="0" dirty="0"/>
              <a:t>3. Oral translation of full text.</a:t>
            </a:r>
          </a:p>
          <a:p>
            <a:pPr marL="0" indent="0">
              <a:buNone/>
            </a:pPr>
            <a:endParaRPr lang="en-US" b="0" dirty="0"/>
          </a:p>
          <a:p>
            <a:pPr rtl="0" eaLnBrk="1" fontAlgn="t" latinLnBrk="0" hangingPunct="1"/>
            <a:r>
              <a:rPr lang="en-GB" b="1" baseline="0" dirty="0"/>
              <a:t>Word frequency of unknown words (1 is the most frequent word in French): </a:t>
            </a:r>
          </a:p>
          <a:p>
            <a:pPr rtl="0" eaLnBrk="1" fontAlgn="t" latinLnBrk="0" hangingPunct="1"/>
            <a:r>
              <a:rPr lang="en-GB" sz="1200" b="0" i="0" u="none" strike="noStrike" kern="1200" dirty="0" err="1">
                <a:solidFill>
                  <a:schemeClr val="tx1"/>
                </a:solidFill>
                <a:effectLst/>
                <a:latin typeface="+mn-lt"/>
                <a:ea typeface="+mn-ea"/>
                <a:cs typeface="+mn-cs"/>
              </a:rPr>
              <a:t>rencontrer</a:t>
            </a:r>
            <a:r>
              <a:rPr lang="en-GB" sz="1200" b="0" i="0" u="none" strike="noStrike" kern="1200" dirty="0">
                <a:solidFill>
                  <a:schemeClr val="tx1"/>
                </a:solidFill>
                <a:effectLst/>
                <a:latin typeface="+mn-lt"/>
                <a:ea typeface="+mn-ea"/>
                <a:cs typeface="+mn-cs"/>
              </a:rPr>
              <a:t> [329]</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rtl="0" eaLnBrk="1" fontAlgn="t" latinLnBrk="0" hangingPunct="1"/>
            <a:r>
              <a:rPr lang="en-GB" b="1" baseline="0" dirty="0"/>
              <a:t>Word frequency of cognates (1 is the most frequent word in French): </a:t>
            </a:r>
          </a:p>
          <a:p>
            <a:pPr rtl="0" eaLnBrk="1" fontAlgn="t" latinLnBrk="0" hangingPunct="1"/>
            <a:r>
              <a:rPr lang="en-GB" sz="1200" b="0" i="0" u="none" strike="noStrike" kern="1200" dirty="0">
                <a:solidFill>
                  <a:schemeClr val="tx1"/>
                </a:solidFill>
                <a:effectLst/>
                <a:latin typeface="+mn-lt"/>
                <a:ea typeface="+mn-ea"/>
                <a:cs typeface="+mn-cs"/>
              </a:rPr>
              <a:t>concert [1697], centre [491]</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935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é</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écrire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the act of writing (on</a:t>
            </a:r>
            <a:r>
              <a:rPr lang="en-GB" baseline="0" dirty="0"/>
              <a:t>to the palm of the other hand perhaps</a:t>
            </a:r>
            <a:r>
              <a:rPr lang="en-GB" b="1" baseline="0" dirty="0"/>
              <a: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[é] </a:t>
            </a:r>
            <a:r>
              <a:rPr lang="en-GB" baseline="0" dirty="0"/>
              <a:t>sound, pronouncing </a:t>
            </a:r>
            <a:r>
              <a:rPr lang="en-GB" b="0" baseline="0" dirty="0"/>
              <a:t>”</a:t>
            </a:r>
            <a:r>
              <a:rPr lang="en-GB" b="1" baseline="0" dirty="0"/>
              <a:t>écrire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écrire </a:t>
            </a:r>
            <a:r>
              <a:rPr lang="en-GB" baseline="0" dirty="0"/>
              <a:t>[382]</a:t>
            </a:r>
            <a:br>
              <a:rPr lang="en-GB" sz="1200" kern="1200" dirty="0">
                <a:solidFill>
                  <a:schemeClr val="tx1"/>
                </a:solidFill>
                <a:effectLst/>
                <a:ea typeface="+mn-ea"/>
                <a:cs typeface="+mn-cs"/>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2184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connaître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connaître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SSCs open [o], [ai]</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and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Sfe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in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to tap your head.</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connaît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SSCs open [o], [ai]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[SFC].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Transcript:</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connaitre</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connaît</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7792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73234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3927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long form in a sentence. </a:t>
            </a:r>
            <a:endParaRPr dirty="0"/>
          </a:p>
          <a:p>
            <a:pPr marL="457200" marR="0" lvl="0" indent="-228600" algn="l" rtl="0">
              <a:lnSpc>
                <a:spcPct val="100000"/>
              </a:lnSpc>
              <a:spcBef>
                <a:spcPts val="0"/>
              </a:spcBef>
              <a:spcAft>
                <a:spcPts val="0"/>
              </a:spcAft>
              <a:buSzPts val="1400"/>
              <a:buNone/>
            </a:pPr>
            <a:endParaRPr dirty="0"/>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2397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817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19491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1 minute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To present the singular forms of the</a:t>
            </a:r>
            <a:r>
              <a:rPr lang="en-GB" b="0" i="0" baseline="0" dirty="0"/>
              <a:t> verb </a:t>
            </a:r>
            <a:r>
              <a:rPr lang="en-GB" b="0" i="1" baseline="0" dirty="0" err="1"/>
              <a:t>connaître</a:t>
            </a:r>
            <a:r>
              <a:rPr lang="en-GB" b="0" i="0"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GB" b="0" i="0" baseline="0" dirty="0"/>
              <a:t>1. Click through the explanation.</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80777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0" dirty="0"/>
          </a:p>
          <a:p>
            <a:r>
              <a:rPr lang="en-US" b="1" dirty="0"/>
              <a:t>Aim: </a:t>
            </a:r>
            <a:r>
              <a:rPr lang="en-US" b="0" dirty="0"/>
              <a:t>Written recognition of the short forms </a:t>
            </a:r>
            <a:r>
              <a:rPr lang="en-GB" b="0" dirty="0"/>
              <a:t>of </a:t>
            </a:r>
            <a:r>
              <a:rPr lang="en-GB" b="0" i="1" noProof="0" dirty="0" err="1"/>
              <a:t>connaître</a:t>
            </a:r>
            <a:r>
              <a:rPr lang="en-GB" b="0" noProof="0" dirty="0"/>
              <a:t> in context and connecting these with the person (I, you, he/she) to whom they refer.</a:t>
            </a:r>
            <a:endParaRPr lang="en-US" dirty="0"/>
          </a:p>
          <a:p>
            <a:endParaRPr lang="en-US" dirty="0"/>
          </a:p>
          <a:p>
            <a:r>
              <a:rPr lang="en-US" b="1" dirty="0"/>
              <a:t>Suggested procedure:</a:t>
            </a:r>
          </a:p>
          <a:p>
            <a:pPr marL="0" indent="0">
              <a:buFont typeface="+mj-lt"/>
              <a:buNone/>
            </a:pPr>
            <a:r>
              <a:rPr lang="en-US" b="0" dirty="0"/>
              <a:t>1. Students write numbers 1-8 in their books. </a:t>
            </a:r>
          </a:p>
          <a:p>
            <a:pPr marL="0" indent="0">
              <a:buFont typeface="+mj-lt"/>
              <a:buNone/>
            </a:pPr>
            <a:r>
              <a:rPr lang="en-US" b="0" dirty="0"/>
              <a:t>2. Students decide who is the subject of the sentence by looking at the form of </a:t>
            </a:r>
            <a:r>
              <a:rPr lang="en-US" b="0" i="1" dirty="0" err="1"/>
              <a:t>connaître</a:t>
            </a:r>
            <a:r>
              <a:rPr lang="en-US" b="0" dirty="0"/>
              <a:t>.</a:t>
            </a:r>
          </a:p>
          <a:p>
            <a:pPr marL="0" indent="0">
              <a:buFont typeface="+mj-lt"/>
              <a:buNone/>
            </a:pPr>
            <a:r>
              <a:rPr lang="en-US" b="0" dirty="0"/>
              <a:t>3. Whole-class correction. Ask: </a:t>
            </a:r>
            <a:r>
              <a:rPr lang="en-US" b="0" i="1" dirty="0"/>
              <a:t>‘</a:t>
            </a:r>
            <a:r>
              <a:rPr lang="en-US" b="0" i="1" dirty="0" err="1"/>
              <a:t>numéro</a:t>
            </a:r>
            <a:r>
              <a:rPr lang="en-US" b="0" i="1" dirty="0"/>
              <a:t> 1, quelle </a:t>
            </a:r>
            <a:r>
              <a:rPr lang="en-US" b="0" i="1" dirty="0" err="1"/>
              <a:t>personne</a:t>
            </a:r>
            <a:r>
              <a:rPr lang="en-US" b="0" i="1" dirty="0"/>
              <a:t>?’</a:t>
            </a:r>
          </a:p>
          <a:p>
            <a:pPr marL="0" indent="0">
              <a:buFont typeface="+mj-lt"/>
              <a:buNone/>
            </a:pPr>
            <a:r>
              <a:rPr lang="en-US" b="0" i="0" dirty="0"/>
              <a:t>4. Click to reveal answers. </a:t>
            </a:r>
          </a:p>
          <a:p>
            <a:pPr marL="0" indent="0">
              <a:buFont typeface="+mj-lt"/>
              <a:buNone/>
            </a:pPr>
            <a:r>
              <a:rPr lang="en-US" b="0" i="0" dirty="0"/>
              <a:t>5. Oral translation of the dialogue. Students read the full French sentence aloud and then provide an English gloss.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restaurant [</a:t>
            </a:r>
            <a:r>
              <a:rPr lang="en-GB" sz="1200" b="0" i="0" u="none" strike="noStrike" kern="1200" dirty="0">
                <a:solidFill>
                  <a:schemeClr val="tx1"/>
                </a:solidFill>
                <a:effectLst/>
                <a:latin typeface="+mn-lt"/>
                <a:ea typeface="+mn-ea"/>
                <a:cs typeface="+mn-cs"/>
              </a:rPr>
              <a:t>2336]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180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 </a:t>
            </a:r>
            <a:r>
              <a:rPr lang="en-GB" b="0" dirty="0"/>
              <a:t>This is slide </a:t>
            </a:r>
            <a:r>
              <a:rPr lang="en-GB" b="1" dirty="0"/>
              <a:t>1/2.</a:t>
            </a:r>
          </a:p>
          <a:p>
            <a:endParaRPr lang="en-GB" b="1" dirty="0"/>
          </a:p>
          <a:p>
            <a:r>
              <a:rPr lang="en-GB" b="1" dirty="0"/>
              <a:t>Aim: </a:t>
            </a:r>
            <a:r>
              <a:rPr lang="en-GB" b="0" dirty="0"/>
              <a:t>English language awareness-raising of the different meanings of the verb ‘know’; highlighting the cross-linguistic differences </a:t>
            </a:r>
            <a:r>
              <a:rPr lang="en-US" b="0" dirty="0"/>
              <a:t>(separate verbs for these concepts in French).</a:t>
            </a:r>
          </a:p>
          <a:p>
            <a:endParaRPr lang="en-US" b="0" dirty="0"/>
          </a:p>
          <a:p>
            <a:r>
              <a:rPr lang="en-US" b="1" dirty="0"/>
              <a:t>Procedure: </a:t>
            </a:r>
          </a:p>
          <a:p>
            <a:pPr marL="0" indent="0">
              <a:buFont typeface="+mj-lt"/>
              <a:buNone/>
            </a:pPr>
            <a:r>
              <a:rPr lang="en-US" b="0" dirty="0"/>
              <a:t>1. Click to animate the explanation.</a:t>
            </a:r>
          </a:p>
          <a:p>
            <a:pPr marL="0" indent="0">
              <a:buFont typeface="+mj-lt"/>
              <a:buNone/>
            </a:pPr>
            <a:r>
              <a:rPr lang="en-GB" b="0" dirty="0"/>
              <a:t>2. Click to bring up the bubble drawing attention to lack of question inversion after </a:t>
            </a:r>
            <a:r>
              <a:rPr lang="en-GB" b="0" i="1" dirty="0"/>
              <a:t>savoir </a:t>
            </a:r>
            <a:r>
              <a:rPr lang="en-GB" b="0" i="0" dirty="0"/>
              <a:t>+ question word. At this stage, students only need to recognise that such sentences are formed with </a:t>
            </a:r>
            <a:r>
              <a:rPr lang="en-GB" b="0" i="1" dirty="0"/>
              <a:t>savoir </a:t>
            </a:r>
            <a:r>
              <a:rPr lang="en-GB" b="0" i="0" dirty="0"/>
              <a:t>rather than </a:t>
            </a:r>
            <a:r>
              <a:rPr lang="en-GB" sz="1200" b="0" i="1" dirty="0">
                <a:solidFill>
                  <a:srgbClr val="1F4E79"/>
                </a:solidFill>
                <a:latin typeface="Century Gothic" panose="020B0502020202020204" pitchFamily="34" charset="0"/>
              </a:rPr>
              <a:t>c</a:t>
            </a:r>
            <a:r>
              <a:rPr kumimoji="0" lang="en-GB" sz="1200" b="0" i="1" u="none" strike="noStrike" kern="1200" cap="none" spc="0" normalizeH="0" baseline="0" noProof="0" dirty="0" err="1">
                <a:ln>
                  <a:noFill/>
                </a:ln>
                <a:solidFill>
                  <a:srgbClr val="1F4E79"/>
                </a:solidFill>
                <a:effectLst/>
                <a:uLnTx/>
                <a:uFillTx/>
                <a:latin typeface="Century Gothic" panose="020B0502020202020204" pitchFamily="34" charset="0"/>
              </a:rPr>
              <a:t>onnaître</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rPr>
              <a:t>. </a:t>
            </a:r>
            <a:r>
              <a:rPr lang="en-GB" b="0" i="0" dirty="0"/>
              <a:t>So far, students have learned that the subject and verb swap places after a question word. </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rPr>
              <a:t>T</a:t>
            </a:r>
            <a:r>
              <a:rPr lang="en-GB" b="0" i="0" dirty="0"/>
              <a:t>hey will not be expected to produced sentences with </a:t>
            </a:r>
            <a:r>
              <a:rPr lang="en-GB" b="0" i="1" dirty="0"/>
              <a:t>savoir </a:t>
            </a:r>
            <a:r>
              <a:rPr lang="en-GB" b="0" i="0" dirty="0"/>
              <a:t>+ question word + no inversion. This rule will be introduced formally in year 10.</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697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069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highlight the cross-linguistic differences between English and French pronunciations of SSC [ai].</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Click to animate the explanation. </a:t>
            </a:r>
          </a:p>
          <a:p>
            <a:pPr marL="0" indent="0">
              <a:buNone/>
            </a:pPr>
            <a:r>
              <a:rPr lang="en-US" b="0" dirty="0"/>
              <a:t>2. Students say the cognate words aloud in English and French. You can click on the words in orange to hear them read aloud in French by a native speaker.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Encourage students to compare the feel of their lips and mouth when saying the words in English and French. Because the French SSC [ai] is a </a:t>
            </a:r>
            <a:r>
              <a:rPr lang="en-GB" b="0" dirty="0"/>
              <a:t>more ‘lax’ vowel than </a:t>
            </a:r>
            <a:r>
              <a:rPr lang="en-GB" sz="1200" b="0" i="0" kern="1200" dirty="0">
                <a:solidFill>
                  <a:schemeClr val="tx1"/>
                </a:solidFill>
                <a:effectLst/>
                <a:latin typeface="+mn-lt"/>
                <a:ea typeface="+mn-ea"/>
                <a:cs typeface="+mn-cs"/>
              </a:rPr>
              <a:t>the English SSC [ai], the lips and mouth should feel more relaxed when saying the French words.</a:t>
            </a:r>
          </a:p>
          <a:p>
            <a:endParaRPr lang="en-US" b="0" dirty="0"/>
          </a:p>
          <a:p>
            <a:r>
              <a:rPr lang="en-US" b="1" dirty="0"/>
              <a:t>Transcript:</a:t>
            </a:r>
          </a:p>
          <a:p>
            <a:r>
              <a:rPr lang="en-US" b="0" dirty="0" err="1"/>
              <a:t>mai</a:t>
            </a:r>
            <a:r>
              <a:rPr lang="en-US" b="0" dirty="0"/>
              <a:t>, e-mail, mayonnaise</a:t>
            </a:r>
          </a:p>
          <a:p>
            <a:endParaRPr lang="en-US" b="0" dirty="0"/>
          </a:p>
          <a:p>
            <a:pPr rtl="0" eaLnBrk="1" fontAlgn="t" latinLnBrk="0" hangingPunct="1"/>
            <a:r>
              <a:rPr lang="en-GB" b="1" baseline="0" dirty="0"/>
              <a:t>Word frequency of cognates used (1 is the most frequent word in French): </a:t>
            </a:r>
            <a:br>
              <a:rPr lang="en-GB" baseline="0" dirty="0"/>
            </a:br>
            <a:r>
              <a:rPr lang="en-GB" baseline="0" dirty="0"/>
              <a:t>e-mail [&gt;5000], mayonnaise [&gt;5000]</a:t>
            </a:r>
            <a:endParaRPr lang="en-GB" sz="1200" b="0" i="0"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6069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 </a:t>
            </a:r>
            <a:r>
              <a:rPr lang="en-US" b="0" dirty="0"/>
              <a:t>This is slide </a:t>
            </a:r>
            <a:r>
              <a:rPr lang="en-US" b="1" dirty="0"/>
              <a:t>1/8.</a:t>
            </a:r>
          </a:p>
          <a:p>
            <a:endParaRPr lang="en-US" b="1" i="0" dirty="0"/>
          </a:p>
          <a:p>
            <a:r>
              <a:rPr lang="en-US" b="1" i="0" dirty="0"/>
              <a:t>Aim: </a:t>
            </a:r>
            <a:r>
              <a:rPr lang="en-US" b="0" i="0" dirty="0"/>
              <a:t>Applying knowledge of the two French translations of the English verb ‘know’ (</a:t>
            </a:r>
            <a:r>
              <a:rPr lang="en-US" b="0" i="1" dirty="0"/>
              <a:t>savoir/</a:t>
            </a:r>
            <a:r>
              <a:rPr lang="en-GB" sz="1200" b="0" i="1" dirty="0" err="1">
                <a:solidFill>
                  <a:schemeClr val="bg1"/>
                </a:solidFill>
              </a:rPr>
              <a:t>connaître</a:t>
            </a:r>
            <a:r>
              <a:rPr lang="en-GB" sz="1200" b="0" dirty="0">
                <a:solidFill>
                  <a:schemeClr val="bg1"/>
                </a:solidFill>
              </a:rPr>
              <a:t>) in reading;</a:t>
            </a:r>
            <a:r>
              <a:rPr lang="en-US" b="0" dirty="0"/>
              <a:t> scaffolded English-French translation.</a:t>
            </a:r>
            <a:endParaRPr lang="en-US" b="1" dirty="0"/>
          </a:p>
          <a:p>
            <a:endParaRPr lang="en-US" b="1" dirty="0"/>
          </a:p>
          <a:p>
            <a:r>
              <a:rPr lang="en-US" b="1" dirty="0"/>
              <a:t>Procedure:</a:t>
            </a:r>
          </a:p>
          <a:p>
            <a:pPr marL="0" indent="0">
              <a:buFont typeface="+mj-lt"/>
              <a:buNone/>
            </a:pPr>
            <a:r>
              <a:rPr lang="en-US" b="0" dirty="0"/>
              <a:t>1. Students read the sentence and decide whether ‘know’ is translated with a form of </a:t>
            </a:r>
            <a:r>
              <a:rPr lang="en-US" b="0" i="1" dirty="0"/>
              <a:t>savoir</a:t>
            </a:r>
            <a:r>
              <a:rPr lang="en-US" b="0" dirty="0"/>
              <a:t> or a form of </a:t>
            </a:r>
            <a:r>
              <a:rPr lang="en-GB" sz="1200" b="0" i="1" dirty="0" err="1">
                <a:solidFill>
                  <a:schemeClr val="bg1"/>
                </a:solidFill>
              </a:rPr>
              <a:t>connaître</a:t>
            </a:r>
            <a:r>
              <a:rPr lang="en-GB" sz="1200" b="0" i="0" dirty="0">
                <a:solidFill>
                  <a:schemeClr val="bg1"/>
                </a:solidFill>
              </a:rPr>
              <a:t>, depending on context. Students should be encouraged to look at both the English translation (‘know how to’ = </a:t>
            </a:r>
            <a:r>
              <a:rPr lang="en-GB" sz="1200" b="0" i="1" dirty="0">
                <a:solidFill>
                  <a:schemeClr val="bg1"/>
                </a:solidFill>
              </a:rPr>
              <a:t>savoir</a:t>
            </a:r>
            <a:r>
              <a:rPr lang="en-GB" sz="1200" b="0" i="0" dirty="0">
                <a:solidFill>
                  <a:schemeClr val="bg1"/>
                </a:solidFill>
              </a:rPr>
              <a:t>; ‘know’ could be either) and the type of word which follows ‘know’ (noun phrase = </a:t>
            </a:r>
            <a:r>
              <a:rPr lang="en-GB" sz="1200" b="0" i="1" dirty="0" err="1">
                <a:solidFill>
                  <a:schemeClr val="bg1"/>
                </a:solidFill>
              </a:rPr>
              <a:t>connaître</a:t>
            </a:r>
            <a:r>
              <a:rPr lang="en-GB" sz="1200" b="0" i="0" dirty="0">
                <a:solidFill>
                  <a:schemeClr val="bg1"/>
                </a:solidFill>
              </a:rPr>
              <a:t>; verb, conjunction or question word = </a:t>
            </a:r>
            <a:r>
              <a:rPr lang="en-GB" sz="1200" b="0" i="1" dirty="0">
                <a:solidFill>
                  <a:schemeClr val="bg1"/>
                </a:solidFill>
              </a:rPr>
              <a:t>savoir</a:t>
            </a:r>
            <a:r>
              <a:rPr lang="en-GB" sz="1200" b="0" i="0" dirty="0">
                <a:solidFill>
                  <a:schemeClr val="bg1"/>
                </a:solidFill>
              </a:rPr>
              <a:t>) to inform their decision.</a:t>
            </a:r>
            <a:endParaRPr lang="en-US" b="0" i="1" dirty="0"/>
          </a:p>
          <a:p>
            <a:pPr marL="0" indent="0">
              <a:buFont typeface="+mj-lt"/>
              <a:buNone/>
            </a:pPr>
            <a:r>
              <a:rPr lang="en-US" b="0" i="0" dirty="0"/>
              <a:t>2. Click to reveal the answer along with an explanatory bubble.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8951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745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3/8.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3757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4/8.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022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5/8.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287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6/8.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354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7/8.</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5279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8/8.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6072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GB" b="1" noProof="0" dirty="0"/>
              <a:t>Aim: </a:t>
            </a:r>
            <a:r>
              <a:rPr lang="en-GB" b="0" noProof="0" dirty="0"/>
              <a:t>Aural recognition to raise awareness of the cross-linguistic differences highlighted on the previous slides (one word for ‘know’ in English; two in French).</a:t>
            </a:r>
          </a:p>
          <a:p>
            <a:endParaRPr lang="en-US" b="1" dirty="0"/>
          </a:p>
          <a:p>
            <a:pPr marL="0" indent="0">
              <a:buFont typeface="Arial" panose="020B0604020202020204" pitchFamily="34" charset="0"/>
              <a:buNone/>
            </a:pPr>
            <a:r>
              <a:rPr lang="en-US" b="1" dirty="0"/>
              <a:t>Procedure</a:t>
            </a:r>
          </a:p>
          <a:p>
            <a:pPr marL="0" indent="0">
              <a:buFont typeface="Arial" panose="020B0604020202020204" pitchFamily="34" charset="0"/>
              <a:buNone/>
            </a:pPr>
            <a:r>
              <a:rPr lang="en-US" b="0" dirty="0"/>
              <a:t>1. Click on the number to hear the audio with the verb obscured.</a:t>
            </a:r>
          </a:p>
          <a:p>
            <a:pPr marL="0" indent="0">
              <a:buFont typeface="Arial" panose="020B0604020202020204" pitchFamily="34" charset="0"/>
              <a:buNone/>
            </a:pPr>
            <a:r>
              <a:rPr lang="en-US" b="0" dirty="0"/>
              <a:t>2. Students listen to each sentence and decide whether the beep must cover </a:t>
            </a:r>
            <a:r>
              <a:rPr lang="en-US" b="0" i="1" dirty="0" err="1"/>
              <a:t>connais</a:t>
            </a:r>
            <a:r>
              <a:rPr lang="en-US" b="0" i="1" dirty="0"/>
              <a:t> </a:t>
            </a:r>
            <a:r>
              <a:rPr lang="en-US" b="0" i="0" dirty="0"/>
              <a:t>or </a:t>
            </a:r>
            <a:r>
              <a:rPr lang="en-US" b="0" i="1" dirty="0" err="1"/>
              <a:t>sais</a:t>
            </a:r>
            <a:r>
              <a:rPr lang="en-US" b="0" i="0" dirty="0"/>
              <a:t>, using the words they hear directly </a:t>
            </a:r>
            <a:r>
              <a:rPr lang="en-US" b="1" i="0" dirty="0"/>
              <a:t>after </a:t>
            </a:r>
            <a:r>
              <a:rPr lang="en-US" b="0" i="0" dirty="0"/>
              <a:t>the beep to help them</a:t>
            </a:r>
            <a:r>
              <a:rPr lang="en-US" b="0" dirty="0"/>
              <a:t>. As an extension activity, ask (more advanced) students to translate the sentence that they have just heard. </a:t>
            </a:r>
          </a:p>
          <a:p>
            <a:pPr marL="0" indent="0">
              <a:buFont typeface="Arial" panose="020B0604020202020204" pitchFamily="34" charset="0"/>
              <a:buNone/>
            </a:pPr>
            <a:r>
              <a:rPr lang="en-US" b="0" dirty="0"/>
              <a:t>3. Click to the R button next to the number to hear the audio without the verb muted and click to reveal answers. Draw attention to the words directly after </a:t>
            </a:r>
            <a:r>
              <a:rPr lang="en-US" b="0" i="1" dirty="0"/>
              <a:t>know </a:t>
            </a:r>
            <a:r>
              <a:rPr lang="en-US" b="0" i="0" dirty="0"/>
              <a:t>in English to justify choices.</a:t>
            </a:r>
            <a:endParaRPr lang="en-US" dirty="0"/>
          </a:p>
          <a:p>
            <a:endParaRPr lang="en-US" b="0" dirty="0"/>
          </a:p>
          <a:p>
            <a:r>
              <a:rPr lang="en-US" b="1" dirty="0"/>
              <a:t>Transcript:</a:t>
            </a:r>
          </a:p>
          <a:p>
            <a:pPr marL="0" indent="0">
              <a:buFont typeface="+mj-lt"/>
              <a:buNone/>
            </a:pPr>
            <a:r>
              <a:rPr lang="fr-FR" b="0" noProof="0" dirty="0"/>
              <a:t>1. Tu [connais] le Québec ? </a:t>
            </a:r>
          </a:p>
          <a:p>
            <a:pPr marL="0" indent="0">
              <a:buFont typeface="+mj-lt"/>
              <a:buNone/>
            </a:pPr>
            <a:r>
              <a:rPr lang="fr-FR" b="0" noProof="0" dirty="0"/>
              <a:t>2. Mmm … je [sais] que le Québec est au Canada. </a:t>
            </a:r>
          </a:p>
          <a:p>
            <a:pPr marL="0" indent="0">
              <a:buFont typeface="+mj-lt"/>
              <a:buNone/>
            </a:pPr>
            <a:r>
              <a:rPr lang="fr-FR" b="0" noProof="0" dirty="0"/>
              <a:t>3. Tu [sais] où on peut manger une pizza ? </a:t>
            </a:r>
          </a:p>
          <a:p>
            <a:pPr marL="0" indent="0">
              <a:buFont typeface="+mj-lt"/>
              <a:buNone/>
            </a:pPr>
            <a:r>
              <a:rPr lang="fr-FR" b="0" noProof="0" dirty="0"/>
              <a:t>4. Oui, je [connais] un restaurant excellent. </a:t>
            </a:r>
          </a:p>
          <a:p>
            <a:pPr marL="0" indent="0">
              <a:buFont typeface="+mj-lt"/>
              <a:buNone/>
            </a:pPr>
            <a:r>
              <a:rPr lang="fr-FR" b="0" noProof="0" dirty="0"/>
              <a:t>5. Tu [connais] un endroit pour boire du thé ? </a:t>
            </a:r>
          </a:p>
          <a:p>
            <a:pPr marL="0" indent="0">
              <a:buFont typeface="+mj-lt"/>
              <a:buNone/>
            </a:pPr>
            <a:r>
              <a:rPr lang="fr-FR" b="0" noProof="0" dirty="0"/>
              <a:t>6. Oui, je [connais] un café sympa.</a:t>
            </a:r>
          </a:p>
          <a:p>
            <a:pPr marL="0" indent="0">
              <a:buFont typeface="+mj-lt"/>
              <a:buNone/>
            </a:pPr>
            <a:r>
              <a:rPr lang="fr-FR" b="0" noProof="0" dirty="0"/>
              <a:t>7. Tu [sais] que Céline Dion a fait une annonce ? Elle a une nouvelle chanson ! </a:t>
            </a:r>
          </a:p>
          <a:p>
            <a:pPr marL="0" indent="0">
              <a:buFont typeface="+mj-lt"/>
              <a:buNone/>
            </a:pPr>
            <a:r>
              <a:rPr lang="fr-FR" b="0" noProof="0" dirty="0"/>
              <a:t>8. Non, mais je [connais] ses chansons … </a:t>
            </a:r>
            <a:r>
              <a:rPr lang="fr-FR" b="0" i="0" dirty="0">
                <a:solidFill>
                  <a:srgbClr val="5F6368"/>
                </a:solidFill>
                <a:effectLst/>
                <a:latin typeface="arial" panose="020B0604020202020204" pitchFamily="34" charset="0"/>
              </a:rPr>
              <a:t>je préfère d'autres musiciens canadiens.</a:t>
            </a:r>
            <a:endParaRPr lang="fr-FR" b="0" noProof="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restaurant [</a:t>
            </a:r>
            <a:r>
              <a:rPr lang="en-GB" sz="1200" b="0" i="0" u="none" strike="noStrike" kern="1200" dirty="0">
                <a:solidFill>
                  <a:schemeClr val="tx1"/>
                </a:solidFill>
                <a:effectLst/>
                <a:latin typeface="+mn-lt"/>
                <a:ea typeface="+mn-ea"/>
                <a:cs typeface="+mn-cs"/>
              </a:rPr>
              <a:t>2336]; pizza [&gt;5000]; taxi [4235]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5845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This is slide </a:t>
            </a:r>
            <a:r>
              <a:rPr lang="en-US" b="1" dirty="0"/>
              <a:t>1/5. </a:t>
            </a:r>
          </a:p>
          <a:p>
            <a:endParaRPr lang="en-US" b="1" dirty="0"/>
          </a:p>
          <a:p>
            <a:r>
              <a:rPr lang="en-US" b="1" dirty="0"/>
              <a:t>Aim: </a:t>
            </a:r>
            <a:r>
              <a:rPr lang="en-GB" b="0" noProof="0" dirty="0"/>
              <a:t>Aural comprehension and oral production of sentences containing </a:t>
            </a:r>
            <a:r>
              <a:rPr lang="en-GB" b="0" i="1" noProof="0" dirty="0" err="1"/>
              <a:t>connaître</a:t>
            </a:r>
            <a:r>
              <a:rPr lang="en-GB" b="0" i="1" noProof="0" dirty="0"/>
              <a:t> </a:t>
            </a:r>
            <a:r>
              <a:rPr lang="en-GB" b="0" i="0" noProof="0" dirty="0"/>
              <a:t>and </a:t>
            </a:r>
            <a:r>
              <a:rPr lang="en-GB" b="0" i="1" noProof="0" dirty="0"/>
              <a:t>savoir</a:t>
            </a:r>
            <a:r>
              <a:rPr lang="en-GB" b="0" i="0" noProof="0" dirty="0"/>
              <a:t>; scaffolded liaison interpreting.</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1. Explain to students that they are going to work in groups of three and take turns to play the tourist, translator and local. Use this slide to model the task. Remind students to think about the translation of ‘know’, based on which words come after it. Note that only a partial translation of the French is required, so that students do not have to think about word order of questions after </a:t>
            </a:r>
            <a:r>
              <a:rPr lang="en-US" b="0" i="1" dirty="0"/>
              <a:t>savoir</a:t>
            </a:r>
            <a:r>
              <a:rPr lang="en-US" b="0" i="0" dirty="0"/>
              <a:t>. Click to reveal the suggested translations.</a:t>
            </a:r>
            <a:endParaRPr lang="en-US" b="0" dirty="0"/>
          </a:p>
          <a:p>
            <a:pPr marL="0" indent="0">
              <a:buFont typeface="+mj-lt"/>
              <a:buNone/>
            </a:pPr>
            <a:r>
              <a:rPr lang="en-US" b="0" dirty="0"/>
              <a:t>2. Distribute the </a:t>
            </a:r>
            <a:r>
              <a:rPr lang="en-US" b="0" dirty="0" err="1"/>
              <a:t>rolecards</a:t>
            </a:r>
            <a:r>
              <a:rPr lang="en-US" b="0" dirty="0"/>
              <a:t> on slide 56 and display slide 53.</a:t>
            </a:r>
          </a:p>
          <a:p>
            <a:pPr marL="0" indent="0">
              <a:buFont typeface="+mj-lt"/>
              <a:buNone/>
            </a:pPr>
            <a:r>
              <a:rPr lang="en-US" b="0" dirty="0"/>
              <a:t>3. Students A and C face the board. Student B turns away. </a:t>
            </a:r>
          </a:p>
          <a:p>
            <a:pPr marL="0" indent="0">
              <a:buFont typeface="+mj-lt"/>
              <a:buNone/>
            </a:pPr>
            <a:r>
              <a:rPr lang="en-US" b="0" dirty="0"/>
              <a:t>4. Student A reads the English sentence aloud.</a:t>
            </a:r>
          </a:p>
          <a:p>
            <a:pPr marL="0" indent="0">
              <a:buFont typeface="+mj-lt"/>
              <a:buNone/>
            </a:pPr>
            <a:r>
              <a:rPr lang="en-US" b="0" dirty="0"/>
              <a:t>5. Student B completes the French translation, using the partial translation on their </a:t>
            </a:r>
            <a:r>
              <a:rPr lang="en-US" b="0" dirty="0" err="1"/>
              <a:t>rolecard</a:t>
            </a:r>
            <a:r>
              <a:rPr lang="en-US" b="0" dirty="0"/>
              <a:t> to help them.</a:t>
            </a:r>
          </a:p>
          <a:p>
            <a:pPr marL="0" indent="0">
              <a:buFont typeface="+mj-lt"/>
              <a:buNone/>
            </a:pPr>
            <a:r>
              <a:rPr lang="en-US" b="0" dirty="0"/>
              <a:t>6. Student C reads the French sentence aloud.</a:t>
            </a:r>
          </a:p>
          <a:p>
            <a:pPr marL="0" indent="0">
              <a:buFont typeface="+mj-lt"/>
              <a:buNone/>
            </a:pPr>
            <a:r>
              <a:rPr lang="en-US" b="0" dirty="0"/>
              <a:t>7. Student B translates into English.</a:t>
            </a:r>
          </a:p>
          <a:p>
            <a:pPr marL="0" indent="0">
              <a:buFont typeface="+mj-lt"/>
              <a:buNone/>
            </a:pPr>
            <a:r>
              <a:rPr lang="en-US" b="0" dirty="0"/>
              <a:t>8. Student B turns back to face the board. Reveal suggested translations on clicks.</a:t>
            </a:r>
          </a:p>
          <a:p>
            <a:pPr marL="0" indent="0">
              <a:buFont typeface="+mj-lt"/>
              <a:buNone/>
            </a:pPr>
            <a:r>
              <a:rPr lang="en-US" b="0" dirty="0"/>
              <a:t>9. Display slide 54. Students swap roles. Repeat steps 3-8.</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10. Display slide 55. Students swap roles again. Repeat steps 3-8.</a:t>
            </a:r>
          </a:p>
          <a:p>
            <a:pPr marL="0" indent="0">
              <a:buFont typeface="+mj-lt"/>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traducteur</a:t>
            </a:r>
            <a:r>
              <a:rPr lang="en-GB" b="0"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touriste</a:t>
            </a:r>
            <a:r>
              <a:rPr lang="en-GB" b="0" baseline="0" dirty="0"/>
              <a:t> [2654], poser [218]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866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distinguish aurally between SSCs [ai] and [é].</a:t>
            </a:r>
          </a:p>
          <a:p>
            <a:endParaRPr lang="en-US" b="1" dirty="0"/>
          </a:p>
          <a:p>
            <a:r>
              <a:rPr lang="en-US" b="1" dirty="0"/>
              <a:t>Procedure:</a:t>
            </a:r>
          </a:p>
          <a:p>
            <a:r>
              <a:rPr lang="en-US" b="0" dirty="0"/>
              <a:t>1. Click on the number button to listen to the word read aloud. </a:t>
            </a:r>
          </a:p>
          <a:p>
            <a:r>
              <a:rPr lang="en-US" b="0" dirty="0"/>
              <a:t>2. Students fill in the gap with the missing SSC. </a:t>
            </a:r>
          </a:p>
          <a:p>
            <a:r>
              <a:rPr lang="en-US" b="0" dirty="0"/>
              <a:t>3. Click to reveal the answers.</a:t>
            </a:r>
          </a:p>
          <a:p>
            <a:r>
              <a:rPr lang="en-US" b="0" dirty="0"/>
              <a:t>4. Students listen to and repeat the word. </a:t>
            </a:r>
          </a:p>
          <a:p>
            <a:endParaRPr lang="en-US" b="0" dirty="0"/>
          </a:p>
          <a:p>
            <a:r>
              <a:rPr lang="en-US" b="1" dirty="0"/>
              <a:t>Transcript:</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frais</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étonnant</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clair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spécial</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baseline="0" dirty="0">
                <a:solidFill>
                  <a:schemeClr val="tx1"/>
                </a:solidFill>
                <a:effectLst/>
                <a:latin typeface="+mn-lt"/>
                <a:ea typeface="+mn-ea"/>
                <a:cs typeface="+mn-cs"/>
              </a:rPr>
              <a:t>faible</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pénible</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parfait</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étrange</a:t>
            </a:r>
            <a:endParaRPr lang="en-GB" sz="1200" b="0" i="0" u="none" strike="noStrike" kern="1200" dirty="0">
              <a:solidFill>
                <a:schemeClr val="tx1"/>
              </a:solidFill>
              <a:effectLst/>
              <a:latin typeface="+mn-lt"/>
              <a:ea typeface="+mn-ea"/>
              <a:cs typeface="+mn-cs"/>
            </a:endParaRPr>
          </a:p>
          <a:p>
            <a:endParaRPr lang="en-US" b="1" dirty="0"/>
          </a:p>
          <a:p>
            <a:pPr rtl="0" eaLnBrk="1" fontAlgn="t" latinLnBrk="0" hangingPunct="1"/>
            <a:r>
              <a:rPr lang="en-GB" b="1" baseline="0" dirty="0"/>
              <a:t>Word frequency (1 is the most frequent word in French): </a:t>
            </a:r>
            <a:br>
              <a:rPr lang="en-GB" baseline="0" dirty="0"/>
            </a:br>
            <a:r>
              <a:rPr lang="fr-FR" sz="1200" b="0" i="0" u="none" strike="noStrike" kern="1200" noProof="0" dirty="0">
                <a:solidFill>
                  <a:schemeClr val="tx1"/>
                </a:solidFill>
                <a:effectLst/>
                <a:latin typeface="+mn-lt"/>
                <a:ea typeface="+mn-ea"/>
                <a:cs typeface="+mn-cs"/>
              </a:rPr>
              <a:t>frais [691], étonnant [1627], clair [335], spécial [726]</a:t>
            </a:r>
            <a:r>
              <a:rPr lang="fr-FR" sz="1200" b="0" i="0" u="none" strike="noStrike" kern="1200" baseline="0" noProof="0" dirty="0">
                <a:solidFill>
                  <a:schemeClr val="tx1"/>
                </a:solidFill>
                <a:effectLst/>
                <a:latin typeface="+mn-lt"/>
                <a:ea typeface="+mn-ea"/>
                <a:cs typeface="+mn-cs"/>
              </a:rPr>
              <a:t>, faible [723], </a:t>
            </a:r>
            <a:r>
              <a:rPr lang="fr-FR" sz="1200" b="0" i="0" u="none" strike="noStrike" kern="1200" noProof="0" dirty="0">
                <a:solidFill>
                  <a:schemeClr val="tx1"/>
                </a:solidFill>
                <a:effectLst/>
                <a:latin typeface="+mn-lt"/>
                <a:ea typeface="+mn-ea"/>
                <a:cs typeface="+mn-cs"/>
              </a:rPr>
              <a:t>pénible [3690], parfait [1600], étrange [2159]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9900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8428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3/5.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7496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4/5.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7453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ROLECARDS FOR PRINTING. </a:t>
            </a:r>
            <a:r>
              <a:rPr lang="en-US" b="0" dirty="0"/>
              <a:t>This is slide </a:t>
            </a:r>
            <a:r>
              <a:rPr lang="en-US" b="1" dirty="0"/>
              <a:t>5/5.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6646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i="0" dirty="0">
                <a:effectLst/>
                <a:latin typeface="Calibri" panose="020F0502020204030204" pitchFamily="34" charset="0"/>
                <a:ea typeface="Calibri" panose="020F0502020204030204" pitchFamily="34" charset="0"/>
                <a:cs typeface="Calibri" panose="020F0502020204030204" pitchFamily="34" charset="0"/>
              </a:rPr>
              <a:t>Y9 T1.1 W7 vocabulary learning homework answers available at https://resources.ncelp.org/concern/resources/t435gf17c?locale=en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085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5 minutes</a:t>
            </a:r>
          </a:p>
          <a:p>
            <a:pPr marL="0"/>
            <a:br>
              <a:rPr lang="en-GB" b="1" baseline="0" dirty="0"/>
            </a:br>
            <a:r>
              <a:rPr lang="en-GB" b="1" baseline="0" dirty="0"/>
              <a:t>Aim: </a:t>
            </a:r>
            <a:r>
              <a:rPr lang="en-GB" b="0" baseline="0" dirty="0"/>
              <a:t>Recognition of this week’s new vocabulary in the oral and written modalities.</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words in French.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Write down the meaning in English.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Click to reveal answers and transcriptions, one by one.</a:t>
            </a:r>
          </a:p>
          <a:p>
            <a:pPr marL="0"/>
            <a:r>
              <a:rPr lang="en-GB" sz="1200" kern="1200" dirty="0">
                <a:solidFill>
                  <a:schemeClr val="tx1"/>
                </a:solidFill>
                <a:effectLst/>
                <a:latin typeface="+mn-lt"/>
                <a:ea typeface="+mn-ea"/>
                <a:cs typeface="+mn-cs"/>
              </a:rPr>
              <a:t>4. Click to cover the English.</a:t>
            </a:r>
          </a:p>
          <a:p>
            <a:pPr marL="0"/>
            <a:r>
              <a:rPr lang="en-GB" sz="1200" b="0" i="0" u="none" strike="noStrike" kern="1200" cap="none" dirty="0">
                <a:solidFill>
                  <a:schemeClr val="tx1"/>
                </a:solidFill>
                <a:effectLst/>
                <a:latin typeface="+mn-lt"/>
                <a:ea typeface="+mn-ea"/>
                <a:cs typeface="+mn-cs"/>
                <a:sym typeface="Century Gothic"/>
              </a:rPr>
              <a:t>5. Teacher now points at the French words in a random order.</a:t>
            </a:r>
          </a:p>
          <a:p>
            <a:pPr marL="0"/>
            <a:r>
              <a:rPr lang="en-GB" sz="1200" b="0" i="0" u="none" strike="noStrike" kern="1200" cap="none" dirty="0">
                <a:solidFill>
                  <a:schemeClr val="tx1"/>
                </a:solidFill>
                <a:effectLst/>
                <a:latin typeface="+mn-lt"/>
                <a:ea typeface="+mn-ea"/>
                <a:cs typeface="+mn-cs"/>
                <a:sym typeface="Century Gothic"/>
              </a:rPr>
              <a:t>6. Students say the English.</a:t>
            </a:r>
          </a:p>
          <a:p>
            <a:pPr marL="0"/>
            <a:endParaRPr lang="en-GB" sz="1200" b="0" i="0" u="none" strike="noStrike" kern="1200" cap="none" dirty="0">
              <a:solidFill>
                <a:schemeClr val="tx1"/>
              </a:solidFill>
              <a:effectLst/>
              <a:latin typeface="+mn-lt"/>
              <a:ea typeface="+mn-ea"/>
              <a:cs typeface="+mn-cs"/>
              <a:sym typeface="Century Gothic"/>
            </a:endParaRPr>
          </a:p>
          <a:p>
            <a:r>
              <a:rPr lang="en-US" b="1" dirty="0"/>
              <a:t>Transcript:</a:t>
            </a:r>
            <a:endParaRPr lang="en-GB" b="1" dirty="0"/>
          </a:p>
          <a:p>
            <a:pPr marL="0" lvl="0" indent="0">
              <a:buFont typeface="+mj-lt"/>
              <a:buNone/>
            </a:pPr>
            <a:r>
              <a:rPr lang="fr-FR" sz="1200" b="0" kern="1200" noProof="0" dirty="0">
                <a:solidFill>
                  <a:schemeClr val="tx1"/>
                </a:solidFill>
                <a:effectLst/>
                <a:latin typeface="+mn-lt"/>
                <a:ea typeface="+mn-ea"/>
                <a:cs typeface="+mn-cs"/>
              </a:rPr>
              <a:t>1. connaître</a:t>
            </a:r>
          </a:p>
          <a:p>
            <a:pPr marL="0" lvl="0" indent="0">
              <a:buFont typeface="+mj-lt"/>
              <a:buNone/>
            </a:pPr>
            <a:r>
              <a:rPr lang="fr-FR" sz="1200" b="0" kern="1200" noProof="0" dirty="0">
                <a:solidFill>
                  <a:schemeClr val="tx1"/>
                </a:solidFill>
                <a:effectLst/>
                <a:latin typeface="+mn-lt"/>
                <a:ea typeface="+mn-ea"/>
                <a:cs typeface="+mn-cs"/>
              </a:rPr>
              <a:t>2. le Canada </a:t>
            </a:r>
          </a:p>
          <a:p>
            <a:pPr marL="0" lvl="0" indent="0">
              <a:buFont typeface="+mj-lt"/>
              <a:buNone/>
            </a:pPr>
            <a:r>
              <a:rPr lang="fr-FR" sz="1200" b="0" kern="1200" noProof="0" dirty="0">
                <a:solidFill>
                  <a:schemeClr val="tx1"/>
                </a:solidFill>
                <a:effectLst/>
                <a:latin typeface="+mn-lt"/>
                <a:ea typeface="+mn-ea"/>
                <a:cs typeface="+mn-cs"/>
              </a:rPr>
              <a:t>3. le chemin </a:t>
            </a:r>
          </a:p>
          <a:p>
            <a:pPr marL="0" lvl="0" indent="0">
              <a:buFont typeface="+mj-lt"/>
              <a:buNone/>
            </a:pPr>
            <a:r>
              <a:rPr lang="fr-FR" sz="1200" b="0" kern="1200" noProof="0" dirty="0">
                <a:solidFill>
                  <a:schemeClr val="tx1"/>
                </a:solidFill>
                <a:effectLst/>
                <a:latin typeface="+mn-lt"/>
                <a:ea typeface="+mn-ea"/>
                <a:cs typeface="+mn-cs"/>
              </a:rPr>
              <a:t>4. la chanson </a:t>
            </a:r>
          </a:p>
          <a:p>
            <a:pPr marL="0" lvl="0" indent="0">
              <a:buFont typeface="+mj-lt"/>
              <a:buNone/>
            </a:pPr>
            <a:r>
              <a:rPr lang="fr-FR" sz="1200" b="0" kern="1200" noProof="0" dirty="0">
                <a:solidFill>
                  <a:schemeClr val="tx1"/>
                </a:solidFill>
                <a:effectLst/>
                <a:latin typeface="+mn-lt"/>
                <a:ea typeface="+mn-ea"/>
                <a:cs typeface="+mn-cs"/>
              </a:rPr>
              <a:t>5. québécois </a:t>
            </a:r>
          </a:p>
          <a:p>
            <a:pPr marL="0" lvl="0" indent="0">
              <a:buFont typeface="+mj-lt"/>
              <a:buNone/>
            </a:pPr>
            <a:r>
              <a:rPr lang="fr-FR" sz="1200" b="0" kern="1200" noProof="0" dirty="0">
                <a:solidFill>
                  <a:schemeClr val="tx1"/>
                </a:solidFill>
                <a:effectLst/>
                <a:latin typeface="+mn-lt"/>
                <a:ea typeface="+mn-ea"/>
                <a:cs typeface="+mn-cs"/>
              </a:rPr>
              <a:t>6. les gens</a:t>
            </a:r>
          </a:p>
          <a:p>
            <a:pPr marL="0" indent="0">
              <a:buFont typeface="+mj-lt"/>
              <a:buNone/>
            </a:pPr>
            <a:r>
              <a:rPr lang="en-GB" sz="1200" b="0" kern="1200" dirty="0">
                <a:solidFill>
                  <a:schemeClr val="tx1"/>
                </a:solidFill>
                <a:effectLst/>
                <a:latin typeface="+mn-lt"/>
                <a:ea typeface="+mn-ea"/>
                <a:cs typeface="+mn-cs"/>
              </a:rPr>
              <a:t>7. </a:t>
            </a:r>
            <a:r>
              <a:rPr lang="en-GB" sz="1200" b="0" kern="1200" dirty="0" err="1">
                <a:solidFill>
                  <a:schemeClr val="tx1"/>
                </a:solidFill>
                <a:effectLst/>
                <a:latin typeface="+mn-lt"/>
                <a:ea typeface="+mn-ea"/>
                <a:cs typeface="+mn-cs"/>
              </a:rPr>
              <a:t>l’endroit</a:t>
            </a:r>
            <a:r>
              <a:rPr lang="en-GB" sz="1200" b="0" kern="1200" dirty="0">
                <a:solidFill>
                  <a:schemeClr val="tx1"/>
                </a:solidFill>
                <a:effectLst/>
                <a:latin typeface="+mn-lt"/>
                <a:ea typeface="+mn-ea"/>
                <a:cs typeface="+mn-cs"/>
              </a:rPr>
              <a:t> </a:t>
            </a:r>
          </a:p>
          <a:p>
            <a:pPr marL="0" lvl="0" indent="0">
              <a:buFont typeface="+mj-lt"/>
              <a:buNone/>
            </a:pPr>
            <a:r>
              <a:rPr lang="en-GB" sz="1200" b="0" kern="1200" dirty="0">
                <a:solidFill>
                  <a:schemeClr val="tx1"/>
                </a:solidFill>
                <a:effectLst/>
                <a:latin typeface="+mn-lt"/>
                <a:ea typeface="+mn-ea"/>
                <a:cs typeface="+mn-cs"/>
              </a:rPr>
              <a:t>8. le Québec </a:t>
            </a:r>
          </a:p>
          <a:p>
            <a:pPr marL="0" lvl="0" indent="0">
              <a:buFont typeface="+mj-lt"/>
              <a:buNone/>
            </a:pPr>
            <a:r>
              <a:rPr lang="en-GB" sz="1200" b="0" kern="1200" dirty="0">
                <a:solidFill>
                  <a:schemeClr val="tx1"/>
                </a:solidFill>
                <a:effectLst/>
                <a:latin typeface="+mn-lt"/>
                <a:ea typeface="+mn-ea"/>
                <a:cs typeface="+mn-cs"/>
              </a:rPr>
              <a:t>9. le </a:t>
            </a:r>
            <a:r>
              <a:rPr lang="en-GB" sz="1200" b="0" kern="1200" dirty="0" err="1">
                <a:solidFill>
                  <a:schemeClr val="tx1"/>
                </a:solidFill>
                <a:effectLst/>
                <a:latin typeface="+mn-lt"/>
                <a:ea typeface="+mn-ea"/>
                <a:cs typeface="+mn-cs"/>
              </a:rPr>
              <a:t>groupe</a:t>
            </a:r>
            <a:r>
              <a:rPr lang="en-GB" sz="1200" b="0" kern="1200" dirty="0">
                <a:solidFill>
                  <a:schemeClr val="tx1"/>
                </a:solidFill>
                <a:effectLst/>
                <a:latin typeface="+mn-lt"/>
                <a:ea typeface="+mn-ea"/>
                <a:cs typeface="+mn-cs"/>
              </a:rPr>
              <a:t> </a:t>
            </a:r>
          </a:p>
          <a:p>
            <a:pPr marL="0" lvl="0" indent="0">
              <a:buFont typeface="+mj-lt"/>
              <a:buNone/>
            </a:pPr>
            <a:r>
              <a:rPr lang="en-GB" sz="1200" b="0" kern="1200" dirty="0">
                <a:solidFill>
                  <a:schemeClr val="tx1"/>
                </a:solidFill>
                <a:effectLst/>
                <a:latin typeface="+mn-lt"/>
                <a:ea typeface="+mn-ea"/>
                <a:cs typeface="+mn-cs"/>
              </a:rPr>
              <a:t>10. je </a:t>
            </a:r>
            <a:r>
              <a:rPr lang="en-GB" sz="1200" b="0" kern="1200" dirty="0" err="1">
                <a:solidFill>
                  <a:schemeClr val="tx1"/>
                </a:solidFill>
                <a:effectLst/>
                <a:latin typeface="+mn-lt"/>
                <a:ea typeface="+mn-ea"/>
                <a:cs typeface="+mn-cs"/>
              </a:rPr>
              <a:t>connais</a:t>
            </a:r>
            <a:r>
              <a:rPr lang="en-GB" sz="1200" b="0" kern="1200" dirty="0">
                <a:solidFill>
                  <a:schemeClr val="tx1"/>
                </a:solidFill>
                <a:effectLst/>
                <a:latin typeface="+mn-lt"/>
                <a:ea typeface="+mn-ea"/>
                <a:cs typeface="+mn-cs"/>
              </a:rPr>
              <a:t> </a:t>
            </a:r>
          </a:p>
          <a:p>
            <a:pPr marL="0" lvl="0" indent="0">
              <a:buFont typeface="+mj-lt"/>
              <a:buNone/>
            </a:pPr>
            <a:r>
              <a:rPr lang="en-GB" sz="1200" b="0" kern="1200" dirty="0">
                <a:solidFill>
                  <a:schemeClr val="tx1"/>
                </a:solidFill>
                <a:effectLst/>
                <a:latin typeface="+mn-lt"/>
                <a:ea typeface="+mn-ea"/>
                <a:cs typeface="+mn-cs"/>
              </a:rPr>
              <a:t>11. savoir </a:t>
            </a:r>
          </a:p>
          <a:p>
            <a:pPr marL="0" lvl="0" indent="0">
              <a:buFont typeface="+mj-lt"/>
              <a:buNone/>
            </a:pPr>
            <a:r>
              <a:rPr lang="en-GB" sz="1200" b="0" kern="1200" dirty="0">
                <a:solidFill>
                  <a:schemeClr val="tx1"/>
                </a:solidFill>
                <a:effectLst/>
                <a:latin typeface="+mn-lt"/>
                <a:ea typeface="+mn-ea"/>
                <a:cs typeface="+mn-cs"/>
              </a:rPr>
              <a:t>12. </a:t>
            </a:r>
            <a:r>
              <a:rPr lang="en-GB" sz="1200" b="0" kern="1200" dirty="0" err="1">
                <a:solidFill>
                  <a:schemeClr val="tx1"/>
                </a:solidFill>
                <a:effectLst/>
                <a:latin typeface="+mn-lt"/>
                <a:ea typeface="+mn-ea"/>
                <a:cs typeface="+mn-cs"/>
              </a:rPr>
              <a:t>canadien</a:t>
            </a:r>
            <a:r>
              <a:rPr lang="en-GB" sz="1200" b="0" kern="1200" dirty="0">
                <a:solidFill>
                  <a:schemeClr val="tx1"/>
                </a:solidFill>
                <a:effectLst/>
                <a:latin typeface="+mn-lt"/>
                <a:ea typeface="+mn-ea"/>
                <a:cs typeface="+mn-cs"/>
              </a:rPr>
              <a:t> </a:t>
            </a:r>
          </a:p>
          <a:p>
            <a:pPr marL="228600" lvl="0" indent="-228600">
              <a:buFont typeface="+mj-lt"/>
              <a:buAutoNum type="arabicPeriod" startAt="7"/>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222222"/>
                </a:solidFill>
                <a:effectLst/>
                <a:latin typeface="Georgia" panose="02040502050405020303" pitchFamily="18" charset="0"/>
              </a:rPr>
              <a:t>répéter</a:t>
            </a:r>
            <a:r>
              <a:rPr lang="en-GB" b="0" baseline="0" dirty="0"/>
              <a:t> [630]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lvl="0" indent="0">
              <a:buFont typeface="+mj-lt"/>
              <a:buNone/>
            </a:pPr>
            <a:endParaRPr lang="en-GB" sz="1200" b="0" kern="1200" dirty="0">
              <a:solidFill>
                <a:schemeClr val="tx1"/>
              </a:solidFill>
              <a:effectLst/>
              <a:latin typeface="+mn-lt"/>
              <a:ea typeface="+mn-ea"/>
              <a:cs typeface="+mn-cs"/>
            </a:endParaRPr>
          </a:p>
          <a:p>
            <a:pPr marL="0"/>
            <a:endParaRPr lang="en-GB" sz="1200" b="0" i="0" u="none" strike="noStrike" cap="none" dirty="0">
              <a:solidFill>
                <a:schemeClr val="accent5">
                  <a:lumMod val="50000"/>
                </a:schemeClr>
              </a:solidFill>
              <a:latin typeface="Century Gothic"/>
              <a:ea typeface="Century Gothic"/>
              <a:cs typeface="Century Gothic"/>
              <a:sym typeface="Century Gothic"/>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795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Written recognition of this week’s new vocabulary in context. </a:t>
            </a:r>
            <a:endParaRPr lang="en-US" b="1" dirty="0"/>
          </a:p>
          <a:p>
            <a:endParaRPr lang="en-US" b="1" dirty="0"/>
          </a:p>
          <a:p>
            <a:r>
              <a:rPr lang="en-US" b="1" dirty="0"/>
              <a:t>Procedure:</a:t>
            </a:r>
          </a:p>
          <a:p>
            <a:pPr marL="0" indent="0">
              <a:buNone/>
            </a:pPr>
            <a:r>
              <a:rPr lang="en-US" b="0" dirty="0"/>
              <a:t>1. Students read the text and fill in the blanks, using the words in orange at the bottom. </a:t>
            </a:r>
          </a:p>
          <a:p>
            <a:pPr marL="0" indent="0">
              <a:buNone/>
            </a:pPr>
            <a:r>
              <a:rPr lang="en-US" b="0" dirty="0"/>
              <a:t>2. Click to reveal the answers. </a:t>
            </a:r>
          </a:p>
          <a:p>
            <a:pPr marL="0" indent="0">
              <a:buNone/>
            </a:pPr>
            <a:r>
              <a:rPr lang="en-US" b="0" dirty="0"/>
              <a:t>3. Use call-outs to remind students about the multiple functions (i.e., nationality vs adjective) of words like </a:t>
            </a:r>
            <a:r>
              <a:rPr lang="en-US" b="0" i="1" dirty="0" err="1"/>
              <a:t>québécois</a:t>
            </a:r>
            <a:r>
              <a:rPr lang="en-US" b="0" i="1" dirty="0"/>
              <a:t> </a:t>
            </a:r>
            <a:r>
              <a:rPr lang="en-US" b="0" dirty="0"/>
              <a:t>and </a:t>
            </a:r>
            <a:r>
              <a:rPr lang="en-US" b="0" i="1" dirty="0" err="1"/>
              <a:t>canadien</a:t>
            </a:r>
            <a:r>
              <a:rPr lang="en-US" b="0" dirty="0"/>
              <a:t>.</a:t>
            </a:r>
          </a:p>
          <a:p>
            <a:endParaRPr lang="en-US" b="1" dirty="0"/>
          </a:p>
          <a:p>
            <a:pPr rtl="0" eaLnBrk="1" fontAlgn="t" latinLnBrk="0" hangingPunct="1"/>
            <a:r>
              <a:rPr lang="en-GB" b="1" baseline="0" dirty="0"/>
              <a:t>Word frequency of cognates (1 is the most frequent word in French): </a:t>
            </a:r>
          </a:p>
          <a:p>
            <a:pPr rtl="0" eaLnBrk="1" fontAlgn="t" latinLnBrk="0" hangingPunct="1"/>
            <a:r>
              <a:rPr lang="en-GB" sz="1200" b="0" i="0" u="none" strike="noStrike" kern="1200" dirty="0">
                <a:solidFill>
                  <a:schemeClr val="tx1"/>
                </a:solidFill>
                <a:effectLst/>
                <a:latin typeface="+mn-lt"/>
                <a:ea typeface="+mn-ea"/>
                <a:cs typeface="+mn-cs"/>
              </a:rPr>
              <a:t>cousin [3387]</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536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This is slide </a:t>
            </a:r>
            <a:r>
              <a:rPr lang="en-US" b="1" dirty="0"/>
              <a:t>1/7</a:t>
            </a:r>
            <a:r>
              <a:rPr lang="en-US" b="0" dirty="0"/>
              <a:t>.</a:t>
            </a:r>
            <a:endParaRPr lang="en-US" b="1" dirty="0"/>
          </a:p>
          <a:p>
            <a:endParaRPr lang="en-US" b="1" dirty="0"/>
          </a:p>
          <a:p>
            <a:r>
              <a:rPr lang="en-US" b="1" dirty="0"/>
              <a:t>Aim: </a:t>
            </a:r>
            <a:r>
              <a:rPr lang="en-US" b="0" dirty="0"/>
              <a:t>Aural recognition of contracted forms of </a:t>
            </a:r>
            <a:r>
              <a:rPr lang="en-US" b="0" i="1" dirty="0"/>
              <a:t>à</a:t>
            </a:r>
            <a:r>
              <a:rPr lang="en-US" b="0" dirty="0"/>
              <a:t> + definite article; revisiting </a:t>
            </a:r>
            <a:r>
              <a:rPr lang="en-US" b="0" i="1" dirty="0"/>
              <a:t>‘</a:t>
            </a:r>
            <a:r>
              <a:rPr lang="en-US" b="0" i="1" dirty="0" err="1"/>
              <a:t>avoir</a:t>
            </a:r>
            <a:r>
              <a:rPr lang="en-US" b="0" i="1" dirty="0"/>
              <a:t> mal à + </a:t>
            </a:r>
            <a:r>
              <a:rPr lang="en-US" b="0" i="0" dirty="0"/>
              <a:t>article + body part’; priming students for use of </a:t>
            </a:r>
            <a:r>
              <a:rPr lang="en-US" b="0" dirty="0"/>
              <a:t>contracted forms of </a:t>
            </a:r>
            <a:r>
              <a:rPr lang="en-US" b="0" i="1" dirty="0"/>
              <a:t>à</a:t>
            </a:r>
            <a:r>
              <a:rPr lang="en-US" b="0" dirty="0"/>
              <a:t> + definite article + country in the new grammar introduced in the slide that follow.</a:t>
            </a:r>
            <a:endParaRPr lang="en-US" b="1" i="0" dirty="0"/>
          </a:p>
          <a:p>
            <a:endParaRPr lang="en-US" b="1" dirty="0"/>
          </a:p>
          <a:p>
            <a:r>
              <a:rPr lang="en-US" b="1" dirty="0"/>
              <a:t>Procedure:</a:t>
            </a:r>
          </a:p>
          <a:p>
            <a:pPr marL="0" indent="0">
              <a:buFont typeface="+mj-lt"/>
              <a:buNone/>
            </a:pPr>
            <a:r>
              <a:rPr lang="en-US" b="0" dirty="0"/>
              <a:t>1. Check students understand the task instructions. Invite them to guess the meaning of </a:t>
            </a:r>
            <a:r>
              <a:rPr lang="en-US" b="0" i="1" dirty="0" err="1"/>
              <a:t>grincheux</a:t>
            </a:r>
            <a:r>
              <a:rPr lang="en-US" b="0" i="1" dirty="0"/>
              <a:t> </a:t>
            </a:r>
            <a:r>
              <a:rPr lang="en-US" b="0" i="0" dirty="0"/>
              <a:t>from the context, and their knowledge of the English noun </a:t>
            </a:r>
            <a:r>
              <a:rPr lang="en-US" b="0" i="1" dirty="0"/>
              <a:t>grinch</a:t>
            </a:r>
            <a:r>
              <a:rPr lang="en-US" b="0" i="0" dirty="0"/>
              <a:t>!</a:t>
            </a:r>
            <a:endParaRPr lang="en-US" b="0" i="1" dirty="0"/>
          </a:p>
          <a:p>
            <a:pPr marL="0" indent="0">
              <a:buFont typeface="+mj-lt"/>
              <a:buNone/>
            </a:pPr>
            <a:r>
              <a:rPr lang="en-US" b="0" dirty="0"/>
              <a:t>2. Remind students of the contracted forms of </a:t>
            </a:r>
            <a:r>
              <a:rPr lang="en-US" b="0" i="1" dirty="0"/>
              <a:t>à</a:t>
            </a:r>
            <a:r>
              <a:rPr lang="en-US" b="0" dirty="0"/>
              <a:t> + definite article.</a:t>
            </a:r>
          </a:p>
          <a:p>
            <a:pPr marL="0" indent="0">
              <a:buFont typeface="+mj-lt"/>
              <a:buNone/>
            </a:pPr>
            <a:r>
              <a:rPr lang="en-US" b="0" dirty="0"/>
              <a:t>3. Click on the number button to listen to hear a sentence with the noun missing.</a:t>
            </a:r>
          </a:p>
          <a:p>
            <a:pPr marL="0" indent="0">
              <a:buFont typeface="+mj-lt"/>
              <a:buNone/>
            </a:pPr>
            <a:r>
              <a:rPr lang="en-US" b="0" dirty="0"/>
              <a:t>4. Students listen and choose the correct body part based on the contracted form of </a:t>
            </a:r>
            <a:r>
              <a:rPr lang="en-US" b="0" i="1" dirty="0"/>
              <a:t>à</a:t>
            </a:r>
            <a:r>
              <a:rPr lang="en-US" b="0" dirty="0"/>
              <a:t> + definite article that they hear. </a:t>
            </a:r>
          </a:p>
          <a:p>
            <a:pPr marL="0" indent="0">
              <a:buFont typeface="+mj-lt"/>
              <a:buNone/>
            </a:pPr>
            <a:r>
              <a:rPr lang="en-US" b="0" dirty="0"/>
              <a:t>5. Click to reveal the correct answer. Click picture to hear the full sentence said aloud.</a:t>
            </a:r>
          </a:p>
          <a:p>
            <a:pPr marL="0" indent="0">
              <a:buFont typeface="+mj-lt"/>
              <a:buNone/>
            </a:pPr>
            <a:r>
              <a:rPr lang="en-US" b="0" dirty="0"/>
              <a:t>6. Repeat steps 2-4 for six more slides.</a:t>
            </a:r>
          </a:p>
          <a:p>
            <a:endParaRPr lang="en-US" b="0" dirty="0"/>
          </a:p>
          <a:p>
            <a:r>
              <a:rPr lang="en-US" b="1" dirty="0"/>
              <a:t>Transcript:</a:t>
            </a:r>
          </a:p>
          <a:p>
            <a:r>
              <a:rPr lang="en-US" b="0" dirty="0" err="1"/>
              <a:t>J’ai</a:t>
            </a:r>
            <a:r>
              <a:rPr lang="en-US" b="0" dirty="0"/>
              <a:t> mal </a:t>
            </a:r>
            <a:r>
              <a:rPr lang="en-US" b="0" dirty="0" err="1"/>
              <a:t>à</a:t>
            </a:r>
            <a:r>
              <a:rPr lang="en-US" b="0" dirty="0"/>
              <a:t> la [jambe].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confortable</a:t>
            </a:r>
            <a:r>
              <a:rPr lang="en-GB" b="1" baseline="0" dirty="0"/>
              <a:t> </a:t>
            </a:r>
            <a:r>
              <a:rPr lang="en-GB" b="0" baseline="0" dirty="0"/>
              <a:t>[3964]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used (1 is the most frequent word in French): </a:t>
            </a:r>
            <a:br>
              <a:rPr lang="en-GB" baseline="0" dirty="0"/>
            </a:br>
            <a:r>
              <a:rPr lang="en-US"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siège</a:t>
            </a:r>
            <a:r>
              <a:rPr lang="en-GB" baseline="0" dirty="0"/>
              <a:t> [1571], </a:t>
            </a:r>
            <a:r>
              <a:rPr lang="en-GB" baseline="0" dirty="0" err="1"/>
              <a:t>grincheux</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856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2/7</a:t>
            </a:r>
            <a:r>
              <a:rPr lang="en-US" b="0" dirty="0"/>
              <a:t>.</a:t>
            </a:r>
            <a:endParaRPr lang="en-US" b="1" dirty="0"/>
          </a:p>
          <a:p>
            <a:br>
              <a:rPr lang="en-US" b="1" dirty="0"/>
            </a:br>
            <a:r>
              <a:rPr lang="en-US" b="1" dirty="0"/>
              <a:t>Transcript:</a:t>
            </a:r>
          </a:p>
          <a:p>
            <a:r>
              <a:rPr lang="en-US" b="0" dirty="0"/>
              <a:t>Romain, </a:t>
            </a:r>
            <a:r>
              <a:rPr lang="en-US" b="0" dirty="0" err="1"/>
              <a:t>tu</a:t>
            </a:r>
            <a:r>
              <a:rPr lang="en-US" b="0" dirty="0"/>
              <a:t> as mal aux [bras]?</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311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77154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026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35891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3521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4821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18971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360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72348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84435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51404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12821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01/10/2021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219016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52896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56920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60447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793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10336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74431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0441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93895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112931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74550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099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640461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507949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2.wav"/><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audio" Target="../media/audio33.wav"/><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4.wav"/><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image" Target="../media/image31.png"/><Relationship Id="rId5" Type="http://schemas.openxmlformats.org/officeDocument/2006/relationships/image" Target="../media/image24.png"/><Relationship Id="rId4" Type="http://schemas.openxmlformats.org/officeDocument/2006/relationships/audio" Target="../media/audio35.wav"/><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audio" Target="../media/audio36.wav"/><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7.xml"/><Relationship Id="rId6" Type="http://schemas.openxmlformats.org/officeDocument/2006/relationships/image" Target="../media/image26.png"/><Relationship Id="rId5" Type="http://schemas.openxmlformats.org/officeDocument/2006/relationships/image" Target="../media/image5.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audio" Target="../media/audio38.wav"/><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0.wav"/><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7.xml"/><Relationship Id="rId6" Type="http://schemas.openxmlformats.org/officeDocument/2006/relationships/image" Target="../media/image5.png"/><Relationship Id="rId5" Type="http://schemas.openxmlformats.org/officeDocument/2006/relationships/audio" Target="../media/audio41.wav"/><Relationship Id="rId10" Type="http://schemas.openxmlformats.org/officeDocument/2006/relationships/image" Target="../media/image37.png"/><Relationship Id="rId4" Type="http://schemas.openxmlformats.org/officeDocument/2006/relationships/image" Target="../media/image29.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21.xml"/><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audio" Target="../media/audio1.wav"/><Relationship Id="rId7" Type="http://schemas.openxmlformats.org/officeDocument/2006/relationships/audio" Target="../media/audio44.wav"/><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audio" Target="../media/audio43.wav"/><Relationship Id="rId11" Type="http://schemas.openxmlformats.org/officeDocument/2006/relationships/image" Target="../media/image64.png"/><Relationship Id="rId5" Type="http://schemas.openxmlformats.org/officeDocument/2006/relationships/audio" Target="../media/audio42.wav"/><Relationship Id="rId10" Type="http://schemas.openxmlformats.org/officeDocument/2006/relationships/image" Target="../media/image3.png"/><Relationship Id="rId4" Type="http://schemas.openxmlformats.org/officeDocument/2006/relationships/audio" Target="../media/audio2.wav"/><Relationship Id="rId9" Type="http://schemas.openxmlformats.org/officeDocument/2006/relationships/audio" Target="../media/audio46.wav"/></Relationships>
</file>

<file path=ppt/slides/_rels/slide26.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67.jpeg"/><Relationship Id="rId3" Type="http://schemas.openxmlformats.org/officeDocument/2006/relationships/audio" Target="../media/audio3.wav"/><Relationship Id="rId7" Type="http://schemas.openxmlformats.org/officeDocument/2006/relationships/audio" Target="../media/audio49.wav"/><Relationship Id="rId12"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audio" Target="../media/audio48.wav"/><Relationship Id="rId11" Type="http://schemas.openxmlformats.org/officeDocument/2006/relationships/image" Target="../media/image65.png"/><Relationship Id="rId5" Type="http://schemas.openxmlformats.org/officeDocument/2006/relationships/audio" Target="../media/audio4.wav"/><Relationship Id="rId15" Type="http://schemas.openxmlformats.org/officeDocument/2006/relationships/image" Target="../media/image69.png"/><Relationship Id="rId10" Type="http://schemas.openxmlformats.org/officeDocument/2006/relationships/audio" Target="../media/audio52.wav"/><Relationship Id="rId4" Type="http://schemas.openxmlformats.org/officeDocument/2006/relationships/audio" Target="../media/audio47.wav"/><Relationship Id="rId9" Type="http://schemas.openxmlformats.org/officeDocument/2006/relationships/audio" Target="../media/audio51.wav"/><Relationship Id="rId1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3" Type="http://schemas.openxmlformats.org/officeDocument/2006/relationships/image" Target="../media/image70.png"/><Relationship Id="rId7" Type="http://schemas.openxmlformats.org/officeDocument/2006/relationships/audio" Target="../media/audio53.wav"/><Relationship Id="rId12" Type="http://schemas.openxmlformats.org/officeDocument/2006/relationships/audio" Target="../media/audio58.wav"/><Relationship Id="rId17" Type="http://schemas.openxmlformats.org/officeDocument/2006/relationships/image" Target="../media/image72.png"/><Relationship Id="rId2" Type="http://schemas.openxmlformats.org/officeDocument/2006/relationships/notesSlide" Target="../notesSlides/notesSlide27.xml"/><Relationship Id="rId16" Type="http://schemas.openxmlformats.org/officeDocument/2006/relationships/audio" Target="../media/audio62.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audio" Target="../media/audio57.wav"/><Relationship Id="rId5" Type="http://schemas.openxmlformats.org/officeDocument/2006/relationships/image" Target="../media/image71.png"/><Relationship Id="rId15" Type="http://schemas.openxmlformats.org/officeDocument/2006/relationships/audio" Target="../media/audio61.wav"/><Relationship Id="rId10" Type="http://schemas.openxmlformats.org/officeDocument/2006/relationships/audio" Target="../media/audio56.wav"/><Relationship Id="rId4" Type="http://schemas.openxmlformats.org/officeDocument/2006/relationships/image" Target="../media/image5.png"/><Relationship Id="rId9" Type="http://schemas.openxmlformats.org/officeDocument/2006/relationships/audio" Target="../media/audio55.wav"/><Relationship Id="rId14" Type="http://schemas.openxmlformats.org/officeDocument/2006/relationships/audio" Target="../media/audio60.wav"/></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audio" Target="../media/audio4.wav"/></Relationships>
</file>

<file path=ppt/slides/_rels/slide30.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notesSlide" Target="../notesSlides/notesSlide30.xml"/><Relationship Id="rId1" Type="http://schemas.openxmlformats.org/officeDocument/2006/relationships/slideLayout" Target="../slideLayouts/slideLayout51.xml"/><Relationship Id="rId5" Type="http://schemas.openxmlformats.org/officeDocument/2006/relationships/image" Target="../media/image75.png"/><Relationship Id="rId4" Type="http://schemas.openxmlformats.org/officeDocument/2006/relationships/audio" Target="../media/audio64.wav"/></Relationships>
</file>

<file path=ppt/slides/_rels/slide31.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notesSlide" Target="../notesSlides/notesSlide31.xml"/><Relationship Id="rId1" Type="http://schemas.openxmlformats.org/officeDocument/2006/relationships/slideLayout" Target="../slideLayouts/slideLayout51.xml"/><Relationship Id="rId5" Type="http://schemas.openxmlformats.org/officeDocument/2006/relationships/image" Target="../media/image75.png"/><Relationship Id="rId4" Type="http://schemas.openxmlformats.org/officeDocument/2006/relationships/audio" Target="../media/audio64.wav"/></Relationships>
</file>

<file path=ppt/slides/_rels/slide32.xml.rels><?xml version="1.0" encoding="UTF-8" standalone="yes"?>
<Relationships xmlns="http://schemas.openxmlformats.org/package/2006/relationships"><Relationship Id="rId3" Type="http://schemas.openxmlformats.org/officeDocument/2006/relationships/audio" Target="../media/audio64.wav"/><Relationship Id="rId2" Type="http://schemas.openxmlformats.org/officeDocument/2006/relationships/notesSlide" Target="../notesSlides/notesSlide32.xml"/><Relationship Id="rId1" Type="http://schemas.openxmlformats.org/officeDocument/2006/relationships/slideLayout" Target="../slideLayouts/slideLayout51.xml"/><Relationship Id="rId5" Type="http://schemas.openxmlformats.org/officeDocument/2006/relationships/image" Target="../media/image75.png"/><Relationship Id="rId4" Type="http://schemas.openxmlformats.org/officeDocument/2006/relationships/audio" Target="../media/audio65.wav"/></Relationships>
</file>

<file path=ppt/slides/_rels/slide33.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notesSlide" Target="../notesSlides/notesSlide33.xml"/><Relationship Id="rId1" Type="http://schemas.openxmlformats.org/officeDocument/2006/relationships/slideLayout" Target="../slideLayouts/slideLayout51.xml"/><Relationship Id="rId5" Type="http://schemas.openxmlformats.org/officeDocument/2006/relationships/image" Target="../media/image75.png"/><Relationship Id="rId4" Type="http://schemas.openxmlformats.org/officeDocument/2006/relationships/audio" Target="../media/audio66.wav"/></Relationships>
</file>

<file path=ppt/slides/_rels/slide34.xml.rels><?xml version="1.0" encoding="UTF-8" standalone="yes"?>
<Relationships xmlns="http://schemas.openxmlformats.org/package/2006/relationships"><Relationship Id="rId3" Type="http://schemas.openxmlformats.org/officeDocument/2006/relationships/audio" Target="../media/audio64.wav"/><Relationship Id="rId2" Type="http://schemas.openxmlformats.org/officeDocument/2006/relationships/notesSlide" Target="../notesSlides/notesSlide34.xml"/><Relationship Id="rId1" Type="http://schemas.openxmlformats.org/officeDocument/2006/relationships/slideLayout" Target="../slideLayouts/slideLayout51.xml"/><Relationship Id="rId5" Type="http://schemas.openxmlformats.org/officeDocument/2006/relationships/image" Target="../media/image75.png"/><Relationship Id="rId4" Type="http://schemas.openxmlformats.org/officeDocument/2006/relationships/audio" Target="../media/audio67.wav"/></Relationships>
</file>

<file path=ppt/slides/_rels/slide35.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notesSlide" Target="../notesSlides/notesSlide35.xml"/><Relationship Id="rId1" Type="http://schemas.openxmlformats.org/officeDocument/2006/relationships/slideLayout" Target="../slideLayouts/slideLayout51.xml"/><Relationship Id="rId5" Type="http://schemas.openxmlformats.org/officeDocument/2006/relationships/image" Target="../media/image75.png"/><Relationship Id="rId4" Type="http://schemas.openxmlformats.org/officeDocument/2006/relationships/audio" Target="../media/audio68.wav"/></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8" Type="http://schemas.openxmlformats.org/officeDocument/2006/relationships/audio" Target="../media/audio73.wav"/><Relationship Id="rId13" Type="http://schemas.openxmlformats.org/officeDocument/2006/relationships/audio" Target="../media/audio78.wav"/><Relationship Id="rId18" Type="http://schemas.openxmlformats.org/officeDocument/2006/relationships/audio" Target="../media/audio83.wav"/><Relationship Id="rId3" Type="http://schemas.openxmlformats.org/officeDocument/2006/relationships/image" Target="../media/image5.png"/><Relationship Id="rId21" Type="http://schemas.openxmlformats.org/officeDocument/2006/relationships/image" Target="../media/image92.png"/><Relationship Id="rId7" Type="http://schemas.openxmlformats.org/officeDocument/2006/relationships/audio" Target="../media/audio72.wav"/><Relationship Id="rId12" Type="http://schemas.openxmlformats.org/officeDocument/2006/relationships/audio" Target="../media/audio77.wav"/><Relationship Id="rId17" Type="http://schemas.openxmlformats.org/officeDocument/2006/relationships/audio" Target="../media/audio82.wav"/><Relationship Id="rId2" Type="http://schemas.openxmlformats.org/officeDocument/2006/relationships/notesSlide" Target="../notesSlides/notesSlide48.xml"/><Relationship Id="rId16" Type="http://schemas.openxmlformats.org/officeDocument/2006/relationships/audio" Target="../media/audio81.wav"/><Relationship Id="rId20" Type="http://schemas.openxmlformats.org/officeDocument/2006/relationships/image" Target="../media/image91.png"/><Relationship Id="rId1" Type="http://schemas.openxmlformats.org/officeDocument/2006/relationships/slideLayout" Target="../slideLayouts/slideLayout47.xml"/><Relationship Id="rId6" Type="http://schemas.openxmlformats.org/officeDocument/2006/relationships/audio" Target="../media/audio71.wav"/><Relationship Id="rId11" Type="http://schemas.openxmlformats.org/officeDocument/2006/relationships/audio" Target="../media/audio76.wav"/><Relationship Id="rId5" Type="http://schemas.openxmlformats.org/officeDocument/2006/relationships/audio" Target="../media/audio70.wav"/><Relationship Id="rId15" Type="http://schemas.openxmlformats.org/officeDocument/2006/relationships/audio" Target="../media/audio80.wav"/><Relationship Id="rId10" Type="http://schemas.openxmlformats.org/officeDocument/2006/relationships/audio" Target="../media/audio75.wav"/><Relationship Id="rId19" Type="http://schemas.openxmlformats.org/officeDocument/2006/relationships/image" Target="../media/image90.png"/><Relationship Id="rId4" Type="http://schemas.openxmlformats.org/officeDocument/2006/relationships/audio" Target="../media/audio69.wav"/><Relationship Id="rId9" Type="http://schemas.openxmlformats.org/officeDocument/2006/relationships/audio" Target="../media/audio74.wav"/><Relationship Id="rId14" Type="http://schemas.openxmlformats.org/officeDocument/2006/relationships/audio" Target="../media/audio79.wav"/></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5" Type="http://schemas.openxmlformats.org/officeDocument/2006/relationships/image" Target="../media/image12.png"/><Relationship Id="rId10" Type="http://schemas.openxmlformats.org/officeDocument/2006/relationships/audio" Target="../media/audio13.wav"/><Relationship Id="rId19"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audio" Target="../media/audio12.wav"/><Relationship Id="rId1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8" Type="http://schemas.openxmlformats.org/officeDocument/2006/relationships/hyperlink" Target="https://quizlet.com/gb/548849462/year-8-french-term-32-week-7-flash-cards/" TargetMode="External"/><Relationship Id="rId3" Type="http://schemas.openxmlformats.org/officeDocument/2006/relationships/image" Target="../media/image5.png"/><Relationship Id="rId7" Type="http://schemas.openxmlformats.org/officeDocument/2006/relationships/hyperlink" Target="https://quizlet.com/gb/586690160/year-9-french-term-11-week-7-flash-card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resources.ncelp.org/concern/resources/jw827c84z?locale=en" TargetMode="External"/><Relationship Id="rId11" Type="http://schemas.openxmlformats.org/officeDocument/2006/relationships/image" Target="../media/image99.png"/><Relationship Id="rId5" Type="http://schemas.openxmlformats.org/officeDocument/2006/relationships/hyperlink" Target="https://drive.google.com/file/d/12yxNxJgYEg_Kbwyff6mdt01sqPGAAz-H/view?usp=sharing" TargetMode="External"/><Relationship Id="rId10"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hyperlink" Target="https://quizlet.com/gb/540015541/year-8-french-term-31-week-5-flash-cards/"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image" Target="../media/image18.png"/><Relationship Id="rId1" Type="http://schemas.openxmlformats.org/officeDocument/2006/relationships/slideLayout" Target="../slideLayouts/slideLayout47.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audio" Target="../media/audio2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6.wav"/></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audio" Target="../media/audio28.wav"/><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0.wav"/><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audio" Target="../media/audio31.wav"/><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1" y="2245904"/>
            <a:ext cx="8765560" cy="1062010"/>
          </a:xfrm>
        </p:spPr>
        <p:txBody>
          <a:bodyPr>
            <a:normAutofit fontScale="90000"/>
          </a:bodyPr>
          <a:lstStyle/>
          <a:p>
            <a:pPr algn="l"/>
            <a:r>
              <a:rPr lang="en-GB" sz="4000" b="1" dirty="0">
                <a:solidFill>
                  <a:prstClr val="white"/>
                </a:solidFill>
              </a:rPr>
              <a:t>Talking about what, where and who you know</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904880"/>
            <a:ext cx="9177360" cy="886062"/>
          </a:xfrm>
        </p:spPr>
        <p:txBody>
          <a:bodyPr>
            <a:noAutofit/>
          </a:bodyPr>
          <a:lstStyle/>
          <a:p>
            <a:pPr algn="l"/>
            <a:r>
              <a:rPr lang="en-GB" sz="3000" i="1" dirty="0">
                <a:solidFill>
                  <a:prstClr val="white"/>
                </a:solidFill>
              </a:rPr>
              <a:t>à</a:t>
            </a:r>
            <a:r>
              <a:rPr lang="en-GB" sz="3000" dirty="0">
                <a:solidFill>
                  <a:prstClr val="white"/>
                </a:solidFill>
              </a:rPr>
              <a:t> and </a:t>
            </a:r>
            <a:r>
              <a:rPr lang="en-GB" sz="3000" i="1" dirty="0" err="1">
                <a:solidFill>
                  <a:prstClr val="white"/>
                </a:solidFill>
              </a:rPr>
              <a:t>en</a:t>
            </a:r>
            <a:r>
              <a:rPr lang="en-GB" sz="3000" dirty="0">
                <a:solidFill>
                  <a:prstClr val="white"/>
                </a:solidFill>
              </a:rPr>
              <a:t> with countries/states</a:t>
            </a:r>
          </a:p>
          <a:p>
            <a:pPr algn="l"/>
            <a:r>
              <a:rPr lang="en-GB" sz="3200" dirty="0">
                <a:solidFill>
                  <a:prstClr val="white"/>
                </a:solidFill>
              </a:rPr>
              <a:t>SSCs [ai], [</a:t>
            </a:r>
            <a:r>
              <a:rPr lang="en-GB" sz="3200" dirty="0" err="1">
                <a:solidFill>
                  <a:prstClr val="white"/>
                </a:solidFill>
              </a:rPr>
              <a:t>é</a:t>
            </a:r>
            <a:r>
              <a:rPr lang="en-GB" sz="3200" dirty="0">
                <a:solidFill>
                  <a:prstClr val="white"/>
                </a:solidFill>
              </a:rPr>
              <a:t>]</a:t>
            </a:r>
            <a:endParaRPr lang="fr-FR" sz="3000" dirty="0">
              <a:solidFill>
                <a:prstClr val="white"/>
              </a:solidFill>
            </a:endParaRPr>
          </a:p>
          <a:p>
            <a:pPr algn="l"/>
            <a:endParaRPr lang="fr-FR" sz="3000" dirty="0">
              <a:solidFill>
                <a:prstClr val="white"/>
              </a:solidFill>
            </a:endParaRP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6 - Lesson 11</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Amber Dudley / Catherine Morris / Natalie Finlayson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16/07/2021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3" name="3 mal a la beep.wav"/>
            </a:hlinkClick>
            <a:extLst>
              <a:ext uri="{FF2B5EF4-FFF2-40B4-BE49-F238E27FC236}">
                <a16:creationId xmlns:a16="http://schemas.microsoft.com/office/drawing/2014/main" id="{B027E4EA-A1D2-4C42-A897-CFE5D1E8BBBE}"/>
              </a:ext>
            </a:extLst>
          </p:cNvPr>
          <p:cNvSpPr>
            <a:spLocks noChangeAspect="1"/>
          </p:cNvSpPr>
          <p:nvPr/>
        </p:nvSpPr>
        <p:spPr>
          <a:xfrm>
            <a:off x="5734800" y="3070800"/>
            <a:ext cx="720000" cy="72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Rounded Rectangle 10">
            <a:extLst>
              <a:ext uri="{FF2B5EF4-FFF2-40B4-BE49-F238E27FC236}">
                <a16:creationId xmlns:a16="http://schemas.microsoft.com/office/drawing/2014/main" id="{C8C91331-0E0F-AB43-BC5F-486E83C6DFFA}"/>
              </a:ext>
            </a:extLst>
          </p:cNvPr>
          <p:cNvSpPr/>
          <p:nvPr/>
        </p:nvSpPr>
        <p:spPr>
          <a:xfrm>
            <a:off x="6918041" y="1832312"/>
            <a:ext cx="3638317" cy="3193375"/>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4" name="Picture 13" descr="Icon&#10;&#10;Description automatically generated">
            <a:hlinkClick r:id="" action="ppaction://noaction">
              <a:snd r:embed="rId4" name="3 mal a la tete.wav"/>
            </a:hlinkClick>
            <a:extLst>
              <a:ext uri="{FF2B5EF4-FFF2-40B4-BE49-F238E27FC236}">
                <a16:creationId xmlns:a16="http://schemas.microsoft.com/office/drawing/2014/main" id="{51257140-3E64-C049-A261-8608A074AD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0000" y="2253600"/>
            <a:ext cx="2354400" cy="2354400"/>
          </a:xfrm>
          <a:prstGeom prst="rect">
            <a:avLst/>
          </a:prstGeom>
        </p:spPr>
      </p:pic>
      <p:pic>
        <p:nvPicPr>
          <p:cNvPr id="15" name="Picture 14" descr="Icon&#10;&#10;Description automatically generated">
            <a:extLst>
              <a:ext uri="{FF2B5EF4-FFF2-40B4-BE49-F238E27FC236}">
                <a16:creationId xmlns:a16="http://schemas.microsoft.com/office/drawing/2014/main" id="{095BA50F-012F-FD4D-9E44-527A6C473A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3200" y="2253600"/>
            <a:ext cx="2354400" cy="2354400"/>
          </a:xfrm>
          <a:prstGeom prst="rect">
            <a:avLst/>
          </a:prstGeom>
        </p:spPr>
      </p:pic>
      <p:pic>
        <p:nvPicPr>
          <p:cNvPr id="13" name="Picture 12" descr="background rectangle">
            <a:extLst>
              <a:ext uri="{FF2B5EF4-FFF2-40B4-BE49-F238E27FC236}">
                <a16:creationId xmlns:a16="http://schemas.microsoft.com/office/drawing/2014/main" id="{A6E2DB4B-59B9-4A80-82AC-73C006294097}"/>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4821288" cy="867128"/>
          </a:xfrm>
          <a:prstGeom prst="rect">
            <a:avLst/>
          </a:prstGeom>
        </p:spPr>
      </p:pic>
      <p:sp>
        <p:nvSpPr>
          <p:cNvPr id="16" name="Title 3">
            <a:extLst>
              <a:ext uri="{FF2B5EF4-FFF2-40B4-BE49-F238E27FC236}">
                <a16:creationId xmlns:a16="http://schemas.microsoft.com/office/drawing/2014/main" id="{58AA4E88-3ECB-4139-BE34-ED2F6D68F7A0}"/>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Dans </a:t>
            </a:r>
            <a:r>
              <a:rPr lang="en-GB" sz="3600" b="1" dirty="0" err="1">
                <a:solidFill>
                  <a:schemeClr val="bg1"/>
                </a:solidFill>
              </a:rPr>
              <a:t>l’avion</a:t>
            </a:r>
            <a:endParaRPr lang="en-GB" sz="3600" b="1" dirty="0">
              <a:solidFill>
                <a:schemeClr val="bg1"/>
              </a:solidFill>
            </a:endParaRPr>
          </a:p>
        </p:txBody>
      </p:sp>
      <p:pic>
        <p:nvPicPr>
          <p:cNvPr id="17" name="Picture 4" descr="Aeroplane, Plane, Air, Airplane, Aircraft, Travel">
            <a:extLst>
              <a:ext uri="{FF2B5EF4-FFF2-40B4-BE49-F238E27FC236}">
                <a16:creationId xmlns:a16="http://schemas.microsoft.com/office/drawing/2014/main" id="{1116B069-C09F-421A-AA68-0C68900DA8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152844">
            <a:off x="3073066" y="104882"/>
            <a:ext cx="1767335" cy="8836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vector graphics&#10;&#10;Description automatically generated">
            <a:extLst>
              <a:ext uri="{FF2B5EF4-FFF2-40B4-BE49-F238E27FC236}">
                <a16:creationId xmlns:a16="http://schemas.microsoft.com/office/drawing/2014/main" id="{07C44D9B-662E-4337-9E90-092F7F13C4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5537" y="3840382"/>
            <a:ext cx="2541367" cy="2541367"/>
          </a:xfrm>
          <a:prstGeom prst="rect">
            <a:avLst/>
          </a:prstGeom>
        </p:spPr>
      </p:pic>
    </p:spTree>
    <p:extLst>
      <p:ext uri="{BB962C8B-B14F-4D97-AF65-F5344CB8AC3E}">
        <p14:creationId xmlns:p14="http://schemas.microsoft.com/office/powerpoint/2010/main" val="346057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3" name="4 mal au beep.wav"/>
            </a:hlinkClick>
            <a:extLst>
              <a:ext uri="{FF2B5EF4-FFF2-40B4-BE49-F238E27FC236}">
                <a16:creationId xmlns:a16="http://schemas.microsoft.com/office/drawing/2014/main" id="{B027E4EA-A1D2-4C42-A897-CFE5D1E8BBBE}"/>
              </a:ext>
            </a:extLst>
          </p:cNvPr>
          <p:cNvSpPr>
            <a:spLocks noChangeAspect="1"/>
          </p:cNvSpPr>
          <p:nvPr/>
        </p:nvSpPr>
        <p:spPr>
          <a:xfrm>
            <a:off x="5734800" y="3070800"/>
            <a:ext cx="720000" cy="72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Rounded Rectangle 10">
            <a:extLst>
              <a:ext uri="{FF2B5EF4-FFF2-40B4-BE49-F238E27FC236}">
                <a16:creationId xmlns:a16="http://schemas.microsoft.com/office/drawing/2014/main" id="{C8C91331-0E0F-AB43-BC5F-486E83C6DFFA}"/>
              </a:ext>
            </a:extLst>
          </p:cNvPr>
          <p:cNvSpPr/>
          <p:nvPr/>
        </p:nvSpPr>
        <p:spPr>
          <a:xfrm>
            <a:off x="1432800" y="1854000"/>
            <a:ext cx="3638317" cy="3193375"/>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 name="Picture 5" descr="Logo, icon&#10;&#10;Description automatically generated">
            <a:hlinkClick r:id="" action="ppaction://noaction">
              <a:snd r:embed="rId4" name="4 mal au coeur.wav"/>
            </a:hlinkClick>
            <a:extLst>
              <a:ext uri="{FF2B5EF4-FFF2-40B4-BE49-F238E27FC236}">
                <a16:creationId xmlns:a16="http://schemas.microsoft.com/office/drawing/2014/main" id="{34827E58-83BB-614E-983C-C033AA9B73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3200" y="2253600"/>
            <a:ext cx="2354400" cy="2354400"/>
          </a:xfrm>
          <a:prstGeom prst="rect">
            <a:avLst/>
          </a:prstGeom>
        </p:spPr>
      </p:pic>
      <p:pic>
        <p:nvPicPr>
          <p:cNvPr id="14" name="Picture 13" descr="Icon&#10;&#10;Description automatically generated">
            <a:extLst>
              <a:ext uri="{FF2B5EF4-FFF2-40B4-BE49-F238E27FC236}">
                <a16:creationId xmlns:a16="http://schemas.microsoft.com/office/drawing/2014/main" id="{51257140-3E64-C049-A261-8608A074AD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0000" y="2253600"/>
            <a:ext cx="2354400" cy="2354400"/>
          </a:xfrm>
          <a:prstGeom prst="rect">
            <a:avLst/>
          </a:prstGeom>
        </p:spPr>
      </p:pic>
      <p:pic>
        <p:nvPicPr>
          <p:cNvPr id="13" name="Picture 12" descr="background rectangle">
            <a:extLst>
              <a:ext uri="{FF2B5EF4-FFF2-40B4-BE49-F238E27FC236}">
                <a16:creationId xmlns:a16="http://schemas.microsoft.com/office/drawing/2014/main" id="{8F1965AC-99F4-4B0D-A195-A7298898B39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4821288" cy="867128"/>
          </a:xfrm>
          <a:prstGeom prst="rect">
            <a:avLst/>
          </a:prstGeom>
        </p:spPr>
      </p:pic>
      <p:sp>
        <p:nvSpPr>
          <p:cNvPr id="15" name="Title 3">
            <a:extLst>
              <a:ext uri="{FF2B5EF4-FFF2-40B4-BE49-F238E27FC236}">
                <a16:creationId xmlns:a16="http://schemas.microsoft.com/office/drawing/2014/main" id="{38F5CF0A-14AC-4816-8435-D12F33650E9A}"/>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Dans </a:t>
            </a:r>
            <a:r>
              <a:rPr lang="en-GB" sz="3600" b="1" dirty="0" err="1">
                <a:solidFill>
                  <a:schemeClr val="bg1"/>
                </a:solidFill>
              </a:rPr>
              <a:t>l’avion</a:t>
            </a:r>
            <a:endParaRPr lang="en-GB" sz="3600" b="1" dirty="0">
              <a:solidFill>
                <a:schemeClr val="bg1"/>
              </a:solidFill>
            </a:endParaRPr>
          </a:p>
        </p:txBody>
      </p:sp>
      <p:pic>
        <p:nvPicPr>
          <p:cNvPr id="16" name="Picture 4" descr="Aeroplane, Plane, Air, Airplane, Aircraft, Travel">
            <a:extLst>
              <a:ext uri="{FF2B5EF4-FFF2-40B4-BE49-F238E27FC236}">
                <a16:creationId xmlns:a16="http://schemas.microsoft.com/office/drawing/2014/main" id="{53CCDEA7-1D9E-4385-8F99-C3BA2A3B2B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152844">
            <a:off x="3073066" y="104882"/>
            <a:ext cx="1767335" cy="8836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oy, doll&#10;&#10;Description automatically generated">
            <a:extLst>
              <a:ext uri="{FF2B5EF4-FFF2-40B4-BE49-F238E27FC236}">
                <a16:creationId xmlns:a16="http://schemas.microsoft.com/office/drawing/2014/main" id="{37013026-F208-D74B-BDC2-DE4419B7FE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8359" y="3027560"/>
            <a:ext cx="3242481" cy="3242481"/>
          </a:xfrm>
          <a:prstGeom prst="rect">
            <a:avLst/>
          </a:prstGeom>
        </p:spPr>
      </p:pic>
    </p:spTree>
    <p:extLst>
      <p:ext uri="{BB962C8B-B14F-4D97-AF65-F5344CB8AC3E}">
        <p14:creationId xmlns:p14="http://schemas.microsoft.com/office/powerpoint/2010/main" val="268181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3" name="5 mal aux beep.wav"/>
            </a:hlinkClick>
            <a:extLst>
              <a:ext uri="{FF2B5EF4-FFF2-40B4-BE49-F238E27FC236}">
                <a16:creationId xmlns:a16="http://schemas.microsoft.com/office/drawing/2014/main" id="{B027E4EA-A1D2-4C42-A897-CFE5D1E8BBBE}"/>
              </a:ext>
            </a:extLst>
          </p:cNvPr>
          <p:cNvSpPr>
            <a:spLocks noChangeAspect="1"/>
          </p:cNvSpPr>
          <p:nvPr/>
        </p:nvSpPr>
        <p:spPr>
          <a:xfrm>
            <a:off x="5737245" y="3070800"/>
            <a:ext cx="720000" cy="72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5" name="Picture 14" descr="Icon&#10;&#10;Description automatically generated">
            <a:extLst>
              <a:ext uri="{FF2B5EF4-FFF2-40B4-BE49-F238E27FC236}">
                <a16:creationId xmlns:a16="http://schemas.microsoft.com/office/drawing/2014/main" id="{654209DB-2B33-C641-A3CA-4DD936E9F9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0000" y="2253600"/>
            <a:ext cx="2354400" cy="2354400"/>
          </a:xfrm>
          <a:prstGeom prst="rect">
            <a:avLst/>
          </a:prstGeom>
        </p:spPr>
      </p:pic>
      <p:pic>
        <p:nvPicPr>
          <p:cNvPr id="14" name="Picture 13" descr="background rectangle">
            <a:extLst>
              <a:ext uri="{FF2B5EF4-FFF2-40B4-BE49-F238E27FC236}">
                <a16:creationId xmlns:a16="http://schemas.microsoft.com/office/drawing/2014/main" id="{C1E428B6-58B3-4297-ADBA-1862A35913F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4821288" cy="867128"/>
          </a:xfrm>
          <a:prstGeom prst="rect">
            <a:avLst/>
          </a:prstGeom>
        </p:spPr>
      </p:pic>
      <p:sp>
        <p:nvSpPr>
          <p:cNvPr id="16" name="Title 3">
            <a:extLst>
              <a:ext uri="{FF2B5EF4-FFF2-40B4-BE49-F238E27FC236}">
                <a16:creationId xmlns:a16="http://schemas.microsoft.com/office/drawing/2014/main" id="{1E9EA68D-5B42-4D8B-BB1E-7A5BB9088A8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Dans </a:t>
            </a:r>
            <a:r>
              <a:rPr lang="en-GB" sz="3600" b="1" dirty="0" err="1">
                <a:solidFill>
                  <a:schemeClr val="bg1"/>
                </a:solidFill>
              </a:rPr>
              <a:t>l’avion</a:t>
            </a:r>
            <a:endParaRPr lang="en-GB" sz="3600" b="1" dirty="0">
              <a:solidFill>
                <a:schemeClr val="bg1"/>
              </a:solidFill>
            </a:endParaRPr>
          </a:p>
        </p:txBody>
      </p:sp>
      <p:pic>
        <p:nvPicPr>
          <p:cNvPr id="17" name="Picture 4" descr="Aeroplane, Plane, Air, Airplane, Aircraft, Travel">
            <a:extLst>
              <a:ext uri="{FF2B5EF4-FFF2-40B4-BE49-F238E27FC236}">
                <a16:creationId xmlns:a16="http://schemas.microsoft.com/office/drawing/2014/main" id="{6E3D4320-4B62-4D03-831B-B5E0C6FDDF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52844">
            <a:off x="3073066" y="104882"/>
            <a:ext cx="1767335" cy="883668"/>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0">
            <a:extLst>
              <a:ext uri="{FF2B5EF4-FFF2-40B4-BE49-F238E27FC236}">
                <a16:creationId xmlns:a16="http://schemas.microsoft.com/office/drawing/2014/main" id="{77AD6F9A-3051-4D79-8271-3833B5709926}"/>
              </a:ext>
            </a:extLst>
          </p:cNvPr>
          <p:cNvSpPr/>
          <p:nvPr/>
        </p:nvSpPr>
        <p:spPr>
          <a:xfrm>
            <a:off x="1432800" y="1854000"/>
            <a:ext cx="3638317" cy="3193375"/>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 name="Picture 19" descr="A picture containing vector graphics&#10;&#10;Description automatically generated">
            <a:extLst>
              <a:ext uri="{FF2B5EF4-FFF2-40B4-BE49-F238E27FC236}">
                <a16:creationId xmlns:a16="http://schemas.microsoft.com/office/drawing/2014/main" id="{DEA58267-E912-4328-9F46-CA0315B062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5560" y="4153187"/>
            <a:ext cx="2229800" cy="2229800"/>
          </a:xfrm>
          <a:prstGeom prst="rect">
            <a:avLst/>
          </a:prstGeom>
        </p:spPr>
      </p:pic>
      <p:pic>
        <p:nvPicPr>
          <p:cNvPr id="19" name="Picture 18" descr="Icon&#10;&#10;Description automatically generated">
            <a:hlinkClick r:id="" action="ppaction://noaction">
              <a:snd r:embed="rId8" name="5 mal aux jambes.wav"/>
            </a:hlinkClick>
            <a:extLst>
              <a:ext uri="{FF2B5EF4-FFF2-40B4-BE49-F238E27FC236}">
                <a16:creationId xmlns:a16="http://schemas.microsoft.com/office/drawing/2014/main" id="{3CA75BB7-DD9D-43CF-A961-2611028C480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37145" y="2604269"/>
            <a:ext cx="1937427" cy="1856022"/>
          </a:xfrm>
          <a:prstGeom prst="rect">
            <a:avLst/>
          </a:prstGeom>
        </p:spPr>
      </p:pic>
      <p:pic>
        <p:nvPicPr>
          <p:cNvPr id="22" name="Picture 21" descr="Icon&#10;&#10;Description automatically generated">
            <a:hlinkClick r:id="" action="ppaction://noaction">
              <a:snd r:embed="rId8" name="5 mal aux jambes.wav"/>
            </a:hlinkClick>
            <a:extLst>
              <a:ext uri="{FF2B5EF4-FFF2-40B4-BE49-F238E27FC236}">
                <a16:creationId xmlns:a16="http://schemas.microsoft.com/office/drawing/2014/main" id="{39379574-64F3-4B0D-982C-C6C7B50DE3DE}"/>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43512" y="2604269"/>
            <a:ext cx="1902978" cy="1823021"/>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37FAA50C-A76D-B74C-8A1F-1648775D6C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33588" y="4028587"/>
            <a:ext cx="2354400" cy="2354400"/>
          </a:xfrm>
          <a:prstGeom prst="rect">
            <a:avLst/>
          </a:prstGeom>
        </p:spPr>
      </p:pic>
    </p:spTree>
    <p:extLst>
      <p:ext uri="{BB962C8B-B14F-4D97-AF65-F5344CB8AC3E}">
        <p14:creationId xmlns:p14="http://schemas.microsoft.com/office/powerpoint/2010/main" val="358818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3" name="6 mal a la beep.wav"/>
            </a:hlinkClick>
            <a:extLst>
              <a:ext uri="{FF2B5EF4-FFF2-40B4-BE49-F238E27FC236}">
                <a16:creationId xmlns:a16="http://schemas.microsoft.com/office/drawing/2014/main" id="{B027E4EA-A1D2-4C42-A897-CFE5D1E8BBBE}"/>
              </a:ext>
            </a:extLst>
          </p:cNvPr>
          <p:cNvSpPr>
            <a:spLocks noChangeAspect="1"/>
          </p:cNvSpPr>
          <p:nvPr/>
        </p:nvSpPr>
        <p:spPr>
          <a:xfrm>
            <a:off x="5737245" y="3070800"/>
            <a:ext cx="720000" cy="72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3" name="Picture 12" descr="background rectangle">
            <a:extLst>
              <a:ext uri="{FF2B5EF4-FFF2-40B4-BE49-F238E27FC236}">
                <a16:creationId xmlns:a16="http://schemas.microsoft.com/office/drawing/2014/main" id="{4B471660-CA01-436C-BE02-BB35A0C339D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4821288" cy="867128"/>
          </a:xfrm>
          <a:prstGeom prst="rect">
            <a:avLst/>
          </a:prstGeom>
        </p:spPr>
      </p:pic>
      <p:sp>
        <p:nvSpPr>
          <p:cNvPr id="15" name="Title 3">
            <a:extLst>
              <a:ext uri="{FF2B5EF4-FFF2-40B4-BE49-F238E27FC236}">
                <a16:creationId xmlns:a16="http://schemas.microsoft.com/office/drawing/2014/main" id="{BB430878-F870-440F-90DF-7F2171E69F32}"/>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Dans </a:t>
            </a:r>
            <a:r>
              <a:rPr lang="en-GB" sz="3600" b="1" dirty="0" err="1">
                <a:solidFill>
                  <a:schemeClr val="bg1"/>
                </a:solidFill>
              </a:rPr>
              <a:t>l’avion</a:t>
            </a:r>
            <a:endParaRPr lang="en-GB" sz="3600" b="1" dirty="0">
              <a:solidFill>
                <a:schemeClr val="bg1"/>
              </a:solidFill>
            </a:endParaRPr>
          </a:p>
        </p:txBody>
      </p:sp>
      <p:pic>
        <p:nvPicPr>
          <p:cNvPr id="17" name="Picture 4" descr="Aeroplane, Plane, Air, Airplane, Aircraft, Travel">
            <a:extLst>
              <a:ext uri="{FF2B5EF4-FFF2-40B4-BE49-F238E27FC236}">
                <a16:creationId xmlns:a16="http://schemas.microsoft.com/office/drawing/2014/main" id="{B298ADFE-A63E-4B4B-89D8-EA8FD33B5A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52844">
            <a:off x="3073066" y="104882"/>
            <a:ext cx="1767335" cy="883668"/>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0">
            <a:extLst>
              <a:ext uri="{FF2B5EF4-FFF2-40B4-BE49-F238E27FC236}">
                <a16:creationId xmlns:a16="http://schemas.microsoft.com/office/drawing/2014/main" id="{439F5D73-0A9D-40DB-BB31-6AC8C8780008}"/>
              </a:ext>
            </a:extLst>
          </p:cNvPr>
          <p:cNvSpPr/>
          <p:nvPr/>
        </p:nvSpPr>
        <p:spPr>
          <a:xfrm>
            <a:off x="1432800" y="1854000"/>
            <a:ext cx="3638317" cy="3193375"/>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9" name="Picture 18" descr="Icon&#10;&#10;Description automatically generated">
            <a:extLst>
              <a:ext uri="{FF2B5EF4-FFF2-40B4-BE49-F238E27FC236}">
                <a16:creationId xmlns:a16="http://schemas.microsoft.com/office/drawing/2014/main" id="{6209E26E-10AB-4B6E-A3BA-A5444E6F66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9910" y="1648308"/>
            <a:ext cx="2354400" cy="2354400"/>
          </a:xfrm>
          <a:prstGeom prst="rect">
            <a:avLst/>
          </a:prstGeom>
        </p:spPr>
      </p:pic>
      <p:pic>
        <p:nvPicPr>
          <p:cNvPr id="20" name="Picture 19" descr="Icon&#10;&#10;Description automatically generated">
            <a:extLst>
              <a:ext uri="{FF2B5EF4-FFF2-40B4-BE49-F238E27FC236}">
                <a16:creationId xmlns:a16="http://schemas.microsoft.com/office/drawing/2014/main" id="{548DD284-C668-45A3-8F59-0B21AAEF1E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5348" y="2741288"/>
            <a:ext cx="2354400" cy="2354400"/>
          </a:xfrm>
          <a:prstGeom prst="rect">
            <a:avLst/>
          </a:prstGeom>
        </p:spPr>
      </p:pic>
      <p:pic>
        <p:nvPicPr>
          <p:cNvPr id="6" name="Picture 5">
            <a:extLst>
              <a:ext uri="{FF2B5EF4-FFF2-40B4-BE49-F238E27FC236}">
                <a16:creationId xmlns:a16="http://schemas.microsoft.com/office/drawing/2014/main" id="{FFB5E34F-A4D5-44C7-A221-A44FE3B15B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7475" y="4316814"/>
            <a:ext cx="2064984" cy="2064984"/>
          </a:xfrm>
          <a:prstGeom prst="rect">
            <a:avLst/>
          </a:prstGeom>
        </p:spPr>
      </p:pic>
      <p:pic>
        <p:nvPicPr>
          <p:cNvPr id="22" name="Picture 21" descr="Icon&#10;&#10;Description automatically generated">
            <a:hlinkClick r:id="" action="ppaction://noaction">
              <a:snd r:embed="rId8" name="6 mal a la tete.wav"/>
            </a:hlinkClick>
            <a:extLst>
              <a:ext uri="{FF2B5EF4-FFF2-40B4-BE49-F238E27FC236}">
                <a16:creationId xmlns:a16="http://schemas.microsoft.com/office/drawing/2014/main" id="{86BB8DD1-49AC-405F-A3C6-E73D6EDD46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3200" y="2253600"/>
            <a:ext cx="2354400" cy="2354400"/>
          </a:xfrm>
          <a:prstGeom prst="rect">
            <a:avLst/>
          </a:prstGeom>
        </p:spPr>
      </p:pic>
      <p:pic>
        <p:nvPicPr>
          <p:cNvPr id="23" name="Picture 22">
            <a:extLst>
              <a:ext uri="{FF2B5EF4-FFF2-40B4-BE49-F238E27FC236}">
                <a16:creationId xmlns:a16="http://schemas.microsoft.com/office/drawing/2014/main" id="{92F44CB1-B496-49E0-BBAD-1EB78E8E31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9451" y="4316814"/>
            <a:ext cx="2064984" cy="2064984"/>
          </a:xfrm>
          <a:prstGeom prst="rect">
            <a:avLst/>
          </a:prstGeom>
        </p:spPr>
      </p:pic>
    </p:spTree>
    <p:extLst>
      <p:ext uri="{BB962C8B-B14F-4D97-AF65-F5344CB8AC3E}">
        <p14:creationId xmlns:p14="http://schemas.microsoft.com/office/powerpoint/2010/main" val="151602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3" name="7 mal aux beep.wav"/>
            </a:hlinkClick>
            <a:extLst>
              <a:ext uri="{FF2B5EF4-FFF2-40B4-BE49-F238E27FC236}">
                <a16:creationId xmlns:a16="http://schemas.microsoft.com/office/drawing/2014/main" id="{B027E4EA-A1D2-4C42-A897-CFE5D1E8BBBE}"/>
              </a:ext>
            </a:extLst>
          </p:cNvPr>
          <p:cNvSpPr>
            <a:spLocks noChangeAspect="1"/>
          </p:cNvSpPr>
          <p:nvPr/>
        </p:nvSpPr>
        <p:spPr>
          <a:xfrm>
            <a:off x="5737245" y="3070800"/>
            <a:ext cx="720000" cy="72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14" name="Picture 13" descr="Icon&#10;&#10;Description automatically generated">
            <a:extLst>
              <a:ext uri="{FF2B5EF4-FFF2-40B4-BE49-F238E27FC236}">
                <a16:creationId xmlns:a16="http://schemas.microsoft.com/office/drawing/2014/main" id="{5D31DEE3-FDCE-364D-8BFA-8B6EE40918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9910" y="1648308"/>
            <a:ext cx="2354400" cy="2354400"/>
          </a:xfrm>
          <a:prstGeom prst="rect">
            <a:avLst/>
          </a:prstGeom>
        </p:spPr>
      </p:pic>
      <p:pic>
        <p:nvPicPr>
          <p:cNvPr id="16" name="Picture 15" descr="Icon&#10;&#10;Description automatically generated">
            <a:hlinkClick r:id="" action="ppaction://noaction">
              <a:snd r:embed="rId5" name="7 mal aux bras.wav"/>
            </a:hlinkClick>
            <a:extLst>
              <a:ext uri="{FF2B5EF4-FFF2-40B4-BE49-F238E27FC236}">
                <a16:creationId xmlns:a16="http://schemas.microsoft.com/office/drawing/2014/main" id="{8584E597-32F3-1C45-BB86-D66E9A6E94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5348" y="2741288"/>
            <a:ext cx="2354400" cy="2354400"/>
          </a:xfrm>
          <a:prstGeom prst="rect">
            <a:avLst/>
          </a:prstGeom>
        </p:spPr>
      </p:pic>
      <p:pic>
        <p:nvPicPr>
          <p:cNvPr id="15" name="Picture 14" descr="background rectangle">
            <a:extLst>
              <a:ext uri="{FF2B5EF4-FFF2-40B4-BE49-F238E27FC236}">
                <a16:creationId xmlns:a16="http://schemas.microsoft.com/office/drawing/2014/main" id="{843FDFC4-910E-40DF-B5B7-64B6100FC155}"/>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4821288" cy="867128"/>
          </a:xfrm>
          <a:prstGeom prst="rect">
            <a:avLst/>
          </a:prstGeom>
        </p:spPr>
      </p:pic>
      <p:sp>
        <p:nvSpPr>
          <p:cNvPr id="17" name="Title 3">
            <a:extLst>
              <a:ext uri="{FF2B5EF4-FFF2-40B4-BE49-F238E27FC236}">
                <a16:creationId xmlns:a16="http://schemas.microsoft.com/office/drawing/2014/main" id="{92A84AB9-2974-491A-9A6E-CD7F5E04BCAF}"/>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Dans </a:t>
            </a:r>
            <a:r>
              <a:rPr lang="en-GB" sz="3600" b="1" dirty="0" err="1">
                <a:solidFill>
                  <a:schemeClr val="bg1"/>
                </a:solidFill>
              </a:rPr>
              <a:t>l’avion</a:t>
            </a:r>
            <a:endParaRPr lang="en-GB" sz="3600" b="1" dirty="0">
              <a:solidFill>
                <a:schemeClr val="bg1"/>
              </a:solidFill>
            </a:endParaRPr>
          </a:p>
        </p:txBody>
      </p:sp>
      <p:pic>
        <p:nvPicPr>
          <p:cNvPr id="18" name="Picture 4" descr="Aeroplane, Plane, Air, Airplane, Aircraft, Travel">
            <a:extLst>
              <a:ext uri="{FF2B5EF4-FFF2-40B4-BE49-F238E27FC236}">
                <a16:creationId xmlns:a16="http://schemas.microsoft.com/office/drawing/2014/main" id="{C5362E6B-93F2-459B-B0C7-A319950368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52844">
            <a:off x="3073066" y="104882"/>
            <a:ext cx="1767335" cy="883668"/>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0">
            <a:extLst>
              <a:ext uri="{FF2B5EF4-FFF2-40B4-BE49-F238E27FC236}">
                <a16:creationId xmlns:a16="http://schemas.microsoft.com/office/drawing/2014/main" id="{4D7C9C09-99DA-4C15-9F23-BCC759CF6045}"/>
              </a:ext>
            </a:extLst>
          </p:cNvPr>
          <p:cNvSpPr/>
          <p:nvPr/>
        </p:nvSpPr>
        <p:spPr>
          <a:xfrm>
            <a:off x="6918041" y="1832312"/>
            <a:ext cx="3638317" cy="3193375"/>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20">
            <a:extLst>
              <a:ext uri="{FF2B5EF4-FFF2-40B4-BE49-F238E27FC236}">
                <a16:creationId xmlns:a16="http://schemas.microsoft.com/office/drawing/2014/main" id="{739741AE-2852-4861-8EAD-CF4C51CE76D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372381" y="4404157"/>
            <a:ext cx="1978830" cy="1978830"/>
          </a:xfrm>
          <a:prstGeom prst="rect">
            <a:avLst/>
          </a:prstGeom>
        </p:spPr>
      </p:pic>
      <p:pic>
        <p:nvPicPr>
          <p:cNvPr id="13" name="Picture 12" descr="Icon&#10;&#10;Description automatically generated">
            <a:extLst>
              <a:ext uri="{FF2B5EF4-FFF2-40B4-BE49-F238E27FC236}">
                <a16:creationId xmlns:a16="http://schemas.microsoft.com/office/drawing/2014/main" id="{116DD5A2-3EE3-4701-8342-58B3FBB806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00609" y="2594581"/>
            <a:ext cx="2114290" cy="2025454"/>
          </a:xfrm>
          <a:prstGeom prst="rect">
            <a:avLst/>
          </a:prstGeom>
        </p:spPr>
      </p:pic>
      <p:pic>
        <p:nvPicPr>
          <p:cNvPr id="20" name="Picture 19" descr="A picture containing toy, doll&#10;&#10;Description automatically generated">
            <a:extLst>
              <a:ext uri="{FF2B5EF4-FFF2-40B4-BE49-F238E27FC236}">
                <a16:creationId xmlns:a16="http://schemas.microsoft.com/office/drawing/2014/main" id="{DE2C8A3D-C8BA-0D4B-BE0A-6EA80BD8C7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90780" y="4191785"/>
            <a:ext cx="2196275" cy="2196275"/>
          </a:xfrm>
          <a:prstGeom prst="rect">
            <a:avLst/>
          </a:prstGeom>
        </p:spPr>
      </p:pic>
    </p:spTree>
    <p:extLst>
      <p:ext uri="{BB962C8B-B14F-4D97-AF65-F5344CB8AC3E}">
        <p14:creationId xmlns:p14="http://schemas.microsoft.com/office/powerpoint/2010/main" val="192516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‘to’ and ‘in’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5487B34-AA7C-7144-8F57-2823807DB34E}"/>
              </a:ext>
            </a:extLst>
          </p:cNvPr>
          <p:cNvSpPr txBox="1"/>
          <p:nvPr/>
        </p:nvSpPr>
        <p:spPr>
          <a:xfrm>
            <a:off x="169378" y="1314016"/>
            <a:ext cx="11853244" cy="4893647"/>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cs typeface="Arial"/>
                <a:sym typeface="Arial"/>
              </a:rPr>
              <a:t>We use the preposition </a:t>
            </a:r>
            <a:r>
              <a:rPr lang="en-GB" sz="2400" b="1" dirty="0">
                <a:solidFill>
                  <a:srgbClr val="EE6000"/>
                </a:solidFill>
                <a:latin typeface="Century Gothic" panose="020B0502020202020204" pitchFamily="34" charset="0"/>
                <a:cs typeface="Arial"/>
                <a:sym typeface="Arial"/>
              </a:rPr>
              <a:t>à</a:t>
            </a:r>
            <a:r>
              <a:rPr lang="en-GB" sz="2400" b="1" dirty="0">
                <a:solidFill>
                  <a:srgbClr val="002060"/>
                </a:solidFill>
                <a:latin typeface="Century Gothic" panose="020B0502020202020204" pitchFamily="34" charset="0"/>
                <a:cs typeface="Arial"/>
                <a:sym typeface="Arial"/>
              </a:rPr>
              <a:t> </a:t>
            </a:r>
            <a:r>
              <a:rPr lang="en-GB" sz="2400" dirty="0">
                <a:solidFill>
                  <a:srgbClr val="002060"/>
                </a:solidFill>
                <a:latin typeface="Century Gothic" panose="020B0502020202020204" pitchFamily="34" charset="0"/>
                <a:cs typeface="Arial"/>
                <a:sym typeface="Arial"/>
              </a:rPr>
              <a:t>to talk about going </a:t>
            </a:r>
            <a:r>
              <a:rPr lang="en-GB" sz="2400" b="1" dirty="0">
                <a:solidFill>
                  <a:srgbClr val="EE6000"/>
                </a:solidFill>
                <a:latin typeface="Century Gothic" panose="020B0502020202020204" pitchFamily="34" charset="0"/>
                <a:cs typeface="Arial"/>
                <a:sym typeface="Arial"/>
              </a:rPr>
              <a:t>to</a:t>
            </a:r>
            <a:r>
              <a:rPr lang="en-GB" sz="2400" dirty="0">
                <a:solidFill>
                  <a:srgbClr val="002060"/>
                </a:solidFill>
                <a:latin typeface="Century Gothic" panose="020B0502020202020204" pitchFamily="34" charset="0"/>
                <a:cs typeface="Arial"/>
                <a:sym typeface="Arial"/>
              </a:rPr>
              <a:t> or being </a:t>
            </a:r>
            <a:r>
              <a:rPr lang="en-GB" sz="2400" b="1" dirty="0">
                <a:solidFill>
                  <a:srgbClr val="EE6000"/>
                </a:solidFill>
                <a:latin typeface="Century Gothic" panose="020B0502020202020204" pitchFamily="34" charset="0"/>
                <a:cs typeface="Arial"/>
                <a:sym typeface="Arial"/>
              </a:rPr>
              <a:t>in</a:t>
            </a:r>
            <a:r>
              <a:rPr lang="en-GB" sz="2400" dirty="0">
                <a:solidFill>
                  <a:srgbClr val="002060"/>
                </a:solidFill>
                <a:latin typeface="Century Gothic" panose="020B0502020202020204" pitchFamily="34" charset="0"/>
                <a:cs typeface="Arial"/>
                <a:sym typeface="Arial"/>
              </a:rPr>
              <a:t> a </a:t>
            </a:r>
            <a:r>
              <a:rPr lang="en-GB" sz="2400" b="1" dirty="0">
                <a:solidFill>
                  <a:srgbClr val="002060"/>
                </a:solidFill>
                <a:latin typeface="Century Gothic" panose="020B0502020202020204" pitchFamily="34" charset="0"/>
                <a:cs typeface="Arial"/>
                <a:sym typeface="Arial"/>
              </a:rPr>
              <a:t>town/city</a:t>
            </a:r>
            <a:r>
              <a:rPr lang="en-GB" sz="2400" dirty="0">
                <a:solidFill>
                  <a:srgbClr val="002060"/>
                </a:solidFill>
                <a:latin typeface="Century Gothic" panose="020B0502020202020204" pitchFamily="34" charset="0"/>
                <a:cs typeface="Arial"/>
                <a:sym typeface="Arial"/>
              </a:rPr>
              <a:t>:</a:t>
            </a:r>
          </a:p>
          <a:p>
            <a:pPr>
              <a:defRPr/>
            </a:pPr>
            <a:endParaRPr lang="en-GB" sz="2400" dirty="0">
              <a:solidFill>
                <a:srgbClr val="002060"/>
              </a:solidFill>
              <a:latin typeface="Century Gothic" panose="020B0502020202020204" pitchFamily="34" charset="0"/>
              <a:cs typeface="Arial"/>
              <a:sym typeface="Arial"/>
            </a:endParaRPr>
          </a:p>
          <a:p>
            <a:pPr lvl="0">
              <a:defRPr/>
            </a:pPr>
            <a:endParaRPr lang="en-GB" sz="2400" dirty="0">
              <a:solidFill>
                <a:srgbClr val="002060"/>
              </a:solidFill>
              <a:latin typeface="Century Gothic" panose="020B0502020202020204" pitchFamily="34" charset="0"/>
              <a:cs typeface="Arial"/>
              <a:sym typeface="Arial"/>
            </a:endParaRPr>
          </a:p>
          <a:p>
            <a:pPr lvl="0">
              <a:defRPr/>
            </a:pPr>
            <a:endParaRPr lang="en-GB" sz="2400" dirty="0">
              <a:solidFill>
                <a:srgbClr val="002060"/>
              </a:solidFill>
              <a:latin typeface="Century Gothic" panose="020B0502020202020204" pitchFamily="34" charset="0"/>
              <a:cs typeface="Arial"/>
              <a:sym typeface="Arial"/>
            </a:endParaRPr>
          </a:p>
          <a:p>
            <a:pPr lvl="0">
              <a:defRPr/>
            </a:pPr>
            <a:endParaRPr lang="en-GB" sz="2400" dirty="0">
              <a:solidFill>
                <a:srgbClr val="002060"/>
              </a:solidFill>
              <a:latin typeface="Century Gothic" panose="020B0502020202020204" pitchFamily="34" charset="0"/>
              <a:cs typeface="Arial"/>
              <a:sym typeface="Arial"/>
            </a:endParaRPr>
          </a:p>
          <a:p>
            <a:pPr>
              <a:defRPr/>
            </a:pPr>
            <a:endParaRPr lang="en-GB" sz="2400" dirty="0">
              <a:solidFill>
                <a:srgbClr val="002060"/>
              </a:solidFill>
              <a:latin typeface="Century Gothic" panose="020B0502020202020204" pitchFamily="34" charset="0"/>
              <a:cs typeface="Arial"/>
              <a:sym typeface="Arial"/>
            </a:endParaRPr>
          </a:p>
          <a:p>
            <a:pPr>
              <a:defRPr/>
            </a:pPr>
            <a:r>
              <a:rPr lang="en-GB" sz="2400" dirty="0">
                <a:solidFill>
                  <a:srgbClr val="002060"/>
                </a:solidFill>
                <a:latin typeface="Century Gothic" panose="020B0502020202020204" pitchFamily="34" charset="0"/>
                <a:cs typeface="Arial"/>
                <a:sym typeface="Arial"/>
              </a:rPr>
              <a:t>We use preposition </a:t>
            </a:r>
            <a:r>
              <a:rPr lang="en-GB" sz="2400" b="1" dirty="0" err="1">
                <a:solidFill>
                  <a:srgbClr val="EE6000"/>
                </a:solidFill>
                <a:latin typeface="Century Gothic" panose="020B0502020202020204" pitchFamily="34" charset="0"/>
                <a:cs typeface="Arial"/>
                <a:sym typeface="Arial"/>
              </a:rPr>
              <a:t>en</a:t>
            </a:r>
            <a:r>
              <a:rPr lang="en-GB" sz="2400" b="1" dirty="0">
                <a:solidFill>
                  <a:srgbClr val="002060"/>
                </a:solidFill>
                <a:latin typeface="Century Gothic" panose="020B0502020202020204" pitchFamily="34" charset="0"/>
                <a:cs typeface="Arial"/>
                <a:sym typeface="Arial"/>
              </a:rPr>
              <a:t> </a:t>
            </a:r>
            <a:r>
              <a:rPr lang="en-GB" sz="2400" dirty="0">
                <a:solidFill>
                  <a:srgbClr val="002060"/>
                </a:solidFill>
                <a:latin typeface="Century Gothic" panose="020B0502020202020204" pitchFamily="34" charset="0"/>
                <a:cs typeface="Arial"/>
                <a:sym typeface="Arial"/>
              </a:rPr>
              <a:t>to talk about going </a:t>
            </a:r>
            <a:r>
              <a:rPr lang="en-GB" sz="2400" b="1" dirty="0">
                <a:solidFill>
                  <a:srgbClr val="EE6000"/>
                </a:solidFill>
                <a:latin typeface="Century Gothic" panose="020B0502020202020204" pitchFamily="34" charset="0"/>
                <a:cs typeface="Arial"/>
                <a:sym typeface="Arial"/>
              </a:rPr>
              <a:t>to</a:t>
            </a:r>
            <a:r>
              <a:rPr lang="en-GB" sz="2400" dirty="0">
                <a:solidFill>
                  <a:srgbClr val="002060"/>
                </a:solidFill>
                <a:latin typeface="Century Gothic" panose="020B0502020202020204" pitchFamily="34" charset="0"/>
                <a:cs typeface="Arial"/>
                <a:sym typeface="Arial"/>
              </a:rPr>
              <a:t> or being </a:t>
            </a:r>
            <a:r>
              <a:rPr lang="en-GB" sz="2400" b="1" dirty="0">
                <a:solidFill>
                  <a:srgbClr val="EE6000"/>
                </a:solidFill>
                <a:latin typeface="Century Gothic" panose="020B0502020202020204" pitchFamily="34" charset="0"/>
                <a:cs typeface="Arial"/>
                <a:sym typeface="Arial"/>
              </a:rPr>
              <a:t>in</a:t>
            </a:r>
            <a:r>
              <a:rPr lang="en-GB" sz="2400" dirty="0">
                <a:solidFill>
                  <a:srgbClr val="002060"/>
                </a:solidFill>
                <a:latin typeface="Century Gothic" panose="020B0502020202020204" pitchFamily="34" charset="0"/>
                <a:cs typeface="Arial"/>
                <a:sym typeface="Arial"/>
              </a:rPr>
              <a:t> a </a:t>
            </a:r>
            <a:r>
              <a:rPr lang="en-GB" sz="2400" b="1" dirty="0">
                <a:solidFill>
                  <a:srgbClr val="002060"/>
                </a:solidFill>
                <a:latin typeface="Century Gothic" panose="020B0502020202020204" pitchFamily="34" charset="0"/>
                <a:cs typeface="Arial"/>
                <a:sym typeface="Arial"/>
              </a:rPr>
              <a:t>feminine country:</a:t>
            </a:r>
          </a:p>
          <a:p>
            <a:pPr>
              <a:defRPr/>
            </a:pPr>
            <a:endParaRPr lang="en-GB" sz="2400" b="1" dirty="0">
              <a:solidFill>
                <a:srgbClr val="002060"/>
              </a:solidFill>
              <a:latin typeface="Century Gothic" panose="020B0502020202020204" pitchFamily="34" charset="0"/>
              <a:cs typeface="Arial"/>
              <a:sym typeface="Arial"/>
            </a:endParaRPr>
          </a:p>
          <a:p>
            <a:pPr>
              <a:defRPr/>
            </a:pPr>
            <a:endParaRPr lang="en-GB" sz="2400" b="1" dirty="0">
              <a:solidFill>
                <a:srgbClr val="002060"/>
              </a:solidFill>
              <a:latin typeface="Century Gothic" panose="020B0502020202020204" pitchFamily="34" charset="0"/>
              <a:cs typeface="Arial"/>
              <a:sym typeface="Arial"/>
            </a:endParaRPr>
          </a:p>
          <a:p>
            <a:pPr>
              <a:defRPr/>
            </a:pPr>
            <a:endParaRPr lang="en-GB" sz="2400" b="1" dirty="0">
              <a:solidFill>
                <a:srgbClr val="002060"/>
              </a:solidFill>
              <a:latin typeface="Century Gothic" panose="020B0502020202020204" pitchFamily="34" charset="0"/>
              <a:cs typeface="Arial"/>
              <a:sym typeface="Arial"/>
            </a:endParaRPr>
          </a:p>
          <a:p>
            <a:pPr>
              <a:defRPr/>
            </a:pPr>
            <a:endParaRPr lang="en-GB" sz="2400" b="1" dirty="0">
              <a:solidFill>
                <a:srgbClr val="002060"/>
              </a:solidFill>
              <a:latin typeface="Century Gothic" panose="020B0502020202020204" pitchFamily="34" charset="0"/>
              <a:cs typeface="Arial"/>
              <a:sym typeface="Arial"/>
            </a:endParaRPr>
          </a:p>
          <a:p>
            <a:pPr>
              <a:defRPr/>
            </a:pPr>
            <a:br>
              <a:rPr lang="en-GB" sz="2400" dirty="0">
                <a:solidFill>
                  <a:srgbClr val="002060"/>
                </a:solidFill>
                <a:latin typeface="Century Gothic" panose="020B0502020202020204" pitchFamily="34" charset="0"/>
                <a:cs typeface="Arial"/>
                <a:sym typeface="Arial"/>
              </a:rPr>
            </a:br>
            <a:r>
              <a:rPr lang="en-GB" sz="2400" dirty="0">
                <a:solidFill>
                  <a:srgbClr val="002060"/>
                </a:solidFill>
                <a:latin typeface="Century Gothic" panose="020B0502020202020204" pitchFamily="34" charset="0"/>
                <a:cs typeface="Arial"/>
                <a:sym typeface="Arial"/>
              </a:rPr>
              <a:t>Country names </a:t>
            </a:r>
            <a:r>
              <a:rPr lang="en-GB" sz="2400" b="1" dirty="0">
                <a:solidFill>
                  <a:srgbClr val="002060"/>
                </a:solidFill>
                <a:latin typeface="Century Gothic" panose="020B0502020202020204" pitchFamily="34" charset="0"/>
                <a:cs typeface="Arial"/>
                <a:sym typeface="Arial"/>
              </a:rPr>
              <a:t>ending in -e </a:t>
            </a:r>
            <a:r>
              <a:rPr lang="en-GB" sz="2400" dirty="0">
                <a:solidFill>
                  <a:srgbClr val="002060"/>
                </a:solidFill>
                <a:latin typeface="Century Gothic" panose="020B0502020202020204" pitchFamily="34" charset="0"/>
                <a:cs typeface="Arial"/>
                <a:sym typeface="Arial"/>
              </a:rPr>
              <a:t>are normally </a:t>
            </a:r>
            <a:r>
              <a:rPr lang="en-GB" sz="2400" b="1" dirty="0">
                <a:solidFill>
                  <a:srgbClr val="002060"/>
                </a:solidFill>
                <a:latin typeface="Century Gothic" panose="020B0502020202020204" pitchFamily="34" charset="0"/>
                <a:cs typeface="Arial"/>
                <a:sym typeface="Arial"/>
              </a:rPr>
              <a:t>feminine</a:t>
            </a:r>
            <a:r>
              <a:rPr lang="en-GB" sz="2400" dirty="0">
                <a:solidFill>
                  <a:srgbClr val="002060"/>
                </a:solidFill>
                <a:latin typeface="Century Gothic" panose="020B0502020202020204" pitchFamily="34" charset="0"/>
                <a:cs typeface="Arial"/>
                <a:sym typeface="Arial"/>
              </a:rPr>
              <a:t>.</a:t>
            </a:r>
          </a:p>
        </p:txBody>
      </p:sp>
      <p:sp>
        <p:nvSpPr>
          <p:cNvPr id="9" name="TextBox 8">
            <a:extLst>
              <a:ext uri="{FF2B5EF4-FFF2-40B4-BE49-F238E27FC236}">
                <a16:creationId xmlns:a16="http://schemas.microsoft.com/office/drawing/2014/main" id="{52068501-1112-E14D-A919-0CD9665C3AFD}"/>
              </a:ext>
            </a:extLst>
          </p:cNvPr>
          <p:cNvSpPr txBox="1"/>
          <p:nvPr/>
        </p:nvSpPr>
        <p:spPr>
          <a:xfrm>
            <a:off x="5743954" y="4348117"/>
            <a:ext cx="2195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to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France</a:t>
            </a:r>
          </a:p>
        </p:txBody>
      </p:sp>
      <p:sp>
        <p:nvSpPr>
          <p:cNvPr id="10" name="TextBox 9">
            <a:extLst>
              <a:ext uri="{FF2B5EF4-FFF2-40B4-BE49-F238E27FC236}">
                <a16:creationId xmlns:a16="http://schemas.microsoft.com/office/drawing/2014/main" id="{EE76F9D9-3E40-9641-8F90-1BBFA4169E78}"/>
              </a:ext>
            </a:extLst>
          </p:cNvPr>
          <p:cNvSpPr txBox="1"/>
          <p:nvPr/>
        </p:nvSpPr>
        <p:spPr>
          <a:xfrm>
            <a:off x="2975705" y="4337865"/>
            <a:ext cx="241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France</a:t>
            </a:r>
          </a:p>
        </p:txBody>
      </p:sp>
      <p:sp>
        <p:nvSpPr>
          <p:cNvPr id="15" name="TextBox 14">
            <a:extLst>
              <a:ext uri="{FF2B5EF4-FFF2-40B4-BE49-F238E27FC236}">
                <a16:creationId xmlns:a16="http://schemas.microsoft.com/office/drawing/2014/main" id="{65A17F26-D2DE-A441-B6FC-6F4BB54541C7}"/>
              </a:ext>
            </a:extLst>
          </p:cNvPr>
          <p:cNvSpPr txBox="1"/>
          <p:nvPr/>
        </p:nvSpPr>
        <p:spPr>
          <a:xfrm>
            <a:off x="350236" y="4347547"/>
            <a:ext cx="2418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30" name="TextBox 29">
            <a:extLst>
              <a:ext uri="{FF2B5EF4-FFF2-40B4-BE49-F238E27FC236}">
                <a16:creationId xmlns:a16="http://schemas.microsoft.com/office/drawing/2014/main" id="{5293E669-32D0-7445-89DF-A1D313B9C081}"/>
              </a:ext>
            </a:extLst>
          </p:cNvPr>
          <p:cNvSpPr txBox="1"/>
          <p:nvPr/>
        </p:nvSpPr>
        <p:spPr>
          <a:xfrm>
            <a:off x="5738214" y="4815648"/>
            <a:ext cx="2195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France</a:t>
            </a:r>
          </a:p>
        </p:txBody>
      </p:sp>
      <p:sp>
        <p:nvSpPr>
          <p:cNvPr id="31" name="TextBox 30">
            <a:extLst>
              <a:ext uri="{FF2B5EF4-FFF2-40B4-BE49-F238E27FC236}">
                <a16:creationId xmlns:a16="http://schemas.microsoft.com/office/drawing/2014/main" id="{CB1F4D70-390B-C54E-9582-0D6A7988D4D9}"/>
              </a:ext>
            </a:extLst>
          </p:cNvPr>
          <p:cNvSpPr txBox="1"/>
          <p:nvPr/>
        </p:nvSpPr>
        <p:spPr>
          <a:xfrm>
            <a:off x="2969965" y="4805396"/>
            <a:ext cx="241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France</a:t>
            </a:r>
          </a:p>
        </p:txBody>
      </p:sp>
      <p:sp>
        <p:nvSpPr>
          <p:cNvPr id="32" name="TextBox 31">
            <a:extLst>
              <a:ext uri="{FF2B5EF4-FFF2-40B4-BE49-F238E27FC236}">
                <a16:creationId xmlns:a16="http://schemas.microsoft.com/office/drawing/2014/main" id="{C101884A-4916-654B-880D-ADD3DA8EDB09}"/>
              </a:ext>
            </a:extLst>
          </p:cNvPr>
          <p:cNvSpPr txBox="1"/>
          <p:nvPr/>
        </p:nvSpPr>
        <p:spPr>
          <a:xfrm>
            <a:off x="344495" y="4815078"/>
            <a:ext cx="26197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40" name="TextBox 39">
            <a:extLst>
              <a:ext uri="{FF2B5EF4-FFF2-40B4-BE49-F238E27FC236}">
                <a16:creationId xmlns:a16="http://schemas.microsoft.com/office/drawing/2014/main" id="{77DA6EEE-3B85-8246-AC20-9721944BF725}"/>
              </a:ext>
            </a:extLst>
          </p:cNvPr>
          <p:cNvSpPr txBox="1"/>
          <p:nvPr/>
        </p:nvSpPr>
        <p:spPr>
          <a:xfrm>
            <a:off x="5743953" y="2167843"/>
            <a:ext cx="2195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to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Paris</a:t>
            </a:r>
          </a:p>
        </p:txBody>
      </p:sp>
      <p:sp>
        <p:nvSpPr>
          <p:cNvPr id="41" name="TextBox 40">
            <a:extLst>
              <a:ext uri="{FF2B5EF4-FFF2-40B4-BE49-F238E27FC236}">
                <a16:creationId xmlns:a16="http://schemas.microsoft.com/office/drawing/2014/main" id="{8897CDEF-6A24-BF41-A9B9-4A9091834CD5}"/>
              </a:ext>
            </a:extLst>
          </p:cNvPr>
          <p:cNvSpPr txBox="1"/>
          <p:nvPr/>
        </p:nvSpPr>
        <p:spPr>
          <a:xfrm>
            <a:off x="2975704" y="2157591"/>
            <a:ext cx="241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à</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Paris</a:t>
            </a:r>
          </a:p>
        </p:txBody>
      </p:sp>
      <p:sp>
        <p:nvSpPr>
          <p:cNvPr id="42" name="TextBox 41">
            <a:extLst>
              <a:ext uri="{FF2B5EF4-FFF2-40B4-BE49-F238E27FC236}">
                <a16:creationId xmlns:a16="http://schemas.microsoft.com/office/drawing/2014/main" id="{2B54B35C-117B-E14A-B782-A8D33C5E64C2}"/>
              </a:ext>
            </a:extLst>
          </p:cNvPr>
          <p:cNvSpPr txBox="1"/>
          <p:nvPr/>
        </p:nvSpPr>
        <p:spPr>
          <a:xfrm>
            <a:off x="350235" y="2167273"/>
            <a:ext cx="2418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43" name="TextBox 42">
            <a:extLst>
              <a:ext uri="{FF2B5EF4-FFF2-40B4-BE49-F238E27FC236}">
                <a16:creationId xmlns:a16="http://schemas.microsoft.com/office/drawing/2014/main" id="{3513B28E-D7A4-6347-AF78-C3CD1FFB2515}"/>
              </a:ext>
            </a:extLst>
          </p:cNvPr>
          <p:cNvSpPr txBox="1"/>
          <p:nvPr/>
        </p:nvSpPr>
        <p:spPr>
          <a:xfrm>
            <a:off x="5738213" y="2635374"/>
            <a:ext cx="2195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Paris</a:t>
            </a:r>
          </a:p>
        </p:txBody>
      </p:sp>
      <p:sp>
        <p:nvSpPr>
          <p:cNvPr id="44" name="TextBox 43">
            <a:extLst>
              <a:ext uri="{FF2B5EF4-FFF2-40B4-BE49-F238E27FC236}">
                <a16:creationId xmlns:a16="http://schemas.microsoft.com/office/drawing/2014/main" id="{3C85A512-D009-4F4B-A9D2-8AEA2D0ABB1D}"/>
              </a:ext>
            </a:extLst>
          </p:cNvPr>
          <p:cNvSpPr txBox="1"/>
          <p:nvPr/>
        </p:nvSpPr>
        <p:spPr>
          <a:xfrm>
            <a:off x="2969964" y="2625122"/>
            <a:ext cx="241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EE6000"/>
                </a:solidFill>
                <a:latin typeface="Century Gothic" panose="020B0502020202020204" pitchFamily="34" charset="0"/>
                <a:cs typeface="Arial"/>
                <a:sym typeface="Arial"/>
              </a:rPr>
              <a:t>à</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Paris</a:t>
            </a:r>
          </a:p>
        </p:txBody>
      </p:sp>
      <p:sp>
        <p:nvSpPr>
          <p:cNvPr id="45" name="TextBox 44">
            <a:extLst>
              <a:ext uri="{FF2B5EF4-FFF2-40B4-BE49-F238E27FC236}">
                <a16:creationId xmlns:a16="http://schemas.microsoft.com/office/drawing/2014/main" id="{828E0FFB-3C9E-4F40-B73E-0ED607F14E5A}"/>
              </a:ext>
            </a:extLst>
          </p:cNvPr>
          <p:cNvSpPr txBox="1"/>
          <p:nvPr/>
        </p:nvSpPr>
        <p:spPr>
          <a:xfrm>
            <a:off x="344495" y="2634804"/>
            <a:ext cx="2418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es …</a:t>
            </a:r>
          </a:p>
        </p:txBody>
      </p:sp>
      <p:pic>
        <p:nvPicPr>
          <p:cNvPr id="11" name="Picture 10" descr="Logo&#10;&#10;Description automatically generated with low confidence">
            <a:extLst>
              <a:ext uri="{FF2B5EF4-FFF2-40B4-BE49-F238E27FC236}">
                <a16:creationId xmlns:a16="http://schemas.microsoft.com/office/drawing/2014/main" id="{EED90866-F3C3-FF4D-804A-153E34FA0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5046" y="1922759"/>
            <a:ext cx="1290850" cy="1290850"/>
          </a:xfrm>
          <a:prstGeom prst="rect">
            <a:avLst/>
          </a:prstGeom>
        </p:spPr>
      </p:pic>
      <p:pic>
        <p:nvPicPr>
          <p:cNvPr id="23" name="Picture 22" descr="Logo, icon&#10;&#10;Description automatically generated with medium confidence">
            <a:extLst>
              <a:ext uri="{FF2B5EF4-FFF2-40B4-BE49-F238E27FC236}">
                <a16:creationId xmlns:a16="http://schemas.microsoft.com/office/drawing/2014/main" id="{CB77300C-3223-C840-8D64-953DF8E844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0668" y="3949726"/>
            <a:ext cx="1699608" cy="1699608"/>
          </a:xfrm>
          <a:prstGeom prst="rect">
            <a:avLst/>
          </a:prstGeom>
        </p:spPr>
      </p:pic>
    </p:spTree>
    <p:extLst>
      <p:ext uri="{BB962C8B-B14F-4D97-AF65-F5344CB8AC3E}">
        <p14:creationId xmlns:p14="http://schemas.microsoft.com/office/powerpoint/2010/main" val="153222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30" grpId="0"/>
      <p:bldP spid="31" grpId="0"/>
      <p:bldP spid="32" grpId="0"/>
      <p:bldP spid="40" grpId="0"/>
      <p:bldP spid="41" grpId="0"/>
      <p:bldP spid="42" grpId="0"/>
      <p:bldP spid="43" grpId="0"/>
      <p:bldP spid="44" grpId="0"/>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‘to’ and ‘in’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AC6B3F13-F74D-AD4E-96E5-708F0DD68E25}"/>
              </a:ext>
            </a:extLst>
          </p:cNvPr>
          <p:cNvSpPr txBox="1"/>
          <p:nvPr/>
        </p:nvSpPr>
        <p:spPr>
          <a:xfrm>
            <a:off x="249408" y="1792544"/>
            <a:ext cx="11514487"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cs typeface="Arial"/>
                <a:sym typeface="Arial"/>
              </a:rPr>
              <a:t>We use </a:t>
            </a:r>
            <a:r>
              <a:rPr lang="en-GB" sz="2400" b="1" dirty="0">
                <a:solidFill>
                  <a:srgbClr val="EE6000"/>
                </a:solidFill>
                <a:latin typeface="Century Gothic" panose="020B0502020202020204" pitchFamily="34" charset="0"/>
                <a:cs typeface="Arial"/>
                <a:sym typeface="Arial"/>
              </a:rPr>
              <a:t>au</a:t>
            </a:r>
            <a:r>
              <a:rPr lang="en-GB" sz="2400" b="1" dirty="0">
                <a:solidFill>
                  <a:srgbClr val="002060"/>
                </a:solidFill>
                <a:latin typeface="Century Gothic" panose="020B0502020202020204" pitchFamily="34" charset="0"/>
                <a:cs typeface="Arial"/>
                <a:sym typeface="Arial"/>
              </a:rPr>
              <a:t> </a:t>
            </a:r>
            <a:r>
              <a:rPr lang="en-GB" sz="2400" b="1" dirty="0">
                <a:solidFill>
                  <a:srgbClr val="EE6000"/>
                </a:solidFill>
                <a:latin typeface="Century Gothic" panose="020B0502020202020204" pitchFamily="34" charset="0"/>
                <a:cs typeface="Arial"/>
                <a:sym typeface="Arial"/>
              </a:rPr>
              <a:t>(à + le)</a:t>
            </a:r>
            <a:r>
              <a:rPr lang="en-GB" sz="2400" b="1" dirty="0">
                <a:solidFill>
                  <a:srgbClr val="002060"/>
                </a:solidFill>
                <a:latin typeface="Century Gothic" panose="020B0502020202020204" pitchFamily="34" charset="0"/>
                <a:cs typeface="Arial"/>
                <a:sym typeface="Arial"/>
              </a:rPr>
              <a:t> </a:t>
            </a:r>
            <a:r>
              <a:rPr lang="en-GB" sz="2400" dirty="0">
                <a:solidFill>
                  <a:srgbClr val="002060"/>
                </a:solidFill>
                <a:latin typeface="Century Gothic" panose="020B0502020202020204" pitchFamily="34" charset="0"/>
                <a:cs typeface="Arial"/>
                <a:sym typeface="Arial"/>
              </a:rPr>
              <a:t>to talk about going </a:t>
            </a:r>
            <a:r>
              <a:rPr lang="en-GB" sz="2400" b="1" dirty="0">
                <a:solidFill>
                  <a:srgbClr val="EE6000"/>
                </a:solidFill>
                <a:latin typeface="Century Gothic" panose="020B0502020202020204" pitchFamily="34" charset="0"/>
                <a:cs typeface="Arial"/>
                <a:sym typeface="Arial"/>
              </a:rPr>
              <a:t>to</a:t>
            </a:r>
            <a:r>
              <a:rPr lang="en-GB" sz="2400" dirty="0">
                <a:solidFill>
                  <a:srgbClr val="002060"/>
                </a:solidFill>
                <a:latin typeface="Century Gothic" panose="020B0502020202020204" pitchFamily="34" charset="0"/>
                <a:cs typeface="Arial"/>
                <a:sym typeface="Arial"/>
              </a:rPr>
              <a:t> or being </a:t>
            </a:r>
            <a:r>
              <a:rPr lang="en-GB" sz="2400" b="1" dirty="0">
                <a:solidFill>
                  <a:srgbClr val="EE6000"/>
                </a:solidFill>
                <a:latin typeface="Century Gothic" panose="020B0502020202020204" pitchFamily="34" charset="0"/>
                <a:cs typeface="Arial"/>
                <a:sym typeface="Arial"/>
              </a:rPr>
              <a:t>in</a:t>
            </a:r>
            <a:r>
              <a:rPr lang="en-GB" sz="2400" dirty="0">
                <a:solidFill>
                  <a:srgbClr val="002060"/>
                </a:solidFill>
                <a:latin typeface="Century Gothic" panose="020B0502020202020204" pitchFamily="34" charset="0"/>
                <a:cs typeface="Arial"/>
                <a:sym typeface="Arial"/>
              </a:rPr>
              <a:t> a </a:t>
            </a:r>
            <a:r>
              <a:rPr lang="en-GB" sz="2400" b="1" dirty="0">
                <a:solidFill>
                  <a:srgbClr val="002060"/>
                </a:solidFill>
                <a:latin typeface="Century Gothic" panose="020B0502020202020204" pitchFamily="34" charset="0"/>
                <a:cs typeface="Arial"/>
                <a:sym typeface="Arial"/>
              </a:rPr>
              <a:t>masculine country</a:t>
            </a:r>
            <a:r>
              <a:rPr lang="en-GB" sz="2400" dirty="0">
                <a:solidFill>
                  <a:srgbClr val="002060"/>
                </a:solidFill>
                <a:latin typeface="Century Gothic" panose="020B0502020202020204" pitchFamily="34" charset="0"/>
                <a:cs typeface="Arial"/>
                <a:sym typeface="Arial"/>
              </a:rPr>
              <a:t>:</a:t>
            </a:r>
          </a:p>
        </p:txBody>
      </p:sp>
      <p:sp>
        <p:nvSpPr>
          <p:cNvPr id="17" name="TextBox 16">
            <a:extLst>
              <a:ext uri="{FF2B5EF4-FFF2-40B4-BE49-F238E27FC236}">
                <a16:creationId xmlns:a16="http://schemas.microsoft.com/office/drawing/2014/main" id="{EC941FDA-A797-F342-B59F-26EBA1DE8CB6}"/>
              </a:ext>
            </a:extLst>
          </p:cNvPr>
          <p:cNvSpPr txBox="1"/>
          <p:nvPr/>
        </p:nvSpPr>
        <p:spPr>
          <a:xfrm>
            <a:off x="5687351" y="2694462"/>
            <a:ext cx="2418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to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Canada</a:t>
            </a:r>
          </a:p>
        </p:txBody>
      </p:sp>
      <p:sp>
        <p:nvSpPr>
          <p:cNvPr id="18" name="TextBox 17">
            <a:extLst>
              <a:ext uri="{FF2B5EF4-FFF2-40B4-BE49-F238E27FC236}">
                <a16:creationId xmlns:a16="http://schemas.microsoft.com/office/drawing/2014/main" id="{F3DFC4CC-DB42-3243-91D6-07C629B4EB62}"/>
              </a:ext>
            </a:extLst>
          </p:cNvPr>
          <p:cNvSpPr txBox="1"/>
          <p:nvPr/>
        </p:nvSpPr>
        <p:spPr>
          <a:xfrm>
            <a:off x="2891158" y="2694462"/>
            <a:ext cx="26494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au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Canada</a:t>
            </a:r>
          </a:p>
        </p:txBody>
      </p:sp>
      <p:sp>
        <p:nvSpPr>
          <p:cNvPr id="20" name="TextBox 19">
            <a:extLst>
              <a:ext uri="{FF2B5EF4-FFF2-40B4-BE49-F238E27FC236}">
                <a16:creationId xmlns:a16="http://schemas.microsoft.com/office/drawing/2014/main" id="{9A5BED5A-315A-7F4A-83E1-01E8B046D541}"/>
              </a:ext>
            </a:extLst>
          </p:cNvPr>
          <p:cNvSpPr txBox="1"/>
          <p:nvPr/>
        </p:nvSpPr>
        <p:spPr>
          <a:xfrm>
            <a:off x="249408" y="2696102"/>
            <a:ext cx="2418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Nous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allons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C26A198E-28A4-A74A-B8F8-F9437BAF43DB}"/>
              </a:ext>
            </a:extLst>
          </p:cNvPr>
          <p:cNvSpPr txBox="1"/>
          <p:nvPr/>
        </p:nvSpPr>
        <p:spPr>
          <a:xfrm>
            <a:off x="5687351" y="4987348"/>
            <a:ext cx="2418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to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Quebec</a:t>
            </a:r>
          </a:p>
        </p:txBody>
      </p:sp>
      <p:sp>
        <p:nvSpPr>
          <p:cNvPr id="22" name="TextBox 21">
            <a:extLst>
              <a:ext uri="{FF2B5EF4-FFF2-40B4-BE49-F238E27FC236}">
                <a16:creationId xmlns:a16="http://schemas.microsoft.com/office/drawing/2014/main" id="{F27A2984-865C-8E48-8B39-98EA0C444AA0}"/>
              </a:ext>
            </a:extLst>
          </p:cNvPr>
          <p:cNvSpPr txBox="1"/>
          <p:nvPr/>
        </p:nvSpPr>
        <p:spPr>
          <a:xfrm>
            <a:off x="2891158" y="5001397"/>
            <a:ext cx="2631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au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Québec</a:t>
            </a:r>
          </a:p>
        </p:txBody>
      </p:sp>
      <p:sp>
        <p:nvSpPr>
          <p:cNvPr id="24" name="TextBox 23">
            <a:extLst>
              <a:ext uri="{FF2B5EF4-FFF2-40B4-BE49-F238E27FC236}">
                <a16:creationId xmlns:a16="http://schemas.microsoft.com/office/drawing/2014/main" id="{4AFA6095-0D44-6048-92B5-80BC53721214}"/>
              </a:ext>
            </a:extLst>
          </p:cNvPr>
          <p:cNvSpPr txBox="1"/>
          <p:nvPr/>
        </p:nvSpPr>
        <p:spPr>
          <a:xfrm>
            <a:off x="249408" y="5001397"/>
            <a:ext cx="2418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Vous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allez</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6" name="TextBox 25">
            <a:extLst>
              <a:ext uri="{FF2B5EF4-FFF2-40B4-BE49-F238E27FC236}">
                <a16:creationId xmlns:a16="http://schemas.microsoft.com/office/drawing/2014/main" id="{11F0D9DA-C54D-BD45-A342-5F752F08C3D3}"/>
              </a:ext>
            </a:extLst>
          </p:cNvPr>
          <p:cNvSpPr txBox="1"/>
          <p:nvPr/>
        </p:nvSpPr>
        <p:spPr>
          <a:xfrm>
            <a:off x="249408" y="4082242"/>
            <a:ext cx="11514487"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cs typeface="Arial"/>
                <a:sym typeface="Arial"/>
              </a:rPr>
              <a:t>We also use </a:t>
            </a:r>
            <a:r>
              <a:rPr lang="en-GB" sz="2400" b="1" dirty="0">
                <a:solidFill>
                  <a:srgbClr val="EE6000"/>
                </a:solidFill>
                <a:latin typeface="Century Gothic" panose="020B0502020202020204" pitchFamily="34" charset="0"/>
                <a:cs typeface="Arial"/>
                <a:sym typeface="Arial"/>
              </a:rPr>
              <a:t>au</a:t>
            </a:r>
            <a:r>
              <a:rPr lang="en-GB" sz="2400" b="1" dirty="0">
                <a:solidFill>
                  <a:srgbClr val="002060"/>
                </a:solidFill>
                <a:latin typeface="Century Gothic" panose="020B0502020202020204" pitchFamily="34" charset="0"/>
                <a:cs typeface="Arial"/>
                <a:sym typeface="Arial"/>
              </a:rPr>
              <a:t> </a:t>
            </a:r>
            <a:r>
              <a:rPr lang="en-GB" sz="2400" b="1" dirty="0">
                <a:solidFill>
                  <a:srgbClr val="EE6000"/>
                </a:solidFill>
                <a:latin typeface="Century Gothic" panose="020B0502020202020204" pitchFamily="34" charset="0"/>
                <a:cs typeface="Arial"/>
                <a:sym typeface="Arial"/>
              </a:rPr>
              <a:t>(à + le)</a:t>
            </a:r>
            <a:r>
              <a:rPr lang="en-GB" sz="2400" b="1" dirty="0">
                <a:solidFill>
                  <a:srgbClr val="002060"/>
                </a:solidFill>
                <a:latin typeface="Century Gothic" panose="020B0502020202020204" pitchFamily="34" charset="0"/>
                <a:cs typeface="Arial"/>
                <a:sym typeface="Arial"/>
              </a:rPr>
              <a:t> </a:t>
            </a:r>
            <a:r>
              <a:rPr lang="en-GB" sz="2400" dirty="0">
                <a:solidFill>
                  <a:srgbClr val="002060"/>
                </a:solidFill>
                <a:latin typeface="Century Gothic" panose="020B0502020202020204" pitchFamily="34" charset="0"/>
                <a:cs typeface="Arial"/>
                <a:sym typeface="Arial"/>
              </a:rPr>
              <a:t>to talk about going </a:t>
            </a:r>
            <a:r>
              <a:rPr lang="en-GB" sz="2400" b="1" dirty="0">
                <a:solidFill>
                  <a:srgbClr val="EE6000"/>
                </a:solidFill>
                <a:latin typeface="Century Gothic" panose="020B0502020202020204" pitchFamily="34" charset="0"/>
                <a:cs typeface="Arial"/>
                <a:sym typeface="Arial"/>
              </a:rPr>
              <a:t>to</a:t>
            </a:r>
            <a:r>
              <a:rPr lang="en-GB" sz="2400" dirty="0">
                <a:solidFill>
                  <a:srgbClr val="002060"/>
                </a:solidFill>
                <a:latin typeface="Century Gothic" panose="020B0502020202020204" pitchFamily="34" charset="0"/>
                <a:cs typeface="Arial"/>
                <a:sym typeface="Arial"/>
              </a:rPr>
              <a:t> or being </a:t>
            </a:r>
            <a:r>
              <a:rPr lang="en-GB" sz="2400" b="1" dirty="0">
                <a:solidFill>
                  <a:srgbClr val="EE6000"/>
                </a:solidFill>
                <a:latin typeface="Century Gothic" panose="020B0502020202020204" pitchFamily="34" charset="0"/>
                <a:cs typeface="Arial"/>
                <a:sym typeface="Arial"/>
              </a:rPr>
              <a:t>in</a:t>
            </a:r>
            <a:r>
              <a:rPr lang="en-GB" sz="2400" dirty="0">
                <a:solidFill>
                  <a:srgbClr val="002060"/>
                </a:solidFill>
                <a:latin typeface="Century Gothic" panose="020B0502020202020204" pitchFamily="34" charset="0"/>
                <a:cs typeface="Arial"/>
                <a:sym typeface="Arial"/>
              </a:rPr>
              <a:t> a </a:t>
            </a:r>
            <a:r>
              <a:rPr lang="en-GB" sz="2400" b="1" dirty="0">
                <a:solidFill>
                  <a:srgbClr val="002060"/>
                </a:solidFill>
                <a:latin typeface="Century Gothic" panose="020B0502020202020204" pitchFamily="34" charset="0"/>
                <a:cs typeface="Arial"/>
                <a:sym typeface="Arial"/>
              </a:rPr>
              <a:t>masculine region</a:t>
            </a:r>
            <a:r>
              <a:rPr lang="en-GB" sz="2400" dirty="0">
                <a:solidFill>
                  <a:srgbClr val="002060"/>
                </a:solidFill>
                <a:latin typeface="Century Gothic" panose="020B0502020202020204" pitchFamily="34" charset="0"/>
                <a:cs typeface="Arial"/>
                <a:sym typeface="Arial"/>
              </a:rPr>
              <a:t>:</a:t>
            </a:r>
          </a:p>
        </p:txBody>
      </p:sp>
      <p:pic>
        <p:nvPicPr>
          <p:cNvPr id="12" name="Picture 11" descr="A picture containing icon&#10;&#10;Description automatically generated">
            <a:extLst>
              <a:ext uri="{FF2B5EF4-FFF2-40B4-BE49-F238E27FC236}">
                <a16:creationId xmlns:a16="http://schemas.microsoft.com/office/drawing/2014/main" id="{DAB4C9EB-9070-6949-8FF2-99CFCC648A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9784" y="2737683"/>
            <a:ext cx="1767850" cy="878400"/>
          </a:xfrm>
          <a:prstGeom prst="rect">
            <a:avLst/>
          </a:prstGeom>
        </p:spPr>
      </p:pic>
      <p:pic>
        <p:nvPicPr>
          <p:cNvPr id="19" name="Picture 18" descr="Logo, icon, company name&#10;&#10;Description automatically generated">
            <a:extLst>
              <a:ext uri="{FF2B5EF4-FFF2-40B4-BE49-F238E27FC236}">
                <a16:creationId xmlns:a16="http://schemas.microsoft.com/office/drawing/2014/main" id="{D259513B-54C0-3043-ABF0-E329894ED2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2316" y="4984160"/>
            <a:ext cx="1319662" cy="878400"/>
          </a:xfrm>
          <a:prstGeom prst="rect">
            <a:avLst/>
          </a:prstGeom>
        </p:spPr>
      </p:pic>
      <p:sp>
        <p:nvSpPr>
          <p:cNvPr id="27" name="TextBox 26">
            <a:extLst>
              <a:ext uri="{FF2B5EF4-FFF2-40B4-BE49-F238E27FC236}">
                <a16:creationId xmlns:a16="http://schemas.microsoft.com/office/drawing/2014/main" id="{F9A2030E-35B6-F441-823E-0A3CBF1F9DC9}"/>
              </a:ext>
            </a:extLst>
          </p:cNvPr>
          <p:cNvSpPr txBox="1"/>
          <p:nvPr/>
        </p:nvSpPr>
        <p:spPr>
          <a:xfrm>
            <a:off x="249409" y="1322234"/>
            <a:ext cx="11858127" cy="461665"/>
          </a:xfrm>
          <a:prstGeom prst="rect">
            <a:avLst/>
          </a:prstGeom>
          <a:noFill/>
        </p:spPr>
        <p:txBody>
          <a:bodyPr wrap="square" rtlCol="0">
            <a:spAutoFit/>
          </a:bodyPr>
          <a:lstStyle/>
          <a:p>
            <a:pPr algn="l"/>
            <a:r>
              <a:rPr lang="en-US" sz="2400" dirty="0">
                <a:solidFill>
                  <a:schemeClr val="accent5">
                    <a:lumMod val="50000"/>
                  </a:schemeClr>
                </a:solidFill>
              </a:rPr>
              <a:t>Country names </a:t>
            </a:r>
            <a:r>
              <a:rPr lang="en-US" sz="2400" b="1" dirty="0">
                <a:solidFill>
                  <a:schemeClr val="accent5">
                    <a:lumMod val="50000"/>
                  </a:schemeClr>
                </a:solidFill>
              </a:rPr>
              <a:t>ending in letters other than -e </a:t>
            </a:r>
            <a:r>
              <a:rPr lang="en-US" sz="2400" dirty="0">
                <a:solidFill>
                  <a:schemeClr val="accent5">
                    <a:lumMod val="50000"/>
                  </a:schemeClr>
                </a:solidFill>
              </a:rPr>
              <a:t>are masculine (e.g. </a:t>
            </a:r>
            <a:r>
              <a:rPr lang="en-US" sz="2400" b="1" dirty="0">
                <a:solidFill>
                  <a:schemeClr val="accent5">
                    <a:lumMod val="50000"/>
                  </a:schemeClr>
                </a:solidFill>
              </a:rPr>
              <a:t>le</a:t>
            </a:r>
            <a:r>
              <a:rPr lang="en-US" sz="2400" dirty="0">
                <a:solidFill>
                  <a:schemeClr val="accent5">
                    <a:lumMod val="50000"/>
                  </a:schemeClr>
                </a:solidFill>
              </a:rPr>
              <a:t> Canada). </a:t>
            </a:r>
          </a:p>
        </p:txBody>
      </p:sp>
      <p:sp>
        <p:nvSpPr>
          <p:cNvPr id="33" name="TextBox 32">
            <a:extLst>
              <a:ext uri="{FF2B5EF4-FFF2-40B4-BE49-F238E27FC236}">
                <a16:creationId xmlns:a16="http://schemas.microsoft.com/office/drawing/2014/main" id="{BB40FC3C-B79A-1445-BBEB-1B1BCC0DBF5B}"/>
              </a:ext>
            </a:extLst>
          </p:cNvPr>
          <p:cNvSpPr txBox="1"/>
          <p:nvPr/>
        </p:nvSpPr>
        <p:spPr>
          <a:xfrm>
            <a:off x="249408" y="3156651"/>
            <a:ext cx="2418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suis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34" name="TextBox 33">
            <a:extLst>
              <a:ext uri="{FF2B5EF4-FFF2-40B4-BE49-F238E27FC236}">
                <a16:creationId xmlns:a16="http://schemas.microsoft.com/office/drawing/2014/main" id="{4613C443-6C0B-A440-B986-116FB700B448}"/>
              </a:ext>
            </a:extLst>
          </p:cNvPr>
          <p:cNvSpPr txBox="1"/>
          <p:nvPr/>
        </p:nvSpPr>
        <p:spPr>
          <a:xfrm>
            <a:off x="2891158" y="3156651"/>
            <a:ext cx="26494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au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Canada</a:t>
            </a:r>
          </a:p>
        </p:txBody>
      </p:sp>
      <p:sp>
        <p:nvSpPr>
          <p:cNvPr id="35" name="TextBox 34">
            <a:extLst>
              <a:ext uri="{FF2B5EF4-FFF2-40B4-BE49-F238E27FC236}">
                <a16:creationId xmlns:a16="http://schemas.microsoft.com/office/drawing/2014/main" id="{557EA6FC-C615-694A-8900-3691B4108D8E}"/>
              </a:ext>
            </a:extLst>
          </p:cNvPr>
          <p:cNvSpPr txBox="1"/>
          <p:nvPr/>
        </p:nvSpPr>
        <p:spPr>
          <a:xfrm>
            <a:off x="5687351" y="3159620"/>
            <a:ext cx="2418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Canada</a:t>
            </a:r>
          </a:p>
        </p:txBody>
      </p:sp>
      <p:sp>
        <p:nvSpPr>
          <p:cNvPr id="36" name="TextBox 35">
            <a:extLst>
              <a:ext uri="{FF2B5EF4-FFF2-40B4-BE49-F238E27FC236}">
                <a16:creationId xmlns:a16="http://schemas.microsoft.com/office/drawing/2014/main" id="{84C5000A-17D8-534B-AC07-43E3DDA5720D}"/>
              </a:ext>
            </a:extLst>
          </p:cNvPr>
          <p:cNvSpPr txBox="1"/>
          <p:nvPr/>
        </p:nvSpPr>
        <p:spPr>
          <a:xfrm>
            <a:off x="5687351" y="5423360"/>
            <a:ext cx="2418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Quebec</a:t>
            </a:r>
          </a:p>
        </p:txBody>
      </p:sp>
      <p:sp>
        <p:nvSpPr>
          <p:cNvPr id="37" name="TextBox 36">
            <a:extLst>
              <a:ext uri="{FF2B5EF4-FFF2-40B4-BE49-F238E27FC236}">
                <a16:creationId xmlns:a16="http://schemas.microsoft.com/office/drawing/2014/main" id="{03E3AD37-5DE4-0646-9FD3-C264F6E7C6EC}"/>
              </a:ext>
            </a:extLst>
          </p:cNvPr>
          <p:cNvSpPr txBox="1"/>
          <p:nvPr/>
        </p:nvSpPr>
        <p:spPr>
          <a:xfrm>
            <a:off x="2891158" y="5437409"/>
            <a:ext cx="2631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au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Québec</a:t>
            </a:r>
          </a:p>
        </p:txBody>
      </p:sp>
      <p:sp>
        <p:nvSpPr>
          <p:cNvPr id="38" name="TextBox 37">
            <a:extLst>
              <a:ext uri="{FF2B5EF4-FFF2-40B4-BE49-F238E27FC236}">
                <a16:creationId xmlns:a16="http://schemas.microsoft.com/office/drawing/2014/main" id="{546F831C-F22F-B74E-BD99-CBBE71111061}"/>
              </a:ext>
            </a:extLst>
          </p:cNvPr>
          <p:cNvSpPr txBox="1"/>
          <p:nvPr/>
        </p:nvSpPr>
        <p:spPr>
          <a:xfrm>
            <a:off x="249408" y="5437409"/>
            <a:ext cx="2418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Tree>
    <p:extLst>
      <p:ext uri="{BB962C8B-B14F-4D97-AF65-F5344CB8AC3E}">
        <p14:creationId xmlns:p14="http://schemas.microsoft.com/office/powerpoint/2010/main" val="419899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1" grpId="0"/>
      <p:bldP spid="22" grpId="0"/>
      <p:bldP spid="24" grpId="0"/>
      <p:bldP spid="26" grpId="0"/>
      <p:bldP spid="27" grpId="0"/>
      <p:bldP spid="33" grpId="0"/>
      <p:bldP spid="34" grpId="0"/>
      <p:bldP spid="35" grpId="0"/>
      <p:bldP spid="36" grpId="0"/>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Qui va où ? </a:t>
            </a:r>
            <a:endParaRPr lang="fr-FR" sz="3600" b="1" dirty="0">
              <a:solidFill>
                <a:schemeClr val="bg1"/>
              </a:solidFill>
            </a:endParaRPr>
          </a:p>
        </p:txBody>
      </p:sp>
      <p:sp>
        <p:nvSpPr>
          <p:cNvPr id="11" name="Speech Bubble: Rectangle with Corners Rounded 10">
            <a:extLst>
              <a:ext uri="{FF2B5EF4-FFF2-40B4-BE49-F238E27FC236}">
                <a16:creationId xmlns:a16="http://schemas.microsoft.com/office/drawing/2014/main" id="{A6DDF341-8032-4AF3-8620-F67A6C165423}"/>
              </a:ext>
            </a:extLst>
          </p:cNvPr>
          <p:cNvSpPr/>
          <p:nvPr/>
        </p:nvSpPr>
        <p:spPr>
          <a:xfrm>
            <a:off x="1581435" y="1403883"/>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Abdel est en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Australie. / Canada.</a:t>
            </a:r>
          </a:p>
        </p:txBody>
      </p:sp>
      <p:sp>
        <p:nvSpPr>
          <p:cNvPr id="13" name="Speech Bubble: Rectangle with Corners Rounded 12">
            <a:extLst>
              <a:ext uri="{FF2B5EF4-FFF2-40B4-BE49-F238E27FC236}">
                <a16:creationId xmlns:a16="http://schemas.microsoft.com/office/drawing/2014/main" id="{C5C247F9-ACCF-4D10-8015-3201B1FDB8D5}"/>
              </a:ext>
            </a:extLst>
          </p:cNvPr>
          <p:cNvSpPr/>
          <p:nvPr/>
        </p:nvSpPr>
        <p:spPr>
          <a:xfrm>
            <a:off x="1582517" y="3854317"/>
            <a:ext cx="3925782"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a:t>
            </a:r>
            <a:r>
              <a:rPr lang="fr-FR" sz="2400" dirty="0">
                <a:solidFill>
                  <a:srgbClr val="5B9BD5">
                    <a:lumMod val="50000"/>
                  </a:srgbClr>
                </a:solidFill>
                <a:latin typeface="Century Gothic" panose="020F0302020204030204"/>
              </a:rPr>
              <a:t>Sophie</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est au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Brésil. / Colombie. </a:t>
            </a:r>
          </a:p>
        </p:txBody>
      </p:sp>
      <p:sp>
        <p:nvSpPr>
          <p:cNvPr id="17" name="Speech Bubble: Rectangle with Corners Rounded 16">
            <a:extLst>
              <a:ext uri="{FF2B5EF4-FFF2-40B4-BE49-F238E27FC236}">
                <a16:creationId xmlns:a16="http://schemas.microsoft.com/office/drawing/2014/main" id="{DA9CF97D-62BB-4FE0-B0D3-68AB015F122C}"/>
              </a:ext>
            </a:extLst>
          </p:cNvPr>
          <p:cNvSpPr/>
          <p:nvPr/>
        </p:nvSpPr>
        <p:spPr>
          <a:xfrm>
            <a:off x="7551885" y="1403883"/>
            <a:ext cx="3925782"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dirty="0">
                <a:solidFill>
                  <a:srgbClr val="5B9BD5">
                    <a:lumMod val="50000"/>
                  </a:srgbClr>
                </a:solidFill>
                <a:latin typeface="Century Gothic" panose="020F0302020204030204"/>
              </a:rPr>
              <a:t>5</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Pierre va en …</a:t>
            </a:r>
          </a:p>
          <a:p>
            <a:pPr marL="0" marR="0" lvl="0" indent="0" defTabSz="914400" rtl="0" eaLnBrk="1" fontAlgn="auto" latinLnBrk="0" hangingPunct="1">
              <a:lnSpc>
                <a:spcPct val="100000"/>
              </a:lnSpc>
              <a:spcBef>
                <a:spcPts val="0"/>
              </a:spcBef>
              <a:spcAft>
                <a:spcPts val="0"/>
              </a:spcAft>
              <a:buClrTx/>
              <a:buSzTx/>
              <a:buFontTx/>
              <a:buNone/>
              <a:tabLst/>
              <a:defRPr/>
            </a:pPr>
            <a:r>
              <a:rPr lang="fr-FR" sz="2400" dirty="0">
                <a:solidFill>
                  <a:srgbClr val="5B9BD5">
                    <a:lumMod val="50000"/>
                  </a:srgbClr>
                </a:solidFill>
                <a:latin typeface="Century Gothic" panose="020F0302020204030204"/>
              </a:rPr>
              <a:t>Norvège</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Costa Rica. </a:t>
            </a:r>
          </a:p>
        </p:txBody>
      </p:sp>
      <p:sp>
        <p:nvSpPr>
          <p:cNvPr id="21" name="Speech Bubble: Rectangle with Corners Rounded 20">
            <a:extLst>
              <a:ext uri="{FF2B5EF4-FFF2-40B4-BE49-F238E27FC236}">
                <a16:creationId xmlns:a16="http://schemas.microsoft.com/office/drawing/2014/main" id="{06752775-F410-4EAD-B0E4-35AEE6626AC2}"/>
              </a:ext>
            </a:extLst>
          </p:cNvPr>
          <p:cNvSpPr/>
          <p:nvPr/>
        </p:nvSpPr>
        <p:spPr>
          <a:xfrm>
            <a:off x="7550803" y="3856438"/>
            <a:ext cx="3925782"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dirty="0">
                <a:solidFill>
                  <a:srgbClr val="5B9BD5">
                    <a:lumMod val="50000"/>
                  </a:srgbClr>
                </a:solidFill>
                <a:latin typeface="Century Gothic" panose="020F0302020204030204"/>
              </a:rPr>
              <a:t>7</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Il va en …</a:t>
            </a:r>
          </a:p>
          <a:p>
            <a:pPr marL="0" marR="0" lvl="0" indent="0" defTabSz="914400" rtl="0" eaLnBrk="1" fontAlgn="auto" latinLnBrk="0" hangingPunct="1">
              <a:lnSpc>
                <a:spcPct val="100000"/>
              </a:lnSpc>
              <a:spcBef>
                <a:spcPts val="0"/>
              </a:spcBef>
              <a:spcAft>
                <a:spcPts val="0"/>
              </a:spcAft>
              <a:buClrTx/>
              <a:buSzTx/>
              <a:buFontTx/>
              <a:buNone/>
              <a:tabLst/>
              <a:defRPr/>
            </a:pPr>
            <a:r>
              <a:rPr lang="fr-FR" sz="2400" dirty="0">
                <a:solidFill>
                  <a:srgbClr val="5B9BD5">
                    <a:lumMod val="50000"/>
                  </a:srgbClr>
                </a:solidFill>
                <a:latin typeface="Century Gothic" panose="020F0302020204030204"/>
              </a:rPr>
              <a:t>Suisse</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Québec. </a:t>
            </a:r>
          </a:p>
        </p:txBody>
      </p:sp>
      <p:sp>
        <p:nvSpPr>
          <p:cNvPr id="27" name="Speech Bubble: Rectangle with Corners Rounded 26">
            <a:extLst>
              <a:ext uri="{FF2B5EF4-FFF2-40B4-BE49-F238E27FC236}">
                <a16:creationId xmlns:a16="http://schemas.microsoft.com/office/drawing/2014/main" id="{2803998C-96DF-4014-8675-5E7247733235}"/>
              </a:ext>
            </a:extLst>
          </p:cNvPr>
          <p:cNvSpPr/>
          <p:nvPr/>
        </p:nvSpPr>
        <p:spPr>
          <a:xfrm>
            <a:off x="1581435" y="2622265"/>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dirty="0">
                <a:solidFill>
                  <a:srgbClr val="5B9BD5">
                    <a:lumMod val="50000"/>
                  </a:srgbClr>
                </a:solidFill>
                <a:latin typeface="Century Gothic" panose="020F0302020204030204"/>
              </a:rPr>
              <a:t>2</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Sophie est en…</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Portugal ? / Chine ? </a:t>
            </a:r>
          </a:p>
        </p:txBody>
      </p:sp>
      <p:sp>
        <p:nvSpPr>
          <p:cNvPr id="29" name="Speech Bubble: Rectangle with Corners Rounded 28">
            <a:extLst>
              <a:ext uri="{FF2B5EF4-FFF2-40B4-BE49-F238E27FC236}">
                <a16:creationId xmlns:a16="http://schemas.microsoft.com/office/drawing/2014/main" id="{3CE00CFD-9AC9-490B-9225-477161F0356F}"/>
              </a:ext>
            </a:extLst>
          </p:cNvPr>
          <p:cNvSpPr/>
          <p:nvPr/>
        </p:nvSpPr>
        <p:spPr>
          <a:xfrm>
            <a:off x="1581435" y="5070473"/>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dirty="0">
                <a:solidFill>
                  <a:srgbClr val="5B9BD5">
                    <a:lumMod val="50000"/>
                  </a:srgbClr>
                </a:solidFill>
                <a:latin typeface="Century Gothic" panose="020F0302020204030204"/>
              </a:rPr>
              <a:t>4</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Pierre va au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Inde ? / Japon ? </a:t>
            </a:r>
          </a:p>
        </p:txBody>
      </p:sp>
      <p:sp>
        <p:nvSpPr>
          <p:cNvPr id="33" name="Speech Bubble: Rectangle with Corners Rounded 32">
            <a:extLst>
              <a:ext uri="{FF2B5EF4-FFF2-40B4-BE49-F238E27FC236}">
                <a16:creationId xmlns:a16="http://schemas.microsoft.com/office/drawing/2014/main" id="{59C1419B-DE30-432A-9FAB-085E438A50DA}"/>
              </a:ext>
            </a:extLst>
          </p:cNvPr>
          <p:cNvSpPr/>
          <p:nvPr/>
        </p:nvSpPr>
        <p:spPr>
          <a:xfrm>
            <a:off x="7550803" y="2622265"/>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dirty="0">
                <a:solidFill>
                  <a:srgbClr val="5B9BD5">
                    <a:lumMod val="50000"/>
                  </a:srgbClr>
                </a:solidFill>
                <a:latin typeface="Century Gothic" panose="020F0302020204030204"/>
              </a:rPr>
              <a:t>6</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Amir va au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Portugal ? / Russie ?</a:t>
            </a:r>
          </a:p>
        </p:txBody>
      </p:sp>
      <p:sp>
        <p:nvSpPr>
          <p:cNvPr id="37" name="Speech Bubble: Rectangle with Corners Rounded 36">
            <a:extLst>
              <a:ext uri="{FF2B5EF4-FFF2-40B4-BE49-F238E27FC236}">
                <a16:creationId xmlns:a16="http://schemas.microsoft.com/office/drawing/2014/main" id="{F87E145F-7570-459F-A522-DC69125990E9}"/>
              </a:ext>
            </a:extLst>
          </p:cNvPr>
          <p:cNvSpPr/>
          <p:nvPr/>
        </p:nvSpPr>
        <p:spPr>
          <a:xfrm>
            <a:off x="7550803" y="5066082"/>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 Ta prof est en …</a:t>
            </a:r>
          </a:p>
          <a:p>
            <a:pPr>
              <a:defRPr/>
            </a:pPr>
            <a:r>
              <a:rPr lang="fr-FR" sz="2400" dirty="0">
                <a:solidFill>
                  <a:srgbClr val="5B9BD5">
                    <a:lumMod val="50000"/>
                  </a:srgbClr>
                </a:solidFill>
                <a:latin typeface="Century Gothic" panose="020F0302020204030204"/>
              </a:rPr>
              <a:t>Maroc</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r>
              <a:rPr lang="fr-FR" sz="2400" dirty="0">
                <a:solidFill>
                  <a:srgbClr val="5B9BD5">
                    <a:lumMod val="50000"/>
                  </a:srgbClr>
                </a:solidFill>
              </a:rPr>
              <a:t>Thaïlande ? </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0" name="Picture 29" descr="background rectangle">
            <a:extLst>
              <a:ext uri="{FF2B5EF4-FFF2-40B4-BE49-F238E27FC236}">
                <a16:creationId xmlns:a16="http://schemas.microsoft.com/office/drawing/2014/main" id="{98FCD6AB-C887-405B-8DCB-D720F97C3B8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FC0814E1-F9FC-40E3-ADC2-87A39E6C46CE}"/>
              </a:ext>
            </a:extLst>
          </p:cNvPr>
          <p:cNvSpPr txBox="1">
            <a:spLocks/>
          </p:cNvSpPr>
          <p:nvPr/>
        </p:nvSpPr>
        <p:spPr>
          <a:xfrm>
            <a:off x="0" y="296864"/>
            <a:ext cx="62738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Les projets de mes amis</a:t>
            </a:r>
          </a:p>
        </p:txBody>
      </p:sp>
      <p:sp>
        <p:nvSpPr>
          <p:cNvPr id="34" name="Rounded Rectangle 46">
            <a:extLst>
              <a:ext uri="{FF2B5EF4-FFF2-40B4-BE49-F238E27FC236}">
                <a16:creationId xmlns:a16="http://schemas.microsoft.com/office/drawing/2014/main" id="{D10ECD8A-CBD4-4A97-984B-ECDF627738A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8E651039-6C47-4244-B1A6-A8B6584F2A8A}"/>
              </a:ext>
            </a:extLst>
          </p:cNvPr>
          <p:cNvSpPr/>
          <p:nvPr/>
        </p:nvSpPr>
        <p:spPr>
          <a:xfrm>
            <a:off x="3126259" y="1859347"/>
            <a:ext cx="1765749" cy="451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Rectangle 23">
            <a:extLst>
              <a:ext uri="{FF2B5EF4-FFF2-40B4-BE49-F238E27FC236}">
                <a16:creationId xmlns:a16="http://schemas.microsoft.com/office/drawing/2014/main" id="{3431D7A7-3AED-6A46-A79C-2ACC82372913}"/>
              </a:ext>
            </a:extLst>
          </p:cNvPr>
          <p:cNvSpPr/>
          <p:nvPr/>
        </p:nvSpPr>
        <p:spPr>
          <a:xfrm>
            <a:off x="1708160" y="3128107"/>
            <a:ext cx="1737405" cy="433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a:extLst>
              <a:ext uri="{FF2B5EF4-FFF2-40B4-BE49-F238E27FC236}">
                <a16:creationId xmlns:a16="http://schemas.microsoft.com/office/drawing/2014/main" id="{73B6BF68-2116-7A44-9D9E-9CE599864BC2}"/>
              </a:ext>
            </a:extLst>
          </p:cNvPr>
          <p:cNvSpPr/>
          <p:nvPr/>
        </p:nvSpPr>
        <p:spPr>
          <a:xfrm>
            <a:off x="2576862" y="4335646"/>
            <a:ext cx="1992573" cy="433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Rectangle 27">
            <a:extLst>
              <a:ext uri="{FF2B5EF4-FFF2-40B4-BE49-F238E27FC236}">
                <a16:creationId xmlns:a16="http://schemas.microsoft.com/office/drawing/2014/main" id="{ED94E3F2-DCA7-024D-A0F2-37086C241F7B}"/>
              </a:ext>
            </a:extLst>
          </p:cNvPr>
          <p:cNvSpPr/>
          <p:nvPr/>
        </p:nvSpPr>
        <p:spPr>
          <a:xfrm>
            <a:off x="1725745" y="5575888"/>
            <a:ext cx="1149977" cy="433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Rectangle 35">
            <a:extLst>
              <a:ext uri="{FF2B5EF4-FFF2-40B4-BE49-F238E27FC236}">
                <a16:creationId xmlns:a16="http://schemas.microsoft.com/office/drawing/2014/main" id="{821F6FD1-8655-544B-A0B0-713DECC4EDA0}"/>
              </a:ext>
            </a:extLst>
          </p:cNvPr>
          <p:cNvSpPr/>
          <p:nvPr/>
        </p:nvSpPr>
        <p:spPr>
          <a:xfrm>
            <a:off x="9054752" y="1931003"/>
            <a:ext cx="1992573" cy="433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Rectangle 37">
            <a:extLst>
              <a:ext uri="{FF2B5EF4-FFF2-40B4-BE49-F238E27FC236}">
                <a16:creationId xmlns:a16="http://schemas.microsoft.com/office/drawing/2014/main" id="{DDE7643F-A8F2-A84A-832C-D5FCBD54985E}"/>
              </a:ext>
            </a:extLst>
          </p:cNvPr>
          <p:cNvSpPr/>
          <p:nvPr/>
        </p:nvSpPr>
        <p:spPr>
          <a:xfrm>
            <a:off x="9220750" y="3099351"/>
            <a:ext cx="1617720" cy="433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Rectangle 38">
            <a:extLst>
              <a:ext uri="{FF2B5EF4-FFF2-40B4-BE49-F238E27FC236}">
                <a16:creationId xmlns:a16="http://schemas.microsoft.com/office/drawing/2014/main" id="{71E9FA91-EB91-224C-AD9C-1EA7AD106CBC}"/>
              </a:ext>
            </a:extLst>
          </p:cNvPr>
          <p:cNvSpPr/>
          <p:nvPr/>
        </p:nvSpPr>
        <p:spPr>
          <a:xfrm>
            <a:off x="8704834" y="4394413"/>
            <a:ext cx="1617720" cy="433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Rectangle 39">
            <a:extLst>
              <a:ext uri="{FF2B5EF4-FFF2-40B4-BE49-F238E27FC236}">
                <a16:creationId xmlns:a16="http://schemas.microsoft.com/office/drawing/2014/main" id="{9CABFC2D-809B-004D-9280-A698FF0EEB08}"/>
              </a:ext>
            </a:extLst>
          </p:cNvPr>
          <p:cNvSpPr/>
          <p:nvPr/>
        </p:nvSpPr>
        <p:spPr>
          <a:xfrm>
            <a:off x="7607075" y="5575887"/>
            <a:ext cx="1536361" cy="433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9" name="Picture 8">
            <a:extLst>
              <a:ext uri="{FF2B5EF4-FFF2-40B4-BE49-F238E27FC236}">
                <a16:creationId xmlns:a16="http://schemas.microsoft.com/office/drawing/2014/main" id="{522EC040-C7A4-7240-A33F-66887F9CB47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7833" y="2464180"/>
            <a:ext cx="1184400" cy="1184400"/>
          </a:xfrm>
          <a:prstGeom prst="rect">
            <a:avLst/>
          </a:prstGeom>
        </p:spPr>
      </p:pic>
      <p:pic>
        <p:nvPicPr>
          <p:cNvPr id="42" name="Picture 41">
            <a:extLst>
              <a:ext uri="{FF2B5EF4-FFF2-40B4-BE49-F238E27FC236}">
                <a16:creationId xmlns:a16="http://schemas.microsoft.com/office/drawing/2014/main" id="{E3B8E138-7FF8-EB4F-945B-50E4167D4C7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7833" y="4941873"/>
            <a:ext cx="1184400" cy="1184400"/>
          </a:xfrm>
          <a:prstGeom prst="rect">
            <a:avLst/>
          </a:prstGeom>
        </p:spPr>
      </p:pic>
      <p:sp>
        <p:nvSpPr>
          <p:cNvPr id="41" name="Rounded Rectangular Callout 1">
            <a:extLst>
              <a:ext uri="{FF2B5EF4-FFF2-40B4-BE49-F238E27FC236}">
                <a16:creationId xmlns:a16="http://schemas.microsoft.com/office/drawing/2014/main" id="{281E9F99-4FC5-426B-8AC6-C19F61919642}"/>
              </a:ext>
            </a:extLst>
          </p:cNvPr>
          <p:cNvSpPr/>
          <p:nvPr/>
        </p:nvSpPr>
        <p:spPr>
          <a:xfrm>
            <a:off x="7627097" y="200204"/>
            <a:ext cx="4293968" cy="992506"/>
          </a:xfrm>
          <a:prstGeom prst="wedgeRoundRectCallout">
            <a:avLst>
              <a:gd name="adj1" fmla="val 24264"/>
              <a:gd name="adj2" fmla="val 8190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t>Remember! </a:t>
            </a:r>
            <a:r>
              <a:rPr lang="en-US" sz="2000" dirty="0"/>
              <a:t>Most country names </a:t>
            </a:r>
            <a:r>
              <a:rPr lang="en-US" sz="2000" b="1" dirty="0"/>
              <a:t>ending in –e </a:t>
            </a:r>
            <a:r>
              <a:rPr lang="en-US" sz="2000" dirty="0"/>
              <a:t>are </a:t>
            </a:r>
            <a:r>
              <a:rPr lang="en-US" sz="2000" b="1" dirty="0"/>
              <a:t>feminine.</a:t>
            </a:r>
            <a:r>
              <a:rPr lang="en-US" sz="2000" dirty="0"/>
              <a:t>  </a:t>
            </a:r>
            <a:endParaRPr lang="en-US" sz="2000" b="1" dirty="0"/>
          </a:p>
        </p:txBody>
      </p:sp>
      <p:pic>
        <p:nvPicPr>
          <p:cNvPr id="5" name="Picture 4" descr="A picture containing toy, doll&#10;&#10;Description automatically generated">
            <a:extLst>
              <a:ext uri="{FF2B5EF4-FFF2-40B4-BE49-F238E27FC236}">
                <a16:creationId xmlns:a16="http://schemas.microsoft.com/office/drawing/2014/main" id="{6327EECA-BA52-864F-8ECB-0F74CAFAD6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50" y="1053191"/>
            <a:ext cx="1383766" cy="1383766"/>
          </a:xfrm>
          <a:prstGeom prst="rect">
            <a:avLst/>
          </a:prstGeom>
        </p:spPr>
      </p:pic>
      <p:pic>
        <p:nvPicPr>
          <p:cNvPr id="43" name="Picture 42" descr="A picture containing toy, doll&#10;&#10;Description automatically generated">
            <a:extLst>
              <a:ext uri="{FF2B5EF4-FFF2-40B4-BE49-F238E27FC236}">
                <a16:creationId xmlns:a16="http://schemas.microsoft.com/office/drawing/2014/main" id="{12893B35-F7C8-6041-9586-B9CDE3B157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50" y="3490742"/>
            <a:ext cx="1383766" cy="1383766"/>
          </a:xfrm>
          <a:prstGeom prst="rect">
            <a:avLst/>
          </a:prstGeom>
        </p:spPr>
      </p:pic>
      <p:pic>
        <p:nvPicPr>
          <p:cNvPr id="45" name="Picture 44">
            <a:extLst>
              <a:ext uri="{FF2B5EF4-FFF2-40B4-BE49-F238E27FC236}">
                <a16:creationId xmlns:a16="http://schemas.microsoft.com/office/drawing/2014/main" id="{171EB1C3-89C8-854D-BBDF-52DB3C6707A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854041" y="2464180"/>
            <a:ext cx="1184400" cy="1184400"/>
          </a:xfrm>
          <a:prstGeom prst="rect">
            <a:avLst/>
          </a:prstGeom>
        </p:spPr>
      </p:pic>
      <p:pic>
        <p:nvPicPr>
          <p:cNvPr id="49" name="Picture 48">
            <a:extLst>
              <a:ext uri="{FF2B5EF4-FFF2-40B4-BE49-F238E27FC236}">
                <a16:creationId xmlns:a16="http://schemas.microsoft.com/office/drawing/2014/main" id="{8B6A1E47-934C-FC4E-B92A-3AD5720FE2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854041" y="4941873"/>
            <a:ext cx="1184400" cy="1184400"/>
          </a:xfrm>
          <a:prstGeom prst="rect">
            <a:avLst/>
          </a:prstGeom>
        </p:spPr>
      </p:pic>
      <p:pic>
        <p:nvPicPr>
          <p:cNvPr id="50" name="Picture 49" descr="A picture containing toy, doll&#10;&#10;Description automatically generated">
            <a:extLst>
              <a:ext uri="{FF2B5EF4-FFF2-40B4-BE49-F238E27FC236}">
                <a16:creationId xmlns:a16="http://schemas.microsoft.com/office/drawing/2014/main" id="{9622ED8E-E6FB-5B4F-A21C-47BD19E26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4358" y="1053191"/>
            <a:ext cx="1383766" cy="1383766"/>
          </a:xfrm>
          <a:prstGeom prst="rect">
            <a:avLst/>
          </a:prstGeom>
        </p:spPr>
      </p:pic>
      <p:pic>
        <p:nvPicPr>
          <p:cNvPr id="51" name="Picture 50" descr="A picture containing toy, doll&#10;&#10;Description automatically generated">
            <a:extLst>
              <a:ext uri="{FF2B5EF4-FFF2-40B4-BE49-F238E27FC236}">
                <a16:creationId xmlns:a16="http://schemas.microsoft.com/office/drawing/2014/main" id="{A54576F3-87F9-5A47-9BF7-3C80001647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4358" y="3490742"/>
            <a:ext cx="1383766" cy="1383766"/>
          </a:xfrm>
          <a:prstGeom prst="rect">
            <a:avLst/>
          </a:prstGeom>
        </p:spPr>
      </p:pic>
    </p:spTree>
    <p:extLst>
      <p:ext uri="{BB962C8B-B14F-4D97-AF65-F5344CB8AC3E}">
        <p14:creationId xmlns:p14="http://schemas.microsoft.com/office/powerpoint/2010/main" val="267421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6" grpId="0" animBg="1"/>
      <p:bldP spid="28" grpId="0" animBg="1"/>
      <p:bldP spid="36" grpId="0" animBg="1"/>
      <p:bldP spid="38" grpId="0" animBg="1"/>
      <p:bldP spid="39" grpId="0" animBg="1"/>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0" y="296864"/>
            <a:ext cx="5265384" cy="707849"/>
          </a:xfrm>
        </p:spPr>
        <p:txBody>
          <a:bodyPr>
            <a:normAutofit/>
          </a:bodyPr>
          <a:lstStyle/>
          <a:p>
            <a:r>
              <a:rPr lang="en-GB" sz="3600" b="1">
                <a:solidFill>
                  <a:schemeClr val="bg1"/>
                </a:solidFill>
              </a:rPr>
              <a:t>Qui va où ? </a:t>
            </a:r>
            <a:endParaRPr lang="en-GB" sz="3600" b="1" dirty="0">
              <a:solidFill>
                <a:schemeClr val="bg1"/>
              </a:solidFill>
            </a:endParaRPr>
          </a:p>
        </p:txBody>
      </p:sp>
      <p:sp>
        <p:nvSpPr>
          <p:cNvPr id="11" name="Speech Bubble: Rectangle with Corners Rounded 10">
            <a:extLst>
              <a:ext uri="{FF2B5EF4-FFF2-40B4-BE49-F238E27FC236}">
                <a16:creationId xmlns:a16="http://schemas.microsoft.com/office/drawing/2014/main" id="{A6DDF341-8032-4AF3-8620-F67A6C165423}"/>
              </a:ext>
            </a:extLst>
          </p:cNvPr>
          <p:cNvSpPr/>
          <p:nvPr/>
        </p:nvSpPr>
        <p:spPr>
          <a:xfrm>
            <a:off x="1581435" y="1403883"/>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Abdel is in Australia.</a:t>
            </a:r>
          </a:p>
        </p:txBody>
      </p:sp>
      <p:sp>
        <p:nvSpPr>
          <p:cNvPr id="13" name="Speech Bubble: Rectangle with Corners Rounded 12">
            <a:extLst>
              <a:ext uri="{FF2B5EF4-FFF2-40B4-BE49-F238E27FC236}">
                <a16:creationId xmlns:a16="http://schemas.microsoft.com/office/drawing/2014/main" id="{C5C247F9-ACCF-4D10-8015-3201B1FDB8D5}"/>
              </a:ext>
            </a:extLst>
          </p:cNvPr>
          <p:cNvSpPr/>
          <p:nvPr/>
        </p:nvSpPr>
        <p:spPr>
          <a:xfrm>
            <a:off x="1582517" y="3854317"/>
            <a:ext cx="3925782"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Sophie is in Brazil.</a:t>
            </a:r>
          </a:p>
        </p:txBody>
      </p:sp>
      <p:sp>
        <p:nvSpPr>
          <p:cNvPr id="17" name="Speech Bubble: Rectangle with Corners Rounded 16">
            <a:extLst>
              <a:ext uri="{FF2B5EF4-FFF2-40B4-BE49-F238E27FC236}">
                <a16:creationId xmlns:a16="http://schemas.microsoft.com/office/drawing/2014/main" id="{DA9CF97D-62BB-4FE0-B0D3-68AB015F122C}"/>
              </a:ext>
            </a:extLst>
          </p:cNvPr>
          <p:cNvSpPr/>
          <p:nvPr/>
        </p:nvSpPr>
        <p:spPr>
          <a:xfrm>
            <a:off x="7551885" y="1403883"/>
            <a:ext cx="3925782"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Century Gothic" panose="020F0302020204030204"/>
              </a:rPr>
              <a:t>5</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Pierre is going to Norway.</a:t>
            </a:r>
          </a:p>
        </p:txBody>
      </p:sp>
      <p:sp>
        <p:nvSpPr>
          <p:cNvPr id="21" name="Speech Bubble: Rectangle with Corners Rounded 20">
            <a:extLst>
              <a:ext uri="{FF2B5EF4-FFF2-40B4-BE49-F238E27FC236}">
                <a16:creationId xmlns:a16="http://schemas.microsoft.com/office/drawing/2014/main" id="{06752775-F410-4EAD-B0E4-35AEE6626AC2}"/>
              </a:ext>
            </a:extLst>
          </p:cNvPr>
          <p:cNvSpPr/>
          <p:nvPr/>
        </p:nvSpPr>
        <p:spPr>
          <a:xfrm>
            <a:off x="7550803" y="3856438"/>
            <a:ext cx="3925782"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Century Gothic" panose="020F0302020204030204"/>
              </a:rPr>
              <a:t>7</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He is going to Switzerland.</a:t>
            </a:r>
          </a:p>
        </p:txBody>
      </p:sp>
      <p:sp>
        <p:nvSpPr>
          <p:cNvPr id="27" name="Speech Bubble: Rectangle with Corners Rounded 26">
            <a:extLst>
              <a:ext uri="{FF2B5EF4-FFF2-40B4-BE49-F238E27FC236}">
                <a16:creationId xmlns:a16="http://schemas.microsoft.com/office/drawing/2014/main" id="{2803998C-96DF-4014-8675-5E7247733235}"/>
              </a:ext>
            </a:extLst>
          </p:cNvPr>
          <p:cNvSpPr/>
          <p:nvPr/>
        </p:nvSpPr>
        <p:spPr>
          <a:xfrm>
            <a:off x="1581435" y="2622265"/>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Century Gothic" panose="020F0302020204030204"/>
              </a:rPr>
              <a:t>2</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lang="en-GB" sz="2400" dirty="0">
                <a:solidFill>
                  <a:srgbClr val="5B9BD5">
                    <a:lumMod val="50000"/>
                  </a:srgbClr>
                </a:solidFill>
                <a:latin typeface="Century Gothic" panose="020F0302020204030204"/>
              </a:rPr>
              <a:t>Is Sophie in China?</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Speech Bubble: Rectangle with Corners Rounded 28">
            <a:extLst>
              <a:ext uri="{FF2B5EF4-FFF2-40B4-BE49-F238E27FC236}">
                <a16:creationId xmlns:a16="http://schemas.microsoft.com/office/drawing/2014/main" id="{3CE00CFD-9AC9-490B-9225-477161F0356F}"/>
              </a:ext>
            </a:extLst>
          </p:cNvPr>
          <p:cNvSpPr/>
          <p:nvPr/>
        </p:nvSpPr>
        <p:spPr>
          <a:xfrm>
            <a:off x="1581435" y="5070473"/>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Century Gothic" panose="020F0302020204030204"/>
              </a:rPr>
              <a:t>4</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Is Pierre going to Japan?</a:t>
            </a:r>
          </a:p>
        </p:txBody>
      </p:sp>
      <p:sp>
        <p:nvSpPr>
          <p:cNvPr id="33" name="Speech Bubble: Rectangle with Corners Rounded 32">
            <a:extLst>
              <a:ext uri="{FF2B5EF4-FFF2-40B4-BE49-F238E27FC236}">
                <a16:creationId xmlns:a16="http://schemas.microsoft.com/office/drawing/2014/main" id="{59C1419B-DE30-432A-9FAB-085E438A50DA}"/>
              </a:ext>
            </a:extLst>
          </p:cNvPr>
          <p:cNvSpPr/>
          <p:nvPr/>
        </p:nvSpPr>
        <p:spPr>
          <a:xfrm>
            <a:off x="7550803" y="2622265"/>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Century Gothic" panose="020F0302020204030204"/>
              </a:rPr>
              <a:t>6</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Is Amir going to Portugal? </a:t>
            </a:r>
          </a:p>
        </p:txBody>
      </p:sp>
      <p:sp>
        <p:nvSpPr>
          <p:cNvPr id="37" name="Speech Bubble: Rectangle with Corners Rounded 36">
            <a:extLst>
              <a:ext uri="{FF2B5EF4-FFF2-40B4-BE49-F238E27FC236}">
                <a16:creationId xmlns:a16="http://schemas.microsoft.com/office/drawing/2014/main" id="{F87E145F-7570-459F-A522-DC69125990E9}"/>
              </a:ext>
            </a:extLst>
          </p:cNvPr>
          <p:cNvSpPr/>
          <p:nvPr/>
        </p:nvSpPr>
        <p:spPr>
          <a:xfrm>
            <a:off x="7550803" y="5066082"/>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 Is your teacher in Thailand?</a:t>
            </a:r>
          </a:p>
        </p:txBody>
      </p:sp>
      <p:pic>
        <p:nvPicPr>
          <p:cNvPr id="30" name="Picture 29" descr="background rectangle">
            <a:extLst>
              <a:ext uri="{FF2B5EF4-FFF2-40B4-BE49-F238E27FC236}">
                <a16:creationId xmlns:a16="http://schemas.microsoft.com/office/drawing/2014/main" id="{98FCD6AB-C887-405B-8DCB-D720F97C3B8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FC0814E1-F9FC-40E3-ADC2-87A39E6C46CE}"/>
              </a:ext>
            </a:extLst>
          </p:cNvPr>
          <p:cNvSpPr txBox="1">
            <a:spLocks/>
          </p:cNvSpPr>
          <p:nvPr/>
        </p:nvSpPr>
        <p:spPr>
          <a:xfrm>
            <a:off x="0" y="296864"/>
            <a:ext cx="62738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Les projets de mes amis</a:t>
            </a:r>
          </a:p>
        </p:txBody>
      </p:sp>
      <p:sp>
        <p:nvSpPr>
          <p:cNvPr id="34" name="Rounded Rectangle 46">
            <a:extLst>
              <a:ext uri="{FF2B5EF4-FFF2-40B4-BE49-F238E27FC236}">
                <a16:creationId xmlns:a16="http://schemas.microsoft.com/office/drawing/2014/main" id="{D10ECD8A-CBD4-4A97-984B-ECDF627738A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ounded Rectangular Callout 1">
            <a:extLst>
              <a:ext uri="{FF2B5EF4-FFF2-40B4-BE49-F238E27FC236}">
                <a16:creationId xmlns:a16="http://schemas.microsoft.com/office/drawing/2014/main" id="{25BF13FD-6942-4C0A-B3A1-BDEA6CF7C298}"/>
              </a:ext>
            </a:extLst>
          </p:cNvPr>
          <p:cNvSpPr/>
          <p:nvPr/>
        </p:nvSpPr>
        <p:spPr>
          <a:xfrm>
            <a:off x="7627097" y="200204"/>
            <a:ext cx="4293968" cy="992506"/>
          </a:xfrm>
          <a:prstGeom prst="wedgeRoundRectCallout">
            <a:avLst>
              <a:gd name="adj1" fmla="val 24264"/>
              <a:gd name="adj2" fmla="val 8190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t>Remember! </a:t>
            </a:r>
            <a:r>
              <a:rPr lang="en-US" sz="2000" dirty="0"/>
              <a:t>Most country names </a:t>
            </a:r>
            <a:r>
              <a:rPr lang="en-US" sz="2000" b="1" dirty="0"/>
              <a:t>ending in –e </a:t>
            </a:r>
            <a:r>
              <a:rPr lang="en-US" sz="2000" dirty="0"/>
              <a:t>are </a:t>
            </a:r>
            <a:r>
              <a:rPr lang="en-US" sz="2000" b="1" dirty="0"/>
              <a:t>feminine.</a:t>
            </a:r>
            <a:r>
              <a:rPr lang="en-US" sz="2000" dirty="0"/>
              <a:t>  </a:t>
            </a:r>
            <a:endParaRPr lang="en-US" sz="2000" b="1" dirty="0"/>
          </a:p>
        </p:txBody>
      </p:sp>
      <p:pic>
        <p:nvPicPr>
          <p:cNvPr id="24" name="Picture 23">
            <a:extLst>
              <a:ext uri="{FF2B5EF4-FFF2-40B4-BE49-F238E27FC236}">
                <a16:creationId xmlns:a16="http://schemas.microsoft.com/office/drawing/2014/main" id="{A57FABA8-47FA-4249-B2EF-BABDA742E7B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7833" y="2464180"/>
            <a:ext cx="1184400" cy="1184400"/>
          </a:xfrm>
          <a:prstGeom prst="rect">
            <a:avLst/>
          </a:prstGeom>
        </p:spPr>
      </p:pic>
      <p:pic>
        <p:nvPicPr>
          <p:cNvPr id="25" name="Picture 24">
            <a:extLst>
              <a:ext uri="{FF2B5EF4-FFF2-40B4-BE49-F238E27FC236}">
                <a16:creationId xmlns:a16="http://schemas.microsoft.com/office/drawing/2014/main" id="{38B908FC-EA9B-7346-BF5B-C648E57F65F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7833" y="4941873"/>
            <a:ext cx="1184400" cy="1184400"/>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81DC52AB-4701-F74D-8B9D-654E7ECCA3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50" y="1053191"/>
            <a:ext cx="1383766" cy="1383766"/>
          </a:xfrm>
          <a:prstGeom prst="rect">
            <a:avLst/>
          </a:prstGeom>
        </p:spPr>
      </p:pic>
      <p:pic>
        <p:nvPicPr>
          <p:cNvPr id="28" name="Picture 27" descr="A picture containing toy, doll&#10;&#10;Description automatically generated">
            <a:extLst>
              <a:ext uri="{FF2B5EF4-FFF2-40B4-BE49-F238E27FC236}">
                <a16:creationId xmlns:a16="http://schemas.microsoft.com/office/drawing/2014/main" id="{046E3DC3-A072-7046-AC54-137F94E16E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50" y="3490742"/>
            <a:ext cx="1383766" cy="1383766"/>
          </a:xfrm>
          <a:prstGeom prst="rect">
            <a:avLst/>
          </a:prstGeom>
        </p:spPr>
      </p:pic>
      <p:pic>
        <p:nvPicPr>
          <p:cNvPr id="31" name="Picture 30">
            <a:extLst>
              <a:ext uri="{FF2B5EF4-FFF2-40B4-BE49-F238E27FC236}">
                <a16:creationId xmlns:a16="http://schemas.microsoft.com/office/drawing/2014/main" id="{9B6CB6B0-7B7F-2E48-8CD1-0350C45BD86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854041" y="2464180"/>
            <a:ext cx="1184400" cy="1184400"/>
          </a:xfrm>
          <a:prstGeom prst="rect">
            <a:avLst/>
          </a:prstGeom>
        </p:spPr>
      </p:pic>
      <p:pic>
        <p:nvPicPr>
          <p:cNvPr id="42" name="Picture 41">
            <a:extLst>
              <a:ext uri="{FF2B5EF4-FFF2-40B4-BE49-F238E27FC236}">
                <a16:creationId xmlns:a16="http://schemas.microsoft.com/office/drawing/2014/main" id="{45896732-BA4E-2842-A06F-086107DB636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854041" y="4941873"/>
            <a:ext cx="1184400" cy="1184400"/>
          </a:xfrm>
          <a:prstGeom prst="rect">
            <a:avLst/>
          </a:prstGeom>
        </p:spPr>
      </p:pic>
      <p:pic>
        <p:nvPicPr>
          <p:cNvPr id="44" name="Picture 43" descr="A picture containing toy, doll&#10;&#10;Description automatically generated">
            <a:extLst>
              <a:ext uri="{FF2B5EF4-FFF2-40B4-BE49-F238E27FC236}">
                <a16:creationId xmlns:a16="http://schemas.microsoft.com/office/drawing/2014/main" id="{904736BE-2A98-E749-A1F3-C579E55081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4358" y="1053191"/>
            <a:ext cx="1383766" cy="1383766"/>
          </a:xfrm>
          <a:prstGeom prst="rect">
            <a:avLst/>
          </a:prstGeom>
        </p:spPr>
      </p:pic>
      <p:pic>
        <p:nvPicPr>
          <p:cNvPr id="46" name="Picture 45" descr="A picture containing toy, doll&#10;&#10;Description automatically generated">
            <a:extLst>
              <a:ext uri="{FF2B5EF4-FFF2-40B4-BE49-F238E27FC236}">
                <a16:creationId xmlns:a16="http://schemas.microsoft.com/office/drawing/2014/main" id="{09BA2368-627B-6D4A-9E66-31621EAAA0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4358" y="3490742"/>
            <a:ext cx="1383766" cy="1383766"/>
          </a:xfrm>
          <a:prstGeom prst="rect">
            <a:avLst/>
          </a:prstGeom>
        </p:spPr>
      </p:pic>
    </p:spTree>
    <p:extLst>
      <p:ext uri="{BB962C8B-B14F-4D97-AF65-F5344CB8AC3E}">
        <p14:creationId xmlns:p14="http://schemas.microsoft.com/office/powerpoint/2010/main" val="2722976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6" name="Title 15"/>
          <p:cNvSpPr>
            <a:spLocks noGrp="1"/>
          </p:cNvSpPr>
          <p:nvPr>
            <p:ph type="title"/>
          </p:nvPr>
        </p:nvSpPr>
        <p:spPr>
          <a:xfrm>
            <a:off x="-1" y="-24885"/>
            <a:ext cx="5705915" cy="1325563"/>
          </a:xfrm>
        </p:spPr>
        <p:txBody>
          <a:bodyPr>
            <a:normAutofit/>
          </a:bodyPr>
          <a:lstStyle/>
          <a:p>
            <a:pPr rtl="0" eaLnBrk="1" fontAlgn="auto" latinLnBrk="0" hangingPunct="1"/>
            <a:r>
              <a:rPr lang="en-GB" sz="3600" b="1">
                <a:solidFill>
                  <a:srgbClr val="FFFFFF"/>
                </a:solidFill>
                <a:ea typeface="+mn-ea"/>
                <a:cs typeface="+mn-cs"/>
              </a:rPr>
              <a:t>La mère de Léa</a:t>
            </a:r>
            <a:endParaRPr lang="en-GB">
              <a:effectLst/>
            </a:endParaRPr>
          </a:p>
        </p:txBody>
      </p:sp>
      <p:pic>
        <p:nvPicPr>
          <p:cNvPr id="18" name="Picture 17" descr="background rectangle">
            <a:extLst>
              <a:ext uri="{FF2B5EF4-FFF2-40B4-BE49-F238E27FC236}">
                <a16:creationId xmlns:a16="http://schemas.microsoft.com/office/drawing/2014/main" id="{1AC65AC4-A73D-48F2-806B-3167070114E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96825E25-AD01-4CD2-8F61-63411E9EA3B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a:solidFill>
                  <a:prstClr val="white"/>
                </a:solidFill>
              </a:rPr>
              <a:t>Sur Twitter </a:t>
            </a:r>
            <a:endParaRPr kumimoji="0" lang="en-GB" sz="3600" b="1" i="0" u="none" strike="noStrike" kern="1200" cap="none" spc="0" normalizeH="0" baseline="0" dirty="0">
              <a:ln>
                <a:noFill/>
              </a:ln>
              <a:solidFill>
                <a:prstClr val="white"/>
              </a:solidFill>
              <a:effectLst/>
              <a:uLnTx/>
              <a:uFillTx/>
              <a:latin typeface="Century Gothic" panose="020B0502020202020204" pitchFamily="34" charset="0"/>
              <a:ea typeface="+mj-ea"/>
              <a:cs typeface="+mj-cs"/>
            </a:endParaRPr>
          </a:p>
        </p:txBody>
      </p:sp>
      <p:sp>
        <p:nvSpPr>
          <p:cNvPr id="32" name="Rounded Rectangle 31">
            <a:extLst>
              <a:ext uri="{FF2B5EF4-FFF2-40B4-BE49-F238E27FC236}">
                <a16:creationId xmlns:a16="http://schemas.microsoft.com/office/drawing/2014/main" id="{2F1345C8-8A2A-C447-8F05-8E3114D29D95}"/>
              </a:ext>
            </a:extLst>
          </p:cNvPr>
          <p:cNvSpPr/>
          <p:nvPr/>
        </p:nvSpPr>
        <p:spPr>
          <a:xfrm>
            <a:off x="1355885" y="1931366"/>
            <a:ext cx="4605559" cy="814351"/>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fr-FR" sz="2000" b="1" dirty="0">
                <a:solidFill>
                  <a:srgbClr val="115076"/>
                </a:solidFill>
              </a:rPr>
              <a:t>1. Sophie· </a:t>
            </a:r>
            <a:r>
              <a:rPr lang="fr-FR" sz="2000" dirty="0">
                <a:solidFill>
                  <a:srgbClr val="115076"/>
                </a:solidFill>
              </a:rPr>
              <a:t>Salut Léa ! Tu es </a:t>
            </a:r>
            <a:r>
              <a:rPr lang="fr-FR" sz="2000" b="1" dirty="0">
                <a:solidFill>
                  <a:srgbClr val="EE6000"/>
                </a:solidFill>
              </a:rPr>
              <a:t>à</a:t>
            </a:r>
            <a:r>
              <a:rPr lang="fr-FR" sz="2000" dirty="0">
                <a:solidFill>
                  <a:srgbClr val="115076"/>
                </a:solidFill>
              </a:rPr>
              <a:t> Paris ? </a:t>
            </a:r>
          </a:p>
        </p:txBody>
      </p:sp>
      <p:sp>
        <p:nvSpPr>
          <p:cNvPr id="34" name="Rounded Rectangle 33">
            <a:extLst>
              <a:ext uri="{FF2B5EF4-FFF2-40B4-BE49-F238E27FC236}">
                <a16:creationId xmlns:a16="http://schemas.microsoft.com/office/drawing/2014/main" id="{C6B682CC-5F7F-AB4C-8BAF-F6CD2C3D8433}"/>
              </a:ext>
            </a:extLst>
          </p:cNvPr>
          <p:cNvSpPr/>
          <p:nvPr/>
        </p:nvSpPr>
        <p:spPr>
          <a:xfrm>
            <a:off x="1355886" y="3066024"/>
            <a:ext cx="4605559" cy="814350"/>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fr-FR" sz="2000" b="1" dirty="0">
                <a:solidFill>
                  <a:srgbClr val="115076"/>
                </a:solidFill>
              </a:rPr>
              <a:t>2. Léa· </a:t>
            </a:r>
            <a:r>
              <a:rPr lang="fr-FR" sz="2000" dirty="0">
                <a:solidFill>
                  <a:srgbClr val="115076"/>
                </a:solidFill>
              </a:rPr>
              <a:t>Non ! Je suis </a:t>
            </a:r>
            <a:r>
              <a:rPr lang="fr-FR" sz="2000" b="1" dirty="0">
                <a:solidFill>
                  <a:srgbClr val="EE6000"/>
                </a:solidFill>
              </a:rPr>
              <a:t>au</a:t>
            </a:r>
            <a:r>
              <a:rPr lang="fr-FR" sz="2000" dirty="0">
                <a:solidFill>
                  <a:srgbClr val="115076"/>
                </a:solidFill>
              </a:rPr>
              <a:t> Canada. </a:t>
            </a:r>
          </a:p>
        </p:txBody>
      </p:sp>
      <p:sp>
        <p:nvSpPr>
          <p:cNvPr id="35" name="Rounded Rectangle 34">
            <a:extLst>
              <a:ext uri="{FF2B5EF4-FFF2-40B4-BE49-F238E27FC236}">
                <a16:creationId xmlns:a16="http://schemas.microsoft.com/office/drawing/2014/main" id="{29645AEC-7C0A-B749-B122-84E517CF1BD0}"/>
              </a:ext>
            </a:extLst>
          </p:cNvPr>
          <p:cNvSpPr/>
          <p:nvPr/>
        </p:nvSpPr>
        <p:spPr>
          <a:xfrm>
            <a:off x="1370088" y="4200681"/>
            <a:ext cx="4605559" cy="814350"/>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fr-FR" sz="2000" b="1" dirty="0">
                <a:solidFill>
                  <a:srgbClr val="115076"/>
                </a:solidFill>
              </a:rPr>
              <a:t>3. Léa· </a:t>
            </a:r>
            <a:r>
              <a:rPr lang="fr-FR" sz="2000" dirty="0">
                <a:solidFill>
                  <a:srgbClr val="115076"/>
                </a:solidFill>
              </a:rPr>
              <a:t>Nous allons </a:t>
            </a:r>
            <a:r>
              <a:rPr lang="fr-FR" sz="2000" b="1" dirty="0">
                <a:solidFill>
                  <a:srgbClr val="EE6000"/>
                </a:solidFill>
              </a:rPr>
              <a:t>au</a:t>
            </a:r>
            <a:r>
              <a:rPr lang="fr-FR" sz="2000" dirty="0">
                <a:solidFill>
                  <a:srgbClr val="115076"/>
                </a:solidFill>
              </a:rPr>
              <a:t> Québec ! </a:t>
            </a:r>
          </a:p>
        </p:txBody>
      </p:sp>
      <p:sp>
        <p:nvSpPr>
          <p:cNvPr id="36" name="Rounded Rectangle 35">
            <a:extLst>
              <a:ext uri="{FF2B5EF4-FFF2-40B4-BE49-F238E27FC236}">
                <a16:creationId xmlns:a16="http://schemas.microsoft.com/office/drawing/2014/main" id="{749AFC9E-1415-E44A-B0F4-23A04844EA0E}"/>
              </a:ext>
            </a:extLst>
          </p:cNvPr>
          <p:cNvSpPr/>
          <p:nvPr/>
        </p:nvSpPr>
        <p:spPr>
          <a:xfrm>
            <a:off x="1371041" y="5335338"/>
            <a:ext cx="4605559" cy="814350"/>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fr-FR" sz="2000" b="1" dirty="0">
                <a:solidFill>
                  <a:srgbClr val="115076"/>
                </a:solidFill>
              </a:rPr>
              <a:t>4. Léa· </a:t>
            </a:r>
            <a:r>
              <a:rPr lang="fr-FR" sz="2000" dirty="0">
                <a:solidFill>
                  <a:srgbClr val="115076"/>
                </a:solidFill>
              </a:rPr>
              <a:t>Mais Élodie reste </a:t>
            </a:r>
            <a:r>
              <a:rPr lang="fr-FR" sz="2000" b="1" dirty="0">
                <a:solidFill>
                  <a:srgbClr val="EE6000"/>
                </a:solidFill>
              </a:rPr>
              <a:t>en</a:t>
            </a:r>
            <a:r>
              <a:rPr lang="fr-FR" sz="2000" dirty="0">
                <a:solidFill>
                  <a:srgbClr val="115076"/>
                </a:solidFill>
              </a:rPr>
              <a:t> France. Elle a une maladie. </a:t>
            </a:r>
          </a:p>
        </p:txBody>
      </p:sp>
      <p:sp>
        <p:nvSpPr>
          <p:cNvPr id="37" name="Rounded Rectangle 36">
            <a:extLst>
              <a:ext uri="{FF2B5EF4-FFF2-40B4-BE49-F238E27FC236}">
                <a16:creationId xmlns:a16="http://schemas.microsoft.com/office/drawing/2014/main" id="{B7B87C98-20D9-2949-8140-B662D9F8DEA1}"/>
              </a:ext>
            </a:extLst>
          </p:cNvPr>
          <p:cNvSpPr/>
          <p:nvPr/>
        </p:nvSpPr>
        <p:spPr>
          <a:xfrm>
            <a:off x="7342271" y="1933222"/>
            <a:ext cx="4728652" cy="813600"/>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fr-FR" sz="2000" b="1" dirty="0">
                <a:solidFill>
                  <a:srgbClr val="115076"/>
                </a:solidFill>
              </a:rPr>
              <a:t>5. Sophie· </a:t>
            </a:r>
            <a:r>
              <a:rPr lang="fr-FR" sz="2000" dirty="0">
                <a:solidFill>
                  <a:srgbClr val="115076"/>
                </a:solidFill>
              </a:rPr>
              <a:t>Ah bon ? Je vais </a:t>
            </a:r>
            <a:r>
              <a:rPr lang="fr-FR" sz="2000" b="1" dirty="0">
                <a:solidFill>
                  <a:srgbClr val="EE6000"/>
                </a:solidFill>
              </a:rPr>
              <a:t>à</a:t>
            </a:r>
            <a:r>
              <a:rPr lang="fr-FR" sz="2000" dirty="0">
                <a:solidFill>
                  <a:srgbClr val="115076"/>
                </a:solidFill>
              </a:rPr>
              <a:t> Rio de Janeiro* demain avec maman. </a:t>
            </a:r>
          </a:p>
        </p:txBody>
      </p:sp>
      <p:sp>
        <p:nvSpPr>
          <p:cNvPr id="38" name="Rounded Rectangle 37">
            <a:extLst>
              <a:ext uri="{FF2B5EF4-FFF2-40B4-BE49-F238E27FC236}">
                <a16:creationId xmlns:a16="http://schemas.microsoft.com/office/drawing/2014/main" id="{891B6A42-5140-AE42-8C90-B64131ED6C71}"/>
              </a:ext>
            </a:extLst>
          </p:cNvPr>
          <p:cNvSpPr/>
          <p:nvPr/>
        </p:nvSpPr>
        <p:spPr>
          <a:xfrm>
            <a:off x="7342271" y="3067222"/>
            <a:ext cx="4728652" cy="813600"/>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fr-FR" sz="2000" b="1" dirty="0">
                <a:solidFill>
                  <a:srgbClr val="115076"/>
                </a:solidFill>
              </a:rPr>
              <a:t>6. Sophie· </a:t>
            </a:r>
            <a:r>
              <a:rPr lang="fr-FR" sz="2000" dirty="0">
                <a:solidFill>
                  <a:srgbClr val="115076"/>
                </a:solidFill>
              </a:rPr>
              <a:t>Mais papa est </a:t>
            </a:r>
            <a:r>
              <a:rPr lang="fr-FR" sz="2000" b="1" dirty="0">
                <a:solidFill>
                  <a:srgbClr val="EE6000"/>
                </a:solidFill>
              </a:rPr>
              <a:t>au</a:t>
            </a:r>
            <a:r>
              <a:rPr lang="fr-FR" sz="2000" dirty="0">
                <a:solidFill>
                  <a:srgbClr val="115076"/>
                </a:solidFill>
              </a:rPr>
              <a:t> Japon ! </a:t>
            </a:r>
          </a:p>
        </p:txBody>
      </p:sp>
      <p:sp>
        <p:nvSpPr>
          <p:cNvPr id="39" name="Rounded Rectangle 38">
            <a:extLst>
              <a:ext uri="{FF2B5EF4-FFF2-40B4-BE49-F238E27FC236}">
                <a16:creationId xmlns:a16="http://schemas.microsoft.com/office/drawing/2014/main" id="{A325D78B-2F07-6945-9C38-AF4718DF6173}"/>
              </a:ext>
            </a:extLst>
          </p:cNvPr>
          <p:cNvSpPr/>
          <p:nvPr/>
        </p:nvSpPr>
        <p:spPr>
          <a:xfrm>
            <a:off x="7342271" y="5335222"/>
            <a:ext cx="4728652" cy="813600"/>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fr-FR" sz="2000" b="1" dirty="0">
                <a:solidFill>
                  <a:srgbClr val="115076"/>
                </a:solidFill>
              </a:rPr>
              <a:t>8. Sophie· </a:t>
            </a:r>
            <a:r>
              <a:rPr lang="fr-FR" sz="2000" dirty="0">
                <a:solidFill>
                  <a:srgbClr val="115076"/>
                </a:solidFill>
              </a:rPr>
              <a:t>Oui, il voyage beaucoup ! Il va ensuite </a:t>
            </a:r>
            <a:r>
              <a:rPr lang="fr-FR" sz="2000" b="1" dirty="0">
                <a:solidFill>
                  <a:srgbClr val="EE6000"/>
                </a:solidFill>
              </a:rPr>
              <a:t>en</a:t>
            </a:r>
            <a:r>
              <a:rPr lang="fr-FR" sz="2000" dirty="0">
                <a:solidFill>
                  <a:srgbClr val="115076"/>
                </a:solidFill>
              </a:rPr>
              <a:t> Espagne. </a:t>
            </a:r>
          </a:p>
        </p:txBody>
      </p:sp>
      <p:sp>
        <p:nvSpPr>
          <p:cNvPr id="40" name="Rounded Rectangle 39">
            <a:extLst>
              <a:ext uri="{FF2B5EF4-FFF2-40B4-BE49-F238E27FC236}">
                <a16:creationId xmlns:a16="http://schemas.microsoft.com/office/drawing/2014/main" id="{CF45CC5D-4526-3F46-A15E-A7C885E22040}"/>
              </a:ext>
            </a:extLst>
          </p:cNvPr>
          <p:cNvSpPr/>
          <p:nvPr/>
        </p:nvSpPr>
        <p:spPr>
          <a:xfrm>
            <a:off x="7342271" y="4201222"/>
            <a:ext cx="4728652" cy="813600"/>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fr-FR" sz="2000" b="1" dirty="0">
                <a:solidFill>
                  <a:srgbClr val="115076"/>
                </a:solidFill>
              </a:rPr>
              <a:t>7. Léa· </a:t>
            </a:r>
            <a:r>
              <a:rPr lang="fr-FR" sz="2000" dirty="0">
                <a:solidFill>
                  <a:srgbClr val="115076"/>
                </a:solidFill>
              </a:rPr>
              <a:t>Cool ! Et ton frère, est-il </a:t>
            </a:r>
            <a:r>
              <a:rPr lang="fr-FR" sz="2000" b="1" dirty="0">
                <a:solidFill>
                  <a:srgbClr val="EE6000"/>
                </a:solidFill>
              </a:rPr>
              <a:t>au</a:t>
            </a:r>
            <a:r>
              <a:rPr lang="fr-FR" sz="2000" dirty="0">
                <a:solidFill>
                  <a:srgbClr val="115076"/>
                </a:solidFill>
              </a:rPr>
              <a:t> Portugal en ce moment ? </a:t>
            </a:r>
          </a:p>
        </p:txBody>
      </p:sp>
      <p:sp>
        <p:nvSpPr>
          <p:cNvPr id="11" name="Oval 10">
            <a:extLst>
              <a:ext uri="{FF2B5EF4-FFF2-40B4-BE49-F238E27FC236}">
                <a16:creationId xmlns:a16="http://schemas.microsoft.com/office/drawing/2014/main" id="{CFC9D653-1ACF-9442-8953-021624855C6D}"/>
              </a:ext>
            </a:extLst>
          </p:cNvPr>
          <p:cNvSpPr/>
          <p:nvPr/>
        </p:nvSpPr>
        <p:spPr>
          <a:xfrm>
            <a:off x="172072" y="2934050"/>
            <a:ext cx="1080000" cy="10800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Oval 20">
            <a:extLst>
              <a:ext uri="{FF2B5EF4-FFF2-40B4-BE49-F238E27FC236}">
                <a16:creationId xmlns:a16="http://schemas.microsoft.com/office/drawing/2014/main" id="{1776E573-6AE4-B34A-8308-C4039266CA1F}"/>
              </a:ext>
            </a:extLst>
          </p:cNvPr>
          <p:cNvSpPr/>
          <p:nvPr/>
        </p:nvSpPr>
        <p:spPr>
          <a:xfrm>
            <a:off x="172072" y="1800022"/>
            <a:ext cx="1080000" cy="108000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ounded Rectangle 46">
            <a:extLst>
              <a:ext uri="{FF2B5EF4-FFF2-40B4-BE49-F238E27FC236}">
                <a16:creationId xmlns:a16="http://schemas.microsoft.com/office/drawing/2014/main" id="{B696E1F0-C18E-7846-90F8-112B0DDA09E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58A05C21-C08B-ED46-8DDC-FADA2C8044CF}"/>
              </a:ext>
            </a:extLst>
          </p:cNvPr>
          <p:cNvSpPr/>
          <p:nvPr/>
        </p:nvSpPr>
        <p:spPr>
          <a:xfrm>
            <a:off x="4670289" y="2105874"/>
            <a:ext cx="280712" cy="516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rgbClr val="EE6000"/>
                </a:solidFill>
              </a:rPr>
              <a:t>__</a:t>
            </a:r>
          </a:p>
        </p:txBody>
      </p:sp>
      <p:sp>
        <p:nvSpPr>
          <p:cNvPr id="42" name="Rectangle 41">
            <a:extLst>
              <a:ext uri="{FF2B5EF4-FFF2-40B4-BE49-F238E27FC236}">
                <a16:creationId xmlns:a16="http://schemas.microsoft.com/office/drawing/2014/main" id="{6D885110-41F6-884B-83F4-642CD43E7A73}"/>
              </a:ext>
            </a:extLst>
          </p:cNvPr>
          <p:cNvSpPr/>
          <p:nvPr/>
        </p:nvSpPr>
        <p:spPr>
          <a:xfrm>
            <a:off x="3841747" y="3215673"/>
            <a:ext cx="369983" cy="516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rgbClr val="EE6000"/>
                </a:solidFill>
              </a:rPr>
              <a:t>__</a:t>
            </a:r>
          </a:p>
        </p:txBody>
      </p:sp>
      <p:sp>
        <p:nvSpPr>
          <p:cNvPr id="43" name="Rectangle 42">
            <a:extLst>
              <a:ext uri="{FF2B5EF4-FFF2-40B4-BE49-F238E27FC236}">
                <a16:creationId xmlns:a16="http://schemas.microsoft.com/office/drawing/2014/main" id="{21D73F0D-EB22-1345-9A6D-CD614805EBCF}"/>
              </a:ext>
            </a:extLst>
          </p:cNvPr>
          <p:cNvSpPr/>
          <p:nvPr/>
        </p:nvSpPr>
        <p:spPr>
          <a:xfrm>
            <a:off x="3756120" y="4418218"/>
            <a:ext cx="369983" cy="461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rgbClr val="EE6000"/>
                </a:solidFill>
              </a:rPr>
              <a:t>__</a:t>
            </a:r>
          </a:p>
        </p:txBody>
      </p:sp>
      <p:sp>
        <p:nvSpPr>
          <p:cNvPr id="44" name="Rectangle 43">
            <a:extLst>
              <a:ext uri="{FF2B5EF4-FFF2-40B4-BE49-F238E27FC236}">
                <a16:creationId xmlns:a16="http://schemas.microsoft.com/office/drawing/2014/main" id="{B42C0627-8713-6146-9E58-015A4BDE2247}"/>
              </a:ext>
            </a:extLst>
          </p:cNvPr>
          <p:cNvSpPr/>
          <p:nvPr/>
        </p:nvSpPr>
        <p:spPr>
          <a:xfrm>
            <a:off x="4386349" y="5366365"/>
            <a:ext cx="369983" cy="470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rgbClr val="EE6000"/>
                </a:solidFill>
              </a:rPr>
              <a:t>__</a:t>
            </a:r>
          </a:p>
        </p:txBody>
      </p:sp>
      <p:sp>
        <p:nvSpPr>
          <p:cNvPr id="45" name="Rectangle 44">
            <a:extLst>
              <a:ext uri="{FF2B5EF4-FFF2-40B4-BE49-F238E27FC236}">
                <a16:creationId xmlns:a16="http://schemas.microsoft.com/office/drawing/2014/main" id="{6E4642EF-FE9D-1E47-AB5C-E1866416E8A3}"/>
              </a:ext>
            </a:extLst>
          </p:cNvPr>
          <p:cNvSpPr/>
          <p:nvPr/>
        </p:nvSpPr>
        <p:spPr>
          <a:xfrm>
            <a:off x="10716796" y="1988031"/>
            <a:ext cx="280712" cy="376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rgbClr val="EE6000"/>
                </a:solidFill>
              </a:rPr>
              <a:t>__</a:t>
            </a:r>
          </a:p>
        </p:txBody>
      </p:sp>
      <p:sp>
        <p:nvSpPr>
          <p:cNvPr id="46" name="Rectangle 45">
            <a:extLst>
              <a:ext uri="{FF2B5EF4-FFF2-40B4-BE49-F238E27FC236}">
                <a16:creationId xmlns:a16="http://schemas.microsoft.com/office/drawing/2014/main" id="{94969747-1C3E-0C41-97C1-636116098D4A}"/>
              </a:ext>
            </a:extLst>
          </p:cNvPr>
          <p:cNvSpPr/>
          <p:nvPr/>
        </p:nvSpPr>
        <p:spPr>
          <a:xfrm>
            <a:off x="10499593" y="3263591"/>
            <a:ext cx="362753" cy="376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rgbClr val="EE6000"/>
                </a:solidFill>
              </a:rPr>
              <a:t>__</a:t>
            </a:r>
          </a:p>
        </p:txBody>
      </p:sp>
      <p:sp>
        <p:nvSpPr>
          <p:cNvPr id="47" name="Rectangle 46">
            <a:extLst>
              <a:ext uri="{FF2B5EF4-FFF2-40B4-BE49-F238E27FC236}">
                <a16:creationId xmlns:a16="http://schemas.microsoft.com/office/drawing/2014/main" id="{077F5B8E-C73E-B84D-AF8F-E1A6452EC1F8}"/>
              </a:ext>
            </a:extLst>
          </p:cNvPr>
          <p:cNvSpPr/>
          <p:nvPr/>
        </p:nvSpPr>
        <p:spPr>
          <a:xfrm>
            <a:off x="11166192" y="4309392"/>
            <a:ext cx="362753" cy="376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rgbClr val="EE6000"/>
                </a:solidFill>
              </a:rPr>
              <a:t>__</a:t>
            </a:r>
          </a:p>
        </p:txBody>
      </p:sp>
      <p:sp>
        <p:nvSpPr>
          <p:cNvPr id="48" name="Rectangle 47">
            <a:extLst>
              <a:ext uri="{FF2B5EF4-FFF2-40B4-BE49-F238E27FC236}">
                <a16:creationId xmlns:a16="http://schemas.microsoft.com/office/drawing/2014/main" id="{71B63061-34D0-4043-BE40-D425DC747F35}"/>
              </a:ext>
            </a:extLst>
          </p:cNvPr>
          <p:cNvSpPr/>
          <p:nvPr/>
        </p:nvSpPr>
        <p:spPr>
          <a:xfrm>
            <a:off x="8902022" y="5742022"/>
            <a:ext cx="362753" cy="376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rgbClr val="EE6000"/>
                </a:solidFill>
              </a:rPr>
              <a:t>__</a:t>
            </a:r>
          </a:p>
        </p:txBody>
      </p:sp>
      <p:sp>
        <p:nvSpPr>
          <p:cNvPr id="49" name="TextBox 48">
            <a:extLst>
              <a:ext uri="{FF2B5EF4-FFF2-40B4-BE49-F238E27FC236}">
                <a16:creationId xmlns:a16="http://schemas.microsoft.com/office/drawing/2014/main" id="{B9A94EE7-F9CF-4457-B18F-C2C754F99942}"/>
              </a:ext>
            </a:extLst>
          </p:cNvPr>
          <p:cNvSpPr txBox="1"/>
          <p:nvPr/>
        </p:nvSpPr>
        <p:spPr>
          <a:xfrm>
            <a:off x="92236" y="1254908"/>
            <a:ext cx="9508964" cy="461665"/>
          </a:xfrm>
          <a:prstGeom prst="rect">
            <a:avLst/>
          </a:prstGeom>
          <a:noFill/>
        </p:spPr>
        <p:txBody>
          <a:bodyPr wrap="square" rtlCol="0">
            <a:spAutoFit/>
          </a:bodyPr>
          <a:lstStyle/>
          <a:p>
            <a:r>
              <a:rPr lang="fr-FR" sz="2400" dirty="0">
                <a:solidFill>
                  <a:srgbClr val="115076"/>
                </a:solidFill>
              </a:rPr>
              <a:t>Lis les messages et remplis les blancs. C’est ‘à’, ‘au’ ou ‘en’ ? </a:t>
            </a:r>
          </a:p>
        </p:txBody>
      </p:sp>
      <p:sp>
        <p:nvSpPr>
          <p:cNvPr id="50" name="Rounded Rectangular Callout 1">
            <a:extLst>
              <a:ext uri="{FF2B5EF4-FFF2-40B4-BE49-F238E27FC236}">
                <a16:creationId xmlns:a16="http://schemas.microsoft.com/office/drawing/2014/main" id="{A968F185-122A-49AF-9015-59C1882FA73F}"/>
              </a:ext>
            </a:extLst>
          </p:cNvPr>
          <p:cNvSpPr/>
          <p:nvPr/>
        </p:nvSpPr>
        <p:spPr>
          <a:xfrm>
            <a:off x="7139305" y="256968"/>
            <a:ext cx="2817802" cy="781291"/>
          </a:xfrm>
          <a:prstGeom prst="wedgeRoundRectCallout">
            <a:avLst>
              <a:gd name="adj1" fmla="val 14830"/>
              <a:gd name="adj2" fmla="val 4808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t>*Rio de Janeiro </a:t>
            </a:r>
            <a:r>
              <a:rPr lang="en-US" sz="2000" dirty="0"/>
              <a:t>= </a:t>
            </a:r>
            <a:br>
              <a:rPr lang="en-US" sz="2000" dirty="0"/>
            </a:br>
            <a:r>
              <a:rPr lang="en-US" sz="2000" dirty="0" err="1"/>
              <a:t>une</a:t>
            </a:r>
            <a:r>
              <a:rPr lang="en-US" sz="2000" dirty="0"/>
              <a:t> </a:t>
            </a:r>
            <a:r>
              <a:rPr lang="en-US" sz="2000" dirty="0" err="1"/>
              <a:t>ville</a:t>
            </a:r>
            <a:r>
              <a:rPr lang="en-US" sz="2000" dirty="0"/>
              <a:t> </a:t>
            </a:r>
            <a:r>
              <a:rPr lang="en-US" sz="2000" dirty="0" err="1"/>
              <a:t>brésilienne</a:t>
            </a:r>
            <a:endParaRPr lang="en-US" sz="2000" dirty="0"/>
          </a:p>
        </p:txBody>
      </p:sp>
      <p:sp>
        <p:nvSpPr>
          <p:cNvPr id="51" name="Oval 50">
            <a:extLst>
              <a:ext uri="{FF2B5EF4-FFF2-40B4-BE49-F238E27FC236}">
                <a16:creationId xmlns:a16="http://schemas.microsoft.com/office/drawing/2014/main" id="{61A03774-6620-CC4B-9E3C-53DA961B81A5}"/>
              </a:ext>
            </a:extLst>
          </p:cNvPr>
          <p:cNvSpPr/>
          <p:nvPr/>
        </p:nvSpPr>
        <p:spPr>
          <a:xfrm>
            <a:off x="172072" y="4068078"/>
            <a:ext cx="1080000" cy="10800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Oval 51">
            <a:extLst>
              <a:ext uri="{FF2B5EF4-FFF2-40B4-BE49-F238E27FC236}">
                <a16:creationId xmlns:a16="http://schemas.microsoft.com/office/drawing/2014/main" id="{11C06E48-4B1E-0E41-9766-F4E1A1DB8045}"/>
              </a:ext>
            </a:extLst>
          </p:cNvPr>
          <p:cNvSpPr/>
          <p:nvPr/>
        </p:nvSpPr>
        <p:spPr>
          <a:xfrm>
            <a:off x="172072" y="5202105"/>
            <a:ext cx="1080000" cy="10800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Oval 52">
            <a:extLst>
              <a:ext uri="{FF2B5EF4-FFF2-40B4-BE49-F238E27FC236}">
                <a16:creationId xmlns:a16="http://schemas.microsoft.com/office/drawing/2014/main" id="{BD818D1B-4713-964B-B782-FBC7F04286DE}"/>
              </a:ext>
            </a:extLst>
          </p:cNvPr>
          <p:cNvSpPr/>
          <p:nvPr/>
        </p:nvSpPr>
        <p:spPr>
          <a:xfrm>
            <a:off x="6166947" y="1800022"/>
            <a:ext cx="1080000" cy="108000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Oval 53">
            <a:extLst>
              <a:ext uri="{FF2B5EF4-FFF2-40B4-BE49-F238E27FC236}">
                <a16:creationId xmlns:a16="http://schemas.microsoft.com/office/drawing/2014/main" id="{ACD137BD-6455-2445-8D14-DEBE00E0D33F}"/>
              </a:ext>
            </a:extLst>
          </p:cNvPr>
          <p:cNvSpPr/>
          <p:nvPr/>
        </p:nvSpPr>
        <p:spPr>
          <a:xfrm>
            <a:off x="6166947" y="2934050"/>
            <a:ext cx="1080000" cy="108000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Oval 54">
            <a:extLst>
              <a:ext uri="{FF2B5EF4-FFF2-40B4-BE49-F238E27FC236}">
                <a16:creationId xmlns:a16="http://schemas.microsoft.com/office/drawing/2014/main" id="{04DA3EED-A58A-CF43-9C14-8DBBD5E62E16}"/>
              </a:ext>
            </a:extLst>
          </p:cNvPr>
          <p:cNvSpPr/>
          <p:nvPr/>
        </p:nvSpPr>
        <p:spPr>
          <a:xfrm>
            <a:off x="6166947" y="4068078"/>
            <a:ext cx="1080000" cy="10800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Oval 55">
            <a:extLst>
              <a:ext uri="{FF2B5EF4-FFF2-40B4-BE49-F238E27FC236}">
                <a16:creationId xmlns:a16="http://schemas.microsoft.com/office/drawing/2014/main" id="{D09E6CA5-FE83-7D42-828E-7C3538F8B44A}"/>
              </a:ext>
            </a:extLst>
          </p:cNvPr>
          <p:cNvSpPr/>
          <p:nvPr/>
        </p:nvSpPr>
        <p:spPr>
          <a:xfrm>
            <a:off x="6166947" y="5202105"/>
            <a:ext cx="1080000" cy="108000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5651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2" grpId="0" animBg="1"/>
      <p:bldP spid="43" grpId="0" animBg="1"/>
      <p:bldP spid="44" grpId="0" animBg="1"/>
      <p:bldP spid="45" grpId="0" animBg="1"/>
      <p:bldP spid="46" grpId="0" animBg="1"/>
      <p:bldP spid="47"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B091C3-B480-5040-B5E1-E765BC4F2C83}"/>
              </a:ext>
            </a:extLst>
          </p:cNvPr>
          <p:cNvSpPr>
            <a:spLocks noGrp="1"/>
          </p:cNvSpPr>
          <p:nvPr>
            <p:ph type="title"/>
          </p:nvPr>
        </p:nvSpPr>
        <p:spPr>
          <a:xfrm>
            <a:off x="0" y="-396068"/>
            <a:ext cx="3457575" cy="3314699"/>
          </a:xfrm>
        </p:spPr>
        <p:txBody>
          <a:bodyPr>
            <a:normAutofit fontScale="90000"/>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pic>
        <p:nvPicPr>
          <p:cNvPr id="4" name="Picture 3" descr="a 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123" y="1468283"/>
            <a:ext cx="2719591" cy="2832906"/>
          </a:xfrm>
          <a:prstGeom prst="rect">
            <a:avLst/>
          </a:prstGeom>
        </p:spPr>
      </p:pic>
      <p:sp>
        <p:nvSpPr>
          <p:cNvPr id="3" name="TextBox 2"/>
          <p:cNvSpPr txBox="1"/>
          <p:nvPr/>
        </p:nvSpPr>
        <p:spPr>
          <a:xfrm>
            <a:off x="4653137" y="4301189"/>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51725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 vra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ai vr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Je </a:t>
            </a:r>
            <a:r>
              <a:rPr lang="en-GB" sz="3600" b="1" dirty="0" err="1">
                <a:solidFill>
                  <a:schemeClr val="bg1"/>
                </a:solidFill>
              </a:rPr>
              <a:t>vais</a:t>
            </a:r>
            <a:r>
              <a:rPr lang="en-GB" sz="3600" b="1" dirty="0">
                <a:solidFill>
                  <a:schemeClr val="bg1"/>
                </a:solidFill>
              </a:rPr>
              <a: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Speech Bubble: Rectangle with Corners Rounded 13">
            <a:extLst>
              <a:ext uri="{FF2B5EF4-FFF2-40B4-BE49-F238E27FC236}">
                <a16:creationId xmlns:a16="http://schemas.microsoft.com/office/drawing/2014/main" id="{8B44304A-E021-2E4A-B7F1-DCA800755D44}"/>
              </a:ext>
            </a:extLst>
          </p:cNvPr>
          <p:cNvSpPr/>
          <p:nvPr/>
        </p:nvSpPr>
        <p:spPr>
          <a:xfrm>
            <a:off x="3511977" y="3658587"/>
            <a:ext cx="2318656" cy="1165653"/>
          </a:xfrm>
          <a:prstGeom prst="wedgeRoundRectCallout">
            <a:avLst>
              <a:gd name="adj1" fmla="val -73648"/>
              <a:gd name="adj2" fmla="val -30279"/>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Non ! Je </a:t>
            </a:r>
            <a:r>
              <a:rPr lang="en-GB" sz="2000" dirty="0" err="1">
                <a:solidFill>
                  <a:schemeClr val="bg1"/>
                </a:solidFill>
              </a:rPr>
              <a:t>veux</a:t>
            </a:r>
            <a:r>
              <a:rPr lang="en-GB" sz="2000" dirty="0">
                <a:solidFill>
                  <a:schemeClr val="bg1"/>
                </a:solidFill>
              </a:rPr>
              <a:t> </a:t>
            </a:r>
            <a:r>
              <a:rPr lang="en-GB" sz="2000" dirty="0" err="1">
                <a:solidFill>
                  <a:schemeClr val="bg1"/>
                </a:solidFill>
              </a:rPr>
              <a:t>visiter</a:t>
            </a:r>
            <a:r>
              <a:rPr lang="en-GB" sz="2000" dirty="0">
                <a:solidFill>
                  <a:schemeClr val="bg1"/>
                </a:solidFill>
              </a:rPr>
              <a:t> la Tour Eiffel</a:t>
            </a:r>
            <a:r>
              <a:rPr lang="en-GB" sz="2000" b="1" dirty="0">
                <a:solidFill>
                  <a:schemeClr val="bg1"/>
                </a:solidFill>
              </a:rPr>
              <a:t>.</a:t>
            </a:r>
          </a:p>
        </p:txBody>
      </p:sp>
      <p:sp>
        <p:nvSpPr>
          <p:cNvPr id="48" name="Speech Bubble: Rectangle with Corners Rounded 27">
            <a:extLst>
              <a:ext uri="{FF2B5EF4-FFF2-40B4-BE49-F238E27FC236}">
                <a16:creationId xmlns:a16="http://schemas.microsoft.com/office/drawing/2014/main" id="{7B54871D-6D38-644A-97D8-3844D6700118}"/>
              </a:ext>
            </a:extLst>
          </p:cNvPr>
          <p:cNvSpPr/>
          <p:nvPr/>
        </p:nvSpPr>
        <p:spPr>
          <a:xfrm>
            <a:off x="6457245" y="4787013"/>
            <a:ext cx="2318656" cy="1165653"/>
          </a:xfrm>
          <a:prstGeom prst="wedgeRoundRectCallout">
            <a:avLst>
              <a:gd name="adj1" fmla="val 73774"/>
              <a:gd name="adj2" fmla="val -39165"/>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Ah ! Tu vas </a:t>
            </a:r>
            <a:r>
              <a:rPr lang="en-GB" sz="2000" dirty="0" err="1">
                <a:solidFill>
                  <a:schemeClr val="bg1"/>
                </a:solidFill>
              </a:rPr>
              <a:t>en</a:t>
            </a:r>
            <a:r>
              <a:rPr lang="en-GB" sz="2000" dirty="0">
                <a:solidFill>
                  <a:schemeClr val="bg1"/>
                </a:solidFill>
              </a:rPr>
              <a:t> France !</a:t>
            </a:r>
          </a:p>
        </p:txBody>
      </p:sp>
      <p:sp>
        <p:nvSpPr>
          <p:cNvPr id="2" name="TextBox 1">
            <a:extLst>
              <a:ext uri="{FF2B5EF4-FFF2-40B4-BE49-F238E27FC236}">
                <a16:creationId xmlns:a16="http://schemas.microsoft.com/office/drawing/2014/main" id="{6BA920AF-016B-2C4A-86A4-AD2407AF8298}"/>
              </a:ext>
            </a:extLst>
          </p:cNvPr>
          <p:cNvSpPr txBox="1"/>
          <p:nvPr/>
        </p:nvSpPr>
        <p:spPr>
          <a:xfrm>
            <a:off x="945696" y="4808195"/>
            <a:ext cx="1646605" cy="461665"/>
          </a:xfrm>
          <a:prstGeom prst="rect">
            <a:avLst/>
          </a:prstGeom>
          <a:noFill/>
        </p:spPr>
        <p:txBody>
          <a:bodyPr wrap="none" rtlCol="0">
            <a:spAutoFit/>
          </a:bodyPr>
          <a:lstStyle/>
          <a:p>
            <a:pPr algn="l"/>
            <a:r>
              <a:rPr lang="en-US" sz="2400" dirty="0">
                <a:solidFill>
                  <a:schemeClr val="accent5">
                    <a:lumMod val="50000"/>
                  </a:schemeClr>
                </a:solidFill>
              </a:rPr>
              <a:t>Student A</a:t>
            </a:r>
          </a:p>
        </p:txBody>
      </p:sp>
      <p:sp>
        <p:nvSpPr>
          <p:cNvPr id="3" name="TextBox 2">
            <a:extLst>
              <a:ext uri="{FF2B5EF4-FFF2-40B4-BE49-F238E27FC236}">
                <a16:creationId xmlns:a16="http://schemas.microsoft.com/office/drawing/2014/main" id="{D70DD9A0-A45B-154F-BAE4-F6728C9ED4DD}"/>
              </a:ext>
            </a:extLst>
          </p:cNvPr>
          <p:cNvSpPr txBox="1"/>
          <p:nvPr/>
        </p:nvSpPr>
        <p:spPr>
          <a:xfrm>
            <a:off x="9667323" y="4824240"/>
            <a:ext cx="1595309" cy="461665"/>
          </a:xfrm>
          <a:prstGeom prst="rect">
            <a:avLst/>
          </a:prstGeom>
          <a:noFill/>
        </p:spPr>
        <p:txBody>
          <a:bodyPr wrap="none" rtlCol="0">
            <a:spAutoFit/>
          </a:bodyPr>
          <a:lstStyle/>
          <a:p>
            <a:pPr algn="l"/>
            <a:r>
              <a:rPr lang="en-US" sz="2400" dirty="0">
                <a:solidFill>
                  <a:schemeClr val="accent5">
                    <a:lumMod val="50000"/>
                  </a:schemeClr>
                </a:solidFill>
              </a:rPr>
              <a:t>Student B</a:t>
            </a:r>
          </a:p>
        </p:txBody>
      </p:sp>
      <p:sp>
        <p:nvSpPr>
          <p:cNvPr id="12" name="Speech Bubble: Rectangle with Corners Rounded 13">
            <a:extLst>
              <a:ext uri="{FF2B5EF4-FFF2-40B4-BE49-F238E27FC236}">
                <a16:creationId xmlns:a16="http://schemas.microsoft.com/office/drawing/2014/main" id="{95D8D622-F3C8-4462-A243-70D2893E4D61}"/>
              </a:ext>
            </a:extLst>
          </p:cNvPr>
          <p:cNvSpPr/>
          <p:nvPr/>
        </p:nvSpPr>
        <p:spPr>
          <a:xfrm>
            <a:off x="3511977" y="1619172"/>
            <a:ext cx="2318656" cy="1165653"/>
          </a:xfrm>
          <a:prstGeom prst="wedgeRoundRectCallout">
            <a:avLst>
              <a:gd name="adj1" fmla="val -72991"/>
              <a:gd name="adj2" fmla="val 40322"/>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bg1"/>
                </a:solidFill>
              </a:rPr>
              <a:t>J’aime</a:t>
            </a:r>
            <a:r>
              <a:rPr lang="en-GB" sz="2000" dirty="0">
                <a:solidFill>
                  <a:schemeClr val="bg1"/>
                </a:solidFill>
              </a:rPr>
              <a:t> bien le pain.</a:t>
            </a:r>
            <a:endParaRPr lang="en-GB" sz="2000" b="1" dirty="0">
              <a:solidFill>
                <a:schemeClr val="bg1"/>
              </a:solidFill>
            </a:endParaRPr>
          </a:p>
        </p:txBody>
      </p:sp>
      <p:sp>
        <p:nvSpPr>
          <p:cNvPr id="13" name="Speech Bubble: Rectangle with Corners Rounded 27">
            <a:extLst>
              <a:ext uri="{FF2B5EF4-FFF2-40B4-BE49-F238E27FC236}">
                <a16:creationId xmlns:a16="http://schemas.microsoft.com/office/drawing/2014/main" id="{A734567D-CB10-4655-9439-7A73E16E3919}"/>
              </a:ext>
            </a:extLst>
          </p:cNvPr>
          <p:cNvSpPr/>
          <p:nvPr/>
        </p:nvSpPr>
        <p:spPr>
          <a:xfrm>
            <a:off x="6457245" y="2630857"/>
            <a:ext cx="2318656" cy="1165653"/>
          </a:xfrm>
          <a:prstGeom prst="wedgeRoundRectCallout">
            <a:avLst>
              <a:gd name="adj1" fmla="val 76632"/>
              <a:gd name="adj2" fmla="val -3921"/>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2000" dirty="0">
                <a:solidFill>
                  <a:schemeClr val="bg1"/>
                </a:solidFill>
              </a:rPr>
              <a:t>Vas-</a:t>
            </a:r>
            <a:r>
              <a:rPr lang="en-GB" sz="2000" dirty="0" err="1">
                <a:solidFill>
                  <a:schemeClr val="bg1"/>
                </a:solidFill>
              </a:rPr>
              <a:t>tu</a:t>
            </a:r>
            <a:r>
              <a:rPr lang="en-GB" sz="2000" dirty="0">
                <a:solidFill>
                  <a:schemeClr val="bg1"/>
                </a:solidFill>
              </a:rPr>
              <a:t> </a:t>
            </a:r>
            <a:r>
              <a:rPr lang="en-GB" sz="2000" dirty="0" err="1">
                <a:solidFill>
                  <a:schemeClr val="bg1"/>
                </a:solidFill>
              </a:rPr>
              <a:t>en</a:t>
            </a:r>
            <a:r>
              <a:rPr lang="en-GB" sz="2000" dirty="0">
                <a:solidFill>
                  <a:schemeClr val="bg1"/>
                </a:solidFill>
              </a:rPr>
              <a:t> Italie ?</a:t>
            </a:r>
          </a:p>
        </p:txBody>
      </p:sp>
      <p:pic>
        <p:nvPicPr>
          <p:cNvPr id="6" name="Picture 5" descr="A picture containing toy, doll&#10;&#10;Description automatically generated">
            <a:extLst>
              <a:ext uri="{FF2B5EF4-FFF2-40B4-BE49-F238E27FC236}">
                <a16:creationId xmlns:a16="http://schemas.microsoft.com/office/drawing/2014/main" id="{3D46DEB0-5B31-3B4D-A9C3-E08F72CA1F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5194" y="640867"/>
            <a:ext cx="3979979" cy="3979979"/>
          </a:xfrm>
          <a:prstGeom prst="rect">
            <a:avLst/>
          </a:prstGeom>
        </p:spPr>
      </p:pic>
      <p:pic>
        <p:nvPicPr>
          <p:cNvPr id="10" name="Picture 9">
            <a:extLst>
              <a:ext uri="{FF2B5EF4-FFF2-40B4-BE49-F238E27FC236}">
                <a16:creationId xmlns:a16="http://schemas.microsoft.com/office/drawing/2014/main" id="{B9A9BD2B-CADA-2746-95CE-F07D38C1D7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858" y="1800259"/>
            <a:ext cx="2848657" cy="2848657"/>
          </a:xfrm>
          <a:prstGeom prst="rect">
            <a:avLst/>
          </a:prstGeom>
        </p:spPr>
      </p:pic>
    </p:spTree>
    <p:extLst>
      <p:ext uri="{BB962C8B-B14F-4D97-AF65-F5344CB8AC3E}">
        <p14:creationId xmlns:p14="http://schemas.microsoft.com/office/powerpoint/2010/main" val="3411286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3433012"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Je </a:t>
            </a:r>
            <a:r>
              <a:rPr lang="en-GB" sz="3600" b="1" dirty="0" err="1">
                <a:solidFill>
                  <a:schemeClr val="bg1"/>
                </a:solidFill>
              </a:rPr>
              <a:t>vais</a:t>
            </a:r>
            <a:r>
              <a:rPr lang="en-GB" sz="3600" b="1" dirty="0">
                <a:solidFill>
                  <a:schemeClr val="bg1"/>
                </a:solidFill>
              </a:rPr>
              <a: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0A96E5D8-EC4A-7549-BE49-187C50B8D98C}"/>
              </a:ext>
            </a:extLst>
          </p:cNvPr>
          <p:cNvGraphicFramePr>
            <a:graphicFrameLocks noGrp="1"/>
          </p:cNvGraphicFramePr>
          <p:nvPr>
            <p:extLst>
              <p:ext uri="{D42A27DB-BD31-4B8C-83A1-F6EECF244321}">
                <p14:modId xmlns:p14="http://schemas.microsoft.com/office/powerpoint/2010/main" val="3076752353"/>
              </p:ext>
            </p:extLst>
          </p:nvPr>
        </p:nvGraphicFramePr>
        <p:xfrm>
          <a:off x="1395725" y="1370265"/>
          <a:ext cx="9597824" cy="4912548"/>
        </p:xfrm>
        <a:graphic>
          <a:graphicData uri="http://schemas.openxmlformats.org/drawingml/2006/table">
            <a:tbl>
              <a:tblPr firstRow="1" bandRow="1">
                <a:tableStyleId>{5C22544A-7EE6-4342-B048-85BDC9FD1C3A}</a:tableStyleId>
              </a:tblPr>
              <a:tblGrid>
                <a:gridCol w="2399456">
                  <a:extLst>
                    <a:ext uri="{9D8B030D-6E8A-4147-A177-3AD203B41FA5}">
                      <a16:colId xmlns:a16="http://schemas.microsoft.com/office/drawing/2014/main" val="510008509"/>
                    </a:ext>
                  </a:extLst>
                </a:gridCol>
                <a:gridCol w="2399456">
                  <a:extLst>
                    <a:ext uri="{9D8B030D-6E8A-4147-A177-3AD203B41FA5}">
                      <a16:colId xmlns:a16="http://schemas.microsoft.com/office/drawing/2014/main" val="3754987273"/>
                    </a:ext>
                  </a:extLst>
                </a:gridCol>
                <a:gridCol w="2399456">
                  <a:extLst>
                    <a:ext uri="{9D8B030D-6E8A-4147-A177-3AD203B41FA5}">
                      <a16:colId xmlns:a16="http://schemas.microsoft.com/office/drawing/2014/main" val="1166649256"/>
                    </a:ext>
                  </a:extLst>
                </a:gridCol>
                <a:gridCol w="2399456">
                  <a:extLst>
                    <a:ext uri="{9D8B030D-6E8A-4147-A177-3AD203B41FA5}">
                      <a16:colId xmlns:a16="http://schemas.microsoft.com/office/drawing/2014/main" val="3480190515"/>
                    </a:ext>
                  </a:extLst>
                </a:gridCol>
              </a:tblGrid>
              <a:tr h="122813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476943"/>
                  </a:ext>
                </a:extLst>
              </a:tr>
              <a:tr h="12281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9900235"/>
                  </a:ext>
                </a:extLst>
              </a:tr>
              <a:tr h="122813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5994997"/>
                  </a:ext>
                </a:extLst>
              </a:tr>
              <a:tr h="12281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2079976"/>
                  </a:ext>
                </a:extLst>
              </a:tr>
            </a:tbl>
          </a:graphicData>
        </a:graphic>
      </p:graphicFrame>
      <p:pic>
        <p:nvPicPr>
          <p:cNvPr id="5" name="Picture 4" descr="Shape&#10;&#10;Description automatically generated">
            <a:extLst>
              <a:ext uri="{FF2B5EF4-FFF2-40B4-BE49-F238E27FC236}">
                <a16:creationId xmlns:a16="http://schemas.microsoft.com/office/drawing/2014/main" id="{75012A3A-F981-8443-83DD-85EC67111B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90381" y="2660084"/>
            <a:ext cx="1168769" cy="777962"/>
          </a:xfrm>
          <a:prstGeom prst="rect">
            <a:avLst/>
          </a:prstGeom>
        </p:spPr>
      </p:pic>
      <p:sp>
        <p:nvSpPr>
          <p:cNvPr id="3" name="TextBox 2">
            <a:extLst>
              <a:ext uri="{FF2B5EF4-FFF2-40B4-BE49-F238E27FC236}">
                <a16:creationId xmlns:a16="http://schemas.microsoft.com/office/drawing/2014/main" id="{82034CA6-1AB6-434F-A661-8A0C0651653C}"/>
              </a:ext>
            </a:extLst>
          </p:cNvPr>
          <p:cNvSpPr txBox="1"/>
          <p:nvPr/>
        </p:nvSpPr>
        <p:spPr>
          <a:xfrm>
            <a:off x="3767222" y="3429000"/>
            <a:ext cx="2448233" cy="400110"/>
          </a:xfrm>
          <a:prstGeom prst="rect">
            <a:avLst/>
          </a:prstGeom>
          <a:noFill/>
        </p:spPr>
        <p:txBody>
          <a:bodyPr wrap="square" rtlCol="0">
            <a:spAutoFit/>
          </a:bodyPr>
          <a:lstStyle/>
          <a:p>
            <a:pPr algn="ctr"/>
            <a:r>
              <a:rPr lang="fr-FR" sz="2000" dirty="0">
                <a:solidFill>
                  <a:schemeClr val="accent5">
                    <a:lumMod val="50000"/>
                  </a:schemeClr>
                </a:solidFill>
              </a:rPr>
              <a:t>France</a:t>
            </a:r>
          </a:p>
        </p:txBody>
      </p:sp>
      <p:pic>
        <p:nvPicPr>
          <p:cNvPr id="10" name="Picture 9" descr="A picture containing icon&#10;&#10;Description automatically generated">
            <a:extLst>
              <a:ext uri="{FF2B5EF4-FFF2-40B4-BE49-F238E27FC236}">
                <a16:creationId xmlns:a16="http://schemas.microsoft.com/office/drawing/2014/main" id="{BBF6CAAD-EBF3-714E-81C3-50A2C90E6D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1874" y="2660446"/>
            <a:ext cx="1564982" cy="777600"/>
          </a:xfrm>
          <a:prstGeom prst="rect">
            <a:avLst/>
          </a:prstGeom>
        </p:spPr>
      </p:pic>
      <p:sp>
        <p:nvSpPr>
          <p:cNvPr id="11" name="TextBox 10">
            <a:extLst>
              <a:ext uri="{FF2B5EF4-FFF2-40B4-BE49-F238E27FC236}">
                <a16:creationId xmlns:a16="http://schemas.microsoft.com/office/drawing/2014/main" id="{88CCA2D0-FDB4-404D-B90C-F1E7AAB8C6E0}"/>
              </a:ext>
            </a:extLst>
          </p:cNvPr>
          <p:cNvSpPr txBox="1"/>
          <p:nvPr/>
        </p:nvSpPr>
        <p:spPr>
          <a:xfrm>
            <a:off x="6215456" y="3420486"/>
            <a:ext cx="2338349" cy="400110"/>
          </a:xfrm>
          <a:prstGeom prst="rect">
            <a:avLst/>
          </a:prstGeom>
          <a:noFill/>
        </p:spPr>
        <p:txBody>
          <a:bodyPr wrap="square" rtlCol="0">
            <a:spAutoFit/>
          </a:bodyPr>
          <a:lstStyle/>
          <a:p>
            <a:pPr algn="ctr"/>
            <a:r>
              <a:rPr lang="fr-FR" sz="2000" dirty="0">
                <a:solidFill>
                  <a:schemeClr val="accent5">
                    <a:lumMod val="50000"/>
                  </a:schemeClr>
                </a:solidFill>
              </a:rPr>
              <a:t>Canada</a:t>
            </a:r>
          </a:p>
        </p:txBody>
      </p:sp>
      <p:pic>
        <p:nvPicPr>
          <p:cNvPr id="13" name="Picture 12" descr="A picture containing umbrella&#10;&#10;Description automatically generated">
            <a:extLst>
              <a:ext uri="{FF2B5EF4-FFF2-40B4-BE49-F238E27FC236}">
                <a16:creationId xmlns:a16="http://schemas.microsoft.com/office/drawing/2014/main" id="{6B2C3221-44AC-174C-B507-BF231CC25B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0059" y="2660446"/>
            <a:ext cx="1110857" cy="777600"/>
          </a:xfrm>
          <a:prstGeom prst="rect">
            <a:avLst/>
          </a:prstGeom>
        </p:spPr>
      </p:pic>
      <p:sp>
        <p:nvSpPr>
          <p:cNvPr id="14" name="TextBox 13">
            <a:extLst>
              <a:ext uri="{FF2B5EF4-FFF2-40B4-BE49-F238E27FC236}">
                <a16:creationId xmlns:a16="http://schemas.microsoft.com/office/drawing/2014/main" id="{39071762-0EC1-C14B-AEF9-0C0C1F8EA915}"/>
              </a:ext>
            </a:extLst>
          </p:cNvPr>
          <p:cNvSpPr txBox="1"/>
          <p:nvPr/>
        </p:nvSpPr>
        <p:spPr>
          <a:xfrm>
            <a:off x="1357357" y="3410594"/>
            <a:ext cx="2448233" cy="400110"/>
          </a:xfrm>
          <a:prstGeom prst="rect">
            <a:avLst/>
          </a:prstGeom>
          <a:noFill/>
        </p:spPr>
        <p:txBody>
          <a:bodyPr wrap="square" rtlCol="0">
            <a:spAutoFit/>
          </a:bodyPr>
          <a:lstStyle/>
          <a:p>
            <a:pPr algn="ctr"/>
            <a:r>
              <a:rPr lang="fr-FR" sz="2000" dirty="0">
                <a:solidFill>
                  <a:schemeClr val="accent5">
                    <a:lumMod val="50000"/>
                  </a:schemeClr>
                </a:solidFill>
              </a:rPr>
              <a:t>Brésil</a:t>
            </a:r>
          </a:p>
        </p:txBody>
      </p:sp>
      <p:pic>
        <p:nvPicPr>
          <p:cNvPr id="16" name="Picture 15" descr="A picture containing logo&#10;&#10;Description automatically generated">
            <a:extLst>
              <a:ext uri="{FF2B5EF4-FFF2-40B4-BE49-F238E27FC236}">
                <a16:creationId xmlns:a16="http://schemas.microsoft.com/office/drawing/2014/main" id="{83D01C94-B497-F942-A4A5-F6A443E2A6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0381" y="3908323"/>
            <a:ext cx="1168225" cy="777600"/>
          </a:xfrm>
          <a:prstGeom prst="rect">
            <a:avLst/>
          </a:prstGeom>
        </p:spPr>
      </p:pic>
      <p:sp>
        <p:nvSpPr>
          <p:cNvPr id="17" name="TextBox 16">
            <a:extLst>
              <a:ext uri="{FF2B5EF4-FFF2-40B4-BE49-F238E27FC236}">
                <a16:creationId xmlns:a16="http://schemas.microsoft.com/office/drawing/2014/main" id="{45CB0031-71FC-EA4C-A8E8-A3600F57D3DC}"/>
              </a:ext>
            </a:extLst>
          </p:cNvPr>
          <p:cNvSpPr txBox="1"/>
          <p:nvPr/>
        </p:nvSpPr>
        <p:spPr>
          <a:xfrm>
            <a:off x="3767222" y="4659581"/>
            <a:ext cx="2448233" cy="400110"/>
          </a:xfrm>
          <a:prstGeom prst="rect">
            <a:avLst/>
          </a:prstGeom>
          <a:noFill/>
        </p:spPr>
        <p:txBody>
          <a:bodyPr wrap="square" rtlCol="0">
            <a:spAutoFit/>
          </a:bodyPr>
          <a:lstStyle/>
          <a:p>
            <a:pPr algn="ctr"/>
            <a:r>
              <a:rPr lang="fr-FR" sz="2000" dirty="0">
                <a:solidFill>
                  <a:schemeClr val="accent5">
                    <a:lumMod val="50000"/>
                  </a:schemeClr>
                </a:solidFill>
              </a:rPr>
              <a:t>Chili</a:t>
            </a:r>
          </a:p>
        </p:txBody>
      </p:sp>
      <p:pic>
        <p:nvPicPr>
          <p:cNvPr id="19" name="Picture 18" descr="A picture containing background pattern&#10;&#10;Description automatically generated">
            <a:extLst>
              <a:ext uri="{FF2B5EF4-FFF2-40B4-BE49-F238E27FC236}">
                <a16:creationId xmlns:a16="http://schemas.microsoft.com/office/drawing/2014/main" id="{84ED62EE-1E46-CE44-95D3-EDB492E413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0517" y="3908323"/>
            <a:ext cx="1168225" cy="777600"/>
          </a:xfrm>
          <a:prstGeom prst="rect">
            <a:avLst/>
          </a:prstGeom>
        </p:spPr>
      </p:pic>
      <p:sp>
        <p:nvSpPr>
          <p:cNvPr id="20" name="TextBox 19">
            <a:extLst>
              <a:ext uri="{FF2B5EF4-FFF2-40B4-BE49-F238E27FC236}">
                <a16:creationId xmlns:a16="http://schemas.microsoft.com/office/drawing/2014/main" id="{53625415-2FC8-9E4C-B0BD-794C28F84BC7}"/>
              </a:ext>
            </a:extLst>
          </p:cNvPr>
          <p:cNvSpPr txBox="1"/>
          <p:nvPr/>
        </p:nvSpPr>
        <p:spPr>
          <a:xfrm>
            <a:off x="6170516" y="4640093"/>
            <a:ext cx="2382746" cy="400110"/>
          </a:xfrm>
          <a:prstGeom prst="rect">
            <a:avLst/>
          </a:prstGeom>
          <a:noFill/>
        </p:spPr>
        <p:txBody>
          <a:bodyPr wrap="square" rtlCol="0">
            <a:spAutoFit/>
          </a:bodyPr>
          <a:lstStyle/>
          <a:p>
            <a:pPr algn="ctr"/>
            <a:r>
              <a:rPr lang="fr-FR" sz="2000" dirty="0">
                <a:solidFill>
                  <a:schemeClr val="accent5">
                    <a:lumMod val="50000"/>
                  </a:schemeClr>
                </a:solidFill>
              </a:rPr>
              <a:t>Chine</a:t>
            </a:r>
          </a:p>
        </p:txBody>
      </p:sp>
      <p:pic>
        <p:nvPicPr>
          <p:cNvPr id="22" name="Picture 21" descr="A picture containing logo&#10;&#10;Description automatically generated">
            <a:extLst>
              <a:ext uri="{FF2B5EF4-FFF2-40B4-BE49-F238E27FC236}">
                <a16:creationId xmlns:a16="http://schemas.microsoft.com/office/drawing/2014/main" id="{6CF0741B-F463-D045-88C5-EEF51ECBF1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89564" y="2660446"/>
            <a:ext cx="1168225" cy="777600"/>
          </a:xfrm>
          <a:prstGeom prst="rect">
            <a:avLst/>
          </a:prstGeom>
        </p:spPr>
      </p:pic>
      <p:sp>
        <p:nvSpPr>
          <p:cNvPr id="23" name="TextBox 22">
            <a:extLst>
              <a:ext uri="{FF2B5EF4-FFF2-40B4-BE49-F238E27FC236}">
                <a16:creationId xmlns:a16="http://schemas.microsoft.com/office/drawing/2014/main" id="{17C1E2E7-BB7B-E14D-93B7-D79A4CDFBE3F}"/>
              </a:ext>
            </a:extLst>
          </p:cNvPr>
          <p:cNvSpPr txBox="1"/>
          <p:nvPr/>
        </p:nvSpPr>
        <p:spPr>
          <a:xfrm>
            <a:off x="8541072" y="3410142"/>
            <a:ext cx="2448233" cy="400110"/>
          </a:xfrm>
          <a:prstGeom prst="rect">
            <a:avLst/>
          </a:prstGeom>
          <a:noFill/>
        </p:spPr>
        <p:txBody>
          <a:bodyPr wrap="square" rtlCol="0">
            <a:spAutoFit/>
          </a:bodyPr>
          <a:lstStyle/>
          <a:p>
            <a:pPr algn="ctr"/>
            <a:r>
              <a:rPr lang="fr-FR" sz="2000" dirty="0">
                <a:solidFill>
                  <a:schemeClr val="accent5">
                    <a:lumMod val="50000"/>
                  </a:schemeClr>
                </a:solidFill>
              </a:rPr>
              <a:t>Espagne</a:t>
            </a:r>
          </a:p>
        </p:txBody>
      </p:sp>
      <p:pic>
        <p:nvPicPr>
          <p:cNvPr id="25" name="Picture 24" descr="Shape&#10;&#10;Description automatically generated">
            <a:extLst>
              <a:ext uri="{FF2B5EF4-FFF2-40B4-BE49-F238E27FC236}">
                <a16:creationId xmlns:a16="http://schemas.microsoft.com/office/drawing/2014/main" id="{936A9107-0BBE-C741-ACFF-8FE6D65598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0381" y="1404166"/>
            <a:ext cx="1168225" cy="777600"/>
          </a:xfrm>
          <a:prstGeom prst="rect">
            <a:avLst/>
          </a:prstGeom>
        </p:spPr>
      </p:pic>
      <p:sp>
        <p:nvSpPr>
          <p:cNvPr id="26" name="TextBox 25">
            <a:extLst>
              <a:ext uri="{FF2B5EF4-FFF2-40B4-BE49-F238E27FC236}">
                <a16:creationId xmlns:a16="http://schemas.microsoft.com/office/drawing/2014/main" id="{5DCA9CAA-83F5-BC4D-A13E-A97C3FF22796}"/>
              </a:ext>
            </a:extLst>
          </p:cNvPr>
          <p:cNvSpPr txBox="1"/>
          <p:nvPr/>
        </p:nvSpPr>
        <p:spPr>
          <a:xfrm>
            <a:off x="3781963" y="2195581"/>
            <a:ext cx="2448233" cy="400110"/>
          </a:xfrm>
          <a:prstGeom prst="rect">
            <a:avLst/>
          </a:prstGeom>
          <a:noFill/>
        </p:spPr>
        <p:txBody>
          <a:bodyPr wrap="square" rtlCol="0">
            <a:spAutoFit/>
          </a:bodyPr>
          <a:lstStyle/>
          <a:p>
            <a:pPr algn="ctr"/>
            <a:r>
              <a:rPr lang="fr-FR" sz="2000" dirty="0">
                <a:solidFill>
                  <a:schemeClr val="accent5">
                    <a:lumMod val="50000"/>
                  </a:schemeClr>
                </a:solidFill>
              </a:rPr>
              <a:t>Japon</a:t>
            </a:r>
          </a:p>
        </p:txBody>
      </p:sp>
      <p:pic>
        <p:nvPicPr>
          <p:cNvPr id="28" name="Picture 27" descr="Shape, arrow&#10;&#10;Description automatically generated">
            <a:extLst>
              <a:ext uri="{FF2B5EF4-FFF2-40B4-BE49-F238E27FC236}">
                <a16:creationId xmlns:a16="http://schemas.microsoft.com/office/drawing/2014/main" id="{EF44A15C-437E-8749-90CC-BC50377A3F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89564" y="3894445"/>
            <a:ext cx="1168225" cy="777600"/>
          </a:xfrm>
          <a:prstGeom prst="rect">
            <a:avLst/>
          </a:prstGeom>
        </p:spPr>
      </p:pic>
      <p:sp>
        <p:nvSpPr>
          <p:cNvPr id="29" name="TextBox 28">
            <a:extLst>
              <a:ext uri="{FF2B5EF4-FFF2-40B4-BE49-F238E27FC236}">
                <a16:creationId xmlns:a16="http://schemas.microsoft.com/office/drawing/2014/main" id="{B99F4DC9-6129-5048-9E4E-89958138260A}"/>
              </a:ext>
            </a:extLst>
          </p:cNvPr>
          <p:cNvSpPr txBox="1"/>
          <p:nvPr/>
        </p:nvSpPr>
        <p:spPr>
          <a:xfrm>
            <a:off x="8586952" y="4648037"/>
            <a:ext cx="2410840" cy="400110"/>
          </a:xfrm>
          <a:prstGeom prst="rect">
            <a:avLst/>
          </a:prstGeom>
          <a:noFill/>
        </p:spPr>
        <p:txBody>
          <a:bodyPr wrap="square" rtlCol="0">
            <a:spAutoFit/>
          </a:bodyPr>
          <a:lstStyle/>
          <a:p>
            <a:pPr algn="ctr"/>
            <a:r>
              <a:rPr lang="fr-FR" sz="2000" dirty="0">
                <a:solidFill>
                  <a:schemeClr val="accent5">
                    <a:lumMod val="50000"/>
                  </a:schemeClr>
                </a:solidFill>
              </a:rPr>
              <a:t>Maroc</a:t>
            </a:r>
          </a:p>
        </p:txBody>
      </p:sp>
      <p:pic>
        <p:nvPicPr>
          <p:cNvPr id="31" name="Picture 30" descr="Logo&#10;&#10;Description automatically generated">
            <a:extLst>
              <a:ext uri="{FF2B5EF4-FFF2-40B4-BE49-F238E27FC236}">
                <a16:creationId xmlns:a16="http://schemas.microsoft.com/office/drawing/2014/main" id="{3F1A132C-CFA4-9A4D-870D-F1A985418D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1874" y="1430914"/>
            <a:ext cx="1555200" cy="777600"/>
          </a:xfrm>
          <a:prstGeom prst="rect">
            <a:avLst/>
          </a:prstGeom>
        </p:spPr>
      </p:pic>
      <p:sp>
        <p:nvSpPr>
          <p:cNvPr id="32" name="TextBox 31">
            <a:extLst>
              <a:ext uri="{FF2B5EF4-FFF2-40B4-BE49-F238E27FC236}">
                <a16:creationId xmlns:a16="http://schemas.microsoft.com/office/drawing/2014/main" id="{5831A9CF-57D1-384A-AEC3-3B1D0E522385}"/>
              </a:ext>
            </a:extLst>
          </p:cNvPr>
          <p:cNvSpPr txBox="1"/>
          <p:nvPr/>
        </p:nvSpPr>
        <p:spPr>
          <a:xfrm>
            <a:off x="6223030" y="2192995"/>
            <a:ext cx="2338349" cy="400110"/>
          </a:xfrm>
          <a:prstGeom prst="rect">
            <a:avLst/>
          </a:prstGeom>
          <a:noFill/>
        </p:spPr>
        <p:txBody>
          <a:bodyPr wrap="square" rtlCol="0">
            <a:spAutoFit/>
          </a:bodyPr>
          <a:lstStyle/>
          <a:p>
            <a:pPr algn="ctr"/>
            <a:r>
              <a:rPr lang="fr-FR" sz="2000" dirty="0">
                <a:solidFill>
                  <a:schemeClr val="accent5">
                    <a:lumMod val="50000"/>
                  </a:schemeClr>
                </a:solidFill>
              </a:rPr>
              <a:t>Australie</a:t>
            </a:r>
          </a:p>
        </p:txBody>
      </p:sp>
      <p:pic>
        <p:nvPicPr>
          <p:cNvPr id="34" name="Picture 33" descr="Graphical user interface&#10;&#10;Description automatically generated">
            <a:extLst>
              <a:ext uri="{FF2B5EF4-FFF2-40B4-BE49-F238E27FC236}">
                <a16:creationId xmlns:a16="http://schemas.microsoft.com/office/drawing/2014/main" id="{B30FE315-15F3-164D-B5A3-EE4EDC1301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3473" y="5140490"/>
            <a:ext cx="1296000" cy="777600"/>
          </a:xfrm>
          <a:prstGeom prst="rect">
            <a:avLst/>
          </a:prstGeom>
        </p:spPr>
      </p:pic>
      <p:sp>
        <p:nvSpPr>
          <p:cNvPr id="35" name="TextBox 34">
            <a:extLst>
              <a:ext uri="{FF2B5EF4-FFF2-40B4-BE49-F238E27FC236}">
                <a16:creationId xmlns:a16="http://schemas.microsoft.com/office/drawing/2014/main" id="{8E54F01A-71FC-8C4F-9E26-0E07F6C8CBD8}"/>
              </a:ext>
            </a:extLst>
          </p:cNvPr>
          <p:cNvSpPr txBox="1"/>
          <p:nvPr/>
        </p:nvSpPr>
        <p:spPr>
          <a:xfrm>
            <a:off x="1391482" y="5888378"/>
            <a:ext cx="2414108" cy="400110"/>
          </a:xfrm>
          <a:prstGeom prst="rect">
            <a:avLst/>
          </a:prstGeom>
          <a:noFill/>
        </p:spPr>
        <p:txBody>
          <a:bodyPr wrap="square" rtlCol="0">
            <a:spAutoFit/>
          </a:bodyPr>
          <a:lstStyle/>
          <a:p>
            <a:pPr algn="ctr"/>
            <a:r>
              <a:rPr lang="fr-FR" sz="2000" dirty="0">
                <a:solidFill>
                  <a:schemeClr val="accent5">
                    <a:lumMod val="50000"/>
                  </a:schemeClr>
                </a:solidFill>
              </a:rPr>
              <a:t>Costa Rica</a:t>
            </a:r>
          </a:p>
        </p:txBody>
      </p:sp>
      <p:pic>
        <p:nvPicPr>
          <p:cNvPr id="37" name="Picture 36" descr="A picture containing logo&#10;&#10;Description automatically generated">
            <a:extLst>
              <a:ext uri="{FF2B5EF4-FFF2-40B4-BE49-F238E27FC236}">
                <a16:creationId xmlns:a16="http://schemas.microsoft.com/office/drawing/2014/main" id="{EB4761D9-49DD-3B4F-A6C9-695E01C55E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07225" y="5140490"/>
            <a:ext cx="1168226" cy="777600"/>
          </a:xfrm>
          <a:prstGeom prst="rect">
            <a:avLst/>
          </a:prstGeom>
        </p:spPr>
      </p:pic>
      <p:sp>
        <p:nvSpPr>
          <p:cNvPr id="38" name="TextBox 37">
            <a:extLst>
              <a:ext uri="{FF2B5EF4-FFF2-40B4-BE49-F238E27FC236}">
                <a16:creationId xmlns:a16="http://schemas.microsoft.com/office/drawing/2014/main" id="{4CD72176-8E42-0549-B497-EDE4933E10F6}"/>
              </a:ext>
            </a:extLst>
          </p:cNvPr>
          <p:cNvSpPr txBox="1"/>
          <p:nvPr/>
        </p:nvSpPr>
        <p:spPr>
          <a:xfrm>
            <a:off x="3767220" y="5873012"/>
            <a:ext cx="2448233" cy="400110"/>
          </a:xfrm>
          <a:prstGeom prst="rect">
            <a:avLst/>
          </a:prstGeom>
          <a:noFill/>
        </p:spPr>
        <p:txBody>
          <a:bodyPr wrap="square" rtlCol="0">
            <a:spAutoFit/>
          </a:bodyPr>
          <a:lstStyle/>
          <a:p>
            <a:pPr algn="ctr"/>
            <a:r>
              <a:rPr lang="fr-FR" sz="2000" dirty="0">
                <a:solidFill>
                  <a:schemeClr val="accent5">
                    <a:lumMod val="50000"/>
                  </a:schemeClr>
                </a:solidFill>
              </a:rPr>
              <a:t>Afrique du Sud</a:t>
            </a:r>
          </a:p>
        </p:txBody>
      </p:sp>
      <p:pic>
        <p:nvPicPr>
          <p:cNvPr id="40" name="Picture 39" descr="Shape, background pattern&#10;&#10;Description automatically generated">
            <a:extLst>
              <a:ext uri="{FF2B5EF4-FFF2-40B4-BE49-F238E27FC236}">
                <a16:creationId xmlns:a16="http://schemas.microsoft.com/office/drawing/2014/main" id="{586BC04E-8A55-4248-A1E4-5720807E8A7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17188" y="5159414"/>
            <a:ext cx="1296000" cy="777600"/>
          </a:xfrm>
          <a:prstGeom prst="rect">
            <a:avLst/>
          </a:prstGeom>
        </p:spPr>
      </p:pic>
      <p:sp>
        <p:nvSpPr>
          <p:cNvPr id="41" name="TextBox 40">
            <a:extLst>
              <a:ext uri="{FF2B5EF4-FFF2-40B4-BE49-F238E27FC236}">
                <a16:creationId xmlns:a16="http://schemas.microsoft.com/office/drawing/2014/main" id="{114DF96F-9C7B-8146-BD40-2CDD8D223841}"/>
              </a:ext>
            </a:extLst>
          </p:cNvPr>
          <p:cNvSpPr txBox="1"/>
          <p:nvPr/>
        </p:nvSpPr>
        <p:spPr>
          <a:xfrm>
            <a:off x="8608280" y="5888465"/>
            <a:ext cx="2410840" cy="400110"/>
          </a:xfrm>
          <a:prstGeom prst="rect">
            <a:avLst/>
          </a:prstGeom>
          <a:noFill/>
        </p:spPr>
        <p:txBody>
          <a:bodyPr wrap="square" rtlCol="0">
            <a:spAutoFit/>
          </a:bodyPr>
          <a:lstStyle/>
          <a:p>
            <a:pPr algn="ctr"/>
            <a:r>
              <a:rPr lang="fr-FR" sz="2000" dirty="0">
                <a:solidFill>
                  <a:schemeClr val="accent5">
                    <a:lumMod val="50000"/>
                  </a:schemeClr>
                </a:solidFill>
              </a:rPr>
              <a:t>Allemagne</a:t>
            </a:r>
          </a:p>
        </p:txBody>
      </p:sp>
      <p:pic>
        <p:nvPicPr>
          <p:cNvPr id="43" name="Picture 42" descr="A picture containing logo&#10;&#10;Description automatically generated">
            <a:extLst>
              <a:ext uri="{FF2B5EF4-FFF2-40B4-BE49-F238E27FC236}">
                <a16:creationId xmlns:a16="http://schemas.microsoft.com/office/drawing/2014/main" id="{FCD0A071-4CD1-CB42-9E12-4E3053ADBAE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71374" y="1423093"/>
            <a:ext cx="1168225" cy="777600"/>
          </a:xfrm>
          <a:prstGeom prst="rect">
            <a:avLst/>
          </a:prstGeom>
        </p:spPr>
      </p:pic>
      <p:sp>
        <p:nvSpPr>
          <p:cNvPr id="44" name="TextBox 43">
            <a:extLst>
              <a:ext uri="{FF2B5EF4-FFF2-40B4-BE49-F238E27FC236}">
                <a16:creationId xmlns:a16="http://schemas.microsoft.com/office/drawing/2014/main" id="{80929D7A-06A7-AA45-9275-56B4D48354F4}"/>
              </a:ext>
            </a:extLst>
          </p:cNvPr>
          <p:cNvSpPr txBox="1"/>
          <p:nvPr/>
        </p:nvSpPr>
        <p:spPr>
          <a:xfrm>
            <a:off x="1395917" y="2195581"/>
            <a:ext cx="2409673" cy="400110"/>
          </a:xfrm>
          <a:prstGeom prst="rect">
            <a:avLst/>
          </a:prstGeom>
          <a:noFill/>
        </p:spPr>
        <p:txBody>
          <a:bodyPr wrap="square" rtlCol="0">
            <a:spAutoFit/>
          </a:bodyPr>
          <a:lstStyle/>
          <a:p>
            <a:pPr algn="ctr"/>
            <a:r>
              <a:rPr lang="fr-FR" sz="2000" dirty="0">
                <a:solidFill>
                  <a:schemeClr val="accent5">
                    <a:lumMod val="50000"/>
                  </a:schemeClr>
                </a:solidFill>
              </a:rPr>
              <a:t>Norvège</a:t>
            </a:r>
          </a:p>
        </p:txBody>
      </p:sp>
      <p:pic>
        <p:nvPicPr>
          <p:cNvPr id="46" name="Picture 45" descr="Shape&#10;&#10;Description automatically generated">
            <a:extLst>
              <a:ext uri="{FF2B5EF4-FFF2-40B4-BE49-F238E27FC236}">
                <a16:creationId xmlns:a16="http://schemas.microsoft.com/office/drawing/2014/main" id="{AE2F3E83-5E36-A248-8783-080BB018815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80245" y="3894445"/>
            <a:ext cx="1168225" cy="777600"/>
          </a:xfrm>
          <a:prstGeom prst="rect">
            <a:avLst/>
          </a:prstGeom>
        </p:spPr>
      </p:pic>
      <p:sp>
        <p:nvSpPr>
          <p:cNvPr id="47" name="TextBox 46">
            <a:extLst>
              <a:ext uri="{FF2B5EF4-FFF2-40B4-BE49-F238E27FC236}">
                <a16:creationId xmlns:a16="http://schemas.microsoft.com/office/drawing/2014/main" id="{D1222BB7-D460-AC4C-8C0A-329594B7A0BA}"/>
              </a:ext>
            </a:extLst>
          </p:cNvPr>
          <p:cNvSpPr txBox="1"/>
          <p:nvPr/>
        </p:nvSpPr>
        <p:spPr>
          <a:xfrm>
            <a:off x="1350786" y="4648107"/>
            <a:ext cx="2448233" cy="400110"/>
          </a:xfrm>
          <a:prstGeom prst="rect">
            <a:avLst/>
          </a:prstGeom>
          <a:noFill/>
        </p:spPr>
        <p:txBody>
          <a:bodyPr wrap="square" rtlCol="0">
            <a:spAutoFit/>
          </a:bodyPr>
          <a:lstStyle/>
          <a:p>
            <a:pPr algn="ctr"/>
            <a:r>
              <a:rPr lang="fr-FR" sz="2000" dirty="0">
                <a:solidFill>
                  <a:schemeClr val="accent5">
                    <a:lumMod val="50000"/>
                  </a:schemeClr>
                </a:solidFill>
              </a:rPr>
              <a:t>Italie</a:t>
            </a:r>
          </a:p>
        </p:txBody>
      </p:sp>
      <p:pic>
        <p:nvPicPr>
          <p:cNvPr id="49" name="Picture 48" descr="A picture containing diagram&#10;&#10;Description automatically generated">
            <a:extLst>
              <a:ext uri="{FF2B5EF4-FFF2-40B4-BE49-F238E27FC236}">
                <a16:creationId xmlns:a16="http://schemas.microsoft.com/office/drawing/2014/main" id="{85E3EC52-65E8-D842-8DA0-CBDD1A29AE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181075" y="1430914"/>
            <a:ext cx="1168225" cy="777600"/>
          </a:xfrm>
          <a:prstGeom prst="rect">
            <a:avLst/>
          </a:prstGeom>
        </p:spPr>
      </p:pic>
      <p:sp>
        <p:nvSpPr>
          <p:cNvPr id="50" name="TextBox 49">
            <a:extLst>
              <a:ext uri="{FF2B5EF4-FFF2-40B4-BE49-F238E27FC236}">
                <a16:creationId xmlns:a16="http://schemas.microsoft.com/office/drawing/2014/main" id="{5A5F6EF5-1CC0-6B4A-A83D-65A743742115}"/>
              </a:ext>
            </a:extLst>
          </p:cNvPr>
          <p:cNvSpPr txBox="1"/>
          <p:nvPr/>
        </p:nvSpPr>
        <p:spPr>
          <a:xfrm>
            <a:off x="8586950" y="2191698"/>
            <a:ext cx="2410841" cy="400110"/>
          </a:xfrm>
          <a:prstGeom prst="rect">
            <a:avLst/>
          </a:prstGeom>
          <a:noFill/>
        </p:spPr>
        <p:txBody>
          <a:bodyPr wrap="square" rtlCol="0">
            <a:spAutoFit/>
          </a:bodyPr>
          <a:lstStyle/>
          <a:p>
            <a:pPr algn="ctr"/>
            <a:r>
              <a:rPr lang="fr-FR" sz="2000" dirty="0">
                <a:solidFill>
                  <a:schemeClr val="accent5">
                    <a:lumMod val="50000"/>
                  </a:schemeClr>
                </a:solidFill>
              </a:rPr>
              <a:t>Portugal</a:t>
            </a:r>
          </a:p>
        </p:txBody>
      </p:sp>
      <p:pic>
        <p:nvPicPr>
          <p:cNvPr id="52" name="Picture 51" descr="Shape, rectangle&#10;&#10;Description automatically generated">
            <a:extLst>
              <a:ext uri="{FF2B5EF4-FFF2-40B4-BE49-F238E27FC236}">
                <a16:creationId xmlns:a16="http://schemas.microsoft.com/office/drawing/2014/main" id="{690B0F2F-8C0C-154E-9679-8A10F15A0C6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01930" y="5133418"/>
            <a:ext cx="1168225" cy="777600"/>
          </a:xfrm>
          <a:prstGeom prst="rect">
            <a:avLst/>
          </a:prstGeom>
        </p:spPr>
      </p:pic>
      <p:sp>
        <p:nvSpPr>
          <p:cNvPr id="53" name="TextBox 52">
            <a:extLst>
              <a:ext uri="{FF2B5EF4-FFF2-40B4-BE49-F238E27FC236}">
                <a16:creationId xmlns:a16="http://schemas.microsoft.com/office/drawing/2014/main" id="{E5785FA5-2E6D-234A-845D-0761B5F02F92}"/>
              </a:ext>
            </a:extLst>
          </p:cNvPr>
          <p:cNvSpPr txBox="1"/>
          <p:nvPr/>
        </p:nvSpPr>
        <p:spPr>
          <a:xfrm>
            <a:off x="6189161" y="5867063"/>
            <a:ext cx="2382746" cy="400110"/>
          </a:xfrm>
          <a:prstGeom prst="rect">
            <a:avLst/>
          </a:prstGeom>
          <a:noFill/>
        </p:spPr>
        <p:txBody>
          <a:bodyPr wrap="square" rtlCol="0">
            <a:spAutoFit/>
          </a:bodyPr>
          <a:lstStyle/>
          <a:p>
            <a:pPr algn="ctr"/>
            <a:r>
              <a:rPr lang="fr-FR" sz="2000" dirty="0">
                <a:solidFill>
                  <a:schemeClr val="accent5">
                    <a:lumMod val="50000"/>
                  </a:schemeClr>
                </a:solidFill>
              </a:rPr>
              <a:t>Nigéria</a:t>
            </a:r>
          </a:p>
        </p:txBody>
      </p:sp>
      <p:sp>
        <p:nvSpPr>
          <p:cNvPr id="39" name="Rounded Rectangular Callout 1">
            <a:extLst>
              <a:ext uri="{FF2B5EF4-FFF2-40B4-BE49-F238E27FC236}">
                <a16:creationId xmlns:a16="http://schemas.microsoft.com/office/drawing/2014/main" id="{85D938A3-0814-45AF-AB82-5D25B892F64F}"/>
              </a:ext>
            </a:extLst>
          </p:cNvPr>
          <p:cNvSpPr/>
          <p:nvPr/>
        </p:nvSpPr>
        <p:spPr>
          <a:xfrm>
            <a:off x="4599715" y="196248"/>
            <a:ext cx="4293968" cy="992506"/>
          </a:xfrm>
          <a:prstGeom prst="wedgeRoundRectCallout">
            <a:avLst>
              <a:gd name="adj1" fmla="val 14830"/>
              <a:gd name="adj2" fmla="val 4808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t>Remember! </a:t>
            </a:r>
            <a:r>
              <a:rPr lang="en-US" sz="2000" dirty="0"/>
              <a:t>Most country names </a:t>
            </a:r>
            <a:r>
              <a:rPr lang="en-US" sz="2000" b="1" dirty="0"/>
              <a:t>ending in –e </a:t>
            </a:r>
            <a:r>
              <a:rPr lang="en-US" sz="2000" dirty="0"/>
              <a:t>are </a:t>
            </a:r>
            <a:r>
              <a:rPr lang="en-US" sz="2000" b="1" dirty="0"/>
              <a:t>feminine.</a:t>
            </a:r>
            <a:r>
              <a:rPr lang="en-US" sz="2000" dirty="0"/>
              <a:t>  </a:t>
            </a:r>
            <a:endParaRPr lang="en-US" sz="2000" b="1" dirty="0"/>
          </a:p>
        </p:txBody>
      </p:sp>
    </p:spTree>
    <p:extLst>
      <p:ext uri="{BB962C8B-B14F-4D97-AF65-F5344CB8AC3E}">
        <p14:creationId xmlns:p14="http://schemas.microsoft.com/office/powerpoint/2010/main" val="63391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4">
            <a:extLst>
              <a:ext uri="{FF2B5EF4-FFF2-40B4-BE49-F238E27FC236}">
                <a16:creationId xmlns:a16="http://schemas.microsoft.com/office/drawing/2014/main" id="{2D0FF8C2-7273-A64F-A4ED-8C871162A343}"/>
              </a:ext>
            </a:extLst>
          </p:cNvPr>
          <p:cNvGraphicFramePr>
            <a:graphicFrameLocks noGrp="1"/>
          </p:cNvGraphicFramePr>
          <p:nvPr>
            <p:extLst>
              <p:ext uri="{D42A27DB-BD31-4B8C-83A1-F6EECF244321}">
                <p14:modId xmlns:p14="http://schemas.microsoft.com/office/powerpoint/2010/main" val="4165612101"/>
              </p:ext>
            </p:extLst>
          </p:nvPr>
        </p:nvGraphicFramePr>
        <p:xfrm>
          <a:off x="138702" y="321947"/>
          <a:ext cx="5868809" cy="2860836"/>
        </p:xfrm>
        <a:graphic>
          <a:graphicData uri="http://schemas.openxmlformats.org/drawingml/2006/table">
            <a:tbl>
              <a:tblPr firstRow="1" bandRow="1">
                <a:tableStyleId>{5940675A-B579-460E-94D1-54222C63F5DA}</a:tableStyleId>
              </a:tblPr>
              <a:tblGrid>
                <a:gridCol w="380439">
                  <a:extLst>
                    <a:ext uri="{9D8B030D-6E8A-4147-A177-3AD203B41FA5}">
                      <a16:colId xmlns:a16="http://schemas.microsoft.com/office/drawing/2014/main" val="1181226948"/>
                    </a:ext>
                  </a:extLst>
                </a:gridCol>
                <a:gridCol w="2329162">
                  <a:extLst>
                    <a:ext uri="{9D8B030D-6E8A-4147-A177-3AD203B41FA5}">
                      <a16:colId xmlns:a16="http://schemas.microsoft.com/office/drawing/2014/main" val="4058903970"/>
                    </a:ext>
                  </a:extLst>
                </a:gridCol>
                <a:gridCol w="3159208">
                  <a:extLst>
                    <a:ext uri="{9D8B030D-6E8A-4147-A177-3AD203B41FA5}">
                      <a16:colId xmlns:a16="http://schemas.microsoft.com/office/drawing/2014/main" val="2049085416"/>
                    </a:ext>
                  </a:extLst>
                </a:gridCol>
              </a:tblGrid>
              <a:tr h="300516">
                <a:tc>
                  <a:txBody>
                    <a:bodyPr/>
                    <a:lstStyle/>
                    <a:p>
                      <a:pPr algn="ctr"/>
                      <a:r>
                        <a:rPr lang="en-GB" sz="1200" dirty="0">
                          <a:solidFill>
                            <a:schemeClr val="accent5">
                              <a:lumMod val="50000"/>
                            </a:schemeClr>
                          </a:solidFill>
                        </a:rPr>
                        <a:t>      </a:t>
                      </a:r>
                    </a:p>
                  </a:txBody>
                  <a:tcPr/>
                </a:tc>
                <a:tc>
                  <a:txBody>
                    <a:bodyPr/>
                    <a:lstStyle/>
                    <a:p>
                      <a:pPr algn="ctr"/>
                      <a:r>
                        <a:rPr lang="en-GB" sz="1200" b="1" dirty="0">
                          <a:solidFill>
                            <a:schemeClr val="accent5">
                              <a:lumMod val="50000"/>
                            </a:schemeClr>
                          </a:solidFill>
                        </a:rPr>
                        <a:t>Country</a:t>
                      </a:r>
                    </a:p>
                  </a:txBody>
                  <a:tcPr/>
                </a:tc>
                <a:tc>
                  <a:txBody>
                    <a:bodyPr/>
                    <a:lstStyle/>
                    <a:p>
                      <a:pPr algn="ctr"/>
                      <a:r>
                        <a:rPr lang="en-GB" sz="1200" b="1" dirty="0">
                          <a:solidFill>
                            <a:schemeClr val="accent5">
                              <a:lumMod val="50000"/>
                            </a:schemeClr>
                          </a:solidFill>
                        </a:rPr>
                        <a:t>Clues</a:t>
                      </a:r>
                    </a:p>
                  </a:txBody>
                  <a:tcPr/>
                </a:tc>
                <a:extLst>
                  <a:ext uri="{0D108BD9-81ED-4DB2-BD59-A6C34878D82A}">
                    <a16:rowId xmlns:a16="http://schemas.microsoft.com/office/drawing/2014/main" val="465209129"/>
                  </a:ext>
                </a:extLst>
              </a:tr>
              <a:tr h="354558">
                <a:tc>
                  <a:txBody>
                    <a:bodyPr/>
                    <a:lstStyle/>
                    <a:p>
                      <a:pPr algn="ctr"/>
                      <a:r>
                        <a:rPr lang="en-GB" sz="1200" dirty="0">
                          <a:solidFill>
                            <a:schemeClr val="accent5">
                              <a:lumMod val="50000"/>
                            </a:schemeClr>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noProof="0" dirty="0">
                          <a:solidFill>
                            <a:schemeClr val="accent5">
                              <a:lumMod val="50000"/>
                            </a:schemeClr>
                          </a:solidFill>
                        </a:rPr>
                        <a:t>Italie</a:t>
                      </a:r>
                    </a:p>
                  </a:txBody>
                  <a:tcPr anchor="ctr"/>
                </a:tc>
                <a:tc>
                  <a:txBody>
                    <a:bodyPr/>
                    <a:lstStyle/>
                    <a:p>
                      <a:r>
                        <a:rPr lang="fr-FR" sz="1200" noProof="0" dirty="0">
                          <a:solidFill>
                            <a:schemeClr val="accent5">
                              <a:lumMod val="50000"/>
                            </a:schemeClr>
                          </a:solidFill>
                        </a:rPr>
                        <a:t>1. J'aime l’Europe.</a:t>
                      </a:r>
                    </a:p>
                    <a:p>
                      <a:r>
                        <a:rPr lang="fr-FR" sz="1200" noProof="0" dirty="0">
                          <a:solidFill>
                            <a:schemeClr val="accent5">
                              <a:lumMod val="50000"/>
                            </a:schemeClr>
                          </a:solidFill>
                        </a:rPr>
                        <a:t>2. J'aime la pizza.</a:t>
                      </a:r>
                    </a:p>
                    <a:p>
                      <a:r>
                        <a:rPr lang="fr-FR" sz="1200" noProof="0" dirty="0">
                          <a:solidFill>
                            <a:schemeClr val="accent5">
                              <a:lumMod val="50000"/>
                            </a:schemeClr>
                          </a:solidFill>
                        </a:rPr>
                        <a:t>3. Je veux visiter Rome.</a:t>
                      </a:r>
                    </a:p>
                  </a:txBody>
                  <a:tcPr anchor="ctr"/>
                </a:tc>
                <a:extLst>
                  <a:ext uri="{0D108BD9-81ED-4DB2-BD59-A6C34878D82A}">
                    <a16:rowId xmlns:a16="http://schemas.microsoft.com/office/drawing/2014/main" val="3084039764"/>
                  </a:ext>
                </a:extLst>
              </a:tr>
              <a:tr h="354558">
                <a:tc>
                  <a:txBody>
                    <a:bodyPr/>
                    <a:lstStyle/>
                    <a:p>
                      <a:pPr algn="ctr"/>
                      <a:r>
                        <a:rPr lang="en-GB" sz="1200" dirty="0">
                          <a:solidFill>
                            <a:schemeClr val="accent5">
                              <a:lumMod val="50000"/>
                            </a:schemeClr>
                          </a:solidFill>
                        </a:rPr>
                        <a:t>B.</a:t>
                      </a:r>
                    </a:p>
                  </a:txBody>
                  <a:tcPr anchor="ctr"/>
                </a:tc>
                <a:tc>
                  <a:txBody>
                    <a:bodyPr/>
                    <a:lstStyle/>
                    <a:p>
                      <a:r>
                        <a:rPr lang="fr-FR" sz="1200" b="0" noProof="0" dirty="0">
                          <a:solidFill>
                            <a:schemeClr val="accent5">
                              <a:lumMod val="50000"/>
                            </a:schemeClr>
                          </a:solidFill>
                        </a:rPr>
                        <a:t>Japon</a:t>
                      </a:r>
                    </a:p>
                  </a:txBody>
                  <a:tcPr anchor="ctr"/>
                </a:tc>
                <a:tc>
                  <a:txBody>
                    <a:bodyPr/>
                    <a:lstStyle/>
                    <a:p>
                      <a:r>
                        <a:rPr lang="fr-FR" sz="1200" noProof="0" dirty="0">
                          <a:solidFill>
                            <a:schemeClr val="accent5">
                              <a:lumMod val="50000"/>
                            </a:schemeClr>
                          </a:solidFill>
                        </a:rPr>
                        <a:t>1. J'aime l’Asie.</a:t>
                      </a:r>
                    </a:p>
                    <a:p>
                      <a:r>
                        <a:rPr lang="fr-FR" sz="1200" noProof="0" dirty="0">
                          <a:solidFill>
                            <a:schemeClr val="accent5">
                              <a:lumMod val="50000"/>
                            </a:schemeClr>
                          </a:solidFill>
                        </a:rPr>
                        <a:t>2. J'aime le sushi.</a:t>
                      </a:r>
                    </a:p>
                    <a:p>
                      <a:r>
                        <a:rPr lang="fr-FR" sz="1200" noProof="0" dirty="0">
                          <a:solidFill>
                            <a:schemeClr val="accent5">
                              <a:lumMod val="50000"/>
                            </a:schemeClr>
                          </a:solidFill>
                        </a:rPr>
                        <a:t>3. Je veux visiter Tokyo.</a:t>
                      </a:r>
                    </a:p>
                  </a:txBody>
                  <a:tcPr anchor="ctr"/>
                </a:tc>
                <a:extLst>
                  <a:ext uri="{0D108BD9-81ED-4DB2-BD59-A6C34878D82A}">
                    <a16:rowId xmlns:a16="http://schemas.microsoft.com/office/drawing/2014/main" val="2955840991"/>
                  </a:ext>
                </a:extLst>
              </a:tr>
              <a:tr h="354558">
                <a:tc>
                  <a:txBody>
                    <a:bodyPr/>
                    <a:lstStyle/>
                    <a:p>
                      <a:pPr algn="ctr"/>
                      <a:r>
                        <a:rPr lang="en-GB" sz="1200" dirty="0">
                          <a:solidFill>
                            <a:schemeClr val="accent5">
                              <a:lumMod val="50000"/>
                            </a:schemeClr>
                          </a:solidFill>
                        </a:rPr>
                        <a:t>C.</a:t>
                      </a:r>
                    </a:p>
                  </a:txBody>
                  <a:tcPr anchor="ctr"/>
                </a:tc>
                <a:tc>
                  <a:txBody>
                    <a:bodyPr/>
                    <a:lstStyle/>
                    <a:p>
                      <a:r>
                        <a:rPr lang="fr-FR" sz="1200" b="0" noProof="0" dirty="0">
                          <a:solidFill>
                            <a:schemeClr val="accent5">
                              <a:lumMod val="50000"/>
                            </a:schemeClr>
                          </a:solidFill>
                        </a:rPr>
                        <a:t>Afrique du Sud</a:t>
                      </a:r>
                    </a:p>
                  </a:txBody>
                  <a:tcPr anchor="ctr"/>
                </a:tc>
                <a:tc>
                  <a:txBody>
                    <a:bodyPr/>
                    <a:lstStyle/>
                    <a:p>
                      <a:r>
                        <a:rPr lang="fr-FR" sz="1200" noProof="0" dirty="0">
                          <a:solidFill>
                            <a:schemeClr val="accent5">
                              <a:lumMod val="50000"/>
                            </a:schemeClr>
                          </a:solidFill>
                        </a:rPr>
                        <a:t>1. J'aime l’Afrique.</a:t>
                      </a:r>
                    </a:p>
                    <a:p>
                      <a:r>
                        <a:rPr lang="fr-FR" sz="1200" noProof="0" dirty="0">
                          <a:solidFill>
                            <a:schemeClr val="accent5">
                              <a:lumMod val="50000"/>
                            </a:schemeClr>
                          </a:solidFill>
                        </a:rPr>
                        <a:t>2. J'aime les éléphants.</a:t>
                      </a:r>
                    </a:p>
                    <a:p>
                      <a:r>
                        <a:rPr lang="fr-FR" sz="1200" noProof="0" dirty="0">
                          <a:solidFill>
                            <a:schemeClr val="accent5">
                              <a:lumMod val="50000"/>
                            </a:schemeClr>
                          </a:solidFill>
                        </a:rPr>
                        <a:t>3. Je veux visiter Cape Town.</a:t>
                      </a:r>
                    </a:p>
                  </a:txBody>
                  <a:tcPr anchor="ctr"/>
                </a:tc>
                <a:extLst>
                  <a:ext uri="{0D108BD9-81ED-4DB2-BD59-A6C34878D82A}">
                    <a16:rowId xmlns:a16="http://schemas.microsoft.com/office/drawing/2014/main" val="670436756"/>
                  </a:ext>
                </a:extLst>
              </a:tr>
              <a:tr h="354558">
                <a:tc>
                  <a:txBody>
                    <a:bodyPr/>
                    <a:lstStyle/>
                    <a:p>
                      <a:pPr algn="ctr"/>
                      <a:r>
                        <a:rPr lang="en-GB" sz="1200" dirty="0">
                          <a:solidFill>
                            <a:schemeClr val="accent5">
                              <a:lumMod val="50000"/>
                            </a:schemeClr>
                          </a:solidFill>
                        </a:rPr>
                        <a:t>D.</a:t>
                      </a:r>
                    </a:p>
                  </a:txBody>
                  <a:tcPr anchor="ctr"/>
                </a:tc>
                <a:tc>
                  <a:txBody>
                    <a:bodyPr/>
                    <a:lstStyle/>
                    <a:p>
                      <a:r>
                        <a:rPr lang="fr-FR" sz="1200" b="0" noProof="0" dirty="0">
                          <a:solidFill>
                            <a:schemeClr val="accent5">
                              <a:lumMod val="50000"/>
                            </a:schemeClr>
                          </a:solidFill>
                        </a:rPr>
                        <a:t>Canada </a:t>
                      </a:r>
                    </a:p>
                  </a:txBody>
                  <a:tcPr anchor="ctr"/>
                </a:tc>
                <a:tc>
                  <a:txBody>
                    <a:bodyPr/>
                    <a:lstStyle/>
                    <a:p>
                      <a:r>
                        <a:rPr lang="fr-FR" sz="1200" noProof="0" dirty="0">
                          <a:solidFill>
                            <a:schemeClr val="accent5">
                              <a:lumMod val="50000"/>
                            </a:schemeClr>
                          </a:solidFill>
                        </a:rPr>
                        <a:t>1. J'aime l’Amérique du Nord.</a:t>
                      </a:r>
                    </a:p>
                    <a:p>
                      <a:r>
                        <a:rPr lang="fr-FR" sz="1200" noProof="0" dirty="0">
                          <a:solidFill>
                            <a:schemeClr val="accent5">
                              <a:lumMod val="50000"/>
                            </a:schemeClr>
                          </a:solidFill>
                        </a:rPr>
                        <a:t>2. J'aime la neige.</a:t>
                      </a:r>
                    </a:p>
                    <a:p>
                      <a:r>
                        <a:rPr lang="fr-FR" sz="1200" noProof="0" dirty="0">
                          <a:solidFill>
                            <a:schemeClr val="accent5">
                              <a:lumMod val="50000"/>
                            </a:schemeClr>
                          </a:solidFill>
                        </a:rPr>
                        <a:t>3. Je veux visiter le Québec.</a:t>
                      </a:r>
                    </a:p>
                  </a:txBody>
                  <a:tcPr anchor="ctr"/>
                </a:tc>
                <a:extLst>
                  <a:ext uri="{0D108BD9-81ED-4DB2-BD59-A6C34878D82A}">
                    <a16:rowId xmlns:a16="http://schemas.microsoft.com/office/drawing/2014/main" val="1769829694"/>
                  </a:ext>
                </a:extLst>
              </a:tr>
            </a:tbl>
          </a:graphicData>
        </a:graphic>
      </p:graphicFrame>
      <p:graphicFrame>
        <p:nvGraphicFramePr>
          <p:cNvPr id="17" name="Table 4">
            <a:extLst>
              <a:ext uri="{FF2B5EF4-FFF2-40B4-BE49-F238E27FC236}">
                <a16:creationId xmlns:a16="http://schemas.microsoft.com/office/drawing/2014/main" id="{95BB52AB-CE5B-DD4E-A637-E14D2D75E241}"/>
              </a:ext>
            </a:extLst>
          </p:cNvPr>
          <p:cNvGraphicFramePr>
            <a:graphicFrameLocks noGrp="1"/>
          </p:cNvGraphicFramePr>
          <p:nvPr>
            <p:extLst>
              <p:ext uri="{D42A27DB-BD31-4B8C-83A1-F6EECF244321}">
                <p14:modId xmlns:p14="http://schemas.microsoft.com/office/powerpoint/2010/main" val="386890655"/>
              </p:ext>
            </p:extLst>
          </p:nvPr>
        </p:nvGraphicFramePr>
        <p:xfrm>
          <a:off x="6184489" y="321947"/>
          <a:ext cx="5868809" cy="2834640"/>
        </p:xfrm>
        <a:graphic>
          <a:graphicData uri="http://schemas.openxmlformats.org/drawingml/2006/table">
            <a:tbl>
              <a:tblPr firstRow="1" bandRow="1">
                <a:tableStyleId>{5940675A-B579-460E-94D1-54222C63F5DA}</a:tableStyleId>
              </a:tblPr>
              <a:tblGrid>
                <a:gridCol w="380439">
                  <a:extLst>
                    <a:ext uri="{9D8B030D-6E8A-4147-A177-3AD203B41FA5}">
                      <a16:colId xmlns:a16="http://schemas.microsoft.com/office/drawing/2014/main" val="1181226948"/>
                    </a:ext>
                  </a:extLst>
                </a:gridCol>
                <a:gridCol w="2329162">
                  <a:extLst>
                    <a:ext uri="{9D8B030D-6E8A-4147-A177-3AD203B41FA5}">
                      <a16:colId xmlns:a16="http://schemas.microsoft.com/office/drawing/2014/main" val="4058903970"/>
                    </a:ext>
                  </a:extLst>
                </a:gridCol>
                <a:gridCol w="3159208">
                  <a:extLst>
                    <a:ext uri="{9D8B030D-6E8A-4147-A177-3AD203B41FA5}">
                      <a16:colId xmlns:a16="http://schemas.microsoft.com/office/drawing/2014/main" val="2049085416"/>
                    </a:ext>
                  </a:extLst>
                </a:gridCol>
              </a:tblGrid>
              <a:tr h="0">
                <a:tc>
                  <a:txBody>
                    <a:bodyPr/>
                    <a:lstStyle/>
                    <a:p>
                      <a:pPr algn="ctr"/>
                      <a:r>
                        <a:rPr lang="en-GB" sz="1200" dirty="0">
                          <a:solidFill>
                            <a:schemeClr val="accent5">
                              <a:lumMod val="50000"/>
                            </a:schemeClr>
                          </a:solidFill>
                        </a:rPr>
                        <a:t>      </a:t>
                      </a:r>
                    </a:p>
                  </a:txBody>
                  <a:tcPr/>
                </a:tc>
                <a:tc>
                  <a:txBody>
                    <a:bodyPr/>
                    <a:lstStyle/>
                    <a:p>
                      <a:pPr algn="ctr"/>
                      <a:r>
                        <a:rPr lang="en-GB" sz="1200" b="1" dirty="0">
                          <a:solidFill>
                            <a:schemeClr val="accent5">
                              <a:lumMod val="50000"/>
                            </a:schemeClr>
                          </a:solidFill>
                        </a:rPr>
                        <a:t>Country</a:t>
                      </a:r>
                    </a:p>
                  </a:txBody>
                  <a:tcPr/>
                </a:tc>
                <a:tc>
                  <a:txBody>
                    <a:bodyPr/>
                    <a:lstStyle/>
                    <a:p>
                      <a:pPr algn="ctr"/>
                      <a:r>
                        <a:rPr lang="en-GB" sz="1200" b="1" dirty="0">
                          <a:solidFill>
                            <a:schemeClr val="accent5">
                              <a:lumMod val="50000"/>
                            </a:schemeClr>
                          </a:solidFill>
                        </a:rPr>
                        <a:t>Clues</a:t>
                      </a:r>
                    </a:p>
                  </a:txBody>
                  <a:tcPr/>
                </a:tc>
                <a:extLst>
                  <a:ext uri="{0D108BD9-81ED-4DB2-BD59-A6C34878D82A}">
                    <a16:rowId xmlns:a16="http://schemas.microsoft.com/office/drawing/2014/main" val="465209129"/>
                  </a:ext>
                </a:extLst>
              </a:tr>
              <a:tr h="354558">
                <a:tc>
                  <a:txBody>
                    <a:bodyPr/>
                    <a:lstStyle/>
                    <a:p>
                      <a:pPr algn="ctr"/>
                      <a:r>
                        <a:rPr lang="en-GB" sz="1200" dirty="0">
                          <a:solidFill>
                            <a:schemeClr val="accent5">
                              <a:lumMod val="50000"/>
                            </a:schemeClr>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noProof="0" dirty="0">
                          <a:solidFill>
                            <a:schemeClr val="accent5">
                              <a:lumMod val="50000"/>
                            </a:schemeClr>
                          </a:solidFill>
                        </a:rPr>
                        <a:t>Italie</a:t>
                      </a:r>
                    </a:p>
                  </a:txBody>
                  <a:tcPr anchor="ctr"/>
                </a:tc>
                <a:tc>
                  <a:txBody>
                    <a:bodyPr/>
                    <a:lstStyle/>
                    <a:p>
                      <a:r>
                        <a:rPr lang="fr-FR" sz="1200" noProof="0" dirty="0">
                          <a:solidFill>
                            <a:schemeClr val="accent5">
                              <a:lumMod val="50000"/>
                            </a:schemeClr>
                          </a:solidFill>
                        </a:rPr>
                        <a:t>1. J'aime l’Europe.</a:t>
                      </a:r>
                    </a:p>
                    <a:p>
                      <a:r>
                        <a:rPr lang="fr-FR" sz="1200" noProof="0" dirty="0">
                          <a:solidFill>
                            <a:schemeClr val="accent5">
                              <a:lumMod val="50000"/>
                            </a:schemeClr>
                          </a:solidFill>
                        </a:rPr>
                        <a:t>2. J'aime la pizza.</a:t>
                      </a:r>
                    </a:p>
                    <a:p>
                      <a:r>
                        <a:rPr lang="fr-FR" sz="1200" noProof="0" dirty="0">
                          <a:solidFill>
                            <a:schemeClr val="accent5">
                              <a:lumMod val="50000"/>
                            </a:schemeClr>
                          </a:solidFill>
                        </a:rPr>
                        <a:t>3. Je veux visiter Rome.</a:t>
                      </a:r>
                    </a:p>
                  </a:txBody>
                  <a:tcPr anchor="ctr"/>
                </a:tc>
                <a:extLst>
                  <a:ext uri="{0D108BD9-81ED-4DB2-BD59-A6C34878D82A}">
                    <a16:rowId xmlns:a16="http://schemas.microsoft.com/office/drawing/2014/main" val="3084039764"/>
                  </a:ext>
                </a:extLst>
              </a:tr>
              <a:tr h="354558">
                <a:tc>
                  <a:txBody>
                    <a:bodyPr/>
                    <a:lstStyle/>
                    <a:p>
                      <a:pPr algn="ctr"/>
                      <a:r>
                        <a:rPr lang="en-GB" sz="1200" dirty="0">
                          <a:solidFill>
                            <a:schemeClr val="accent5">
                              <a:lumMod val="50000"/>
                            </a:schemeClr>
                          </a:solidFill>
                        </a:rPr>
                        <a:t>B.</a:t>
                      </a:r>
                    </a:p>
                  </a:txBody>
                  <a:tcPr anchor="ctr"/>
                </a:tc>
                <a:tc>
                  <a:txBody>
                    <a:bodyPr/>
                    <a:lstStyle/>
                    <a:p>
                      <a:r>
                        <a:rPr lang="fr-FR" sz="1200" b="0" noProof="0" dirty="0">
                          <a:solidFill>
                            <a:schemeClr val="accent5">
                              <a:lumMod val="50000"/>
                            </a:schemeClr>
                          </a:solidFill>
                        </a:rPr>
                        <a:t>Japon</a:t>
                      </a:r>
                    </a:p>
                  </a:txBody>
                  <a:tcPr anchor="ctr"/>
                </a:tc>
                <a:tc>
                  <a:txBody>
                    <a:bodyPr/>
                    <a:lstStyle/>
                    <a:p>
                      <a:r>
                        <a:rPr lang="fr-FR" sz="1200" noProof="0" dirty="0">
                          <a:solidFill>
                            <a:schemeClr val="accent5">
                              <a:lumMod val="50000"/>
                            </a:schemeClr>
                          </a:solidFill>
                        </a:rPr>
                        <a:t>1. J'aime l’Asie.</a:t>
                      </a:r>
                    </a:p>
                    <a:p>
                      <a:r>
                        <a:rPr lang="fr-FR" sz="1200" noProof="0" dirty="0">
                          <a:solidFill>
                            <a:schemeClr val="accent5">
                              <a:lumMod val="50000"/>
                            </a:schemeClr>
                          </a:solidFill>
                        </a:rPr>
                        <a:t>2. J'aime le sushi.</a:t>
                      </a:r>
                    </a:p>
                    <a:p>
                      <a:r>
                        <a:rPr lang="fr-FR" sz="1200" noProof="0" dirty="0">
                          <a:solidFill>
                            <a:schemeClr val="accent5">
                              <a:lumMod val="50000"/>
                            </a:schemeClr>
                          </a:solidFill>
                        </a:rPr>
                        <a:t>3. Je veux visiter Tokyo.</a:t>
                      </a:r>
                    </a:p>
                  </a:txBody>
                  <a:tcPr anchor="ctr"/>
                </a:tc>
                <a:extLst>
                  <a:ext uri="{0D108BD9-81ED-4DB2-BD59-A6C34878D82A}">
                    <a16:rowId xmlns:a16="http://schemas.microsoft.com/office/drawing/2014/main" val="2955840991"/>
                  </a:ext>
                </a:extLst>
              </a:tr>
              <a:tr h="354558">
                <a:tc>
                  <a:txBody>
                    <a:bodyPr/>
                    <a:lstStyle/>
                    <a:p>
                      <a:pPr algn="ctr"/>
                      <a:r>
                        <a:rPr lang="en-GB" sz="1200" dirty="0">
                          <a:solidFill>
                            <a:schemeClr val="accent5">
                              <a:lumMod val="50000"/>
                            </a:schemeClr>
                          </a:solidFill>
                        </a:rPr>
                        <a:t>C.</a:t>
                      </a:r>
                    </a:p>
                  </a:txBody>
                  <a:tcPr anchor="ctr"/>
                </a:tc>
                <a:tc>
                  <a:txBody>
                    <a:bodyPr/>
                    <a:lstStyle/>
                    <a:p>
                      <a:r>
                        <a:rPr lang="fr-FR" sz="1200" b="0" noProof="0" dirty="0">
                          <a:solidFill>
                            <a:schemeClr val="accent5">
                              <a:lumMod val="50000"/>
                            </a:schemeClr>
                          </a:solidFill>
                        </a:rPr>
                        <a:t>Afrique du Sud</a:t>
                      </a:r>
                    </a:p>
                  </a:txBody>
                  <a:tcPr anchor="ctr"/>
                </a:tc>
                <a:tc>
                  <a:txBody>
                    <a:bodyPr/>
                    <a:lstStyle/>
                    <a:p>
                      <a:r>
                        <a:rPr lang="fr-FR" sz="1200" noProof="0" dirty="0">
                          <a:solidFill>
                            <a:schemeClr val="accent5">
                              <a:lumMod val="50000"/>
                            </a:schemeClr>
                          </a:solidFill>
                        </a:rPr>
                        <a:t>1. J'aime l’Afrique.</a:t>
                      </a:r>
                    </a:p>
                    <a:p>
                      <a:r>
                        <a:rPr lang="fr-FR" sz="1200" noProof="0" dirty="0">
                          <a:solidFill>
                            <a:schemeClr val="accent5">
                              <a:lumMod val="50000"/>
                            </a:schemeClr>
                          </a:solidFill>
                        </a:rPr>
                        <a:t>2. J'aime les éléphants.</a:t>
                      </a:r>
                    </a:p>
                    <a:p>
                      <a:r>
                        <a:rPr lang="fr-FR" sz="1200" noProof="0" dirty="0">
                          <a:solidFill>
                            <a:schemeClr val="accent5">
                              <a:lumMod val="50000"/>
                            </a:schemeClr>
                          </a:solidFill>
                        </a:rPr>
                        <a:t>3. Je veux visiter Cape Town.</a:t>
                      </a:r>
                    </a:p>
                  </a:txBody>
                  <a:tcPr anchor="ctr"/>
                </a:tc>
                <a:extLst>
                  <a:ext uri="{0D108BD9-81ED-4DB2-BD59-A6C34878D82A}">
                    <a16:rowId xmlns:a16="http://schemas.microsoft.com/office/drawing/2014/main" val="670436756"/>
                  </a:ext>
                </a:extLst>
              </a:tr>
              <a:tr h="354558">
                <a:tc>
                  <a:txBody>
                    <a:bodyPr/>
                    <a:lstStyle/>
                    <a:p>
                      <a:pPr algn="ctr"/>
                      <a:r>
                        <a:rPr lang="en-GB" sz="1200" dirty="0">
                          <a:solidFill>
                            <a:schemeClr val="accent5">
                              <a:lumMod val="50000"/>
                            </a:schemeClr>
                          </a:solidFill>
                        </a:rPr>
                        <a:t>D.</a:t>
                      </a:r>
                    </a:p>
                  </a:txBody>
                  <a:tcPr anchor="ctr"/>
                </a:tc>
                <a:tc>
                  <a:txBody>
                    <a:bodyPr/>
                    <a:lstStyle/>
                    <a:p>
                      <a:r>
                        <a:rPr lang="fr-FR" sz="1200" b="0" noProof="0" dirty="0">
                          <a:solidFill>
                            <a:schemeClr val="accent5">
                              <a:lumMod val="50000"/>
                            </a:schemeClr>
                          </a:solidFill>
                        </a:rPr>
                        <a:t>Canada </a:t>
                      </a:r>
                    </a:p>
                  </a:txBody>
                  <a:tcPr anchor="ctr"/>
                </a:tc>
                <a:tc>
                  <a:txBody>
                    <a:bodyPr/>
                    <a:lstStyle/>
                    <a:p>
                      <a:r>
                        <a:rPr lang="fr-FR" sz="1200" noProof="0" dirty="0">
                          <a:solidFill>
                            <a:schemeClr val="accent5">
                              <a:lumMod val="50000"/>
                            </a:schemeClr>
                          </a:solidFill>
                        </a:rPr>
                        <a:t>1. J'aime l’Amérique du Nord.</a:t>
                      </a:r>
                    </a:p>
                    <a:p>
                      <a:r>
                        <a:rPr lang="fr-FR" sz="1200" noProof="0" dirty="0">
                          <a:solidFill>
                            <a:schemeClr val="accent5">
                              <a:lumMod val="50000"/>
                            </a:schemeClr>
                          </a:solidFill>
                        </a:rPr>
                        <a:t>2. J'aime la neige.</a:t>
                      </a:r>
                    </a:p>
                    <a:p>
                      <a:r>
                        <a:rPr lang="fr-FR" sz="1200" noProof="0" dirty="0">
                          <a:solidFill>
                            <a:schemeClr val="accent5">
                              <a:lumMod val="50000"/>
                            </a:schemeClr>
                          </a:solidFill>
                        </a:rPr>
                        <a:t>3. Je veux visiter le Québec.</a:t>
                      </a:r>
                    </a:p>
                  </a:txBody>
                  <a:tcPr anchor="ctr"/>
                </a:tc>
                <a:extLst>
                  <a:ext uri="{0D108BD9-81ED-4DB2-BD59-A6C34878D82A}">
                    <a16:rowId xmlns:a16="http://schemas.microsoft.com/office/drawing/2014/main" val="1769829694"/>
                  </a:ext>
                </a:extLst>
              </a:tr>
            </a:tbl>
          </a:graphicData>
        </a:graphic>
      </p:graphicFrame>
      <p:graphicFrame>
        <p:nvGraphicFramePr>
          <p:cNvPr id="18" name="Table 4">
            <a:extLst>
              <a:ext uri="{FF2B5EF4-FFF2-40B4-BE49-F238E27FC236}">
                <a16:creationId xmlns:a16="http://schemas.microsoft.com/office/drawing/2014/main" id="{2BB1BAAC-5B06-1743-9C87-4E948B0E8D10}"/>
              </a:ext>
            </a:extLst>
          </p:cNvPr>
          <p:cNvGraphicFramePr>
            <a:graphicFrameLocks noGrp="1"/>
          </p:cNvGraphicFramePr>
          <p:nvPr>
            <p:extLst>
              <p:ext uri="{D42A27DB-BD31-4B8C-83A1-F6EECF244321}">
                <p14:modId xmlns:p14="http://schemas.microsoft.com/office/powerpoint/2010/main" val="2883136222"/>
              </p:ext>
            </p:extLst>
          </p:nvPr>
        </p:nvGraphicFramePr>
        <p:xfrm>
          <a:off x="138702" y="3326729"/>
          <a:ext cx="5868809" cy="2860836"/>
        </p:xfrm>
        <a:graphic>
          <a:graphicData uri="http://schemas.openxmlformats.org/drawingml/2006/table">
            <a:tbl>
              <a:tblPr firstRow="1" bandRow="1">
                <a:tableStyleId>{5940675A-B579-460E-94D1-54222C63F5DA}</a:tableStyleId>
              </a:tblPr>
              <a:tblGrid>
                <a:gridCol w="380439">
                  <a:extLst>
                    <a:ext uri="{9D8B030D-6E8A-4147-A177-3AD203B41FA5}">
                      <a16:colId xmlns:a16="http://schemas.microsoft.com/office/drawing/2014/main" val="1181226948"/>
                    </a:ext>
                  </a:extLst>
                </a:gridCol>
                <a:gridCol w="2329162">
                  <a:extLst>
                    <a:ext uri="{9D8B030D-6E8A-4147-A177-3AD203B41FA5}">
                      <a16:colId xmlns:a16="http://schemas.microsoft.com/office/drawing/2014/main" val="4058903970"/>
                    </a:ext>
                  </a:extLst>
                </a:gridCol>
                <a:gridCol w="3159208">
                  <a:extLst>
                    <a:ext uri="{9D8B030D-6E8A-4147-A177-3AD203B41FA5}">
                      <a16:colId xmlns:a16="http://schemas.microsoft.com/office/drawing/2014/main" val="2049085416"/>
                    </a:ext>
                  </a:extLst>
                </a:gridCol>
              </a:tblGrid>
              <a:tr h="300516">
                <a:tc>
                  <a:txBody>
                    <a:bodyPr/>
                    <a:lstStyle/>
                    <a:p>
                      <a:pPr algn="ctr"/>
                      <a:r>
                        <a:rPr lang="en-GB" sz="1200" dirty="0">
                          <a:solidFill>
                            <a:schemeClr val="accent5">
                              <a:lumMod val="50000"/>
                            </a:schemeClr>
                          </a:solidFill>
                        </a:rPr>
                        <a:t>      </a:t>
                      </a:r>
                    </a:p>
                  </a:txBody>
                  <a:tcPr/>
                </a:tc>
                <a:tc>
                  <a:txBody>
                    <a:bodyPr/>
                    <a:lstStyle/>
                    <a:p>
                      <a:pPr algn="ctr"/>
                      <a:r>
                        <a:rPr lang="en-GB" sz="1200" b="1" dirty="0">
                          <a:solidFill>
                            <a:schemeClr val="accent5">
                              <a:lumMod val="50000"/>
                            </a:schemeClr>
                          </a:solidFill>
                        </a:rPr>
                        <a:t>Country</a:t>
                      </a:r>
                    </a:p>
                  </a:txBody>
                  <a:tcPr/>
                </a:tc>
                <a:tc>
                  <a:txBody>
                    <a:bodyPr/>
                    <a:lstStyle/>
                    <a:p>
                      <a:pPr algn="ctr"/>
                      <a:r>
                        <a:rPr lang="en-GB" sz="1200" b="1" dirty="0">
                          <a:solidFill>
                            <a:schemeClr val="accent5">
                              <a:lumMod val="50000"/>
                            </a:schemeClr>
                          </a:solidFill>
                        </a:rPr>
                        <a:t>Clues</a:t>
                      </a:r>
                    </a:p>
                  </a:txBody>
                  <a:tcPr/>
                </a:tc>
                <a:extLst>
                  <a:ext uri="{0D108BD9-81ED-4DB2-BD59-A6C34878D82A}">
                    <a16:rowId xmlns:a16="http://schemas.microsoft.com/office/drawing/2014/main" val="465209129"/>
                  </a:ext>
                </a:extLst>
              </a:tr>
              <a:tr h="354558">
                <a:tc>
                  <a:txBody>
                    <a:bodyPr/>
                    <a:lstStyle/>
                    <a:p>
                      <a:pPr algn="ctr"/>
                      <a:r>
                        <a:rPr lang="en-GB" sz="1200" dirty="0">
                          <a:solidFill>
                            <a:schemeClr val="accent5">
                              <a:lumMod val="50000"/>
                            </a:schemeClr>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noProof="0" dirty="0">
                          <a:solidFill>
                            <a:schemeClr val="accent5">
                              <a:lumMod val="50000"/>
                            </a:schemeClr>
                          </a:solidFill>
                        </a:rPr>
                        <a:t>Italie</a:t>
                      </a:r>
                    </a:p>
                  </a:txBody>
                  <a:tcPr anchor="ctr"/>
                </a:tc>
                <a:tc>
                  <a:txBody>
                    <a:bodyPr/>
                    <a:lstStyle/>
                    <a:p>
                      <a:r>
                        <a:rPr lang="fr-FR" sz="1200" noProof="0" dirty="0">
                          <a:solidFill>
                            <a:schemeClr val="accent5">
                              <a:lumMod val="50000"/>
                            </a:schemeClr>
                          </a:solidFill>
                        </a:rPr>
                        <a:t>1. J'aime l’Europe.</a:t>
                      </a:r>
                    </a:p>
                    <a:p>
                      <a:r>
                        <a:rPr lang="fr-FR" sz="1200" noProof="0" dirty="0">
                          <a:solidFill>
                            <a:schemeClr val="accent5">
                              <a:lumMod val="50000"/>
                            </a:schemeClr>
                          </a:solidFill>
                        </a:rPr>
                        <a:t>2. J'aime la pizza.</a:t>
                      </a:r>
                    </a:p>
                    <a:p>
                      <a:r>
                        <a:rPr lang="fr-FR" sz="1200" noProof="0" dirty="0">
                          <a:solidFill>
                            <a:schemeClr val="accent5">
                              <a:lumMod val="50000"/>
                            </a:schemeClr>
                          </a:solidFill>
                        </a:rPr>
                        <a:t>3. Je veux visiter Rome.</a:t>
                      </a:r>
                    </a:p>
                  </a:txBody>
                  <a:tcPr anchor="ctr"/>
                </a:tc>
                <a:extLst>
                  <a:ext uri="{0D108BD9-81ED-4DB2-BD59-A6C34878D82A}">
                    <a16:rowId xmlns:a16="http://schemas.microsoft.com/office/drawing/2014/main" val="3084039764"/>
                  </a:ext>
                </a:extLst>
              </a:tr>
              <a:tr h="354558">
                <a:tc>
                  <a:txBody>
                    <a:bodyPr/>
                    <a:lstStyle/>
                    <a:p>
                      <a:pPr algn="ctr"/>
                      <a:r>
                        <a:rPr lang="en-GB" sz="1200" dirty="0">
                          <a:solidFill>
                            <a:schemeClr val="accent5">
                              <a:lumMod val="50000"/>
                            </a:schemeClr>
                          </a:solidFill>
                        </a:rPr>
                        <a:t>B.</a:t>
                      </a:r>
                    </a:p>
                  </a:txBody>
                  <a:tcPr anchor="ctr"/>
                </a:tc>
                <a:tc>
                  <a:txBody>
                    <a:bodyPr/>
                    <a:lstStyle/>
                    <a:p>
                      <a:r>
                        <a:rPr lang="fr-FR" sz="1200" b="0" noProof="0" dirty="0">
                          <a:solidFill>
                            <a:schemeClr val="accent5">
                              <a:lumMod val="50000"/>
                            </a:schemeClr>
                          </a:solidFill>
                        </a:rPr>
                        <a:t>Japon</a:t>
                      </a:r>
                    </a:p>
                  </a:txBody>
                  <a:tcPr anchor="ctr"/>
                </a:tc>
                <a:tc>
                  <a:txBody>
                    <a:bodyPr/>
                    <a:lstStyle/>
                    <a:p>
                      <a:r>
                        <a:rPr lang="fr-FR" sz="1200" noProof="0" dirty="0">
                          <a:solidFill>
                            <a:schemeClr val="accent5">
                              <a:lumMod val="50000"/>
                            </a:schemeClr>
                          </a:solidFill>
                        </a:rPr>
                        <a:t>1. J'aime l’Asie.</a:t>
                      </a:r>
                    </a:p>
                    <a:p>
                      <a:r>
                        <a:rPr lang="fr-FR" sz="1200" noProof="0" dirty="0">
                          <a:solidFill>
                            <a:schemeClr val="accent5">
                              <a:lumMod val="50000"/>
                            </a:schemeClr>
                          </a:solidFill>
                        </a:rPr>
                        <a:t>2. J'aime le sushi.</a:t>
                      </a:r>
                    </a:p>
                    <a:p>
                      <a:r>
                        <a:rPr lang="fr-FR" sz="1200" noProof="0" dirty="0">
                          <a:solidFill>
                            <a:schemeClr val="accent5">
                              <a:lumMod val="50000"/>
                            </a:schemeClr>
                          </a:solidFill>
                        </a:rPr>
                        <a:t>3. Je veux visiter Tokyo.</a:t>
                      </a:r>
                    </a:p>
                  </a:txBody>
                  <a:tcPr anchor="ctr"/>
                </a:tc>
                <a:extLst>
                  <a:ext uri="{0D108BD9-81ED-4DB2-BD59-A6C34878D82A}">
                    <a16:rowId xmlns:a16="http://schemas.microsoft.com/office/drawing/2014/main" val="2955840991"/>
                  </a:ext>
                </a:extLst>
              </a:tr>
              <a:tr h="354558">
                <a:tc>
                  <a:txBody>
                    <a:bodyPr/>
                    <a:lstStyle/>
                    <a:p>
                      <a:pPr algn="ctr"/>
                      <a:r>
                        <a:rPr lang="en-GB" sz="1200" dirty="0">
                          <a:solidFill>
                            <a:schemeClr val="accent5">
                              <a:lumMod val="50000"/>
                            </a:schemeClr>
                          </a:solidFill>
                        </a:rPr>
                        <a:t>C.</a:t>
                      </a:r>
                    </a:p>
                  </a:txBody>
                  <a:tcPr anchor="ctr"/>
                </a:tc>
                <a:tc>
                  <a:txBody>
                    <a:bodyPr/>
                    <a:lstStyle/>
                    <a:p>
                      <a:r>
                        <a:rPr lang="fr-FR" sz="1200" b="0" noProof="0" dirty="0">
                          <a:solidFill>
                            <a:schemeClr val="accent5">
                              <a:lumMod val="50000"/>
                            </a:schemeClr>
                          </a:solidFill>
                        </a:rPr>
                        <a:t>Afrique du Sud</a:t>
                      </a:r>
                    </a:p>
                  </a:txBody>
                  <a:tcPr anchor="ctr"/>
                </a:tc>
                <a:tc>
                  <a:txBody>
                    <a:bodyPr/>
                    <a:lstStyle/>
                    <a:p>
                      <a:r>
                        <a:rPr lang="fr-FR" sz="1200" noProof="0" dirty="0">
                          <a:solidFill>
                            <a:schemeClr val="accent5">
                              <a:lumMod val="50000"/>
                            </a:schemeClr>
                          </a:solidFill>
                        </a:rPr>
                        <a:t>1. J'aime l’Afrique.</a:t>
                      </a:r>
                    </a:p>
                    <a:p>
                      <a:r>
                        <a:rPr lang="fr-FR" sz="1200" noProof="0" dirty="0">
                          <a:solidFill>
                            <a:schemeClr val="accent5">
                              <a:lumMod val="50000"/>
                            </a:schemeClr>
                          </a:solidFill>
                        </a:rPr>
                        <a:t>2. J'aime les éléphants.</a:t>
                      </a:r>
                    </a:p>
                    <a:p>
                      <a:r>
                        <a:rPr lang="fr-FR" sz="1200" noProof="0" dirty="0">
                          <a:solidFill>
                            <a:schemeClr val="accent5">
                              <a:lumMod val="50000"/>
                            </a:schemeClr>
                          </a:solidFill>
                        </a:rPr>
                        <a:t>3. Je veux visiter Cape Town.</a:t>
                      </a:r>
                    </a:p>
                  </a:txBody>
                  <a:tcPr anchor="ctr"/>
                </a:tc>
                <a:extLst>
                  <a:ext uri="{0D108BD9-81ED-4DB2-BD59-A6C34878D82A}">
                    <a16:rowId xmlns:a16="http://schemas.microsoft.com/office/drawing/2014/main" val="670436756"/>
                  </a:ext>
                </a:extLst>
              </a:tr>
              <a:tr h="354558">
                <a:tc>
                  <a:txBody>
                    <a:bodyPr/>
                    <a:lstStyle/>
                    <a:p>
                      <a:pPr algn="ctr"/>
                      <a:r>
                        <a:rPr lang="en-GB" sz="1200" dirty="0">
                          <a:solidFill>
                            <a:schemeClr val="accent5">
                              <a:lumMod val="50000"/>
                            </a:schemeClr>
                          </a:solidFill>
                        </a:rPr>
                        <a:t>D.</a:t>
                      </a:r>
                    </a:p>
                  </a:txBody>
                  <a:tcPr anchor="ctr"/>
                </a:tc>
                <a:tc>
                  <a:txBody>
                    <a:bodyPr/>
                    <a:lstStyle/>
                    <a:p>
                      <a:r>
                        <a:rPr lang="fr-FR" sz="1200" b="0" noProof="0" dirty="0">
                          <a:solidFill>
                            <a:schemeClr val="accent5">
                              <a:lumMod val="50000"/>
                            </a:schemeClr>
                          </a:solidFill>
                        </a:rPr>
                        <a:t>Canada </a:t>
                      </a:r>
                    </a:p>
                  </a:txBody>
                  <a:tcPr anchor="ctr"/>
                </a:tc>
                <a:tc>
                  <a:txBody>
                    <a:bodyPr/>
                    <a:lstStyle/>
                    <a:p>
                      <a:r>
                        <a:rPr lang="fr-FR" sz="1200" noProof="0" dirty="0">
                          <a:solidFill>
                            <a:schemeClr val="accent5">
                              <a:lumMod val="50000"/>
                            </a:schemeClr>
                          </a:solidFill>
                        </a:rPr>
                        <a:t>1. J'aime l’Amérique du Nord.</a:t>
                      </a:r>
                    </a:p>
                    <a:p>
                      <a:r>
                        <a:rPr lang="fr-FR" sz="1200" noProof="0" dirty="0">
                          <a:solidFill>
                            <a:schemeClr val="accent5">
                              <a:lumMod val="50000"/>
                            </a:schemeClr>
                          </a:solidFill>
                        </a:rPr>
                        <a:t>2. J'aime la neige.</a:t>
                      </a:r>
                    </a:p>
                    <a:p>
                      <a:r>
                        <a:rPr lang="fr-FR" sz="1200" noProof="0" dirty="0">
                          <a:solidFill>
                            <a:schemeClr val="accent5">
                              <a:lumMod val="50000"/>
                            </a:schemeClr>
                          </a:solidFill>
                        </a:rPr>
                        <a:t>3. Je veux visiter le Québec.</a:t>
                      </a:r>
                    </a:p>
                  </a:txBody>
                  <a:tcPr anchor="ctr"/>
                </a:tc>
                <a:extLst>
                  <a:ext uri="{0D108BD9-81ED-4DB2-BD59-A6C34878D82A}">
                    <a16:rowId xmlns:a16="http://schemas.microsoft.com/office/drawing/2014/main" val="1769829694"/>
                  </a:ext>
                </a:extLst>
              </a:tr>
            </a:tbl>
          </a:graphicData>
        </a:graphic>
      </p:graphicFrame>
      <p:graphicFrame>
        <p:nvGraphicFramePr>
          <p:cNvPr id="19" name="Table 4">
            <a:extLst>
              <a:ext uri="{FF2B5EF4-FFF2-40B4-BE49-F238E27FC236}">
                <a16:creationId xmlns:a16="http://schemas.microsoft.com/office/drawing/2014/main" id="{FAF7D75A-A3A0-7941-A5F3-B39CF9851C4D}"/>
              </a:ext>
            </a:extLst>
          </p:cNvPr>
          <p:cNvGraphicFramePr>
            <a:graphicFrameLocks noGrp="1"/>
          </p:cNvGraphicFramePr>
          <p:nvPr>
            <p:extLst>
              <p:ext uri="{D42A27DB-BD31-4B8C-83A1-F6EECF244321}">
                <p14:modId xmlns:p14="http://schemas.microsoft.com/office/powerpoint/2010/main" val="3957842568"/>
              </p:ext>
            </p:extLst>
          </p:nvPr>
        </p:nvGraphicFramePr>
        <p:xfrm>
          <a:off x="6184489" y="3326729"/>
          <a:ext cx="5868809" cy="2834640"/>
        </p:xfrm>
        <a:graphic>
          <a:graphicData uri="http://schemas.openxmlformats.org/drawingml/2006/table">
            <a:tbl>
              <a:tblPr firstRow="1" bandRow="1">
                <a:tableStyleId>{5940675A-B579-460E-94D1-54222C63F5DA}</a:tableStyleId>
              </a:tblPr>
              <a:tblGrid>
                <a:gridCol w="380439">
                  <a:extLst>
                    <a:ext uri="{9D8B030D-6E8A-4147-A177-3AD203B41FA5}">
                      <a16:colId xmlns:a16="http://schemas.microsoft.com/office/drawing/2014/main" val="1181226948"/>
                    </a:ext>
                  </a:extLst>
                </a:gridCol>
                <a:gridCol w="2329162">
                  <a:extLst>
                    <a:ext uri="{9D8B030D-6E8A-4147-A177-3AD203B41FA5}">
                      <a16:colId xmlns:a16="http://schemas.microsoft.com/office/drawing/2014/main" val="4058903970"/>
                    </a:ext>
                  </a:extLst>
                </a:gridCol>
                <a:gridCol w="3159208">
                  <a:extLst>
                    <a:ext uri="{9D8B030D-6E8A-4147-A177-3AD203B41FA5}">
                      <a16:colId xmlns:a16="http://schemas.microsoft.com/office/drawing/2014/main" val="2049085416"/>
                    </a:ext>
                  </a:extLst>
                </a:gridCol>
              </a:tblGrid>
              <a:tr h="0">
                <a:tc>
                  <a:txBody>
                    <a:bodyPr/>
                    <a:lstStyle/>
                    <a:p>
                      <a:pPr algn="ctr"/>
                      <a:r>
                        <a:rPr lang="en-GB" sz="1200" dirty="0">
                          <a:solidFill>
                            <a:schemeClr val="accent5">
                              <a:lumMod val="50000"/>
                            </a:schemeClr>
                          </a:solidFill>
                        </a:rPr>
                        <a:t>      </a:t>
                      </a:r>
                    </a:p>
                  </a:txBody>
                  <a:tcPr/>
                </a:tc>
                <a:tc>
                  <a:txBody>
                    <a:bodyPr/>
                    <a:lstStyle/>
                    <a:p>
                      <a:pPr algn="ctr"/>
                      <a:r>
                        <a:rPr lang="en-GB" sz="1200" b="1" dirty="0">
                          <a:solidFill>
                            <a:schemeClr val="accent5">
                              <a:lumMod val="50000"/>
                            </a:schemeClr>
                          </a:solidFill>
                        </a:rPr>
                        <a:t>Country</a:t>
                      </a:r>
                    </a:p>
                  </a:txBody>
                  <a:tcPr/>
                </a:tc>
                <a:tc>
                  <a:txBody>
                    <a:bodyPr/>
                    <a:lstStyle/>
                    <a:p>
                      <a:pPr algn="ctr"/>
                      <a:r>
                        <a:rPr lang="en-GB" sz="1200" b="1" dirty="0">
                          <a:solidFill>
                            <a:schemeClr val="accent5">
                              <a:lumMod val="50000"/>
                            </a:schemeClr>
                          </a:solidFill>
                        </a:rPr>
                        <a:t>Clues</a:t>
                      </a:r>
                    </a:p>
                  </a:txBody>
                  <a:tcPr/>
                </a:tc>
                <a:extLst>
                  <a:ext uri="{0D108BD9-81ED-4DB2-BD59-A6C34878D82A}">
                    <a16:rowId xmlns:a16="http://schemas.microsoft.com/office/drawing/2014/main" val="465209129"/>
                  </a:ext>
                </a:extLst>
              </a:tr>
              <a:tr h="354558">
                <a:tc>
                  <a:txBody>
                    <a:bodyPr/>
                    <a:lstStyle/>
                    <a:p>
                      <a:pPr algn="ctr"/>
                      <a:r>
                        <a:rPr lang="en-GB" sz="1200" dirty="0">
                          <a:solidFill>
                            <a:schemeClr val="accent5">
                              <a:lumMod val="50000"/>
                            </a:schemeClr>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noProof="0" dirty="0">
                          <a:solidFill>
                            <a:schemeClr val="accent5">
                              <a:lumMod val="50000"/>
                            </a:schemeClr>
                          </a:solidFill>
                        </a:rPr>
                        <a:t>Italie</a:t>
                      </a:r>
                    </a:p>
                  </a:txBody>
                  <a:tcPr anchor="ctr"/>
                </a:tc>
                <a:tc>
                  <a:txBody>
                    <a:bodyPr/>
                    <a:lstStyle/>
                    <a:p>
                      <a:r>
                        <a:rPr lang="fr-FR" sz="1200" noProof="0" dirty="0">
                          <a:solidFill>
                            <a:schemeClr val="accent5">
                              <a:lumMod val="50000"/>
                            </a:schemeClr>
                          </a:solidFill>
                        </a:rPr>
                        <a:t>1. J'aime l’Europe.</a:t>
                      </a:r>
                    </a:p>
                    <a:p>
                      <a:r>
                        <a:rPr lang="fr-FR" sz="1200" noProof="0" dirty="0">
                          <a:solidFill>
                            <a:schemeClr val="accent5">
                              <a:lumMod val="50000"/>
                            </a:schemeClr>
                          </a:solidFill>
                        </a:rPr>
                        <a:t>2. J'aime la pizza.</a:t>
                      </a:r>
                    </a:p>
                    <a:p>
                      <a:r>
                        <a:rPr lang="fr-FR" sz="1200" noProof="0" dirty="0">
                          <a:solidFill>
                            <a:schemeClr val="accent5">
                              <a:lumMod val="50000"/>
                            </a:schemeClr>
                          </a:solidFill>
                        </a:rPr>
                        <a:t>3. Je veux visiter Rome.</a:t>
                      </a:r>
                    </a:p>
                  </a:txBody>
                  <a:tcPr anchor="ctr"/>
                </a:tc>
                <a:extLst>
                  <a:ext uri="{0D108BD9-81ED-4DB2-BD59-A6C34878D82A}">
                    <a16:rowId xmlns:a16="http://schemas.microsoft.com/office/drawing/2014/main" val="3084039764"/>
                  </a:ext>
                </a:extLst>
              </a:tr>
              <a:tr h="354558">
                <a:tc>
                  <a:txBody>
                    <a:bodyPr/>
                    <a:lstStyle/>
                    <a:p>
                      <a:pPr algn="ctr"/>
                      <a:r>
                        <a:rPr lang="en-GB" sz="1200" dirty="0">
                          <a:solidFill>
                            <a:schemeClr val="accent5">
                              <a:lumMod val="50000"/>
                            </a:schemeClr>
                          </a:solidFill>
                        </a:rPr>
                        <a:t>B.</a:t>
                      </a:r>
                    </a:p>
                  </a:txBody>
                  <a:tcPr anchor="ctr"/>
                </a:tc>
                <a:tc>
                  <a:txBody>
                    <a:bodyPr/>
                    <a:lstStyle/>
                    <a:p>
                      <a:r>
                        <a:rPr lang="fr-FR" sz="1200" b="0" noProof="0" dirty="0">
                          <a:solidFill>
                            <a:schemeClr val="accent5">
                              <a:lumMod val="50000"/>
                            </a:schemeClr>
                          </a:solidFill>
                        </a:rPr>
                        <a:t>Japon</a:t>
                      </a:r>
                    </a:p>
                  </a:txBody>
                  <a:tcPr anchor="ctr"/>
                </a:tc>
                <a:tc>
                  <a:txBody>
                    <a:bodyPr/>
                    <a:lstStyle/>
                    <a:p>
                      <a:r>
                        <a:rPr lang="fr-FR" sz="1200" noProof="0" dirty="0">
                          <a:solidFill>
                            <a:schemeClr val="accent5">
                              <a:lumMod val="50000"/>
                            </a:schemeClr>
                          </a:solidFill>
                        </a:rPr>
                        <a:t>1. J'aime l’Asie.</a:t>
                      </a:r>
                    </a:p>
                    <a:p>
                      <a:r>
                        <a:rPr lang="fr-FR" sz="1200" noProof="0" dirty="0">
                          <a:solidFill>
                            <a:schemeClr val="accent5">
                              <a:lumMod val="50000"/>
                            </a:schemeClr>
                          </a:solidFill>
                        </a:rPr>
                        <a:t>2. J'aime le sushi.</a:t>
                      </a:r>
                    </a:p>
                    <a:p>
                      <a:r>
                        <a:rPr lang="fr-FR" sz="1200" noProof="0" dirty="0">
                          <a:solidFill>
                            <a:schemeClr val="accent5">
                              <a:lumMod val="50000"/>
                            </a:schemeClr>
                          </a:solidFill>
                        </a:rPr>
                        <a:t>3. Je veux visiter Tokyo.</a:t>
                      </a:r>
                    </a:p>
                  </a:txBody>
                  <a:tcPr anchor="ctr"/>
                </a:tc>
                <a:extLst>
                  <a:ext uri="{0D108BD9-81ED-4DB2-BD59-A6C34878D82A}">
                    <a16:rowId xmlns:a16="http://schemas.microsoft.com/office/drawing/2014/main" val="2955840991"/>
                  </a:ext>
                </a:extLst>
              </a:tr>
              <a:tr h="354558">
                <a:tc>
                  <a:txBody>
                    <a:bodyPr/>
                    <a:lstStyle/>
                    <a:p>
                      <a:pPr algn="ctr"/>
                      <a:r>
                        <a:rPr lang="en-GB" sz="1200" dirty="0">
                          <a:solidFill>
                            <a:schemeClr val="accent5">
                              <a:lumMod val="50000"/>
                            </a:schemeClr>
                          </a:solidFill>
                        </a:rPr>
                        <a:t>C.</a:t>
                      </a:r>
                    </a:p>
                  </a:txBody>
                  <a:tcPr anchor="ctr"/>
                </a:tc>
                <a:tc>
                  <a:txBody>
                    <a:bodyPr/>
                    <a:lstStyle/>
                    <a:p>
                      <a:r>
                        <a:rPr lang="fr-FR" sz="1200" b="0" noProof="0" dirty="0">
                          <a:solidFill>
                            <a:schemeClr val="accent5">
                              <a:lumMod val="50000"/>
                            </a:schemeClr>
                          </a:solidFill>
                        </a:rPr>
                        <a:t>Afrique du Sud</a:t>
                      </a:r>
                    </a:p>
                  </a:txBody>
                  <a:tcPr anchor="ctr"/>
                </a:tc>
                <a:tc>
                  <a:txBody>
                    <a:bodyPr/>
                    <a:lstStyle/>
                    <a:p>
                      <a:r>
                        <a:rPr lang="fr-FR" sz="1200" noProof="0" dirty="0">
                          <a:solidFill>
                            <a:schemeClr val="accent5">
                              <a:lumMod val="50000"/>
                            </a:schemeClr>
                          </a:solidFill>
                        </a:rPr>
                        <a:t>1. J'aime l’Afrique.</a:t>
                      </a:r>
                    </a:p>
                    <a:p>
                      <a:r>
                        <a:rPr lang="fr-FR" sz="1200" noProof="0" dirty="0">
                          <a:solidFill>
                            <a:schemeClr val="accent5">
                              <a:lumMod val="50000"/>
                            </a:schemeClr>
                          </a:solidFill>
                        </a:rPr>
                        <a:t>2. J'aime les éléphants.</a:t>
                      </a:r>
                    </a:p>
                    <a:p>
                      <a:r>
                        <a:rPr lang="fr-FR" sz="1200" noProof="0" dirty="0">
                          <a:solidFill>
                            <a:schemeClr val="accent5">
                              <a:lumMod val="50000"/>
                            </a:schemeClr>
                          </a:solidFill>
                        </a:rPr>
                        <a:t>3. Je veux visiter Cape Town.</a:t>
                      </a:r>
                    </a:p>
                  </a:txBody>
                  <a:tcPr anchor="ctr"/>
                </a:tc>
                <a:extLst>
                  <a:ext uri="{0D108BD9-81ED-4DB2-BD59-A6C34878D82A}">
                    <a16:rowId xmlns:a16="http://schemas.microsoft.com/office/drawing/2014/main" val="670436756"/>
                  </a:ext>
                </a:extLst>
              </a:tr>
              <a:tr h="354558">
                <a:tc>
                  <a:txBody>
                    <a:bodyPr/>
                    <a:lstStyle/>
                    <a:p>
                      <a:pPr algn="ctr"/>
                      <a:r>
                        <a:rPr lang="en-GB" sz="1200" dirty="0">
                          <a:solidFill>
                            <a:schemeClr val="accent5">
                              <a:lumMod val="50000"/>
                            </a:schemeClr>
                          </a:solidFill>
                        </a:rPr>
                        <a:t>D.</a:t>
                      </a:r>
                    </a:p>
                  </a:txBody>
                  <a:tcPr anchor="ctr"/>
                </a:tc>
                <a:tc>
                  <a:txBody>
                    <a:bodyPr/>
                    <a:lstStyle/>
                    <a:p>
                      <a:r>
                        <a:rPr lang="fr-FR" sz="1200" b="0" noProof="0" dirty="0">
                          <a:solidFill>
                            <a:schemeClr val="accent5">
                              <a:lumMod val="50000"/>
                            </a:schemeClr>
                          </a:solidFill>
                        </a:rPr>
                        <a:t>Canada </a:t>
                      </a:r>
                    </a:p>
                  </a:txBody>
                  <a:tcPr anchor="ctr"/>
                </a:tc>
                <a:tc>
                  <a:txBody>
                    <a:bodyPr/>
                    <a:lstStyle/>
                    <a:p>
                      <a:r>
                        <a:rPr lang="fr-FR" sz="1200" noProof="0" dirty="0">
                          <a:solidFill>
                            <a:schemeClr val="accent5">
                              <a:lumMod val="50000"/>
                            </a:schemeClr>
                          </a:solidFill>
                        </a:rPr>
                        <a:t>1. J'aime l’Amérique du Nord.</a:t>
                      </a:r>
                    </a:p>
                    <a:p>
                      <a:r>
                        <a:rPr lang="fr-FR" sz="1200" noProof="0" dirty="0">
                          <a:solidFill>
                            <a:schemeClr val="accent5">
                              <a:lumMod val="50000"/>
                            </a:schemeClr>
                          </a:solidFill>
                        </a:rPr>
                        <a:t>2. J'aime la neige.</a:t>
                      </a:r>
                    </a:p>
                    <a:p>
                      <a:r>
                        <a:rPr lang="fr-FR" sz="1200" noProof="0" dirty="0">
                          <a:solidFill>
                            <a:schemeClr val="accent5">
                              <a:lumMod val="50000"/>
                            </a:schemeClr>
                          </a:solidFill>
                        </a:rPr>
                        <a:t>3. Je veux visiter le Québec.</a:t>
                      </a:r>
                    </a:p>
                  </a:txBody>
                  <a:tcPr anchor="ctr"/>
                </a:tc>
                <a:extLst>
                  <a:ext uri="{0D108BD9-81ED-4DB2-BD59-A6C34878D82A}">
                    <a16:rowId xmlns:a16="http://schemas.microsoft.com/office/drawing/2014/main" val="1769829694"/>
                  </a:ext>
                </a:extLst>
              </a:tr>
            </a:tbl>
          </a:graphicData>
        </a:graphic>
      </p:graphicFrame>
    </p:spTree>
    <p:extLst>
      <p:ext uri="{BB962C8B-B14F-4D97-AF65-F5344CB8AC3E}">
        <p14:creationId xmlns:p14="http://schemas.microsoft.com/office/powerpoint/2010/main" val="3329593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4">
            <a:extLst>
              <a:ext uri="{FF2B5EF4-FFF2-40B4-BE49-F238E27FC236}">
                <a16:creationId xmlns:a16="http://schemas.microsoft.com/office/drawing/2014/main" id="{2D0FF8C2-7273-A64F-A4ED-8C871162A343}"/>
              </a:ext>
            </a:extLst>
          </p:cNvPr>
          <p:cNvGraphicFramePr>
            <a:graphicFrameLocks noGrp="1"/>
          </p:cNvGraphicFramePr>
          <p:nvPr>
            <p:extLst>
              <p:ext uri="{D42A27DB-BD31-4B8C-83A1-F6EECF244321}">
                <p14:modId xmlns:p14="http://schemas.microsoft.com/office/powerpoint/2010/main" val="2488239304"/>
              </p:ext>
            </p:extLst>
          </p:nvPr>
        </p:nvGraphicFramePr>
        <p:xfrm>
          <a:off x="138702" y="321947"/>
          <a:ext cx="5868809" cy="2860836"/>
        </p:xfrm>
        <a:graphic>
          <a:graphicData uri="http://schemas.openxmlformats.org/drawingml/2006/table">
            <a:tbl>
              <a:tblPr firstRow="1" bandRow="1">
                <a:tableStyleId>{5940675A-B579-460E-94D1-54222C63F5DA}</a:tableStyleId>
              </a:tblPr>
              <a:tblGrid>
                <a:gridCol w="380439">
                  <a:extLst>
                    <a:ext uri="{9D8B030D-6E8A-4147-A177-3AD203B41FA5}">
                      <a16:colId xmlns:a16="http://schemas.microsoft.com/office/drawing/2014/main" val="1181226948"/>
                    </a:ext>
                  </a:extLst>
                </a:gridCol>
                <a:gridCol w="2329162">
                  <a:extLst>
                    <a:ext uri="{9D8B030D-6E8A-4147-A177-3AD203B41FA5}">
                      <a16:colId xmlns:a16="http://schemas.microsoft.com/office/drawing/2014/main" val="4058903970"/>
                    </a:ext>
                  </a:extLst>
                </a:gridCol>
                <a:gridCol w="3159208">
                  <a:extLst>
                    <a:ext uri="{9D8B030D-6E8A-4147-A177-3AD203B41FA5}">
                      <a16:colId xmlns:a16="http://schemas.microsoft.com/office/drawing/2014/main" val="2049085416"/>
                    </a:ext>
                  </a:extLst>
                </a:gridCol>
              </a:tblGrid>
              <a:tr h="300516">
                <a:tc>
                  <a:txBody>
                    <a:bodyPr/>
                    <a:lstStyle/>
                    <a:p>
                      <a:pPr algn="ctr"/>
                      <a:r>
                        <a:rPr lang="fr-FR" sz="1200" noProof="0" dirty="0">
                          <a:solidFill>
                            <a:schemeClr val="accent5">
                              <a:lumMod val="50000"/>
                            </a:schemeClr>
                          </a:solidFill>
                        </a:rPr>
                        <a:t>      </a:t>
                      </a:r>
                    </a:p>
                  </a:txBody>
                  <a:tcPr/>
                </a:tc>
                <a:tc>
                  <a:txBody>
                    <a:bodyPr/>
                    <a:lstStyle/>
                    <a:p>
                      <a:pPr algn="ctr"/>
                      <a:r>
                        <a:rPr lang="fr-FR" sz="1200" b="1" noProof="0">
                          <a:solidFill>
                            <a:schemeClr val="accent5">
                              <a:lumMod val="50000"/>
                            </a:schemeClr>
                          </a:solidFill>
                        </a:rPr>
                        <a:t>Country</a:t>
                      </a:r>
                    </a:p>
                  </a:txBody>
                  <a:tcPr/>
                </a:tc>
                <a:tc>
                  <a:txBody>
                    <a:bodyPr/>
                    <a:lstStyle/>
                    <a:p>
                      <a:pPr algn="ctr"/>
                      <a:r>
                        <a:rPr lang="fr-FR" sz="1200" b="1" noProof="0">
                          <a:solidFill>
                            <a:schemeClr val="accent5">
                              <a:lumMod val="50000"/>
                            </a:schemeClr>
                          </a:solidFill>
                        </a:rPr>
                        <a:t>Clues</a:t>
                      </a:r>
                    </a:p>
                  </a:txBody>
                  <a:tcPr/>
                </a:tc>
                <a:extLst>
                  <a:ext uri="{0D108BD9-81ED-4DB2-BD59-A6C34878D82A}">
                    <a16:rowId xmlns:a16="http://schemas.microsoft.com/office/drawing/2014/main" val="465209129"/>
                  </a:ext>
                </a:extLst>
              </a:tr>
              <a:tr h="354558">
                <a:tc>
                  <a:txBody>
                    <a:bodyPr/>
                    <a:lstStyle/>
                    <a:p>
                      <a:pPr algn="ctr"/>
                      <a:r>
                        <a:rPr lang="fr-FR" sz="1200" noProof="0">
                          <a:solidFill>
                            <a:schemeClr val="accent5">
                              <a:lumMod val="50000"/>
                            </a:schemeClr>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noProof="0" dirty="0">
                          <a:solidFill>
                            <a:schemeClr val="accent5">
                              <a:lumMod val="50000"/>
                            </a:schemeClr>
                          </a:solidFill>
                        </a:rPr>
                        <a:t>Norvège</a:t>
                      </a:r>
                    </a:p>
                  </a:txBody>
                  <a:tcPr anchor="ctr"/>
                </a:tc>
                <a:tc>
                  <a:txBody>
                    <a:bodyPr/>
                    <a:lstStyle/>
                    <a:p>
                      <a:r>
                        <a:rPr lang="fr-FR" sz="1200" noProof="0" dirty="0">
                          <a:solidFill>
                            <a:schemeClr val="accent5">
                              <a:lumMod val="50000"/>
                            </a:schemeClr>
                          </a:solidFill>
                        </a:rPr>
                        <a:t>1. J'aime l’Europe.</a:t>
                      </a:r>
                    </a:p>
                    <a:p>
                      <a:r>
                        <a:rPr lang="fr-FR" sz="1200" noProof="0" dirty="0">
                          <a:solidFill>
                            <a:schemeClr val="accent5">
                              <a:lumMod val="50000"/>
                            </a:schemeClr>
                          </a:solidFill>
                        </a:rPr>
                        <a:t>2. J'aime le poisson.</a:t>
                      </a:r>
                    </a:p>
                    <a:p>
                      <a:r>
                        <a:rPr lang="fr-FR" sz="1200" noProof="0" dirty="0">
                          <a:solidFill>
                            <a:schemeClr val="accent5">
                              <a:lumMod val="50000"/>
                            </a:schemeClr>
                          </a:solidFill>
                        </a:rPr>
                        <a:t>3. Je veux visiter Oslo.</a:t>
                      </a:r>
                    </a:p>
                  </a:txBody>
                  <a:tcPr anchor="ctr"/>
                </a:tc>
                <a:extLst>
                  <a:ext uri="{0D108BD9-81ED-4DB2-BD59-A6C34878D82A}">
                    <a16:rowId xmlns:a16="http://schemas.microsoft.com/office/drawing/2014/main" val="3084039764"/>
                  </a:ext>
                </a:extLst>
              </a:tr>
              <a:tr h="354558">
                <a:tc>
                  <a:txBody>
                    <a:bodyPr/>
                    <a:lstStyle/>
                    <a:p>
                      <a:pPr algn="ctr"/>
                      <a:r>
                        <a:rPr lang="fr-FR" sz="1200" noProof="0">
                          <a:solidFill>
                            <a:schemeClr val="accent5">
                              <a:lumMod val="50000"/>
                            </a:schemeClr>
                          </a:solidFill>
                        </a:rPr>
                        <a:t>B.</a:t>
                      </a:r>
                    </a:p>
                  </a:txBody>
                  <a:tcPr anchor="ctr"/>
                </a:tc>
                <a:tc>
                  <a:txBody>
                    <a:bodyPr/>
                    <a:lstStyle/>
                    <a:p>
                      <a:r>
                        <a:rPr lang="fr-FR" sz="1200" b="0" noProof="0" dirty="0">
                          <a:solidFill>
                            <a:schemeClr val="accent5">
                              <a:lumMod val="50000"/>
                            </a:schemeClr>
                          </a:solidFill>
                        </a:rPr>
                        <a:t>Brésil</a:t>
                      </a:r>
                    </a:p>
                  </a:txBody>
                  <a:tcPr anchor="ctr"/>
                </a:tc>
                <a:tc>
                  <a:txBody>
                    <a:bodyPr/>
                    <a:lstStyle/>
                    <a:p>
                      <a:r>
                        <a:rPr lang="fr-FR" sz="1200" noProof="0" dirty="0">
                          <a:solidFill>
                            <a:schemeClr val="accent5">
                              <a:lumMod val="50000"/>
                            </a:schemeClr>
                          </a:solidFill>
                        </a:rPr>
                        <a:t>1. J'aime l’Amérique du Sud.</a:t>
                      </a:r>
                    </a:p>
                    <a:p>
                      <a:r>
                        <a:rPr lang="fr-FR" sz="1200" noProof="0" dirty="0">
                          <a:solidFill>
                            <a:schemeClr val="accent5">
                              <a:lumMod val="50000"/>
                            </a:schemeClr>
                          </a:solidFill>
                        </a:rPr>
                        <a:t>2. J'aime les carnavals.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3. Je veux visiter Rio de Janeiro.</a:t>
                      </a:r>
                    </a:p>
                  </a:txBody>
                  <a:tcPr anchor="ctr"/>
                </a:tc>
                <a:extLst>
                  <a:ext uri="{0D108BD9-81ED-4DB2-BD59-A6C34878D82A}">
                    <a16:rowId xmlns:a16="http://schemas.microsoft.com/office/drawing/2014/main" val="2955840991"/>
                  </a:ext>
                </a:extLst>
              </a:tr>
              <a:tr h="354558">
                <a:tc>
                  <a:txBody>
                    <a:bodyPr/>
                    <a:lstStyle/>
                    <a:p>
                      <a:pPr algn="ctr"/>
                      <a:r>
                        <a:rPr lang="fr-FR" sz="1200" noProof="0">
                          <a:solidFill>
                            <a:schemeClr val="accent5">
                              <a:lumMod val="50000"/>
                            </a:schemeClr>
                          </a:solidFill>
                        </a:rPr>
                        <a:t>C.</a:t>
                      </a:r>
                    </a:p>
                  </a:txBody>
                  <a:tcPr anchor="ctr"/>
                </a:tc>
                <a:tc>
                  <a:txBody>
                    <a:bodyPr/>
                    <a:lstStyle/>
                    <a:p>
                      <a:r>
                        <a:rPr lang="fr-FR" sz="1200" b="0" noProof="0" dirty="0">
                          <a:solidFill>
                            <a:schemeClr val="accent5">
                              <a:lumMod val="50000"/>
                            </a:schemeClr>
                          </a:solidFill>
                        </a:rPr>
                        <a:t>Chine</a:t>
                      </a:r>
                    </a:p>
                  </a:txBody>
                  <a:tcPr anchor="ctr"/>
                </a:tc>
                <a:tc>
                  <a:txBody>
                    <a:bodyPr/>
                    <a:lstStyle/>
                    <a:p>
                      <a:r>
                        <a:rPr lang="fr-FR" sz="1200" noProof="0" dirty="0">
                          <a:solidFill>
                            <a:schemeClr val="accent5">
                              <a:lumMod val="50000"/>
                            </a:schemeClr>
                          </a:solidFill>
                        </a:rPr>
                        <a:t>1. J'aime l’Asie.</a:t>
                      </a:r>
                    </a:p>
                    <a:p>
                      <a:r>
                        <a:rPr lang="fr-FR" sz="1200" noProof="0" dirty="0">
                          <a:solidFill>
                            <a:schemeClr val="accent5">
                              <a:lumMod val="50000"/>
                            </a:schemeClr>
                          </a:solidFill>
                        </a:rPr>
                        <a:t>2. J'aime les temples.</a:t>
                      </a:r>
                    </a:p>
                    <a:p>
                      <a:r>
                        <a:rPr lang="fr-FR" sz="1200" noProof="0" dirty="0">
                          <a:solidFill>
                            <a:schemeClr val="accent5">
                              <a:lumMod val="50000"/>
                            </a:schemeClr>
                          </a:solidFill>
                        </a:rPr>
                        <a:t>3. Je veux visiter Shanghai.</a:t>
                      </a:r>
                    </a:p>
                  </a:txBody>
                  <a:tcPr anchor="ctr"/>
                </a:tc>
                <a:extLst>
                  <a:ext uri="{0D108BD9-81ED-4DB2-BD59-A6C34878D82A}">
                    <a16:rowId xmlns:a16="http://schemas.microsoft.com/office/drawing/2014/main" val="670436756"/>
                  </a:ext>
                </a:extLst>
              </a:tr>
              <a:tr h="354558">
                <a:tc>
                  <a:txBody>
                    <a:bodyPr/>
                    <a:lstStyle/>
                    <a:p>
                      <a:pPr algn="ctr"/>
                      <a:r>
                        <a:rPr lang="fr-FR" sz="1200" noProof="0">
                          <a:solidFill>
                            <a:schemeClr val="accent5">
                              <a:lumMod val="50000"/>
                            </a:schemeClr>
                          </a:solidFill>
                        </a:rPr>
                        <a:t>D.</a:t>
                      </a:r>
                    </a:p>
                  </a:txBody>
                  <a:tcPr anchor="ctr"/>
                </a:tc>
                <a:tc>
                  <a:txBody>
                    <a:bodyPr/>
                    <a:lstStyle/>
                    <a:p>
                      <a:r>
                        <a:rPr lang="fr-FR" sz="1200" b="0" noProof="0" dirty="0">
                          <a:solidFill>
                            <a:schemeClr val="accent5">
                              <a:lumMod val="50000"/>
                            </a:schemeClr>
                          </a:solidFill>
                        </a:rPr>
                        <a:t>Maroc</a:t>
                      </a:r>
                    </a:p>
                  </a:txBody>
                  <a:tcPr anchor="ctr"/>
                </a:tc>
                <a:tc>
                  <a:txBody>
                    <a:bodyPr/>
                    <a:lstStyle/>
                    <a:p>
                      <a:pPr marL="0" indent="0">
                        <a:buNone/>
                      </a:pPr>
                      <a:r>
                        <a:rPr lang="fr-FR" sz="1200" noProof="0" dirty="0">
                          <a:solidFill>
                            <a:schemeClr val="accent5">
                              <a:lumMod val="50000"/>
                            </a:schemeClr>
                          </a:solidFill>
                        </a:rPr>
                        <a:t>1. J'aime l’Afrique.</a:t>
                      </a:r>
                    </a:p>
                    <a:p>
                      <a:pPr marL="0" indent="0">
                        <a:buNone/>
                      </a:pPr>
                      <a:r>
                        <a:rPr lang="fr-FR" sz="1200" noProof="0" dirty="0">
                          <a:solidFill>
                            <a:schemeClr val="accent5">
                              <a:lumMod val="50000"/>
                            </a:schemeClr>
                          </a:solidFill>
                        </a:rPr>
                        <a:t>2. Je veux visiter le désert du Sahara.</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3. Je veux visiter Marrakech.</a:t>
                      </a:r>
                    </a:p>
                  </a:txBody>
                  <a:tcPr anchor="ctr"/>
                </a:tc>
                <a:extLst>
                  <a:ext uri="{0D108BD9-81ED-4DB2-BD59-A6C34878D82A}">
                    <a16:rowId xmlns:a16="http://schemas.microsoft.com/office/drawing/2014/main" val="1769829694"/>
                  </a:ext>
                </a:extLst>
              </a:tr>
            </a:tbl>
          </a:graphicData>
        </a:graphic>
      </p:graphicFrame>
      <p:graphicFrame>
        <p:nvGraphicFramePr>
          <p:cNvPr id="5" name="Table 4">
            <a:extLst>
              <a:ext uri="{FF2B5EF4-FFF2-40B4-BE49-F238E27FC236}">
                <a16:creationId xmlns:a16="http://schemas.microsoft.com/office/drawing/2014/main" id="{62BF1B08-650E-4B42-9782-D406BC2A6E35}"/>
              </a:ext>
            </a:extLst>
          </p:cNvPr>
          <p:cNvGraphicFramePr>
            <a:graphicFrameLocks noGrp="1"/>
          </p:cNvGraphicFramePr>
          <p:nvPr>
            <p:extLst>
              <p:ext uri="{D42A27DB-BD31-4B8C-83A1-F6EECF244321}">
                <p14:modId xmlns:p14="http://schemas.microsoft.com/office/powerpoint/2010/main" val="3719857264"/>
              </p:ext>
            </p:extLst>
          </p:nvPr>
        </p:nvGraphicFramePr>
        <p:xfrm>
          <a:off x="6184491" y="321947"/>
          <a:ext cx="5868809" cy="2860836"/>
        </p:xfrm>
        <a:graphic>
          <a:graphicData uri="http://schemas.openxmlformats.org/drawingml/2006/table">
            <a:tbl>
              <a:tblPr firstRow="1" bandRow="1">
                <a:tableStyleId>{5940675A-B579-460E-94D1-54222C63F5DA}</a:tableStyleId>
              </a:tblPr>
              <a:tblGrid>
                <a:gridCol w="380439">
                  <a:extLst>
                    <a:ext uri="{9D8B030D-6E8A-4147-A177-3AD203B41FA5}">
                      <a16:colId xmlns:a16="http://schemas.microsoft.com/office/drawing/2014/main" val="1181226948"/>
                    </a:ext>
                  </a:extLst>
                </a:gridCol>
                <a:gridCol w="2329162">
                  <a:extLst>
                    <a:ext uri="{9D8B030D-6E8A-4147-A177-3AD203B41FA5}">
                      <a16:colId xmlns:a16="http://schemas.microsoft.com/office/drawing/2014/main" val="4058903970"/>
                    </a:ext>
                  </a:extLst>
                </a:gridCol>
                <a:gridCol w="3159208">
                  <a:extLst>
                    <a:ext uri="{9D8B030D-6E8A-4147-A177-3AD203B41FA5}">
                      <a16:colId xmlns:a16="http://schemas.microsoft.com/office/drawing/2014/main" val="2049085416"/>
                    </a:ext>
                  </a:extLst>
                </a:gridCol>
              </a:tblGrid>
              <a:tr h="300516">
                <a:tc>
                  <a:txBody>
                    <a:bodyPr/>
                    <a:lstStyle/>
                    <a:p>
                      <a:pPr algn="ctr"/>
                      <a:r>
                        <a:rPr lang="fr-FR" sz="1200" noProof="0" dirty="0">
                          <a:solidFill>
                            <a:schemeClr val="accent5">
                              <a:lumMod val="50000"/>
                            </a:schemeClr>
                          </a:solidFill>
                        </a:rPr>
                        <a:t>      </a:t>
                      </a:r>
                    </a:p>
                  </a:txBody>
                  <a:tcPr/>
                </a:tc>
                <a:tc>
                  <a:txBody>
                    <a:bodyPr/>
                    <a:lstStyle/>
                    <a:p>
                      <a:pPr algn="ctr"/>
                      <a:r>
                        <a:rPr lang="fr-FR" sz="1200" b="1" noProof="0">
                          <a:solidFill>
                            <a:schemeClr val="accent5">
                              <a:lumMod val="50000"/>
                            </a:schemeClr>
                          </a:solidFill>
                        </a:rPr>
                        <a:t>Country</a:t>
                      </a:r>
                    </a:p>
                  </a:txBody>
                  <a:tcPr/>
                </a:tc>
                <a:tc>
                  <a:txBody>
                    <a:bodyPr/>
                    <a:lstStyle/>
                    <a:p>
                      <a:pPr algn="ctr"/>
                      <a:r>
                        <a:rPr lang="fr-FR" sz="1200" b="1" noProof="0">
                          <a:solidFill>
                            <a:schemeClr val="accent5">
                              <a:lumMod val="50000"/>
                            </a:schemeClr>
                          </a:solidFill>
                        </a:rPr>
                        <a:t>Clues</a:t>
                      </a:r>
                    </a:p>
                  </a:txBody>
                  <a:tcPr/>
                </a:tc>
                <a:extLst>
                  <a:ext uri="{0D108BD9-81ED-4DB2-BD59-A6C34878D82A}">
                    <a16:rowId xmlns:a16="http://schemas.microsoft.com/office/drawing/2014/main" val="465209129"/>
                  </a:ext>
                </a:extLst>
              </a:tr>
              <a:tr h="354558">
                <a:tc>
                  <a:txBody>
                    <a:bodyPr/>
                    <a:lstStyle/>
                    <a:p>
                      <a:pPr algn="ctr"/>
                      <a:r>
                        <a:rPr lang="fr-FR" sz="1200" noProof="0">
                          <a:solidFill>
                            <a:schemeClr val="accent5">
                              <a:lumMod val="50000"/>
                            </a:schemeClr>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noProof="0" dirty="0">
                          <a:solidFill>
                            <a:schemeClr val="accent5">
                              <a:lumMod val="50000"/>
                            </a:schemeClr>
                          </a:solidFill>
                        </a:rPr>
                        <a:t>Norvège</a:t>
                      </a:r>
                    </a:p>
                  </a:txBody>
                  <a:tcPr anchor="ctr"/>
                </a:tc>
                <a:tc>
                  <a:txBody>
                    <a:bodyPr/>
                    <a:lstStyle/>
                    <a:p>
                      <a:r>
                        <a:rPr lang="fr-FR" sz="1200" noProof="0" dirty="0">
                          <a:solidFill>
                            <a:schemeClr val="accent5">
                              <a:lumMod val="50000"/>
                            </a:schemeClr>
                          </a:solidFill>
                        </a:rPr>
                        <a:t>1. J'aime l’Europe.</a:t>
                      </a:r>
                    </a:p>
                    <a:p>
                      <a:r>
                        <a:rPr lang="fr-FR" sz="1200" noProof="0" dirty="0">
                          <a:solidFill>
                            <a:schemeClr val="accent5">
                              <a:lumMod val="50000"/>
                            </a:schemeClr>
                          </a:solidFill>
                        </a:rPr>
                        <a:t>2. J'aime le poisson.</a:t>
                      </a:r>
                    </a:p>
                    <a:p>
                      <a:r>
                        <a:rPr lang="fr-FR" sz="1200" noProof="0" dirty="0">
                          <a:solidFill>
                            <a:schemeClr val="accent5">
                              <a:lumMod val="50000"/>
                            </a:schemeClr>
                          </a:solidFill>
                        </a:rPr>
                        <a:t>3. Je veux visiter Oslo.</a:t>
                      </a:r>
                    </a:p>
                  </a:txBody>
                  <a:tcPr anchor="ctr"/>
                </a:tc>
                <a:extLst>
                  <a:ext uri="{0D108BD9-81ED-4DB2-BD59-A6C34878D82A}">
                    <a16:rowId xmlns:a16="http://schemas.microsoft.com/office/drawing/2014/main" val="3084039764"/>
                  </a:ext>
                </a:extLst>
              </a:tr>
              <a:tr h="354558">
                <a:tc>
                  <a:txBody>
                    <a:bodyPr/>
                    <a:lstStyle/>
                    <a:p>
                      <a:pPr algn="ctr"/>
                      <a:r>
                        <a:rPr lang="fr-FR" sz="1200" noProof="0">
                          <a:solidFill>
                            <a:schemeClr val="accent5">
                              <a:lumMod val="50000"/>
                            </a:schemeClr>
                          </a:solidFill>
                        </a:rPr>
                        <a:t>B.</a:t>
                      </a:r>
                    </a:p>
                  </a:txBody>
                  <a:tcPr anchor="ctr"/>
                </a:tc>
                <a:tc>
                  <a:txBody>
                    <a:bodyPr/>
                    <a:lstStyle/>
                    <a:p>
                      <a:r>
                        <a:rPr lang="fr-FR" sz="1200" b="0" noProof="0" dirty="0">
                          <a:solidFill>
                            <a:schemeClr val="accent5">
                              <a:lumMod val="50000"/>
                            </a:schemeClr>
                          </a:solidFill>
                        </a:rPr>
                        <a:t>Brésil</a:t>
                      </a:r>
                    </a:p>
                  </a:txBody>
                  <a:tcPr anchor="ctr"/>
                </a:tc>
                <a:tc>
                  <a:txBody>
                    <a:bodyPr/>
                    <a:lstStyle/>
                    <a:p>
                      <a:r>
                        <a:rPr lang="fr-FR" sz="1200" noProof="0" dirty="0">
                          <a:solidFill>
                            <a:schemeClr val="accent5">
                              <a:lumMod val="50000"/>
                            </a:schemeClr>
                          </a:solidFill>
                        </a:rPr>
                        <a:t>1. J'aime l’Amérique du Sud.</a:t>
                      </a:r>
                    </a:p>
                    <a:p>
                      <a:r>
                        <a:rPr lang="fr-FR" sz="1200" noProof="0" dirty="0">
                          <a:solidFill>
                            <a:schemeClr val="accent5">
                              <a:lumMod val="50000"/>
                            </a:schemeClr>
                          </a:solidFill>
                        </a:rPr>
                        <a:t>2. J'aime les carnavals.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3. Je veux visiter Rio de Janeiro.</a:t>
                      </a:r>
                    </a:p>
                  </a:txBody>
                  <a:tcPr anchor="ctr"/>
                </a:tc>
                <a:extLst>
                  <a:ext uri="{0D108BD9-81ED-4DB2-BD59-A6C34878D82A}">
                    <a16:rowId xmlns:a16="http://schemas.microsoft.com/office/drawing/2014/main" val="2955840991"/>
                  </a:ext>
                </a:extLst>
              </a:tr>
              <a:tr h="354558">
                <a:tc>
                  <a:txBody>
                    <a:bodyPr/>
                    <a:lstStyle/>
                    <a:p>
                      <a:pPr algn="ctr"/>
                      <a:r>
                        <a:rPr lang="fr-FR" sz="1200" noProof="0">
                          <a:solidFill>
                            <a:schemeClr val="accent5">
                              <a:lumMod val="50000"/>
                            </a:schemeClr>
                          </a:solidFill>
                        </a:rPr>
                        <a:t>C.</a:t>
                      </a:r>
                    </a:p>
                  </a:txBody>
                  <a:tcPr anchor="ctr"/>
                </a:tc>
                <a:tc>
                  <a:txBody>
                    <a:bodyPr/>
                    <a:lstStyle/>
                    <a:p>
                      <a:r>
                        <a:rPr lang="fr-FR" sz="1200" b="0" noProof="0" dirty="0">
                          <a:solidFill>
                            <a:schemeClr val="accent5">
                              <a:lumMod val="50000"/>
                            </a:schemeClr>
                          </a:solidFill>
                        </a:rPr>
                        <a:t>Chine</a:t>
                      </a:r>
                    </a:p>
                  </a:txBody>
                  <a:tcPr anchor="ctr"/>
                </a:tc>
                <a:tc>
                  <a:txBody>
                    <a:bodyPr/>
                    <a:lstStyle/>
                    <a:p>
                      <a:r>
                        <a:rPr lang="fr-FR" sz="1200" noProof="0" dirty="0">
                          <a:solidFill>
                            <a:schemeClr val="accent5">
                              <a:lumMod val="50000"/>
                            </a:schemeClr>
                          </a:solidFill>
                        </a:rPr>
                        <a:t>1. J'aime l’Asie.</a:t>
                      </a:r>
                    </a:p>
                    <a:p>
                      <a:r>
                        <a:rPr lang="fr-FR" sz="1200" noProof="0" dirty="0">
                          <a:solidFill>
                            <a:schemeClr val="accent5">
                              <a:lumMod val="50000"/>
                            </a:schemeClr>
                          </a:solidFill>
                        </a:rPr>
                        <a:t>2. J'aime les temples.</a:t>
                      </a:r>
                    </a:p>
                    <a:p>
                      <a:r>
                        <a:rPr lang="fr-FR" sz="1200" noProof="0" dirty="0">
                          <a:solidFill>
                            <a:schemeClr val="accent5">
                              <a:lumMod val="50000"/>
                            </a:schemeClr>
                          </a:solidFill>
                        </a:rPr>
                        <a:t>3. Je veux visiter Shanghai.</a:t>
                      </a:r>
                    </a:p>
                  </a:txBody>
                  <a:tcPr anchor="ctr"/>
                </a:tc>
                <a:extLst>
                  <a:ext uri="{0D108BD9-81ED-4DB2-BD59-A6C34878D82A}">
                    <a16:rowId xmlns:a16="http://schemas.microsoft.com/office/drawing/2014/main" val="670436756"/>
                  </a:ext>
                </a:extLst>
              </a:tr>
              <a:tr h="354558">
                <a:tc>
                  <a:txBody>
                    <a:bodyPr/>
                    <a:lstStyle/>
                    <a:p>
                      <a:pPr algn="ctr"/>
                      <a:r>
                        <a:rPr lang="fr-FR" sz="1200" noProof="0">
                          <a:solidFill>
                            <a:schemeClr val="accent5">
                              <a:lumMod val="50000"/>
                            </a:schemeClr>
                          </a:solidFill>
                        </a:rPr>
                        <a:t>D.</a:t>
                      </a:r>
                    </a:p>
                  </a:txBody>
                  <a:tcPr anchor="ctr"/>
                </a:tc>
                <a:tc>
                  <a:txBody>
                    <a:bodyPr/>
                    <a:lstStyle/>
                    <a:p>
                      <a:r>
                        <a:rPr lang="fr-FR" sz="1200" b="0" noProof="0" dirty="0">
                          <a:solidFill>
                            <a:schemeClr val="accent5">
                              <a:lumMod val="50000"/>
                            </a:schemeClr>
                          </a:solidFill>
                        </a:rPr>
                        <a:t>Maroc</a:t>
                      </a:r>
                    </a:p>
                  </a:txBody>
                  <a:tcPr anchor="ctr"/>
                </a:tc>
                <a:tc>
                  <a:txBody>
                    <a:bodyPr/>
                    <a:lstStyle/>
                    <a:p>
                      <a:pPr marL="0" indent="0">
                        <a:buNone/>
                      </a:pPr>
                      <a:r>
                        <a:rPr lang="fr-FR" sz="1200" noProof="0" dirty="0">
                          <a:solidFill>
                            <a:schemeClr val="accent5">
                              <a:lumMod val="50000"/>
                            </a:schemeClr>
                          </a:solidFill>
                        </a:rPr>
                        <a:t>1. J'aime l’Afrique.</a:t>
                      </a:r>
                    </a:p>
                    <a:p>
                      <a:pPr marL="0" indent="0">
                        <a:buNone/>
                      </a:pPr>
                      <a:r>
                        <a:rPr lang="fr-FR" sz="1200" noProof="0" dirty="0">
                          <a:solidFill>
                            <a:schemeClr val="accent5">
                              <a:lumMod val="50000"/>
                            </a:schemeClr>
                          </a:solidFill>
                        </a:rPr>
                        <a:t>2. Je veux visiter le désert du Sahara.</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3. Je veux visiter Marrakech.</a:t>
                      </a:r>
                    </a:p>
                  </a:txBody>
                  <a:tcPr anchor="ctr"/>
                </a:tc>
                <a:extLst>
                  <a:ext uri="{0D108BD9-81ED-4DB2-BD59-A6C34878D82A}">
                    <a16:rowId xmlns:a16="http://schemas.microsoft.com/office/drawing/2014/main" val="1769829694"/>
                  </a:ext>
                </a:extLst>
              </a:tr>
            </a:tbl>
          </a:graphicData>
        </a:graphic>
      </p:graphicFrame>
      <p:graphicFrame>
        <p:nvGraphicFramePr>
          <p:cNvPr id="6" name="Table 4">
            <a:extLst>
              <a:ext uri="{FF2B5EF4-FFF2-40B4-BE49-F238E27FC236}">
                <a16:creationId xmlns:a16="http://schemas.microsoft.com/office/drawing/2014/main" id="{2AC5994B-DC1D-A34E-B73E-93D51EE9359E}"/>
              </a:ext>
            </a:extLst>
          </p:cNvPr>
          <p:cNvGraphicFramePr>
            <a:graphicFrameLocks noGrp="1"/>
          </p:cNvGraphicFramePr>
          <p:nvPr>
            <p:extLst>
              <p:ext uri="{D42A27DB-BD31-4B8C-83A1-F6EECF244321}">
                <p14:modId xmlns:p14="http://schemas.microsoft.com/office/powerpoint/2010/main" val="382202081"/>
              </p:ext>
            </p:extLst>
          </p:nvPr>
        </p:nvGraphicFramePr>
        <p:xfrm>
          <a:off x="138702" y="3350172"/>
          <a:ext cx="5868809" cy="2860836"/>
        </p:xfrm>
        <a:graphic>
          <a:graphicData uri="http://schemas.openxmlformats.org/drawingml/2006/table">
            <a:tbl>
              <a:tblPr firstRow="1" bandRow="1">
                <a:tableStyleId>{5940675A-B579-460E-94D1-54222C63F5DA}</a:tableStyleId>
              </a:tblPr>
              <a:tblGrid>
                <a:gridCol w="380439">
                  <a:extLst>
                    <a:ext uri="{9D8B030D-6E8A-4147-A177-3AD203B41FA5}">
                      <a16:colId xmlns:a16="http://schemas.microsoft.com/office/drawing/2014/main" val="1181226948"/>
                    </a:ext>
                  </a:extLst>
                </a:gridCol>
                <a:gridCol w="2329162">
                  <a:extLst>
                    <a:ext uri="{9D8B030D-6E8A-4147-A177-3AD203B41FA5}">
                      <a16:colId xmlns:a16="http://schemas.microsoft.com/office/drawing/2014/main" val="4058903970"/>
                    </a:ext>
                  </a:extLst>
                </a:gridCol>
                <a:gridCol w="3159208">
                  <a:extLst>
                    <a:ext uri="{9D8B030D-6E8A-4147-A177-3AD203B41FA5}">
                      <a16:colId xmlns:a16="http://schemas.microsoft.com/office/drawing/2014/main" val="2049085416"/>
                    </a:ext>
                  </a:extLst>
                </a:gridCol>
              </a:tblGrid>
              <a:tr h="300516">
                <a:tc>
                  <a:txBody>
                    <a:bodyPr/>
                    <a:lstStyle/>
                    <a:p>
                      <a:pPr algn="ctr"/>
                      <a:r>
                        <a:rPr lang="fr-FR" sz="1200" noProof="0" dirty="0">
                          <a:solidFill>
                            <a:schemeClr val="accent5">
                              <a:lumMod val="50000"/>
                            </a:schemeClr>
                          </a:solidFill>
                        </a:rPr>
                        <a:t>      </a:t>
                      </a:r>
                    </a:p>
                  </a:txBody>
                  <a:tcPr/>
                </a:tc>
                <a:tc>
                  <a:txBody>
                    <a:bodyPr/>
                    <a:lstStyle/>
                    <a:p>
                      <a:pPr algn="ctr"/>
                      <a:r>
                        <a:rPr lang="fr-FR" sz="1200" b="1" noProof="0">
                          <a:solidFill>
                            <a:schemeClr val="accent5">
                              <a:lumMod val="50000"/>
                            </a:schemeClr>
                          </a:solidFill>
                        </a:rPr>
                        <a:t>Country</a:t>
                      </a:r>
                    </a:p>
                  </a:txBody>
                  <a:tcPr/>
                </a:tc>
                <a:tc>
                  <a:txBody>
                    <a:bodyPr/>
                    <a:lstStyle/>
                    <a:p>
                      <a:pPr algn="ctr"/>
                      <a:r>
                        <a:rPr lang="fr-FR" sz="1200" b="1" noProof="0">
                          <a:solidFill>
                            <a:schemeClr val="accent5">
                              <a:lumMod val="50000"/>
                            </a:schemeClr>
                          </a:solidFill>
                        </a:rPr>
                        <a:t>Clues</a:t>
                      </a:r>
                    </a:p>
                  </a:txBody>
                  <a:tcPr/>
                </a:tc>
                <a:extLst>
                  <a:ext uri="{0D108BD9-81ED-4DB2-BD59-A6C34878D82A}">
                    <a16:rowId xmlns:a16="http://schemas.microsoft.com/office/drawing/2014/main" val="465209129"/>
                  </a:ext>
                </a:extLst>
              </a:tr>
              <a:tr h="354558">
                <a:tc>
                  <a:txBody>
                    <a:bodyPr/>
                    <a:lstStyle/>
                    <a:p>
                      <a:pPr algn="ctr"/>
                      <a:r>
                        <a:rPr lang="fr-FR" sz="1200" noProof="0">
                          <a:solidFill>
                            <a:schemeClr val="accent5">
                              <a:lumMod val="50000"/>
                            </a:schemeClr>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noProof="0" dirty="0">
                          <a:solidFill>
                            <a:schemeClr val="accent5">
                              <a:lumMod val="50000"/>
                            </a:schemeClr>
                          </a:solidFill>
                        </a:rPr>
                        <a:t>Norvège</a:t>
                      </a:r>
                    </a:p>
                  </a:txBody>
                  <a:tcPr anchor="ctr"/>
                </a:tc>
                <a:tc>
                  <a:txBody>
                    <a:bodyPr/>
                    <a:lstStyle/>
                    <a:p>
                      <a:r>
                        <a:rPr lang="fr-FR" sz="1200" noProof="0" dirty="0">
                          <a:solidFill>
                            <a:schemeClr val="accent5">
                              <a:lumMod val="50000"/>
                            </a:schemeClr>
                          </a:solidFill>
                        </a:rPr>
                        <a:t>1. J'aime l’Europe.</a:t>
                      </a:r>
                    </a:p>
                    <a:p>
                      <a:r>
                        <a:rPr lang="fr-FR" sz="1200" noProof="0" dirty="0">
                          <a:solidFill>
                            <a:schemeClr val="accent5">
                              <a:lumMod val="50000"/>
                            </a:schemeClr>
                          </a:solidFill>
                        </a:rPr>
                        <a:t>2. J'aime le poisson.</a:t>
                      </a:r>
                    </a:p>
                    <a:p>
                      <a:r>
                        <a:rPr lang="fr-FR" sz="1200" noProof="0" dirty="0">
                          <a:solidFill>
                            <a:schemeClr val="accent5">
                              <a:lumMod val="50000"/>
                            </a:schemeClr>
                          </a:solidFill>
                        </a:rPr>
                        <a:t>3. Je veux visiter Oslo.</a:t>
                      </a:r>
                    </a:p>
                  </a:txBody>
                  <a:tcPr anchor="ctr"/>
                </a:tc>
                <a:extLst>
                  <a:ext uri="{0D108BD9-81ED-4DB2-BD59-A6C34878D82A}">
                    <a16:rowId xmlns:a16="http://schemas.microsoft.com/office/drawing/2014/main" val="3084039764"/>
                  </a:ext>
                </a:extLst>
              </a:tr>
              <a:tr h="354558">
                <a:tc>
                  <a:txBody>
                    <a:bodyPr/>
                    <a:lstStyle/>
                    <a:p>
                      <a:pPr algn="ctr"/>
                      <a:r>
                        <a:rPr lang="fr-FR" sz="1200" noProof="0">
                          <a:solidFill>
                            <a:schemeClr val="accent5">
                              <a:lumMod val="50000"/>
                            </a:schemeClr>
                          </a:solidFill>
                        </a:rPr>
                        <a:t>B.</a:t>
                      </a:r>
                    </a:p>
                  </a:txBody>
                  <a:tcPr anchor="ctr"/>
                </a:tc>
                <a:tc>
                  <a:txBody>
                    <a:bodyPr/>
                    <a:lstStyle/>
                    <a:p>
                      <a:r>
                        <a:rPr lang="fr-FR" sz="1200" b="0" noProof="0" dirty="0">
                          <a:solidFill>
                            <a:schemeClr val="accent5">
                              <a:lumMod val="50000"/>
                            </a:schemeClr>
                          </a:solidFill>
                        </a:rPr>
                        <a:t>Brésil</a:t>
                      </a:r>
                    </a:p>
                  </a:txBody>
                  <a:tcPr anchor="ctr"/>
                </a:tc>
                <a:tc>
                  <a:txBody>
                    <a:bodyPr/>
                    <a:lstStyle/>
                    <a:p>
                      <a:r>
                        <a:rPr lang="fr-FR" sz="1200" noProof="0" dirty="0">
                          <a:solidFill>
                            <a:schemeClr val="accent5">
                              <a:lumMod val="50000"/>
                            </a:schemeClr>
                          </a:solidFill>
                        </a:rPr>
                        <a:t>1. J'aime l’Amérique du Sud.</a:t>
                      </a:r>
                    </a:p>
                    <a:p>
                      <a:r>
                        <a:rPr lang="fr-FR" sz="1200" noProof="0" dirty="0">
                          <a:solidFill>
                            <a:schemeClr val="accent5">
                              <a:lumMod val="50000"/>
                            </a:schemeClr>
                          </a:solidFill>
                        </a:rPr>
                        <a:t>2. J'aime les carnavals.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3. Je veux visiter Rio de Janeiro.</a:t>
                      </a:r>
                    </a:p>
                  </a:txBody>
                  <a:tcPr anchor="ctr"/>
                </a:tc>
                <a:extLst>
                  <a:ext uri="{0D108BD9-81ED-4DB2-BD59-A6C34878D82A}">
                    <a16:rowId xmlns:a16="http://schemas.microsoft.com/office/drawing/2014/main" val="2955840991"/>
                  </a:ext>
                </a:extLst>
              </a:tr>
              <a:tr h="354558">
                <a:tc>
                  <a:txBody>
                    <a:bodyPr/>
                    <a:lstStyle/>
                    <a:p>
                      <a:pPr algn="ctr"/>
                      <a:r>
                        <a:rPr lang="fr-FR" sz="1200" noProof="0">
                          <a:solidFill>
                            <a:schemeClr val="accent5">
                              <a:lumMod val="50000"/>
                            </a:schemeClr>
                          </a:solidFill>
                        </a:rPr>
                        <a:t>C.</a:t>
                      </a:r>
                    </a:p>
                  </a:txBody>
                  <a:tcPr anchor="ctr"/>
                </a:tc>
                <a:tc>
                  <a:txBody>
                    <a:bodyPr/>
                    <a:lstStyle/>
                    <a:p>
                      <a:r>
                        <a:rPr lang="fr-FR" sz="1200" b="0" noProof="0" dirty="0">
                          <a:solidFill>
                            <a:schemeClr val="accent5">
                              <a:lumMod val="50000"/>
                            </a:schemeClr>
                          </a:solidFill>
                        </a:rPr>
                        <a:t>Chine</a:t>
                      </a:r>
                    </a:p>
                  </a:txBody>
                  <a:tcPr anchor="ctr"/>
                </a:tc>
                <a:tc>
                  <a:txBody>
                    <a:bodyPr/>
                    <a:lstStyle/>
                    <a:p>
                      <a:r>
                        <a:rPr lang="fr-FR" sz="1200" noProof="0" dirty="0">
                          <a:solidFill>
                            <a:schemeClr val="accent5">
                              <a:lumMod val="50000"/>
                            </a:schemeClr>
                          </a:solidFill>
                        </a:rPr>
                        <a:t>1. J'aime l’Asie.</a:t>
                      </a:r>
                    </a:p>
                    <a:p>
                      <a:r>
                        <a:rPr lang="fr-FR" sz="1200" noProof="0" dirty="0">
                          <a:solidFill>
                            <a:schemeClr val="accent5">
                              <a:lumMod val="50000"/>
                            </a:schemeClr>
                          </a:solidFill>
                        </a:rPr>
                        <a:t>2. J'aime les temples.</a:t>
                      </a:r>
                    </a:p>
                    <a:p>
                      <a:r>
                        <a:rPr lang="fr-FR" sz="1200" noProof="0" dirty="0">
                          <a:solidFill>
                            <a:schemeClr val="accent5">
                              <a:lumMod val="50000"/>
                            </a:schemeClr>
                          </a:solidFill>
                        </a:rPr>
                        <a:t>3. Je veux visiter Shanghai.</a:t>
                      </a:r>
                    </a:p>
                  </a:txBody>
                  <a:tcPr anchor="ctr"/>
                </a:tc>
                <a:extLst>
                  <a:ext uri="{0D108BD9-81ED-4DB2-BD59-A6C34878D82A}">
                    <a16:rowId xmlns:a16="http://schemas.microsoft.com/office/drawing/2014/main" val="670436756"/>
                  </a:ext>
                </a:extLst>
              </a:tr>
              <a:tr h="354558">
                <a:tc>
                  <a:txBody>
                    <a:bodyPr/>
                    <a:lstStyle/>
                    <a:p>
                      <a:pPr algn="ctr"/>
                      <a:r>
                        <a:rPr lang="fr-FR" sz="1200" noProof="0">
                          <a:solidFill>
                            <a:schemeClr val="accent5">
                              <a:lumMod val="50000"/>
                            </a:schemeClr>
                          </a:solidFill>
                        </a:rPr>
                        <a:t>D.</a:t>
                      </a:r>
                    </a:p>
                  </a:txBody>
                  <a:tcPr anchor="ctr"/>
                </a:tc>
                <a:tc>
                  <a:txBody>
                    <a:bodyPr/>
                    <a:lstStyle/>
                    <a:p>
                      <a:r>
                        <a:rPr lang="fr-FR" sz="1200" b="0" noProof="0" dirty="0">
                          <a:solidFill>
                            <a:schemeClr val="accent5">
                              <a:lumMod val="50000"/>
                            </a:schemeClr>
                          </a:solidFill>
                        </a:rPr>
                        <a:t>Maroc</a:t>
                      </a:r>
                    </a:p>
                  </a:txBody>
                  <a:tcPr anchor="ctr"/>
                </a:tc>
                <a:tc>
                  <a:txBody>
                    <a:bodyPr/>
                    <a:lstStyle/>
                    <a:p>
                      <a:pPr marL="0" indent="0">
                        <a:buNone/>
                      </a:pPr>
                      <a:r>
                        <a:rPr lang="fr-FR" sz="1200" noProof="0" dirty="0">
                          <a:solidFill>
                            <a:schemeClr val="accent5">
                              <a:lumMod val="50000"/>
                            </a:schemeClr>
                          </a:solidFill>
                        </a:rPr>
                        <a:t>1. J'aime l’Afrique.</a:t>
                      </a:r>
                    </a:p>
                    <a:p>
                      <a:pPr marL="0" indent="0">
                        <a:buNone/>
                      </a:pPr>
                      <a:r>
                        <a:rPr lang="fr-FR" sz="1200" noProof="0" dirty="0">
                          <a:solidFill>
                            <a:schemeClr val="accent5">
                              <a:lumMod val="50000"/>
                            </a:schemeClr>
                          </a:solidFill>
                        </a:rPr>
                        <a:t>2. Je veux visiter le désert du Sahara.</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3. Je veux visiter Marrakech.</a:t>
                      </a:r>
                    </a:p>
                  </a:txBody>
                  <a:tcPr anchor="ctr"/>
                </a:tc>
                <a:extLst>
                  <a:ext uri="{0D108BD9-81ED-4DB2-BD59-A6C34878D82A}">
                    <a16:rowId xmlns:a16="http://schemas.microsoft.com/office/drawing/2014/main" val="1769829694"/>
                  </a:ext>
                </a:extLst>
              </a:tr>
            </a:tbl>
          </a:graphicData>
        </a:graphic>
      </p:graphicFrame>
      <p:graphicFrame>
        <p:nvGraphicFramePr>
          <p:cNvPr id="7" name="Table 6">
            <a:extLst>
              <a:ext uri="{FF2B5EF4-FFF2-40B4-BE49-F238E27FC236}">
                <a16:creationId xmlns:a16="http://schemas.microsoft.com/office/drawing/2014/main" id="{9F12AF88-ACF7-2145-80A4-11288A0A28D1}"/>
              </a:ext>
            </a:extLst>
          </p:cNvPr>
          <p:cNvGraphicFramePr>
            <a:graphicFrameLocks noGrp="1"/>
          </p:cNvGraphicFramePr>
          <p:nvPr>
            <p:extLst>
              <p:ext uri="{D42A27DB-BD31-4B8C-83A1-F6EECF244321}">
                <p14:modId xmlns:p14="http://schemas.microsoft.com/office/powerpoint/2010/main" val="1391917259"/>
              </p:ext>
            </p:extLst>
          </p:nvPr>
        </p:nvGraphicFramePr>
        <p:xfrm>
          <a:off x="6184491" y="3350172"/>
          <a:ext cx="5868809" cy="2860836"/>
        </p:xfrm>
        <a:graphic>
          <a:graphicData uri="http://schemas.openxmlformats.org/drawingml/2006/table">
            <a:tbl>
              <a:tblPr firstRow="1" bandRow="1">
                <a:tableStyleId>{5940675A-B579-460E-94D1-54222C63F5DA}</a:tableStyleId>
              </a:tblPr>
              <a:tblGrid>
                <a:gridCol w="380439">
                  <a:extLst>
                    <a:ext uri="{9D8B030D-6E8A-4147-A177-3AD203B41FA5}">
                      <a16:colId xmlns:a16="http://schemas.microsoft.com/office/drawing/2014/main" val="1181226948"/>
                    </a:ext>
                  </a:extLst>
                </a:gridCol>
                <a:gridCol w="2329162">
                  <a:extLst>
                    <a:ext uri="{9D8B030D-6E8A-4147-A177-3AD203B41FA5}">
                      <a16:colId xmlns:a16="http://schemas.microsoft.com/office/drawing/2014/main" val="4058903970"/>
                    </a:ext>
                  </a:extLst>
                </a:gridCol>
                <a:gridCol w="3159208">
                  <a:extLst>
                    <a:ext uri="{9D8B030D-6E8A-4147-A177-3AD203B41FA5}">
                      <a16:colId xmlns:a16="http://schemas.microsoft.com/office/drawing/2014/main" val="2049085416"/>
                    </a:ext>
                  </a:extLst>
                </a:gridCol>
              </a:tblGrid>
              <a:tr h="300516">
                <a:tc>
                  <a:txBody>
                    <a:bodyPr/>
                    <a:lstStyle/>
                    <a:p>
                      <a:pPr algn="ctr"/>
                      <a:r>
                        <a:rPr lang="fr-FR" sz="1200" noProof="0" dirty="0">
                          <a:solidFill>
                            <a:schemeClr val="accent5">
                              <a:lumMod val="50000"/>
                            </a:schemeClr>
                          </a:solidFill>
                        </a:rPr>
                        <a:t>      </a:t>
                      </a:r>
                    </a:p>
                  </a:txBody>
                  <a:tcPr/>
                </a:tc>
                <a:tc>
                  <a:txBody>
                    <a:bodyPr/>
                    <a:lstStyle/>
                    <a:p>
                      <a:pPr algn="ctr"/>
                      <a:r>
                        <a:rPr lang="fr-FR" sz="1200" b="1" noProof="0">
                          <a:solidFill>
                            <a:schemeClr val="accent5">
                              <a:lumMod val="50000"/>
                            </a:schemeClr>
                          </a:solidFill>
                        </a:rPr>
                        <a:t>Country</a:t>
                      </a:r>
                    </a:p>
                  </a:txBody>
                  <a:tcPr/>
                </a:tc>
                <a:tc>
                  <a:txBody>
                    <a:bodyPr/>
                    <a:lstStyle/>
                    <a:p>
                      <a:pPr algn="ctr"/>
                      <a:r>
                        <a:rPr lang="fr-FR" sz="1200" b="1" noProof="0">
                          <a:solidFill>
                            <a:schemeClr val="accent5">
                              <a:lumMod val="50000"/>
                            </a:schemeClr>
                          </a:solidFill>
                        </a:rPr>
                        <a:t>Clues</a:t>
                      </a:r>
                    </a:p>
                  </a:txBody>
                  <a:tcPr/>
                </a:tc>
                <a:extLst>
                  <a:ext uri="{0D108BD9-81ED-4DB2-BD59-A6C34878D82A}">
                    <a16:rowId xmlns:a16="http://schemas.microsoft.com/office/drawing/2014/main" val="465209129"/>
                  </a:ext>
                </a:extLst>
              </a:tr>
              <a:tr h="354558">
                <a:tc>
                  <a:txBody>
                    <a:bodyPr/>
                    <a:lstStyle/>
                    <a:p>
                      <a:pPr algn="ctr"/>
                      <a:r>
                        <a:rPr lang="fr-FR" sz="1200" noProof="0">
                          <a:solidFill>
                            <a:schemeClr val="accent5">
                              <a:lumMod val="50000"/>
                            </a:schemeClr>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noProof="0" dirty="0">
                          <a:solidFill>
                            <a:schemeClr val="accent5">
                              <a:lumMod val="50000"/>
                            </a:schemeClr>
                          </a:solidFill>
                        </a:rPr>
                        <a:t>Norvège</a:t>
                      </a:r>
                    </a:p>
                  </a:txBody>
                  <a:tcPr anchor="ctr"/>
                </a:tc>
                <a:tc>
                  <a:txBody>
                    <a:bodyPr/>
                    <a:lstStyle/>
                    <a:p>
                      <a:r>
                        <a:rPr lang="fr-FR" sz="1200" noProof="0" dirty="0">
                          <a:solidFill>
                            <a:schemeClr val="accent5">
                              <a:lumMod val="50000"/>
                            </a:schemeClr>
                          </a:solidFill>
                        </a:rPr>
                        <a:t>1. J'aime l’Europe.</a:t>
                      </a:r>
                    </a:p>
                    <a:p>
                      <a:r>
                        <a:rPr lang="fr-FR" sz="1200" noProof="0" dirty="0">
                          <a:solidFill>
                            <a:schemeClr val="accent5">
                              <a:lumMod val="50000"/>
                            </a:schemeClr>
                          </a:solidFill>
                        </a:rPr>
                        <a:t>2. J'aime le poisson.</a:t>
                      </a:r>
                    </a:p>
                    <a:p>
                      <a:r>
                        <a:rPr lang="fr-FR" sz="1200" noProof="0" dirty="0">
                          <a:solidFill>
                            <a:schemeClr val="accent5">
                              <a:lumMod val="50000"/>
                            </a:schemeClr>
                          </a:solidFill>
                        </a:rPr>
                        <a:t>3. Je veux visiter Oslo.</a:t>
                      </a:r>
                    </a:p>
                  </a:txBody>
                  <a:tcPr anchor="ctr"/>
                </a:tc>
                <a:extLst>
                  <a:ext uri="{0D108BD9-81ED-4DB2-BD59-A6C34878D82A}">
                    <a16:rowId xmlns:a16="http://schemas.microsoft.com/office/drawing/2014/main" val="3084039764"/>
                  </a:ext>
                </a:extLst>
              </a:tr>
              <a:tr h="354558">
                <a:tc>
                  <a:txBody>
                    <a:bodyPr/>
                    <a:lstStyle/>
                    <a:p>
                      <a:pPr algn="ctr"/>
                      <a:r>
                        <a:rPr lang="fr-FR" sz="1200" noProof="0">
                          <a:solidFill>
                            <a:schemeClr val="accent5">
                              <a:lumMod val="50000"/>
                            </a:schemeClr>
                          </a:solidFill>
                        </a:rPr>
                        <a:t>B.</a:t>
                      </a:r>
                    </a:p>
                  </a:txBody>
                  <a:tcPr anchor="ctr"/>
                </a:tc>
                <a:tc>
                  <a:txBody>
                    <a:bodyPr/>
                    <a:lstStyle/>
                    <a:p>
                      <a:r>
                        <a:rPr lang="fr-FR" sz="1200" b="0" noProof="0" dirty="0">
                          <a:solidFill>
                            <a:schemeClr val="accent5">
                              <a:lumMod val="50000"/>
                            </a:schemeClr>
                          </a:solidFill>
                        </a:rPr>
                        <a:t>Brésil</a:t>
                      </a:r>
                    </a:p>
                  </a:txBody>
                  <a:tcPr anchor="ctr"/>
                </a:tc>
                <a:tc>
                  <a:txBody>
                    <a:bodyPr/>
                    <a:lstStyle/>
                    <a:p>
                      <a:r>
                        <a:rPr lang="fr-FR" sz="1200" noProof="0" dirty="0">
                          <a:solidFill>
                            <a:schemeClr val="accent5">
                              <a:lumMod val="50000"/>
                            </a:schemeClr>
                          </a:solidFill>
                        </a:rPr>
                        <a:t>1. J'aime l’Amérique du Sud.</a:t>
                      </a:r>
                    </a:p>
                    <a:p>
                      <a:r>
                        <a:rPr lang="fr-FR" sz="1200" noProof="0" dirty="0">
                          <a:solidFill>
                            <a:schemeClr val="accent5">
                              <a:lumMod val="50000"/>
                            </a:schemeClr>
                          </a:solidFill>
                        </a:rPr>
                        <a:t>2. J'aime les carnavals.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3. Je veux visiter Rio de Janeiro.</a:t>
                      </a:r>
                    </a:p>
                  </a:txBody>
                  <a:tcPr anchor="ctr"/>
                </a:tc>
                <a:extLst>
                  <a:ext uri="{0D108BD9-81ED-4DB2-BD59-A6C34878D82A}">
                    <a16:rowId xmlns:a16="http://schemas.microsoft.com/office/drawing/2014/main" val="2955840991"/>
                  </a:ext>
                </a:extLst>
              </a:tr>
              <a:tr h="354558">
                <a:tc>
                  <a:txBody>
                    <a:bodyPr/>
                    <a:lstStyle/>
                    <a:p>
                      <a:pPr algn="ctr"/>
                      <a:r>
                        <a:rPr lang="fr-FR" sz="1200" noProof="0">
                          <a:solidFill>
                            <a:schemeClr val="accent5">
                              <a:lumMod val="50000"/>
                            </a:schemeClr>
                          </a:solidFill>
                        </a:rPr>
                        <a:t>C.</a:t>
                      </a:r>
                    </a:p>
                  </a:txBody>
                  <a:tcPr anchor="ctr"/>
                </a:tc>
                <a:tc>
                  <a:txBody>
                    <a:bodyPr/>
                    <a:lstStyle/>
                    <a:p>
                      <a:r>
                        <a:rPr lang="fr-FR" sz="1200" b="0" noProof="0" dirty="0">
                          <a:solidFill>
                            <a:schemeClr val="accent5">
                              <a:lumMod val="50000"/>
                            </a:schemeClr>
                          </a:solidFill>
                        </a:rPr>
                        <a:t>Chine</a:t>
                      </a:r>
                    </a:p>
                  </a:txBody>
                  <a:tcPr anchor="ctr"/>
                </a:tc>
                <a:tc>
                  <a:txBody>
                    <a:bodyPr/>
                    <a:lstStyle/>
                    <a:p>
                      <a:r>
                        <a:rPr lang="fr-FR" sz="1200" noProof="0" dirty="0">
                          <a:solidFill>
                            <a:schemeClr val="accent5">
                              <a:lumMod val="50000"/>
                            </a:schemeClr>
                          </a:solidFill>
                        </a:rPr>
                        <a:t>1. J'aime l’Asie.</a:t>
                      </a:r>
                    </a:p>
                    <a:p>
                      <a:r>
                        <a:rPr lang="fr-FR" sz="1200" noProof="0" dirty="0">
                          <a:solidFill>
                            <a:schemeClr val="accent5">
                              <a:lumMod val="50000"/>
                            </a:schemeClr>
                          </a:solidFill>
                        </a:rPr>
                        <a:t>2. J'aime les temples.</a:t>
                      </a:r>
                    </a:p>
                    <a:p>
                      <a:r>
                        <a:rPr lang="fr-FR" sz="1200" noProof="0" dirty="0">
                          <a:solidFill>
                            <a:schemeClr val="accent5">
                              <a:lumMod val="50000"/>
                            </a:schemeClr>
                          </a:solidFill>
                        </a:rPr>
                        <a:t>3. Je veux visiter Shanghai.</a:t>
                      </a:r>
                    </a:p>
                  </a:txBody>
                  <a:tcPr anchor="ctr"/>
                </a:tc>
                <a:extLst>
                  <a:ext uri="{0D108BD9-81ED-4DB2-BD59-A6C34878D82A}">
                    <a16:rowId xmlns:a16="http://schemas.microsoft.com/office/drawing/2014/main" val="670436756"/>
                  </a:ext>
                </a:extLst>
              </a:tr>
              <a:tr h="354558">
                <a:tc>
                  <a:txBody>
                    <a:bodyPr/>
                    <a:lstStyle/>
                    <a:p>
                      <a:pPr algn="ctr"/>
                      <a:r>
                        <a:rPr lang="fr-FR" sz="1200" noProof="0">
                          <a:solidFill>
                            <a:schemeClr val="accent5">
                              <a:lumMod val="50000"/>
                            </a:schemeClr>
                          </a:solidFill>
                        </a:rPr>
                        <a:t>D.</a:t>
                      </a:r>
                    </a:p>
                  </a:txBody>
                  <a:tcPr anchor="ctr"/>
                </a:tc>
                <a:tc>
                  <a:txBody>
                    <a:bodyPr/>
                    <a:lstStyle/>
                    <a:p>
                      <a:r>
                        <a:rPr lang="fr-FR" sz="1200" b="0" noProof="0" dirty="0">
                          <a:solidFill>
                            <a:schemeClr val="accent5">
                              <a:lumMod val="50000"/>
                            </a:schemeClr>
                          </a:solidFill>
                        </a:rPr>
                        <a:t>Maroc</a:t>
                      </a:r>
                    </a:p>
                  </a:txBody>
                  <a:tcPr anchor="ctr"/>
                </a:tc>
                <a:tc>
                  <a:txBody>
                    <a:bodyPr/>
                    <a:lstStyle/>
                    <a:p>
                      <a:pPr marL="0" indent="0">
                        <a:buNone/>
                      </a:pPr>
                      <a:r>
                        <a:rPr lang="fr-FR" sz="1200" noProof="0" dirty="0">
                          <a:solidFill>
                            <a:schemeClr val="accent5">
                              <a:lumMod val="50000"/>
                            </a:schemeClr>
                          </a:solidFill>
                        </a:rPr>
                        <a:t>1. J'aime l’Afrique.</a:t>
                      </a:r>
                    </a:p>
                    <a:p>
                      <a:pPr marL="0" indent="0">
                        <a:buNone/>
                      </a:pPr>
                      <a:r>
                        <a:rPr lang="fr-FR" sz="1200" noProof="0" dirty="0">
                          <a:solidFill>
                            <a:schemeClr val="accent5">
                              <a:lumMod val="50000"/>
                            </a:schemeClr>
                          </a:solidFill>
                        </a:rPr>
                        <a:t>2. Je veux visiter le désert du Sahara.</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3. Je veux visiter Marrakech.</a:t>
                      </a:r>
                    </a:p>
                  </a:txBody>
                  <a:tcPr anchor="ctr"/>
                </a:tc>
                <a:extLst>
                  <a:ext uri="{0D108BD9-81ED-4DB2-BD59-A6C34878D82A}">
                    <a16:rowId xmlns:a16="http://schemas.microsoft.com/office/drawing/2014/main" val="1769829694"/>
                  </a:ext>
                </a:extLst>
              </a:tr>
            </a:tbl>
          </a:graphicData>
        </a:graphic>
      </p:graphicFrame>
    </p:spTree>
    <p:extLst>
      <p:ext uri="{BB962C8B-B14F-4D97-AF65-F5344CB8AC3E}">
        <p14:creationId xmlns:p14="http://schemas.microsoft.com/office/powerpoint/2010/main" val="852499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1" y="2245904"/>
            <a:ext cx="8765560" cy="1062010"/>
          </a:xfrm>
        </p:spPr>
        <p:txBody>
          <a:bodyPr>
            <a:normAutofit fontScale="90000"/>
          </a:bodyPr>
          <a:lstStyle/>
          <a:p>
            <a:pPr algn="l"/>
            <a:r>
              <a:rPr lang="en-GB" sz="4000" b="1" dirty="0">
                <a:solidFill>
                  <a:prstClr val="white"/>
                </a:solidFill>
              </a:rPr>
              <a:t>Talking about what, where and who you know</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904880"/>
            <a:ext cx="9177360" cy="886062"/>
          </a:xfrm>
        </p:spPr>
        <p:txBody>
          <a:bodyPr>
            <a:noAutofit/>
          </a:bodyPr>
          <a:lstStyle/>
          <a:p>
            <a:pPr algn="l"/>
            <a:r>
              <a:rPr lang="fr-FR" sz="3000" dirty="0">
                <a:solidFill>
                  <a:prstClr val="white"/>
                </a:solidFill>
              </a:rPr>
              <a:t>connaître (je, tu, il/elle)</a:t>
            </a:r>
            <a:endParaRPr lang="en-GB" sz="3000" dirty="0">
              <a:solidFill>
                <a:prstClr val="white"/>
              </a:solidFill>
            </a:endParaRPr>
          </a:p>
          <a:p>
            <a:pPr algn="l"/>
            <a:r>
              <a:rPr lang="en-GB" sz="3200" dirty="0">
                <a:solidFill>
                  <a:prstClr val="white"/>
                </a:solidFill>
              </a:rPr>
              <a:t>SSCs [ai], [</a:t>
            </a:r>
            <a:r>
              <a:rPr lang="en-GB" sz="3200" dirty="0" err="1">
                <a:solidFill>
                  <a:prstClr val="white"/>
                </a:solidFill>
              </a:rPr>
              <a:t>é</a:t>
            </a:r>
            <a:r>
              <a:rPr lang="en-GB" sz="3200" dirty="0">
                <a:solidFill>
                  <a:prstClr val="white"/>
                </a:solidFill>
              </a:rPr>
              <a:t>]</a:t>
            </a:r>
            <a:endParaRPr lang="fr-FR" sz="3000" dirty="0">
              <a:solidFill>
                <a:prstClr val="white"/>
              </a:solidFill>
            </a:endParaRPr>
          </a:p>
          <a:p>
            <a:pPr algn="l"/>
            <a:endParaRPr lang="fr-FR" sz="3000" dirty="0">
              <a:solidFill>
                <a:prstClr val="white"/>
              </a:solidFill>
            </a:endParaRP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6 - Lesson 12</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Amber Dudley / 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01/10/2021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41699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199" y="201332"/>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pic>
        <p:nvPicPr>
          <p:cNvPr id="18" name="Picture 17"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
        <p:nvSpPr>
          <p:cNvPr id="6" name="TextBox 5"/>
          <p:cNvSpPr txBox="1"/>
          <p:nvPr/>
        </p:nvSpPr>
        <p:spPr>
          <a:xfrm>
            <a:off x="5148163" y="3461893"/>
            <a:ext cx="1895674"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vr</a:t>
            </a:r>
            <a:r>
              <a:rPr lang="en-GB" sz="6000" dirty="0" err="1">
                <a:solidFill>
                  <a:srgbClr val="E65D00"/>
                </a:solidFill>
                <a:latin typeface="Century Gothic" panose="020B0502020202020204" pitchFamily="34" charset="0"/>
                <a:cs typeface="Calibri" panose="020F0502020204030204" pitchFamily="34" charset="0"/>
              </a:rPr>
              <a:t>ai</a:t>
            </a:r>
            <a:endParaRPr lang="en-GB" sz="6000" dirty="0">
              <a:solidFill>
                <a:srgbClr val="E65D00"/>
              </a:solidFill>
              <a:latin typeface="Century Gothic" panose="020B0502020202020204" pitchFamily="34" charset="0"/>
              <a:cs typeface="Calibri" panose="020F0502020204030204" pitchFamily="34" charset="0"/>
            </a:endParaRPr>
          </a:p>
        </p:txBody>
      </p:sp>
      <p:sp>
        <p:nvSpPr>
          <p:cNvPr id="12" name="TextBox 11"/>
          <p:cNvSpPr txBox="1"/>
          <p:nvPr/>
        </p:nvSpPr>
        <p:spPr>
          <a:xfrm>
            <a:off x="770646" y="481337"/>
            <a:ext cx="2944312"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m</a:t>
            </a:r>
            <a:r>
              <a:rPr lang="en-GB" sz="6000" dirty="0" err="1">
                <a:solidFill>
                  <a:srgbClr val="E65D00"/>
                </a:solidFill>
                <a:latin typeface="Century Gothic" panose="020B0502020202020204" pitchFamily="34" charset="0"/>
                <a:cs typeface="Calibri" panose="020F0502020204030204" pitchFamily="34" charset="0"/>
              </a:rPr>
              <a:t>ai</a:t>
            </a:r>
            <a:r>
              <a:rPr lang="en-GB" sz="6000" dirty="0" err="1">
                <a:solidFill>
                  <a:srgbClr val="115076"/>
                </a:solidFill>
                <a:latin typeface="Century Gothic" panose="020B0502020202020204" pitchFamily="34" charset="0"/>
                <a:cs typeface="Calibri" panose="020F0502020204030204" pitchFamily="34" charset="0"/>
              </a:rPr>
              <a:t>son</a:t>
            </a:r>
            <a:endParaRPr lang="en-GB" sz="6000" dirty="0">
              <a:solidFill>
                <a:srgbClr val="115076"/>
              </a:solidFill>
              <a:latin typeface="Century Gothic" panose="020B0502020202020204" pitchFamily="34" charset="0"/>
              <a:cs typeface="Calibri" panose="020F0502020204030204" pitchFamily="34" charset="0"/>
            </a:endParaRPr>
          </a:p>
        </p:txBody>
      </p:sp>
      <p:pic>
        <p:nvPicPr>
          <p:cNvPr id="17" name="Picture 9" descr="hous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506" y="1340883"/>
            <a:ext cx="2220784" cy="146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45360" y="3584901"/>
            <a:ext cx="3485077"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mauv</a:t>
            </a:r>
            <a:r>
              <a:rPr lang="en-GB" sz="6000" dirty="0" err="1">
                <a:solidFill>
                  <a:srgbClr val="E65D00"/>
                </a:solidFill>
                <a:latin typeface="Century Gothic" panose="020B0502020202020204" pitchFamily="34" charset="0"/>
                <a:cs typeface="Calibri" panose="020F0502020204030204" pitchFamily="34" charset="0"/>
              </a:rPr>
              <a:t>ai</a:t>
            </a:r>
            <a:r>
              <a:rPr lang="en-GB" sz="6000" dirty="0" err="1">
                <a:solidFill>
                  <a:srgbClr val="115076"/>
                </a:solidFill>
                <a:latin typeface="Century Gothic" panose="020B0502020202020204" pitchFamily="34" charset="0"/>
                <a:cs typeface="Calibri" panose="020F0502020204030204" pitchFamily="34" charset="0"/>
              </a:rPr>
              <a:t>s</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4" name="Rectangle 3"/>
          <p:cNvSpPr/>
          <p:nvPr/>
        </p:nvSpPr>
        <p:spPr>
          <a:xfrm>
            <a:off x="1252188" y="4448462"/>
            <a:ext cx="1454244"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[bad]</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sem</a:t>
            </a:r>
            <a:r>
              <a:rPr lang="en-GB" sz="6000" dirty="0" err="1">
                <a:solidFill>
                  <a:srgbClr val="E65D00"/>
                </a:solidFill>
                <a:latin typeface="Century Gothic" panose="020B0502020202020204" pitchFamily="34" charset="0"/>
                <a:cs typeface="Calibri" panose="020F0502020204030204" pitchFamily="34" charset="0"/>
              </a:rPr>
              <a:t>ai</a:t>
            </a:r>
            <a:r>
              <a:rPr lang="en-GB" sz="6000" dirty="0" err="1">
                <a:solidFill>
                  <a:srgbClr val="115076"/>
                </a:solidFill>
                <a:latin typeface="Century Gothic" panose="020B0502020202020204" pitchFamily="34" charset="0"/>
                <a:cs typeface="Calibri" panose="020F0502020204030204" pitchFamily="34" charset="0"/>
              </a:rPr>
              <a:t>ne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5" name="Rectangle 4"/>
          <p:cNvSpPr/>
          <p:nvPr/>
        </p:nvSpPr>
        <p:spPr>
          <a:xfrm>
            <a:off x="5069633" y="5615662"/>
            <a:ext cx="1723549"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[week]</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r</a:t>
            </a:r>
            <a:r>
              <a:rPr lang="en-GB" sz="6000" dirty="0">
                <a:solidFill>
                  <a:srgbClr val="E65D00"/>
                </a:solidFill>
                <a:latin typeface="Century Gothic" panose="020B0502020202020204" pitchFamily="34" charset="0"/>
                <a:cs typeface="Calibri" panose="020F0502020204030204" pitchFamily="34" charset="0"/>
              </a:rPr>
              <a:t>ai</a:t>
            </a:r>
            <a:r>
              <a:rPr lang="en-GB" sz="6000" dirty="0">
                <a:solidFill>
                  <a:srgbClr val="115076"/>
                </a:solidFill>
                <a:latin typeface="Century Gothic" panose="020B0502020202020204" pitchFamily="34" charset="0"/>
                <a:cs typeface="Calibri" panose="020F0502020204030204" pitchFamily="34" charset="0"/>
              </a:rPr>
              <a:t>son</a:t>
            </a:r>
          </a:p>
        </p:txBody>
      </p:sp>
      <p:sp>
        <p:nvSpPr>
          <p:cNvPr id="2" name="Rectangle 1"/>
          <p:cNvSpPr/>
          <p:nvPr/>
        </p:nvSpPr>
        <p:spPr>
          <a:xfrm>
            <a:off x="9110705" y="1373463"/>
            <a:ext cx="2028119"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[reason]</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9" name="TextBox 8"/>
          <p:cNvSpPr txBox="1"/>
          <p:nvPr/>
        </p:nvSpPr>
        <p:spPr>
          <a:xfrm>
            <a:off x="9144896" y="3465513"/>
            <a:ext cx="2272322" cy="1200329"/>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65D00"/>
                </a:solidFill>
                <a:latin typeface="Century Gothic" panose="020B0502020202020204" pitchFamily="34" charset="0"/>
                <a:cs typeface="Calibri" panose="020F0502020204030204" pitchFamily="34" charset="0"/>
              </a:rPr>
              <a:t>ai</a:t>
            </a:r>
            <a:r>
              <a:rPr lang="en-GB" sz="6000" dirty="0">
                <a:solidFill>
                  <a:srgbClr val="115076"/>
                </a:solidFill>
                <a:latin typeface="Century Gothic" panose="020B0502020202020204" pitchFamily="34" charset="0"/>
                <a:cs typeface="Calibri" panose="020F0502020204030204" pitchFamily="34" charset="0"/>
              </a:rPr>
              <a:t>re</a:t>
            </a:r>
            <a:r>
              <a:rPr lang="en-GB" sz="7200" dirty="0">
                <a:solidFill>
                  <a:prstClr val="black"/>
                </a:solidFill>
                <a:latin typeface="Century Gothic" panose="020B0502020202020204" pitchFamily="34" charset="0"/>
                <a:cs typeface="Calibri" panose="020F0502020204030204" pitchFamily="34" charset="0"/>
              </a:rPr>
              <a:t> </a:t>
            </a:r>
          </a:p>
        </p:txBody>
      </p:sp>
      <p:sp>
        <p:nvSpPr>
          <p:cNvPr id="3" name="Rectangle 2"/>
          <p:cNvSpPr/>
          <p:nvPr/>
        </p:nvSpPr>
        <p:spPr>
          <a:xfrm>
            <a:off x="9423290" y="4418767"/>
            <a:ext cx="1715534"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[to do]</a:t>
            </a:r>
            <a:endParaRPr lang="en-GB" sz="60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23693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ai vrai.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ai mais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5" name="ai mais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 rais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ai rais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ai mauvai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7" name="ai mauvai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ai semain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8" name="ai semain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ai fai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ai fa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6" grpId="0"/>
      <p:bldP spid="12" grpId="0"/>
      <p:bldP spid="11" grpId="0"/>
      <p:bldP spid="4" grpId="0"/>
      <p:bldP spid="10" grpId="0"/>
      <p:bldP spid="5" grpId="0"/>
      <p:bldP spid="8" grpId="0"/>
      <p:bldP spid="2" grpId="0"/>
      <p:bldP spid="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47280" y="216290"/>
            <a:ext cx="10515600" cy="1325563"/>
          </a:xfrm>
        </p:spPr>
        <p:txBody>
          <a:bodyPr>
            <a:noAutofit/>
          </a:bodyPr>
          <a:lstStyle/>
          <a:p>
            <a:pPr algn="ctr"/>
            <a:r>
              <a:rPr lang="en-GB" sz="8000" b="1" dirty="0">
                <a:solidFill>
                  <a:srgbClr val="115076"/>
                </a:solidFill>
                <a:cs typeface="Calibri" panose="020F0502020204030204" pitchFamily="34" charset="0"/>
              </a:rPr>
              <a:t>é/-er/-ez</a:t>
            </a:r>
            <a:endParaRPr lang="en-GB" sz="8000" dirty="0"/>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pic>
        <p:nvPicPr>
          <p:cNvPr id="29" name="Picture 28" descr="hand holding a pencil and wri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algn="ctr"/>
            <a:r>
              <a:rPr lang="en-GB" sz="6000" dirty="0">
                <a:solidFill>
                  <a:srgbClr val="FA6500"/>
                </a:solidFill>
                <a:latin typeface="Century Gothic" panose="020B0502020202020204" pitchFamily="34" charset="0"/>
                <a:cs typeface="Calibri" panose="020F0502020204030204" pitchFamily="34" charset="0"/>
              </a:rPr>
              <a:t>é</a:t>
            </a:r>
            <a:r>
              <a:rPr lang="en-GB" sz="6000" dirty="0">
                <a:solidFill>
                  <a:srgbClr val="115076"/>
                </a:solidFill>
                <a:latin typeface="Century Gothic" panose="020B0502020202020204" pitchFamily="34" charset="0"/>
                <a:cs typeface="Calibri" panose="020F0502020204030204" pitchFamily="34" charset="0"/>
              </a:rPr>
              <a:t>crire</a:t>
            </a:r>
            <a:endParaRPr lang="en-GB" sz="6000" b="1" dirty="0">
              <a:solidFill>
                <a:srgbClr val="7030A0"/>
              </a:solidFill>
              <a:latin typeface="Century Gothic" panose="020B0502020202020204" pitchFamily="34" charset="0"/>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b</a:t>
            </a:r>
            <a:r>
              <a:rPr lang="en-GB" sz="6000" dirty="0" err="1">
                <a:solidFill>
                  <a:srgbClr val="FA6500"/>
                </a:solidFill>
                <a:latin typeface="Century Gothic" panose="020B0502020202020204" pitchFamily="34" charset="0"/>
                <a:cs typeface="Calibri" panose="020F0502020204030204" pitchFamily="34" charset="0"/>
              </a:rPr>
              <a:t>é</a:t>
            </a:r>
            <a:r>
              <a:rPr lang="en-GB" sz="6000" dirty="0" err="1">
                <a:solidFill>
                  <a:srgbClr val="115076"/>
                </a:solidFill>
                <a:latin typeface="Century Gothic" panose="020B0502020202020204" pitchFamily="34" charset="0"/>
                <a:cs typeface="Calibri" panose="020F0502020204030204" pitchFamily="34" charset="0"/>
              </a:rPr>
              <a:t>b</a:t>
            </a:r>
            <a:r>
              <a:rPr lang="en-GB" sz="6000" dirty="0" err="1">
                <a:solidFill>
                  <a:srgbClr val="FA6500"/>
                </a:solidFill>
                <a:latin typeface="Century Gothic" panose="020B0502020202020204" pitchFamily="34" charset="0"/>
                <a:cs typeface="Calibri" panose="020F0502020204030204" pitchFamily="34" charset="0"/>
              </a:rPr>
              <a:t>é</a:t>
            </a:r>
            <a:endParaRPr lang="en-GB" sz="6000" dirty="0">
              <a:solidFill>
                <a:srgbClr val="115076"/>
              </a:solidFill>
              <a:latin typeface="Century Gothic" panose="020B0502020202020204" pitchFamily="34" charset="0"/>
              <a:cs typeface="Calibri" panose="020F0502020204030204" pitchFamily="34" charset="0"/>
            </a:endParaRPr>
          </a:p>
        </p:txBody>
      </p:sp>
      <p:pic>
        <p:nvPicPr>
          <p:cNvPr id="5" name="Picture 4" descr="a bab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2665" y="1416619"/>
            <a:ext cx="1567124" cy="1534068"/>
          </a:xfrm>
          <a:prstGeom prst="rect">
            <a:avLst/>
          </a:prstGeom>
        </p:spPr>
      </p:pic>
      <p:sp>
        <p:nvSpPr>
          <p:cNvPr id="18" name="TextBox 17"/>
          <p:cNvSpPr txBox="1"/>
          <p:nvPr/>
        </p:nvSpPr>
        <p:spPr>
          <a:xfrm>
            <a:off x="3965560" y="4875441"/>
            <a:ext cx="4301405"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all</a:t>
            </a:r>
            <a:r>
              <a:rPr lang="en-GB" sz="6000" dirty="0" err="1">
                <a:solidFill>
                  <a:srgbClr val="FA6500"/>
                </a:solidFill>
                <a:latin typeface="Century Gothic" panose="020B0502020202020204" pitchFamily="34" charset="0"/>
                <a:cs typeface="Calibri" panose="020F0502020204030204" pitchFamily="34" charset="0"/>
              </a:rPr>
              <a:t>er</a:t>
            </a:r>
            <a:endParaRPr lang="en-GB" sz="6000" dirty="0">
              <a:solidFill>
                <a:srgbClr val="FA6500"/>
              </a:solidFill>
              <a:latin typeface="Century Gothic" panose="020B0502020202020204" pitchFamily="34" charset="0"/>
              <a:cs typeface="Calibri" panose="020F0502020204030204" pitchFamily="34" charset="0"/>
            </a:endParaRPr>
          </a:p>
        </p:txBody>
      </p:sp>
      <p:sp>
        <p:nvSpPr>
          <p:cNvPr id="15" name="TextBox 14"/>
          <p:cNvSpPr txBox="1"/>
          <p:nvPr/>
        </p:nvSpPr>
        <p:spPr>
          <a:xfrm>
            <a:off x="96807" y="3107077"/>
            <a:ext cx="3007386" cy="1015663"/>
          </a:xfrm>
          <a:prstGeom prst="rect">
            <a:avLst/>
          </a:prstGeom>
          <a:noFill/>
        </p:spPr>
        <p:txBody>
          <a:bodyPr wrap="square" rtlCol="0">
            <a:spAutoFit/>
          </a:bodyPr>
          <a:lstStyle/>
          <a:p>
            <a:pPr algn="ctr"/>
            <a:r>
              <a:rPr lang="en-GB" sz="6000" dirty="0" err="1">
                <a:solidFill>
                  <a:schemeClr val="accent1">
                    <a:lumMod val="50000"/>
                  </a:schemeClr>
                </a:solidFill>
                <a:latin typeface="Century Gothic" panose="020B0502020202020204" pitchFamily="34" charset="0"/>
                <a:cs typeface="Calibri" panose="020F0502020204030204" pitchFamily="34" charset="0"/>
              </a:rPr>
              <a:t>n</a:t>
            </a:r>
            <a:r>
              <a:rPr lang="en-GB" sz="6000" dirty="0" err="1">
                <a:solidFill>
                  <a:srgbClr val="FA6500"/>
                </a:solidFill>
                <a:latin typeface="Century Gothic" panose="020B0502020202020204" pitchFamily="34" charset="0"/>
                <a:cs typeface="Calibri" panose="020F0502020204030204" pitchFamily="34" charset="0"/>
              </a:rPr>
              <a:t>ez</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6" name="TextBox 5"/>
          <p:cNvSpPr txBox="1"/>
          <p:nvPr/>
        </p:nvSpPr>
        <p:spPr>
          <a:xfrm>
            <a:off x="5168197" y="5662693"/>
            <a:ext cx="1855604"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rPr>
              <a:t>[to go]</a:t>
            </a:r>
          </a:p>
        </p:txBody>
      </p:sp>
      <p:sp>
        <p:nvSpPr>
          <p:cNvPr id="20" name="TextBox 19"/>
          <p:cNvSpPr txBox="1"/>
          <p:nvPr/>
        </p:nvSpPr>
        <p:spPr>
          <a:xfrm>
            <a:off x="8080591" y="216290"/>
            <a:ext cx="428708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donn</a:t>
            </a:r>
            <a:r>
              <a:rPr lang="en-GB" sz="6000" dirty="0">
                <a:solidFill>
                  <a:srgbClr val="FA6500"/>
                </a:solidFill>
                <a:latin typeface="Century Gothic" panose="020B0502020202020204" pitchFamily="34" charset="0"/>
                <a:cs typeface="Calibri" panose="020F0502020204030204" pitchFamily="34" charset="0"/>
              </a:rPr>
              <a:t>er</a:t>
            </a:r>
            <a:endParaRPr lang="en-GB" sz="6000" dirty="0">
              <a:solidFill>
                <a:srgbClr val="115076"/>
              </a:solidFill>
              <a:latin typeface="Century Gothic" panose="020B0502020202020204" pitchFamily="34" charset="0"/>
              <a:cs typeface="Calibri" panose="020F0502020204030204" pitchFamily="34" charset="0"/>
            </a:endParaRPr>
          </a:p>
        </p:txBody>
      </p:sp>
      <p:pic>
        <p:nvPicPr>
          <p:cNvPr id="3" name="Picture 2" descr="one figure giving something to another"/>
          <p:cNvPicPr>
            <a:picLocks noChangeAspect="1"/>
          </p:cNvPicPr>
          <p:nvPr/>
        </p:nvPicPr>
        <p:blipFill>
          <a:blip r:embed="rId13" cstate="print">
            <a:clrChange>
              <a:clrFrom>
                <a:srgbClr val="E4E9ED"/>
              </a:clrFrom>
              <a:clrTo>
                <a:srgbClr val="E4E9ED">
                  <a:alpha val="0"/>
                </a:srgbClr>
              </a:clrTo>
            </a:clrChange>
            <a:extLst>
              <a:ext uri="{28A0092B-C50C-407E-A947-70E740481C1C}">
                <a14:useLocalDpi xmlns:a14="http://schemas.microsoft.com/office/drawing/2010/main" val="0"/>
              </a:ext>
            </a:extLst>
          </a:blip>
          <a:stretch>
            <a:fillRect/>
          </a:stretch>
        </p:blipFill>
        <p:spPr>
          <a:xfrm>
            <a:off x="8836702" y="1017213"/>
            <a:ext cx="2785294" cy="1856863"/>
          </a:xfrm>
          <a:prstGeom prst="rect">
            <a:avLst/>
          </a:prstGeom>
        </p:spPr>
      </p:pic>
      <p:pic>
        <p:nvPicPr>
          <p:cNvPr id="9" name="Picture 8" descr="two stick figures talking to each other"/>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06262" y="4302382"/>
            <a:ext cx="1635738" cy="1635738"/>
          </a:xfrm>
          <a:prstGeom prst="rect">
            <a:avLst/>
          </a:prstGeom>
        </p:spPr>
      </p:pic>
      <p:grpSp>
        <p:nvGrpSpPr>
          <p:cNvPr id="10" name="Group 9" descr="person with big nose">
            <a:extLst>
              <a:ext uri="{FF2B5EF4-FFF2-40B4-BE49-F238E27FC236}">
                <a16:creationId xmlns:a16="http://schemas.microsoft.com/office/drawing/2014/main" id="{E8947F59-5A54-4528-8831-DF444CF43477}"/>
              </a:ext>
            </a:extLst>
          </p:cNvPr>
          <p:cNvGrpSpPr/>
          <p:nvPr/>
        </p:nvGrpSpPr>
        <p:grpSpPr>
          <a:xfrm>
            <a:off x="847280" y="4252674"/>
            <a:ext cx="2012416" cy="1733184"/>
            <a:chOff x="941512" y="3489716"/>
            <a:chExt cx="2012416" cy="1733184"/>
          </a:xfrm>
        </p:grpSpPr>
        <p:pic>
          <p:nvPicPr>
            <p:cNvPr id="1030" name="Picture 6" descr="Male, Man, Nose, Large">
              <a:extLst>
                <a:ext uri="{FF2B5EF4-FFF2-40B4-BE49-F238E27FC236}">
                  <a16:creationId xmlns:a16="http://schemas.microsoft.com/office/drawing/2014/main" id="{7D6D22D9-0172-4D83-834E-DA280DFAC8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1512" y="3841460"/>
              <a:ext cx="2012416" cy="138144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A6F55460-19F7-41AA-B203-BECAEED107EB}"/>
                </a:ext>
              </a:extLst>
            </p:cNvPr>
            <p:cNvSpPr/>
            <p:nvPr/>
          </p:nvSpPr>
          <p:spPr>
            <a:xfrm rot="5400000">
              <a:off x="2102513" y="3688866"/>
              <a:ext cx="727849" cy="32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p:cNvSpPr txBox="1"/>
          <p:nvPr/>
        </p:nvSpPr>
        <p:spPr>
          <a:xfrm>
            <a:off x="8080591" y="3107077"/>
            <a:ext cx="4287080"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parl</a:t>
            </a:r>
            <a:r>
              <a:rPr lang="en-GB" sz="6000" dirty="0" err="1">
                <a:solidFill>
                  <a:srgbClr val="FA6500"/>
                </a:solidFill>
                <a:latin typeface="Century Gothic" panose="020B0502020202020204" pitchFamily="34" charset="0"/>
                <a:cs typeface="Calibri" panose="020F0502020204030204" pitchFamily="34" charset="0"/>
              </a:rPr>
              <a:t>er</a:t>
            </a:r>
            <a:endParaRPr lang="en-GB" sz="60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08848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6" name="é bébé.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7" name="é donn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é donn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é nez.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8" name="é nez.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9" name="é all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é all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subTnLst>
                                    <p:audio>
                                      <p:cMediaNode>
                                        <p:cTn display="0" masterRel="sameClick">
                                          <p:stCondLst>
                                            <p:cond evt="begin" delay="0">
                                              <p:tn val="61"/>
                                            </p:cond>
                                          </p:stCondLst>
                                          <p:endCondLst>
                                            <p:cond evt="onStopAudio" delay="0">
                                              <p:tgtEl>
                                                <p:sldTgt/>
                                              </p:tgtEl>
                                            </p:cond>
                                          </p:endCondLst>
                                        </p:cTn>
                                        <p:tgtEl>
                                          <p:sndTgt r:embed="rId10" name="é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4" grpId="0"/>
      <p:bldP spid="7" grpId="0"/>
      <p:bldP spid="18" grpId="0"/>
      <p:bldP spid="15" grpId="0"/>
      <p:bldP spid="6" grpId="0"/>
      <p:bldP spid="20"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387541-E24B-4FB4-AF9B-28146F1FE58B}"/>
              </a:ext>
            </a:extLst>
          </p:cNvPr>
          <p:cNvPicPr>
            <a:picLocks noChangeAspect="1"/>
          </p:cNvPicPr>
          <p:nvPr/>
        </p:nvPicPr>
        <p:blipFill>
          <a:blip r:embed="rId3"/>
          <a:stretch>
            <a:fillRect/>
          </a:stretch>
        </p:blipFill>
        <p:spPr>
          <a:xfrm>
            <a:off x="7997921" y="87251"/>
            <a:ext cx="4194079" cy="2889843"/>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Villes</a:t>
            </a:r>
            <a:r>
              <a:rPr lang="en-GB" sz="3600" b="1" dirty="0">
                <a:solidFill>
                  <a:schemeClr val="bg1"/>
                </a:solidFill>
              </a:rPr>
              <a:t> du Québec</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Quebec, Province East-Central Canada, Canada, Map">
            <a:extLst>
              <a:ext uri="{FF2B5EF4-FFF2-40B4-BE49-F238E27FC236}">
                <a16:creationId xmlns:a16="http://schemas.microsoft.com/office/drawing/2014/main" id="{93CBB0F4-2E43-4192-8E25-71A8964F09E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632692" y="1350189"/>
            <a:ext cx="4476897" cy="481818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 action="ppaction://noaction">
              <a:snd r:embed="rId7" name="Baie-D'Urfé.wav"/>
            </a:hlinkClick>
            <a:extLst>
              <a:ext uri="{FF2B5EF4-FFF2-40B4-BE49-F238E27FC236}">
                <a16:creationId xmlns:a16="http://schemas.microsoft.com/office/drawing/2014/main" id="{DB2C19B1-BA1C-46DB-AD95-C3942D104491}"/>
              </a:ext>
            </a:extLst>
          </p:cNvPr>
          <p:cNvSpPr/>
          <p:nvPr/>
        </p:nvSpPr>
        <p:spPr>
          <a:xfrm>
            <a:off x="224450" y="5658383"/>
            <a:ext cx="1959080" cy="407476"/>
          </a:xfrm>
          <a:prstGeom prst="wedgeRoundRectCallout">
            <a:avLst>
              <a:gd name="adj1" fmla="val 122451"/>
              <a:gd name="adj2" fmla="val -18535"/>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B</a:t>
            </a:r>
            <a:r>
              <a:rPr kumimoji="0" lang="fr-FR" sz="2400" b="1" i="0" u="sng" strike="noStrike" kern="1200" cap="none" spc="0" normalizeH="0" baseline="0" noProof="0" dirty="0" err="1">
                <a:ln>
                  <a:noFill/>
                </a:ln>
                <a:solidFill>
                  <a:prstClr val="white"/>
                </a:solidFill>
                <a:effectLst/>
                <a:uLnTx/>
                <a:uFillTx/>
                <a:latin typeface="Century Gothic" panose="020F0302020204030204"/>
                <a:ea typeface="+mn-ea"/>
                <a:cs typeface="+mn-cs"/>
              </a:rPr>
              <a:t>ai</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e-D’Urf</a:t>
            </a:r>
            <a:r>
              <a:rPr kumimoji="0" lang="fr-FR" sz="2400" b="1" i="0" u="sng" strike="noStrike" kern="1200" cap="none" spc="0" normalizeH="0" baseline="0" noProof="0" dirty="0" err="1">
                <a:ln>
                  <a:noFill/>
                </a:ln>
                <a:solidFill>
                  <a:prstClr val="white"/>
                </a:solidFill>
                <a:effectLst/>
                <a:uLnTx/>
                <a:uFillTx/>
                <a:latin typeface="Century Gothic" panose="020F0302020204030204"/>
                <a:ea typeface="+mn-ea"/>
                <a:cs typeface="+mn-cs"/>
              </a:rPr>
              <a:t>é</a:t>
            </a:r>
            <a:endPar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Speech Bubble: Rectangle with Corners Rounded 4">
            <a:hlinkClick r:id="" action="ppaction://noaction">
              <a:snd r:embed="rId8" name="Lévis2.wav"/>
            </a:hlinkClick>
            <a:extLst>
              <a:ext uri="{FF2B5EF4-FFF2-40B4-BE49-F238E27FC236}">
                <a16:creationId xmlns:a16="http://schemas.microsoft.com/office/drawing/2014/main" id="{AA8A5158-B203-432B-8164-F1C1940F6BCD}"/>
              </a:ext>
            </a:extLst>
          </p:cNvPr>
          <p:cNvSpPr/>
          <p:nvPr/>
        </p:nvSpPr>
        <p:spPr>
          <a:xfrm>
            <a:off x="597338" y="3014476"/>
            <a:ext cx="1701800" cy="407476"/>
          </a:xfrm>
          <a:prstGeom prst="wedgeRoundRectCallout">
            <a:avLst>
              <a:gd name="adj1" fmla="val 177012"/>
              <a:gd name="adj2" fmla="val 434927"/>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L</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é</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vis</a:t>
            </a:r>
          </a:p>
        </p:txBody>
      </p:sp>
      <p:sp>
        <p:nvSpPr>
          <p:cNvPr id="6" name="TextBox 5">
            <a:extLst>
              <a:ext uri="{FF2B5EF4-FFF2-40B4-BE49-F238E27FC236}">
                <a16:creationId xmlns:a16="http://schemas.microsoft.com/office/drawing/2014/main" id="{28084BE4-A4AF-364C-B8E5-ED6D583A6685}"/>
              </a:ext>
            </a:extLst>
          </p:cNvPr>
          <p:cNvSpPr txBox="1"/>
          <p:nvPr/>
        </p:nvSpPr>
        <p:spPr>
          <a:xfrm>
            <a:off x="3842273" y="3446814"/>
            <a:ext cx="16513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QUEBEC</a:t>
            </a:r>
          </a:p>
        </p:txBody>
      </p:sp>
      <p:sp>
        <p:nvSpPr>
          <p:cNvPr id="11" name="Speech Bubble: Rectangle with Corners Rounded 10">
            <a:hlinkClick r:id="" action="ppaction://noaction">
              <a:snd r:embed="rId9" name="Chapais.wav"/>
            </a:hlinkClick>
            <a:extLst>
              <a:ext uri="{FF2B5EF4-FFF2-40B4-BE49-F238E27FC236}">
                <a16:creationId xmlns:a16="http://schemas.microsoft.com/office/drawing/2014/main" id="{547D90D9-14B4-42F4-A5FC-43D09FB507B5}"/>
              </a:ext>
            </a:extLst>
          </p:cNvPr>
          <p:cNvSpPr/>
          <p:nvPr/>
        </p:nvSpPr>
        <p:spPr>
          <a:xfrm>
            <a:off x="865389" y="1852477"/>
            <a:ext cx="1931938" cy="482968"/>
          </a:xfrm>
          <a:prstGeom prst="wedgeRoundRectCallout">
            <a:avLst>
              <a:gd name="adj1" fmla="val 112569"/>
              <a:gd name="adj2" fmla="val 437123"/>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Chap</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s</a:t>
            </a:r>
          </a:p>
        </p:txBody>
      </p:sp>
      <p:sp>
        <p:nvSpPr>
          <p:cNvPr id="13" name="Speech Bubble: Rectangle with Corners Rounded 12">
            <a:hlinkClick r:id="" action="ppaction://noaction">
              <a:snd r:embed="rId10" name="Beaupré.wav"/>
            </a:hlinkClick>
            <a:extLst>
              <a:ext uri="{FF2B5EF4-FFF2-40B4-BE49-F238E27FC236}">
                <a16:creationId xmlns:a16="http://schemas.microsoft.com/office/drawing/2014/main" id="{16360DDB-DCF2-4179-8A44-588D47F33465}"/>
              </a:ext>
            </a:extLst>
          </p:cNvPr>
          <p:cNvSpPr/>
          <p:nvPr/>
        </p:nvSpPr>
        <p:spPr>
          <a:xfrm>
            <a:off x="7521372" y="2977093"/>
            <a:ext cx="2320753" cy="461665"/>
          </a:xfrm>
          <a:prstGeom prst="wedgeRoundRectCallout">
            <a:avLst>
              <a:gd name="adj1" fmla="val -170447"/>
              <a:gd name="adj2" fmla="val 38585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Beaupr</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é</a:t>
            </a:r>
          </a:p>
        </p:txBody>
      </p:sp>
      <p:sp>
        <p:nvSpPr>
          <p:cNvPr id="15" name="Speech Bubble: Rectangle with Corners Rounded 14">
            <a:hlinkClick r:id="" action="ppaction://noaction">
              <a:snd r:embed="rId11" name="La Praire.wav"/>
            </a:hlinkClick>
            <a:extLst>
              <a:ext uri="{FF2B5EF4-FFF2-40B4-BE49-F238E27FC236}">
                <a16:creationId xmlns:a16="http://schemas.microsoft.com/office/drawing/2014/main" id="{59B459E9-B2DB-48B1-AD59-D96DC5B504ED}"/>
              </a:ext>
            </a:extLst>
          </p:cNvPr>
          <p:cNvSpPr/>
          <p:nvPr/>
        </p:nvSpPr>
        <p:spPr>
          <a:xfrm>
            <a:off x="6944953" y="5304073"/>
            <a:ext cx="2320753" cy="456825"/>
          </a:xfrm>
          <a:prstGeom prst="wedgeRoundRectCallout">
            <a:avLst>
              <a:gd name="adj1" fmla="val -153744"/>
              <a:gd name="adj2" fmla="val -5609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La Pr</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rie</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Speech Bubble: Rectangle with Corners Rounded 16">
            <a:hlinkClick r:id="" action="ppaction://noaction">
              <a:snd r:embed="rId12" name="Bécancour.wav"/>
            </a:hlinkClick>
            <a:extLst>
              <a:ext uri="{FF2B5EF4-FFF2-40B4-BE49-F238E27FC236}">
                <a16:creationId xmlns:a16="http://schemas.microsoft.com/office/drawing/2014/main" id="{CD458B75-770E-4CCD-BB56-6696624F9991}"/>
              </a:ext>
            </a:extLst>
          </p:cNvPr>
          <p:cNvSpPr/>
          <p:nvPr/>
        </p:nvSpPr>
        <p:spPr>
          <a:xfrm>
            <a:off x="8980137" y="3593368"/>
            <a:ext cx="2229646" cy="461665"/>
          </a:xfrm>
          <a:prstGeom prst="wedgeRoundRectCallout">
            <a:avLst>
              <a:gd name="adj1" fmla="val -204037"/>
              <a:gd name="adj2" fmla="val 24253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é</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cancour</a:t>
            </a:r>
          </a:p>
        </p:txBody>
      </p:sp>
      <p:sp>
        <p:nvSpPr>
          <p:cNvPr id="19" name="Speech Bubble: Rectangle with Corners Rounded 18">
            <a:hlinkClick r:id="" action="ppaction://noaction">
              <a:snd r:embed="rId13" name="Mont-Saint-Hilaire.wav"/>
            </a:hlinkClick>
            <a:extLst>
              <a:ext uri="{FF2B5EF4-FFF2-40B4-BE49-F238E27FC236}">
                <a16:creationId xmlns:a16="http://schemas.microsoft.com/office/drawing/2014/main" id="{3210AC2D-1250-4712-A6C7-9D225C606901}"/>
              </a:ext>
            </a:extLst>
          </p:cNvPr>
          <p:cNvSpPr/>
          <p:nvPr/>
        </p:nvSpPr>
        <p:spPr>
          <a:xfrm>
            <a:off x="8474283" y="4638671"/>
            <a:ext cx="3029858" cy="407476"/>
          </a:xfrm>
          <a:prstGeom prst="wedgeRoundRectCallout">
            <a:avLst>
              <a:gd name="adj1" fmla="val -204298"/>
              <a:gd name="adj2" fmla="val 75857"/>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Mont-S</a:t>
            </a:r>
            <a:r>
              <a:rPr kumimoji="0" lang="fr-FR" sz="2400" i="0" strike="noStrike" kern="1200" cap="none" spc="0" normalizeH="0" baseline="0" noProof="0" dirty="0">
                <a:ln>
                  <a:noFill/>
                </a:ln>
                <a:solidFill>
                  <a:prstClr val="white"/>
                </a:solidFill>
                <a:effectLst/>
                <a:uLnTx/>
                <a:uFillTx/>
                <a:latin typeface="Century Gothic" panose="020F0302020204030204"/>
                <a:ea typeface="+mn-ea"/>
                <a:cs typeface="+mn-cs"/>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nt-Hil</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re</a:t>
            </a:r>
          </a:p>
        </p:txBody>
      </p:sp>
      <p:sp>
        <p:nvSpPr>
          <p:cNvPr id="21" name="Speech Bubble: Rectangle with Corners Rounded 20">
            <a:hlinkClick r:id="" action="ppaction://noaction">
              <a:snd r:embed="rId14" name="Léry.wav"/>
            </a:hlinkClick>
            <a:extLst>
              <a:ext uri="{FF2B5EF4-FFF2-40B4-BE49-F238E27FC236}">
                <a16:creationId xmlns:a16="http://schemas.microsoft.com/office/drawing/2014/main" id="{9EC79FCF-8115-40BF-AA28-61E47AC47AFC}"/>
              </a:ext>
            </a:extLst>
          </p:cNvPr>
          <p:cNvSpPr/>
          <p:nvPr/>
        </p:nvSpPr>
        <p:spPr>
          <a:xfrm>
            <a:off x="224450" y="4850302"/>
            <a:ext cx="1624062" cy="407476"/>
          </a:xfrm>
          <a:prstGeom prst="wedgeRoundRectCallout">
            <a:avLst>
              <a:gd name="adj1" fmla="val 203165"/>
              <a:gd name="adj2" fmla="val 136524"/>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a:t>
            </a:r>
            <a:r>
              <a:rPr kumimoji="0" lang="fr-FR" sz="2400" b="1" i="0" u="sng" strike="noStrike" kern="1200" cap="none" spc="0" normalizeH="0" baseline="0" noProof="0" dirty="0" err="1">
                <a:ln>
                  <a:noFill/>
                </a:ln>
                <a:solidFill>
                  <a:prstClr val="white"/>
                </a:solidFill>
                <a:effectLst/>
                <a:uLnTx/>
                <a:uFillTx/>
                <a:latin typeface="Century Gothic" panose="020F0302020204030204"/>
                <a:ea typeface="+mn-ea"/>
                <a:cs typeface="+mn-cs"/>
              </a:rPr>
              <a:t>é</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ry</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Speech Bubble: Rectangle with Corners Rounded 22">
            <a:hlinkClick r:id="" action="ppaction://noaction">
              <a:snd r:embed="rId15" name="Pointe-Claire.wav"/>
            </a:hlinkClick>
            <a:extLst>
              <a:ext uri="{FF2B5EF4-FFF2-40B4-BE49-F238E27FC236}">
                <a16:creationId xmlns:a16="http://schemas.microsoft.com/office/drawing/2014/main" id="{14C3BEE8-9F13-4F4D-AF07-F09EFA9A5977}"/>
              </a:ext>
            </a:extLst>
          </p:cNvPr>
          <p:cNvSpPr/>
          <p:nvPr/>
        </p:nvSpPr>
        <p:spPr>
          <a:xfrm>
            <a:off x="5779043" y="5862121"/>
            <a:ext cx="2218878" cy="407476"/>
          </a:xfrm>
          <a:prstGeom prst="wedgeRoundRectCallout">
            <a:avLst>
              <a:gd name="adj1" fmla="val -107974"/>
              <a:gd name="adj2" fmla="val -163080"/>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Pointe-Cl</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re</a:t>
            </a:r>
          </a:p>
        </p:txBody>
      </p:sp>
      <p:sp>
        <p:nvSpPr>
          <p:cNvPr id="25" name="Speech Bubble: Rectangle with Corners Rounded 24">
            <a:hlinkClick r:id="" action="ppaction://noaction">
              <a:snd r:embed="rId16" name="Cap-Santé.wav"/>
            </a:hlinkClick>
            <a:extLst>
              <a:ext uri="{FF2B5EF4-FFF2-40B4-BE49-F238E27FC236}">
                <a16:creationId xmlns:a16="http://schemas.microsoft.com/office/drawing/2014/main" id="{FA3C202A-FB92-4A48-962B-6F8FC59BEB3C}"/>
              </a:ext>
            </a:extLst>
          </p:cNvPr>
          <p:cNvSpPr/>
          <p:nvPr/>
        </p:nvSpPr>
        <p:spPr>
          <a:xfrm>
            <a:off x="5978985" y="2253567"/>
            <a:ext cx="1931938" cy="431363"/>
          </a:xfrm>
          <a:prstGeom prst="wedgeRoundRectCallout">
            <a:avLst>
              <a:gd name="adj1" fmla="val -104931"/>
              <a:gd name="adj2" fmla="val 524619"/>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Cap-Sant</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é</a:t>
            </a:r>
          </a:p>
        </p:txBody>
      </p:sp>
      <p:sp>
        <p:nvSpPr>
          <p:cNvPr id="12" name="TextBox 11">
            <a:extLst>
              <a:ext uri="{FF2B5EF4-FFF2-40B4-BE49-F238E27FC236}">
                <a16:creationId xmlns:a16="http://schemas.microsoft.com/office/drawing/2014/main" id="{C8AE25C4-4D7F-4A1D-900C-B6FA265ADF3F}"/>
              </a:ext>
            </a:extLst>
          </p:cNvPr>
          <p:cNvSpPr txBox="1"/>
          <p:nvPr/>
        </p:nvSpPr>
        <p:spPr>
          <a:xfrm>
            <a:off x="7299858" y="467035"/>
            <a:ext cx="1973042" cy="461665"/>
          </a:xfrm>
          <a:prstGeom prst="rect">
            <a:avLst/>
          </a:prstGeom>
          <a:solidFill>
            <a:schemeClr val="bg1"/>
          </a:solid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Canada</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74" name="Picture 2" descr="Flag, Quebec, Fleurdelise, Maurice Duplessis, Canada">
            <a:extLst>
              <a:ext uri="{FF2B5EF4-FFF2-40B4-BE49-F238E27FC236}">
                <a16:creationId xmlns:a16="http://schemas.microsoft.com/office/drawing/2014/main" id="{5E4F9E7C-2397-4F26-8752-CDD352FF1E8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29110" y="2310282"/>
            <a:ext cx="1651358" cy="1100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2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1" grpId="0" animBg="1"/>
      <p:bldP spid="13" grpId="0" animBg="1"/>
      <p:bldP spid="15" grpId="0" animBg="1"/>
      <p:bldP spid="17" grpId="0" animBg="1"/>
      <p:bldP spid="19" grpId="0" animBg="1"/>
      <p:bldP spid="21" grpId="0" animBg="1"/>
      <p:bldP spid="23"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Trouve</a:t>
            </a:r>
            <a:r>
              <a:rPr lang="en-GB" sz="3600" b="1" dirty="0">
                <a:solidFill>
                  <a:schemeClr val="bg1"/>
                </a:solidFill>
              </a:rPr>
              <a:t> </a:t>
            </a:r>
            <a:r>
              <a:rPr lang="en-GB" sz="3600" b="1" dirty="0" err="1">
                <a:solidFill>
                  <a:schemeClr val="bg1"/>
                </a:solidFill>
              </a:rPr>
              <a:t>l’image</a:t>
            </a:r>
            <a:r>
              <a:rPr lang="en-GB" sz="3600" b="1" dirty="0">
                <a:solidFill>
                  <a:schemeClr val="bg1"/>
                </a:solidFill>
              </a:rPr>
              <a:t> !</a:t>
            </a:r>
          </a:p>
        </p:txBody>
      </p:sp>
      <p:sp>
        <p:nvSpPr>
          <p:cNvPr id="3" name="Rounded Rectangle 46">
            <a:extLst>
              <a:ext uri="{FF2B5EF4-FFF2-40B4-BE49-F238E27FC236}">
                <a16:creationId xmlns:a16="http://schemas.microsoft.com/office/drawing/2014/main" id="{C83FF12E-F5A6-4B33-ADD5-509AB18D359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9" name="Picture 2" descr="Italy Clip Art">
            <a:extLst>
              <a:ext uri="{FF2B5EF4-FFF2-40B4-BE49-F238E27FC236}">
                <a16:creationId xmlns:a16="http://schemas.microsoft.com/office/drawing/2014/main" id="{8786095B-7D76-495E-8A05-190FECAB9E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5220" y="2133114"/>
            <a:ext cx="7164000" cy="38408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8" name="Group 239">
            <a:extLst>
              <a:ext uri="{FF2B5EF4-FFF2-40B4-BE49-F238E27FC236}">
                <a16:creationId xmlns:a16="http://schemas.microsoft.com/office/drawing/2014/main" id="{6FC85052-49E5-4AAC-9352-0DFBBFB2B5D2}"/>
              </a:ext>
            </a:extLst>
          </p:cNvPr>
          <p:cNvGraphicFramePr>
            <a:graphicFrameLocks noGrp="1"/>
          </p:cNvGraphicFramePr>
          <p:nvPr/>
        </p:nvGraphicFramePr>
        <p:xfrm>
          <a:off x="1964779" y="1366619"/>
          <a:ext cx="8262442" cy="4659968"/>
        </p:xfrm>
        <a:graphic>
          <a:graphicData uri="http://schemas.openxmlformats.org/drawingml/2006/table">
            <a:tbl>
              <a:tblPr/>
              <a:tblGrid>
                <a:gridCol w="1062442">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gridCol w="1800000">
                  <a:extLst>
                    <a:ext uri="{9D8B030D-6E8A-4147-A177-3AD203B41FA5}">
                      <a16:colId xmlns:a16="http://schemas.microsoft.com/office/drawing/2014/main" val="4079479649"/>
                    </a:ext>
                  </a:extLst>
                </a:gridCol>
              </a:tblGrid>
              <a:tr h="7363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4</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80897">
                <a:tc>
                  <a:txBody>
                    <a:bodyPr/>
                    <a:lstStyle/>
                    <a:p>
                      <a:pPr algn="ctr"/>
                      <a:r>
                        <a:rPr lang="en-GB" sz="3200" b="1" dirty="0">
                          <a:solidFill>
                            <a:srgbClr val="115076"/>
                          </a:solidFill>
                          <a:latin typeface="+mj-lt"/>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80897">
                <a:tc>
                  <a:txBody>
                    <a:bodyPr/>
                    <a:lstStyle/>
                    <a:p>
                      <a:pPr algn="ctr"/>
                      <a:r>
                        <a:rPr lang="en-GB" sz="3200" b="1" dirty="0">
                          <a:solidFill>
                            <a:srgbClr val="115076"/>
                          </a:solidFill>
                          <a:latin typeface="+mj-lt"/>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0897">
                <a:tc>
                  <a:txBody>
                    <a:bodyPr/>
                    <a:lstStyle/>
                    <a:p>
                      <a:pPr algn="ctr"/>
                      <a:r>
                        <a:rPr lang="en-GB" sz="3200" b="1" dirty="0">
                          <a:solidFill>
                            <a:srgbClr val="115076"/>
                          </a:solidFill>
                          <a:latin typeface="+mj-lt"/>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80897">
                <a:tc>
                  <a:txBody>
                    <a:bodyPr/>
                    <a:lstStyle/>
                    <a:p>
                      <a:pPr algn="ctr"/>
                      <a:r>
                        <a:rPr lang="en-GB" sz="3200" b="1" dirty="0">
                          <a:solidFill>
                            <a:srgbClr val="115076"/>
                          </a:solidFill>
                          <a:latin typeface="+mj-lt"/>
                        </a:rPr>
                        <a:t>D</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9" name="je viens de France">
            <a:extLst>
              <a:ext uri="{FF2B5EF4-FFF2-40B4-BE49-F238E27FC236}">
                <a16:creationId xmlns:a16="http://schemas.microsoft.com/office/drawing/2014/main" id="{94BC12C9-5A4A-4845-BE0A-C3F9DC43E98D}"/>
              </a:ext>
            </a:extLst>
          </p:cNvPr>
          <p:cNvSpPr/>
          <p:nvPr/>
        </p:nvSpPr>
        <p:spPr>
          <a:xfrm>
            <a:off x="3031944" y="5034887"/>
            <a:ext cx="1800000" cy="982800"/>
          </a:xfrm>
          <a:prstGeom prst="rect">
            <a:avLst/>
          </a:prstGeom>
          <a:solidFill>
            <a:srgbClr val="EE6000"/>
          </a:solidFill>
          <a:ln>
            <a:noFill/>
          </a:ln>
        </p:spPr>
        <p:style>
          <a:lnRef idx="1">
            <a:schemeClr val="accent4"/>
          </a:lnRef>
          <a:fillRef idx="2">
            <a:schemeClr val="accent4"/>
          </a:fillRef>
          <a:effectRef idx="1">
            <a:schemeClr val="accent4"/>
          </a:effectRef>
          <a:fontRef idx="minor">
            <a:schemeClr val="dk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connaître</a:t>
            </a:r>
          </a:p>
        </p:txBody>
      </p:sp>
      <p:sp>
        <p:nvSpPr>
          <p:cNvPr id="50" name="je viens de France">
            <a:extLst>
              <a:ext uri="{FF2B5EF4-FFF2-40B4-BE49-F238E27FC236}">
                <a16:creationId xmlns:a16="http://schemas.microsoft.com/office/drawing/2014/main" id="{ACC8018F-1A0C-4DB0-B236-7D1BE6251619}"/>
              </a:ext>
            </a:extLst>
          </p:cNvPr>
          <p:cNvSpPr/>
          <p:nvPr/>
        </p:nvSpPr>
        <p:spPr>
          <a:xfrm>
            <a:off x="4812477" y="5034887"/>
            <a:ext cx="1800000" cy="982800"/>
          </a:xfrm>
          <a:prstGeom prst="rect">
            <a:avLst/>
          </a:prstGeom>
          <a:solidFill>
            <a:srgbClr val="EE6000"/>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la chanson</a:t>
            </a:r>
          </a:p>
        </p:txBody>
      </p:sp>
      <p:sp>
        <p:nvSpPr>
          <p:cNvPr id="52" name="je viens de France">
            <a:extLst>
              <a:ext uri="{FF2B5EF4-FFF2-40B4-BE49-F238E27FC236}">
                <a16:creationId xmlns:a16="http://schemas.microsoft.com/office/drawing/2014/main" id="{03F46851-0965-4013-9E6C-2B79E4FD5BA3}"/>
              </a:ext>
            </a:extLst>
          </p:cNvPr>
          <p:cNvSpPr/>
          <p:nvPr/>
        </p:nvSpPr>
        <p:spPr>
          <a:xfrm>
            <a:off x="8413030" y="5034887"/>
            <a:ext cx="1800000" cy="982800"/>
          </a:xfrm>
          <a:prstGeom prst="rect">
            <a:avLst/>
          </a:prstGeom>
          <a:solidFill>
            <a:srgbClr val="EE6000"/>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le Canada</a:t>
            </a:r>
          </a:p>
        </p:txBody>
      </p:sp>
      <p:sp>
        <p:nvSpPr>
          <p:cNvPr id="53" name="je viens de France">
            <a:extLst>
              <a:ext uri="{FF2B5EF4-FFF2-40B4-BE49-F238E27FC236}">
                <a16:creationId xmlns:a16="http://schemas.microsoft.com/office/drawing/2014/main" id="{8B90C133-931F-4403-ABE6-DC45C2E1011C}"/>
              </a:ext>
            </a:extLst>
          </p:cNvPr>
          <p:cNvSpPr/>
          <p:nvPr/>
        </p:nvSpPr>
        <p:spPr>
          <a:xfrm>
            <a:off x="8413030" y="4061937"/>
            <a:ext cx="1800000" cy="982800"/>
          </a:xfrm>
          <a:prstGeom prst="rect">
            <a:avLst/>
          </a:prstGeom>
          <a:solidFill>
            <a:srgbClr val="EE6000"/>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savoir</a:t>
            </a:r>
          </a:p>
        </p:txBody>
      </p:sp>
      <p:sp>
        <p:nvSpPr>
          <p:cNvPr id="56" name="je viens de France">
            <a:extLst>
              <a:ext uri="{FF2B5EF4-FFF2-40B4-BE49-F238E27FC236}">
                <a16:creationId xmlns:a16="http://schemas.microsoft.com/office/drawing/2014/main" id="{2730E4CC-5459-4647-8AC5-F5DCE2FA16E2}"/>
              </a:ext>
            </a:extLst>
          </p:cNvPr>
          <p:cNvSpPr/>
          <p:nvPr/>
        </p:nvSpPr>
        <p:spPr>
          <a:xfrm>
            <a:off x="4812477" y="4061937"/>
            <a:ext cx="1800000" cy="982800"/>
          </a:xfrm>
          <a:prstGeom prst="rect">
            <a:avLst/>
          </a:prstGeom>
          <a:solidFill>
            <a:srgbClr val="EE6000"/>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québécois</a:t>
            </a:r>
          </a:p>
        </p:txBody>
      </p:sp>
      <p:sp>
        <p:nvSpPr>
          <p:cNvPr id="57" name="je viens de France">
            <a:extLst>
              <a:ext uri="{FF2B5EF4-FFF2-40B4-BE49-F238E27FC236}">
                <a16:creationId xmlns:a16="http://schemas.microsoft.com/office/drawing/2014/main" id="{896F926F-DCCC-4673-8A2A-F3BB388EE159}"/>
              </a:ext>
            </a:extLst>
          </p:cNvPr>
          <p:cNvSpPr/>
          <p:nvPr/>
        </p:nvSpPr>
        <p:spPr>
          <a:xfrm>
            <a:off x="3031944" y="4061937"/>
            <a:ext cx="1800000" cy="982800"/>
          </a:xfrm>
          <a:prstGeom prst="rect">
            <a:avLst/>
          </a:prstGeom>
          <a:solidFill>
            <a:srgbClr val="EE6000"/>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le groupe</a:t>
            </a:r>
          </a:p>
        </p:txBody>
      </p:sp>
      <p:sp>
        <p:nvSpPr>
          <p:cNvPr id="60" name="je viens de France">
            <a:extLst>
              <a:ext uri="{FF2B5EF4-FFF2-40B4-BE49-F238E27FC236}">
                <a16:creationId xmlns:a16="http://schemas.microsoft.com/office/drawing/2014/main" id="{61B9C904-6809-44BC-BE21-077D8822CED1}"/>
              </a:ext>
            </a:extLst>
          </p:cNvPr>
          <p:cNvSpPr/>
          <p:nvPr/>
        </p:nvSpPr>
        <p:spPr>
          <a:xfrm>
            <a:off x="8413030" y="3085468"/>
            <a:ext cx="1800000" cy="982800"/>
          </a:xfrm>
          <a:prstGeom prst="rect">
            <a:avLst/>
          </a:prstGeom>
          <a:solidFill>
            <a:srgbClr val="EE6000"/>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tu connais</a:t>
            </a:r>
          </a:p>
        </p:txBody>
      </p:sp>
      <p:sp>
        <p:nvSpPr>
          <p:cNvPr id="62" name="je viens de France">
            <a:extLst>
              <a:ext uri="{FF2B5EF4-FFF2-40B4-BE49-F238E27FC236}">
                <a16:creationId xmlns:a16="http://schemas.microsoft.com/office/drawing/2014/main" id="{D7FA8331-07D6-4E6B-8EA0-84508A54FDAD}"/>
              </a:ext>
            </a:extLst>
          </p:cNvPr>
          <p:cNvSpPr/>
          <p:nvPr/>
        </p:nvSpPr>
        <p:spPr>
          <a:xfrm>
            <a:off x="4812477" y="3085468"/>
            <a:ext cx="1800000" cy="982800"/>
          </a:xfrm>
          <a:prstGeom prst="rect">
            <a:avLst/>
          </a:prstGeom>
          <a:solidFill>
            <a:srgbClr val="EE6000"/>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l’endroit</a:t>
            </a:r>
          </a:p>
        </p:txBody>
      </p:sp>
      <p:sp>
        <p:nvSpPr>
          <p:cNvPr id="63" name="je viens de France">
            <a:extLst>
              <a:ext uri="{FF2B5EF4-FFF2-40B4-BE49-F238E27FC236}">
                <a16:creationId xmlns:a16="http://schemas.microsoft.com/office/drawing/2014/main" id="{371129AF-BFBF-4E6B-A580-3A8C0E76ED6E}"/>
              </a:ext>
            </a:extLst>
          </p:cNvPr>
          <p:cNvSpPr/>
          <p:nvPr/>
        </p:nvSpPr>
        <p:spPr>
          <a:xfrm>
            <a:off x="3031944" y="3085468"/>
            <a:ext cx="1800000" cy="982800"/>
          </a:xfrm>
          <a:prstGeom prst="rect">
            <a:avLst/>
          </a:prstGeom>
          <a:solidFill>
            <a:srgbClr val="EE6000"/>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le Québec</a:t>
            </a:r>
          </a:p>
        </p:txBody>
      </p:sp>
      <p:sp>
        <p:nvSpPr>
          <p:cNvPr id="70" name="je viens de France">
            <a:extLst>
              <a:ext uri="{FF2B5EF4-FFF2-40B4-BE49-F238E27FC236}">
                <a16:creationId xmlns:a16="http://schemas.microsoft.com/office/drawing/2014/main" id="{7FD3383A-F298-497D-8458-4B7E857E7C8A}"/>
              </a:ext>
            </a:extLst>
          </p:cNvPr>
          <p:cNvSpPr/>
          <p:nvPr/>
        </p:nvSpPr>
        <p:spPr>
          <a:xfrm>
            <a:off x="3031944" y="2108794"/>
            <a:ext cx="1800000" cy="982800"/>
          </a:xfrm>
          <a:prstGeom prst="rect">
            <a:avLst/>
          </a:prstGeom>
          <a:solidFill>
            <a:srgbClr val="EE6000"/>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canadien</a:t>
            </a:r>
          </a:p>
        </p:txBody>
      </p:sp>
      <p:sp>
        <p:nvSpPr>
          <p:cNvPr id="40" name="je viens de France">
            <a:extLst>
              <a:ext uri="{FF2B5EF4-FFF2-40B4-BE49-F238E27FC236}">
                <a16:creationId xmlns:a16="http://schemas.microsoft.com/office/drawing/2014/main" id="{1288B3DF-2216-9B44-9776-DF05F67D2113}"/>
              </a:ext>
            </a:extLst>
          </p:cNvPr>
          <p:cNvSpPr/>
          <p:nvPr/>
        </p:nvSpPr>
        <p:spPr>
          <a:xfrm>
            <a:off x="4812477" y="2108794"/>
            <a:ext cx="1800000" cy="982800"/>
          </a:xfrm>
          <a:prstGeom prst="rect">
            <a:avLst/>
          </a:prstGeom>
          <a:solidFill>
            <a:srgbClr val="EE6000"/>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québécoise</a:t>
            </a:r>
          </a:p>
        </p:txBody>
      </p:sp>
      <p:sp>
        <p:nvSpPr>
          <p:cNvPr id="81" name="je viens de France">
            <a:extLst>
              <a:ext uri="{FF2B5EF4-FFF2-40B4-BE49-F238E27FC236}">
                <a16:creationId xmlns:a16="http://schemas.microsoft.com/office/drawing/2014/main" id="{64C6A62B-78F9-9543-9ADF-970DF5C8A3B6}"/>
              </a:ext>
            </a:extLst>
          </p:cNvPr>
          <p:cNvSpPr/>
          <p:nvPr/>
        </p:nvSpPr>
        <p:spPr>
          <a:xfrm>
            <a:off x="8413030" y="2108794"/>
            <a:ext cx="1800000" cy="982800"/>
          </a:xfrm>
          <a:prstGeom prst="rect">
            <a:avLst/>
          </a:prstGeom>
          <a:solidFill>
            <a:srgbClr val="EE6000"/>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il connaît</a:t>
            </a:r>
          </a:p>
        </p:txBody>
      </p:sp>
      <p:sp>
        <p:nvSpPr>
          <p:cNvPr id="51" name="je viens de France">
            <a:extLst>
              <a:ext uri="{FF2B5EF4-FFF2-40B4-BE49-F238E27FC236}">
                <a16:creationId xmlns:a16="http://schemas.microsoft.com/office/drawing/2014/main" id="{675CFB28-F098-4728-B0D4-A0383FA62431}"/>
              </a:ext>
            </a:extLst>
          </p:cNvPr>
          <p:cNvSpPr/>
          <p:nvPr/>
        </p:nvSpPr>
        <p:spPr>
          <a:xfrm>
            <a:off x="6614205" y="5034887"/>
            <a:ext cx="1800000" cy="982800"/>
          </a:xfrm>
          <a:prstGeom prst="rect">
            <a:avLst/>
          </a:prstGeom>
          <a:solidFill>
            <a:srgbClr val="EE6000"/>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je connais</a:t>
            </a:r>
          </a:p>
        </p:txBody>
      </p:sp>
      <p:sp>
        <p:nvSpPr>
          <p:cNvPr id="55" name="je viens de France">
            <a:extLst>
              <a:ext uri="{FF2B5EF4-FFF2-40B4-BE49-F238E27FC236}">
                <a16:creationId xmlns:a16="http://schemas.microsoft.com/office/drawing/2014/main" id="{61D64A54-CCD5-40A9-ADA4-73312131DC28}"/>
              </a:ext>
            </a:extLst>
          </p:cNvPr>
          <p:cNvSpPr/>
          <p:nvPr/>
        </p:nvSpPr>
        <p:spPr>
          <a:xfrm>
            <a:off x="6614205" y="4061937"/>
            <a:ext cx="1800000" cy="982800"/>
          </a:xfrm>
          <a:prstGeom prst="rect">
            <a:avLst/>
          </a:prstGeom>
          <a:solidFill>
            <a:srgbClr val="EE6000"/>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les gens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mpl</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a:t>
            </a:r>
          </a:p>
        </p:txBody>
      </p:sp>
      <p:sp>
        <p:nvSpPr>
          <p:cNvPr id="68" name="je viens de France">
            <a:extLst>
              <a:ext uri="{FF2B5EF4-FFF2-40B4-BE49-F238E27FC236}">
                <a16:creationId xmlns:a16="http://schemas.microsoft.com/office/drawing/2014/main" id="{C0476AE8-597B-4A9A-9150-7B3059AAE428}"/>
              </a:ext>
            </a:extLst>
          </p:cNvPr>
          <p:cNvSpPr/>
          <p:nvPr/>
        </p:nvSpPr>
        <p:spPr>
          <a:xfrm>
            <a:off x="6614205" y="2108794"/>
            <a:ext cx="1800000" cy="982800"/>
          </a:xfrm>
          <a:prstGeom prst="rect">
            <a:avLst/>
          </a:prstGeom>
          <a:solidFill>
            <a:srgbClr val="EE6000"/>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le chemin</a:t>
            </a:r>
          </a:p>
        </p:txBody>
      </p:sp>
      <p:sp>
        <p:nvSpPr>
          <p:cNvPr id="43" name="je viens de France">
            <a:extLst>
              <a:ext uri="{FF2B5EF4-FFF2-40B4-BE49-F238E27FC236}">
                <a16:creationId xmlns:a16="http://schemas.microsoft.com/office/drawing/2014/main" id="{BE64A78C-94AA-5F44-BDFB-58EF41B3DACF}"/>
              </a:ext>
            </a:extLst>
          </p:cNvPr>
          <p:cNvSpPr/>
          <p:nvPr/>
        </p:nvSpPr>
        <p:spPr>
          <a:xfrm>
            <a:off x="6614205" y="3085468"/>
            <a:ext cx="1800000" cy="982800"/>
          </a:xfrm>
          <a:prstGeom prst="rect">
            <a:avLst/>
          </a:prstGeom>
          <a:solidFill>
            <a:srgbClr val="EE6000"/>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F0302020204030204"/>
                <a:cs typeface="Arial" charset="0"/>
              </a:rPr>
              <a:t>canadienne</a:t>
            </a:r>
            <a:endParaRPr kumimoji="0" lang="fr-FR" sz="2000" b="1" i="0" u="none" strike="noStrike" kern="1200" cap="none" spc="0" normalizeH="0" baseline="0" noProof="0" dirty="0">
              <a:ln>
                <a:noFill/>
              </a:ln>
              <a:solidFill>
                <a:schemeClr val="bg1"/>
              </a:solidFill>
              <a:effectLst/>
              <a:uLnTx/>
              <a:uFillTx/>
              <a:latin typeface="Century Gothic" panose="020F0302020204030204"/>
              <a:cs typeface="Arial" charset="0"/>
            </a:endParaRPr>
          </a:p>
        </p:txBody>
      </p:sp>
      <p:sp>
        <p:nvSpPr>
          <p:cNvPr id="54" name="I come from Paris">
            <a:extLst>
              <a:ext uri="{FF2B5EF4-FFF2-40B4-BE49-F238E27FC236}">
                <a16:creationId xmlns:a16="http://schemas.microsoft.com/office/drawing/2014/main" id="{72C2974E-8650-4DBF-9702-76F9FA35B25D}"/>
              </a:ext>
            </a:extLst>
          </p:cNvPr>
          <p:cNvSpPr/>
          <p:nvPr/>
        </p:nvSpPr>
        <p:spPr>
          <a:xfrm>
            <a:off x="8413030" y="4082331"/>
            <a:ext cx="1800000" cy="982800"/>
          </a:xfrm>
          <a:prstGeom prst="rect">
            <a:avLst/>
          </a:prstGeom>
          <a:solidFill>
            <a:srgbClr val="115076"/>
          </a:solidFill>
          <a:ln>
            <a:no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to know how to, know</a:t>
            </a:r>
            <a:endParaRPr kumimoji="0" lang="fr-FR" sz="2000" b="1" i="0" u="none" strike="noStrike" kern="1200" cap="none" spc="0" normalizeH="0" baseline="0" noProof="0" dirty="0">
              <a:ln>
                <a:noFill/>
              </a:ln>
              <a:solidFill>
                <a:schemeClr val="bg1"/>
              </a:solidFill>
              <a:effectLst/>
              <a:uLnTx/>
              <a:uFillTx/>
              <a:latin typeface="Century Gothic" panose="020F0302020204030204"/>
              <a:cs typeface="Arial" charset="0"/>
            </a:endParaRPr>
          </a:p>
        </p:txBody>
      </p:sp>
      <p:sp>
        <p:nvSpPr>
          <p:cNvPr id="67" name="I come from Paris">
            <a:extLst>
              <a:ext uri="{FF2B5EF4-FFF2-40B4-BE49-F238E27FC236}">
                <a16:creationId xmlns:a16="http://schemas.microsoft.com/office/drawing/2014/main" id="{47E51BA4-21BA-4478-94C4-2F527AF7076B}"/>
              </a:ext>
            </a:extLst>
          </p:cNvPr>
          <p:cNvSpPr/>
          <p:nvPr/>
        </p:nvSpPr>
        <p:spPr>
          <a:xfrm>
            <a:off x="8413030" y="3099725"/>
            <a:ext cx="1800000" cy="982800"/>
          </a:xfrm>
          <a:prstGeom prst="rect">
            <a:avLst/>
          </a:prstGeom>
          <a:solidFill>
            <a:srgbClr val="115076"/>
          </a:solidFill>
          <a:ln>
            <a:no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you</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are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familiar</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with</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you</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know</a:t>
            </a:r>
          </a:p>
        </p:txBody>
      </p:sp>
      <p:sp>
        <p:nvSpPr>
          <p:cNvPr id="73" name="I come from Paris">
            <a:extLst>
              <a:ext uri="{FF2B5EF4-FFF2-40B4-BE49-F238E27FC236}">
                <a16:creationId xmlns:a16="http://schemas.microsoft.com/office/drawing/2014/main" id="{0F8F7266-B846-4629-8787-580D247EA742}"/>
              </a:ext>
            </a:extLst>
          </p:cNvPr>
          <p:cNvSpPr/>
          <p:nvPr/>
        </p:nvSpPr>
        <p:spPr>
          <a:xfrm>
            <a:off x="4812477" y="3088223"/>
            <a:ext cx="1800000" cy="982800"/>
          </a:xfrm>
          <a:prstGeom prst="rect">
            <a:avLst/>
          </a:prstGeom>
          <a:solidFill>
            <a:srgbClr val="115076"/>
          </a:solidFill>
          <a:ln>
            <a:no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place,</a:t>
            </a:r>
            <a:r>
              <a:rPr kumimoji="0" lang="fr-FR" sz="2000" b="1" i="0" u="none" strike="noStrike" kern="1200" cap="none" spc="0" normalizeH="0" noProof="0" dirty="0">
                <a:ln>
                  <a:noFill/>
                </a:ln>
                <a:solidFill>
                  <a:schemeClr val="bg1"/>
                </a:solidFill>
                <a:effectLst/>
                <a:uLnTx/>
                <a:uFillTx/>
                <a:latin typeface="Century Gothic" panose="020F0302020204030204"/>
                <a:ea typeface="+mn-ea"/>
                <a:cs typeface="Arial" charset="0"/>
              </a:rPr>
              <a:t> spot</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74" name="I come from Paris">
            <a:extLst>
              <a:ext uri="{FF2B5EF4-FFF2-40B4-BE49-F238E27FC236}">
                <a16:creationId xmlns:a16="http://schemas.microsoft.com/office/drawing/2014/main" id="{2D9C2CCB-A2ED-40B2-AFC1-598D348DA2EA}"/>
              </a:ext>
            </a:extLst>
          </p:cNvPr>
          <p:cNvSpPr/>
          <p:nvPr/>
        </p:nvSpPr>
        <p:spPr>
          <a:xfrm>
            <a:off x="4812477" y="4070829"/>
            <a:ext cx="1800000" cy="982800"/>
          </a:xfrm>
          <a:prstGeom prst="rect">
            <a:avLst/>
          </a:prstGeom>
          <a:solidFill>
            <a:srgbClr val="115076"/>
          </a:solidFill>
          <a:ln>
            <a:no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from</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Quebec</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(adj.)</a:t>
            </a:r>
          </a:p>
        </p:txBody>
      </p:sp>
      <p:sp>
        <p:nvSpPr>
          <p:cNvPr id="76" name="I come from Paris">
            <a:extLst>
              <a:ext uri="{FF2B5EF4-FFF2-40B4-BE49-F238E27FC236}">
                <a16:creationId xmlns:a16="http://schemas.microsoft.com/office/drawing/2014/main" id="{5A8E8EB4-B75D-44CF-96FB-110083A52207}"/>
              </a:ext>
            </a:extLst>
          </p:cNvPr>
          <p:cNvSpPr/>
          <p:nvPr/>
        </p:nvSpPr>
        <p:spPr>
          <a:xfrm>
            <a:off x="4812477" y="5048903"/>
            <a:ext cx="1800000" cy="982800"/>
          </a:xfrm>
          <a:prstGeom prst="rect">
            <a:avLst/>
          </a:prstGeom>
          <a:solidFill>
            <a:srgbClr val="115076"/>
          </a:solidFill>
          <a:ln>
            <a:no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song</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78" name="I come from Paris">
            <a:extLst>
              <a:ext uri="{FF2B5EF4-FFF2-40B4-BE49-F238E27FC236}">
                <a16:creationId xmlns:a16="http://schemas.microsoft.com/office/drawing/2014/main" id="{7B8B60C7-EFB6-4F82-9AFA-EBE8078F6061}"/>
              </a:ext>
            </a:extLst>
          </p:cNvPr>
          <p:cNvSpPr/>
          <p:nvPr/>
        </p:nvSpPr>
        <p:spPr>
          <a:xfrm>
            <a:off x="8413030" y="5049530"/>
            <a:ext cx="1800000" cy="982800"/>
          </a:xfrm>
          <a:prstGeom prst="rect">
            <a:avLst/>
          </a:prstGeom>
          <a:solidFill>
            <a:srgbClr val="115076"/>
          </a:solidFill>
          <a:ln>
            <a:no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Canada</a:t>
            </a:r>
          </a:p>
        </p:txBody>
      </p:sp>
      <p:sp>
        <p:nvSpPr>
          <p:cNvPr id="41" name="I come from Paris">
            <a:extLst>
              <a:ext uri="{FF2B5EF4-FFF2-40B4-BE49-F238E27FC236}">
                <a16:creationId xmlns:a16="http://schemas.microsoft.com/office/drawing/2014/main" id="{5B5BBB7E-AF70-B341-9B1E-5ADF95000300}"/>
              </a:ext>
            </a:extLst>
          </p:cNvPr>
          <p:cNvSpPr/>
          <p:nvPr/>
        </p:nvSpPr>
        <p:spPr>
          <a:xfrm>
            <a:off x="4812477" y="2104611"/>
            <a:ext cx="1800000" cy="982800"/>
          </a:xfrm>
          <a:prstGeom prst="rect">
            <a:avLst/>
          </a:prstGeom>
          <a:solidFill>
            <a:srgbClr val="115076"/>
          </a:solidFill>
          <a:ln>
            <a:no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from</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Quebec</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(f)</a:t>
            </a:r>
          </a:p>
        </p:txBody>
      </p:sp>
      <p:sp>
        <p:nvSpPr>
          <p:cNvPr id="82" name="I come from Paris">
            <a:extLst>
              <a:ext uri="{FF2B5EF4-FFF2-40B4-BE49-F238E27FC236}">
                <a16:creationId xmlns:a16="http://schemas.microsoft.com/office/drawing/2014/main" id="{12568BE1-5EB7-8743-A5E4-3455955B8DE6}"/>
              </a:ext>
            </a:extLst>
          </p:cNvPr>
          <p:cNvSpPr/>
          <p:nvPr/>
        </p:nvSpPr>
        <p:spPr>
          <a:xfrm>
            <a:off x="8413030" y="2116113"/>
            <a:ext cx="1800000" cy="982800"/>
          </a:xfrm>
          <a:prstGeom prst="rect">
            <a:avLst/>
          </a:prstGeom>
          <a:solidFill>
            <a:srgbClr val="115076"/>
          </a:solidFill>
          <a:ln>
            <a:no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he</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is</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familiar</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with</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he</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knows</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58" name="I come from Paris">
            <a:extLst>
              <a:ext uri="{FF2B5EF4-FFF2-40B4-BE49-F238E27FC236}">
                <a16:creationId xmlns:a16="http://schemas.microsoft.com/office/drawing/2014/main" id="{41123C61-F194-4096-8870-430E524C6F63}"/>
              </a:ext>
            </a:extLst>
          </p:cNvPr>
          <p:cNvSpPr/>
          <p:nvPr/>
        </p:nvSpPr>
        <p:spPr>
          <a:xfrm>
            <a:off x="6614205" y="4065737"/>
            <a:ext cx="1800000" cy="982800"/>
          </a:xfrm>
          <a:prstGeom prst="rect">
            <a:avLst/>
          </a:prstGeom>
          <a:solidFill>
            <a:srgbClr val="115076"/>
          </a:solidFill>
          <a:ln>
            <a:no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people</a:t>
            </a:r>
          </a:p>
        </p:txBody>
      </p:sp>
      <p:sp>
        <p:nvSpPr>
          <p:cNvPr id="77" name="I come from Paris">
            <a:extLst>
              <a:ext uri="{FF2B5EF4-FFF2-40B4-BE49-F238E27FC236}">
                <a16:creationId xmlns:a16="http://schemas.microsoft.com/office/drawing/2014/main" id="{215646CF-9BF6-491B-A31A-4956F8E7CE94}"/>
              </a:ext>
            </a:extLst>
          </p:cNvPr>
          <p:cNvSpPr/>
          <p:nvPr/>
        </p:nvSpPr>
        <p:spPr>
          <a:xfrm>
            <a:off x="6614205" y="5050259"/>
            <a:ext cx="1800000" cy="982800"/>
          </a:xfrm>
          <a:prstGeom prst="rect">
            <a:avLst/>
          </a:prstGeom>
          <a:solidFill>
            <a:srgbClr val="115076"/>
          </a:solidFill>
          <a:ln>
            <a:no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I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am</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familiar</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with</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I know</a:t>
            </a:r>
          </a:p>
        </p:txBody>
      </p:sp>
      <p:sp>
        <p:nvSpPr>
          <p:cNvPr id="80" name="I come from Paris">
            <a:extLst>
              <a:ext uri="{FF2B5EF4-FFF2-40B4-BE49-F238E27FC236}">
                <a16:creationId xmlns:a16="http://schemas.microsoft.com/office/drawing/2014/main" id="{17E76984-1F61-4ED1-A459-A855E89D3372}"/>
              </a:ext>
            </a:extLst>
          </p:cNvPr>
          <p:cNvSpPr/>
          <p:nvPr/>
        </p:nvSpPr>
        <p:spPr>
          <a:xfrm>
            <a:off x="6614205" y="2104611"/>
            <a:ext cx="1800000" cy="982800"/>
          </a:xfrm>
          <a:prstGeom prst="rect">
            <a:avLst/>
          </a:prstGeom>
          <a:solidFill>
            <a:srgbClr val="115076"/>
          </a:solidFill>
          <a:ln>
            <a:no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way,path</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46" name="I come from Paris">
            <a:extLst>
              <a:ext uri="{FF2B5EF4-FFF2-40B4-BE49-F238E27FC236}">
                <a16:creationId xmlns:a16="http://schemas.microsoft.com/office/drawing/2014/main" id="{B096CBC5-D55C-314A-AFA9-99C2E700D2F7}"/>
              </a:ext>
            </a:extLst>
          </p:cNvPr>
          <p:cNvSpPr/>
          <p:nvPr/>
        </p:nvSpPr>
        <p:spPr>
          <a:xfrm>
            <a:off x="6614205" y="3088589"/>
            <a:ext cx="1800000" cy="982800"/>
          </a:xfrm>
          <a:prstGeom prst="rect">
            <a:avLst/>
          </a:prstGeom>
          <a:solidFill>
            <a:srgbClr val="115076"/>
          </a:solidFill>
          <a:ln>
            <a:no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Canadian (f)</a:t>
            </a:r>
          </a:p>
        </p:txBody>
      </p:sp>
      <p:sp>
        <p:nvSpPr>
          <p:cNvPr id="59" name="I come from Paris">
            <a:extLst>
              <a:ext uri="{FF2B5EF4-FFF2-40B4-BE49-F238E27FC236}">
                <a16:creationId xmlns:a16="http://schemas.microsoft.com/office/drawing/2014/main" id="{66C5DBD4-6DEC-4EF4-980C-F81845897E62}"/>
              </a:ext>
            </a:extLst>
          </p:cNvPr>
          <p:cNvSpPr/>
          <p:nvPr/>
        </p:nvSpPr>
        <p:spPr>
          <a:xfrm>
            <a:off x="3031944" y="4070829"/>
            <a:ext cx="1800000" cy="982800"/>
          </a:xfrm>
          <a:prstGeom prst="rect">
            <a:avLst/>
          </a:prstGeom>
          <a:solidFill>
            <a:srgbClr val="115076"/>
          </a:solidFill>
          <a:ln>
            <a:no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group</a:t>
            </a:r>
          </a:p>
        </p:txBody>
      </p:sp>
      <p:sp>
        <p:nvSpPr>
          <p:cNvPr id="64" name="I come from Paris">
            <a:extLst>
              <a:ext uri="{FF2B5EF4-FFF2-40B4-BE49-F238E27FC236}">
                <a16:creationId xmlns:a16="http://schemas.microsoft.com/office/drawing/2014/main" id="{35A1753C-4A36-4BDC-B370-C2CA9A8C505B}"/>
              </a:ext>
            </a:extLst>
          </p:cNvPr>
          <p:cNvSpPr/>
          <p:nvPr/>
        </p:nvSpPr>
        <p:spPr>
          <a:xfrm>
            <a:off x="3031944" y="3088223"/>
            <a:ext cx="1800000" cy="982800"/>
          </a:xfrm>
          <a:prstGeom prst="rect">
            <a:avLst/>
          </a:prstGeom>
          <a:solidFill>
            <a:srgbClr val="115076"/>
          </a:solidFill>
          <a:ln>
            <a:no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chemeClr val="bg1"/>
                </a:solidFill>
                <a:latin typeface="Century Gothic" panose="020F0302020204030204"/>
                <a:cs typeface="Arial" charset="0"/>
              </a:rPr>
              <a:t>Quebec</a:t>
            </a:r>
            <a:endPar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endParaRPr>
          </a:p>
        </p:txBody>
      </p:sp>
      <p:sp>
        <p:nvSpPr>
          <p:cNvPr id="71" name="I come from Paris">
            <a:extLst>
              <a:ext uri="{FF2B5EF4-FFF2-40B4-BE49-F238E27FC236}">
                <a16:creationId xmlns:a16="http://schemas.microsoft.com/office/drawing/2014/main" id="{614C7DE2-BD24-4765-AF95-2F80227F9860}"/>
              </a:ext>
            </a:extLst>
          </p:cNvPr>
          <p:cNvSpPr/>
          <p:nvPr/>
        </p:nvSpPr>
        <p:spPr>
          <a:xfrm>
            <a:off x="3031944" y="2104611"/>
            <a:ext cx="1800000" cy="982800"/>
          </a:xfrm>
          <a:prstGeom prst="rect">
            <a:avLst/>
          </a:prstGeom>
          <a:solidFill>
            <a:srgbClr val="115076"/>
          </a:solidFill>
          <a:ln>
            <a:no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Canadian (m)</a:t>
            </a:r>
          </a:p>
        </p:txBody>
      </p:sp>
      <p:sp>
        <p:nvSpPr>
          <p:cNvPr id="75" name="I come from Paris">
            <a:extLst>
              <a:ext uri="{FF2B5EF4-FFF2-40B4-BE49-F238E27FC236}">
                <a16:creationId xmlns:a16="http://schemas.microsoft.com/office/drawing/2014/main" id="{31BF3AD6-A70C-44A2-B61C-4EBF8B84A70D}"/>
              </a:ext>
            </a:extLst>
          </p:cNvPr>
          <p:cNvSpPr/>
          <p:nvPr/>
        </p:nvSpPr>
        <p:spPr>
          <a:xfrm>
            <a:off x="3031944" y="5049530"/>
            <a:ext cx="1800000" cy="982800"/>
          </a:xfrm>
          <a:prstGeom prst="rect">
            <a:avLst/>
          </a:prstGeom>
          <a:solidFill>
            <a:srgbClr val="115076"/>
          </a:solidFill>
          <a:ln>
            <a:no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to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be</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familiar</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bg1"/>
                </a:solidFill>
                <a:effectLst/>
                <a:uLnTx/>
                <a:uFillTx/>
                <a:latin typeface="Century Gothic" panose="020F0302020204030204"/>
                <a:ea typeface="+mn-ea"/>
                <a:cs typeface="Arial" charset="0"/>
              </a:rPr>
              <a:t>with</a:t>
            </a:r>
            <a:r>
              <a:rPr kumimoji="0" lang="fr-FR" sz="2000" b="1" i="0" u="none" strike="noStrike" kern="1200" cap="none" spc="0" normalizeH="0" baseline="0" noProof="0" dirty="0">
                <a:ln>
                  <a:noFill/>
                </a:ln>
                <a:solidFill>
                  <a:schemeClr val="bg1"/>
                </a:solidFill>
                <a:effectLst/>
                <a:uLnTx/>
                <a:uFillTx/>
                <a:latin typeface="Century Gothic" panose="020F0302020204030204"/>
                <a:ea typeface="+mn-ea"/>
                <a:cs typeface="Arial" charset="0"/>
              </a:rPr>
              <a:t>, know</a:t>
            </a:r>
          </a:p>
        </p:txBody>
      </p:sp>
    </p:spTree>
    <p:extLst>
      <p:ext uri="{BB962C8B-B14F-4D97-AF65-F5344CB8AC3E}">
        <p14:creationId xmlns:p14="http://schemas.microsoft.com/office/powerpoint/2010/main" val="11659394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 restart="whenNotActive" fill="hold" evtFilter="cancelBubble" nodeType="interactiveSeq">
                <p:stCondLst>
                  <p:cond evt="onClick" delay="0">
                    <p:tgtEl>
                      <p:spTgt spid="8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80"/>
                                        </p:tgtEl>
                                      </p:cBhvr>
                                    </p:animEffect>
                                    <p:set>
                                      <p:cBhvr>
                                        <p:cTn id="13"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4" restart="whenNotActive" fill="hold" evtFilter="cancelBubble" nodeType="interactiveSeq">
                <p:stCondLst>
                  <p:cond evt="onClick" delay="0">
                    <p:tgtEl>
                      <p:spTgt spid="5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1"/>
                                        </p:tgtEl>
                                      </p:cBhvr>
                                    </p:animEffect>
                                    <p:set>
                                      <p:cBhvr>
                                        <p:cTn id="1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0" restart="whenNotActive" fill="hold" evtFilter="cancelBubble" nodeType="interactiveSeq">
                <p:stCondLst>
                  <p:cond evt="onClick" delay="0">
                    <p:tgtEl>
                      <p:spTgt spid="7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77"/>
                                        </p:tgtEl>
                                      </p:cBhvr>
                                    </p:animEffect>
                                    <p:set>
                                      <p:cBhvr>
                                        <p:cTn id="25"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26" restart="whenNotActive" fill="hold" evtFilter="cancelBubble" nodeType="interactiveSeq">
                <p:stCondLst>
                  <p:cond evt="onClick" delay="0">
                    <p:tgtEl>
                      <p:spTgt spid="5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0"/>
                                        </p:tgtEl>
                                      </p:cBhvr>
                                    </p:animEffect>
                                    <p:set>
                                      <p:cBhvr>
                                        <p:cTn id="3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7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6"/>
                                        </p:tgtEl>
                                      </p:cBhvr>
                                    </p:animEffect>
                                    <p:set>
                                      <p:cBhvr>
                                        <p:cTn id="3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8" restart="whenNotActive" fill="hold" evtFilter="cancelBubble" nodeType="interactiveSeq">
                <p:stCondLst>
                  <p:cond evt="onClick" delay="0">
                    <p:tgtEl>
                      <p:spTgt spid="5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6"/>
                                        </p:tgtEl>
                                      </p:cBhvr>
                                    </p:animEffect>
                                    <p:set>
                                      <p:cBhvr>
                                        <p:cTn id="43"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74"/>
                                        </p:tgtEl>
                                      </p:cBhvr>
                                    </p:animEffect>
                                    <p:set>
                                      <p:cBhvr>
                                        <p:cTn id="49"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7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75"/>
                                        </p:tgtEl>
                                      </p:cBhvr>
                                    </p:animEffect>
                                    <p:set>
                                      <p:cBhvr>
                                        <p:cTn id="61"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62" restart="whenNotActive" fill="hold" evtFilter="cancelBubble" nodeType="interactiveSeq">
                <p:stCondLst>
                  <p:cond evt="onClick" delay="0">
                    <p:tgtEl>
                      <p:spTgt spid="7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70"/>
                                        </p:tgtEl>
                                      </p:cBhvr>
                                    </p:animEffect>
                                    <p:set>
                                      <p:cBhvr>
                                        <p:cTn id="67"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68" restart="whenNotActive" fill="hold" evtFilter="cancelBubble" nodeType="interactiveSeq">
                <p:stCondLst>
                  <p:cond evt="onClick" delay="0">
                    <p:tgtEl>
                      <p:spTgt spid="7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71"/>
                                        </p:tgtEl>
                                      </p:cBhvr>
                                    </p:animEffect>
                                    <p:set>
                                      <p:cBhvr>
                                        <p:cTn id="73"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74" restart="whenNotActive" fill="hold" evtFilter="cancelBubble" nodeType="interactiveSeq">
                <p:stCondLst>
                  <p:cond evt="onClick" delay="0">
                    <p:tgtEl>
                      <p:spTgt spid="5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55"/>
                                        </p:tgtEl>
                                      </p:cBhvr>
                                    </p:animEffect>
                                    <p:set>
                                      <p:cBhvr>
                                        <p:cTn id="7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0" restart="whenNotActive" fill="hold" evtFilter="cancelBubble" nodeType="interactiveSeq">
                <p:stCondLst>
                  <p:cond evt="onClick" delay="0">
                    <p:tgtEl>
                      <p:spTgt spid="5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8"/>
                                        </p:tgtEl>
                                      </p:cBhvr>
                                    </p:animEffect>
                                    <p:set>
                                      <p:cBhvr>
                                        <p:cTn id="8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86" restart="whenNotActive" fill="hold" evtFilter="cancelBubble" nodeType="interactiveSeq">
                <p:stCondLst>
                  <p:cond evt="onClick" delay="0">
                    <p:tgtEl>
                      <p:spTgt spid="57"/>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7"/>
                                        </p:tgtEl>
                                      </p:cBhvr>
                                    </p:animEffect>
                                    <p:set>
                                      <p:cBhvr>
                                        <p:cTn id="9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2" restart="whenNotActive" fill="hold" evtFilter="cancelBubble" nodeType="interactiveSeq">
                <p:stCondLst>
                  <p:cond evt="onClick" delay="0">
                    <p:tgtEl>
                      <p:spTgt spid="59"/>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59"/>
                                        </p:tgtEl>
                                      </p:cBhvr>
                                    </p:animEffect>
                                    <p:set>
                                      <p:cBhvr>
                                        <p:cTn id="9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8" restart="whenNotActive" fill="hold" evtFilter="cancelBubble" nodeType="interactiveSeq">
                <p:stCondLst>
                  <p:cond evt="onClick" delay="0">
                    <p:tgtEl>
                      <p:spTgt spid="6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63"/>
                                        </p:tgtEl>
                                      </p:cBhvr>
                                    </p:animEffect>
                                    <p:set>
                                      <p:cBhvr>
                                        <p:cTn id="103"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4" restart="whenNotActive" fill="hold" evtFilter="cancelBubble" nodeType="interactiveSeq">
                <p:stCondLst>
                  <p:cond evt="onClick" delay="0">
                    <p:tgtEl>
                      <p:spTgt spid="64"/>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64"/>
                                        </p:tgtEl>
                                      </p:cBhvr>
                                    </p:animEffect>
                                    <p:set>
                                      <p:cBhvr>
                                        <p:cTn id="109"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10" restart="whenNotActive" fill="hold" evtFilter="cancelBubble" nodeType="interactiveSeq">
                <p:stCondLst>
                  <p:cond evt="onClick" delay="0">
                    <p:tgtEl>
                      <p:spTgt spid="6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62"/>
                                        </p:tgtEl>
                                      </p:cBhvr>
                                    </p:animEffect>
                                    <p:set>
                                      <p:cBhvr>
                                        <p:cTn id="11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16" restart="whenNotActive" fill="hold" evtFilter="cancelBubble" nodeType="interactiveSeq">
                <p:stCondLst>
                  <p:cond evt="onClick" delay="0">
                    <p:tgtEl>
                      <p:spTgt spid="7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73"/>
                                        </p:tgtEl>
                                      </p:cBhvr>
                                    </p:animEffect>
                                    <p:set>
                                      <p:cBhvr>
                                        <p:cTn id="121"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22" restart="whenNotActive" fill="hold" evtFilter="cancelBubble" nodeType="interactiveSeq">
                <p:stCondLst>
                  <p:cond evt="onClick" delay="0">
                    <p:tgtEl>
                      <p:spTgt spid="52"/>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2"/>
                                        </p:tgtEl>
                                      </p:cBhvr>
                                    </p:animEffect>
                                    <p:set>
                                      <p:cBhvr>
                                        <p:cTn id="12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28" restart="whenNotActive" fill="hold" evtFilter="cancelBubble" nodeType="interactiveSeq">
                <p:stCondLst>
                  <p:cond evt="onClick" delay="0">
                    <p:tgtEl>
                      <p:spTgt spid="78"/>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78"/>
                                        </p:tgtEl>
                                      </p:cBhvr>
                                    </p:animEffect>
                                    <p:set>
                                      <p:cBhvr>
                                        <p:cTn id="133"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34" restart="whenNotActive" fill="hold" evtFilter="cancelBubble" nodeType="interactiveSeq">
                <p:stCondLst>
                  <p:cond evt="onClick" delay="0">
                    <p:tgtEl>
                      <p:spTgt spid="53"/>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53"/>
                                        </p:tgtEl>
                                      </p:cBhvr>
                                    </p:animEffect>
                                    <p:set>
                                      <p:cBhvr>
                                        <p:cTn id="13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40" restart="whenNotActive" fill="hold" evtFilter="cancelBubble" nodeType="interactiveSeq">
                <p:stCondLst>
                  <p:cond evt="onClick" delay="0">
                    <p:tgtEl>
                      <p:spTgt spid="5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54"/>
                                        </p:tgtEl>
                                      </p:cBhvr>
                                    </p:animEffect>
                                    <p:set>
                                      <p:cBhvr>
                                        <p:cTn id="14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6" restart="whenNotActive" fill="hold" evtFilter="cancelBubble" nodeType="interactiveSeq">
                <p:stCondLst>
                  <p:cond evt="onClick" delay="0">
                    <p:tgtEl>
                      <p:spTgt spid="60"/>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60"/>
                                        </p:tgtEl>
                                      </p:cBhvr>
                                    </p:animEffect>
                                    <p:set>
                                      <p:cBhvr>
                                        <p:cTn id="15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52" restart="whenNotActive" fill="hold" evtFilter="cancelBubble" nodeType="interactiveSeq">
                <p:stCondLst>
                  <p:cond evt="onClick" delay="0">
                    <p:tgtEl>
                      <p:spTgt spid="67"/>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67"/>
                                        </p:tgtEl>
                                      </p:cBhvr>
                                    </p:animEffect>
                                    <p:set>
                                      <p:cBhvr>
                                        <p:cTn id="157"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8" restart="whenNotActive" fill="hold" evtFilter="cancelBubble" nodeType="interactiveSeq">
                <p:stCondLst>
                  <p:cond evt="onClick" delay="0">
                    <p:tgtEl>
                      <p:spTgt spid="40"/>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40"/>
                                        </p:tgtEl>
                                      </p:cBhvr>
                                    </p:animEffect>
                                    <p:set>
                                      <p:cBhvr>
                                        <p:cTn id="16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64" restart="whenNotActive" fill="hold" evtFilter="cancelBubble" nodeType="interactiveSeq">
                <p:stCondLst>
                  <p:cond evt="onClick" delay="0">
                    <p:tgtEl>
                      <p:spTgt spid="41"/>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41"/>
                                        </p:tgtEl>
                                      </p:cBhvr>
                                    </p:animEffect>
                                    <p:set>
                                      <p:cBhvr>
                                        <p:cTn id="16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70" restart="whenNotActive" fill="hold" evtFilter="cancelBubble" nodeType="interactiveSeq">
                <p:stCondLst>
                  <p:cond evt="onClick" delay="0">
                    <p:tgtEl>
                      <p:spTgt spid="43"/>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43"/>
                                        </p:tgtEl>
                                      </p:cBhvr>
                                    </p:animEffect>
                                    <p:set>
                                      <p:cBhvr>
                                        <p:cTn id="17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76" restart="whenNotActive" fill="hold" evtFilter="cancelBubble" nodeType="interactiveSeq">
                <p:stCondLst>
                  <p:cond evt="onClick" delay="0">
                    <p:tgtEl>
                      <p:spTgt spid="46"/>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46"/>
                                        </p:tgtEl>
                                      </p:cBhvr>
                                    </p:animEffect>
                                    <p:set>
                                      <p:cBhvr>
                                        <p:cTn id="18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82" restart="whenNotActive" fill="hold" evtFilter="cancelBubble" nodeType="interactiveSeq">
                <p:stCondLst>
                  <p:cond evt="onClick" delay="0">
                    <p:tgtEl>
                      <p:spTgt spid="8"/>
                    </p:tgtEl>
                  </p:cond>
                </p:stCondLst>
                <p:endSync evt="end" delay="0">
                  <p:rtn val="all"/>
                </p:endSync>
                <p:childTnLst>
                  <p:par>
                    <p:cTn id="183" fill="hold">
                      <p:stCondLst>
                        <p:cond delay="0"/>
                      </p:stCondLst>
                      <p:childTnLst>
                        <p:par>
                          <p:cTn id="184" fill="hold">
                            <p:stCondLst>
                              <p:cond delay="0"/>
                            </p:stCondLst>
                            <p:childTnLst>
                              <p:par>
                                <p:cTn id="185" presetID="2" presetClass="exit" presetSubtype="4" fill="hold" grpId="1" nodeType="clickEffect">
                                  <p:stCondLst>
                                    <p:cond delay="0"/>
                                  </p:stCondLst>
                                  <p:childTnLst>
                                    <p:anim calcmode="lin" valueType="num">
                                      <p:cBhvr additive="base">
                                        <p:cTn id="186" dur="500"/>
                                        <p:tgtEl>
                                          <p:spTgt spid="41"/>
                                        </p:tgtEl>
                                        <p:attrNameLst>
                                          <p:attrName>ppt_x</p:attrName>
                                        </p:attrNameLst>
                                      </p:cBhvr>
                                      <p:tavLst>
                                        <p:tav tm="0">
                                          <p:val>
                                            <p:strVal val="ppt_x"/>
                                          </p:val>
                                        </p:tav>
                                        <p:tav tm="100000">
                                          <p:val>
                                            <p:strVal val="ppt_x"/>
                                          </p:val>
                                        </p:tav>
                                      </p:tavLst>
                                    </p:anim>
                                    <p:anim calcmode="lin" valueType="num">
                                      <p:cBhvr additive="base">
                                        <p:cTn id="187" dur="500"/>
                                        <p:tgtEl>
                                          <p:spTgt spid="41"/>
                                        </p:tgtEl>
                                        <p:attrNameLst>
                                          <p:attrName>ppt_y</p:attrName>
                                        </p:attrNameLst>
                                      </p:cBhvr>
                                      <p:tavLst>
                                        <p:tav tm="0">
                                          <p:val>
                                            <p:strVal val="ppt_y"/>
                                          </p:val>
                                        </p:tav>
                                        <p:tav tm="100000">
                                          <p:val>
                                            <p:strVal val="1+ppt_h/2"/>
                                          </p:val>
                                        </p:tav>
                                      </p:tavLst>
                                    </p:anim>
                                    <p:set>
                                      <p:cBhvr>
                                        <p:cTn id="188" dur="1" fill="hold">
                                          <p:stCondLst>
                                            <p:cond delay="499"/>
                                          </p:stCondLst>
                                        </p:cTn>
                                        <p:tgtEl>
                                          <p:spTgt spid="41"/>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2" presetClass="exit" presetSubtype="4" fill="hold" grpId="1" nodeType="clickEffect">
                                  <p:stCondLst>
                                    <p:cond delay="0"/>
                                  </p:stCondLst>
                                  <p:childTnLst>
                                    <p:anim calcmode="lin" valueType="num">
                                      <p:cBhvr additive="base">
                                        <p:cTn id="192" dur="500"/>
                                        <p:tgtEl>
                                          <p:spTgt spid="46"/>
                                        </p:tgtEl>
                                        <p:attrNameLst>
                                          <p:attrName>ppt_x</p:attrName>
                                        </p:attrNameLst>
                                      </p:cBhvr>
                                      <p:tavLst>
                                        <p:tav tm="0">
                                          <p:val>
                                            <p:strVal val="ppt_x"/>
                                          </p:val>
                                        </p:tav>
                                        <p:tav tm="100000">
                                          <p:val>
                                            <p:strVal val="ppt_x"/>
                                          </p:val>
                                        </p:tav>
                                      </p:tavLst>
                                    </p:anim>
                                    <p:anim calcmode="lin" valueType="num">
                                      <p:cBhvr additive="base">
                                        <p:cTn id="193" dur="500"/>
                                        <p:tgtEl>
                                          <p:spTgt spid="46"/>
                                        </p:tgtEl>
                                        <p:attrNameLst>
                                          <p:attrName>ppt_y</p:attrName>
                                        </p:attrNameLst>
                                      </p:cBhvr>
                                      <p:tavLst>
                                        <p:tav tm="0">
                                          <p:val>
                                            <p:strVal val="ppt_y"/>
                                          </p:val>
                                        </p:tav>
                                        <p:tav tm="100000">
                                          <p:val>
                                            <p:strVal val="1+ppt_h/2"/>
                                          </p:val>
                                        </p:tav>
                                      </p:tavLst>
                                    </p:anim>
                                    <p:set>
                                      <p:cBhvr>
                                        <p:cTn id="194"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95" restart="whenNotActive" fill="hold" evtFilter="cancelBubble" nodeType="interactiveSeq">
                <p:stCondLst>
                  <p:cond evt="onClick" delay="0">
                    <p:tgtEl>
                      <p:spTgt spid="81"/>
                    </p:tgtEl>
                  </p:cond>
                </p:stCondLst>
                <p:endSync evt="end" delay="0">
                  <p:rtn val="all"/>
                </p:endSync>
                <p:childTnLst>
                  <p:par>
                    <p:cTn id="196" fill="hold">
                      <p:stCondLst>
                        <p:cond delay="0"/>
                      </p:stCondLst>
                      <p:childTnLst>
                        <p:par>
                          <p:cTn id="197" fill="hold">
                            <p:stCondLst>
                              <p:cond delay="0"/>
                            </p:stCondLst>
                            <p:childTnLst>
                              <p:par>
                                <p:cTn id="198" presetID="10" presetClass="exit" presetSubtype="0" fill="hold" grpId="0" nodeType="clickEffect">
                                  <p:stCondLst>
                                    <p:cond delay="0"/>
                                  </p:stCondLst>
                                  <p:childTnLst>
                                    <p:animEffect transition="out" filter="fade">
                                      <p:cBhvr>
                                        <p:cTn id="199" dur="500"/>
                                        <p:tgtEl>
                                          <p:spTgt spid="81"/>
                                        </p:tgtEl>
                                      </p:cBhvr>
                                    </p:animEffect>
                                    <p:set>
                                      <p:cBhvr>
                                        <p:cTn id="200"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201" restart="whenNotActive" fill="hold" evtFilter="cancelBubble" nodeType="interactiveSeq">
                <p:stCondLst>
                  <p:cond evt="onClick" delay="0">
                    <p:tgtEl>
                      <p:spTgt spid="82"/>
                    </p:tgtEl>
                  </p:cond>
                </p:stCondLst>
                <p:endSync evt="end" delay="0">
                  <p:rtn val="all"/>
                </p:endSync>
                <p:childTnLst>
                  <p:par>
                    <p:cTn id="202" fill="hold">
                      <p:stCondLst>
                        <p:cond delay="0"/>
                      </p:stCondLst>
                      <p:childTnLst>
                        <p:par>
                          <p:cTn id="203" fill="hold">
                            <p:stCondLst>
                              <p:cond delay="0"/>
                            </p:stCondLst>
                            <p:childTnLst>
                              <p:par>
                                <p:cTn id="204" presetID="10" presetClass="exit" presetSubtype="0" fill="hold" grpId="0" nodeType="clickEffect">
                                  <p:stCondLst>
                                    <p:cond delay="0"/>
                                  </p:stCondLst>
                                  <p:childTnLst>
                                    <p:animEffect transition="out" filter="fade">
                                      <p:cBhvr>
                                        <p:cTn id="205" dur="500"/>
                                        <p:tgtEl>
                                          <p:spTgt spid="82"/>
                                        </p:tgtEl>
                                      </p:cBhvr>
                                    </p:animEffect>
                                    <p:set>
                                      <p:cBhvr>
                                        <p:cTn id="206"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childTnLst>
        </p:cTn>
      </p:par>
    </p:tnLst>
    <p:bldLst>
      <p:bldP spid="49" grpId="0" animBg="1"/>
      <p:bldP spid="50" grpId="0" animBg="1"/>
      <p:bldP spid="52" grpId="0" animBg="1"/>
      <p:bldP spid="53" grpId="0" animBg="1"/>
      <p:bldP spid="56" grpId="0" animBg="1"/>
      <p:bldP spid="57" grpId="0" animBg="1"/>
      <p:bldP spid="60" grpId="0" animBg="1"/>
      <p:bldP spid="62" grpId="0" animBg="1"/>
      <p:bldP spid="63" grpId="0" animBg="1"/>
      <p:bldP spid="70" grpId="0" animBg="1"/>
      <p:bldP spid="40" grpId="0" animBg="1"/>
      <p:bldP spid="81" grpId="0" animBg="1"/>
      <p:bldP spid="51" grpId="0" animBg="1"/>
      <p:bldP spid="55" grpId="0" animBg="1"/>
      <p:bldP spid="68" grpId="0" animBg="1"/>
      <p:bldP spid="43" grpId="0" animBg="1"/>
      <p:bldP spid="54" grpId="0" animBg="1"/>
      <p:bldP spid="67" grpId="0" animBg="1"/>
      <p:bldP spid="73" grpId="0" animBg="1"/>
      <p:bldP spid="74" grpId="0" animBg="1"/>
      <p:bldP spid="76" grpId="0" animBg="1"/>
      <p:bldP spid="78" grpId="0" animBg="1"/>
      <p:bldP spid="41" grpId="0" animBg="1"/>
      <p:bldP spid="41" grpId="1" animBg="1"/>
      <p:bldP spid="82" grpId="0" animBg="1"/>
      <p:bldP spid="58" grpId="0" animBg="1"/>
      <p:bldP spid="77" grpId="0" animBg="1"/>
      <p:bldP spid="80" grpId="0" animBg="1"/>
      <p:bldP spid="46" grpId="0" animBg="1"/>
      <p:bldP spid="46" grpId="1" animBg="1"/>
      <p:bldP spid="59" grpId="0" animBg="1"/>
      <p:bldP spid="64" grpId="0" animBg="1"/>
      <p:bldP spid="71" grpId="0" animBg="1"/>
      <p:bldP spid="7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45629" cy="707849"/>
          </a:xfrm>
        </p:spPr>
        <p:txBody>
          <a:bodyPr>
            <a:normAutofit fontScale="90000"/>
          </a:bodyPr>
          <a:lstStyle/>
          <a:p>
            <a:r>
              <a:rPr lang="en-GB" sz="3600" b="1" dirty="0">
                <a:solidFill>
                  <a:schemeClr val="bg1"/>
                </a:solidFill>
              </a:rPr>
              <a:t>Un concert de Justin Bieber</a:t>
            </a:r>
          </a:p>
        </p:txBody>
      </p:sp>
      <p:sp>
        <p:nvSpPr>
          <p:cNvPr id="2" name="Rounded Rectangle 46">
            <a:extLst>
              <a:ext uri="{FF2B5EF4-FFF2-40B4-BE49-F238E27FC236}">
                <a16:creationId xmlns:a16="http://schemas.microsoft.com/office/drawing/2014/main" id="{0ABBA9D4-CE27-4C51-B539-2F9C53585C2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6C827721-E880-9F4E-88E2-4205519F9BC8}"/>
              </a:ext>
            </a:extLst>
          </p:cNvPr>
          <p:cNvSpPr txBox="1"/>
          <p:nvPr/>
        </p:nvSpPr>
        <p:spPr>
          <a:xfrm>
            <a:off x="204374" y="1220370"/>
            <a:ext cx="11987626" cy="4777013"/>
          </a:xfrm>
          <a:prstGeom prst="rect">
            <a:avLst/>
          </a:prstGeom>
          <a:noFill/>
        </p:spPr>
        <p:txBody>
          <a:bodyPr wrap="square" rtlCol="0">
            <a:spAutoFit/>
          </a:bodyPr>
          <a:lstStyle/>
          <a:p>
            <a:r>
              <a:rPr lang="fr-FR" sz="2400" b="1" dirty="0">
                <a:solidFill>
                  <a:schemeClr val="accent5">
                    <a:lumMod val="50000"/>
                  </a:schemeClr>
                </a:solidFill>
              </a:rPr>
              <a:t>Léa envoie un message </a:t>
            </a:r>
            <a:r>
              <a:rPr lang="fr-FR" sz="2400" b="1" dirty="0" err="1">
                <a:solidFill>
                  <a:schemeClr val="accent5">
                    <a:lumMod val="50000"/>
                  </a:schemeClr>
                </a:solidFill>
              </a:rPr>
              <a:t>Whatsapp</a:t>
            </a:r>
            <a:r>
              <a:rPr lang="fr-FR" sz="2400" b="1" dirty="0">
                <a:solidFill>
                  <a:schemeClr val="accent5">
                    <a:lumMod val="50000"/>
                  </a:schemeClr>
                </a:solidFill>
              </a:rPr>
              <a:t> à Sophie. </a:t>
            </a:r>
            <a:br>
              <a:rPr lang="fr-FR" sz="2400" b="1" dirty="0">
                <a:solidFill>
                  <a:schemeClr val="accent5">
                    <a:lumMod val="50000"/>
                  </a:schemeClr>
                </a:solidFill>
              </a:rPr>
            </a:br>
            <a:r>
              <a:rPr lang="fr-FR" sz="2400" b="1" dirty="0">
                <a:solidFill>
                  <a:schemeClr val="accent5">
                    <a:lumMod val="50000"/>
                  </a:schemeClr>
                </a:solidFill>
              </a:rPr>
              <a:t>Traduis les mots pour remplir les blancs. </a:t>
            </a:r>
          </a:p>
          <a:p>
            <a:endParaRPr lang="fr-FR" sz="2400" b="1" dirty="0">
              <a:solidFill>
                <a:schemeClr val="accent5">
                  <a:lumMod val="50000"/>
                </a:schemeClr>
              </a:solidFill>
            </a:endParaRPr>
          </a:p>
          <a:p>
            <a:pPr>
              <a:lnSpc>
                <a:spcPct val="200000"/>
              </a:lnSpc>
            </a:pPr>
            <a:r>
              <a:rPr lang="fr-FR" sz="2400" dirty="0">
                <a:solidFill>
                  <a:schemeClr val="accent5">
                    <a:lumMod val="50000"/>
                  </a:schemeClr>
                </a:solidFill>
              </a:rPr>
              <a:t>J’ai déjà rencontré* beaucoup de   </a:t>
            </a:r>
            <a:r>
              <a:rPr lang="fr-FR" sz="2400" b="1" dirty="0">
                <a:solidFill>
                  <a:srgbClr val="EE6000"/>
                </a:solidFill>
              </a:rPr>
              <a:t>gens   </a:t>
            </a:r>
            <a:r>
              <a:rPr lang="fr-FR" sz="2400" dirty="0">
                <a:solidFill>
                  <a:schemeClr val="accent5">
                    <a:lumMod val="50000"/>
                  </a:schemeClr>
                </a:solidFill>
              </a:rPr>
              <a:t>au </a:t>
            </a:r>
            <a:r>
              <a:rPr lang="fr-FR" sz="2400" b="1" dirty="0">
                <a:solidFill>
                  <a:srgbClr val="EE6000"/>
                </a:solidFill>
              </a:rPr>
              <a:t>Québec</a:t>
            </a:r>
            <a:r>
              <a:rPr lang="fr-FR" sz="2400" dirty="0">
                <a:solidFill>
                  <a:schemeClr val="accent5">
                    <a:lumMod val="50000"/>
                  </a:schemeClr>
                </a:solidFill>
              </a:rPr>
              <a:t> ! Aujourd’hui j’ai bu un thé avec un </a:t>
            </a:r>
            <a:r>
              <a:rPr lang="fr-FR" sz="2400" b="1" dirty="0">
                <a:solidFill>
                  <a:srgbClr val="EE6000"/>
                </a:solidFill>
              </a:rPr>
              <a:t>groupe</a:t>
            </a:r>
            <a:r>
              <a:rPr lang="fr-FR" sz="2400" dirty="0">
                <a:solidFill>
                  <a:schemeClr val="accent5">
                    <a:lumMod val="50000"/>
                  </a:schemeClr>
                </a:solidFill>
              </a:rPr>
              <a:t> d’amis et demain on va à un concert ! Justin Bieber, c’est un chanteur </a:t>
            </a:r>
            <a:r>
              <a:rPr lang="fr-FR" sz="2400" b="1" dirty="0">
                <a:solidFill>
                  <a:srgbClr val="EE6000"/>
                </a:solidFill>
              </a:rPr>
              <a:t>canadien</a:t>
            </a:r>
            <a:r>
              <a:rPr lang="fr-FR" sz="2400" dirty="0">
                <a:solidFill>
                  <a:schemeClr val="accent5">
                    <a:lumMod val="50000"/>
                  </a:schemeClr>
                </a:solidFill>
              </a:rPr>
              <a:t>. J’adore ses </a:t>
            </a:r>
            <a:r>
              <a:rPr lang="fr-FR" sz="2400" b="1" dirty="0">
                <a:solidFill>
                  <a:srgbClr val="EE6000"/>
                </a:solidFill>
              </a:rPr>
              <a:t>chansons</a:t>
            </a:r>
            <a:r>
              <a:rPr lang="fr-FR" sz="2400" dirty="0">
                <a:solidFill>
                  <a:schemeClr val="accent5">
                    <a:lumMod val="50000"/>
                  </a:schemeClr>
                </a:solidFill>
              </a:rPr>
              <a:t>. Le concert est au Centre Bell à Montréal. Je sais que Montréal est une ville </a:t>
            </a:r>
            <a:r>
              <a:rPr lang="fr-FR" sz="2400" b="1" dirty="0">
                <a:solidFill>
                  <a:srgbClr val="EE6000"/>
                </a:solidFill>
              </a:rPr>
              <a:t>québécoise</a:t>
            </a:r>
            <a:r>
              <a:rPr lang="fr-FR" sz="2400" dirty="0">
                <a:solidFill>
                  <a:schemeClr val="accent5">
                    <a:lumMod val="50000"/>
                  </a:schemeClr>
                </a:solidFill>
              </a:rPr>
              <a:t> au  </a:t>
            </a:r>
            <a:r>
              <a:rPr lang="fr-FR" sz="2400" b="1" dirty="0">
                <a:solidFill>
                  <a:srgbClr val="EE6000"/>
                </a:solidFill>
              </a:rPr>
              <a:t>Canada</a:t>
            </a:r>
            <a:r>
              <a:rPr lang="fr-FR" sz="2400" b="1" dirty="0">
                <a:solidFill>
                  <a:schemeClr val="accent5">
                    <a:lumMod val="50000"/>
                  </a:schemeClr>
                </a:solidFill>
              </a:rPr>
              <a:t>,</a:t>
            </a:r>
            <a:r>
              <a:rPr lang="fr-FR" sz="2400" dirty="0">
                <a:solidFill>
                  <a:schemeClr val="accent5">
                    <a:lumMod val="50000"/>
                  </a:schemeClr>
                </a:solidFill>
              </a:rPr>
              <a:t> mais je ne </a:t>
            </a:r>
            <a:r>
              <a:rPr lang="fr-FR" sz="2400" b="1" dirty="0">
                <a:solidFill>
                  <a:srgbClr val="EE6000"/>
                </a:solidFill>
              </a:rPr>
              <a:t>connais</a:t>
            </a:r>
            <a:r>
              <a:rPr lang="fr-FR" sz="2400" dirty="0">
                <a:solidFill>
                  <a:schemeClr val="accent5">
                    <a:lumMod val="50000"/>
                  </a:schemeClr>
                </a:solidFill>
              </a:rPr>
              <a:t>              pas encore le </a:t>
            </a:r>
            <a:r>
              <a:rPr lang="fr-FR" sz="2400" b="1" dirty="0">
                <a:solidFill>
                  <a:srgbClr val="EE6000"/>
                </a:solidFill>
              </a:rPr>
              <a:t>chemin</a:t>
            </a:r>
            <a:r>
              <a:rPr lang="fr-FR" sz="2400" dirty="0">
                <a:solidFill>
                  <a:schemeClr val="accent5">
                    <a:lumMod val="50000"/>
                  </a:schemeClr>
                </a:solidFill>
              </a:rPr>
              <a:t>. Tu        </a:t>
            </a:r>
            <a:r>
              <a:rPr lang="fr-FR" sz="2400" b="1" dirty="0">
                <a:solidFill>
                  <a:srgbClr val="EE6000"/>
                </a:solidFill>
              </a:rPr>
              <a:t>sais         </a:t>
            </a:r>
            <a:r>
              <a:rPr lang="fr-FR" sz="2400" dirty="0">
                <a:solidFill>
                  <a:schemeClr val="accent5">
                    <a:lumMod val="50000"/>
                  </a:schemeClr>
                </a:solidFill>
              </a:rPr>
              <a:t>aller à cet </a:t>
            </a:r>
            <a:r>
              <a:rPr lang="fr-FR" sz="2400" b="1" dirty="0">
                <a:solidFill>
                  <a:srgbClr val="EE6000"/>
                </a:solidFill>
              </a:rPr>
              <a:t>endroit</a:t>
            </a:r>
            <a:r>
              <a:rPr lang="fr-FR" sz="2400" b="1" dirty="0">
                <a:solidFill>
                  <a:schemeClr val="accent5">
                    <a:lumMod val="50000"/>
                  </a:schemeClr>
                </a:solidFill>
              </a:rPr>
              <a:t> </a:t>
            </a:r>
            <a:r>
              <a:rPr lang="fr-FR" sz="2400" dirty="0">
                <a:solidFill>
                  <a:schemeClr val="accent5">
                    <a:lumMod val="50000"/>
                  </a:schemeClr>
                </a:solidFill>
              </a:rPr>
              <a:t>?</a:t>
            </a:r>
          </a:p>
        </p:txBody>
      </p:sp>
      <p:sp>
        <p:nvSpPr>
          <p:cNvPr id="29" name="Rounded Rectangle 28">
            <a:extLst>
              <a:ext uri="{FF2B5EF4-FFF2-40B4-BE49-F238E27FC236}">
                <a16:creationId xmlns:a16="http://schemas.microsoft.com/office/drawing/2014/main" id="{788C4D58-5D42-4643-BAA6-BF556DB6266A}"/>
              </a:ext>
            </a:extLst>
          </p:cNvPr>
          <p:cNvSpPr/>
          <p:nvPr/>
        </p:nvSpPr>
        <p:spPr>
          <a:xfrm>
            <a:off x="2175017" y="3291496"/>
            <a:ext cx="1148855" cy="4680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group</a:t>
            </a:r>
          </a:p>
        </p:txBody>
      </p:sp>
      <p:sp>
        <p:nvSpPr>
          <p:cNvPr id="30" name="Rounded Rectangle 29">
            <a:extLst>
              <a:ext uri="{FF2B5EF4-FFF2-40B4-BE49-F238E27FC236}">
                <a16:creationId xmlns:a16="http://schemas.microsoft.com/office/drawing/2014/main" id="{03896AFF-EDA1-644F-97A9-6931D4109F74}"/>
              </a:ext>
            </a:extLst>
          </p:cNvPr>
          <p:cNvSpPr/>
          <p:nvPr/>
        </p:nvSpPr>
        <p:spPr>
          <a:xfrm>
            <a:off x="2175017" y="4017952"/>
            <a:ext cx="1560492" cy="4680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Canadian</a:t>
            </a:r>
          </a:p>
        </p:txBody>
      </p:sp>
      <p:sp>
        <p:nvSpPr>
          <p:cNvPr id="31" name="Rounded Rectangle 30">
            <a:extLst>
              <a:ext uri="{FF2B5EF4-FFF2-40B4-BE49-F238E27FC236}">
                <a16:creationId xmlns:a16="http://schemas.microsoft.com/office/drawing/2014/main" id="{48C7C604-CD86-7E4D-9EC0-BE4D87716E04}"/>
              </a:ext>
            </a:extLst>
          </p:cNvPr>
          <p:cNvSpPr/>
          <p:nvPr/>
        </p:nvSpPr>
        <p:spPr>
          <a:xfrm>
            <a:off x="5469415" y="2543167"/>
            <a:ext cx="1148855" cy="4680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people</a:t>
            </a:r>
          </a:p>
        </p:txBody>
      </p:sp>
      <p:sp>
        <p:nvSpPr>
          <p:cNvPr id="32" name="Rounded Rectangle 31">
            <a:extLst>
              <a:ext uri="{FF2B5EF4-FFF2-40B4-BE49-F238E27FC236}">
                <a16:creationId xmlns:a16="http://schemas.microsoft.com/office/drawing/2014/main" id="{07031E5D-54DD-5F43-BD11-493756E19F06}"/>
              </a:ext>
            </a:extLst>
          </p:cNvPr>
          <p:cNvSpPr/>
          <p:nvPr/>
        </p:nvSpPr>
        <p:spPr>
          <a:xfrm>
            <a:off x="5526644" y="4017952"/>
            <a:ext cx="1446708" cy="4680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songs</a:t>
            </a:r>
          </a:p>
        </p:txBody>
      </p:sp>
      <p:sp>
        <p:nvSpPr>
          <p:cNvPr id="33" name="Rounded Rectangle 32">
            <a:extLst>
              <a:ext uri="{FF2B5EF4-FFF2-40B4-BE49-F238E27FC236}">
                <a16:creationId xmlns:a16="http://schemas.microsoft.com/office/drawing/2014/main" id="{D9050756-8D18-024E-ADA5-911C9CE75698}"/>
              </a:ext>
            </a:extLst>
          </p:cNvPr>
          <p:cNvSpPr/>
          <p:nvPr/>
        </p:nvSpPr>
        <p:spPr>
          <a:xfrm>
            <a:off x="314279" y="5491787"/>
            <a:ext cx="2258518" cy="4680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am familiar with</a:t>
            </a:r>
          </a:p>
        </p:txBody>
      </p:sp>
      <p:sp>
        <p:nvSpPr>
          <p:cNvPr id="34" name="Rounded Rectangle 33">
            <a:extLst>
              <a:ext uri="{FF2B5EF4-FFF2-40B4-BE49-F238E27FC236}">
                <a16:creationId xmlns:a16="http://schemas.microsoft.com/office/drawing/2014/main" id="{731E5A44-A2A0-2E41-BE8A-497D37E0D2FE}"/>
              </a:ext>
            </a:extLst>
          </p:cNvPr>
          <p:cNvSpPr/>
          <p:nvPr/>
        </p:nvSpPr>
        <p:spPr>
          <a:xfrm>
            <a:off x="4689936" y="5384612"/>
            <a:ext cx="1158378" cy="6660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way, path</a:t>
            </a:r>
          </a:p>
        </p:txBody>
      </p:sp>
      <p:sp>
        <p:nvSpPr>
          <p:cNvPr id="36" name="Rounded Rectangle 35">
            <a:extLst>
              <a:ext uri="{FF2B5EF4-FFF2-40B4-BE49-F238E27FC236}">
                <a16:creationId xmlns:a16="http://schemas.microsoft.com/office/drawing/2014/main" id="{96D4A046-D452-7240-8951-D6EC3F0B2D76}"/>
              </a:ext>
            </a:extLst>
          </p:cNvPr>
          <p:cNvSpPr/>
          <p:nvPr/>
        </p:nvSpPr>
        <p:spPr>
          <a:xfrm>
            <a:off x="9906694" y="5384612"/>
            <a:ext cx="1110827" cy="6660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place, spot</a:t>
            </a:r>
          </a:p>
        </p:txBody>
      </p:sp>
      <p:sp>
        <p:nvSpPr>
          <p:cNvPr id="37" name="Rounded Rectangle 36">
            <a:extLst>
              <a:ext uri="{FF2B5EF4-FFF2-40B4-BE49-F238E27FC236}">
                <a16:creationId xmlns:a16="http://schemas.microsoft.com/office/drawing/2014/main" id="{E7A0E2C9-E98F-EA49-AE9E-61410A288D62}"/>
              </a:ext>
            </a:extLst>
          </p:cNvPr>
          <p:cNvSpPr/>
          <p:nvPr/>
        </p:nvSpPr>
        <p:spPr>
          <a:xfrm>
            <a:off x="7065732" y="2543167"/>
            <a:ext cx="1286278" cy="4680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Quebec</a:t>
            </a:r>
          </a:p>
        </p:txBody>
      </p:sp>
      <p:sp>
        <p:nvSpPr>
          <p:cNvPr id="38" name="Rounded Rectangle 37">
            <a:extLst>
              <a:ext uri="{FF2B5EF4-FFF2-40B4-BE49-F238E27FC236}">
                <a16:creationId xmlns:a16="http://schemas.microsoft.com/office/drawing/2014/main" id="{EE543801-9D9A-734B-9DBC-BF3F1B3AF69B}"/>
              </a:ext>
            </a:extLst>
          </p:cNvPr>
          <p:cNvSpPr/>
          <p:nvPr/>
        </p:nvSpPr>
        <p:spPr>
          <a:xfrm>
            <a:off x="8983232" y="4712336"/>
            <a:ext cx="1355075" cy="4680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Canada</a:t>
            </a:r>
          </a:p>
        </p:txBody>
      </p:sp>
      <p:sp>
        <p:nvSpPr>
          <p:cNvPr id="18" name="Rounded Rectangle 17">
            <a:extLst>
              <a:ext uri="{FF2B5EF4-FFF2-40B4-BE49-F238E27FC236}">
                <a16:creationId xmlns:a16="http://schemas.microsoft.com/office/drawing/2014/main" id="{23D542BD-D5DB-A447-B060-592BC7F151A2}"/>
              </a:ext>
            </a:extLst>
          </p:cNvPr>
          <p:cNvSpPr/>
          <p:nvPr/>
        </p:nvSpPr>
        <p:spPr>
          <a:xfrm>
            <a:off x="6659014" y="4621081"/>
            <a:ext cx="1854916" cy="664771"/>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Quebec (adj).</a:t>
            </a:r>
          </a:p>
        </p:txBody>
      </p:sp>
      <p:sp>
        <p:nvSpPr>
          <p:cNvPr id="19" name="Rounded Rectangle 18">
            <a:extLst>
              <a:ext uri="{FF2B5EF4-FFF2-40B4-BE49-F238E27FC236}">
                <a16:creationId xmlns:a16="http://schemas.microsoft.com/office/drawing/2014/main" id="{3C079BBC-9D98-C94C-86F7-3BE27C5DF6D3}"/>
              </a:ext>
            </a:extLst>
          </p:cNvPr>
          <p:cNvSpPr/>
          <p:nvPr/>
        </p:nvSpPr>
        <p:spPr>
          <a:xfrm>
            <a:off x="6463253" y="5499317"/>
            <a:ext cx="1854916" cy="4680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know how to</a:t>
            </a:r>
          </a:p>
        </p:txBody>
      </p:sp>
      <p:pic>
        <p:nvPicPr>
          <p:cNvPr id="7" name="Picture 6">
            <a:extLst>
              <a:ext uri="{FF2B5EF4-FFF2-40B4-BE49-F238E27FC236}">
                <a16:creationId xmlns:a16="http://schemas.microsoft.com/office/drawing/2014/main" id="{9A973D0B-C365-E643-BD21-15C8B7E99F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8811" y="249870"/>
            <a:ext cx="3318222" cy="1800827"/>
          </a:xfrm>
          <a:prstGeom prst="rect">
            <a:avLst/>
          </a:prstGeom>
        </p:spPr>
      </p:pic>
      <p:sp>
        <p:nvSpPr>
          <p:cNvPr id="5" name="TextBox 4">
            <a:extLst>
              <a:ext uri="{FF2B5EF4-FFF2-40B4-BE49-F238E27FC236}">
                <a16:creationId xmlns:a16="http://schemas.microsoft.com/office/drawing/2014/main" id="{2865FADD-CC2C-4181-8F78-73869804DF9F}"/>
              </a:ext>
            </a:extLst>
          </p:cNvPr>
          <p:cNvSpPr txBox="1"/>
          <p:nvPr/>
        </p:nvSpPr>
        <p:spPr>
          <a:xfrm>
            <a:off x="3505200" y="6374702"/>
            <a:ext cx="3057965" cy="400110"/>
          </a:xfrm>
          <a:prstGeom prst="rect">
            <a:avLst/>
          </a:prstGeom>
          <a:noFill/>
        </p:spPr>
        <p:txBody>
          <a:bodyPr wrap="square" rtlCol="0">
            <a:spAutoFit/>
          </a:bodyPr>
          <a:lstStyle/>
          <a:p>
            <a:pPr algn="l"/>
            <a:r>
              <a:rPr lang="en-GB" sz="2000" b="1" dirty="0">
                <a:solidFill>
                  <a:schemeClr val="bg1"/>
                </a:solidFill>
              </a:rPr>
              <a:t>*</a:t>
            </a:r>
            <a:r>
              <a:rPr lang="en-GB" sz="2000" b="1" dirty="0" err="1">
                <a:solidFill>
                  <a:schemeClr val="bg1"/>
                </a:solidFill>
              </a:rPr>
              <a:t>rencontrer</a:t>
            </a:r>
            <a:r>
              <a:rPr lang="en-GB" sz="2000" b="1" dirty="0">
                <a:solidFill>
                  <a:schemeClr val="bg1"/>
                </a:solidFill>
              </a:rPr>
              <a:t> = </a:t>
            </a:r>
            <a:r>
              <a:rPr lang="en-GB" sz="2000" dirty="0">
                <a:solidFill>
                  <a:schemeClr val="bg1"/>
                </a:solidFill>
              </a:rPr>
              <a:t>to meet</a:t>
            </a:r>
            <a:endParaRPr lang="fr-FR" sz="2000" b="1" dirty="0">
              <a:solidFill>
                <a:schemeClr val="bg1"/>
              </a:solidFill>
            </a:endParaRPr>
          </a:p>
        </p:txBody>
      </p:sp>
    </p:spTree>
    <p:extLst>
      <p:ext uri="{BB962C8B-B14F-4D97-AF65-F5344CB8AC3E}">
        <p14:creationId xmlns:p14="http://schemas.microsoft.com/office/powerpoint/2010/main" val="225927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6" grpId="0" animBg="1"/>
      <p:bldP spid="37" grpId="0" animBg="1"/>
      <p:bldP spid="38"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pic>
        <p:nvPicPr>
          <p:cNvPr id="7" name="Picture 6" descr="hand holding a pencil and writ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98749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lvl="0" algn="ctr">
              <a:lnSpc>
                <a:spcPct val="100000"/>
              </a:lnSpc>
            </a:pPr>
            <a:r>
              <a:rPr lang="en-GB" sz="11520" b="1" dirty="0" err="1">
                <a:solidFill>
                  <a:srgbClr val="1E4E79"/>
                </a:solidFill>
              </a:rPr>
              <a:t>connaître</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be familiar with, know]</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connaît</a:t>
            </a:r>
            <a:endPar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[is familiar with</a:t>
            </a: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 knows]</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7" name="Picture 2" descr="Know Clipart">
            <a:extLst>
              <a:ext uri="{FF2B5EF4-FFF2-40B4-BE49-F238E27FC236}">
                <a16:creationId xmlns:a16="http://schemas.microsoft.com/office/drawing/2014/main" id="{9EFF4395-CB7A-4BF8-88A5-86E9445ACA8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6759" y="193536"/>
            <a:ext cx="1410481" cy="220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26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onnaitr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connait.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en-GB" sz="11520" b="1" dirty="0" err="1">
                <a:solidFill>
                  <a:srgbClr val="1E4E79"/>
                </a:solidFill>
              </a:rPr>
              <a:t>connaître</a:t>
            </a:r>
            <a:endParaRPr sz="3959" dirty="0"/>
          </a:p>
        </p:txBody>
      </p:sp>
      <p:sp>
        <p:nvSpPr>
          <p:cNvPr id="64" name="Google Shape;64;p12"/>
          <p:cNvSpPr txBox="1"/>
          <p:nvPr/>
        </p:nvSpPr>
        <p:spPr>
          <a:xfrm>
            <a:off x="1074295" y="2699096"/>
            <a:ext cx="1004341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be familiar with, know]</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connaît</a:t>
            </a:r>
            <a:endPar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[is familiar with, knows]</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6" name="Picture 2" descr="Know Clipart">
            <a:extLst>
              <a:ext uri="{FF2B5EF4-FFF2-40B4-BE49-F238E27FC236}">
                <a16:creationId xmlns:a16="http://schemas.microsoft.com/office/drawing/2014/main" id="{09AF280B-320B-E745-ADB2-63E03703153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6759" y="193536"/>
            <a:ext cx="1410481" cy="2209504"/>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Help 1">
            <a:hlinkClick r:id="" action="ppaction://noaction" highlightClick="1">
              <a:snd r:embed="rId3" name="connaitre.wav"/>
            </a:hlinkClick>
            <a:extLst>
              <a:ext uri="{FF2B5EF4-FFF2-40B4-BE49-F238E27FC236}">
                <a16:creationId xmlns:a16="http://schemas.microsoft.com/office/drawing/2014/main" id="{A3B730C8-00ED-43F5-961F-19FD985CA68D}"/>
              </a:ext>
            </a:extLst>
          </p:cNvPr>
          <p:cNvSpPr/>
          <p:nvPr/>
        </p:nvSpPr>
        <p:spPr>
          <a:xfrm>
            <a:off x="1074295" y="1540042"/>
            <a:ext cx="648000" cy="648000"/>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Action Button: Help 7">
            <a:hlinkClick r:id="" action="ppaction://noaction" highlightClick="1">
              <a:snd r:embed="rId4" name="connait.wav"/>
            </a:hlinkClick>
            <a:extLst>
              <a:ext uri="{FF2B5EF4-FFF2-40B4-BE49-F238E27FC236}">
                <a16:creationId xmlns:a16="http://schemas.microsoft.com/office/drawing/2014/main" id="{655B2D8C-54EC-4EFE-87BD-CCCB2534D116}"/>
              </a:ext>
            </a:extLst>
          </p:cNvPr>
          <p:cNvSpPr/>
          <p:nvPr/>
        </p:nvSpPr>
        <p:spPr>
          <a:xfrm>
            <a:off x="1074295" y="4149133"/>
            <a:ext cx="648000" cy="648000"/>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4334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connait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subTnLst>
                                    <p:audio>
                                      <p:cMediaNode>
                                        <p:cTn display="0" masterRel="sameClick">
                                          <p:stCondLst>
                                            <p:cond evt="begin" delay="0">
                                              <p:tn val="15"/>
                                            </p:cond>
                                          </p:stCondLst>
                                          <p:endCondLst>
                                            <p:cond evt="onStopAudio" delay="0">
                                              <p:tgtEl>
                                                <p:sldTgt/>
                                              </p:tgtEl>
                                            </p:cond>
                                          </p:endCondLst>
                                        </p:cTn>
                                        <p:tgtEl>
                                          <p:sndTgt r:embed="rId4" name="conna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en-GB" sz="11500" b="1" dirty="0" err="1">
                <a:solidFill>
                  <a:srgbClr val="1E4E79"/>
                </a:solidFill>
              </a:rPr>
              <a:t>connaît</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[knows, is familiar with]</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343555" y="3990835"/>
            <a:ext cx="950488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err="1">
                <a:ln>
                  <a:noFill/>
                </a:ln>
                <a:solidFill>
                  <a:srgbClr val="EE6000"/>
                </a:solidFill>
                <a:effectLst/>
                <a:uLnTx/>
                <a:uFillTx/>
                <a:latin typeface="Century Gothic"/>
                <a:ea typeface="Century Gothic"/>
                <a:cs typeface="Century Gothic"/>
                <a:sym typeface="Century Gothic"/>
              </a:rPr>
              <a:t>connaît</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la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chanso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a:t>
            </a:r>
            <a:endParaRPr kumimoji="0" lang="en-GB"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969623" y="5166000"/>
            <a:ext cx="825275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is familiar with / knows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song.]</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6" name="Picture 2" descr="Know Clipart">
            <a:extLst>
              <a:ext uri="{FF2B5EF4-FFF2-40B4-BE49-F238E27FC236}">
                <a16:creationId xmlns:a16="http://schemas.microsoft.com/office/drawing/2014/main" id="{6B429560-3CB3-6D46-8062-E18B7498BE6C}"/>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6759" y="193536"/>
            <a:ext cx="1410481" cy="2209504"/>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Help 6">
            <a:hlinkClick r:id="" action="ppaction://noaction" highlightClick="1">
              <a:snd r:embed="rId3" name="connait.wav"/>
            </a:hlinkClick>
            <a:extLst>
              <a:ext uri="{FF2B5EF4-FFF2-40B4-BE49-F238E27FC236}">
                <a16:creationId xmlns:a16="http://schemas.microsoft.com/office/drawing/2014/main" id="{AF93CE32-FFD9-463C-8833-40B9F068EEA5}"/>
              </a:ext>
            </a:extLst>
          </p:cNvPr>
          <p:cNvSpPr/>
          <p:nvPr/>
        </p:nvSpPr>
        <p:spPr>
          <a:xfrm>
            <a:off x="695555" y="1519347"/>
            <a:ext cx="648000" cy="648000"/>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Action Button: Help 7">
            <a:hlinkClick r:id="" action="ppaction://noaction" highlightClick="1">
              <a:snd r:embed="rId4" name="elle connait la chanson.wav"/>
            </a:hlinkClick>
            <a:extLst>
              <a:ext uri="{FF2B5EF4-FFF2-40B4-BE49-F238E27FC236}">
                <a16:creationId xmlns:a16="http://schemas.microsoft.com/office/drawing/2014/main" id="{12242FA0-E903-45B1-9742-82817BFBEFAF}"/>
              </a:ext>
            </a:extLst>
          </p:cNvPr>
          <p:cNvSpPr/>
          <p:nvPr/>
        </p:nvSpPr>
        <p:spPr>
          <a:xfrm>
            <a:off x="695555" y="4128438"/>
            <a:ext cx="648000" cy="648000"/>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5944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connai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connait la chanso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lvl="0" algn="ctr"/>
            <a:r>
              <a:rPr lang="en-GB" sz="11520" b="1" dirty="0" err="1">
                <a:solidFill>
                  <a:srgbClr val="1E4E79"/>
                </a:solidFill>
              </a:rPr>
              <a:t>connaître</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know, to be familiar with]</a:t>
            </a:r>
            <a:endParaRPr kumimoji="0" lang="en-GB" sz="1400" b="0" i="0" u="none" strike="noStrike" kern="0" cap="none" spc="0" normalizeH="0" baseline="0" noProof="0" dirty="0">
              <a:ln>
                <a:noFill/>
              </a:ln>
              <a:solidFill>
                <a:srgbClr val="000000"/>
              </a:solidFill>
              <a:effectLst/>
              <a:uLnTx/>
              <a:uFillTx/>
              <a:latin typeface="Century Gothic" panose="020F0302020204030204"/>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Tx/>
              <a:buNone/>
              <a:tabLst/>
              <a:defRPr/>
            </a:pPr>
            <a:r>
              <a:rPr kumimoji="0" lang="fr-FR" sz="60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On doit </a:t>
            </a:r>
            <a:r>
              <a:rPr kumimoji="0" lang="fr-FR" sz="60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connaître</a:t>
            </a:r>
            <a:r>
              <a:rPr kumimoji="0" lang="fr-FR"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le chemin.</a:t>
            </a:r>
          </a:p>
        </p:txBody>
      </p:sp>
      <p:sp>
        <p:nvSpPr>
          <p:cNvPr id="85" name="Google Shape;85;p14"/>
          <p:cNvSpPr txBox="1"/>
          <p:nvPr/>
        </p:nvSpPr>
        <p:spPr>
          <a:xfrm>
            <a:off x="0" y="5166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have to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be familiar with / know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way.]</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6" name="Picture 2" descr="Know Clipart">
            <a:extLst>
              <a:ext uri="{FF2B5EF4-FFF2-40B4-BE49-F238E27FC236}">
                <a16:creationId xmlns:a16="http://schemas.microsoft.com/office/drawing/2014/main" id="{CA04B356-E84A-BC42-8AE6-7FEB0570349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6759" y="193536"/>
            <a:ext cx="1410481" cy="2209504"/>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Help 6">
            <a:hlinkClick r:id="" action="ppaction://noaction" highlightClick="1">
              <a:snd r:embed="rId3" name="connaitre.wav"/>
            </a:hlinkClick>
            <a:extLst>
              <a:ext uri="{FF2B5EF4-FFF2-40B4-BE49-F238E27FC236}">
                <a16:creationId xmlns:a16="http://schemas.microsoft.com/office/drawing/2014/main" id="{FD4CFE04-27AA-43F6-AA97-FB44F5D3DEA4}"/>
              </a:ext>
            </a:extLst>
          </p:cNvPr>
          <p:cNvSpPr/>
          <p:nvPr/>
        </p:nvSpPr>
        <p:spPr>
          <a:xfrm>
            <a:off x="695555" y="1519347"/>
            <a:ext cx="648000" cy="648000"/>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Action Button: Help 7">
            <a:hlinkClick r:id="" action="ppaction://noaction" highlightClick="1">
              <a:snd r:embed="rId4" name="on doit connaitre le chemin.wav"/>
            </a:hlinkClick>
            <a:extLst>
              <a:ext uri="{FF2B5EF4-FFF2-40B4-BE49-F238E27FC236}">
                <a16:creationId xmlns:a16="http://schemas.microsoft.com/office/drawing/2014/main" id="{3E5C82D6-57B3-4327-814D-8D97CFC75C73}"/>
              </a:ext>
            </a:extLst>
          </p:cNvPr>
          <p:cNvSpPr/>
          <p:nvPr/>
        </p:nvSpPr>
        <p:spPr>
          <a:xfrm>
            <a:off x="695555" y="5054863"/>
            <a:ext cx="648000" cy="648000"/>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5389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connait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on doit connaitre le chemi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en-GB" sz="11500" b="1" dirty="0" err="1">
                <a:solidFill>
                  <a:srgbClr val="1E4E79"/>
                </a:solidFill>
              </a:rPr>
              <a:t>connaît</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[knows, is familiar with]</a:t>
            </a:r>
            <a:endParaRPr kumimoji="0" lang="en-GB" sz="1400" b="0" i="0" u="none" strike="noStrike" kern="0" cap="none" spc="0" normalizeH="0" baseline="0" noProof="0" dirty="0">
              <a:ln>
                <a:noFill/>
              </a:ln>
              <a:solidFill>
                <a:srgbClr val="000000"/>
              </a:solidFill>
              <a:effectLst/>
              <a:uLnTx/>
              <a:uFillTx/>
              <a:latin typeface="Century Gothic" panose="020F0302020204030204"/>
              <a:ea typeface="+mn-ea"/>
              <a:cs typeface="Arial"/>
              <a:sym typeface="Arial"/>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Tx/>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err="1">
                <a:ln>
                  <a:noFill/>
                </a:ln>
                <a:solidFill>
                  <a:srgbClr val="EE6000"/>
                </a:solidFill>
                <a:effectLst/>
                <a:uLnTx/>
                <a:uFillTx/>
                <a:latin typeface="Century Gothic"/>
                <a:ea typeface="Century Gothic"/>
                <a:cs typeface="Century Gothic"/>
                <a:sym typeface="Century Gothic"/>
              </a:rPr>
              <a:t>connaît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groupe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lang="en-GB"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is familiar with / knows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group.]</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6" name="Picture 2" descr="Know Clipart">
            <a:extLst>
              <a:ext uri="{FF2B5EF4-FFF2-40B4-BE49-F238E27FC236}">
                <a16:creationId xmlns:a16="http://schemas.microsoft.com/office/drawing/2014/main" id="{37534109-3694-854F-9608-5A4676630C8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6759" y="193536"/>
            <a:ext cx="1410481" cy="2209504"/>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Help 6">
            <a:hlinkClick r:id="" action="ppaction://noaction" highlightClick="1">
              <a:snd r:embed="rId3" name="connait.wav"/>
            </a:hlinkClick>
            <a:extLst>
              <a:ext uri="{FF2B5EF4-FFF2-40B4-BE49-F238E27FC236}">
                <a16:creationId xmlns:a16="http://schemas.microsoft.com/office/drawing/2014/main" id="{8F79744B-CCE7-4C92-9927-7423B0B94E01}"/>
              </a:ext>
            </a:extLst>
          </p:cNvPr>
          <p:cNvSpPr/>
          <p:nvPr/>
        </p:nvSpPr>
        <p:spPr>
          <a:xfrm>
            <a:off x="695555" y="1519347"/>
            <a:ext cx="648000" cy="648000"/>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Action Button: Help 7">
            <a:hlinkClick r:id="" action="ppaction://noaction" highlightClick="1">
              <a:snd r:embed="rId4" name="elle connait le groupe.wav"/>
            </a:hlinkClick>
            <a:extLst>
              <a:ext uri="{FF2B5EF4-FFF2-40B4-BE49-F238E27FC236}">
                <a16:creationId xmlns:a16="http://schemas.microsoft.com/office/drawing/2014/main" id="{FBFA9630-EBFE-4317-833F-86746D911478}"/>
              </a:ext>
            </a:extLst>
          </p:cNvPr>
          <p:cNvSpPr/>
          <p:nvPr/>
        </p:nvSpPr>
        <p:spPr>
          <a:xfrm>
            <a:off x="695555" y="4128438"/>
            <a:ext cx="648000" cy="648000"/>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2602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connai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500"/>
                                        <p:tgtEl>
                                          <p:spTgt spid="9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connait le group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5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739800" y="2567328"/>
            <a:ext cx="10930111"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know, to be familiar with]</a:t>
            </a:r>
            <a:endParaRPr kumimoji="0" lang="en-GB" sz="1400" b="0" i="0" u="none" strike="noStrike" kern="0" cap="none" spc="0" normalizeH="0" baseline="0" noProof="0" dirty="0">
              <a:ln>
                <a:noFill/>
              </a:ln>
              <a:solidFill>
                <a:srgbClr val="000000"/>
              </a:solidFill>
              <a:effectLst/>
              <a:uLnTx/>
              <a:uFillTx/>
              <a:latin typeface="Century Gothic" panose="020F0302020204030204"/>
              <a:ea typeface="+mn-ea"/>
              <a:cs typeface="Arial"/>
              <a:sym typeface="Arial"/>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lvl="0" algn="ctr"/>
            <a:r>
              <a:rPr lang="en-GB" sz="11500" b="1" dirty="0" err="1">
                <a:solidFill>
                  <a:srgbClr val="1E4E79"/>
                </a:solidFill>
              </a:rPr>
              <a:t>connaître</a:t>
            </a:r>
            <a:endParaRPr sz="11500" dirty="0"/>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Tx/>
              <a:buNone/>
              <a:tabLst/>
              <a:defRPr/>
            </a:pPr>
            <a:r>
              <a:rPr kumimoji="0" lang="fr-FR" sz="54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Je veux </a:t>
            </a:r>
            <a:r>
              <a:rPr kumimoji="0" lang="fr-FR" sz="54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connaître</a:t>
            </a:r>
            <a:r>
              <a:rPr kumimoji="0" lang="fr-FR" sz="54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 l’endroit.</a:t>
            </a:r>
            <a:endParaRPr kumimoji="0" lang="fr-FR"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9" name="Google Shape;109;p16"/>
          <p:cNvSpPr txBox="1"/>
          <p:nvPr/>
        </p:nvSpPr>
        <p:spPr>
          <a:xfrm>
            <a:off x="-1" y="5166000"/>
            <a:ext cx="12192000"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 want to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be familiar with / know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place.]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6" name="Picture 2" descr="Know Clipart">
            <a:extLst>
              <a:ext uri="{FF2B5EF4-FFF2-40B4-BE49-F238E27FC236}">
                <a16:creationId xmlns:a16="http://schemas.microsoft.com/office/drawing/2014/main" id="{929F5E50-D01A-0F4F-BC42-19CC46AEA5A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6759" y="193536"/>
            <a:ext cx="1410481" cy="2209504"/>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Help 6">
            <a:hlinkClick r:id="" action="ppaction://noaction" highlightClick="1">
              <a:snd r:embed="rId3" name="connaitre.wav"/>
            </a:hlinkClick>
            <a:extLst>
              <a:ext uri="{FF2B5EF4-FFF2-40B4-BE49-F238E27FC236}">
                <a16:creationId xmlns:a16="http://schemas.microsoft.com/office/drawing/2014/main" id="{B7D74C15-55F8-44DA-8291-AEF0B99BEEDF}"/>
              </a:ext>
            </a:extLst>
          </p:cNvPr>
          <p:cNvSpPr/>
          <p:nvPr/>
        </p:nvSpPr>
        <p:spPr>
          <a:xfrm>
            <a:off x="695555" y="1519347"/>
            <a:ext cx="648000" cy="648000"/>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Action Button: Help 7">
            <a:hlinkClick r:id="" action="ppaction://noaction" highlightClick="1">
              <a:snd r:embed="rId4" name="je veux connaitre l'endroit.wav"/>
            </a:hlinkClick>
            <a:extLst>
              <a:ext uri="{FF2B5EF4-FFF2-40B4-BE49-F238E27FC236}">
                <a16:creationId xmlns:a16="http://schemas.microsoft.com/office/drawing/2014/main" id="{A0478B74-6887-49B4-A8DB-7AD27582387E}"/>
              </a:ext>
            </a:extLst>
          </p:cNvPr>
          <p:cNvSpPr/>
          <p:nvPr/>
        </p:nvSpPr>
        <p:spPr>
          <a:xfrm>
            <a:off x="695555" y="4128438"/>
            <a:ext cx="648000" cy="648000"/>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0482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connait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500"/>
                                        <p:tgtEl>
                                          <p:spTgt spid="107"/>
                                        </p:tgtEl>
                                      </p:cBhvr>
                                    </p:animEffect>
                                  </p:childTnLst>
                                  <p:subTnLst>
                                    <p:audio>
                                      <p:cMediaNode>
                                        <p:cTn display="0" masterRel="sameClick">
                                          <p:stCondLst>
                                            <p:cond evt="begin" delay="0">
                                              <p:tn val="15"/>
                                            </p:cond>
                                          </p:stCondLst>
                                          <p:endCondLst>
                                            <p:cond evt="onStopAudio" delay="0">
                                              <p:tgtEl>
                                                <p:sldTgt/>
                                              </p:tgtEl>
                                            </p:cond>
                                          </p:endCondLst>
                                        </p:cTn>
                                        <p:tgtEl>
                                          <p:sndTgt r:embed="rId4" name="je veux connaitre l'endro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9"/>
                                        </p:tgtEl>
                                        <p:attrNameLst>
                                          <p:attrName>style.visibility</p:attrName>
                                        </p:attrNameLst>
                                      </p:cBhvr>
                                      <p:to>
                                        <p:strVal val="visible"/>
                                      </p:to>
                                    </p:set>
                                    <p:animEffect transition="in" filter="fade">
                                      <p:cBhvr>
                                        <p:cTn id="22" dur="500"/>
                                        <p:tgtEl>
                                          <p:spTgt spid="10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TextBox 17">
            <a:extLst>
              <a:ext uri="{FF2B5EF4-FFF2-40B4-BE49-F238E27FC236}">
                <a16:creationId xmlns:a16="http://schemas.microsoft.com/office/drawing/2014/main" id="{3ED4CBA5-84EB-423D-B8F3-11A29EB89880}"/>
              </a:ext>
            </a:extLst>
          </p:cNvPr>
          <p:cNvSpPr txBox="1"/>
          <p:nvPr/>
        </p:nvSpPr>
        <p:spPr>
          <a:xfrm>
            <a:off x="180000" y="1296000"/>
            <a:ext cx="1172992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Here is </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 pattern of endings for the </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first</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second</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and </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third</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person </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singular</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forms of </a:t>
            </a:r>
            <a:r>
              <a:rPr kumimoji="0" lang="en-GB" sz="3200" b="1"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connaître</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8" name="TextBox 7">
            <a:extLst>
              <a:ext uri="{FF2B5EF4-FFF2-40B4-BE49-F238E27FC236}">
                <a16:creationId xmlns:a16="http://schemas.microsoft.com/office/drawing/2014/main" id="{EA45B3FD-5539-4D9F-AF5F-438E11F004DA}"/>
              </a:ext>
            </a:extLst>
          </p:cNvPr>
          <p:cNvSpPr txBox="1"/>
          <p:nvPr/>
        </p:nvSpPr>
        <p:spPr>
          <a:xfrm>
            <a:off x="3015457" y="5119111"/>
            <a:ext cx="78063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is familiar with, knows</a:t>
            </a:r>
          </a:p>
        </p:txBody>
      </p:sp>
      <p:sp>
        <p:nvSpPr>
          <p:cNvPr id="9" name="TextBox 8">
            <a:extLst>
              <a:ext uri="{FF2B5EF4-FFF2-40B4-BE49-F238E27FC236}">
                <a16:creationId xmlns:a16="http://schemas.microsoft.com/office/drawing/2014/main" id="{877AE412-E859-4B58-9311-A8F4A4DC56FC}"/>
              </a:ext>
            </a:extLst>
          </p:cNvPr>
          <p:cNvSpPr txBox="1"/>
          <p:nvPr/>
        </p:nvSpPr>
        <p:spPr>
          <a:xfrm>
            <a:off x="3015457" y="4320674"/>
            <a:ext cx="727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 is familiar with, knows</a:t>
            </a:r>
          </a:p>
        </p:txBody>
      </p:sp>
      <p:sp>
        <p:nvSpPr>
          <p:cNvPr id="3" name="Oval Callout 2" hidden="1"/>
          <p:cNvSpPr/>
          <p:nvPr/>
        </p:nvSpPr>
        <p:spPr>
          <a:xfrm>
            <a:off x="4491788" y="4423556"/>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hidden="1"/>
          <p:cNvSpPr txBox="1"/>
          <p:nvPr/>
        </p:nvSpPr>
        <p:spPr>
          <a:xfrm>
            <a:off x="5036463" y="4734057"/>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sp>
        <p:nvSpPr>
          <p:cNvPr id="5" name="TextBox 4">
            <a:extLst>
              <a:ext uri="{FF2B5EF4-FFF2-40B4-BE49-F238E27FC236}">
                <a16:creationId xmlns:a16="http://schemas.microsoft.com/office/drawing/2014/main" id="{829ABE20-583E-4FFA-A34C-A512B8D2D5E2}"/>
              </a:ext>
            </a:extLst>
          </p:cNvPr>
          <p:cNvSpPr txBox="1"/>
          <p:nvPr/>
        </p:nvSpPr>
        <p:spPr>
          <a:xfrm>
            <a:off x="-759463" y="2732744"/>
            <a:ext cx="3528164"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conna</a:t>
            </a: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is</a:t>
            </a:r>
            <a:endPar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E0B19B6-3AF3-4C6B-BF9A-BFD1157B71F1}"/>
              </a:ext>
            </a:extLst>
          </p:cNvPr>
          <p:cNvSpPr txBox="1"/>
          <p:nvPr/>
        </p:nvSpPr>
        <p:spPr>
          <a:xfrm>
            <a:off x="3015457" y="2727360"/>
            <a:ext cx="73966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 am familiar with, know</a:t>
            </a:r>
          </a:p>
        </p:txBody>
      </p:sp>
      <p:sp>
        <p:nvSpPr>
          <p:cNvPr id="7" name="TextBox 6">
            <a:extLst>
              <a:ext uri="{FF2B5EF4-FFF2-40B4-BE49-F238E27FC236}">
                <a16:creationId xmlns:a16="http://schemas.microsoft.com/office/drawing/2014/main" id="{CBD7264A-35DF-4C40-9411-9E88464091E4}"/>
              </a:ext>
            </a:extLst>
          </p:cNvPr>
          <p:cNvSpPr txBox="1"/>
          <p:nvPr/>
        </p:nvSpPr>
        <p:spPr>
          <a:xfrm>
            <a:off x="-853878" y="4317302"/>
            <a:ext cx="3622579"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il </a:t>
            </a: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conna</a:t>
            </a: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î</a:t>
            </a: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t</a:t>
            </a: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10" name="Rectangle 9">
            <a:extLst>
              <a:ext uri="{FF2B5EF4-FFF2-40B4-BE49-F238E27FC236}">
                <a16:creationId xmlns:a16="http://schemas.microsoft.com/office/drawing/2014/main" id="{618442BA-8AE7-4F81-8308-5BDF92A8A587}"/>
              </a:ext>
            </a:extLst>
          </p:cNvPr>
          <p:cNvSpPr/>
          <p:nvPr/>
        </p:nvSpPr>
        <p:spPr>
          <a:xfrm>
            <a:off x="-977896" y="5109581"/>
            <a:ext cx="3746597"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elle</a:t>
            </a: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conna</a:t>
            </a: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î</a:t>
            </a: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t</a:t>
            </a:r>
          </a:p>
        </p:txBody>
      </p:sp>
      <p:sp>
        <p:nvSpPr>
          <p:cNvPr id="11" name="TextBox 10">
            <a:extLst>
              <a:ext uri="{FF2B5EF4-FFF2-40B4-BE49-F238E27FC236}">
                <a16:creationId xmlns:a16="http://schemas.microsoft.com/office/drawing/2014/main" id="{51785505-E840-45D2-8EFC-A07818020BB4}"/>
              </a:ext>
            </a:extLst>
          </p:cNvPr>
          <p:cNvSpPr txBox="1"/>
          <p:nvPr/>
        </p:nvSpPr>
        <p:spPr>
          <a:xfrm>
            <a:off x="-1277980" y="3525023"/>
            <a:ext cx="404668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conna</a:t>
            </a: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is</a:t>
            </a:r>
          </a:p>
        </p:txBody>
      </p:sp>
      <p:sp>
        <p:nvSpPr>
          <p:cNvPr id="12" name="TextBox 11">
            <a:extLst>
              <a:ext uri="{FF2B5EF4-FFF2-40B4-BE49-F238E27FC236}">
                <a16:creationId xmlns:a16="http://schemas.microsoft.com/office/drawing/2014/main" id="{5C2CD311-430F-47DC-AB63-9F70C17F3870}"/>
              </a:ext>
            </a:extLst>
          </p:cNvPr>
          <p:cNvSpPr txBox="1"/>
          <p:nvPr/>
        </p:nvSpPr>
        <p:spPr>
          <a:xfrm>
            <a:off x="3015457" y="3520862"/>
            <a:ext cx="81258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are familiar with, know</a:t>
            </a:r>
          </a:p>
        </p:txBody>
      </p:sp>
      <p:sp>
        <p:nvSpPr>
          <p:cNvPr id="16" name="Title 15"/>
          <p:cNvSpPr>
            <a:spLocks noGrp="1"/>
          </p:cNvSpPr>
          <p:nvPr>
            <p:ph type="title"/>
          </p:nvPr>
        </p:nvSpPr>
        <p:spPr>
          <a:xfrm>
            <a:off x="-1" y="-24885"/>
            <a:ext cx="5705915" cy="1325563"/>
          </a:xfrm>
        </p:spPr>
        <p:txBody>
          <a:bodyPr>
            <a:normAutofit/>
          </a:bodyPr>
          <a:lstStyle/>
          <a:p>
            <a:pPr rtl="0" eaLnBrk="1" fontAlgn="auto" latinLnBrk="0" hangingPunct="1"/>
            <a:r>
              <a:rPr lang="en-GB" sz="3600" b="1" i="0" spc="0" baseline="0" dirty="0">
                <a:ln>
                  <a:noFill/>
                </a:ln>
                <a:solidFill>
                  <a:srgbClr val="FFFFFF"/>
                </a:solidFill>
                <a:effectLst/>
                <a:latin typeface="Century Gothic" panose="020B0502020202020204" pitchFamily="34" charset="0"/>
                <a:ea typeface="+mn-ea"/>
                <a:cs typeface="+mn-cs"/>
              </a:rPr>
              <a:t>Using the verb ‘</a:t>
            </a:r>
            <a:r>
              <a:rPr lang="en-GB" sz="3600" b="1" dirty="0">
                <a:solidFill>
                  <a:srgbClr val="FFFFFF"/>
                </a:solidFill>
                <a:ea typeface="+mn-ea"/>
                <a:cs typeface="+mn-cs"/>
              </a:rPr>
              <a:t>savoir</a:t>
            </a:r>
            <a:r>
              <a:rPr lang="en-GB" sz="3600" b="1" i="0" spc="0" baseline="0" dirty="0">
                <a:ln>
                  <a:noFill/>
                </a:ln>
                <a:solidFill>
                  <a:srgbClr val="FFFFFF"/>
                </a:solidFill>
                <a:effectLst/>
                <a:latin typeface="Century Gothic" panose="020B0502020202020204" pitchFamily="34" charset="0"/>
                <a:ea typeface="+mn-ea"/>
                <a:cs typeface="+mn-cs"/>
              </a:rPr>
              <a:t>’</a:t>
            </a:r>
            <a:endParaRPr lang="en-GB" dirty="0">
              <a:effectLst/>
            </a:endParaRPr>
          </a:p>
        </p:txBody>
      </p:sp>
      <p:pic>
        <p:nvPicPr>
          <p:cNvPr id="19" name="Picture 18" descr="background rectangle">
            <a:extLst>
              <a:ext uri="{FF2B5EF4-FFF2-40B4-BE49-F238E27FC236}">
                <a16:creationId xmlns:a16="http://schemas.microsoft.com/office/drawing/2014/main" id="{CCAE1B83-08E4-4FA4-BC86-4746815BEF9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520C40B3-1D35-40AC-ABC2-4986F2B41CEE}"/>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verbe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connaître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p>
        </p:txBody>
      </p:sp>
      <p:sp>
        <p:nvSpPr>
          <p:cNvPr id="22" name="Rounded Rectangle 46">
            <a:extLst>
              <a:ext uri="{FF2B5EF4-FFF2-40B4-BE49-F238E27FC236}">
                <a16:creationId xmlns:a16="http://schemas.microsoft.com/office/drawing/2014/main" id="{5DF2CD5F-6069-4050-8A4E-4BC4F44B8A91}"/>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ounded Rectangular Callout 1">
            <a:extLst>
              <a:ext uri="{FF2B5EF4-FFF2-40B4-BE49-F238E27FC236}">
                <a16:creationId xmlns:a16="http://schemas.microsoft.com/office/drawing/2014/main" id="{D5128A0F-7CA3-3E4A-92C0-68A912314B8A}"/>
              </a:ext>
            </a:extLst>
          </p:cNvPr>
          <p:cNvSpPr/>
          <p:nvPr/>
        </p:nvSpPr>
        <p:spPr>
          <a:xfrm>
            <a:off x="8802055" y="3137923"/>
            <a:ext cx="2972290" cy="2154538"/>
          </a:xfrm>
          <a:prstGeom prst="wedgeRoundRectCallout">
            <a:avLst>
              <a:gd name="adj1" fmla="val -21938"/>
              <a:gd name="adj2" fmla="val 70316"/>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prstClr val="white"/>
                </a:solidFill>
              </a:rPr>
              <a:t>All three singular forms </a:t>
            </a:r>
            <a:r>
              <a:rPr lang="en-GB" sz="2400" b="1" dirty="0">
                <a:solidFill>
                  <a:prstClr val="white"/>
                </a:solidFill>
              </a:rPr>
              <a:t>sound the same </a:t>
            </a:r>
            <a:r>
              <a:rPr lang="en-GB" sz="2400" dirty="0">
                <a:solidFill>
                  <a:prstClr val="white"/>
                </a:solidFill>
              </a:rPr>
              <a:t>(SFC!)</a:t>
            </a:r>
          </a:p>
        </p:txBody>
      </p:sp>
    </p:spTree>
    <p:extLst>
      <p:ext uri="{BB962C8B-B14F-4D97-AF65-F5344CB8AC3E}">
        <p14:creationId xmlns:p14="http://schemas.microsoft.com/office/powerpoint/2010/main" val="2716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animBg="1"/>
      <p:bldP spid="9" grpId="0" animBg="1"/>
      <p:bldP spid="6" grpId="0" animBg="1"/>
      <p:bldP spid="7" grpId="0"/>
      <p:bldP spid="10"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en-GB" sz="3000" b="1" dirty="0">
                <a:solidFill>
                  <a:schemeClr val="bg1"/>
                </a:solidFill>
              </a:rPr>
              <a:t>Le Québec, </a:t>
            </a:r>
            <a:r>
              <a:rPr lang="en-GB" sz="3000" b="1" dirty="0" err="1">
                <a:solidFill>
                  <a:schemeClr val="bg1"/>
                </a:solidFill>
              </a:rPr>
              <a:t>c’est</a:t>
            </a:r>
            <a:r>
              <a:rPr lang="en-GB" sz="3000" b="1" dirty="0">
                <a:solidFill>
                  <a:schemeClr val="bg1"/>
                </a:solidFill>
              </a:rPr>
              <a:t> comment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1" name="TextBox 10">
            <a:extLst>
              <a:ext uri="{FF2B5EF4-FFF2-40B4-BE49-F238E27FC236}">
                <a16:creationId xmlns:a16="http://schemas.microsoft.com/office/drawing/2014/main" id="{27FF0387-06BB-7E48-983E-EB8E8C2AD6CD}"/>
              </a:ext>
            </a:extLst>
          </p:cNvPr>
          <p:cNvSpPr txBox="1"/>
          <p:nvPr/>
        </p:nvSpPr>
        <p:spPr>
          <a:xfrm>
            <a:off x="83603" y="1220099"/>
            <a:ext cx="115483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beaucoup de questions! Elle parle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maman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qui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parlent-elles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Speech Bubble: Rectangle with Corners Rounded 3">
            <a:extLst>
              <a:ext uri="{FF2B5EF4-FFF2-40B4-BE49-F238E27FC236}">
                <a16:creationId xmlns:a16="http://schemas.microsoft.com/office/drawing/2014/main" id="{C73FD611-12BF-DA4E-ADD1-D20CE46110E3}"/>
              </a:ext>
            </a:extLst>
          </p:cNvPr>
          <p:cNvSpPr/>
          <p:nvPr/>
        </p:nvSpPr>
        <p:spPr>
          <a:xfrm>
            <a:off x="5706452" y="1809593"/>
            <a:ext cx="4114800" cy="885600"/>
          </a:xfrm>
          <a:prstGeom prst="wedgeRoundRectCallout">
            <a:avLst>
              <a:gd name="adj1" fmla="val 41750"/>
              <a:gd name="adj2" fmla="val 6892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FF6600"/>
                </a:solidFill>
                <a:latin typeface="Century Gothic" panose="020F0302020204030204"/>
              </a:rPr>
              <a:t>5</a:t>
            </a:r>
            <a:r>
              <a:rPr kumimoji="0" lang="fr-FR" sz="20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Très bien ! </a:t>
            </a:r>
            <a:r>
              <a:rPr kumimoji="0" lang="fr-FR" sz="2000" b="1" i="0" u="none" strike="noStrike" kern="1200" cap="none" spc="0" normalizeH="0" baseline="0" noProof="0" dirty="0">
                <a:ln>
                  <a:noFill/>
                </a:ln>
                <a:solidFill>
                  <a:srgbClr val="FF6602"/>
                </a:solidFill>
                <a:effectLst/>
                <a:uLnTx/>
                <a:uFillTx/>
                <a:latin typeface="Century Gothic" panose="020F0302020204030204"/>
                <a:ea typeface="+mn-ea"/>
                <a:cs typeface="+mn-cs"/>
              </a:rPr>
              <a:t>Tu / Papa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connais un chanteur québécois ?</a:t>
            </a:r>
          </a:p>
        </p:txBody>
      </p:sp>
      <p:sp>
        <p:nvSpPr>
          <p:cNvPr id="16" name="Speech Bubble: Rectangle with Corners Rounded 3">
            <a:extLst>
              <a:ext uri="{FF2B5EF4-FFF2-40B4-BE49-F238E27FC236}">
                <a16:creationId xmlns:a16="http://schemas.microsoft.com/office/drawing/2014/main" id="{703AAF88-707A-9A48-B1E0-8F4C12818C4A}"/>
              </a:ext>
            </a:extLst>
          </p:cNvPr>
          <p:cNvSpPr/>
          <p:nvPr/>
        </p:nvSpPr>
        <p:spPr>
          <a:xfrm>
            <a:off x="1337992" y="5271099"/>
            <a:ext cx="4061806" cy="878135"/>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00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FF6600"/>
                </a:solidFill>
                <a:latin typeface="Century Gothic" panose="020F0302020204030204"/>
              </a:rPr>
              <a:t>4</a:t>
            </a:r>
            <a:r>
              <a:rPr kumimoji="0" lang="fr-FR" sz="20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Non</a:t>
            </a:r>
            <a:r>
              <a:rPr lang="fr-FR" sz="2000" dirty="0">
                <a:solidFill>
                  <a:srgbClr val="5B9BD5">
                    <a:lumMod val="50000"/>
                  </a:srgbClr>
                </a:solidFill>
                <a:latin typeface="Century Gothic" panose="020F0302020204030204"/>
              </a:rPr>
              <a:t>, mais </a:t>
            </a:r>
            <a:r>
              <a:rPr kumimoji="0" lang="fr-FR" sz="2000" b="1" i="0" u="none" strike="noStrike" kern="1200" cap="none" spc="0" normalizeH="0" baseline="0" noProof="0" dirty="0">
                <a:ln>
                  <a:noFill/>
                </a:ln>
                <a:solidFill>
                  <a:srgbClr val="FF6602"/>
                </a:solidFill>
                <a:effectLst/>
                <a:uLnTx/>
                <a:uFillTx/>
                <a:latin typeface="Century Gothic" panose="020F0302020204030204"/>
                <a:ea typeface="+mn-ea"/>
                <a:cs typeface="+mn-cs"/>
              </a:rPr>
              <a:t>je / il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connaît l’endroit. </a:t>
            </a:r>
          </a:p>
        </p:txBody>
      </p:sp>
      <p:sp>
        <p:nvSpPr>
          <p:cNvPr id="17" name="Speech Bubble: Rectangle with Corners Rounded 27">
            <a:extLst>
              <a:ext uri="{FF2B5EF4-FFF2-40B4-BE49-F238E27FC236}">
                <a16:creationId xmlns:a16="http://schemas.microsoft.com/office/drawing/2014/main" id="{59CF0B83-98EA-0546-B7CF-93D3B5E7DCD5}"/>
              </a:ext>
            </a:extLst>
          </p:cNvPr>
          <p:cNvSpPr/>
          <p:nvPr/>
        </p:nvSpPr>
        <p:spPr>
          <a:xfrm flipH="1">
            <a:off x="5706452" y="2933504"/>
            <a:ext cx="4114800" cy="887005"/>
          </a:xfrm>
          <a:prstGeom prst="wedgeRoundRectCallout">
            <a:avLst>
              <a:gd name="adj1" fmla="val -42748"/>
              <a:gd name="adj2" fmla="val 684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FF6600"/>
                </a:solidFill>
                <a:latin typeface="Century Gothic" panose="020F0302020204030204"/>
              </a:rPr>
              <a:t>6</a:t>
            </a:r>
            <a:r>
              <a:rPr kumimoji="0" lang="fr-FR" sz="20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Oui ! </a:t>
            </a:r>
            <a:r>
              <a:rPr lang="fr-FR" sz="2000" b="1" dirty="0">
                <a:solidFill>
                  <a:srgbClr val="FF6602"/>
                </a:solidFill>
                <a:latin typeface="Century Gothic" panose="020F0302020204030204"/>
              </a:rPr>
              <a:t>T</a:t>
            </a:r>
            <a:r>
              <a:rPr kumimoji="0" lang="fr-FR" sz="2000" b="1" i="0" u="none" strike="noStrike" kern="1200" cap="none" spc="0" normalizeH="0" baseline="0" noProof="0" dirty="0">
                <a:ln>
                  <a:noFill/>
                </a:ln>
                <a:solidFill>
                  <a:srgbClr val="FF6602"/>
                </a:solidFill>
                <a:effectLst/>
                <a:uLnTx/>
                <a:uFillTx/>
                <a:latin typeface="Century Gothic" panose="020F0302020204030204"/>
                <a:ea typeface="+mn-ea"/>
                <a:cs typeface="+mn-cs"/>
              </a:rPr>
              <a:t>u / Papa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connais Céline Dion ?</a:t>
            </a:r>
          </a:p>
        </p:txBody>
      </p:sp>
      <p:sp>
        <p:nvSpPr>
          <p:cNvPr id="19" name="Speech Bubble: Rectangle with Corners Rounded 3">
            <a:extLst>
              <a:ext uri="{FF2B5EF4-FFF2-40B4-BE49-F238E27FC236}">
                <a16:creationId xmlns:a16="http://schemas.microsoft.com/office/drawing/2014/main" id="{21BFAEE8-7CF6-2941-8FF8-D841B9D824B9}"/>
              </a:ext>
            </a:extLst>
          </p:cNvPr>
          <p:cNvSpPr/>
          <p:nvPr/>
        </p:nvSpPr>
        <p:spPr>
          <a:xfrm>
            <a:off x="1337992" y="4117976"/>
            <a:ext cx="4068938" cy="887005"/>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F0302020204030204"/>
                <a:ea typeface="+mn-ea"/>
                <a:cs typeface="+mn-cs"/>
              </a:rPr>
              <a:t>3.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Super ! </a:t>
            </a:r>
            <a:r>
              <a:rPr kumimoji="0" lang="fr-FR" sz="2000" b="1" i="0" u="none" strike="noStrike" kern="1200" cap="none" spc="0" normalizeH="0" baseline="0" noProof="0" dirty="0">
                <a:ln>
                  <a:noFill/>
                </a:ln>
                <a:solidFill>
                  <a:srgbClr val="FF6602"/>
                </a:solidFill>
                <a:effectLst/>
                <a:uLnTx/>
                <a:uFillTx/>
                <a:latin typeface="Century Gothic" panose="020F0302020204030204"/>
                <a:ea typeface="+mn-ea"/>
                <a:cs typeface="+mn-cs"/>
              </a:rPr>
              <a:t>Tu / Il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connaît le chemin ?  </a:t>
            </a:r>
          </a:p>
        </p:txBody>
      </p:sp>
      <p:sp>
        <p:nvSpPr>
          <p:cNvPr id="27" name="Speech Bubble: Rectangle with Corners Rounded 3">
            <a:extLst>
              <a:ext uri="{FF2B5EF4-FFF2-40B4-BE49-F238E27FC236}">
                <a16:creationId xmlns:a16="http://schemas.microsoft.com/office/drawing/2014/main" id="{36A25588-AD9C-BB44-91BE-6F236768ABD6}"/>
              </a:ext>
            </a:extLst>
          </p:cNvPr>
          <p:cNvSpPr/>
          <p:nvPr/>
        </p:nvSpPr>
        <p:spPr>
          <a:xfrm>
            <a:off x="5706453" y="4116302"/>
            <a:ext cx="4092310" cy="876589"/>
          </a:xfrm>
          <a:prstGeom prst="wedgeRoundRectCallout">
            <a:avLst>
              <a:gd name="adj1" fmla="val 50824"/>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FF6600"/>
                </a:solidFill>
                <a:latin typeface="Century Gothic" panose="020F0302020204030204"/>
              </a:rPr>
              <a:t>7</a:t>
            </a:r>
            <a:r>
              <a:rPr kumimoji="0" lang="fr-FR" sz="20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Oui ! Et </a:t>
            </a:r>
            <a:r>
              <a:rPr lang="fr-FR" sz="2000" b="1" dirty="0">
                <a:solidFill>
                  <a:srgbClr val="FF6602"/>
                </a:solidFill>
                <a:latin typeface="Century Gothic" panose="020F0302020204030204"/>
              </a:rPr>
              <a:t>j</a:t>
            </a:r>
            <a:r>
              <a:rPr kumimoji="0" lang="fr-FR" sz="2000" b="1" i="0" u="none" strike="noStrike" kern="1200" cap="none" spc="0" normalizeH="0" baseline="0" noProof="0" dirty="0">
                <a:ln>
                  <a:noFill/>
                </a:ln>
                <a:solidFill>
                  <a:srgbClr val="FF6602"/>
                </a:solidFill>
                <a:effectLst/>
                <a:uLnTx/>
                <a:uFillTx/>
                <a:latin typeface="Century Gothic" panose="020F0302020204030204"/>
                <a:ea typeface="+mn-ea"/>
                <a:cs typeface="+mn-cs"/>
              </a:rPr>
              <a:t>e / </a:t>
            </a:r>
            <a:r>
              <a:rPr lang="fr-FR" sz="2000" b="1" dirty="0" err="1">
                <a:solidFill>
                  <a:srgbClr val="FF6602"/>
                </a:solidFill>
                <a:latin typeface="Century Gothic" panose="020F0302020204030204"/>
              </a:rPr>
              <a:t>pa</a:t>
            </a:r>
            <a:r>
              <a:rPr kumimoji="0" lang="fr-FR" sz="2000" b="1" i="0" u="none" strike="noStrike" kern="1200" cap="none" spc="0" normalizeH="0" baseline="0" noProof="0" dirty="0" err="1">
                <a:ln>
                  <a:noFill/>
                </a:ln>
                <a:solidFill>
                  <a:srgbClr val="FF6602"/>
                </a:solidFill>
                <a:effectLst/>
                <a:uLnTx/>
                <a:uFillTx/>
                <a:latin typeface="Century Gothic" panose="020F0302020204030204"/>
                <a:ea typeface="+mn-ea"/>
                <a:cs typeface="+mn-cs"/>
              </a:rPr>
              <a:t>pa</a:t>
            </a:r>
            <a:r>
              <a:rPr kumimoji="0" lang="fr-FR" sz="2000" b="1" i="0" u="none" strike="noStrike" kern="1200" cap="none" spc="0" normalizeH="0" baseline="0" noProof="0" dirty="0">
                <a:ln>
                  <a:noFill/>
                </a:ln>
                <a:solidFill>
                  <a:srgbClr val="FF6602"/>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connais ses chansons aussi.</a:t>
            </a:r>
          </a:p>
        </p:txBody>
      </p:sp>
      <p:sp>
        <p:nvSpPr>
          <p:cNvPr id="28" name="Speech Bubble: Rectangle with Corners Rounded 3">
            <a:extLst>
              <a:ext uri="{FF2B5EF4-FFF2-40B4-BE49-F238E27FC236}">
                <a16:creationId xmlns:a16="http://schemas.microsoft.com/office/drawing/2014/main" id="{5CB60CB9-117F-A249-ABDC-11ADD8ABC0B1}"/>
              </a:ext>
            </a:extLst>
          </p:cNvPr>
          <p:cNvSpPr/>
          <p:nvPr/>
        </p:nvSpPr>
        <p:spPr>
          <a:xfrm>
            <a:off x="5675469" y="5265084"/>
            <a:ext cx="5563230" cy="887005"/>
          </a:xfrm>
          <a:prstGeom prst="wedgeRoundRectCallout">
            <a:avLst>
              <a:gd name="adj1" fmla="val 41961"/>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FF6600"/>
                </a:solidFill>
                <a:latin typeface="Century Gothic" panose="020F0302020204030204"/>
              </a:rPr>
              <a:t>8</a:t>
            </a:r>
            <a:r>
              <a:rPr kumimoji="0" lang="fr-FR" sz="20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3A658C"/>
                </a:solidFill>
                <a:effectLst/>
                <a:uLnTx/>
                <a:uFillTx/>
                <a:latin typeface="Century Gothic" panose="020F0302020204030204"/>
                <a:ea typeface="+mn-ea"/>
                <a:cs typeface="+mn-cs"/>
              </a:rPr>
              <a:t>Cool!</a:t>
            </a:r>
            <a:r>
              <a:rPr kumimoji="0" lang="fr-FR" sz="20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lang="fr-FR" sz="2000" b="1" dirty="0">
                <a:solidFill>
                  <a:srgbClr val="FF6600"/>
                </a:solidFill>
                <a:latin typeface="Century Gothic" panose="020F0302020204030204"/>
              </a:rPr>
              <a:t>J</a:t>
            </a:r>
            <a:r>
              <a:rPr kumimoji="0" lang="fr-FR" sz="2000" b="1" i="0" u="none" strike="noStrike" kern="1200" cap="none" spc="0" normalizeH="0" baseline="0" noProof="0" dirty="0">
                <a:ln>
                  <a:noFill/>
                </a:ln>
                <a:solidFill>
                  <a:srgbClr val="FF6602"/>
                </a:solidFill>
                <a:effectLst/>
                <a:uLnTx/>
                <a:uFillTx/>
                <a:latin typeface="Century Gothic" panose="020F0302020204030204"/>
                <a:ea typeface="+mn-ea"/>
                <a:cs typeface="+mn-cs"/>
              </a:rPr>
              <a:t>e / Papa </a:t>
            </a:r>
            <a:r>
              <a:rPr kumimoji="0" lang="fr-FR" sz="2000" b="0" i="0" u="none" strike="noStrike" kern="1200" cap="none" spc="0" normalizeH="0" baseline="0" noProof="0" dirty="0">
                <a:ln>
                  <a:noFill/>
                </a:ln>
                <a:solidFill>
                  <a:srgbClr val="3A658C"/>
                </a:solidFill>
                <a:effectLst/>
                <a:uLnTx/>
                <a:uFillTx/>
                <a:latin typeface="Century Gothic" panose="020F0302020204030204"/>
                <a:ea typeface="+mn-ea"/>
                <a:cs typeface="+mn-cs"/>
              </a:rPr>
              <a:t>connaît un endroit où on peut écouter de la musique canadienne. </a:t>
            </a:r>
          </a:p>
        </p:txBody>
      </p:sp>
      <p:sp>
        <p:nvSpPr>
          <p:cNvPr id="10" name="Speech Bubble: Rectangle with Corners Rounded 3">
            <a:extLst>
              <a:ext uri="{FF2B5EF4-FFF2-40B4-BE49-F238E27FC236}">
                <a16:creationId xmlns:a16="http://schemas.microsoft.com/office/drawing/2014/main" id="{31CAB216-FE58-FD46-A402-C580B7645DB1}"/>
              </a:ext>
            </a:extLst>
          </p:cNvPr>
          <p:cNvSpPr/>
          <p:nvPr/>
        </p:nvSpPr>
        <p:spPr>
          <a:xfrm>
            <a:off x="1338728" y="1812707"/>
            <a:ext cx="4068202" cy="887005"/>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F0302020204030204"/>
                <a:ea typeface="+mn-ea"/>
                <a:cs typeface="+mn-cs"/>
              </a:rPr>
              <a:t>1. </a:t>
            </a:r>
            <a:r>
              <a:rPr lang="fr-FR" sz="2000" dirty="0">
                <a:solidFill>
                  <a:srgbClr val="5B9BD5">
                    <a:lumMod val="50000"/>
                  </a:srgbClr>
                </a:solidFill>
                <a:latin typeface="Century Gothic" panose="020F0302020204030204"/>
              </a:rPr>
              <a:t>Est-ce que</a:t>
            </a:r>
            <a:r>
              <a:rPr lang="fr-FR" sz="2000" b="1" dirty="0">
                <a:solidFill>
                  <a:srgbClr val="FF6600"/>
                </a:solidFill>
                <a:latin typeface="Century Gothic" panose="020F0302020204030204"/>
              </a:rPr>
              <a:t> </a:t>
            </a:r>
            <a:r>
              <a:rPr lang="fr-FR" sz="2000" b="1" dirty="0">
                <a:solidFill>
                  <a:srgbClr val="FF6602"/>
                </a:solidFill>
                <a:latin typeface="Century Gothic" panose="020F0302020204030204"/>
              </a:rPr>
              <a:t>t</a:t>
            </a:r>
            <a:r>
              <a:rPr kumimoji="0" lang="fr-FR" sz="2000" b="1" i="0" u="none" strike="noStrike" kern="1200" cap="none" spc="0" normalizeH="0" baseline="0" noProof="0" dirty="0">
                <a:ln>
                  <a:noFill/>
                </a:ln>
                <a:solidFill>
                  <a:srgbClr val="FF6602"/>
                </a:solidFill>
                <a:effectLst/>
                <a:uLnTx/>
                <a:uFillTx/>
                <a:latin typeface="Century Gothic" panose="020F0302020204030204"/>
                <a:ea typeface="+mn-ea"/>
                <a:cs typeface="+mn-cs"/>
              </a:rPr>
              <a:t>u / papa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connais bien le Québec ?  </a:t>
            </a:r>
          </a:p>
        </p:txBody>
      </p:sp>
      <p:sp>
        <p:nvSpPr>
          <p:cNvPr id="2" name="Rectangle 1">
            <a:extLst>
              <a:ext uri="{FF2B5EF4-FFF2-40B4-BE49-F238E27FC236}">
                <a16:creationId xmlns:a16="http://schemas.microsoft.com/office/drawing/2014/main" id="{906309CF-090D-0C47-AB7F-A29590F5E99C}"/>
              </a:ext>
            </a:extLst>
          </p:cNvPr>
          <p:cNvSpPr/>
          <p:nvPr/>
        </p:nvSpPr>
        <p:spPr>
          <a:xfrm>
            <a:off x="3413367" y="1912996"/>
            <a:ext cx="1097066" cy="394638"/>
          </a:xfrm>
          <a:prstGeom prst="rect">
            <a:avLst/>
          </a:prstGeom>
          <a:solidFill>
            <a:srgbClr val="DF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peech Bubble: Rectangle with Corners Rounded 27">
            <a:extLst>
              <a:ext uri="{FF2B5EF4-FFF2-40B4-BE49-F238E27FC236}">
                <a16:creationId xmlns:a16="http://schemas.microsoft.com/office/drawing/2014/main" id="{EF0B3D1D-15B7-CA46-85D9-C267FF759763}"/>
              </a:ext>
            </a:extLst>
          </p:cNvPr>
          <p:cNvSpPr/>
          <p:nvPr/>
        </p:nvSpPr>
        <p:spPr>
          <a:xfrm flipH="1">
            <a:off x="1337992" y="2940639"/>
            <a:ext cx="4068938" cy="885600"/>
          </a:xfrm>
          <a:prstGeom prst="wedgeRoundRectCallout">
            <a:avLst>
              <a:gd name="adj1" fmla="val 45602"/>
              <a:gd name="adj2" fmla="val 6840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F0302020204030204"/>
                <a:ea typeface="+mn-ea"/>
                <a:cs typeface="+mn-cs"/>
              </a:rPr>
              <a:t>2.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Non, mais </a:t>
            </a:r>
            <a:r>
              <a:rPr kumimoji="0" lang="fr-FR" sz="2000" b="1" i="0" u="none" strike="noStrike" kern="1200" cap="none" spc="0" normalizeH="0" baseline="0" noProof="0" dirty="0">
                <a:ln>
                  <a:noFill/>
                </a:ln>
                <a:solidFill>
                  <a:srgbClr val="FF6602"/>
                </a:solidFill>
                <a:effectLst/>
                <a:uLnTx/>
                <a:uFillTx/>
                <a:latin typeface="Century Gothic" panose="020F0302020204030204"/>
                <a:ea typeface="+mn-ea"/>
                <a:cs typeface="+mn-cs"/>
              </a:rPr>
              <a:t>je /</a:t>
            </a:r>
            <a:r>
              <a:rPr lang="fr-FR" sz="2000" b="1" dirty="0">
                <a:solidFill>
                  <a:srgbClr val="FF6602"/>
                </a:solidFill>
                <a:latin typeface="Century Gothic" panose="020F0302020204030204"/>
              </a:rPr>
              <a:t> </a:t>
            </a:r>
            <a:r>
              <a:rPr kumimoji="0" lang="fr-FR" sz="2000" b="1" i="0" u="none" strike="noStrike" kern="1200" cap="none" spc="0" normalizeH="0" baseline="0" noProof="0" dirty="0">
                <a:ln>
                  <a:noFill/>
                </a:ln>
                <a:solidFill>
                  <a:srgbClr val="FF6602"/>
                </a:solidFill>
                <a:effectLst/>
                <a:uLnTx/>
                <a:uFillTx/>
                <a:latin typeface="Century Gothic" panose="020F0302020204030204"/>
                <a:ea typeface="+mn-ea"/>
                <a:cs typeface="+mn-cs"/>
              </a:rPr>
              <a:t>papa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connaît un bon restaurant québécois.</a:t>
            </a:r>
          </a:p>
        </p:txBody>
      </p:sp>
      <p:sp>
        <p:nvSpPr>
          <p:cNvPr id="18" name="Rectangle 17">
            <a:extLst>
              <a:ext uri="{FF2B5EF4-FFF2-40B4-BE49-F238E27FC236}">
                <a16:creationId xmlns:a16="http://schemas.microsoft.com/office/drawing/2014/main" id="{579E9628-856D-7445-9B26-989C30F72373}"/>
              </a:ext>
            </a:extLst>
          </p:cNvPr>
          <p:cNvSpPr/>
          <p:nvPr/>
        </p:nvSpPr>
        <p:spPr>
          <a:xfrm>
            <a:off x="2967985" y="3034362"/>
            <a:ext cx="477388" cy="394638"/>
          </a:xfrm>
          <a:prstGeom prst="rect">
            <a:avLst/>
          </a:prstGeom>
          <a:solidFill>
            <a:srgbClr val="DF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350FC3-46B6-AE44-8CBC-BC74E50D935C}"/>
              </a:ext>
            </a:extLst>
          </p:cNvPr>
          <p:cNvSpPr/>
          <p:nvPr/>
        </p:nvSpPr>
        <p:spPr>
          <a:xfrm>
            <a:off x="2656498" y="4200919"/>
            <a:ext cx="524831" cy="394638"/>
          </a:xfrm>
          <a:prstGeom prst="rect">
            <a:avLst/>
          </a:prstGeom>
          <a:solidFill>
            <a:srgbClr val="DF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C47D542-4FCC-3E42-AC63-B72A1E367166}"/>
              </a:ext>
            </a:extLst>
          </p:cNvPr>
          <p:cNvSpPr/>
          <p:nvPr/>
        </p:nvSpPr>
        <p:spPr>
          <a:xfrm>
            <a:off x="3048000" y="5364035"/>
            <a:ext cx="524831" cy="372817"/>
          </a:xfrm>
          <a:prstGeom prst="rect">
            <a:avLst/>
          </a:prstGeom>
          <a:solidFill>
            <a:srgbClr val="DF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A5BA1A4-AE1A-AF4D-8393-528DA601465D}"/>
              </a:ext>
            </a:extLst>
          </p:cNvPr>
          <p:cNvSpPr/>
          <p:nvPr/>
        </p:nvSpPr>
        <p:spPr>
          <a:xfrm>
            <a:off x="7763852" y="1920075"/>
            <a:ext cx="915230" cy="394638"/>
          </a:xfrm>
          <a:prstGeom prst="rect">
            <a:avLst/>
          </a:prstGeom>
          <a:solidFill>
            <a:srgbClr val="DF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242BE2-3F5C-934F-8732-4BFAF1CF11AA}"/>
              </a:ext>
            </a:extLst>
          </p:cNvPr>
          <p:cNvSpPr/>
          <p:nvPr/>
        </p:nvSpPr>
        <p:spPr>
          <a:xfrm>
            <a:off x="7324485" y="4174378"/>
            <a:ext cx="942364" cy="421710"/>
          </a:xfrm>
          <a:prstGeom prst="rect">
            <a:avLst/>
          </a:prstGeom>
          <a:solidFill>
            <a:srgbClr val="DF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49EF458-EEB8-1A48-BFE1-AFA48E7E5F81}"/>
              </a:ext>
            </a:extLst>
          </p:cNvPr>
          <p:cNvSpPr/>
          <p:nvPr/>
        </p:nvSpPr>
        <p:spPr>
          <a:xfrm>
            <a:off x="7063410" y="3003960"/>
            <a:ext cx="865445" cy="394638"/>
          </a:xfrm>
          <a:prstGeom prst="rect">
            <a:avLst/>
          </a:prstGeom>
          <a:solidFill>
            <a:srgbClr val="DF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D2A099E-071B-6140-9B85-246D72E7CCEC}"/>
              </a:ext>
            </a:extLst>
          </p:cNvPr>
          <p:cNvSpPr/>
          <p:nvPr/>
        </p:nvSpPr>
        <p:spPr>
          <a:xfrm>
            <a:off x="6802334" y="5342214"/>
            <a:ext cx="522151" cy="394638"/>
          </a:xfrm>
          <a:prstGeom prst="rect">
            <a:avLst/>
          </a:prstGeom>
          <a:solidFill>
            <a:srgbClr val="DF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75A08C95-6164-C74B-9C46-D76669D932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057" y="2765375"/>
            <a:ext cx="1184400" cy="1184400"/>
          </a:xfrm>
          <a:prstGeom prst="rect">
            <a:avLst/>
          </a:prstGeom>
        </p:spPr>
      </p:pic>
      <p:pic>
        <p:nvPicPr>
          <p:cNvPr id="37" name="Picture 36">
            <a:extLst>
              <a:ext uri="{FF2B5EF4-FFF2-40B4-BE49-F238E27FC236}">
                <a16:creationId xmlns:a16="http://schemas.microsoft.com/office/drawing/2014/main" id="{1D560A2D-E3E8-BE44-B39B-C68F4C585A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247" y="5066046"/>
            <a:ext cx="1184400" cy="1184400"/>
          </a:xfrm>
          <a:prstGeom prst="rect">
            <a:avLst/>
          </a:prstGeom>
        </p:spPr>
      </p:pic>
      <p:pic>
        <p:nvPicPr>
          <p:cNvPr id="38" name="Picture 37">
            <a:extLst>
              <a:ext uri="{FF2B5EF4-FFF2-40B4-BE49-F238E27FC236}">
                <a16:creationId xmlns:a16="http://schemas.microsoft.com/office/drawing/2014/main" id="{6F1F20A5-7D98-754D-B15D-F18C5EB3F5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106890" y="5065200"/>
            <a:ext cx="1184400" cy="1184400"/>
          </a:xfrm>
          <a:prstGeom prst="rect">
            <a:avLst/>
          </a:prstGeom>
        </p:spPr>
      </p:pic>
      <p:pic>
        <p:nvPicPr>
          <p:cNvPr id="39" name="Picture 38">
            <a:extLst>
              <a:ext uri="{FF2B5EF4-FFF2-40B4-BE49-F238E27FC236}">
                <a16:creationId xmlns:a16="http://schemas.microsoft.com/office/drawing/2014/main" id="{21B39115-25DA-164E-842E-197613B2ED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98763" y="2766000"/>
            <a:ext cx="1184400" cy="11844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D9C74805-2F0A-3443-ACDC-5999A771A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8" y="1446651"/>
            <a:ext cx="1316873" cy="1316873"/>
          </a:xfrm>
          <a:prstGeom prst="rect">
            <a:avLst/>
          </a:prstGeom>
        </p:spPr>
      </p:pic>
      <p:pic>
        <p:nvPicPr>
          <p:cNvPr id="32" name="Picture 31" descr="A picture containing toy, doll&#10;&#10;Description automatically generated">
            <a:extLst>
              <a:ext uri="{FF2B5EF4-FFF2-40B4-BE49-F238E27FC236}">
                <a16:creationId xmlns:a16="http://schemas.microsoft.com/office/drawing/2014/main" id="{742DA425-FCB8-274C-80B5-2BFA19B156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6" y="3748327"/>
            <a:ext cx="1316873" cy="1316873"/>
          </a:xfrm>
          <a:prstGeom prst="rect">
            <a:avLst/>
          </a:prstGeom>
        </p:spPr>
      </p:pic>
      <p:pic>
        <p:nvPicPr>
          <p:cNvPr id="33" name="Picture 32" descr="A picture containing toy, doll&#10;&#10;Description automatically generated">
            <a:extLst>
              <a:ext uri="{FF2B5EF4-FFF2-40B4-BE49-F238E27FC236}">
                <a16:creationId xmlns:a16="http://schemas.microsoft.com/office/drawing/2014/main" id="{8809187C-B8E2-3047-AF14-FFD405F933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9399" y="1435608"/>
            <a:ext cx="1316873" cy="1316873"/>
          </a:xfrm>
          <a:prstGeom prst="rect">
            <a:avLst/>
          </a:prstGeom>
        </p:spPr>
      </p:pic>
      <p:pic>
        <p:nvPicPr>
          <p:cNvPr id="34" name="Picture 33" descr="A picture containing toy, doll&#10;&#10;Description automatically generated">
            <a:extLst>
              <a:ext uri="{FF2B5EF4-FFF2-40B4-BE49-F238E27FC236}">
                <a16:creationId xmlns:a16="http://schemas.microsoft.com/office/drawing/2014/main" id="{9997AA7E-DC9E-5A40-9669-7AE09283AA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3771" y="3688108"/>
            <a:ext cx="1316873" cy="1316873"/>
          </a:xfrm>
          <a:prstGeom prst="rect">
            <a:avLst/>
          </a:prstGeom>
        </p:spPr>
      </p:pic>
    </p:spTree>
    <p:extLst>
      <p:ext uri="{BB962C8B-B14F-4D97-AF65-F5344CB8AC3E}">
        <p14:creationId xmlns:p14="http://schemas.microsoft.com/office/powerpoint/2010/main" val="152977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20" grpId="0" animBg="1"/>
      <p:bldP spid="21" grpId="0" animBg="1"/>
      <p:bldP spid="22" grpId="0" animBg="1"/>
      <p:bldP spid="23" grpId="0" animBg="1"/>
      <p:bldP spid="24"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en-GB" sz="3600" b="1" dirty="0">
                <a:solidFill>
                  <a:schemeClr val="bg1"/>
                </a:solidFill>
              </a:rPr>
              <a:t>Two words for ‘know’</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857984" y="249870"/>
            <a:ext cx="205193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211258" y="1295075"/>
            <a:ext cx="12075992" cy="4893647"/>
          </a:xfrm>
          <a:prstGeom prst="rect">
            <a:avLst/>
          </a:prstGeom>
          <a:noFill/>
        </p:spPr>
        <p:txBody>
          <a:bodyPr wrap="square" rtlCol="0">
            <a:spAutoFit/>
          </a:bodyPr>
          <a:lstStyle/>
          <a:p>
            <a:pPr>
              <a:defRPr/>
            </a:pPr>
            <a:r>
              <a:rPr lang="en-GB" sz="2400" b="1" dirty="0">
                <a:solidFill>
                  <a:srgbClr val="5B9BD5">
                    <a:lumMod val="50000"/>
                  </a:srgbClr>
                </a:solidFill>
                <a:latin typeface="Century Gothic" panose="020B0502020202020204" pitchFamily="34" charset="0"/>
              </a:rPr>
              <a:t>‘</a:t>
            </a:r>
            <a:r>
              <a:rPr lang="en-GB" sz="2400" b="1" dirty="0" err="1">
                <a:solidFill>
                  <a:srgbClr val="5B9BD5">
                    <a:lumMod val="50000"/>
                  </a:srgbClr>
                </a:solidFill>
                <a:latin typeface="Century Gothic" panose="020B0502020202020204" pitchFamily="34" charset="0"/>
              </a:rPr>
              <a:t>Connaître</a:t>
            </a:r>
            <a:r>
              <a:rPr lang="en-GB" sz="2400" b="1"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rPr>
              <a:t>and ‘</a:t>
            </a:r>
            <a:r>
              <a:rPr lang="en-GB" sz="2400" b="1" dirty="0">
                <a:solidFill>
                  <a:srgbClr val="5B9BD5">
                    <a:lumMod val="50000"/>
                  </a:srgbClr>
                </a:solidFill>
                <a:latin typeface="Century Gothic" panose="020B0502020202020204" pitchFamily="34" charset="0"/>
              </a:rPr>
              <a:t>savoir’ </a:t>
            </a:r>
            <a:r>
              <a:rPr lang="en-GB" sz="2400" dirty="0">
                <a:solidFill>
                  <a:srgbClr val="5B9BD5">
                    <a:lumMod val="50000"/>
                  </a:srgbClr>
                </a:solidFill>
                <a:latin typeface="Century Gothic" panose="020B0502020202020204" pitchFamily="34" charset="0"/>
              </a:rPr>
              <a:t>both mean ‘</a:t>
            </a:r>
            <a:r>
              <a:rPr lang="en-GB" sz="2400" b="1" dirty="0">
                <a:solidFill>
                  <a:srgbClr val="5B9BD5">
                    <a:lumMod val="50000"/>
                  </a:srgbClr>
                </a:solidFill>
                <a:latin typeface="Century Gothic" panose="020B0502020202020204" pitchFamily="34" charset="0"/>
              </a:rPr>
              <a:t>to know</a:t>
            </a:r>
            <a:r>
              <a:rPr lang="en-GB" sz="2400" dirty="0">
                <a:solidFill>
                  <a:srgbClr val="5B9BD5">
                    <a:lumMod val="50000"/>
                  </a:srgbClr>
                </a:solidFill>
                <a:latin typeface="Century Gothic" panose="020B0502020202020204" pitchFamily="34" charset="0"/>
              </a:rPr>
              <a:t>’.</a:t>
            </a:r>
            <a:endParaRPr lang="en-GB" sz="2400" b="1" dirty="0">
              <a:solidFill>
                <a:srgbClr val="5B9BD5">
                  <a:lumMod val="50000"/>
                </a:srgbClr>
              </a:solidFill>
              <a:latin typeface="Century Gothic" panose="020B0502020202020204" pitchFamily="34" charset="0"/>
            </a:endParaRPr>
          </a:p>
          <a:p>
            <a:pPr lvl="0">
              <a:defRPr/>
            </a:pPr>
            <a:endParaRPr lang="en-GB" sz="2400" dirty="0">
              <a:solidFill>
                <a:srgbClr val="1F4E79"/>
              </a:solidFill>
              <a:latin typeface="Century Gothic" panose="020B0502020202020204" pitchFamily="34" charset="0"/>
            </a:endParaRPr>
          </a:p>
          <a:p>
            <a:pPr lvl="0">
              <a:defRPr/>
            </a:pPr>
            <a:r>
              <a:rPr kumimoji="0" lang="en-GB" sz="2400" b="1" u="none" strike="noStrike" kern="1200" cap="none" spc="0" normalizeH="0" baseline="0" noProof="0" dirty="0">
                <a:ln>
                  <a:noFill/>
                </a:ln>
                <a:solidFill>
                  <a:srgbClr val="1F4E79"/>
                </a:solidFill>
                <a:effectLst/>
                <a:uLnTx/>
                <a:uFillTx/>
                <a:latin typeface="Century Gothic" panose="020B0502020202020204" pitchFamily="34" charset="0"/>
              </a:rPr>
              <a:t>‘</a:t>
            </a:r>
            <a:r>
              <a:rPr lang="en-GB" sz="2400" b="1" dirty="0">
                <a:solidFill>
                  <a:srgbClr val="1F4E79"/>
                </a:solidFill>
                <a:latin typeface="Century Gothic" panose="020B0502020202020204" pitchFamily="34" charset="0"/>
              </a:rPr>
              <a:t>C</a:t>
            </a:r>
            <a:r>
              <a:rPr kumimoji="0" lang="en-GB" sz="2400" b="1" u="none" strike="noStrike" kern="1200" cap="none" spc="0" normalizeH="0" baseline="0" noProof="0" dirty="0" err="1">
                <a:ln>
                  <a:noFill/>
                </a:ln>
                <a:solidFill>
                  <a:srgbClr val="1F4E79"/>
                </a:solidFill>
                <a:effectLst/>
                <a:uLnTx/>
                <a:uFillTx/>
                <a:latin typeface="Century Gothic" panose="020B0502020202020204" pitchFamily="34" charset="0"/>
              </a:rPr>
              <a:t>onnaître</a:t>
            </a:r>
            <a:r>
              <a:rPr kumimoji="0" lang="en-GB" sz="2400" b="1" u="none" strike="noStrike" kern="1200" cap="none" spc="0" normalizeH="0" baseline="0" noProof="0" dirty="0">
                <a:ln>
                  <a:noFill/>
                </a:ln>
                <a:solidFill>
                  <a:srgbClr val="1F4E79"/>
                </a:solidFill>
                <a:effectLst/>
                <a:uLnTx/>
                <a:uFillTx/>
                <a:latin typeface="Century Gothic" panose="020B0502020202020204" pitchFamily="34" charset="0"/>
              </a:rPr>
              <a:t>’</a:t>
            </a:r>
            <a:r>
              <a:rPr kumimoji="0" lang="en-GB" sz="2400" b="0" u="none" strike="noStrike" kern="1200" cap="none" spc="0" normalizeH="0" baseline="0" noProof="0" dirty="0">
                <a:ln>
                  <a:noFill/>
                </a:ln>
                <a:solidFill>
                  <a:srgbClr val="1F4E79"/>
                </a:solidFill>
                <a:effectLst/>
                <a:uLnTx/>
                <a:uFillTx/>
                <a:latin typeface="Century Gothic" panose="020B0502020202020204" pitchFamily="34" charset="0"/>
              </a:rPr>
              <a:t> </a:t>
            </a:r>
            <a:r>
              <a:rPr lang="en-GB" sz="2400" dirty="0">
                <a:solidFill>
                  <a:srgbClr val="1F4E79"/>
                </a:solidFill>
                <a:latin typeface="Century Gothic" panose="020B0502020202020204" pitchFamily="34" charset="0"/>
              </a:rPr>
              <a:t>means </a:t>
            </a:r>
            <a:r>
              <a:rPr lang="en-GB" sz="2400" b="1" dirty="0">
                <a:solidFill>
                  <a:srgbClr val="1F4E79"/>
                </a:solidFill>
                <a:latin typeface="Century Gothic" panose="020B0502020202020204" pitchFamily="34" charset="0"/>
              </a:rPr>
              <a:t>knowing </a:t>
            </a:r>
            <a:r>
              <a:rPr lang="en-GB" sz="2400" dirty="0">
                <a:solidFill>
                  <a:srgbClr val="1F4E79"/>
                </a:solidFill>
                <a:latin typeface="Century Gothic" panose="020B0502020202020204" pitchFamily="34" charset="0"/>
              </a:rPr>
              <a:t>(being familiar with) a </a:t>
            </a:r>
            <a:r>
              <a:rPr lang="en-GB" sz="2400" b="1" dirty="0">
                <a:solidFill>
                  <a:srgbClr val="1F4E79"/>
                </a:solidFill>
                <a:latin typeface="Century Gothic" panose="020B0502020202020204" pitchFamily="34" charset="0"/>
              </a:rPr>
              <a:t>person</a:t>
            </a:r>
            <a:r>
              <a:rPr lang="en-GB" sz="2400" dirty="0">
                <a:solidFill>
                  <a:srgbClr val="1F4E79"/>
                </a:solidFill>
                <a:latin typeface="Century Gothic" panose="020B0502020202020204" pitchFamily="34" charset="0"/>
              </a:rPr>
              <a:t>, </a:t>
            </a:r>
            <a:r>
              <a:rPr lang="en-GB" sz="2400" b="1" dirty="0">
                <a:solidFill>
                  <a:srgbClr val="1F4E79"/>
                </a:solidFill>
                <a:latin typeface="Century Gothic" panose="020B0502020202020204" pitchFamily="34" charset="0"/>
              </a:rPr>
              <a:t>place</a:t>
            </a:r>
            <a:r>
              <a:rPr lang="en-GB" sz="2400" dirty="0">
                <a:solidFill>
                  <a:srgbClr val="1F4E79"/>
                </a:solidFill>
                <a:latin typeface="Century Gothic" panose="020B0502020202020204" pitchFamily="34" charset="0"/>
              </a:rPr>
              <a:t> or </a:t>
            </a:r>
            <a:r>
              <a:rPr lang="en-GB" sz="2400" b="1" dirty="0">
                <a:solidFill>
                  <a:srgbClr val="1F4E79"/>
                </a:solidFill>
                <a:latin typeface="Century Gothic" panose="020B0502020202020204" pitchFamily="34" charset="0"/>
              </a:rPr>
              <a:t>thing</a:t>
            </a:r>
            <a:r>
              <a:rPr lang="en-GB" sz="2400" dirty="0">
                <a:solidFill>
                  <a:srgbClr val="1F4E79"/>
                </a:solidFill>
                <a:latin typeface="Century Gothic" panose="020B0502020202020204" pitchFamily="34" charset="0"/>
              </a:rPr>
              <a:t>:</a:t>
            </a:r>
            <a:endPar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F4E79"/>
                </a:solidFill>
                <a:latin typeface="Century Gothic" panose="020B0502020202020204" pitchFamily="34" charset="0"/>
              </a:rPr>
              <a:t>J</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rPr>
              <a:t>e </a:t>
            </a:r>
            <a:r>
              <a:rPr kumimoji="0" lang="en-GB" sz="2400" b="1" i="0" u="none" strike="noStrike" kern="1200" cap="none" spc="0" normalizeH="0" baseline="0" noProof="0" dirty="0" err="1">
                <a:ln>
                  <a:noFill/>
                </a:ln>
                <a:solidFill>
                  <a:srgbClr val="FF6602"/>
                </a:solidFill>
                <a:effectLst/>
                <a:uLnTx/>
                <a:uFillTx/>
                <a:latin typeface="Century Gothic" panose="020B0502020202020204" pitchFamily="34" charset="0"/>
              </a:rPr>
              <a:t>connais</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rPr>
              <a:t> la chanson!			I </a:t>
            </a:r>
            <a:r>
              <a:rPr kumimoji="0" lang="en-GB" sz="2400" b="1" i="0" u="none" strike="noStrike" kern="1200" cap="none" spc="0" normalizeH="0" baseline="0" noProof="0" dirty="0">
                <a:ln>
                  <a:noFill/>
                </a:ln>
                <a:solidFill>
                  <a:srgbClr val="FF6602"/>
                </a:solidFill>
                <a:effectLst/>
                <a:uLnTx/>
                <a:uFillTx/>
                <a:latin typeface="Century Gothic" panose="020B0502020202020204" pitchFamily="34" charset="0"/>
              </a:rPr>
              <a:t>know</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rPr>
              <a:t> the song!</a:t>
            </a:r>
          </a:p>
          <a:p>
            <a:pPr lvl="0">
              <a:defRPr/>
            </a:pPr>
            <a:r>
              <a:rPr lang="en-GB" sz="2400" dirty="0">
                <a:solidFill>
                  <a:srgbClr val="1F4E79"/>
                </a:solidFill>
                <a:latin typeface="Century Gothic" panose="020B0502020202020204" pitchFamily="34" charset="0"/>
              </a:rPr>
              <a:t>Elle </a:t>
            </a:r>
            <a:r>
              <a:rPr lang="en-GB" sz="2400" b="1" dirty="0" err="1">
                <a:solidFill>
                  <a:srgbClr val="EE6000"/>
                </a:solidFill>
                <a:latin typeface="Century Gothic" panose="020B0502020202020204" pitchFamily="34" charset="0"/>
              </a:rPr>
              <a:t>connaît</a:t>
            </a:r>
            <a:r>
              <a:rPr lang="en-GB" sz="2400" dirty="0">
                <a:solidFill>
                  <a:srgbClr val="1F4E79"/>
                </a:solidFill>
                <a:latin typeface="Century Gothic" panose="020B0502020202020204" pitchFamily="34" charset="0"/>
              </a:rPr>
              <a:t> Marie ?			Does she </a:t>
            </a:r>
            <a:r>
              <a:rPr lang="en-GB" sz="2400" b="1" dirty="0">
                <a:solidFill>
                  <a:srgbClr val="FF6602"/>
                </a:solidFill>
                <a:latin typeface="Century Gothic" panose="020B0502020202020204" pitchFamily="34" charset="0"/>
              </a:rPr>
              <a:t>know</a:t>
            </a:r>
            <a:r>
              <a:rPr lang="en-GB" sz="2400" dirty="0">
                <a:solidFill>
                  <a:srgbClr val="1F4E79"/>
                </a:solidFill>
                <a:latin typeface="Century Gothic" panose="020B0502020202020204" pitchFamily="34" charset="0"/>
              </a:rPr>
              <a:t> Marie?</a:t>
            </a:r>
          </a:p>
          <a:p>
            <a:pPr lvl="0">
              <a:defRPr/>
            </a:pP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ndParaRPr>
          </a:p>
          <a:p>
            <a:pPr lvl="0">
              <a:defRPr/>
            </a:pPr>
            <a:r>
              <a:rPr lang="en-GB" sz="2400" dirty="0">
                <a:solidFill>
                  <a:srgbClr val="1F4E79"/>
                </a:solidFill>
                <a:latin typeface="Century Gothic" panose="020B0502020202020204" pitchFamily="34" charset="0"/>
              </a:rPr>
              <a:t>‘</a:t>
            </a:r>
            <a:r>
              <a:rPr lang="en-GB" sz="2400" b="1" dirty="0">
                <a:solidFill>
                  <a:srgbClr val="1F4E79"/>
                </a:solidFill>
                <a:latin typeface="Century Gothic" panose="020B0502020202020204" pitchFamily="34" charset="0"/>
              </a:rPr>
              <a:t>Savoir</a:t>
            </a:r>
            <a:r>
              <a:rPr lang="en-GB" sz="2400" dirty="0">
                <a:solidFill>
                  <a:srgbClr val="1F4E79"/>
                </a:solidFill>
                <a:latin typeface="Century Gothic" panose="020B0502020202020204" pitchFamily="34" charset="0"/>
              </a:rPr>
              <a:t>’</a:t>
            </a:r>
            <a:r>
              <a:rPr lang="en-GB" sz="2400" b="1" dirty="0">
                <a:solidFill>
                  <a:srgbClr val="1F4E79"/>
                </a:solidFill>
                <a:latin typeface="Century Gothic" panose="020B0502020202020204" pitchFamily="34" charset="0"/>
              </a:rPr>
              <a:t> </a:t>
            </a:r>
            <a:r>
              <a:rPr lang="en-GB" sz="2400" dirty="0">
                <a:solidFill>
                  <a:srgbClr val="1F4E79"/>
                </a:solidFill>
                <a:latin typeface="Century Gothic" panose="020B0502020202020204" pitchFamily="34" charset="0"/>
              </a:rPr>
              <a:t>means </a:t>
            </a:r>
            <a:r>
              <a:rPr lang="en-GB" sz="2400" b="1" dirty="0">
                <a:solidFill>
                  <a:srgbClr val="1F4E79"/>
                </a:solidFill>
                <a:latin typeface="Century Gothic" panose="020B0502020202020204" pitchFamily="34" charset="0"/>
              </a:rPr>
              <a:t>‘can/know how to’ </a:t>
            </a:r>
            <a:r>
              <a:rPr lang="en-GB" sz="2400" dirty="0">
                <a:solidFill>
                  <a:srgbClr val="1F4E79"/>
                </a:solidFill>
                <a:latin typeface="Century Gothic" panose="020B0502020202020204" pitchFamily="34" charset="0"/>
              </a:rPr>
              <a:t>when used as </a:t>
            </a:r>
            <a:r>
              <a:rPr lang="en-GB" sz="2400" b="1" dirty="0">
                <a:solidFill>
                  <a:srgbClr val="1F4E79"/>
                </a:solidFill>
                <a:latin typeface="Century Gothic" panose="020B0502020202020204" pitchFamily="34" charset="0"/>
              </a:rPr>
              <a:t>a modal </a:t>
            </a:r>
            <a:r>
              <a:rPr lang="en-GB" sz="2400" dirty="0">
                <a:solidFill>
                  <a:srgbClr val="1F4E79"/>
                </a:solidFill>
                <a:latin typeface="Century Gothic" panose="020B0502020202020204" pitchFamily="34" charset="0"/>
              </a:rPr>
              <a:t>before another </a:t>
            </a:r>
            <a:r>
              <a:rPr lang="en-GB" sz="2400" b="1" dirty="0">
                <a:solidFill>
                  <a:srgbClr val="1F4E79"/>
                </a:solidFill>
                <a:latin typeface="Century Gothic" panose="020B0502020202020204" pitchFamily="34" charset="0"/>
              </a:rPr>
              <a:t>verb</a:t>
            </a:r>
            <a:r>
              <a:rPr lang="en-GB" sz="2400" dirty="0">
                <a:solidFill>
                  <a:srgbClr val="1F4E79"/>
                </a:solidFill>
                <a:latin typeface="Century Gothic" panose="020B0502020202020204" pitchFamily="34" charset="0"/>
              </a:rPr>
              <a:t>: </a:t>
            </a:r>
            <a:endParaRPr lang="en-GB" sz="2400" b="1" dirty="0">
              <a:solidFill>
                <a:srgbClr val="1F4E79"/>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rPr>
              <a:t>Elle </a:t>
            </a:r>
            <a:r>
              <a:rPr kumimoji="0" lang="en-GB" sz="2400" b="1" i="0" u="none" strike="noStrike" kern="1200" cap="none" spc="0" normalizeH="0" baseline="0" noProof="0" dirty="0" err="1">
                <a:ln>
                  <a:noFill/>
                </a:ln>
                <a:solidFill>
                  <a:srgbClr val="FF6602"/>
                </a:solidFill>
                <a:effectLst/>
                <a:uLnTx/>
                <a:uFillTx/>
                <a:latin typeface="Century Gothic" panose="020B0502020202020204" pitchFamily="34" charset="0"/>
              </a:rPr>
              <a:t>sait</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rPr>
              <a:t> faire </a:t>
            </a:r>
            <a:r>
              <a:rPr kumimoji="0" lang="fr-FR" sz="2400" b="0" i="0" u="none" strike="noStrike" kern="1200" cap="none" spc="0" normalizeH="0" baseline="0" dirty="0">
                <a:ln>
                  <a:noFill/>
                </a:ln>
                <a:solidFill>
                  <a:srgbClr val="1F4E79"/>
                </a:solidFill>
                <a:effectLst/>
                <a:uLnTx/>
                <a:uFillTx/>
                <a:latin typeface="Century Gothic" panose="020B0502020202020204" pitchFamily="34" charset="0"/>
              </a:rPr>
              <a:t>l’exercice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rPr>
              <a:t>.			She </a:t>
            </a: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rPr>
              <a:t>can / </a:t>
            </a:r>
            <a:r>
              <a:rPr kumimoji="0" lang="en-GB" sz="2400" b="1" i="0" u="none" strike="noStrike" kern="1200" cap="none" spc="0" normalizeH="0" baseline="0" noProof="0" dirty="0">
                <a:ln>
                  <a:noFill/>
                </a:ln>
                <a:solidFill>
                  <a:srgbClr val="FF6602"/>
                </a:solidFill>
                <a:effectLst/>
                <a:uLnTx/>
                <a:uFillTx/>
                <a:latin typeface="Century Gothic" panose="020B0502020202020204" pitchFamily="34" charset="0"/>
              </a:rPr>
              <a:t>knows how to </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rPr>
              <a:t>do the exercise.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1F4E79"/>
              </a:solidFill>
              <a:latin typeface="Century Gothic" panose="020B0502020202020204" pitchFamily="34" charset="0"/>
            </a:endParaRPr>
          </a:p>
          <a:p>
            <a:pPr>
              <a:defRPr/>
            </a:pPr>
            <a:r>
              <a:rPr lang="en-GB" sz="2400" dirty="0">
                <a:solidFill>
                  <a:srgbClr val="1F4E79"/>
                </a:solidFill>
                <a:latin typeface="Century Gothic" panose="020B0502020202020204" pitchFamily="34" charset="0"/>
              </a:rPr>
              <a:t>‘</a:t>
            </a:r>
            <a:r>
              <a:rPr lang="en-GB" sz="2400" b="1" dirty="0">
                <a:solidFill>
                  <a:srgbClr val="1F4E79"/>
                </a:solidFill>
                <a:latin typeface="Century Gothic" panose="020B0502020202020204" pitchFamily="34" charset="0"/>
              </a:rPr>
              <a:t>Savoir</a:t>
            </a:r>
            <a:r>
              <a:rPr lang="en-GB" sz="2400" dirty="0">
                <a:solidFill>
                  <a:srgbClr val="1F4E79"/>
                </a:solidFill>
                <a:latin typeface="Century Gothic" panose="020B0502020202020204" pitchFamily="34" charset="0"/>
              </a:rPr>
              <a:t>’</a:t>
            </a:r>
            <a:r>
              <a:rPr lang="en-GB" sz="2400" b="1" dirty="0">
                <a:solidFill>
                  <a:srgbClr val="1F4E79"/>
                </a:solidFill>
                <a:latin typeface="Century Gothic" panose="020B0502020202020204" pitchFamily="34" charset="0"/>
              </a:rPr>
              <a:t> </a:t>
            </a:r>
            <a:r>
              <a:rPr lang="en-GB" sz="2400" dirty="0">
                <a:solidFill>
                  <a:srgbClr val="1F4E79"/>
                </a:solidFill>
                <a:latin typeface="Century Gothic" panose="020B0502020202020204" pitchFamily="34" charset="0"/>
              </a:rPr>
              <a:t>means </a:t>
            </a:r>
            <a:r>
              <a:rPr lang="en-GB" sz="2400" b="1" dirty="0">
                <a:solidFill>
                  <a:srgbClr val="1F4E79"/>
                </a:solidFill>
                <a:latin typeface="Century Gothic" panose="020B0502020202020204" pitchFamily="34" charset="0"/>
              </a:rPr>
              <a:t>’know’ </a:t>
            </a:r>
            <a:r>
              <a:rPr lang="en-GB" sz="2400" dirty="0">
                <a:solidFill>
                  <a:srgbClr val="1F4E79"/>
                </a:solidFill>
                <a:latin typeface="Century Gothic" panose="020B0502020202020204" pitchFamily="34" charset="0"/>
              </a:rPr>
              <a:t>when used </a:t>
            </a:r>
            <a:r>
              <a:rPr lang="en-GB" sz="2400" b="1" dirty="0">
                <a:solidFill>
                  <a:srgbClr val="1F4E79"/>
                </a:solidFill>
                <a:latin typeface="Century Gothic" panose="020B0502020202020204" pitchFamily="34" charset="0"/>
              </a:rPr>
              <a:t>alone</a:t>
            </a:r>
            <a:r>
              <a:rPr lang="en-GB" sz="2400" dirty="0">
                <a:solidFill>
                  <a:srgbClr val="1F4E79"/>
                </a:solidFill>
                <a:latin typeface="Century Gothic" panose="020B0502020202020204" pitchFamily="34" charset="0"/>
              </a:rPr>
              <a:t>, with</a:t>
            </a:r>
            <a:r>
              <a:rPr lang="en-GB" sz="2400" b="1" dirty="0">
                <a:solidFill>
                  <a:srgbClr val="1F4E79"/>
                </a:solidFill>
                <a:latin typeface="Century Gothic" panose="020B0502020202020204" pitchFamily="34" charset="0"/>
              </a:rPr>
              <a:t> </a:t>
            </a:r>
            <a:r>
              <a:rPr lang="en-GB" sz="2400" dirty="0">
                <a:solidFill>
                  <a:srgbClr val="1F4E79"/>
                </a:solidFill>
                <a:latin typeface="Century Gothic" panose="020B0502020202020204" pitchFamily="34" charset="0"/>
              </a:rPr>
              <a:t>a </a:t>
            </a:r>
            <a:r>
              <a:rPr lang="en-GB" sz="2400" b="1" dirty="0">
                <a:solidFill>
                  <a:srgbClr val="1F4E79"/>
                </a:solidFill>
                <a:latin typeface="Century Gothic" panose="020B0502020202020204" pitchFamily="34" charset="0"/>
              </a:rPr>
              <a:t>question word </a:t>
            </a:r>
            <a:r>
              <a:rPr lang="en-GB" sz="2400" dirty="0">
                <a:solidFill>
                  <a:srgbClr val="1F4E79"/>
                </a:solidFill>
                <a:latin typeface="Century Gothic" panose="020B0502020202020204" pitchFamily="34" charset="0"/>
              </a:rPr>
              <a:t>or with </a:t>
            </a:r>
            <a:r>
              <a:rPr lang="en-GB" sz="2400" b="1" dirty="0">
                <a:solidFill>
                  <a:srgbClr val="1F4E79"/>
                </a:solidFill>
                <a:latin typeface="Century Gothic" panose="020B0502020202020204" pitchFamily="34" charset="0"/>
              </a:rPr>
              <a:t>que </a:t>
            </a:r>
            <a:r>
              <a:rPr lang="en-GB" sz="2400" dirty="0">
                <a:solidFill>
                  <a:srgbClr val="1F4E79"/>
                </a:solidFill>
                <a:latin typeface="Century Gothic" panose="020B0502020202020204" pitchFamily="34" charset="0"/>
              </a:rPr>
              <a:t>(that)</a:t>
            </a:r>
            <a:r>
              <a:rPr lang="en-GB" sz="2400" b="1" dirty="0">
                <a:solidFill>
                  <a:srgbClr val="1F4E79"/>
                </a:solidFill>
                <a:latin typeface="Century Gothic" panose="020B0502020202020204" pitchFamily="34" charset="0"/>
              </a:rPr>
              <a:t>:</a:t>
            </a:r>
            <a:endParaRPr lang="en-GB" sz="2400" dirty="0">
              <a:solidFill>
                <a:srgbClr val="1F4E79"/>
              </a:solidFill>
              <a:latin typeface="Century Gothic" panose="020B0502020202020204" pitchFamily="34" charset="0"/>
            </a:endParaRPr>
          </a:p>
          <a:p>
            <a:pPr>
              <a:defRPr/>
            </a:pPr>
            <a:r>
              <a:rPr lang="en-GB" sz="2400" dirty="0">
                <a:solidFill>
                  <a:srgbClr val="1F4E79"/>
                </a:solidFill>
                <a:latin typeface="Century Gothic" panose="020B0502020202020204" pitchFamily="34" charset="0"/>
              </a:rPr>
              <a:t>Je ne </a:t>
            </a:r>
            <a:r>
              <a:rPr lang="en-GB" sz="2400" b="1" dirty="0" err="1">
                <a:solidFill>
                  <a:srgbClr val="EE6000"/>
                </a:solidFill>
                <a:latin typeface="Century Gothic" panose="020B0502020202020204" pitchFamily="34" charset="0"/>
              </a:rPr>
              <a:t>sais</a:t>
            </a:r>
            <a:r>
              <a:rPr lang="en-GB" sz="2400" dirty="0">
                <a:solidFill>
                  <a:srgbClr val="1F4E79"/>
                </a:solidFill>
                <a:latin typeface="Century Gothic" panose="020B0502020202020204" pitchFamily="34" charset="0"/>
              </a:rPr>
              <a:t> pas !				I don’t </a:t>
            </a:r>
            <a:r>
              <a:rPr lang="en-GB" sz="2400" b="1" dirty="0">
                <a:solidFill>
                  <a:srgbClr val="EE6000"/>
                </a:solidFill>
                <a:latin typeface="Century Gothic" panose="020B0502020202020204" pitchFamily="34" charset="0"/>
              </a:rPr>
              <a:t>know</a:t>
            </a:r>
            <a:r>
              <a:rPr lang="en-GB" sz="2400" dirty="0">
                <a:solidFill>
                  <a:srgbClr val="1F4E79"/>
                </a:solidFill>
                <a:latin typeface="Century Gothic" panose="020B0502020202020204" pitchFamily="34" charset="0"/>
              </a:rPr>
              <a:t> ! </a:t>
            </a:r>
          </a:p>
          <a:p>
            <a:pPr>
              <a:defRPr/>
            </a:pPr>
            <a:r>
              <a:rPr lang="en-GB" sz="2400" dirty="0">
                <a:solidFill>
                  <a:srgbClr val="1F4E79"/>
                </a:solidFill>
                <a:latin typeface="Century Gothic" panose="020B0502020202020204" pitchFamily="34" charset="0"/>
              </a:rPr>
              <a:t>Il </a:t>
            </a:r>
            <a:r>
              <a:rPr lang="en-GB" sz="2400" b="1" dirty="0" err="1">
                <a:solidFill>
                  <a:srgbClr val="EE6000"/>
                </a:solidFill>
                <a:latin typeface="Century Gothic" panose="020B0502020202020204" pitchFamily="34" charset="0"/>
              </a:rPr>
              <a:t>sait</a:t>
            </a:r>
            <a:r>
              <a:rPr lang="en-GB" sz="2400" dirty="0">
                <a:solidFill>
                  <a:srgbClr val="1F4E79"/>
                </a:solidFill>
                <a:latin typeface="Century Gothic" panose="020B0502020202020204" pitchFamily="34" charset="0"/>
              </a:rPr>
              <a:t> que </a:t>
            </a:r>
            <a:r>
              <a:rPr lang="en-GB" sz="2400" dirty="0" err="1">
                <a:solidFill>
                  <a:srgbClr val="1F4E79"/>
                </a:solidFill>
                <a:latin typeface="Century Gothic" panose="020B0502020202020204" pitchFamily="34" charset="0"/>
              </a:rPr>
              <a:t>c’est</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une</a:t>
            </a:r>
            <a:r>
              <a:rPr lang="en-GB" sz="2400" dirty="0">
                <a:solidFill>
                  <a:srgbClr val="1F4E79"/>
                </a:solidFill>
                <a:latin typeface="Century Gothic" panose="020B0502020202020204" pitchFamily="34" charset="0"/>
              </a:rPr>
              <a:t> bonne idée.	He </a:t>
            </a:r>
            <a:r>
              <a:rPr lang="en-GB" sz="2400" b="1" dirty="0">
                <a:solidFill>
                  <a:srgbClr val="EE6000"/>
                </a:solidFill>
                <a:latin typeface="Century Gothic" panose="020B0502020202020204" pitchFamily="34" charset="0"/>
              </a:rPr>
              <a:t>knows </a:t>
            </a:r>
            <a:r>
              <a:rPr lang="en-GB" sz="2400" dirty="0">
                <a:solidFill>
                  <a:srgbClr val="1F4E79"/>
                </a:solidFill>
                <a:latin typeface="Century Gothic" panose="020B0502020202020204" pitchFamily="34" charset="0"/>
              </a:rPr>
              <a:t>that it’s a good idea.</a:t>
            </a:r>
          </a:p>
          <a:p>
            <a:pPr>
              <a:defRPr/>
            </a:pPr>
            <a:r>
              <a:rPr lang="en-GB" sz="2400" dirty="0">
                <a:solidFill>
                  <a:srgbClr val="1F4E79"/>
                </a:solidFill>
                <a:latin typeface="Century Gothic" panose="020B0502020202020204" pitchFamily="34" charset="0"/>
              </a:rPr>
              <a:t>Tu</a:t>
            </a:r>
            <a:r>
              <a:rPr lang="fr-FR" sz="2400" b="1" dirty="0">
                <a:solidFill>
                  <a:srgbClr val="EE6000"/>
                </a:solidFill>
                <a:latin typeface="Century Gothic" panose="020B0502020202020204" pitchFamily="34" charset="0"/>
              </a:rPr>
              <a:t> sais </a:t>
            </a:r>
            <a:r>
              <a:rPr lang="fr-FR" sz="2400" dirty="0">
                <a:solidFill>
                  <a:srgbClr val="1F4E79"/>
                </a:solidFill>
                <a:latin typeface="Century Gothic" panose="020B0502020202020204" pitchFamily="34" charset="0"/>
              </a:rPr>
              <a:t>où on peut manger ?  		Do </a:t>
            </a:r>
            <a:r>
              <a:rPr lang="fr-FR" sz="2400" dirty="0" err="1">
                <a:solidFill>
                  <a:srgbClr val="1F4E79"/>
                </a:solidFill>
                <a:latin typeface="Century Gothic" panose="020B0502020202020204" pitchFamily="34" charset="0"/>
              </a:rPr>
              <a:t>you</a:t>
            </a:r>
            <a:r>
              <a:rPr lang="fr-FR" sz="2400" dirty="0">
                <a:solidFill>
                  <a:srgbClr val="1F4E79"/>
                </a:solidFill>
                <a:latin typeface="Century Gothic" panose="020B0502020202020204" pitchFamily="34" charset="0"/>
              </a:rPr>
              <a:t> </a:t>
            </a:r>
            <a:r>
              <a:rPr lang="en-GB" sz="2400" b="1" dirty="0">
                <a:solidFill>
                  <a:srgbClr val="EE6000"/>
                </a:solidFill>
                <a:latin typeface="Century Gothic" panose="020B0502020202020204" pitchFamily="34" charset="0"/>
              </a:rPr>
              <a:t>know</a:t>
            </a:r>
            <a:r>
              <a:rPr lang="en-GB" sz="2400" dirty="0">
                <a:solidFill>
                  <a:srgbClr val="1F4E79"/>
                </a:solidFill>
                <a:latin typeface="Century Gothic" panose="020B0502020202020204" pitchFamily="34" charset="0"/>
              </a:rPr>
              <a:t> where we can eat?</a:t>
            </a:r>
          </a:p>
        </p:txBody>
      </p:sp>
      <p:sp>
        <p:nvSpPr>
          <p:cNvPr id="10" name="Rounded Rectangular Callout 1">
            <a:extLst>
              <a:ext uri="{FF2B5EF4-FFF2-40B4-BE49-F238E27FC236}">
                <a16:creationId xmlns:a16="http://schemas.microsoft.com/office/drawing/2014/main" id="{BA301309-3F25-491C-9DB1-B582F0F3984B}"/>
              </a:ext>
            </a:extLst>
          </p:cNvPr>
          <p:cNvSpPr/>
          <p:nvPr/>
        </p:nvSpPr>
        <p:spPr>
          <a:xfrm>
            <a:off x="211259" y="3599726"/>
            <a:ext cx="3643112" cy="1685383"/>
          </a:xfrm>
          <a:prstGeom prst="wedgeRoundRectCallout">
            <a:avLst>
              <a:gd name="adj1" fmla="val -15658"/>
              <a:gd name="adj2" fmla="val 7884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Notice there is </a:t>
            </a:r>
            <a:r>
              <a:rPr lang="en-US" sz="2400" b="1" dirty="0"/>
              <a:t>no inversion </a:t>
            </a:r>
            <a:r>
              <a:rPr lang="en-US" sz="2400" dirty="0"/>
              <a:t>after </a:t>
            </a:r>
            <a:r>
              <a:rPr lang="en-US" sz="2400" i="1" dirty="0"/>
              <a:t>savoir</a:t>
            </a:r>
            <a:r>
              <a:rPr lang="en-US" sz="2400" dirty="0"/>
              <a:t> + question word.</a:t>
            </a:r>
          </a:p>
        </p:txBody>
      </p:sp>
      <p:pic>
        <p:nvPicPr>
          <p:cNvPr id="1028" name="Picture 4" descr="Light Bulb, Idea, Enlightenment, Plan">
            <a:extLst>
              <a:ext uri="{FF2B5EF4-FFF2-40B4-BE49-F238E27FC236}">
                <a16:creationId xmlns:a16="http://schemas.microsoft.com/office/drawing/2014/main" id="{08228BD7-940A-4F25-AA29-7EE4A6076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6090" y="198442"/>
            <a:ext cx="1367910" cy="1529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74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5CB5D27E-14E0-4BC8-A397-CA3E0AFB778C}"/>
              </a:ext>
            </a:extLst>
          </p:cNvPr>
          <p:cNvSpPr txBox="1"/>
          <p:nvPr/>
        </p:nvSpPr>
        <p:spPr>
          <a:xfrm>
            <a:off x="7644731" y="4543123"/>
            <a:ext cx="1626269" cy="461665"/>
          </a:xfrm>
          <a:prstGeom prst="rect">
            <a:avLst/>
          </a:prstGeom>
          <a:solidFill>
            <a:schemeClr val="bg1"/>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savoir</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i="1" dirty="0">
                <a:solidFill>
                  <a:schemeClr val="bg1"/>
                </a:solidFill>
              </a:rPr>
              <a:t>‘</a:t>
            </a:r>
            <a:r>
              <a:rPr lang="en-GB" sz="3600" b="1" dirty="0" err="1">
                <a:solidFill>
                  <a:schemeClr val="bg1"/>
                </a:solidFill>
              </a:rPr>
              <a:t>Connaître</a:t>
            </a:r>
            <a:r>
              <a:rPr lang="en-GB" sz="3600" b="1" dirty="0">
                <a:solidFill>
                  <a:schemeClr val="bg1"/>
                </a:solidFill>
              </a:rPr>
              <a:t>’ </a:t>
            </a:r>
            <a:r>
              <a:rPr lang="en-GB" sz="3600" b="1" dirty="0" err="1">
                <a:solidFill>
                  <a:schemeClr val="bg1"/>
                </a:solidFill>
              </a:rPr>
              <a:t>ou</a:t>
            </a:r>
            <a:r>
              <a:rPr lang="en-GB" sz="3600" b="1" dirty="0">
                <a:solidFill>
                  <a:schemeClr val="bg1"/>
                </a:solidFill>
              </a:rPr>
              <a:t> ‘savoir’ ?</a:t>
            </a:r>
            <a:endParaRPr lang="en-GB" sz="3600" b="1" i="1" dirty="0">
              <a:solidFill>
                <a:schemeClr val="bg1"/>
              </a:solidFill>
            </a:endParaRPr>
          </a:p>
        </p:txBody>
      </p:sp>
      <p:sp>
        <p:nvSpPr>
          <p:cNvPr id="9" name="Rounded Rectangle 46">
            <a:extLst>
              <a:ext uri="{FF2B5EF4-FFF2-40B4-BE49-F238E27FC236}">
                <a16:creationId xmlns:a16="http://schemas.microsoft.com/office/drawing/2014/main" id="{76DADFA0-23C4-44D8-9BEC-509ECFD62C27}"/>
              </a:ext>
            </a:extLst>
          </p:cNvPr>
          <p:cNvSpPr/>
          <p:nvPr/>
        </p:nvSpPr>
        <p:spPr>
          <a:xfrm>
            <a:off x="9857984" y="249870"/>
            <a:ext cx="205193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picture containing black, dark, sitting, white&#10;&#10;Description automatically generated">
            <a:extLst>
              <a:ext uri="{FF2B5EF4-FFF2-40B4-BE49-F238E27FC236}">
                <a16:creationId xmlns:a16="http://schemas.microsoft.com/office/drawing/2014/main" id="{30D3A83D-D94C-4A78-AF0F-8CB90124A6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921" y="3110880"/>
            <a:ext cx="2146493" cy="2879991"/>
          </a:xfrm>
          <a:prstGeom prst="rect">
            <a:avLst/>
          </a:prstGeom>
        </p:spPr>
      </p:pic>
      <p:sp>
        <p:nvSpPr>
          <p:cNvPr id="11" name="TextBox 10">
            <a:extLst>
              <a:ext uri="{FF2B5EF4-FFF2-40B4-BE49-F238E27FC236}">
                <a16:creationId xmlns:a16="http://schemas.microsoft.com/office/drawing/2014/main" id="{ECE81949-FF16-4CC3-8010-DD781DD1E867}"/>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 you want to say ‘know’ in French, ask yourself ….</a:t>
            </a:r>
          </a:p>
        </p:txBody>
      </p:sp>
      <p:sp>
        <p:nvSpPr>
          <p:cNvPr id="12" name="Thought Bubble: Cloud 11">
            <a:extLst>
              <a:ext uri="{FF2B5EF4-FFF2-40B4-BE49-F238E27FC236}">
                <a16:creationId xmlns:a16="http://schemas.microsoft.com/office/drawing/2014/main" id="{A5C2A29C-946B-486C-A473-E3125756D6B2}"/>
              </a:ext>
            </a:extLst>
          </p:cNvPr>
          <p:cNvSpPr/>
          <p:nvPr/>
        </p:nvSpPr>
        <p:spPr>
          <a:xfrm>
            <a:off x="4183693" y="1757665"/>
            <a:ext cx="7726228" cy="4367562"/>
          </a:xfrm>
          <a:prstGeom prst="cloudCallout">
            <a:avLst>
              <a:gd name="adj1" fmla="val -68360"/>
              <a:gd name="adj2" fmla="val 16315"/>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673C1E21-5771-4948-B7C1-EEFBC07A4CAF}"/>
              </a:ext>
            </a:extLst>
          </p:cNvPr>
          <p:cNvSpPr txBox="1"/>
          <p:nvPr/>
        </p:nvSpPr>
        <p:spPr>
          <a:xfrm>
            <a:off x="5265384" y="2516775"/>
            <a:ext cx="58260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Do I want to talk about knowing</a:t>
            </a:r>
            <a:r>
              <a:rPr kumimoji="0" lang="en-GB" sz="24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 person, place or thing?</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grpSp>
        <p:nvGrpSpPr>
          <p:cNvPr id="19" name="Group 18">
            <a:extLst>
              <a:ext uri="{FF2B5EF4-FFF2-40B4-BE49-F238E27FC236}">
                <a16:creationId xmlns:a16="http://schemas.microsoft.com/office/drawing/2014/main" id="{7F0D1EAC-79C0-418E-9F31-6BF976D46086}"/>
              </a:ext>
            </a:extLst>
          </p:cNvPr>
          <p:cNvGrpSpPr/>
          <p:nvPr/>
        </p:nvGrpSpPr>
        <p:grpSpPr>
          <a:xfrm flipH="1">
            <a:off x="5808162" y="4543124"/>
            <a:ext cx="1721129" cy="461665"/>
            <a:chOff x="9106350" y="4635458"/>
            <a:chExt cx="1687319" cy="461665"/>
          </a:xfrm>
        </p:grpSpPr>
        <p:sp>
          <p:nvSpPr>
            <p:cNvPr id="21" name="TextBox 20">
              <a:extLst>
                <a:ext uri="{FF2B5EF4-FFF2-40B4-BE49-F238E27FC236}">
                  <a16:creationId xmlns:a16="http://schemas.microsoft.com/office/drawing/2014/main" id="{96269F9B-34F0-4C11-96B9-4D8A9C18639F}"/>
                </a:ext>
              </a:extLst>
            </p:cNvPr>
            <p:cNvSpPr txBox="1"/>
            <p:nvPr/>
          </p:nvSpPr>
          <p:spPr>
            <a:xfrm>
              <a:off x="9855851" y="4635458"/>
              <a:ext cx="937818" cy="461665"/>
            </a:xfrm>
            <a:prstGeom prst="rect">
              <a:avLst/>
            </a:prstGeom>
            <a:solidFill>
              <a:schemeClr val="bg1"/>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a:t>
              </a:r>
            </a:p>
          </p:txBody>
        </p:sp>
        <p:sp>
          <p:nvSpPr>
            <p:cNvPr id="20" name="Arrow: Down 19">
              <a:extLst>
                <a:ext uri="{FF2B5EF4-FFF2-40B4-BE49-F238E27FC236}">
                  <a16:creationId xmlns:a16="http://schemas.microsoft.com/office/drawing/2014/main" id="{BCB76EC7-BDEF-48F5-B927-87EDC2179552}"/>
                </a:ext>
              </a:extLst>
            </p:cNvPr>
            <p:cNvSpPr/>
            <p:nvPr/>
          </p:nvSpPr>
          <p:spPr>
            <a:xfrm rot="5400000">
              <a:off x="9245412" y="4547545"/>
              <a:ext cx="380434" cy="658557"/>
            </a:xfrm>
            <a:prstGeom prst="downArrow">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2" name="TextBox 21">
            <a:extLst>
              <a:ext uri="{FF2B5EF4-FFF2-40B4-BE49-F238E27FC236}">
                <a16:creationId xmlns:a16="http://schemas.microsoft.com/office/drawing/2014/main" id="{53E2EE07-DF06-4266-82BE-218D628AA87B}"/>
              </a:ext>
            </a:extLst>
          </p:cNvPr>
          <p:cNvSpPr txBox="1"/>
          <p:nvPr/>
        </p:nvSpPr>
        <p:spPr>
          <a:xfrm>
            <a:off x="7644731" y="3565997"/>
            <a:ext cx="1626269" cy="461665"/>
          </a:xfrm>
          <a:prstGeom prst="rect">
            <a:avLst/>
          </a:prstGeom>
          <a:solidFill>
            <a:schemeClr val="bg1"/>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connaître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grpSp>
        <p:nvGrpSpPr>
          <p:cNvPr id="25" name="Group 24">
            <a:extLst>
              <a:ext uri="{FF2B5EF4-FFF2-40B4-BE49-F238E27FC236}">
                <a16:creationId xmlns:a16="http://schemas.microsoft.com/office/drawing/2014/main" id="{C659122E-89C9-415E-9D07-54814739A942}"/>
              </a:ext>
            </a:extLst>
          </p:cNvPr>
          <p:cNvGrpSpPr/>
          <p:nvPr/>
        </p:nvGrpSpPr>
        <p:grpSpPr>
          <a:xfrm>
            <a:off x="5808149" y="3565997"/>
            <a:ext cx="1715588" cy="461665"/>
            <a:chOff x="7011813" y="3187062"/>
            <a:chExt cx="1715588" cy="461665"/>
          </a:xfrm>
        </p:grpSpPr>
        <p:sp>
          <p:nvSpPr>
            <p:cNvPr id="16" name="TextBox 15">
              <a:extLst>
                <a:ext uri="{FF2B5EF4-FFF2-40B4-BE49-F238E27FC236}">
                  <a16:creationId xmlns:a16="http://schemas.microsoft.com/office/drawing/2014/main" id="{4F5AA618-7DC8-4730-9943-036A2996ECCB}"/>
                </a:ext>
              </a:extLst>
            </p:cNvPr>
            <p:cNvSpPr txBox="1"/>
            <p:nvPr/>
          </p:nvSpPr>
          <p:spPr>
            <a:xfrm>
              <a:off x="7011813" y="3187062"/>
              <a:ext cx="937818" cy="461665"/>
            </a:xfrm>
            <a:prstGeom prst="rect">
              <a:avLst/>
            </a:prstGeom>
            <a:solidFill>
              <a:schemeClr val="bg1"/>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a:t>
              </a:r>
            </a:p>
          </p:txBody>
        </p:sp>
        <p:sp>
          <p:nvSpPr>
            <p:cNvPr id="24" name="Arrow: Down 23">
              <a:extLst>
                <a:ext uri="{FF2B5EF4-FFF2-40B4-BE49-F238E27FC236}">
                  <a16:creationId xmlns:a16="http://schemas.microsoft.com/office/drawing/2014/main" id="{26012389-CB63-40D8-853E-95FBEA34A33E}"/>
                </a:ext>
              </a:extLst>
            </p:cNvPr>
            <p:cNvSpPr/>
            <p:nvPr/>
          </p:nvSpPr>
          <p:spPr>
            <a:xfrm rot="16200000" flipH="1">
              <a:off x="8201307" y="3082017"/>
              <a:ext cx="380434" cy="671754"/>
            </a:xfrm>
            <a:prstGeom prst="downArrow">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73426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SSCs: [ai] vs. [</a:t>
            </a:r>
            <a:r>
              <a:rPr lang="en-GB" sz="3600" b="1" dirty="0" err="1">
                <a:solidFill>
                  <a:schemeClr val="bg1"/>
                </a:solidFill>
              </a:rPr>
              <a:t>é</a:t>
            </a:r>
            <a:r>
              <a:rPr lang="en-GB" sz="3600" b="1" dirty="0">
                <a:solidFill>
                  <a:schemeClr val="bg1"/>
                </a:solidFill>
              </a:rPr>
              <a:t>]</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185399" y="249869"/>
            <a:ext cx="17245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0822ABE0-2886-044A-ADE7-7F8FBFB433E7}"/>
              </a:ext>
            </a:extLst>
          </p:cNvPr>
          <p:cNvGraphicFramePr>
            <a:graphicFrameLocks noGrp="1"/>
          </p:cNvGraphicFramePr>
          <p:nvPr>
            <p:extLst>
              <p:ext uri="{D42A27DB-BD31-4B8C-83A1-F6EECF244321}">
                <p14:modId xmlns:p14="http://schemas.microsoft.com/office/powerpoint/2010/main" val="3321204370"/>
              </p:ext>
            </p:extLst>
          </p:nvPr>
        </p:nvGraphicFramePr>
        <p:xfrm>
          <a:off x="3214695" y="3599308"/>
          <a:ext cx="5760000" cy="2016000"/>
        </p:xfrm>
        <a:graphic>
          <a:graphicData uri="http://schemas.openxmlformats.org/drawingml/2006/table">
            <a:tbl>
              <a:tblPr firstRow="1" bandRow="1">
                <a:tableStyleId>{5940675A-B579-460E-94D1-54222C63F5DA}</a:tableStyleId>
              </a:tblPr>
              <a:tblGrid>
                <a:gridCol w="2880000">
                  <a:extLst>
                    <a:ext uri="{9D8B030D-6E8A-4147-A177-3AD203B41FA5}">
                      <a16:colId xmlns:a16="http://schemas.microsoft.com/office/drawing/2014/main" val="286865325"/>
                    </a:ext>
                  </a:extLst>
                </a:gridCol>
                <a:gridCol w="2880000">
                  <a:extLst>
                    <a:ext uri="{9D8B030D-6E8A-4147-A177-3AD203B41FA5}">
                      <a16:colId xmlns:a16="http://schemas.microsoft.com/office/drawing/2014/main" val="3373259729"/>
                    </a:ext>
                  </a:extLst>
                </a:gridCol>
              </a:tblGrid>
              <a:tr h="504000">
                <a:tc>
                  <a:txBody>
                    <a:bodyPr/>
                    <a:lstStyle/>
                    <a:p>
                      <a:pPr algn="ctr"/>
                      <a:r>
                        <a:rPr lang="en-GB" sz="2400" b="1" noProof="0" dirty="0">
                          <a:solidFill>
                            <a:schemeClr val="accent5">
                              <a:lumMod val="50000"/>
                            </a:schemeClr>
                          </a:solidFill>
                        </a:rPr>
                        <a:t>English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2400" b="1" noProof="0" dirty="0">
                          <a:solidFill>
                            <a:schemeClr val="accent5">
                              <a:lumMod val="50000"/>
                            </a:schemeClr>
                          </a:solidFill>
                        </a:rPr>
                        <a:t>French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802159"/>
                  </a:ext>
                </a:extLst>
              </a:tr>
              <a:tr h="504000">
                <a:tc>
                  <a:txBody>
                    <a:bodyPr/>
                    <a:lstStyle/>
                    <a:p>
                      <a:pPr algn="ctr"/>
                      <a:endParaRPr lang="en-GB" sz="2400" b="1" noProof="0" dirty="0">
                        <a:solidFill>
                          <a:srgbClr val="EE6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fr-FR" sz="2400" b="1" noProof="0" dirty="0">
                        <a:solidFill>
                          <a:srgbClr val="EE6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48407167"/>
                  </a:ext>
                </a:extLst>
              </a:tr>
              <a:tr h="504000">
                <a:tc>
                  <a:txBody>
                    <a:bodyPr/>
                    <a:lstStyle/>
                    <a:p>
                      <a:pPr algn="ctr"/>
                      <a:endParaRPr lang="en-GB" sz="2400" noProof="0" dirty="0">
                        <a:solidFill>
                          <a:srgbClr val="0F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fr-FR" sz="2400" noProof="0" dirty="0">
                        <a:solidFill>
                          <a:srgbClr val="0F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18877350"/>
                  </a:ext>
                </a:extLst>
              </a:tr>
              <a:tr h="504000">
                <a:tc>
                  <a:txBody>
                    <a:bodyPr/>
                    <a:lstStyle/>
                    <a:p>
                      <a:pPr algn="ctr"/>
                      <a:endParaRPr lang="en-GB" sz="2400" noProof="0" dirty="0">
                        <a:solidFill>
                          <a:srgbClr val="0F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fr-FR" sz="2400" noProof="0" dirty="0">
                        <a:solidFill>
                          <a:srgbClr val="0F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7493834"/>
                  </a:ext>
                </a:extLst>
              </a:tr>
            </a:tbl>
          </a:graphicData>
        </a:graphic>
      </p:graphicFrame>
      <p:sp>
        <p:nvSpPr>
          <p:cNvPr id="5" name="Left Brace 4">
            <a:extLst>
              <a:ext uri="{FF2B5EF4-FFF2-40B4-BE49-F238E27FC236}">
                <a16:creationId xmlns:a16="http://schemas.microsoft.com/office/drawing/2014/main" id="{A76E7C62-AC00-9A4A-8797-CA8A41E2F899}"/>
              </a:ext>
            </a:extLst>
          </p:cNvPr>
          <p:cNvSpPr/>
          <p:nvPr/>
        </p:nvSpPr>
        <p:spPr>
          <a:xfrm>
            <a:off x="2735629" y="3720331"/>
            <a:ext cx="832466" cy="1750895"/>
          </a:xfrm>
          <a:prstGeom prst="leftBrace">
            <a:avLst/>
          </a:prstGeom>
          <a:ln w="28575">
            <a:solidFill>
              <a:srgbClr val="FA650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E13D399C-6DE6-9B46-AC01-825F0DE47E59}"/>
              </a:ext>
            </a:extLst>
          </p:cNvPr>
          <p:cNvSpPr/>
          <p:nvPr/>
        </p:nvSpPr>
        <p:spPr>
          <a:xfrm rot="10800000">
            <a:off x="8548143" y="3720330"/>
            <a:ext cx="832466" cy="1750895"/>
          </a:xfrm>
          <a:prstGeom prst="leftBrace">
            <a:avLst/>
          </a:prstGeom>
          <a:ln w="28575">
            <a:solidFill>
              <a:srgbClr val="FA650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96790F41-9D8E-9741-8BAE-9AEECAF92A5C}"/>
              </a:ext>
            </a:extLst>
          </p:cNvPr>
          <p:cNvSpPr txBox="1"/>
          <p:nvPr/>
        </p:nvSpPr>
        <p:spPr>
          <a:xfrm>
            <a:off x="233277" y="3599308"/>
            <a:ext cx="2414016" cy="1891865"/>
          </a:xfrm>
          <a:prstGeom prst="rect">
            <a:avLst/>
          </a:prstGeom>
          <a:noFill/>
        </p:spPr>
        <p:txBody>
          <a:bodyPr wrap="square" rtlCol="0">
            <a:spAutoFit/>
          </a:bodyPr>
          <a:lstStyle/>
          <a:p>
            <a:pPr algn="ctr">
              <a:lnSpc>
                <a:spcPct val="125000"/>
              </a:lnSpc>
            </a:pPr>
            <a:r>
              <a:rPr lang="en-US" sz="2400" dirty="0">
                <a:solidFill>
                  <a:schemeClr val="accent5">
                    <a:lumMod val="50000"/>
                  </a:schemeClr>
                </a:solidFill>
              </a:rPr>
              <a:t>In </a:t>
            </a:r>
            <a:r>
              <a:rPr lang="en-US" sz="2400" b="1" dirty="0">
                <a:solidFill>
                  <a:schemeClr val="accent5">
                    <a:lumMod val="50000"/>
                  </a:schemeClr>
                </a:solidFill>
              </a:rPr>
              <a:t>English</a:t>
            </a:r>
            <a:r>
              <a:rPr lang="en-US" sz="2400" dirty="0">
                <a:solidFill>
                  <a:schemeClr val="accent5">
                    <a:lumMod val="50000"/>
                  </a:schemeClr>
                </a:solidFill>
              </a:rPr>
              <a:t>, the letters in orange sound like the SSC </a:t>
            </a:r>
            <a:r>
              <a:rPr lang="en-US" sz="2400" b="1" dirty="0">
                <a:solidFill>
                  <a:schemeClr val="accent5">
                    <a:lumMod val="50000"/>
                  </a:schemeClr>
                </a:solidFill>
              </a:rPr>
              <a:t>[é] </a:t>
            </a:r>
          </a:p>
        </p:txBody>
      </p:sp>
      <p:sp>
        <p:nvSpPr>
          <p:cNvPr id="10" name="TextBox 9">
            <a:extLst>
              <a:ext uri="{FF2B5EF4-FFF2-40B4-BE49-F238E27FC236}">
                <a16:creationId xmlns:a16="http://schemas.microsoft.com/office/drawing/2014/main" id="{112442FA-F59F-1346-A9E1-5B74E4220320}"/>
              </a:ext>
            </a:extLst>
          </p:cNvPr>
          <p:cNvSpPr txBox="1"/>
          <p:nvPr/>
        </p:nvSpPr>
        <p:spPr>
          <a:xfrm>
            <a:off x="9453761" y="3661375"/>
            <a:ext cx="2658442" cy="1891865"/>
          </a:xfrm>
          <a:prstGeom prst="rect">
            <a:avLst/>
          </a:prstGeom>
          <a:noFill/>
        </p:spPr>
        <p:txBody>
          <a:bodyPr wrap="square" rtlCol="0">
            <a:spAutoFit/>
          </a:bodyPr>
          <a:lstStyle/>
          <a:p>
            <a:pPr algn="ctr">
              <a:lnSpc>
                <a:spcPct val="125000"/>
              </a:lnSpc>
            </a:pPr>
            <a:r>
              <a:rPr lang="en-US" sz="2400" dirty="0">
                <a:solidFill>
                  <a:schemeClr val="accent5">
                    <a:lumMod val="50000"/>
                  </a:schemeClr>
                </a:solidFill>
              </a:rPr>
              <a:t>In </a:t>
            </a:r>
            <a:r>
              <a:rPr lang="en-US" sz="2400" b="1" dirty="0">
                <a:solidFill>
                  <a:schemeClr val="accent5">
                    <a:lumMod val="50000"/>
                  </a:schemeClr>
                </a:solidFill>
              </a:rPr>
              <a:t>French</a:t>
            </a:r>
            <a:r>
              <a:rPr lang="en-US" sz="2400" dirty="0">
                <a:solidFill>
                  <a:schemeClr val="accent5">
                    <a:lumMod val="50000"/>
                  </a:schemeClr>
                </a:solidFill>
              </a:rPr>
              <a:t>, the letters in orange sound like the SSC </a:t>
            </a:r>
            <a:r>
              <a:rPr lang="en-US" sz="2400" b="1" dirty="0">
                <a:solidFill>
                  <a:schemeClr val="accent5">
                    <a:lumMod val="50000"/>
                  </a:schemeClr>
                </a:solidFill>
              </a:rPr>
              <a:t>[ai] </a:t>
            </a:r>
          </a:p>
        </p:txBody>
      </p:sp>
      <p:sp>
        <p:nvSpPr>
          <p:cNvPr id="11" name="TextBox 10">
            <a:extLst>
              <a:ext uri="{FF2B5EF4-FFF2-40B4-BE49-F238E27FC236}">
                <a16:creationId xmlns:a16="http://schemas.microsoft.com/office/drawing/2014/main" id="{4829D40C-4BCA-E34B-A475-5714CF6C59D3}"/>
              </a:ext>
            </a:extLst>
          </p:cNvPr>
          <p:cNvSpPr txBox="1"/>
          <p:nvPr/>
        </p:nvSpPr>
        <p:spPr>
          <a:xfrm>
            <a:off x="233277" y="1447247"/>
            <a:ext cx="11958723" cy="1737720"/>
          </a:xfrm>
          <a:prstGeom prst="rect">
            <a:avLst/>
          </a:prstGeom>
          <a:noFill/>
        </p:spPr>
        <p:txBody>
          <a:bodyPr wrap="none" rtlCol="0">
            <a:spAutoFit/>
          </a:bodyPr>
          <a:lstStyle/>
          <a:p>
            <a:pPr algn="l">
              <a:lnSpc>
                <a:spcPct val="125000"/>
              </a:lnSpc>
              <a:spcAft>
                <a:spcPts val="1200"/>
              </a:spcAft>
            </a:pPr>
            <a:r>
              <a:rPr lang="en-US" sz="2400" dirty="0">
                <a:solidFill>
                  <a:schemeClr val="accent5">
                    <a:lumMod val="50000"/>
                  </a:schemeClr>
                </a:solidFill>
              </a:rPr>
              <a:t>The words below have a </a:t>
            </a:r>
            <a:r>
              <a:rPr lang="en-US" sz="2400" b="1" dirty="0">
                <a:solidFill>
                  <a:schemeClr val="accent5">
                    <a:lumMod val="50000"/>
                  </a:schemeClr>
                </a:solidFill>
              </a:rPr>
              <a:t>similar spelling and meaning</a:t>
            </a:r>
            <a:r>
              <a:rPr lang="en-US" sz="2400" dirty="0">
                <a:solidFill>
                  <a:schemeClr val="accent5">
                    <a:lumMod val="50000"/>
                  </a:schemeClr>
                </a:solidFill>
              </a:rPr>
              <a:t> in English and French. </a:t>
            </a:r>
          </a:p>
          <a:p>
            <a:pPr algn="l">
              <a:lnSpc>
                <a:spcPct val="125000"/>
              </a:lnSpc>
              <a:spcAft>
                <a:spcPts val="1200"/>
              </a:spcAft>
            </a:pPr>
            <a:r>
              <a:rPr lang="en-US" sz="2400" dirty="0">
                <a:solidFill>
                  <a:schemeClr val="accent5">
                    <a:lumMod val="50000"/>
                  </a:schemeClr>
                </a:solidFill>
              </a:rPr>
              <a:t>This is because they are </a:t>
            </a:r>
            <a:r>
              <a:rPr lang="en-US" sz="2400" b="1" dirty="0">
                <a:solidFill>
                  <a:schemeClr val="accent5">
                    <a:lumMod val="50000"/>
                  </a:schemeClr>
                </a:solidFill>
              </a:rPr>
              <a:t>cognates</a:t>
            </a:r>
            <a:r>
              <a:rPr lang="en-US" sz="2400" dirty="0">
                <a:solidFill>
                  <a:schemeClr val="accent5">
                    <a:lumMod val="50000"/>
                  </a:schemeClr>
                </a:solidFill>
              </a:rPr>
              <a:t>. </a:t>
            </a:r>
          </a:p>
          <a:p>
            <a:pPr algn="l">
              <a:lnSpc>
                <a:spcPct val="125000"/>
              </a:lnSpc>
              <a:spcAft>
                <a:spcPts val="1200"/>
              </a:spcAft>
            </a:pPr>
            <a:r>
              <a:rPr lang="en-US" sz="2400" dirty="0">
                <a:solidFill>
                  <a:schemeClr val="accent5">
                    <a:lumMod val="50000"/>
                  </a:schemeClr>
                </a:solidFill>
              </a:rPr>
              <a:t>Cognates are often </a:t>
            </a:r>
            <a:r>
              <a:rPr lang="en-US" sz="2400" b="1" dirty="0">
                <a:solidFill>
                  <a:schemeClr val="accent5">
                    <a:lumMod val="50000"/>
                  </a:schemeClr>
                </a:solidFill>
              </a:rPr>
              <a:t>pronounced differently </a:t>
            </a:r>
            <a:r>
              <a:rPr lang="en-US" sz="2400" dirty="0">
                <a:solidFill>
                  <a:schemeClr val="accent5">
                    <a:lumMod val="50000"/>
                  </a:schemeClr>
                </a:solidFill>
              </a:rPr>
              <a:t>in English and French. </a:t>
            </a:r>
          </a:p>
        </p:txBody>
      </p:sp>
      <p:sp>
        <p:nvSpPr>
          <p:cNvPr id="12" name="TextBox 11">
            <a:extLst>
              <a:ext uri="{FF2B5EF4-FFF2-40B4-BE49-F238E27FC236}">
                <a16:creationId xmlns:a16="http://schemas.microsoft.com/office/drawing/2014/main" id="{AEE5ADFB-3C16-401F-8A0D-03E8E061A185}"/>
              </a:ext>
            </a:extLst>
          </p:cNvPr>
          <p:cNvSpPr txBox="1"/>
          <p:nvPr/>
        </p:nvSpPr>
        <p:spPr>
          <a:xfrm>
            <a:off x="4249266" y="4105464"/>
            <a:ext cx="1088102" cy="461665"/>
          </a:xfrm>
          <a:prstGeom prst="rect">
            <a:avLst/>
          </a:prstGeom>
          <a:noFill/>
        </p:spPr>
        <p:txBody>
          <a:bodyPr wrap="square">
            <a:spAutoFit/>
          </a:bodyPr>
          <a:lstStyle/>
          <a:p>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M</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ay</a:t>
            </a:r>
            <a:endParaRPr lang="fr-FR" dirty="0"/>
          </a:p>
        </p:txBody>
      </p:sp>
      <p:sp>
        <p:nvSpPr>
          <p:cNvPr id="14" name="TextBox 13">
            <a:hlinkClick r:id="" action="ppaction://noaction">
              <a:snd r:embed="rId4" name="ai mai.wav"/>
            </a:hlinkClick>
            <a:extLst>
              <a:ext uri="{FF2B5EF4-FFF2-40B4-BE49-F238E27FC236}">
                <a16:creationId xmlns:a16="http://schemas.microsoft.com/office/drawing/2014/main" id="{D4902B2A-3D1B-4F87-91EB-8CD46EFAD570}"/>
              </a:ext>
            </a:extLst>
          </p:cNvPr>
          <p:cNvSpPr txBox="1"/>
          <p:nvPr/>
        </p:nvSpPr>
        <p:spPr>
          <a:xfrm>
            <a:off x="7160829" y="4106571"/>
            <a:ext cx="832466" cy="461665"/>
          </a:xfrm>
          <a:prstGeom prst="rect">
            <a:avLst/>
          </a:prstGeom>
          <a:noFill/>
        </p:spPr>
        <p:txBody>
          <a:bodyPr wrap="square">
            <a:spAutoFit/>
          </a:bodyPr>
          <a:lstStyle/>
          <a:p>
            <a:r>
              <a:rPr kumimoji="0" lang="fr-FR"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m</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ai</a:t>
            </a:r>
            <a:endParaRPr lang="fr-FR" dirty="0"/>
          </a:p>
        </p:txBody>
      </p:sp>
      <p:sp>
        <p:nvSpPr>
          <p:cNvPr id="16" name="TextBox 15">
            <a:extLst>
              <a:ext uri="{FF2B5EF4-FFF2-40B4-BE49-F238E27FC236}">
                <a16:creationId xmlns:a16="http://schemas.microsoft.com/office/drawing/2014/main" id="{111998D0-C559-456C-B560-1D7975BF8FB1}"/>
              </a:ext>
            </a:extLst>
          </p:cNvPr>
          <p:cNvSpPr txBox="1"/>
          <p:nvPr/>
        </p:nvSpPr>
        <p:spPr>
          <a:xfrm>
            <a:off x="4116762" y="4595778"/>
            <a:ext cx="1176438"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e-m</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ai</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rPr>
              <a:t>l</a:t>
            </a:r>
            <a:endParaRPr lang="fr-FR" dirty="0">
              <a:solidFill>
                <a:schemeClr val="accent5">
                  <a:lumMod val="50000"/>
                </a:schemeClr>
              </a:solidFill>
            </a:endParaRPr>
          </a:p>
        </p:txBody>
      </p:sp>
      <p:sp>
        <p:nvSpPr>
          <p:cNvPr id="18" name="TextBox 17">
            <a:hlinkClick r:id="" action="ppaction://noaction">
              <a:snd r:embed="rId5" name="ai email.wav"/>
            </a:hlinkClick>
            <a:extLst>
              <a:ext uri="{FF2B5EF4-FFF2-40B4-BE49-F238E27FC236}">
                <a16:creationId xmlns:a16="http://schemas.microsoft.com/office/drawing/2014/main" id="{63E8F71D-C16F-4A6B-B13D-BADE9BD8BB1D}"/>
              </a:ext>
            </a:extLst>
          </p:cNvPr>
          <p:cNvSpPr txBox="1"/>
          <p:nvPr/>
        </p:nvSpPr>
        <p:spPr>
          <a:xfrm>
            <a:off x="6876406" y="4595778"/>
            <a:ext cx="129020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e-m</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ai</a:t>
            </a:r>
            <a:r>
              <a:rPr kumimoji="0" lang="fr-FR"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l</a:t>
            </a:r>
          </a:p>
        </p:txBody>
      </p:sp>
      <p:sp>
        <p:nvSpPr>
          <p:cNvPr id="20" name="TextBox 19">
            <a:extLst>
              <a:ext uri="{FF2B5EF4-FFF2-40B4-BE49-F238E27FC236}">
                <a16:creationId xmlns:a16="http://schemas.microsoft.com/office/drawing/2014/main" id="{7A8F94A3-A62F-4DB2-9BE3-185E76F95428}"/>
              </a:ext>
            </a:extLst>
          </p:cNvPr>
          <p:cNvSpPr txBox="1"/>
          <p:nvPr/>
        </p:nvSpPr>
        <p:spPr>
          <a:xfrm>
            <a:off x="3568095" y="5113465"/>
            <a:ext cx="212445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mayonn</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ai</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se</a:t>
            </a:r>
          </a:p>
        </p:txBody>
      </p:sp>
      <p:sp>
        <p:nvSpPr>
          <p:cNvPr id="22" name="TextBox 21">
            <a:hlinkClick r:id="" action="ppaction://noaction">
              <a:snd r:embed="rId6" name="ai mayonnaise.wav"/>
            </a:hlinkClick>
            <a:extLst>
              <a:ext uri="{FF2B5EF4-FFF2-40B4-BE49-F238E27FC236}">
                <a16:creationId xmlns:a16="http://schemas.microsoft.com/office/drawing/2014/main" id="{59EF2A5C-23DE-4BBB-ABF9-F9BE2564E30B}"/>
              </a:ext>
            </a:extLst>
          </p:cNvPr>
          <p:cNvSpPr txBox="1"/>
          <p:nvPr/>
        </p:nvSpPr>
        <p:spPr>
          <a:xfrm>
            <a:off x="6545314" y="5110970"/>
            <a:ext cx="2039112" cy="461665"/>
          </a:xfrm>
          <a:prstGeom prst="rect">
            <a:avLst/>
          </a:prstGeom>
          <a:noFill/>
        </p:spPr>
        <p:txBody>
          <a:bodyPr wrap="square">
            <a:spAutoFit/>
          </a:bodyPr>
          <a:lstStyle/>
          <a:p>
            <a:r>
              <a:rPr kumimoji="0" lang="fr-FR"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mayon</a:t>
            </a:r>
            <a:r>
              <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rPr>
              <a:t>n</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ai</a:t>
            </a:r>
            <a:r>
              <a:rPr kumimoji="0" lang="fr-FR" sz="2400" b="0" i="0" u="none" strike="noStrike" kern="1200" cap="none" spc="0" normalizeH="0" baseline="0" noProof="0" dirty="0">
                <a:ln>
                  <a:noFill/>
                </a:ln>
                <a:solidFill>
                  <a:schemeClr val="accent5">
                    <a:lumMod val="50000"/>
                  </a:schemeClr>
                </a:solidFill>
                <a:effectLst/>
                <a:uLnTx/>
                <a:uFillTx/>
                <a:latin typeface="Century Gothic" panose="020F0302020204030204"/>
              </a:rPr>
              <a:t>se</a:t>
            </a:r>
            <a:endParaRPr lang="fr-FR" dirty="0">
              <a:solidFill>
                <a:schemeClr val="accent5">
                  <a:lumMod val="50000"/>
                </a:schemeClr>
              </a:solidFill>
            </a:endParaRPr>
          </a:p>
        </p:txBody>
      </p:sp>
      <p:pic>
        <p:nvPicPr>
          <p:cNvPr id="1026" name="Picture 2" descr="Mail, Message, Email, Send Message, Contact, Envelope">
            <a:extLst>
              <a:ext uri="{FF2B5EF4-FFF2-40B4-BE49-F238E27FC236}">
                <a16:creationId xmlns:a16="http://schemas.microsoft.com/office/drawing/2014/main" id="{529D43C4-E7B0-4CDF-A4F6-E8AE26B6F9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7230" y="4545240"/>
            <a:ext cx="611403" cy="6114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ar, Clear, Glass, Blue Cup, Empty">
            <a:extLst>
              <a:ext uri="{FF2B5EF4-FFF2-40B4-BE49-F238E27FC236}">
                <a16:creationId xmlns:a16="http://schemas.microsoft.com/office/drawing/2014/main" id="{7E550DD1-2447-4BAC-ABB4-7B284F5C03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68527" y="5038096"/>
            <a:ext cx="371997" cy="5626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nsy, Pansies, Garden, Spring, Plant, Gardening">
            <a:extLst>
              <a:ext uri="{FF2B5EF4-FFF2-40B4-BE49-F238E27FC236}">
                <a16:creationId xmlns:a16="http://schemas.microsoft.com/office/drawing/2014/main" id="{0CA61BB8-8DFA-4325-BBC7-E528BC9ABED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3660" r="33780"/>
          <a:stretch/>
        </p:blipFill>
        <p:spPr bwMode="auto">
          <a:xfrm>
            <a:off x="5180619" y="3910289"/>
            <a:ext cx="505191" cy="775803"/>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ular Callout 2">
            <a:extLst>
              <a:ext uri="{FF2B5EF4-FFF2-40B4-BE49-F238E27FC236}">
                <a16:creationId xmlns:a16="http://schemas.microsoft.com/office/drawing/2014/main" id="{BD825055-7AD3-443C-962B-518BE11F4CE4}"/>
              </a:ext>
            </a:extLst>
          </p:cNvPr>
          <p:cNvSpPr/>
          <p:nvPr/>
        </p:nvSpPr>
        <p:spPr>
          <a:xfrm>
            <a:off x="6809698" y="171616"/>
            <a:ext cx="5265384" cy="1620114"/>
          </a:xfrm>
          <a:prstGeom prst="wedgeRoundRectCallout">
            <a:avLst>
              <a:gd name="adj1" fmla="val -21816"/>
              <a:gd name="adj2" fmla="val 72493"/>
              <a:gd name="adj3" fmla="val 16667"/>
            </a:avLst>
          </a:prstGeom>
          <a:solidFill>
            <a:srgbClr val="105076"/>
          </a:solidFill>
          <a:ln>
            <a:solidFill>
              <a:srgbClr val="FA6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When you make these sounds, notice how your </a:t>
            </a:r>
            <a:r>
              <a:rPr lang="en-GB" sz="2400" b="1" dirty="0">
                <a:solidFill>
                  <a:schemeClr val="bg1"/>
                </a:solidFill>
              </a:rPr>
              <a:t>lips are more relaxed </a:t>
            </a:r>
            <a:r>
              <a:rPr lang="en-GB" sz="2400" dirty="0">
                <a:solidFill>
                  <a:schemeClr val="bg1"/>
                </a:solidFill>
              </a:rPr>
              <a:t>in French than in English.</a:t>
            </a:r>
          </a:p>
        </p:txBody>
      </p:sp>
    </p:spTree>
    <p:extLst>
      <p:ext uri="{BB962C8B-B14F-4D97-AF65-F5344CB8AC3E}">
        <p14:creationId xmlns:p14="http://schemas.microsoft.com/office/powerpoint/2010/main" val="191540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6" grpId="0"/>
      <p:bldP spid="10" grpId="0"/>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BF1309B-A4A8-D448-813D-19D062EC4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849" y="1011548"/>
            <a:ext cx="3924300" cy="3924300"/>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i="1" dirty="0">
                <a:solidFill>
                  <a:schemeClr val="bg1"/>
                </a:solidFill>
              </a:rPr>
              <a:t>‘</a:t>
            </a:r>
            <a:r>
              <a:rPr lang="en-GB" sz="3600" b="1" dirty="0" err="1">
                <a:solidFill>
                  <a:schemeClr val="bg1"/>
                </a:solidFill>
              </a:rPr>
              <a:t>Connaître</a:t>
            </a:r>
            <a:r>
              <a:rPr lang="en-GB" sz="3600" b="1" dirty="0">
                <a:solidFill>
                  <a:schemeClr val="bg1"/>
                </a:solidFill>
              </a:rPr>
              <a:t>’ </a:t>
            </a:r>
            <a:r>
              <a:rPr lang="en-GB" sz="3600" b="1" dirty="0" err="1">
                <a:solidFill>
                  <a:schemeClr val="bg1"/>
                </a:solidFill>
              </a:rPr>
              <a:t>ou</a:t>
            </a:r>
            <a:r>
              <a:rPr lang="en-GB" sz="3600" b="1" dirty="0">
                <a:solidFill>
                  <a:schemeClr val="bg1"/>
                </a:solidFill>
              </a:rPr>
              <a:t> ‘savoir’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 y="4421326"/>
            <a:ext cx="12192001" cy="615553"/>
          </a:xfrm>
          <a:prstGeom prst="rect">
            <a:avLst/>
          </a:prstGeom>
          <a:noFill/>
        </p:spPr>
        <p:txBody>
          <a:bodyPr wrap="square" rtlCol="0">
            <a:spAutoFit/>
          </a:bodyPr>
          <a:lstStyle/>
          <a:p>
            <a:pPr algn="ctr"/>
            <a:r>
              <a:rPr lang="en-US" sz="3400" dirty="0">
                <a:solidFill>
                  <a:schemeClr val="accent5">
                    <a:lumMod val="50000"/>
                  </a:schemeClr>
                </a:solidFill>
              </a:rPr>
              <a:t>Il </a:t>
            </a:r>
            <a:r>
              <a:rPr lang="en-US" sz="3400" b="1" dirty="0" err="1">
                <a:solidFill>
                  <a:srgbClr val="EE6000"/>
                </a:solidFill>
              </a:rPr>
              <a:t>sait</a:t>
            </a:r>
            <a:r>
              <a:rPr lang="en-US" sz="3400" b="1" dirty="0">
                <a:solidFill>
                  <a:srgbClr val="EE6000"/>
                </a:solidFill>
              </a:rPr>
              <a:t> / </a:t>
            </a:r>
            <a:r>
              <a:rPr lang="en-US" sz="3400" b="1" dirty="0" err="1">
                <a:solidFill>
                  <a:srgbClr val="EE6000"/>
                </a:solidFill>
              </a:rPr>
              <a:t>connaît</a:t>
            </a:r>
            <a:r>
              <a:rPr lang="en-US" sz="3400" b="1" dirty="0">
                <a:solidFill>
                  <a:srgbClr val="EE6000"/>
                </a:solidFill>
              </a:rPr>
              <a:t> </a:t>
            </a:r>
            <a:r>
              <a:rPr lang="en-US" sz="3400" b="1" dirty="0">
                <a:solidFill>
                  <a:schemeClr val="accent5">
                    <a:lumMod val="50000"/>
                  </a:schemeClr>
                </a:solidFill>
              </a:rPr>
              <a:t>prendre</a:t>
            </a:r>
            <a:r>
              <a:rPr lang="en-US" sz="3400" dirty="0">
                <a:solidFill>
                  <a:schemeClr val="accent5">
                    <a:lumMod val="50000"/>
                  </a:schemeClr>
                </a:solidFill>
              </a:rPr>
              <a:t> </a:t>
            </a:r>
            <a:r>
              <a:rPr lang="en-US" sz="3400" dirty="0" err="1">
                <a:solidFill>
                  <a:schemeClr val="accent5">
                    <a:lumMod val="50000"/>
                  </a:schemeClr>
                </a:solidFill>
              </a:rPr>
              <a:t>une</a:t>
            </a:r>
            <a:r>
              <a:rPr lang="en-US" sz="3400" dirty="0">
                <a:solidFill>
                  <a:schemeClr val="accent5">
                    <a:lumMod val="50000"/>
                  </a:schemeClr>
                </a:solidFill>
              </a:rPr>
              <a:t> belle photo ! </a:t>
            </a:r>
          </a:p>
        </p:txBody>
      </p:sp>
      <p:sp>
        <p:nvSpPr>
          <p:cNvPr id="27" name="Rounded Rectangle 26">
            <a:extLst>
              <a:ext uri="{FF2B5EF4-FFF2-40B4-BE49-F238E27FC236}">
                <a16:creationId xmlns:a16="http://schemas.microsoft.com/office/drawing/2014/main" id="{D2D8ABB0-E9FB-D142-B9B4-E0AD481A77D4}"/>
              </a:ext>
            </a:extLst>
          </p:cNvPr>
          <p:cNvSpPr/>
          <p:nvPr/>
        </p:nvSpPr>
        <p:spPr>
          <a:xfrm>
            <a:off x="2068220" y="4465022"/>
            <a:ext cx="855956" cy="571857"/>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1">
            <a:extLst>
              <a:ext uri="{FF2B5EF4-FFF2-40B4-BE49-F238E27FC236}">
                <a16:creationId xmlns:a16="http://schemas.microsoft.com/office/drawing/2014/main" id="{68FA528F-2894-4F6B-8B52-B67F7CB20FBD}"/>
              </a:ext>
            </a:extLst>
          </p:cNvPr>
          <p:cNvSpPr/>
          <p:nvPr/>
        </p:nvSpPr>
        <p:spPr>
          <a:xfrm>
            <a:off x="8366078" y="1163992"/>
            <a:ext cx="3543842" cy="1811220"/>
          </a:xfrm>
          <a:prstGeom prst="wedgeRoundRectCallout">
            <a:avLst>
              <a:gd name="adj1" fmla="val -21938"/>
              <a:gd name="adj2" fmla="val 70316"/>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i="1" dirty="0">
                <a:solidFill>
                  <a:schemeClr val="bg1"/>
                </a:solidFill>
              </a:rPr>
              <a:t>Savoir </a:t>
            </a:r>
            <a:r>
              <a:rPr lang="en-GB" sz="2400" dirty="0">
                <a:solidFill>
                  <a:schemeClr val="bg1"/>
                </a:solidFill>
              </a:rPr>
              <a:t>means ‘to know how to’ when followed by a verb.</a:t>
            </a:r>
            <a:endParaRPr lang="en-GB" sz="2400" i="1" dirty="0">
              <a:solidFill>
                <a:prstClr val="white"/>
              </a:solidFill>
            </a:endParaRPr>
          </a:p>
        </p:txBody>
      </p:sp>
      <p:sp>
        <p:nvSpPr>
          <p:cNvPr id="10" name="TextBox 9">
            <a:extLst>
              <a:ext uri="{FF2B5EF4-FFF2-40B4-BE49-F238E27FC236}">
                <a16:creationId xmlns:a16="http://schemas.microsoft.com/office/drawing/2014/main" id="{8AA01051-91B7-4B2E-B5BA-5FD58DF1D747}"/>
              </a:ext>
            </a:extLst>
          </p:cNvPr>
          <p:cNvSpPr txBox="1"/>
          <p:nvPr/>
        </p:nvSpPr>
        <p:spPr>
          <a:xfrm>
            <a:off x="-3061" y="5200121"/>
            <a:ext cx="12192001" cy="615553"/>
          </a:xfrm>
          <a:prstGeom prst="rect">
            <a:avLst/>
          </a:prstGeom>
          <a:noFill/>
        </p:spPr>
        <p:txBody>
          <a:bodyPr wrap="square" rtlCol="0">
            <a:spAutoFit/>
          </a:bodyPr>
          <a:lstStyle/>
          <a:p>
            <a:pPr algn="ctr"/>
            <a:r>
              <a:rPr lang="en-US" sz="3400" dirty="0">
                <a:solidFill>
                  <a:schemeClr val="accent5">
                    <a:lumMod val="50000"/>
                  </a:schemeClr>
                </a:solidFill>
              </a:rPr>
              <a:t>He </a:t>
            </a:r>
            <a:r>
              <a:rPr lang="en-US" sz="3400" b="1" dirty="0">
                <a:solidFill>
                  <a:srgbClr val="EE6000"/>
                </a:solidFill>
              </a:rPr>
              <a:t>knows how to </a:t>
            </a:r>
            <a:r>
              <a:rPr lang="en-US" sz="3400" b="1" dirty="0">
                <a:solidFill>
                  <a:schemeClr val="accent5">
                    <a:lumMod val="50000"/>
                  </a:schemeClr>
                </a:solidFill>
              </a:rPr>
              <a:t>take</a:t>
            </a:r>
            <a:r>
              <a:rPr lang="en-US" sz="3400" dirty="0">
                <a:solidFill>
                  <a:schemeClr val="accent5">
                    <a:lumMod val="50000"/>
                  </a:schemeClr>
                </a:solidFill>
              </a:rPr>
              <a:t> a nice photo ! </a:t>
            </a:r>
          </a:p>
        </p:txBody>
      </p:sp>
    </p:spTree>
    <p:extLst>
      <p:ext uri="{BB962C8B-B14F-4D97-AF65-F5344CB8AC3E}">
        <p14:creationId xmlns:p14="http://schemas.microsoft.com/office/powerpoint/2010/main" val="212068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picture frame&#10;&#10;Description automatically generated">
            <a:extLst>
              <a:ext uri="{FF2B5EF4-FFF2-40B4-BE49-F238E27FC236}">
                <a16:creationId xmlns:a16="http://schemas.microsoft.com/office/drawing/2014/main" id="{1C17B817-9CC8-7544-9B4D-98FD7EA18C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0323" y="1004713"/>
            <a:ext cx="3871354" cy="387135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i="1" dirty="0">
                <a:solidFill>
                  <a:schemeClr val="bg1"/>
                </a:solidFill>
              </a:rPr>
              <a:t>‘</a:t>
            </a:r>
            <a:r>
              <a:rPr lang="en-GB" sz="3600" b="1" dirty="0" err="1">
                <a:solidFill>
                  <a:schemeClr val="bg1"/>
                </a:solidFill>
              </a:rPr>
              <a:t>Connaître</a:t>
            </a:r>
            <a:r>
              <a:rPr lang="en-GB" sz="3600" b="1" dirty="0">
                <a:solidFill>
                  <a:schemeClr val="bg1"/>
                </a:solidFill>
              </a:rPr>
              <a:t>’ </a:t>
            </a:r>
            <a:r>
              <a:rPr lang="en-GB" sz="3600" b="1" dirty="0" err="1">
                <a:solidFill>
                  <a:schemeClr val="bg1"/>
                </a:solidFill>
              </a:rPr>
              <a:t>ou</a:t>
            </a:r>
            <a:r>
              <a:rPr lang="en-GB" sz="3600" b="1" dirty="0">
                <a:solidFill>
                  <a:schemeClr val="bg1"/>
                </a:solidFill>
              </a:rPr>
              <a:t> ‘savoir’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0" y="4422541"/>
            <a:ext cx="12192001" cy="615553"/>
          </a:xfrm>
          <a:prstGeom prst="rect">
            <a:avLst/>
          </a:prstGeom>
          <a:noFill/>
        </p:spPr>
        <p:txBody>
          <a:bodyPr wrap="square" rtlCol="0">
            <a:spAutoFit/>
          </a:bodyPr>
          <a:lstStyle/>
          <a:p>
            <a:pPr algn="ctr"/>
            <a:r>
              <a:rPr lang="en-US" sz="3400" dirty="0">
                <a:solidFill>
                  <a:schemeClr val="accent5">
                    <a:lumMod val="50000"/>
                  </a:schemeClr>
                </a:solidFill>
              </a:rPr>
              <a:t>Tu </a:t>
            </a:r>
            <a:r>
              <a:rPr lang="en-US" sz="3400" b="1" dirty="0" err="1">
                <a:solidFill>
                  <a:srgbClr val="EE6000"/>
                </a:solidFill>
              </a:rPr>
              <a:t>sais</a:t>
            </a:r>
            <a:r>
              <a:rPr lang="en-US" sz="3400" b="1" dirty="0">
                <a:solidFill>
                  <a:srgbClr val="EE6000"/>
                </a:solidFill>
              </a:rPr>
              <a:t> / </a:t>
            </a:r>
            <a:r>
              <a:rPr lang="en-US" sz="3400" b="1" dirty="0" err="1">
                <a:solidFill>
                  <a:srgbClr val="EE6000"/>
                </a:solidFill>
              </a:rPr>
              <a:t>connais</a:t>
            </a:r>
            <a:r>
              <a:rPr lang="en-US" sz="3400" b="1" dirty="0">
                <a:solidFill>
                  <a:srgbClr val="EE6000"/>
                </a:solidFill>
              </a:rPr>
              <a:t> </a:t>
            </a:r>
            <a:r>
              <a:rPr lang="en-US" sz="3400" b="1" dirty="0">
                <a:solidFill>
                  <a:schemeClr val="accent5">
                    <a:lumMod val="50000"/>
                  </a:schemeClr>
                </a:solidFill>
              </a:rPr>
              <a:t>Marc</a:t>
            </a:r>
            <a:r>
              <a:rPr lang="en-US" sz="3400" dirty="0">
                <a:solidFill>
                  <a:schemeClr val="accent5">
                    <a:lumMod val="50000"/>
                  </a:schemeClr>
                </a:solidFill>
              </a:rPr>
              <a:t> ?</a:t>
            </a:r>
          </a:p>
        </p:txBody>
      </p:sp>
      <p:sp>
        <p:nvSpPr>
          <p:cNvPr id="10" name="Rounded Rectangle 9">
            <a:extLst>
              <a:ext uri="{FF2B5EF4-FFF2-40B4-BE49-F238E27FC236}">
                <a16:creationId xmlns:a16="http://schemas.microsoft.com/office/drawing/2014/main" id="{6252F452-07C1-3347-B44B-B439FEA14C82}"/>
              </a:ext>
            </a:extLst>
          </p:cNvPr>
          <p:cNvSpPr/>
          <p:nvPr/>
        </p:nvSpPr>
        <p:spPr>
          <a:xfrm>
            <a:off x="5265384" y="4466237"/>
            <a:ext cx="1843839" cy="571857"/>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
            <a:extLst>
              <a:ext uri="{FF2B5EF4-FFF2-40B4-BE49-F238E27FC236}">
                <a16:creationId xmlns:a16="http://schemas.microsoft.com/office/drawing/2014/main" id="{57B1FE29-38BD-4AFB-9C77-E779EDEDBF07}"/>
              </a:ext>
            </a:extLst>
          </p:cNvPr>
          <p:cNvSpPr/>
          <p:nvPr/>
        </p:nvSpPr>
        <p:spPr>
          <a:xfrm>
            <a:off x="8366078" y="1163992"/>
            <a:ext cx="3543842" cy="1811220"/>
          </a:xfrm>
          <a:prstGeom prst="wedgeRoundRectCallout">
            <a:avLst>
              <a:gd name="adj1" fmla="val -21938"/>
              <a:gd name="adj2" fmla="val 70316"/>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i="1" dirty="0" err="1">
                <a:solidFill>
                  <a:schemeClr val="bg1"/>
                </a:solidFill>
              </a:rPr>
              <a:t>Connaître</a:t>
            </a:r>
            <a:r>
              <a:rPr lang="en-GB" sz="2400" dirty="0">
                <a:solidFill>
                  <a:schemeClr val="bg1"/>
                </a:solidFill>
              </a:rPr>
              <a:t> is used to talk about knowing a person, place or thing.</a:t>
            </a:r>
            <a:endParaRPr lang="en-GB" sz="2400" i="1" dirty="0">
              <a:solidFill>
                <a:prstClr val="white"/>
              </a:solidFill>
            </a:endParaRPr>
          </a:p>
        </p:txBody>
      </p:sp>
      <p:sp>
        <p:nvSpPr>
          <p:cNvPr id="12" name="TextBox 11">
            <a:extLst>
              <a:ext uri="{FF2B5EF4-FFF2-40B4-BE49-F238E27FC236}">
                <a16:creationId xmlns:a16="http://schemas.microsoft.com/office/drawing/2014/main" id="{8ECB4922-15C3-46FB-A882-FF2D6F188A3F}"/>
              </a:ext>
            </a:extLst>
          </p:cNvPr>
          <p:cNvSpPr txBox="1"/>
          <p:nvPr/>
        </p:nvSpPr>
        <p:spPr>
          <a:xfrm>
            <a:off x="-3061" y="5200121"/>
            <a:ext cx="12192001" cy="615553"/>
          </a:xfrm>
          <a:prstGeom prst="rect">
            <a:avLst/>
          </a:prstGeom>
          <a:noFill/>
        </p:spPr>
        <p:txBody>
          <a:bodyPr wrap="square" rtlCol="0">
            <a:spAutoFit/>
          </a:bodyPr>
          <a:lstStyle/>
          <a:p>
            <a:pPr algn="ctr"/>
            <a:r>
              <a:rPr lang="en-US" sz="3400" dirty="0">
                <a:solidFill>
                  <a:schemeClr val="accent5">
                    <a:lumMod val="50000"/>
                  </a:schemeClr>
                </a:solidFill>
              </a:rPr>
              <a:t>Do you </a:t>
            </a:r>
            <a:r>
              <a:rPr lang="en-US" sz="3400" b="1" dirty="0">
                <a:solidFill>
                  <a:srgbClr val="EE6000"/>
                </a:solidFill>
              </a:rPr>
              <a:t>know </a:t>
            </a:r>
            <a:r>
              <a:rPr lang="en-US" sz="3400" b="1" dirty="0">
                <a:solidFill>
                  <a:schemeClr val="accent5">
                    <a:lumMod val="50000"/>
                  </a:schemeClr>
                </a:solidFill>
              </a:rPr>
              <a:t>Marc</a:t>
            </a:r>
            <a:r>
              <a:rPr lang="en-US" sz="3400" dirty="0">
                <a:solidFill>
                  <a:schemeClr val="accent5">
                    <a:lumMod val="50000"/>
                  </a:schemeClr>
                </a:solidFill>
              </a:rPr>
              <a:t>?</a:t>
            </a:r>
          </a:p>
        </p:txBody>
      </p:sp>
    </p:spTree>
    <p:extLst>
      <p:ext uri="{BB962C8B-B14F-4D97-AF65-F5344CB8AC3E}">
        <p14:creationId xmlns:p14="http://schemas.microsoft.com/office/powerpoint/2010/main" val="280282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i="1" dirty="0">
                <a:solidFill>
                  <a:schemeClr val="bg1"/>
                </a:solidFill>
              </a:rPr>
              <a:t>‘</a:t>
            </a:r>
            <a:r>
              <a:rPr lang="en-GB" sz="3600" b="1" dirty="0" err="1">
                <a:solidFill>
                  <a:schemeClr val="bg1"/>
                </a:solidFill>
              </a:rPr>
              <a:t>Connaître</a:t>
            </a:r>
            <a:r>
              <a:rPr lang="en-GB" sz="3600" b="1" dirty="0">
                <a:solidFill>
                  <a:schemeClr val="bg1"/>
                </a:solidFill>
              </a:rPr>
              <a:t>’ </a:t>
            </a:r>
            <a:r>
              <a:rPr lang="en-GB" sz="3600" b="1" dirty="0" err="1">
                <a:solidFill>
                  <a:schemeClr val="bg1"/>
                </a:solidFill>
              </a:rPr>
              <a:t>ou</a:t>
            </a:r>
            <a:r>
              <a:rPr lang="en-GB" sz="3600" b="1" dirty="0">
                <a:solidFill>
                  <a:schemeClr val="bg1"/>
                </a:solidFill>
              </a:rPr>
              <a:t> ‘savoir’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 y="4421326"/>
            <a:ext cx="12192001" cy="615553"/>
          </a:xfrm>
          <a:prstGeom prst="rect">
            <a:avLst/>
          </a:prstGeom>
          <a:noFill/>
        </p:spPr>
        <p:txBody>
          <a:bodyPr wrap="square" rtlCol="0">
            <a:spAutoFit/>
          </a:bodyPr>
          <a:lstStyle/>
          <a:p>
            <a:pPr algn="ctr"/>
            <a:r>
              <a:rPr lang="en-US" sz="3400" dirty="0">
                <a:solidFill>
                  <a:schemeClr val="accent5">
                    <a:lumMod val="50000"/>
                  </a:schemeClr>
                </a:solidFill>
              </a:rPr>
              <a:t>Je </a:t>
            </a:r>
            <a:r>
              <a:rPr lang="en-US" sz="3400" b="1" dirty="0" err="1">
                <a:solidFill>
                  <a:srgbClr val="EE6000"/>
                </a:solidFill>
              </a:rPr>
              <a:t>sais</a:t>
            </a:r>
            <a:r>
              <a:rPr lang="en-US" sz="3400" b="1" dirty="0">
                <a:solidFill>
                  <a:srgbClr val="EE6000"/>
                </a:solidFill>
              </a:rPr>
              <a:t> / </a:t>
            </a:r>
            <a:r>
              <a:rPr lang="en-US" sz="3400" b="1" dirty="0" err="1">
                <a:solidFill>
                  <a:srgbClr val="EE6000"/>
                </a:solidFill>
              </a:rPr>
              <a:t>connais</a:t>
            </a:r>
            <a:r>
              <a:rPr lang="en-US" sz="3400" b="1" dirty="0">
                <a:solidFill>
                  <a:srgbClr val="EE6000"/>
                </a:solidFill>
              </a:rPr>
              <a:t> </a:t>
            </a:r>
            <a:r>
              <a:rPr lang="en-US" sz="3400" b="1" dirty="0">
                <a:solidFill>
                  <a:schemeClr val="accent5">
                    <a:lumMod val="50000"/>
                  </a:schemeClr>
                </a:solidFill>
              </a:rPr>
              <a:t>que</a:t>
            </a:r>
            <a:r>
              <a:rPr lang="en-US" sz="3400" dirty="0">
                <a:solidFill>
                  <a:schemeClr val="accent5">
                    <a:lumMod val="50000"/>
                  </a:schemeClr>
                </a:solidFill>
              </a:rPr>
              <a:t> le soleil </a:t>
            </a:r>
            <a:r>
              <a:rPr lang="en-US" sz="3400" dirty="0" err="1">
                <a:solidFill>
                  <a:schemeClr val="accent5">
                    <a:lumMod val="50000"/>
                  </a:schemeClr>
                </a:solidFill>
              </a:rPr>
              <a:t>peut</a:t>
            </a:r>
            <a:r>
              <a:rPr lang="en-US" sz="3400" dirty="0">
                <a:solidFill>
                  <a:schemeClr val="accent5">
                    <a:lumMod val="50000"/>
                  </a:schemeClr>
                </a:solidFill>
              </a:rPr>
              <a:t> </a:t>
            </a:r>
            <a:r>
              <a:rPr lang="en-US" sz="3400" dirty="0" err="1">
                <a:solidFill>
                  <a:schemeClr val="accent5">
                    <a:lumMod val="50000"/>
                  </a:schemeClr>
                </a:solidFill>
              </a:rPr>
              <a:t>être</a:t>
            </a:r>
            <a:r>
              <a:rPr lang="en-US" sz="3400" dirty="0">
                <a:solidFill>
                  <a:schemeClr val="accent5">
                    <a:lumMod val="50000"/>
                  </a:schemeClr>
                </a:solidFill>
              </a:rPr>
              <a:t> </a:t>
            </a:r>
            <a:r>
              <a:rPr lang="en-US" sz="3400" dirty="0" err="1">
                <a:solidFill>
                  <a:schemeClr val="accent5">
                    <a:lumMod val="50000"/>
                  </a:schemeClr>
                </a:solidFill>
              </a:rPr>
              <a:t>dangereux</a:t>
            </a:r>
            <a:r>
              <a:rPr lang="en-US" sz="3400" dirty="0">
                <a:solidFill>
                  <a:schemeClr val="accent5">
                    <a:lumMod val="50000"/>
                  </a:schemeClr>
                </a:solidFill>
              </a:rPr>
              <a:t> ! </a:t>
            </a:r>
          </a:p>
        </p:txBody>
      </p:sp>
      <p:pic>
        <p:nvPicPr>
          <p:cNvPr id="3" name="Picture 2" descr="Icon&#10;&#10;Description automatically generated">
            <a:extLst>
              <a:ext uri="{FF2B5EF4-FFF2-40B4-BE49-F238E27FC236}">
                <a16:creationId xmlns:a16="http://schemas.microsoft.com/office/drawing/2014/main" id="{29CD6058-FE37-0947-917F-F5FEA2D19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418" y="1360561"/>
            <a:ext cx="3199164" cy="3199164"/>
          </a:xfrm>
          <a:prstGeom prst="rect">
            <a:avLst/>
          </a:prstGeom>
        </p:spPr>
      </p:pic>
      <p:sp>
        <p:nvSpPr>
          <p:cNvPr id="9" name="Rounded Rectangle 8">
            <a:extLst>
              <a:ext uri="{FF2B5EF4-FFF2-40B4-BE49-F238E27FC236}">
                <a16:creationId xmlns:a16="http://schemas.microsoft.com/office/drawing/2014/main" id="{A2AF67D2-DBA9-3A40-8162-482D202C36F6}"/>
              </a:ext>
            </a:extLst>
          </p:cNvPr>
          <p:cNvSpPr/>
          <p:nvPr/>
        </p:nvSpPr>
        <p:spPr>
          <a:xfrm>
            <a:off x="1296233" y="4465022"/>
            <a:ext cx="875467" cy="571857"/>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1">
            <a:extLst>
              <a:ext uri="{FF2B5EF4-FFF2-40B4-BE49-F238E27FC236}">
                <a16:creationId xmlns:a16="http://schemas.microsoft.com/office/drawing/2014/main" id="{11D06DD9-AC3B-435A-8480-E2EEEF77D7A6}"/>
              </a:ext>
            </a:extLst>
          </p:cNvPr>
          <p:cNvSpPr/>
          <p:nvPr/>
        </p:nvSpPr>
        <p:spPr>
          <a:xfrm>
            <a:off x="8366078" y="998162"/>
            <a:ext cx="3543842" cy="1811220"/>
          </a:xfrm>
          <a:prstGeom prst="wedgeRoundRectCallout">
            <a:avLst>
              <a:gd name="adj1" fmla="val -21938"/>
              <a:gd name="adj2" fmla="val 70316"/>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i="1" dirty="0">
                <a:solidFill>
                  <a:schemeClr val="bg1"/>
                </a:solidFill>
              </a:rPr>
              <a:t>Savoir</a:t>
            </a:r>
            <a:r>
              <a:rPr lang="en-GB" sz="2400" dirty="0">
                <a:solidFill>
                  <a:schemeClr val="bg1"/>
                </a:solidFill>
              </a:rPr>
              <a:t> is used before ‘que’(that).</a:t>
            </a:r>
            <a:endParaRPr lang="en-GB" sz="2400" i="1" dirty="0">
              <a:solidFill>
                <a:prstClr val="white"/>
              </a:solidFill>
            </a:endParaRPr>
          </a:p>
        </p:txBody>
      </p:sp>
      <p:sp>
        <p:nvSpPr>
          <p:cNvPr id="11" name="TextBox 10">
            <a:extLst>
              <a:ext uri="{FF2B5EF4-FFF2-40B4-BE49-F238E27FC236}">
                <a16:creationId xmlns:a16="http://schemas.microsoft.com/office/drawing/2014/main" id="{2E0205B5-CF2E-4091-9FCF-B9ADD42EF380}"/>
              </a:ext>
            </a:extLst>
          </p:cNvPr>
          <p:cNvSpPr txBox="1"/>
          <p:nvPr/>
        </p:nvSpPr>
        <p:spPr>
          <a:xfrm>
            <a:off x="-3061" y="5200121"/>
            <a:ext cx="12192001" cy="615553"/>
          </a:xfrm>
          <a:prstGeom prst="rect">
            <a:avLst/>
          </a:prstGeom>
          <a:noFill/>
        </p:spPr>
        <p:txBody>
          <a:bodyPr wrap="square" rtlCol="0">
            <a:spAutoFit/>
          </a:bodyPr>
          <a:lstStyle/>
          <a:p>
            <a:pPr algn="ctr"/>
            <a:r>
              <a:rPr lang="en-US" sz="3400" dirty="0">
                <a:solidFill>
                  <a:schemeClr val="accent5">
                    <a:lumMod val="50000"/>
                  </a:schemeClr>
                </a:solidFill>
              </a:rPr>
              <a:t>I </a:t>
            </a:r>
            <a:r>
              <a:rPr lang="en-US" sz="3400" b="1" dirty="0">
                <a:solidFill>
                  <a:srgbClr val="EE6000"/>
                </a:solidFill>
              </a:rPr>
              <a:t>know </a:t>
            </a:r>
            <a:r>
              <a:rPr lang="en-US" sz="3400" b="1" dirty="0">
                <a:solidFill>
                  <a:schemeClr val="accent5">
                    <a:lumMod val="50000"/>
                  </a:schemeClr>
                </a:solidFill>
              </a:rPr>
              <a:t>that </a:t>
            </a:r>
            <a:r>
              <a:rPr lang="en-US" sz="3400" dirty="0">
                <a:solidFill>
                  <a:schemeClr val="accent5">
                    <a:lumMod val="50000"/>
                  </a:schemeClr>
                </a:solidFill>
              </a:rPr>
              <a:t>the sun can be dangerous!</a:t>
            </a:r>
          </a:p>
        </p:txBody>
      </p:sp>
    </p:spTree>
    <p:extLst>
      <p:ext uri="{BB962C8B-B14F-4D97-AF65-F5344CB8AC3E}">
        <p14:creationId xmlns:p14="http://schemas.microsoft.com/office/powerpoint/2010/main" val="5723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i="1" dirty="0">
                <a:solidFill>
                  <a:schemeClr val="bg1"/>
                </a:solidFill>
              </a:rPr>
              <a:t>‘</a:t>
            </a:r>
            <a:r>
              <a:rPr lang="en-GB" sz="3600" b="1" dirty="0" err="1">
                <a:solidFill>
                  <a:schemeClr val="bg1"/>
                </a:solidFill>
              </a:rPr>
              <a:t>Connaître</a:t>
            </a:r>
            <a:r>
              <a:rPr lang="en-GB" sz="3600" b="1" dirty="0">
                <a:solidFill>
                  <a:schemeClr val="bg1"/>
                </a:solidFill>
              </a:rPr>
              <a:t>’ </a:t>
            </a:r>
            <a:r>
              <a:rPr lang="en-GB" sz="3600" b="1" dirty="0" err="1">
                <a:solidFill>
                  <a:schemeClr val="bg1"/>
                </a:solidFill>
              </a:rPr>
              <a:t>ou</a:t>
            </a:r>
            <a:r>
              <a:rPr lang="en-GB" sz="3600" b="1" dirty="0">
                <a:solidFill>
                  <a:schemeClr val="bg1"/>
                </a:solidFill>
              </a:rPr>
              <a:t> ‘savoir’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 y="4421326"/>
            <a:ext cx="12192001" cy="615553"/>
          </a:xfrm>
          <a:prstGeom prst="rect">
            <a:avLst/>
          </a:prstGeom>
          <a:noFill/>
        </p:spPr>
        <p:txBody>
          <a:bodyPr wrap="square" rtlCol="0">
            <a:spAutoFit/>
          </a:bodyPr>
          <a:lstStyle/>
          <a:p>
            <a:pPr algn="ctr"/>
            <a:r>
              <a:rPr lang="en-US" sz="3400" dirty="0">
                <a:solidFill>
                  <a:schemeClr val="accent5">
                    <a:lumMod val="50000"/>
                  </a:schemeClr>
                </a:solidFill>
              </a:rPr>
              <a:t>Tu </a:t>
            </a:r>
            <a:r>
              <a:rPr lang="en-US" sz="3400" b="1" dirty="0" err="1">
                <a:solidFill>
                  <a:srgbClr val="EE6000"/>
                </a:solidFill>
              </a:rPr>
              <a:t>sais</a:t>
            </a:r>
            <a:r>
              <a:rPr lang="en-US" sz="3400" b="1" dirty="0">
                <a:solidFill>
                  <a:srgbClr val="EE6000"/>
                </a:solidFill>
              </a:rPr>
              <a:t> / </a:t>
            </a:r>
            <a:r>
              <a:rPr lang="en-US" sz="3400" b="1" dirty="0" err="1">
                <a:solidFill>
                  <a:srgbClr val="EE6000"/>
                </a:solidFill>
              </a:rPr>
              <a:t>connais</a:t>
            </a:r>
            <a:r>
              <a:rPr lang="en-US" sz="3400" b="1" dirty="0">
                <a:solidFill>
                  <a:srgbClr val="EE6000"/>
                </a:solidFill>
              </a:rPr>
              <a:t> </a:t>
            </a:r>
            <a:r>
              <a:rPr lang="en-US" sz="3400" b="1" dirty="0" err="1">
                <a:solidFill>
                  <a:schemeClr val="accent5">
                    <a:lumMod val="50000"/>
                  </a:schemeClr>
                </a:solidFill>
              </a:rPr>
              <a:t>où</a:t>
            </a:r>
            <a:r>
              <a:rPr lang="en-US" sz="3400" dirty="0">
                <a:solidFill>
                  <a:schemeClr val="accent5">
                    <a:lumMod val="50000"/>
                  </a:schemeClr>
                </a:solidFill>
              </a:rPr>
              <a:t> il a pris son petit-déjeuner ?</a:t>
            </a:r>
          </a:p>
        </p:txBody>
      </p:sp>
      <p:pic>
        <p:nvPicPr>
          <p:cNvPr id="3" name="Picture 2" descr="Icon&#10;&#10;Description automatically generated">
            <a:extLst>
              <a:ext uri="{FF2B5EF4-FFF2-40B4-BE49-F238E27FC236}">
                <a16:creationId xmlns:a16="http://schemas.microsoft.com/office/drawing/2014/main" id="{3507EA7A-0955-AA4C-8A9F-A9B8D0622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7339" y="1160453"/>
            <a:ext cx="2749891" cy="2749891"/>
          </a:xfrm>
          <a:prstGeom prst="rect">
            <a:avLst/>
          </a:prstGeom>
        </p:spPr>
      </p:pic>
      <p:pic>
        <p:nvPicPr>
          <p:cNvPr id="9" name="Picture 8" descr="A black and yellow logo&#10;&#10;Description automatically generated with low confidence">
            <a:extLst>
              <a:ext uri="{FF2B5EF4-FFF2-40B4-BE49-F238E27FC236}">
                <a16:creationId xmlns:a16="http://schemas.microsoft.com/office/drawing/2014/main" id="{2BE2504A-CC71-ED48-A464-E01A9C6549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3702" y="790331"/>
            <a:ext cx="2754000" cy="2754000"/>
          </a:xfrm>
          <a:prstGeom prst="rect">
            <a:avLst/>
          </a:prstGeom>
        </p:spPr>
      </p:pic>
      <p:pic>
        <p:nvPicPr>
          <p:cNvPr id="11" name="Picture 10" descr="Icon&#10;&#10;Description automatically generated">
            <a:extLst>
              <a:ext uri="{FF2B5EF4-FFF2-40B4-BE49-F238E27FC236}">
                <a16:creationId xmlns:a16="http://schemas.microsoft.com/office/drawing/2014/main" id="{C50B8686-E8AB-8F47-A808-E556DA0E2D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799" y="2424622"/>
            <a:ext cx="2750400" cy="2750400"/>
          </a:xfrm>
          <a:prstGeom prst="rect">
            <a:avLst/>
          </a:prstGeom>
        </p:spPr>
      </p:pic>
      <p:sp>
        <p:nvSpPr>
          <p:cNvPr id="12" name="Rounded Rectangle 11">
            <a:extLst>
              <a:ext uri="{FF2B5EF4-FFF2-40B4-BE49-F238E27FC236}">
                <a16:creationId xmlns:a16="http://schemas.microsoft.com/office/drawing/2014/main" id="{C547A5BF-1BB6-8F44-8782-7CBDBA2EF1D7}"/>
              </a:ext>
            </a:extLst>
          </p:cNvPr>
          <p:cNvSpPr/>
          <p:nvPr/>
        </p:nvSpPr>
        <p:spPr>
          <a:xfrm>
            <a:off x="1683845" y="4443173"/>
            <a:ext cx="867824" cy="571857"/>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1">
            <a:extLst>
              <a:ext uri="{FF2B5EF4-FFF2-40B4-BE49-F238E27FC236}">
                <a16:creationId xmlns:a16="http://schemas.microsoft.com/office/drawing/2014/main" id="{2C8F32A6-0838-4A55-8AE7-BE6C81FBD53D}"/>
              </a:ext>
            </a:extLst>
          </p:cNvPr>
          <p:cNvSpPr/>
          <p:nvPr/>
        </p:nvSpPr>
        <p:spPr>
          <a:xfrm>
            <a:off x="8366078" y="998162"/>
            <a:ext cx="3543842" cy="1811220"/>
          </a:xfrm>
          <a:prstGeom prst="wedgeRoundRectCallout">
            <a:avLst>
              <a:gd name="adj1" fmla="val -21938"/>
              <a:gd name="adj2" fmla="val 70316"/>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i="1" dirty="0">
                <a:solidFill>
                  <a:schemeClr val="bg1"/>
                </a:solidFill>
              </a:rPr>
              <a:t>Savoir</a:t>
            </a:r>
            <a:r>
              <a:rPr lang="en-GB" sz="2400" dirty="0">
                <a:solidFill>
                  <a:schemeClr val="bg1"/>
                </a:solidFill>
              </a:rPr>
              <a:t> is used before a question word.</a:t>
            </a:r>
            <a:endParaRPr lang="en-GB" sz="2400" i="1" dirty="0">
              <a:solidFill>
                <a:prstClr val="white"/>
              </a:solidFill>
            </a:endParaRPr>
          </a:p>
        </p:txBody>
      </p:sp>
      <p:sp>
        <p:nvSpPr>
          <p:cNvPr id="13" name="TextBox 12">
            <a:extLst>
              <a:ext uri="{FF2B5EF4-FFF2-40B4-BE49-F238E27FC236}">
                <a16:creationId xmlns:a16="http://schemas.microsoft.com/office/drawing/2014/main" id="{0273DCFA-3E51-4502-A397-DCB0647E385F}"/>
              </a:ext>
            </a:extLst>
          </p:cNvPr>
          <p:cNvSpPr txBox="1"/>
          <p:nvPr/>
        </p:nvSpPr>
        <p:spPr>
          <a:xfrm>
            <a:off x="-3061" y="5200121"/>
            <a:ext cx="12192001" cy="615553"/>
          </a:xfrm>
          <a:prstGeom prst="rect">
            <a:avLst/>
          </a:prstGeom>
          <a:noFill/>
        </p:spPr>
        <p:txBody>
          <a:bodyPr wrap="square" rtlCol="0">
            <a:spAutoFit/>
          </a:bodyPr>
          <a:lstStyle/>
          <a:p>
            <a:pPr algn="ctr"/>
            <a:r>
              <a:rPr lang="en-US" sz="3400" dirty="0">
                <a:solidFill>
                  <a:schemeClr val="accent5">
                    <a:lumMod val="50000"/>
                  </a:schemeClr>
                </a:solidFill>
              </a:rPr>
              <a:t>Do you </a:t>
            </a:r>
            <a:r>
              <a:rPr lang="en-US" sz="3400" b="1" dirty="0">
                <a:solidFill>
                  <a:srgbClr val="EE6000"/>
                </a:solidFill>
              </a:rPr>
              <a:t>know </a:t>
            </a:r>
            <a:r>
              <a:rPr lang="en-US" sz="3400" b="1" dirty="0">
                <a:solidFill>
                  <a:schemeClr val="accent5">
                    <a:lumMod val="50000"/>
                  </a:schemeClr>
                </a:solidFill>
              </a:rPr>
              <a:t>where </a:t>
            </a:r>
            <a:r>
              <a:rPr lang="en-US" sz="3400" dirty="0">
                <a:solidFill>
                  <a:schemeClr val="accent5">
                    <a:lumMod val="50000"/>
                  </a:schemeClr>
                </a:solidFill>
              </a:rPr>
              <a:t>he had breakfast?</a:t>
            </a:r>
          </a:p>
        </p:txBody>
      </p:sp>
    </p:spTree>
    <p:extLst>
      <p:ext uri="{BB962C8B-B14F-4D97-AF65-F5344CB8AC3E}">
        <p14:creationId xmlns:p14="http://schemas.microsoft.com/office/powerpoint/2010/main" val="423045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A0549CE-27AE-1A4C-9DA1-7DBEA7802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933" y="1797224"/>
            <a:ext cx="3138624" cy="313862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i="1" dirty="0">
                <a:solidFill>
                  <a:schemeClr val="bg1"/>
                </a:solidFill>
              </a:rPr>
              <a:t>‘</a:t>
            </a:r>
            <a:r>
              <a:rPr lang="en-GB" sz="3600" b="1" dirty="0" err="1">
                <a:solidFill>
                  <a:schemeClr val="bg1"/>
                </a:solidFill>
              </a:rPr>
              <a:t>Connaître</a:t>
            </a:r>
            <a:r>
              <a:rPr lang="en-GB" sz="3600" b="1" dirty="0">
                <a:solidFill>
                  <a:schemeClr val="bg1"/>
                </a:solidFill>
              </a:rPr>
              <a:t>’ </a:t>
            </a:r>
            <a:r>
              <a:rPr lang="en-GB" sz="3600" b="1" dirty="0" err="1">
                <a:solidFill>
                  <a:schemeClr val="bg1"/>
                </a:solidFill>
              </a:rPr>
              <a:t>ou</a:t>
            </a:r>
            <a:r>
              <a:rPr lang="en-GB" sz="3600" b="1" dirty="0">
                <a:solidFill>
                  <a:schemeClr val="bg1"/>
                </a:solidFill>
              </a:rPr>
              <a:t> ‘savoir’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 y="4421326"/>
            <a:ext cx="12192001" cy="615553"/>
          </a:xfrm>
          <a:prstGeom prst="rect">
            <a:avLst/>
          </a:prstGeom>
          <a:noFill/>
        </p:spPr>
        <p:txBody>
          <a:bodyPr wrap="square" rtlCol="0">
            <a:spAutoFit/>
          </a:bodyPr>
          <a:lstStyle/>
          <a:p>
            <a:pPr algn="ctr"/>
            <a:r>
              <a:rPr lang="en-US" sz="3400" dirty="0">
                <a:solidFill>
                  <a:schemeClr val="accent5">
                    <a:lumMod val="50000"/>
                  </a:schemeClr>
                </a:solidFill>
              </a:rPr>
              <a:t>Je </a:t>
            </a:r>
            <a:r>
              <a:rPr lang="en-US" sz="3400" b="1" dirty="0" err="1">
                <a:solidFill>
                  <a:srgbClr val="EE6000"/>
                </a:solidFill>
              </a:rPr>
              <a:t>sais</a:t>
            </a:r>
            <a:r>
              <a:rPr lang="en-US" sz="3400" b="1" dirty="0">
                <a:solidFill>
                  <a:srgbClr val="EE6000"/>
                </a:solidFill>
              </a:rPr>
              <a:t> / </a:t>
            </a:r>
            <a:r>
              <a:rPr lang="en-US" sz="3400" b="1" dirty="0" err="1">
                <a:solidFill>
                  <a:srgbClr val="EE6000"/>
                </a:solidFill>
              </a:rPr>
              <a:t>connais</a:t>
            </a:r>
            <a:r>
              <a:rPr lang="en-US" sz="3400" b="1" dirty="0">
                <a:solidFill>
                  <a:srgbClr val="EE6000"/>
                </a:solidFill>
              </a:rPr>
              <a:t> </a:t>
            </a:r>
            <a:r>
              <a:rPr lang="en-US" sz="3400" b="1" dirty="0">
                <a:solidFill>
                  <a:schemeClr val="accent5">
                    <a:lumMod val="50000"/>
                  </a:schemeClr>
                </a:solidFill>
              </a:rPr>
              <a:t>un petit café </a:t>
            </a:r>
            <a:r>
              <a:rPr lang="en-US" sz="3400" dirty="0" err="1">
                <a:solidFill>
                  <a:schemeClr val="accent5">
                    <a:lumMod val="50000"/>
                  </a:schemeClr>
                </a:solidFill>
              </a:rPr>
              <a:t>espagnol</a:t>
            </a:r>
            <a:r>
              <a:rPr lang="en-US" sz="3400" dirty="0">
                <a:solidFill>
                  <a:schemeClr val="accent5">
                    <a:lumMod val="50000"/>
                  </a:schemeClr>
                </a:solidFill>
              </a:rPr>
              <a:t>. </a:t>
            </a:r>
          </a:p>
        </p:txBody>
      </p:sp>
      <p:pic>
        <p:nvPicPr>
          <p:cNvPr id="9" name="Picture 8" descr="Logo&#10;&#10;Description automatically generated">
            <a:extLst>
              <a:ext uri="{FF2B5EF4-FFF2-40B4-BE49-F238E27FC236}">
                <a16:creationId xmlns:a16="http://schemas.microsoft.com/office/drawing/2014/main" id="{80991A1E-124F-9044-9149-A0E0B7757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6745" y="869562"/>
            <a:ext cx="1653262" cy="1653262"/>
          </a:xfrm>
          <a:prstGeom prst="rect">
            <a:avLst/>
          </a:prstGeom>
        </p:spPr>
      </p:pic>
      <p:sp>
        <p:nvSpPr>
          <p:cNvPr id="10" name="Rounded Rectangle 9">
            <a:extLst>
              <a:ext uri="{FF2B5EF4-FFF2-40B4-BE49-F238E27FC236}">
                <a16:creationId xmlns:a16="http://schemas.microsoft.com/office/drawing/2014/main" id="{F698E61E-C332-4C46-B4D6-AC023FFC2C67}"/>
              </a:ext>
            </a:extLst>
          </p:cNvPr>
          <p:cNvSpPr/>
          <p:nvPr/>
        </p:nvSpPr>
        <p:spPr>
          <a:xfrm>
            <a:off x="3657104" y="4490640"/>
            <a:ext cx="1782614" cy="571857"/>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
            <a:extLst>
              <a:ext uri="{FF2B5EF4-FFF2-40B4-BE49-F238E27FC236}">
                <a16:creationId xmlns:a16="http://schemas.microsoft.com/office/drawing/2014/main" id="{65DC4DF7-701B-441C-A8D2-D2B915D42849}"/>
              </a:ext>
            </a:extLst>
          </p:cNvPr>
          <p:cNvSpPr/>
          <p:nvPr/>
        </p:nvSpPr>
        <p:spPr>
          <a:xfrm>
            <a:off x="8366078" y="998162"/>
            <a:ext cx="3543842" cy="1811220"/>
          </a:xfrm>
          <a:prstGeom prst="wedgeRoundRectCallout">
            <a:avLst>
              <a:gd name="adj1" fmla="val -21938"/>
              <a:gd name="adj2" fmla="val 70316"/>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i="1" dirty="0" err="1">
                <a:solidFill>
                  <a:schemeClr val="bg1"/>
                </a:solidFill>
              </a:rPr>
              <a:t>Connaître</a:t>
            </a:r>
            <a:r>
              <a:rPr lang="en-GB" sz="2400" dirty="0">
                <a:solidFill>
                  <a:schemeClr val="bg1"/>
                </a:solidFill>
              </a:rPr>
              <a:t> is used to talk about knowing a person, place or thing.</a:t>
            </a:r>
            <a:endParaRPr lang="en-GB" sz="2400" i="1" dirty="0">
              <a:solidFill>
                <a:prstClr val="white"/>
              </a:solidFill>
            </a:endParaRPr>
          </a:p>
        </p:txBody>
      </p:sp>
      <p:sp>
        <p:nvSpPr>
          <p:cNvPr id="12" name="TextBox 11">
            <a:extLst>
              <a:ext uri="{FF2B5EF4-FFF2-40B4-BE49-F238E27FC236}">
                <a16:creationId xmlns:a16="http://schemas.microsoft.com/office/drawing/2014/main" id="{ABBA0C60-FA01-4694-BE39-EAAEB8041529}"/>
              </a:ext>
            </a:extLst>
          </p:cNvPr>
          <p:cNvSpPr txBox="1"/>
          <p:nvPr/>
        </p:nvSpPr>
        <p:spPr>
          <a:xfrm>
            <a:off x="-3061" y="5200121"/>
            <a:ext cx="12192001" cy="615553"/>
          </a:xfrm>
          <a:prstGeom prst="rect">
            <a:avLst/>
          </a:prstGeom>
          <a:noFill/>
        </p:spPr>
        <p:txBody>
          <a:bodyPr wrap="square" rtlCol="0">
            <a:spAutoFit/>
          </a:bodyPr>
          <a:lstStyle/>
          <a:p>
            <a:pPr algn="ctr"/>
            <a:r>
              <a:rPr lang="en-US" sz="3400" dirty="0">
                <a:solidFill>
                  <a:schemeClr val="accent5">
                    <a:lumMod val="50000"/>
                  </a:schemeClr>
                </a:solidFill>
              </a:rPr>
              <a:t>I </a:t>
            </a:r>
            <a:r>
              <a:rPr lang="en-US" sz="3400" b="1" dirty="0">
                <a:solidFill>
                  <a:srgbClr val="EE6000"/>
                </a:solidFill>
              </a:rPr>
              <a:t>know </a:t>
            </a:r>
            <a:r>
              <a:rPr lang="en-US" sz="3400" b="1" dirty="0">
                <a:solidFill>
                  <a:schemeClr val="accent5">
                    <a:lumMod val="50000"/>
                  </a:schemeClr>
                </a:solidFill>
              </a:rPr>
              <a:t>a little Spanish café. </a:t>
            </a:r>
          </a:p>
        </p:txBody>
      </p:sp>
    </p:spTree>
    <p:extLst>
      <p:ext uri="{BB962C8B-B14F-4D97-AF65-F5344CB8AC3E}">
        <p14:creationId xmlns:p14="http://schemas.microsoft.com/office/powerpoint/2010/main" val="314747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D969CA2-48E2-8946-BDCD-D42203B5E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77" y="534325"/>
            <a:ext cx="4401523" cy="4401523"/>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i="1" dirty="0">
                <a:solidFill>
                  <a:schemeClr val="bg1"/>
                </a:solidFill>
              </a:rPr>
              <a:t>‘</a:t>
            </a:r>
            <a:r>
              <a:rPr lang="en-GB" sz="3600" b="1" dirty="0" err="1">
                <a:solidFill>
                  <a:schemeClr val="bg1"/>
                </a:solidFill>
              </a:rPr>
              <a:t>Connaître</a:t>
            </a:r>
            <a:r>
              <a:rPr lang="en-GB" sz="3600" b="1" dirty="0">
                <a:solidFill>
                  <a:schemeClr val="bg1"/>
                </a:solidFill>
              </a:rPr>
              <a:t>’ </a:t>
            </a:r>
            <a:r>
              <a:rPr lang="en-GB" sz="3600" b="1" dirty="0" err="1">
                <a:solidFill>
                  <a:schemeClr val="bg1"/>
                </a:solidFill>
              </a:rPr>
              <a:t>ou</a:t>
            </a:r>
            <a:r>
              <a:rPr lang="en-GB" sz="3600" b="1" dirty="0">
                <a:solidFill>
                  <a:schemeClr val="bg1"/>
                </a:solidFill>
              </a:rPr>
              <a:t> ‘savoir’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 y="4421326"/>
            <a:ext cx="12192001" cy="615553"/>
          </a:xfrm>
          <a:prstGeom prst="rect">
            <a:avLst/>
          </a:prstGeom>
          <a:noFill/>
        </p:spPr>
        <p:txBody>
          <a:bodyPr wrap="square" rtlCol="0">
            <a:spAutoFit/>
          </a:bodyPr>
          <a:lstStyle/>
          <a:p>
            <a:pPr algn="ctr"/>
            <a:r>
              <a:rPr lang="en-US" sz="3400" dirty="0">
                <a:solidFill>
                  <a:schemeClr val="accent5">
                    <a:lumMod val="50000"/>
                  </a:schemeClr>
                </a:solidFill>
              </a:rPr>
              <a:t>Tu </a:t>
            </a:r>
            <a:r>
              <a:rPr lang="en-US" sz="3400" b="1" dirty="0" err="1">
                <a:solidFill>
                  <a:srgbClr val="EE6000"/>
                </a:solidFill>
              </a:rPr>
              <a:t>sais</a:t>
            </a:r>
            <a:r>
              <a:rPr lang="en-US" sz="3400" b="1" dirty="0">
                <a:solidFill>
                  <a:srgbClr val="EE6000"/>
                </a:solidFill>
              </a:rPr>
              <a:t> / </a:t>
            </a:r>
            <a:r>
              <a:rPr lang="en-US" sz="3400" b="1" dirty="0" err="1">
                <a:solidFill>
                  <a:srgbClr val="EE6000"/>
                </a:solidFill>
              </a:rPr>
              <a:t>connais</a:t>
            </a:r>
            <a:r>
              <a:rPr lang="en-US" sz="3400" b="1" dirty="0">
                <a:solidFill>
                  <a:srgbClr val="EE6000"/>
                </a:solidFill>
              </a:rPr>
              <a:t> </a:t>
            </a:r>
            <a:r>
              <a:rPr lang="en-US" sz="3400" b="1" dirty="0" err="1">
                <a:solidFill>
                  <a:schemeClr val="accent5">
                    <a:lumMod val="50000"/>
                  </a:schemeClr>
                </a:solidFill>
              </a:rPr>
              <a:t>qu</a:t>
            </a:r>
            <a:r>
              <a:rPr lang="en-US" sz="3400" dirty="0" err="1">
                <a:solidFill>
                  <a:schemeClr val="accent5">
                    <a:lumMod val="50000"/>
                  </a:schemeClr>
                </a:solidFill>
              </a:rPr>
              <a:t>’il</a:t>
            </a:r>
            <a:r>
              <a:rPr lang="en-US" sz="3400" dirty="0">
                <a:solidFill>
                  <a:schemeClr val="accent5">
                    <a:lumMod val="50000"/>
                  </a:schemeClr>
                </a:solidFill>
              </a:rPr>
              <a:t> a </a:t>
            </a:r>
            <a:r>
              <a:rPr lang="en-US" sz="3400" dirty="0" err="1">
                <a:solidFill>
                  <a:schemeClr val="accent5">
                    <a:lumMod val="50000"/>
                  </a:schemeClr>
                </a:solidFill>
              </a:rPr>
              <a:t>eu</a:t>
            </a:r>
            <a:r>
              <a:rPr lang="en-US" sz="3400" dirty="0">
                <a:solidFill>
                  <a:schemeClr val="accent5">
                    <a:lumMod val="50000"/>
                  </a:schemeClr>
                </a:solidFill>
              </a:rPr>
              <a:t> un accident ? </a:t>
            </a:r>
          </a:p>
        </p:txBody>
      </p:sp>
      <p:sp>
        <p:nvSpPr>
          <p:cNvPr id="9" name="Rounded Rectangle 8">
            <a:extLst>
              <a:ext uri="{FF2B5EF4-FFF2-40B4-BE49-F238E27FC236}">
                <a16:creationId xmlns:a16="http://schemas.microsoft.com/office/drawing/2014/main" id="{6B9D7CA8-E728-B14D-8E18-535EF2F223CD}"/>
              </a:ext>
            </a:extLst>
          </p:cNvPr>
          <p:cNvSpPr/>
          <p:nvPr/>
        </p:nvSpPr>
        <p:spPr>
          <a:xfrm>
            <a:off x="2314723" y="4490640"/>
            <a:ext cx="913899" cy="571857"/>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1">
            <a:extLst>
              <a:ext uri="{FF2B5EF4-FFF2-40B4-BE49-F238E27FC236}">
                <a16:creationId xmlns:a16="http://schemas.microsoft.com/office/drawing/2014/main" id="{BE42979C-2030-453C-92C3-E72D6A21EFB0}"/>
              </a:ext>
            </a:extLst>
          </p:cNvPr>
          <p:cNvSpPr/>
          <p:nvPr/>
        </p:nvSpPr>
        <p:spPr>
          <a:xfrm>
            <a:off x="8366078" y="998162"/>
            <a:ext cx="3543842" cy="1811220"/>
          </a:xfrm>
          <a:prstGeom prst="wedgeRoundRectCallout">
            <a:avLst>
              <a:gd name="adj1" fmla="val -21938"/>
              <a:gd name="adj2" fmla="val 70316"/>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i="1" dirty="0">
                <a:solidFill>
                  <a:schemeClr val="bg1"/>
                </a:solidFill>
              </a:rPr>
              <a:t>Savoir</a:t>
            </a:r>
            <a:r>
              <a:rPr lang="en-GB" sz="2400" dirty="0">
                <a:solidFill>
                  <a:schemeClr val="bg1"/>
                </a:solidFill>
              </a:rPr>
              <a:t> is used before ‘que’(that).</a:t>
            </a:r>
            <a:endParaRPr lang="en-GB" sz="2400" i="1" dirty="0">
              <a:solidFill>
                <a:prstClr val="white"/>
              </a:solidFill>
            </a:endParaRPr>
          </a:p>
        </p:txBody>
      </p:sp>
      <p:sp>
        <p:nvSpPr>
          <p:cNvPr id="11" name="TextBox 10">
            <a:extLst>
              <a:ext uri="{FF2B5EF4-FFF2-40B4-BE49-F238E27FC236}">
                <a16:creationId xmlns:a16="http://schemas.microsoft.com/office/drawing/2014/main" id="{72851CDA-823A-4BC3-8E8E-907F78B7CDE1}"/>
              </a:ext>
            </a:extLst>
          </p:cNvPr>
          <p:cNvSpPr txBox="1"/>
          <p:nvPr/>
        </p:nvSpPr>
        <p:spPr>
          <a:xfrm>
            <a:off x="-3061" y="5200121"/>
            <a:ext cx="12192001" cy="615553"/>
          </a:xfrm>
          <a:prstGeom prst="rect">
            <a:avLst/>
          </a:prstGeom>
          <a:noFill/>
        </p:spPr>
        <p:txBody>
          <a:bodyPr wrap="square" rtlCol="0">
            <a:spAutoFit/>
          </a:bodyPr>
          <a:lstStyle/>
          <a:p>
            <a:pPr algn="ctr"/>
            <a:r>
              <a:rPr lang="en-US" sz="3400" dirty="0">
                <a:solidFill>
                  <a:schemeClr val="accent5">
                    <a:lumMod val="50000"/>
                  </a:schemeClr>
                </a:solidFill>
              </a:rPr>
              <a:t>Do you </a:t>
            </a:r>
            <a:r>
              <a:rPr lang="en-US" sz="3400" b="1" dirty="0">
                <a:solidFill>
                  <a:srgbClr val="EE6000"/>
                </a:solidFill>
              </a:rPr>
              <a:t>know </a:t>
            </a:r>
            <a:r>
              <a:rPr lang="en-US" sz="3400" b="1" dirty="0">
                <a:solidFill>
                  <a:schemeClr val="accent5">
                    <a:lumMod val="50000"/>
                  </a:schemeClr>
                </a:solidFill>
              </a:rPr>
              <a:t>that </a:t>
            </a:r>
            <a:r>
              <a:rPr lang="en-US" sz="3400" dirty="0">
                <a:solidFill>
                  <a:schemeClr val="accent5">
                    <a:lumMod val="50000"/>
                  </a:schemeClr>
                </a:solidFill>
              </a:rPr>
              <a:t>he’s had an accident?</a:t>
            </a:r>
          </a:p>
        </p:txBody>
      </p:sp>
    </p:spTree>
    <p:extLst>
      <p:ext uri="{BB962C8B-B14F-4D97-AF65-F5344CB8AC3E}">
        <p14:creationId xmlns:p14="http://schemas.microsoft.com/office/powerpoint/2010/main" val="298501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i="1" dirty="0">
                <a:solidFill>
                  <a:schemeClr val="bg1"/>
                </a:solidFill>
              </a:rPr>
              <a:t>‘</a:t>
            </a:r>
            <a:r>
              <a:rPr lang="en-GB" sz="3600" b="1" dirty="0" err="1">
                <a:solidFill>
                  <a:schemeClr val="bg1"/>
                </a:solidFill>
              </a:rPr>
              <a:t>Connaître</a:t>
            </a:r>
            <a:r>
              <a:rPr lang="en-GB" sz="3600" b="1" dirty="0">
                <a:solidFill>
                  <a:schemeClr val="bg1"/>
                </a:solidFill>
              </a:rPr>
              <a:t>’ </a:t>
            </a:r>
            <a:r>
              <a:rPr lang="en-GB" sz="3600" b="1" dirty="0" err="1">
                <a:solidFill>
                  <a:schemeClr val="bg1"/>
                </a:solidFill>
              </a:rPr>
              <a:t>ou</a:t>
            </a:r>
            <a:r>
              <a:rPr lang="en-GB" sz="3600" b="1" dirty="0">
                <a:solidFill>
                  <a:schemeClr val="bg1"/>
                </a:solidFill>
              </a:rPr>
              <a:t> ‘savoir’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 y="4421326"/>
            <a:ext cx="12192001" cy="615553"/>
          </a:xfrm>
          <a:prstGeom prst="rect">
            <a:avLst/>
          </a:prstGeom>
          <a:noFill/>
        </p:spPr>
        <p:txBody>
          <a:bodyPr wrap="square" rtlCol="0">
            <a:spAutoFit/>
          </a:bodyPr>
          <a:lstStyle/>
          <a:p>
            <a:pPr algn="ctr"/>
            <a:r>
              <a:rPr lang="en-US" sz="3400" dirty="0">
                <a:solidFill>
                  <a:schemeClr val="accent5">
                    <a:lumMod val="50000"/>
                  </a:schemeClr>
                </a:solidFill>
              </a:rPr>
              <a:t>Elle </a:t>
            </a:r>
            <a:r>
              <a:rPr lang="en-US" sz="3400" b="1" dirty="0" err="1">
                <a:solidFill>
                  <a:srgbClr val="EE6000"/>
                </a:solidFill>
              </a:rPr>
              <a:t>sait</a:t>
            </a:r>
            <a:r>
              <a:rPr lang="en-US" sz="3400" b="1" dirty="0">
                <a:solidFill>
                  <a:srgbClr val="EE6000"/>
                </a:solidFill>
              </a:rPr>
              <a:t> / </a:t>
            </a:r>
            <a:r>
              <a:rPr lang="en-US" sz="3400" b="1" dirty="0" err="1">
                <a:solidFill>
                  <a:srgbClr val="EE6000"/>
                </a:solidFill>
              </a:rPr>
              <a:t>connaît</a:t>
            </a:r>
            <a:r>
              <a:rPr lang="en-US" sz="3400" b="1" dirty="0">
                <a:solidFill>
                  <a:srgbClr val="EE6000"/>
                </a:solidFill>
              </a:rPr>
              <a:t> </a:t>
            </a:r>
            <a:r>
              <a:rPr lang="en-US" sz="3400" b="1" dirty="0">
                <a:solidFill>
                  <a:schemeClr val="accent5">
                    <a:lumMod val="50000"/>
                  </a:schemeClr>
                </a:solidFill>
              </a:rPr>
              <a:t>beaucoup de gens </a:t>
            </a:r>
            <a:r>
              <a:rPr lang="en-US" sz="3400" dirty="0" err="1">
                <a:solidFill>
                  <a:schemeClr val="accent5">
                    <a:lumMod val="50000"/>
                  </a:schemeClr>
                </a:solidFill>
              </a:rPr>
              <a:t>en</a:t>
            </a:r>
            <a:r>
              <a:rPr lang="en-US" sz="3400" dirty="0">
                <a:solidFill>
                  <a:schemeClr val="accent5">
                    <a:lumMod val="50000"/>
                  </a:schemeClr>
                </a:solidFill>
              </a:rPr>
              <a:t> </a:t>
            </a:r>
            <a:r>
              <a:rPr lang="en-US" sz="3400" dirty="0" err="1">
                <a:solidFill>
                  <a:schemeClr val="accent5">
                    <a:lumMod val="50000"/>
                  </a:schemeClr>
                </a:solidFill>
              </a:rPr>
              <a:t>Espagne</a:t>
            </a:r>
            <a:r>
              <a:rPr lang="en-US" sz="3400" dirty="0">
                <a:solidFill>
                  <a:schemeClr val="accent5">
                    <a:lumMod val="50000"/>
                  </a:schemeClr>
                </a:solidFill>
              </a:rPr>
              <a:t> ! </a:t>
            </a:r>
          </a:p>
        </p:txBody>
      </p:sp>
      <p:pic>
        <p:nvPicPr>
          <p:cNvPr id="9" name="Picture 8" descr="Logo&#10;&#10;Description automatically generated">
            <a:extLst>
              <a:ext uri="{FF2B5EF4-FFF2-40B4-BE49-F238E27FC236}">
                <a16:creationId xmlns:a16="http://schemas.microsoft.com/office/drawing/2014/main" id="{90664DA8-E64F-BE45-A53C-CEEA780F4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414" y="1032184"/>
            <a:ext cx="3663642" cy="3663642"/>
          </a:xfrm>
          <a:prstGeom prst="rect">
            <a:avLst/>
          </a:prstGeom>
        </p:spPr>
      </p:pic>
      <p:sp>
        <p:nvSpPr>
          <p:cNvPr id="10" name="Rounded Rectangle 9">
            <a:extLst>
              <a:ext uri="{FF2B5EF4-FFF2-40B4-BE49-F238E27FC236}">
                <a16:creationId xmlns:a16="http://schemas.microsoft.com/office/drawing/2014/main" id="{D1E81272-4EFF-0244-9ED3-E675D51C4195}"/>
              </a:ext>
            </a:extLst>
          </p:cNvPr>
          <p:cNvSpPr/>
          <p:nvPr/>
        </p:nvSpPr>
        <p:spPr>
          <a:xfrm>
            <a:off x="2727941" y="4443173"/>
            <a:ext cx="1682133" cy="571857"/>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
            <a:extLst>
              <a:ext uri="{FF2B5EF4-FFF2-40B4-BE49-F238E27FC236}">
                <a16:creationId xmlns:a16="http://schemas.microsoft.com/office/drawing/2014/main" id="{C13D92A0-7144-478B-BFCB-FABD4CEDBB66}"/>
              </a:ext>
            </a:extLst>
          </p:cNvPr>
          <p:cNvSpPr/>
          <p:nvPr/>
        </p:nvSpPr>
        <p:spPr>
          <a:xfrm>
            <a:off x="8366078" y="998162"/>
            <a:ext cx="3543842" cy="1811220"/>
          </a:xfrm>
          <a:prstGeom prst="wedgeRoundRectCallout">
            <a:avLst>
              <a:gd name="adj1" fmla="val -21938"/>
              <a:gd name="adj2" fmla="val 70316"/>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i="1" dirty="0" err="1">
                <a:solidFill>
                  <a:schemeClr val="bg1"/>
                </a:solidFill>
              </a:rPr>
              <a:t>Connaître</a:t>
            </a:r>
            <a:r>
              <a:rPr lang="en-GB" sz="2400" dirty="0">
                <a:solidFill>
                  <a:schemeClr val="bg1"/>
                </a:solidFill>
              </a:rPr>
              <a:t> is used to talk about knowing a person, place or thing.</a:t>
            </a:r>
            <a:endParaRPr lang="en-GB" sz="2400" i="1" dirty="0">
              <a:solidFill>
                <a:prstClr val="white"/>
              </a:solidFill>
            </a:endParaRPr>
          </a:p>
        </p:txBody>
      </p:sp>
      <p:sp>
        <p:nvSpPr>
          <p:cNvPr id="12" name="TextBox 11">
            <a:extLst>
              <a:ext uri="{FF2B5EF4-FFF2-40B4-BE49-F238E27FC236}">
                <a16:creationId xmlns:a16="http://schemas.microsoft.com/office/drawing/2014/main" id="{C535A34A-D691-467C-A20C-EA33D2623CCC}"/>
              </a:ext>
            </a:extLst>
          </p:cNvPr>
          <p:cNvSpPr txBox="1"/>
          <p:nvPr/>
        </p:nvSpPr>
        <p:spPr>
          <a:xfrm>
            <a:off x="-3061" y="5200121"/>
            <a:ext cx="12192001" cy="615553"/>
          </a:xfrm>
          <a:prstGeom prst="rect">
            <a:avLst/>
          </a:prstGeom>
          <a:noFill/>
        </p:spPr>
        <p:txBody>
          <a:bodyPr wrap="square" rtlCol="0">
            <a:spAutoFit/>
          </a:bodyPr>
          <a:lstStyle/>
          <a:p>
            <a:pPr algn="ctr"/>
            <a:r>
              <a:rPr lang="en-US" sz="3400" dirty="0">
                <a:solidFill>
                  <a:schemeClr val="accent5">
                    <a:lumMod val="50000"/>
                  </a:schemeClr>
                </a:solidFill>
              </a:rPr>
              <a:t>She </a:t>
            </a:r>
            <a:r>
              <a:rPr lang="en-US" sz="3400" b="1" dirty="0">
                <a:solidFill>
                  <a:srgbClr val="EE6000"/>
                </a:solidFill>
              </a:rPr>
              <a:t>knows </a:t>
            </a:r>
            <a:r>
              <a:rPr lang="en-US" sz="3400" b="1" dirty="0">
                <a:solidFill>
                  <a:schemeClr val="accent5">
                    <a:lumMod val="50000"/>
                  </a:schemeClr>
                </a:solidFill>
              </a:rPr>
              <a:t>lots of people </a:t>
            </a:r>
            <a:r>
              <a:rPr lang="en-US" sz="3400" dirty="0">
                <a:solidFill>
                  <a:schemeClr val="accent5">
                    <a:lumMod val="50000"/>
                  </a:schemeClr>
                </a:solidFill>
              </a:rPr>
              <a:t>in Spain</a:t>
            </a:r>
            <a:r>
              <a:rPr lang="en-US" sz="3400" b="1" dirty="0">
                <a:solidFill>
                  <a:schemeClr val="accent5">
                    <a:lumMod val="50000"/>
                  </a:schemeClr>
                </a:solidFill>
              </a:rPr>
              <a:t>. </a:t>
            </a:r>
          </a:p>
        </p:txBody>
      </p:sp>
    </p:spTree>
    <p:extLst>
      <p:ext uri="{BB962C8B-B14F-4D97-AF65-F5344CB8AC3E}">
        <p14:creationId xmlns:p14="http://schemas.microsoft.com/office/powerpoint/2010/main" val="278542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ad, Book, Students, Study Of">
            <a:extLst>
              <a:ext uri="{FF2B5EF4-FFF2-40B4-BE49-F238E27FC236}">
                <a16:creationId xmlns:a16="http://schemas.microsoft.com/office/drawing/2014/main" id="{6B07F918-7E1A-4EF1-B17E-388380ACA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49" y="1352550"/>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i="1" dirty="0">
                <a:solidFill>
                  <a:schemeClr val="bg1"/>
                </a:solidFill>
              </a:rPr>
              <a:t>‘</a:t>
            </a:r>
            <a:r>
              <a:rPr lang="en-GB" sz="3600" b="1" dirty="0" err="1">
                <a:solidFill>
                  <a:schemeClr val="bg1"/>
                </a:solidFill>
              </a:rPr>
              <a:t>Connaître</a:t>
            </a:r>
            <a:r>
              <a:rPr lang="en-GB" sz="3600" b="1" dirty="0">
                <a:solidFill>
                  <a:schemeClr val="bg1"/>
                </a:solidFill>
              </a:rPr>
              <a:t>’ </a:t>
            </a:r>
            <a:r>
              <a:rPr lang="en-GB" sz="3600" b="1" dirty="0" err="1">
                <a:solidFill>
                  <a:schemeClr val="bg1"/>
                </a:solidFill>
              </a:rPr>
              <a:t>ou</a:t>
            </a:r>
            <a:r>
              <a:rPr lang="en-GB" sz="3600" b="1" dirty="0">
                <a:solidFill>
                  <a:schemeClr val="bg1"/>
                </a:solidFill>
              </a:rPr>
              <a:t> ‘savoir’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 y="4421326"/>
            <a:ext cx="12192001" cy="615553"/>
          </a:xfrm>
          <a:prstGeom prst="rect">
            <a:avLst/>
          </a:prstGeom>
          <a:noFill/>
        </p:spPr>
        <p:txBody>
          <a:bodyPr wrap="square" rtlCol="0">
            <a:spAutoFit/>
          </a:bodyPr>
          <a:lstStyle/>
          <a:p>
            <a:pPr algn="ctr"/>
            <a:r>
              <a:rPr lang="en-US" sz="3400" dirty="0">
                <a:solidFill>
                  <a:schemeClr val="accent5">
                    <a:lumMod val="50000"/>
                  </a:schemeClr>
                </a:solidFill>
              </a:rPr>
              <a:t>Tu </a:t>
            </a:r>
            <a:r>
              <a:rPr lang="en-US" sz="3400" b="1" dirty="0" err="1">
                <a:solidFill>
                  <a:srgbClr val="EE6000"/>
                </a:solidFill>
              </a:rPr>
              <a:t>sais</a:t>
            </a:r>
            <a:r>
              <a:rPr lang="en-US" sz="3400" b="1" dirty="0">
                <a:solidFill>
                  <a:srgbClr val="EE6000"/>
                </a:solidFill>
              </a:rPr>
              <a:t> / </a:t>
            </a:r>
            <a:r>
              <a:rPr lang="en-US" sz="3400" b="1" dirty="0" err="1">
                <a:solidFill>
                  <a:srgbClr val="EE6000"/>
                </a:solidFill>
              </a:rPr>
              <a:t>connais</a:t>
            </a:r>
            <a:r>
              <a:rPr lang="en-US" sz="3400" b="1" dirty="0">
                <a:solidFill>
                  <a:srgbClr val="EE6000"/>
                </a:solidFill>
              </a:rPr>
              <a:t> </a:t>
            </a:r>
            <a:r>
              <a:rPr lang="en-US" sz="3400" b="1" dirty="0" err="1">
                <a:solidFill>
                  <a:schemeClr val="accent5">
                    <a:lumMod val="50000"/>
                  </a:schemeClr>
                </a:solidFill>
              </a:rPr>
              <a:t>ce</a:t>
            </a:r>
            <a:r>
              <a:rPr lang="en-US" sz="3400" b="1" dirty="0">
                <a:solidFill>
                  <a:schemeClr val="accent5">
                    <a:lumMod val="50000"/>
                  </a:schemeClr>
                </a:solidFill>
              </a:rPr>
              <a:t> livre </a:t>
            </a:r>
            <a:r>
              <a:rPr lang="en-US" sz="3400" dirty="0">
                <a:solidFill>
                  <a:schemeClr val="accent5">
                    <a:lumMod val="50000"/>
                  </a:schemeClr>
                </a:solidFill>
              </a:rPr>
              <a:t>? </a:t>
            </a:r>
            <a:r>
              <a:rPr lang="en-US" sz="3400" dirty="0" err="1">
                <a:solidFill>
                  <a:schemeClr val="accent5">
                    <a:lumMod val="50000"/>
                  </a:schemeClr>
                </a:solidFill>
              </a:rPr>
              <a:t>C’est</a:t>
            </a:r>
            <a:r>
              <a:rPr lang="en-US" sz="3400" dirty="0">
                <a:solidFill>
                  <a:schemeClr val="accent5">
                    <a:lumMod val="50000"/>
                  </a:schemeClr>
                </a:solidFill>
              </a:rPr>
              <a:t> </a:t>
            </a:r>
            <a:r>
              <a:rPr lang="en-US" sz="3400" dirty="0" err="1">
                <a:solidFill>
                  <a:schemeClr val="accent5">
                    <a:lumMod val="50000"/>
                  </a:schemeClr>
                </a:solidFill>
              </a:rPr>
              <a:t>très</a:t>
            </a:r>
            <a:r>
              <a:rPr lang="en-US" sz="3400" dirty="0">
                <a:solidFill>
                  <a:schemeClr val="accent5">
                    <a:lumMod val="50000"/>
                  </a:schemeClr>
                </a:solidFill>
              </a:rPr>
              <a:t> </a:t>
            </a:r>
            <a:r>
              <a:rPr lang="en-US" sz="3400" dirty="0" err="1">
                <a:solidFill>
                  <a:schemeClr val="accent5">
                    <a:lumMod val="50000"/>
                  </a:schemeClr>
                </a:solidFill>
              </a:rPr>
              <a:t>amusant</a:t>
            </a:r>
            <a:r>
              <a:rPr lang="en-US" sz="3400" dirty="0">
                <a:solidFill>
                  <a:schemeClr val="accent5">
                    <a:lumMod val="50000"/>
                  </a:schemeClr>
                </a:solidFill>
              </a:rPr>
              <a:t> !  </a:t>
            </a:r>
          </a:p>
        </p:txBody>
      </p:sp>
      <p:sp>
        <p:nvSpPr>
          <p:cNvPr id="9" name="Rounded Rectangle 8">
            <a:extLst>
              <a:ext uri="{FF2B5EF4-FFF2-40B4-BE49-F238E27FC236}">
                <a16:creationId xmlns:a16="http://schemas.microsoft.com/office/drawing/2014/main" id="{3FEC5824-38E8-BD41-A1DE-F73C47C96019}"/>
              </a:ext>
            </a:extLst>
          </p:cNvPr>
          <p:cNvSpPr/>
          <p:nvPr/>
        </p:nvSpPr>
        <p:spPr>
          <a:xfrm>
            <a:off x="2949253" y="4468363"/>
            <a:ext cx="1753333" cy="571857"/>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1">
            <a:extLst>
              <a:ext uri="{FF2B5EF4-FFF2-40B4-BE49-F238E27FC236}">
                <a16:creationId xmlns:a16="http://schemas.microsoft.com/office/drawing/2014/main" id="{9B64FB8C-965A-4C58-8D5F-90A681885DF9}"/>
              </a:ext>
            </a:extLst>
          </p:cNvPr>
          <p:cNvSpPr/>
          <p:nvPr/>
        </p:nvSpPr>
        <p:spPr>
          <a:xfrm>
            <a:off x="8366078" y="998162"/>
            <a:ext cx="3543842" cy="1811220"/>
          </a:xfrm>
          <a:prstGeom prst="wedgeRoundRectCallout">
            <a:avLst>
              <a:gd name="adj1" fmla="val -21938"/>
              <a:gd name="adj2" fmla="val 70316"/>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i="1" dirty="0" err="1">
                <a:solidFill>
                  <a:schemeClr val="bg1"/>
                </a:solidFill>
              </a:rPr>
              <a:t>Connaître</a:t>
            </a:r>
            <a:r>
              <a:rPr lang="en-GB" sz="2400" dirty="0">
                <a:solidFill>
                  <a:schemeClr val="bg1"/>
                </a:solidFill>
              </a:rPr>
              <a:t> is used to talk about knowing a person, place or thing.</a:t>
            </a:r>
            <a:endParaRPr lang="en-GB" sz="2400" i="1" dirty="0">
              <a:solidFill>
                <a:prstClr val="white"/>
              </a:solidFill>
            </a:endParaRPr>
          </a:p>
        </p:txBody>
      </p:sp>
      <p:sp>
        <p:nvSpPr>
          <p:cNvPr id="11" name="TextBox 10">
            <a:extLst>
              <a:ext uri="{FF2B5EF4-FFF2-40B4-BE49-F238E27FC236}">
                <a16:creationId xmlns:a16="http://schemas.microsoft.com/office/drawing/2014/main" id="{C3E808B1-C2C6-4037-A25D-314E72AC282F}"/>
              </a:ext>
            </a:extLst>
          </p:cNvPr>
          <p:cNvSpPr txBox="1"/>
          <p:nvPr/>
        </p:nvSpPr>
        <p:spPr>
          <a:xfrm>
            <a:off x="-3061" y="5200121"/>
            <a:ext cx="12192001" cy="615553"/>
          </a:xfrm>
          <a:prstGeom prst="rect">
            <a:avLst/>
          </a:prstGeom>
          <a:noFill/>
        </p:spPr>
        <p:txBody>
          <a:bodyPr wrap="square" rtlCol="0">
            <a:spAutoFit/>
          </a:bodyPr>
          <a:lstStyle/>
          <a:p>
            <a:pPr algn="ctr"/>
            <a:r>
              <a:rPr lang="en-US" sz="3400" dirty="0">
                <a:solidFill>
                  <a:schemeClr val="accent5">
                    <a:lumMod val="50000"/>
                  </a:schemeClr>
                </a:solidFill>
              </a:rPr>
              <a:t>Do you </a:t>
            </a:r>
            <a:r>
              <a:rPr lang="en-US" sz="3400" b="1" dirty="0">
                <a:solidFill>
                  <a:srgbClr val="EE6000"/>
                </a:solidFill>
              </a:rPr>
              <a:t>know </a:t>
            </a:r>
            <a:r>
              <a:rPr lang="en-US" sz="3400" b="1" dirty="0">
                <a:solidFill>
                  <a:schemeClr val="accent5">
                    <a:lumMod val="50000"/>
                  </a:schemeClr>
                </a:solidFill>
              </a:rPr>
              <a:t>this book? </a:t>
            </a:r>
            <a:r>
              <a:rPr lang="en-US" sz="3400" dirty="0">
                <a:solidFill>
                  <a:schemeClr val="accent5">
                    <a:lumMod val="50000"/>
                  </a:schemeClr>
                </a:solidFill>
              </a:rPr>
              <a:t>It’s very funny!</a:t>
            </a:r>
            <a:endParaRPr lang="en-US" sz="3400" b="1" dirty="0">
              <a:solidFill>
                <a:schemeClr val="accent5">
                  <a:lumMod val="50000"/>
                </a:schemeClr>
              </a:solidFill>
            </a:endParaRPr>
          </a:p>
        </p:txBody>
      </p:sp>
    </p:spTree>
    <p:extLst>
      <p:ext uri="{BB962C8B-B14F-4D97-AF65-F5344CB8AC3E}">
        <p14:creationId xmlns:p14="http://schemas.microsoft.com/office/powerpoint/2010/main" val="7209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1222694628"/>
              </p:ext>
            </p:extLst>
          </p:nvPr>
        </p:nvGraphicFramePr>
        <p:xfrm>
          <a:off x="480050" y="2089387"/>
          <a:ext cx="11429870" cy="4212000"/>
        </p:xfrm>
        <a:graphic>
          <a:graphicData uri="http://schemas.openxmlformats.org/drawingml/2006/table">
            <a:tbl>
              <a:tblPr firstRow="1" bandRow="1">
                <a:tableStyleId>{21E4AEA4-8DFA-4A89-87EB-49C32662AFE0}</a:tableStyleId>
              </a:tblPr>
              <a:tblGrid>
                <a:gridCol w="565274">
                  <a:extLst>
                    <a:ext uri="{9D8B030D-6E8A-4147-A177-3AD203B41FA5}">
                      <a16:colId xmlns:a16="http://schemas.microsoft.com/office/drawing/2014/main" val="3528070676"/>
                    </a:ext>
                  </a:extLst>
                </a:gridCol>
                <a:gridCol w="565274">
                  <a:extLst>
                    <a:ext uri="{9D8B030D-6E8A-4147-A177-3AD203B41FA5}">
                      <a16:colId xmlns:a16="http://schemas.microsoft.com/office/drawing/2014/main" val="2607353726"/>
                    </a:ext>
                  </a:extLst>
                </a:gridCol>
                <a:gridCol w="2255180">
                  <a:extLst>
                    <a:ext uri="{9D8B030D-6E8A-4147-A177-3AD203B41FA5}">
                      <a16:colId xmlns:a16="http://schemas.microsoft.com/office/drawing/2014/main" val="4128092149"/>
                    </a:ext>
                  </a:extLst>
                </a:gridCol>
                <a:gridCol w="8044142">
                  <a:extLst>
                    <a:ext uri="{9D8B030D-6E8A-4147-A177-3AD203B41FA5}">
                      <a16:colId xmlns:a16="http://schemas.microsoft.com/office/drawing/2014/main" val="814845895"/>
                    </a:ext>
                  </a:extLst>
                </a:gridCol>
              </a:tblGrid>
              <a:tr h="468000">
                <a:tc>
                  <a:txBody>
                    <a:bodyPr/>
                    <a:lstStyle/>
                    <a:p>
                      <a:endParaRPr lang="en-GB" sz="2200" dirty="0"/>
                    </a:p>
                  </a:txBody>
                  <a:tcPr>
                    <a:noFill/>
                  </a:tcPr>
                </a:tc>
                <a:tc>
                  <a:txBody>
                    <a:bodyPr/>
                    <a:lstStyle/>
                    <a:p>
                      <a:endParaRPr lang="en-GB" sz="22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connais</a:t>
                      </a:r>
                      <a:r>
                        <a:rPr lang="en-GB" sz="2000" b="1" dirty="0"/>
                        <a:t>/</a:t>
                      </a:r>
                      <a:r>
                        <a:rPr lang="en-GB" sz="2000" b="1" dirty="0" err="1"/>
                        <a:t>sais</a:t>
                      </a:r>
                      <a:r>
                        <a:rPr lang="en-GB" sz="2000" b="1"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en</a:t>
                      </a:r>
                      <a:r>
                        <a:rPr lang="en-GB" sz="2000" b="1" dirty="0"/>
                        <a:t> </a:t>
                      </a:r>
                      <a:r>
                        <a:rPr lang="en-GB" sz="2000" b="1" dirty="0" err="1"/>
                        <a:t>anglais</a:t>
                      </a:r>
                      <a:r>
                        <a:rPr lang="en-GB" sz="2000" b="1" dirty="0"/>
                        <a:t>?</a:t>
                      </a:r>
                    </a:p>
                  </a:txBody>
                  <a:tcPr/>
                </a:tc>
                <a:extLst>
                  <a:ext uri="{0D108BD9-81ED-4DB2-BD59-A6C34878D82A}">
                    <a16:rowId xmlns:a16="http://schemas.microsoft.com/office/drawing/2014/main" val="1153431983"/>
                  </a:ext>
                </a:extLst>
              </a:tr>
              <a:tr h="468000">
                <a:tc>
                  <a:txBody>
                    <a:bodyPr/>
                    <a:lstStyle/>
                    <a:p>
                      <a:pPr algn="ctr"/>
                      <a:endParaRPr lang="en-GB" sz="2200" dirty="0">
                        <a:solidFill>
                          <a:schemeClr val="accent1">
                            <a:lumMod val="50000"/>
                          </a:schemeClr>
                        </a:solidFill>
                      </a:endParaRPr>
                    </a:p>
                  </a:txBody>
                  <a:tcPr/>
                </a:tc>
                <a:tc>
                  <a:txBody>
                    <a:bodyPr/>
                    <a:lstStyle/>
                    <a:p>
                      <a:pPr algn="ctr"/>
                      <a:endParaRPr lang="en-GB" sz="2200" dirty="0">
                        <a:solidFill>
                          <a:schemeClr val="accent1">
                            <a:lumMod val="50000"/>
                          </a:schemeClr>
                        </a:solidFill>
                      </a:endParaRPr>
                    </a:p>
                  </a:txBody>
                  <a:tcPr/>
                </a:tc>
                <a:tc>
                  <a:txBody>
                    <a:bodyPr/>
                    <a:lstStyle/>
                    <a:p>
                      <a:r>
                        <a:rPr lang="en-GB" sz="2000" dirty="0" err="1">
                          <a:solidFill>
                            <a:schemeClr val="accent1">
                              <a:lumMod val="50000"/>
                            </a:schemeClr>
                          </a:solidFill>
                        </a:rPr>
                        <a:t>connais</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Do you </a:t>
                      </a:r>
                      <a:r>
                        <a:rPr lang="en-GB" sz="2000" b="1" dirty="0">
                          <a:solidFill>
                            <a:schemeClr val="accent1">
                              <a:lumMod val="50000"/>
                            </a:schemeClr>
                          </a:solidFill>
                        </a:rPr>
                        <a:t>know</a:t>
                      </a:r>
                      <a:r>
                        <a:rPr lang="en-GB" sz="2000" dirty="0">
                          <a:solidFill>
                            <a:schemeClr val="accent1">
                              <a:lumMod val="50000"/>
                            </a:schemeClr>
                          </a:solidFill>
                        </a:rPr>
                        <a:t> Quebec?</a:t>
                      </a:r>
                    </a:p>
                  </a:txBody>
                  <a:tcPr/>
                </a:tc>
                <a:extLst>
                  <a:ext uri="{0D108BD9-81ED-4DB2-BD59-A6C34878D82A}">
                    <a16:rowId xmlns:a16="http://schemas.microsoft.com/office/drawing/2014/main" val="1171492714"/>
                  </a:ext>
                </a:extLst>
              </a:tr>
              <a:tr h="468000">
                <a:tc>
                  <a:txBody>
                    <a:bodyPr/>
                    <a:lstStyle/>
                    <a:p>
                      <a:pPr algn="ctr"/>
                      <a:endParaRPr lang="en-GB" sz="2200" dirty="0">
                        <a:solidFill>
                          <a:schemeClr val="accent1">
                            <a:lumMod val="50000"/>
                          </a:schemeClr>
                        </a:solidFill>
                      </a:endParaRPr>
                    </a:p>
                  </a:txBody>
                  <a:tcPr/>
                </a:tc>
                <a:tc>
                  <a:txBody>
                    <a:bodyPr/>
                    <a:lstStyle/>
                    <a:p>
                      <a:pPr algn="ctr"/>
                      <a:endParaRPr lang="en-GB" sz="2200" dirty="0">
                        <a:solidFill>
                          <a:schemeClr val="accent1">
                            <a:lumMod val="50000"/>
                          </a:schemeClr>
                        </a:solidFill>
                      </a:endParaRPr>
                    </a:p>
                  </a:txBody>
                  <a:tcPr/>
                </a:tc>
                <a:tc>
                  <a:txBody>
                    <a:bodyPr/>
                    <a:lstStyle/>
                    <a:p>
                      <a:r>
                        <a:rPr lang="en-GB" sz="2000" dirty="0" err="1">
                          <a:solidFill>
                            <a:schemeClr val="accent1">
                              <a:lumMod val="50000"/>
                            </a:schemeClr>
                          </a:solidFill>
                        </a:rPr>
                        <a:t>sais</a:t>
                      </a: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Mmm</a:t>
                      </a:r>
                      <a:r>
                        <a:rPr lang="en-GB" sz="2000" dirty="0">
                          <a:solidFill>
                            <a:schemeClr val="accent1">
                              <a:lumMod val="50000"/>
                            </a:schemeClr>
                          </a:solidFill>
                        </a:rPr>
                        <a:t> … I </a:t>
                      </a:r>
                      <a:r>
                        <a:rPr lang="en-GB" sz="2000" b="1" dirty="0">
                          <a:solidFill>
                            <a:schemeClr val="accent1">
                              <a:lumMod val="50000"/>
                            </a:schemeClr>
                          </a:solidFill>
                        </a:rPr>
                        <a:t>know</a:t>
                      </a:r>
                      <a:r>
                        <a:rPr lang="en-GB" sz="2000" dirty="0">
                          <a:solidFill>
                            <a:schemeClr val="accent1">
                              <a:lumMod val="50000"/>
                            </a:schemeClr>
                          </a:solidFill>
                        </a:rPr>
                        <a:t> that Quebec is in Canada.</a:t>
                      </a:r>
                    </a:p>
                  </a:txBody>
                  <a:tcPr/>
                </a:tc>
                <a:extLst>
                  <a:ext uri="{0D108BD9-81ED-4DB2-BD59-A6C34878D82A}">
                    <a16:rowId xmlns:a16="http://schemas.microsoft.com/office/drawing/2014/main" val="1961458278"/>
                  </a:ext>
                </a:extLst>
              </a:tr>
              <a:tr h="468000">
                <a:tc>
                  <a:txBody>
                    <a:bodyPr/>
                    <a:lstStyle/>
                    <a:p>
                      <a:pPr algn="ctr"/>
                      <a:endParaRPr lang="en-GB" sz="2200" dirty="0">
                        <a:solidFill>
                          <a:schemeClr val="accent1">
                            <a:lumMod val="50000"/>
                          </a:schemeClr>
                        </a:solidFill>
                      </a:endParaRPr>
                    </a:p>
                  </a:txBody>
                  <a:tcPr/>
                </a:tc>
                <a:tc>
                  <a:txBody>
                    <a:bodyPr/>
                    <a:lstStyle/>
                    <a:p>
                      <a:pPr algn="ctr"/>
                      <a:endParaRPr lang="en-GB" sz="2200" dirty="0">
                        <a:solidFill>
                          <a:schemeClr val="accent1">
                            <a:lumMod val="50000"/>
                          </a:schemeClr>
                        </a:solidFill>
                      </a:endParaRPr>
                    </a:p>
                  </a:txBody>
                  <a:tcPr/>
                </a:tc>
                <a:tc>
                  <a:txBody>
                    <a:bodyPr/>
                    <a:lstStyle/>
                    <a:p>
                      <a:r>
                        <a:rPr lang="en-GB" sz="2000" dirty="0" err="1">
                          <a:solidFill>
                            <a:schemeClr val="accent1">
                              <a:lumMod val="50000"/>
                            </a:schemeClr>
                          </a:solidFill>
                        </a:rPr>
                        <a:t>sais</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Do you </a:t>
                      </a:r>
                      <a:r>
                        <a:rPr lang="en-GB" sz="2000" b="1" dirty="0">
                          <a:solidFill>
                            <a:schemeClr val="accent1">
                              <a:lumMod val="50000"/>
                            </a:schemeClr>
                          </a:solidFill>
                        </a:rPr>
                        <a:t>know</a:t>
                      </a:r>
                      <a:r>
                        <a:rPr lang="en-GB" sz="2000" dirty="0">
                          <a:solidFill>
                            <a:schemeClr val="accent1">
                              <a:lumMod val="50000"/>
                            </a:schemeClr>
                          </a:solidFill>
                        </a:rPr>
                        <a:t> where we can eat pizza?</a:t>
                      </a:r>
                    </a:p>
                  </a:txBody>
                  <a:tcPr/>
                </a:tc>
                <a:extLst>
                  <a:ext uri="{0D108BD9-81ED-4DB2-BD59-A6C34878D82A}">
                    <a16:rowId xmlns:a16="http://schemas.microsoft.com/office/drawing/2014/main" val="2189313960"/>
                  </a:ext>
                </a:extLst>
              </a:tr>
              <a:tr h="468000">
                <a:tc>
                  <a:txBody>
                    <a:bodyPr/>
                    <a:lstStyle/>
                    <a:p>
                      <a:pPr algn="ctr"/>
                      <a:endParaRPr lang="en-GB" sz="2200" dirty="0">
                        <a:solidFill>
                          <a:schemeClr val="accent1">
                            <a:lumMod val="50000"/>
                          </a:schemeClr>
                        </a:solidFill>
                      </a:endParaRPr>
                    </a:p>
                  </a:txBody>
                  <a:tcPr/>
                </a:tc>
                <a:tc>
                  <a:txBody>
                    <a:bodyPr/>
                    <a:lstStyle/>
                    <a:p>
                      <a:pPr algn="ctr"/>
                      <a:endParaRPr lang="en-GB" sz="2200" dirty="0">
                        <a:solidFill>
                          <a:schemeClr val="accent1">
                            <a:lumMod val="50000"/>
                          </a:schemeClr>
                        </a:solidFill>
                      </a:endParaRPr>
                    </a:p>
                  </a:txBody>
                  <a:tcPr/>
                </a:tc>
                <a:tc>
                  <a:txBody>
                    <a:bodyPr/>
                    <a:lstStyle/>
                    <a:p>
                      <a:r>
                        <a:rPr lang="en-GB" sz="2000" dirty="0" err="1">
                          <a:solidFill>
                            <a:schemeClr val="accent1">
                              <a:lumMod val="50000"/>
                            </a:schemeClr>
                          </a:solidFill>
                        </a:rPr>
                        <a:t>connais</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Yes, I </a:t>
                      </a:r>
                      <a:r>
                        <a:rPr lang="en-GB" sz="2000" b="1" dirty="0">
                          <a:solidFill>
                            <a:schemeClr val="accent1">
                              <a:lumMod val="50000"/>
                            </a:schemeClr>
                          </a:solidFill>
                        </a:rPr>
                        <a:t>know</a:t>
                      </a:r>
                      <a:r>
                        <a:rPr lang="en-GB" sz="2000" dirty="0">
                          <a:solidFill>
                            <a:schemeClr val="accent1">
                              <a:lumMod val="50000"/>
                            </a:schemeClr>
                          </a:solidFill>
                        </a:rPr>
                        <a:t> an excellent restaurant.</a:t>
                      </a:r>
                    </a:p>
                  </a:txBody>
                  <a:tcPr/>
                </a:tc>
                <a:extLst>
                  <a:ext uri="{0D108BD9-81ED-4DB2-BD59-A6C34878D82A}">
                    <a16:rowId xmlns:a16="http://schemas.microsoft.com/office/drawing/2014/main" val="2344197191"/>
                  </a:ext>
                </a:extLst>
              </a:tr>
              <a:tr h="468000">
                <a:tc>
                  <a:txBody>
                    <a:bodyPr/>
                    <a:lstStyle/>
                    <a:p>
                      <a:pPr algn="ctr"/>
                      <a:endParaRPr lang="en-GB" sz="2200" dirty="0">
                        <a:solidFill>
                          <a:schemeClr val="accent1">
                            <a:lumMod val="50000"/>
                          </a:schemeClr>
                        </a:solidFill>
                      </a:endParaRPr>
                    </a:p>
                  </a:txBody>
                  <a:tcPr/>
                </a:tc>
                <a:tc>
                  <a:txBody>
                    <a:bodyPr/>
                    <a:lstStyle/>
                    <a:p>
                      <a:pPr algn="ctr"/>
                      <a:endParaRPr lang="en-GB" sz="22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connais</a:t>
                      </a:r>
                      <a:endParaRPr lang="en-GB" sz="2000" dirty="0">
                        <a:solidFill>
                          <a:srgbClr val="115076"/>
                        </a:solidFill>
                      </a:endParaRPr>
                    </a:p>
                  </a:txBody>
                  <a:tcPr/>
                </a:tc>
                <a:tc>
                  <a:txBody>
                    <a:bodyPr/>
                    <a:lstStyle/>
                    <a:p>
                      <a:r>
                        <a:rPr lang="en-GB" sz="1900" dirty="0">
                          <a:solidFill>
                            <a:schemeClr val="accent1">
                              <a:lumMod val="50000"/>
                            </a:schemeClr>
                          </a:solidFill>
                        </a:rPr>
                        <a:t>Do you </a:t>
                      </a:r>
                      <a:r>
                        <a:rPr lang="en-GB" sz="1900" b="1" dirty="0">
                          <a:solidFill>
                            <a:schemeClr val="accent1">
                              <a:lumMod val="50000"/>
                            </a:schemeClr>
                          </a:solidFill>
                        </a:rPr>
                        <a:t>know</a:t>
                      </a:r>
                      <a:r>
                        <a:rPr lang="en-GB" sz="1900" dirty="0">
                          <a:solidFill>
                            <a:schemeClr val="accent1">
                              <a:lumMod val="50000"/>
                            </a:schemeClr>
                          </a:solidFill>
                        </a:rPr>
                        <a:t> a place to drink tea?</a:t>
                      </a:r>
                    </a:p>
                  </a:txBody>
                  <a:tcPr/>
                </a:tc>
                <a:extLst>
                  <a:ext uri="{0D108BD9-81ED-4DB2-BD59-A6C34878D82A}">
                    <a16:rowId xmlns:a16="http://schemas.microsoft.com/office/drawing/2014/main" val="1768743616"/>
                  </a:ext>
                </a:extLst>
              </a:tr>
              <a:tr h="468000">
                <a:tc>
                  <a:txBody>
                    <a:bodyPr/>
                    <a:lstStyle/>
                    <a:p>
                      <a:pPr algn="ctr"/>
                      <a:endParaRPr lang="en-GB" sz="2200" dirty="0">
                        <a:solidFill>
                          <a:schemeClr val="accent1">
                            <a:lumMod val="50000"/>
                          </a:schemeClr>
                        </a:solidFill>
                      </a:endParaRPr>
                    </a:p>
                  </a:txBody>
                  <a:tcPr/>
                </a:tc>
                <a:tc>
                  <a:txBody>
                    <a:bodyPr/>
                    <a:lstStyle/>
                    <a:p>
                      <a:pPr algn="ctr"/>
                      <a:endParaRPr lang="en-GB" sz="22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connais</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Yes, I </a:t>
                      </a:r>
                      <a:r>
                        <a:rPr lang="en-GB" sz="2000" b="1" dirty="0">
                          <a:solidFill>
                            <a:schemeClr val="accent1">
                              <a:lumMod val="50000"/>
                            </a:schemeClr>
                          </a:solidFill>
                        </a:rPr>
                        <a:t>know</a:t>
                      </a:r>
                      <a:r>
                        <a:rPr lang="en-GB" sz="2000" dirty="0">
                          <a:solidFill>
                            <a:schemeClr val="accent1">
                              <a:lumMod val="50000"/>
                            </a:schemeClr>
                          </a:solidFill>
                        </a:rPr>
                        <a:t> a nice café.</a:t>
                      </a:r>
                    </a:p>
                  </a:txBody>
                  <a:tcPr/>
                </a:tc>
                <a:extLst>
                  <a:ext uri="{0D108BD9-81ED-4DB2-BD59-A6C34878D82A}">
                    <a16:rowId xmlns:a16="http://schemas.microsoft.com/office/drawing/2014/main" val="3605660953"/>
                  </a:ext>
                </a:extLst>
              </a:tr>
              <a:tr h="468000">
                <a:tc>
                  <a:txBody>
                    <a:bodyPr/>
                    <a:lstStyle/>
                    <a:p>
                      <a:pPr algn="ctr"/>
                      <a:endParaRPr lang="en-GB" sz="2200" dirty="0">
                        <a:solidFill>
                          <a:schemeClr val="accent1">
                            <a:lumMod val="50000"/>
                          </a:schemeClr>
                        </a:solidFill>
                      </a:endParaRPr>
                    </a:p>
                  </a:txBody>
                  <a:tcPr/>
                </a:tc>
                <a:tc>
                  <a:txBody>
                    <a:bodyPr/>
                    <a:lstStyle/>
                    <a:p>
                      <a:pPr algn="ctr"/>
                      <a:endParaRPr lang="en-GB" sz="22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sais</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Do you </a:t>
                      </a:r>
                      <a:r>
                        <a:rPr lang="en-GB" sz="2000" b="1" dirty="0">
                          <a:solidFill>
                            <a:schemeClr val="accent1">
                              <a:lumMod val="50000"/>
                            </a:schemeClr>
                          </a:solidFill>
                        </a:rPr>
                        <a:t>know</a:t>
                      </a:r>
                      <a:r>
                        <a:rPr lang="en-GB" sz="2000" dirty="0">
                          <a:solidFill>
                            <a:schemeClr val="accent1">
                              <a:lumMod val="50000"/>
                            </a:schemeClr>
                          </a:solidFill>
                        </a:rPr>
                        <a:t> that Céline Dion has made an announcement?</a:t>
                      </a:r>
                    </a:p>
                  </a:txBody>
                  <a:tcPr/>
                </a:tc>
                <a:extLst>
                  <a:ext uri="{0D108BD9-81ED-4DB2-BD59-A6C34878D82A}">
                    <a16:rowId xmlns:a16="http://schemas.microsoft.com/office/drawing/2014/main" val="1946624883"/>
                  </a:ext>
                </a:extLst>
              </a:tr>
              <a:tr h="468000">
                <a:tc>
                  <a:txBody>
                    <a:bodyPr/>
                    <a:lstStyle/>
                    <a:p>
                      <a:pPr algn="ctr"/>
                      <a:endParaRPr lang="en-GB" sz="2200" dirty="0">
                        <a:solidFill>
                          <a:schemeClr val="accent1">
                            <a:lumMod val="50000"/>
                          </a:schemeClr>
                        </a:solidFill>
                      </a:endParaRPr>
                    </a:p>
                  </a:txBody>
                  <a:tcPr/>
                </a:tc>
                <a:tc>
                  <a:txBody>
                    <a:bodyPr/>
                    <a:lstStyle/>
                    <a:p>
                      <a:pPr algn="ctr"/>
                      <a:endParaRPr lang="en-GB" sz="22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connais</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No, but I </a:t>
                      </a:r>
                      <a:r>
                        <a:rPr lang="en-GB" sz="2000" b="1" dirty="0">
                          <a:solidFill>
                            <a:schemeClr val="accent1">
                              <a:lumMod val="50000"/>
                            </a:schemeClr>
                          </a:solidFill>
                        </a:rPr>
                        <a:t>know</a:t>
                      </a:r>
                      <a:r>
                        <a:rPr lang="en-GB" sz="2000" dirty="0">
                          <a:solidFill>
                            <a:schemeClr val="accent1">
                              <a:lumMod val="50000"/>
                            </a:schemeClr>
                          </a:solidFill>
                        </a:rPr>
                        <a:t> her songs …</a:t>
                      </a:r>
                    </a:p>
                  </a:txBody>
                  <a:tcPr/>
                </a:tc>
                <a:extLst>
                  <a:ext uri="{0D108BD9-81ED-4DB2-BD59-A6C34878D82A}">
                    <a16:rowId xmlns:a16="http://schemas.microsoft.com/office/drawing/2014/main" val="3315102184"/>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Romain parle du Québec</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66170" y="1175869"/>
            <a:ext cx="74572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Romain parle du Québec avec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Léa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dans le taxi.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conversation.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connais</a:t>
            </a:r>
            <a:r>
              <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400" b="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sais</a:t>
            </a:r>
            <a:r>
              <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Action Button: Custom 16">
            <a:hlinkClick r:id="" action="ppaction://noaction" highlightClick="1">
              <a:snd r:embed="rId4" name="1 tu connais le quebec_2.wav"/>
            </a:hlinkClick>
            <a:extLst>
              <a:ext uri="{FF2B5EF4-FFF2-40B4-BE49-F238E27FC236}">
                <a16:creationId xmlns:a16="http://schemas.microsoft.com/office/drawing/2014/main" id="{0A752DC2-8F77-7646-8D4B-9789E20D808B}"/>
              </a:ext>
            </a:extLst>
          </p:cNvPr>
          <p:cNvSpPr/>
          <p:nvPr/>
        </p:nvSpPr>
        <p:spPr>
          <a:xfrm>
            <a:off x="559779" y="259831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2" name="Action Button: Custom 16">
            <a:hlinkClick r:id="" action="ppaction://noaction" highlightClick="1">
              <a:snd r:embed="rId5" name="2 je sais_2.wav"/>
            </a:hlinkClick>
            <a:extLst>
              <a:ext uri="{FF2B5EF4-FFF2-40B4-BE49-F238E27FC236}">
                <a16:creationId xmlns:a16="http://schemas.microsoft.com/office/drawing/2014/main" id="{59AC43D1-4E39-A544-BB57-DFDD58073738}"/>
              </a:ext>
            </a:extLst>
          </p:cNvPr>
          <p:cNvSpPr/>
          <p:nvPr/>
        </p:nvSpPr>
        <p:spPr>
          <a:xfrm>
            <a:off x="559779" y="30634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6" name="3 tu sais_2.wav"/>
            </a:hlinkClick>
            <a:extLst>
              <a:ext uri="{FF2B5EF4-FFF2-40B4-BE49-F238E27FC236}">
                <a16:creationId xmlns:a16="http://schemas.microsoft.com/office/drawing/2014/main" id="{A90C51C8-ABDF-7D4C-8427-808E5A761D87}"/>
              </a:ext>
            </a:extLst>
          </p:cNvPr>
          <p:cNvSpPr/>
          <p:nvPr/>
        </p:nvSpPr>
        <p:spPr>
          <a:xfrm>
            <a:off x="555858" y="35285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7" name="4 je connais un restaurant_2.wav"/>
            </a:hlinkClick>
            <a:extLst>
              <a:ext uri="{FF2B5EF4-FFF2-40B4-BE49-F238E27FC236}">
                <a16:creationId xmlns:a16="http://schemas.microsoft.com/office/drawing/2014/main" id="{E9639D97-D458-864F-A671-0F2383CF99C1}"/>
              </a:ext>
            </a:extLst>
          </p:cNvPr>
          <p:cNvSpPr/>
          <p:nvPr/>
        </p:nvSpPr>
        <p:spPr>
          <a:xfrm>
            <a:off x="555858" y="39936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7" name="Action Button: Custom 16">
            <a:hlinkClick r:id="" action="ppaction://noaction" highlightClick="1">
              <a:snd r:embed="rId8" name="5. tu connais un endroit_3.wav"/>
            </a:hlinkClick>
            <a:extLst>
              <a:ext uri="{FF2B5EF4-FFF2-40B4-BE49-F238E27FC236}">
                <a16:creationId xmlns:a16="http://schemas.microsoft.com/office/drawing/2014/main" id="{2B004CAC-1698-8E4B-8DAD-3329074141B0}"/>
              </a:ext>
            </a:extLst>
          </p:cNvPr>
          <p:cNvSpPr/>
          <p:nvPr/>
        </p:nvSpPr>
        <p:spPr>
          <a:xfrm>
            <a:off x="551400" y="44587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9" name="6 je connais un cafe_2.wav"/>
            </a:hlinkClick>
            <a:extLst>
              <a:ext uri="{FF2B5EF4-FFF2-40B4-BE49-F238E27FC236}">
                <a16:creationId xmlns:a16="http://schemas.microsoft.com/office/drawing/2014/main" id="{FA47D690-FC23-0747-BA0B-28C9D9B67483}"/>
              </a:ext>
            </a:extLst>
          </p:cNvPr>
          <p:cNvSpPr/>
          <p:nvPr/>
        </p:nvSpPr>
        <p:spPr>
          <a:xfrm>
            <a:off x="559779" y="49238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0" name="Action Button: Custom 16">
            <a:hlinkClick r:id="" action="ppaction://noaction" highlightClick="1">
              <a:snd r:embed="rId10" name="7 tu sais que Celine Dion_2.wav"/>
            </a:hlinkClick>
            <a:extLst>
              <a:ext uri="{FF2B5EF4-FFF2-40B4-BE49-F238E27FC236}">
                <a16:creationId xmlns:a16="http://schemas.microsoft.com/office/drawing/2014/main" id="{A84CA0E7-D8CA-7649-93DC-F682659ADA61}"/>
              </a:ext>
            </a:extLst>
          </p:cNvPr>
          <p:cNvSpPr/>
          <p:nvPr/>
        </p:nvSpPr>
        <p:spPr>
          <a:xfrm>
            <a:off x="559779" y="53889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11" name="8 je connais ses chansons_2.wav"/>
            </a:hlinkClick>
            <a:extLst>
              <a:ext uri="{FF2B5EF4-FFF2-40B4-BE49-F238E27FC236}">
                <a16:creationId xmlns:a16="http://schemas.microsoft.com/office/drawing/2014/main" id="{2E3D6E72-0227-F046-8884-22D4E1AA00A1}"/>
              </a:ext>
            </a:extLst>
          </p:cNvPr>
          <p:cNvSpPr/>
          <p:nvPr/>
        </p:nvSpPr>
        <p:spPr>
          <a:xfrm>
            <a:off x="559779" y="58541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6" name="Action Button: Custom 16">
            <a:hlinkClick r:id="" action="ppaction://noaction" highlightClick="1">
              <a:snd r:embed="rId12" name="1r tu connais le quebec_2.wav"/>
            </a:hlinkClick>
            <a:extLst>
              <a:ext uri="{FF2B5EF4-FFF2-40B4-BE49-F238E27FC236}">
                <a16:creationId xmlns:a16="http://schemas.microsoft.com/office/drawing/2014/main" id="{DD430467-3224-3E4C-B144-F618A65DA3F9}"/>
              </a:ext>
            </a:extLst>
          </p:cNvPr>
          <p:cNvSpPr/>
          <p:nvPr/>
        </p:nvSpPr>
        <p:spPr>
          <a:xfrm>
            <a:off x="1139048" y="259831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57" name="Action Button: Custom 16">
            <a:hlinkClick r:id="" action="ppaction://noaction" highlightClick="1">
              <a:snd r:embed="rId13" name="2r je sais_2.wav"/>
            </a:hlinkClick>
            <a:extLst>
              <a:ext uri="{FF2B5EF4-FFF2-40B4-BE49-F238E27FC236}">
                <a16:creationId xmlns:a16="http://schemas.microsoft.com/office/drawing/2014/main" id="{39D08BB8-482B-4540-9ADF-54047DF849B6}"/>
              </a:ext>
            </a:extLst>
          </p:cNvPr>
          <p:cNvSpPr/>
          <p:nvPr/>
        </p:nvSpPr>
        <p:spPr>
          <a:xfrm>
            <a:off x="1134475" y="30639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58" name="Action Button: Custom 16">
            <a:hlinkClick r:id="" action="ppaction://noaction" highlightClick="1">
              <a:snd r:embed="rId6" name="3 tu sais_2.wav"/>
            </a:hlinkClick>
            <a:extLst>
              <a:ext uri="{FF2B5EF4-FFF2-40B4-BE49-F238E27FC236}">
                <a16:creationId xmlns:a16="http://schemas.microsoft.com/office/drawing/2014/main" id="{FC48D6DA-A4EC-C247-AD16-598D38893C44}"/>
              </a:ext>
            </a:extLst>
          </p:cNvPr>
          <p:cNvSpPr/>
          <p:nvPr/>
        </p:nvSpPr>
        <p:spPr>
          <a:xfrm>
            <a:off x="1134475" y="35296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59" name="Action Button: Custom 16">
            <a:hlinkClick r:id="" action="ppaction://noaction" highlightClick="1">
              <a:snd r:embed="rId14" name="4r je connais un restaurant_2.wav"/>
            </a:hlinkClick>
            <a:extLst>
              <a:ext uri="{FF2B5EF4-FFF2-40B4-BE49-F238E27FC236}">
                <a16:creationId xmlns:a16="http://schemas.microsoft.com/office/drawing/2014/main" id="{F2AC4CFC-50FF-BA41-B5F9-41119F15645D}"/>
              </a:ext>
            </a:extLst>
          </p:cNvPr>
          <p:cNvSpPr/>
          <p:nvPr/>
        </p:nvSpPr>
        <p:spPr>
          <a:xfrm>
            <a:off x="1134475" y="39952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60" name="Action Button: Custom 16">
            <a:hlinkClick r:id="" action="ppaction://noaction" highlightClick="1">
              <a:snd r:embed="rId15" name="5r tu connais un endroit_3.wav"/>
            </a:hlinkClick>
            <a:extLst>
              <a:ext uri="{FF2B5EF4-FFF2-40B4-BE49-F238E27FC236}">
                <a16:creationId xmlns:a16="http://schemas.microsoft.com/office/drawing/2014/main" id="{B99755DE-E851-9448-BE1B-C135A39BAE63}"/>
              </a:ext>
            </a:extLst>
          </p:cNvPr>
          <p:cNvSpPr/>
          <p:nvPr/>
        </p:nvSpPr>
        <p:spPr>
          <a:xfrm>
            <a:off x="1133892" y="44609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61" name="Action Button: Custom 16">
            <a:hlinkClick r:id="" action="ppaction://noaction" highlightClick="1">
              <a:snd r:embed="rId16" name="6r je connais un cafe_2.wav"/>
            </a:hlinkClick>
            <a:extLst>
              <a:ext uri="{FF2B5EF4-FFF2-40B4-BE49-F238E27FC236}">
                <a16:creationId xmlns:a16="http://schemas.microsoft.com/office/drawing/2014/main" id="{A4E90B59-24A4-314E-85C6-6F94A0BB2DAF}"/>
              </a:ext>
            </a:extLst>
          </p:cNvPr>
          <p:cNvSpPr/>
          <p:nvPr/>
        </p:nvSpPr>
        <p:spPr>
          <a:xfrm>
            <a:off x="1128761" y="49265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62" name="Action Button: Custom 16">
            <a:hlinkClick r:id="" action="ppaction://noaction" highlightClick="1">
              <a:snd r:embed="rId17" name="7r tu sais que Celine Dion_2.wav"/>
            </a:hlinkClick>
            <a:extLst>
              <a:ext uri="{FF2B5EF4-FFF2-40B4-BE49-F238E27FC236}">
                <a16:creationId xmlns:a16="http://schemas.microsoft.com/office/drawing/2014/main" id="{B3D89461-1186-D645-B53E-6CE28CFF2A84}"/>
              </a:ext>
            </a:extLst>
          </p:cNvPr>
          <p:cNvSpPr/>
          <p:nvPr/>
        </p:nvSpPr>
        <p:spPr>
          <a:xfrm>
            <a:off x="1128761" y="53922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63" name="Action Button: Custom 16">
            <a:hlinkClick r:id="" action="ppaction://noaction" highlightClick="1">
              <a:snd r:embed="rId18" name="8r je connais ses chansons_2.wav"/>
            </a:hlinkClick>
            <a:extLst>
              <a:ext uri="{FF2B5EF4-FFF2-40B4-BE49-F238E27FC236}">
                <a16:creationId xmlns:a16="http://schemas.microsoft.com/office/drawing/2014/main" id="{1CC9BB4B-F749-0549-B114-47AF88341557}"/>
              </a:ext>
            </a:extLst>
          </p:cNvPr>
          <p:cNvSpPr/>
          <p:nvPr/>
        </p:nvSpPr>
        <p:spPr>
          <a:xfrm>
            <a:off x="1128761" y="58578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64" name="Rectangle 63">
            <a:extLst>
              <a:ext uri="{FF2B5EF4-FFF2-40B4-BE49-F238E27FC236}">
                <a16:creationId xmlns:a16="http://schemas.microsoft.com/office/drawing/2014/main" id="{61AA7708-1CE7-0E49-8E6D-EC9A6B09B463}"/>
              </a:ext>
            </a:extLst>
          </p:cNvPr>
          <p:cNvSpPr/>
          <p:nvPr/>
        </p:nvSpPr>
        <p:spPr>
          <a:xfrm>
            <a:off x="1658905" y="2602591"/>
            <a:ext cx="1716015" cy="37274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2137B382-236C-6145-8813-E5405E1D7935}"/>
              </a:ext>
            </a:extLst>
          </p:cNvPr>
          <p:cNvSpPr/>
          <p:nvPr/>
        </p:nvSpPr>
        <p:spPr>
          <a:xfrm>
            <a:off x="3894777" y="2614856"/>
            <a:ext cx="2994689" cy="37274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8679890F-41CF-4048-B487-F2D255FBA9D7}"/>
              </a:ext>
            </a:extLst>
          </p:cNvPr>
          <p:cNvSpPr/>
          <p:nvPr/>
        </p:nvSpPr>
        <p:spPr>
          <a:xfrm>
            <a:off x="1654382" y="3096839"/>
            <a:ext cx="1343892" cy="296883"/>
          </a:xfrm>
          <a:prstGeom prst="rect">
            <a:avLst/>
          </a:prstGeom>
          <a:solidFill>
            <a:srgbClr val="FC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1DB3601D-3477-9C43-A0A3-5B05B2B579F4}"/>
              </a:ext>
            </a:extLst>
          </p:cNvPr>
          <p:cNvSpPr/>
          <p:nvPr/>
        </p:nvSpPr>
        <p:spPr>
          <a:xfrm>
            <a:off x="3894777" y="3081091"/>
            <a:ext cx="5435262" cy="328317"/>
          </a:xfrm>
          <a:prstGeom prst="rect">
            <a:avLst/>
          </a:prstGeom>
          <a:solidFill>
            <a:srgbClr val="FC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D2879A3B-12AE-184E-867B-2EEAF0B5691A}"/>
              </a:ext>
            </a:extLst>
          </p:cNvPr>
          <p:cNvSpPr/>
          <p:nvPr/>
        </p:nvSpPr>
        <p:spPr>
          <a:xfrm>
            <a:off x="1640284" y="3576480"/>
            <a:ext cx="1716015" cy="37274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F0A48C8A-F57C-FE48-8AAB-BC7D6EECD4CB}"/>
              </a:ext>
            </a:extLst>
          </p:cNvPr>
          <p:cNvSpPr/>
          <p:nvPr/>
        </p:nvSpPr>
        <p:spPr>
          <a:xfrm>
            <a:off x="3894777" y="3519149"/>
            <a:ext cx="4836895" cy="37274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73CD21C9-00DA-FC47-98ED-F7B76320DBA4}"/>
              </a:ext>
            </a:extLst>
          </p:cNvPr>
          <p:cNvSpPr/>
          <p:nvPr/>
        </p:nvSpPr>
        <p:spPr>
          <a:xfrm>
            <a:off x="1640264" y="4054700"/>
            <a:ext cx="1343892" cy="296883"/>
          </a:xfrm>
          <a:prstGeom prst="rect">
            <a:avLst/>
          </a:prstGeom>
          <a:solidFill>
            <a:srgbClr val="FC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D0B095D4-6EA4-9843-AA2D-CD73CCEA7EBF}"/>
              </a:ext>
            </a:extLst>
          </p:cNvPr>
          <p:cNvSpPr/>
          <p:nvPr/>
        </p:nvSpPr>
        <p:spPr>
          <a:xfrm>
            <a:off x="3894777" y="4029540"/>
            <a:ext cx="4601524" cy="261900"/>
          </a:xfrm>
          <a:prstGeom prst="rect">
            <a:avLst/>
          </a:prstGeom>
          <a:solidFill>
            <a:srgbClr val="FC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75">
            <a:extLst>
              <a:ext uri="{FF2B5EF4-FFF2-40B4-BE49-F238E27FC236}">
                <a16:creationId xmlns:a16="http://schemas.microsoft.com/office/drawing/2014/main" id="{92FDFE54-A863-F048-A074-53DF0E4D8349}"/>
              </a:ext>
            </a:extLst>
          </p:cNvPr>
          <p:cNvSpPr/>
          <p:nvPr/>
        </p:nvSpPr>
        <p:spPr>
          <a:xfrm>
            <a:off x="1643576" y="4494319"/>
            <a:ext cx="1716015" cy="37274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8" name="Rectangle 77">
            <a:extLst>
              <a:ext uri="{FF2B5EF4-FFF2-40B4-BE49-F238E27FC236}">
                <a16:creationId xmlns:a16="http://schemas.microsoft.com/office/drawing/2014/main" id="{F72073BA-9D11-FB4D-8333-655E3CED456D}"/>
              </a:ext>
            </a:extLst>
          </p:cNvPr>
          <p:cNvSpPr/>
          <p:nvPr/>
        </p:nvSpPr>
        <p:spPr>
          <a:xfrm>
            <a:off x="3894777" y="4450051"/>
            <a:ext cx="6100701" cy="37274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2CFA53BB-91EF-A04A-A7BC-8887C829DCC1}"/>
              </a:ext>
            </a:extLst>
          </p:cNvPr>
          <p:cNvSpPr/>
          <p:nvPr/>
        </p:nvSpPr>
        <p:spPr>
          <a:xfrm>
            <a:off x="1654332" y="4957839"/>
            <a:ext cx="1343892" cy="296883"/>
          </a:xfrm>
          <a:prstGeom prst="rect">
            <a:avLst/>
          </a:prstGeom>
          <a:solidFill>
            <a:srgbClr val="FC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1" name="Rectangle 80">
            <a:extLst>
              <a:ext uri="{FF2B5EF4-FFF2-40B4-BE49-F238E27FC236}">
                <a16:creationId xmlns:a16="http://schemas.microsoft.com/office/drawing/2014/main" id="{885DAD3C-B140-9647-ABB3-E21652EF0146}"/>
              </a:ext>
            </a:extLst>
          </p:cNvPr>
          <p:cNvSpPr/>
          <p:nvPr/>
        </p:nvSpPr>
        <p:spPr>
          <a:xfrm>
            <a:off x="3894777" y="4948967"/>
            <a:ext cx="4310533" cy="296883"/>
          </a:xfrm>
          <a:prstGeom prst="rect">
            <a:avLst/>
          </a:prstGeom>
          <a:solidFill>
            <a:srgbClr val="FC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2" name="Rectangle 81">
            <a:extLst>
              <a:ext uri="{FF2B5EF4-FFF2-40B4-BE49-F238E27FC236}">
                <a16:creationId xmlns:a16="http://schemas.microsoft.com/office/drawing/2014/main" id="{8F1AB469-4D6C-CC41-B71C-FF71F89C7DA2}"/>
              </a:ext>
            </a:extLst>
          </p:cNvPr>
          <p:cNvSpPr/>
          <p:nvPr/>
        </p:nvSpPr>
        <p:spPr>
          <a:xfrm>
            <a:off x="1645547" y="5425878"/>
            <a:ext cx="1716015" cy="37274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Rectangle 83">
            <a:extLst>
              <a:ext uri="{FF2B5EF4-FFF2-40B4-BE49-F238E27FC236}">
                <a16:creationId xmlns:a16="http://schemas.microsoft.com/office/drawing/2014/main" id="{5CBDA8DF-C901-F844-9A40-7A3263BB4F47}"/>
              </a:ext>
            </a:extLst>
          </p:cNvPr>
          <p:cNvSpPr/>
          <p:nvPr/>
        </p:nvSpPr>
        <p:spPr>
          <a:xfrm>
            <a:off x="3894777" y="5425878"/>
            <a:ext cx="7817175" cy="296883"/>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5" name="Rectangle 84">
            <a:extLst>
              <a:ext uri="{FF2B5EF4-FFF2-40B4-BE49-F238E27FC236}">
                <a16:creationId xmlns:a16="http://schemas.microsoft.com/office/drawing/2014/main" id="{FF75E1E9-A422-A040-8029-BC85C7F268DC}"/>
              </a:ext>
            </a:extLst>
          </p:cNvPr>
          <p:cNvSpPr/>
          <p:nvPr/>
        </p:nvSpPr>
        <p:spPr>
          <a:xfrm>
            <a:off x="1640284" y="5927482"/>
            <a:ext cx="1343892" cy="296883"/>
          </a:xfrm>
          <a:prstGeom prst="rect">
            <a:avLst/>
          </a:prstGeom>
          <a:solidFill>
            <a:srgbClr val="FC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Rectangle 86">
            <a:extLst>
              <a:ext uri="{FF2B5EF4-FFF2-40B4-BE49-F238E27FC236}">
                <a16:creationId xmlns:a16="http://schemas.microsoft.com/office/drawing/2014/main" id="{389C6A59-3A99-0346-889A-B0E7856C5712}"/>
              </a:ext>
            </a:extLst>
          </p:cNvPr>
          <p:cNvSpPr/>
          <p:nvPr/>
        </p:nvSpPr>
        <p:spPr>
          <a:xfrm>
            <a:off x="3894777" y="5897415"/>
            <a:ext cx="4310533" cy="296883"/>
          </a:xfrm>
          <a:prstGeom prst="rect">
            <a:avLst/>
          </a:prstGeom>
          <a:solidFill>
            <a:srgbClr val="FC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8" name="Picture 47">
            <a:extLst>
              <a:ext uri="{FF2B5EF4-FFF2-40B4-BE49-F238E27FC236}">
                <a16:creationId xmlns:a16="http://schemas.microsoft.com/office/drawing/2014/main" id="{F04214C2-DDFF-9C47-9462-C6E542DACC6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903454" y="491378"/>
            <a:ext cx="1632444" cy="1632444"/>
          </a:xfrm>
          <a:prstGeom prst="rect">
            <a:avLst/>
          </a:prstGeom>
        </p:spPr>
      </p:pic>
      <p:pic>
        <p:nvPicPr>
          <p:cNvPr id="44" name="Picture 43" descr="A picture containing toy, doll&#10;&#10;Description automatically generated">
            <a:extLst>
              <a:ext uri="{FF2B5EF4-FFF2-40B4-BE49-F238E27FC236}">
                <a16:creationId xmlns:a16="http://schemas.microsoft.com/office/drawing/2014/main" id="{0EFF158B-248E-B147-8A6C-C7EC84546F5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933871" y="546906"/>
            <a:ext cx="1609072" cy="1609072"/>
          </a:xfrm>
          <a:prstGeom prst="rect">
            <a:avLst/>
          </a:prstGeom>
        </p:spPr>
      </p:pic>
      <p:pic>
        <p:nvPicPr>
          <p:cNvPr id="3" name="Picture 2" descr="Logo&#10;&#10;Description automatically generated">
            <a:extLst>
              <a:ext uri="{FF2B5EF4-FFF2-40B4-BE49-F238E27FC236}">
                <a16:creationId xmlns:a16="http://schemas.microsoft.com/office/drawing/2014/main" id="{6F6E33B2-1696-164F-B8E9-73CE0CEB687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240741" y="631189"/>
            <a:ext cx="1998826" cy="1998826"/>
          </a:xfrm>
          <a:prstGeom prst="rect">
            <a:avLst/>
          </a:prstGeom>
        </p:spPr>
      </p:pic>
    </p:spTree>
    <p:extLst>
      <p:ext uri="{BB962C8B-B14F-4D97-AF65-F5344CB8AC3E}">
        <p14:creationId xmlns:p14="http://schemas.microsoft.com/office/powerpoint/2010/main" val="402054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8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8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8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animBg="1"/>
      <p:bldP spid="67" grpId="0" animBg="1"/>
      <p:bldP spid="69" grpId="0" animBg="1"/>
      <p:bldP spid="70" grpId="0" animBg="1"/>
      <p:bldP spid="72" grpId="0" animBg="1"/>
      <p:bldP spid="73" grpId="0" animBg="1"/>
      <p:bldP spid="75" grpId="0" animBg="1"/>
      <p:bldP spid="76" grpId="0" animBg="1"/>
      <p:bldP spid="78" grpId="0" animBg="1"/>
      <p:bldP spid="79" grpId="0" animBg="1"/>
      <p:bldP spid="81" grpId="0" animBg="1"/>
      <p:bldP spid="82" grpId="0" animBg="1"/>
      <p:bldP spid="84" grpId="0" animBg="1"/>
      <p:bldP spid="85" grpId="0" animBg="1"/>
      <p:bldP spid="8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peech Bubble: Rectangle with Corners Rounded 10">
            <a:extLst>
              <a:ext uri="{FF2B5EF4-FFF2-40B4-BE49-F238E27FC236}">
                <a16:creationId xmlns:a16="http://schemas.microsoft.com/office/drawing/2014/main" id="{14206FC9-22F6-456E-962E-5EAC81FBBE13}"/>
              </a:ext>
            </a:extLst>
          </p:cNvPr>
          <p:cNvSpPr/>
          <p:nvPr/>
        </p:nvSpPr>
        <p:spPr>
          <a:xfrm>
            <a:off x="7018619" y="3614929"/>
            <a:ext cx="2957281" cy="1604805"/>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Yes,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 know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 good café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near</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church</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66C2F75E-1716-4AAD-A68B-7EFDB83BF5D9}"/>
              </a:ext>
            </a:extLst>
          </p:cNvPr>
          <p:cNvSpPr txBox="1"/>
          <p:nvPr/>
        </p:nvSpPr>
        <p:spPr>
          <a:xfrm>
            <a:off x="7183532" y="3817166"/>
            <a:ext cx="2627453" cy="1200329"/>
          </a:xfrm>
          <a:prstGeom prst="rect">
            <a:avLst/>
          </a:prstGeom>
          <a:solidFill>
            <a:schemeClr val="bg1"/>
          </a:solidFill>
        </p:spPr>
        <p:txBody>
          <a:bodyPr wrap="square" rtlCol="0">
            <a:spAutoFit/>
          </a:bodyPr>
          <a:lstStyle/>
          <a:p>
            <a:pPr algn="l"/>
            <a:r>
              <a:rPr lang="en-GB" sz="2400" dirty="0">
                <a:solidFill>
                  <a:srgbClr val="0F5076"/>
                </a:solidFill>
              </a:rPr>
              <a:t>2.______________________________________________</a:t>
            </a:r>
            <a:endParaRPr lang="fr-FR" sz="2400" dirty="0">
              <a:solidFill>
                <a:srgbClr val="0F5076"/>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À l’hôtel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11159" y="249870"/>
            <a:ext cx="219876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parler</a:t>
            </a:r>
          </a:p>
        </p:txBody>
      </p:sp>
      <p:sp>
        <p:nvSpPr>
          <p:cNvPr id="9" name="Speech Bubble: Rectangle with Corners Rounded 10">
            <a:extLst>
              <a:ext uri="{FF2B5EF4-FFF2-40B4-BE49-F238E27FC236}">
                <a16:creationId xmlns:a16="http://schemas.microsoft.com/office/drawing/2014/main" id="{F02A3F0A-AB2B-2E48-B97C-426A4E5F40B1}"/>
              </a:ext>
            </a:extLst>
          </p:cNvPr>
          <p:cNvSpPr/>
          <p:nvPr/>
        </p:nvSpPr>
        <p:spPr>
          <a:xfrm>
            <a:off x="494820" y="2315110"/>
            <a:ext cx="3880410" cy="867129"/>
          </a:xfrm>
          <a:prstGeom prst="wedgeRoundRectCallout">
            <a:avLst>
              <a:gd name="adj1" fmla="val -20580"/>
              <a:gd name="adj2" fmla="val 86629"/>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Do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know</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where I can have breakfast?</a:t>
            </a:r>
          </a:p>
        </p:txBody>
      </p:sp>
      <p:sp>
        <p:nvSpPr>
          <p:cNvPr id="24" name="TextBox 23">
            <a:extLst>
              <a:ext uri="{FF2B5EF4-FFF2-40B4-BE49-F238E27FC236}">
                <a16:creationId xmlns:a16="http://schemas.microsoft.com/office/drawing/2014/main" id="{9717CC10-9CF7-D045-B320-FDEF8A1053E5}"/>
              </a:ext>
            </a:extLst>
          </p:cNvPr>
          <p:cNvSpPr txBox="1"/>
          <p:nvPr/>
        </p:nvSpPr>
        <p:spPr>
          <a:xfrm>
            <a:off x="221501" y="1212179"/>
            <a:ext cx="11527586" cy="830997"/>
          </a:xfrm>
          <a:prstGeom prst="rect">
            <a:avLst/>
          </a:prstGeom>
          <a:noFill/>
        </p:spPr>
        <p:txBody>
          <a:bodyPr wrap="square" rtlCol="0">
            <a:spAutoFit/>
          </a:bodyPr>
          <a:lstStyle/>
          <a:p>
            <a:pPr lvl="0">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lang="fr-FR" sz="2400" dirty="0">
                <a:solidFill>
                  <a:srgbClr val="4472C4">
                    <a:lumMod val="50000"/>
                  </a:srgbClr>
                </a:solidFill>
                <a:latin typeface="Century Gothic" panose="020F0302020204030204"/>
              </a:rPr>
              <a:t>touriste anglais arrive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à</a:t>
            </a:r>
            <a:r>
              <a:rPr lang="fr-FR" sz="2400" dirty="0">
                <a:solidFill>
                  <a:srgbClr val="4472C4">
                    <a:lumMod val="50000"/>
                  </a:srgbClr>
                </a:solidFill>
                <a:latin typeface="Century Gothic" panose="020F0302020204030204"/>
              </a:rPr>
              <a:t> l’hôtel. Il pose des questions en anglais, et une Canadienne r</a:t>
            </a:r>
            <a:r>
              <a:rPr lang="fr-FR" sz="2400" dirty="0">
                <a:solidFill>
                  <a:srgbClr val="5B9BD5">
                    <a:lumMod val="50000"/>
                  </a:srgbClr>
                </a:solidFill>
              </a:rPr>
              <a:t>épond en français. </a:t>
            </a:r>
            <a:r>
              <a:rPr lang="fr-FR" sz="2400" dirty="0">
                <a:solidFill>
                  <a:srgbClr val="4472C4">
                    <a:lumMod val="50000"/>
                  </a:srgbClr>
                </a:solidFill>
                <a:latin typeface="Century Gothic" panose="020F0302020204030204"/>
              </a:rPr>
              <a:t>Il ne comprend pas ! Tu peux aider ?</a:t>
            </a:r>
          </a:p>
        </p:txBody>
      </p:sp>
      <p:sp>
        <p:nvSpPr>
          <p:cNvPr id="13" name="Speech Bubble: Rectangle with Corners Rounded 10">
            <a:extLst>
              <a:ext uri="{FF2B5EF4-FFF2-40B4-BE49-F238E27FC236}">
                <a16:creationId xmlns:a16="http://schemas.microsoft.com/office/drawing/2014/main" id="{D902BB4C-DDDC-0347-B08C-AB2781CB4825}"/>
              </a:ext>
            </a:extLst>
          </p:cNvPr>
          <p:cNvSpPr/>
          <p:nvPr/>
        </p:nvSpPr>
        <p:spPr>
          <a:xfrm>
            <a:off x="6835251" y="2311947"/>
            <a:ext cx="4937968" cy="867129"/>
          </a:xfrm>
          <a:prstGeom prst="wedgeRoundRectCallout">
            <a:avLst>
              <a:gd name="adj1" fmla="val 26495"/>
              <a:gd name="adj2" fmla="val 96257"/>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Oui,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je connais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un bon café à côté de l’</a:t>
            </a:r>
            <a:r>
              <a:rPr lang="fr-FR" sz="2400" dirty="0">
                <a:solidFill>
                  <a:srgbClr val="5B9BD5">
                    <a:lumMod val="50000"/>
                  </a:srgbClr>
                </a:solidFill>
              </a:rPr>
              <a:t>église</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pic>
        <p:nvPicPr>
          <p:cNvPr id="3074" name="Picture 2" descr="Trekking, Hiker, Wanderer, Backpacker">
            <a:extLst>
              <a:ext uri="{FF2B5EF4-FFF2-40B4-BE49-F238E27FC236}">
                <a16:creationId xmlns:a16="http://schemas.microsoft.com/office/drawing/2014/main" id="{D5BF3B30-83AA-4E20-9243-757BC4E80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29" y="3448499"/>
            <a:ext cx="999377" cy="1998753"/>
          </a:xfrm>
          <a:prstGeom prst="rect">
            <a:avLst/>
          </a:prstGeom>
          <a:noFill/>
          <a:extLst>
            <a:ext uri="{909E8E84-426E-40DD-AFC4-6F175D3DCCD1}">
              <a14:hiddenFill xmlns:a14="http://schemas.microsoft.com/office/drawing/2010/main">
                <a:solidFill>
                  <a:srgbClr val="FFFFFF"/>
                </a:solidFill>
              </a14:hiddenFill>
            </a:ext>
          </a:extLst>
        </p:spPr>
      </p:pic>
      <p:sp>
        <p:nvSpPr>
          <p:cNvPr id="23" name="Speech Bubble: Rectangle with Corners Rounded 10">
            <a:extLst>
              <a:ext uri="{FF2B5EF4-FFF2-40B4-BE49-F238E27FC236}">
                <a16:creationId xmlns:a16="http://schemas.microsoft.com/office/drawing/2014/main" id="{F9FAF62E-274B-45B5-A258-757A8D8853E4}"/>
              </a:ext>
            </a:extLst>
          </p:cNvPr>
          <p:cNvSpPr/>
          <p:nvPr/>
        </p:nvSpPr>
        <p:spPr>
          <a:xfrm>
            <a:off x="1947669" y="3614929"/>
            <a:ext cx="2971067" cy="1586863"/>
          </a:xfrm>
          <a:prstGeom prst="wedgeRoundRectCallout">
            <a:avLst>
              <a:gd name="adj1" fmla="val 65907"/>
              <a:gd name="adj2" fmla="val 3557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F0302020204030204"/>
              </a:rPr>
              <a:t>1</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Tu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sais</a:t>
            </a:r>
            <a:r>
              <a:rPr kumimoji="0" lang="en-GB" sz="24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prstClr val="white"/>
                </a:solidFill>
                <a:effectLst/>
                <a:uLnTx/>
                <a:uFillTx/>
                <a:latin typeface="Century Gothic" panose="020F0302020204030204"/>
                <a:ea typeface="+mn-ea"/>
                <a:cs typeface="+mn-cs"/>
              </a:rPr>
              <a:t>où</a:t>
            </a:r>
            <a:r>
              <a:rPr kumimoji="0" lang="en-GB" sz="240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40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i="0"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400" i="0" u="none" strike="noStrike" kern="1200" cap="none" spc="0" normalizeH="0" baseline="0" noProof="0" dirty="0" err="1">
                <a:ln>
                  <a:noFill/>
                </a:ln>
                <a:solidFill>
                  <a:prstClr val="white"/>
                </a:solidFill>
                <a:effectLst/>
                <a:uLnTx/>
                <a:uFillTx/>
                <a:latin typeface="Century Gothic" panose="020F0302020204030204"/>
                <a:ea typeface="+mn-ea"/>
                <a:cs typeface="+mn-cs"/>
              </a:rPr>
              <a:t>peux</a:t>
            </a:r>
            <a:r>
              <a:rPr kumimoji="0" lang="en-GB" sz="2400" i="0" u="none" strike="noStrike" kern="1200" cap="none" spc="0" normalizeH="0" baseline="0" noProof="0" dirty="0">
                <a:ln>
                  <a:noFill/>
                </a:ln>
                <a:solidFill>
                  <a:prstClr val="white"/>
                </a:solidFill>
                <a:effectLst/>
                <a:uLnTx/>
                <a:uFillTx/>
                <a:latin typeface="Century Gothic" panose="020F0302020204030204"/>
                <a:ea typeface="+mn-ea"/>
                <a:cs typeface="+mn-cs"/>
              </a:rPr>
              <a:t> prendre le petit-déjeuner ?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2" name="TextBox 1">
            <a:extLst>
              <a:ext uri="{FF2B5EF4-FFF2-40B4-BE49-F238E27FC236}">
                <a16:creationId xmlns:a16="http://schemas.microsoft.com/office/drawing/2014/main" id="{58F9FFE7-501D-433F-B8FA-6E8456B5BEBA}"/>
              </a:ext>
            </a:extLst>
          </p:cNvPr>
          <p:cNvSpPr txBox="1"/>
          <p:nvPr/>
        </p:nvSpPr>
        <p:spPr>
          <a:xfrm>
            <a:off x="2097434" y="3787161"/>
            <a:ext cx="1838946" cy="461665"/>
          </a:xfrm>
          <a:prstGeom prst="rect">
            <a:avLst/>
          </a:prstGeom>
          <a:solidFill>
            <a:srgbClr val="0F5076"/>
          </a:solidFill>
        </p:spPr>
        <p:txBody>
          <a:bodyPr wrap="square" rtlCol="0">
            <a:spAutoFit/>
          </a:bodyPr>
          <a:lstStyle/>
          <a:p>
            <a:pPr algn="l"/>
            <a:r>
              <a:rPr lang="en-GB" sz="2400" dirty="0">
                <a:solidFill>
                  <a:schemeClr val="bg1"/>
                </a:solidFill>
              </a:rPr>
              <a:t>1. ________</a:t>
            </a:r>
            <a:endParaRPr lang="fr-FR" sz="2400" dirty="0">
              <a:solidFill>
                <a:schemeClr val="bg1"/>
              </a:solidFill>
            </a:endParaRPr>
          </a:p>
        </p:txBody>
      </p:sp>
      <p:sp>
        <p:nvSpPr>
          <p:cNvPr id="5" name="TextBox 4">
            <a:extLst>
              <a:ext uri="{FF2B5EF4-FFF2-40B4-BE49-F238E27FC236}">
                <a16:creationId xmlns:a16="http://schemas.microsoft.com/office/drawing/2014/main" id="{D43407EF-36BB-4799-94D8-E4D8D2084824}"/>
              </a:ext>
            </a:extLst>
          </p:cNvPr>
          <p:cNvSpPr txBox="1"/>
          <p:nvPr/>
        </p:nvSpPr>
        <p:spPr>
          <a:xfrm>
            <a:off x="10172700" y="5494305"/>
            <a:ext cx="1799126" cy="707886"/>
          </a:xfrm>
          <a:prstGeom prst="rect">
            <a:avLst/>
          </a:prstGeom>
          <a:solidFill>
            <a:srgbClr val="0F5076"/>
          </a:solidFill>
          <a:ln>
            <a:solidFill>
              <a:srgbClr val="EE6000"/>
            </a:solidFill>
          </a:ln>
        </p:spPr>
        <p:txBody>
          <a:bodyPr wrap="square" rtlCol="0">
            <a:spAutoFit/>
          </a:bodyPr>
          <a:lstStyle/>
          <a:p>
            <a:pPr algn="ctr"/>
            <a:r>
              <a:rPr lang="fr-FR" sz="2000" b="1" dirty="0">
                <a:solidFill>
                  <a:schemeClr val="bg1"/>
                </a:solidFill>
                <a:latin typeface="Century Gothic" panose="020F0302020204030204"/>
              </a:rPr>
              <a:t>Canadienne </a:t>
            </a:r>
            <a:r>
              <a:rPr lang="en-GB" sz="2000" b="1" dirty="0">
                <a:solidFill>
                  <a:schemeClr val="bg1"/>
                </a:solidFill>
              </a:rPr>
              <a:t>(student C)</a:t>
            </a:r>
            <a:endParaRPr lang="fr-FR" sz="2000" b="1" dirty="0">
              <a:solidFill>
                <a:schemeClr val="bg1"/>
              </a:solidFill>
            </a:endParaRPr>
          </a:p>
        </p:txBody>
      </p:sp>
      <p:sp>
        <p:nvSpPr>
          <p:cNvPr id="26" name="TextBox 25">
            <a:extLst>
              <a:ext uri="{FF2B5EF4-FFF2-40B4-BE49-F238E27FC236}">
                <a16:creationId xmlns:a16="http://schemas.microsoft.com/office/drawing/2014/main" id="{8139E5F2-97AC-49D3-BEDC-43FFCA84137A}"/>
              </a:ext>
            </a:extLst>
          </p:cNvPr>
          <p:cNvSpPr txBox="1"/>
          <p:nvPr/>
        </p:nvSpPr>
        <p:spPr>
          <a:xfrm>
            <a:off x="164458" y="5494305"/>
            <a:ext cx="2031687" cy="707886"/>
          </a:xfrm>
          <a:prstGeom prst="rect">
            <a:avLst/>
          </a:prstGeom>
          <a:solidFill>
            <a:srgbClr val="0F5076"/>
          </a:solidFill>
          <a:ln>
            <a:solidFill>
              <a:srgbClr val="EE6000"/>
            </a:solidFill>
          </a:ln>
        </p:spPr>
        <p:txBody>
          <a:bodyPr wrap="square" rtlCol="0">
            <a:spAutoFit/>
          </a:bodyPr>
          <a:lstStyle/>
          <a:p>
            <a:pPr algn="ctr"/>
            <a:r>
              <a:rPr lang="en-GB" sz="2000" b="1" dirty="0" err="1">
                <a:solidFill>
                  <a:schemeClr val="bg1"/>
                </a:solidFill>
              </a:rPr>
              <a:t>touriste</a:t>
            </a:r>
            <a:endParaRPr lang="en-GB" sz="2000" b="1" dirty="0">
              <a:solidFill>
                <a:schemeClr val="bg1"/>
              </a:solidFill>
            </a:endParaRPr>
          </a:p>
          <a:p>
            <a:pPr algn="ctr"/>
            <a:r>
              <a:rPr lang="en-GB" sz="2000" b="1" dirty="0">
                <a:solidFill>
                  <a:schemeClr val="bg1"/>
                </a:solidFill>
              </a:rPr>
              <a:t>(student A)</a:t>
            </a:r>
            <a:endParaRPr lang="fr-FR" sz="2000" b="1" dirty="0">
              <a:solidFill>
                <a:schemeClr val="bg1"/>
              </a:solidFill>
            </a:endParaRPr>
          </a:p>
        </p:txBody>
      </p:sp>
      <p:sp>
        <p:nvSpPr>
          <p:cNvPr id="27" name="TextBox 26">
            <a:extLst>
              <a:ext uri="{FF2B5EF4-FFF2-40B4-BE49-F238E27FC236}">
                <a16:creationId xmlns:a16="http://schemas.microsoft.com/office/drawing/2014/main" id="{B701C6EA-CC00-453C-BE67-4B2D49D54CC7}"/>
              </a:ext>
            </a:extLst>
          </p:cNvPr>
          <p:cNvSpPr txBox="1"/>
          <p:nvPr/>
        </p:nvSpPr>
        <p:spPr>
          <a:xfrm>
            <a:off x="4871528" y="5494305"/>
            <a:ext cx="2222079" cy="707886"/>
          </a:xfrm>
          <a:prstGeom prst="rect">
            <a:avLst/>
          </a:prstGeom>
          <a:solidFill>
            <a:srgbClr val="0F5076"/>
          </a:solidFill>
          <a:ln>
            <a:solidFill>
              <a:srgbClr val="EE6000"/>
            </a:solidFill>
          </a:ln>
        </p:spPr>
        <p:txBody>
          <a:bodyPr wrap="square" rtlCol="0">
            <a:spAutoFit/>
          </a:bodyPr>
          <a:lstStyle/>
          <a:p>
            <a:pPr algn="ctr"/>
            <a:r>
              <a:rPr lang="en-GB" sz="2000" b="1" dirty="0" err="1">
                <a:solidFill>
                  <a:schemeClr val="bg1"/>
                </a:solidFill>
              </a:rPr>
              <a:t>traducteur</a:t>
            </a:r>
            <a:r>
              <a:rPr lang="en-GB" sz="2000" b="1" dirty="0">
                <a:solidFill>
                  <a:schemeClr val="bg1"/>
                </a:solidFill>
              </a:rPr>
              <a:t>/-rice</a:t>
            </a:r>
          </a:p>
          <a:p>
            <a:pPr algn="ctr"/>
            <a:r>
              <a:rPr lang="en-GB" sz="2000" b="1" dirty="0">
                <a:solidFill>
                  <a:schemeClr val="bg1"/>
                </a:solidFill>
              </a:rPr>
              <a:t>(student B)</a:t>
            </a:r>
            <a:endParaRPr lang="fr-FR" sz="2000" b="1" dirty="0">
              <a:solidFill>
                <a:schemeClr val="bg1"/>
              </a:solidFill>
            </a:endParaRPr>
          </a:p>
        </p:txBody>
      </p:sp>
      <p:pic>
        <p:nvPicPr>
          <p:cNvPr id="20" name="Picture 2" descr="Clothing, Fashion, Female, Girl, Rain">
            <a:extLst>
              <a:ext uri="{FF2B5EF4-FFF2-40B4-BE49-F238E27FC236}">
                <a16:creationId xmlns:a16="http://schemas.microsoft.com/office/drawing/2014/main" id="{BBB88753-53E6-447B-AB7E-BFA463B96C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2398" y="3580512"/>
            <a:ext cx="938427" cy="17925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toy, doll&#10;&#10;Description automatically generated">
            <a:extLst>
              <a:ext uri="{FF2B5EF4-FFF2-40B4-BE49-F238E27FC236}">
                <a16:creationId xmlns:a16="http://schemas.microsoft.com/office/drawing/2014/main" id="{3C755968-9B92-1642-A088-D22FA9742F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0176" y="3538254"/>
            <a:ext cx="1950116" cy="1950116"/>
          </a:xfrm>
          <a:prstGeom prst="rect">
            <a:avLst/>
          </a:prstGeom>
        </p:spPr>
      </p:pic>
    </p:spTree>
    <p:extLst>
      <p:ext uri="{BB962C8B-B14F-4D97-AF65-F5344CB8AC3E}">
        <p14:creationId xmlns:p14="http://schemas.microsoft.com/office/powerpoint/2010/main" val="350264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pple, Fruit, Red, Ripe, Fresh, Organic, Food, Healthy">
            <a:extLst>
              <a:ext uri="{FF2B5EF4-FFF2-40B4-BE49-F238E27FC236}">
                <a16:creationId xmlns:a16="http://schemas.microsoft.com/office/drawing/2014/main" id="{FAF88D42-C45C-44DA-AF25-4D38FDDAC0E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678" y="2222975"/>
            <a:ext cx="1033000" cy="7796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10">
            <a:extLst>
              <a:ext uri="{FF2B5EF4-FFF2-40B4-BE49-F238E27FC236}">
                <a16:creationId xmlns:a16="http://schemas.microsoft.com/office/drawing/2014/main" id="{E23209F0-F869-FE45-8723-51FA5F31F7EC}"/>
              </a:ext>
            </a:extLst>
          </p:cNvPr>
          <p:cNvGraphicFramePr>
            <a:graphicFrameLocks noGrp="1"/>
          </p:cNvGraphicFramePr>
          <p:nvPr>
            <p:extLst>
              <p:ext uri="{D42A27DB-BD31-4B8C-83A1-F6EECF244321}">
                <p14:modId xmlns:p14="http://schemas.microsoft.com/office/powerpoint/2010/main" val="3516076904"/>
              </p:ext>
            </p:extLst>
          </p:nvPr>
        </p:nvGraphicFramePr>
        <p:xfrm>
          <a:off x="1126695" y="1998389"/>
          <a:ext cx="9938610" cy="4084320"/>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3240242">
                  <a:extLst>
                    <a:ext uri="{9D8B030D-6E8A-4147-A177-3AD203B41FA5}">
                      <a16:colId xmlns:a16="http://schemas.microsoft.com/office/drawing/2014/main" val="1051681537"/>
                    </a:ext>
                  </a:extLst>
                </a:gridCol>
                <a:gridCol w="3240242">
                  <a:extLst>
                    <a:ext uri="{9D8B030D-6E8A-4147-A177-3AD203B41FA5}">
                      <a16:colId xmlns:a16="http://schemas.microsoft.com/office/drawing/2014/main" val="2606305686"/>
                    </a:ext>
                  </a:extLst>
                </a:gridCol>
                <a:gridCol w="1477063">
                  <a:extLst>
                    <a:ext uri="{9D8B030D-6E8A-4147-A177-3AD203B41FA5}">
                      <a16:colId xmlns:a16="http://schemas.microsoft.com/office/drawing/2014/main" val="3563916638"/>
                    </a:ext>
                  </a:extLst>
                </a:gridCol>
                <a:gridCol w="1477063">
                  <a:extLst>
                    <a:ext uri="{9D8B030D-6E8A-4147-A177-3AD203B41FA5}">
                      <a16:colId xmlns:a16="http://schemas.microsoft.com/office/drawing/2014/main" val="3520537581"/>
                    </a:ext>
                  </a:extLst>
                </a:gridCol>
              </a:tblGrid>
              <a:tr h="124543">
                <a:tc>
                  <a:txBody>
                    <a:bodyPr/>
                    <a:lstStyle/>
                    <a:p>
                      <a:endParaRPr lang="fr-FR" sz="2200" dirty="0">
                        <a:solidFill>
                          <a:schemeClr val="bg1"/>
                        </a:solidFill>
                      </a:endParaRPr>
                    </a:p>
                  </a:txBody>
                  <a:tcPr/>
                </a:tc>
                <a:tc>
                  <a:txBody>
                    <a:bodyPr/>
                    <a:lstStyle/>
                    <a:p>
                      <a:pPr algn="ctr"/>
                      <a:r>
                        <a:rPr lang="fr-FR" sz="2200" dirty="0">
                          <a:solidFill>
                            <a:schemeClr val="bg1"/>
                          </a:solidFill>
                        </a:rPr>
                        <a:t>French</a:t>
                      </a:r>
                    </a:p>
                  </a:txBody>
                  <a:tcPr/>
                </a:tc>
                <a:tc>
                  <a:txBody>
                    <a:bodyPr/>
                    <a:lstStyle/>
                    <a:p>
                      <a:pPr algn="ctr"/>
                      <a:r>
                        <a:rPr lang="fr-FR" sz="2200" dirty="0">
                          <a:solidFill>
                            <a:schemeClr val="bg1"/>
                          </a:solidFill>
                        </a:rPr>
                        <a:t>English</a:t>
                      </a:r>
                    </a:p>
                  </a:txBody>
                  <a:tcPr/>
                </a:tc>
                <a:tc>
                  <a:txBody>
                    <a:bodyPr/>
                    <a:lstStyle/>
                    <a:p>
                      <a:pPr algn="ctr"/>
                      <a:r>
                        <a:rPr lang="fr-FR" sz="2200" dirty="0">
                          <a:solidFill>
                            <a:schemeClr val="bg1"/>
                          </a:solidFill>
                        </a:rPr>
                        <a:t>[ai] </a:t>
                      </a:r>
                    </a:p>
                  </a:txBody>
                  <a:tcPr/>
                </a:tc>
                <a:tc>
                  <a:txBody>
                    <a:bodyPr/>
                    <a:lstStyle/>
                    <a:p>
                      <a:pPr algn="ctr"/>
                      <a:r>
                        <a:rPr lang="fr-FR" sz="2200" dirty="0">
                          <a:solidFill>
                            <a:schemeClr val="bg1"/>
                          </a:solidFill>
                        </a:rPr>
                        <a:t>[</a:t>
                      </a:r>
                      <a:r>
                        <a:rPr lang="fr-FR" sz="2200" dirty="0" err="1">
                          <a:solidFill>
                            <a:schemeClr val="bg1"/>
                          </a:solidFill>
                        </a:rPr>
                        <a:t>é</a:t>
                      </a:r>
                      <a:r>
                        <a:rPr lang="fr-FR" sz="2200" dirty="0">
                          <a:solidFill>
                            <a:schemeClr val="bg1"/>
                          </a:solidFill>
                        </a:rPr>
                        <a:t>]</a:t>
                      </a:r>
                    </a:p>
                  </a:txBody>
                  <a:tcPr/>
                </a:tc>
                <a:extLst>
                  <a:ext uri="{0D108BD9-81ED-4DB2-BD59-A6C34878D82A}">
                    <a16:rowId xmlns:a16="http://schemas.microsoft.com/office/drawing/2014/main" val="3399173642"/>
                  </a:ext>
                </a:extLst>
              </a:tr>
              <a:tr h="133439">
                <a:tc>
                  <a:txBody>
                    <a:bodyPr/>
                    <a:lstStyle/>
                    <a:p>
                      <a:endParaRPr lang="fr-FR" sz="2400" dirty="0">
                        <a:solidFill>
                          <a:srgbClr val="115076"/>
                        </a:solidFill>
                      </a:endParaRPr>
                    </a:p>
                  </a:txBody>
                  <a:tcPr/>
                </a:tc>
                <a:tc>
                  <a:txBody>
                    <a:bodyPr/>
                    <a:lstStyle/>
                    <a:p>
                      <a:pPr algn="l"/>
                      <a:r>
                        <a:rPr lang="fr-FR" sz="2400" i="0" dirty="0">
                          <a:solidFill>
                            <a:srgbClr val="115076"/>
                          </a:solidFill>
                        </a:rPr>
                        <a:t>fr</a:t>
                      </a:r>
                      <a:r>
                        <a:rPr lang="fr-FR" sz="2400" b="1" i="0" dirty="0">
                          <a:solidFill>
                            <a:srgbClr val="115076"/>
                          </a:solidFill>
                        </a:rPr>
                        <a:t>ai</a:t>
                      </a:r>
                      <a:r>
                        <a:rPr lang="fr-FR" sz="2400" i="0" dirty="0">
                          <a:solidFill>
                            <a:srgbClr val="115076"/>
                          </a:solidFill>
                        </a:rPr>
                        <a:t>s</a:t>
                      </a:r>
                    </a:p>
                  </a:txBody>
                  <a:tcPr/>
                </a:tc>
                <a:tc>
                  <a:txBody>
                    <a:bodyPr/>
                    <a:lstStyle/>
                    <a:p>
                      <a:pPr algn="l"/>
                      <a:r>
                        <a:rPr lang="fr-FR" sz="2400" i="0" dirty="0" err="1">
                          <a:solidFill>
                            <a:srgbClr val="115076"/>
                          </a:solidFill>
                        </a:rPr>
                        <a:t>fresh</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178004420"/>
                  </a:ext>
                </a:extLst>
              </a:tr>
              <a:tr h="133439">
                <a:tc>
                  <a:txBody>
                    <a:bodyPr/>
                    <a:lstStyle/>
                    <a:p>
                      <a:endParaRPr lang="fr-FR" sz="2400" dirty="0">
                        <a:solidFill>
                          <a:srgbClr val="115076"/>
                        </a:solidFill>
                      </a:endParaRPr>
                    </a:p>
                  </a:txBody>
                  <a:tcPr/>
                </a:tc>
                <a:tc>
                  <a:txBody>
                    <a:bodyPr/>
                    <a:lstStyle/>
                    <a:p>
                      <a:pPr algn="l"/>
                      <a:r>
                        <a:rPr lang="fr-FR" sz="2400" b="1" i="0" dirty="0">
                          <a:solidFill>
                            <a:srgbClr val="115076"/>
                          </a:solidFill>
                        </a:rPr>
                        <a:t>é</a:t>
                      </a:r>
                      <a:r>
                        <a:rPr lang="fr-FR" sz="2400" i="0" dirty="0">
                          <a:solidFill>
                            <a:srgbClr val="115076"/>
                          </a:solidFill>
                        </a:rPr>
                        <a:t>tonnant</a:t>
                      </a:r>
                    </a:p>
                  </a:txBody>
                  <a:tcPr/>
                </a:tc>
                <a:tc>
                  <a:txBody>
                    <a:bodyPr/>
                    <a:lstStyle/>
                    <a:p>
                      <a:pPr algn="l"/>
                      <a:r>
                        <a:rPr lang="fr-FR" sz="2400" i="0" dirty="0" err="1">
                          <a:solidFill>
                            <a:srgbClr val="115076"/>
                          </a:solidFill>
                        </a:rPr>
                        <a:t>surprising</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a:solidFill>
                          <a:srgbClr val="115076"/>
                        </a:solidFill>
                      </a:endParaRPr>
                    </a:p>
                  </a:txBody>
                  <a:tcPr/>
                </a:tc>
                <a:extLst>
                  <a:ext uri="{0D108BD9-81ED-4DB2-BD59-A6C34878D82A}">
                    <a16:rowId xmlns:a16="http://schemas.microsoft.com/office/drawing/2014/main" val="4049511666"/>
                  </a:ext>
                </a:extLst>
              </a:tr>
              <a:tr h="133439">
                <a:tc>
                  <a:txBody>
                    <a:bodyPr/>
                    <a:lstStyle/>
                    <a:p>
                      <a:endParaRPr lang="fr-FR" sz="2000" dirty="0">
                        <a:solidFill>
                          <a:srgbClr val="115076"/>
                        </a:solidFill>
                      </a:endParaRPr>
                    </a:p>
                  </a:txBody>
                  <a:tcPr/>
                </a:tc>
                <a:tc>
                  <a:txBody>
                    <a:bodyPr/>
                    <a:lstStyle/>
                    <a:p>
                      <a:pPr algn="l"/>
                      <a:r>
                        <a:rPr lang="fr-FR" sz="2400" i="0" dirty="0">
                          <a:solidFill>
                            <a:srgbClr val="115076"/>
                          </a:solidFill>
                        </a:rPr>
                        <a:t>cl</a:t>
                      </a:r>
                      <a:r>
                        <a:rPr lang="fr-FR" sz="2400" b="1" i="0" dirty="0">
                          <a:solidFill>
                            <a:srgbClr val="115076"/>
                          </a:solidFill>
                        </a:rPr>
                        <a:t>ai</a:t>
                      </a:r>
                      <a:r>
                        <a:rPr lang="fr-FR" sz="2400" i="0" dirty="0">
                          <a:solidFill>
                            <a:srgbClr val="115076"/>
                          </a:solidFill>
                        </a:rPr>
                        <a:t>r</a:t>
                      </a:r>
                    </a:p>
                  </a:txBody>
                  <a:tcPr/>
                </a:tc>
                <a:tc>
                  <a:txBody>
                    <a:bodyPr/>
                    <a:lstStyle/>
                    <a:p>
                      <a:pPr algn="l"/>
                      <a:r>
                        <a:rPr lang="fr-FR" sz="2400" i="0" dirty="0" err="1">
                          <a:solidFill>
                            <a:srgbClr val="115076"/>
                          </a:solidFill>
                        </a:rPr>
                        <a:t>clear</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218684469"/>
                  </a:ext>
                </a:extLst>
              </a:tr>
              <a:tr h="133439">
                <a:tc>
                  <a:txBody>
                    <a:bodyPr/>
                    <a:lstStyle/>
                    <a:p>
                      <a:endParaRPr lang="fr-FR" sz="2400" dirty="0">
                        <a:solidFill>
                          <a:srgbClr val="115076"/>
                        </a:solidFill>
                      </a:endParaRPr>
                    </a:p>
                  </a:txBody>
                  <a:tcPr/>
                </a:tc>
                <a:tc>
                  <a:txBody>
                    <a:bodyPr/>
                    <a:lstStyle/>
                    <a:p>
                      <a:pPr algn="l"/>
                      <a:r>
                        <a:rPr lang="fr-FR" sz="2400" i="0" dirty="0">
                          <a:solidFill>
                            <a:srgbClr val="115076"/>
                          </a:solidFill>
                        </a:rPr>
                        <a:t>sp</a:t>
                      </a:r>
                      <a:r>
                        <a:rPr lang="fr-FR" sz="2400" b="1" i="0" dirty="0">
                          <a:solidFill>
                            <a:srgbClr val="115076"/>
                          </a:solidFill>
                        </a:rPr>
                        <a:t>é</a:t>
                      </a:r>
                      <a:r>
                        <a:rPr lang="fr-FR" sz="2400" i="0" dirty="0">
                          <a:solidFill>
                            <a:srgbClr val="115076"/>
                          </a:solidFill>
                        </a:rPr>
                        <a:t>cial</a:t>
                      </a:r>
                      <a:endParaRPr lang="fr-FR" sz="2400" i="0" spc="0" baseline="0" dirty="0">
                        <a:solidFill>
                          <a:srgbClr val="115076"/>
                        </a:solidFill>
                      </a:endParaRPr>
                    </a:p>
                  </a:txBody>
                  <a:tcPr/>
                </a:tc>
                <a:tc>
                  <a:txBody>
                    <a:bodyPr/>
                    <a:lstStyle/>
                    <a:p>
                      <a:pPr algn="l"/>
                      <a:r>
                        <a:rPr lang="fr-FR" sz="2400" i="0" dirty="0" err="1">
                          <a:solidFill>
                            <a:srgbClr val="115076"/>
                          </a:solidFill>
                        </a:rPr>
                        <a:t>special</a:t>
                      </a:r>
                      <a:endParaRPr lang="fr-FR" sz="2400" i="0" dirty="0">
                        <a:solidFill>
                          <a:srgbClr val="115076"/>
                        </a:solidFill>
                      </a:endParaRP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61106014"/>
                  </a:ext>
                </a:extLst>
              </a:tr>
              <a:tr h="133439">
                <a:tc>
                  <a:txBody>
                    <a:bodyPr/>
                    <a:lstStyle/>
                    <a:p>
                      <a:endParaRPr lang="fr-FR" sz="2400" dirty="0">
                        <a:solidFill>
                          <a:srgbClr val="115076"/>
                        </a:solidFill>
                      </a:endParaRPr>
                    </a:p>
                  </a:txBody>
                  <a:tcPr/>
                </a:tc>
                <a:tc>
                  <a:txBody>
                    <a:bodyPr/>
                    <a:lstStyle/>
                    <a:p>
                      <a:pPr algn="l"/>
                      <a:r>
                        <a:rPr lang="fr-FR" sz="2400" i="0" spc="0" baseline="0" dirty="0">
                          <a:solidFill>
                            <a:srgbClr val="115076"/>
                          </a:solidFill>
                        </a:rPr>
                        <a:t>f</a:t>
                      </a:r>
                      <a:r>
                        <a:rPr lang="fr-FR" sz="2400" b="1" i="0" spc="0" baseline="0" dirty="0">
                          <a:solidFill>
                            <a:srgbClr val="115076"/>
                          </a:solidFill>
                        </a:rPr>
                        <a:t>ai</a:t>
                      </a:r>
                      <a:r>
                        <a:rPr lang="fr-FR" sz="2400" i="0" spc="0" baseline="0" dirty="0">
                          <a:solidFill>
                            <a:srgbClr val="115076"/>
                          </a:solidFill>
                        </a:rPr>
                        <a:t>ble</a:t>
                      </a:r>
                      <a:endParaRPr lang="fr-FR" sz="2400" i="0" dirty="0">
                        <a:solidFill>
                          <a:srgbClr val="115076"/>
                        </a:solidFill>
                      </a:endParaRPr>
                    </a:p>
                  </a:txBody>
                  <a:tcPr/>
                </a:tc>
                <a:tc>
                  <a:txBody>
                    <a:bodyPr/>
                    <a:lstStyle/>
                    <a:p>
                      <a:pPr algn="l"/>
                      <a:r>
                        <a:rPr lang="fr-FR" sz="2400" i="0" dirty="0" err="1">
                          <a:solidFill>
                            <a:srgbClr val="115076"/>
                          </a:solidFill>
                        </a:rPr>
                        <a:t>weak</a:t>
                      </a:r>
                      <a:endParaRPr lang="fr-FR" sz="2400" i="0" dirty="0">
                        <a:solidFill>
                          <a:srgbClr val="115076"/>
                        </a:solidFill>
                      </a:endParaRP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582674464"/>
                  </a:ext>
                </a:extLst>
              </a:tr>
              <a:tr h="133439">
                <a:tc>
                  <a:txBody>
                    <a:bodyPr/>
                    <a:lstStyle/>
                    <a:p>
                      <a:endParaRPr lang="fr-FR" sz="2400" dirty="0">
                        <a:solidFill>
                          <a:srgbClr val="115076"/>
                        </a:solidFill>
                      </a:endParaRPr>
                    </a:p>
                  </a:txBody>
                  <a:tcPr/>
                </a:tc>
                <a:tc>
                  <a:txBody>
                    <a:bodyPr/>
                    <a:lstStyle/>
                    <a:p>
                      <a:pPr algn="l"/>
                      <a:r>
                        <a:rPr lang="fr-FR" sz="2400" i="0" dirty="0">
                          <a:solidFill>
                            <a:srgbClr val="115076"/>
                          </a:solidFill>
                        </a:rPr>
                        <a:t>p</a:t>
                      </a:r>
                      <a:r>
                        <a:rPr lang="fr-FR" sz="2400" b="1" i="0" dirty="0">
                          <a:solidFill>
                            <a:srgbClr val="115076"/>
                          </a:solidFill>
                        </a:rPr>
                        <a:t>é</a:t>
                      </a:r>
                      <a:r>
                        <a:rPr lang="fr-FR" sz="2400" i="0" dirty="0">
                          <a:solidFill>
                            <a:srgbClr val="115076"/>
                          </a:solidFill>
                        </a:rPr>
                        <a:t>nible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0" dirty="0" err="1">
                          <a:solidFill>
                            <a:srgbClr val="115076"/>
                          </a:solidFill>
                        </a:rPr>
                        <a:t>annoying</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96236344"/>
                  </a:ext>
                </a:extLst>
              </a:tr>
              <a:tr h="133439">
                <a:tc>
                  <a:txBody>
                    <a:bodyPr/>
                    <a:lstStyle/>
                    <a:p>
                      <a:endParaRPr lang="fr-FR" sz="2400" dirty="0">
                        <a:solidFill>
                          <a:srgbClr val="115076"/>
                        </a:solidFill>
                      </a:endParaRPr>
                    </a:p>
                  </a:txBody>
                  <a:tcPr/>
                </a:tc>
                <a:tc>
                  <a:txBody>
                    <a:bodyPr/>
                    <a:lstStyle/>
                    <a:p>
                      <a:pPr algn="l"/>
                      <a:r>
                        <a:rPr lang="fr-FR" sz="2400" i="0" dirty="0">
                          <a:solidFill>
                            <a:srgbClr val="115076"/>
                          </a:solidFill>
                        </a:rPr>
                        <a:t>parf</a:t>
                      </a:r>
                      <a:r>
                        <a:rPr lang="fr-FR" sz="2400" b="1" i="0" dirty="0">
                          <a:solidFill>
                            <a:srgbClr val="115076"/>
                          </a:solidFill>
                        </a:rPr>
                        <a:t>ai</a:t>
                      </a:r>
                      <a:r>
                        <a:rPr lang="fr-FR" sz="2400" i="0" dirty="0">
                          <a:solidFill>
                            <a:srgbClr val="115076"/>
                          </a:solidFill>
                        </a:rPr>
                        <a:t>t</a:t>
                      </a:r>
                    </a:p>
                  </a:txBody>
                  <a:tcPr/>
                </a:tc>
                <a:tc>
                  <a:txBody>
                    <a:bodyPr/>
                    <a:lstStyle/>
                    <a:p>
                      <a:pPr algn="l"/>
                      <a:r>
                        <a:rPr lang="fr-FR" sz="2400" i="0" dirty="0" err="1">
                          <a:solidFill>
                            <a:srgbClr val="115076"/>
                          </a:solidFill>
                        </a:rPr>
                        <a:t>perfect</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245821299"/>
                  </a:ext>
                </a:extLst>
              </a:tr>
              <a:tr h="133439">
                <a:tc>
                  <a:txBody>
                    <a:bodyPr/>
                    <a:lstStyle/>
                    <a:p>
                      <a:endParaRPr lang="fr-FR" sz="2400" dirty="0">
                        <a:solidFill>
                          <a:srgbClr val="115076"/>
                        </a:solidFill>
                      </a:endParaRPr>
                    </a:p>
                  </a:txBody>
                  <a:tcPr/>
                </a:tc>
                <a:tc>
                  <a:txBody>
                    <a:bodyPr/>
                    <a:lstStyle/>
                    <a:p>
                      <a:pPr algn="l"/>
                      <a:r>
                        <a:rPr lang="fr-FR" sz="2400" b="1" i="0" dirty="0">
                          <a:solidFill>
                            <a:srgbClr val="115076"/>
                          </a:solidFill>
                        </a:rPr>
                        <a:t>é</a:t>
                      </a:r>
                      <a:r>
                        <a:rPr lang="fr-FR" sz="2400" i="0" dirty="0">
                          <a:solidFill>
                            <a:srgbClr val="115076"/>
                          </a:solidFill>
                        </a:rPr>
                        <a:t>trange</a:t>
                      </a:r>
                    </a:p>
                  </a:txBody>
                  <a:tcPr/>
                </a:tc>
                <a:tc>
                  <a:txBody>
                    <a:bodyPr/>
                    <a:lstStyle/>
                    <a:p>
                      <a:pPr algn="l"/>
                      <a:r>
                        <a:rPr lang="fr-FR" sz="2400" i="0" dirty="0" err="1">
                          <a:solidFill>
                            <a:srgbClr val="115076"/>
                          </a:solidFill>
                        </a:rPr>
                        <a:t>strange</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4121964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5829301"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err="1">
                <a:solidFill>
                  <a:schemeClr val="bg1"/>
                </a:solidFill>
              </a:rPr>
              <a:t>Adjectifs</a:t>
            </a:r>
            <a:r>
              <a:rPr lang="en-GB" sz="3600" b="1" dirty="0">
                <a:solidFill>
                  <a:schemeClr val="bg1"/>
                </a:solidFill>
              </a:rPr>
              <a:t> : Quelle SSC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hlinkClick r:id="" action="ppaction://noaction">
              <a:snd r:embed="rId5" name="1 frais.wav"/>
            </a:hlinkClick>
            <a:extLst>
              <a:ext uri="{FF2B5EF4-FFF2-40B4-BE49-F238E27FC236}">
                <a16:creationId xmlns:a16="http://schemas.microsoft.com/office/drawing/2014/main" id="{D5E28106-D9F2-7A4C-9184-0ACE24335ADE}"/>
              </a:ext>
            </a:extLst>
          </p:cNvPr>
          <p:cNvSpPr/>
          <p:nvPr/>
        </p:nvSpPr>
        <p:spPr>
          <a:xfrm>
            <a:off x="1193074" y="2478401"/>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1" name="Rectangle 10">
            <a:hlinkClick r:id="" action="ppaction://noaction">
              <a:snd r:embed="rId6" name="2 étonnant.wav"/>
            </a:hlinkClick>
            <a:extLst>
              <a:ext uri="{FF2B5EF4-FFF2-40B4-BE49-F238E27FC236}">
                <a16:creationId xmlns:a16="http://schemas.microsoft.com/office/drawing/2014/main" id="{073C8471-07AB-6840-AD76-7B7047C0D7C8}"/>
              </a:ext>
            </a:extLst>
          </p:cNvPr>
          <p:cNvSpPr/>
          <p:nvPr/>
        </p:nvSpPr>
        <p:spPr>
          <a:xfrm>
            <a:off x="1193856" y="292791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2" name="Rectangle 11">
            <a:hlinkClick r:id="" action="ppaction://noaction">
              <a:snd r:embed="rId7" name="3 clair.wav"/>
            </a:hlinkClick>
            <a:extLst>
              <a:ext uri="{FF2B5EF4-FFF2-40B4-BE49-F238E27FC236}">
                <a16:creationId xmlns:a16="http://schemas.microsoft.com/office/drawing/2014/main" id="{86B50375-7280-DA47-B7AA-7B3CE65223DC}"/>
              </a:ext>
            </a:extLst>
          </p:cNvPr>
          <p:cNvSpPr/>
          <p:nvPr/>
        </p:nvSpPr>
        <p:spPr>
          <a:xfrm>
            <a:off x="1193856" y="3377423"/>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3" name="Rectangle 12">
            <a:hlinkClick r:id="" action="ppaction://noaction">
              <a:snd r:embed="rId8" name="4 spécial.wav"/>
            </a:hlinkClick>
            <a:extLst>
              <a:ext uri="{FF2B5EF4-FFF2-40B4-BE49-F238E27FC236}">
                <a16:creationId xmlns:a16="http://schemas.microsoft.com/office/drawing/2014/main" id="{266600EC-A1CF-4C42-9F6D-46E5360BA889}"/>
              </a:ext>
            </a:extLst>
          </p:cNvPr>
          <p:cNvSpPr/>
          <p:nvPr/>
        </p:nvSpPr>
        <p:spPr>
          <a:xfrm>
            <a:off x="1193856" y="382693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4" name="Rectangle 13">
            <a:hlinkClick r:id="" action="ppaction://noaction">
              <a:snd r:embed="rId9" name="5 faible.wav"/>
            </a:hlinkClick>
            <a:extLst>
              <a:ext uri="{FF2B5EF4-FFF2-40B4-BE49-F238E27FC236}">
                <a16:creationId xmlns:a16="http://schemas.microsoft.com/office/drawing/2014/main" id="{17195212-AB14-2F49-9C66-533E3941A41D}"/>
              </a:ext>
            </a:extLst>
          </p:cNvPr>
          <p:cNvSpPr/>
          <p:nvPr/>
        </p:nvSpPr>
        <p:spPr>
          <a:xfrm>
            <a:off x="1193856" y="427644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5" name="Rectangle 14">
            <a:hlinkClick r:id="" action="ppaction://noaction">
              <a:snd r:embed="rId10" name="6 pénible.wav"/>
            </a:hlinkClick>
            <a:extLst>
              <a:ext uri="{FF2B5EF4-FFF2-40B4-BE49-F238E27FC236}">
                <a16:creationId xmlns:a16="http://schemas.microsoft.com/office/drawing/2014/main" id="{F83B1D4C-1C62-434B-8C5D-4698061A4DF9}"/>
              </a:ext>
            </a:extLst>
          </p:cNvPr>
          <p:cNvSpPr/>
          <p:nvPr/>
        </p:nvSpPr>
        <p:spPr>
          <a:xfrm>
            <a:off x="1193856" y="472595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6" name="Rectangle 15">
            <a:hlinkClick r:id="" action="ppaction://noaction">
              <a:snd r:embed="rId11" name="7 parfait.wav"/>
            </a:hlinkClick>
            <a:extLst>
              <a:ext uri="{FF2B5EF4-FFF2-40B4-BE49-F238E27FC236}">
                <a16:creationId xmlns:a16="http://schemas.microsoft.com/office/drawing/2014/main" id="{5E8781B9-254B-0748-B77F-5F065487785C}"/>
              </a:ext>
            </a:extLst>
          </p:cNvPr>
          <p:cNvSpPr/>
          <p:nvPr/>
        </p:nvSpPr>
        <p:spPr>
          <a:xfrm>
            <a:off x="1193856" y="517546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7" name="Rectangle 16">
            <a:hlinkClick r:id="" action="ppaction://noaction">
              <a:snd r:embed="rId12" name="8 étrange.wav"/>
            </a:hlinkClick>
            <a:extLst>
              <a:ext uri="{FF2B5EF4-FFF2-40B4-BE49-F238E27FC236}">
                <a16:creationId xmlns:a16="http://schemas.microsoft.com/office/drawing/2014/main" id="{71966605-6D24-4743-BBD8-F09430FD1914}"/>
              </a:ext>
            </a:extLst>
          </p:cNvPr>
          <p:cNvSpPr/>
          <p:nvPr/>
        </p:nvSpPr>
        <p:spPr>
          <a:xfrm>
            <a:off x="1193856" y="562498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8" name="Picture 17" descr="green checkmark">
            <a:extLst>
              <a:ext uri="{FF2B5EF4-FFF2-40B4-BE49-F238E27FC236}">
                <a16:creationId xmlns:a16="http://schemas.microsoft.com/office/drawing/2014/main" id="{34DF252C-7897-C44F-8048-C132CC67BC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37250" y="2544107"/>
            <a:ext cx="282522" cy="294294"/>
          </a:xfrm>
          <a:prstGeom prst="rect">
            <a:avLst/>
          </a:prstGeom>
        </p:spPr>
      </p:pic>
      <p:pic>
        <p:nvPicPr>
          <p:cNvPr id="19" name="Picture 18" descr="green checkmark">
            <a:extLst>
              <a:ext uri="{FF2B5EF4-FFF2-40B4-BE49-F238E27FC236}">
                <a16:creationId xmlns:a16="http://schemas.microsoft.com/office/drawing/2014/main" id="{B5AE98D5-B0A6-CB4F-9930-3B772EE363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66178" y="2960763"/>
            <a:ext cx="282522" cy="294294"/>
          </a:xfrm>
          <a:prstGeom prst="rect">
            <a:avLst/>
          </a:prstGeom>
        </p:spPr>
      </p:pic>
      <p:pic>
        <p:nvPicPr>
          <p:cNvPr id="20" name="Picture 19" descr="green checkmark">
            <a:extLst>
              <a:ext uri="{FF2B5EF4-FFF2-40B4-BE49-F238E27FC236}">
                <a16:creationId xmlns:a16="http://schemas.microsoft.com/office/drawing/2014/main" id="{2C821689-E3B7-2E41-8C1E-1F92EDADDB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37250" y="3410276"/>
            <a:ext cx="282522" cy="294294"/>
          </a:xfrm>
          <a:prstGeom prst="rect">
            <a:avLst/>
          </a:prstGeom>
        </p:spPr>
      </p:pic>
      <p:pic>
        <p:nvPicPr>
          <p:cNvPr id="21" name="Picture 20" descr="green checkmark">
            <a:extLst>
              <a:ext uri="{FF2B5EF4-FFF2-40B4-BE49-F238E27FC236}">
                <a16:creationId xmlns:a16="http://schemas.microsoft.com/office/drawing/2014/main" id="{30BD1F6A-CA1E-0E4A-9B39-4F8AECD03EF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67567" y="3859787"/>
            <a:ext cx="282522" cy="294294"/>
          </a:xfrm>
          <a:prstGeom prst="rect">
            <a:avLst/>
          </a:prstGeom>
        </p:spPr>
      </p:pic>
      <p:pic>
        <p:nvPicPr>
          <p:cNvPr id="22" name="Picture 21" descr="green checkmark">
            <a:extLst>
              <a:ext uri="{FF2B5EF4-FFF2-40B4-BE49-F238E27FC236}">
                <a16:creationId xmlns:a16="http://schemas.microsoft.com/office/drawing/2014/main" id="{187117CA-FEFA-C641-B32F-4CD4FF2367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37250" y="4352237"/>
            <a:ext cx="282522" cy="294294"/>
          </a:xfrm>
          <a:prstGeom prst="rect">
            <a:avLst/>
          </a:prstGeom>
        </p:spPr>
      </p:pic>
      <p:pic>
        <p:nvPicPr>
          <p:cNvPr id="23" name="Picture 22" descr="green checkmark">
            <a:extLst>
              <a:ext uri="{FF2B5EF4-FFF2-40B4-BE49-F238E27FC236}">
                <a16:creationId xmlns:a16="http://schemas.microsoft.com/office/drawing/2014/main" id="{DC24E192-4B8B-4148-ABB2-251DC948A8C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66178" y="4791662"/>
            <a:ext cx="282522" cy="294294"/>
          </a:xfrm>
          <a:prstGeom prst="rect">
            <a:avLst/>
          </a:prstGeom>
        </p:spPr>
      </p:pic>
      <p:pic>
        <p:nvPicPr>
          <p:cNvPr id="24" name="Picture 23" descr="green checkmark">
            <a:extLst>
              <a:ext uri="{FF2B5EF4-FFF2-40B4-BE49-F238E27FC236}">
                <a16:creationId xmlns:a16="http://schemas.microsoft.com/office/drawing/2014/main" id="{051AB4FC-CA18-F44E-8F85-17A9D57C689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37250" y="5244565"/>
            <a:ext cx="282522" cy="294294"/>
          </a:xfrm>
          <a:prstGeom prst="rect">
            <a:avLst/>
          </a:prstGeom>
        </p:spPr>
      </p:pic>
      <p:pic>
        <p:nvPicPr>
          <p:cNvPr id="25" name="Picture 24" descr="green checkmark">
            <a:extLst>
              <a:ext uri="{FF2B5EF4-FFF2-40B4-BE49-F238E27FC236}">
                <a16:creationId xmlns:a16="http://schemas.microsoft.com/office/drawing/2014/main" id="{1406BA64-0194-A242-A157-3015B111B64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66178" y="5690686"/>
            <a:ext cx="282522" cy="294294"/>
          </a:xfrm>
          <a:prstGeom prst="rect">
            <a:avLst/>
          </a:prstGeom>
        </p:spPr>
      </p:pic>
      <p:sp>
        <p:nvSpPr>
          <p:cNvPr id="26" name="Rectangle 25">
            <a:extLst>
              <a:ext uri="{FF2B5EF4-FFF2-40B4-BE49-F238E27FC236}">
                <a16:creationId xmlns:a16="http://schemas.microsoft.com/office/drawing/2014/main" id="{C293871E-7025-3348-A6A4-0E1646FB7E2D}"/>
              </a:ext>
            </a:extLst>
          </p:cNvPr>
          <p:cNvSpPr/>
          <p:nvPr/>
        </p:nvSpPr>
        <p:spPr>
          <a:xfrm>
            <a:off x="1907779" y="2484751"/>
            <a:ext cx="283457"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27" name="Rectangle 26">
            <a:extLst>
              <a:ext uri="{FF2B5EF4-FFF2-40B4-BE49-F238E27FC236}">
                <a16:creationId xmlns:a16="http://schemas.microsoft.com/office/drawing/2014/main" id="{1E7057CF-574E-CB47-BE8C-976D35072D9B}"/>
              </a:ext>
            </a:extLst>
          </p:cNvPr>
          <p:cNvSpPr/>
          <p:nvPr/>
        </p:nvSpPr>
        <p:spPr>
          <a:xfrm>
            <a:off x="1709208" y="2938371"/>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28" name="Rectangle 27">
            <a:extLst>
              <a:ext uri="{FF2B5EF4-FFF2-40B4-BE49-F238E27FC236}">
                <a16:creationId xmlns:a16="http://schemas.microsoft.com/office/drawing/2014/main" id="{BBE0D165-0FB7-4B44-9560-4FD9EEB12298}"/>
              </a:ext>
            </a:extLst>
          </p:cNvPr>
          <p:cNvSpPr/>
          <p:nvPr/>
        </p:nvSpPr>
        <p:spPr>
          <a:xfrm>
            <a:off x="2048732" y="3845611"/>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29" name="Rectangle 28">
            <a:extLst>
              <a:ext uri="{FF2B5EF4-FFF2-40B4-BE49-F238E27FC236}">
                <a16:creationId xmlns:a16="http://schemas.microsoft.com/office/drawing/2014/main" id="{9020B175-FD4B-674B-9C32-E095FA3A91B8}"/>
              </a:ext>
            </a:extLst>
          </p:cNvPr>
          <p:cNvSpPr/>
          <p:nvPr/>
        </p:nvSpPr>
        <p:spPr>
          <a:xfrm>
            <a:off x="1963845" y="3391991"/>
            <a:ext cx="283458"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30" name="Rectangle 29">
            <a:extLst>
              <a:ext uri="{FF2B5EF4-FFF2-40B4-BE49-F238E27FC236}">
                <a16:creationId xmlns:a16="http://schemas.microsoft.com/office/drawing/2014/main" id="{A7BF7B0C-E600-554F-A00F-9DF2B043B238}"/>
              </a:ext>
            </a:extLst>
          </p:cNvPr>
          <p:cNvSpPr/>
          <p:nvPr/>
        </p:nvSpPr>
        <p:spPr>
          <a:xfrm>
            <a:off x="1819856" y="4299231"/>
            <a:ext cx="283458"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31" name="Rectangle 30">
            <a:extLst>
              <a:ext uri="{FF2B5EF4-FFF2-40B4-BE49-F238E27FC236}">
                <a16:creationId xmlns:a16="http://schemas.microsoft.com/office/drawing/2014/main" id="{C79A77C3-ECAF-8343-BC66-80DCB6EDBA8C}"/>
              </a:ext>
            </a:extLst>
          </p:cNvPr>
          <p:cNvSpPr/>
          <p:nvPr/>
        </p:nvSpPr>
        <p:spPr>
          <a:xfrm>
            <a:off x="1919142" y="4752851"/>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32" name="Rectangle 31">
            <a:extLst>
              <a:ext uri="{FF2B5EF4-FFF2-40B4-BE49-F238E27FC236}">
                <a16:creationId xmlns:a16="http://schemas.microsoft.com/office/drawing/2014/main" id="{D1EB8EE3-D37E-A743-9FB3-335DE9F8BEE7}"/>
              </a:ext>
            </a:extLst>
          </p:cNvPr>
          <p:cNvSpPr/>
          <p:nvPr/>
        </p:nvSpPr>
        <p:spPr>
          <a:xfrm>
            <a:off x="2332698" y="5206471"/>
            <a:ext cx="279708"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33" name="Rectangle 32">
            <a:extLst>
              <a:ext uri="{FF2B5EF4-FFF2-40B4-BE49-F238E27FC236}">
                <a16:creationId xmlns:a16="http://schemas.microsoft.com/office/drawing/2014/main" id="{54EA6A9C-E98F-3047-AECD-7AB05D384225}"/>
              </a:ext>
            </a:extLst>
          </p:cNvPr>
          <p:cNvSpPr/>
          <p:nvPr/>
        </p:nvSpPr>
        <p:spPr>
          <a:xfrm>
            <a:off x="1723350" y="5660090"/>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a:t>
            </a:r>
          </a:p>
        </p:txBody>
      </p:sp>
      <p:sp>
        <p:nvSpPr>
          <p:cNvPr id="2" name="TextBox 1">
            <a:extLst>
              <a:ext uri="{FF2B5EF4-FFF2-40B4-BE49-F238E27FC236}">
                <a16:creationId xmlns:a16="http://schemas.microsoft.com/office/drawing/2014/main" id="{57920173-184A-EA49-B3BF-34D66BE31337}"/>
              </a:ext>
            </a:extLst>
          </p:cNvPr>
          <p:cNvSpPr txBox="1"/>
          <p:nvPr/>
        </p:nvSpPr>
        <p:spPr>
          <a:xfrm>
            <a:off x="142169" y="1298751"/>
            <a:ext cx="10677312" cy="461665"/>
          </a:xfrm>
          <a:prstGeom prst="rect">
            <a:avLst/>
          </a:prstGeom>
          <a:noFill/>
        </p:spPr>
        <p:txBody>
          <a:bodyPr wrap="square" rtlCol="0">
            <a:spAutoFit/>
          </a:bodyPr>
          <a:lstStyle/>
          <a:p>
            <a:pPr algn="l"/>
            <a:r>
              <a:rPr lang="fr-FR" sz="2400" dirty="0">
                <a:solidFill>
                  <a:schemeClr val="accent5">
                    <a:lumMod val="50000"/>
                  </a:schemeClr>
                </a:solidFill>
              </a:rPr>
              <a:t>Écoute ces adjectifs. Tu entends [ai] ou [é] ? Remplis les blancs.</a:t>
            </a:r>
          </a:p>
        </p:txBody>
      </p:sp>
      <p:pic>
        <p:nvPicPr>
          <p:cNvPr id="2054" name="Picture 6" descr="Gift, Present, Shopping, Surprise">
            <a:extLst>
              <a:ext uri="{FF2B5EF4-FFF2-40B4-BE49-F238E27FC236}">
                <a16:creationId xmlns:a16="http://schemas.microsoft.com/office/drawing/2014/main" id="{37824177-3D8D-4D16-9C00-4F56B1E46DA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11967" y="2672046"/>
            <a:ext cx="1121137" cy="8717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rystal, Mineral, Quartz, Natural, Gem, Geology">
            <a:extLst>
              <a:ext uri="{FF2B5EF4-FFF2-40B4-BE49-F238E27FC236}">
                <a16:creationId xmlns:a16="http://schemas.microsoft.com/office/drawing/2014/main" id="{CCEACA19-3304-4ECA-B701-90A9A178023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7040" y="3225474"/>
            <a:ext cx="562814" cy="61584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hain, Broken, Link, Freedom, Unleashed, Weakness">
            <a:extLst>
              <a:ext uri="{FF2B5EF4-FFF2-40B4-BE49-F238E27FC236}">
                <a16:creationId xmlns:a16="http://schemas.microsoft.com/office/drawing/2014/main" id="{7740D4D4-200A-4878-9349-D7E6C2C4DE21}"/>
              </a:ext>
            </a:extLst>
          </p:cNvPr>
          <p:cNvPicPr>
            <a:picLocks noChangeAspect="1" noChangeArrowheads="1"/>
          </p:cNvPicPr>
          <p:nvPr/>
        </p:nvPicPr>
        <p:blipFill>
          <a:blip r:embed="rId16"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rot="1761647">
            <a:off x="149983" y="4191746"/>
            <a:ext cx="938204" cy="7036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ube, Game, Cubix, Hard, Difficult, Turn, Riddle">
            <a:extLst>
              <a:ext uri="{FF2B5EF4-FFF2-40B4-BE49-F238E27FC236}">
                <a16:creationId xmlns:a16="http://schemas.microsoft.com/office/drawing/2014/main" id="{5141639D-14AA-4867-8A37-193F306E883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819481" y="4553156"/>
            <a:ext cx="592651" cy="67410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hef, Character, Cook, Gourmet, Restaurant, Person">
            <a:extLst>
              <a:ext uri="{FF2B5EF4-FFF2-40B4-BE49-F238E27FC236}">
                <a16:creationId xmlns:a16="http://schemas.microsoft.com/office/drawing/2014/main" id="{196ACBB2-C60B-41A1-9348-BC723A4644D5}"/>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30499" r="74667" b="16634"/>
          <a:stretch/>
        </p:blipFill>
        <p:spPr bwMode="auto">
          <a:xfrm>
            <a:off x="375554" y="4875106"/>
            <a:ext cx="674993" cy="70431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oy, Monster, Fantasy, Stone, Beige, Strange, Character">
            <a:extLst>
              <a:ext uri="{FF2B5EF4-FFF2-40B4-BE49-F238E27FC236}">
                <a16:creationId xmlns:a16="http://schemas.microsoft.com/office/drawing/2014/main" id="{AFE5071E-472E-4A5B-A2BF-781B83AD53C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057664" y="5409998"/>
            <a:ext cx="921618" cy="7244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dal, Gradient, Gold, Silhouette">
            <a:extLst>
              <a:ext uri="{FF2B5EF4-FFF2-40B4-BE49-F238E27FC236}">
                <a16:creationId xmlns:a16="http://schemas.microsoft.com/office/drawing/2014/main" id="{5D84FC45-6EC4-4845-BB58-C015C42685C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336824" y="3687583"/>
            <a:ext cx="642458" cy="63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27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peech Bubble: Rectangle with Corners Rounded 10">
            <a:extLst>
              <a:ext uri="{FF2B5EF4-FFF2-40B4-BE49-F238E27FC236}">
                <a16:creationId xmlns:a16="http://schemas.microsoft.com/office/drawing/2014/main" id="{14206FC9-22F6-456E-962E-5EAC81FBBE13}"/>
              </a:ext>
            </a:extLst>
          </p:cNvPr>
          <p:cNvSpPr/>
          <p:nvPr/>
        </p:nvSpPr>
        <p:spPr>
          <a:xfrm>
            <a:off x="6982857" y="1954527"/>
            <a:ext cx="2957281" cy="1007995"/>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Yes,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 know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way</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66C2F75E-1716-4AAD-A68B-7EFDB83BF5D9}"/>
              </a:ext>
            </a:extLst>
          </p:cNvPr>
          <p:cNvSpPr txBox="1"/>
          <p:nvPr/>
        </p:nvSpPr>
        <p:spPr>
          <a:xfrm>
            <a:off x="7093607" y="2043025"/>
            <a:ext cx="2627453"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2.______________________________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À l’hôtel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11159" y="249870"/>
            <a:ext cx="219876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/parler</a:t>
            </a:r>
          </a:p>
        </p:txBody>
      </p:sp>
      <p:sp>
        <p:nvSpPr>
          <p:cNvPr id="9" name="Speech Bubble: Rectangle with Corners Rounded 10">
            <a:extLst>
              <a:ext uri="{FF2B5EF4-FFF2-40B4-BE49-F238E27FC236}">
                <a16:creationId xmlns:a16="http://schemas.microsoft.com/office/drawing/2014/main" id="{F02A3F0A-AB2B-2E48-B97C-426A4E5F40B1}"/>
              </a:ext>
            </a:extLst>
          </p:cNvPr>
          <p:cNvSpPr/>
          <p:nvPr/>
        </p:nvSpPr>
        <p:spPr>
          <a:xfrm>
            <a:off x="255940" y="1278568"/>
            <a:ext cx="5840060" cy="561383"/>
          </a:xfrm>
          <a:prstGeom prst="wedgeRoundRectCallout">
            <a:avLst>
              <a:gd name="adj1" fmla="val -35473"/>
              <a:gd name="adj2" fmla="val 9258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Do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know</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where the church is ? </a:t>
            </a:r>
          </a:p>
        </p:txBody>
      </p:sp>
      <p:sp>
        <p:nvSpPr>
          <p:cNvPr id="13" name="Speech Bubble: Rectangle with Corners Rounded 10">
            <a:extLst>
              <a:ext uri="{FF2B5EF4-FFF2-40B4-BE49-F238E27FC236}">
                <a16:creationId xmlns:a16="http://schemas.microsoft.com/office/drawing/2014/main" id="{D902BB4C-DDDC-0347-B08C-AB2781CB4825}"/>
              </a:ext>
            </a:extLst>
          </p:cNvPr>
          <p:cNvSpPr/>
          <p:nvPr/>
        </p:nvSpPr>
        <p:spPr>
          <a:xfrm>
            <a:off x="6971952" y="1263595"/>
            <a:ext cx="4937968" cy="542985"/>
          </a:xfrm>
          <a:prstGeom prst="wedgeRoundRectCallout">
            <a:avLst>
              <a:gd name="adj1" fmla="val 26495"/>
              <a:gd name="adj2" fmla="val 96257"/>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Oui,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je connais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le chemin. </a:t>
            </a:r>
          </a:p>
        </p:txBody>
      </p:sp>
      <p:sp>
        <p:nvSpPr>
          <p:cNvPr id="2" name="TextBox 1">
            <a:extLst>
              <a:ext uri="{FF2B5EF4-FFF2-40B4-BE49-F238E27FC236}">
                <a16:creationId xmlns:a16="http://schemas.microsoft.com/office/drawing/2014/main" id="{58F9FFE7-501D-433F-B8FA-6E8456B5BEBA}"/>
              </a:ext>
            </a:extLst>
          </p:cNvPr>
          <p:cNvSpPr txBox="1"/>
          <p:nvPr/>
        </p:nvSpPr>
        <p:spPr>
          <a:xfrm>
            <a:off x="2919060" y="2059858"/>
            <a:ext cx="2222339" cy="461665"/>
          </a:xfrm>
          <a:prstGeom prst="rect">
            <a:avLst/>
          </a:prstGeom>
          <a:solidFill>
            <a:srgbClr val="0F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139E5F2-97AC-49D3-BEDC-43FFCA84137A}"/>
              </a:ext>
            </a:extLst>
          </p:cNvPr>
          <p:cNvSpPr txBox="1"/>
          <p:nvPr/>
        </p:nvSpPr>
        <p:spPr>
          <a:xfrm>
            <a:off x="164458" y="5494305"/>
            <a:ext cx="2031687"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touriste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A)</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B701C6EA-CC00-453C-BE67-4B2D49D54CC7}"/>
              </a:ext>
            </a:extLst>
          </p:cNvPr>
          <p:cNvSpPr txBox="1"/>
          <p:nvPr/>
        </p:nvSpPr>
        <p:spPr>
          <a:xfrm>
            <a:off x="4871528" y="5494305"/>
            <a:ext cx="2222079"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traducteur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B)</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Speech Bubble: Rectangle with Corners Rounded 10">
            <a:extLst>
              <a:ext uri="{FF2B5EF4-FFF2-40B4-BE49-F238E27FC236}">
                <a16:creationId xmlns:a16="http://schemas.microsoft.com/office/drawing/2014/main" id="{3AA29EF9-855A-45A6-8999-380A52468121}"/>
              </a:ext>
            </a:extLst>
          </p:cNvPr>
          <p:cNvSpPr/>
          <p:nvPr/>
        </p:nvSpPr>
        <p:spPr>
          <a:xfrm>
            <a:off x="1469890" y="3077098"/>
            <a:ext cx="3753039" cy="854036"/>
          </a:xfrm>
          <a:prstGeom prst="wedgeRoundRectCallout">
            <a:avLst>
              <a:gd name="adj1" fmla="val -43961"/>
              <a:gd name="adj2" fmla="val 9604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3. Do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know</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the history of the church ? </a:t>
            </a:r>
          </a:p>
        </p:txBody>
      </p:sp>
      <p:sp>
        <p:nvSpPr>
          <p:cNvPr id="19" name="Speech Bubble: Rectangle with Corners Rounded 10">
            <a:extLst>
              <a:ext uri="{FF2B5EF4-FFF2-40B4-BE49-F238E27FC236}">
                <a16:creationId xmlns:a16="http://schemas.microsoft.com/office/drawing/2014/main" id="{2DACCBE7-E0B7-4130-987E-F9113D9B6BB6}"/>
              </a:ext>
            </a:extLst>
          </p:cNvPr>
          <p:cNvSpPr/>
          <p:nvPr/>
        </p:nvSpPr>
        <p:spPr>
          <a:xfrm>
            <a:off x="3004444" y="4084694"/>
            <a:ext cx="2222079" cy="1288319"/>
          </a:xfrm>
          <a:prstGeom prst="wedgeRoundRectCallout">
            <a:avLst>
              <a:gd name="adj1" fmla="val 65907"/>
              <a:gd name="adj2" fmla="val 3557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3. Tu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connais</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l’histoire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de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l’église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p>
        </p:txBody>
      </p:sp>
      <p:sp>
        <p:nvSpPr>
          <p:cNvPr id="23" name="Speech Bubble: Rectangle with Corners Rounded 10">
            <a:extLst>
              <a:ext uri="{FF2B5EF4-FFF2-40B4-BE49-F238E27FC236}">
                <a16:creationId xmlns:a16="http://schemas.microsoft.com/office/drawing/2014/main" id="{F9FAF62E-274B-45B5-A258-757A8D8853E4}"/>
              </a:ext>
            </a:extLst>
          </p:cNvPr>
          <p:cNvSpPr/>
          <p:nvPr/>
        </p:nvSpPr>
        <p:spPr>
          <a:xfrm>
            <a:off x="2251862" y="1954527"/>
            <a:ext cx="2971067" cy="1007995"/>
          </a:xfrm>
          <a:prstGeom prst="wedgeRoundRectCallout">
            <a:avLst>
              <a:gd name="adj1" fmla="val 62154"/>
              <a:gd name="adj2" fmla="val 3335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Tu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sais</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où</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l’église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p>
        </p:txBody>
      </p:sp>
      <p:sp>
        <p:nvSpPr>
          <p:cNvPr id="21" name="TextBox 20">
            <a:extLst>
              <a:ext uri="{FF2B5EF4-FFF2-40B4-BE49-F238E27FC236}">
                <a16:creationId xmlns:a16="http://schemas.microsoft.com/office/drawing/2014/main" id="{02D7FA67-204B-4006-AB4C-A0ADBF5794C3}"/>
              </a:ext>
            </a:extLst>
          </p:cNvPr>
          <p:cNvSpPr txBox="1"/>
          <p:nvPr/>
        </p:nvSpPr>
        <p:spPr>
          <a:xfrm>
            <a:off x="3088888" y="4140901"/>
            <a:ext cx="2066999" cy="461665"/>
          </a:xfrm>
          <a:prstGeom prst="rect">
            <a:avLst/>
          </a:prstGeom>
          <a:solidFill>
            <a:srgbClr val="0F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3.__________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Speech Bubble: Rectangle with Corners Rounded 10">
            <a:extLst>
              <a:ext uri="{FF2B5EF4-FFF2-40B4-BE49-F238E27FC236}">
                <a16:creationId xmlns:a16="http://schemas.microsoft.com/office/drawing/2014/main" id="{DDBA25BE-0724-4AE8-A13A-22619041EF77}"/>
              </a:ext>
            </a:extLst>
          </p:cNvPr>
          <p:cNvSpPr/>
          <p:nvPr/>
        </p:nvSpPr>
        <p:spPr>
          <a:xfrm>
            <a:off x="6966834" y="3077098"/>
            <a:ext cx="3656432" cy="854036"/>
          </a:xfrm>
          <a:prstGeom prst="wedgeRoundRectCallout">
            <a:avLst>
              <a:gd name="adj1" fmla="val 57333"/>
              <a:gd name="adj2" fmla="val 34642"/>
              <a:gd name="adj3" fmla="val 16667"/>
            </a:avLst>
          </a:prstGeom>
          <a:solidFill>
            <a:schemeClr val="bg1"/>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4. Non,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mais</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je </a:t>
            </a:r>
            <a:r>
              <a:rPr kumimoji="0" lang="en-GB" sz="2400" b="1" i="0" u="none" strike="noStrike" kern="1200" cap="none" spc="0" normalizeH="0" baseline="0" noProof="0" dirty="0" err="1">
                <a:ln>
                  <a:noFill/>
                </a:ln>
                <a:solidFill>
                  <a:srgbClr val="0F5076"/>
                </a:solidFill>
                <a:effectLst/>
                <a:uLnTx/>
                <a:uFillTx/>
                <a:latin typeface="Century Gothic" panose="020F0302020204030204"/>
                <a:ea typeface="+mn-ea"/>
                <a:cs typeface="+mn-cs"/>
              </a:rPr>
              <a:t>sais</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qu’elle</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assez</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vieille</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a:t>
            </a:r>
          </a:p>
        </p:txBody>
      </p:sp>
      <p:sp>
        <p:nvSpPr>
          <p:cNvPr id="30" name="Speech Bubble: Rectangle with Corners Rounded 10">
            <a:extLst>
              <a:ext uri="{FF2B5EF4-FFF2-40B4-BE49-F238E27FC236}">
                <a16:creationId xmlns:a16="http://schemas.microsoft.com/office/drawing/2014/main" id="{B21025B7-05A8-4B27-A6BD-70CFBD55885B}"/>
              </a:ext>
            </a:extLst>
          </p:cNvPr>
          <p:cNvSpPr/>
          <p:nvPr/>
        </p:nvSpPr>
        <p:spPr>
          <a:xfrm>
            <a:off x="6982857" y="4084693"/>
            <a:ext cx="2957281" cy="1288319"/>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No, but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 know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that</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it’s</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quite</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old</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BB377B6D-06D2-4490-A01B-EFB3CBED26D4}"/>
              </a:ext>
            </a:extLst>
          </p:cNvPr>
          <p:cNvSpPr txBox="1"/>
          <p:nvPr/>
        </p:nvSpPr>
        <p:spPr>
          <a:xfrm>
            <a:off x="7071330" y="4279665"/>
            <a:ext cx="2627453"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4.______________________________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0730150A-0D58-4BCD-AC71-E51D4F5A4D62}"/>
              </a:ext>
            </a:extLst>
          </p:cNvPr>
          <p:cNvSpPr txBox="1"/>
          <p:nvPr/>
        </p:nvSpPr>
        <p:spPr>
          <a:xfrm>
            <a:off x="2336454" y="1996859"/>
            <a:ext cx="1856405" cy="461665"/>
          </a:xfrm>
          <a:prstGeom prst="rect">
            <a:avLst/>
          </a:prstGeom>
          <a:solidFill>
            <a:srgbClr val="0F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2" name="Picture 2" descr="Trekking, Hiker, Wanderer, Backpacker">
            <a:extLst>
              <a:ext uri="{FF2B5EF4-FFF2-40B4-BE49-F238E27FC236}">
                <a16:creationId xmlns:a16="http://schemas.microsoft.com/office/drawing/2014/main" id="{A7B5B060-1A52-43E7-ACA8-FA6AEE81BF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29" y="3448499"/>
            <a:ext cx="999377" cy="199875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26DCADF-DFF5-4E1C-90C6-47257A8D7D4C}"/>
              </a:ext>
            </a:extLst>
          </p:cNvPr>
          <p:cNvSpPr txBox="1"/>
          <p:nvPr/>
        </p:nvSpPr>
        <p:spPr>
          <a:xfrm>
            <a:off x="10172700" y="5494305"/>
            <a:ext cx="1799126" cy="707886"/>
          </a:xfrm>
          <a:prstGeom prst="rect">
            <a:avLst/>
          </a:prstGeom>
          <a:solidFill>
            <a:srgbClr val="0F5076"/>
          </a:solidFill>
          <a:ln>
            <a:solidFill>
              <a:srgbClr val="EE6000"/>
            </a:solidFill>
          </a:ln>
        </p:spPr>
        <p:txBody>
          <a:bodyPr wrap="square" rtlCol="0">
            <a:spAutoFit/>
          </a:bodyPr>
          <a:lstStyle/>
          <a:p>
            <a:pPr algn="ctr"/>
            <a:r>
              <a:rPr lang="fr-FR" sz="2000" b="1" dirty="0">
                <a:solidFill>
                  <a:schemeClr val="bg1"/>
                </a:solidFill>
                <a:latin typeface="Century Gothic" panose="020F0302020204030204"/>
              </a:rPr>
              <a:t>Canadienne </a:t>
            </a:r>
            <a:r>
              <a:rPr lang="en-GB" sz="2000" b="1" dirty="0">
                <a:solidFill>
                  <a:schemeClr val="bg1"/>
                </a:solidFill>
              </a:rPr>
              <a:t>(student C)</a:t>
            </a:r>
            <a:endParaRPr lang="fr-FR" sz="2000" b="1" dirty="0">
              <a:solidFill>
                <a:schemeClr val="bg1"/>
              </a:solidFill>
            </a:endParaRPr>
          </a:p>
        </p:txBody>
      </p:sp>
      <p:pic>
        <p:nvPicPr>
          <p:cNvPr id="35" name="Picture 2" descr="Clothing, Fashion, Female, Girl, Rain">
            <a:extLst>
              <a:ext uri="{FF2B5EF4-FFF2-40B4-BE49-F238E27FC236}">
                <a16:creationId xmlns:a16="http://schemas.microsoft.com/office/drawing/2014/main" id="{76F3045D-990B-4405-8780-A315BE5DB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2398" y="3580512"/>
            <a:ext cx="938427" cy="17925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toy, doll&#10;&#10;Description automatically generated">
            <a:extLst>
              <a:ext uri="{FF2B5EF4-FFF2-40B4-BE49-F238E27FC236}">
                <a16:creationId xmlns:a16="http://schemas.microsoft.com/office/drawing/2014/main" id="{EB83D4D5-AC50-974D-B297-1FBE999915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0176" y="3538254"/>
            <a:ext cx="1950116" cy="1950116"/>
          </a:xfrm>
          <a:prstGeom prst="rect">
            <a:avLst/>
          </a:prstGeom>
        </p:spPr>
      </p:pic>
    </p:spTree>
    <p:extLst>
      <p:ext uri="{BB962C8B-B14F-4D97-AF65-F5344CB8AC3E}">
        <p14:creationId xmlns:p14="http://schemas.microsoft.com/office/powerpoint/2010/main" val="335003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1" grpId="0" animBg="1"/>
      <p:bldP spid="31"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peech Bubble: Rectangle with Corners Rounded 10">
            <a:extLst>
              <a:ext uri="{FF2B5EF4-FFF2-40B4-BE49-F238E27FC236}">
                <a16:creationId xmlns:a16="http://schemas.microsoft.com/office/drawing/2014/main" id="{14206FC9-22F6-456E-962E-5EAC81FBBE13}"/>
              </a:ext>
            </a:extLst>
          </p:cNvPr>
          <p:cNvSpPr/>
          <p:nvPr/>
        </p:nvSpPr>
        <p:spPr>
          <a:xfrm>
            <a:off x="6982857" y="1954527"/>
            <a:ext cx="2957281" cy="1007995"/>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A bit. I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know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that</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it’s</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very</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big.</a:t>
            </a:r>
          </a:p>
        </p:txBody>
      </p:sp>
      <p:sp>
        <p:nvSpPr>
          <p:cNvPr id="28" name="TextBox 27">
            <a:extLst>
              <a:ext uri="{FF2B5EF4-FFF2-40B4-BE49-F238E27FC236}">
                <a16:creationId xmlns:a16="http://schemas.microsoft.com/office/drawing/2014/main" id="{66C2F75E-1716-4AAD-A68B-7EFDB83BF5D9}"/>
              </a:ext>
            </a:extLst>
          </p:cNvPr>
          <p:cNvSpPr txBox="1"/>
          <p:nvPr/>
        </p:nvSpPr>
        <p:spPr>
          <a:xfrm>
            <a:off x="7093607" y="2021049"/>
            <a:ext cx="2627453"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2.______________________________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À l’hôtel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11159" y="249870"/>
            <a:ext cx="219876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/parler</a:t>
            </a:r>
          </a:p>
        </p:txBody>
      </p:sp>
      <p:sp>
        <p:nvSpPr>
          <p:cNvPr id="9" name="Speech Bubble: Rectangle with Corners Rounded 10">
            <a:extLst>
              <a:ext uri="{FF2B5EF4-FFF2-40B4-BE49-F238E27FC236}">
                <a16:creationId xmlns:a16="http://schemas.microsoft.com/office/drawing/2014/main" id="{F02A3F0A-AB2B-2E48-B97C-426A4E5F40B1}"/>
              </a:ext>
            </a:extLst>
          </p:cNvPr>
          <p:cNvSpPr/>
          <p:nvPr/>
        </p:nvSpPr>
        <p:spPr>
          <a:xfrm>
            <a:off x="255940" y="1278568"/>
            <a:ext cx="5840060" cy="561383"/>
          </a:xfrm>
          <a:prstGeom prst="wedgeRoundRectCallout">
            <a:avLst>
              <a:gd name="adj1" fmla="val -35473"/>
              <a:gd name="adj2" fmla="val 9258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Do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know</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the national park? </a:t>
            </a:r>
          </a:p>
        </p:txBody>
      </p:sp>
      <p:sp>
        <p:nvSpPr>
          <p:cNvPr id="13" name="Speech Bubble: Rectangle with Corners Rounded 10">
            <a:extLst>
              <a:ext uri="{FF2B5EF4-FFF2-40B4-BE49-F238E27FC236}">
                <a16:creationId xmlns:a16="http://schemas.microsoft.com/office/drawing/2014/main" id="{D902BB4C-DDDC-0347-B08C-AB2781CB4825}"/>
              </a:ext>
            </a:extLst>
          </p:cNvPr>
          <p:cNvSpPr/>
          <p:nvPr/>
        </p:nvSpPr>
        <p:spPr>
          <a:xfrm>
            <a:off x="6971952" y="859239"/>
            <a:ext cx="4937968" cy="947342"/>
          </a:xfrm>
          <a:prstGeom prst="wedgeRoundRectCallout">
            <a:avLst>
              <a:gd name="adj1" fmla="val 26495"/>
              <a:gd name="adj2" fmla="val 96257"/>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Un peu.</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Je</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sais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que c’est très grand.</a:t>
            </a:r>
          </a:p>
        </p:txBody>
      </p:sp>
      <p:sp>
        <p:nvSpPr>
          <p:cNvPr id="2" name="TextBox 1">
            <a:extLst>
              <a:ext uri="{FF2B5EF4-FFF2-40B4-BE49-F238E27FC236}">
                <a16:creationId xmlns:a16="http://schemas.microsoft.com/office/drawing/2014/main" id="{58F9FFE7-501D-433F-B8FA-6E8456B5BEBA}"/>
              </a:ext>
            </a:extLst>
          </p:cNvPr>
          <p:cNvSpPr txBox="1"/>
          <p:nvPr/>
        </p:nvSpPr>
        <p:spPr>
          <a:xfrm>
            <a:off x="2919060" y="2059858"/>
            <a:ext cx="2222339" cy="461665"/>
          </a:xfrm>
          <a:prstGeom prst="rect">
            <a:avLst/>
          </a:prstGeom>
          <a:solidFill>
            <a:srgbClr val="0F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139E5F2-97AC-49D3-BEDC-43FFCA84137A}"/>
              </a:ext>
            </a:extLst>
          </p:cNvPr>
          <p:cNvSpPr txBox="1"/>
          <p:nvPr/>
        </p:nvSpPr>
        <p:spPr>
          <a:xfrm>
            <a:off x="164458" y="5494305"/>
            <a:ext cx="2031687"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touriste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C)</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B701C6EA-CC00-453C-BE67-4B2D49D54CC7}"/>
              </a:ext>
            </a:extLst>
          </p:cNvPr>
          <p:cNvSpPr txBox="1"/>
          <p:nvPr/>
        </p:nvSpPr>
        <p:spPr>
          <a:xfrm>
            <a:off x="4871528" y="5494305"/>
            <a:ext cx="2222079"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traducteur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A)</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Speech Bubble: Rectangle with Corners Rounded 10">
            <a:extLst>
              <a:ext uri="{FF2B5EF4-FFF2-40B4-BE49-F238E27FC236}">
                <a16:creationId xmlns:a16="http://schemas.microsoft.com/office/drawing/2014/main" id="{3AA29EF9-855A-45A6-8999-380A52468121}"/>
              </a:ext>
            </a:extLst>
          </p:cNvPr>
          <p:cNvSpPr/>
          <p:nvPr/>
        </p:nvSpPr>
        <p:spPr>
          <a:xfrm>
            <a:off x="1469890" y="3077098"/>
            <a:ext cx="4987356" cy="854036"/>
          </a:xfrm>
          <a:prstGeom prst="wedgeRoundRectCallout">
            <a:avLst>
              <a:gd name="adj1" fmla="val -43961"/>
              <a:gd name="adj2" fmla="val 9604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4. That depends. </a:t>
            </a:r>
            <a:r>
              <a:rPr lang="en-GB" sz="2400" dirty="0">
                <a:solidFill>
                  <a:prstClr val="white"/>
                </a:solidFill>
                <a:latin typeface="Century Gothic" panose="020F0302020204030204"/>
              </a:rPr>
              <a:t>D</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know</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where there is a nice view?</a:t>
            </a:r>
          </a:p>
        </p:txBody>
      </p:sp>
      <p:sp>
        <p:nvSpPr>
          <p:cNvPr id="19" name="Speech Bubble: Rectangle with Corners Rounded 10">
            <a:extLst>
              <a:ext uri="{FF2B5EF4-FFF2-40B4-BE49-F238E27FC236}">
                <a16:creationId xmlns:a16="http://schemas.microsoft.com/office/drawing/2014/main" id="{2DACCBE7-E0B7-4130-987E-F9113D9B6BB6}"/>
              </a:ext>
            </a:extLst>
          </p:cNvPr>
          <p:cNvSpPr/>
          <p:nvPr/>
        </p:nvSpPr>
        <p:spPr>
          <a:xfrm>
            <a:off x="2660074" y="4143877"/>
            <a:ext cx="2566448" cy="1288319"/>
          </a:xfrm>
          <a:prstGeom prst="wedgeRoundRectCallout">
            <a:avLst>
              <a:gd name="adj1" fmla="val 65907"/>
              <a:gd name="adj2" fmla="val 3557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4.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Ça</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depend.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Tu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sais</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400" dirty="0">
                <a:solidFill>
                  <a:prstClr val="white"/>
                </a:solidFill>
                <a:latin typeface="Century Gothic" panose="020F0302020204030204"/>
              </a:rPr>
              <a:t>s’</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il y a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belle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vue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23" name="Speech Bubble: Rectangle with Corners Rounded 10">
            <a:extLst>
              <a:ext uri="{FF2B5EF4-FFF2-40B4-BE49-F238E27FC236}">
                <a16:creationId xmlns:a16="http://schemas.microsoft.com/office/drawing/2014/main" id="{F9FAF62E-274B-45B5-A258-757A8D8853E4}"/>
              </a:ext>
            </a:extLst>
          </p:cNvPr>
          <p:cNvSpPr/>
          <p:nvPr/>
        </p:nvSpPr>
        <p:spPr>
          <a:xfrm>
            <a:off x="2251862" y="1954527"/>
            <a:ext cx="2971067" cy="1007995"/>
          </a:xfrm>
          <a:prstGeom prst="wedgeRoundRectCallout">
            <a:avLst>
              <a:gd name="adj1" fmla="val 62154"/>
              <a:gd name="adj2" fmla="val 3335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Tu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connais</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le parc national?  </a:t>
            </a:r>
          </a:p>
        </p:txBody>
      </p:sp>
      <p:sp>
        <p:nvSpPr>
          <p:cNvPr id="20" name="TextBox 19">
            <a:extLst>
              <a:ext uri="{FF2B5EF4-FFF2-40B4-BE49-F238E27FC236}">
                <a16:creationId xmlns:a16="http://schemas.microsoft.com/office/drawing/2014/main" id="{0730150A-0D58-4BCD-AC71-E51D4F5A4D62}"/>
              </a:ext>
            </a:extLst>
          </p:cNvPr>
          <p:cNvSpPr txBox="1"/>
          <p:nvPr/>
        </p:nvSpPr>
        <p:spPr>
          <a:xfrm>
            <a:off x="2421711" y="1996859"/>
            <a:ext cx="2631367" cy="461665"/>
          </a:xfrm>
          <a:prstGeom prst="rect">
            <a:avLst/>
          </a:prstGeom>
          <a:solidFill>
            <a:srgbClr val="0F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_____________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02D7FA67-204B-4006-AB4C-A0ADBF5794C3}"/>
              </a:ext>
            </a:extLst>
          </p:cNvPr>
          <p:cNvSpPr txBox="1"/>
          <p:nvPr/>
        </p:nvSpPr>
        <p:spPr>
          <a:xfrm>
            <a:off x="2686689" y="4579288"/>
            <a:ext cx="1409061" cy="415498"/>
          </a:xfrm>
          <a:prstGeom prst="rect">
            <a:avLst/>
          </a:prstGeom>
          <a:solidFill>
            <a:srgbClr val="0F5076"/>
          </a:solidFill>
        </p:spPr>
        <p:txBody>
          <a:bodyPr wrap="square"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Speech Bubble: Rectangle with Corners Rounded 10">
            <a:extLst>
              <a:ext uri="{FF2B5EF4-FFF2-40B4-BE49-F238E27FC236}">
                <a16:creationId xmlns:a16="http://schemas.microsoft.com/office/drawing/2014/main" id="{DDBA25BE-0724-4AE8-A13A-22619041EF77}"/>
              </a:ext>
            </a:extLst>
          </p:cNvPr>
          <p:cNvSpPr/>
          <p:nvPr/>
        </p:nvSpPr>
        <p:spPr>
          <a:xfrm>
            <a:off x="6966834" y="3077098"/>
            <a:ext cx="3517861" cy="854036"/>
          </a:xfrm>
          <a:prstGeom prst="wedgeRoundRectCallout">
            <a:avLst>
              <a:gd name="adj1" fmla="val 60293"/>
              <a:gd name="adj2" fmla="val 48026"/>
              <a:gd name="adj3" fmla="val 16667"/>
            </a:avLst>
          </a:prstGeom>
          <a:solidFill>
            <a:schemeClr val="bg1"/>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3. Tu </a:t>
            </a:r>
            <a:r>
              <a:rPr kumimoji="0" lang="en-GB" sz="2400" b="1" i="0" u="none" strike="noStrike" kern="1200" cap="none" spc="0" normalizeH="0" baseline="0" noProof="0" dirty="0" err="1">
                <a:ln>
                  <a:noFill/>
                </a:ln>
                <a:solidFill>
                  <a:srgbClr val="0F5076"/>
                </a:solidFill>
                <a:effectLst/>
                <a:uLnTx/>
                <a:uFillTx/>
                <a:latin typeface="Century Gothic" panose="020F0302020204030204"/>
                <a:ea typeface="+mn-ea"/>
                <a:cs typeface="+mn-cs"/>
              </a:rPr>
              <a:t>sais</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prendre des belles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photos</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 </a:t>
            </a:r>
          </a:p>
        </p:txBody>
      </p:sp>
      <p:sp>
        <p:nvSpPr>
          <p:cNvPr id="30" name="Speech Bubble: Rectangle with Corners Rounded 10">
            <a:extLst>
              <a:ext uri="{FF2B5EF4-FFF2-40B4-BE49-F238E27FC236}">
                <a16:creationId xmlns:a16="http://schemas.microsoft.com/office/drawing/2014/main" id="{B21025B7-05A8-4B27-A6BD-70CFBD55885B}"/>
              </a:ext>
            </a:extLst>
          </p:cNvPr>
          <p:cNvSpPr/>
          <p:nvPr/>
        </p:nvSpPr>
        <p:spPr>
          <a:xfrm>
            <a:off x="6971952" y="4140901"/>
            <a:ext cx="2957281" cy="1250861"/>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Do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you</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know how to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take</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nice</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photos?</a:t>
            </a:r>
          </a:p>
        </p:txBody>
      </p:sp>
      <p:sp>
        <p:nvSpPr>
          <p:cNvPr id="31" name="TextBox 30">
            <a:extLst>
              <a:ext uri="{FF2B5EF4-FFF2-40B4-BE49-F238E27FC236}">
                <a16:creationId xmlns:a16="http://schemas.microsoft.com/office/drawing/2014/main" id="{BB377B6D-06D2-4490-A01B-EFB3CBED26D4}"/>
              </a:ext>
            </a:extLst>
          </p:cNvPr>
          <p:cNvSpPr txBox="1"/>
          <p:nvPr/>
        </p:nvSpPr>
        <p:spPr>
          <a:xfrm>
            <a:off x="7093607" y="4233039"/>
            <a:ext cx="2627453" cy="110799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3.______________________________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600" dirty="0">
              <a:solidFill>
                <a:srgbClr val="0F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pic>
        <p:nvPicPr>
          <p:cNvPr id="32" name="Picture 2" descr="Trekking, Hiker, Wanderer, Backpacker">
            <a:extLst>
              <a:ext uri="{FF2B5EF4-FFF2-40B4-BE49-F238E27FC236}">
                <a16:creationId xmlns:a16="http://schemas.microsoft.com/office/drawing/2014/main" id="{D38C8F2E-F499-43BE-9A74-1BEF16F25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29" y="3448499"/>
            <a:ext cx="999377" cy="199875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9872C27-B9B2-4E58-ACC7-1C88D7232B35}"/>
              </a:ext>
            </a:extLst>
          </p:cNvPr>
          <p:cNvSpPr txBox="1"/>
          <p:nvPr/>
        </p:nvSpPr>
        <p:spPr>
          <a:xfrm>
            <a:off x="10172700" y="5494305"/>
            <a:ext cx="1799126" cy="707886"/>
          </a:xfrm>
          <a:prstGeom prst="rect">
            <a:avLst/>
          </a:prstGeom>
          <a:solidFill>
            <a:srgbClr val="0F5076"/>
          </a:solidFill>
          <a:ln>
            <a:solidFill>
              <a:srgbClr val="EE6000"/>
            </a:solidFill>
          </a:ln>
        </p:spPr>
        <p:txBody>
          <a:bodyPr wrap="square" rtlCol="0">
            <a:spAutoFit/>
          </a:bodyPr>
          <a:lstStyle/>
          <a:p>
            <a:pPr algn="ctr"/>
            <a:r>
              <a:rPr lang="fr-FR" sz="2000" b="1" dirty="0">
                <a:solidFill>
                  <a:schemeClr val="bg1"/>
                </a:solidFill>
                <a:latin typeface="Century Gothic" panose="020F0302020204030204"/>
              </a:rPr>
              <a:t>Canadienne </a:t>
            </a:r>
            <a:r>
              <a:rPr lang="en-GB" sz="2000" b="1" dirty="0">
                <a:solidFill>
                  <a:schemeClr val="bg1"/>
                </a:solidFill>
              </a:rPr>
              <a:t>(student B)</a:t>
            </a:r>
            <a:endParaRPr lang="fr-FR" sz="2000" b="1" dirty="0">
              <a:solidFill>
                <a:schemeClr val="bg1"/>
              </a:solidFill>
            </a:endParaRPr>
          </a:p>
        </p:txBody>
      </p:sp>
      <p:pic>
        <p:nvPicPr>
          <p:cNvPr id="35" name="Picture 2" descr="Clothing, Fashion, Female, Girl, Rain">
            <a:extLst>
              <a:ext uri="{FF2B5EF4-FFF2-40B4-BE49-F238E27FC236}">
                <a16:creationId xmlns:a16="http://schemas.microsoft.com/office/drawing/2014/main" id="{66BDB527-955D-423E-A260-E739B861F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2398" y="3580512"/>
            <a:ext cx="938427" cy="17925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toy, doll&#10;&#10;Description automatically generated">
            <a:extLst>
              <a:ext uri="{FF2B5EF4-FFF2-40B4-BE49-F238E27FC236}">
                <a16:creationId xmlns:a16="http://schemas.microsoft.com/office/drawing/2014/main" id="{00D9D125-549A-8C48-8404-5229BDD04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0176" y="3538254"/>
            <a:ext cx="1950116" cy="1950116"/>
          </a:xfrm>
          <a:prstGeom prst="rect">
            <a:avLst/>
          </a:prstGeom>
        </p:spPr>
      </p:pic>
    </p:spTree>
    <p:extLst>
      <p:ext uri="{BB962C8B-B14F-4D97-AF65-F5344CB8AC3E}">
        <p14:creationId xmlns:p14="http://schemas.microsoft.com/office/powerpoint/2010/main" val="148600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0" grpId="0" animBg="1"/>
      <p:bldP spid="21" grpId="0" animBg="1"/>
      <p:bldP spid="3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peech Bubble: Rectangle with Corners Rounded 10">
            <a:extLst>
              <a:ext uri="{FF2B5EF4-FFF2-40B4-BE49-F238E27FC236}">
                <a16:creationId xmlns:a16="http://schemas.microsoft.com/office/drawing/2014/main" id="{14206FC9-22F6-456E-962E-5EAC81FBBE13}"/>
              </a:ext>
            </a:extLst>
          </p:cNvPr>
          <p:cNvSpPr/>
          <p:nvPr/>
        </p:nvSpPr>
        <p:spPr>
          <a:xfrm>
            <a:off x="6982857" y="1954527"/>
            <a:ext cx="2957281" cy="1007995"/>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Yes. I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know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that</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it</a:t>
            </a:r>
            <a:r>
              <a:rPr lang="fr-FR" sz="2400" dirty="0">
                <a:solidFill>
                  <a:srgbClr val="5B9BD5">
                    <a:lumMod val="50000"/>
                  </a:srgbClr>
                </a:solidFill>
                <a:latin typeface="Century Gothic" panose="020F0302020204030204"/>
              </a:rPr>
              <a:t>’s </a:t>
            </a:r>
            <a:r>
              <a:rPr lang="fr-FR" sz="2400" dirty="0" err="1">
                <a:solidFill>
                  <a:srgbClr val="5B9BD5">
                    <a:lumMod val="50000"/>
                  </a:srgbClr>
                </a:solidFill>
                <a:latin typeface="Century Gothic" panose="020F0302020204030204"/>
              </a:rPr>
              <a:t>nice</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66C2F75E-1716-4AAD-A68B-7EFDB83BF5D9}"/>
              </a:ext>
            </a:extLst>
          </p:cNvPr>
          <p:cNvSpPr txBox="1"/>
          <p:nvPr/>
        </p:nvSpPr>
        <p:spPr>
          <a:xfrm>
            <a:off x="7103245" y="2043025"/>
            <a:ext cx="2687155"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2.______________________________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À l’hôtel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11159" y="249870"/>
            <a:ext cx="219876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/parler</a:t>
            </a:r>
          </a:p>
        </p:txBody>
      </p:sp>
      <p:sp>
        <p:nvSpPr>
          <p:cNvPr id="9" name="Speech Bubble: Rectangle with Corners Rounded 10">
            <a:extLst>
              <a:ext uri="{FF2B5EF4-FFF2-40B4-BE49-F238E27FC236}">
                <a16:creationId xmlns:a16="http://schemas.microsoft.com/office/drawing/2014/main" id="{F02A3F0A-AB2B-2E48-B97C-426A4E5F40B1}"/>
              </a:ext>
            </a:extLst>
          </p:cNvPr>
          <p:cNvSpPr/>
          <p:nvPr/>
        </p:nvSpPr>
        <p:spPr>
          <a:xfrm>
            <a:off x="255940" y="1278568"/>
            <a:ext cx="5840060" cy="561383"/>
          </a:xfrm>
          <a:prstGeom prst="wedgeRoundRectCallout">
            <a:avLst>
              <a:gd name="adj1" fmla="val -35473"/>
              <a:gd name="adj2" fmla="val 9258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Do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know</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how the weather is? </a:t>
            </a:r>
          </a:p>
        </p:txBody>
      </p:sp>
      <p:sp>
        <p:nvSpPr>
          <p:cNvPr id="13" name="Speech Bubble: Rectangle with Corners Rounded 10">
            <a:extLst>
              <a:ext uri="{FF2B5EF4-FFF2-40B4-BE49-F238E27FC236}">
                <a16:creationId xmlns:a16="http://schemas.microsoft.com/office/drawing/2014/main" id="{D902BB4C-DDDC-0347-B08C-AB2781CB4825}"/>
              </a:ext>
            </a:extLst>
          </p:cNvPr>
          <p:cNvSpPr/>
          <p:nvPr/>
        </p:nvSpPr>
        <p:spPr>
          <a:xfrm>
            <a:off x="6982857" y="1284219"/>
            <a:ext cx="4937968" cy="528013"/>
          </a:xfrm>
          <a:prstGeom prst="wedgeRoundRectCallout">
            <a:avLst>
              <a:gd name="adj1" fmla="val 45013"/>
              <a:gd name="adj2" fmla="val 83617"/>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Oui. Je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sais </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qu’il fait beau.</a:t>
            </a:r>
          </a:p>
        </p:txBody>
      </p:sp>
      <p:sp>
        <p:nvSpPr>
          <p:cNvPr id="2" name="TextBox 1">
            <a:extLst>
              <a:ext uri="{FF2B5EF4-FFF2-40B4-BE49-F238E27FC236}">
                <a16:creationId xmlns:a16="http://schemas.microsoft.com/office/drawing/2014/main" id="{58F9FFE7-501D-433F-B8FA-6E8456B5BEBA}"/>
              </a:ext>
            </a:extLst>
          </p:cNvPr>
          <p:cNvSpPr txBox="1"/>
          <p:nvPr/>
        </p:nvSpPr>
        <p:spPr>
          <a:xfrm>
            <a:off x="2919060" y="2059858"/>
            <a:ext cx="2222339" cy="461665"/>
          </a:xfrm>
          <a:prstGeom prst="rect">
            <a:avLst/>
          </a:prstGeom>
          <a:solidFill>
            <a:srgbClr val="0F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139E5F2-97AC-49D3-BEDC-43FFCA84137A}"/>
              </a:ext>
            </a:extLst>
          </p:cNvPr>
          <p:cNvSpPr txBox="1"/>
          <p:nvPr/>
        </p:nvSpPr>
        <p:spPr>
          <a:xfrm>
            <a:off x="164458" y="5494305"/>
            <a:ext cx="2031687"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touriste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B)</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B701C6EA-CC00-453C-BE67-4B2D49D54CC7}"/>
              </a:ext>
            </a:extLst>
          </p:cNvPr>
          <p:cNvSpPr txBox="1"/>
          <p:nvPr/>
        </p:nvSpPr>
        <p:spPr>
          <a:xfrm>
            <a:off x="4871528" y="5494305"/>
            <a:ext cx="2222079"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traducteur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C)</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Speech Bubble: Rectangle with Corners Rounded 10">
            <a:extLst>
              <a:ext uri="{FF2B5EF4-FFF2-40B4-BE49-F238E27FC236}">
                <a16:creationId xmlns:a16="http://schemas.microsoft.com/office/drawing/2014/main" id="{3AA29EF9-855A-45A6-8999-380A52468121}"/>
              </a:ext>
            </a:extLst>
          </p:cNvPr>
          <p:cNvSpPr/>
          <p:nvPr/>
        </p:nvSpPr>
        <p:spPr>
          <a:xfrm>
            <a:off x="1469890" y="3077098"/>
            <a:ext cx="4328744" cy="854036"/>
          </a:xfrm>
          <a:prstGeom prst="wedgeRoundRectCallout">
            <a:avLst>
              <a:gd name="adj1" fmla="val -43961"/>
              <a:gd name="adj2" fmla="val 9604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3. Thank you. Do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know</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how to get to the park?</a:t>
            </a:r>
          </a:p>
        </p:txBody>
      </p:sp>
      <p:sp>
        <p:nvSpPr>
          <p:cNvPr id="19" name="Speech Bubble: Rectangle with Corners Rounded 10">
            <a:extLst>
              <a:ext uri="{FF2B5EF4-FFF2-40B4-BE49-F238E27FC236}">
                <a16:creationId xmlns:a16="http://schemas.microsoft.com/office/drawing/2014/main" id="{2DACCBE7-E0B7-4130-987E-F9113D9B6BB6}"/>
              </a:ext>
            </a:extLst>
          </p:cNvPr>
          <p:cNvSpPr/>
          <p:nvPr/>
        </p:nvSpPr>
        <p:spPr>
          <a:xfrm>
            <a:off x="3004444" y="4084694"/>
            <a:ext cx="2222079" cy="1288319"/>
          </a:xfrm>
          <a:prstGeom prst="wedgeRoundRectCallout">
            <a:avLst>
              <a:gd name="adj1" fmla="val 65907"/>
              <a:gd name="adj2" fmla="val 3557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3. Merci.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Tu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sais</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au parc?  </a:t>
            </a:r>
          </a:p>
        </p:txBody>
      </p:sp>
      <p:sp>
        <p:nvSpPr>
          <p:cNvPr id="23" name="Speech Bubble: Rectangle with Corners Rounded 10">
            <a:extLst>
              <a:ext uri="{FF2B5EF4-FFF2-40B4-BE49-F238E27FC236}">
                <a16:creationId xmlns:a16="http://schemas.microsoft.com/office/drawing/2014/main" id="{F9FAF62E-274B-45B5-A258-757A8D8853E4}"/>
              </a:ext>
            </a:extLst>
          </p:cNvPr>
          <p:cNvSpPr/>
          <p:nvPr/>
        </p:nvSpPr>
        <p:spPr>
          <a:xfrm>
            <a:off x="2743200" y="1954527"/>
            <a:ext cx="3352799" cy="1007995"/>
          </a:xfrm>
          <a:prstGeom prst="wedgeRoundRectCallout">
            <a:avLst>
              <a:gd name="adj1" fmla="val 62154"/>
              <a:gd name="adj2" fmla="val 3335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457200" marR="0" lvl="0" indent="-457200" algn="ctr"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Tu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sais</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lang="en-GB" sz="2400" dirty="0" err="1">
                <a:solidFill>
                  <a:prstClr val="white"/>
                </a:solidFill>
                <a:latin typeface="Century Gothic" panose="020F0302020204030204"/>
              </a:rPr>
              <a:t>quel</a:t>
            </a:r>
            <a:r>
              <a:rPr lang="en-GB" sz="2400" dirty="0">
                <a:solidFill>
                  <a:prstClr val="white"/>
                </a:solidFill>
                <a:latin typeface="Century Gothic" panose="020F0302020204030204"/>
              </a:rPr>
              <a:t> temps il fait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20" name="TextBox 19">
            <a:extLst>
              <a:ext uri="{FF2B5EF4-FFF2-40B4-BE49-F238E27FC236}">
                <a16:creationId xmlns:a16="http://schemas.microsoft.com/office/drawing/2014/main" id="{0730150A-0D58-4BCD-AC71-E51D4F5A4D62}"/>
              </a:ext>
            </a:extLst>
          </p:cNvPr>
          <p:cNvSpPr txBox="1"/>
          <p:nvPr/>
        </p:nvSpPr>
        <p:spPr>
          <a:xfrm>
            <a:off x="3254022" y="2011027"/>
            <a:ext cx="2144565" cy="461665"/>
          </a:xfrm>
          <a:prstGeom prst="rect">
            <a:avLst/>
          </a:prstGeom>
          <a:solidFill>
            <a:srgbClr val="0F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02D7FA67-204B-4006-AB4C-A0ADBF5794C3}"/>
              </a:ext>
            </a:extLst>
          </p:cNvPr>
          <p:cNvSpPr txBox="1"/>
          <p:nvPr/>
        </p:nvSpPr>
        <p:spPr>
          <a:xfrm>
            <a:off x="3081983" y="4507045"/>
            <a:ext cx="2066999" cy="461665"/>
          </a:xfrm>
          <a:prstGeom prst="rect">
            <a:avLst/>
          </a:prstGeom>
          <a:solidFill>
            <a:srgbClr val="0F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Speech Bubble: Rectangle with Corners Rounded 10">
            <a:extLst>
              <a:ext uri="{FF2B5EF4-FFF2-40B4-BE49-F238E27FC236}">
                <a16:creationId xmlns:a16="http://schemas.microsoft.com/office/drawing/2014/main" id="{DDBA25BE-0724-4AE8-A13A-22619041EF77}"/>
              </a:ext>
            </a:extLst>
          </p:cNvPr>
          <p:cNvSpPr/>
          <p:nvPr/>
        </p:nvSpPr>
        <p:spPr>
          <a:xfrm>
            <a:off x="6971952" y="3077098"/>
            <a:ext cx="4648548" cy="854036"/>
          </a:xfrm>
          <a:prstGeom prst="wedgeRoundRectCallout">
            <a:avLst>
              <a:gd name="adj1" fmla="val 37188"/>
              <a:gd name="adj2" fmla="val 77767"/>
              <a:gd name="adj3" fmla="val 16667"/>
            </a:avLst>
          </a:prstGeom>
          <a:solidFill>
            <a:schemeClr val="bg1"/>
          </a:solidFill>
          <a:ln>
            <a:solidFill>
              <a:srgbClr val="0F5076"/>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4.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Oui</a:t>
            </a:r>
            <a:r>
              <a:rPr lang="en-GB" sz="2400" dirty="0">
                <a:solidFill>
                  <a:srgbClr val="0F5076"/>
                </a:solidFill>
                <a:latin typeface="Century Gothic" panose="020F0302020204030204"/>
              </a:rPr>
              <a:t>, j</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e </a:t>
            </a:r>
            <a:r>
              <a:rPr kumimoji="0" lang="en-GB" sz="2400" b="1" i="0" u="none" strike="noStrike" kern="1200" cap="none" spc="0" normalizeH="0" baseline="0" noProof="0" dirty="0" err="1">
                <a:ln>
                  <a:noFill/>
                </a:ln>
                <a:solidFill>
                  <a:srgbClr val="0F5076"/>
                </a:solidFill>
                <a:effectLst/>
                <a:uLnTx/>
                <a:uFillTx/>
                <a:latin typeface="Century Gothic" panose="020F0302020204030204"/>
                <a:ea typeface="+mn-ea"/>
                <a:cs typeface="+mn-cs"/>
              </a:rPr>
              <a:t>connais</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un bus. Il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va</a:t>
            </a:r>
            <a:endParaRPr lang="en-GB" sz="2400" dirty="0">
              <a:solidFill>
                <a:srgbClr val="0F5076"/>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au parc deux </a:t>
            </a:r>
            <a:r>
              <a:rPr kumimoji="0" lang="en-GB" sz="2400" b="0" i="0" u="none" strike="noStrike" kern="1200" cap="none" spc="0" normalizeH="0" baseline="0" noProof="0" dirty="0" err="1">
                <a:ln>
                  <a:noFill/>
                </a:ln>
                <a:solidFill>
                  <a:srgbClr val="0F5076"/>
                </a:solidFill>
                <a:effectLst/>
                <a:uLnTx/>
                <a:uFillTx/>
                <a:latin typeface="Century Gothic" panose="020F0302020204030204"/>
                <a:ea typeface="+mn-ea"/>
                <a:cs typeface="+mn-cs"/>
              </a:rPr>
              <a:t>fois</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 par jour.</a:t>
            </a:r>
          </a:p>
        </p:txBody>
      </p:sp>
      <p:sp>
        <p:nvSpPr>
          <p:cNvPr id="30" name="Speech Bubble: Rectangle with Corners Rounded 10">
            <a:extLst>
              <a:ext uri="{FF2B5EF4-FFF2-40B4-BE49-F238E27FC236}">
                <a16:creationId xmlns:a16="http://schemas.microsoft.com/office/drawing/2014/main" id="{B21025B7-05A8-4B27-A6BD-70CFBD55885B}"/>
              </a:ext>
            </a:extLst>
          </p:cNvPr>
          <p:cNvSpPr/>
          <p:nvPr/>
        </p:nvSpPr>
        <p:spPr>
          <a:xfrm>
            <a:off x="6971952" y="4085026"/>
            <a:ext cx="3082927" cy="1250861"/>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Yes, I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know </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 bus. It </a:t>
            </a:r>
            <a:r>
              <a:rPr kumimoji="0" lang="fr-FR" sz="240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goes</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twice</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 </a:t>
            </a:r>
            <a:r>
              <a:rPr kumimoji="0" lang="fr-FR" sz="240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day</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BB377B6D-06D2-4490-A01B-EFB3CBED26D4}"/>
              </a:ext>
            </a:extLst>
          </p:cNvPr>
          <p:cNvSpPr txBox="1"/>
          <p:nvPr/>
        </p:nvSpPr>
        <p:spPr>
          <a:xfrm>
            <a:off x="7051490" y="4263897"/>
            <a:ext cx="2923849"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4.________________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F5076"/>
                </a:solidFill>
                <a:latin typeface="Century Gothic" panose="020F0302020204030204"/>
              </a:rPr>
              <a:t> </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pic>
        <p:nvPicPr>
          <p:cNvPr id="24" name="Picture 2" descr="Trekking, Hiker, Wanderer, Backpacker">
            <a:extLst>
              <a:ext uri="{FF2B5EF4-FFF2-40B4-BE49-F238E27FC236}">
                <a16:creationId xmlns:a16="http://schemas.microsoft.com/office/drawing/2014/main" id="{B94BC007-E659-4771-91CE-CCE759799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29" y="3448499"/>
            <a:ext cx="999377" cy="199875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8EA02F92-176B-4837-B35A-6694375477B8}"/>
              </a:ext>
            </a:extLst>
          </p:cNvPr>
          <p:cNvSpPr txBox="1"/>
          <p:nvPr/>
        </p:nvSpPr>
        <p:spPr>
          <a:xfrm>
            <a:off x="10172700" y="5494305"/>
            <a:ext cx="1799126" cy="707886"/>
          </a:xfrm>
          <a:prstGeom prst="rect">
            <a:avLst/>
          </a:prstGeom>
          <a:solidFill>
            <a:srgbClr val="0F5076"/>
          </a:solidFill>
          <a:ln>
            <a:solidFill>
              <a:srgbClr val="EE6000"/>
            </a:solidFill>
          </a:ln>
        </p:spPr>
        <p:txBody>
          <a:bodyPr wrap="square" rtlCol="0">
            <a:spAutoFit/>
          </a:bodyPr>
          <a:lstStyle/>
          <a:p>
            <a:pPr algn="ctr"/>
            <a:r>
              <a:rPr lang="fr-FR" sz="2000" b="1" dirty="0">
                <a:solidFill>
                  <a:schemeClr val="bg1"/>
                </a:solidFill>
                <a:latin typeface="Century Gothic" panose="020F0302020204030204"/>
              </a:rPr>
              <a:t>Canadienne </a:t>
            </a:r>
            <a:r>
              <a:rPr lang="en-GB" sz="2000" b="1" dirty="0">
                <a:solidFill>
                  <a:schemeClr val="bg1"/>
                </a:solidFill>
              </a:rPr>
              <a:t>(student A)</a:t>
            </a:r>
            <a:endParaRPr lang="fr-FR" sz="2000" b="1" dirty="0">
              <a:solidFill>
                <a:schemeClr val="bg1"/>
              </a:solidFill>
            </a:endParaRPr>
          </a:p>
        </p:txBody>
      </p:sp>
      <p:pic>
        <p:nvPicPr>
          <p:cNvPr id="34" name="Picture 2" descr="Clothing, Fashion, Female, Girl, Rain">
            <a:extLst>
              <a:ext uri="{FF2B5EF4-FFF2-40B4-BE49-F238E27FC236}">
                <a16:creationId xmlns:a16="http://schemas.microsoft.com/office/drawing/2014/main" id="{27021DEA-77AE-40EF-A794-333799DBEB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2398" y="3580512"/>
            <a:ext cx="938427" cy="17925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10;&#10;Description automatically generated">
            <a:extLst>
              <a:ext uri="{FF2B5EF4-FFF2-40B4-BE49-F238E27FC236}">
                <a16:creationId xmlns:a16="http://schemas.microsoft.com/office/drawing/2014/main" id="{92D3E83F-757A-8A41-B480-541B34AF05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0176" y="3538254"/>
            <a:ext cx="1950116" cy="1950116"/>
          </a:xfrm>
          <a:prstGeom prst="rect">
            <a:avLst/>
          </a:prstGeom>
        </p:spPr>
      </p:pic>
    </p:spTree>
    <p:extLst>
      <p:ext uri="{BB962C8B-B14F-4D97-AF65-F5344CB8AC3E}">
        <p14:creationId xmlns:p14="http://schemas.microsoft.com/office/powerpoint/2010/main" val="283276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0" grpId="0" animBg="1"/>
      <p:bldP spid="21" grpId="0" animBg="1"/>
      <p:bldP spid="3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peech Bubble: Rectangle with Corners Rounded 10">
            <a:extLst>
              <a:ext uri="{FF2B5EF4-FFF2-40B4-BE49-F238E27FC236}">
                <a16:creationId xmlns:a16="http://schemas.microsoft.com/office/drawing/2014/main" id="{CC711A64-E476-405C-97AF-DCF404C77171}"/>
              </a:ext>
            </a:extLst>
          </p:cNvPr>
          <p:cNvSpPr/>
          <p:nvPr/>
        </p:nvSpPr>
        <p:spPr>
          <a:xfrm>
            <a:off x="4552223" y="1373624"/>
            <a:ext cx="2957281" cy="1007995"/>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2.________________________________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sp>
        <p:nvSpPr>
          <p:cNvPr id="33" name="Speech Bubble: Rectangle with Corners Rounded 10">
            <a:extLst>
              <a:ext uri="{FF2B5EF4-FFF2-40B4-BE49-F238E27FC236}">
                <a16:creationId xmlns:a16="http://schemas.microsoft.com/office/drawing/2014/main" id="{1E3857AE-4856-42D5-BE7E-0546075FDB24}"/>
              </a:ext>
            </a:extLst>
          </p:cNvPr>
          <p:cNvSpPr/>
          <p:nvPr/>
        </p:nvSpPr>
        <p:spPr>
          <a:xfrm>
            <a:off x="4566009" y="2535232"/>
            <a:ext cx="2222079" cy="1288319"/>
          </a:xfrm>
          <a:prstGeom prst="wedgeRoundRectCallout">
            <a:avLst>
              <a:gd name="adj1" fmla="val 65907"/>
              <a:gd name="adj2" fmla="val 3557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3.__________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l’histoire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de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l’église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p>
        </p:txBody>
      </p:sp>
      <p:sp>
        <p:nvSpPr>
          <p:cNvPr id="34" name="Speech Bubble: Rectangle with Corners Rounded 10">
            <a:extLst>
              <a:ext uri="{FF2B5EF4-FFF2-40B4-BE49-F238E27FC236}">
                <a16:creationId xmlns:a16="http://schemas.microsoft.com/office/drawing/2014/main" id="{E20DFDEB-FD98-47E1-B925-43EF55CD009F}"/>
              </a:ext>
            </a:extLst>
          </p:cNvPr>
          <p:cNvSpPr/>
          <p:nvPr/>
        </p:nvSpPr>
        <p:spPr>
          <a:xfrm>
            <a:off x="4552223" y="212016"/>
            <a:ext cx="2971067" cy="1007995"/>
          </a:xfrm>
          <a:prstGeom prst="wedgeRoundRectCallout">
            <a:avLst>
              <a:gd name="adj1" fmla="val 62154"/>
              <a:gd name="adj2" fmla="val 3335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________</a:t>
            </a:r>
            <a:r>
              <a:rPr lang="fr-FR" sz="2400" dirty="0">
                <a:solidFill>
                  <a:prstClr val="white"/>
                </a:solidFill>
                <a:latin typeface="Century Gothic" panose="020F0302020204030204"/>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où</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l’église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p>
        </p:txBody>
      </p:sp>
      <p:sp>
        <p:nvSpPr>
          <p:cNvPr id="36" name="Speech Bubble: Rectangle with Corners Rounded 10">
            <a:extLst>
              <a:ext uri="{FF2B5EF4-FFF2-40B4-BE49-F238E27FC236}">
                <a16:creationId xmlns:a16="http://schemas.microsoft.com/office/drawing/2014/main" id="{ED194750-CCC3-49A6-A9FD-F8DD8F0BBF7A}"/>
              </a:ext>
            </a:extLst>
          </p:cNvPr>
          <p:cNvSpPr/>
          <p:nvPr/>
        </p:nvSpPr>
        <p:spPr>
          <a:xfrm>
            <a:off x="4552223" y="3977164"/>
            <a:ext cx="2957281" cy="1288319"/>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4.________________________________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9FC2D279-C525-4F90-8F88-FD3BC14BDC18}"/>
              </a:ext>
            </a:extLst>
          </p:cNvPr>
          <p:cNvSpPr txBox="1"/>
          <p:nvPr/>
        </p:nvSpPr>
        <p:spPr>
          <a:xfrm>
            <a:off x="4932856" y="5460455"/>
            <a:ext cx="2222079"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traducteur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B)</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Speech Bubble: Rectangle with Corners Rounded 10">
            <a:extLst>
              <a:ext uri="{FF2B5EF4-FFF2-40B4-BE49-F238E27FC236}">
                <a16:creationId xmlns:a16="http://schemas.microsoft.com/office/drawing/2014/main" id="{9AC0EE0E-BB0F-41F3-91D5-47021EF65BDD}"/>
              </a:ext>
            </a:extLst>
          </p:cNvPr>
          <p:cNvSpPr/>
          <p:nvPr/>
        </p:nvSpPr>
        <p:spPr>
          <a:xfrm>
            <a:off x="470111" y="1374520"/>
            <a:ext cx="2957281" cy="1007995"/>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2.______________________________</a:t>
            </a:r>
            <a:r>
              <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Speech Bubble: Rectangle with Corners Rounded 10">
            <a:extLst>
              <a:ext uri="{FF2B5EF4-FFF2-40B4-BE49-F238E27FC236}">
                <a16:creationId xmlns:a16="http://schemas.microsoft.com/office/drawing/2014/main" id="{D1C871DF-FB96-4F0D-BA70-EAD7F3769D87}"/>
              </a:ext>
            </a:extLst>
          </p:cNvPr>
          <p:cNvSpPr/>
          <p:nvPr/>
        </p:nvSpPr>
        <p:spPr>
          <a:xfrm>
            <a:off x="456325" y="212911"/>
            <a:ext cx="2971067" cy="1007995"/>
          </a:xfrm>
          <a:prstGeom prst="wedgeRoundRectCallout">
            <a:avLst>
              <a:gd name="adj1" fmla="val 62154"/>
              <a:gd name="adj2" fmla="val 3335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_____________</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parc national?  </a:t>
            </a:r>
          </a:p>
        </p:txBody>
      </p:sp>
      <p:sp>
        <p:nvSpPr>
          <p:cNvPr id="46" name="Speech Bubble: Rectangle with Corners Rounded 10">
            <a:extLst>
              <a:ext uri="{FF2B5EF4-FFF2-40B4-BE49-F238E27FC236}">
                <a16:creationId xmlns:a16="http://schemas.microsoft.com/office/drawing/2014/main" id="{7ECF1DBF-66D6-4E9C-8692-D7BB05FABC8B}"/>
              </a:ext>
            </a:extLst>
          </p:cNvPr>
          <p:cNvSpPr/>
          <p:nvPr/>
        </p:nvSpPr>
        <p:spPr>
          <a:xfrm>
            <a:off x="456325" y="2555764"/>
            <a:ext cx="2957281" cy="1250861"/>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3.________________________________</a:t>
            </a:r>
            <a:endParaRPr lang="fr-FR" sz="2400" dirty="0">
              <a:solidFill>
                <a:srgbClr val="0F5076"/>
              </a:solidFill>
              <a:latin typeface="Century Gothic" panose="020F0302020204030204"/>
            </a:endParaRPr>
          </a:p>
        </p:txBody>
      </p:sp>
      <p:sp>
        <p:nvSpPr>
          <p:cNvPr id="49" name="TextBox 48">
            <a:extLst>
              <a:ext uri="{FF2B5EF4-FFF2-40B4-BE49-F238E27FC236}">
                <a16:creationId xmlns:a16="http://schemas.microsoft.com/office/drawing/2014/main" id="{C616C60E-F167-45E7-A997-E301046555F6}"/>
              </a:ext>
            </a:extLst>
          </p:cNvPr>
          <p:cNvSpPr txBox="1"/>
          <p:nvPr/>
        </p:nvSpPr>
        <p:spPr>
          <a:xfrm>
            <a:off x="780666" y="5461350"/>
            <a:ext cx="2222079"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traducteur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A)</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Speech Bubble: Rectangle with Corners Rounded 10">
            <a:extLst>
              <a:ext uri="{FF2B5EF4-FFF2-40B4-BE49-F238E27FC236}">
                <a16:creationId xmlns:a16="http://schemas.microsoft.com/office/drawing/2014/main" id="{D8D29D60-EE98-42CA-A126-37CEBAE6DEED}"/>
              </a:ext>
            </a:extLst>
          </p:cNvPr>
          <p:cNvSpPr/>
          <p:nvPr/>
        </p:nvSpPr>
        <p:spPr>
          <a:xfrm>
            <a:off x="8778394" y="1374519"/>
            <a:ext cx="2957281" cy="1007995"/>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2.________________________________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sp>
        <p:nvSpPr>
          <p:cNvPr id="52" name="Speech Bubble: Rectangle with Corners Rounded 10">
            <a:extLst>
              <a:ext uri="{FF2B5EF4-FFF2-40B4-BE49-F238E27FC236}">
                <a16:creationId xmlns:a16="http://schemas.microsoft.com/office/drawing/2014/main" id="{28FBA219-CEC8-4AE0-9A16-C1250C39E327}"/>
              </a:ext>
            </a:extLst>
          </p:cNvPr>
          <p:cNvSpPr/>
          <p:nvPr/>
        </p:nvSpPr>
        <p:spPr>
          <a:xfrm>
            <a:off x="9504433" y="2592334"/>
            <a:ext cx="2222079" cy="1288319"/>
          </a:xfrm>
          <a:prstGeom prst="wedgeRoundRectCallout">
            <a:avLst>
              <a:gd name="adj1" fmla="val 65907"/>
              <a:gd name="adj2" fmla="val 3557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3. Merci.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a:t>
            </a:r>
            <a:b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au parc?  </a:t>
            </a:r>
          </a:p>
        </p:txBody>
      </p:sp>
      <p:sp>
        <p:nvSpPr>
          <p:cNvPr id="56" name="Speech Bubble: Rectangle with Corners Rounded 10">
            <a:extLst>
              <a:ext uri="{FF2B5EF4-FFF2-40B4-BE49-F238E27FC236}">
                <a16:creationId xmlns:a16="http://schemas.microsoft.com/office/drawing/2014/main" id="{8C65C81B-4FF2-4DE5-915F-CD7B2C8B1928}"/>
              </a:ext>
            </a:extLst>
          </p:cNvPr>
          <p:cNvSpPr/>
          <p:nvPr/>
        </p:nvSpPr>
        <p:spPr>
          <a:xfrm>
            <a:off x="8652748" y="4033852"/>
            <a:ext cx="3082927" cy="1250861"/>
          </a:xfrm>
          <a:prstGeom prst="wedgeRoundRectCallout">
            <a:avLst>
              <a:gd name="adj1" fmla="val -62243"/>
              <a:gd name="adj2" fmla="val 3343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4.________________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F5076"/>
                </a:solidFill>
                <a:latin typeface="Century Gothic" panose="020F0302020204030204"/>
              </a:rPr>
              <a:t> </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_________________</a:t>
            </a:r>
            <a:endPar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endParaRPr>
          </a:p>
        </p:txBody>
      </p:sp>
      <p:sp>
        <p:nvSpPr>
          <p:cNvPr id="58" name="Speech Bubble: Rectangle with Corners Rounded 10">
            <a:extLst>
              <a:ext uri="{FF2B5EF4-FFF2-40B4-BE49-F238E27FC236}">
                <a16:creationId xmlns:a16="http://schemas.microsoft.com/office/drawing/2014/main" id="{E0F66FF1-1CA5-4FA8-BDAD-76B30B31E758}"/>
              </a:ext>
            </a:extLst>
          </p:cNvPr>
          <p:cNvSpPr/>
          <p:nvPr/>
        </p:nvSpPr>
        <p:spPr>
          <a:xfrm>
            <a:off x="8370175" y="219773"/>
            <a:ext cx="3365500" cy="1007995"/>
          </a:xfrm>
          <a:prstGeom prst="wedgeRoundRectCallout">
            <a:avLst>
              <a:gd name="adj1" fmla="val 62154"/>
              <a:gd name="adj2" fmla="val 3335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 __________</a:t>
            </a:r>
            <a:b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lang="en-GB" sz="2400" dirty="0" err="1">
                <a:solidFill>
                  <a:prstClr val="white"/>
                </a:solidFill>
                <a:latin typeface="Century Gothic" panose="020F0302020204030204"/>
              </a:rPr>
              <a:t>quel</a:t>
            </a:r>
            <a:r>
              <a:rPr lang="en-GB" sz="2400" dirty="0">
                <a:solidFill>
                  <a:prstClr val="white"/>
                </a:solidFill>
                <a:latin typeface="Century Gothic" panose="020F0302020204030204"/>
              </a:rPr>
              <a:t> temps il fait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60" name="TextBox 59">
            <a:extLst>
              <a:ext uri="{FF2B5EF4-FFF2-40B4-BE49-F238E27FC236}">
                <a16:creationId xmlns:a16="http://schemas.microsoft.com/office/drawing/2014/main" id="{7666C114-4F02-4109-8C28-4DFC05A74446}"/>
              </a:ext>
            </a:extLst>
          </p:cNvPr>
          <p:cNvSpPr txBox="1"/>
          <p:nvPr/>
        </p:nvSpPr>
        <p:spPr>
          <a:xfrm>
            <a:off x="9083170" y="5461350"/>
            <a:ext cx="2222079" cy="707886"/>
          </a:xfrm>
          <a:prstGeom prst="rect">
            <a:avLst/>
          </a:prstGeom>
          <a:solidFill>
            <a:srgbClr val="0F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traducteur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(student C)</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6" name="Straight Connector 5">
            <a:extLst>
              <a:ext uri="{FF2B5EF4-FFF2-40B4-BE49-F238E27FC236}">
                <a16:creationId xmlns:a16="http://schemas.microsoft.com/office/drawing/2014/main" id="{67C48E92-382F-4AAD-BEC7-0821393AE1E9}"/>
              </a:ext>
            </a:extLst>
          </p:cNvPr>
          <p:cNvCxnSpPr/>
          <p:nvPr/>
        </p:nvCxnSpPr>
        <p:spPr>
          <a:xfrm>
            <a:off x="4013200" y="161855"/>
            <a:ext cx="0" cy="5956325"/>
          </a:xfrm>
          <a:prstGeom prst="line">
            <a:avLst/>
          </a:prstGeom>
          <a:ln w="50800">
            <a:solidFill>
              <a:srgbClr val="0F5076"/>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DF8CC25-FECE-4645-BA4F-D3A41D79A677}"/>
              </a:ext>
            </a:extLst>
          </p:cNvPr>
          <p:cNvCxnSpPr/>
          <p:nvPr/>
        </p:nvCxnSpPr>
        <p:spPr>
          <a:xfrm>
            <a:off x="8089900" y="161855"/>
            <a:ext cx="0" cy="5956325"/>
          </a:xfrm>
          <a:prstGeom prst="line">
            <a:avLst/>
          </a:prstGeom>
          <a:ln w="50800">
            <a:solidFill>
              <a:srgbClr val="0F5076"/>
            </a:solidFill>
            <a:prstDash val="sysDot"/>
          </a:ln>
        </p:spPr>
        <p:style>
          <a:lnRef idx="1">
            <a:schemeClr val="accent1"/>
          </a:lnRef>
          <a:fillRef idx="0">
            <a:schemeClr val="accent1"/>
          </a:fillRef>
          <a:effectRef idx="0">
            <a:schemeClr val="accent1"/>
          </a:effectRef>
          <a:fontRef idx="minor">
            <a:schemeClr val="tx1"/>
          </a:fontRef>
        </p:style>
      </p:cxnSp>
      <p:sp>
        <p:nvSpPr>
          <p:cNvPr id="48" name="Speech Bubble: Rectangle with Corners Rounded 10">
            <a:extLst>
              <a:ext uri="{FF2B5EF4-FFF2-40B4-BE49-F238E27FC236}">
                <a16:creationId xmlns:a16="http://schemas.microsoft.com/office/drawing/2014/main" id="{BA38D571-D6DC-4A4F-B873-81765BF09219}"/>
              </a:ext>
            </a:extLst>
          </p:cNvPr>
          <p:cNvSpPr/>
          <p:nvPr/>
        </p:nvSpPr>
        <p:spPr>
          <a:xfrm>
            <a:off x="445951" y="3976094"/>
            <a:ext cx="2566448" cy="1288319"/>
          </a:xfrm>
          <a:prstGeom prst="wedgeRoundRectCallout">
            <a:avLst>
              <a:gd name="adj1" fmla="val 65907"/>
              <a:gd name="adj2" fmla="val 3557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4.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Ça</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dépend</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________ </a:t>
            </a:r>
            <a:r>
              <a:rPr lang="en-GB" sz="2400" dirty="0">
                <a:solidFill>
                  <a:prstClr val="white"/>
                </a:solidFill>
                <a:latin typeface="Century Gothic" panose="020F0302020204030204"/>
              </a:rPr>
              <a:t>s’</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il y a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belle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vue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1141433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7</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7"/>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b="1"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Year 8 Term 3.2 Week 7</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400" dirty="0">
                <a:solidFill>
                  <a:srgbClr val="5B9BD5">
                    <a:lumMod val="50000"/>
                  </a:srgbClr>
                </a:solidFill>
                <a:latin typeface="Century Gothic" panose="020B0502020202020204" pitchFamily="34" charset="0"/>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Year 8 Term 3.1 Week 5</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4" name="Picture 3">
            <a:extLst>
              <a:ext uri="{FF2B5EF4-FFF2-40B4-BE49-F238E27FC236}">
                <a16:creationId xmlns:a16="http://schemas.microsoft.com/office/drawing/2014/main" id="{02E3ADFD-1797-4D1A-9A6C-D352521BC20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39351" y="1944829"/>
            <a:ext cx="1905000" cy="1905000"/>
          </a:xfrm>
          <a:prstGeom prst="rect">
            <a:avLst/>
          </a:prstGeom>
        </p:spPr>
      </p:pic>
    </p:spTree>
    <p:extLst>
      <p:ext uri="{BB962C8B-B14F-4D97-AF65-F5344CB8AC3E}">
        <p14:creationId xmlns:p14="http://schemas.microsoft.com/office/powerpoint/2010/main" val="1151337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8">
            <a:extLst>
              <a:ext uri="{FF2B5EF4-FFF2-40B4-BE49-F238E27FC236}">
                <a16:creationId xmlns:a16="http://schemas.microsoft.com/office/drawing/2014/main" id="{4B84BA1B-44A5-304F-8B04-77FEEACE7544}"/>
              </a:ext>
            </a:extLst>
          </p:cNvPr>
          <p:cNvGraphicFramePr>
            <a:graphicFrameLocks noGrp="1"/>
          </p:cNvGraphicFramePr>
          <p:nvPr>
            <p:extLst>
              <p:ext uri="{D42A27DB-BD31-4B8C-83A1-F6EECF244321}">
                <p14:modId xmlns:p14="http://schemas.microsoft.com/office/powerpoint/2010/main" val="2574541731"/>
              </p:ext>
            </p:extLst>
          </p:nvPr>
        </p:nvGraphicFramePr>
        <p:xfrm>
          <a:off x="6338490" y="1004713"/>
          <a:ext cx="5571430" cy="5151120"/>
        </p:xfrm>
        <a:graphic>
          <a:graphicData uri="http://schemas.openxmlformats.org/drawingml/2006/table">
            <a:tbl>
              <a:tblPr firstRow="1" bandRow="1">
                <a:tableStyleId>{5940675A-B579-460E-94D1-54222C63F5DA}</a:tableStyleId>
              </a:tblPr>
              <a:tblGrid>
                <a:gridCol w="3206182">
                  <a:extLst>
                    <a:ext uri="{9D8B030D-6E8A-4147-A177-3AD203B41FA5}">
                      <a16:colId xmlns:a16="http://schemas.microsoft.com/office/drawing/2014/main" val="2135519159"/>
                    </a:ext>
                  </a:extLst>
                </a:gridCol>
                <a:gridCol w="2365248">
                  <a:extLst>
                    <a:ext uri="{9D8B030D-6E8A-4147-A177-3AD203B41FA5}">
                      <a16:colId xmlns:a16="http://schemas.microsoft.com/office/drawing/2014/main" val="3890979284"/>
                    </a:ext>
                  </a:extLst>
                </a:gridCol>
              </a:tblGrid>
              <a:tr h="3805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accent5">
                              <a:lumMod val="50000"/>
                            </a:schemeClr>
                          </a:solidFill>
                        </a:rPr>
                        <a:t>English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000" b="1" noProof="0" dirty="0">
                          <a:solidFill>
                            <a:schemeClr val="accent5">
                              <a:lumMod val="50000"/>
                            </a:schemeClr>
                          </a:solidFill>
                        </a:rPr>
                        <a:t>French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604708789"/>
                  </a:ext>
                </a:extLst>
              </a:tr>
              <a:tr h="380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accent5">
                              <a:lumMod val="50000"/>
                            </a:schemeClr>
                          </a:solidFill>
                        </a:rPr>
                        <a:t>to be familiar with, know</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noProof="0" dirty="0">
                          <a:solidFill>
                            <a:schemeClr val="accent5">
                              <a:lumMod val="50000"/>
                            </a:schemeClr>
                          </a:solidFill>
                        </a:rPr>
                        <a:t>connaître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75717869"/>
                  </a:ext>
                </a:extLst>
              </a:tr>
              <a:tr h="380561">
                <a:tc>
                  <a:txBody>
                    <a:bodyPr/>
                    <a:lstStyle/>
                    <a:p>
                      <a:pPr algn="l"/>
                      <a:r>
                        <a:rPr lang="en-GB" sz="2000" noProof="0" dirty="0">
                          <a:solidFill>
                            <a:schemeClr val="accent5">
                              <a:lumMod val="50000"/>
                            </a:schemeClr>
                          </a:solidFill>
                        </a:rPr>
                        <a:t>Canada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noProof="0" dirty="0">
                          <a:solidFill>
                            <a:schemeClr val="accent5">
                              <a:lumMod val="50000"/>
                            </a:schemeClr>
                          </a:solidFill>
                        </a:rPr>
                        <a:t>le Canada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44872973"/>
                  </a:ext>
                </a:extLst>
              </a:tr>
              <a:tr h="380561">
                <a:tc>
                  <a:txBody>
                    <a:bodyPr/>
                    <a:lstStyle/>
                    <a:p>
                      <a:pPr algn="l"/>
                      <a:r>
                        <a:rPr lang="en-GB" sz="2000" noProof="0" dirty="0">
                          <a:solidFill>
                            <a:schemeClr val="accent5">
                              <a:lumMod val="50000"/>
                            </a:schemeClr>
                          </a:solidFill>
                        </a:rPr>
                        <a:t>way, path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noProof="0" dirty="0">
                          <a:solidFill>
                            <a:schemeClr val="accent5">
                              <a:lumMod val="50000"/>
                            </a:schemeClr>
                          </a:solidFill>
                        </a:rPr>
                        <a:t>le chemin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293061092"/>
                  </a:ext>
                </a:extLst>
              </a:tr>
              <a:tr h="380561">
                <a:tc>
                  <a:txBody>
                    <a:bodyPr/>
                    <a:lstStyle/>
                    <a:p>
                      <a:pPr algn="l"/>
                      <a:r>
                        <a:rPr lang="en-GB" sz="2000" noProof="0" dirty="0">
                          <a:solidFill>
                            <a:schemeClr val="accent5">
                              <a:lumMod val="50000"/>
                            </a:schemeClr>
                          </a:solidFill>
                        </a:rPr>
                        <a:t>song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noProof="0" dirty="0">
                          <a:solidFill>
                            <a:schemeClr val="accent5">
                              <a:lumMod val="50000"/>
                            </a:schemeClr>
                          </a:solidFill>
                        </a:rPr>
                        <a:t>la chanson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760512959"/>
                  </a:ext>
                </a:extLst>
              </a:tr>
              <a:tr h="380561">
                <a:tc>
                  <a:txBody>
                    <a:bodyPr/>
                    <a:lstStyle/>
                    <a:p>
                      <a:pPr algn="l"/>
                      <a:r>
                        <a:rPr lang="en-GB" sz="2000" noProof="0" dirty="0">
                          <a:solidFill>
                            <a:schemeClr val="accent5">
                              <a:lumMod val="50000"/>
                            </a:schemeClr>
                          </a:solidFill>
                        </a:rPr>
                        <a:t>from Quebec (adj.)</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noProof="0" dirty="0">
                          <a:solidFill>
                            <a:schemeClr val="accent5">
                              <a:lumMod val="50000"/>
                            </a:schemeClr>
                          </a:solidFill>
                        </a:rPr>
                        <a:t>québécois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36299713"/>
                  </a:ext>
                </a:extLst>
              </a:tr>
              <a:tr h="380561">
                <a:tc>
                  <a:txBody>
                    <a:bodyPr/>
                    <a:lstStyle/>
                    <a:p>
                      <a:pPr algn="l"/>
                      <a:r>
                        <a:rPr lang="en-GB" sz="2000" noProof="0" dirty="0">
                          <a:solidFill>
                            <a:schemeClr val="accent5">
                              <a:lumMod val="50000"/>
                            </a:schemeClr>
                          </a:solidFill>
                        </a:rPr>
                        <a:t>people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noProof="0" dirty="0">
                          <a:solidFill>
                            <a:schemeClr val="accent5">
                              <a:lumMod val="50000"/>
                            </a:schemeClr>
                          </a:solidFill>
                        </a:rPr>
                        <a:t>les gens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31554427"/>
                  </a:ext>
                </a:extLst>
              </a:tr>
              <a:tr h="380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accent5">
                              <a:lumMod val="50000"/>
                            </a:schemeClr>
                          </a:solidFill>
                        </a:rPr>
                        <a:t>place, spot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noProof="0" dirty="0">
                          <a:solidFill>
                            <a:schemeClr val="accent5">
                              <a:lumMod val="50000"/>
                            </a:schemeClr>
                          </a:solidFill>
                        </a:rPr>
                        <a:t>l’endroit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717374467"/>
                  </a:ext>
                </a:extLst>
              </a:tr>
              <a:tr h="380561">
                <a:tc>
                  <a:txBody>
                    <a:bodyPr/>
                    <a:lstStyle/>
                    <a:p>
                      <a:pPr algn="l"/>
                      <a:r>
                        <a:rPr lang="en-GB" sz="2000" noProof="0" dirty="0">
                          <a:solidFill>
                            <a:schemeClr val="accent5">
                              <a:lumMod val="50000"/>
                            </a:schemeClr>
                          </a:solidFill>
                        </a:rPr>
                        <a:t>Quebec</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noProof="0" dirty="0">
                          <a:solidFill>
                            <a:schemeClr val="accent5">
                              <a:lumMod val="50000"/>
                            </a:schemeClr>
                          </a:solidFill>
                        </a:rPr>
                        <a:t>le </a:t>
                      </a:r>
                      <a:r>
                        <a:rPr lang="fr-FR" sz="2000" noProof="0" dirty="0" err="1">
                          <a:solidFill>
                            <a:schemeClr val="accent5">
                              <a:lumMod val="50000"/>
                            </a:schemeClr>
                          </a:solidFill>
                        </a:rPr>
                        <a:t>Québéc</a:t>
                      </a:r>
                      <a:endParaRPr lang="fr-FR" sz="2000" noProof="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19899264"/>
                  </a:ext>
                </a:extLst>
              </a:tr>
              <a:tr h="380561">
                <a:tc>
                  <a:txBody>
                    <a:bodyPr/>
                    <a:lstStyle/>
                    <a:p>
                      <a:pPr algn="l"/>
                      <a:r>
                        <a:rPr lang="en-GB" sz="2000" noProof="0" dirty="0">
                          <a:solidFill>
                            <a:schemeClr val="accent5">
                              <a:lumMod val="50000"/>
                            </a:schemeClr>
                          </a:solidFill>
                        </a:rPr>
                        <a:t>group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noProof="0" dirty="0">
                          <a:solidFill>
                            <a:schemeClr val="accent5">
                              <a:lumMod val="50000"/>
                            </a:schemeClr>
                          </a:solidFill>
                        </a:rPr>
                        <a:t>le groupe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56627753"/>
                  </a:ext>
                </a:extLst>
              </a:tr>
              <a:tr h="380561">
                <a:tc>
                  <a:txBody>
                    <a:bodyPr/>
                    <a:lstStyle/>
                    <a:p>
                      <a:pPr algn="l"/>
                      <a:r>
                        <a:rPr lang="en-GB" sz="2000" noProof="0" dirty="0">
                          <a:solidFill>
                            <a:schemeClr val="accent5">
                              <a:lumMod val="50000"/>
                            </a:schemeClr>
                          </a:solidFill>
                        </a:rPr>
                        <a:t>I am familiar with, I know</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noProof="0" dirty="0">
                          <a:solidFill>
                            <a:schemeClr val="accent5">
                              <a:lumMod val="50000"/>
                            </a:schemeClr>
                          </a:solidFill>
                        </a:rPr>
                        <a:t>je connais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2464451"/>
                  </a:ext>
                </a:extLst>
              </a:tr>
              <a:tr h="380561">
                <a:tc>
                  <a:txBody>
                    <a:bodyPr/>
                    <a:lstStyle/>
                    <a:p>
                      <a:pPr algn="l"/>
                      <a:r>
                        <a:rPr lang="en-GB" sz="2000" noProof="0" dirty="0">
                          <a:solidFill>
                            <a:schemeClr val="accent5">
                              <a:lumMod val="50000"/>
                            </a:schemeClr>
                          </a:solidFill>
                        </a:rPr>
                        <a:t>to know how to, know</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noProof="0" dirty="0">
                          <a:solidFill>
                            <a:schemeClr val="accent5">
                              <a:lumMod val="50000"/>
                            </a:schemeClr>
                          </a:solidFill>
                        </a:rPr>
                        <a:t>savoir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34255236"/>
                  </a:ext>
                </a:extLst>
              </a:tr>
              <a:tr h="380561">
                <a:tc>
                  <a:txBody>
                    <a:bodyPr/>
                    <a:lstStyle/>
                    <a:p>
                      <a:pPr algn="l"/>
                      <a:r>
                        <a:rPr lang="en-GB" sz="2000" noProof="0" dirty="0">
                          <a:solidFill>
                            <a:schemeClr val="accent5">
                              <a:lumMod val="50000"/>
                            </a:schemeClr>
                          </a:solidFill>
                        </a:rPr>
                        <a:t>Canadian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noProof="0" dirty="0">
                          <a:solidFill>
                            <a:schemeClr val="accent5">
                              <a:lumMod val="50000"/>
                            </a:schemeClr>
                          </a:solidFill>
                        </a:rPr>
                        <a:t>canadien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11192990"/>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315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830562" y="249870"/>
            <a:ext cx="2079358" cy="39006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lire</a:t>
            </a:r>
          </a:p>
        </p:txBody>
      </p:sp>
      <p:sp>
        <p:nvSpPr>
          <p:cNvPr id="82" name="Action Button: Custom 16">
            <a:hlinkClick r:id="" action="ppaction://noaction" highlightClick="1">
              <a:snd r:embed="rId4" name="1 connaitre.wav"/>
            </a:hlinkClick>
            <a:extLst>
              <a:ext uri="{FF2B5EF4-FFF2-40B4-BE49-F238E27FC236}">
                <a16:creationId xmlns:a16="http://schemas.microsoft.com/office/drawing/2014/main" id="{D546BB2E-9DC1-2249-A4BD-339BAFEC0643}"/>
              </a:ext>
            </a:extLst>
          </p:cNvPr>
          <p:cNvSpPr>
            <a:spLocks noChangeAspect="1"/>
          </p:cNvSpPr>
          <p:nvPr/>
        </p:nvSpPr>
        <p:spPr>
          <a:xfrm>
            <a:off x="5878044" y="140348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3" name="Action Button: Custom 16">
            <a:hlinkClick r:id="" action="ppaction://noaction" highlightClick="1">
              <a:snd r:embed="rId5" name="2 le canada.wav"/>
            </a:hlinkClick>
            <a:extLst>
              <a:ext uri="{FF2B5EF4-FFF2-40B4-BE49-F238E27FC236}">
                <a16:creationId xmlns:a16="http://schemas.microsoft.com/office/drawing/2014/main" id="{E8ABD6BD-42A7-AA4E-8867-09511FAFF2C6}"/>
              </a:ext>
            </a:extLst>
          </p:cNvPr>
          <p:cNvSpPr>
            <a:spLocks noChangeAspect="1"/>
          </p:cNvSpPr>
          <p:nvPr/>
        </p:nvSpPr>
        <p:spPr>
          <a:xfrm>
            <a:off x="5878044" y="179977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4" name="Action Button: Custom 16">
            <a:hlinkClick r:id="" action="ppaction://noaction" highlightClick="1">
              <a:snd r:embed="rId6" name="3 le chemin.wav"/>
            </a:hlinkClick>
            <a:extLst>
              <a:ext uri="{FF2B5EF4-FFF2-40B4-BE49-F238E27FC236}">
                <a16:creationId xmlns:a16="http://schemas.microsoft.com/office/drawing/2014/main" id="{9E4FC746-370D-3C44-86BF-A398DAEB51F0}"/>
              </a:ext>
            </a:extLst>
          </p:cNvPr>
          <p:cNvSpPr>
            <a:spLocks noChangeAspect="1"/>
          </p:cNvSpPr>
          <p:nvPr/>
        </p:nvSpPr>
        <p:spPr>
          <a:xfrm>
            <a:off x="5878044" y="2196066"/>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5" name="Action Button: Custom 16">
            <a:hlinkClick r:id="" action="ppaction://noaction" highlightClick="1">
              <a:snd r:embed="rId7" name="4 la chanson.wav"/>
            </a:hlinkClick>
            <a:extLst>
              <a:ext uri="{FF2B5EF4-FFF2-40B4-BE49-F238E27FC236}">
                <a16:creationId xmlns:a16="http://schemas.microsoft.com/office/drawing/2014/main" id="{53FCCC23-9C4D-0E41-9D4E-2EEDB14D3B15}"/>
              </a:ext>
            </a:extLst>
          </p:cNvPr>
          <p:cNvSpPr>
            <a:spLocks noChangeAspect="1"/>
          </p:cNvSpPr>
          <p:nvPr/>
        </p:nvSpPr>
        <p:spPr>
          <a:xfrm>
            <a:off x="5878044" y="2592358"/>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6" name="Action Button: Custom 16">
            <a:hlinkClick r:id="" action="ppaction://noaction" highlightClick="1">
              <a:snd r:embed="rId8" name="5 quebecois.wav"/>
            </a:hlinkClick>
            <a:extLst>
              <a:ext uri="{FF2B5EF4-FFF2-40B4-BE49-F238E27FC236}">
                <a16:creationId xmlns:a16="http://schemas.microsoft.com/office/drawing/2014/main" id="{495D7D90-E9EF-B841-B4D9-64987DB0C404}"/>
              </a:ext>
            </a:extLst>
          </p:cNvPr>
          <p:cNvSpPr>
            <a:spLocks noChangeAspect="1"/>
          </p:cNvSpPr>
          <p:nvPr/>
        </p:nvSpPr>
        <p:spPr>
          <a:xfrm>
            <a:off x="5878044" y="298865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7" name="Action Button: Custom 16">
            <a:hlinkClick r:id="" action="ppaction://noaction" highlightClick="1">
              <a:snd r:embed="rId9" name="6 les gens.wav"/>
            </a:hlinkClick>
            <a:extLst>
              <a:ext uri="{FF2B5EF4-FFF2-40B4-BE49-F238E27FC236}">
                <a16:creationId xmlns:a16="http://schemas.microsoft.com/office/drawing/2014/main" id="{A46D8E45-3A98-254E-9011-A745BDD6E8C6}"/>
              </a:ext>
            </a:extLst>
          </p:cNvPr>
          <p:cNvSpPr>
            <a:spLocks noChangeAspect="1"/>
          </p:cNvSpPr>
          <p:nvPr/>
        </p:nvSpPr>
        <p:spPr>
          <a:xfrm>
            <a:off x="5878044" y="338494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9" name="Rectangle 8">
            <a:extLst>
              <a:ext uri="{FF2B5EF4-FFF2-40B4-BE49-F238E27FC236}">
                <a16:creationId xmlns:a16="http://schemas.microsoft.com/office/drawing/2014/main" id="{E8B62B70-5238-364A-9316-6EF809365F97}"/>
              </a:ext>
            </a:extLst>
          </p:cNvPr>
          <p:cNvSpPr/>
          <p:nvPr/>
        </p:nvSpPr>
        <p:spPr>
          <a:xfrm>
            <a:off x="6371785" y="1420529"/>
            <a:ext cx="3112869" cy="325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Rectangle 87">
            <a:extLst>
              <a:ext uri="{FF2B5EF4-FFF2-40B4-BE49-F238E27FC236}">
                <a16:creationId xmlns:a16="http://schemas.microsoft.com/office/drawing/2014/main" id="{AB118564-7991-5749-8EA9-BBDEDB6CA0E9}"/>
              </a:ext>
            </a:extLst>
          </p:cNvPr>
          <p:cNvSpPr/>
          <p:nvPr/>
        </p:nvSpPr>
        <p:spPr>
          <a:xfrm>
            <a:off x="6371785" y="1871667"/>
            <a:ext cx="3112867" cy="273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Rectangle 94">
            <a:extLst>
              <a:ext uri="{FF2B5EF4-FFF2-40B4-BE49-F238E27FC236}">
                <a16:creationId xmlns:a16="http://schemas.microsoft.com/office/drawing/2014/main" id="{8AA4FCBC-B63E-E541-BA94-F68F68812CCF}"/>
              </a:ext>
            </a:extLst>
          </p:cNvPr>
          <p:cNvSpPr/>
          <p:nvPr/>
        </p:nvSpPr>
        <p:spPr>
          <a:xfrm>
            <a:off x="6424070" y="2262377"/>
            <a:ext cx="3112867" cy="315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6" name="Rectangle 95">
            <a:extLst>
              <a:ext uri="{FF2B5EF4-FFF2-40B4-BE49-F238E27FC236}">
                <a16:creationId xmlns:a16="http://schemas.microsoft.com/office/drawing/2014/main" id="{1246F5CF-6AF2-D84B-9C29-BB0E18A1ACC3}"/>
              </a:ext>
            </a:extLst>
          </p:cNvPr>
          <p:cNvSpPr/>
          <p:nvPr/>
        </p:nvSpPr>
        <p:spPr>
          <a:xfrm>
            <a:off x="6424070" y="2611214"/>
            <a:ext cx="3027287" cy="357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7" name="Rectangle 96">
            <a:extLst>
              <a:ext uri="{FF2B5EF4-FFF2-40B4-BE49-F238E27FC236}">
                <a16:creationId xmlns:a16="http://schemas.microsoft.com/office/drawing/2014/main" id="{84456E23-0252-0B40-9079-BE83CBEF36D4}"/>
              </a:ext>
            </a:extLst>
          </p:cNvPr>
          <p:cNvSpPr/>
          <p:nvPr/>
        </p:nvSpPr>
        <p:spPr>
          <a:xfrm>
            <a:off x="6371785" y="3017271"/>
            <a:ext cx="3079572" cy="327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Rectangle 101">
            <a:extLst>
              <a:ext uri="{FF2B5EF4-FFF2-40B4-BE49-F238E27FC236}">
                <a16:creationId xmlns:a16="http://schemas.microsoft.com/office/drawing/2014/main" id="{F616D47C-AD4D-1846-BE1F-CD928310BC0D}"/>
              </a:ext>
            </a:extLst>
          </p:cNvPr>
          <p:cNvSpPr/>
          <p:nvPr/>
        </p:nvSpPr>
        <p:spPr>
          <a:xfrm>
            <a:off x="6354530" y="3459446"/>
            <a:ext cx="3146164" cy="273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3" name="Rectangle 102">
            <a:extLst>
              <a:ext uri="{FF2B5EF4-FFF2-40B4-BE49-F238E27FC236}">
                <a16:creationId xmlns:a16="http://schemas.microsoft.com/office/drawing/2014/main" id="{15C32F19-4D6A-7847-AB34-E371CBB46CC7}"/>
              </a:ext>
            </a:extLst>
          </p:cNvPr>
          <p:cNvSpPr/>
          <p:nvPr/>
        </p:nvSpPr>
        <p:spPr>
          <a:xfrm>
            <a:off x="9601618" y="1436021"/>
            <a:ext cx="1455804" cy="306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4" name="Rectangle 103">
            <a:extLst>
              <a:ext uri="{FF2B5EF4-FFF2-40B4-BE49-F238E27FC236}">
                <a16:creationId xmlns:a16="http://schemas.microsoft.com/office/drawing/2014/main" id="{30725086-259B-7644-8DE4-6C788CCDA6FA}"/>
              </a:ext>
            </a:extLst>
          </p:cNvPr>
          <p:cNvSpPr/>
          <p:nvPr/>
        </p:nvSpPr>
        <p:spPr>
          <a:xfrm>
            <a:off x="9601618" y="1808369"/>
            <a:ext cx="1455802" cy="336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5" name="Rectangle 104">
            <a:extLst>
              <a:ext uri="{FF2B5EF4-FFF2-40B4-BE49-F238E27FC236}">
                <a16:creationId xmlns:a16="http://schemas.microsoft.com/office/drawing/2014/main" id="{A751824A-BF8D-A144-8246-8F7018B6E077}"/>
              </a:ext>
            </a:extLst>
          </p:cNvPr>
          <p:cNvSpPr/>
          <p:nvPr/>
        </p:nvSpPr>
        <p:spPr>
          <a:xfrm>
            <a:off x="9601618" y="2259812"/>
            <a:ext cx="1422507" cy="262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6" name="Rectangle 105">
            <a:extLst>
              <a:ext uri="{FF2B5EF4-FFF2-40B4-BE49-F238E27FC236}">
                <a16:creationId xmlns:a16="http://schemas.microsoft.com/office/drawing/2014/main" id="{62BFCFDE-4D75-CC40-B3DA-F6024C5BA476}"/>
              </a:ext>
            </a:extLst>
          </p:cNvPr>
          <p:cNvSpPr/>
          <p:nvPr/>
        </p:nvSpPr>
        <p:spPr>
          <a:xfrm>
            <a:off x="9601618" y="2673901"/>
            <a:ext cx="1598331" cy="262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7" name="Rectangle 106">
            <a:extLst>
              <a:ext uri="{FF2B5EF4-FFF2-40B4-BE49-F238E27FC236}">
                <a16:creationId xmlns:a16="http://schemas.microsoft.com/office/drawing/2014/main" id="{64454871-ABCC-BC46-B296-2CD42DE782F3}"/>
              </a:ext>
            </a:extLst>
          </p:cNvPr>
          <p:cNvSpPr/>
          <p:nvPr/>
        </p:nvSpPr>
        <p:spPr>
          <a:xfrm>
            <a:off x="9601618" y="3051911"/>
            <a:ext cx="1422507" cy="278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8" name="Rectangle 107">
            <a:extLst>
              <a:ext uri="{FF2B5EF4-FFF2-40B4-BE49-F238E27FC236}">
                <a16:creationId xmlns:a16="http://schemas.microsoft.com/office/drawing/2014/main" id="{15B54842-5571-7348-86B6-2130F825BA2E}"/>
              </a:ext>
            </a:extLst>
          </p:cNvPr>
          <p:cNvSpPr/>
          <p:nvPr/>
        </p:nvSpPr>
        <p:spPr>
          <a:xfrm>
            <a:off x="9601618" y="3412127"/>
            <a:ext cx="1598331" cy="316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A2BE6B0-F01B-8746-916A-9283E8AE070E}"/>
              </a:ext>
            </a:extLst>
          </p:cNvPr>
          <p:cNvSpPr txBox="1"/>
          <p:nvPr/>
        </p:nvSpPr>
        <p:spPr>
          <a:xfrm>
            <a:off x="157710" y="1416509"/>
            <a:ext cx="5096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écris et répète les mots ! </a:t>
            </a:r>
          </a:p>
        </p:txBody>
      </p:sp>
      <p:sp>
        <p:nvSpPr>
          <p:cNvPr id="25" name="Rectangle 24">
            <a:extLst>
              <a:ext uri="{FF2B5EF4-FFF2-40B4-BE49-F238E27FC236}">
                <a16:creationId xmlns:a16="http://schemas.microsoft.com/office/drawing/2014/main" id="{D6C17D5C-CD23-4DD7-A89B-2A19722A4442}"/>
              </a:ext>
            </a:extLst>
          </p:cNvPr>
          <p:cNvSpPr/>
          <p:nvPr/>
        </p:nvSpPr>
        <p:spPr>
          <a:xfrm>
            <a:off x="6416979" y="3839297"/>
            <a:ext cx="2551398" cy="302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9D5ECAC4-F88B-40AF-BB21-4C4F14848DE4}"/>
              </a:ext>
            </a:extLst>
          </p:cNvPr>
          <p:cNvSpPr/>
          <p:nvPr/>
        </p:nvSpPr>
        <p:spPr>
          <a:xfrm>
            <a:off x="6386612" y="4226241"/>
            <a:ext cx="2407021" cy="25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8427AC68-9706-48E3-AAC1-78A6D38EA9F1}"/>
              </a:ext>
            </a:extLst>
          </p:cNvPr>
          <p:cNvSpPr/>
          <p:nvPr/>
        </p:nvSpPr>
        <p:spPr>
          <a:xfrm>
            <a:off x="6371786" y="4673106"/>
            <a:ext cx="2867542" cy="244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18F919A5-7A20-4830-A49D-4371192DD3DA}"/>
              </a:ext>
            </a:extLst>
          </p:cNvPr>
          <p:cNvSpPr/>
          <p:nvPr/>
        </p:nvSpPr>
        <p:spPr>
          <a:xfrm>
            <a:off x="6373002" y="5011307"/>
            <a:ext cx="3078356" cy="273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30623D5C-8FE4-4619-96BD-D13E2BEEBE85}"/>
              </a:ext>
            </a:extLst>
          </p:cNvPr>
          <p:cNvSpPr/>
          <p:nvPr/>
        </p:nvSpPr>
        <p:spPr>
          <a:xfrm>
            <a:off x="6397762" y="5418351"/>
            <a:ext cx="3053595" cy="266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89E6AA08-A8BF-4655-ABD2-2D6602CB618C}"/>
              </a:ext>
            </a:extLst>
          </p:cNvPr>
          <p:cNvSpPr/>
          <p:nvPr/>
        </p:nvSpPr>
        <p:spPr>
          <a:xfrm>
            <a:off x="6351070" y="5811151"/>
            <a:ext cx="3078356" cy="300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B9A85570-D840-45D8-9671-1040A8C222E8}"/>
              </a:ext>
            </a:extLst>
          </p:cNvPr>
          <p:cNvSpPr/>
          <p:nvPr/>
        </p:nvSpPr>
        <p:spPr>
          <a:xfrm>
            <a:off x="9601618" y="3835326"/>
            <a:ext cx="1919173" cy="302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39341B13-C860-4DBA-9B5B-3B0758AF1273}"/>
              </a:ext>
            </a:extLst>
          </p:cNvPr>
          <p:cNvSpPr/>
          <p:nvPr/>
        </p:nvSpPr>
        <p:spPr>
          <a:xfrm>
            <a:off x="9601618" y="4221643"/>
            <a:ext cx="2143762" cy="302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EC0BC0BA-E28D-49AD-9C5D-E46335D875FE}"/>
              </a:ext>
            </a:extLst>
          </p:cNvPr>
          <p:cNvSpPr/>
          <p:nvPr/>
        </p:nvSpPr>
        <p:spPr>
          <a:xfrm>
            <a:off x="9578902" y="4657864"/>
            <a:ext cx="1919173" cy="262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D350F18E-F419-45CC-A217-F49C50A26736}"/>
              </a:ext>
            </a:extLst>
          </p:cNvPr>
          <p:cNvSpPr/>
          <p:nvPr/>
        </p:nvSpPr>
        <p:spPr>
          <a:xfrm>
            <a:off x="9601618" y="5043001"/>
            <a:ext cx="1896457"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F444AD95-B0C3-485B-BBA6-06DD8C3BAF5D}"/>
              </a:ext>
            </a:extLst>
          </p:cNvPr>
          <p:cNvSpPr/>
          <p:nvPr/>
        </p:nvSpPr>
        <p:spPr>
          <a:xfrm>
            <a:off x="9601618" y="5412508"/>
            <a:ext cx="1941889" cy="301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2A819A21-66FA-4211-9A9B-70D9C6F84127}"/>
              </a:ext>
            </a:extLst>
          </p:cNvPr>
          <p:cNvSpPr/>
          <p:nvPr/>
        </p:nvSpPr>
        <p:spPr>
          <a:xfrm>
            <a:off x="9578902" y="5777918"/>
            <a:ext cx="1919173" cy="300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Action Button: Custom 16">
            <a:hlinkClick r:id="" action="ppaction://noaction" highlightClick="1">
              <a:snd r:embed="rId10" name="7 l'endroit.wav"/>
            </a:hlinkClick>
            <a:extLst>
              <a:ext uri="{FF2B5EF4-FFF2-40B4-BE49-F238E27FC236}">
                <a16:creationId xmlns:a16="http://schemas.microsoft.com/office/drawing/2014/main" id="{33264E3F-1077-46CF-9688-1AAD733E27AB}"/>
              </a:ext>
            </a:extLst>
          </p:cNvPr>
          <p:cNvSpPr>
            <a:spLocks noChangeAspect="1"/>
          </p:cNvSpPr>
          <p:nvPr/>
        </p:nvSpPr>
        <p:spPr>
          <a:xfrm>
            <a:off x="5878044" y="378123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8" name="Action Button: Custom 16">
            <a:hlinkClick r:id="" action="ppaction://noaction" highlightClick="1">
              <a:snd r:embed="rId11" name="8 le quebec.wav"/>
            </a:hlinkClick>
            <a:extLst>
              <a:ext uri="{FF2B5EF4-FFF2-40B4-BE49-F238E27FC236}">
                <a16:creationId xmlns:a16="http://schemas.microsoft.com/office/drawing/2014/main" id="{3F93984B-836C-4995-942B-91195C23B12D}"/>
              </a:ext>
            </a:extLst>
          </p:cNvPr>
          <p:cNvSpPr>
            <a:spLocks noChangeAspect="1"/>
          </p:cNvSpPr>
          <p:nvPr/>
        </p:nvSpPr>
        <p:spPr>
          <a:xfrm>
            <a:off x="5878044" y="4177526"/>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9" name="Action Button: Custom 16">
            <a:hlinkClick r:id="" action="ppaction://noaction" highlightClick="1">
              <a:snd r:embed="rId12" name="9 le groupe.wav"/>
            </a:hlinkClick>
            <a:extLst>
              <a:ext uri="{FF2B5EF4-FFF2-40B4-BE49-F238E27FC236}">
                <a16:creationId xmlns:a16="http://schemas.microsoft.com/office/drawing/2014/main" id="{18DEC9D4-C70F-49CE-9469-EC5236A2F6E2}"/>
              </a:ext>
            </a:extLst>
          </p:cNvPr>
          <p:cNvSpPr>
            <a:spLocks noChangeAspect="1"/>
          </p:cNvSpPr>
          <p:nvPr/>
        </p:nvSpPr>
        <p:spPr>
          <a:xfrm>
            <a:off x="5878044" y="4573818"/>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0" name="Action Button: Custom 16">
            <a:hlinkClick r:id="" action="ppaction://noaction" highlightClick="1">
              <a:snd r:embed="rId13" name="10 je connais.wav"/>
            </a:hlinkClick>
            <a:extLst>
              <a:ext uri="{FF2B5EF4-FFF2-40B4-BE49-F238E27FC236}">
                <a16:creationId xmlns:a16="http://schemas.microsoft.com/office/drawing/2014/main" id="{FA6B6D43-A922-458B-B499-BB7A2F6CEA4D}"/>
              </a:ext>
            </a:extLst>
          </p:cNvPr>
          <p:cNvSpPr>
            <a:spLocks noChangeAspect="1"/>
          </p:cNvSpPr>
          <p:nvPr/>
        </p:nvSpPr>
        <p:spPr>
          <a:xfrm>
            <a:off x="5878044" y="4970110"/>
            <a:ext cx="360000" cy="360000"/>
          </a:xfrm>
          <a:prstGeom prst="rect">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41" name="Action Button: Custom 16">
            <a:hlinkClick r:id="" action="ppaction://noaction" highlightClick="1">
              <a:snd r:embed="rId14" name="11 savoir.wav"/>
            </a:hlinkClick>
            <a:extLst>
              <a:ext uri="{FF2B5EF4-FFF2-40B4-BE49-F238E27FC236}">
                <a16:creationId xmlns:a16="http://schemas.microsoft.com/office/drawing/2014/main" id="{2CEF003C-6CED-4C61-BAF3-25F022C1B097}"/>
              </a:ext>
            </a:extLst>
          </p:cNvPr>
          <p:cNvSpPr>
            <a:spLocks noChangeAspect="1"/>
          </p:cNvSpPr>
          <p:nvPr/>
        </p:nvSpPr>
        <p:spPr>
          <a:xfrm>
            <a:off x="5878044" y="536640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42" name="Action Button: Custom 16">
            <a:hlinkClick r:id="" action="ppaction://noaction" highlightClick="1">
              <a:snd r:embed="rId15" name="12 canadien.wav"/>
            </a:hlinkClick>
            <a:extLst>
              <a:ext uri="{FF2B5EF4-FFF2-40B4-BE49-F238E27FC236}">
                <a16:creationId xmlns:a16="http://schemas.microsoft.com/office/drawing/2014/main" id="{EF4479DE-DC5B-4B04-B9FC-AB9EC6FCAEEA}"/>
              </a:ext>
            </a:extLst>
          </p:cNvPr>
          <p:cNvSpPr>
            <a:spLocks noChangeAspect="1"/>
          </p:cNvSpPr>
          <p:nvPr/>
        </p:nvSpPr>
        <p:spPr>
          <a:xfrm>
            <a:off x="5878044" y="576269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pic>
        <p:nvPicPr>
          <p:cNvPr id="1028" name="Picture 4" descr="Loud Speaker, Loud, Noise, Megaphone">
            <a:extLst>
              <a:ext uri="{FF2B5EF4-FFF2-40B4-BE49-F238E27FC236}">
                <a16:creationId xmlns:a16="http://schemas.microsoft.com/office/drawing/2014/main" id="{9DB0EDA3-4A09-4689-8CB0-34BB7530B9E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7273" y="2130691"/>
            <a:ext cx="1570934" cy="15709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nd, Pencil, Pen, Edit, Eraser, Write">
            <a:extLst>
              <a:ext uri="{FF2B5EF4-FFF2-40B4-BE49-F238E27FC236}">
                <a16:creationId xmlns:a16="http://schemas.microsoft.com/office/drawing/2014/main" id="{5956FBFC-F3C2-4A54-86E0-C5B76A9860E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7744147">
            <a:off x="1947697" y="3507723"/>
            <a:ext cx="1615797" cy="14533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eech Icon, Voice, Talking, Audio">
            <a:extLst>
              <a:ext uri="{FF2B5EF4-FFF2-40B4-BE49-F238E27FC236}">
                <a16:creationId xmlns:a16="http://schemas.microsoft.com/office/drawing/2014/main" id="{6607DE53-AECC-40D1-A50E-8CB9061691B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16538" y="4556777"/>
            <a:ext cx="1619250"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90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9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0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0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0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0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88"/>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95"/>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96"/>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97"/>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102"/>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26"/>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29"/>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8" grpId="0" animBg="1"/>
      <p:bldP spid="88" grpId="1" animBg="1"/>
      <p:bldP spid="95" grpId="0" animBg="1"/>
      <p:bldP spid="95" grpId="1" animBg="1"/>
      <p:bldP spid="96" grpId="0" animBg="1"/>
      <p:bldP spid="96" grpId="1" animBg="1"/>
      <p:bldP spid="97" grpId="0" animBg="1"/>
      <p:bldP spid="97" grpId="1" animBg="1"/>
      <p:bldP spid="102" grpId="0" animBg="1"/>
      <p:bldP spid="102" grpId="1" animBg="1"/>
      <p:bldP spid="103" grpId="0" animBg="1"/>
      <p:bldP spid="104" grpId="0" animBg="1"/>
      <p:bldP spid="105" grpId="0" animBg="1"/>
      <p:bldP spid="106" grpId="0" animBg="1"/>
      <p:bldP spid="107" grpId="0" animBg="1"/>
      <p:bldP spid="108"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2" grpId="0" animBg="1"/>
      <p:bldP spid="33" grpId="0" animBg="1"/>
      <p:bldP spid="34" grpId="0" animBg="1"/>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a:extLst>
              <a:ext uri="{FF2B5EF4-FFF2-40B4-BE49-F238E27FC236}">
                <a16:creationId xmlns:a16="http://schemas.microsoft.com/office/drawing/2014/main" id="{C66DABED-39A2-544A-BE47-EEA2E6F175C3}"/>
              </a:ext>
            </a:extLst>
          </p:cNvPr>
          <p:cNvSpPr/>
          <p:nvPr/>
        </p:nvSpPr>
        <p:spPr>
          <a:xfrm>
            <a:off x="3443089" y="5740012"/>
            <a:ext cx="1964703" cy="468000"/>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canadiennes</a:t>
            </a:r>
            <a:endParaRPr lang="en-US" sz="2000" dirty="0"/>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a:t>
            </a:r>
            <a:r>
              <a:rPr lang="en-GB" sz="3600" b="1" dirty="0" err="1">
                <a:solidFill>
                  <a:schemeClr val="bg1"/>
                </a:solidFill>
              </a:rPr>
              <a:t>Whatsapp</a:t>
            </a:r>
            <a:r>
              <a:rPr lang="en-GB" sz="3600" b="1" dirty="0">
                <a:solidFill>
                  <a:schemeClr val="bg1"/>
                </a:solidFill>
              </a:rPr>
              <a:t> à Amir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7" name="Rounded Rectangle 26">
            <a:extLst>
              <a:ext uri="{FF2B5EF4-FFF2-40B4-BE49-F238E27FC236}">
                <a16:creationId xmlns:a16="http://schemas.microsoft.com/office/drawing/2014/main" id="{C24FB252-BF2C-AB4B-A497-371227A552A0}"/>
              </a:ext>
            </a:extLst>
          </p:cNvPr>
          <p:cNvSpPr/>
          <p:nvPr/>
        </p:nvSpPr>
        <p:spPr>
          <a:xfrm>
            <a:off x="768992" y="1194723"/>
            <a:ext cx="10868961" cy="4424470"/>
          </a:xfrm>
          <a:prstGeom prst="roundRect">
            <a:avLst>
              <a:gd name="adj" fmla="val 4406"/>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C0DDEB0-9A3B-EE4D-BD57-91DA4845C709}"/>
              </a:ext>
            </a:extLst>
          </p:cNvPr>
          <p:cNvSpPr/>
          <p:nvPr/>
        </p:nvSpPr>
        <p:spPr>
          <a:xfrm>
            <a:off x="768992" y="1526559"/>
            <a:ext cx="10868961" cy="588819"/>
          </a:xfrm>
          <a:prstGeom prst="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C9811B3-CE88-C74E-B72D-519008C7BEC8}"/>
              </a:ext>
            </a:extLst>
          </p:cNvPr>
          <p:cNvSpPr/>
          <p:nvPr/>
        </p:nvSpPr>
        <p:spPr>
          <a:xfrm>
            <a:off x="768992" y="2115378"/>
            <a:ext cx="10868961" cy="318608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815B1420-165C-2D46-AB0F-EAD505F1A1C7}"/>
              </a:ext>
            </a:extLst>
          </p:cNvPr>
          <p:cNvSpPr/>
          <p:nvPr/>
        </p:nvSpPr>
        <p:spPr>
          <a:xfrm>
            <a:off x="885071" y="4932364"/>
            <a:ext cx="10261363" cy="2897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ular Callout 31">
            <a:extLst>
              <a:ext uri="{FF2B5EF4-FFF2-40B4-BE49-F238E27FC236}">
                <a16:creationId xmlns:a16="http://schemas.microsoft.com/office/drawing/2014/main" id="{A5B8AD1F-03E4-7E4E-BD25-F56898A11F27}"/>
              </a:ext>
            </a:extLst>
          </p:cNvPr>
          <p:cNvSpPr/>
          <p:nvPr/>
        </p:nvSpPr>
        <p:spPr>
          <a:xfrm>
            <a:off x="885071" y="2222358"/>
            <a:ext cx="10669503" cy="2613621"/>
          </a:xfrm>
          <a:prstGeom prst="wedgeRectCallout">
            <a:avLst>
              <a:gd name="adj1" fmla="val 46360"/>
              <a:gd name="adj2" fmla="val -224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rIns="0" rtlCol="0" anchor="ctr"/>
          <a:lstStyle/>
          <a:p>
            <a:pPr>
              <a:lnSpc>
                <a:spcPct val="125000"/>
              </a:lnSpc>
            </a:pPr>
            <a:r>
              <a:rPr lang="fr-FR" sz="2200" dirty="0">
                <a:solidFill>
                  <a:schemeClr val="accent5">
                    <a:lumMod val="50000"/>
                  </a:schemeClr>
                </a:solidFill>
              </a:rPr>
              <a:t>On passe les vacances au Québec cette année ! Le </a:t>
            </a:r>
            <a:r>
              <a:rPr lang="fr-FR" sz="2200" b="1" dirty="0">
                <a:solidFill>
                  <a:schemeClr val="accent5">
                    <a:lumMod val="50000"/>
                  </a:schemeClr>
                </a:solidFill>
              </a:rPr>
              <a:t>Québec</a:t>
            </a:r>
            <a:r>
              <a:rPr lang="fr-FR" sz="2200" dirty="0">
                <a:solidFill>
                  <a:schemeClr val="accent5">
                    <a:lumMod val="50000"/>
                  </a:schemeClr>
                </a:solidFill>
              </a:rPr>
              <a:t>, c’est une province du </a:t>
            </a:r>
            <a:r>
              <a:rPr lang="fr-FR" sz="2200" b="1" dirty="0">
                <a:solidFill>
                  <a:schemeClr val="accent5">
                    <a:lumMod val="50000"/>
                  </a:schemeClr>
                </a:solidFill>
              </a:rPr>
              <a:t>Canada</a:t>
            </a:r>
            <a:r>
              <a:rPr lang="fr-FR" sz="2200" dirty="0">
                <a:solidFill>
                  <a:schemeClr val="accent5">
                    <a:lumMod val="50000"/>
                  </a:schemeClr>
                </a:solidFill>
              </a:rPr>
              <a:t>. Les </a:t>
            </a:r>
            <a:r>
              <a:rPr lang="fr-FR" sz="2200" b="1" dirty="0">
                <a:solidFill>
                  <a:schemeClr val="accent5">
                    <a:lumMod val="50000"/>
                  </a:schemeClr>
                </a:solidFill>
              </a:rPr>
              <a:t>gens </a:t>
            </a:r>
            <a:r>
              <a:rPr lang="fr-FR" sz="2200" dirty="0">
                <a:solidFill>
                  <a:schemeClr val="accent5">
                    <a:lumMod val="50000"/>
                  </a:schemeClr>
                </a:solidFill>
              </a:rPr>
              <a:t>parlent beaucoup de langues ici ! Par exemple, beaucoup de Québécois </a:t>
            </a:r>
            <a:r>
              <a:rPr lang="fr-FR" sz="2200" b="1" dirty="0">
                <a:solidFill>
                  <a:schemeClr val="accent5">
                    <a:lumMod val="50000"/>
                  </a:schemeClr>
                </a:solidFill>
              </a:rPr>
              <a:t>savent </a:t>
            </a:r>
            <a:r>
              <a:rPr lang="fr-FR" sz="2200" dirty="0">
                <a:solidFill>
                  <a:schemeClr val="accent5">
                    <a:lumMod val="50000"/>
                  </a:schemeClr>
                </a:solidFill>
              </a:rPr>
              <a:t>parler anglais et français ! </a:t>
            </a:r>
          </a:p>
          <a:p>
            <a:pPr>
              <a:lnSpc>
                <a:spcPct val="125000"/>
              </a:lnSpc>
            </a:pPr>
            <a:r>
              <a:rPr lang="fr-FR" sz="2200" dirty="0">
                <a:solidFill>
                  <a:schemeClr val="accent5">
                    <a:lumMod val="50000"/>
                  </a:schemeClr>
                </a:solidFill>
              </a:rPr>
              <a:t>Je </a:t>
            </a:r>
            <a:r>
              <a:rPr lang="fr-FR" sz="2200" b="1" dirty="0">
                <a:solidFill>
                  <a:schemeClr val="accent5">
                    <a:lumMod val="50000"/>
                  </a:schemeClr>
                </a:solidFill>
              </a:rPr>
              <a:t>connais </a:t>
            </a:r>
            <a:r>
              <a:rPr lang="fr-FR" sz="2200" dirty="0">
                <a:solidFill>
                  <a:schemeClr val="accent5">
                    <a:lumMod val="50000"/>
                  </a:schemeClr>
                </a:solidFill>
              </a:rPr>
              <a:t>déjà des chansons </a:t>
            </a:r>
            <a:r>
              <a:rPr lang="fr-FR" sz="2200" b="1" dirty="0">
                <a:solidFill>
                  <a:schemeClr val="accent5">
                    <a:lumMod val="50000"/>
                  </a:schemeClr>
                </a:solidFill>
              </a:rPr>
              <a:t>canadiennes</a:t>
            </a:r>
            <a:r>
              <a:rPr lang="fr-FR" sz="2200" dirty="0">
                <a:solidFill>
                  <a:schemeClr val="accent5">
                    <a:lumMod val="50000"/>
                  </a:schemeClr>
                </a:solidFill>
              </a:rPr>
              <a:t>. Arcade </a:t>
            </a:r>
            <a:r>
              <a:rPr lang="fr-FR" sz="2200" dirty="0" err="1">
                <a:solidFill>
                  <a:schemeClr val="accent5">
                    <a:lumMod val="50000"/>
                  </a:schemeClr>
                </a:solidFill>
              </a:rPr>
              <a:t>Fire</a:t>
            </a:r>
            <a:r>
              <a:rPr lang="fr-FR" sz="2200" dirty="0">
                <a:solidFill>
                  <a:schemeClr val="accent5">
                    <a:lumMod val="50000"/>
                  </a:schemeClr>
                </a:solidFill>
              </a:rPr>
              <a:t>, c’est mon </a:t>
            </a:r>
            <a:r>
              <a:rPr lang="fr-FR" sz="2200" b="1" dirty="0">
                <a:solidFill>
                  <a:schemeClr val="accent5">
                    <a:lumMod val="50000"/>
                  </a:schemeClr>
                </a:solidFill>
              </a:rPr>
              <a:t>groupe</a:t>
            </a:r>
            <a:r>
              <a:rPr lang="fr-FR" sz="2200" dirty="0">
                <a:solidFill>
                  <a:schemeClr val="accent5">
                    <a:lumMod val="50000"/>
                  </a:schemeClr>
                </a:solidFill>
              </a:rPr>
              <a:t> de rock préféré ! Et mon papa connaît un </a:t>
            </a:r>
            <a:r>
              <a:rPr lang="fr-FR" sz="2200" b="1" dirty="0">
                <a:solidFill>
                  <a:schemeClr val="accent5">
                    <a:lumMod val="50000"/>
                  </a:schemeClr>
                </a:solidFill>
              </a:rPr>
              <a:t>endroit</a:t>
            </a:r>
            <a:r>
              <a:rPr lang="fr-FR" sz="2200" dirty="0">
                <a:solidFill>
                  <a:schemeClr val="accent5">
                    <a:lumMod val="50000"/>
                  </a:schemeClr>
                </a:solidFill>
              </a:rPr>
              <a:t> où on peut écouter du rock. Il dit que c’est un café </a:t>
            </a:r>
            <a:r>
              <a:rPr lang="fr-FR" sz="2200" b="1" dirty="0">
                <a:solidFill>
                  <a:schemeClr val="accent5">
                    <a:lumMod val="50000"/>
                  </a:schemeClr>
                </a:solidFill>
              </a:rPr>
              <a:t>québécois </a:t>
            </a:r>
            <a:r>
              <a:rPr lang="fr-FR" sz="2200" dirty="0">
                <a:solidFill>
                  <a:schemeClr val="accent5">
                    <a:lumMod val="50000"/>
                  </a:schemeClr>
                </a:solidFill>
              </a:rPr>
              <a:t>. Mais il ne connaît pas le </a:t>
            </a:r>
            <a:r>
              <a:rPr lang="fr-FR" sz="2200" b="1" dirty="0">
                <a:solidFill>
                  <a:schemeClr val="accent5">
                    <a:lumMod val="50000"/>
                  </a:schemeClr>
                </a:solidFill>
              </a:rPr>
              <a:t>chemin</a:t>
            </a:r>
            <a:r>
              <a:rPr lang="fr-FR" sz="2200" dirty="0">
                <a:solidFill>
                  <a:schemeClr val="accent5">
                    <a:lumMod val="50000"/>
                  </a:schemeClr>
                </a:solidFill>
              </a:rPr>
              <a:t> ! </a:t>
            </a:r>
          </a:p>
        </p:txBody>
      </p:sp>
      <p:sp>
        <p:nvSpPr>
          <p:cNvPr id="35" name="Oval 34">
            <a:extLst>
              <a:ext uri="{FF2B5EF4-FFF2-40B4-BE49-F238E27FC236}">
                <a16:creationId xmlns:a16="http://schemas.microsoft.com/office/drawing/2014/main" id="{A0CC1ADB-7D67-EB4B-A310-CD4EFDC5AFB2}"/>
              </a:ext>
            </a:extLst>
          </p:cNvPr>
          <p:cNvSpPr/>
          <p:nvPr/>
        </p:nvSpPr>
        <p:spPr>
          <a:xfrm>
            <a:off x="1078318" y="1578432"/>
            <a:ext cx="504421" cy="504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6388B725-B6C1-8643-8A4E-5C40C0F83D4A}"/>
              </a:ext>
            </a:extLst>
          </p:cNvPr>
          <p:cNvSpPr/>
          <p:nvPr/>
        </p:nvSpPr>
        <p:spPr>
          <a:xfrm>
            <a:off x="1750879" y="1676278"/>
            <a:ext cx="3197130" cy="308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5">
                    <a:lumMod val="50000"/>
                  </a:schemeClr>
                </a:solidFill>
              </a:rPr>
              <a:t>Amir (mon cousin préféré)</a:t>
            </a:r>
          </a:p>
        </p:txBody>
      </p:sp>
      <p:sp>
        <p:nvSpPr>
          <p:cNvPr id="37" name="Rounded Rectangle 36">
            <a:extLst>
              <a:ext uri="{FF2B5EF4-FFF2-40B4-BE49-F238E27FC236}">
                <a16:creationId xmlns:a16="http://schemas.microsoft.com/office/drawing/2014/main" id="{CC5EF4A1-BB5D-1B41-ABF3-A9AC1A3671B0}"/>
              </a:ext>
            </a:extLst>
          </p:cNvPr>
          <p:cNvSpPr/>
          <p:nvPr/>
        </p:nvSpPr>
        <p:spPr>
          <a:xfrm>
            <a:off x="3029246" y="1286601"/>
            <a:ext cx="6355702"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32608C8-B3C3-8044-A049-682EB997D327}"/>
              </a:ext>
            </a:extLst>
          </p:cNvPr>
          <p:cNvSpPr/>
          <p:nvPr/>
        </p:nvSpPr>
        <p:spPr>
          <a:xfrm>
            <a:off x="11195468" y="1286287"/>
            <a:ext cx="178229" cy="178229"/>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CBD1A6C3-A3F9-7341-B2D4-C39118ECF1CC}"/>
              </a:ext>
            </a:extLst>
          </p:cNvPr>
          <p:cNvCxnSpPr>
            <a:cxnSpLocks/>
          </p:cNvCxnSpPr>
          <p:nvPr/>
        </p:nvCxnSpPr>
        <p:spPr>
          <a:xfrm flipH="1">
            <a:off x="838762" y="1830643"/>
            <a:ext cx="145195" cy="0"/>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4" name="Rounded Rectangle 43">
            <a:extLst>
              <a:ext uri="{FF2B5EF4-FFF2-40B4-BE49-F238E27FC236}">
                <a16:creationId xmlns:a16="http://schemas.microsoft.com/office/drawing/2014/main" id="{36AB2D6B-3759-FE4F-A423-FFF2DB1BE6E2}"/>
              </a:ext>
            </a:extLst>
          </p:cNvPr>
          <p:cNvSpPr/>
          <p:nvPr/>
        </p:nvSpPr>
        <p:spPr>
          <a:xfrm>
            <a:off x="3334049" y="5365301"/>
            <a:ext cx="6355702"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Icon&#10;&#10;Description automatically generated">
            <a:extLst>
              <a:ext uri="{FF2B5EF4-FFF2-40B4-BE49-F238E27FC236}">
                <a16:creationId xmlns:a16="http://schemas.microsoft.com/office/drawing/2014/main" id="{D20CF514-26EE-6E46-AD92-9E81A19905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883" t="86287" b="6469"/>
          <a:stretch/>
        </p:blipFill>
        <p:spPr>
          <a:xfrm>
            <a:off x="11192818" y="4912820"/>
            <a:ext cx="361756" cy="328800"/>
          </a:xfrm>
          <a:prstGeom prst="rect">
            <a:avLst/>
          </a:prstGeom>
        </p:spPr>
      </p:pic>
      <p:pic>
        <p:nvPicPr>
          <p:cNvPr id="46" name="Picture 45" descr="Icon&#10;&#10;Description automatically generated">
            <a:extLst>
              <a:ext uri="{FF2B5EF4-FFF2-40B4-BE49-F238E27FC236}">
                <a16:creationId xmlns:a16="http://schemas.microsoft.com/office/drawing/2014/main" id="{1CA55072-60D7-C044-B323-A3B74ED87942}"/>
              </a:ext>
            </a:extLst>
          </p:cNvPr>
          <p:cNvPicPr>
            <a:picLocks noChangeAspect="1"/>
          </p:cNvPicPr>
          <p:nvPr/>
        </p:nvPicPr>
        <p:blipFill rotWithShape="1">
          <a:blip r:embed="rId5">
            <a:extLst>
              <a:ext uri="{28A0092B-C50C-407E-A947-70E740481C1C}">
                <a14:useLocalDpi xmlns:a14="http://schemas.microsoft.com/office/drawing/2010/main" val="0"/>
              </a:ext>
            </a:extLst>
          </a:blip>
          <a:srcRect l="74093" t="87666" r="17066" b="7725"/>
          <a:stretch/>
        </p:blipFill>
        <p:spPr>
          <a:xfrm>
            <a:off x="10792189" y="4954477"/>
            <a:ext cx="317251" cy="251417"/>
          </a:xfrm>
          <a:prstGeom prst="rect">
            <a:avLst/>
          </a:prstGeom>
        </p:spPr>
      </p:pic>
      <p:sp>
        <p:nvSpPr>
          <p:cNvPr id="48" name="Rounded Rectangle 47">
            <a:extLst>
              <a:ext uri="{FF2B5EF4-FFF2-40B4-BE49-F238E27FC236}">
                <a16:creationId xmlns:a16="http://schemas.microsoft.com/office/drawing/2014/main" id="{28FE0436-A18C-5147-9601-D6EE41FBF767}"/>
              </a:ext>
            </a:extLst>
          </p:cNvPr>
          <p:cNvSpPr/>
          <p:nvPr/>
        </p:nvSpPr>
        <p:spPr>
          <a:xfrm>
            <a:off x="10561289" y="5395866"/>
            <a:ext cx="1296000" cy="468000"/>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Québec</a:t>
            </a:r>
          </a:p>
        </p:txBody>
      </p:sp>
      <p:sp>
        <p:nvSpPr>
          <p:cNvPr id="49" name="Rounded Rectangle 48">
            <a:extLst>
              <a:ext uri="{FF2B5EF4-FFF2-40B4-BE49-F238E27FC236}">
                <a16:creationId xmlns:a16="http://schemas.microsoft.com/office/drawing/2014/main" id="{7FEED089-8295-0544-9FA7-55C0C27BB1FE}"/>
              </a:ext>
            </a:extLst>
          </p:cNvPr>
          <p:cNvSpPr/>
          <p:nvPr/>
        </p:nvSpPr>
        <p:spPr>
          <a:xfrm>
            <a:off x="1745740" y="5962401"/>
            <a:ext cx="1296000" cy="468000"/>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Canada</a:t>
            </a:r>
          </a:p>
        </p:txBody>
      </p:sp>
      <p:sp>
        <p:nvSpPr>
          <p:cNvPr id="50" name="Rounded Rectangle 49">
            <a:extLst>
              <a:ext uri="{FF2B5EF4-FFF2-40B4-BE49-F238E27FC236}">
                <a16:creationId xmlns:a16="http://schemas.microsoft.com/office/drawing/2014/main" id="{DF852C3A-DB58-BF4A-A081-1E9B306BF24E}"/>
              </a:ext>
            </a:extLst>
          </p:cNvPr>
          <p:cNvSpPr/>
          <p:nvPr/>
        </p:nvSpPr>
        <p:spPr>
          <a:xfrm>
            <a:off x="9563758" y="5717029"/>
            <a:ext cx="822380" cy="468000"/>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gens</a:t>
            </a:r>
          </a:p>
        </p:txBody>
      </p:sp>
      <p:sp>
        <p:nvSpPr>
          <p:cNvPr id="51" name="Rounded Rectangle 50">
            <a:extLst>
              <a:ext uri="{FF2B5EF4-FFF2-40B4-BE49-F238E27FC236}">
                <a16:creationId xmlns:a16="http://schemas.microsoft.com/office/drawing/2014/main" id="{B9CFA390-3457-5E4F-AA17-A9B197EE803F}"/>
              </a:ext>
            </a:extLst>
          </p:cNvPr>
          <p:cNvSpPr/>
          <p:nvPr/>
        </p:nvSpPr>
        <p:spPr>
          <a:xfrm>
            <a:off x="1745740" y="5411468"/>
            <a:ext cx="1121019" cy="468000"/>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savent</a:t>
            </a:r>
            <a:endParaRPr lang="en-US" sz="2000" dirty="0"/>
          </a:p>
        </p:txBody>
      </p:sp>
      <p:sp>
        <p:nvSpPr>
          <p:cNvPr id="52" name="Rounded Rectangle 51">
            <a:extLst>
              <a:ext uri="{FF2B5EF4-FFF2-40B4-BE49-F238E27FC236}">
                <a16:creationId xmlns:a16="http://schemas.microsoft.com/office/drawing/2014/main" id="{C6B93D7B-0D55-B945-89CB-2F568B41D856}"/>
              </a:ext>
            </a:extLst>
          </p:cNvPr>
          <p:cNvSpPr/>
          <p:nvPr/>
        </p:nvSpPr>
        <p:spPr>
          <a:xfrm>
            <a:off x="10561289" y="5930446"/>
            <a:ext cx="1296000" cy="468000"/>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connais</a:t>
            </a:r>
            <a:endParaRPr lang="en-US" sz="2000" dirty="0"/>
          </a:p>
        </p:txBody>
      </p:sp>
      <p:sp>
        <p:nvSpPr>
          <p:cNvPr id="54" name="Rounded Rectangle 53">
            <a:extLst>
              <a:ext uri="{FF2B5EF4-FFF2-40B4-BE49-F238E27FC236}">
                <a16:creationId xmlns:a16="http://schemas.microsoft.com/office/drawing/2014/main" id="{EA04FE68-C43D-1142-B016-5E1DB59431F6}"/>
              </a:ext>
            </a:extLst>
          </p:cNvPr>
          <p:cNvSpPr/>
          <p:nvPr/>
        </p:nvSpPr>
        <p:spPr>
          <a:xfrm>
            <a:off x="6601228" y="5713512"/>
            <a:ext cx="1191600" cy="468000"/>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groupe</a:t>
            </a:r>
            <a:endParaRPr lang="en-US" sz="2000" dirty="0"/>
          </a:p>
        </p:txBody>
      </p:sp>
      <p:sp>
        <p:nvSpPr>
          <p:cNvPr id="55" name="Rounded Rectangle 54">
            <a:extLst>
              <a:ext uri="{FF2B5EF4-FFF2-40B4-BE49-F238E27FC236}">
                <a16:creationId xmlns:a16="http://schemas.microsoft.com/office/drawing/2014/main" id="{21BB7DF6-2F51-2B45-AFE6-C2E1793697CD}"/>
              </a:ext>
            </a:extLst>
          </p:cNvPr>
          <p:cNvSpPr/>
          <p:nvPr/>
        </p:nvSpPr>
        <p:spPr>
          <a:xfrm>
            <a:off x="450848" y="5951029"/>
            <a:ext cx="1152000" cy="468000"/>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endroit</a:t>
            </a:r>
            <a:endParaRPr lang="en-US" sz="2000" dirty="0"/>
          </a:p>
        </p:txBody>
      </p:sp>
      <p:sp>
        <p:nvSpPr>
          <p:cNvPr id="56" name="Rounded Rectangle 55">
            <a:extLst>
              <a:ext uri="{FF2B5EF4-FFF2-40B4-BE49-F238E27FC236}">
                <a16:creationId xmlns:a16="http://schemas.microsoft.com/office/drawing/2014/main" id="{56578215-B318-2B44-91A5-5C60F21E787C}"/>
              </a:ext>
            </a:extLst>
          </p:cNvPr>
          <p:cNvSpPr/>
          <p:nvPr/>
        </p:nvSpPr>
        <p:spPr>
          <a:xfrm>
            <a:off x="437040" y="5397845"/>
            <a:ext cx="1188000" cy="468000"/>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chemin</a:t>
            </a:r>
          </a:p>
        </p:txBody>
      </p:sp>
      <p:sp>
        <p:nvSpPr>
          <p:cNvPr id="57" name="Rounded Rectangle 56">
            <a:extLst>
              <a:ext uri="{FF2B5EF4-FFF2-40B4-BE49-F238E27FC236}">
                <a16:creationId xmlns:a16="http://schemas.microsoft.com/office/drawing/2014/main" id="{1B05FA64-A60C-DC43-8ADE-57A530FFF195}"/>
              </a:ext>
            </a:extLst>
          </p:cNvPr>
          <p:cNvSpPr/>
          <p:nvPr/>
        </p:nvSpPr>
        <p:spPr>
          <a:xfrm>
            <a:off x="8118285" y="2311166"/>
            <a:ext cx="1296000" cy="427745"/>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 name="Rounded Rectangle 57">
            <a:extLst>
              <a:ext uri="{FF2B5EF4-FFF2-40B4-BE49-F238E27FC236}">
                <a16:creationId xmlns:a16="http://schemas.microsoft.com/office/drawing/2014/main" id="{04299E34-7869-0844-BE7C-EB20520B1B7A}"/>
              </a:ext>
            </a:extLst>
          </p:cNvPr>
          <p:cNvSpPr/>
          <p:nvPr/>
        </p:nvSpPr>
        <p:spPr>
          <a:xfrm>
            <a:off x="2632692" y="2702107"/>
            <a:ext cx="1193202" cy="4284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 name="Rounded Rectangle 58">
            <a:extLst>
              <a:ext uri="{FF2B5EF4-FFF2-40B4-BE49-F238E27FC236}">
                <a16:creationId xmlns:a16="http://schemas.microsoft.com/office/drawing/2014/main" id="{4C77D17F-FEE5-B243-BE30-936E3E2B286A}"/>
              </a:ext>
            </a:extLst>
          </p:cNvPr>
          <p:cNvSpPr/>
          <p:nvPr/>
        </p:nvSpPr>
        <p:spPr>
          <a:xfrm>
            <a:off x="4427435" y="2702107"/>
            <a:ext cx="742133" cy="4284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 name="Rounded Rectangle 59">
            <a:extLst>
              <a:ext uri="{FF2B5EF4-FFF2-40B4-BE49-F238E27FC236}">
                <a16:creationId xmlns:a16="http://schemas.microsoft.com/office/drawing/2014/main" id="{1A1330B8-1571-7647-AF7C-D352FAE334C9}"/>
              </a:ext>
            </a:extLst>
          </p:cNvPr>
          <p:cNvSpPr/>
          <p:nvPr/>
        </p:nvSpPr>
        <p:spPr>
          <a:xfrm>
            <a:off x="5840506" y="3144324"/>
            <a:ext cx="959223" cy="4284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1" name="Rounded Rectangle 60">
            <a:extLst>
              <a:ext uri="{FF2B5EF4-FFF2-40B4-BE49-F238E27FC236}">
                <a16:creationId xmlns:a16="http://schemas.microsoft.com/office/drawing/2014/main" id="{3357EE64-1CD6-3641-8077-E2734A047A28}"/>
              </a:ext>
            </a:extLst>
          </p:cNvPr>
          <p:cNvSpPr/>
          <p:nvPr/>
        </p:nvSpPr>
        <p:spPr>
          <a:xfrm>
            <a:off x="1345327" y="3572724"/>
            <a:ext cx="1131655" cy="4284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2" name="Rounded Rectangle 61">
            <a:extLst>
              <a:ext uri="{FF2B5EF4-FFF2-40B4-BE49-F238E27FC236}">
                <a16:creationId xmlns:a16="http://schemas.microsoft.com/office/drawing/2014/main" id="{28E1B33E-40BE-434D-B785-A4A888AC1ABC}"/>
              </a:ext>
            </a:extLst>
          </p:cNvPr>
          <p:cNvSpPr/>
          <p:nvPr/>
        </p:nvSpPr>
        <p:spPr>
          <a:xfrm>
            <a:off x="5091850" y="3572724"/>
            <a:ext cx="1830786" cy="421059"/>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3" name="Rounded Rectangle 62">
            <a:extLst>
              <a:ext uri="{FF2B5EF4-FFF2-40B4-BE49-F238E27FC236}">
                <a16:creationId xmlns:a16="http://schemas.microsoft.com/office/drawing/2014/main" id="{F590CABC-0BDE-B24E-8E93-0CAC0861A417}"/>
              </a:ext>
            </a:extLst>
          </p:cNvPr>
          <p:cNvSpPr/>
          <p:nvPr/>
        </p:nvSpPr>
        <p:spPr>
          <a:xfrm>
            <a:off x="10132582" y="3525749"/>
            <a:ext cx="1152000" cy="4284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4" name="Rounded Rectangle 63">
            <a:extLst>
              <a:ext uri="{FF2B5EF4-FFF2-40B4-BE49-F238E27FC236}">
                <a16:creationId xmlns:a16="http://schemas.microsoft.com/office/drawing/2014/main" id="{C9636C5C-8A59-8C42-BBCE-FE268E5C3E90}"/>
              </a:ext>
            </a:extLst>
          </p:cNvPr>
          <p:cNvSpPr/>
          <p:nvPr/>
        </p:nvSpPr>
        <p:spPr>
          <a:xfrm>
            <a:off x="6648140" y="3945161"/>
            <a:ext cx="1031488" cy="4284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5" name="Rounded Rectangle 64">
            <a:extLst>
              <a:ext uri="{FF2B5EF4-FFF2-40B4-BE49-F238E27FC236}">
                <a16:creationId xmlns:a16="http://schemas.microsoft.com/office/drawing/2014/main" id="{84C23EC5-EBC0-3744-98BA-7899F1638D08}"/>
              </a:ext>
            </a:extLst>
          </p:cNvPr>
          <p:cNvSpPr/>
          <p:nvPr/>
        </p:nvSpPr>
        <p:spPr>
          <a:xfrm>
            <a:off x="4013721" y="4374956"/>
            <a:ext cx="1489266" cy="4284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6" name="Rounded Rectangle 65">
            <a:extLst>
              <a:ext uri="{FF2B5EF4-FFF2-40B4-BE49-F238E27FC236}">
                <a16:creationId xmlns:a16="http://schemas.microsoft.com/office/drawing/2014/main" id="{61BFAC3B-B785-494A-8254-1E6E5A69C3A3}"/>
              </a:ext>
            </a:extLst>
          </p:cNvPr>
          <p:cNvSpPr/>
          <p:nvPr/>
        </p:nvSpPr>
        <p:spPr>
          <a:xfrm>
            <a:off x="9034544" y="4382205"/>
            <a:ext cx="1058428" cy="4284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7" name="Rounded Rectangle 66">
            <a:extLst>
              <a:ext uri="{FF2B5EF4-FFF2-40B4-BE49-F238E27FC236}">
                <a16:creationId xmlns:a16="http://schemas.microsoft.com/office/drawing/2014/main" id="{3676F147-C107-FE41-A6AB-8A12C9DBF773}"/>
              </a:ext>
            </a:extLst>
          </p:cNvPr>
          <p:cNvSpPr/>
          <p:nvPr/>
        </p:nvSpPr>
        <p:spPr>
          <a:xfrm>
            <a:off x="7926403" y="5708001"/>
            <a:ext cx="1569261" cy="468000"/>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québécois</a:t>
            </a:r>
            <a:endParaRPr lang="en-US" sz="2000" dirty="0"/>
          </a:p>
        </p:txBody>
      </p:sp>
      <p:sp>
        <p:nvSpPr>
          <p:cNvPr id="68" name="Rounded Rectangular Callout 67">
            <a:extLst>
              <a:ext uri="{FF2B5EF4-FFF2-40B4-BE49-F238E27FC236}">
                <a16:creationId xmlns:a16="http://schemas.microsoft.com/office/drawing/2014/main" id="{CC96335B-28CA-9B4C-9115-D41B36CF9243}"/>
              </a:ext>
            </a:extLst>
          </p:cNvPr>
          <p:cNvSpPr/>
          <p:nvPr/>
        </p:nvSpPr>
        <p:spPr>
          <a:xfrm>
            <a:off x="3587270" y="1913577"/>
            <a:ext cx="5008199" cy="1158068"/>
          </a:xfrm>
          <a:prstGeom prst="wedgeRoundRectCallout">
            <a:avLst/>
          </a:prstGeom>
          <a:solidFill>
            <a:srgbClr val="0F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With a </a:t>
            </a:r>
            <a:r>
              <a:rPr lang="en-US" sz="2400" b="1" dirty="0"/>
              <a:t>capital letter</a:t>
            </a:r>
            <a:r>
              <a:rPr lang="en-US" sz="2400" dirty="0"/>
              <a:t>, </a:t>
            </a:r>
            <a:r>
              <a:rPr lang="en-US" sz="2400" b="1" dirty="0"/>
              <a:t>un Québécois</a:t>
            </a:r>
            <a:r>
              <a:rPr lang="en-US" sz="2400" dirty="0"/>
              <a:t> is a </a:t>
            </a:r>
            <a:r>
              <a:rPr lang="en-US" sz="2400" b="1" dirty="0"/>
              <a:t>noun</a:t>
            </a:r>
            <a:r>
              <a:rPr lang="en-US" sz="2400" dirty="0"/>
              <a:t> meaning a </a:t>
            </a:r>
            <a:r>
              <a:rPr lang="en-US" sz="2400" b="1" dirty="0"/>
              <a:t>person from Quebec.</a:t>
            </a:r>
            <a:endParaRPr lang="en-US" sz="2400" dirty="0"/>
          </a:p>
        </p:txBody>
      </p:sp>
      <p:sp>
        <p:nvSpPr>
          <p:cNvPr id="69" name="Rounded Rectangular Callout 68">
            <a:extLst>
              <a:ext uri="{FF2B5EF4-FFF2-40B4-BE49-F238E27FC236}">
                <a16:creationId xmlns:a16="http://schemas.microsoft.com/office/drawing/2014/main" id="{CB4403AA-1ABB-284A-85CA-0182306D43B7}"/>
              </a:ext>
            </a:extLst>
          </p:cNvPr>
          <p:cNvSpPr/>
          <p:nvPr/>
        </p:nvSpPr>
        <p:spPr>
          <a:xfrm>
            <a:off x="3382640" y="5130106"/>
            <a:ext cx="6043035" cy="1158068"/>
          </a:xfrm>
          <a:prstGeom prst="wedgeRoundRectCallout">
            <a:avLst>
              <a:gd name="adj1" fmla="val -25071"/>
              <a:gd name="adj2" fmla="val -64399"/>
              <a:gd name="adj3" fmla="val 16667"/>
            </a:avLst>
          </a:prstGeom>
          <a:solidFill>
            <a:srgbClr val="0F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Without an </a:t>
            </a:r>
            <a:r>
              <a:rPr lang="en-US" sz="2400" b="1" dirty="0"/>
              <a:t>article</a:t>
            </a:r>
            <a:r>
              <a:rPr lang="en-US" sz="2400" dirty="0"/>
              <a:t>, </a:t>
            </a:r>
            <a:r>
              <a:rPr lang="en-US" sz="2400" b="1" dirty="0" err="1"/>
              <a:t>québécois</a:t>
            </a:r>
            <a:r>
              <a:rPr lang="en-US" sz="2400" dirty="0"/>
              <a:t> is an </a:t>
            </a:r>
            <a:r>
              <a:rPr lang="en-US" sz="2400" b="1" dirty="0"/>
              <a:t>adjective</a:t>
            </a:r>
            <a:r>
              <a:rPr lang="en-US" sz="2400" dirty="0"/>
              <a:t> describing </a:t>
            </a:r>
            <a:r>
              <a:rPr lang="en-US" sz="2400" b="1" dirty="0"/>
              <a:t>someone or something that comes from Quebec</a:t>
            </a:r>
            <a:r>
              <a:rPr lang="en-US" sz="2400" dirty="0"/>
              <a:t>.</a:t>
            </a:r>
          </a:p>
        </p:txBody>
      </p:sp>
      <p:sp>
        <p:nvSpPr>
          <p:cNvPr id="70" name="Rounded Rectangular Callout 69">
            <a:extLst>
              <a:ext uri="{FF2B5EF4-FFF2-40B4-BE49-F238E27FC236}">
                <a16:creationId xmlns:a16="http://schemas.microsoft.com/office/drawing/2014/main" id="{43C12405-C091-E74E-B224-4A88CB4F5820}"/>
              </a:ext>
            </a:extLst>
          </p:cNvPr>
          <p:cNvSpPr/>
          <p:nvPr/>
        </p:nvSpPr>
        <p:spPr>
          <a:xfrm>
            <a:off x="7162888" y="3256994"/>
            <a:ext cx="4944986" cy="1804733"/>
          </a:xfrm>
          <a:prstGeom prst="wedgeRoundRectCallout">
            <a:avLst>
              <a:gd name="adj1" fmla="val -53799"/>
              <a:gd name="adj2" fmla="val -25494"/>
              <a:gd name="adj3" fmla="val 16667"/>
            </a:avLst>
          </a:prstGeom>
          <a:solidFill>
            <a:srgbClr val="0F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Without an </a:t>
            </a:r>
            <a:r>
              <a:rPr lang="en-US" sz="2400" b="1" dirty="0"/>
              <a:t>article</a:t>
            </a:r>
            <a:r>
              <a:rPr lang="en-US" sz="2400" dirty="0"/>
              <a:t>, </a:t>
            </a:r>
            <a:r>
              <a:rPr lang="en-US" sz="2400" b="1" dirty="0" err="1"/>
              <a:t>canadien</a:t>
            </a:r>
            <a:r>
              <a:rPr lang="en-US" sz="2400" dirty="0"/>
              <a:t> is an </a:t>
            </a:r>
            <a:r>
              <a:rPr lang="en-US" sz="2400" b="1" dirty="0"/>
              <a:t>adjective</a:t>
            </a:r>
            <a:r>
              <a:rPr lang="en-US" sz="2400" dirty="0"/>
              <a:t> describing </a:t>
            </a:r>
            <a:r>
              <a:rPr lang="en-US" sz="2400" b="1" dirty="0"/>
              <a:t>someone or something that comes from Canada</a:t>
            </a:r>
            <a:r>
              <a:rPr lang="en-US" sz="2400" dirty="0"/>
              <a:t>.</a:t>
            </a:r>
          </a:p>
        </p:txBody>
      </p:sp>
      <p:pic>
        <p:nvPicPr>
          <p:cNvPr id="3" name="Picture 2">
            <a:extLst>
              <a:ext uri="{FF2B5EF4-FFF2-40B4-BE49-F238E27FC236}">
                <a16:creationId xmlns:a16="http://schemas.microsoft.com/office/drawing/2014/main" id="{F126B0D3-0D74-3148-A2A1-51B0F5FCFA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125" y="1587343"/>
            <a:ext cx="404418" cy="404418"/>
          </a:xfrm>
          <a:prstGeom prst="rect">
            <a:avLst/>
          </a:prstGeom>
        </p:spPr>
      </p:pic>
    </p:spTree>
    <p:extLst>
      <p:ext uri="{BB962C8B-B14F-4D97-AF65-F5344CB8AC3E}">
        <p14:creationId xmlns:p14="http://schemas.microsoft.com/office/powerpoint/2010/main" val="213825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4"/>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5"/>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6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66"/>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5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8" grpId="0" animBg="1"/>
      <p:bldP spid="49" grpId="0" animBg="1"/>
      <p:bldP spid="50" grpId="0" animBg="1"/>
      <p:bldP spid="51" grpId="0" animBg="1"/>
      <p:bldP spid="52"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82128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Dans </a:t>
            </a:r>
            <a:r>
              <a:rPr lang="en-GB" sz="3600" b="1" dirty="0" err="1">
                <a:solidFill>
                  <a:schemeClr val="bg1"/>
                </a:solidFill>
              </a:rPr>
              <a:t>l’avion</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4" name="1 mal a la beep.wav"/>
            </a:hlinkClick>
            <a:extLst>
              <a:ext uri="{FF2B5EF4-FFF2-40B4-BE49-F238E27FC236}">
                <a16:creationId xmlns:a16="http://schemas.microsoft.com/office/drawing/2014/main" id="{B027E4EA-A1D2-4C42-A897-CFE5D1E8BBBE}"/>
              </a:ext>
            </a:extLst>
          </p:cNvPr>
          <p:cNvSpPr>
            <a:spLocks noChangeAspect="1"/>
          </p:cNvSpPr>
          <p:nvPr/>
        </p:nvSpPr>
        <p:spPr>
          <a:xfrm>
            <a:off x="5737245" y="3429000"/>
            <a:ext cx="720000" cy="72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Rounded Rectangle 10">
            <a:extLst>
              <a:ext uri="{FF2B5EF4-FFF2-40B4-BE49-F238E27FC236}">
                <a16:creationId xmlns:a16="http://schemas.microsoft.com/office/drawing/2014/main" id="{C8C91331-0E0F-AB43-BC5F-486E83C6DFFA}"/>
              </a:ext>
            </a:extLst>
          </p:cNvPr>
          <p:cNvSpPr/>
          <p:nvPr/>
        </p:nvSpPr>
        <p:spPr>
          <a:xfrm>
            <a:off x="2064522" y="2700018"/>
            <a:ext cx="2548956" cy="2354379"/>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3" name="Picture 12" descr="Logo, icon&#10;&#10;Description automatically generated">
            <a:extLst>
              <a:ext uri="{FF2B5EF4-FFF2-40B4-BE49-F238E27FC236}">
                <a16:creationId xmlns:a16="http://schemas.microsoft.com/office/drawing/2014/main" id="{432EB895-6334-9A4F-83D0-96BAA57701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141" y="2700000"/>
            <a:ext cx="2354400" cy="2354400"/>
          </a:xfrm>
          <a:prstGeom prst="rect">
            <a:avLst/>
          </a:prstGeom>
        </p:spPr>
      </p:pic>
      <p:sp>
        <p:nvSpPr>
          <p:cNvPr id="10" name="TextBox 9">
            <a:extLst>
              <a:ext uri="{FF2B5EF4-FFF2-40B4-BE49-F238E27FC236}">
                <a16:creationId xmlns:a16="http://schemas.microsoft.com/office/drawing/2014/main" id="{05792AC0-9C39-4593-B559-A5EB7D87CF11}"/>
              </a:ext>
            </a:extLst>
          </p:cNvPr>
          <p:cNvSpPr txBox="1"/>
          <p:nvPr/>
        </p:nvSpPr>
        <p:spPr>
          <a:xfrm>
            <a:off x="180000" y="129600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voyage de 8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sièges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l’avion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très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confortables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devient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grincheuse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5" name="Rounded Rectangle 8">
            <a:extLst>
              <a:ext uri="{FF2B5EF4-FFF2-40B4-BE49-F238E27FC236}">
                <a16:creationId xmlns:a16="http://schemas.microsoft.com/office/drawing/2014/main" id="{EDDE7F18-7018-4245-BB4F-BF1717985F6E}"/>
              </a:ext>
            </a:extLst>
          </p:cNvPr>
          <p:cNvSpPr/>
          <p:nvPr/>
        </p:nvSpPr>
        <p:spPr>
          <a:xfrm>
            <a:off x="6926619" y="249869"/>
            <a:ext cx="2906760" cy="707849"/>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*le</a:t>
            </a:r>
            <a:r>
              <a:rPr lang="en-US" sz="2000" b="1" dirty="0">
                <a:solidFill>
                  <a:prstClr val="white"/>
                </a:solidFill>
              </a:rPr>
              <a:t> siege </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seat</a:t>
            </a:r>
          </a:p>
          <a:p>
            <a:pPr lvl="0" algn="ctr">
              <a:defRPr/>
            </a:pPr>
            <a:r>
              <a:rPr lang="en-US" sz="2000" b="1" dirty="0">
                <a:solidFill>
                  <a:prstClr val="white"/>
                </a:solidFill>
                <a:latin typeface="Century Gothic" panose="020F0302020204030204"/>
              </a:rPr>
              <a:t>*</a:t>
            </a:r>
            <a:r>
              <a:rPr lang="en-US" sz="2000" b="1" dirty="0" err="1">
                <a:solidFill>
                  <a:prstClr val="white"/>
                </a:solidFill>
                <a:latin typeface="Century Gothic" panose="020F0302020204030204"/>
              </a:rPr>
              <a:t>grincheux</a:t>
            </a:r>
            <a:r>
              <a:rPr lang="en-US" sz="2000" dirty="0">
                <a:solidFill>
                  <a:prstClr val="white"/>
                </a:solidFill>
                <a:latin typeface="Century Gothic" panose="020F0302020204030204"/>
              </a:rPr>
              <a:t> = grumpy</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6" name="Picture 2" descr="Aeroplane, Airliner, Airbus, Airplane">
            <a:extLst>
              <a:ext uri="{FF2B5EF4-FFF2-40B4-BE49-F238E27FC236}">
                <a16:creationId xmlns:a16="http://schemas.microsoft.com/office/drawing/2014/main" id="{F7E5EF97-0055-4013-B438-4618A60AB1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16911">
            <a:off x="14395382" y="-2435838"/>
            <a:ext cx="255052" cy="167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eroplane, Plane, Air, Airplane, Aircraft, Travel">
            <a:extLst>
              <a:ext uri="{FF2B5EF4-FFF2-40B4-BE49-F238E27FC236}">
                <a16:creationId xmlns:a16="http://schemas.microsoft.com/office/drawing/2014/main" id="{F67DA771-1A83-4BA5-8EAE-DC00560380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52844">
            <a:off x="3073066" y="104882"/>
            <a:ext cx="1767335" cy="8836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hlinkClick r:id="" action="ppaction://noaction">
              <a:snd r:embed="rId8" name="1 mal a la jambe.wav"/>
            </a:hlinkClick>
            <a:extLst>
              <a:ext uri="{FF2B5EF4-FFF2-40B4-BE49-F238E27FC236}">
                <a16:creationId xmlns:a16="http://schemas.microsoft.com/office/drawing/2014/main" id="{438E4B68-E5F0-47F7-871B-F4BA7FF7DD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0957" y="2846174"/>
            <a:ext cx="2114290" cy="2025454"/>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6E9C5A0A-DA67-1B41-8A38-4A0DEC840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86164" y="3004727"/>
            <a:ext cx="3242481" cy="3242481"/>
          </a:xfrm>
          <a:prstGeom prst="rect">
            <a:avLst/>
          </a:prstGeom>
        </p:spPr>
      </p:pic>
    </p:spTree>
    <p:extLst>
      <p:ext uri="{BB962C8B-B14F-4D97-AF65-F5344CB8AC3E}">
        <p14:creationId xmlns:p14="http://schemas.microsoft.com/office/powerpoint/2010/main" val="32554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3" name="2 mal aux beep.wav"/>
            </a:hlinkClick>
            <a:extLst>
              <a:ext uri="{FF2B5EF4-FFF2-40B4-BE49-F238E27FC236}">
                <a16:creationId xmlns:a16="http://schemas.microsoft.com/office/drawing/2014/main" id="{B027E4EA-A1D2-4C42-A897-CFE5D1E8BBBE}"/>
              </a:ext>
            </a:extLst>
          </p:cNvPr>
          <p:cNvSpPr>
            <a:spLocks noChangeAspect="1"/>
          </p:cNvSpPr>
          <p:nvPr/>
        </p:nvSpPr>
        <p:spPr>
          <a:xfrm>
            <a:off x="5736000" y="3069000"/>
            <a:ext cx="720000" cy="72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Rounded Rectangle 10">
            <a:extLst>
              <a:ext uri="{FF2B5EF4-FFF2-40B4-BE49-F238E27FC236}">
                <a16:creationId xmlns:a16="http://schemas.microsoft.com/office/drawing/2014/main" id="{C8C91331-0E0F-AB43-BC5F-486E83C6DFFA}"/>
              </a:ext>
            </a:extLst>
          </p:cNvPr>
          <p:cNvSpPr/>
          <p:nvPr/>
        </p:nvSpPr>
        <p:spPr>
          <a:xfrm>
            <a:off x="1432553" y="1852067"/>
            <a:ext cx="3638317" cy="3193375"/>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 name="Picture 4" descr="Icon&#10;&#10;Description automatically generated">
            <a:hlinkClick r:id="" action="ppaction://noaction">
              <a:snd r:embed="rId4" name="2 mal aux bras.wav"/>
            </a:hlinkClick>
            <a:extLst>
              <a:ext uri="{FF2B5EF4-FFF2-40B4-BE49-F238E27FC236}">
                <a16:creationId xmlns:a16="http://schemas.microsoft.com/office/drawing/2014/main" id="{5B84A789-056A-1242-AEB3-EE9CEF9DCF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4337" y="2251800"/>
            <a:ext cx="2354400" cy="2354400"/>
          </a:xfrm>
          <a:prstGeom prst="rect">
            <a:avLst/>
          </a:prstGeom>
        </p:spPr>
      </p:pic>
      <p:pic>
        <p:nvPicPr>
          <p:cNvPr id="13" name="Picture 12" descr="background rectangle">
            <a:extLst>
              <a:ext uri="{FF2B5EF4-FFF2-40B4-BE49-F238E27FC236}">
                <a16:creationId xmlns:a16="http://schemas.microsoft.com/office/drawing/2014/main" id="{DA65B212-1B9B-4FF3-BC95-87DB12F7CE7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4821288" cy="867128"/>
          </a:xfrm>
          <a:prstGeom prst="rect">
            <a:avLst/>
          </a:prstGeom>
        </p:spPr>
      </p:pic>
      <p:sp>
        <p:nvSpPr>
          <p:cNvPr id="14" name="Title 3">
            <a:extLst>
              <a:ext uri="{FF2B5EF4-FFF2-40B4-BE49-F238E27FC236}">
                <a16:creationId xmlns:a16="http://schemas.microsoft.com/office/drawing/2014/main" id="{14B6162F-435E-4972-9989-9573DDD38F1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Dans l’avion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4" descr="Aeroplane, Plane, Air, Airplane, Aircraft, Travel">
            <a:extLst>
              <a:ext uri="{FF2B5EF4-FFF2-40B4-BE49-F238E27FC236}">
                <a16:creationId xmlns:a16="http://schemas.microsoft.com/office/drawing/2014/main" id="{18EC7010-DCB0-48DC-A41F-32F8604322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52844">
            <a:off x="3073066" y="104882"/>
            <a:ext cx="1767335" cy="8836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EE7AFCE-C7C2-4F4B-8CF2-88BC3420B5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61205" y="4310369"/>
            <a:ext cx="2064984" cy="2064984"/>
          </a:xfrm>
          <a:prstGeom prst="rect">
            <a:avLst/>
          </a:prstGeom>
        </p:spPr>
      </p:pic>
      <p:pic>
        <p:nvPicPr>
          <p:cNvPr id="12" name="Picture 11" descr="Icon&#10;&#10;Description automatically generated">
            <a:extLst>
              <a:ext uri="{FF2B5EF4-FFF2-40B4-BE49-F238E27FC236}">
                <a16:creationId xmlns:a16="http://schemas.microsoft.com/office/drawing/2014/main" id="{B5578145-7231-4354-A976-256AEEA707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6728" y="2516203"/>
            <a:ext cx="2114290" cy="2025454"/>
          </a:xfrm>
          <a:prstGeom prst="rect">
            <a:avLst/>
          </a:prstGeom>
        </p:spPr>
      </p:pic>
    </p:spTree>
    <p:extLst>
      <p:ext uri="{BB962C8B-B14F-4D97-AF65-F5344CB8AC3E}">
        <p14:creationId xmlns:p14="http://schemas.microsoft.com/office/powerpoint/2010/main" val="180906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15076"/>
        </a:solidFill>
        <a:ln>
          <a:solidFill>
            <a:srgbClr val="EE6000"/>
          </a:solidFill>
        </a:ln>
      </a:spPr>
      <a:bodyPr rtlCol="0" anchor="ctr"/>
      <a:lstStyle>
        <a:defPPr marL="457200" marR="0" indent="-457200" algn="ctr" defTabSz="914400" rtl="0" eaLnBrk="1" fontAlgn="auto" latinLnBrk="0" hangingPunct="1">
          <a:lnSpc>
            <a:spcPct val="100000"/>
          </a:lnSpc>
          <a:spcBef>
            <a:spcPts val="0"/>
          </a:spcBef>
          <a:spcAft>
            <a:spcPts val="0"/>
          </a:spcAft>
          <a:buClrTx/>
          <a:buSzTx/>
          <a:buFontTx/>
          <a:buAutoNum type="arabicPeriod"/>
          <a:tabLst/>
          <a:defRPr kumimoji="0" sz="2400" b="0" i="0" u="none" strike="noStrike" kern="1200" cap="none" spc="0" normalizeH="0" baseline="0" noProof="0" dirty="0" smtClean="0">
            <a:ln>
              <a:noFill/>
            </a:ln>
            <a:solidFill>
              <a:prstClr val="white"/>
            </a:solidFill>
            <a:effectLst/>
            <a:uLnTx/>
            <a:uFillTx/>
            <a:latin typeface="Century Gothic" panose="020F030202020403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9266</Words>
  <Application>Microsoft Office PowerPoint</Application>
  <PresentationFormat>Widescreen</PresentationFormat>
  <Paragraphs>1268</Paragraphs>
  <Slides>55</Slides>
  <Notes>55</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55</vt:i4>
      </vt:variant>
    </vt:vector>
  </HeadingPairs>
  <TitlesOfParts>
    <vt:vector size="66" baseType="lpstr">
      <vt:lpstr>Arial</vt:lpstr>
      <vt:lpstr>Arial</vt:lpstr>
      <vt:lpstr>Calibri</vt:lpstr>
      <vt:lpstr>Century Gothic</vt:lpstr>
      <vt:lpstr>Georgia</vt:lpstr>
      <vt:lpstr>Tw Cen MT</vt:lpstr>
      <vt:lpstr>1_Office Theme</vt:lpstr>
      <vt:lpstr>NCELP Theme</vt:lpstr>
      <vt:lpstr>2_Office Theme</vt:lpstr>
      <vt:lpstr>6_Office Theme</vt:lpstr>
      <vt:lpstr>3_Office Theme</vt:lpstr>
      <vt:lpstr>Talking about what, where and who you know </vt:lpstr>
      <vt:lpstr>ai</vt:lpstr>
      <vt:lpstr>é/-er/-ez</vt:lpstr>
      <vt:lpstr>SSCs: [ai] vs. [é]</vt:lpstr>
      <vt:lpstr>Adjectifs : Quelle SSC ?  </vt:lpstr>
      <vt:lpstr>Vocabulaire</vt:lpstr>
      <vt:lpstr>Un Whatsapp à Amir</vt:lpstr>
      <vt:lpstr>Dans l’avion</vt:lpstr>
      <vt:lpstr>PowerPoint Presentation</vt:lpstr>
      <vt:lpstr>Dans l’avion</vt:lpstr>
      <vt:lpstr>Dans l’avion</vt:lpstr>
      <vt:lpstr>Dans l’avion</vt:lpstr>
      <vt:lpstr>Dans l’avion</vt:lpstr>
      <vt:lpstr>Dans l’avion</vt:lpstr>
      <vt:lpstr>Saying ‘to’ and ‘in’</vt:lpstr>
      <vt:lpstr>Saying ‘to’ and ‘in’</vt:lpstr>
      <vt:lpstr>Qui va où ? </vt:lpstr>
      <vt:lpstr>Qui va où ? </vt:lpstr>
      <vt:lpstr>La mère de Léa</vt:lpstr>
      <vt:lpstr>Je vais où ?</vt:lpstr>
      <vt:lpstr>Je vais où ?</vt:lpstr>
      <vt:lpstr>PowerPoint Presentation</vt:lpstr>
      <vt:lpstr>PowerPoint Presentation</vt:lpstr>
      <vt:lpstr>Talking about what, where and who you know </vt:lpstr>
      <vt:lpstr>ai</vt:lpstr>
      <vt:lpstr>é/-er/-ez</vt:lpstr>
      <vt:lpstr>Villes du Québec</vt:lpstr>
      <vt:lpstr>Trouve l’image !</vt:lpstr>
      <vt:lpstr>Un concert de Justin Bieber</vt:lpstr>
      <vt:lpstr>connaître</vt:lpstr>
      <vt:lpstr>connaître</vt:lpstr>
      <vt:lpstr>connaît</vt:lpstr>
      <vt:lpstr>connaître</vt:lpstr>
      <vt:lpstr>connaît</vt:lpstr>
      <vt:lpstr>connaître</vt:lpstr>
      <vt:lpstr>Using the verb ‘savoir’</vt:lpstr>
      <vt:lpstr>Le Québec, c’est comment ?</vt:lpstr>
      <vt:lpstr>Two words for ‘know’</vt:lpstr>
      <vt:lpstr>‘Connaître’ ou ‘savoir’ ?</vt:lpstr>
      <vt:lpstr>‘Connaître’ ou ‘savoir’ ?</vt:lpstr>
      <vt:lpstr>‘Connaître’ ou ‘savoir’ ?</vt:lpstr>
      <vt:lpstr>‘Connaître’ ou ‘savoir’ ?</vt:lpstr>
      <vt:lpstr>‘Connaître’ ou ‘savoir’ ?</vt:lpstr>
      <vt:lpstr>‘Connaître’ ou ‘savoir’ ?</vt:lpstr>
      <vt:lpstr>‘Connaître’ ou ‘savoir’ ?</vt:lpstr>
      <vt:lpstr>‘Connaître’ ou ‘savoir’ ?</vt:lpstr>
      <vt:lpstr>‘Connaître’ ou ‘savoir’ ?</vt:lpstr>
      <vt:lpstr>Romain parle du Québec</vt:lpstr>
      <vt:lpstr>À l’hôtel</vt:lpstr>
      <vt:lpstr>À l’hôtel</vt:lpstr>
      <vt:lpstr>À l’hôtel</vt:lpstr>
      <vt:lpstr>À l’hôtel</vt:lpstr>
      <vt:lpstr>PowerPoint Presentation</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748</cp:revision>
  <dcterms:created xsi:type="dcterms:W3CDTF">2020-06-12T14:19:03Z</dcterms:created>
  <dcterms:modified xsi:type="dcterms:W3CDTF">2021-10-01T08:48:14Z</dcterms:modified>
</cp:coreProperties>
</file>