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90" r:id="rId2"/>
    <p:sldId id="260" r:id="rId3"/>
    <p:sldId id="291" r:id="rId4"/>
    <p:sldId id="314" r:id="rId5"/>
    <p:sldId id="311" r:id="rId6"/>
    <p:sldId id="312" r:id="rId7"/>
    <p:sldId id="313" r:id="rId8"/>
    <p:sldId id="315" r:id="rId9"/>
    <p:sldId id="292" r:id="rId10"/>
    <p:sldId id="293" r:id="rId11"/>
    <p:sldId id="322" r:id="rId12"/>
    <p:sldId id="320" r:id="rId13"/>
    <p:sldId id="316" r:id="rId14"/>
    <p:sldId id="317" r:id="rId15"/>
    <p:sldId id="318" r:id="rId16"/>
    <p:sldId id="321" r:id="rId17"/>
    <p:sldId id="294" r:id="rId18"/>
    <p:sldId id="296" r:id="rId19"/>
    <p:sldId id="326" r:id="rId20"/>
    <p:sldId id="340" r:id="rId21"/>
    <p:sldId id="297" r:id="rId22"/>
    <p:sldId id="327" r:id="rId23"/>
    <p:sldId id="325" r:id="rId24"/>
    <p:sldId id="328" r:id="rId25"/>
    <p:sldId id="298" r:id="rId26"/>
    <p:sldId id="334" r:id="rId27"/>
    <p:sldId id="335" r:id="rId28"/>
    <p:sldId id="336" r:id="rId29"/>
    <p:sldId id="337" r:id="rId30"/>
    <p:sldId id="338" r:id="rId31"/>
    <p:sldId id="341" r:id="rId32"/>
    <p:sldId id="342" r:id="rId33"/>
    <p:sldId id="3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89" userDrawn="1">
          <p15:clr>
            <a:srgbClr val="A4A3A4"/>
          </p15:clr>
        </p15:guide>
        <p15:guide id="4" pos="7469" userDrawn="1">
          <p15:clr>
            <a:srgbClr val="A4A3A4"/>
          </p15:clr>
        </p15:guide>
        <p15:guide id="5" orient="horz" pos="187" userDrawn="1">
          <p15:clr>
            <a:srgbClr val="A4A3A4"/>
          </p15:clr>
        </p15:guide>
        <p15:guide id="6" orient="horz" pos="40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700"/>
    <a:srgbClr val="02456F"/>
    <a:srgbClr val="1F4E79"/>
    <a:srgbClr val="E87D1E"/>
    <a:srgbClr val="FDEFE3"/>
    <a:srgbClr val="F8D9BD"/>
    <a:srgbClr val="E36800"/>
    <a:srgbClr val="EA5F00"/>
    <a:srgbClr val="FFFFFF"/>
    <a:srgbClr val="FF9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573" autoAdjust="0"/>
  </p:normalViewPr>
  <p:slideViewPr>
    <p:cSldViewPr snapToGrid="0">
      <p:cViewPr varScale="1">
        <p:scale>
          <a:sx n="64" d="100"/>
          <a:sy n="64" d="100"/>
        </p:scale>
        <p:origin x="2256" y="72"/>
      </p:cViewPr>
      <p:guideLst>
        <p:guide orient="horz" pos="2160"/>
        <p:guide pos="3840"/>
        <p:guide pos="189"/>
        <p:guide pos="7469"/>
        <p:guide orient="horz" pos="187"/>
        <p:guide orient="horz" pos="402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7329E-DB2E-41DA-84EB-DD1CB6379886}" type="datetimeFigureOut">
              <a:rPr lang="en-GB" smtClean="0"/>
              <a:t>31/03/2019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76F231-98B4-428A-9959-891748452E57}" type="slidenum">
              <a:rPr lang="en-GB" smtClean="0"/>
              <a:t>‹#›</a:t>
            </a:fld>
            <a:endParaRPr lang="en-GB"/>
          </a:p>
        </p:txBody>
      </p:sp>
    </p:spTree>
    <p:extLst>
      <p:ext uri="{BB962C8B-B14F-4D97-AF65-F5344CB8AC3E}">
        <p14:creationId xmlns:p14="http://schemas.microsoft.com/office/powerpoint/2010/main" val="310535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75100-6DF9-4F9D-AB28-13A346D859C0}" type="datetimeFigureOut">
              <a:rPr lang="en-GB" smtClean="0"/>
              <a:t>31/03/2019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3D9-4757-4631-B0CD-BAA271821DF5}" type="slidenum">
              <a:rPr lang="en-GB" smtClean="0"/>
              <a:t>‹#›</a:t>
            </a:fld>
            <a:endParaRPr lang="en-GB"/>
          </a:p>
        </p:txBody>
      </p:sp>
    </p:spTree>
    <p:extLst>
      <p:ext uri="{BB962C8B-B14F-4D97-AF65-F5344CB8AC3E}">
        <p14:creationId xmlns:p14="http://schemas.microsoft.com/office/powerpoint/2010/main" val="251538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a:t>
            </a:fld>
            <a:endParaRPr lang="en-GB"/>
          </a:p>
        </p:txBody>
      </p:sp>
    </p:spTree>
    <p:extLst>
      <p:ext uri="{BB962C8B-B14F-4D97-AF65-F5344CB8AC3E}">
        <p14:creationId xmlns:p14="http://schemas.microsoft.com/office/powerpoint/2010/main" val="315836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competence – strategies can be used to compensate for gaps in vocabulary knowledge – as exemplified in games like Taboo and Articulate.  BUT!  Vocabulary knowledge is still crucially important.  Recall the quotation on slide 1 (title slide) – i.e. without vocabulary nothing can be conveyed.  </a:t>
            </a:r>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296048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Fabio </a:t>
            </a:r>
            <a:r>
              <a:rPr lang="en-GB" dirty="0" err="1"/>
              <a:t>Capello</a:t>
            </a:r>
            <a:r>
              <a:rPr lang="en-GB" dirty="0"/>
              <a:t> said in 2011</a:t>
            </a:r>
            <a:r>
              <a:rPr lang="en-GB" baseline="0" dirty="0"/>
              <a:t> when England manager.  This is intended as a light-hearted and provocative introduction to the questions that follow.  Invite participants to reflect on these questions.  Encourage them to come up with actual figures (e.g. x hundred or y thousand words).  Of course it does depend what you want to do with the language (as </a:t>
            </a:r>
            <a:r>
              <a:rPr lang="en-GB" baseline="0" dirty="0" err="1"/>
              <a:t>Capello</a:t>
            </a:r>
            <a:r>
              <a:rPr lang="en-GB" baseline="0" dirty="0"/>
              <a:t> rightly notes here).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423570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answer to this question is: the more the</a:t>
            </a:r>
            <a:r>
              <a:rPr lang="en-GB" baseline="0" dirty="0"/>
              <a:t> better.  </a:t>
            </a:r>
          </a:p>
          <a:p>
            <a:r>
              <a:rPr lang="en-GB" baseline="0" dirty="0"/>
              <a:t>But the next slides have some figures suggested by Milton in relation to different proficiency levels / exams, both internationally and in the UK.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325906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13</a:t>
            </a:fld>
            <a:endParaRPr lang="en-GB"/>
          </a:p>
        </p:txBody>
      </p:sp>
    </p:spTree>
    <p:extLst>
      <p:ext uri="{BB962C8B-B14F-4D97-AF65-F5344CB8AC3E}">
        <p14:creationId xmlns:p14="http://schemas.microsoft.com/office/powerpoint/2010/main" val="308364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gathered from one school only,</a:t>
            </a:r>
            <a:r>
              <a:rPr lang="en-GB" baseline="0" dirty="0"/>
              <a:t> and &gt;10 years old.  But this shows that for A Levels too, vocabulary size correlates with grade outcomes.  (Note however that even a grade A at this level is associated with a rather lower vocabulary size than its supposed CEFR level equivalent, as per previous slide, which is one of Milton’s arguments in this article: “</a:t>
            </a:r>
            <a:r>
              <a:rPr lang="en-GB" sz="1200" b="0" i="0" u="none" strike="noStrike" kern="1200" baseline="0" dirty="0">
                <a:solidFill>
                  <a:schemeClr val="tx1"/>
                </a:solidFill>
                <a:latin typeface="+mn-lt"/>
                <a:ea typeface="+mn-ea"/>
                <a:cs typeface="+mn-cs"/>
              </a:rPr>
              <a:t>Learners approach GCSE after five years of study with fewer than 1000 words on average, and ‘A’ level with fewer than 2000 on average. These levels appear small in relation to the placement of these exams within the Common European Framework for languages.</a:t>
            </a:r>
            <a:r>
              <a:rPr lang="en-GB" baseline="0" dirty="0"/>
              <a:t>”, p. 202).  Note also the range of vocabulary sizes at each grade level, and on previous slide.  So, for a given vocabulary size, some people are more / less effective at making use of the language knowledge they have.  Some of this will be exam technique of course but there is likely also the issue of strategic behaviour, to compensate for vocabulary gaps and help people make the most of the knowledge they have.  Nonetheless, it is clear that vocabulary knowledge is very important for language performance – and in all four skills.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4219859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look at reading comprehension in particular as this has been the focus of much research.</a:t>
            </a:r>
          </a:p>
          <a:p>
            <a:r>
              <a:rPr lang="en-GB" dirty="0"/>
              <a:t>Some of these points are then illustrated in the graph on the next slide…</a:t>
            </a:r>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67389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at 2,000 words (reference line), you get around 95% coverage of general conversation, likely to give adequate comprehension</a:t>
            </a:r>
            <a:r>
              <a:rPr lang="en-GB" baseline="0" dirty="0"/>
              <a:t> (but only 70% of written language – well below what is generally thought to be needed for adequate comprehension).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also the very steep slope of the curve early on – i.e. huge ‘bang for buck’ in terms of learning highest frequency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note Milton’s comment on a vocabulary size of &lt;1000 words.  </a:t>
            </a:r>
          </a:p>
        </p:txBody>
      </p:sp>
      <p:sp>
        <p:nvSpPr>
          <p:cNvPr id="4" name="Slide Number Placeholder 3"/>
          <p:cNvSpPr>
            <a:spLocks noGrp="1"/>
          </p:cNvSpPr>
          <p:nvPr>
            <p:ph type="sldNum" sz="quarter" idx="10"/>
          </p:nvPr>
        </p:nvSpPr>
        <p:spPr/>
        <p:txBody>
          <a:bodyPr/>
          <a:lstStyle/>
          <a:p>
            <a:fld id="{672843D9-4757-4631-B0CD-BAA271821DF5}" type="slidenum">
              <a:rPr lang="en-GB" smtClean="0"/>
              <a:t>16</a:t>
            </a:fld>
            <a:endParaRPr lang="en-GB"/>
          </a:p>
        </p:txBody>
      </p:sp>
    </p:spTree>
    <p:extLst>
      <p:ext uri="{BB962C8B-B14F-4D97-AF65-F5344CB8AC3E}">
        <p14:creationId xmlns:p14="http://schemas.microsoft.com/office/powerpoint/2010/main" val="180169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invite participants to come up with summary of any key points so far (they could do this in pairs and feed back).  Then show this list.  Or if preferred (or</a:t>
            </a:r>
            <a:r>
              <a:rPr lang="en-GB" baseline="0" dirty="0"/>
              <a:t> if short of time) just show this list summary so far.  </a:t>
            </a:r>
            <a:endParaRPr lang="en-GB" dirty="0"/>
          </a:p>
          <a:p>
            <a:r>
              <a:rPr lang="en-GB" dirty="0"/>
              <a:t>Any comments / reflections?</a:t>
            </a:r>
          </a:p>
        </p:txBody>
      </p:sp>
      <p:sp>
        <p:nvSpPr>
          <p:cNvPr id="4" name="Slide Number Placeholder 3"/>
          <p:cNvSpPr>
            <a:spLocks noGrp="1"/>
          </p:cNvSpPr>
          <p:nvPr>
            <p:ph type="sldNum" sz="quarter" idx="10"/>
          </p:nvPr>
        </p:nvSpPr>
        <p:spPr/>
        <p:txBody>
          <a:bodyPr/>
          <a:lstStyle/>
          <a:p>
            <a:fld id="{672843D9-4757-4631-B0CD-BAA271821DF5}" type="slidenum">
              <a:rPr lang="en-GB" smtClean="0"/>
              <a:t>17</a:t>
            </a:fld>
            <a:endParaRPr lang="en-GB"/>
          </a:p>
        </p:txBody>
      </p:sp>
    </p:spTree>
    <p:extLst>
      <p:ext uri="{BB962C8B-B14F-4D97-AF65-F5344CB8AC3E}">
        <p14:creationId xmlns:p14="http://schemas.microsoft.com/office/powerpoint/2010/main" val="2277276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t>Häcker</a:t>
            </a:r>
            <a:r>
              <a:rPr lang="en-GB" sz="1200" dirty="0"/>
              <a:t> (2011)</a:t>
            </a:r>
            <a:r>
              <a:rPr lang="en-GB" sz="1200" baseline="0" dirty="0"/>
              <a:t> and the PR in agreement on this point!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18</a:t>
            </a:fld>
            <a:endParaRPr lang="en-GB"/>
          </a:p>
        </p:txBody>
      </p:sp>
    </p:spTree>
    <p:extLst>
      <p:ext uri="{BB962C8B-B14F-4D97-AF65-F5344CB8AC3E}">
        <p14:creationId xmlns:p14="http://schemas.microsoft.com/office/powerpoint/2010/main" val="165051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Elicit participants’ views on frequency of these words.  Therefore, how useful are these words across topics?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19</a:t>
            </a:fld>
            <a:endParaRPr lang="en-GB"/>
          </a:p>
        </p:txBody>
      </p:sp>
    </p:spTree>
    <p:extLst>
      <p:ext uri="{BB962C8B-B14F-4D97-AF65-F5344CB8AC3E}">
        <p14:creationId xmlns:p14="http://schemas.microsoft.com/office/powerpoint/2010/main" val="93431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29452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 this as a way of checking lexical profile (i.e. frequency of words used) for texts</a:t>
            </a:r>
            <a:r>
              <a:rPr lang="en-GB" baseline="0" dirty="0"/>
              <a:t> used in class.  Only available for French though, as far as I know.  </a:t>
            </a:r>
          </a:p>
          <a:p>
            <a:r>
              <a:rPr lang="en-GB" baseline="0" dirty="0"/>
              <a:t>Note the proper noun ‘Poitiers’ has been deleted before profiling.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20</a:t>
            </a:fld>
            <a:endParaRPr lang="en-GB"/>
          </a:p>
        </p:txBody>
      </p:sp>
    </p:spTree>
    <p:extLst>
      <p:ext uri="{BB962C8B-B14F-4D97-AF65-F5344CB8AC3E}">
        <p14:creationId xmlns:p14="http://schemas.microsoft.com/office/powerpoint/2010/main" val="3996627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problems of topic-based teaching beyond the ‘specialized vocabulary / low</a:t>
            </a:r>
            <a:r>
              <a:rPr lang="en-GB" baseline="0" dirty="0"/>
              <a:t> frequency’ issue…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21</a:t>
            </a:fld>
            <a:endParaRPr lang="en-GB"/>
          </a:p>
        </p:txBody>
      </p:sp>
    </p:spTree>
    <p:extLst>
      <p:ext uri="{BB962C8B-B14F-4D97-AF65-F5344CB8AC3E}">
        <p14:creationId xmlns:p14="http://schemas.microsoft.com/office/powerpoint/2010/main" val="3707093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a:t>
            </a:r>
            <a:r>
              <a:rPr lang="en-GB" baseline="0" dirty="0"/>
              <a:t> many words of the same word class that can just slot in to the same sentence formation</a:t>
            </a:r>
            <a:br>
              <a:rPr lang="en-GB" baseline="0" dirty="0"/>
            </a:br>
            <a:r>
              <a:rPr lang="en-GB" baseline="0" dirty="0"/>
              <a:t>e.g. </a:t>
            </a:r>
            <a:r>
              <a:rPr lang="en-GB" baseline="0" dirty="0" err="1"/>
              <a:t>Ich</a:t>
            </a:r>
            <a:r>
              <a:rPr lang="en-GB" baseline="0" dirty="0"/>
              <a:t> </a:t>
            </a:r>
            <a:r>
              <a:rPr lang="en-GB" baseline="0" dirty="0" err="1"/>
              <a:t>spiele</a:t>
            </a:r>
            <a:r>
              <a:rPr lang="en-GB" baseline="0" dirty="0"/>
              <a:t> + lots of sports, Je </a:t>
            </a:r>
            <a:r>
              <a:rPr lang="en-GB" baseline="0" dirty="0" err="1"/>
              <a:t>porte</a:t>
            </a:r>
            <a:r>
              <a:rPr lang="en-GB" baseline="0" dirty="0"/>
              <a:t> + lots of clothes reduce the attention given to the verb and subject, as sentence formation is reduced to varying the noun (object) only.</a:t>
            </a:r>
            <a:br>
              <a:rPr lang="en-GB" baseline="0" dirty="0"/>
            </a:br>
            <a:r>
              <a:rPr lang="en-GB" baseline="0" dirty="0"/>
              <a:t>In addition, there is some research that suggests that clustering words of the same word class together for learning can make them harder to learn, so it may be helpful to think in terms of learning a set of words with several different word classes but linked by a common theme.  E.g. </a:t>
            </a:r>
            <a:r>
              <a:rPr lang="en-GB" baseline="0" dirty="0" err="1"/>
              <a:t>Tinkham</a:t>
            </a:r>
            <a:r>
              <a:rPr lang="en-GB" baseline="0" dirty="0"/>
              <a:t>, 1993.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22</a:t>
            </a:fld>
            <a:endParaRPr lang="en-GB"/>
          </a:p>
        </p:txBody>
      </p:sp>
    </p:spTree>
    <p:extLst>
      <p:ext uri="{BB962C8B-B14F-4D97-AF65-F5344CB8AC3E}">
        <p14:creationId xmlns:p14="http://schemas.microsoft.com/office/powerpoint/2010/main" val="335087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how can we as teachers best support this?</a:t>
            </a:r>
          </a:p>
        </p:txBody>
      </p:sp>
      <p:sp>
        <p:nvSpPr>
          <p:cNvPr id="4" name="Slide Number Placeholder 3"/>
          <p:cNvSpPr>
            <a:spLocks noGrp="1"/>
          </p:cNvSpPr>
          <p:nvPr>
            <p:ph type="sldNum" sz="quarter" idx="10"/>
          </p:nvPr>
        </p:nvSpPr>
        <p:spPr/>
        <p:txBody>
          <a:bodyPr/>
          <a:lstStyle/>
          <a:p>
            <a:fld id="{672843D9-4757-4631-B0CD-BAA271821DF5}" type="slidenum">
              <a:rPr lang="en-GB" smtClean="0"/>
              <a:t>23</a:t>
            </a:fld>
            <a:endParaRPr lang="en-GB"/>
          </a:p>
        </p:txBody>
      </p:sp>
    </p:spTree>
    <p:extLst>
      <p:ext uri="{BB962C8B-B14F-4D97-AF65-F5344CB8AC3E}">
        <p14:creationId xmlns:p14="http://schemas.microsoft.com/office/powerpoint/2010/main" val="1349933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24</a:t>
            </a:fld>
            <a:endParaRPr lang="en-GB"/>
          </a:p>
        </p:txBody>
      </p:sp>
    </p:spTree>
    <p:extLst>
      <p:ext uri="{BB962C8B-B14F-4D97-AF65-F5344CB8AC3E}">
        <p14:creationId xmlns:p14="http://schemas.microsoft.com/office/powerpoint/2010/main" val="3782912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look at some of the different kinds of tasks that might be used for different stages of</a:t>
            </a:r>
            <a:r>
              <a:rPr lang="en-GB" baseline="0" dirty="0"/>
              <a:t> vocabulary learning / teaching.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25</a:t>
            </a:fld>
            <a:endParaRPr lang="en-GB"/>
          </a:p>
        </p:txBody>
      </p:sp>
    </p:spTree>
    <p:extLst>
      <p:ext uri="{BB962C8B-B14F-4D97-AF65-F5344CB8AC3E}">
        <p14:creationId xmlns:p14="http://schemas.microsoft.com/office/powerpoint/2010/main" val="9618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26</a:t>
            </a:fld>
            <a:endParaRPr lang="en-GB"/>
          </a:p>
        </p:txBody>
      </p:sp>
    </p:spTree>
    <p:extLst>
      <p:ext uri="{BB962C8B-B14F-4D97-AF65-F5344CB8AC3E}">
        <p14:creationId xmlns:p14="http://schemas.microsoft.com/office/powerpoint/2010/main" val="3544552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27</a:t>
            </a:fld>
            <a:endParaRPr lang="en-GB"/>
          </a:p>
        </p:txBody>
      </p:sp>
    </p:spTree>
    <p:extLst>
      <p:ext uri="{BB962C8B-B14F-4D97-AF65-F5344CB8AC3E}">
        <p14:creationId xmlns:p14="http://schemas.microsoft.com/office/powerpoint/2010/main" val="1433160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Lee, S. H. (2003). ESL learners’ vocabulary use in writing and the effects of explicit</a:t>
            </a:r>
          </a:p>
          <a:p>
            <a:r>
              <a:rPr lang="en-GB" sz="1200" b="0" i="0" u="none" strike="noStrike" kern="1200" baseline="0" dirty="0">
                <a:solidFill>
                  <a:schemeClr val="tx1"/>
                </a:solidFill>
                <a:latin typeface="+mn-lt"/>
                <a:ea typeface="+mn-ea"/>
                <a:cs typeface="+mn-cs"/>
              </a:rPr>
              <a:t>vocabulary instruction. </a:t>
            </a:r>
            <a:r>
              <a:rPr lang="en-GB" sz="1200" b="0" i="1" u="none" strike="noStrike" kern="1200" baseline="0" dirty="0">
                <a:solidFill>
                  <a:schemeClr val="tx1"/>
                </a:solidFill>
                <a:latin typeface="+mn-lt"/>
                <a:ea typeface="+mn-ea"/>
                <a:cs typeface="+mn-cs"/>
              </a:rPr>
              <a:t>System, 31</a:t>
            </a:r>
            <a:r>
              <a:rPr lang="en-GB" sz="1200" b="0" i="0" u="none" strike="noStrike" kern="1200" baseline="0" dirty="0">
                <a:solidFill>
                  <a:schemeClr val="tx1"/>
                </a:solidFill>
                <a:latin typeface="+mn-lt"/>
                <a:ea typeface="+mn-ea"/>
                <a:cs typeface="+mn-cs"/>
              </a:rPr>
              <a:t>, 537–561.</a:t>
            </a:r>
          </a:p>
          <a:p>
            <a:r>
              <a:rPr lang="en-GB" sz="1200" b="0" i="0" u="none" strike="noStrike" kern="1200" baseline="0" dirty="0">
                <a:solidFill>
                  <a:schemeClr val="tx1"/>
                </a:solidFill>
                <a:latin typeface="+mn-lt"/>
                <a:ea typeface="+mn-ea"/>
                <a:cs typeface="+mn-cs"/>
              </a:rPr>
              <a:t>Lee, S. H., &amp; Muncie, J. (2006). From receptive to productive: Improving ESL learners’</a:t>
            </a:r>
          </a:p>
          <a:p>
            <a:r>
              <a:rPr lang="en-GB" sz="1200" b="0" i="0" u="none" strike="noStrike" kern="1200" baseline="0" dirty="0">
                <a:solidFill>
                  <a:schemeClr val="tx1"/>
                </a:solidFill>
                <a:latin typeface="+mn-lt"/>
                <a:ea typeface="+mn-ea"/>
                <a:cs typeface="+mn-cs"/>
              </a:rPr>
              <a:t>use of vocabulary in a </a:t>
            </a:r>
            <a:r>
              <a:rPr lang="en-GB" sz="1200" b="0" i="0" u="none" strike="noStrike" kern="1200" baseline="0" dirty="0" err="1">
                <a:solidFill>
                  <a:schemeClr val="tx1"/>
                </a:solidFill>
                <a:latin typeface="+mn-lt"/>
                <a:ea typeface="+mn-ea"/>
                <a:cs typeface="+mn-cs"/>
              </a:rPr>
              <a:t>postreading</a:t>
            </a:r>
            <a:r>
              <a:rPr lang="en-GB" sz="1200" b="0" i="0" u="none" strike="noStrike" kern="1200" baseline="0" dirty="0">
                <a:solidFill>
                  <a:schemeClr val="tx1"/>
                </a:solidFill>
                <a:latin typeface="+mn-lt"/>
                <a:ea typeface="+mn-ea"/>
                <a:cs typeface="+mn-cs"/>
              </a:rPr>
              <a:t> composition task. </a:t>
            </a:r>
            <a:r>
              <a:rPr lang="en-GB" sz="1200" b="0" i="1" u="none" strike="noStrike" kern="1200" baseline="0" dirty="0">
                <a:solidFill>
                  <a:schemeClr val="tx1"/>
                </a:solidFill>
                <a:latin typeface="+mn-lt"/>
                <a:ea typeface="+mn-ea"/>
                <a:cs typeface="+mn-cs"/>
              </a:rPr>
              <a:t>TESOL Quarterly,</a:t>
            </a:r>
          </a:p>
          <a:p>
            <a:r>
              <a:rPr lang="en-GB" sz="1200" b="0" i="1" u="none" strike="noStrike" kern="1200" baseline="0" dirty="0">
                <a:solidFill>
                  <a:schemeClr val="tx1"/>
                </a:solidFill>
                <a:latin typeface="+mn-lt"/>
                <a:ea typeface="+mn-ea"/>
                <a:cs typeface="+mn-cs"/>
              </a:rPr>
              <a:t>40</a:t>
            </a:r>
            <a:r>
              <a:rPr lang="en-GB" sz="1200" b="0" i="0" u="none" strike="noStrike" kern="1200" baseline="0" dirty="0">
                <a:solidFill>
                  <a:schemeClr val="tx1"/>
                </a:solidFill>
                <a:latin typeface="+mn-lt"/>
                <a:ea typeface="+mn-ea"/>
                <a:cs typeface="+mn-cs"/>
              </a:rPr>
              <a:t>(2), 295–320.</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28</a:t>
            </a:fld>
            <a:endParaRPr lang="en-GB"/>
          </a:p>
        </p:txBody>
      </p:sp>
    </p:spTree>
    <p:extLst>
      <p:ext uri="{BB962C8B-B14F-4D97-AF65-F5344CB8AC3E}">
        <p14:creationId xmlns:p14="http://schemas.microsoft.com/office/powerpoint/2010/main" val="1361731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29</a:t>
            </a:fld>
            <a:endParaRPr lang="en-GB"/>
          </a:p>
        </p:txBody>
      </p:sp>
    </p:spTree>
    <p:extLst>
      <p:ext uri="{BB962C8B-B14F-4D97-AF65-F5344CB8AC3E}">
        <p14:creationId xmlns:p14="http://schemas.microsoft.com/office/powerpoint/2010/main" val="266711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Rather than asking this in the abstract, suggest make it concrete.  Choose a word (e.g. ‘fish’) and ask them to think of all the different things they know about it.  Make a mind map on flipchart or whiteboard.  For example: fish (noun), definition and examples of a fish, associated with parts of fish such as fins, gills, etc., also types of fish, e.g. salmon, trout.  To fish is a verb with associated forms – fishing, fishes, fished; derived forms such as fishy</a:t>
            </a:r>
            <a:r>
              <a:rPr lang="en-GB" sz="1100" baseline="0" dirty="0"/>
              <a:t> and the register restrictions on this (it is informal); </a:t>
            </a:r>
            <a:r>
              <a:rPr lang="en-GB" sz="1100" dirty="0"/>
              <a:t>compounds</a:t>
            </a:r>
            <a:r>
              <a:rPr lang="en-GB" sz="1100" baseline="0" dirty="0"/>
              <a:t> such as fisherman, fishing rod, fishmonger; related form phishing (and this says something about our knowledge of SSC).  And so on…</a:t>
            </a:r>
            <a:endParaRPr lang="en-GB" sz="1100"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3048240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30</a:t>
            </a:fld>
            <a:endParaRPr lang="en-GB"/>
          </a:p>
        </p:txBody>
      </p:sp>
    </p:spTree>
    <p:extLst>
      <p:ext uri="{BB962C8B-B14F-4D97-AF65-F5344CB8AC3E}">
        <p14:creationId xmlns:p14="http://schemas.microsoft.com/office/powerpoint/2010/main" val="2083082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31</a:t>
            </a:fld>
            <a:endParaRPr lang="en-GB"/>
          </a:p>
        </p:txBody>
      </p:sp>
    </p:spTree>
    <p:extLst>
      <p:ext uri="{BB962C8B-B14F-4D97-AF65-F5344CB8AC3E}">
        <p14:creationId xmlns:p14="http://schemas.microsoft.com/office/powerpoint/2010/main" val="458329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32</a:t>
            </a:fld>
            <a:endParaRPr lang="en-GB"/>
          </a:p>
        </p:txBody>
      </p:sp>
    </p:spTree>
    <p:extLst>
      <p:ext uri="{BB962C8B-B14F-4D97-AF65-F5344CB8AC3E}">
        <p14:creationId xmlns:p14="http://schemas.microsoft.com/office/powerpoint/2010/main" val="325895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33</a:t>
            </a:fld>
            <a:endParaRPr lang="en-GB"/>
          </a:p>
        </p:txBody>
      </p:sp>
    </p:spTree>
    <p:extLst>
      <p:ext uri="{BB962C8B-B14F-4D97-AF65-F5344CB8AC3E}">
        <p14:creationId xmlns:p14="http://schemas.microsoft.com/office/powerpoint/2010/main" val="81674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First step in asking what it</a:t>
            </a:r>
            <a:r>
              <a:rPr lang="en-GB" sz="1100" baseline="0" dirty="0"/>
              <a:t> is to know a word = what is a word in the first place?  </a:t>
            </a:r>
            <a:r>
              <a:rPr lang="en-GB" sz="1100" dirty="0"/>
              <a:t>This is to get people thinking about things</a:t>
            </a:r>
            <a:r>
              <a:rPr lang="en-GB" sz="1100" baseline="0" dirty="0"/>
              <a:t> like: types (48) versus tokens (67); lexemes (to read, reading, read (past)); word families (read, readable, reader); phrasal verbs (read out loud, help out – where ‘out’ does not have the same meaning as it would in isolation).  </a:t>
            </a:r>
            <a:endParaRPr lang="en-GB" sz="1100"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413819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287246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These can be seen as</a:t>
            </a:r>
            <a:r>
              <a:rPr lang="en-GB" sz="1100" baseline="0" dirty="0"/>
              <a:t> t</a:t>
            </a:r>
            <a:r>
              <a:rPr lang="en-GB" sz="1100" dirty="0"/>
              <a:t>he three most ‘basic’ components of word knowledge.   </a:t>
            </a:r>
          </a:p>
          <a:p>
            <a:r>
              <a:rPr lang="en-GB" sz="1100" dirty="0"/>
              <a:t>For each of these, the knowledge can be receptive / productive.  </a:t>
            </a:r>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388763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Another way of looking at it.  We are used to dealing in ‘breadth’ (size) i.e. how many words someone knows – but there is also depth and fluency.  Fluency is particularly important for being able</a:t>
            </a:r>
            <a:r>
              <a:rPr lang="en-GB" sz="1100" baseline="0" dirty="0"/>
              <a:t> to produce and comprehend language rapidly.  Eventually we want automaticity, allowing us to recognize and produce words without using up working memory capacity, thus freeing up resources for other aspects of communication.  </a:t>
            </a:r>
            <a:endParaRPr lang="en-GB" sz="1100"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56054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Thinking more about depth and the different aspects of word knowledge.</a:t>
            </a:r>
          </a:p>
          <a:p>
            <a:r>
              <a:rPr lang="en-GB" sz="1100" dirty="0"/>
              <a:t>This</a:t>
            </a:r>
            <a:r>
              <a:rPr lang="en-GB" sz="1100" baseline="0" dirty="0"/>
              <a:t> can be compared to the mind map made earlier (slide 3).</a:t>
            </a:r>
            <a:endParaRPr lang="en-GB" sz="1100"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256256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won’t have much time to cover these but we just want to note that they are important in language use (both L1 and L2).  Using formulaic sequences is likely to be a key factor in fluent language use – reduce processing time and burden.  Therefore</a:t>
            </a:r>
            <a:r>
              <a:rPr lang="en-GB" baseline="0" dirty="0"/>
              <a:t> we should not forget these in our teaching!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296067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685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31/03/2019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5277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31/03/2019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32464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86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487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6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3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047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31/03/2019</a:t>
            </a:fld>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57982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31/03/2019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057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31/03/2019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4753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latin typeface="Century Gothic" panose="020B0502020202020204" pitchFamily="34" charset="0"/>
              </a:rPr>
              <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latin typeface="Century Gothic" panose="020B0502020202020204" pitchFamily="34" charset="0"/>
            </a:endParaRPr>
          </a:p>
        </p:txBody>
      </p:sp>
    </p:spTree>
    <p:extLst>
      <p:ext uri="{BB962C8B-B14F-4D97-AF65-F5344CB8AC3E}">
        <p14:creationId xmlns:p14="http://schemas.microsoft.com/office/powerpoint/2010/main" val="322294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ommons.wikimedia.org/wiki/File:Taboo_02.jpg"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no/photos/mus-gnager-rotte-3194768/" TargetMode="External"/><Relationship Id="rId13"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hyperlink" Target="https://pixabay.com/no/photos/kanin-dyr-natur-av-%C3%B8rer-pet-2649157/" TargetMode="External"/><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ixabay.com/no/photos/hest-brown-isolert-kj%C3%B8rer-2775949/" TargetMode="External"/><Relationship Id="rId11" Type="http://schemas.openxmlformats.org/officeDocument/2006/relationships/image" Target="../media/image17.png"/><Relationship Id="rId5" Type="http://schemas.openxmlformats.org/officeDocument/2006/relationships/hyperlink" Target="https://en.wikipedia.org/wiki/File:Adorable-animal-cat-20787.jpg" TargetMode="External"/><Relationship Id="rId15" Type="http://schemas.openxmlformats.org/officeDocument/2006/relationships/image" Target="../media/image21.png"/><Relationship Id="rId10" Type="http://schemas.openxmlformats.org/officeDocument/2006/relationships/hyperlink" Target="https://pixabay.com/no/illustrations/slange-reptile-dyr-vintage-isolert-2082037/" TargetMode="External"/><Relationship Id="rId4" Type="http://schemas.openxmlformats.org/officeDocument/2006/relationships/image" Target="../media/image5.png"/><Relationship Id="rId9" Type="http://schemas.openxmlformats.org/officeDocument/2006/relationships/hyperlink" Target="https://commons.wikimedia.org/wiki/File:Dog.in.sleep.jpg" TargetMode="External"/><Relationship Id="rId1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ixabay.com/no/vectors/dinosaurer-dinosauria-gr%C3%B8nt-dyr-2474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pixabay.com/no/illustrations/rex-t-rex-tyrannosaurus-rex-dino-163618/"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2888" y="1574983"/>
            <a:ext cx="8963378" cy="707886"/>
          </a:xfrm>
          <a:prstGeom prst="rect">
            <a:avLst/>
          </a:prstGeom>
          <a:noFill/>
        </p:spPr>
        <p:txBody>
          <a:bodyPr wrap="square" rtlCol="0">
            <a:spAutoFit/>
          </a:bodyPr>
          <a:lstStyle/>
          <a:p>
            <a:r>
              <a:rPr lang="en-GB" sz="4000" b="1" dirty="0">
                <a:solidFill>
                  <a:schemeClr val="bg1"/>
                </a:solidFill>
                <a:latin typeface="Century Gothic" panose="020B0502020202020204" pitchFamily="34" charset="0"/>
              </a:rPr>
              <a:t>Learning and teaching vocabulary</a:t>
            </a:r>
          </a:p>
        </p:txBody>
      </p:sp>
      <p:sp>
        <p:nvSpPr>
          <p:cNvPr id="14" name="Title 3"/>
          <p:cNvSpPr txBox="1">
            <a:spLocks/>
          </p:cNvSpPr>
          <p:nvPr/>
        </p:nvSpPr>
        <p:spPr>
          <a:xfrm>
            <a:off x="112888" y="2409381"/>
            <a:ext cx="6321779"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a:solidFill>
                  <a:schemeClr val="bg1"/>
                </a:solidFill>
                <a:latin typeface="Century Gothic" panose="020B0502020202020204" pitchFamily="34" charset="0"/>
              </a:rPr>
              <a:t>Some research underpinnings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Rounded Rectangular Callout 11"/>
          <p:cNvSpPr/>
          <p:nvPr/>
        </p:nvSpPr>
        <p:spPr>
          <a:xfrm>
            <a:off x="6510222" y="3350504"/>
            <a:ext cx="5419074" cy="2202803"/>
          </a:xfrm>
          <a:prstGeom prst="wedgeRoundRectCallout">
            <a:avLst>
              <a:gd name="adj1" fmla="val -37484"/>
              <a:gd name="adj2" fmla="val 69039"/>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1F4E79"/>
                </a:solidFill>
                <a:latin typeface="Century Gothic" panose="020B0502020202020204" pitchFamily="34" charset="0"/>
              </a:rPr>
              <a:t>“Without grammar, very little can be conveyed; without vocabulary, nothing can be conveyed”.     </a:t>
            </a:r>
            <a:r>
              <a:rPr lang="en-GB" sz="2000" dirty="0">
                <a:solidFill>
                  <a:srgbClr val="1F4E79"/>
                </a:solidFill>
                <a:latin typeface="Century Gothic" panose="020B0502020202020204" pitchFamily="34" charset="0"/>
              </a:rPr>
              <a:t>(David Wilkins, 1972)</a:t>
            </a:r>
            <a:endParaRPr lang="en-GB" sz="2800" dirty="0">
              <a:solidFill>
                <a:srgbClr val="1F4E79"/>
              </a:solidFill>
              <a:latin typeface="Century Gothic" panose="020B0502020202020204" pitchFamily="34" charset="0"/>
            </a:endParaRPr>
          </a:p>
        </p:txBody>
      </p:sp>
    </p:spTree>
    <p:extLst>
      <p:ext uri="{BB962C8B-B14F-4D97-AF65-F5344CB8AC3E}">
        <p14:creationId xmlns:p14="http://schemas.microsoft.com/office/powerpoint/2010/main" val="213556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a:spLocks noGrp="1"/>
          </p:cNvSpPr>
          <p:nvPr>
            <p:ph idx="1"/>
          </p:nvPr>
        </p:nvSpPr>
        <p:spPr>
          <a:xfrm>
            <a:off x="208494" y="1325563"/>
            <a:ext cx="11145306" cy="564884"/>
          </a:xfrm>
        </p:spPr>
        <p:txBody>
          <a:bodyPr>
            <a:normAutofit/>
          </a:bodyPr>
          <a:lstStyle/>
          <a:p>
            <a:r>
              <a:rPr lang="en-GB" sz="2400" dirty="0">
                <a:solidFill>
                  <a:srgbClr val="1F4E79"/>
                </a:solidFill>
              </a:rPr>
              <a:t>Vocabulary knowledge is not everything!</a:t>
            </a:r>
            <a:endParaRPr lang="en-GB" sz="2000" dirty="0"/>
          </a:p>
        </p:txBody>
      </p:sp>
      <p:sp>
        <p:nvSpPr>
          <p:cNvPr id="13" name="TextBox 12"/>
          <p:cNvSpPr txBox="1"/>
          <p:nvPr/>
        </p:nvSpPr>
        <p:spPr>
          <a:xfrm>
            <a:off x="1434693" y="2390988"/>
            <a:ext cx="6668598" cy="461665"/>
          </a:xfrm>
          <a:prstGeom prst="rect">
            <a:avLst/>
          </a:prstGeom>
          <a:solidFill>
            <a:srgbClr val="CCFF99"/>
          </a:solidFill>
        </p:spPr>
        <p:txBody>
          <a:bodyPr wrap="square" rtlCol="0">
            <a:spAutoFit/>
          </a:bodyPr>
          <a:lstStyle/>
          <a:p>
            <a:pPr algn="ctr"/>
            <a:r>
              <a:rPr lang="en-GB" sz="2400" dirty="0">
                <a:solidFill>
                  <a:srgbClr val="1F4E79"/>
                </a:solidFill>
                <a:latin typeface="Century Gothic" panose="020B0502020202020204" pitchFamily="34" charset="0"/>
              </a:rPr>
              <a:t>Communicative competence </a:t>
            </a:r>
          </a:p>
        </p:txBody>
      </p:sp>
      <p:sp>
        <p:nvSpPr>
          <p:cNvPr id="14" name="TextBox 13"/>
          <p:cNvSpPr txBox="1"/>
          <p:nvPr/>
        </p:nvSpPr>
        <p:spPr>
          <a:xfrm>
            <a:off x="261184" y="3265209"/>
            <a:ext cx="4193327" cy="1200329"/>
          </a:xfrm>
          <a:prstGeom prst="rect">
            <a:avLst/>
          </a:prstGeom>
          <a:solidFill>
            <a:srgbClr val="CCFFFF"/>
          </a:solidFill>
        </p:spPr>
        <p:txBody>
          <a:bodyPr wrap="square" rtlCol="0">
            <a:spAutoFit/>
          </a:bodyPr>
          <a:lstStyle/>
          <a:p>
            <a:pPr algn="ctr"/>
            <a:r>
              <a:rPr lang="en-GB" sz="2400" dirty="0">
                <a:latin typeface="Century Gothic" panose="020B0502020202020204" pitchFamily="34" charset="0"/>
              </a:rPr>
              <a:t>Linguistic knowledge, e.g. </a:t>
            </a:r>
          </a:p>
          <a:p>
            <a:pPr marL="342900" indent="-342900">
              <a:buFont typeface="Arial" panose="020B0604020202020204" pitchFamily="34" charset="0"/>
              <a:buChar char="•"/>
            </a:pPr>
            <a:r>
              <a:rPr lang="en-GB" sz="2400" dirty="0">
                <a:latin typeface="Century Gothic" panose="020B0502020202020204" pitchFamily="34" charset="0"/>
              </a:rPr>
              <a:t>Vocabulary knowledge</a:t>
            </a:r>
          </a:p>
          <a:p>
            <a:pPr marL="342900" indent="-342900">
              <a:buFont typeface="Arial" panose="020B0604020202020204" pitchFamily="34" charset="0"/>
              <a:buChar char="•"/>
            </a:pPr>
            <a:r>
              <a:rPr lang="en-GB" sz="2400" dirty="0">
                <a:latin typeface="Century Gothic" panose="020B0502020202020204" pitchFamily="34" charset="0"/>
              </a:rPr>
              <a:t>Grammar knowledge  </a:t>
            </a:r>
          </a:p>
        </p:txBody>
      </p:sp>
      <p:sp>
        <p:nvSpPr>
          <p:cNvPr id="15" name="TextBox 14"/>
          <p:cNvSpPr txBox="1"/>
          <p:nvPr/>
        </p:nvSpPr>
        <p:spPr>
          <a:xfrm>
            <a:off x="4563118" y="3265208"/>
            <a:ext cx="4652495" cy="1200329"/>
          </a:xfrm>
          <a:prstGeom prst="rect">
            <a:avLst/>
          </a:prstGeom>
          <a:solidFill>
            <a:srgbClr val="FFCCFF"/>
          </a:solidFill>
        </p:spPr>
        <p:txBody>
          <a:bodyPr wrap="square" rtlCol="0">
            <a:spAutoFit/>
          </a:bodyPr>
          <a:lstStyle/>
          <a:p>
            <a:pPr algn="ctr"/>
            <a:r>
              <a:rPr lang="en-GB" sz="2400" dirty="0">
                <a:latin typeface="Century Gothic" panose="020B0502020202020204" pitchFamily="34" charset="0"/>
              </a:rPr>
              <a:t>Self-regulated behaviour, e.g.  </a:t>
            </a:r>
          </a:p>
          <a:p>
            <a:pPr marL="342900" indent="-342900">
              <a:buFont typeface="Arial" panose="020B0604020202020204" pitchFamily="34" charset="0"/>
              <a:buChar char="•"/>
            </a:pPr>
            <a:r>
              <a:rPr lang="en-GB" sz="2400" dirty="0">
                <a:latin typeface="Century Gothic" panose="020B0502020202020204" pitchFamily="34" charset="0"/>
              </a:rPr>
              <a:t>Communication strategies</a:t>
            </a:r>
          </a:p>
          <a:p>
            <a:r>
              <a:rPr lang="en-GB" sz="2400" dirty="0">
                <a:latin typeface="Century Gothic" panose="020B0502020202020204" pitchFamily="34" charset="0"/>
              </a:rPr>
              <a:t> </a:t>
            </a:r>
          </a:p>
        </p:txBody>
      </p:sp>
      <p:cxnSp>
        <p:nvCxnSpPr>
          <p:cNvPr id="16" name="Straight Connector 15"/>
          <p:cNvCxnSpPr/>
          <p:nvPr/>
        </p:nvCxnSpPr>
        <p:spPr>
          <a:xfrm flipH="1">
            <a:off x="2883674" y="2823596"/>
            <a:ext cx="257349" cy="441612"/>
          </a:xfrm>
          <a:prstGeom prst="line">
            <a:avLst/>
          </a:prstGeom>
          <a:ln w="31750">
            <a:solidFill>
              <a:srgbClr val="0033CC"/>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86707" y="2816277"/>
            <a:ext cx="293647" cy="461386"/>
          </a:xfrm>
          <a:prstGeom prst="line">
            <a:avLst/>
          </a:prstGeom>
          <a:ln w="31750">
            <a:solidFill>
              <a:srgbClr val="0033CC"/>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52577" y="2251393"/>
            <a:ext cx="9173461" cy="2364058"/>
          </a:xfrm>
          <a:prstGeom prst="roundRect">
            <a:avLst/>
          </a:prstGeom>
          <a:noFill/>
          <a:ln w="317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0" name="Content Placeholder 4"/>
          <p:cNvSpPr txBox="1">
            <a:spLocks/>
          </p:cNvSpPr>
          <p:nvPr/>
        </p:nvSpPr>
        <p:spPr>
          <a:xfrm>
            <a:off x="183055" y="5064381"/>
            <a:ext cx="11145306" cy="564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1F4E79"/>
                </a:solidFill>
              </a:rPr>
              <a:t>…but it is vitally important!</a:t>
            </a:r>
            <a:endParaRPr lang="en-GB" sz="2000"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726409" cy="867128"/>
          </a:xfrm>
          <a:prstGeom prst="rect">
            <a:avLst/>
          </a:prstGeom>
        </p:spPr>
      </p:pic>
      <p:sp>
        <p:nvSpPr>
          <p:cNvPr id="23" name="Title 3"/>
          <p:cNvSpPr>
            <a:spLocks noGrp="1"/>
          </p:cNvSpPr>
          <p:nvPr>
            <p:ph type="title"/>
          </p:nvPr>
        </p:nvSpPr>
        <p:spPr>
          <a:xfrm>
            <a:off x="208494" y="0"/>
            <a:ext cx="10462970" cy="1325563"/>
          </a:xfrm>
        </p:spPr>
        <p:txBody>
          <a:bodyPr>
            <a:normAutofit/>
          </a:bodyPr>
          <a:lstStyle/>
          <a:p>
            <a:pPr>
              <a:lnSpc>
                <a:spcPct val="100000"/>
              </a:lnSpc>
              <a:spcBef>
                <a:spcPts val="600"/>
              </a:spcBef>
            </a:pPr>
            <a:r>
              <a:rPr lang="en-GB" sz="3200" b="1" dirty="0">
                <a:solidFill>
                  <a:schemeClr val="bg1"/>
                </a:solidFill>
              </a:rPr>
              <a:t>How many words do learners need to know?</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0308" y="2318052"/>
            <a:ext cx="2629421" cy="2181445"/>
          </a:xfrm>
          <a:prstGeom prst="rect">
            <a:avLst/>
          </a:prstGeom>
        </p:spPr>
      </p:pic>
      <p:sp>
        <p:nvSpPr>
          <p:cNvPr id="25" name="TextBox 24"/>
          <p:cNvSpPr txBox="1"/>
          <p:nvPr/>
        </p:nvSpPr>
        <p:spPr>
          <a:xfrm>
            <a:off x="6296629" y="0"/>
            <a:ext cx="5895372" cy="276999"/>
          </a:xfrm>
          <a:prstGeom prst="rect">
            <a:avLst/>
          </a:prstGeom>
          <a:noFill/>
        </p:spPr>
        <p:txBody>
          <a:bodyPr wrap="square" rtlCol="0">
            <a:spAutoFit/>
          </a:bodyPr>
          <a:lstStyle/>
          <a:p>
            <a:pPr algn="r"/>
            <a:r>
              <a:rPr lang="en-GB" sz="1200" dirty="0"/>
              <a:t>Image: </a:t>
            </a:r>
            <a:r>
              <a:rPr lang="en-GB" sz="1200" dirty="0">
                <a:hlinkClick r:id="rId5"/>
              </a:rPr>
              <a:t>https://commons.wikimedia.org/wiki/File:Taboo_02.jpg</a:t>
            </a:r>
            <a:r>
              <a:rPr lang="en-GB" sz="1200" dirty="0"/>
              <a:t> </a:t>
            </a:r>
          </a:p>
        </p:txBody>
      </p:sp>
      <p:sp>
        <p:nvSpPr>
          <p:cNvPr id="19" name="TextBox 18"/>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54994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726409" cy="867128"/>
          </a:xfrm>
          <a:prstGeom prst="rect">
            <a:avLst/>
          </a:prstGeom>
        </p:spPr>
      </p:pic>
      <p:sp>
        <p:nvSpPr>
          <p:cNvPr id="4" name="Title 3"/>
          <p:cNvSpPr>
            <a:spLocks noGrp="1"/>
          </p:cNvSpPr>
          <p:nvPr>
            <p:ph type="title"/>
          </p:nvPr>
        </p:nvSpPr>
        <p:spPr>
          <a:xfrm>
            <a:off x="208494" y="0"/>
            <a:ext cx="10462970" cy="1325563"/>
          </a:xfrm>
        </p:spPr>
        <p:txBody>
          <a:bodyPr>
            <a:normAutofit/>
          </a:bodyPr>
          <a:lstStyle/>
          <a:p>
            <a:pPr>
              <a:lnSpc>
                <a:spcPct val="100000"/>
              </a:lnSpc>
              <a:spcBef>
                <a:spcPts val="600"/>
              </a:spcBef>
            </a:pPr>
            <a:r>
              <a:rPr lang="en-GB" sz="3200" b="1" dirty="0">
                <a:solidFill>
                  <a:schemeClr val="bg1"/>
                </a:solidFill>
              </a:rPr>
              <a:t>How many words do learners need to know?</a:t>
            </a:r>
          </a:p>
        </p:txBody>
      </p:sp>
      <p:sp>
        <p:nvSpPr>
          <p:cNvPr id="7" name="Rounded Rectangular Callout 6"/>
          <p:cNvSpPr/>
          <p:nvPr/>
        </p:nvSpPr>
        <p:spPr>
          <a:xfrm>
            <a:off x="4252205" y="1319514"/>
            <a:ext cx="7125709" cy="1301890"/>
          </a:xfrm>
          <a:prstGeom prst="wedgeRoundRectCallout">
            <a:avLst>
              <a:gd name="adj1" fmla="val -38599"/>
              <a:gd name="adj2" fmla="val 71730"/>
              <a:gd name="adj3" fmla="val 16667"/>
            </a:avLst>
          </a:prstGeom>
          <a:solidFill>
            <a:srgbClr val="E87D1E">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2400" dirty="0">
                <a:solidFill>
                  <a:srgbClr val="1F4E79"/>
                </a:solidFill>
                <a:latin typeface="Century Gothic" panose="020B0502020202020204" pitchFamily="34" charset="0"/>
              </a:rPr>
              <a:t>If I need to speak about the economy, I can't speak.  But when you speak about tactics, you don't use a lot of words. Maximum 100.</a:t>
            </a:r>
          </a:p>
        </p:txBody>
      </p:sp>
      <p:sp>
        <p:nvSpPr>
          <p:cNvPr id="3" name="TextBox 2"/>
          <p:cNvSpPr txBox="1"/>
          <p:nvPr/>
        </p:nvSpPr>
        <p:spPr>
          <a:xfrm>
            <a:off x="208494" y="4536427"/>
            <a:ext cx="11528235" cy="127727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sz="2400" dirty="0">
                <a:solidFill>
                  <a:srgbClr val="1F4E79"/>
                </a:solidFill>
                <a:latin typeface="Century Gothic" panose="020B0502020202020204" pitchFamily="34" charset="0"/>
              </a:rPr>
              <a:t>How many words do you think a learner needs to know?</a:t>
            </a:r>
          </a:p>
          <a:p>
            <a:pPr marL="342900" indent="-342900">
              <a:spcBef>
                <a:spcPts val="600"/>
              </a:spcBef>
              <a:buFont typeface="Arial" panose="020B0604020202020204" pitchFamily="34" charset="0"/>
              <a:buChar char="•"/>
            </a:pPr>
            <a:r>
              <a:rPr lang="en-GB" sz="2400" dirty="0">
                <a:solidFill>
                  <a:srgbClr val="1F4E79"/>
                </a:solidFill>
                <a:latin typeface="Century Gothic" panose="020B0502020202020204" pitchFamily="34" charset="0"/>
              </a:rPr>
              <a:t>Is vocab knowledge more important for some skills than others (listening, speaking, reading, writing)?</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921" b="7339"/>
          <a:stretch/>
        </p:blipFill>
        <p:spPr>
          <a:xfrm>
            <a:off x="1805651" y="1319514"/>
            <a:ext cx="2188338" cy="3139440"/>
          </a:xfrm>
          <a:prstGeom prst="rect">
            <a:avLst/>
          </a:prstGeom>
        </p:spPr>
      </p:pic>
      <p:sp>
        <p:nvSpPr>
          <p:cNvPr id="10" name="TextBox 9"/>
          <p:cNvSpPr txBox="1"/>
          <p:nvPr/>
        </p:nvSpPr>
        <p:spPr>
          <a:xfrm>
            <a:off x="6296629" y="0"/>
            <a:ext cx="5895372" cy="276999"/>
          </a:xfrm>
          <a:prstGeom prst="rect">
            <a:avLst/>
          </a:prstGeom>
          <a:noFill/>
        </p:spPr>
        <p:txBody>
          <a:bodyPr wrap="square" rtlCol="0">
            <a:spAutoFit/>
          </a:bodyPr>
          <a:lstStyle/>
          <a:p>
            <a:pPr algn="r"/>
            <a:r>
              <a:rPr lang="en-GB" sz="1200" dirty="0"/>
              <a:t>Image: https://commons.wikimedia.org/wiki/File:Fabio_Capello_2012.jpg</a:t>
            </a:r>
          </a:p>
        </p:txBody>
      </p:sp>
      <p:sp>
        <p:nvSpPr>
          <p:cNvPr id="9" name="TextBox 8"/>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1859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9107" y="1325563"/>
            <a:ext cx="9558453" cy="1039426"/>
          </a:xfrm>
        </p:spPr>
        <p:txBody>
          <a:bodyPr/>
          <a:lstStyle/>
          <a:p>
            <a:pPr marL="0" indent="0">
              <a:buNone/>
            </a:pPr>
            <a:r>
              <a:rPr lang="en-GB" b="1" dirty="0">
                <a:solidFill>
                  <a:srgbClr val="EA5F00"/>
                </a:solidFill>
              </a:rPr>
              <a:t>Jim Milton (2013): ‘Measuring the contribution of vocabulary knowledge to proficiency in the four skills’</a:t>
            </a:r>
            <a:endParaRPr lang="en-GB" sz="2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5" t="1903" r="5440" b="12466"/>
          <a:stretch/>
        </p:blipFill>
        <p:spPr>
          <a:xfrm>
            <a:off x="10314878" y="291337"/>
            <a:ext cx="1639230" cy="2009910"/>
          </a:xfrm>
          <a:prstGeom prst="rect">
            <a:avLst/>
          </a:prstGeom>
        </p:spPr>
      </p:pic>
      <p:sp>
        <p:nvSpPr>
          <p:cNvPr id="9" name="Content Placeholder 4"/>
          <p:cNvSpPr txBox="1">
            <a:spLocks/>
          </p:cNvSpPr>
          <p:nvPr/>
        </p:nvSpPr>
        <p:spPr>
          <a:xfrm>
            <a:off x="449107" y="2316575"/>
            <a:ext cx="10941205" cy="1795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2400" dirty="0"/>
              <a:t>Significant correlation between vocabulary size and proficiency level</a:t>
            </a:r>
          </a:p>
          <a:p>
            <a:pPr marL="285750" indent="-285750"/>
            <a:r>
              <a:rPr lang="en-GB" sz="2400" dirty="0"/>
              <a:t>Vocabulary knowledge is a strong predictor of performance in all four skills – explaining up to about 50% of variance in performance </a:t>
            </a:r>
          </a:p>
          <a:p>
            <a:pPr marL="285750" indent="-285750"/>
            <a:r>
              <a:rPr lang="en-GB" sz="2400" dirty="0"/>
              <a:t>Breadth, depth and speed (automaticity) are all important</a:t>
            </a:r>
          </a:p>
        </p:txBody>
      </p:sp>
      <p:sp>
        <p:nvSpPr>
          <p:cNvPr id="2" name="Rounded Rectangular Callout 1"/>
          <p:cNvSpPr/>
          <p:nvPr/>
        </p:nvSpPr>
        <p:spPr>
          <a:xfrm>
            <a:off x="4409954" y="4282633"/>
            <a:ext cx="7106855" cy="1801386"/>
          </a:xfrm>
          <a:prstGeom prst="wedgeRoundRectCallout">
            <a:avLst>
              <a:gd name="adj1" fmla="val 31286"/>
              <a:gd name="adj2" fmla="val -67673"/>
              <a:gd name="adj3" fmla="val 16667"/>
            </a:avLst>
          </a:prstGeom>
          <a:solidFill>
            <a:srgbClr val="E87D1E">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accent5">
                    <a:lumMod val="50000"/>
                  </a:schemeClr>
                </a:solidFill>
                <a:latin typeface="Century Gothic" panose="020B0502020202020204" pitchFamily="34" charset="0"/>
              </a:rPr>
              <a:t>Generally speaking, the more words a learner knows, the more they are likely to know about them, and the better they are likely to perform, whatever the skill. </a:t>
            </a:r>
            <a:r>
              <a:rPr lang="en-GB" sz="2000" dirty="0">
                <a:solidFill>
                  <a:schemeClr val="accent5">
                    <a:lumMod val="50000"/>
                  </a:schemeClr>
                </a:solidFill>
                <a:latin typeface="Century Gothic" panose="020B0502020202020204" pitchFamily="34" charset="0"/>
              </a:rPr>
              <a:t>(Milton, 2013: 71)</a:t>
            </a:r>
            <a:endParaRPr lang="en-GB" dirty="0">
              <a:solidFill>
                <a:schemeClr val="accent5">
                  <a:lumMod val="50000"/>
                </a:schemeClr>
              </a:solidFill>
              <a:latin typeface="Century Gothic" panose="020B0502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10726409" cy="867128"/>
          </a:xfrm>
          <a:prstGeom prst="rect">
            <a:avLst/>
          </a:prstGeom>
        </p:spPr>
      </p:pic>
      <p:sp>
        <p:nvSpPr>
          <p:cNvPr id="11" name="Title 3"/>
          <p:cNvSpPr>
            <a:spLocks noGrp="1"/>
          </p:cNvSpPr>
          <p:nvPr>
            <p:ph type="title"/>
          </p:nvPr>
        </p:nvSpPr>
        <p:spPr>
          <a:xfrm>
            <a:off x="208494" y="0"/>
            <a:ext cx="10462970" cy="1325563"/>
          </a:xfrm>
        </p:spPr>
        <p:txBody>
          <a:bodyPr>
            <a:normAutofit/>
          </a:bodyPr>
          <a:lstStyle/>
          <a:p>
            <a:pPr>
              <a:lnSpc>
                <a:spcPct val="100000"/>
              </a:lnSpc>
              <a:spcBef>
                <a:spcPts val="600"/>
              </a:spcBef>
            </a:pPr>
            <a:r>
              <a:rPr lang="en-GB" sz="3200" b="1" dirty="0">
                <a:solidFill>
                  <a:schemeClr val="bg1"/>
                </a:solidFill>
              </a:rPr>
              <a:t>How many words do learners need to know?</a:t>
            </a:r>
          </a:p>
        </p:txBody>
      </p:sp>
      <p:sp>
        <p:nvSpPr>
          <p:cNvPr id="8" name="TextBox 7"/>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72322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16972" y="1325563"/>
            <a:ext cx="10736269" cy="417101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10726409" cy="867128"/>
          </a:xfrm>
          <a:prstGeom prst="rect">
            <a:avLst/>
          </a:prstGeom>
        </p:spPr>
      </p:pic>
      <p:sp>
        <p:nvSpPr>
          <p:cNvPr id="12" name="Title 3"/>
          <p:cNvSpPr>
            <a:spLocks noGrp="1"/>
          </p:cNvSpPr>
          <p:nvPr>
            <p:ph type="title"/>
          </p:nvPr>
        </p:nvSpPr>
        <p:spPr>
          <a:xfrm>
            <a:off x="208494" y="0"/>
            <a:ext cx="10462970" cy="1325563"/>
          </a:xfrm>
        </p:spPr>
        <p:txBody>
          <a:bodyPr>
            <a:normAutofit/>
          </a:bodyPr>
          <a:lstStyle/>
          <a:p>
            <a:r>
              <a:rPr lang="en-GB" sz="3200" b="1" dirty="0">
                <a:solidFill>
                  <a:schemeClr val="bg1"/>
                </a:solidFill>
              </a:rPr>
              <a:t>How many words do learners need to know?</a:t>
            </a:r>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57529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418" r="1346"/>
          <a:stretch/>
        </p:blipFill>
        <p:spPr>
          <a:xfrm>
            <a:off x="561108" y="1325563"/>
            <a:ext cx="10541427" cy="3996409"/>
          </a:xfrm>
          <a:prstGeom prst="rect">
            <a:avLst/>
          </a:prstGeom>
        </p:spPr>
      </p:pic>
      <p:sp>
        <p:nvSpPr>
          <p:cNvPr id="2" name="TextBox 1"/>
          <p:cNvSpPr txBox="1"/>
          <p:nvPr/>
        </p:nvSpPr>
        <p:spPr>
          <a:xfrm>
            <a:off x="0" y="5955818"/>
            <a:ext cx="12192000" cy="338554"/>
          </a:xfrm>
          <a:prstGeom prst="rect">
            <a:avLst/>
          </a:prstGeom>
          <a:noFill/>
        </p:spPr>
        <p:txBody>
          <a:bodyPr wrap="square" rtlCol="0">
            <a:spAutoFit/>
          </a:bodyPr>
          <a:lstStyle/>
          <a:p>
            <a:pPr algn="ctr"/>
            <a:r>
              <a:rPr lang="en-GB" sz="1600" dirty="0">
                <a:solidFill>
                  <a:srgbClr val="1F4E79"/>
                </a:solidFill>
                <a:latin typeface="Century Gothic" panose="020B0502020202020204" pitchFamily="34" charset="0"/>
              </a:rPr>
              <a:t>Milton, J. (2006) ‘Language </a:t>
            </a:r>
            <a:r>
              <a:rPr lang="en-GB" sz="1600" dirty="0" err="1">
                <a:solidFill>
                  <a:srgbClr val="1F4E79"/>
                </a:solidFill>
                <a:latin typeface="Century Gothic" panose="020B0502020202020204" pitchFamily="34" charset="0"/>
              </a:rPr>
              <a:t>Lite</a:t>
            </a:r>
            <a:r>
              <a:rPr lang="en-GB" sz="1600" dirty="0">
                <a:solidFill>
                  <a:srgbClr val="1F4E79"/>
                </a:solidFill>
                <a:latin typeface="Century Gothic" panose="020B0502020202020204" pitchFamily="34" charset="0"/>
              </a:rPr>
              <a:t>? Learning French Vocabulary in School’. Journal of French Language Studies, 16: 187-205</a:t>
            </a:r>
            <a:endParaRPr lang="en-GB" sz="1600" dirty="0">
              <a:solidFill>
                <a:srgbClr val="1F4E79"/>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10726409" cy="867128"/>
          </a:xfrm>
          <a:prstGeom prst="rect">
            <a:avLst/>
          </a:prstGeom>
        </p:spPr>
      </p:pic>
      <p:sp>
        <p:nvSpPr>
          <p:cNvPr id="12" name="Title 3"/>
          <p:cNvSpPr>
            <a:spLocks noGrp="1"/>
          </p:cNvSpPr>
          <p:nvPr>
            <p:ph type="title"/>
          </p:nvPr>
        </p:nvSpPr>
        <p:spPr>
          <a:xfrm>
            <a:off x="208494" y="0"/>
            <a:ext cx="10462970" cy="1325563"/>
          </a:xfrm>
        </p:spPr>
        <p:txBody>
          <a:bodyPr>
            <a:normAutofit/>
          </a:bodyPr>
          <a:lstStyle/>
          <a:p>
            <a:r>
              <a:rPr lang="en-GB" sz="3200" b="1" dirty="0">
                <a:solidFill>
                  <a:schemeClr val="bg1"/>
                </a:solidFill>
              </a:rPr>
              <a:t>How many words do learners need to know?</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50245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726409" cy="867128"/>
          </a:xfrm>
          <a:prstGeom prst="rect">
            <a:avLst/>
          </a:prstGeom>
        </p:spPr>
      </p:pic>
      <p:sp>
        <p:nvSpPr>
          <p:cNvPr id="4" name="Title 3"/>
          <p:cNvSpPr>
            <a:spLocks noGrp="1"/>
          </p:cNvSpPr>
          <p:nvPr>
            <p:ph type="title"/>
          </p:nvPr>
        </p:nvSpPr>
        <p:spPr>
          <a:xfrm>
            <a:off x="208494" y="0"/>
            <a:ext cx="10462970" cy="1325563"/>
          </a:xfrm>
        </p:spPr>
        <p:txBody>
          <a:bodyPr>
            <a:normAutofit/>
          </a:bodyPr>
          <a:lstStyle/>
          <a:p>
            <a:r>
              <a:rPr lang="en-GB" sz="3200" b="1" dirty="0">
                <a:solidFill>
                  <a:schemeClr val="bg1"/>
                </a:solidFill>
              </a:rPr>
              <a:t>How many words do learners need to know?</a:t>
            </a:r>
          </a:p>
        </p:txBody>
      </p:sp>
      <p:sp>
        <p:nvSpPr>
          <p:cNvPr id="12" name="Content Placeholder 4"/>
          <p:cNvSpPr txBox="1">
            <a:spLocks/>
          </p:cNvSpPr>
          <p:nvPr/>
        </p:nvSpPr>
        <p:spPr>
          <a:xfrm>
            <a:off x="-1" y="1285313"/>
            <a:ext cx="12192000" cy="50195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n-GB" sz="2200" dirty="0">
                <a:solidFill>
                  <a:srgbClr val="1F4E79"/>
                </a:solidFill>
              </a:rPr>
              <a:t>Much research has looked at vocab size needed for reading comprehension</a:t>
            </a:r>
          </a:p>
          <a:p>
            <a:pPr>
              <a:lnSpc>
                <a:spcPct val="120000"/>
              </a:lnSpc>
              <a:spcBef>
                <a:spcPts val="600"/>
              </a:spcBef>
            </a:pPr>
            <a:r>
              <a:rPr lang="en-GB" sz="2200" dirty="0">
                <a:solidFill>
                  <a:srgbClr val="1F4E79"/>
                </a:solidFill>
              </a:rPr>
              <a:t>Findings converge to suggest that you need to know about 95% of words in a written text to comprehend it adequately.  For ‘general academic’ texts, this equates to knowledge of about 4,000-5,000 word families.  </a:t>
            </a:r>
          </a:p>
          <a:p>
            <a:pPr>
              <a:lnSpc>
                <a:spcPct val="120000"/>
              </a:lnSpc>
              <a:spcBef>
                <a:spcPts val="600"/>
              </a:spcBef>
            </a:pPr>
            <a:r>
              <a:rPr lang="en-GB" sz="2200" dirty="0">
                <a:solidFill>
                  <a:srgbClr val="1F4E79"/>
                </a:solidFill>
              </a:rPr>
              <a:t>For ‘optimal’ comprehension, the figures are 98% and 8,000 word families.  However:</a:t>
            </a:r>
          </a:p>
          <a:p>
            <a:pPr marL="914400" lvl="1" indent="-457200">
              <a:lnSpc>
                <a:spcPct val="120000"/>
              </a:lnSpc>
              <a:spcBef>
                <a:spcPts val="600"/>
              </a:spcBef>
              <a:buFont typeface="+mj-lt"/>
              <a:buAutoNum type="arabicPeriod"/>
            </a:pPr>
            <a:r>
              <a:rPr lang="en-GB" sz="2200" dirty="0">
                <a:solidFill>
                  <a:srgbClr val="1F4E79"/>
                </a:solidFill>
              </a:rPr>
              <a:t>You can compensate for gaps in knowledge using strategic behaviour, dictionaries, etc.;</a:t>
            </a:r>
          </a:p>
          <a:p>
            <a:pPr marL="914400" lvl="1" indent="-457200">
              <a:lnSpc>
                <a:spcPct val="120000"/>
              </a:lnSpc>
              <a:spcBef>
                <a:spcPts val="600"/>
              </a:spcBef>
              <a:buFont typeface="+mj-lt"/>
              <a:buAutoNum type="arabicPeriod"/>
            </a:pPr>
            <a:r>
              <a:rPr lang="en-GB" sz="2200" dirty="0">
                <a:solidFill>
                  <a:srgbClr val="1F4E79"/>
                </a:solidFill>
              </a:rPr>
              <a:t>You get a lot of ‘bang for your buck’ with high frequency words!  </a:t>
            </a:r>
          </a:p>
          <a:p>
            <a:pPr marL="914400" lvl="1" indent="-457200">
              <a:lnSpc>
                <a:spcPct val="120000"/>
              </a:lnSpc>
              <a:spcBef>
                <a:spcPts val="600"/>
              </a:spcBef>
              <a:buFont typeface="+mj-lt"/>
              <a:buAutoNum type="arabicPeriod"/>
            </a:pPr>
            <a:r>
              <a:rPr lang="en-GB" sz="2200" dirty="0">
                <a:solidFill>
                  <a:srgbClr val="1F4E79"/>
                </a:solidFill>
              </a:rPr>
              <a:t>For comprehension of spoken language, less breadth of vocabulary is needed (though learners may find recognizing those words within the speech stream more of a challenge)</a:t>
            </a:r>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8549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fade">
                                      <p:cBhvr>
                                        <p:cTn id="20" dur="500"/>
                                        <p:tgtEl>
                                          <p:spTgt spid="1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fade">
                                      <p:cBhvr>
                                        <p:cTn id="2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726409" cy="867128"/>
          </a:xfrm>
          <a:prstGeom prst="rect">
            <a:avLst/>
          </a:prstGeom>
        </p:spPr>
      </p:pic>
      <p:sp>
        <p:nvSpPr>
          <p:cNvPr id="4" name="Title 3"/>
          <p:cNvSpPr>
            <a:spLocks noGrp="1"/>
          </p:cNvSpPr>
          <p:nvPr>
            <p:ph type="title"/>
          </p:nvPr>
        </p:nvSpPr>
        <p:spPr>
          <a:xfrm>
            <a:off x="208494" y="0"/>
            <a:ext cx="10462970" cy="1325563"/>
          </a:xfrm>
        </p:spPr>
        <p:txBody>
          <a:bodyPr>
            <a:normAutofit/>
          </a:bodyPr>
          <a:lstStyle/>
          <a:p>
            <a:r>
              <a:rPr lang="en-GB" sz="3200" b="1" dirty="0">
                <a:solidFill>
                  <a:schemeClr val="bg1"/>
                </a:solidFill>
              </a:rPr>
              <a:t>How many words do learners need to know?</a:t>
            </a:r>
          </a:p>
        </p:txBody>
      </p:sp>
      <p:pic>
        <p:nvPicPr>
          <p:cNvPr id="5" name="Picture 4"/>
          <p:cNvPicPr>
            <a:picLocks noChangeAspect="1"/>
          </p:cNvPicPr>
          <p:nvPr/>
        </p:nvPicPr>
        <p:blipFill rotWithShape="1">
          <a:blip r:embed="rId4"/>
          <a:srcRect l="10915" t="32982" r="38801" b="34953"/>
          <a:stretch/>
        </p:blipFill>
        <p:spPr>
          <a:xfrm>
            <a:off x="80189" y="1543481"/>
            <a:ext cx="9540432" cy="3422140"/>
          </a:xfrm>
          <a:prstGeom prst="rect">
            <a:avLst/>
          </a:prstGeom>
        </p:spPr>
      </p:pic>
      <p:sp>
        <p:nvSpPr>
          <p:cNvPr id="7" name="TextBox 6"/>
          <p:cNvSpPr txBox="1"/>
          <p:nvPr/>
        </p:nvSpPr>
        <p:spPr>
          <a:xfrm>
            <a:off x="9497292" y="1818596"/>
            <a:ext cx="2694707" cy="2292935"/>
          </a:xfrm>
          <a:prstGeom prst="rect">
            <a:avLst/>
          </a:prstGeom>
          <a:noFill/>
        </p:spPr>
        <p:txBody>
          <a:bodyPr wrap="square" rtlCol="0">
            <a:spAutoFit/>
          </a:bodyPr>
          <a:lstStyle/>
          <a:p>
            <a:pPr marL="342900" indent="-342900">
              <a:buFont typeface="Wingdings" panose="05000000000000000000" pitchFamily="2" charset="2"/>
              <a:buChar char="u"/>
            </a:pPr>
            <a:r>
              <a:rPr lang="en-GB" sz="2000" dirty="0">
                <a:latin typeface="Century Gothic" panose="020B0502020202020204" pitchFamily="34" charset="0"/>
                <a:sym typeface="Wingdings" panose="05000000000000000000" pitchFamily="2" charset="2"/>
              </a:rPr>
              <a:t>General conversation  </a:t>
            </a:r>
            <a:r>
              <a:rPr lang="en-GB" sz="1100" dirty="0">
                <a:latin typeface="Century Gothic" panose="020B0502020202020204" pitchFamily="34" charset="0"/>
                <a:sym typeface="Wingdings" panose="05000000000000000000" pitchFamily="2" charset="2"/>
              </a:rPr>
              <a:t>	</a:t>
            </a:r>
            <a:endParaRPr lang="en-GB" sz="2000" dirty="0">
              <a:latin typeface="Century Gothic" panose="020B0502020202020204" pitchFamily="34" charset="0"/>
              <a:sym typeface="Wingdings" panose="05000000000000000000" pitchFamily="2" charset="2"/>
            </a:endParaRPr>
          </a:p>
          <a:p>
            <a:pPr marL="342900" indent="-342900">
              <a:buFont typeface="Wingdings" panose="05000000000000000000" pitchFamily="2" charset="2"/>
              <a:buChar char="n"/>
            </a:pPr>
            <a:r>
              <a:rPr lang="en-GB" sz="2000" dirty="0">
                <a:latin typeface="Century Gothic" panose="020B0502020202020204" pitchFamily="34" charset="0"/>
                <a:sym typeface="Wingdings" panose="05000000000000000000" pitchFamily="2" charset="2"/>
              </a:rPr>
              <a:t>More formal speech – e.g. lectures  	</a:t>
            </a:r>
          </a:p>
          <a:p>
            <a:endParaRPr lang="en-GB" sz="1050" dirty="0">
              <a:latin typeface="Century Gothic" panose="020B0502020202020204" pitchFamily="34" charset="0"/>
              <a:sym typeface="Wingdings" panose="05000000000000000000" pitchFamily="2" charset="2"/>
            </a:endParaRPr>
          </a:p>
          <a:p>
            <a:r>
              <a:rPr lang="en-GB" sz="1600" dirty="0">
                <a:latin typeface="Century Gothic" panose="020B0502020202020204" pitchFamily="34" charset="0"/>
                <a:sym typeface="Wingdings 3" panose="05040102010807070707" pitchFamily="18" charset="2"/>
              </a:rPr>
              <a:t> </a:t>
            </a:r>
            <a:r>
              <a:rPr lang="en-GB" sz="2000" dirty="0">
                <a:latin typeface="Century Gothic" panose="020B0502020202020204" pitchFamily="34" charset="0"/>
                <a:sym typeface="Wingdings 3" panose="05040102010807070707" pitchFamily="18" charset="2"/>
              </a:rPr>
              <a:t>Written language </a:t>
            </a:r>
            <a:endParaRPr lang="en-GB" sz="2000" dirty="0">
              <a:latin typeface="Century Gothic" panose="020B0502020202020204" pitchFamily="34" charset="0"/>
            </a:endParaRPr>
          </a:p>
        </p:txBody>
      </p:sp>
      <p:cxnSp>
        <p:nvCxnSpPr>
          <p:cNvPr id="10" name="Straight Connector 9"/>
          <p:cNvCxnSpPr/>
          <p:nvPr/>
        </p:nvCxnSpPr>
        <p:spPr>
          <a:xfrm>
            <a:off x="5786223" y="1654260"/>
            <a:ext cx="0" cy="2331842"/>
          </a:xfrm>
          <a:prstGeom prst="line">
            <a:avLst/>
          </a:prstGeom>
          <a:ln w="38100">
            <a:solidFill>
              <a:srgbClr val="FF9966"/>
            </a:solidFill>
          </a:ln>
        </p:spPr>
        <p:style>
          <a:lnRef idx="1">
            <a:schemeClr val="accent1"/>
          </a:lnRef>
          <a:fillRef idx="0">
            <a:schemeClr val="accent1"/>
          </a:fillRef>
          <a:effectRef idx="0">
            <a:schemeClr val="accent1"/>
          </a:effectRef>
          <a:fontRef idx="minor">
            <a:schemeClr val="tx1"/>
          </a:fontRef>
        </p:style>
      </p:cxnSp>
      <p:sp>
        <p:nvSpPr>
          <p:cNvPr id="11" name="Content Placeholder 4"/>
          <p:cNvSpPr>
            <a:spLocks noGrp="1"/>
          </p:cNvSpPr>
          <p:nvPr>
            <p:ph idx="1"/>
          </p:nvPr>
        </p:nvSpPr>
        <p:spPr>
          <a:xfrm>
            <a:off x="0" y="1174244"/>
            <a:ext cx="12192000" cy="564884"/>
          </a:xfrm>
        </p:spPr>
        <p:txBody>
          <a:bodyPr>
            <a:normAutofit fontScale="92500"/>
          </a:bodyPr>
          <a:lstStyle/>
          <a:p>
            <a:r>
              <a:rPr lang="en-GB" sz="2400" dirty="0">
                <a:solidFill>
                  <a:srgbClr val="1F4E79"/>
                </a:solidFill>
              </a:rPr>
              <a:t>Graph showing text coverage for written / spoken corpora in the BNC </a:t>
            </a:r>
            <a:r>
              <a:rPr lang="en-GB" sz="1900" dirty="0">
                <a:solidFill>
                  <a:srgbClr val="1F4E79"/>
                </a:solidFill>
              </a:rPr>
              <a:t>(Milton 2013:66)</a:t>
            </a:r>
            <a:r>
              <a:rPr lang="en-GB" sz="2400" dirty="0">
                <a:solidFill>
                  <a:srgbClr val="1F4E79"/>
                </a:solidFill>
              </a:rPr>
              <a:t>  </a:t>
            </a:r>
            <a:endParaRPr lang="en-GB" sz="2000" dirty="0"/>
          </a:p>
        </p:txBody>
      </p:sp>
      <p:sp>
        <p:nvSpPr>
          <p:cNvPr id="9" name="Rounded Rectangular Callout 8"/>
          <p:cNvSpPr/>
          <p:nvPr/>
        </p:nvSpPr>
        <p:spPr>
          <a:xfrm>
            <a:off x="80189" y="5076400"/>
            <a:ext cx="12003781" cy="1133339"/>
          </a:xfrm>
          <a:prstGeom prst="wedgeRoundRectCallout">
            <a:avLst>
              <a:gd name="adj1" fmla="val 34924"/>
              <a:gd name="adj2" fmla="val -75431"/>
              <a:gd name="adj3" fmla="val 16667"/>
            </a:avLst>
          </a:prstGeom>
          <a:solidFill>
            <a:srgbClr val="E87D1E">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00" dirty="0">
                <a:solidFill>
                  <a:srgbClr val="1F4E79"/>
                </a:solidFill>
                <a:latin typeface="Century Gothic" panose="020B0502020202020204" pitchFamily="34" charset="0"/>
              </a:rPr>
              <a:t>Knowing less than 1000 words of a foreign language is probably insufficient for comprehension, even in spoken language, unless communication is of the most formulaic kind, such as greetings, and lacking in any specific or specialised content. </a:t>
            </a:r>
            <a:r>
              <a:rPr lang="en-GB" dirty="0">
                <a:solidFill>
                  <a:srgbClr val="1F4E79"/>
                </a:solidFill>
                <a:latin typeface="Century Gothic" panose="020B0502020202020204" pitchFamily="34" charset="0"/>
              </a:rPr>
              <a:t>(Milton, 2009:58)</a:t>
            </a:r>
          </a:p>
        </p:txBody>
      </p:sp>
      <p:sp>
        <p:nvSpPr>
          <p:cNvPr id="12" name="TextBox 11"/>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14501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Summary so far</a:t>
            </a:r>
          </a:p>
        </p:txBody>
      </p:sp>
      <p:sp>
        <p:nvSpPr>
          <p:cNvPr id="5" name="Content Placeholder 4"/>
          <p:cNvSpPr>
            <a:spLocks noGrp="1"/>
          </p:cNvSpPr>
          <p:nvPr>
            <p:ph idx="1"/>
          </p:nvPr>
        </p:nvSpPr>
        <p:spPr>
          <a:xfrm>
            <a:off x="208493" y="1325563"/>
            <a:ext cx="11794453" cy="4659445"/>
          </a:xfrm>
        </p:spPr>
        <p:txBody>
          <a:bodyPr>
            <a:normAutofit/>
          </a:bodyPr>
          <a:lstStyle/>
          <a:p>
            <a:pPr marL="457200" indent="-457200">
              <a:buFont typeface="+mj-lt"/>
              <a:buAutoNum type="arabicPeriod"/>
            </a:pPr>
            <a:r>
              <a:rPr lang="en-GB" sz="2400" dirty="0"/>
              <a:t>Vocabulary knowledge is crucial for performance in all four language skills</a:t>
            </a:r>
          </a:p>
          <a:p>
            <a:pPr marL="457200" indent="-457200">
              <a:buFont typeface="+mj-lt"/>
              <a:buAutoNum type="arabicPeriod"/>
            </a:pPr>
            <a:r>
              <a:rPr lang="en-GB" sz="2400" dirty="0"/>
              <a:t>Breadth, depth and speed (fluency) of vocabulary knowledge are all important</a:t>
            </a:r>
            <a:endParaRPr lang="en-GB" sz="3600" dirty="0"/>
          </a:p>
          <a:p>
            <a:pPr marL="914400" lvl="1" indent="-457200">
              <a:buFont typeface="+mj-lt"/>
              <a:buAutoNum type="arabicPeriod"/>
            </a:pPr>
            <a:r>
              <a:rPr lang="en-GB" sz="2400" dirty="0"/>
              <a:t>The more words you know, the better.  </a:t>
            </a:r>
          </a:p>
          <a:p>
            <a:pPr marL="914400" lvl="1" indent="-457200">
              <a:buFont typeface="+mj-lt"/>
              <a:buAutoNum type="arabicPeriod"/>
            </a:pPr>
            <a:r>
              <a:rPr lang="en-GB" sz="2400" dirty="0"/>
              <a:t>The more you know about them, the better.  </a:t>
            </a:r>
          </a:p>
          <a:p>
            <a:pPr marL="914400" lvl="1" indent="-457200">
              <a:buFont typeface="+mj-lt"/>
              <a:buAutoNum type="arabicPeriod"/>
            </a:pPr>
            <a:r>
              <a:rPr lang="en-GB" sz="2400" dirty="0"/>
              <a:t>The more quickly you can recognize and recall them, the better.</a:t>
            </a:r>
            <a:r>
              <a:rPr lang="en-GB" sz="1600" dirty="0"/>
              <a:t> </a:t>
            </a:r>
          </a:p>
          <a:p>
            <a:pPr marL="457200" indent="-457200">
              <a:buFont typeface="+mj-lt"/>
              <a:buAutoNum type="arabicPeriod"/>
            </a:pPr>
            <a:r>
              <a:rPr lang="en-GB" sz="2400" dirty="0"/>
              <a:t>You get most ‘bang for your buck’ in learning high frequency words.</a:t>
            </a:r>
          </a:p>
          <a:p>
            <a:pPr marL="457200" indent="-457200">
              <a:buFont typeface="+mj-lt"/>
              <a:buAutoNum type="arabicPeriod"/>
            </a:pPr>
            <a:r>
              <a:rPr lang="en-GB" sz="2400" dirty="0"/>
              <a:t>You won’t get very far with knowledge of &lt; 1,000 words</a:t>
            </a:r>
          </a:p>
          <a:p>
            <a:pPr marL="457200" indent="-457200">
              <a:buFont typeface="+mj-lt"/>
              <a:buAutoNum type="arabicPeriod"/>
            </a:pPr>
            <a:r>
              <a:rPr lang="en-GB" sz="2400" dirty="0"/>
              <a:t>You can get quite a long way with knowledge of ≥ 2,000 words</a:t>
            </a:r>
          </a:p>
          <a:p>
            <a:pPr marL="457200" indent="-457200">
              <a:buFont typeface="+mj-lt"/>
              <a:buAutoNum type="arabicPeriod"/>
            </a:pPr>
            <a:r>
              <a:rPr lang="en-GB" sz="2400" dirty="0"/>
              <a:t>Strategic behaviour can help you compensate for gaps in vocabulary knowledge </a:t>
            </a:r>
            <a:r>
              <a:rPr lang="en-GB" sz="2400" i="1" dirty="0"/>
              <a:t>to some extent</a:t>
            </a:r>
            <a:r>
              <a:rPr lang="en-GB" sz="2400" dirty="0"/>
              <a:t>.</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064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4" name="Title 3"/>
          <p:cNvSpPr>
            <a:spLocks noGrp="1"/>
          </p:cNvSpPr>
          <p:nvPr>
            <p:ph type="title"/>
          </p:nvPr>
        </p:nvSpPr>
        <p:spPr>
          <a:xfrm>
            <a:off x="208494" y="0"/>
            <a:ext cx="10441546" cy="1325563"/>
          </a:xfrm>
        </p:spPr>
        <p:txBody>
          <a:bodyPr>
            <a:normAutofit/>
          </a:bodyPr>
          <a:lstStyle/>
          <a:p>
            <a:r>
              <a:rPr lang="en-GB" sz="3600" b="1" dirty="0">
                <a:solidFill>
                  <a:schemeClr val="bg1"/>
                </a:solidFill>
              </a:rPr>
              <a:t>Which words do learners need to know?</a:t>
            </a:r>
          </a:p>
        </p:txBody>
      </p:sp>
      <p:sp>
        <p:nvSpPr>
          <p:cNvPr id="6" name="Content Placeholder 4"/>
          <p:cNvSpPr txBox="1">
            <a:spLocks/>
          </p:cNvSpPr>
          <p:nvPr/>
        </p:nvSpPr>
        <p:spPr>
          <a:xfrm>
            <a:off x="208494" y="1316432"/>
            <a:ext cx="11701856" cy="2051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EA5F00"/>
                </a:solidFill>
              </a:rPr>
              <a:t>Limitations of current Schemes of Work</a:t>
            </a:r>
            <a:endParaRPr lang="en-GB" sz="900" dirty="0"/>
          </a:p>
          <a:p>
            <a:pPr marL="0" indent="0">
              <a:buNone/>
            </a:pPr>
            <a:r>
              <a:rPr lang="en-GB" sz="2400" dirty="0"/>
              <a:t>“</a:t>
            </a:r>
            <a:r>
              <a:rPr lang="en-US" sz="2400" dirty="0"/>
              <a:t>Many language courses are </a:t>
            </a:r>
            <a:r>
              <a:rPr lang="en-US" sz="2400" dirty="0" err="1"/>
              <a:t>organised</a:t>
            </a:r>
            <a:r>
              <a:rPr lang="en-US" sz="2400" dirty="0"/>
              <a:t> around thematic topics, such as ‘free time activities’ (…) In such cases, the choice of vocabulary can be </a:t>
            </a:r>
            <a:r>
              <a:rPr lang="en-US" sz="2400" b="1" dirty="0">
                <a:solidFill>
                  <a:srgbClr val="FF6600"/>
                </a:solidFill>
              </a:rPr>
              <a:t>too </a:t>
            </a:r>
            <a:r>
              <a:rPr lang="en-US" sz="2400" b="1" dirty="0" err="1">
                <a:solidFill>
                  <a:srgbClr val="FF6600"/>
                </a:solidFill>
              </a:rPr>
              <a:t>specialised</a:t>
            </a:r>
            <a:r>
              <a:rPr lang="en-US" sz="2400" dirty="0">
                <a:solidFill>
                  <a:srgbClr val="1F4E79"/>
                </a:solidFill>
              </a:rPr>
              <a:t>,</a:t>
            </a:r>
            <a:r>
              <a:rPr lang="en-US" sz="2400" dirty="0"/>
              <a:t> teaching </a:t>
            </a:r>
            <a:r>
              <a:rPr lang="en-US" sz="2400" b="1" dirty="0">
                <a:solidFill>
                  <a:srgbClr val="FF6600"/>
                </a:solidFill>
              </a:rPr>
              <a:t>relatively rarely used words </a:t>
            </a:r>
            <a:r>
              <a:rPr lang="en-US" sz="2400" dirty="0"/>
              <a:t>at the expense of common words which it is harder to plan for re-encountering later” </a:t>
            </a:r>
            <a:r>
              <a:rPr lang="en-US" sz="1800" dirty="0"/>
              <a:t>(BR, p.9)</a:t>
            </a:r>
            <a:endParaRPr lang="en-GB" sz="2400" dirty="0"/>
          </a:p>
        </p:txBody>
      </p:sp>
      <p:sp>
        <p:nvSpPr>
          <p:cNvPr id="9" name="Rounded Rectangular Callout 8"/>
          <p:cNvSpPr/>
          <p:nvPr/>
        </p:nvSpPr>
        <p:spPr>
          <a:xfrm>
            <a:off x="208495" y="4320893"/>
            <a:ext cx="11701856" cy="1871563"/>
          </a:xfrm>
          <a:prstGeom prst="wedgeRoundRectCallout">
            <a:avLst>
              <a:gd name="adj1" fmla="val 33863"/>
              <a:gd name="adj2" fmla="val 58780"/>
              <a:gd name="adj3" fmla="val 16667"/>
            </a:avLst>
          </a:prstGeom>
          <a:solidFill>
            <a:srgbClr val="E87D1E">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rgbClr val="1F4E79"/>
                </a:solidFill>
                <a:latin typeface="Century Gothic" panose="020B0502020202020204" pitchFamily="34" charset="0"/>
              </a:rPr>
              <a:t>“Pupils do not learn enough words of a basic vocabulary, but learn many words that belong to a specialist vocabulary and restricted register. Even within the field of that specialist vocabulary … they do not learn enough to be able really to talk about a topic. Their vocabulary does not enable them to follow simple conversations or read texts in the target language”</a:t>
            </a:r>
            <a:endParaRPr lang="en-GB" sz="2000" dirty="0">
              <a:solidFill>
                <a:srgbClr val="1F4E79"/>
              </a:solidFill>
              <a:latin typeface="Century Gothic" panose="020B0502020202020204" pitchFamily="34" charset="0"/>
            </a:endParaRPr>
          </a:p>
        </p:txBody>
      </p:sp>
      <p:sp>
        <p:nvSpPr>
          <p:cNvPr id="7" name="TextBox 6"/>
          <p:cNvSpPr txBox="1"/>
          <p:nvPr/>
        </p:nvSpPr>
        <p:spPr>
          <a:xfrm>
            <a:off x="491999" y="3459842"/>
            <a:ext cx="11134846" cy="769441"/>
          </a:xfrm>
          <a:prstGeom prst="rect">
            <a:avLst/>
          </a:prstGeom>
          <a:noFill/>
          <a:ln w="38100">
            <a:solidFill>
              <a:srgbClr val="02456F"/>
            </a:solidFill>
          </a:ln>
        </p:spPr>
        <p:txBody>
          <a:bodyPr wrap="square" rtlCol="0">
            <a:spAutoFit/>
          </a:bodyPr>
          <a:lstStyle/>
          <a:p>
            <a:r>
              <a:rPr lang="en-GB" sz="2200" dirty="0" err="1">
                <a:solidFill>
                  <a:srgbClr val="1F4E79"/>
                </a:solidFill>
                <a:latin typeface="Century Gothic" panose="020B0502020202020204" pitchFamily="34" charset="0"/>
              </a:rPr>
              <a:t>Häcker</a:t>
            </a:r>
            <a:r>
              <a:rPr lang="en-GB" sz="2200" dirty="0">
                <a:solidFill>
                  <a:srgbClr val="1F4E79"/>
                </a:solidFill>
                <a:latin typeface="Century Gothic" panose="020B0502020202020204" pitchFamily="34" charset="0"/>
              </a:rPr>
              <a:t> (2011): ‘Eleven pets and twenty ways to express one’s opinion: the vocabulary learners of German acquire at English secondary schools’</a:t>
            </a:r>
          </a:p>
        </p:txBody>
      </p:sp>
      <p:sp>
        <p:nvSpPr>
          <p:cNvPr id="10" name="TextBox 9"/>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9255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224" r="14672"/>
          <a:stretch/>
        </p:blipFill>
        <p:spPr>
          <a:xfrm>
            <a:off x="1383633" y="1815642"/>
            <a:ext cx="1910904" cy="18172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746"/>
            <a:ext cx="11192719" cy="867128"/>
          </a:xfrm>
          <a:prstGeom prst="rect">
            <a:avLst/>
          </a:prstGeom>
        </p:spPr>
      </p:pic>
      <p:sp>
        <p:nvSpPr>
          <p:cNvPr id="4" name="Title 3"/>
          <p:cNvSpPr>
            <a:spLocks noGrp="1"/>
          </p:cNvSpPr>
          <p:nvPr>
            <p:ph type="title"/>
          </p:nvPr>
        </p:nvSpPr>
        <p:spPr>
          <a:xfrm>
            <a:off x="208495" y="312883"/>
            <a:ext cx="10441546" cy="1325563"/>
          </a:xfrm>
        </p:spPr>
        <p:txBody>
          <a:bodyPr>
            <a:normAutofit/>
          </a:bodyPr>
          <a:lstStyle/>
          <a:p>
            <a:r>
              <a:rPr lang="en-GB" sz="3600" b="1" dirty="0">
                <a:solidFill>
                  <a:schemeClr val="bg1"/>
                </a:solidFill>
              </a:rPr>
              <a:t>Which words do learners need to know?</a:t>
            </a:r>
          </a:p>
        </p:txBody>
      </p:sp>
      <p:sp>
        <p:nvSpPr>
          <p:cNvPr id="16" name="TextBox 15"/>
          <p:cNvSpPr txBox="1"/>
          <p:nvPr/>
        </p:nvSpPr>
        <p:spPr>
          <a:xfrm>
            <a:off x="-28479" y="5919126"/>
            <a:ext cx="8232781" cy="400110"/>
          </a:xfrm>
          <a:prstGeom prst="rect">
            <a:avLst/>
          </a:prstGeom>
          <a:noFill/>
        </p:spPr>
        <p:txBody>
          <a:bodyPr wrap="square" rtlCol="0">
            <a:spAutoFit/>
          </a:bodyPr>
          <a:lstStyle/>
          <a:p>
            <a:pPr algn="ctr"/>
            <a:r>
              <a:rPr lang="en-GB" sz="2000" dirty="0">
                <a:solidFill>
                  <a:srgbClr val="02456F"/>
                </a:solidFill>
                <a:latin typeface="Century Gothic" panose="020B0502020202020204" pitchFamily="34" charset="0"/>
              </a:rPr>
              <a:t>Lonsdale and Le Bras (2009) </a:t>
            </a:r>
            <a:r>
              <a:rPr lang="en-GB" sz="2000" i="1" dirty="0">
                <a:solidFill>
                  <a:srgbClr val="02456F"/>
                </a:solidFill>
                <a:latin typeface="Century Gothic" panose="020B0502020202020204" pitchFamily="34" charset="0"/>
              </a:rPr>
              <a:t>A Frequency dictionary for French.  </a:t>
            </a:r>
            <a:endParaRPr lang="en-GB" sz="2000" dirty="0">
              <a:solidFill>
                <a:srgbClr val="02456F"/>
              </a:solidFill>
              <a:latin typeface="Century Gothic" panose="020B0502020202020204" pitchFamily="34" charset="0"/>
            </a:endParaRPr>
          </a:p>
        </p:txBody>
      </p:sp>
      <p:sp>
        <p:nvSpPr>
          <p:cNvPr id="17" name="TextBox 16"/>
          <p:cNvSpPr txBox="1"/>
          <p:nvPr/>
        </p:nvSpPr>
        <p:spPr>
          <a:xfrm>
            <a:off x="893981" y="1633982"/>
            <a:ext cx="913157" cy="707886"/>
          </a:xfrm>
          <a:prstGeom prst="rect">
            <a:avLst/>
          </a:prstGeom>
          <a:solidFill>
            <a:schemeClr val="bg1"/>
          </a:solidFill>
          <a:ln w="25400">
            <a:solidFill>
              <a:srgbClr val="FF0066"/>
            </a:solidFill>
          </a:ln>
        </p:spPr>
        <p:txBody>
          <a:bodyPr wrap="square" rtlCol="0">
            <a:spAutoFit/>
          </a:bodyPr>
          <a:lstStyle/>
          <a:p>
            <a:pPr algn="ctr"/>
            <a:r>
              <a:rPr lang="en-GB" sz="2000" b="1" dirty="0">
                <a:solidFill>
                  <a:srgbClr val="FF0066"/>
                </a:solidFill>
              </a:rPr>
              <a:t>3138</a:t>
            </a:r>
          </a:p>
          <a:p>
            <a:pPr algn="ctr"/>
            <a:r>
              <a:rPr lang="en-GB" sz="2000" b="1" dirty="0">
                <a:solidFill>
                  <a:srgbClr val="FF0066"/>
                </a:solidFill>
              </a:rPr>
              <a:t>&lt;4K</a:t>
            </a:r>
          </a:p>
        </p:txBody>
      </p:sp>
      <p:sp>
        <p:nvSpPr>
          <p:cNvPr id="18" name="TextBox 17"/>
          <p:cNvSpPr txBox="1"/>
          <p:nvPr/>
        </p:nvSpPr>
        <p:spPr>
          <a:xfrm>
            <a:off x="3445008" y="1566663"/>
            <a:ext cx="913157" cy="707886"/>
          </a:xfrm>
          <a:prstGeom prst="rect">
            <a:avLst/>
          </a:prstGeom>
          <a:solidFill>
            <a:schemeClr val="bg1"/>
          </a:solidFill>
          <a:ln w="25400">
            <a:solidFill>
              <a:srgbClr val="FF0066"/>
            </a:solidFill>
          </a:ln>
        </p:spPr>
        <p:txBody>
          <a:bodyPr wrap="square" rtlCol="0">
            <a:spAutoFit/>
          </a:bodyPr>
          <a:lstStyle/>
          <a:p>
            <a:pPr algn="ctr"/>
            <a:r>
              <a:rPr lang="en-GB" sz="2000" b="1" dirty="0">
                <a:solidFill>
                  <a:srgbClr val="FF0066"/>
                </a:solidFill>
              </a:rPr>
              <a:t>2220</a:t>
            </a:r>
          </a:p>
          <a:p>
            <a:pPr algn="ctr"/>
            <a:r>
              <a:rPr lang="en-GB" sz="2000" b="1" dirty="0">
                <a:solidFill>
                  <a:srgbClr val="FF0066"/>
                </a:solidFill>
              </a:rPr>
              <a:t>&lt;3K</a:t>
            </a:r>
          </a:p>
        </p:txBody>
      </p:sp>
      <p:sp>
        <p:nvSpPr>
          <p:cNvPr id="22" name="TextBox 21"/>
          <p:cNvSpPr txBox="1"/>
          <p:nvPr/>
        </p:nvSpPr>
        <p:spPr>
          <a:xfrm>
            <a:off x="7133974" y="3996818"/>
            <a:ext cx="913157" cy="707886"/>
          </a:xfrm>
          <a:prstGeom prst="rect">
            <a:avLst/>
          </a:prstGeom>
          <a:solidFill>
            <a:schemeClr val="bg1"/>
          </a:solidFill>
          <a:ln w="25400">
            <a:solidFill>
              <a:srgbClr val="FF0066"/>
            </a:solidFill>
          </a:ln>
        </p:spPr>
        <p:txBody>
          <a:bodyPr wrap="square" rtlCol="0">
            <a:spAutoFit/>
          </a:bodyPr>
          <a:lstStyle/>
          <a:p>
            <a:pPr algn="ctr"/>
            <a:r>
              <a:rPr lang="en-GB" sz="2000" b="1" dirty="0">
                <a:solidFill>
                  <a:srgbClr val="FF0066"/>
                </a:solidFill>
              </a:rPr>
              <a:t>5547</a:t>
            </a:r>
          </a:p>
          <a:p>
            <a:pPr algn="ctr"/>
            <a:r>
              <a:rPr lang="en-GB" sz="2000" b="1" dirty="0">
                <a:solidFill>
                  <a:srgbClr val="FF0066"/>
                </a:solidFill>
              </a:rPr>
              <a:t>&lt;6K</a:t>
            </a:r>
          </a:p>
        </p:txBody>
      </p:sp>
      <p:sp>
        <p:nvSpPr>
          <p:cNvPr id="23" name="TextBox 22"/>
          <p:cNvSpPr txBox="1"/>
          <p:nvPr/>
        </p:nvSpPr>
        <p:spPr>
          <a:xfrm>
            <a:off x="8075609" y="1428435"/>
            <a:ext cx="4116391" cy="3108543"/>
          </a:xfrm>
          <a:prstGeom prst="rect">
            <a:avLst/>
          </a:prstGeom>
          <a:noFill/>
        </p:spPr>
        <p:txBody>
          <a:bodyPr wrap="square" rtlCol="0">
            <a:spAutoFit/>
          </a:bodyPr>
          <a:lstStyle/>
          <a:p>
            <a:pPr algn="ctr"/>
            <a:r>
              <a:rPr lang="en-GB" sz="2400" b="1" dirty="0">
                <a:solidFill>
                  <a:srgbClr val="E56700"/>
                </a:solidFill>
                <a:latin typeface="Century Gothic" panose="020B0502020202020204" pitchFamily="34" charset="0"/>
              </a:rPr>
              <a:t>“Pets” </a:t>
            </a:r>
          </a:p>
          <a:p>
            <a:pPr marL="342900" indent="-342900">
              <a:buFont typeface="Arial" panose="020B0604020202020204" pitchFamily="34" charset="0"/>
              <a:buChar char="•"/>
            </a:pPr>
            <a:r>
              <a:rPr lang="en-GB" sz="2400" dirty="0">
                <a:solidFill>
                  <a:srgbClr val="02456F"/>
                </a:solidFill>
                <a:latin typeface="Century Gothic" panose="020B0502020202020204" pitchFamily="34" charset="0"/>
              </a:rPr>
              <a:t>A topic-based vocabulary list.</a:t>
            </a:r>
          </a:p>
          <a:p>
            <a:pPr marL="342900" indent="-342900">
              <a:buFont typeface="Arial" panose="020B0604020202020204" pitchFamily="34" charset="0"/>
              <a:buChar char="•"/>
            </a:pPr>
            <a:r>
              <a:rPr lang="en-GB" sz="2400" dirty="0">
                <a:solidFill>
                  <a:srgbClr val="02456F"/>
                </a:solidFill>
                <a:latin typeface="Century Gothic" panose="020B0502020202020204" pitchFamily="34" charset="0"/>
              </a:rPr>
              <a:t>How frequent are these words in French?  </a:t>
            </a:r>
          </a:p>
          <a:p>
            <a:pPr marL="342900" indent="-342900">
              <a:buFont typeface="Arial" panose="020B0604020202020204" pitchFamily="34" charset="0"/>
              <a:buChar char="•"/>
            </a:pPr>
            <a:r>
              <a:rPr lang="en-GB" sz="2400" dirty="0">
                <a:solidFill>
                  <a:srgbClr val="02456F"/>
                </a:solidFill>
                <a:latin typeface="Century Gothic" panose="020B0502020202020204" pitchFamily="34" charset="0"/>
              </a:rPr>
              <a:t>How many are in the top 2,000 most frequent words?</a:t>
            </a:r>
          </a:p>
        </p:txBody>
      </p:sp>
      <p:sp>
        <p:nvSpPr>
          <p:cNvPr id="24" name="TextBox 23"/>
          <p:cNvSpPr txBox="1"/>
          <p:nvPr/>
        </p:nvSpPr>
        <p:spPr>
          <a:xfrm>
            <a:off x="8075609" y="4380244"/>
            <a:ext cx="4116391" cy="1938992"/>
          </a:xfrm>
          <a:prstGeom prst="rect">
            <a:avLst/>
          </a:prstGeom>
          <a:noFill/>
        </p:spPr>
        <p:txBody>
          <a:bodyPr wrap="square" rtlCol="0">
            <a:spAutoFit/>
          </a:bodyPr>
          <a:lstStyle/>
          <a:p>
            <a:pPr algn="ctr"/>
            <a:r>
              <a:rPr lang="en-GB" sz="2400" b="1" dirty="0">
                <a:solidFill>
                  <a:srgbClr val="E56700"/>
                </a:solidFill>
                <a:latin typeface="Century Gothic" panose="020B0502020202020204" pitchFamily="34" charset="0"/>
              </a:rPr>
              <a:t>Note</a:t>
            </a:r>
          </a:p>
          <a:p>
            <a:pPr marL="342900" indent="-342900">
              <a:buFont typeface="Arial" panose="020B0604020202020204" pitchFamily="34" charset="0"/>
              <a:buChar char="•"/>
            </a:pPr>
            <a:r>
              <a:rPr lang="en-GB" sz="2400" dirty="0">
                <a:solidFill>
                  <a:srgbClr val="02456F"/>
                </a:solidFill>
                <a:latin typeface="Century Gothic" panose="020B0502020202020204" pitchFamily="34" charset="0"/>
              </a:rPr>
              <a:t>Pupils’ own interests are also important! (but may not be needed by all) </a:t>
            </a:r>
          </a:p>
        </p:txBody>
      </p:sp>
      <p:sp>
        <p:nvSpPr>
          <p:cNvPr id="25" name="TextBox 24"/>
          <p:cNvSpPr txBox="1"/>
          <p:nvPr/>
        </p:nvSpPr>
        <p:spPr>
          <a:xfrm>
            <a:off x="0" y="-13266"/>
            <a:ext cx="12164067" cy="646331"/>
          </a:xfrm>
          <a:prstGeom prst="rect">
            <a:avLst/>
          </a:prstGeom>
          <a:noFill/>
        </p:spPr>
        <p:txBody>
          <a:bodyPr wrap="square" rtlCol="0">
            <a:spAutoFit/>
          </a:bodyPr>
          <a:lstStyle/>
          <a:p>
            <a:pPr algn="r"/>
            <a:r>
              <a:rPr lang="en-GB" sz="1200" dirty="0"/>
              <a:t>Images: </a:t>
            </a:r>
            <a:r>
              <a:rPr lang="en-GB" sz="1200" dirty="0">
                <a:hlinkClick r:id="rId5"/>
              </a:rPr>
              <a:t>https://en.wikipedia.org/wiki/File:Adorable-animal-cat-20787.jpg</a:t>
            </a:r>
            <a:r>
              <a:rPr lang="en-GB" sz="1200" dirty="0"/>
              <a:t>; </a:t>
            </a:r>
            <a:r>
              <a:rPr lang="en-GB" sz="1200" dirty="0">
                <a:hlinkClick r:id="rId6"/>
              </a:rPr>
              <a:t>https://pixabay.com/no/photos/hest-brown-isolert-kj%C3%B8rer-2775949/</a:t>
            </a:r>
            <a:r>
              <a:rPr lang="en-GB" sz="1200" dirty="0"/>
              <a:t>; </a:t>
            </a:r>
            <a:r>
              <a:rPr lang="en-GB" sz="1200" dirty="0">
                <a:hlinkClick r:id="rId7"/>
              </a:rPr>
              <a:t>https://pixabay.com/no/photos/kanin-dyr-natur-av-%C3%B8rer-pet-2649157/</a:t>
            </a:r>
            <a:r>
              <a:rPr lang="en-GB" sz="1200" dirty="0"/>
              <a:t>; </a:t>
            </a:r>
            <a:r>
              <a:rPr lang="en-GB" sz="1200" dirty="0">
                <a:hlinkClick r:id="rId8"/>
              </a:rPr>
              <a:t>https://pixabay.com/no/photos/mus-gnager-rotte-3194768/</a:t>
            </a:r>
            <a:r>
              <a:rPr lang="en-GB" sz="1200" dirty="0"/>
              <a:t>; </a:t>
            </a:r>
            <a:r>
              <a:rPr lang="en-GB" sz="1200" dirty="0">
                <a:hlinkClick r:id="rId9"/>
              </a:rPr>
              <a:t>https://commons.wikimedia.org/wiki/File:Dog.in.sleep.jpg</a:t>
            </a:r>
            <a:r>
              <a:rPr lang="en-GB" sz="1200" dirty="0"/>
              <a:t>; </a:t>
            </a:r>
            <a:r>
              <a:rPr lang="en-GB" sz="1200" dirty="0">
                <a:hlinkClick r:id="rId10"/>
              </a:rPr>
              <a:t>https://pixabay.com/no/illustrations/slange-reptile-dyr-vintage-isolert-2082037/</a:t>
            </a:r>
            <a:r>
              <a:rPr lang="en-GB" sz="1200" dirty="0"/>
              <a:t>      </a:t>
            </a: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31512" y="1654070"/>
            <a:ext cx="3004097" cy="1927629"/>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59732" y="1413306"/>
            <a:ext cx="1340648" cy="2229253"/>
          </a:xfrm>
          <a:prstGeom prst="rect">
            <a:avLst/>
          </a:prstGeom>
        </p:spPr>
      </p:pic>
      <p:sp>
        <p:nvSpPr>
          <p:cNvPr id="19" name="TextBox 18"/>
          <p:cNvSpPr txBox="1"/>
          <p:nvPr/>
        </p:nvSpPr>
        <p:spPr>
          <a:xfrm>
            <a:off x="5820960" y="1633982"/>
            <a:ext cx="913157" cy="707886"/>
          </a:xfrm>
          <a:prstGeom prst="rect">
            <a:avLst/>
          </a:prstGeom>
          <a:solidFill>
            <a:schemeClr val="bg1"/>
          </a:solidFill>
          <a:ln w="25400">
            <a:solidFill>
              <a:srgbClr val="FF0066"/>
            </a:solidFill>
          </a:ln>
        </p:spPr>
        <p:txBody>
          <a:bodyPr wrap="square" rtlCol="0">
            <a:spAutoFit/>
          </a:bodyPr>
          <a:lstStyle/>
          <a:p>
            <a:pPr algn="ctr"/>
            <a:r>
              <a:rPr lang="en-GB" sz="2000" b="1" dirty="0">
                <a:solidFill>
                  <a:srgbClr val="FF0066"/>
                </a:solidFill>
              </a:rPr>
              <a:t>5833</a:t>
            </a:r>
          </a:p>
          <a:p>
            <a:pPr algn="ctr"/>
            <a:r>
              <a:rPr lang="en-GB" sz="2000" b="1" dirty="0">
                <a:solidFill>
                  <a:srgbClr val="FF0066"/>
                </a:solidFill>
              </a:rPr>
              <a:t>&lt;6K</a:t>
            </a:r>
          </a:p>
        </p:txBody>
      </p:sp>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6283" y="3814519"/>
            <a:ext cx="2216897" cy="1801542"/>
          </a:xfrm>
          <a:prstGeom prst="rect">
            <a:avLst/>
          </a:prstGeom>
        </p:spPr>
      </p:pic>
      <p:sp>
        <p:nvSpPr>
          <p:cNvPr id="20" name="TextBox 19"/>
          <p:cNvSpPr txBox="1"/>
          <p:nvPr/>
        </p:nvSpPr>
        <p:spPr>
          <a:xfrm>
            <a:off x="893980" y="3662967"/>
            <a:ext cx="913157" cy="707886"/>
          </a:xfrm>
          <a:prstGeom prst="rect">
            <a:avLst/>
          </a:prstGeom>
          <a:solidFill>
            <a:schemeClr val="bg1"/>
          </a:solidFill>
          <a:ln w="25400">
            <a:solidFill>
              <a:srgbClr val="FF0066"/>
            </a:solidFill>
          </a:ln>
        </p:spPr>
        <p:txBody>
          <a:bodyPr wrap="square" rtlCol="0">
            <a:spAutoFit/>
          </a:bodyPr>
          <a:lstStyle/>
          <a:p>
            <a:pPr algn="ctr"/>
            <a:r>
              <a:rPr lang="en-GB" sz="2000" b="1" dirty="0">
                <a:solidFill>
                  <a:srgbClr val="FF0066"/>
                </a:solidFill>
              </a:rPr>
              <a:t>4328</a:t>
            </a:r>
          </a:p>
          <a:p>
            <a:pPr algn="ctr"/>
            <a:r>
              <a:rPr lang="en-GB" sz="2000" b="1" dirty="0">
                <a:solidFill>
                  <a:srgbClr val="FF0066"/>
                </a:solidFill>
              </a:rPr>
              <a:t>&lt;5K</a:t>
            </a:r>
          </a:p>
        </p:txBody>
      </p:sp>
      <p:pic>
        <p:nvPicPr>
          <p:cNvPr id="34" name="Picture 33"/>
          <p:cNvPicPr>
            <a:picLocks noChangeAspect="1"/>
          </p:cNvPicPr>
          <p:nvPr/>
        </p:nvPicPr>
        <p:blipFill rotWithShape="1">
          <a:blip r:embed="rId14" cstate="print">
            <a:extLst>
              <a:ext uri="{28A0092B-C50C-407E-A947-70E740481C1C}">
                <a14:useLocalDpi xmlns:a14="http://schemas.microsoft.com/office/drawing/2010/main" val="0"/>
              </a:ext>
            </a:extLst>
          </a:blip>
          <a:srcRect l="6285" r="25128"/>
          <a:stretch/>
        </p:blipFill>
        <p:spPr>
          <a:xfrm>
            <a:off x="3735442" y="3779240"/>
            <a:ext cx="1889910" cy="1832121"/>
          </a:xfrm>
          <a:prstGeom prst="rect">
            <a:avLst/>
          </a:prstGeom>
        </p:spPr>
      </p:pic>
      <p:sp>
        <p:nvSpPr>
          <p:cNvPr id="21" name="TextBox 20"/>
          <p:cNvSpPr txBox="1"/>
          <p:nvPr/>
        </p:nvSpPr>
        <p:spPr>
          <a:xfrm>
            <a:off x="3445008" y="3659669"/>
            <a:ext cx="913157" cy="707886"/>
          </a:xfrm>
          <a:prstGeom prst="rect">
            <a:avLst/>
          </a:prstGeom>
          <a:solidFill>
            <a:schemeClr val="bg1"/>
          </a:solidFill>
          <a:ln w="25400">
            <a:solidFill>
              <a:srgbClr val="FF0066"/>
            </a:solidFill>
          </a:ln>
        </p:spPr>
        <p:txBody>
          <a:bodyPr wrap="square" rtlCol="0">
            <a:spAutoFit/>
          </a:bodyPr>
          <a:lstStyle/>
          <a:p>
            <a:pPr algn="ctr"/>
            <a:r>
              <a:rPr lang="en-GB" sz="2000" b="1" dirty="0">
                <a:solidFill>
                  <a:srgbClr val="FF0066"/>
                </a:solidFill>
              </a:rPr>
              <a:t>1744</a:t>
            </a:r>
          </a:p>
          <a:p>
            <a:pPr algn="ctr"/>
            <a:r>
              <a:rPr lang="en-GB" sz="2000" b="1" dirty="0">
                <a:solidFill>
                  <a:srgbClr val="FF0066"/>
                </a:solidFill>
              </a:rPr>
              <a:t>&lt;2K</a:t>
            </a:r>
          </a:p>
        </p:txBody>
      </p:sp>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35609" y="3435396"/>
            <a:ext cx="1923246" cy="2808797"/>
          </a:xfrm>
          <a:prstGeom prst="rect">
            <a:avLst/>
          </a:prstGeom>
        </p:spPr>
      </p:pic>
      <p:sp>
        <p:nvSpPr>
          <p:cNvPr id="26" name="TextBox 25"/>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060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p:bldP spid="24" grpId="0"/>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Session outline</a:t>
            </a:r>
          </a:p>
        </p:txBody>
      </p:sp>
      <p:sp>
        <p:nvSpPr>
          <p:cNvPr id="5" name="Content Placeholder 4"/>
          <p:cNvSpPr>
            <a:spLocks noGrp="1"/>
          </p:cNvSpPr>
          <p:nvPr>
            <p:ph idx="1"/>
          </p:nvPr>
        </p:nvSpPr>
        <p:spPr>
          <a:xfrm>
            <a:off x="208494" y="1325563"/>
            <a:ext cx="7801187" cy="4843743"/>
          </a:xfrm>
        </p:spPr>
        <p:txBody>
          <a:bodyPr>
            <a:normAutofit/>
          </a:bodyPr>
          <a:lstStyle/>
          <a:p>
            <a:pPr marL="0" indent="0" algn="ctr">
              <a:buNone/>
            </a:pPr>
            <a:r>
              <a:rPr lang="en-GB" b="1" dirty="0">
                <a:solidFill>
                  <a:srgbClr val="EA5F00"/>
                </a:solidFill>
              </a:rPr>
              <a:t>Key questions:</a:t>
            </a:r>
            <a:r>
              <a:rPr lang="en-GB" dirty="0"/>
              <a:t/>
            </a:r>
            <a:br>
              <a:rPr lang="en-GB" dirty="0"/>
            </a:br>
            <a:endParaRPr lang="en-GB" sz="900" dirty="0"/>
          </a:p>
          <a:p>
            <a:pPr marL="514350" indent="-514350">
              <a:buFont typeface="+mj-lt"/>
              <a:buAutoNum type="arabicPeriod"/>
            </a:pPr>
            <a:r>
              <a:rPr lang="en-GB" sz="2400" dirty="0"/>
              <a:t>What is it to ‘know’ a word?</a:t>
            </a:r>
          </a:p>
          <a:p>
            <a:pPr marL="514350" indent="-514350">
              <a:buFont typeface="+mj-lt"/>
              <a:buAutoNum type="arabicPeriod"/>
            </a:pPr>
            <a:r>
              <a:rPr lang="en-GB" sz="2400" dirty="0"/>
              <a:t>Why is knowing words important?  How many words do learners need to know?</a:t>
            </a:r>
          </a:p>
          <a:p>
            <a:pPr marL="514350" indent="-514350">
              <a:buFont typeface="+mj-lt"/>
              <a:buAutoNum type="arabicPeriod"/>
            </a:pPr>
            <a:r>
              <a:rPr lang="en-GB" sz="2400" dirty="0"/>
              <a:t>Which words do learners need to know?  (and how does this relate to current Schemes of Work and textbooks?)</a:t>
            </a:r>
          </a:p>
          <a:p>
            <a:pPr marL="514350" indent="-514350">
              <a:buFont typeface="+mj-lt"/>
              <a:buAutoNum type="arabicPeriod"/>
            </a:pPr>
            <a:r>
              <a:rPr lang="en-GB" sz="2400" dirty="0"/>
              <a:t>How can learners best learn vocabulary?  As teachers, how can we best promote vocabulary learning?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681" y="1460854"/>
            <a:ext cx="4020311" cy="2864472"/>
          </a:xfrm>
          <a:prstGeom prst="rect">
            <a:avLst/>
          </a:prstGeom>
        </p:spPr>
      </p:pic>
      <p:sp>
        <p:nvSpPr>
          <p:cNvPr id="7" name="TextBox 6"/>
          <p:cNvSpPr txBox="1"/>
          <p:nvPr/>
        </p:nvSpPr>
        <p:spPr>
          <a:xfrm>
            <a:off x="4858214" y="0"/>
            <a:ext cx="7333787" cy="276999"/>
          </a:xfrm>
          <a:prstGeom prst="rect">
            <a:avLst/>
          </a:prstGeom>
          <a:noFill/>
        </p:spPr>
        <p:txBody>
          <a:bodyPr wrap="square" rtlCol="0">
            <a:spAutoFit/>
          </a:bodyPr>
          <a:lstStyle/>
          <a:p>
            <a:pPr algn="r"/>
            <a:r>
              <a:rPr lang="en-GB" sz="1200" dirty="0"/>
              <a:t>Image: https://pxhere.com/en/photo/731038</a:t>
            </a:r>
          </a:p>
        </p:txBody>
      </p:sp>
      <p:sp>
        <p:nvSpPr>
          <p:cNvPr id="9" name="TextBox 8"/>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56597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4" name="Title 3"/>
          <p:cNvSpPr>
            <a:spLocks noGrp="1"/>
          </p:cNvSpPr>
          <p:nvPr>
            <p:ph type="title"/>
          </p:nvPr>
        </p:nvSpPr>
        <p:spPr>
          <a:xfrm>
            <a:off x="208494" y="0"/>
            <a:ext cx="10441546" cy="1325563"/>
          </a:xfrm>
        </p:spPr>
        <p:txBody>
          <a:bodyPr>
            <a:normAutofit/>
          </a:bodyPr>
          <a:lstStyle/>
          <a:p>
            <a:r>
              <a:rPr lang="en-GB" sz="3600" b="1" dirty="0">
                <a:solidFill>
                  <a:schemeClr val="bg1"/>
                </a:solidFill>
              </a:rPr>
              <a:t>Which words do learners need to know?</a:t>
            </a:r>
          </a:p>
        </p:txBody>
      </p:sp>
      <p:pic>
        <p:nvPicPr>
          <p:cNvPr id="25" name="Picture 24"/>
          <p:cNvPicPr>
            <a:picLocks noChangeAspect="1"/>
          </p:cNvPicPr>
          <p:nvPr/>
        </p:nvPicPr>
        <p:blipFill rotWithShape="1">
          <a:blip r:embed="rId4"/>
          <a:srcRect l="6334" t="37062" r="19444" b="10790"/>
          <a:stretch/>
        </p:blipFill>
        <p:spPr>
          <a:xfrm>
            <a:off x="5303300" y="1904547"/>
            <a:ext cx="6786880" cy="2682240"/>
          </a:xfrm>
          <a:prstGeom prst="rect">
            <a:avLst/>
          </a:prstGeom>
        </p:spPr>
      </p:pic>
      <p:pic>
        <p:nvPicPr>
          <p:cNvPr id="26" name="Picture 25"/>
          <p:cNvPicPr>
            <a:picLocks noChangeAspect="1"/>
          </p:cNvPicPr>
          <p:nvPr/>
        </p:nvPicPr>
        <p:blipFill rotWithShape="1">
          <a:blip r:embed="rId5"/>
          <a:srcRect l="59000" t="41210" r="4222" b="45161"/>
          <a:stretch/>
        </p:blipFill>
        <p:spPr>
          <a:xfrm>
            <a:off x="4554389" y="4748359"/>
            <a:ext cx="7535791" cy="1570905"/>
          </a:xfrm>
          <a:prstGeom prst="rect">
            <a:avLst/>
          </a:prstGeom>
        </p:spPr>
      </p:pic>
      <p:sp>
        <p:nvSpPr>
          <p:cNvPr id="27" name="TextBox 26"/>
          <p:cNvSpPr txBox="1"/>
          <p:nvPr/>
        </p:nvSpPr>
        <p:spPr>
          <a:xfrm>
            <a:off x="208494" y="2066119"/>
            <a:ext cx="4733896" cy="2677656"/>
          </a:xfrm>
          <a:prstGeom prst="rect">
            <a:avLst/>
          </a:prstGeom>
          <a:solidFill>
            <a:schemeClr val="bg1">
              <a:alpha val="60000"/>
            </a:schemeClr>
          </a:solidFill>
        </p:spPr>
        <p:txBody>
          <a:bodyPr wrap="square" rtlCol="0">
            <a:spAutoFit/>
          </a:bodyPr>
          <a:lstStyle/>
          <a:p>
            <a:r>
              <a:rPr lang="fr-FR" sz="2400" dirty="0">
                <a:solidFill>
                  <a:srgbClr val="02456F"/>
                </a:solidFill>
                <a:latin typeface="Century Gothic" panose="020B0502020202020204" pitchFamily="34" charset="0"/>
              </a:rPr>
              <a:t>J'habite à Poitiers.  À mon avis, c'est génial.  Il y a des cafés et des restaurants.  Il y a un centre commercial.  Il y aussi un centre de loisirs et un stade.  Je pense que c'est super.  Qui est  d'accord ?</a:t>
            </a:r>
            <a:endParaRPr lang="en-GB" sz="2400" dirty="0">
              <a:solidFill>
                <a:srgbClr val="02456F"/>
              </a:solidFill>
              <a:latin typeface="Century Gothic" panose="020B0502020202020204" pitchFamily="34" charset="0"/>
            </a:endParaRPr>
          </a:p>
        </p:txBody>
      </p:sp>
      <p:cxnSp>
        <p:nvCxnSpPr>
          <p:cNvPr id="28" name="Straight Connector 27"/>
          <p:cNvCxnSpPr/>
          <p:nvPr/>
        </p:nvCxnSpPr>
        <p:spPr>
          <a:xfrm flipV="1">
            <a:off x="1878780" y="2330736"/>
            <a:ext cx="1010486"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1310573"/>
            <a:ext cx="12192000" cy="461665"/>
          </a:xfrm>
          <a:prstGeom prst="rect">
            <a:avLst/>
          </a:prstGeom>
          <a:noFill/>
        </p:spPr>
        <p:txBody>
          <a:bodyPr wrap="square" rtlCol="0">
            <a:spAutoFit/>
          </a:bodyPr>
          <a:lstStyle/>
          <a:p>
            <a:r>
              <a:rPr lang="en-GB" sz="2400" dirty="0">
                <a:solidFill>
                  <a:srgbClr val="02456F"/>
                </a:solidFill>
                <a:latin typeface="Century Gothic" panose="020B0502020202020204" pitchFamily="34" charset="0"/>
              </a:rPr>
              <a:t>Useful tool for ‘lexical profiling’ of texts:</a:t>
            </a:r>
            <a:r>
              <a:rPr lang="en-GB" sz="2400" b="1" dirty="0">
                <a:solidFill>
                  <a:srgbClr val="0033CC"/>
                </a:solidFill>
                <a:latin typeface="Century Gothic" panose="020B0502020202020204" pitchFamily="34" charset="0"/>
              </a:rPr>
              <a:t> </a:t>
            </a:r>
            <a:r>
              <a:rPr lang="en-GB" sz="2400" dirty="0">
                <a:solidFill>
                  <a:srgbClr val="E56700"/>
                </a:solidFill>
                <a:latin typeface="Century Gothic" panose="020B0502020202020204" pitchFamily="34" charset="0"/>
              </a:rPr>
              <a:t>www.lextutor.ca/vp/comp/</a:t>
            </a:r>
          </a:p>
        </p:txBody>
      </p:sp>
      <p:sp>
        <p:nvSpPr>
          <p:cNvPr id="9" name="TextBox 8"/>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53510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a:xfrm>
            <a:off x="235350" y="1325563"/>
            <a:ext cx="11597835" cy="20518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2200" b="1" dirty="0">
                <a:solidFill>
                  <a:srgbClr val="E56700"/>
                </a:solidFill>
              </a:rPr>
              <a:t>Other problems of topic-based vocabulary teaching</a:t>
            </a:r>
          </a:p>
          <a:p>
            <a:pPr>
              <a:lnSpc>
                <a:spcPct val="100000"/>
              </a:lnSpc>
              <a:spcBef>
                <a:spcPts val="600"/>
              </a:spcBef>
            </a:pPr>
            <a:r>
              <a:rPr lang="en-GB" sz="2200" dirty="0"/>
              <a:t>Predominance of nouns and adjectives </a:t>
            </a:r>
            <a:r>
              <a:rPr lang="en-GB" sz="2200" dirty="0">
                <a:sym typeface="Wingdings" panose="05000000000000000000" pitchFamily="2" charset="2"/>
              </a:rPr>
              <a:t> </a:t>
            </a:r>
            <a:r>
              <a:rPr lang="en-GB" sz="2200" dirty="0"/>
              <a:t>less attention to verbs (and therefore to sentence-building)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11" name="Title 3"/>
          <p:cNvSpPr>
            <a:spLocks noGrp="1"/>
          </p:cNvSpPr>
          <p:nvPr>
            <p:ph type="title"/>
          </p:nvPr>
        </p:nvSpPr>
        <p:spPr>
          <a:xfrm>
            <a:off x="208494" y="0"/>
            <a:ext cx="10441546" cy="1325563"/>
          </a:xfrm>
        </p:spPr>
        <p:txBody>
          <a:bodyPr>
            <a:normAutofit/>
          </a:bodyPr>
          <a:lstStyle/>
          <a:p>
            <a:r>
              <a:rPr lang="en-GB" sz="3600" b="1" dirty="0">
                <a:solidFill>
                  <a:schemeClr val="bg1"/>
                </a:solidFill>
              </a:rPr>
              <a:t>Which words do learners need to know?</a:t>
            </a:r>
          </a:p>
        </p:txBody>
      </p:sp>
      <p:sp>
        <p:nvSpPr>
          <p:cNvPr id="12" name="Content Placeholder 4"/>
          <p:cNvSpPr txBox="1">
            <a:spLocks/>
          </p:cNvSpPr>
          <p:nvPr/>
        </p:nvSpPr>
        <p:spPr>
          <a:xfrm>
            <a:off x="731131" y="2748635"/>
            <a:ext cx="9730453" cy="1927538"/>
          </a:xfrm>
          <a:prstGeom prst="rect">
            <a:avLst/>
          </a:prstGeom>
          <a:solidFill>
            <a:srgbClr val="E87D1E">
              <a:alpha val="10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2200" dirty="0"/>
              <a:t>“In the early stages of a language course, particular attention should be paid to the planned building of pupils’ </a:t>
            </a:r>
            <a:r>
              <a:rPr lang="en-GB" sz="2200" b="1" dirty="0">
                <a:solidFill>
                  <a:srgbClr val="E56700"/>
                </a:solidFill>
              </a:rPr>
              <a:t>verb lexicon</a:t>
            </a:r>
            <a:r>
              <a:rPr lang="en-GB" sz="2200" dirty="0"/>
              <a:t>, focussing on the meaning of the stem or infinitive form of common verbs. A strong basic verb lexicon has been found to relate positively to pupils’ ability to effectively manipulate those verbs at later stages” </a:t>
            </a:r>
            <a:r>
              <a:rPr lang="en-GB" sz="1800" dirty="0"/>
              <a:t>(BR, p. 9)</a:t>
            </a:r>
            <a:endParaRPr lang="en-GB" sz="22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6510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589" y="3570665"/>
            <a:ext cx="4309641" cy="2181644"/>
          </a:xfrm>
          <a:prstGeom prst="rect">
            <a:avLst/>
          </a:prstGeom>
        </p:spPr>
      </p:pic>
      <p:sp>
        <p:nvSpPr>
          <p:cNvPr id="9" name="Content Placeholder 4"/>
          <p:cNvSpPr txBox="1">
            <a:spLocks/>
          </p:cNvSpPr>
          <p:nvPr/>
        </p:nvSpPr>
        <p:spPr>
          <a:xfrm>
            <a:off x="235350" y="1325563"/>
            <a:ext cx="11597835" cy="20518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2200" b="1" dirty="0">
                <a:solidFill>
                  <a:srgbClr val="E56700"/>
                </a:solidFill>
              </a:rPr>
              <a:t>Other problems of topic-based vocabulary teaching</a:t>
            </a:r>
          </a:p>
          <a:p>
            <a:pPr>
              <a:lnSpc>
                <a:spcPct val="100000"/>
              </a:lnSpc>
              <a:spcBef>
                <a:spcPts val="600"/>
              </a:spcBef>
            </a:pPr>
            <a:r>
              <a:rPr lang="en-GB" sz="2200" dirty="0"/>
              <a:t>Lexical sets – e.g. lists of nouns that fit a particular slot – reduces attention to pronoun and verb, because only the noun varies:  </a:t>
            </a:r>
          </a:p>
          <a:p>
            <a:pPr lvl="1">
              <a:lnSpc>
                <a:spcPct val="100000"/>
              </a:lnSpc>
              <a:spcBef>
                <a:spcPts val="600"/>
              </a:spcBef>
            </a:pPr>
            <a:r>
              <a:rPr lang="en-GB" sz="2200" i="1" dirty="0" err="1"/>
              <a:t>Ich</a:t>
            </a:r>
            <a:r>
              <a:rPr lang="en-GB" sz="2200" i="1" dirty="0"/>
              <a:t> </a:t>
            </a:r>
            <a:r>
              <a:rPr lang="en-GB" sz="2200" i="1" dirty="0" err="1"/>
              <a:t>spiele</a:t>
            </a:r>
            <a:r>
              <a:rPr lang="en-GB" sz="2200" i="1" dirty="0"/>
              <a:t> </a:t>
            </a:r>
            <a:r>
              <a:rPr lang="en-GB" sz="2200" i="1" dirty="0" err="1"/>
              <a:t>gern</a:t>
            </a:r>
            <a:r>
              <a:rPr lang="en-GB" sz="2200" i="1" dirty="0"/>
              <a:t>… </a:t>
            </a:r>
            <a:r>
              <a:rPr lang="en-GB" sz="2200" i="1" dirty="0" err="1"/>
              <a:t>Fußball</a:t>
            </a:r>
            <a:r>
              <a:rPr lang="en-GB" sz="2200" i="1" dirty="0"/>
              <a:t>, Rugby, Tennis, </a:t>
            </a:r>
            <a:r>
              <a:rPr lang="en-GB" sz="2200" i="1" dirty="0" err="1"/>
              <a:t>Tischtennis</a:t>
            </a:r>
            <a:r>
              <a:rPr lang="en-GB" sz="2200" i="1" dirty="0"/>
              <a:t>, </a:t>
            </a:r>
            <a:r>
              <a:rPr lang="en-GB" sz="2200" i="1" dirty="0" err="1"/>
              <a:t>Korbball</a:t>
            </a:r>
            <a:endParaRPr lang="en-GB" sz="2200" i="1" dirty="0"/>
          </a:p>
          <a:p>
            <a:pPr>
              <a:lnSpc>
                <a:spcPct val="100000"/>
              </a:lnSpc>
              <a:spcBef>
                <a:spcPts val="600"/>
              </a:spcBef>
            </a:pPr>
            <a:r>
              <a:rPr lang="en-GB" sz="2200" dirty="0"/>
              <a:t>Possibility of ‘lexical interference’ hampering learning </a:t>
            </a:r>
          </a:p>
          <a:p>
            <a:pPr>
              <a:lnSpc>
                <a:spcPct val="100000"/>
              </a:lnSpc>
              <a:spcBef>
                <a:spcPts val="600"/>
              </a:spcBef>
            </a:pPr>
            <a:endParaRPr lang="en-GB" sz="2200" i="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11" name="Title 3"/>
          <p:cNvSpPr>
            <a:spLocks noGrp="1"/>
          </p:cNvSpPr>
          <p:nvPr>
            <p:ph type="title"/>
          </p:nvPr>
        </p:nvSpPr>
        <p:spPr>
          <a:xfrm>
            <a:off x="208494" y="0"/>
            <a:ext cx="10441546" cy="1325563"/>
          </a:xfrm>
        </p:spPr>
        <p:txBody>
          <a:bodyPr>
            <a:normAutofit/>
          </a:bodyPr>
          <a:lstStyle/>
          <a:p>
            <a:r>
              <a:rPr lang="en-GB" sz="3600" b="1" dirty="0">
                <a:solidFill>
                  <a:schemeClr val="bg1"/>
                </a:solidFill>
              </a:rPr>
              <a:t>Which words do learners need to know?</a:t>
            </a:r>
          </a:p>
        </p:txBody>
      </p:sp>
      <p:sp>
        <p:nvSpPr>
          <p:cNvPr id="12" name="Content Placeholder 4"/>
          <p:cNvSpPr txBox="1">
            <a:spLocks/>
          </p:cNvSpPr>
          <p:nvPr/>
        </p:nvSpPr>
        <p:spPr>
          <a:xfrm>
            <a:off x="208493" y="3538936"/>
            <a:ext cx="7581269" cy="2699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2200" dirty="0"/>
              <a:t>Vocabulary remains in topic-based ‘silos’ – pupils strongly associate words with a given topic, and find it hard to transfer them to new topics.</a:t>
            </a:r>
          </a:p>
          <a:p>
            <a:pPr>
              <a:lnSpc>
                <a:spcPct val="100000"/>
              </a:lnSpc>
              <a:spcBef>
                <a:spcPts val="600"/>
              </a:spcBef>
            </a:pPr>
            <a:r>
              <a:rPr lang="en-GB" sz="2200" dirty="0"/>
              <a:t>“Vocabulary listed under a particular theme should be considered transferable, as appropriate, to the other themes” </a:t>
            </a:r>
            <a:r>
              <a:rPr lang="en-GB" sz="1800" dirty="0"/>
              <a:t>(AQA Spanish GCSE specification, p. 21) </a:t>
            </a:r>
            <a:endParaRPr lang="en-GB" sz="2200" dirty="0"/>
          </a:p>
        </p:txBody>
      </p:sp>
      <p:sp>
        <p:nvSpPr>
          <p:cNvPr id="7" name="TextBox 6"/>
          <p:cNvSpPr txBox="1"/>
          <p:nvPr/>
        </p:nvSpPr>
        <p:spPr>
          <a:xfrm>
            <a:off x="7685589" y="5830106"/>
            <a:ext cx="4506411" cy="461665"/>
          </a:xfrm>
          <a:prstGeom prst="rect">
            <a:avLst/>
          </a:prstGeom>
          <a:noFill/>
        </p:spPr>
        <p:txBody>
          <a:bodyPr wrap="square" rtlCol="0">
            <a:spAutoFit/>
          </a:bodyPr>
          <a:lstStyle/>
          <a:p>
            <a:pPr algn="r"/>
            <a:r>
              <a:rPr lang="en-GB" sz="1200" dirty="0"/>
              <a:t>Image: ‘Silos’ by Do </a:t>
            </a:r>
            <a:r>
              <a:rPr lang="en-GB" sz="1200" dirty="0" err="1"/>
              <a:t>Searls</a:t>
            </a:r>
            <a:r>
              <a:rPr lang="en-GB" sz="1200" dirty="0"/>
              <a:t>, CC-BY-2.0, https://www.flickr.com/photos/docsearls/5500714140</a:t>
            </a:r>
          </a:p>
        </p:txBody>
      </p:sp>
      <p:sp>
        <p:nvSpPr>
          <p:cNvPr id="8" name="TextBox 7"/>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7605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uiExpand="1"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4" name="Title 3"/>
          <p:cNvSpPr>
            <a:spLocks noGrp="1"/>
          </p:cNvSpPr>
          <p:nvPr>
            <p:ph type="title"/>
          </p:nvPr>
        </p:nvSpPr>
        <p:spPr>
          <a:xfrm>
            <a:off x="208494" y="0"/>
            <a:ext cx="10441546" cy="1325563"/>
          </a:xfrm>
        </p:spPr>
        <p:txBody>
          <a:bodyPr>
            <a:normAutofit/>
          </a:bodyPr>
          <a:lstStyle/>
          <a:p>
            <a:r>
              <a:rPr lang="en-GB" sz="3600" b="1" dirty="0">
                <a:solidFill>
                  <a:schemeClr val="bg1"/>
                </a:solidFill>
              </a:rPr>
              <a:t>How can learners best learn vocabulary?</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685" t="1903" r="5440" b="12466"/>
          <a:stretch/>
        </p:blipFill>
        <p:spPr>
          <a:xfrm>
            <a:off x="9967738" y="404623"/>
            <a:ext cx="1907282" cy="2338577"/>
          </a:xfrm>
          <a:prstGeom prst="rect">
            <a:avLst/>
          </a:prstGeom>
        </p:spPr>
      </p:pic>
      <p:sp>
        <p:nvSpPr>
          <p:cNvPr id="10" name="Rounded Rectangular Callout 9"/>
          <p:cNvSpPr/>
          <p:nvPr/>
        </p:nvSpPr>
        <p:spPr>
          <a:xfrm>
            <a:off x="1472161" y="1248128"/>
            <a:ext cx="8069482" cy="1284790"/>
          </a:xfrm>
          <a:prstGeom prst="wedgeRoundRectCallout">
            <a:avLst>
              <a:gd name="adj1" fmla="val 55898"/>
              <a:gd name="adj2" fmla="val 9071"/>
              <a:gd name="adj3" fmla="val 16667"/>
            </a:avLst>
          </a:prstGeom>
          <a:solidFill>
            <a:srgbClr val="E567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accent5">
                    <a:lumMod val="50000"/>
                  </a:schemeClr>
                </a:solidFill>
                <a:latin typeface="Century Gothic" panose="020B0502020202020204" pitchFamily="34" charset="0"/>
              </a:rPr>
              <a:t>Current methods and approaches to language teaching fail to consider how vocabulary should be systematically built into the curriculum.  </a:t>
            </a:r>
            <a:r>
              <a:rPr lang="en-GB" dirty="0">
                <a:solidFill>
                  <a:schemeClr val="accent5">
                    <a:lumMod val="50000"/>
                  </a:schemeClr>
                </a:solidFill>
                <a:latin typeface="Century Gothic" panose="020B0502020202020204" pitchFamily="34" charset="0"/>
              </a:rPr>
              <a:t>(Milton, 2013:73)</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45" y="3985982"/>
            <a:ext cx="2180031" cy="2150769"/>
          </a:xfrm>
          <a:prstGeom prst="rect">
            <a:avLst/>
          </a:prstGeom>
        </p:spPr>
      </p:pic>
      <p:sp>
        <p:nvSpPr>
          <p:cNvPr id="12" name="Rounded Rectangular Callout 11"/>
          <p:cNvSpPr/>
          <p:nvPr/>
        </p:nvSpPr>
        <p:spPr>
          <a:xfrm>
            <a:off x="2833999" y="3775074"/>
            <a:ext cx="8358719" cy="943730"/>
          </a:xfrm>
          <a:prstGeom prst="wedgeRoundRectCallout">
            <a:avLst>
              <a:gd name="adj1" fmla="val -55518"/>
              <a:gd name="adj2" fmla="val 28797"/>
              <a:gd name="adj3" fmla="val 16667"/>
            </a:avLst>
          </a:prstGeom>
          <a:solidFill>
            <a:srgbClr val="E567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accent5">
                    <a:lumMod val="50000"/>
                  </a:schemeClr>
                </a:solidFill>
                <a:latin typeface="Century Gothic" panose="020B0502020202020204" pitchFamily="34" charset="0"/>
              </a:rPr>
              <a:t>Most vocabulary tasks focus their attention almost solely on introducing the meaning of new words.  </a:t>
            </a:r>
            <a:r>
              <a:rPr lang="en-GB" dirty="0">
                <a:solidFill>
                  <a:schemeClr val="accent5">
                    <a:lumMod val="50000"/>
                  </a:schemeClr>
                </a:solidFill>
                <a:latin typeface="Century Gothic" panose="020B0502020202020204" pitchFamily="34" charset="0"/>
              </a:rPr>
              <a:t>(Schmitt, 2008:343)</a:t>
            </a:r>
          </a:p>
        </p:txBody>
      </p:sp>
      <p:sp>
        <p:nvSpPr>
          <p:cNvPr id="13" name="TextBox 12"/>
          <p:cNvSpPr txBox="1"/>
          <p:nvPr/>
        </p:nvSpPr>
        <p:spPr>
          <a:xfrm>
            <a:off x="2824223" y="4740227"/>
            <a:ext cx="9282896" cy="1446550"/>
          </a:xfrm>
          <a:prstGeom prst="rect">
            <a:avLst/>
          </a:prstGeom>
          <a:noFill/>
        </p:spPr>
        <p:txBody>
          <a:bodyPr wrap="square" rtlCol="0">
            <a:spAutoFit/>
          </a:bodyPr>
          <a:lstStyle/>
          <a:p>
            <a:r>
              <a:rPr lang="en-GB" sz="2200" dirty="0">
                <a:solidFill>
                  <a:srgbClr val="02456F"/>
                </a:solidFill>
                <a:latin typeface="Century Gothic" panose="020B0502020202020204" pitchFamily="34" charset="0"/>
              </a:rPr>
              <a:t>Different tasks are needed to:</a:t>
            </a:r>
          </a:p>
          <a:p>
            <a:pPr marL="285750" indent="-285750">
              <a:buFont typeface="Arial" panose="020B0604020202020204" pitchFamily="34" charset="0"/>
              <a:buChar char="•"/>
            </a:pPr>
            <a:r>
              <a:rPr lang="en-GB" sz="2200" dirty="0">
                <a:solidFill>
                  <a:srgbClr val="02456F"/>
                </a:solidFill>
                <a:latin typeface="Century Gothic" panose="020B0502020202020204" pitchFamily="34" charset="0"/>
              </a:rPr>
              <a:t>Learn new words – initial form / meaning mapping (breadth)</a:t>
            </a:r>
          </a:p>
          <a:p>
            <a:pPr marL="285750" indent="-285750">
              <a:buFont typeface="Arial" panose="020B0604020202020204" pitchFamily="34" charset="0"/>
              <a:buChar char="•"/>
            </a:pPr>
            <a:r>
              <a:rPr lang="en-GB" sz="2200" dirty="0">
                <a:solidFill>
                  <a:srgbClr val="02456F"/>
                </a:solidFill>
                <a:latin typeface="Century Gothic" panose="020B0502020202020204" pitchFamily="34" charset="0"/>
              </a:rPr>
              <a:t>Consolidating and extending word knowledge (depth)</a:t>
            </a:r>
          </a:p>
          <a:p>
            <a:pPr marL="285750" indent="-285750">
              <a:buFont typeface="Arial" panose="020B0604020202020204" pitchFamily="34" charset="0"/>
              <a:buChar char="•"/>
            </a:pPr>
            <a:r>
              <a:rPr lang="en-GB" sz="2200" dirty="0">
                <a:solidFill>
                  <a:srgbClr val="02456F"/>
                </a:solidFill>
                <a:latin typeface="Century Gothic" panose="020B0502020202020204" pitchFamily="34" charset="0"/>
              </a:rPr>
              <a:t>Using words more quickly (automaticity / fluency)</a:t>
            </a:r>
          </a:p>
        </p:txBody>
      </p:sp>
      <p:sp>
        <p:nvSpPr>
          <p:cNvPr id="14" name="TextBox 13"/>
          <p:cNvSpPr txBox="1"/>
          <p:nvPr/>
        </p:nvSpPr>
        <p:spPr>
          <a:xfrm>
            <a:off x="208494" y="2561179"/>
            <a:ext cx="11898626" cy="1107996"/>
          </a:xfrm>
          <a:prstGeom prst="rect">
            <a:avLst/>
          </a:prstGeom>
          <a:noFill/>
        </p:spPr>
        <p:txBody>
          <a:bodyPr wrap="square" rtlCol="0">
            <a:spAutoFit/>
          </a:bodyPr>
          <a:lstStyle/>
          <a:p>
            <a:r>
              <a:rPr lang="en-GB" sz="2200" dirty="0">
                <a:solidFill>
                  <a:srgbClr val="02456F"/>
                </a:solidFill>
                <a:latin typeface="Century Gothic" panose="020B0502020202020204" pitchFamily="34" charset="0"/>
              </a:rPr>
              <a:t>Need to consider: </a:t>
            </a:r>
          </a:p>
          <a:p>
            <a:pPr marL="342900" indent="-342900">
              <a:buFont typeface="Arial" panose="020B0604020202020204" pitchFamily="34" charset="0"/>
              <a:buChar char="•"/>
            </a:pPr>
            <a:r>
              <a:rPr lang="en-GB" sz="2200" dirty="0">
                <a:solidFill>
                  <a:srgbClr val="02456F"/>
                </a:solidFill>
                <a:latin typeface="Century Gothic" panose="020B0502020202020204" pitchFamily="34" charset="0"/>
              </a:rPr>
              <a:t>Which words are being introduced and why?  </a:t>
            </a:r>
          </a:p>
          <a:p>
            <a:pPr marL="342900" indent="-342900">
              <a:buFont typeface="Arial" panose="020B0604020202020204" pitchFamily="34" charset="0"/>
              <a:buChar char="•"/>
            </a:pPr>
            <a:r>
              <a:rPr lang="en-GB" sz="2200" dirty="0">
                <a:solidFill>
                  <a:srgbClr val="02456F"/>
                </a:solidFill>
                <a:latin typeface="Century Gothic" panose="020B0502020202020204" pitchFamily="34" charset="0"/>
              </a:rPr>
              <a:t>How is vocab knowledge being consolidated through planned, spaced repetition?  </a:t>
            </a:r>
          </a:p>
        </p:txBody>
      </p:sp>
      <p:sp>
        <p:nvSpPr>
          <p:cNvPr id="15" name="TextBox 14"/>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550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4" name="Title 3"/>
          <p:cNvSpPr>
            <a:spLocks noGrp="1"/>
          </p:cNvSpPr>
          <p:nvPr>
            <p:ph type="title"/>
          </p:nvPr>
        </p:nvSpPr>
        <p:spPr>
          <a:xfrm>
            <a:off x="208494" y="0"/>
            <a:ext cx="10441546" cy="1325563"/>
          </a:xfrm>
        </p:spPr>
        <p:txBody>
          <a:bodyPr>
            <a:normAutofit/>
          </a:bodyPr>
          <a:lstStyle/>
          <a:p>
            <a:r>
              <a:rPr lang="en-GB" sz="3600" b="1" dirty="0">
                <a:solidFill>
                  <a:schemeClr val="bg1"/>
                </a:solidFill>
              </a:rPr>
              <a:t>How can learners best learn vocabulary?</a:t>
            </a:r>
          </a:p>
        </p:txBody>
      </p:sp>
      <p:sp>
        <p:nvSpPr>
          <p:cNvPr id="5" name="Content Placeholder 4"/>
          <p:cNvSpPr>
            <a:spLocks noGrp="1"/>
          </p:cNvSpPr>
          <p:nvPr>
            <p:ph idx="1"/>
          </p:nvPr>
        </p:nvSpPr>
        <p:spPr>
          <a:xfrm>
            <a:off x="490960" y="1460854"/>
            <a:ext cx="10515600" cy="2983824"/>
          </a:xfrm>
        </p:spPr>
        <p:txBody>
          <a:bodyPr/>
          <a:lstStyle/>
          <a:p>
            <a:pPr marL="0" indent="0">
              <a:buNone/>
            </a:pPr>
            <a:r>
              <a:rPr lang="en-GB" b="1" dirty="0">
                <a:solidFill>
                  <a:srgbClr val="EA5F00"/>
                </a:solidFill>
              </a:rPr>
              <a:t>Four (five?) learning ‘partners’ </a:t>
            </a:r>
            <a:r>
              <a:rPr lang="en-GB" sz="2400" dirty="0">
                <a:solidFill>
                  <a:srgbClr val="02456F"/>
                </a:solidFill>
              </a:rPr>
              <a:t>(Schmitt, 2008)</a:t>
            </a:r>
            <a:endParaRPr lang="en-GB" sz="900" dirty="0">
              <a:solidFill>
                <a:srgbClr val="02456F"/>
              </a:solidFill>
            </a:endParaRPr>
          </a:p>
          <a:p>
            <a:pPr marL="457200" indent="-457200">
              <a:buFont typeface="+mj-lt"/>
              <a:buAutoNum type="arabicPeriod"/>
            </a:pPr>
            <a:r>
              <a:rPr lang="en-GB" sz="2400" dirty="0"/>
              <a:t>Teachers</a:t>
            </a:r>
          </a:p>
          <a:p>
            <a:pPr marL="457200" indent="-457200">
              <a:buFont typeface="+mj-lt"/>
              <a:buAutoNum type="arabicPeriod"/>
            </a:pPr>
            <a:r>
              <a:rPr lang="en-GB" sz="2400" dirty="0"/>
              <a:t>Students</a:t>
            </a:r>
          </a:p>
          <a:p>
            <a:pPr marL="457200" indent="-457200">
              <a:buFont typeface="+mj-lt"/>
              <a:buAutoNum type="arabicPeriod"/>
            </a:pPr>
            <a:r>
              <a:rPr lang="en-GB" sz="2400" dirty="0"/>
              <a:t>Materials writers</a:t>
            </a:r>
          </a:p>
          <a:p>
            <a:pPr marL="457200" indent="-457200">
              <a:buFont typeface="+mj-lt"/>
              <a:buAutoNum type="arabicPeriod"/>
            </a:pPr>
            <a:r>
              <a:rPr lang="en-GB" sz="2400" dirty="0"/>
              <a:t>Researchers</a:t>
            </a:r>
          </a:p>
          <a:p>
            <a:pPr marL="457200" indent="-457200">
              <a:buFont typeface="+mj-lt"/>
              <a:buAutoNum type="arabicPeriod"/>
            </a:pPr>
            <a:r>
              <a:rPr lang="en-GB" sz="2400" dirty="0">
                <a:solidFill>
                  <a:srgbClr val="E56700"/>
                </a:solidFill>
              </a:rPr>
              <a:t>Parents</a:t>
            </a:r>
          </a:p>
        </p:txBody>
      </p:sp>
      <p:sp>
        <p:nvSpPr>
          <p:cNvPr id="2" name="TextBox 1"/>
          <p:cNvSpPr txBox="1"/>
          <p:nvPr/>
        </p:nvSpPr>
        <p:spPr>
          <a:xfrm>
            <a:off x="4506410" y="2669384"/>
            <a:ext cx="7311342" cy="461665"/>
          </a:xfrm>
          <a:prstGeom prst="rect">
            <a:avLst/>
          </a:prstGeom>
          <a:noFill/>
        </p:spPr>
        <p:txBody>
          <a:bodyPr wrap="square" rtlCol="0">
            <a:spAutoFit/>
          </a:bodyPr>
          <a:lstStyle/>
          <a:p>
            <a:r>
              <a:rPr lang="en-GB" dirty="0"/>
              <a:t>+ </a:t>
            </a:r>
            <a:r>
              <a:rPr lang="en-GB" sz="2400" dirty="0">
                <a:solidFill>
                  <a:srgbClr val="02456F"/>
                </a:solidFill>
                <a:latin typeface="Century Gothic" panose="020B0502020202020204" pitchFamily="34" charset="0"/>
              </a:rPr>
              <a:t>technology (mobile phones, </a:t>
            </a:r>
            <a:r>
              <a:rPr lang="en-GB" sz="2400" dirty="0" err="1">
                <a:solidFill>
                  <a:srgbClr val="02456F"/>
                </a:solidFill>
                <a:latin typeface="Century Gothic" panose="020B0502020202020204" pitchFamily="34" charset="0"/>
              </a:rPr>
              <a:t>Memrise</a:t>
            </a:r>
            <a:r>
              <a:rPr lang="en-GB" sz="2400" dirty="0">
                <a:solidFill>
                  <a:srgbClr val="02456F"/>
                </a:solidFill>
                <a:latin typeface="Century Gothic" panose="020B0502020202020204" pitchFamily="34" charset="0"/>
              </a:rPr>
              <a:t>, etc.) </a:t>
            </a:r>
            <a:endParaRPr lang="en-GB" dirty="0">
              <a:solidFill>
                <a:srgbClr val="02456F"/>
              </a:solidFill>
              <a:latin typeface="Century Gothic" panose="020B0502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6347" y="3504676"/>
            <a:ext cx="2507386" cy="2473730"/>
          </a:xfrm>
          <a:prstGeom prst="rect">
            <a:avLst/>
          </a:prstGeom>
        </p:spPr>
      </p:pic>
      <p:sp>
        <p:nvSpPr>
          <p:cNvPr id="7" name="Rounded Rectangular Callout 6"/>
          <p:cNvSpPr/>
          <p:nvPr/>
        </p:nvSpPr>
        <p:spPr>
          <a:xfrm>
            <a:off x="1469984" y="4386737"/>
            <a:ext cx="7437086" cy="1649611"/>
          </a:xfrm>
          <a:prstGeom prst="wedgeRoundRectCallout">
            <a:avLst>
              <a:gd name="adj1" fmla="val 58095"/>
              <a:gd name="adj2" fmla="val -25231"/>
              <a:gd name="adj3" fmla="val 16667"/>
            </a:avLst>
          </a:prstGeom>
          <a:solidFill>
            <a:srgbClr val="E567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accent5">
                    <a:lumMod val="50000"/>
                  </a:schemeClr>
                </a:solidFill>
                <a:latin typeface="Century Gothic" panose="020B0502020202020204" pitchFamily="34" charset="0"/>
              </a:rPr>
              <a:t>Given the magnitude of the lexical learning task, it is unlikely that it can be achieved without strong and active contributions from all four members of this learning partnership. 		</a:t>
            </a:r>
            <a:r>
              <a:rPr lang="en-GB" dirty="0">
                <a:solidFill>
                  <a:schemeClr val="accent5">
                    <a:lumMod val="50000"/>
                  </a:schemeClr>
                </a:solidFill>
                <a:latin typeface="Century Gothic" panose="020B0502020202020204" pitchFamily="34" charset="0"/>
              </a:rPr>
              <a:t>(Schmitt, 2008:333)</a:t>
            </a:r>
            <a:endParaRPr lang="en-GB" sz="2200" dirty="0">
              <a:solidFill>
                <a:schemeClr val="accent5">
                  <a:lumMod val="50000"/>
                </a:schemeClr>
              </a:solidFill>
              <a:latin typeface="Century Gothic" panose="020B0502020202020204" pitchFamily="34" charset="0"/>
            </a:endParaRPr>
          </a:p>
        </p:txBody>
      </p:sp>
      <p:sp>
        <p:nvSpPr>
          <p:cNvPr id="9" name="TextBox 8"/>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049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9517" y="1325563"/>
            <a:ext cx="11145306" cy="1961647"/>
          </a:xfrm>
        </p:spPr>
        <p:txBody>
          <a:bodyPr/>
          <a:lstStyle/>
          <a:p>
            <a:pPr marL="0" indent="0">
              <a:buNone/>
            </a:pPr>
            <a:r>
              <a:rPr lang="en-GB" b="1" dirty="0">
                <a:solidFill>
                  <a:srgbClr val="EA5F00"/>
                </a:solidFill>
              </a:rPr>
              <a:t>Initial form-meaning mapping</a:t>
            </a:r>
            <a:r>
              <a:rPr lang="en-GB" dirty="0"/>
              <a:t/>
            </a:r>
            <a:br>
              <a:rPr lang="en-GB" dirty="0"/>
            </a:br>
            <a:endParaRPr lang="en-GB" sz="900" dirty="0"/>
          </a:p>
          <a:p>
            <a:r>
              <a:rPr lang="en-GB" sz="2400" dirty="0"/>
              <a:t>L1 translation can be efficient for this </a:t>
            </a:r>
          </a:p>
          <a:p>
            <a:r>
              <a:rPr lang="en-GB" sz="2400" dirty="0"/>
              <a:t>This could be done at home, even in advance of a lesson (‘flipped learning’) and mediated by technology (e.g. </a:t>
            </a:r>
            <a:r>
              <a:rPr lang="en-GB" sz="2400" dirty="0" err="1"/>
              <a:t>Memrise</a:t>
            </a:r>
            <a:r>
              <a:rPr lang="en-GB" sz="2400" dirty="0"/>
              <a:t>, Quizlet)</a:t>
            </a:r>
          </a:p>
          <a:p>
            <a:pPr marL="0" indent="0">
              <a:buNone/>
            </a:pP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7" name="Title 3"/>
          <p:cNvSpPr>
            <a:spLocks noGrp="1"/>
          </p:cNvSpPr>
          <p:nvPr>
            <p:ph type="title"/>
          </p:nvPr>
        </p:nvSpPr>
        <p:spPr>
          <a:xfrm>
            <a:off x="208494" y="0"/>
            <a:ext cx="10441546" cy="1325563"/>
          </a:xfrm>
        </p:spPr>
        <p:txBody>
          <a:bodyPr>
            <a:normAutofit/>
          </a:bodyPr>
          <a:lstStyle/>
          <a:p>
            <a:r>
              <a:rPr lang="en-GB" sz="3600" b="1" dirty="0">
                <a:solidFill>
                  <a:schemeClr val="bg1"/>
                </a:solidFill>
              </a:rPr>
              <a:t>How can learners best learn vocabulary?</a:t>
            </a:r>
          </a:p>
        </p:txBody>
      </p:sp>
      <p:sp>
        <p:nvSpPr>
          <p:cNvPr id="9" name="Content Placeholder 4"/>
          <p:cNvSpPr txBox="1">
            <a:spLocks/>
          </p:cNvSpPr>
          <p:nvPr/>
        </p:nvSpPr>
        <p:spPr>
          <a:xfrm>
            <a:off x="289517" y="3287211"/>
            <a:ext cx="11145306" cy="1516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EA5F00"/>
                </a:solidFill>
              </a:rPr>
              <a:t>Consolidating and extending word knowledge </a:t>
            </a:r>
            <a:r>
              <a:rPr lang="en-GB" dirty="0"/>
              <a:t/>
            </a:r>
            <a:br>
              <a:rPr lang="en-GB" dirty="0"/>
            </a:br>
            <a:endParaRPr lang="en-GB" sz="900" dirty="0"/>
          </a:p>
          <a:p>
            <a:r>
              <a:rPr lang="en-GB" sz="2400" dirty="0"/>
              <a:t>Seeing and hearing words in context then becomes important to develop depth of knowledge (collocation, shades of meaning, etc.).</a:t>
            </a:r>
          </a:p>
        </p:txBody>
      </p:sp>
      <p:sp>
        <p:nvSpPr>
          <p:cNvPr id="10" name="Content Placeholder 4"/>
          <p:cNvSpPr txBox="1">
            <a:spLocks/>
          </p:cNvSpPr>
          <p:nvPr/>
        </p:nvSpPr>
        <p:spPr>
          <a:xfrm>
            <a:off x="289517" y="4930816"/>
            <a:ext cx="11145306" cy="1516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EA5F00"/>
                </a:solidFill>
              </a:rPr>
              <a:t>Building fluency </a:t>
            </a:r>
            <a:endParaRPr lang="en-GB" sz="900" dirty="0"/>
          </a:p>
          <a:p>
            <a:r>
              <a:rPr lang="en-GB" sz="2400" dirty="0"/>
              <a:t>Multiple exposures and use are important to develop fluency – anywhere between 5 and 20 encounters with a word. </a:t>
            </a:r>
            <a:r>
              <a:rPr lang="en-GB" sz="1800" dirty="0"/>
              <a:t>(Nation, 2001:81)</a:t>
            </a:r>
            <a:endParaRPr lang="en-GB" sz="2400" dirty="0"/>
          </a:p>
        </p:txBody>
      </p:sp>
      <p:sp>
        <p:nvSpPr>
          <p:cNvPr id="8" name="TextBox 7"/>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9308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7" name="Title 3"/>
          <p:cNvSpPr>
            <a:spLocks noGrp="1"/>
          </p:cNvSpPr>
          <p:nvPr>
            <p:ph type="title"/>
          </p:nvPr>
        </p:nvSpPr>
        <p:spPr>
          <a:xfrm>
            <a:off x="208494" y="0"/>
            <a:ext cx="10441546" cy="1325563"/>
          </a:xfrm>
        </p:spPr>
        <p:txBody>
          <a:bodyPr>
            <a:normAutofit/>
          </a:bodyPr>
          <a:lstStyle/>
          <a:p>
            <a:r>
              <a:rPr lang="en-GB" sz="3600" b="1" dirty="0">
                <a:solidFill>
                  <a:schemeClr val="bg1"/>
                </a:solidFill>
              </a:rPr>
              <a:t>How can learners best learn vocabulary?</a:t>
            </a:r>
          </a:p>
        </p:txBody>
      </p:sp>
      <p:sp>
        <p:nvSpPr>
          <p:cNvPr id="8" name="Content Placeholder 4"/>
          <p:cNvSpPr>
            <a:spLocks noGrp="1"/>
          </p:cNvSpPr>
          <p:nvPr>
            <p:ph idx="1"/>
          </p:nvPr>
        </p:nvSpPr>
        <p:spPr>
          <a:xfrm>
            <a:off x="289517" y="1325563"/>
            <a:ext cx="11145306" cy="2725576"/>
          </a:xfrm>
        </p:spPr>
        <p:txBody>
          <a:bodyPr>
            <a:normAutofit/>
          </a:bodyPr>
          <a:lstStyle/>
          <a:p>
            <a:pPr marL="0" indent="0">
              <a:buNone/>
            </a:pPr>
            <a:r>
              <a:rPr lang="en-GB" b="1" dirty="0">
                <a:solidFill>
                  <a:srgbClr val="EA5F00"/>
                </a:solidFill>
              </a:rPr>
              <a:t>Mastery through planned repetition </a:t>
            </a:r>
            <a:r>
              <a:rPr lang="en-GB" dirty="0"/>
              <a:t/>
            </a:r>
            <a:br>
              <a:rPr lang="en-GB" dirty="0"/>
            </a:br>
            <a:endParaRPr lang="en-GB" sz="900" dirty="0"/>
          </a:p>
          <a:p>
            <a:r>
              <a:rPr lang="en-GB" sz="2400" dirty="0"/>
              <a:t>Systematic revisiting and recycling is crucial </a:t>
            </a:r>
          </a:p>
          <a:p>
            <a:r>
              <a:rPr lang="en-GB" sz="2400" dirty="0"/>
              <a:t>This requires more planning and monitoring than a space-limited textbook course can display on its pages.</a:t>
            </a:r>
          </a:p>
          <a:p>
            <a:r>
              <a:rPr lang="en-GB" sz="2400" dirty="0"/>
              <a:t>Spontaneous oral interaction in the target language and wider reading (beyond topics) ‘automatically’ recycle high frequency words </a:t>
            </a:r>
          </a:p>
          <a:p>
            <a:pPr marL="0" indent="0">
              <a:buNone/>
            </a:pPr>
            <a:endParaRPr lang="en-GB" sz="2400" dirty="0"/>
          </a:p>
        </p:txBody>
      </p:sp>
      <p:sp>
        <p:nvSpPr>
          <p:cNvPr id="9" name="Rounded Rectangular Callout 8"/>
          <p:cNvSpPr/>
          <p:nvPr/>
        </p:nvSpPr>
        <p:spPr>
          <a:xfrm>
            <a:off x="416686" y="4212711"/>
            <a:ext cx="11204296" cy="1956595"/>
          </a:xfrm>
          <a:prstGeom prst="wedgeRoundRectCallout">
            <a:avLst>
              <a:gd name="adj1" fmla="val 53653"/>
              <a:gd name="adj2" fmla="val 27774"/>
              <a:gd name="adj3" fmla="val 16667"/>
            </a:avLst>
          </a:prstGeom>
          <a:solidFill>
            <a:srgbClr val="E567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2200" dirty="0">
                <a:solidFill>
                  <a:schemeClr val="accent5">
                    <a:lumMod val="50000"/>
                  </a:schemeClr>
                </a:solidFill>
                <a:latin typeface="Century Gothic" panose="020B0502020202020204" pitchFamily="34" charset="0"/>
              </a:rPr>
              <a:t>Recycling is necessary, and if it is neglected, many partially learned words will be forgotten, wasting all the effort already put into learning them ... Recycling has to be consciously built into vocabulary learning programs, and teachers must guard against presenting lexical items once and then forgetting about them, or else their students will likely do the same 		</a:t>
            </a:r>
            <a:r>
              <a:rPr lang="en-GB" dirty="0">
                <a:solidFill>
                  <a:schemeClr val="accent5">
                    <a:lumMod val="50000"/>
                  </a:schemeClr>
                </a:solidFill>
                <a:latin typeface="Century Gothic" panose="020B0502020202020204" pitchFamily="34" charset="0"/>
              </a:rPr>
              <a:t>(Schmitt, 2008:343)</a:t>
            </a:r>
            <a:endParaRPr lang="en-GB" sz="2200" dirty="0">
              <a:solidFill>
                <a:schemeClr val="accent5">
                  <a:lumMod val="50000"/>
                </a:schemeClr>
              </a:solidFill>
              <a:latin typeface="Century Gothic" panose="020B0502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663" y="734657"/>
            <a:ext cx="1775538" cy="1775538"/>
          </a:xfrm>
          <a:prstGeom prst="rect">
            <a:avLst/>
          </a:prstGeom>
        </p:spPr>
      </p:pic>
      <p:sp>
        <p:nvSpPr>
          <p:cNvPr id="10" name="TextBox 9"/>
          <p:cNvSpPr txBox="1"/>
          <p:nvPr/>
        </p:nvSpPr>
        <p:spPr>
          <a:xfrm>
            <a:off x="4919241" y="0"/>
            <a:ext cx="7272759" cy="276999"/>
          </a:xfrm>
          <a:prstGeom prst="rect">
            <a:avLst/>
          </a:prstGeom>
          <a:noFill/>
        </p:spPr>
        <p:txBody>
          <a:bodyPr wrap="square" rtlCol="0">
            <a:spAutoFit/>
          </a:bodyPr>
          <a:lstStyle/>
          <a:p>
            <a:pPr algn="r"/>
            <a:r>
              <a:rPr lang="en-GB" sz="1200" dirty="0"/>
              <a:t>Image: https://en.wikipedia.org/wiki/File:Recycling_symbol2.svg</a:t>
            </a:r>
          </a:p>
        </p:txBody>
      </p:sp>
      <p:sp>
        <p:nvSpPr>
          <p:cNvPr id="11" name="TextBox 10"/>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48275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7" name="Title 3"/>
          <p:cNvSpPr>
            <a:spLocks noGrp="1"/>
          </p:cNvSpPr>
          <p:nvPr>
            <p:ph type="title"/>
          </p:nvPr>
        </p:nvSpPr>
        <p:spPr>
          <a:xfrm>
            <a:off x="208494" y="0"/>
            <a:ext cx="10441546" cy="1325563"/>
          </a:xfrm>
        </p:spPr>
        <p:txBody>
          <a:bodyPr>
            <a:normAutofit/>
          </a:bodyPr>
          <a:lstStyle/>
          <a:p>
            <a:r>
              <a:rPr lang="en-GB" sz="3600" b="1" dirty="0">
                <a:solidFill>
                  <a:schemeClr val="bg1"/>
                </a:solidFill>
              </a:rPr>
              <a:t>How can learners best learn vocabulary?</a:t>
            </a:r>
          </a:p>
        </p:txBody>
      </p:sp>
      <p:sp>
        <p:nvSpPr>
          <p:cNvPr id="8" name="Content Placeholder 4"/>
          <p:cNvSpPr>
            <a:spLocks noGrp="1"/>
          </p:cNvSpPr>
          <p:nvPr>
            <p:ph idx="1"/>
          </p:nvPr>
        </p:nvSpPr>
        <p:spPr>
          <a:xfrm>
            <a:off x="258651" y="1255588"/>
            <a:ext cx="11721146" cy="2725576"/>
          </a:xfrm>
        </p:spPr>
        <p:txBody>
          <a:bodyPr>
            <a:normAutofit lnSpcReduction="10000"/>
          </a:bodyPr>
          <a:lstStyle/>
          <a:p>
            <a:pPr marL="0" indent="0">
              <a:buNone/>
            </a:pPr>
            <a:r>
              <a:rPr lang="en-GB" b="1" dirty="0">
                <a:solidFill>
                  <a:srgbClr val="EA5F00"/>
                </a:solidFill>
              </a:rPr>
              <a:t>Vocabulary knowledge develops incrementally</a:t>
            </a:r>
            <a:endParaRPr lang="en-GB" sz="900" dirty="0"/>
          </a:p>
          <a:p>
            <a:r>
              <a:rPr lang="en-GB" sz="2400" dirty="0"/>
              <a:t>There are many different aspects of word knowledge: spoken form, written form &amp; meaning; receptive and productive use; depth of knowledge (shades of meaning, collocations, etc.), fluency… </a:t>
            </a:r>
          </a:p>
          <a:p>
            <a:r>
              <a:rPr lang="en-GB" sz="2400" dirty="0"/>
              <a:t>Multiple encounters are needed for knowledge of a word to develop</a:t>
            </a:r>
          </a:p>
          <a:p>
            <a:r>
              <a:rPr lang="en-GB" sz="2400" dirty="0"/>
              <a:t>Using a word appropriately in a spoken or written sentence is a useful ‘rule of thumb’ for mastery (although development continues past this point).</a:t>
            </a:r>
          </a:p>
        </p:txBody>
      </p:sp>
      <p:cxnSp>
        <p:nvCxnSpPr>
          <p:cNvPr id="4" name="Straight Arrow Connector 3"/>
          <p:cNvCxnSpPr/>
          <p:nvPr/>
        </p:nvCxnSpPr>
        <p:spPr>
          <a:xfrm>
            <a:off x="1990845" y="5327607"/>
            <a:ext cx="5127585" cy="0"/>
          </a:xfrm>
          <a:prstGeom prst="straightConnector1">
            <a:avLst/>
          </a:prstGeom>
          <a:ln w="38100">
            <a:solidFill>
              <a:srgbClr val="02456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Content Placeholder 4"/>
          <p:cNvSpPr txBox="1">
            <a:spLocks/>
          </p:cNvSpPr>
          <p:nvPr/>
        </p:nvSpPr>
        <p:spPr>
          <a:xfrm>
            <a:off x="7118430" y="4425034"/>
            <a:ext cx="1982359" cy="1975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I can use this word accurately in  spontaneous speech / writing  </a:t>
            </a:r>
          </a:p>
        </p:txBody>
      </p:sp>
      <p:sp>
        <p:nvSpPr>
          <p:cNvPr id="11" name="Content Placeholder 4"/>
          <p:cNvSpPr txBox="1">
            <a:spLocks/>
          </p:cNvSpPr>
          <p:nvPr/>
        </p:nvSpPr>
        <p:spPr>
          <a:xfrm>
            <a:off x="258651" y="4561880"/>
            <a:ext cx="2035065" cy="1531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I recognize this word – I’ve seen it before</a:t>
            </a:r>
          </a:p>
        </p:txBody>
      </p:sp>
      <p:sp>
        <p:nvSpPr>
          <p:cNvPr id="14" name="Content Placeholder 4"/>
          <p:cNvSpPr txBox="1">
            <a:spLocks/>
          </p:cNvSpPr>
          <p:nvPr/>
        </p:nvSpPr>
        <p:spPr>
          <a:xfrm>
            <a:off x="889803" y="4288191"/>
            <a:ext cx="7329668" cy="1805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rgbClr val="E56700"/>
                </a:solidFill>
              </a:rPr>
              <a:t>A continuum of word knowledge </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9527" y="3972842"/>
            <a:ext cx="2790270" cy="1860180"/>
          </a:xfrm>
          <a:prstGeom prst="rect">
            <a:avLst/>
          </a:prstGeom>
        </p:spPr>
      </p:pic>
      <p:sp>
        <p:nvSpPr>
          <p:cNvPr id="22" name="TextBox 21"/>
          <p:cNvSpPr txBox="1"/>
          <p:nvPr/>
        </p:nvSpPr>
        <p:spPr>
          <a:xfrm>
            <a:off x="9104435" y="5938696"/>
            <a:ext cx="3091210" cy="461665"/>
          </a:xfrm>
          <a:prstGeom prst="rect">
            <a:avLst/>
          </a:prstGeom>
          <a:noFill/>
        </p:spPr>
        <p:txBody>
          <a:bodyPr wrap="square" rtlCol="0">
            <a:spAutoFit/>
          </a:bodyPr>
          <a:lstStyle/>
          <a:p>
            <a:r>
              <a:rPr lang="en-GB" sz="1200" dirty="0"/>
              <a:t>Image: pixabay.com/no/photos/trinn-trapp-klatring-1081909/</a:t>
            </a:r>
          </a:p>
        </p:txBody>
      </p:sp>
      <p:sp>
        <p:nvSpPr>
          <p:cNvPr id="12" name="TextBox 11"/>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7362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P spid="11" grpId="0"/>
      <p:bldP spid="14"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7" name="Title 3"/>
          <p:cNvSpPr>
            <a:spLocks noGrp="1"/>
          </p:cNvSpPr>
          <p:nvPr>
            <p:ph type="title"/>
          </p:nvPr>
        </p:nvSpPr>
        <p:spPr>
          <a:xfrm>
            <a:off x="208494" y="0"/>
            <a:ext cx="10441546" cy="1325563"/>
          </a:xfrm>
        </p:spPr>
        <p:txBody>
          <a:bodyPr>
            <a:normAutofit/>
          </a:bodyPr>
          <a:lstStyle/>
          <a:p>
            <a:r>
              <a:rPr lang="en-GB" sz="3600" b="1" dirty="0">
                <a:solidFill>
                  <a:schemeClr val="bg1"/>
                </a:solidFill>
              </a:rPr>
              <a:t>How can learners best learn vocabulary?</a:t>
            </a:r>
          </a:p>
        </p:txBody>
      </p:sp>
      <p:sp>
        <p:nvSpPr>
          <p:cNvPr id="8" name="Content Placeholder 4"/>
          <p:cNvSpPr>
            <a:spLocks noGrp="1"/>
          </p:cNvSpPr>
          <p:nvPr>
            <p:ph idx="1"/>
          </p:nvPr>
        </p:nvSpPr>
        <p:spPr>
          <a:xfrm>
            <a:off x="258651" y="1325563"/>
            <a:ext cx="11721146" cy="2725576"/>
          </a:xfrm>
        </p:spPr>
        <p:txBody>
          <a:bodyPr>
            <a:normAutofit/>
          </a:bodyPr>
          <a:lstStyle/>
          <a:p>
            <a:pPr marL="0" indent="0">
              <a:buNone/>
            </a:pPr>
            <a:r>
              <a:rPr lang="en-GB" b="1" dirty="0">
                <a:solidFill>
                  <a:srgbClr val="EA5F00"/>
                </a:solidFill>
              </a:rPr>
              <a:t>Receptive versus productive knowledge </a:t>
            </a:r>
            <a:endParaRPr lang="en-GB" sz="900" dirty="0"/>
          </a:p>
          <a:p>
            <a:r>
              <a:rPr lang="en-GB" sz="2400" dirty="0"/>
              <a:t>There is some evidence that receptive knowledge doesn’t automatically lead to productive knowledge.  </a:t>
            </a:r>
          </a:p>
          <a:p>
            <a:r>
              <a:rPr lang="en-GB" sz="2400" dirty="0"/>
              <a:t>Structured productive practice is helpful for improving production (Lee, 2003; Lee &amp; Muncie, 2006).</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45237" y="3391382"/>
            <a:ext cx="2834446" cy="226865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2668" y="3580497"/>
            <a:ext cx="3038594" cy="2079538"/>
          </a:xfrm>
          <a:prstGeom prst="rect">
            <a:avLst/>
          </a:prstGeom>
        </p:spPr>
      </p:pic>
      <p:sp>
        <p:nvSpPr>
          <p:cNvPr id="10" name="TextBox 9"/>
          <p:cNvSpPr txBox="1"/>
          <p:nvPr/>
        </p:nvSpPr>
        <p:spPr>
          <a:xfrm>
            <a:off x="4919240" y="5855348"/>
            <a:ext cx="7272759" cy="461665"/>
          </a:xfrm>
          <a:prstGeom prst="rect">
            <a:avLst/>
          </a:prstGeom>
          <a:noFill/>
        </p:spPr>
        <p:txBody>
          <a:bodyPr wrap="square" rtlCol="0">
            <a:spAutoFit/>
          </a:bodyPr>
          <a:lstStyle/>
          <a:p>
            <a:r>
              <a:rPr lang="en-GB" sz="1200" dirty="0"/>
              <a:t>Images: </a:t>
            </a:r>
            <a:r>
              <a:rPr lang="en-GB" sz="1200" dirty="0">
                <a:hlinkClick r:id="rId6"/>
              </a:rPr>
              <a:t>https://pixabay.com/no/illustrations/rex-t-rex-tyrannosaurus-rex-dino-163618/</a:t>
            </a:r>
            <a:r>
              <a:rPr lang="en-GB" sz="1200" dirty="0"/>
              <a:t>; </a:t>
            </a:r>
            <a:r>
              <a:rPr lang="en-GB" sz="1200" dirty="0">
                <a:hlinkClick r:id="rId7"/>
              </a:rPr>
              <a:t>https://pixabay.com/no/vectors/dinosaurer-dinosauria-gr%C3%B8nt-dyr-24743/</a:t>
            </a:r>
            <a:endParaRPr lang="en-GB" sz="1200" dirty="0"/>
          </a:p>
        </p:txBody>
      </p:sp>
      <p:sp>
        <p:nvSpPr>
          <p:cNvPr id="11" name="TextBox 10"/>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27188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7" name="Title 3"/>
          <p:cNvSpPr>
            <a:spLocks noGrp="1"/>
          </p:cNvSpPr>
          <p:nvPr>
            <p:ph type="title"/>
          </p:nvPr>
        </p:nvSpPr>
        <p:spPr>
          <a:xfrm>
            <a:off x="208494" y="0"/>
            <a:ext cx="10441546" cy="1325563"/>
          </a:xfrm>
        </p:spPr>
        <p:txBody>
          <a:bodyPr>
            <a:normAutofit/>
          </a:bodyPr>
          <a:lstStyle/>
          <a:p>
            <a:r>
              <a:rPr lang="en-GB" sz="3600" b="1" dirty="0">
                <a:solidFill>
                  <a:schemeClr val="bg1"/>
                </a:solidFill>
              </a:rPr>
              <a:t>How can learners best learn vocabulary?</a:t>
            </a:r>
          </a:p>
        </p:txBody>
      </p:sp>
      <p:sp>
        <p:nvSpPr>
          <p:cNvPr id="8" name="Content Placeholder 4"/>
          <p:cNvSpPr>
            <a:spLocks noGrp="1"/>
          </p:cNvSpPr>
          <p:nvPr>
            <p:ph idx="1"/>
          </p:nvPr>
        </p:nvSpPr>
        <p:spPr>
          <a:xfrm>
            <a:off x="258651" y="1325563"/>
            <a:ext cx="11721146" cy="5028938"/>
          </a:xfrm>
        </p:spPr>
        <p:txBody>
          <a:bodyPr>
            <a:normAutofit/>
          </a:bodyPr>
          <a:lstStyle/>
          <a:p>
            <a:pPr marL="0" indent="0">
              <a:buNone/>
            </a:pPr>
            <a:r>
              <a:rPr lang="en-GB" b="1" dirty="0">
                <a:solidFill>
                  <a:srgbClr val="EA5F00"/>
                </a:solidFill>
              </a:rPr>
              <a:t>Factors which facilitate vocabulary learning: </a:t>
            </a:r>
            <a:r>
              <a:rPr lang="en-GB" sz="2400" dirty="0">
                <a:solidFill>
                  <a:srgbClr val="EA5F00"/>
                </a:solidFill>
              </a:rPr>
              <a:t>(Schmitt, 2008:339)</a:t>
            </a:r>
          </a:p>
          <a:p>
            <a:r>
              <a:rPr lang="en-GB" sz="2400" dirty="0"/>
              <a:t>increased frequency of exposure;</a:t>
            </a:r>
          </a:p>
          <a:p>
            <a:r>
              <a:rPr lang="en-GB" sz="2400" dirty="0"/>
              <a:t>increased attention focused on the lexical item;</a:t>
            </a:r>
          </a:p>
          <a:p>
            <a:r>
              <a:rPr lang="en-GB" sz="2400" dirty="0"/>
              <a:t>increased noticing of the lexical item;</a:t>
            </a:r>
          </a:p>
          <a:p>
            <a:r>
              <a:rPr lang="en-GB" sz="2400" dirty="0"/>
              <a:t>increased intention to learn the lexical item;</a:t>
            </a:r>
          </a:p>
          <a:p>
            <a:r>
              <a:rPr lang="en-GB" sz="2400" dirty="0"/>
              <a:t>a requirement to learn the lexical item (by teacher, test, syllabus);</a:t>
            </a:r>
          </a:p>
          <a:p>
            <a:r>
              <a:rPr lang="en-GB" sz="2400" dirty="0"/>
              <a:t>a need to learn/use the lexical item (for task or for a personal goal);</a:t>
            </a:r>
          </a:p>
          <a:p>
            <a:r>
              <a:rPr lang="en-GB" sz="2400" dirty="0"/>
              <a:t>increased manipulation of the lexical item and its properties;</a:t>
            </a:r>
          </a:p>
          <a:p>
            <a:r>
              <a:rPr lang="en-GB" sz="2400" dirty="0"/>
              <a:t>increased amount of time spent engaging with the lexical item;</a:t>
            </a:r>
          </a:p>
          <a:p>
            <a:r>
              <a:rPr lang="en-GB" sz="2400" dirty="0"/>
              <a:t>Increased amount of interaction spent on the lexical item.</a:t>
            </a:r>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9075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152510" y="0"/>
            <a:ext cx="7919508" cy="1325563"/>
          </a:xfrm>
        </p:spPr>
        <p:txBody>
          <a:bodyPr>
            <a:normAutofit/>
          </a:bodyPr>
          <a:lstStyle/>
          <a:p>
            <a:r>
              <a:rPr lang="en-GB" sz="3200" b="1" dirty="0">
                <a:solidFill>
                  <a:schemeClr val="bg1"/>
                </a:solidFill>
              </a:rPr>
              <a:t>What is it to ‘know’ a word?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3102" y="1325563"/>
            <a:ext cx="7196953" cy="4779976"/>
          </a:xfrm>
          <a:prstGeom prst="rect">
            <a:avLst/>
          </a:prstGeom>
        </p:spPr>
      </p:pic>
      <p:sp>
        <p:nvSpPr>
          <p:cNvPr id="9" name="TextBox 8"/>
          <p:cNvSpPr txBox="1"/>
          <p:nvPr/>
        </p:nvSpPr>
        <p:spPr>
          <a:xfrm>
            <a:off x="4858214" y="0"/>
            <a:ext cx="7333787" cy="276999"/>
          </a:xfrm>
          <a:prstGeom prst="rect">
            <a:avLst/>
          </a:prstGeom>
          <a:noFill/>
        </p:spPr>
        <p:txBody>
          <a:bodyPr wrap="square" rtlCol="0">
            <a:spAutoFit/>
          </a:bodyPr>
          <a:lstStyle/>
          <a:p>
            <a:pPr algn="r"/>
            <a:r>
              <a:rPr lang="en-GB" sz="1200" dirty="0"/>
              <a:t>Image: https://commons.wikimedia.org/wiki/File:Rodin%27s_The_Thinker.jpg</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591730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7" name="Title 3"/>
          <p:cNvSpPr>
            <a:spLocks noGrp="1"/>
          </p:cNvSpPr>
          <p:nvPr>
            <p:ph type="title"/>
          </p:nvPr>
        </p:nvSpPr>
        <p:spPr>
          <a:xfrm>
            <a:off x="208494" y="0"/>
            <a:ext cx="10441546" cy="1325563"/>
          </a:xfrm>
        </p:spPr>
        <p:txBody>
          <a:bodyPr>
            <a:normAutofit/>
          </a:bodyPr>
          <a:lstStyle/>
          <a:p>
            <a:r>
              <a:rPr lang="en-GB" sz="3600" b="1" dirty="0">
                <a:solidFill>
                  <a:schemeClr val="bg1"/>
                </a:solidFill>
              </a:rPr>
              <a:t>How can learners best learn vocabulary?</a:t>
            </a:r>
          </a:p>
        </p:txBody>
      </p:sp>
      <p:sp>
        <p:nvSpPr>
          <p:cNvPr id="8" name="Content Placeholder 4"/>
          <p:cNvSpPr>
            <a:spLocks noGrp="1"/>
          </p:cNvSpPr>
          <p:nvPr>
            <p:ph idx="1"/>
          </p:nvPr>
        </p:nvSpPr>
        <p:spPr>
          <a:xfrm>
            <a:off x="258651" y="1325563"/>
            <a:ext cx="11721146" cy="5028938"/>
          </a:xfrm>
        </p:spPr>
        <p:txBody>
          <a:bodyPr>
            <a:normAutofit/>
          </a:bodyPr>
          <a:lstStyle/>
          <a:p>
            <a:pPr marL="0" indent="0">
              <a:buNone/>
            </a:pPr>
            <a:r>
              <a:rPr lang="en-GB" b="1" dirty="0">
                <a:solidFill>
                  <a:srgbClr val="EA5F00"/>
                </a:solidFill>
              </a:rPr>
              <a:t>In summary: </a:t>
            </a:r>
            <a:r>
              <a:rPr lang="en-GB" sz="2000" dirty="0">
                <a:solidFill>
                  <a:srgbClr val="EA5F00"/>
                </a:solidFill>
              </a:rPr>
              <a:t>(Schmitt, 2008)</a:t>
            </a:r>
            <a:endParaRPr lang="en-GB" sz="2400" dirty="0">
              <a:solidFill>
                <a:srgbClr val="EA5F00"/>
              </a:solidFill>
            </a:endParaRPr>
          </a:p>
          <a:p>
            <a:r>
              <a:rPr lang="en-GB" sz="2400" dirty="0"/>
              <a:t>Overall, it seems that virtually anything that leads to </a:t>
            </a:r>
            <a:r>
              <a:rPr lang="en-GB" sz="2400" b="1" dirty="0">
                <a:solidFill>
                  <a:srgbClr val="E56700"/>
                </a:solidFill>
              </a:rPr>
              <a:t>more exposure, attention, manipulation, or time</a:t>
            </a:r>
            <a:r>
              <a:rPr lang="en-GB" sz="2400" dirty="0"/>
              <a:t> spent on lexical items adds to their learning. In fact, even the process of </a:t>
            </a:r>
            <a:r>
              <a:rPr lang="en-GB" sz="2400" b="1" dirty="0">
                <a:solidFill>
                  <a:srgbClr val="E56700"/>
                </a:solidFill>
              </a:rPr>
              <a:t>being tested</a:t>
            </a:r>
            <a:r>
              <a:rPr lang="en-GB" sz="2400" dirty="0"/>
              <a:t> on lexical items appears to facilitate better retention. </a:t>
            </a:r>
            <a:r>
              <a:rPr lang="en-GB" sz="2000" dirty="0"/>
              <a:t>(p. 339)</a:t>
            </a:r>
            <a:endParaRPr lang="en-GB" dirty="0"/>
          </a:p>
          <a:p>
            <a:r>
              <a:rPr lang="en-GB" sz="2400" dirty="0"/>
              <a:t>The variety of factors which affect vocabulary learning means that there will never be one ‘best’ teaching methodology, but the meta-principle of </a:t>
            </a:r>
            <a:r>
              <a:rPr lang="en-GB" sz="2400" b="1" dirty="0">
                <a:solidFill>
                  <a:srgbClr val="E56700"/>
                </a:solidFill>
              </a:rPr>
              <a:t>maximizing sustained engagement</a:t>
            </a:r>
            <a:r>
              <a:rPr lang="en-GB" sz="2400" dirty="0"/>
              <a:t> with the lexical items which need to be learned appears to underlie all effective vocabulary learning. </a:t>
            </a:r>
            <a:r>
              <a:rPr lang="en-GB" sz="1800" dirty="0"/>
              <a:t>(p. 354)</a:t>
            </a:r>
            <a:endParaRPr lang="en-GB" sz="2400" dirty="0"/>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34984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7" name="Title 3"/>
          <p:cNvSpPr>
            <a:spLocks noGrp="1"/>
          </p:cNvSpPr>
          <p:nvPr>
            <p:ph type="title"/>
          </p:nvPr>
        </p:nvSpPr>
        <p:spPr>
          <a:xfrm>
            <a:off x="208494" y="0"/>
            <a:ext cx="10441546" cy="1325563"/>
          </a:xfrm>
        </p:spPr>
        <p:txBody>
          <a:bodyPr>
            <a:normAutofit/>
          </a:bodyPr>
          <a:lstStyle/>
          <a:p>
            <a:r>
              <a:rPr lang="en-GB" sz="3600" b="1" dirty="0">
                <a:solidFill>
                  <a:schemeClr val="bg1"/>
                </a:solidFill>
              </a:rPr>
              <a:t>Summary of key points  (1)</a:t>
            </a:r>
          </a:p>
        </p:txBody>
      </p:sp>
      <p:sp>
        <p:nvSpPr>
          <p:cNvPr id="8" name="Content Placeholder 4"/>
          <p:cNvSpPr>
            <a:spLocks noGrp="1"/>
          </p:cNvSpPr>
          <p:nvPr>
            <p:ph idx="1"/>
          </p:nvPr>
        </p:nvSpPr>
        <p:spPr>
          <a:xfrm>
            <a:off x="258651" y="1325563"/>
            <a:ext cx="11721146" cy="5028938"/>
          </a:xfrm>
        </p:spPr>
        <p:txBody>
          <a:bodyPr>
            <a:normAutofit/>
          </a:bodyPr>
          <a:lstStyle/>
          <a:p>
            <a:r>
              <a:rPr lang="en-GB" sz="2400" dirty="0"/>
              <a:t>Vocabulary learning correlates strongly with performance in all four skills.</a:t>
            </a:r>
          </a:p>
          <a:p>
            <a:r>
              <a:rPr lang="en-GB" sz="2400" dirty="0"/>
              <a:t>The more words a learner knows, the better! </a:t>
            </a:r>
          </a:p>
          <a:p>
            <a:r>
              <a:rPr lang="en-GB" sz="2400" dirty="0"/>
              <a:t>High frequency words give more ‘bang for buck’ and can be used across contexts  </a:t>
            </a:r>
          </a:p>
          <a:p>
            <a:r>
              <a:rPr lang="en-GB" sz="2400" dirty="0"/>
              <a:t>Currently, learners appear to know (after five years’ secondary learning) far fewer words than is ideal.</a:t>
            </a:r>
          </a:p>
          <a:p>
            <a:r>
              <a:rPr lang="en-GB" sz="2400" dirty="0"/>
              <a:t>Knowing ≥ 2000 words would be a much stronger basis for GCSE proficiency.</a:t>
            </a:r>
          </a:p>
          <a:p>
            <a:r>
              <a:rPr lang="en-GB" sz="2400" dirty="0"/>
              <a:t>Vocabulary selection should balance frequency, GCSE specification, range and personal interest.</a:t>
            </a:r>
          </a:p>
          <a:p>
            <a:r>
              <a:rPr lang="en-GB" sz="2400" dirty="0"/>
              <a:t>Verbs are crucial, and can be under-represented in text books.</a:t>
            </a:r>
          </a:p>
          <a:p>
            <a:r>
              <a:rPr lang="en-GB" sz="2400" dirty="0"/>
              <a:t>Topic-based vocabulary lists, especially of the same word class, are not optimal.</a:t>
            </a:r>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49017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92719" cy="867128"/>
          </a:xfrm>
          <a:prstGeom prst="rect">
            <a:avLst/>
          </a:prstGeom>
        </p:spPr>
      </p:pic>
      <p:sp>
        <p:nvSpPr>
          <p:cNvPr id="7" name="Title 3"/>
          <p:cNvSpPr>
            <a:spLocks noGrp="1"/>
          </p:cNvSpPr>
          <p:nvPr>
            <p:ph type="title"/>
          </p:nvPr>
        </p:nvSpPr>
        <p:spPr>
          <a:xfrm>
            <a:off x="208494" y="0"/>
            <a:ext cx="10441546" cy="1325563"/>
          </a:xfrm>
        </p:spPr>
        <p:txBody>
          <a:bodyPr>
            <a:normAutofit/>
          </a:bodyPr>
          <a:lstStyle/>
          <a:p>
            <a:r>
              <a:rPr lang="en-GB" sz="3600" b="1" dirty="0">
                <a:solidFill>
                  <a:schemeClr val="bg1"/>
                </a:solidFill>
              </a:rPr>
              <a:t>Summary of key points  (2)</a:t>
            </a:r>
          </a:p>
        </p:txBody>
      </p:sp>
      <p:sp>
        <p:nvSpPr>
          <p:cNvPr id="8" name="Content Placeholder 4"/>
          <p:cNvSpPr>
            <a:spLocks noGrp="1"/>
          </p:cNvSpPr>
          <p:nvPr>
            <p:ph idx="1"/>
          </p:nvPr>
        </p:nvSpPr>
        <p:spPr>
          <a:xfrm>
            <a:off x="258651" y="1325563"/>
            <a:ext cx="11721146" cy="5028938"/>
          </a:xfrm>
        </p:spPr>
        <p:txBody>
          <a:bodyPr>
            <a:normAutofit/>
          </a:bodyPr>
          <a:lstStyle/>
          <a:p>
            <a:r>
              <a:rPr lang="en-GB" sz="2400" dirty="0"/>
              <a:t>There is no ‘silver bullet’ for vocabulary learning / teaching </a:t>
            </a:r>
          </a:p>
          <a:p>
            <a:r>
              <a:rPr lang="en-GB" sz="2400" dirty="0"/>
              <a:t>Word knowledge is multifaceted and develops incrementally </a:t>
            </a:r>
          </a:p>
          <a:p>
            <a:r>
              <a:rPr lang="en-US" sz="2400" dirty="0"/>
              <a:t>Errorless teaching techniques (when pupils are unambiguously told the meaning of a new word) are effective for initial form-meaning mapping</a:t>
            </a:r>
          </a:p>
          <a:p>
            <a:r>
              <a:rPr lang="en-US" sz="2400" dirty="0"/>
              <a:t>They should be followed by opportunities to use the new words in comprehension, and then productively.</a:t>
            </a:r>
          </a:p>
          <a:p>
            <a:r>
              <a:rPr lang="en-US" sz="2400" dirty="0"/>
              <a:t>Systematic repetition is crucial.  The more times a pupil is required to recall a word, the more securely it will move into long term memory. </a:t>
            </a:r>
          </a:p>
          <a:p>
            <a:r>
              <a:rPr lang="en-US" sz="2400" dirty="0"/>
              <a:t>Genuine information gap activities are very helpful in assisting </a:t>
            </a:r>
            <a:r>
              <a:rPr lang="en-US" sz="2400" dirty="0" err="1"/>
              <a:t>memorisation</a:t>
            </a:r>
            <a:r>
              <a:rPr lang="en-US" sz="2400" dirty="0"/>
              <a:t>. </a:t>
            </a:r>
          </a:p>
          <a:p>
            <a:r>
              <a:rPr lang="en-US" sz="2400" dirty="0"/>
              <a:t>Careful, planned use of ICT can be effective.</a:t>
            </a:r>
            <a:endParaRPr lang="en-GB" sz="2400" dirty="0"/>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83352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10301468" cy="867128"/>
          </a:xfrm>
          <a:prstGeom prst="rect">
            <a:avLst/>
          </a:prstGeom>
        </p:spPr>
      </p:pic>
      <p:sp>
        <p:nvSpPr>
          <p:cNvPr id="4" name="Title 3"/>
          <p:cNvSpPr>
            <a:spLocks noGrp="1"/>
          </p:cNvSpPr>
          <p:nvPr>
            <p:ph type="title"/>
          </p:nvPr>
        </p:nvSpPr>
        <p:spPr>
          <a:xfrm>
            <a:off x="208493" y="0"/>
            <a:ext cx="9610109" cy="1325563"/>
          </a:xfrm>
        </p:spPr>
        <p:txBody>
          <a:bodyPr>
            <a:normAutofit/>
          </a:bodyPr>
          <a:lstStyle/>
          <a:p>
            <a:r>
              <a:rPr lang="en-GB" sz="3600" b="1" dirty="0">
                <a:solidFill>
                  <a:schemeClr val="bg1"/>
                </a:solidFill>
              </a:rPr>
              <a:t>Approaches to teaching vocabulary </a:t>
            </a:r>
          </a:p>
        </p:txBody>
      </p:sp>
      <p:sp>
        <p:nvSpPr>
          <p:cNvPr id="5" name="Content Placeholder 4"/>
          <p:cNvSpPr>
            <a:spLocks noGrp="1"/>
          </p:cNvSpPr>
          <p:nvPr>
            <p:ph idx="1"/>
          </p:nvPr>
        </p:nvSpPr>
        <p:spPr>
          <a:xfrm>
            <a:off x="208493" y="1633670"/>
            <a:ext cx="11701856" cy="4351338"/>
          </a:xfrm>
        </p:spPr>
        <p:txBody>
          <a:bodyPr/>
          <a:lstStyle/>
          <a:p>
            <a:pPr marL="0" indent="0">
              <a:buNone/>
            </a:pPr>
            <a:r>
              <a:rPr lang="en-GB" b="1" dirty="0">
                <a:solidFill>
                  <a:srgbClr val="EA5F00"/>
                </a:solidFill>
              </a:rPr>
              <a:t>Questions for reflection</a:t>
            </a:r>
            <a:r>
              <a:rPr lang="en-GB" dirty="0"/>
              <a:t/>
            </a:r>
            <a:br>
              <a:rPr lang="en-GB" dirty="0"/>
            </a:br>
            <a:endParaRPr lang="en-GB" sz="900" dirty="0"/>
          </a:p>
          <a:p>
            <a:pPr marL="457200" indent="-457200">
              <a:buFont typeface="+mj-lt"/>
              <a:buAutoNum type="arabicPeriod"/>
            </a:pPr>
            <a:r>
              <a:rPr lang="en-GB" sz="2400" dirty="0"/>
              <a:t>How effective are vocabulary teaching practices in your school currently?</a:t>
            </a:r>
          </a:p>
          <a:p>
            <a:pPr marL="457200" indent="-457200">
              <a:buFont typeface="+mj-lt"/>
              <a:buAutoNum type="arabicPeriod"/>
            </a:pPr>
            <a:r>
              <a:rPr lang="en-GB" sz="2400" dirty="0"/>
              <a:t>How many words do pupils know?  </a:t>
            </a:r>
          </a:p>
          <a:p>
            <a:pPr marL="457200" indent="-457200">
              <a:buFont typeface="+mj-lt"/>
              <a:buAutoNum type="arabicPeriod"/>
            </a:pPr>
            <a:r>
              <a:rPr lang="en-GB" sz="2400" dirty="0"/>
              <a:t>How many high frequency words do pupils know?</a:t>
            </a:r>
          </a:p>
          <a:p>
            <a:pPr marL="457200" indent="-457200">
              <a:buFont typeface="+mj-lt"/>
              <a:buAutoNum type="arabicPeriod"/>
            </a:pPr>
            <a:r>
              <a:rPr lang="en-GB" sz="2400" dirty="0"/>
              <a:t>Which words do pupils know?</a:t>
            </a:r>
          </a:p>
          <a:p>
            <a:pPr marL="457200" indent="-457200">
              <a:buFont typeface="+mj-lt"/>
              <a:buAutoNum type="arabicPeriod"/>
            </a:pPr>
            <a:r>
              <a:rPr lang="en-GB" sz="2400" dirty="0"/>
              <a:t>In what ways might current practices be changed to develop pupils’ vocabulary knowledge more effectively?</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10963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152510" y="0"/>
            <a:ext cx="7919508" cy="1325563"/>
          </a:xfrm>
        </p:spPr>
        <p:txBody>
          <a:bodyPr>
            <a:normAutofit/>
          </a:bodyPr>
          <a:lstStyle/>
          <a:p>
            <a:r>
              <a:rPr lang="en-GB" sz="3200" b="1" dirty="0">
                <a:solidFill>
                  <a:schemeClr val="bg1"/>
                </a:solidFill>
              </a:rPr>
              <a:t>What is it to ‘know’ a word?</a:t>
            </a:r>
          </a:p>
        </p:txBody>
      </p:sp>
      <p:sp>
        <p:nvSpPr>
          <p:cNvPr id="5" name="Content Placeholder 4"/>
          <p:cNvSpPr>
            <a:spLocks noGrp="1"/>
          </p:cNvSpPr>
          <p:nvPr>
            <p:ph idx="1"/>
          </p:nvPr>
        </p:nvSpPr>
        <p:spPr>
          <a:xfrm>
            <a:off x="289249" y="1391074"/>
            <a:ext cx="11402008" cy="1548069"/>
          </a:xfrm>
        </p:spPr>
        <p:txBody>
          <a:bodyPr/>
          <a:lstStyle/>
          <a:p>
            <a:pPr marL="0" indent="0">
              <a:buNone/>
            </a:pPr>
            <a:r>
              <a:rPr lang="en-GB" b="1" dirty="0">
                <a:solidFill>
                  <a:srgbClr val="EA5F00"/>
                </a:solidFill>
              </a:rPr>
              <a:t>What is a word anyway?</a:t>
            </a:r>
            <a:r>
              <a:rPr lang="en-GB" dirty="0"/>
              <a:t/>
            </a:r>
            <a:br>
              <a:rPr lang="en-GB" dirty="0"/>
            </a:br>
            <a:endParaRPr lang="en-GB" sz="900" dirty="0"/>
          </a:p>
          <a:p>
            <a:pPr marL="0" indent="0">
              <a:buNone/>
            </a:pPr>
            <a:r>
              <a:rPr lang="en-GB" sz="2400" dirty="0"/>
              <a:t>How many words are there in the following text?</a:t>
            </a:r>
          </a:p>
          <a:p>
            <a:pPr marL="0" indent="0">
              <a:buNone/>
            </a:pPr>
            <a:r>
              <a:rPr lang="en-GB" sz="2400" dirty="0"/>
              <a:t>What issues does this exercise raise in terms of defining what a word is?</a:t>
            </a:r>
          </a:p>
        </p:txBody>
      </p:sp>
      <p:sp>
        <p:nvSpPr>
          <p:cNvPr id="2" name="TextBox 1"/>
          <p:cNvSpPr txBox="1"/>
          <p:nvPr/>
        </p:nvSpPr>
        <p:spPr>
          <a:xfrm>
            <a:off x="780585" y="3275045"/>
            <a:ext cx="10671718" cy="2308324"/>
          </a:xfrm>
          <a:prstGeom prst="rect">
            <a:avLst/>
          </a:prstGeom>
          <a:solidFill>
            <a:srgbClr val="E87D1E">
              <a:alpha val="14000"/>
            </a:srgbClr>
          </a:solidFill>
          <a:ln w="38100">
            <a:solidFill>
              <a:schemeClr val="accent1">
                <a:shade val="50000"/>
              </a:schemeClr>
            </a:solidFill>
          </a:ln>
        </p:spPr>
        <p:txBody>
          <a:bodyPr wrap="square" rtlCol="0">
            <a:spAutoFit/>
          </a:bodyPr>
          <a:lstStyle/>
          <a:p>
            <a:r>
              <a:rPr lang="en-GB" sz="2400" dirty="0">
                <a:solidFill>
                  <a:srgbClr val="1F4E79"/>
                </a:solidFill>
                <a:latin typeface="Century Gothic" panose="020B0502020202020204" pitchFamily="34" charset="0"/>
              </a:rPr>
              <a:t>I asked the children to read a short text out loud to each other.  I realized at once that this was a big ask!  Several of the children are good readers, but others find reading difficult.  The text was not easily readable for them.  Before long, however, the children started to help each other out.  Soon they had all read the text and had begun to tackle the comprehension questions.</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9447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152510" y="0"/>
            <a:ext cx="7919508" cy="1325563"/>
          </a:xfrm>
        </p:spPr>
        <p:txBody>
          <a:bodyPr>
            <a:normAutofit/>
          </a:bodyPr>
          <a:lstStyle/>
          <a:p>
            <a:r>
              <a:rPr lang="en-GB" sz="3200" b="1" dirty="0">
                <a:solidFill>
                  <a:schemeClr val="bg1"/>
                </a:solidFill>
              </a:rPr>
              <a:t>What is it to ‘know’ a word?</a:t>
            </a:r>
          </a:p>
        </p:txBody>
      </p:sp>
      <p:sp>
        <p:nvSpPr>
          <p:cNvPr id="5" name="Content Placeholder 4"/>
          <p:cNvSpPr>
            <a:spLocks noGrp="1"/>
          </p:cNvSpPr>
          <p:nvPr>
            <p:ph idx="1"/>
          </p:nvPr>
        </p:nvSpPr>
        <p:spPr>
          <a:xfrm>
            <a:off x="289249" y="1391074"/>
            <a:ext cx="11402008" cy="4686341"/>
          </a:xfrm>
        </p:spPr>
        <p:txBody>
          <a:bodyPr>
            <a:normAutofit lnSpcReduction="10000"/>
          </a:bodyPr>
          <a:lstStyle/>
          <a:p>
            <a:pPr marL="0" indent="0">
              <a:buNone/>
            </a:pPr>
            <a:r>
              <a:rPr lang="en-GB" b="1" dirty="0">
                <a:solidFill>
                  <a:srgbClr val="EA5F00"/>
                </a:solidFill>
              </a:rPr>
              <a:t>What is a word anyway?</a:t>
            </a:r>
            <a:r>
              <a:rPr lang="en-GB" dirty="0"/>
              <a:t/>
            </a:r>
            <a:br>
              <a:rPr lang="en-GB" dirty="0"/>
            </a:br>
            <a:endParaRPr lang="en-GB" sz="800" dirty="0"/>
          </a:p>
          <a:p>
            <a:r>
              <a:rPr lang="en-GB" sz="2400" b="1" dirty="0">
                <a:solidFill>
                  <a:srgbClr val="FF6600"/>
                </a:solidFill>
              </a:rPr>
              <a:t>Lemma</a:t>
            </a:r>
            <a:r>
              <a:rPr lang="en-GB" sz="2400" dirty="0"/>
              <a:t/>
            </a:r>
            <a:br>
              <a:rPr lang="en-GB" sz="2400" dirty="0"/>
            </a:br>
            <a:r>
              <a:rPr lang="en-GB" sz="2400" dirty="0"/>
              <a:t>The ‘dictionary form’ – e.g. </a:t>
            </a:r>
            <a:r>
              <a:rPr lang="en-GB" sz="2400" dirty="0">
                <a:solidFill>
                  <a:srgbClr val="E56700"/>
                </a:solidFill>
              </a:rPr>
              <a:t>TO READ</a:t>
            </a:r>
          </a:p>
          <a:p>
            <a:r>
              <a:rPr lang="en-GB" sz="2400" b="1" dirty="0">
                <a:solidFill>
                  <a:srgbClr val="FF6600"/>
                </a:solidFill>
              </a:rPr>
              <a:t>Lexeme</a:t>
            </a:r>
            <a:r>
              <a:rPr lang="en-GB" sz="2400" dirty="0"/>
              <a:t/>
            </a:r>
            <a:br>
              <a:rPr lang="en-GB" sz="2400" dirty="0"/>
            </a:br>
            <a:r>
              <a:rPr lang="en-GB" sz="2400" dirty="0"/>
              <a:t>The abstract unit of meaning which includes all the different forms of a given word – e.g. the inflected forms such as </a:t>
            </a:r>
            <a:r>
              <a:rPr lang="en-GB" sz="2400" i="1" dirty="0">
                <a:solidFill>
                  <a:srgbClr val="E56700"/>
                </a:solidFill>
              </a:rPr>
              <a:t>reads, reading, read </a:t>
            </a:r>
            <a:r>
              <a:rPr lang="en-GB" sz="2400" i="1" dirty="0"/>
              <a:t>(past)</a:t>
            </a:r>
            <a:r>
              <a:rPr lang="en-GB" sz="2400" dirty="0"/>
              <a:t> </a:t>
            </a:r>
          </a:p>
          <a:p>
            <a:r>
              <a:rPr lang="en-GB" sz="2400" dirty="0"/>
              <a:t>Depends on the learner’s knowledge of inflectional morphology</a:t>
            </a:r>
          </a:p>
          <a:p>
            <a:r>
              <a:rPr lang="en-GB" sz="2400" b="1" dirty="0">
                <a:solidFill>
                  <a:srgbClr val="FF6600"/>
                </a:solidFill>
              </a:rPr>
              <a:t>Word family</a:t>
            </a:r>
            <a:r>
              <a:rPr lang="en-GB" sz="2400" dirty="0"/>
              <a:t/>
            </a:r>
            <a:br>
              <a:rPr lang="en-GB" sz="2400" dirty="0"/>
            </a:br>
            <a:r>
              <a:rPr lang="en-GB" sz="2400" dirty="0"/>
              <a:t>“consists of a base word and all its derived and inflected forms that can be understood by a learner without having to learn each form separately” (</a:t>
            </a:r>
            <a:r>
              <a:rPr lang="en-GB" sz="2000" dirty="0"/>
              <a:t>Bauer &amp; Nation, 1993:253)</a:t>
            </a:r>
            <a:r>
              <a:rPr lang="en-GB" sz="2400" dirty="0"/>
              <a:t> – e.g. </a:t>
            </a:r>
            <a:r>
              <a:rPr lang="en-GB" sz="2400" i="1" dirty="0">
                <a:solidFill>
                  <a:srgbClr val="E56700"/>
                </a:solidFill>
              </a:rPr>
              <a:t>reader, readable, unreadable</a:t>
            </a:r>
            <a:endParaRPr lang="en-GB" sz="2000" i="1" dirty="0">
              <a:solidFill>
                <a:srgbClr val="E56700"/>
              </a:solidFill>
            </a:endParaRPr>
          </a:p>
          <a:p>
            <a:r>
              <a:rPr lang="en-GB" sz="2400" dirty="0"/>
              <a:t>Depends on the learner’s knowledge of inflectional and derivational morphology</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78165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152510" y="0"/>
            <a:ext cx="7919508" cy="1325563"/>
          </a:xfrm>
        </p:spPr>
        <p:txBody>
          <a:bodyPr>
            <a:normAutofit/>
          </a:bodyPr>
          <a:lstStyle/>
          <a:p>
            <a:r>
              <a:rPr lang="en-GB" sz="3200" b="1" dirty="0">
                <a:solidFill>
                  <a:schemeClr val="bg1"/>
                </a:solidFill>
              </a:rPr>
              <a:t>What is it to ‘know’ a word?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093" y="2143728"/>
            <a:ext cx="1646721" cy="1232296"/>
          </a:xfrm>
          <a:prstGeom prst="rect">
            <a:avLst/>
          </a:prstGeom>
        </p:spPr>
      </p:pic>
      <p:sp>
        <p:nvSpPr>
          <p:cNvPr id="7" name="TextBox 6"/>
          <p:cNvSpPr txBox="1"/>
          <p:nvPr/>
        </p:nvSpPr>
        <p:spPr>
          <a:xfrm>
            <a:off x="4055326" y="1460854"/>
            <a:ext cx="3612996" cy="646331"/>
          </a:xfrm>
          <a:prstGeom prst="rect">
            <a:avLst/>
          </a:prstGeom>
          <a:noFill/>
          <a:ln w="57150">
            <a:solidFill>
              <a:srgbClr val="FF9966"/>
            </a:solidFill>
          </a:ln>
        </p:spPr>
        <p:txBody>
          <a:bodyPr wrap="square" rtlCol="0">
            <a:spAutoFit/>
          </a:bodyPr>
          <a:lstStyle/>
          <a:p>
            <a:pPr algn="ctr"/>
            <a:r>
              <a:rPr lang="en-GB" sz="3600" dirty="0">
                <a:solidFill>
                  <a:schemeClr val="accent5">
                    <a:lumMod val="50000"/>
                  </a:schemeClr>
                </a:solidFill>
                <a:latin typeface="Tw Cen MT" panose="020B0602020104020603" pitchFamily="34" charset="0"/>
              </a:rPr>
              <a:t>Meaning</a:t>
            </a:r>
          </a:p>
        </p:txBody>
      </p:sp>
      <p:sp>
        <p:nvSpPr>
          <p:cNvPr id="9" name="TextBox 8"/>
          <p:cNvSpPr txBox="1"/>
          <p:nvPr/>
        </p:nvSpPr>
        <p:spPr>
          <a:xfrm>
            <a:off x="1386468" y="3357608"/>
            <a:ext cx="3612996" cy="646331"/>
          </a:xfrm>
          <a:prstGeom prst="rect">
            <a:avLst/>
          </a:prstGeom>
          <a:noFill/>
          <a:ln w="57150">
            <a:solidFill>
              <a:srgbClr val="FF9966"/>
            </a:solidFill>
          </a:ln>
        </p:spPr>
        <p:txBody>
          <a:bodyPr wrap="square" rtlCol="0">
            <a:spAutoFit/>
          </a:bodyPr>
          <a:lstStyle/>
          <a:p>
            <a:pPr algn="ctr"/>
            <a:r>
              <a:rPr lang="en-GB" sz="3600" dirty="0">
                <a:solidFill>
                  <a:schemeClr val="accent5">
                    <a:lumMod val="50000"/>
                  </a:schemeClr>
                </a:solidFill>
                <a:latin typeface="Tw Cen MT" panose="020B0602020104020603" pitchFamily="34" charset="0"/>
              </a:rPr>
              <a:t>Orthography </a:t>
            </a:r>
          </a:p>
        </p:txBody>
      </p:sp>
      <p:sp>
        <p:nvSpPr>
          <p:cNvPr id="10" name="TextBox 9"/>
          <p:cNvSpPr txBox="1"/>
          <p:nvPr/>
        </p:nvSpPr>
        <p:spPr>
          <a:xfrm>
            <a:off x="6664711" y="3357607"/>
            <a:ext cx="3612996" cy="646331"/>
          </a:xfrm>
          <a:prstGeom prst="rect">
            <a:avLst/>
          </a:prstGeom>
          <a:noFill/>
          <a:ln w="57150">
            <a:solidFill>
              <a:srgbClr val="FF9966"/>
            </a:solidFill>
          </a:ln>
        </p:spPr>
        <p:txBody>
          <a:bodyPr wrap="square" rtlCol="0">
            <a:spAutoFit/>
          </a:bodyPr>
          <a:lstStyle/>
          <a:p>
            <a:pPr algn="ctr"/>
            <a:r>
              <a:rPr lang="en-GB" sz="3600" dirty="0">
                <a:solidFill>
                  <a:schemeClr val="accent5">
                    <a:lumMod val="50000"/>
                  </a:schemeClr>
                </a:solidFill>
                <a:latin typeface="Tw Cen MT" panose="020B0602020104020603" pitchFamily="34" charset="0"/>
              </a:rPr>
              <a:t>Phonology </a:t>
            </a:r>
          </a:p>
        </p:txBody>
      </p:sp>
      <p:cxnSp>
        <p:nvCxnSpPr>
          <p:cNvPr id="11" name="Straight Connector 10"/>
          <p:cNvCxnSpPr>
            <a:endCxn id="9" idx="0"/>
          </p:cNvCxnSpPr>
          <p:nvPr/>
        </p:nvCxnSpPr>
        <p:spPr>
          <a:xfrm flipH="1">
            <a:off x="3192967" y="2107185"/>
            <a:ext cx="1665247" cy="1250423"/>
          </a:xfrm>
          <a:prstGeom prst="line">
            <a:avLst/>
          </a:prstGeom>
          <a:ln w="31750">
            <a:solidFill>
              <a:schemeClr val="accent5">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10" idx="0"/>
          </p:cNvCxnSpPr>
          <p:nvPr/>
        </p:nvCxnSpPr>
        <p:spPr>
          <a:xfrm>
            <a:off x="6664713" y="2107184"/>
            <a:ext cx="1806497" cy="1250422"/>
          </a:xfrm>
          <a:prstGeom prst="line">
            <a:avLst/>
          </a:prstGeom>
          <a:ln w="31750">
            <a:solidFill>
              <a:schemeClr val="accent5">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1"/>
            <a:endCxn id="9" idx="3"/>
          </p:cNvCxnSpPr>
          <p:nvPr/>
        </p:nvCxnSpPr>
        <p:spPr>
          <a:xfrm flipH="1">
            <a:off x="4999465" y="3680773"/>
            <a:ext cx="1665247" cy="1"/>
          </a:xfrm>
          <a:prstGeom prst="line">
            <a:avLst/>
          </a:prstGeom>
          <a:ln w="31750">
            <a:solidFill>
              <a:schemeClr val="accent5">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2379" y="4130875"/>
            <a:ext cx="2129885" cy="646331"/>
          </a:xfrm>
          <a:prstGeom prst="rect">
            <a:avLst/>
          </a:prstGeom>
          <a:noFill/>
        </p:spPr>
        <p:txBody>
          <a:bodyPr wrap="square" rtlCol="0">
            <a:spAutoFit/>
          </a:bodyPr>
          <a:lstStyle/>
          <a:p>
            <a:pPr algn="ctr"/>
            <a:r>
              <a:rPr lang="en-GB" sz="3600" dirty="0">
                <a:solidFill>
                  <a:schemeClr val="accent5">
                    <a:lumMod val="50000"/>
                  </a:schemeClr>
                </a:solidFill>
                <a:latin typeface="Tw Cen MT" panose="020B0602020104020603" pitchFamily="34" charset="0"/>
              </a:rPr>
              <a:t>&lt; fish &gt;</a:t>
            </a:r>
          </a:p>
        </p:txBody>
      </p:sp>
      <p:sp>
        <p:nvSpPr>
          <p:cNvPr id="15" name="TextBox 14"/>
          <p:cNvSpPr txBox="1"/>
          <p:nvPr/>
        </p:nvSpPr>
        <p:spPr>
          <a:xfrm>
            <a:off x="7668322" y="4126472"/>
            <a:ext cx="1806498" cy="646331"/>
          </a:xfrm>
          <a:prstGeom prst="rect">
            <a:avLst/>
          </a:prstGeom>
          <a:noFill/>
        </p:spPr>
        <p:txBody>
          <a:bodyPr wrap="square" rtlCol="0">
            <a:spAutoFit/>
          </a:bodyPr>
          <a:lstStyle/>
          <a:p>
            <a:pPr algn="ctr"/>
            <a:r>
              <a:rPr lang="en-GB" sz="3600" dirty="0">
                <a:solidFill>
                  <a:schemeClr val="accent5">
                    <a:lumMod val="50000"/>
                  </a:schemeClr>
                </a:solidFill>
                <a:latin typeface="Tw Cen MT" panose="020B0602020104020603" pitchFamily="34" charset="0"/>
              </a:rPr>
              <a:t>/ f ɪ ʃ /</a:t>
            </a:r>
          </a:p>
        </p:txBody>
      </p:sp>
      <p:sp>
        <p:nvSpPr>
          <p:cNvPr id="16" name="TextBox 15"/>
          <p:cNvSpPr txBox="1"/>
          <p:nvPr/>
        </p:nvSpPr>
        <p:spPr>
          <a:xfrm>
            <a:off x="0" y="5389651"/>
            <a:ext cx="12192000" cy="646331"/>
          </a:xfrm>
          <a:prstGeom prst="rect">
            <a:avLst/>
          </a:prstGeom>
          <a:solidFill>
            <a:srgbClr val="E87D1E">
              <a:alpha val="18000"/>
            </a:srgbClr>
          </a:solidFill>
        </p:spPr>
        <p:txBody>
          <a:bodyPr wrap="square" rtlCol="0">
            <a:spAutoFit/>
          </a:bodyPr>
          <a:lstStyle/>
          <a:p>
            <a:pPr algn="ctr"/>
            <a:r>
              <a:rPr lang="en-GB" sz="3600" b="1" dirty="0">
                <a:solidFill>
                  <a:schemeClr val="accent5">
                    <a:lumMod val="50000"/>
                  </a:schemeClr>
                </a:solidFill>
                <a:latin typeface="Tw Cen MT" panose="020B0602020104020603" pitchFamily="34" charset="0"/>
                <a:sym typeface="Wingdings" panose="05000000000000000000" pitchFamily="2" charset="2"/>
              </a:rPr>
              <a:t>+ </a:t>
            </a:r>
            <a:r>
              <a:rPr lang="en-GB" sz="3600" dirty="0">
                <a:solidFill>
                  <a:schemeClr val="accent5">
                    <a:lumMod val="50000"/>
                  </a:schemeClr>
                </a:solidFill>
                <a:latin typeface="Tw Cen MT" panose="020B0602020104020603" pitchFamily="34" charset="0"/>
              </a:rPr>
              <a:t>‘receptive’ &amp; ‘productive’ knowledge </a:t>
            </a:r>
          </a:p>
        </p:txBody>
      </p:sp>
      <p:sp>
        <p:nvSpPr>
          <p:cNvPr id="17" name="TextBox 16"/>
          <p:cNvSpPr txBox="1"/>
          <p:nvPr/>
        </p:nvSpPr>
        <p:spPr>
          <a:xfrm>
            <a:off x="4858214" y="0"/>
            <a:ext cx="7333787" cy="276999"/>
          </a:xfrm>
          <a:prstGeom prst="rect">
            <a:avLst/>
          </a:prstGeom>
          <a:noFill/>
        </p:spPr>
        <p:txBody>
          <a:bodyPr wrap="square" rtlCol="0">
            <a:spAutoFit/>
          </a:bodyPr>
          <a:lstStyle/>
          <a:p>
            <a:pPr algn="r"/>
            <a:r>
              <a:rPr lang="en-GB" sz="1200" dirty="0"/>
              <a:t>Image: https://www.maxpixel.net/Koi-Carp-Happy-Fish-Goldfish-Fish-Cartoon-Fish-30837</a:t>
            </a:r>
          </a:p>
        </p:txBody>
      </p:sp>
      <p:sp>
        <p:nvSpPr>
          <p:cNvPr id="18" name="TextBox 17"/>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614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152510" y="0"/>
            <a:ext cx="7919508" cy="1325563"/>
          </a:xfrm>
        </p:spPr>
        <p:txBody>
          <a:bodyPr>
            <a:normAutofit/>
          </a:bodyPr>
          <a:lstStyle/>
          <a:p>
            <a:r>
              <a:rPr lang="en-GB" sz="3200" b="1" dirty="0">
                <a:solidFill>
                  <a:schemeClr val="bg1"/>
                </a:solidFill>
              </a:rPr>
              <a:t>What is it to ‘know’ a word?</a:t>
            </a:r>
          </a:p>
        </p:txBody>
      </p:sp>
      <p:sp>
        <p:nvSpPr>
          <p:cNvPr id="17" name="Cube 16"/>
          <p:cNvSpPr/>
          <p:nvPr/>
        </p:nvSpPr>
        <p:spPr>
          <a:xfrm flipH="1">
            <a:off x="3545700" y="1994988"/>
            <a:ext cx="6482553" cy="4166221"/>
          </a:xfrm>
          <a:prstGeom prst="cube">
            <a:avLst>
              <a:gd name="adj" fmla="val 286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50000"/>
                </a:schemeClr>
              </a:solidFill>
              <a:latin typeface="Tw Cen MT" panose="020B0602020104020603" pitchFamily="34" charset="0"/>
            </a:endParaRPr>
          </a:p>
        </p:txBody>
      </p:sp>
      <p:cxnSp>
        <p:nvCxnSpPr>
          <p:cNvPr id="18" name="Straight Arrow Connector 17"/>
          <p:cNvCxnSpPr/>
          <p:nvPr/>
        </p:nvCxnSpPr>
        <p:spPr>
          <a:xfrm>
            <a:off x="3552500" y="1994988"/>
            <a:ext cx="5300097" cy="0"/>
          </a:xfrm>
          <a:prstGeom prst="straightConnector1">
            <a:avLst/>
          </a:prstGeom>
          <a:ln w="57150">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59298" y="1999073"/>
            <a:ext cx="1210526" cy="1226448"/>
          </a:xfrm>
          <a:prstGeom prst="straightConnector1">
            <a:avLst/>
          </a:prstGeom>
          <a:ln w="57150">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546436" y="1956191"/>
            <a:ext cx="12863" cy="3017743"/>
          </a:xfrm>
          <a:prstGeom prst="straightConnector1">
            <a:avLst/>
          </a:prstGeom>
          <a:ln w="57150">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68795" y="1163991"/>
            <a:ext cx="9396374" cy="830997"/>
          </a:xfrm>
          <a:prstGeom prst="rect">
            <a:avLst/>
          </a:prstGeom>
          <a:noFill/>
        </p:spPr>
        <p:txBody>
          <a:bodyPr wrap="square" rtlCol="0">
            <a:spAutoFit/>
          </a:bodyPr>
          <a:lstStyle/>
          <a:p>
            <a:r>
              <a:rPr lang="en-GB" sz="2400" b="1" dirty="0">
                <a:solidFill>
                  <a:schemeClr val="accent5">
                    <a:lumMod val="50000"/>
                  </a:schemeClr>
                </a:solidFill>
                <a:latin typeface="Tw Cen MT" panose="020B0602020104020603" pitchFamily="34" charset="0"/>
              </a:rPr>
              <a:t>Breadth</a:t>
            </a:r>
            <a:r>
              <a:rPr lang="en-GB" sz="2400" dirty="0">
                <a:solidFill>
                  <a:schemeClr val="accent5">
                    <a:lumMod val="50000"/>
                  </a:schemeClr>
                </a:solidFill>
                <a:latin typeface="Tw Cen MT" panose="020B0602020104020603" pitchFamily="34" charset="0"/>
              </a:rPr>
              <a:t> (size): how many words you know (irrespective of how well you know them or how much you know about them)</a:t>
            </a:r>
          </a:p>
        </p:txBody>
      </p:sp>
      <p:sp>
        <p:nvSpPr>
          <p:cNvPr id="22" name="TextBox 21"/>
          <p:cNvSpPr txBox="1"/>
          <p:nvPr/>
        </p:nvSpPr>
        <p:spPr>
          <a:xfrm>
            <a:off x="98747" y="2485344"/>
            <a:ext cx="3446585" cy="1846659"/>
          </a:xfrm>
          <a:prstGeom prst="rect">
            <a:avLst/>
          </a:prstGeom>
          <a:noFill/>
        </p:spPr>
        <p:txBody>
          <a:bodyPr wrap="square" rtlCol="0">
            <a:spAutoFit/>
          </a:bodyPr>
          <a:lstStyle/>
          <a:p>
            <a:r>
              <a:rPr lang="en-GB" sz="2400" b="1" dirty="0">
                <a:solidFill>
                  <a:schemeClr val="accent5">
                    <a:lumMod val="50000"/>
                  </a:schemeClr>
                </a:solidFill>
                <a:latin typeface="Tw Cen MT" panose="020B0602020104020603" pitchFamily="34" charset="0"/>
              </a:rPr>
              <a:t>Depth</a:t>
            </a:r>
            <a:r>
              <a:rPr lang="en-GB" sz="2400" dirty="0">
                <a:solidFill>
                  <a:schemeClr val="accent5">
                    <a:lumMod val="50000"/>
                  </a:schemeClr>
                </a:solidFill>
                <a:latin typeface="Tw Cen MT" panose="020B0602020104020603" pitchFamily="34" charset="0"/>
              </a:rPr>
              <a:t>: how well or how fully you know them; how much you know about them    </a:t>
            </a:r>
          </a:p>
          <a:p>
            <a:r>
              <a:rPr lang="en-GB" dirty="0">
                <a:solidFill>
                  <a:schemeClr val="accent5">
                    <a:lumMod val="50000"/>
                  </a:schemeClr>
                </a:solidFill>
                <a:latin typeface="Tw Cen MT" panose="020B0602020104020603" pitchFamily="34" charset="0"/>
              </a:rPr>
              <a:t>(Anderson &amp; </a:t>
            </a:r>
            <a:r>
              <a:rPr lang="en-GB" dirty="0" err="1">
                <a:solidFill>
                  <a:schemeClr val="accent5">
                    <a:lumMod val="50000"/>
                  </a:schemeClr>
                </a:solidFill>
                <a:latin typeface="Tw Cen MT" panose="020B0602020104020603" pitchFamily="34" charset="0"/>
              </a:rPr>
              <a:t>Freebody</a:t>
            </a:r>
            <a:r>
              <a:rPr lang="en-GB" dirty="0">
                <a:solidFill>
                  <a:schemeClr val="accent5">
                    <a:lumMod val="50000"/>
                  </a:schemeClr>
                </a:solidFill>
                <a:latin typeface="Tw Cen MT" panose="020B0602020104020603" pitchFamily="34" charset="0"/>
              </a:rPr>
              <a:t>, 1981)</a:t>
            </a:r>
            <a:endParaRPr lang="en-GB" sz="2400" dirty="0">
              <a:solidFill>
                <a:schemeClr val="accent5">
                  <a:lumMod val="50000"/>
                </a:schemeClr>
              </a:solidFill>
              <a:latin typeface="Tw Cen MT" panose="020B0602020104020603" pitchFamily="34" charset="0"/>
            </a:endParaRPr>
          </a:p>
        </p:txBody>
      </p:sp>
      <p:sp>
        <p:nvSpPr>
          <p:cNvPr id="23" name="TextBox 22"/>
          <p:cNvSpPr txBox="1"/>
          <p:nvPr/>
        </p:nvSpPr>
        <p:spPr>
          <a:xfrm>
            <a:off x="4672770" y="2377908"/>
            <a:ext cx="7174236" cy="830997"/>
          </a:xfrm>
          <a:prstGeom prst="rect">
            <a:avLst/>
          </a:prstGeom>
          <a:noFill/>
        </p:spPr>
        <p:txBody>
          <a:bodyPr wrap="square" rtlCol="0">
            <a:spAutoFit/>
          </a:bodyPr>
          <a:lstStyle/>
          <a:p>
            <a:r>
              <a:rPr lang="en-GB" sz="2400" b="1" dirty="0">
                <a:solidFill>
                  <a:schemeClr val="accent5">
                    <a:lumMod val="50000"/>
                  </a:schemeClr>
                </a:solidFill>
                <a:latin typeface="Tw Cen MT" panose="020B0602020104020603" pitchFamily="34" charset="0"/>
              </a:rPr>
              <a:t>Fluency</a:t>
            </a:r>
            <a:r>
              <a:rPr lang="en-GB" sz="2400" dirty="0">
                <a:solidFill>
                  <a:schemeClr val="accent5">
                    <a:lumMod val="50000"/>
                  </a:schemeClr>
                </a:solidFill>
                <a:latin typeface="Tw Cen MT" panose="020B0602020104020603" pitchFamily="34" charset="0"/>
              </a:rPr>
              <a:t>: how readily you can access them in comprehension or production   </a:t>
            </a:r>
            <a:r>
              <a:rPr lang="en-GB" dirty="0">
                <a:solidFill>
                  <a:schemeClr val="accent5">
                    <a:lumMod val="50000"/>
                  </a:schemeClr>
                </a:solidFill>
                <a:latin typeface="Tw Cen MT" panose="020B0602020104020603" pitchFamily="34" charset="0"/>
              </a:rPr>
              <a:t>(</a:t>
            </a:r>
            <a:r>
              <a:rPr lang="en-GB" dirty="0" err="1">
                <a:solidFill>
                  <a:schemeClr val="accent5">
                    <a:lumMod val="50000"/>
                  </a:schemeClr>
                </a:solidFill>
                <a:latin typeface="Tw Cen MT" panose="020B0602020104020603" pitchFamily="34" charset="0"/>
              </a:rPr>
              <a:t>Daller</a:t>
            </a:r>
            <a:r>
              <a:rPr lang="en-GB" dirty="0">
                <a:solidFill>
                  <a:schemeClr val="accent5">
                    <a:lumMod val="50000"/>
                  </a:schemeClr>
                </a:solidFill>
                <a:latin typeface="Tw Cen MT" panose="020B0602020104020603" pitchFamily="34" charset="0"/>
              </a:rPr>
              <a:t> et al., 2007)</a:t>
            </a:r>
          </a:p>
        </p:txBody>
      </p:sp>
      <p:sp>
        <p:nvSpPr>
          <p:cNvPr id="25" name="TextBox 24"/>
          <p:cNvSpPr txBox="1"/>
          <p:nvPr/>
        </p:nvSpPr>
        <p:spPr>
          <a:xfrm>
            <a:off x="98378" y="4332003"/>
            <a:ext cx="3460919" cy="1938992"/>
          </a:xfrm>
          <a:prstGeom prst="rect">
            <a:avLst/>
          </a:prstGeom>
          <a:noFill/>
        </p:spPr>
        <p:txBody>
          <a:bodyPr wrap="square" rtlCol="0">
            <a:spAutoFit/>
          </a:bodyPr>
          <a:lstStyle/>
          <a:p>
            <a:r>
              <a:rPr lang="en-GB" sz="2400" i="1" dirty="0">
                <a:solidFill>
                  <a:schemeClr val="accent5">
                    <a:lumMod val="50000"/>
                  </a:schemeClr>
                </a:solidFill>
                <a:latin typeface="Tw Cen MT" panose="020B0602020104020603" pitchFamily="34" charset="0"/>
              </a:rPr>
              <a:t>E.g. </a:t>
            </a:r>
            <a:r>
              <a:rPr lang="en-GB" sz="2400" i="1" dirty="0" err="1">
                <a:solidFill>
                  <a:schemeClr val="accent5">
                    <a:lumMod val="50000"/>
                  </a:schemeClr>
                </a:solidFill>
                <a:latin typeface="Tw Cen MT" panose="020B0602020104020603" pitchFamily="34" charset="0"/>
              </a:rPr>
              <a:t>polysemes</a:t>
            </a:r>
            <a:r>
              <a:rPr lang="en-GB" sz="2400" i="1" dirty="0">
                <a:solidFill>
                  <a:schemeClr val="accent5">
                    <a:lumMod val="50000"/>
                  </a:schemeClr>
                </a:solidFill>
                <a:latin typeface="Tw Cen MT" panose="020B0602020104020603" pitchFamily="34" charset="0"/>
              </a:rPr>
              <a:t>, pronunciation, spelling, grammar, register, associations, collocates…</a:t>
            </a:r>
          </a:p>
        </p:txBody>
      </p:sp>
      <p:sp>
        <p:nvSpPr>
          <p:cNvPr id="12" name="TextBox 11"/>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4036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152510" y="0"/>
            <a:ext cx="7919508" cy="1325563"/>
          </a:xfrm>
        </p:spPr>
        <p:txBody>
          <a:bodyPr>
            <a:normAutofit/>
          </a:bodyPr>
          <a:lstStyle/>
          <a:p>
            <a:r>
              <a:rPr lang="en-GB" sz="3200" b="1" dirty="0">
                <a:solidFill>
                  <a:schemeClr val="bg1"/>
                </a:solidFill>
              </a:rPr>
              <a:t>What is it to ‘know’ a word?</a:t>
            </a:r>
          </a:p>
        </p:txBody>
      </p:sp>
      <p:pic>
        <p:nvPicPr>
          <p:cNvPr id="11" name="Picture 10"/>
          <p:cNvPicPr>
            <a:picLocks noChangeAspect="1"/>
          </p:cNvPicPr>
          <p:nvPr/>
        </p:nvPicPr>
        <p:blipFill rotWithShape="1">
          <a:blip r:embed="rId4"/>
          <a:srcRect t="3748" b="1467"/>
          <a:stretch/>
        </p:blipFill>
        <p:spPr>
          <a:xfrm>
            <a:off x="4413290" y="1163991"/>
            <a:ext cx="7622475" cy="5124659"/>
          </a:xfrm>
          <a:prstGeom prst="rect">
            <a:avLst/>
          </a:prstGeom>
          <a:ln w="38100">
            <a:solidFill>
              <a:srgbClr val="1F4E79"/>
            </a:solidFill>
          </a:ln>
        </p:spPr>
      </p:pic>
      <p:sp>
        <p:nvSpPr>
          <p:cNvPr id="2" name="TextBox 1"/>
          <p:cNvSpPr txBox="1"/>
          <p:nvPr/>
        </p:nvSpPr>
        <p:spPr>
          <a:xfrm>
            <a:off x="152509" y="1325563"/>
            <a:ext cx="4151861" cy="461665"/>
          </a:xfrm>
          <a:prstGeom prst="rect">
            <a:avLst/>
          </a:prstGeom>
          <a:noFill/>
        </p:spPr>
        <p:txBody>
          <a:bodyPr wrap="square" rtlCol="0">
            <a:spAutoFit/>
          </a:bodyPr>
          <a:lstStyle/>
          <a:p>
            <a:pPr algn="r"/>
            <a:r>
              <a:rPr lang="en-GB" sz="2400" dirty="0">
                <a:latin typeface="Century Gothic" panose="020B0502020202020204" pitchFamily="34" charset="0"/>
              </a:rPr>
              <a:t>Nation, 2001:27</a:t>
            </a:r>
          </a:p>
        </p:txBody>
      </p:sp>
      <p:sp>
        <p:nvSpPr>
          <p:cNvPr id="3" name="TextBox 2"/>
          <p:cNvSpPr txBox="1"/>
          <p:nvPr/>
        </p:nvSpPr>
        <p:spPr>
          <a:xfrm>
            <a:off x="0" y="2879934"/>
            <a:ext cx="4413290" cy="1692771"/>
          </a:xfrm>
          <a:prstGeom prst="rect">
            <a:avLst/>
          </a:prstGeom>
          <a:solidFill>
            <a:srgbClr val="E87D1E">
              <a:alpha val="11000"/>
            </a:srgbClr>
          </a:solidFill>
        </p:spPr>
        <p:txBody>
          <a:bodyPr wrap="square" rtlCol="0">
            <a:spAutoFit/>
          </a:bodyPr>
          <a:lstStyle/>
          <a:p>
            <a:r>
              <a:rPr lang="en-GB" sz="2400" dirty="0">
                <a:latin typeface="Century Gothic" panose="020B0502020202020204" pitchFamily="34" charset="0"/>
              </a:rPr>
              <a:t>“The nearest thing we have to a definitive list of what it means to know a word” </a:t>
            </a:r>
          </a:p>
          <a:p>
            <a:endParaRPr lang="en-GB" sz="1000" dirty="0">
              <a:latin typeface="Century Gothic" panose="020B0502020202020204" pitchFamily="34" charset="0"/>
            </a:endParaRPr>
          </a:p>
          <a:p>
            <a:r>
              <a:rPr lang="en-GB" sz="2000" dirty="0">
                <a:latin typeface="Century Gothic" panose="020B0502020202020204" pitchFamily="34" charset="0"/>
              </a:rPr>
              <a:t>(Milton, 2013:59)</a:t>
            </a:r>
            <a:endParaRPr lang="en-GB" sz="2400" dirty="0">
              <a:latin typeface="Century Gothic" panose="020B0502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32570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What is it to ‘know’ a word?</a:t>
            </a:r>
          </a:p>
        </p:txBody>
      </p:sp>
      <p:sp>
        <p:nvSpPr>
          <p:cNvPr id="5" name="Content Placeholder 4"/>
          <p:cNvSpPr>
            <a:spLocks noGrp="1"/>
          </p:cNvSpPr>
          <p:nvPr>
            <p:ph idx="1"/>
          </p:nvPr>
        </p:nvSpPr>
        <p:spPr>
          <a:xfrm>
            <a:off x="380733" y="1325563"/>
            <a:ext cx="11477805" cy="549536"/>
          </a:xfrm>
        </p:spPr>
        <p:txBody>
          <a:bodyPr/>
          <a:lstStyle/>
          <a:p>
            <a:pPr marL="0" indent="0">
              <a:buNone/>
            </a:pPr>
            <a:r>
              <a:rPr lang="en-GB" b="1" dirty="0">
                <a:solidFill>
                  <a:srgbClr val="EA5F00"/>
                </a:solidFill>
              </a:rPr>
              <a:t>And finally – don’t forget formulaic sequences (chunks)</a:t>
            </a:r>
            <a:r>
              <a:rPr lang="en-GB" dirty="0"/>
              <a:t/>
            </a:r>
            <a:br>
              <a:rPr lang="en-GB" dirty="0"/>
            </a:br>
            <a:endParaRPr lang="en-GB" sz="100" dirty="0"/>
          </a:p>
        </p:txBody>
      </p:sp>
      <p:sp>
        <p:nvSpPr>
          <p:cNvPr id="6" name="Rounded Rectangular Callout 5"/>
          <p:cNvSpPr/>
          <p:nvPr/>
        </p:nvSpPr>
        <p:spPr>
          <a:xfrm>
            <a:off x="4187721" y="4672853"/>
            <a:ext cx="3836912" cy="524107"/>
          </a:xfrm>
          <a:prstGeom prst="wedgeRoundRectCallout">
            <a:avLst>
              <a:gd name="adj1" fmla="val -8731"/>
              <a:gd name="adj2" fmla="val 94415"/>
              <a:gd name="adj3" fmla="val 1666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33CC"/>
                </a:solidFill>
                <a:latin typeface="Century Gothic" panose="020B0502020202020204" pitchFamily="34" charset="0"/>
              </a:rPr>
              <a:t>All’s well that ends well!</a:t>
            </a:r>
          </a:p>
        </p:txBody>
      </p:sp>
      <p:sp>
        <p:nvSpPr>
          <p:cNvPr id="7" name="Rounded Rectangular Callout 6"/>
          <p:cNvSpPr/>
          <p:nvPr/>
        </p:nvSpPr>
        <p:spPr>
          <a:xfrm>
            <a:off x="1883479" y="5576419"/>
            <a:ext cx="3836912" cy="524107"/>
          </a:xfrm>
          <a:prstGeom prst="wedgeRoundRectCallout">
            <a:avLst>
              <a:gd name="adj1" fmla="val 6874"/>
              <a:gd name="adj2" fmla="val 88032"/>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33CC"/>
                </a:solidFill>
                <a:latin typeface="Century Gothic" panose="020B0502020202020204" pitchFamily="34" charset="0"/>
              </a:rPr>
              <a:t>raining cats and dogs</a:t>
            </a:r>
          </a:p>
        </p:txBody>
      </p:sp>
      <p:sp>
        <p:nvSpPr>
          <p:cNvPr id="9" name="Rounded Rectangular Callout 8"/>
          <p:cNvSpPr/>
          <p:nvPr/>
        </p:nvSpPr>
        <p:spPr>
          <a:xfrm>
            <a:off x="195035" y="4672852"/>
            <a:ext cx="3836912" cy="524107"/>
          </a:xfrm>
          <a:prstGeom prst="wedgeRoundRectCallout">
            <a:avLst>
              <a:gd name="adj1" fmla="val -8731"/>
              <a:gd name="adj2" fmla="val 94415"/>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33CC"/>
                </a:solidFill>
                <a:latin typeface="Century Gothic" panose="020B0502020202020204" pitchFamily="34" charset="0"/>
              </a:rPr>
              <a:t>You must be joking</a:t>
            </a:r>
          </a:p>
        </p:txBody>
      </p:sp>
      <p:sp>
        <p:nvSpPr>
          <p:cNvPr id="10" name="Rounded Rectangular Callout 9"/>
          <p:cNvSpPr/>
          <p:nvPr/>
        </p:nvSpPr>
        <p:spPr>
          <a:xfrm>
            <a:off x="6261951" y="5576418"/>
            <a:ext cx="3836912" cy="524107"/>
          </a:xfrm>
          <a:prstGeom prst="wedgeRoundRectCallout">
            <a:avLst>
              <a:gd name="adj1" fmla="val -36438"/>
              <a:gd name="adj2" fmla="val 94415"/>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33CC"/>
                </a:solidFill>
                <a:latin typeface="Century Gothic" panose="020B0502020202020204" pitchFamily="34" charset="0"/>
              </a:rPr>
              <a:t>How are you?</a:t>
            </a:r>
          </a:p>
        </p:txBody>
      </p:sp>
      <p:sp>
        <p:nvSpPr>
          <p:cNvPr id="11" name="Rounded Rectangular Callout 10"/>
          <p:cNvSpPr/>
          <p:nvPr/>
        </p:nvSpPr>
        <p:spPr>
          <a:xfrm>
            <a:off x="8180407" y="4672853"/>
            <a:ext cx="3836912" cy="524107"/>
          </a:xfrm>
          <a:prstGeom prst="wedgeRoundRectCallout">
            <a:avLst>
              <a:gd name="adj1" fmla="val 6237"/>
              <a:gd name="adj2" fmla="val 102926"/>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33CC"/>
                </a:solidFill>
                <a:latin typeface="Century Gothic" panose="020B0502020202020204" pitchFamily="34" charset="0"/>
              </a:rPr>
              <a:t>On the other hand </a:t>
            </a:r>
          </a:p>
        </p:txBody>
      </p:sp>
      <p:sp>
        <p:nvSpPr>
          <p:cNvPr id="12" name="Content Placeholder 4"/>
          <p:cNvSpPr txBox="1">
            <a:spLocks/>
          </p:cNvSpPr>
          <p:nvPr/>
        </p:nvSpPr>
        <p:spPr>
          <a:xfrm>
            <a:off x="380733" y="1869573"/>
            <a:ext cx="11477805" cy="1429212"/>
          </a:xfrm>
          <a:prstGeom prst="rect">
            <a:avLst/>
          </a:prstGeom>
          <a:solidFill>
            <a:srgbClr val="E56700">
              <a:alpha val="8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 sequence, continuous or discontinuous, of words or other elements, which is, or appears to be, prefabricated: that is, stored and retrieved whole from memory at the time of use, rather than being subject to generation or analysis by the language grammar”                 			</a:t>
            </a:r>
            <a:r>
              <a:rPr lang="en-GB" sz="1800" dirty="0"/>
              <a:t>(Wray 2002: 9)</a:t>
            </a:r>
            <a:endParaRPr lang="en-GB" sz="2400" dirty="0"/>
          </a:p>
        </p:txBody>
      </p:sp>
      <p:sp>
        <p:nvSpPr>
          <p:cNvPr id="13" name="Content Placeholder 4"/>
          <p:cNvSpPr txBox="1">
            <a:spLocks/>
          </p:cNvSpPr>
          <p:nvPr/>
        </p:nvSpPr>
        <p:spPr>
          <a:xfrm>
            <a:off x="208494" y="3400749"/>
            <a:ext cx="11477805" cy="1272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Known to be very important in language use – aiding fluency</a:t>
            </a:r>
          </a:p>
          <a:p>
            <a:r>
              <a:rPr lang="en-GB" sz="2400" dirty="0"/>
              <a:t>Sometimes ‘non-decomposable’: i.e. meaning is different from the sum of the individual parts</a:t>
            </a:r>
          </a:p>
        </p:txBody>
      </p:sp>
      <p:sp>
        <p:nvSpPr>
          <p:cNvPr id="14" name="TextBox 13"/>
          <p:cNvSpPr txBox="1"/>
          <p:nvPr/>
        </p:nvSpPr>
        <p:spPr>
          <a:xfrm>
            <a:off x="6317851" y="6480068"/>
            <a:ext cx="3193192" cy="276999"/>
          </a:xfrm>
          <a:prstGeom prst="rect">
            <a:avLst/>
          </a:prstGeom>
          <a:noFill/>
        </p:spPr>
        <p:txBody>
          <a:bodyPr wrap="square" rtlCol="0">
            <a:spAutoFit/>
          </a:bodyPr>
          <a:lstStyle/>
          <a:p>
            <a:pPr algn="r"/>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4468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9" grpId="0" animBg="1"/>
      <p:bldP spid="10" grpId="0" animBg="1"/>
      <p:bldP spid="11" grpId="0" animBg="1"/>
      <p:bldP spid="12" grpId="0" animBg="1"/>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 Resources RH</Template>
  <TotalTime>4333</TotalTime>
  <Words>3864</Words>
  <Application>Microsoft Office PowerPoint</Application>
  <PresentationFormat>Widescreen</PresentationFormat>
  <Paragraphs>328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Tw Cen MT</vt:lpstr>
      <vt:lpstr>Wingdings</vt:lpstr>
      <vt:lpstr>Wingdings 3</vt:lpstr>
      <vt:lpstr>Office Theme</vt:lpstr>
      <vt:lpstr>PowerPoint Presentation</vt:lpstr>
      <vt:lpstr>Session outline</vt:lpstr>
      <vt:lpstr>What is it to ‘know’ a word?</vt:lpstr>
      <vt:lpstr>What is it to ‘know’ a word?</vt:lpstr>
      <vt:lpstr>What is it to ‘know’ a word?</vt:lpstr>
      <vt:lpstr>What is it to ‘know’ a word?</vt:lpstr>
      <vt:lpstr>What is it to ‘know’ a word?</vt:lpstr>
      <vt:lpstr>What is it to ‘know’ a word?</vt:lpstr>
      <vt:lpstr>What is it to ‘know’ a word?</vt:lpstr>
      <vt:lpstr>How many words do learners need to know?</vt:lpstr>
      <vt:lpstr>How many words do learners need to know?</vt:lpstr>
      <vt:lpstr>How many words do learners need to know?</vt:lpstr>
      <vt:lpstr>How many words do learners need to know?</vt:lpstr>
      <vt:lpstr>How many words do learners need to know?</vt:lpstr>
      <vt:lpstr>How many words do learners need to know?</vt:lpstr>
      <vt:lpstr>How many words do learners need to know?</vt:lpstr>
      <vt:lpstr>Summary so far</vt:lpstr>
      <vt:lpstr>Which words do learners need to know?</vt:lpstr>
      <vt:lpstr>Which words do learners need to know?</vt:lpstr>
      <vt:lpstr>Which words do learners need to know?</vt:lpstr>
      <vt:lpstr>Which words do learners need to know?</vt:lpstr>
      <vt:lpstr>Which words do learners need to know?</vt:lpstr>
      <vt:lpstr>How can learners best learn vocabulary?</vt:lpstr>
      <vt:lpstr>How can learners best learn vocabulary?</vt:lpstr>
      <vt:lpstr>How can learners best learn vocabulary?</vt:lpstr>
      <vt:lpstr>How can learners best learn vocabulary?</vt:lpstr>
      <vt:lpstr>How can learners best learn vocabulary?</vt:lpstr>
      <vt:lpstr>How can learners best learn vocabulary?</vt:lpstr>
      <vt:lpstr>How can learners best learn vocabulary?</vt:lpstr>
      <vt:lpstr>How can learners best learn vocabulary?</vt:lpstr>
      <vt:lpstr>Summary of key points  (1)</vt:lpstr>
      <vt:lpstr>Summary of key points  (2)</vt:lpstr>
      <vt:lpstr>Approaches to teaching vocabulary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110</cp:revision>
  <dcterms:created xsi:type="dcterms:W3CDTF">2019-03-13T19:15:09Z</dcterms:created>
  <dcterms:modified xsi:type="dcterms:W3CDTF">2019-03-31T17:16:57Z</dcterms:modified>
</cp:coreProperties>
</file>