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0D5"/>
    <a:srgbClr val="DAA520"/>
    <a:srgbClr val="115076"/>
    <a:srgbClr val="E3E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0081" autoAdjust="0"/>
  </p:normalViewPr>
  <p:slideViewPr>
    <p:cSldViewPr snapToGrid="0">
      <p:cViewPr varScale="1">
        <p:scale>
          <a:sx n="77" d="100"/>
          <a:sy n="77" d="100"/>
        </p:scale>
        <p:origin x="176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BAE9C-ACF2-4362-814B-1AB50972AD2E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212F4-EB5A-464B-92EC-DACFCB1C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21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AUDIO x</a:t>
            </a:r>
            <a:r>
              <a:rPr lang="en-GB" baseline="0" dirty="0" smtClean="0"/>
              <a:t> 2: on appearance of X and of the visual for ‘in’.</a:t>
            </a:r>
            <a:br>
              <a:rPr lang="en-GB" baseline="0" dirty="0" smtClean="0"/>
            </a:br>
            <a:endParaRPr lang="en-GB" dirty="0" smtClean="0"/>
          </a:p>
          <a:p>
            <a:r>
              <a:rPr lang="en-GB" dirty="0" smtClean="0"/>
              <a:t>Explanation in English, if desired: Something</a:t>
            </a:r>
            <a:r>
              <a:rPr lang="en-GB" baseline="0" dirty="0" smtClean="0"/>
              <a:t> that makes French sounds very different from English is that </a:t>
            </a:r>
            <a:r>
              <a:rPr lang="en-GB" b="1" baseline="0" dirty="0" smtClean="0"/>
              <a:t>some consonants </a:t>
            </a:r>
            <a:r>
              <a:rPr lang="en-GB" baseline="0" dirty="0" smtClean="0"/>
              <a:t>at the ends of words are silent.</a:t>
            </a:r>
            <a:br>
              <a:rPr lang="en-GB" baseline="0" dirty="0" smtClean="0"/>
            </a:br>
            <a:r>
              <a:rPr lang="en-GB" baseline="0" dirty="0" smtClean="0"/>
              <a:t>This means you don’t pronounce/sound them out at all.</a:t>
            </a:r>
            <a:br>
              <a:rPr lang="en-GB" baseline="0" dirty="0" smtClean="0"/>
            </a:br>
            <a:r>
              <a:rPr lang="en-GB" baseline="0" dirty="0" smtClean="0"/>
              <a:t>As in the word ‘</a:t>
            </a:r>
            <a:r>
              <a:rPr lang="en-GB" baseline="0" dirty="0" err="1" smtClean="0"/>
              <a:t>dans</a:t>
            </a:r>
            <a:r>
              <a:rPr lang="en-GB" baseline="0" dirty="0" smtClean="0"/>
              <a:t>’ in French.</a:t>
            </a:r>
            <a:br>
              <a:rPr lang="en-GB" baseline="0" dirty="0" smtClean="0"/>
            </a:b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Say and repeat the word.</a:t>
            </a:r>
            <a:br>
              <a:rPr lang="en-GB" baseline="0" dirty="0" smtClean="0"/>
            </a:br>
            <a:r>
              <a:rPr lang="en-GB" baseline="0" dirty="0" smtClean="0"/>
              <a:t>Ensure pupils know the meaning (use usual routine for this – e.g. </a:t>
            </a:r>
            <a:r>
              <a:rPr lang="en-GB" baseline="0" dirty="0" err="1" smtClean="0"/>
              <a:t>C’est</a:t>
            </a:r>
            <a:r>
              <a:rPr lang="en-GB" baseline="0" dirty="0" smtClean="0"/>
              <a:t> quoi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anglais</a:t>
            </a:r>
            <a:r>
              <a:rPr lang="en-GB" baseline="0" dirty="0" smtClean="0"/>
              <a:t> ‘</a:t>
            </a:r>
            <a:r>
              <a:rPr lang="en-GB" baseline="0" dirty="0" err="1" smtClean="0"/>
              <a:t>dans</a:t>
            </a:r>
            <a:r>
              <a:rPr lang="en-GB" baseline="0" dirty="0" smtClean="0"/>
              <a:t>’? ‘In’, </a:t>
            </a:r>
            <a:r>
              <a:rPr lang="en-GB" baseline="0" dirty="0" err="1" smtClean="0"/>
              <a:t>oui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c’est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ça</a:t>
            </a:r>
            <a:r>
              <a:rPr lang="en-GB" baseline="0" dirty="0" smtClean="0"/>
              <a:t>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 possible gesture to accompany this SSC would be to</a:t>
            </a:r>
            <a:r>
              <a:rPr lang="en-GB" baseline="0" dirty="0" smtClean="0"/>
              <a:t> hold ones finger to ones lips to indicate ‘</a:t>
            </a:r>
            <a:r>
              <a:rPr lang="en-GB" baseline="0" dirty="0" err="1" smtClean="0"/>
              <a:t>Shhhh</a:t>
            </a:r>
            <a:r>
              <a:rPr lang="en-GB" baseline="0" dirty="0" smtClean="0"/>
              <a:t>!’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93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Elicit pronunciation of ‘</a:t>
            </a:r>
            <a:r>
              <a:rPr lang="en-GB" dirty="0" err="1" smtClean="0"/>
              <a:t>dans</a:t>
            </a:r>
            <a:r>
              <a:rPr lang="en-GB" dirty="0" smtClean="0"/>
              <a:t>’ again before clicking to animate the</a:t>
            </a:r>
            <a:r>
              <a:rPr lang="en-GB" baseline="0" dirty="0" smtClean="0"/>
              <a:t> ‘X’</a:t>
            </a:r>
            <a:endParaRPr lang="en-GB" dirty="0" smtClean="0"/>
          </a:p>
          <a:p>
            <a:r>
              <a:rPr lang="en-GB" dirty="0" smtClean="0"/>
              <a:t>Possible explanation,</a:t>
            </a:r>
            <a:r>
              <a:rPr lang="en-GB" baseline="0" dirty="0" smtClean="0"/>
              <a:t> in English, if desired:  Let’s see which other final consonants are silent in French.</a:t>
            </a:r>
            <a:br>
              <a:rPr lang="en-GB" baseline="0" dirty="0" smtClean="0"/>
            </a:br>
            <a:r>
              <a:rPr lang="en-GB" baseline="0" dirty="0" smtClean="0"/>
              <a:t>Lead class repetition of the five CLUSTER words.</a:t>
            </a:r>
            <a:br>
              <a:rPr lang="en-GB" baseline="0" dirty="0" smtClean="0"/>
            </a:b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Word frequency rankings (1 is the most common word in French): </a:t>
            </a:r>
            <a:br>
              <a:rPr lang="en-GB" baseline="0" dirty="0" smtClean="0"/>
            </a:br>
            <a:r>
              <a:rPr lang="en-GB" b="1" baseline="0" dirty="0" err="1" smtClean="0"/>
              <a:t>dans</a:t>
            </a:r>
            <a:r>
              <a:rPr lang="en-GB" b="1" baseline="0" dirty="0" smtClean="0"/>
              <a:t> </a:t>
            </a:r>
            <a:r>
              <a:rPr lang="en-GB" baseline="0" dirty="0" smtClean="0"/>
              <a:t>[11]; </a:t>
            </a:r>
            <a:r>
              <a:rPr lang="en-GB" b="1" baseline="0" dirty="0" smtClean="0"/>
              <a:t>petit</a:t>
            </a:r>
            <a:r>
              <a:rPr lang="en-GB" baseline="0" dirty="0" smtClean="0"/>
              <a:t> [138]; </a:t>
            </a:r>
            <a:r>
              <a:rPr lang="en-GB" b="1" baseline="0" dirty="0" smtClean="0"/>
              <a:t>prix</a:t>
            </a:r>
            <a:r>
              <a:rPr lang="en-GB" b="0" baseline="0" dirty="0" smtClean="0"/>
              <a:t>[310]</a:t>
            </a:r>
            <a:r>
              <a:rPr lang="en-GB" baseline="0" dirty="0" smtClean="0"/>
              <a:t> </a:t>
            </a:r>
            <a:r>
              <a:rPr lang="en-GB" b="1" baseline="0" dirty="0" smtClean="0"/>
              <a:t>mot</a:t>
            </a:r>
            <a:r>
              <a:rPr lang="en-GB" baseline="0" dirty="0" smtClean="0"/>
              <a:t> [220]; </a:t>
            </a:r>
            <a:r>
              <a:rPr lang="en-GB" b="1" baseline="0" dirty="0" smtClean="0"/>
              <a:t>grand</a:t>
            </a:r>
            <a:r>
              <a:rPr lang="en-GB" baseline="0" dirty="0" smtClean="0"/>
              <a:t> [59]; </a:t>
            </a:r>
            <a:r>
              <a:rPr lang="en-GB" b="1" baseline="0" dirty="0" err="1" smtClean="0"/>
              <a:t>mais</a:t>
            </a:r>
            <a:r>
              <a:rPr lang="en-GB" baseline="0" dirty="0" smtClean="0"/>
              <a:t> [30]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Londsale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D., &amp; Le Bras, Y.  (2009). </a:t>
            </a:r>
            <a:r>
              <a:rPr lang="en-GB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London: Routledge.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584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With this round of repetition, ensure that pupils are clear about the meaning of each of these high-frequency words.</a:t>
            </a:r>
            <a:br>
              <a:rPr lang="en-GB" dirty="0" smtClean="0"/>
            </a:br>
            <a:r>
              <a:rPr lang="en-GB" dirty="0" smtClean="0"/>
              <a:t>NB: pictures can,</a:t>
            </a:r>
            <a:r>
              <a:rPr lang="en-GB" baseline="0" dirty="0" smtClean="0"/>
              <a:t> at best, only suggest meaning. Many high-frequency words less concrete than other words, and less easy to communicate unequivocally in pictures.</a:t>
            </a:r>
            <a:br>
              <a:rPr lang="en-GB" baseline="0" dirty="0" smtClean="0"/>
            </a:br>
            <a:r>
              <a:rPr lang="en-GB" baseline="0" dirty="0" smtClean="0"/>
              <a:t>Therefore, teachers should not shy away from giving the English meaning to students, to prevent any erroneous representations taking root in memory.</a:t>
            </a:r>
            <a:br>
              <a:rPr lang="en-GB" baseline="0" dirty="0" smtClean="0"/>
            </a:br>
            <a:r>
              <a:rPr lang="en-GB" baseline="0" dirty="0" smtClean="0"/>
              <a:t>With these words, however, it is expected that pupils will know several of them already.</a:t>
            </a:r>
            <a:br>
              <a:rPr lang="en-GB" baseline="0" dirty="0" smtClean="0"/>
            </a:b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Lead class repetition of the five CLUSTER words.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817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Some</a:t>
            </a:r>
            <a:r>
              <a:rPr lang="en-GB" baseline="0" dirty="0" smtClean="0"/>
              <a:t> consonants work differently.  CRFL are often pronounced.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801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Pairwork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‘tennis’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pupils say the words alternately out loud with a partner, building up speed, over 1 minute’s intensive practice.  </a:t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call in any order they like, pupils are not allowed to repeat the one they said in their last turn.</a:t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can circulate to listen into their SSC knowledge.</a:t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Début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start a one minute timer on the screen.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69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Alphabetical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read aloud</a:t>
            </a:r>
            <a:b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Individually (but all at once) pupils read out the words but in alphabetical order.  They keep going for one minute.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can circulate to listen into their SSC knowledge.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255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 class: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SFC, with the rest of the word obscured, allows the teacher to cue elicitation, the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cue being the SFC plus the picture at this stage,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also acts as memorisation practice. </a:t>
            </a: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Note that the final letter is still a different colour but the strikethrough has been removed.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990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385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15/05/2019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1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15/05/2019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0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790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08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4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6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15/05/2019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1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15/05/2019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7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15/05/2019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4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572241"/>
            <a:ext cx="84346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2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9.png"/><Relationship Id="rId5" Type="http://schemas.openxmlformats.org/officeDocument/2006/relationships/audio" Target="../media/audio5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E3EAFD"/>
            </a:solidFill>
          </p:grpSpPr>
          <p:sp>
            <p:nvSpPr>
              <p:cNvPr id="9" name="Isosceles Triangle 8"/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Isosceles Triangle 3"/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115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56445" y="0"/>
              <a:ext cx="4350984" cy="6858000"/>
            </a:xfrm>
            <a:prstGeom prst="rect">
              <a:avLst/>
            </a:prstGeom>
            <a:solidFill>
              <a:srgbClr val="115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95111" y="2105561"/>
            <a:ext cx="6886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French SSC </a:t>
            </a:r>
            <a:br>
              <a:rPr lang="en-GB" sz="4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en-GB" sz="4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teaching sequence</a:t>
            </a:r>
            <a:endParaRPr lang="en-GB" sz="4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395111" y="3301204"/>
            <a:ext cx="6606822" cy="84931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SFC (Silent final consonant)</a:t>
            </a:r>
            <a:endParaRPr lang="en-GB" sz="3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3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  <a:endParaRPr lang="en-GB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5559" y="637190"/>
            <a:ext cx="10982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Silent final consonant</a:t>
            </a: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3052382" y="1910649"/>
            <a:ext cx="6331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dans</a:t>
            </a:r>
            <a:endParaRPr lang="en-GB" sz="16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2" descr="Quiet Sign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63" y="4004890"/>
            <a:ext cx="666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677771" y="2010991"/>
            <a:ext cx="16135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b="1" dirty="0" smtClean="0">
                <a:solidFill>
                  <a:srgbClr val="E65D00"/>
                </a:solidFill>
              </a:rPr>
              <a:t>X</a:t>
            </a:r>
            <a:endParaRPr lang="en-GB" sz="16600" b="1" dirty="0">
              <a:solidFill>
                <a:srgbClr val="E65D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79" y="4203686"/>
            <a:ext cx="2021192" cy="1704539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5387727" y="4170473"/>
            <a:ext cx="627018" cy="1092199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67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FC_da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FC_da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  <a:endParaRPr lang="en-GB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508" y="-40337"/>
            <a:ext cx="81655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Silence!</a:t>
            </a:r>
            <a:endParaRPr lang="en-GB" sz="66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Quiet Sign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670" y="81952"/>
            <a:ext cx="666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362413" y="1554731"/>
            <a:ext cx="2364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pri</a:t>
            </a:r>
            <a:r>
              <a:rPr lang="en-GB" sz="6000" b="1" strike="sngStrike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4972936" y="4709440"/>
            <a:ext cx="2685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gran</a:t>
            </a:r>
            <a:r>
              <a:rPr lang="en-GB" sz="6000" b="1" strike="sngStrike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7063" y="1788358"/>
            <a:ext cx="2017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peti</a:t>
            </a:r>
            <a:r>
              <a:rPr lang="en-GB" sz="6000" b="1" strike="sngStrike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3451145" y="2032425"/>
            <a:ext cx="58149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dans</a:t>
            </a:r>
            <a:endParaRPr lang="en-GB" sz="16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22722" y="2062562"/>
            <a:ext cx="16135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b="1" dirty="0" smtClean="0">
                <a:solidFill>
                  <a:srgbClr val="E65D00"/>
                </a:solidFill>
                <a:latin typeface="Century Gothic" panose="020B0502020202020204" pitchFamily="34" charset="0"/>
              </a:rPr>
              <a:t>X</a:t>
            </a:r>
            <a:endParaRPr lang="en-GB" sz="16600" b="1" dirty="0">
              <a:solidFill>
                <a:srgbClr val="E65D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7063" y="4738771"/>
            <a:ext cx="2270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mo</a:t>
            </a:r>
            <a:r>
              <a:rPr lang="en-GB" sz="6000" b="1" strike="sngStrike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266122" y="4709440"/>
            <a:ext cx="2175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mai</a:t>
            </a:r>
            <a:r>
              <a:rPr lang="en-GB" sz="6000" b="1" strike="sngStrike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  <a:endParaRPr lang="en-GB" sz="6000" b="1" strike="sngStrike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39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FC_da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FC_pet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FC_pri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FC_gr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FC_m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FC_ma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  <a:endParaRPr lang="en-GB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47301" y="209920"/>
            <a:ext cx="2364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pri</a:t>
            </a:r>
            <a:r>
              <a:rPr lang="en-GB" sz="6000" b="1" strike="sngStrike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78612" y="3640582"/>
            <a:ext cx="2270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mo</a:t>
            </a:r>
            <a:r>
              <a:rPr lang="en-GB" sz="6000" b="1" strike="sngStrike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4917427" y="1734051"/>
            <a:ext cx="2685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gran</a:t>
            </a:r>
            <a:r>
              <a:rPr lang="en-GB" sz="6000" b="1" strike="sngStrike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80038" y="209920"/>
            <a:ext cx="2017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peti</a:t>
            </a:r>
            <a:r>
              <a:rPr lang="en-GB" sz="6000" b="1" strike="sngStrike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36266" y="3804622"/>
            <a:ext cx="2175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mai</a:t>
            </a:r>
            <a:r>
              <a:rPr lang="en-GB" sz="6000" b="1" strike="sngStrike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  <a:endParaRPr lang="en-GB" sz="6000" b="1" strike="sngStrike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4" descr="Silhouette Of A Boy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50" y="1225583"/>
            <a:ext cx="659644" cy="179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Down Arrow 26"/>
          <p:cNvSpPr/>
          <p:nvPr/>
        </p:nvSpPr>
        <p:spPr>
          <a:xfrm>
            <a:off x="2683619" y="1272625"/>
            <a:ext cx="315601" cy="635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Century Gothic" panose="020B0502020202020204" pitchFamily="34" charset="0"/>
            </a:endParaRPr>
          </a:p>
        </p:txBody>
      </p:sp>
      <p:pic>
        <p:nvPicPr>
          <p:cNvPr id="28" name="Picture 2" descr="Silhouette Of A Boy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619" y="2087830"/>
            <a:ext cx="3429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Quiet Sign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0" y="97186"/>
            <a:ext cx="666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95" y="1590564"/>
            <a:ext cx="1371776" cy="11591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360" y="1225583"/>
            <a:ext cx="1353923" cy="193604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 rot="19534011">
            <a:off x="7817614" y="1813788"/>
            <a:ext cx="1490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entury Gothic" panose="020B0502020202020204" pitchFamily="34" charset="0"/>
              </a:rPr>
              <a:t>€15.95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pic>
        <p:nvPicPr>
          <p:cNvPr id="33" name="Picture 2" descr="http://www.clker.com/cliparts/0/F/H/c/a/X/crossword-letter-tiles-hi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05" y="4642285"/>
            <a:ext cx="2284874" cy="158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Silhouette Of A Boy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830" y="2706923"/>
            <a:ext cx="659644" cy="179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Silhouette Of A Boy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78" y="3540763"/>
            <a:ext cx="3429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Down Arrow 35"/>
          <p:cNvSpPr/>
          <p:nvPr/>
        </p:nvSpPr>
        <p:spPr>
          <a:xfrm flipV="1">
            <a:off x="5163118" y="4588864"/>
            <a:ext cx="409638" cy="7716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Century Gothic" panose="020B0502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266" y="4642285"/>
            <a:ext cx="1455327" cy="145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2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FC_pet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FC_pri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FC_m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FC_gr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FC_ma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7" grpId="0" animBg="1"/>
      <p:bldP spid="32" grpId="0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  <a:endParaRPr lang="en-GB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0812" y="833231"/>
            <a:ext cx="60066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… except for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7893" y="2270449"/>
            <a:ext cx="109241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</a:t>
            </a:r>
            <a:r>
              <a:rPr lang="en-GB" sz="12000" b="1" dirty="0">
                <a:solidFill>
                  <a:srgbClr val="E65D00"/>
                </a:solidFill>
                <a:latin typeface="Century Gothic" panose="020B0502020202020204" pitchFamily="34" charset="0"/>
              </a:rPr>
              <a:t>c</a:t>
            </a:r>
            <a:r>
              <a:rPr lang="en-GB" sz="1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n-GB" sz="12000" b="1" dirty="0">
                <a:solidFill>
                  <a:srgbClr val="E65D00"/>
                </a:solidFill>
                <a:latin typeface="Century Gothic" panose="020B0502020202020204" pitchFamily="34" charset="0"/>
              </a:rPr>
              <a:t>r</a:t>
            </a:r>
            <a:r>
              <a:rPr lang="en-GB" sz="1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n-GB" sz="12000" b="1" dirty="0">
                <a:solidFill>
                  <a:srgbClr val="E65D00"/>
                </a:solidFill>
                <a:latin typeface="Century Gothic" panose="020B0502020202020204" pitchFamily="34" charset="0"/>
              </a:rPr>
              <a:t>f</a:t>
            </a:r>
            <a:r>
              <a:rPr lang="en-GB" sz="1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n-GB" sz="12000" b="1" dirty="0">
                <a:solidFill>
                  <a:srgbClr val="E65D00"/>
                </a:solidFill>
                <a:latin typeface="Century Gothic" panose="020B0502020202020204" pitchFamily="34" charset="0"/>
              </a:rPr>
              <a:t>l</a:t>
            </a:r>
          </a:p>
          <a:p>
            <a:r>
              <a:rPr lang="en-GB" sz="6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Be  </a:t>
            </a:r>
            <a:r>
              <a:rPr lang="en-GB" sz="6000" b="1" dirty="0">
                <a:solidFill>
                  <a:srgbClr val="E65D00"/>
                </a:solidFill>
                <a:latin typeface="Century Gothic" panose="020B0502020202020204" pitchFamily="34" charset="0"/>
              </a:rPr>
              <a:t>c</a:t>
            </a:r>
            <a:r>
              <a:rPr lang="en-GB" sz="6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a </a:t>
            </a:r>
            <a:r>
              <a:rPr lang="en-GB" sz="6000" b="1" dirty="0">
                <a:solidFill>
                  <a:srgbClr val="E65D00"/>
                </a:solidFill>
                <a:latin typeface="Century Gothic" panose="020B0502020202020204" pitchFamily="34" charset="0"/>
              </a:rPr>
              <a:t>r</a:t>
            </a:r>
            <a:r>
              <a:rPr lang="en-GB" sz="6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e </a:t>
            </a:r>
            <a:r>
              <a:rPr lang="en-GB" sz="6000" b="1" dirty="0">
                <a:solidFill>
                  <a:srgbClr val="E65D00"/>
                </a:solidFill>
                <a:latin typeface="Century Gothic" panose="020B0502020202020204" pitchFamily="34" charset="0"/>
              </a:rPr>
              <a:t>f</a:t>
            </a:r>
            <a:r>
              <a:rPr lang="en-GB" sz="6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u </a:t>
            </a:r>
            <a:r>
              <a:rPr lang="en-GB" sz="6000" b="1" dirty="0">
                <a:solidFill>
                  <a:srgbClr val="E65D00"/>
                </a:solidFill>
                <a:latin typeface="Century Gothic" panose="020B0502020202020204" pitchFamily="34" charset="0"/>
              </a:rPr>
              <a:t>l</a:t>
            </a:r>
            <a:r>
              <a:rPr lang="en-GB" sz="6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with these!</a:t>
            </a:r>
          </a:p>
        </p:txBody>
      </p:sp>
    </p:spTree>
    <p:extLst>
      <p:ext uri="{BB962C8B-B14F-4D97-AF65-F5344CB8AC3E}">
        <p14:creationId xmlns:p14="http://schemas.microsoft.com/office/powerpoint/2010/main" val="38390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  <a:endParaRPr lang="en-GB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4" y="453418"/>
            <a:ext cx="896536" cy="67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78" y="617539"/>
            <a:ext cx="551646" cy="535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2600" y="4784606"/>
            <a:ext cx="2270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mo</a:t>
            </a:r>
            <a:r>
              <a:rPr lang="en-GB" sz="6000" b="1" strike="sngStrike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2809315" y="3086354"/>
            <a:ext cx="2685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gran</a:t>
            </a:r>
            <a:r>
              <a:rPr lang="en-GB" sz="6000" b="1" strike="sngStrike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7872" y="1618831"/>
            <a:ext cx="2017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peti</a:t>
            </a:r>
            <a:r>
              <a:rPr lang="en-GB" sz="6000" b="1" strike="sngStrike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94817" y="4647953"/>
            <a:ext cx="2175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mai</a:t>
            </a:r>
            <a:r>
              <a:rPr lang="en-GB" sz="6000" b="1" strike="sngStrike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  <a:endParaRPr lang="en-GB" sz="6000" b="1" strike="sngStrike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8377" y="1613868"/>
            <a:ext cx="2364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pri</a:t>
            </a:r>
            <a:r>
              <a:rPr lang="en-GB" sz="6000" b="1" strike="sngStrike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589621" y="628967"/>
            <a:ext cx="502131" cy="4156257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prstMaterial="clear">
            <a:bevelT w="152400" h="50800" prst="softRound"/>
            <a:bevelB/>
            <a:extrusionClr>
              <a:schemeClr val="bg1"/>
            </a:extrusion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9587255" y="628965"/>
            <a:ext cx="503528" cy="4156259"/>
          </a:xfrm>
          <a:prstGeom prst="rect">
            <a:avLst/>
          </a:prstGeom>
          <a:ln>
            <a:solidFill>
              <a:srgbClr val="02456F"/>
            </a:solidFill>
            <a:headEnd/>
            <a:tailEnd/>
          </a:ln>
          <a:effectLst>
            <a:outerShdw blurRad="57150" dist="19050" dir="5400000" algn="ctr" rotWithShape="0">
              <a:schemeClr val="bg1">
                <a:alpha val="63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10272994" y="617539"/>
            <a:ext cx="0" cy="4156259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10297682" y="617539"/>
            <a:ext cx="216791" cy="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10272994" y="4773798"/>
            <a:ext cx="216791" cy="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0272994" y="2601441"/>
            <a:ext cx="1439862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Secondes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0514473" y="459688"/>
            <a:ext cx="4318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60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0489785" y="4593270"/>
            <a:ext cx="73417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436027" y="4785224"/>
            <a:ext cx="745068" cy="765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326357" y="5004218"/>
            <a:ext cx="1058732" cy="382082"/>
          </a:xfrm>
          <a:prstGeom prst="actionButtonBlank">
            <a:avLst/>
          </a:prstGeom>
          <a:solidFill>
            <a:srgbClr val="1F4E79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DÉBUT</a:t>
            </a:r>
            <a:endParaRPr lang="en-GB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51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9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  <a:endParaRPr lang="en-GB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4770" y="4595951"/>
            <a:ext cx="2270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mo</a:t>
            </a:r>
            <a:r>
              <a:rPr lang="en-GB" sz="6000" b="1" strike="sngStrike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3181485" y="2897699"/>
            <a:ext cx="2685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gran</a:t>
            </a:r>
            <a:r>
              <a:rPr lang="en-GB" sz="6000" b="1" strike="sngStrike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60042" y="1430176"/>
            <a:ext cx="2017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peti</a:t>
            </a:r>
            <a:r>
              <a:rPr lang="en-GB" sz="6000" b="1" strike="sngStrike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6987" y="4459298"/>
            <a:ext cx="2175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mai</a:t>
            </a:r>
            <a:r>
              <a:rPr lang="en-GB" sz="6000" b="1" strike="sngStrike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  <a:endParaRPr lang="en-GB" sz="6000" b="1" strike="sngStrike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19" y="265392"/>
            <a:ext cx="923697" cy="10211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70547" y="1425213"/>
            <a:ext cx="2364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pri</a:t>
            </a:r>
            <a:r>
              <a:rPr lang="en-GB" sz="6000" b="1" strike="sngStrike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589621" y="628967"/>
            <a:ext cx="502131" cy="4156257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prstMaterial="clear">
            <a:bevelT w="152400" h="50800" prst="softRound"/>
            <a:bevelB/>
            <a:extrusionClr>
              <a:schemeClr val="bg1"/>
            </a:extrusion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9587255" y="628965"/>
            <a:ext cx="503528" cy="4156259"/>
          </a:xfrm>
          <a:prstGeom prst="rect">
            <a:avLst/>
          </a:prstGeom>
          <a:ln>
            <a:solidFill>
              <a:srgbClr val="02456F"/>
            </a:solidFill>
            <a:headEnd/>
            <a:tailEnd/>
          </a:ln>
          <a:effectLst>
            <a:outerShdw blurRad="57150" dist="19050" dir="5400000" algn="ctr" rotWithShape="0">
              <a:schemeClr val="bg1">
                <a:alpha val="63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10272994" y="617539"/>
            <a:ext cx="0" cy="4156259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10297682" y="617539"/>
            <a:ext cx="216791" cy="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10272994" y="4773798"/>
            <a:ext cx="216791" cy="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0272994" y="2601441"/>
            <a:ext cx="1439862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Secondes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0514473" y="459688"/>
            <a:ext cx="4318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60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0489785" y="4593270"/>
            <a:ext cx="73417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436027" y="4785224"/>
            <a:ext cx="745068" cy="765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326357" y="5004218"/>
            <a:ext cx="1058732" cy="382082"/>
          </a:xfrm>
          <a:prstGeom prst="actionButtonBlank">
            <a:avLst/>
          </a:prstGeom>
          <a:solidFill>
            <a:srgbClr val="1F4E79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DÉBUT</a:t>
            </a:r>
            <a:endParaRPr lang="en-GB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49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  <a:endParaRPr lang="en-GB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10469" y="477036"/>
            <a:ext cx="2364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pri</a:t>
            </a:r>
            <a:r>
              <a:rPr lang="en-GB" sz="60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3317" y="3508445"/>
            <a:ext cx="2270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mo</a:t>
            </a:r>
            <a:r>
              <a:rPr lang="en-GB" sz="60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4734804" y="2354237"/>
            <a:ext cx="2685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gran</a:t>
            </a:r>
            <a:r>
              <a:rPr lang="en-GB" sz="60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32330" y="331931"/>
            <a:ext cx="2017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peti</a:t>
            </a:r>
            <a:r>
              <a:rPr lang="en-GB" sz="60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02565" y="3801984"/>
            <a:ext cx="2175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mai</a:t>
            </a:r>
            <a:r>
              <a:rPr lang="en-GB" sz="60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  <a:endParaRPr lang="en-GB" sz="6000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4" descr="Silhouette Of A Boy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942" y="1347594"/>
            <a:ext cx="659644" cy="179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3635911" y="1394636"/>
            <a:ext cx="315601" cy="635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2" descr="Silhouette Of A Boy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911" y="2209841"/>
            <a:ext cx="3429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Quiet Sign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6" y="264087"/>
            <a:ext cx="666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163" y="1857680"/>
            <a:ext cx="1371776" cy="1159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528" y="1492699"/>
            <a:ext cx="1353923" cy="19360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9534011">
            <a:off x="7480782" y="2080904"/>
            <a:ext cx="1490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€15.95</a:t>
            </a:r>
            <a:endParaRPr lang="en-GB" sz="2000" b="1" dirty="0"/>
          </a:p>
        </p:txBody>
      </p:sp>
      <p:pic>
        <p:nvPicPr>
          <p:cNvPr id="16" name="Picture 2" descr="http://www.clker.com/cliparts/0/F/H/c/a/X/crossword-letter-tiles-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10" y="4510148"/>
            <a:ext cx="2284874" cy="158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Silhouette Of A Boy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07" y="3327109"/>
            <a:ext cx="659644" cy="179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ilhouette Of A Boy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55" y="4160949"/>
            <a:ext cx="3429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Down Arrow 18"/>
          <p:cNvSpPr/>
          <p:nvPr/>
        </p:nvSpPr>
        <p:spPr>
          <a:xfrm flipV="1">
            <a:off x="4980495" y="5209050"/>
            <a:ext cx="409638" cy="7716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565" y="4639647"/>
            <a:ext cx="1455327" cy="14553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42" y="120661"/>
            <a:ext cx="1725407" cy="15013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38" y="306878"/>
            <a:ext cx="1725407" cy="15013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00" y="2132827"/>
            <a:ext cx="2286624" cy="17556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86" y="3369900"/>
            <a:ext cx="1725407" cy="15013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051" y="3600021"/>
            <a:ext cx="1725407" cy="150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8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0" grpId="0" animBg="1"/>
      <p:bldP spid="15" grpId="0"/>
      <p:bldP spid="1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 SSCs Presentation" id="{D7EAE5A2-D63E-41EC-90F5-265942C6CAF1}" vid="{1E1D1D12-6C51-42D5-AE20-3CDAAE0CA8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245</Words>
  <Application>Microsoft Office PowerPoint</Application>
  <PresentationFormat>Widescreen</PresentationFormat>
  <Paragraphs>73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Tw Cen MT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11</cp:revision>
  <dcterms:created xsi:type="dcterms:W3CDTF">2019-03-27T07:30:03Z</dcterms:created>
  <dcterms:modified xsi:type="dcterms:W3CDTF">2019-05-15T10:39:20Z</dcterms:modified>
</cp:coreProperties>
</file>