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081" autoAdjust="0"/>
  </p:normalViewPr>
  <p:slideViewPr>
    <p:cSldViewPr snapToGrid="0">
      <p:cViewPr varScale="1">
        <p:scale>
          <a:sx n="78" d="100"/>
          <a:sy n="78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15/05/2019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21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Explanation in English, if desired: Something</a:t>
            </a:r>
            <a:r>
              <a:rPr lang="en-GB" baseline="0" dirty="0" smtClean="0"/>
              <a:t> that makes French sounds very different from English is that </a:t>
            </a:r>
            <a:r>
              <a:rPr lang="en-GB" b="1" baseline="0" dirty="0" smtClean="0"/>
              <a:t>some consonants </a:t>
            </a:r>
            <a:r>
              <a:rPr lang="en-GB" baseline="0" dirty="0" smtClean="0"/>
              <a:t>at the ends of words are silent.</a:t>
            </a:r>
            <a:br>
              <a:rPr lang="en-GB" baseline="0" dirty="0" smtClean="0"/>
            </a:br>
            <a:r>
              <a:rPr lang="en-GB" baseline="0" dirty="0" smtClean="0"/>
              <a:t>This means you don’t pronounce/sound them out at all.</a:t>
            </a:r>
            <a:br>
              <a:rPr lang="en-GB" baseline="0" dirty="0" smtClean="0"/>
            </a:br>
            <a:r>
              <a:rPr lang="en-GB" baseline="0" dirty="0" smtClean="0"/>
              <a:t>As in the word ‘</a:t>
            </a:r>
            <a:r>
              <a:rPr lang="en-GB" baseline="0" dirty="0" err="1" smtClean="0"/>
              <a:t>dans</a:t>
            </a:r>
            <a:r>
              <a:rPr lang="en-GB" baseline="0" dirty="0" smtClean="0"/>
              <a:t>’ in French.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Say and repeat the word.</a:t>
            </a:r>
            <a:br>
              <a:rPr lang="en-GB" baseline="0" dirty="0" smtClean="0"/>
            </a:br>
            <a:r>
              <a:rPr lang="en-GB" baseline="0" dirty="0" smtClean="0"/>
              <a:t>Ensure pupils know the meaning (use usual routine for this – e.g. </a:t>
            </a:r>
            <a:r>
              <a:rPr lang="en-GB" baseline="0" dirty="0" err="1" smtClean="0"/>
              <a:t>C’est</a:t>
            </a:r>
            <a:r>
              <a:rPr lang="en-GB" baseline="0" dirty="0" smtClean="0"/>
              <a:t> quoi </a:t>
            </a:r>
            <a:r>
              <a:rPr lang="en-GB" baseline="0" dirty="0" err="1" smtClean="0"/>
              <a:t>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anglais</a:t>
            </a:r>
            <a:r>
              <a:rPr lang="en-GB" baseline="0" dirty="0" smtClean="0"/>
              <a:t> ‘</a:t>
            </a:r>
            <a:r>
              <a:rPr lang="en-GB" baseline="0" dirty="0" err="1" smtClean="0"/>
              <a:t>dans</a:t>
            </a:r>
            <a:r>
              <a:rPr lang="en-GB" baseline="0" dirty="0" smtClean="0"/>
              <a:t>’? ‘In’, </a:t>
            </a:r>
            <a:r>
              <a:rPr lang="en-GB" baseline="0" dirty="0" err="1" smtClean="0"/>
              <a:t>oui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c’est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ça</a:t>
            </a:r>
            <a:r>
              <a:rPr lang="en-GB" baseline="0" dirty="0" smtClean="0"/>
              <a:t>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 possible gesture to accompany this SSC would be to</a:t>
            </a:r>
            <a:r>
              <a:rPr lang="en-GB" baseline="0" dirty="0" smtClean="0"/>
              <a:t> hold ones finger to ones lips to indicate ‘</a:t>
            </a:r>
            <a:r>
              <a:rPr lang="en-GB" baseline="0" dirty="0" err="1" smtClean="0"/>
              <a:t>Shhhh</a:t>
            </a:r>
            <a:r>
              <a:rPr lang="en-GB" baseline="0" dirty="0" smtClean="0"/>
              <a:t>!’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93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Elicit pronunciation of ‘</a:t>
            </a:r>
            <a:r>
              <a:rPr lang="en-GB" dirty="0" err="1" smtClean="0"/>
              <a:t>dans</a:t>
            </a:r>
            <a:r>
              <a:rPr lang="en-GB" dirty="0" smtClean="0"/>
              <a:t>’ again before clicking to animate the</a:t>
            </a:r>
            <a:r>
              <a:rPr lang="en-GB" baseline="0" dirty="0" smtClean="0"/>
              <a:t> ‘X’</a:t>
            </a:r>
            <a:endParaRPr lang="en-GB" dirty="0" smtClean="0"/>
          </a:p>
          <a:p>
            <a:r>
              <a:rPr lang="en-GB" dirty="0" smtClean="0"/>
              <a:t>Possible explanation,</a:t>
            </a:r>
            <a:r>
              <a:rPr lang="en-GB" baseline="0" dirty="0" smtClean="0"/>
              <a:t> in English, if desired:  Let’s see which other final consonants are silent in French.</a:t>
            </a:r>
            <a:br>
              <a:rPr lang="en-GB" baseline="0" dirty="0" smtClean="0"/>
            </a:br>
            <a:r>
              <a:rPr lang="en-GB" baseline="0" dirty="0" smtClean="0"/>
              <a:t>Lead class repetition of the five CLUSTER words.</a:t>
            </a:r>
            <a:br>
              <a:rPr lang="en-GB" baseline="0" dirty="0" smtClean="0"/>
            </a:b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Word frequency rankings (1 is the most common word in French): </a:t>
            </a:r>
            <a:br>
              <a:rPr lang="en-GB" baseline="0" dirty="0" smtClean="0"/>
            </a:br>
            <a:r>
              <a:rPr lang="en-GB" b="1" baseline="0" dirty="0" err="1" smtClean="0"/>
              <a:t>dans</a:t>
            </a:r>
            <a:r>
              <a:rPr lang="en-GB" b="1" baseline="0" dirty="0" smtClean="0"/>
              <a:t> </a:t>
            </a:r>
            <a:r>
              <a:rPr lang="en-GB" baseline="0" dirty="0" smtClean="0"/>
              <a:t>[11]; </a:t>
            </a:r>
            <a:r>
              <a:rPr lang="en-GB" b="1" baseline="0" dirty="0" smtClean="0"/>
              <a:t>petit</a:t>
            </a:r>
            <a:r>
              <a:rPr lang="en-GB" baseline="0" dirty="0" smtClean="0"/>
              <a:t> [138]; </a:t>
            </a:r>
            <a:r>
              <a:rPr lang="en-GB" b="1" baseline="0" dirty="0" smtClean="0"/>
              <a:t>prix</a:t>
            </a:r>
            <a:r>
              <a:rPr lang="en-GB" b="0" baseline="0" dirty="0" smtClean="0"/>
              <a:t>[310]</a:t>
            </a:r>
            <a:r>
              <a:rPr lang="en-GB" baseline="0" dirty="0" smtClean="0"/>
              <a:t> </a:t>
            </a:r>
            <a:r>
              <a:rPr lang="en-GB" b="1" baseline="0" dirty="0" smtClean="0"/>
              <a:t>mot</a:t>
            </a:r>
            <a:r>
              <a:rPr lang="en-GB" baseline="0" dirty="0" smtClean="0"/>
              <a:t> [220]; </a:t>
            </a:r>
            <a:r>
              <a:rPr lang="en-GB" b="1" baseline="0" dirty="0" smtClean="0"/>
              <a:t>grand</a:t>
            </a:r>
            <a:r>
              <a:rPr lang="en-GB" baseline="0" dirty="0" smtClean="0"/>
              <a:t> [59]; </a:t>
            </a:r>
            <a:r>
              <a:rPr lang="en-GB" b="1" baseline="0" dirty="0" err="1" smtClean="0"/>
              <a:t>mais</a:t>
            </a:r>
            <a:r>
              <a:rPr lang="en-GB" baseline="0" dirty="0" smtClean="0"/>
              <a:t> [30]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Londsale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D., &amp; Le Bras, Y.  (2009).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London: Routledge.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584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With this round of repetition, ensure that pupils are clear about the meaning of each of these high-frequency words.</a:t>
            </a:r>
            <a:br>
              <a:rPr lang="en-GB" dirty="0" smtClean="0"/>
            </a:br>
            <a:r>
              <a:rPr lang="en-GB" dirty="0" smtClean="0"/>
              <a:t>NB: pictures can,</a:t>
            </a:r>
            <a:r>
              <a:rPr lang="en-GB" baseline="0" dirty="0" smtClean="0"/>
              <a:t> at best, only suggest meaning. Many high-frequency words less concrete than other words, and less easy to communicate unequivocally in pictures.</a:t>
            </a:r>
            <a:br>
              <a:rPr lang="en-GB" baseline="0" dirty="0" smtClean="0"/>
            </a:br>
            <a:r>
              <a:rPr lang="en-GB" baseline="0" dirty="0" smtClean="0"/>
              <a:t>Therefore, teachers should not shy away from giving the English meaning to students, to prevent any erroneous representations taking root in memory.</a:t>
            </a:r>
            <a:br>
              <a:rPr lang="en-GB" baseline="0" dirty="0" smtClean="0"/>
            </a:br>
            <a:r>
              <a:rPr lang="en-GB" baseline="0" dirty="0" smtClean="0"/>
              <a:t>With these words, however, it is expected that pupils will know several of them already.</a:t>
            </a:r>
            <a:br>
              <a:rPr lang="en-GB" baseline="0" dirty="0" smtClean="0"/>
            </a:b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Lead class repetition of the five CLUSTER words.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7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Some</a:t>
            </a:r>
            <a:r>
              <a:rPr lang="en-GB" baseline="0" dirty="0" smtClean="0"/>
              <a:t> consonants work differently.  CRFL are often pronounced.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0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Pairwork</a:t>
            </a: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‘tennis’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pupils say the words alternately out loud with a partner, building up speed, over 1 minute’s intensive practice.  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call in any order they like, pupils are not allowed to repeat the one they said in their last turn.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can circulate to listen into their SSC knowledge.</a:t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Click on Début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start a one minute timer on the screen.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469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Alphabetical</a:t>
            </a:r>
            <a: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read aloud</a:t>
            </a:r>
            <a:br>
              <a:rPr lang="en-GB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Individually (but all at once) pupils read out the words but in alphabetical order.  They keep going for one minute.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can circulate to listen into their SSC knowledge.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255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 class: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SFC, with the rest of the word obscured, allows the teacher to cue elicitation, the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cue being the SFC plus the picture at this stage,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which also acts as memorisation practice. </a:t>
            </a:r>
            <a:r>
              <a:rPr lang="en-GB" baseline="0" dirty="0" smtClean="0"/>
              <a:t/>
            </a:r>
            <a:br>
              <a:rPr lang="en-GB" baseline="0" dirty="0" smtClean="0"/>
            </a:br>
            <a:r>
              <a:rPr lang="en-GB" baseline="0" dirty="0" smtClean="0"/>
              <a:t>Note that the final letter is still a different colour but the strikethrough has been removed.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1212F4-EB5A-464B-92EC-DACFCB1CC2C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0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15/05/2019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20" y="-61459"/>
            <a:ext cx="1627856" cy="563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75200" cy="41783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9088583" y="6572243"/>
            <a:ext cx="84346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1100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1100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1100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6572241"/>
            <a:ext cx="84346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105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E3EAFD"/>
            </a:solidFill>
          </p:grpSpPr>
          <p:sp>
            <p:nvSpPr>
              <p:cNvPr id="9" name="Isosceles Triangle 8"/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/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11507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95111" y="2105561"/>
            <a:ext cx="6886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French SSC </a:t>
            </a:r>
            <a:br>
              <a:rPr lang="en-GB" sz="4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</a:br>
            <a:r>
              <a:rPr lang="en-GB" sz="4000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teaching sequence</a:t>
            </a:r>
            <a:endParaRPr lang="en-GB" sz="4000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395111" y="3301204"/>
            <a:ext cx="6606822" cy="8493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SFC (Silent final consonant)</a:t>
            </a:r>
            <a:endParaRPr lang="en-GB" sz="3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1327" y="426950"/>
            <a:ext cx="10012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Silent final consonant</a:t>
            </a: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3202160" y="1627280"/>
            <a:ext cx="57722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dans</a:t>
            </a:r>
            <a:endParaRPr lang="en-GB" sz="16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2" descr="Quiet Sig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9" y="3736386"/>
            <a:ext cx="6667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51327" y="1742487"/>
            <a:ext cx="161353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>
                <a:solidFill>
                  <a:srgbClr val="E65D00"/>
                </a:solidFill>
              </a:rPr>
              <a:t>X</a:t>
            </a:r>
            <a:endParaRPr lang="en-GB" sz="16600" b="1" dirty="0">
              <a:solidFill>
                <a:srgbClr val="E65D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135" y="3935182"/>
            <a:ext cx="2021192" cy="1704539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>
            <a:off x="5461283" y="3901969"/>
            <a:ext cx="627018" cy="1092199"/>
          </a:xfrm>
          <a:prstGeom prst="down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67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8437" y="124265"/>
            <a:ext cx="8165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Silence!</a:t>
            </a:r>
            <a:endParaRPr lang="en-GB" sz="6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Quiet Sig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69" y="170181"/>
            <a:ext cx="6667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478072" y="1526327"/>
            <a:ext cx="236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pri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99269" y="4785026"/>
            <a:ext cx="2270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4677588" y="4742451"/>
            <a:ext cx="2685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gran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19161" y="1458238"/>
            <a:ext cx="201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04002" y="4742450"/>
            <a:ext cx="2175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lang="en-GB" sz="6000" b="1" strike="sngStrike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endParaRPr lang="en-GB" sz="6000" b="1" strike="sngStrike" dirty="0">
              <a:solidFill>
                <a:srgbClr val="E65D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2938792" y="2034160"/>
            <a:ext cx="56865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dans</a:t>
            </a:r>
            <a:endParaRPr lang="en-GB" sz="160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1739" y="2095573"/>
            <a:ext cx="161353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600" b="1" dirty="0" smtClean="0">
                <a:solidFill>
                  <a:srgbClr val="E65D00"/>
                </a:solidFill>
              </a:rPr>
              <a:t>X</a:t>
            </a:r>
            <a:endParaRPr lang="en-GB" sz="16600" b="1" dirty="0">
              <a:solidFill>
                <a:srgbClr val="E65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390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18262" y="305294"/>
            <a:ext cx="236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pri</a:t>
            </a:r>
            <a:r>
              <a:rPr lang="en-GB" sz="6000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8434" y="3471070"/>
            <a:ext cx="2270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</a:t>
            </a:r>
            <a:r>
              <a:rPr lang="en-GB" sz="6000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4990355" y="2284129"/>
            <a:ext cx="2685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gran</a:t>
            </a:r>
            <a:r>
              <a:rPr lang="en-GB" sz="6000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3706" y="305295"/>
            <a:ext cx="201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</a:t>
            </a:r>
            <a:r>
              <a:rPr lang="en-GB" sz="6000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08351" y="3458964"/>
            <a:ext cx="2175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lang="en-GB" sz="6000" strike="sngStrike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endParaRPr lang="en-GB" sz="6000" strike="sngStrike" dirty="0">
              <a:solidFill>
                <a:srgbClr val="E65D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4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318" y="1320958"/>
            <a:ext cx="659644" cy="17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3777287" y="1368000"/>
            <a:ext cx="315601" cy="635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7287" y="2183205"/>
            <a:ext cx="342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Quiet Sign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66" y="140818"/>
            <a:ext cx="6667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956" y="1685938"/>
            <a:ext cx="1371776" cy="1159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321" y="1320957"/>
            <a:ext cx="1353923" cy="19360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9534011">
            <a:off x="7288575" y="1909162"/>
            <a:ext cx="1490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€15.95</a:t>
            </a:r>
            <a:endParaRPr lang="en-GB" sz="2000" b="1" dirty="0"/>
          </a:p>
        </p:txBody>
      </p:sp>
      <p:pic>
        <p:nvPicPr>
          <p:cNvPr id="16" name="Picture 2" descr="http://www.clker.com/cliparts/0/F/H/c/a/X/crossword-letter-tiles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827" y="4472773"/>
            <a:ext cx="2284874" cy="15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58" y="3257001"/>
            <a:ext cx="659644" cy="17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0206" y="4090841"/>
            <a:ext cx="342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Down Arrow 18"/>
          <p:cNvSpPr/>
          <p:nvPr/>
        </p:nvSpPr>
        <p:spPr>
          <a:xfrm flipV="1">
            <a:off x="5236046" y="5138942"/>
            <a:ext cx="409638" cy="77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8351" y="4296627"/>
            <a:ext cx="1455327" cy="145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42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 animBg="1"/>
      <p:bldP spid="15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0812" y="833231"/>
            <a:ext cx="6006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… except for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67893" y="2270449"/>
            <a:ext cx="109241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  </a:t>
            </a:r>
            <a:r>
              <a:rPr lang="en-GB" sz="12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c</a:t>
            </a:r>
            <a:r>
              <a:rPr lang="en-GB" sz="1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GB" sz="12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r</a:t>
            </a:r>
            <a:r>
              <a:rPr lang="en-GB" sz="1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GB" sz="12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f</a:t>
            </a:r>
            <a:r>
              <a:rPr lang="en-GB" sz="12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en-GB" sz="12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l</a:t>
            </a:r>
          </a:p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  </a:t>
            </a:r>
            <a:r>
              <a:rPr lang="en-GB" sz="6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c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a </a:t>
            </a:r>
            <a:r>
              <a:rPr lang="en-GB" sz="6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r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e </a:t>
            </a:r>
            <a:r>
              <a:rPr lang="en-GB" sz="6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f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u </a:t>
            </a:r>
            <a:r>
              <a:rPr lang="en-GB" sz="6000" b="1" dirty="0">
                <a:solidFill>
                  <a:srgbClr val="E65D00"/>
                </a:solidFill>
                <a:latin typeface="Century Gothic" panose="020B0502020202020204" pitchFamily="34" charset="0"/>
              </a:rPr>
              <a:t>l</a:t>
            </a:r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with these!</a:t>
            </a:r>
          </a:p>
        </p:txBody>
      </p:sp>
    </p:spTree>
    <p:extLst>
      <p:ext uri="{BB962C8B-B14F-4D97-AF65-F5344CB8AC3E}">
        <p14:creationId xmlns:p14="http://schemas.microsoft.com/office/powerpoint/2010/main" val="38390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14" y="453418"/>
            <a:ext cx="896536" cy="67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1378" y="617539"/>
            <a:ext cx="551646" cy="5350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22600" y="4784606"/>
            <a:ext cx="2270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2809315" y="3086354"/>
            <a:ext cx="2685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gran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7872" y="1618831"/>
            <a:ext cx="201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94817" y="4647953"/>
            <a:ext cx="2175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lang="en-GB" sz="6000" b="1" strike="sngStrike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endParaRPr lang="en-GB" sz="6000" b="1" strike="sngStrike" dirty="0">
              <a:solidFill>
                <a:srgbClr val="E65D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8377" y="1613868"/>
            <a:ext cx="236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pri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9589621" y="628967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9587255" y="628965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0272994" y="617539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>
            <a:off x="10297682" y="617539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10272994" y="4773798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10272994" y="2601441"/>
            <a:ext cx="143986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Secondes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0514473" y="459688"/>
            <a:ext cx="4318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0489785" y="4593270"/>
            <a:ext cx="734174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436027" y="4785224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26357" y="5004218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DÉBUT</a:t>
            </a:r>
            <a:endParaRPr lang="en-GB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51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94770" y="4595951"/>
            <a:ext cx="2270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181485" y="2897699"/>
            <a:ext cx="2685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gran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60042" y="1430176"/>
            <a:ext cx="201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6987" y="4459298"/>
            <a:ext cx="2175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lang="en-GB" sz="6000" b="1" strike="sngStrike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endParaRPr lang="en-GB" sz="6000" b="1" strike="sngStrike" dirty="0">
              <a:solidFill>
                <a:srgbClr val="E65D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19" y="265392"/>
            <a:ext cx="923697" cy="102119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70547" y="1425213"/>
            <a:ext cx="236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pri</a:t>
            </a:r>
            <a:r>
              <a:rPr lang="en-GB" sz="6000" b="1" strike="sngStrike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9589621" y="628967"/>
            <a:ext cx="502131" cy="415625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extrusionH="76200" prstMaterial="clear">
            <a:bevelT w="152400" h="50800" prst="softRound"/>
            <a:bevelB/>
            <a:extrusionClr>
              <a:schemeClr val="bg1"/>
            </a:extrusionClr>
          </a:sp3d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9587255" y="628965"/>
            <a:ext cx="503528" cy="4156259"/>
          </a:xfrm>
          <a:prstGeom prst="rect">
            <a:avLst/>
          </a:prstGeom>
          <a:ln>
            <a:solidFill>
              <a:srgbClr val="02456F"/>
            </a:solidFill>
            <a:headEnd/>
            <a:tailEnd/>
          </a:ln>
          <a:effectLst>
            <a:outerShdw blurRad="57150" dist="19050" dir="5400000" algn="ctr" rotWithShape="0">
              <a:schemeClr val="bg1">
                <a:alpha val="63000"/>
              </a:scheme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2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0272994" y="617539"/>
            <a:ext cx="0" cy="4156259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0297682" y="617539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10272994" y="4773798"/>
            <a:ext cx="216791" cy="0"/>
          </a:xfrm>
          <a:prstGeom prst="line">
            <a:avLst/>
          </a:pr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272994" y="2601441"/>
            <a:ext cx="1439862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b="1" dirty="0" err="1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Secondes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0514473" y="459688"/>
            <a:ext cx="431800" cy="33855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60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10489785" y="4593270"/>
            <a:ext cx="734174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436027" y="4785224"/>
            <a:ext cx="745068" cy="7658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26357" y="5004218"/>
            <a:ext cx="1058732" cy="382082"/>
          </a:xfrm>
          <a:prstGeom prst="actionButtonBlank">
            <a:avLst/>
          </a:prstGeom>
          <a:solidFill>
            <a:srgbClr val="1F4E79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b="1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DÉBUT</a:t>
            </a:r>
            <a:endParaRPr lang="en-GB" b="1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49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  <a:endParaRPr lang="en-GB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0469" y="477036"/>
            <a:ext cx="23648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pri</a:t>
            </a:r>
            <a:r>
              <a:rPr lang="en-GB" sz="60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3317" y="3508445"/>
            <a:ext cx="22702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mo</a:t>
            </a:r>
            <a:r>
              <a:rPr lang="en-GB" sz="60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4734804" y="2354237"/>
            <a:ext cx="2685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gran</a:t>
            </a:r>
            <a:r>
              <a:rPr lang="en-GB" sz="60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32330" y="331931"/>
            <a:ext cx="20179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peti</a:t>
            </a:r>
            <a:r>
              <a:rPr lang="en-GB" sz="6000" dirty="0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02565" y="3801984"/>
            <a:ext cx="21758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err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mai</a:t>
            </a:r>
            <a:r>
              <a:rPr lang="en-GB" sz="6000" dirty="0" err="1">
                <a:solidFill>
                  <a:srgbClr val="E65D00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s</a:t>
            </a:r>
            <a:endParaRPr lang="en-GB" sz="6000" dirty="0">
              <a:solidFill>
                <a:srgbClr val="E65D00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4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942" y="1347594"/>
            <a:ext cx="659644" cy="17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3635911" y="1394636"/>
            <a:ext cx="315601" cy="635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2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911" y="2209841"/>
            <a:ext cx="342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Quiet Sign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06" y="264087"/>
            <a:ext cx="666750" cy="94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163" y="1857680"/>
            <a:ext cx="1371776" cy="11591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528" y="1492699"/>
            <a:ext cx="1353923" cy="193604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 rot="19534011">
            <a:off x="7480782" y="2080904"/>
            <a:ext cx="1490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€15.95</a:t>
            </a:r>
            <a:endParaRPr lang="en-GB" sz="2000" b="1" dirty="0"/>
          </a:p>
        </p:txBody>
      </p:sp>
      <p:pic>
        <p:nvPicPr>
          <p:cNvPr id="16" name="Picture 2" descr="http://www.clker.com/cliparts/0/F/H/c/a/X/crossword-letter-tiles-hi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10" y="4510148"/>
            <a:ext cx="2284874" cy="158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207" y="3327109"/>
            <a:ext cx="659644" cy="1795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Silhouette Of A Bo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55" y="4160949"/>
            <a:ext cx="3429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Down Arrow 18"/>
          <p:cNvSpPr/>
          <p:nvPr/>
        </p:nvSpPr>
        <p:spPr>
          <a:xfrm flipV="1">
            <a:off x="4980495" y="5209050"/>
            <a:ext cx="409638" cy="7716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565" y="4639647"/>
            <a:ext cx="1455327" cy="145532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42" y="120661"/>
            <a:ext cx="1725407" cy="150130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838" y="306878"/>
            <a:ext cx="1725407" cy="150130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800" y="2132827"/>
            <a:ext cx="2286624" cy="175564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6" y="3369900"/>
            <a:ext cx="1725407" cy="150130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2051" y="3600021"/>
            <a:ext cx="1725407" cy="1501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10" grpId="0" animBg="1"/>
      <p:bldP spid="15" grpId="0"/>
      <p:bldP spid="1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257</Words>
  <Application>Microsoft Office PowerPoint</Application>
  <PresentationFormat>Widescreen</PresentationFormat>
  <Paragraphs>72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Tw Cen MT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10</cp:revision>
  <dcterms:created xsi:type="dcterms:W3CDTF">2019-03-27T07:30:03Z</dcterms:created>
  <dcterms:modified xsi:type="dcterms:W3CDTF">2019-05-15T10:37:58Z</dcterms:modified>
</cp:coreProperties>
</file>