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496" r:id="rId2"/>
    <p:sldId id="835" r:id="rId3"/>
    <p:sldId id="305" r:id="rId4"/>
    <p:sldId id="306" r:id="rId5"/>
    <p:sldId id="567" r:id="rId6"/>
    <p:sldId id="840" r:id="rId7"/>
    <p:sldId id="841" r:id="rId8"/>
    <p:sldId id="842" r:id="rId9"/>
    <p:sldId id="810" r:id="rId10"/>
    <p:sldId id="825" r:id="rId11"/>
    <p:sldId id="270" r:id="rId12"/>
    <p:sldId id="831" r:id="rId13"/>
    <p:sldId id="838" r:id="rId14"/>
    <p:sldId id="832" r:id="rId15"/>
    <p:sldId id="829" r:id="rId16"/>
    <p:sldId id="268" r:id="rId17"/>
    <p:sldId id="817" r:id="rId18"/>
    <p:sldId id="820" r:id="rId19"/>
    <p:sldId id="827" r:id="rId20"/>
    <p:sldId id="833" r:id="rId21"/>
    <p:sldId id="839" r:id="rId22"/>
    <p:sldId id="497" r:id="rId23"/>
    <p:sldId id="297" r:id="rId24"/>
    <p:sldId id="298" r:id="rId25"/>
    <p:sldId id="259" r:id="rId26"/>
    <p:sldId id="299" r:id="rId27"/>
    <p:sldId id="843" r:id="rId28"/>
    <p:sldId id="844" r:id="rId29"/>
    <p:sldId id="837" r:id="rId30"/>
    <p:sldId id="303" r:id="rId31"/>
    <p:sldId id="845" r:id="rId32"/>
    <p:sldId id="272" r:id="rId33"/>
    <p:sldId id="273" r:id="rId34"/>
    <p:sldId id="846" r:id="rId35"/>
    <p:sldId id="847" r:id="rId36"/>
    <p:sldId id="848" r:id="rId37"/>
    <p:sldId id="849" r:id="rId38"/>
    <p:sldId id="498" r:id="rId39"/>
    <p:sldId id="495" r:id="rId40"/>
    <p:sldId id="850" r:id="rId41"/>
    <p:sldId id="851" r:id="rId42"/>
    <p:sldId id="819" r:id="rId43"/>
    <p:sldId id="853" r:id="rId44"/>
    <p:sldId id="626" r:id="rId45"/>
    <p:sldId id="755" r:id="rId46"/>
    <p:sldId id="85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9D"/>
    <a:srgbClr val="CCB3FF"/>
    <a:srgbClr val="FABD00"/>
    <a:srgbClr val="E3CCCC"/>
    <a:srgbClr val="414040"/>
    <a:srgbClr val="FEF8F8"/>
    <a:srgbClr val="53D2FF"/>
    <a:srgbClr val="FFCCCC"/>
    <a:srgbClr val="9966FF"/>
    <a:srgbClr val="3A5E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42" autoAdjust="0"/>
    <p:restoredTop sz="65618" autoAdjust="0"/>
  </p:normalViewPr>
  <p:slideViewPr>
    <p:cSldViewPr snapToGrid="0">
      <p:cViewPr varScale="1">
        <p:scale>
          <a:sx n="100" d="100"/>
          <a:sy n="100" d="100"/>
        </p:scale>
        <p:origin x="31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5327A2-E54F-47A2-B6DE-AA4E0B366141}" type="datetimeFigureOut">
              <a:rPr lang="es-ES_tradnl" smtClean="0"/>
              <a:t>27/1/23</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92FF8D-BF54-4BE5-86FE-39443B9979F5}" type="slidenum">
              <a:rPr lang="es-ES_tradnl" smtClean="0"/>
              <a:t>‹#›</a:t>
            </a:fld>
            <a:endParaRPr lang="es-ES_tradnl"/>
          </a:p>
        </p:txBody>
      </p:sp>
    </p:spTree>
    <p:extLst>
      <p:ext uri="{BB962C8B-B14F-4D97-AF65-F5344CB8AC3E}">
        <p14:creationId xmlns:p14="http://schemas.microsoft.com/office/powerpoint/2010/main" val="19443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creativecommons.org/licenses/by/2.0/deed.en"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creativecommons.org/licenses/by/2.0/deed.en"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creativecommons.org/licenses/by/2.0/deed.en" TargetMode="External"/><Relationship Id="rId4" Type="http://schemas.openxmlformats.org/officeDocument/2006/relationships/hyperlink" Target="https://creativecommons.org/licenses/by-sa/4.0/deed.en"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creativecommons.org/licenses/by/2.0/deed.en" TargetMode="External"/><Relationship Id="rId4" Type="http://schemas.openxmlformats.org/officeDocument/2006/relationships/hyperlink" Target="https://creativecommons.org/licenses/by-sa/4.0/deed.en"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r>
              <a:rPr lang="en-GB" sz="1200" b="1" dirty="0"/>
              <a:t>Learning outcomes (lesson 1):</a:t>
            </a:r>
          </a:p>
          <a:p>
            <a:r>
              <a:rPr lang="pt-BR" sz="1200" b="0" dirty="0"/>
              <a:t>Introduce affirmative imperative 2nd person singular -ar verbs (-a)</a:t>
            </a:r>
          </a:p>
          <a:p>
            <a:r>
              <a:rPr lang="en-GB" sz="1200" b="0" dirty="0"/>
              <a:t>Revisit present tense -</a:t>
            </a:r>
            <a:r>
              <a:rPr lang="en-GB" sz="1200" b="0" dirty="0" err="1"/>
              <a:t>ar</a:t>
            </a:r>
            <a:r>
              <a:rPr lang="en-GB" sz="1200" b="0" dirty="0"/>
              <a:t> 1st and 2nd person singular verbs (-o, -as)</a:t>
            </a:r>
          </a:p>
          <a:p>
            <a:r>
              <a:rPr lang="en-GB" sz="1200" b="0" dirty="0"/>
              <a:t>Revisit present indicative with both simple (I walk) and ongoing (I am walking functions)</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 </a:t>
            </a:r>
            <a:r>
              <a:rPr lang="en-GB" b="0" i="0" dirty="0">
                <a:solidFill>
                  <a:srgbClr val="000000"/>
                </a:solidFill>
                <a:effectLst/>
                <a:latin typeface="docs-Century Gothic"/>
              </a:rPr>
              <a:t>[z], [</a:t>
            </a:r>
            <a:r>
              <a:rPr lang="en-GB" b="0" i="0" dirty="0" err="1">
                <a:solidFill>
                  <a:srgbClr val="000000"/>
                </a:solidFill>
                <a:effectLst/>
                <a:latin typeface="docs-Century Gothic"/>
              </a:rPr>
              <a:t>ce</a:t>
            </a:r>
            <a:r>
              <a:rPr lang="en-GB" b="0" i="0" dirty="0">
                <a:solidFill>
                  <a:srgbClr val="000000"/>
                </a:solidFill>
                <a:effectLst/>
                <a:latin typeface="docs-Century Gothic"/>
              </a:rPr>
              <a:t>], [s]</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s-ES" b="0" i="0" u="none" strike="noStrike" dirty="0">
                <a:solidFill>
                  <a:srgbClr val="000000"/>
                </a:solidFill>
                <a:effectLst/>
                <a:latin typeface="docs-Century Gothic"/>
              </a:rPr>
              <a:t>caer [251]; ayuntamiento [2964]; Internet [2104]; jamón [n/a]; mediodía [2647]; seguridad [538]; Tomatina [n/a]; cómodo [2237]; ¡Bienvenido! [n/a]; </a:t>
            </a:r>
            <a:r>
              <a:rPr lang="es-ES" b="0" i="0" u="none" strike="noStrike" dirty="0" err="1">
                <a:solidFill>
                  <a:srgbClr val="000000"/>
                </a:solidFill>
                <a:effectLst/>
                <a:latin typeface="docs-Century Gothic"/>
              </a:rPr>
              <a:t>intj</a:t>
            </a:r>
            <a:r>
              <a:rPr lang="es-ES" b="0" i="0" u="none" strike="noStrike" dirty="0">
                <a:solidFill>
                  <a:srgbClr val="000000"/>
                </a:solidFill>
                <a:effectLst/>
                <a:latin typeface="docs-Century Gothic"/>
              </a:rPr>
              <a:t>.: por favor [&gt;5000] </a:t>
            </a:r>
            <a:r>
              <a:rPr lang="es-ES" b="1" i="0" u="none" strike="noStrike" dirty="0">
                <a:solidFill>
                  <a:srgbClr val="000000"/>
                </a:solidFill>
                <a:effectLst/>
                <a:latin typeface="docs-Century Gothic"/>
              </a:rPr>
              <a:t>(9)</a:t>
            </a:r>
            <a:r>
              <a:rPr lang="es-ES" b="0" i="0" u="none" strike="noStrike" dirty="0">
                <a:solidFill>
                  <a:srgbClr val="000000"/>
                </a:solidFill>
                <a:effectLst/>
                <a:latin typeface="docs-Century Gothic"/>
              </a:rPr>
              <a:t> </a:t>
            </a:r>
            <a:r>
              <a:rPr lang="es-ES" b="1" i="0" u="none" strike="noStrike" dirty="0">
                <a:solidFill>
                  <a:srgbClr val="000000"/>
                </a:solidFill>
                <a:effectLst/>
                <a:latin typeface="docs-Century Gothic"/>
              </a:rPr>
              <a:t>/H </a:t>
            </a:r>
            <a:r>
              <a:rPr lang="es-ES" b="1" i="0" u="none" strike="noStrike" dirty="0" err="1">
                <a:solidFill>
                  <a:srgbClr val="000000"/>
                </a:solidFill>
                <a:effectLst/>
                <a:latin typeface="docs-Century Gothic"/>
              </a:rPr>
              <a:t>only</a:t>
            </a:r>
            <a:r>
              <a:rPr lang="es-ES" b="1" i="0" u="none" strike="noStrike" dirty="0">
                <a:solidFill>
                  <a:srgbClr val="000000"/>
                </a:solidFill>
                <a:effectLst/>
                <a:latin typeface="docs-Century Gothic"/>
              </a:rPr>
              <a:t>: </a:t>
            </a:r>
            <a:r>
              <a:rPr lang="es-ES" b="0" i="0" u="none" strike="noStrike" dirty="0">
                <a:solidFill>
                  <a:srgbClr val="FF0000"/>
                </a:solidFill>
                <a:effectLst/>
                <a:latin typeface="docs-Century Gothic"/>
              </a:rPr>
              <a:t>acostar [1798]; alcanzar [317]; lanzar [730]; los demás [349]; origen [678] </a:t>
            </a:r>
            <a:r>
              <a:rPr lang="es-ES" b="1" i="0" u="none" strike="noStrike" dirty="0">
                <a:solidFill>
                  <a:srgbClr val="FF0000"/>
                </a:solidFill>
                <a:effectLst/>
                <a:latin typeface="docs-Century Gothic"/>
              </a:rPr>
              <a:t>(5)</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i="0" dirty="0"/>
              <a:t>Thematic revisited vocabulary</a:t>
            </a:r>
            <a:r>
              <a:rPr lang="en-GB" b="0" i="0" dirty="0"/>
              <a:t>: </a:t>
            </a:r>
            <a:r>
              <a:rPr lang="en-GB" b="0" i="0" u="none" strike="noStrike" dirty="0">
                <a:solidFill>
                  <a:srgbClr val="000000"/>
                </a:solidFill>
                <a:effectLst/>
                <a:latin typeface="docs-Century Gothic"/>
              </a:rPr>
              <a:t>romper [733]; </a:t>
            </a:r>
            <a:r>
              <a:rPr lang="en-GB" b="0" i="0" u="none" strike="noStrike" dirty="0" err="1">
                <a:solidFill>
                  <a:srgbClr val="000000"/>
                </a:solidFill>
                <a:effectLst/>
                <a:latin typeface="docs-Century Gothic"/>
              </a:rPr>
              <a:t>agua</a:t>
            </a:r>
            <a:r>
              <a:rPr lang="en-GB" b="0" i="0" u="none" strike="noStrike" dirty="0">
                <a:solidFill>
                  <a:srgbClr val="000000"/>
                </a:solidFill>
                <a:effectLst/>
                <a:latin typeface="docs-Century Gothic"/>
              </a:rPr>
              <a:t> [204]; </a:t>
            </a:r>
            <a:r>
              <a:rPr lang="en-GB" b="0" i="0" u="none" strike="noStrike" dirty="0" err="1">
                <a:solidFill>
                  <a:srgbClr val="000000"/>
                </a:solidFill>
                <a:effectLst/>
                <a:latin typeface="docs-Century Gothic"/>
              </a:rPr>
              <a:t>bastante</a:t>
            </a:r>
            <a:r>
              <a:rPr lang="en-GB" b="0" i="0" u="none" strike="noStrike" dirty="0">
                <a:solidFill>
                  <a:srgbClr val="000000"/>
                </a:solidFill>
                <a:effectLst/>
                <a:latin typeface="docs-Century Gothic"/>
              </a:rPr>
              <a:t> [308]; principio [338]; </a:t>
            </a:r>
            <a:r>
              <a:rPr lang="en-GB" b="0" i="0" u="none" strike="noStrike" dirty="0" err="1">
                <a:solidFill>
                  <a:srgbClr val="000000"/>
                </a:solidFill>
                <a:effectLst/>
                <a:latin typeface="docs-Century Gothic"/>
              </a:rPr>
              <a:t>evitar</a:t>
            </a:r>
            <a:r>
              <a:rPr lang="en-GB" b="0" i="0" u="none" strike="noStrike" dirty="0">
                <a:solidFill>
                  <a:srgbClr val="000000"/>
                </a:solidFill>
                <a:effectLst/>
                <a:latin typeface="docs-Century Gothic"/>
              </a:rPr>
              <a:t> [495]; </a:t>
            </a:r>
            <a:r>
              <a:rPr lang="en-GB" b="0" i="0" u="none" strike="noStrike" dirty="0" err="1">
                <a:solidFill>
                  <a:srgbClr val="000000"/>
                </a:solidFill>
                <a:effectLst/>
                <a:latin typeface="docs-Century Gothic"/>
              </a:rPr>
              <a:t>vez</a:t>
            </a:r>
            <a:r>
              <a:rPr lang="en-GB" b="0" i="0" u="none" strike="noStrike" dirty="0">
                <a:solidFill>
                  <a:srgbClr val="000000"/>
                </a:solidFill>
                <a:effectLst/>
                <a:latin typeface="docs-Century Gothic"/>
              </a:rPr>
              <a:t> [59]; </a:t>
            </a:r>
            <a:r>
              <a:rPr lang="en-GB" b="0" i="0" u="none" strike="noStrike" dirty="0" err="1">
                <a:solidFill>
                  <a:srgbClr val="000000"/>
                </a:solidFill>
                <a:effectLst/>
                <a:latin typeface="docs-Century Gothic"/>
              </a:rPr>
              <a:t>tomate</a:t>
            </a:r>
            <a:r>
              <a:rPr lang="en-GB" b="0" i="0" u="none" strike="noStrike" dirty="0">
                <a:solidFill>
                  <a:srgbClr val="000000"/>
                </a:solidFill>
                <a:effectLst/>
                <a:latin typeface="docs-Century Gothic"/>
              </a:rPr>
              <a:t> [4506]; solo (as 'only', 'just') [95]; </a:t>
            </a:r>
            <a:r>
              <a:rPr lang="en-GB" b="0" i="0" u="none" strike="noStrike" dirty="0" err="1">
                <a:solidFill>
                  <a:srgbClr val="000000"/>
                </a:solidFill>
                <a:effectLst/>
                <a:latin typeface="docs-Century Gothic"/>
              </a:rPr>
              <a:t>seguro</a:t>
            </a:r>
            <a:r>
              <a:rPr lang="en-GB" b="0" i="0" u="none" strike="noStrike" dirty="0">
                <a:solidFill>
                  <a:srgbClr val="000000"/>
                </a:solidFill>
                <a:effectLst/>
                <a:latin typeface="docs-Century Gothic"/>
              </a:rPr>
              <a:t> [47]; final [366]; </a:t>
            </a:r>
            <a:r>
              <a:rPr lang="en-GB" b="0" i="0" u="none" strike="noStrike" dirty="0" err="1">
                <a:solidFill>
                  <a:srgbClr val="000000"/>
                </a:solidFill>
                <a:effectLst/>
                <a:latin typeface="docs-Century Gothic"/>
              </a:rPr>
              <a:t>blanco</a:t>
            </a:r>
            <a:r>
              <a:rPr lang="en-GB" b="0" i="0" u="none" strike="noStrike" dirty="0">
                <a:solidFill>
                  <a:srgbClr val="000000"/>
                </a:solidFill>
                <a:effectLst/>
                <a:latin typeface="docs-Century Gothic"/>
              </a:rPr>
              <a:t> [372]; </a:t>
            </a:r>
            <a:r>
              <a:rPr lang="en-GB" b="0" i="0" u="none" strike="noStrike" dirty="0" err="1">
                <a:solidFill>
                  <a:srgbClr val="000000"/>
                </a:solidFill>
                <a:effectLst/>
                <a:latin typeface="docs-Century Gothic"/>
              </a:rPr>
              <a:t>subir</a:t>
            </a:r>
            <a:r>
              <a:rPr lang="en-GB" b="0" i="0" u="none" strike="noStrike" dirty="0">
                <a:solidFill>
                  <a:srgbClr val="000000"/>
                </a:solidFill>
                <a:effectLst/>
                <a:latin typeface="docs-Century Gothic"/>
              </a:rPr>
              <a:t> [410]; </a:t>
            </a:r>
            <a:r>
              <a:rPr lang="en-GB" b="0" i="0" u="none" strike="noStrike" dirty="0" err="1">
                <a:solidFill>
                  <a:srgbClr val="000000"/>
                </a:solidFill>
                <a:effectLst/>
                <a:latin typeface="docs-Century Gothic"/>
              </a:rPr>
              <a:t>intentar</a:t>
            </a:r>
            <a:r>
              <a:rPr lang="en-GB" b="0" i="0" u="none" strike="noStrike" dirty="0">
                <a:solidFill>
                  <a:srgbClr val="000000"/>
                </a:solidFill>
                <a:effectLst/>
                <a:latin typeface="docs-Century Gothic"/>
              </a:rPr>
              <a:t> [411]; </a:t>
            </a:r>
            <a:r>
              <a:rPr lang="en-GB" b="0" i="0" u="none" strike="noStrike" dirty="0" err="1">
                <a:solidFill>
                  <a:srgbClr val="000000"/>
                </a:solidFill>
                <a:effectLst/>
                <a:latin typeface="docs-Century Gothic"/>
              </a:rPr>
              <a:t>descubrir</a:t>
            </a:r>
            <a:r>
              <a:rPr lang="en-GB" b="0" i="0" u="none" strike="noStrike" dirty="0">
                <a:solidFill>
                  <a:srgbClr val="000000"/>
                </a:solidFill>
                <a:effectLst/>
                <a:latin typeface="docs-Century Gothic"/>
              </a:rPr>
              <a:t> [414]; </a:t>
            </a:r>
            <a:r>
              <a:rPr lang="en-GB" b="0" i="0" u="none" strike="noStrike" dirty="0" err="1">
                <a:solidFill>
                  <a:srgbClr val="000000"/>
                </a:solidFill>
                <a:effectLst/>
                <a:latin typeface="docs-Century Gothic"/>
              </a:rPr>
              <a:t>sábado</a:t>
            </a:r>
            <a:r>
              <a:rPr lang="en-GB" b="0" i="0" u="none" strike="noStrike" dirty="0">
                <a:solidFill>
                  <a:srgbClr val="000000"/>
                </a:solidFill>
                <a:effectLst/>
                <a:latin typeface="docs-Century Gothic"/>
              </a:rPr>
              <a:t> [1179]; </a:t>
            </a:r>
            <a:r>
              <a:rPr lang="en-GB" b="0" i="0" u="none" strike="noStrike" dirty="0" err="1">
                <a:solidFill>
                  <a:srgbClr val="000000"/>
                </a:solidFill>
                <a:effectLst/>
                <a:latin typeface="docs-Century Gothic"/>
              </a:rPr>
              <a:t>domingo</a:t>
            </a:r>
            <a:r>
              <a:rPr lang="en-GB" b="0" i="0" u="none" strike="noStrike" dirty="0">
                <a:solidFill>
                  <a:srgbClr val="000000"/>
                </a:solidFill>
                <a:effectLst/>
                <a:latin typeface="docs-Century Gothic"/>
              </a:rPr>
              <a:t> [693]; </a:t>
            </a:r>
            <a:r>
              <a:rPr lang="en-GB" b="0" i="0" u="none" strike="noStrike" dirty="0" err="1">
                <a:solidFill>
                  <a:srgbClr val="000000"/>
                </a:solidFill>
                <a:effectLst/>
                <a:latin typeface="docs-Century Gothic"/>
              </a:rPr>
              <a:t>adelante</a:t>
            </a:r>
            <a:r>
              <a:rPr lang="en-GB" b="0" i="0" u="none" strike="noStrike" dirty="0">
                <a:solidFill>
                  <a:srgbClr val="000000"/>
                </a:solidFill>
                <a:effectLst/>
                <a:latin typeface="docs-Century Gothic"/>
              </a:rPr>
              <a:t> [722]; suerte [723]; </a:t>
            </a:r>
            <a:r>
              <a:rPr lang="en-GB" b="0" i="0" u="none" strike="noStrike" dirty="0" err="1">
                <a:solidFill>
                  <a:srgbClr val="000000"/>
                </a:solidFill>
                <a:effectLst/>
                <a:latin typeface="docs-Century Gothic"/>
              </a:rPr>
              <a:t>fecha</a:t>
            </a:r>
            <a:r>
              <a:rPr lang="en-GB" b="0" i="0" u="none" strike="noStrike" dirty="0">
                <a:solidFill>
                  <a:srgbClr val="000000"/>
                </a:solidFill>
                <a:effectLst/>
                <a:latin typeface="docs-Century Gothic"/>
              </a:rPr>
              <a:t> [756]; </a:t>
            </a:r>
            <a:r>
              <a:rPr lang="en-GB" b="0" i="0" u="none" strike="noStrike" dirty="0" err="1">
                <a:solidFill>
                  <a:srgbClr val="000000"/>
                </a:solidFill>
                <a:effectLst/>
                <a:latin typeface="docs-Century Gothic"/>
              </a:rPr>
              <a:t>riesgo</a:t>
            </a:r>
            <a:r>
              <a:rPr lang="en-GB" b="0" i="0" u="none" strike="noStrike" dirty="0">
                <a:solidFill>
                  <a:srgbClr val="000000"/>
                </a:solidFill>
                <a:effectLst/>
                <a:latin typeface="docs-Century Gothic"/>
              </a:rPr>
              <a:t> [877]; </a:t>
            </a:r>
            <a:r>
              <a:rPr lang="en-GB" b="0" i="0" u="none" strike="noStrike" dirty="0" err="1">
                <a:solidFill>
                  <a:srgbClr val="000000"/>
                </a:solidFill>
                <a:effectLst/>
                <a:latin typeface="docs-Century Gothic"/>
              </a:rPr>
              <a:t>disfrutar</a:t>
            </a:r>
            <a:r>
              <a:rPr lang="en-GB" b="0" i="0" u="none" strike="noStrike" dirty="0">
                <a:solidFill>
                  <a:srgbClr val="000000"/>
                </a:solidFill>
                <a:effectLst/>
                <a:latin typeface="docs-Century Gothic"/>
              </a:rPr>
              <a:t> [939]; </a:t>
            </a:r>
            <a:r>
              <a:rPr lang="en-GB" b="0" i="0" u="none" strike="noStrike" dirty="0" err="1">
                <a:solidFill>
                  <a:srgbClr val="000000"/>
                </a:solidFill>
                <a:effectLst/>
                <a:latin typeface="docs-Century Gothic"/>
              </a:rPr>
              <a:t>despertar</a:t>
            </a:r>
            <a:r>
              <a:rPr lang="en-GB" b="0" i="0" u="none" strike="noStrike" dirty="0">
                <a:solidFill>
                  <a:srgbClr val="000000"/>
                </a:solidFill>
                <a:effectLst/>
                <a:latin typeface="docs-Century Gothic"/>
              </a:rPr>
              <a:t> [894]; </a:t>
            </a:r>
            <a:r>
              <a:rPr lang="en-GB" b="0" i="0" u="none" strike="noStrike" dirty="0" err="1">
                <a:solidFill>
                  <a:srgbClr val="000000"/>
                </a:solidFill>
                <a:effectLst/>
                <a:latin typeface="docs-Century Gothic"/>
              </a:rPr>
              <a:t>visita</a:t>
            </a:r>
            <a:r>
              <a:rPr lang="en-GB" b="0" i="0" u="none" strike="noStrike" dirty="0">
                <a:solidFill>
                  <a:srgbClr val="000000"/>
                </a:solidFill>
                <a:effectLst/>
                <a:latin typeface="docs-Century Gothic"/>
              </a:rPr>
              <a:t> [911]; </a:t>
            </a:r>
            <a:r>
              <a:rPr lang="en-GB" b="0" i="0" u="none" strike="noStrike" dirty="0" err="1">
                <a:solidFill>
                  <a:srgbClr val="000000"/>
                </a:solidFill>
                <a:effectLst/>
                <a:latin typeface="docs-Century Gothic"/>
              </a:rPr>
              <a:t>actividad</a:t>
            </a:r>
            <a:r>
              <a:rPr lang="en-GB" b="0" i="0" u="none" strike="noStrike" dirty="0">
                <a:solidFill>
                  <a:srgbClr val="000000"/>
                </a:solidFill>
                <a:effectLst/>
                <a:latin typeface="docs-Century Gothic"/>
              </a:rPr>
              <a:t> [344]; </a:t>
            </a:r>
            <a:r>
              <a:rPr lang="en-GB" b="0" i="0" u="none" strike="noStrike" dirty="0" err="1">
                <a:solidFill>
                  <a:srgbClr val="000000"/>
                </a:solidFill>
                <a:effectLst/>
                <a:latin typeface="docs-Century Gothic"/>
              </a:rPr>
              <a:t>calle</a:t>
            </a:r>
            <a:r>
              <a:rPr lang="en-GB" b="0" i="0" u="none" strike="noStrike" dirty="0">
                <a:solidFill>
                  <a:srgbClr val="000000"/>
                </a:solidFill>
                <a:effectLst/>
                <a:latin typeface="docs-Century Gothic"/>
              </a:rPr>
              <a:t> [269]; </a:t>
            </a:r>
            <a:r>
              <a:rPr lang="en-GB" b="0" i="0" u="none" strike="noStrike" dirty="0" err="1">
                <a:solidFill>
                  <a:srgbClr val="000000"/>
                </a:solidFill>
                <a:effectLst/>
                <a:latin typeface="docs-Century Gothic"/>
              </a:rPr>
              <a:t>semana</a:t>
            </a:r>
            <a:r>
              <a:rPr lang="en-GB" b="0" i="0" u="none" strike="noStrike" dirty="0">
                <a:solidFill>
                  <a:srgbClr val="000000"/>
                </a:solidFill>
                <a:effectLst/>
                <a:latin typeface="docs-Century Gothic"/>
              </a:rPr>
              <a:t> [301]; </a:t>
            </a:r>
            <a:r>
              <a:rPr lang="en-GB" b="0" i="0" u="none" strike="noStrike" dirty="0" err="1">
                <a:solidFill>
                  <a:srgbClr val="000000"/>
                </a:solidFill>
                <a:effectLst/>
                <a:latin typeface="docs-Century Gothic"/>
              </a:rPr>
              <a:t>feliz</a:t>
            </a:r>
            <a:r>
              <a:rPr lang="en-GB" b="0" i="0" u="none" strike="noStrike" dirty="0">
                <a:solidFill>
                  <a:srgbClr val="000000"/>
                </a:solidFill>
                <a:effectLst/>
                <a:latin typeface="docs-Century Gothic"/>
              </a:rPr>
              <a:t> [908]; </a:t>
            </a:r>
            <a:r>
              <a:rPr lang="en-GB" b="0" i="0" u="none" strike="noStrike" dirty="0" err="1">
                <a:solidFill>
                  <a:srgbClr val="000000"/>
                </a:solidFill>
                <a:effectLst/>
                <a:latin typeface="docs-Century Gothic"/>
              </a:rPr>
              <a:t>moreno</a:t>
            </a:r>
            <a:r>
              <a:rPr lang="en-GB" b="0" i="0" u="none" strike="noStrike" dirty="0">
                <a:solidFill>
                  <a:srgbClr val="000000"/>
                </a:solidFill>
                <a:effectLst/>
                <a:latin typeface="docs-Century Gothic"/>
              </a:rPr>
              <a:t> [3304]; </a:t>
            </a:r>
            <a:r>
              <a:rPr lang="en-GB" b="0" i="0" u="none" strike="noStrike" dirty="0" err="1">
                <a:solidFill>
                  <a:srgbClr val="000000"/>
                </a:solidFill>
                <a:effectLst/>
                <a:latin typeface="docs-Century Gothic"/>
              </a:rPr>
              <a:t>emocionado</a:t>
            </a:r>
            <a:r>
              <a:rPr lang="en-GB" b="0" i="0" u="none" strike="noStrike" dirty="0">
                <a:solidFill>
                  <a:srgbClr val="000000"/>
                </a:solidFill>
                <a:effectLst/>
                <a:latin typeface="docs-Century Gothic"/>
              </a:rPr>
              <a:t> [&gt;5000]; </a:t>
            </a:r>
            <a:r>
              <a:rPr lang="en-GB" b="0" i="0" u="none" strike="noStrike" dirty="0" err="1">
                <a:solidFill>
                  <a:srgbClr val="000000"/>
                </a:solidFill>
                <a:effectLst/>
                <a:latin typeface="docs-Century Gothic"/>
              </a:rPr>
              <a:t>enojado</a:t>
            </a:r>
            <a:r>
              <a:rPr lang="en-GB" b="0" i="0" u="none" strike="noStrike" dirty="0">
                <a:solidFill>
                  <a:srgbClr val="000000"/>
                </a:solidFill>
                <a:effectLst/>
                <a:latin typeface="docs-Century Gothic"/>
              </a:rPr>
              <a:t> [&gt;5000]; </a:t>
            </a:r>
            <a:r>
              <a:rPr lang="en-GB" b="0" i="0" u="none" strike="noStrike" dirty="0" err="1">
                <a:solidFill>
                  <a:srgbClr val="000000"/>
                </a:solidFill>
                <a:effectLst/>
                <a:latin typeface="docs-Century Gothic"/>
              </a:rPr>
              <a:t>sentar</a:t>
            </a:r>
            <a:r>
              <a:rPr lang="en-GB" b="0" i="0" u="none" strike="noStrike" dirty="0">
                <a:solidFill>
                  <a:srgbClr val="000000"/>
                </a:solidFill>
                <a:effectLst/>
                <a:latin typeface="docs-Century Gothic"/>
              </a:rPr>
              <a:t> [249] (H); </a:t>
            </a:r>
            <a:r>
              <a:rPr lang="en-GB" b="0" i="0" u="none" strike="noStrike" dirty="0" err="1">
                <a:solidFill>
                  <a:srgbClr val="000000"/>
                </a:solidFill>
                <a:effectLst/>
                <a:latin typeface="docs-Century Gothic"/>
              </a:rPr>
              <a:t>levantar</a:t>
            </a:r>
            <a:r>
              <a:rPr lang="en-GB" b="0" i="0" u="none" strike="noStrike" dirty="0">
                <a:solidFill>
                  <a:srgbClr val="000000"/>
                </a:solidFill>
                <a:effectLst/>
                <a:latin typeface="docs-Century Gothic"/>
              </a:rPr>
              <a:t> [354]; loco [846]; </a:t>
            </a:r>
            <a:r>
              <a:rPr lang="en-GB" b="0" i="0" u="none" strike="noStrike" dirty="0" err="1">
                <a:solidFill>
                  <a:srgbClr val="000000"/>
                </a:solidFill>
                <a:effectLst/>
                <a:latin typeface="docs-Century Gothic"/>
              </a:rPr>
              <a:t>consistir</a:t>
            </a:r>
            <a:r>
              <a:rPr lang="en-GB" b="0" i="0" u="none" strike="noStrike" dirty="0">
                <a:solidFill>
                  <a:srgbClr val="000000"/>
                </a:solidFill>
                <a:effectLst/>
                <a:latin typeface="docs-Century Gothic"/>
              </a:rPr>
              <a:t> [1123]; </a:t>
            </a:r>
            <a:r>
              <a:rPr lang="en-GB" b="0" i="0" u="none" strike="noStrike" dirty="0" err="1">
                <a:solidFill>
                  <a:srgbClr val="000000"/>
                </a:solidFill>
                <a:effectLst/>
                <a:latin typeface="docs-Century Gothic"/>
              </a:rPr>
              <a:t>mientras</a:t>
            </a:r>
            <a:r>
              <a:rPr lang="en-GB" b="0" i="0" u="none" strike="noStrike" dirty="0">
                <a:solidFill>
                  <a:srgbClr val="000000"/>
                </a:solidFill>
                <a:effectLst/>
                <a:latin typeface="docs-Century Gothic"/>
              </a:rPr>
              <a:t> [127]; </a:t>
            </a:r>
            <a:r>
              <a:rPr lang="en-GB" b="0" i="0" u="none" strike="noStrike" dirty="0" err="1">
                <a:solidFill>
                  <a:srgbClr val="000000"/>
                </a:solidFill>
                <a:effectLst/>
                <a:latin typeface="docs-Century Gothic"/>
              </a:rPr>
              <a:t>mientras</a:t>
            </a:r>
            <a:r>
              <a:rPr lang="en-GB" b="0" i="0" u="none" strike="noStrike" dirty="0">
                <a:solidFill>
                  <a:srgbClr val="000000"/>
                </a:solidFill>
                <a:effectLst/>
                <a:latin typeface="docs-Century Gothic"/>
              </a:rPr>
              <a:t> que [n/a]; vender [528]; </a:t>
            </a:r>
            <a:r>
              <a:rPr lang="en-GB" b="0" i="0" u="none" strike="noStrike" dirty="0" err="1">
                <a:solidFill>
                  <a:srgbClr val="000000"/>
                </a:solidFill>
                <a:effectLst/>
                <a:latin typeface="docs-Century Gothic"/>
              </a:rPr>
              <a:t>encima</a:t>
            </a:r>
            <a:r>
              <a:rPr lang="en-GB" b="0" i="0" u="none" strike="noStrike" dirty="0">
                <a:solidFill>
                  <a:srgbClr val="000000"/>
                </a:solidFill>
                <a:effectLst/>
                <a:latin typeface="docs-Century Gothic"/>
              </a:rPr>
              <a:t> [1140]; fiesta [796] </a:t>
            </a:r>
            <a:r>
              <a:rPr lang="en-GB" b="1" i="0" u="none" strike="noStrike" dirty="0">
                <a:solidFill>
                  <a:srgbClr val="000000"/>
                </a:solidFill>
                <a:effectLst/>
                <a:latin typeface="docs-Century Gothic"/>
              </a:rPr>
              <a:t>(39)</a:t>
            </a:r>
            <a:endParaRPr lang="en-GB" b="0" i="0" dirty="0"/>
          </a:p>
          <a:p>
            <a:pPr marL="0" marR="0" lvl="0" indent="0" algn="l" rtl="0">
              <a:lnSpc>
                <a:spcPct val="100000"/>
              </a:lnSpc>
              <a:spcBef>
                <a:spcPts val="0"/>
              </a:spcBef>
              <a:spcAft>
                <a:spcPts val="0"/>
              </a:spcAft>
              <a:buClr>
                <a:schemeClr val="dk1"/>
              </a:buClr>
              <a:buSzPts val="1200"/>
              <a:buFont typeface="Calibri"/>
              <a:buNone/>
            </a:pPr>
            <a:r>
              <a:rPr lang="en-GB" b="1" i="0" u="none" strike="noStrike" dirty="0">
                <a:solidFill>
                  <a:srgbClr val="000000"/>
                </a:solidFill>
                <a:effectLst/>
                <a:latin typeface="docs-Century Gothic"/>
              </a:rPr>
              <a:t>Spaced repetition: </a:t>
            </a:r>
            <a:r>
              <a:rPr lang="es-ES" b="0" i="0" dirty="0">
                <a:solidFill>
                  <a:srgbClr val="000000"/>
                </a:solidFill>
                <a:effectLst/>
                <a:latin typeface="docs-Century Gothic"/>
              </a:rPr>
              <a:t>diferencia [533]; dificultad [1153]; educación [490]; oportunidad [564]; sistema [221]; sueño² (</a:t>
            </a:r>
            <a:r>
              <a:rPr lang="es-ES" b="0" i="0" dirty="0" err="1">
                <a:solidFill>
                  <a:srgbClr val="000000"/>
                </a:solidFill>
                <a:effectLst/>
                <a:latin typeface="docs-Century Gothic"/>
              </a:rPr>
              <a:t>dream</a:t>
            </a:r>
            <a:r>
              <a:rPr lang="es-ES" b="0" i="0" dirty="0">
                <a:solidFill>
                  <a:srgbClr val="000000"/>
                </a:solidFill>
                <a:effectLst/>
                <a:latin typeface="docs-Century Gothic"/>
              </a:rPr>
              <a:t>) [460]; necesario [362]; seguir adelante [n/a]; </a:t>
            </a:r>
            <a:r>
              <a:rPr lang="en-GB" b="0" i="0" dirty="0" err="1">
                <a:solidFill>
                  <a:srgbClr val="000000"/>
                </a:solidFill>
                <a:effectLst/>
                <a:latin typeface="docs-Century Gothic"/>
              </a:rPr>
              <a:t>imaginar</a:t>
            </a:r>
            <a:r>
              <a:rPr lang="en-GB" b="0" i="0" dirty="0">
                <a:solidFill>
                  <a:srgbClr val="000000"/>
                </a:solidFill>
                <a:effectLst/>
                <a:latin typeface="docs-Century Gothic"/>
              </a:rPr>
              <a:t> [500]; cola [1867]; </a:t>
            </a:r>
            <a:r>
              <a:rPr lang="en-GB" b="0" i="0" dirty="0" err="1">
                <a:solidFill>
                  <a:srgbClr val="000000"/>
                </a:solidFill>
                <a:effectLst/>
                <a:latin typeface="docs-Century Gothic"/>
              </a:rPr>
              <a:t>restaurante</a:t>
            </a:r>
            <a:r>
              <a:rPr lang="en-GB" b="0" i="0" dirty="0">
                <a:solidFill>
                  <a:srgbClr val="000000"/>
                </a:solidFill>
                <a:effectLst/>
                <a:latin typeface="docs-Century Gothic"/>
              </a:rPr>
              <a:t> [2636]; sitio [477]; </a:t>
            </a:r>
            <a:r>
              <a:rPr lang="en-GB" b="0" i="0" dirty="0" err="1">
                <a:solidFill>
                  <a:srgbClr val="000000"/>
                </a:solidFill>
                <a:effectLst/>
                <a:latin typeface="docs-Century Gothic"/>
              </a:rPr>
              <a:t>talla</a:t>
            </a:r>
            <a:r>
              <a:rPr lang="en-GB" b="0" i="0" dirty="0">
                <a:solidFill>
                  <a:srgbClr val="000000"/>
                </a:solidFill>
                <a:effectLst/>
                <a:latin typeface="docs-Century Gothic"/>
              </a:rPr>
              <a:t> [4026]; </a:t>
            </a:r>
            <a:r>
              <a:rPr lang="en-GB" b="0" i="0" dirty="0" err="1">
                <a:solidFill>
                  <a:srgbClr val="000000"/>
                </a:solidFill>
                <a:effectLst/>
                <a:latin typeface="docs-Century Gothic"/>
              </a:rPr>
              <a:t>increíble</a:t>
            </a:r>
            <a:r>
              <a:rPr lang="en-GB" b="0" i="0" dirty="0">
                <a:solidFill>
                  <a:srgbClr val="000000"/>
                </a:solidFill>
                <a:effectLst/>
                <a:latin typeface="docs-Century Gothic"/>
              </a:rPr>
              <a:t> [1642] </a:t>
            </a:r>
            <a:r>
              <a:rPr lang="en-GB" b="1" i="0" dirty="0">
                <a:solidFill>
                  <a:srgbClr val="000000"/>
                </a:solidFill>
                <a:effectLst/>
                <a:latin typeface="docs-Century Gothic"/>
              </a:rPr>
              <a:t>(14) /H only: </a:t>
            </a:r>
            <a:br>
              <a:rPr lang="en-GB" dirty="0"/>
            </a:br>
            <a:r>
              <a:rPr lang="en-GB" b="0" i="0" dirty="0" err="1">
                <a:solidFill>
                  <a:srgbClr val="FF0000"/>
                </a:solidFill>
                <a:effectLst/>
                <a:latin typeface="docs-Century Gothic"/>
              </a:rPr>
              <a:t>confundir</a:t>
            </a:r>
            <a:r>
              <a:rPr lang="en-GB" b="0" i="0" dirty="0">
                <a:solidFill>
                  <a:srgbClr val="FF0000"/>
                </a:solidFill>
                <a:effectLst/>
                <a:latin typeface="docs-Century Gothic"/>
              </a:rPr>
              <a:t> [1634]; </a:t>
            </a:r>
            <a:r>
              <a:rPr lang="en-GB" b="0" i="0" dirty="0" err="1">
                <a:solidFill>
                  <a:srgbClr val="FF0000"/>
                </a:solidFill>
                <a:effectLst/>
                <a:latin typeface="docs-Century Gothic"/>
              </a:rPr>
              <a:t>construir</a:t>
            </a:r>
            <a:r>
              <a:rPr lang="en-GB" b="0" i="0" dirty="0">
                <a:solidFill>
                  <a:srgbClr val="FF0000"/>
                </a:solidFill>
                <a:effectLst/>
                <a:latin typeface="docs-Century Gothic"/>
              </a:rPr>
              <a:t> [608]; </a:t>
            </a:r>
            <a:r>
              <a:rPr lang="en-GB" b="0" i="0" dirty="0" err="1">
                <a:solidFill>
                  <a:srgbClr val="FF0000"/>
                </a:solidFill>
                <a:effectLst/>
                <a:latin typeface="docs-Century Gothic"/>
              </a:rPr>
              <a:t>incluir</a:t>
            </a:r>
            <a:r>
              <a:rPr lang="en-GB" b="0" i="0" dirty="0">
                <a:solidFill>
                  <a:srgbClr val="FF0000"/>
                </a:solidFill>
                <a:effectLst/>
                <a:latin typeface="docs-Century Gothic"/>
              </a:rPr>
              <a:t> [417]; </a:t>
            </a:r>
            <a:r>
              <a:rPr lang="en-GB" b="0" i="0" dirty="0" err="1">
                <a:solidFill>
                  <a:srgbClr val="FF0000"/>
                </a:solidFill>
                <a:effectLst/>
                <a:latin typeface="docs-Century Gothic"/>
              </a:rPr>
              <a:t>influir</a:t>
            </a:r>
            <a:r>
              <a:rPr lang="en-GB" b="0" i="0" dirty="0">
                <a:solidFill>
                  <a:srgbClr val="FF0000"/>
                </a:solidFill>
                <a:effectLst/>
                <a:latin typeface="docs-Century Gothic"/>
              </a:rPr>
              <a:t> [1678]; </a:t>
            </a:r>
            <a:r>
              <a:rPr lang="en-GB" b="0" i="0" dirty="0" err="1">
                <a:solidFill>
                  <a:srgbClr val="FF0000"/>
                </a:solidFill>
                <a:effectLst/>
                <a:latin typeface="docs-Century Gothic"/>
              </a:rPr>
              <a:t>continente</a:t>
            </a:r>
            <a:r>
              <a:rPr lang="en-GB" b="0" i="0" dirty="0">
                <a:solidFill>
                  <a:srgbClr val="FF0000"/>
                </a:solidFill>
                <a:effectLst/>
                <a:latin typeface="docs-Century Gothic"/>
              </a:rPr>
              <a:t> [1950]; </a:t>
            </a:r>
            <a:r>
              <a:rPr lang="en-GB" b="0" i="0" dirty="0" err="1">
                <a:solidFill>
                  <a:srgbClr val="FF0000"/>
                </a:solidFill>
                <a:effectLst/>
                <a:latin typeface="docs-Century Gothic"/>
              </a:rPr>
              <a:t>poeta</a:t>
            </a:r>
            <a:r>
              <a:rPr lang="en-GB" b="0" i="0" dirty="0">
                <a:solidFill>
                  <a:srgbClr val="FF0000"/>
                </a:solidFill>
                <a:effectLst/>
                <a:latin typeface="docs-Century Gothic"/>
              </a:rPr>
              <a:t> [1054]; </a:t>
            </a:r>
            <a:r>
              <a:rPr lang="en-GB" b="0" i="0" dirty="0" err="1">
                <a:solidFill>
                  <a:srgbClr val="FF0000"/>
                </a:solidFill>
                <a:effectLst/>
                <a:latin typeface="docs-Century Gothic"/>
              </a:rPr>
              <a:t>debido</a:t>
            </a:r>
            <a:r>
              <a:rPr lang="en-GB" b="0" i="0" dirty="0">
                <a:solidFill>
                  <a:srgbClr val="FF0000"/>
                </a:solidFill>
                <a:effectLst/>
                <a:latin typeface="docs-Century Gothic"/>
              </a:rPr>
              <a:t> (a) [922]; </a:t>
            </a:r>
            <a:r>
              <a:rPr lang="en-GB" b="0" i="0" dirty="0" err="1">
                <a:solidFill>
                  <a:srgbClr val="FF0000"/>
                </a:solidFill>
                <a:effectLst/>
                <a:latin typeface="docs-Century Gothic"/>
              </a:rPr>
              <a:t>ya</a:t>
            </a:r>
            <a:r>
              <a:rPr lang="en-GB" b="0" i="0" dirty="0">
                <a:solidFill>
                  <a:srgbClr val="FF0000"/>
                </a:solidFill>
                <a:effectLst/>
                <a:latin typeface="docs-Century Gothic"/>
              </a:rPr>
              <a:t> no [n/a]; </a:t>
            </a:r>
            <a:r>
              <a:rPr lang="en-GB" b="0" i="0" dirty="0" err="1">
                <a:solidFill>
                  <a:srgbClr val="FF0000"/>
                </a:solidFill>
                <a:effectLst/>
                <a:latin typeface="docs-Century Gothic"/>
              </a:rPr>
              <a:t>explicar</a:t>
            </a:r>
            <a:r>
              <a:rPr lang="en-GB" b="0" i="0" dirty="0">
                <a:solidFill>
                  <a:srgbClr val="FF0000"/>
                </a:solidFill>
                <a:effectLst/>
                <a:latin typeface="docs-Century Gothic"/>
              </a:rPr>
              <a:t> [304] </a:t>
            </a:r>
            <a:r>
              <a:rPr lang="en-GB" b="1" i="0" dirty="0">
                <a:solidFill>
                  <a:srgbClr val="FF0000"/>
                </a:solidFill>
                <a:effectLst/>
                <a:latin typeface="docs-Century Gothic"/>
              </a:rPr>
              <a:t>(9)</a:t>
            </a:r>
            <a:br>
              <a:rPr lang="en-GB" b="0" i="0" dirty="0"/>
            </a:br>
            <a:r>
              <a:rPr lang="en-GB" b="1" i="0" dirty="0"/>
              <a:t>Revisited function words</a:t>
            </a:r>
            <a:r>
              <a:rPr lang="en-GB" b="0" i="0" dirty="0"/>
              <a:t>: </a:t>
            </a:r>
            <a:r>
              <a:rPr lang="es-ES" b="0" i="0" dirty="0">
                <a:solidFill>
                  <a:srgbClr val="000000"/>
                </a:solidFill>
                <a:effectLst/>
                <a:latin typeface="docs-Century Gothic"/>
              </a:rPr>
              <a:t>mi [37]; tu [53]; estar [21]; estoy [21]; estás [21]; está [21]; están [21]; me [22]; te [48]; soy [7]; eres [7]; es [7]; somos [7]; sois [7]; son [7] </a:t>
            </a:r>
            <a:r>
              <a:rPr lang="es-ES" b="1" i="0" dirty="0">
                <a:solidFill>
                  <a:srgbClr val="000000"/>
                </a:solidFill>
                <a:effectLst/>
                <a:latin typeface="docs-Century Gothic"/>
              </a:rPr>
              <a:t>(15)</a:t>
            </a:r>
            <a:endParaRPr lang="en-GB" b="0" i="0" dirty="0"/>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333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7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practice the use of the affirmative imperative in an informal context, where the subject of the verb is ‘</a:t>
            </a:r>
            <a:r>
              <a:rPr lang="en-US" b="0" dirty="0" err="1"/>
              <a:t>tú</a:t>
            </a:r>
            <a:r>
              <a:rPr lang="en-US" b="0" dirty="0"/>
              <a:t>’.</a:t>
            </a:r>
            <a:endParaRPr lang="en-US" sz="1200" dirty="0">
              <a:solidFill>
                <a:schemeClr val="dk1"/>
              </a:solidFill>
              <a:latin typeface="+mn-lt"/>
              <a:ea typeface="Calibri"/>
              <a:cs typeface="Calibri"/>
              <a:sym typeface="Calibri"/>
            </a:endParaRP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Students read the sentences 1-6 paying close attention to the verb ending.</a:t>
            </a:r>
          </a:p>
          <a:p>
            <a:pPr marL="228600" lvl="0" indent="-228600" algn="l" rtl="0">
              <a:spcBef>
                <a:spcPts val="0"/>
              </a:spcBef>
              <a:spcAft>
                <a:spcPts val="0"/>
              </a:spcAft>
              <a:buClr>
                <a:schemeClr val="dk1"/>
              </a:buClr>
              <a:buSzPts val="1200"/>
              <a:buFont typeface="Calibri"/>
              <a:buAutoNum type="arabicPeriod"/>
            </a:pPr>
            <a:r>
              <a:rPr lang="en-US" b="0" dirty="0"/>
              <a:t>If the sentence uses the present indicative (-as), students should complete the phrase with questions marks. If the phrase uses the affirmative imperative endings (-a) students should add exclamation marks.</a:t>
            </a:r>
          </a:p>
          <a:p>
            <a:pPr marL="228600" lvl="0" indent="-228600" algn="l" rtl="0">
              <a:spcBef>
                <a:spcPts val="0"/>
              </a:spcBef>
              <a:spcAft>
                <a:spcPts val="0"/>
              </a:spcAft>
              <a:buClr>
                <a:schemeClr val="dk1"/>
              </a:buClr>
              <a:buSzPts val="1200"/>
              <a:buFont typeface="Calibri"/>
              <a:buAutoNum type="arabicPeriod"/>
            </a:pPr>
            <a:r>
              <a:rPr lang="en-US" b="0" dirty="0"/>
              <a:t>Click to reveal the punctuation.</a:t>
            </a:r>
          </a:p>
          <a:p>
            <a:pPr marL="228600" lvl="0" indent="-228600" algn="l" rtl="0">
              <a:spcBef>
                <a:spcPts val="0"/>
              </a:spcBef>
              <a:spcAft>
                <a:spcPts val="0"/>
              </a:spcAft>
              <a:buClr>
                <a:schemeClr val="dk1"/>
              </a:buClr>
              <a:buSzPts val="1200"/>
              <a:buFont typeface="Calibri"/>
              <a:buAutoNum type="arabicPeriod"/>
            </a:pPr>
            <a:r>
              <a:rPr lang="en-US" b="0" dirty="0"/>
              <a:t>There is an option to listen to the sentences via the beige audio buttons to hear the intonation in each sentence type. Alternatively, students can to try to read with correct intonation and then check with the sound.</a:t>
            </a:r>
          </a:p>
          <a:p>
            <a:pPr marL="228600" lvl="0" indent="-228600" algn="l" rtl="0">
              <a:spcBef>
                <a:spcPts val="0"/>
              </a:spcBef>
              <a:spcAft>
                <a:spcPts val="0"/>
              </a:spcAft>
              <a:buClr>
                <a:schemeClr val="dk1"/>
              </a:buClr>
              <a:buSzPts val="1200"/>
              <a:buFont typeface="Calibri"/>
              <a:buAutoNum type="arabicPeriod"/>
            </a:pPr>
            <a:r>
              <a:rPr lang="en-US" b="0" dirty="0"/>
              <a:t>The English meaning for each phrase can be elicited from students.</a:t>
            </a:r>
          </a:p>
          <a:p>
            <a:pPr marL="228600" lvl="0" indent="-228600" algn="l" rtl="0">
              <a:spcBef>
                <a:spcPts val="0"/>
              </a:spcBef>
              <a:spcAft>
                <a:spcPts val="0"/>
              </a:spcAft>
              <a:buClr>
                <a:schemeClr val="dk1"/>
              </a:buClr>
              <a:buSzPts val="1200"/>
              <a:buFont typeface="Calibri"/>
              <a:buAutoNum type="arabicPeriod"/>
            </a:pPr>
            <a:r>
              <a:rPr lang="en-US" b="0" dirty="0"/>
              <a:t>English translations appear on each click.</a:t>
            </a:r>
          </a:p>
          <a:p>
            <a:pPr marL="228600" lvl="0" indent="-228600" algn="l" rtl="0">
              <a:spcBef>
                <a:spcPts val="0"/>
              </a:spcBef>
              <a:spcAft>
                <a:spcPts val="0"/>
              </a:spcAft>
              <a:buClr>
                <a:schemeClr val="dk1"/>
              </a:buClr>
              <a:buSzPts val="1200"/>
              <a:buFont typeface="Calibri"/>
              <a:buAutoNum type="arabicPeriod"/>
            </a:pPr>
            <a:endParaRPr lang="en-US" b="0" dirty="0"/>
          </a:p>
          <a:p>
            <a:pPr marL="0" lvl="0" indent="0" algn="l" rtl="0">
              <a:spcBef>
                <a:spcPts val="0"/>
              </a:spcBef>
              <a:spcAft>
                <a:spcPts val="0"/>
              </a:spcAft>
              <a:buClr>
                <a:schemeClr val="dk1"/>
              </a:buClr>
              <a:buSzPts val="1200"/>
              <a:buFont typeface="Calibri"/>
              <a:buNone/>
            </a:pPr>
            <a:r>
              <a:rPr lang="en-US" b="1" dirty="0"/>
              <a:t>Note: An extension activity here could involve students turning the instructions into questions and vice versa, by changing the verb ending and the punctuation. They could also read out each sentence with the reversed intonation.</a:t>
            </a:r>
          </a:p>
          <a:p>
            <a:pPr marL="0" lvl="0" indent="0" algn="l" rtl="0">
              <a:spcBef>
                <a:spcPts val="0"/>
              </a:spcBef>
              <a:spcAft>
                <a:spcPts val="0"/>
              </a:spcAft>
              <a:buClr>
                <a:schemeClr val="dk1"/>
              </a:buClr>
              <a:buSzPts val="1200"/>
              <a:buFont typeface="Calibri"/>
              <a:buNone/>
            </a:pPr>
            <a:endParaRPr lang="en-US" b="1" dirty="0"/>
          </a:p>
          <a:p>
            <a:pPr marL="0" lvl="0" indent="0" algn="l" rtl="0">
              <a:spcBef>
                <a:spcPts val="0"/>
              </a:spcBef>
              <a:spcAft>
                <a:spcPts val="0"/>
              </a:spcAft>
              <a:buClr>
                <a:schemeClr val="dk1"/>
              </a:buClr>
              <a:buSzPts val="1200"/>
              <a:buFont typeface="Calibri"/>
              <a:buNone/>
            </a:pPr>
            <a:r>
              <a:rPr lang="en-US" b="1" dirty="0"/>
              <a:t>Frequency of unknown vocabulary:</a:t>
            </a:r>
          </a:p>
          <a:p>
            <a:pPr marL="0" lvl="0" indent="0" algn="l" rtl="0">
              <a:spcBef>
                <a:spcPts val="0"/>
              </a:spcBef>
              <a:spcAft>
                <a:spcPts val="0"/>
              </a:spcAft>
              <a:buClr>
                <a:schemeClr val="dk1"/>
              </a:buClr>
              <a:buSzPts val="1200"/>
              <a:buFont typeface="Calibri"/>
              <a:buNone/>
            </a:pPr>
            <a:r>
              <a:rPr lang="en-US" b="0" dirty="0" err="1"/>
              <a:t>aplastado</a:t>
            </a:r>
            <a:r>
              <a:rPr lang="en-US" b="0" dirty="0"/>
              <a:t> [&gt;5000]; camion [2327]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751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7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practice the use of the affirmative imperative in an informal context, where the subject of the verb is ‘</a:t>
            </a:r>
            <a:r>
              <a:rPr lang="en-US" b="0" dirty="0" err="1"/>
              <a:t>tú</a:t>
            </a:r>
            <a:r>
              <a:rPr lang="en-US" b="0" dirty="0"/>
              <a:t>’ and recap present indicative endings for the 1</a:t>
            </a:r>
            <a:r>
              <a:rPr lang="en-US" b="0" baseline="30000" dirty="0"/>
              <a:t>st</a:t>
            </a:r>
            <a:r>
              <a:rPr lang="en-US" b="0" dirty="0"/>
              <a:t> person singular (-o); to </a:t>
            </a:r>
            <a:r>
              <a:rPr lang="en-US" b="0" dirty="0" err="1"/>
              <a:t>practise</a:t>
            </a:r>
            <a:r>
              <a:rPr lang="en-US" b="0" dirty="0"/>
              <a:t> this week’s vocabulary in context</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Students listen to the sentences 1-6 paying close attention to the verb ending.</a:t>
            </a:r>
          </a:p>
          <a:p>
            <a:pPr marL="228600" lvl="0" indent="-228600" algn="l" rtl="0">
              <a:spcBef>
                <a:spcPts val="0"/>
              </a:spcBef>
              <a:spcAft>
                <a:spcPts val="0"/>
              </a:spcAft>
              <a:buClr>
                <a:schemeClr val="dk1"/>
              </a:buClr>
              <a:buSzPts val="1200"/>
              <a:buFont typeface="Calibri"/>
              <a:buAutoNum type="arabicPeriod"/>
            </a:pPr>
            <a:r>
              <a:rPr lang="en-US" b="0" dirty="0"/>
              <a:t>Students select the correct start to the sentence for each of the English translation.  If the affirmative imperative is used, the English sentence will not require anything at the beginning of the phrase.</a:t>
            </a:r>
          </a:p>
          <a:p>
            <a:pPr marL="228600" lvl="0" indent="-228600" algn="l" rtl="0">
              <a:spcBef>
                <a:spcPts val="0"/>
              </a:spcBef>
              <a:spcAft>
                <a:spcPts val="0"/>
              </a:spcAft>
              <a:buClr>
                <a:schemeClr val="dk1"/>
              </a:buClr>
              <a:buSzPts val="1200"/>
              <a:buFont typeface="Calibri"/>
              <a:buAutoNum type="arabicPeriod"/>
            </a:pPr>
            <a:r>
              <a:rPr lang="en-US" b="0" dirty="0"/>
              <a:t>Students listen again and fill in the missing word in the English translation.</a:t>
            </a:r>
          </a:p>
          <a:p>
            <a:pPr marL="228600" lvl="0" indent="-228600" algn="l" rtl="0">
              <a:spcBef>
                <a:spcPts val="0"/>
              </a:spcBef>
              <a:spcAft>
                <a:spcPts val="0"/>
              </a:spcAft>
              <a:buClr>
                <a:schemeClr val="dk1"/>
              </a:buClr>
              <a:buSzPts val="1200"/>
              <a:buFont typeface="Calibri"/>
              <a:buAutoNum type="arabicPeriod"/>
            </a:pPr>
            <a:r>
              <a:rPr lang="en-US" b="0" dirty="0"/>
              <a:t>Click to reveal the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err="1"/>
              <a:t>Llega</a:t>
            </a:r>
            <a:r>
              <a:rPr lang="en-US" b="0" dirty="0"/>
              <a:t> a </a:t>
            </a:r>
            <a:r>
              <a:rPr kumimoji="0" lang="en-GB" sz="1200" b="0" i="0" u="none" strike="noStrike" kern="1200" cap="none" spc="0" normalizeH="0" noProof="0" dirty="0" err="1">
                <a:ln>
                  <a:noFill/>
                </a:ln>
                <a:solidFill>
                  <a:srgbClr val="002060"/>
                </a:solidFill>
                <a:effectLst/>
                <a:uLnTx/>
                <a:uFillTx/>
                <a:latin typeface="Century Gothic"/>
                <a:ea typeface="+mn-ea"/>
                <a:cs typeface="+mn-cs"/>
              </a:rPr>
              <a:t>Buñol</a:t>
            </a:r>
            <a:r>
              <a:rPr kumimoji="0" lang="en-GB" sz="1200" b="0" i="0" u="none" strike="noStrike" kern="1200" cap="none" spc="0" normalizeH="0" noProof="0" dirty="0">
                <a:ln>
                  <a:noFill/>
                </a:ln>
                <a:solidFill>
                  <a:srgbClr val="002060"/>
                </a:solidFill>
                <a:effectLst/>
                <a:uLnTx/>
                <a:uFillTx/>
                <a:latin typeface="Century Gothic"/>
                <a:ea typeface="+mn-ea"/>
                <a:cs typeface="+mn-cs"/>
              </a:rPr>
              <a:t> </a:t>
            </a:r>
            <a:r>
              <a:rPr kumimoji="0" lang="en-GB" sz="1200" b="0" i="0" u="none" strike="noStrike" kern="1200" cap="none" spc="0" normalizeH="0" noProof="0" dirty="0" err="1">
                <a:ln>
                  <a:noFill/>
                </a:ln>
                <a:solidFill>
                  <a:srgbClr val="002060"/>
                </a:solidFill>
                <a:effectLst/>
                <a:uLnTx/>
                <a:uFillTx/>
                <a:latin typeface="Century Gothic"/>
                <a:ea typeface="+mn-ea"/>
                <a:cs typeface="+mn-cs"/>
              </a:rPr>
              <a:t>mucho</a:t>
            </a:r>
            <a:r>
              <a:rPr kumimoji="0" lang="en-GB" sz="1200" b="0" i="0" u="none" strike="noStrike" kern="1200" cap="none" spc="0" normalizeH="0" noProof="0" dirty="0">
                <a:ln>
                  <a:noFill/>
                </a:ln>
                <a:solidFill>
                  <a:srgbClr val="002060"/>
                </a:solidFill>
                <a:effectLst/>
                <a:uLnTx/>
                <a:uFillTx/>
                <a:latin typeface="Century Gothic"/>
                <a:ea typeface="+mn-ea"/>
                <a:cs typeface="+mn-cs"/>
              </a:rPr>
              <a:t> antes del </a:t>
            </a:r>
            <a:r>
              <a:rPr kumimoji="0" lang="en-GB" sz="1200" b="0" i="0" u="none" strike="noStrike" kern="1200" cap="none" spc="0" normalizeH="0" noProof="0" dirty="0" err="1">
                <a:ln>
                  <a:noFill/>
                </a:ln>
                <a:solidFill>
                  <a:srgbClr val="002060"/>
                </a:solidFill>
                <a:effectLst/>
                <a:uLnTx/>
                <a:uFillTx/>
                <a:latin typeface="Century Gothic"/>
                <a:ea typeface="+mn-ea"/>
                <a:cs typeface="+mn-cs"/>
              </a:rPr>
              <a:t>mediodía</a:t>
            </a:r>
            <a:r>
              <a:rPr kumimoji="0" lang="en-GB" sz="1200" b="0" i="0" u="none" strike="noStrike" kern="1200" cap="none" spc="0" normalizeH="0" noProof="0" dirty="0">
                <a:ln>
                  <a:noFill/>
                </a:ln>
                <a:solidFill>
                  <a:srgbClr val="002060"/>
                </a:solidFill>
                <a:effectLst/>
                <a:uLnTx/>
                <a:uFillTx/>
                <a:latin typeface="Century Gothic"/>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noProof="0" dirty="0" err="1">
                <a:ln>
                  <a:noFill/>
                </a:ln>
                <a:solidFill>
                  <a:srgbClr val="002060"/>
                </a:solidFill>
                <a:effectLst/>
                <a:uLnTx/>
                <a:uFillTx/>
                <a:latin typeface="Century Gothic"/>
                <a:ea typeface="+mn-ea"/>
                <a:cs typeface="+mn-cs"/>
              </a:rPr>
              <a:t>Disfruto</a:t>
            </a:r>
            <a:r>
              <a:rPr kumimoji="0" lang="en-GB" sz="1200" b="0" i="0" u="none" strike="noStrike" kern="1200" cap="none" spc="0" normalizeH="0" noProof="0" dirty="0">
                <a:ln>
                  <a:noFill/>
                </a:ln>
                <a:solidFill>
                  <a:srgbClr val="002060"/>
                </a:solidFill>
                <a:effectLst/>
                <a:uLnTx/>
                <a:uFillTx/>
                <a:latin typeface="Century Gothic"/>
                <a:ea typeface="+mn-ea"/>
                <a:cs typeface="+mn-cs"/>
              </a:rPr>
              <a:t> </a:t>
            </a:r>
            <a:r>
              <a:rPr kumimoji="0" lang="en-GB" sz="1200" b="0" i="0" u="none" strike="noStrike" kern="1200" cap="none" spc="0" normalizeH="0" noProof="0" dirty="0" err="1">
                <a:ln>
                  <a:noFill/>
                </a:ln>
                <a:solidFill>
                  <a:srgbClr val="002060"/>
                </a:solidFill>
                <a:effectLst/>
                <a:uLnTx/>
                <a:uFillTx/>
                <a:latin typeface="Century Gothic"/>
                <a:ea typeface="+mn-ea"/>
                <a:cs typeface="+mn-cs"/>
              </a:rPr>
              <a:t>mucho</a:t>
            </a:r>
            <a:r>
              <a:rPr kumimoji="0" lang="en-GB" sz="1200" b="0" i="0" u="none" strike="noStrike" kern="1200" cap="none" spc="0" normalizeH="0" noProof="0" dirty="0">
                <a:ln>
                  <a:noFill/>
                </a:ln>
                <a:solidFill>
                  <a:srgbClr val="002060"/>
                </a:solidFill>
                <a:effectLst/>
                <a:uLnTx/>
                <a:uFillTx/>
                <a:latin typeface="Century Gothic"/>
                <a:ea typeface="+mn-ea"/>
                <a:cs typeface="+mn-cs"/>
              </a:rPr>
              <a:t> </a:t>
            </a:r>
            <a:r>
              <a:rPr kumimoji="0" lang="en-GB" sz="1200" b="0" i="0" u="none" strike="noStrike" kern="1200" cap="none" spc="0" normalizeH="0" noProof="0" dirty="0" err="1">
                <a:ln>
                  <a:noFill/>
                </a:ln>
                <a:solidFill>
                  <a:srgbClr val="002060"/>
                </a:solidFill>
                <a:effectLst/>
                <a:uLnTx/>
                <a:uFillTx/>
                <a:latin typeface="Century Gothic"/>
                <a:ea typeface="+mn-ea"/>
                <a:cs typeface="+mn-cs"/>
              </a:rPr>
              <a:t>esta</a:t>
            </a:r>
            <a:r>
              <a:rPr kumimoji="0" lang="en-GB" sz="1200" b="0" i="0" u="none" strike="noStrike" kern="1200" cap="none" spc="0" normalizeH="0" noProof="0" dirty="0">
                <a:ln>
                  <a:noFill/>
                </a:ln>
                <a:solidFill>
                  <a:srgbClr val="002060"/>
                </a:solidFill>
                <a:effectLst/>
                <a:uLnTx/>
                <a:uFillTx/>
                <a:latin typeface="Century Gothic"/>
                <a:ea typeface="+mn-ea"/>
                <a:cs typeface="+mn-cs"/>
              </a:rPr>
              <a:t> fiesta </a:t>
            </a:r>
            <a:r>
              <a:rPr kumimoji="0" lang="en-GB" sz="1200" b="0" i="0" u="none" strike="noStrike" kern="1200" cap="none" spc="0" normalizeH="0" noProof="0" dirty="0" err="1">
                <a:ln>
                  <a:noFill/>
                </a:ln>
                <a:solidFill>
                  <a:srgbClr val="002060"/>
                </a:solidFill>
                <a:effectLst/>
                <a:uLnTx/>
                <a:uFillTx/>
                <a:latin typeface="Century Gothic"/>
                <a:ea typeface="+mn-ea"/>
                <a:cs typeface="+mn-cs"/>
              </a:rPr>
              <a:t>loca</a:t>
            </a:r>
            <a:r>
              <a:rPr kumimoji="0" lang="en-GB" sz="1200" b="0" i="0" u="none" strike="noStrike" kern="1200" cap="none" spc="0" normalizeH="0" noProof="0" dirty="0">
                <a:ln>
                  <a:noFill/>
                </a:ln>
                <a:solidFill>
                  <a:srgbClr val="002060"/>
                </a:solidFill>
                <a:effectLst/>
                <a:uLnTx/>
                <a:uFillTx/>
                <a:latin typeface="Century Gothic"/>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noProof="0" dirty="0" err="1">
                <a:ln>
                  <a:noFill/>
                </a:ln>
                <a:solidFill>
                  <a:srgbClr val="002060"/>
                </a:solidFill>
                <a:effectLst/>
                <a:uLnTx/>
                <a:uFillTx/>
                <a:latin typeface="Century Gothic"/>
                <a:ea typeface="+mn-ea"/>
                <a:cs typeface="+mn-cs"/>
              </a:rPr>
              <a:t>Visita</a:t>
            </a:r>
            <a:r>
              <a:rPr kumimoji="0" lang="en-GB" sz="1200" b="0" i="0" u="none" strike="noStrike" kern="1200" cap="none" spc="0" normalizeH="0" noProof="0" dirty="0">
                <a:ln>
                  <a:noFill/>
                </a:ln>
                <a:solidFill>
                  <a:srgbClr val="002060"/>
                </a:solidFill>
                <a:effectLst/>
                <a:uLnTx/>
                <a:uFillTx/>
                <a:latin typeface="Century Gothic"/>
                <a:ea typeface="+mn-ea"/>
                <a:cs typeface="+mn-cs"/>
              </a:rPr>
              <a:t> el resto de </a:t>
            </a:r>
            <a:r>
              <a:rPr kumimoji="0" lang="en-GB" sz="1200" b="0" i="0" u="none" strike="noStrike" kern="1200" cap="none" spc="0" normalizeH="0" noProof="0" dirty="0" err="1">
                <a:ln>
                  <a:noFill/>
                </a:ln>
                <a:solidFill>
                  <a:srgbClr val="002060"/>
                </a:solidFill>
                <a:effectLst/>
                <a:uLnTx/>
                <a:uFillTx/>
                <a:latin typeface="Century Gothic"/>
                <a:ea typeface="+mn-ea"/>
                <a:cs typeface="+mn-cs"/>
              </a:rPr>
              <a:t>esta</a:t>
            </a:r>
            <a:r>
              <a:rPr kumimoji="0" lang="en-GB" sz="1200" b="0" i="0" u="none" strike="noStrike" kern="1200" cap="none" spc="0" normalizeH="0" noProof="0" dirty="0">
                <a:ln>
                  <a:noFill/>
                </a:ln>
                <a:solidFill>
                  <a:srgbClr val="002060"/>
                </a:solidFill>
                <a:effectLst/>
                <a:uLnTx/>
                <a:uFillTx/>
                <a:latin typeface="Century Gothic"/>
                <a:ea typeface="+mn-ea"/>
                <a:cs typeface="+mn-cs"/>
              </a:rPr>
              <a:t> ciudad </a:t>
            </a:r>
            <a:r>
              <a:rPr kumimoji="0" lang="en-GB" sz="1200" b="0" i="0" u="none" strike="noStrike" kern="1200" cap="none" spc="0" normalizeH="0" noProof="0" dirty="0" err="1">
                <a:ln>
                  <a:noFill/>
                </a:ln>
                <a:solidFill>
                  <a:srgbClr val="002060"/>
                </a:solidFill>
                <a:effectLst/>
                <a:uLnTx/>
                <a:uFillTx/>
                <a:latin typeface="Century Gothic"/>
                <a:ea typeface="+mn-ea"/>
                <a:cs typeface="+mn-cs"/>
              </a:rPr>
              <a:t>increíble</a:t>
            </a:r>
            <a:r>
              <a:rPr kumimoji="0" lang="en-GB" sz="1200" b="0" i="0" u="none" strike="noStrike" kern="1200" cap="none" spc="0" normalizeH="0" noProof="0" dirty="0">
                <a:ln>
                  <a:noFill/>
                </a:ln>
                <a:solidFill>
                  <a:srgbClr val="002060"/>
                </a:solidFill>
                <a:effectLst/>
                <a:uLnTx/>
                <a:uFillTx/>
                <a:latin typeface="Century Gothic"/>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noProof="0" dirty="0" err="1">
                <a:ln>
                  <a:noFill/>
                </a:ln>
                <a:solidFill>
                  <a:srgbClr val="002060"/>
                </a:solidFill>
                <a:effectLst/>
                <a:uLnTx/>
                <a:uFillTx/>
                <a:latin typeface="Century Gothic"/>
                <a:ea typeface="+mn-ea"/>
                <a:cs typeface="+mn-cs"/>
              </a:rPr>
              <a:t>Quedo</a:t>
            </a:r>
            <a:r>
              <a:rPr kumimoji="0" lang="en-GB" sz="1200" b="0" i="0" u="none" strike="noStrike" kern="1200" cap="none" spc="0" normalizeH="0" noProof="0" dirty="0">
                <a:ln>
                  <a:noFill/>
                </a:ln>
                <a:solidFill>
                  <a:srgbClr val="002060"/>
                </a:solidFill>
                <a:effectLst/>
                <a:uLnTx/>
                <a:uFillTx/>
                <a:latin typeface="Century Gothic"/>
                <a:ea typeface="+mn-ea"/>
                <a:cs typeface="+mn-cs"/>
              </a:rPr>
              <a:t> con mis amigos </a:t>
            </a:r>
            <a:r>
              <a:rPr kumimoji="0" lang="en-GB" sz="1200" b="0" i="0" u="none" strike="noStrike" kern="1200" cap="none" spc="0" normalizeH="0" noProof="0" dirty="0" err="1">
                <a:ln>
                  <a:noFill/>
                </a:ln>
                <a:solidFill>
                  <a:srgbClr val="002060"/>
                </a:solidFill>
                <a:effectLst/>
                <a:uLnTx/>
                <a:uFillTx/>
                <a:latin typeface="Century Gothic"/>
                <a:ea typeface="+mn-ea"/>
                <a:cs typeface="+mn-cs"/>
              </a:rPr>
              <a:t>en</a:t>
            </a:r>
            <a:r>
              <a:rPr kumimoji="0" lang="en-GB" sz="1200" b="0" i="0" u="none" strike="noStrike" kern="1200" cap="none" spc="0" normalizeH="0" noProof="0" dirty="0">
                <a:ln>
                  <a:noFill/>
                </a:ln>
                <a:solidFill>
                  <a:srgbClr val="002060"/>
                </a:solidFill>
                <a:effectLst/>
                <a:uLnTx/>
                <a:uFillTx/>
                <a:latin typeface="Century Gothic"/>
                <a:ea typeface="+mn-ea"/>
                <a:cs typeface="+mn-cs"/>
              </a:rPr>
              <a:t> un </a:t>
            </a:r>
            <a:r>
              <a:rPr kumimoji="0" lang="en-GB" sz="1200" b="0" i="0" u="none" strike="noStrike" kern="1200" cap="none" spc="0" normalizeH="0" noProof="0" dirty="0" err="1">
                <a:ln>
                  <a:noFill/>
                </a:ln>
                <a:solidFill>
                  <a:srgbClr val="002060"/>
                </a:solidFill>
                <a:effectLst/>
                <a:uLnTx/>
                <a:uFillTx/>
                <a:latin typeface="Century Gothic"/>
                <a:ea typeface="+mn-ea"/>
                <a:cs typeface="+mn-cs"/>
              </a:rPr>
              <a:t>restaurante</a:t>
            </a:r>
            <a:r>
              <a:rPr kumimoji="0" lang="en-GB" sz="1200" b="0" i="0" u="none" strike="noStrike" kern="1200" cap="none" spc="0" normalizeH="0" noProof="0" dirty="0">
                <a:ln>
                  <a:noFill/>
                </a:ln>
                <a:solidFill>
                  <a:srgbClr val="002060"/>
                </a:solidFill>
                <a:effectLst/>
                <a:uLnTx/>
                <a:uFillTx/>
                <a:latin typeface="Century Gothic"/>
                <a:ea typeface="+mn-ea"/>
                <a:cs typeface="+mn-cs"/>
              </a:rPr>
              <a:t> </a:t>
            </a:r>
            <a:r>
              <a:rPr kumimoji="0" lang="en-GB" sz="1200" b="0" i="0" u="none" strike="noStrike" kern="1200" cap="none" spc="0" normalizeH="0" noProof="0" dirty="0" err="1">
                <a:ln>
                  <a:noFill/>
                </a:ln>
                <a:solidFill>
                  <a:srgbClr val="002060"/>
                </a:solidFill>
                <a:effectLst/>
                <a:uLnTx/>
                <a:uFillTx/>
                <a:latin typeface="Century Gothic"/>
                <a:ea typeface="+mn-ea"/>
                <a:cs typeface="+mn-cs"/>
              </a:rPr>
              <a:t>cerca</a:t>
            </a:r>
            <a:r>
              <a:rPr kumimoji="0" lang="en-GB" sz="1200" b="0" i="0" u="none" strike="noStrike" kern="1200" cap="none" spc="0" normalizeH="0" noProof="0" dirty="0">
                <a:ln>
                  <a:noFill/>
                </a:ln>
                <a:solidFill>
                  <a:srgbClr val="002060"/>
                </a:solidFill>
                <a:effectLst/>
                <a:uLnTx/>
                <a:uFillTx/>
                <a:latin typeface="Century Gothic"/>
                <a:ea typeface="+mn-ea"/>
                <a:cs typeface="+mn-cs"/>
              </a:rPr>
              <a:t> del </a:t>
            </a:r>
            <a:r>
              <a:rPr kumimoji="0" lang="en-GB" sz="1200" b="0" i="0" u="none" strike="noStrike" kern="1200" cap="none" spc="0" normalizeH="0" noProof="0" dirty="0" err="1">
                <a:ln>
                  <a:noFill/>
                </a:ln>
                <a:solidFill>
                  <a:srgbClr val="002060"/>
                </a:solidFill>
                <a:effectLst/>
                <a:uLnTx/>
                <a:uFillTx/>
                <a:latin typeface="Century Gothic"/>
                <a:ea typeface="+mn-ea"/>
                <a:cs typeface="+mn-cs"/>
              </a:rPr>
              <a:t>ayuntamiento</a:t>
            </a:r>
            <a:r>
              <a:rPr kumimoji="0" lang="en-GB" sz="1200" b="0" i="0" u="none" strike="noStrike" kern="1200" cap="none" spc="0" normalizeH="0" noProof="0" dirty="0">
                <a:ln>
                  <a:noFill/>
                </a:ln>
                <a:solidFill>
                  <a:srgbClr val="002060"/>
                </a:solidFill>
                <a:effectLst/>
                <a:uLnTx/>
                <a:uFillTx/>
                <a:latin typeface="Century Gothic"/>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noProof="0" dirty="0">
                <a:ln>
                  <a:noFill/>
                </a:ln>
                <a:solidFill>
                  <a:srgbClr val="002060"/>
                </a:solidFill>
                <a:effectLst/>
                <a:uLnTx/>
                <a:uFillTx/>
                <a:latin typeface="Century Gothic"/>
                <a:ea typeface="+mn-ea"/>
                <a:cs typeface="+mn-cs"/>
              </a:rPr>
              <a:t>Miro las personas que </a:t>
            </a:r>
            <a:r>
              <a:rPr kumimoji="0" lang="en-GB" sz="1200" b="0" i="0" u="none" strike="noStrike" kern="1200" cap="none" spc="0" normalizeH="0" noProof="0" dirty="0" err="1">
                <a:ln>
                  <a:noFill/>
                </a:ln>
                <a:solidFill>
                  <a:srgbClr val="002060"/>
                </a:solidFill>
                <a:effectLst/>
                <a:uLnTx/>
                <a:uFillTx/>
                <a:latin typeface="Century Gothic"/>
                <a:ea typeface="+mn-ea"/>
                <a:cs typeface="+mn-cs"/>
              </a:rPr>
              <a:t>suben</a:t>
            </a:r>
            <a:r>
              <a:rPr kumimoji="0" lang="en-GB" sz="1200" b="0" i="0" u="none" strike="noStrike" kern="1200" cap="none" spc="0" normalizeH="0" noProof="0" dirty="0">
                <a:ln>
                  <a:noFill/>
                </a:ln>
                <a:solidFill>
                  <a:srgbClr val="002060"/>
                </a:solidFill>
                <a:effectLst/>
                <a:uLnTx/>
                <a:uFillTx/>
                <a:latin typeface="Century Gothic"/>
                <a:ea typeface="+mn-ea"/>
                <a:cs typeface="+mn-cs"/>
              </a:rPr>
              <a:t> el </a:t>
            </a:r>
            <a:r>
              <a:rPr kumimoji="0" lang="en-GB" sz="1200" b="0" i="0" u="none" strike="noStrike" kern="1200" cap="none" spc="0" normalizeH="0" noProof="0" dirty="0" err="1">
                <a:ln>
                  <a:noFill/>
                </a:ln>
                <a:solidFill>
                  <a:srgbClr val="002060"/>
                </a:solidFill>
                <a:effectLst/>
                <a:uLnTx/>
                <a:uFillTx/>
                <a:latin typeface="Century Gothic"/>
                <a:ea typeface="+mn-ea"/>
                <a:cs typeface="+mn-cs"/>
              </a:rPr>
              <a:t>palo</a:t>
            </a:r>
            <a:r>
              <a:rPr kumimoji="0" lang="en-GB" sz="1200" b="0" i="0" u="none" strike="noStrike" kern="1200" cap="none" spc="0" normalizeH="0" noProof="0" dirty="0">
                <a:ln>
                  <a:noFill/>
                </a:ln>
                <a:solidFill>
                  <a:srgbClr val="002060"/>
                </a:solidFill>
                <a:effectLst/>
                <a:uLnTx/>
                <a:uFillTx/>
                <a:latin typeface="Century Gothic"/>
                <a:ea typeface="+mn-ea"/>
                <a:cs typeface="+mn-cs"/>
              </a:rPr>
              <a:t> para </a:t>
            </a:r>
            <a:r>
              <a:rPr kumimoji="0" lang="en-GB" sz="1200" b="0" i="0" u="none" strike="noStrike" kern="1200" cap="none" spc="0" normalizeH="0" noProof="0" dirty="0" err="1">
                <a:ln>
                  <a:noFill/>
                </a:ln>
                <a:solidFill>
                  <a:srgbClr val="002060"/>
                </a:solidFill>
                <a:effectLst/>
                <a:uLnTx/>
                <a:uFillTx/>
                <a:latin typeface="Century Gothic"/>
                <a:ea typeface="+mn-ea"/>
                <a:cs typeface="+mn-cs"/>
              </a:rPr>
              <a:t>coger</a:t>
            </a:r>
            <a:r>
              <a:rPr kumimoji="0" lang="en-GB" sz="1200" b="0" i="0" u="none" strike="noStrike" kern="1200" cap="none" spc="0" normalizeH="0" noProof="0" dirty="0">
                <a:ln>
                  <a:noFill/>
                </a:ln>
                <a:solidFill>
                  <a:srgbClr val="002060"/>
                </a:solidFill>
                <a:effectLst/>
                <a:uLnTx/>
                <a:uFillTx/>
                <a:latin typeface="Century Gothic"/>
                <a:ea typeface="+mn-ea"/>
                <a:cs typeface="+mn-cs"/>
              </a:rPr>
              <a:t> el </a:t>
            </a:r>
            <a:r>
              <a:rPr kumimoji="0" lang="en-GB" sz="1200" b="0" i="0" u="none" strike="noStrike" kern="1200" cap="none" spc="0" normalizeH="0" noProof="0" dirty="0" err="1">
                <a:ln>
                  <a:noFill/>
                </a:ln>
                <a:solidFill>
                  <a:srgbClr val="002060"/>
                </a:solidFill>
                <a:effectLst/>
                <a:uLnTx/>
                <a:uFillTx/>
                <a:latin typeface="Century Gothic"/>
                <a:ea typeface="+mn-ea"/>
                <a:cs typeface="+mn-cs"/>
              </a:rPr>
              <a:t>jamón</a:t>
            </a:r>
            <a:endParaRPr kumimoji="0" lang="en-GB" sz="1200" b="0" i="0" u="none" strike="noStrike" kern="1200" cap="none" spc="0" normalizeH="0" noProof="0" dirty="0">
              <a:ln>
                <a:noFill/>
              </a:ln>
              <a:solidFill>
                <a:srgbClr val="002060"/>
              </a:solidFill>
              <a:effectLst/>
              <a:uLnTx/>
              <a:uFillTx/>
              <a:latin typeface="Century Gothic"/>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noProof="0" dirty="0" err="1">
                <a:ln>
                  <a:noFill/>
                </a:ln>
                <a:solidFill>
                  <a:srgbClr val="002060"/>
                </a:solidFill>
                <a:effectLst/>
                <a:uLnTx/>
                <a:uFillTx/>
                <a:latin typeface="Century Gothic"/>
                <a:ea typeface="+mn-ea"/>
                <a:cs typeface="+mn-cs"/>
              </a:rPr>
              <a:t>Saca</a:t>
            </a:r>
            <a:r>
              <a:rPr kumimoji="0" lang="en-GB" sz="1200" b="0" i="0" u="none" strike="noStrike" kern="1200" cap="none" spc="0" normalizeH="0" noProof="0" dirty="0">
                <a:ln>
                  <a:noFill/>
                </a:ln>
                <a:solidFill>
                  <a:srgbClr val="002060"/>
                </a:solidFill>
                <a:effectLst/>
                <a:uLnTx/>
                <a:uFillTx/>
                <a:latin typeface="Century Gothic"/>
                <a:ea typeface="+mn-ea"/>
                <a:cs typeface="+mn-cs"/>
              </a:rPr>
              <a:t> </a:t>
            </a:r>
            <a:r>
              <a:rPr kumimoji="0" lang="en-GB" sz="1200" b="0" i="0" u="none" strike="noStrike" kern="1200" cap="none" spc="0" normalizeH="0" noProof="0" dirty="0" err="1">
                <a:ln>
                  <a:noFill/>
                </a:ln>
                <a:solidFill>
                  <a:srgbClr val="002060"/>
                </a:solidFill>
                <a:effectLst/>
                <a:uLnTx/>
                <a:uFillTx/>
                <a:latin typeface="Century Gothic"/>
                <a:ea typeface="+mn-ea"/>
                <a:cs typeface="+mn-cs"/>
              </a:rPr>
              <a:t>muchas</a:t>
            </a:r>
            <a:r>
              <a:rPr kumimoji="0" lang="en-GB" sz="1200" b="0" i="0" u="none" strike="noStrike" kern="1200" cap="none" spc="0" normalizeH="0" noProof="0" dirty="0">
                <a:ln>
                  <a:noFill/>
                </a:ln>
                <a:solidFill>
                  <a:srgbClr val="002060"/>
                </a:solidFill>
                <a:effectLst/>
                <a:uLnTx/>
                <a:uFillTx/>
                <a:latin typeface="Century Gothic"/>
                <a:ea typeface="+mn-ea"/>
                <a:cs typeface="+mn-cs"/>
              </a:rPr>
              <a:t> </a:t>
            </a:r>
            <a:r>
              <a:rPr kumimoji="0" lang="en-GB" sz="1200" b="0" i="0" u="none" strike="noStrike" kern="1200" cap="none" spc="0" normalizeH="0" noProof="0" dirty="0" err="1">
                <a:ln>
                  <a:noFill/>
                </a:ln>
                <a:solidFill>
                  <a:srgbClr val="002060"/>
                </a:solidFill>
                <a:effectLst/>
                <a:uLnTx/>
                <a:uFillTx/>
                <a:latin typeface="Century Gothic"/>
                <a:ea typeface="+mn-ea"/>
                <a:cs typeface="+mn-cs"/>
              </a:rPr>
              <a:t>fotos</a:t>
            </a:r>
            <a:r>
              <a:rPr kumimoji="0" lang="en-GB" sz="1200" b="0" i="0" u="none" strike="noStrike" kern="1200" cap="none" spc="0" normalizeH="0" noProof="0" dirty="0">
                <a:ln>
                  <a:noFill/>
                </a:ln>
                <a:solidFill>
                  <a:srgbClr val="002060"/>
                </a:solidFill>
                <a:effectLst/>
                <a:uLnTx/>
                <a:uFillTx/>
                <a:latin typeface="Century Gothic"/>
                <a:ea typeface="+mn-ea"/>
                <a:cs typeface="+mn-cs"/>
              </a:rPr>
              <a:t>, por </a:t>
            </a:r>
            <a:r>
              <a:rPr kumimoji="0" lang="en-GB" sz="1200" b="0" i="0" u="none" strike="noStrike" kern="1200" cap="none" spc="0" normalizeH="0" noProof="0" dirty="0" err="1">
                <a:ln>
                  <a:noFill/>
                </a:ln>
                <a:solidFill>
                  <a:srgbClr val="002060"/>
                </a:solidFill>
                <a:effectLst/>
                <a:uLnTx/>
                <a:uFillTx/>
                <a:latin typeface="Century Gothic"/>
                <a:ea typeface="+mn-ea"/>
                <a:cs typeface="+mn-cs"/>
              </a:rPr>
              <a:t>favor</a:t>
            </a:r>
            <a:r>
              <a:rPr kumimoji="0" lang="en-GB" sz="1200" b="0" i="0" u="none" strike="noStrike" kern="1200" cap="none" spc="0" normalizeH="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Frequency of unknown vocabulary:</a:t>
            </a:r>
          </a:p>
          <a:p>
            <a:r>
              <a:rPr lang="en-GB" dirty="0"/>
              <a:t>Palo [2234]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751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Note that there is a higher version of this text on the following slide.  In mixed ability classes, Foundation and Higher students can have the different texts on a print out and choose which text to use to complete the activities, depending on their ability.  The audio is the same for both levels.</a:t>
            </a: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7 minutes</a:t>
            </a:r>
          </a:p>
          <a:p>
            <a:pPr rtl="0"/>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Aim: </a:t>
            </a:r>
            <a:r>
              <a:rPr lang="en-US" b="0" dirty="0">
                <a:effectLst/>
              </a:rPr>
              <a:t>to </a:t>
            </a:r>
            <a:r>
              <a:rPr lang="en-US" b="0" dirty="0" err="1">
                <a:effectLst/>
              </a:rPr>
              <a:t>practise</a:t>
            </a:r>
            <a:r>
              <a:rPr lang="en-US" b="0" dirty="0">
                <a:effectLst/>
              </a:rPr>
              <a:t> </a:t>
            </a:r>
            <a:r>
              <a:rPr lang="en-US" b="0" dirty="0" err="1">
                <a:effectLst/>
              </a:rPr>
              <a:t>comprehesion</a:t>
            </a:r>
            <a:r>
              <a:rPr lang="en-US" b="0" dirty="0">
                <a:effectLst/>
              </a:rPr>
              <a:t> of present tense –AR verbs in the 1</a:t>
            </a:r>
            <a:r>
              <a:rPr lang="en-US" b="0" baseline="30000" dirty="0">
                <a:effectLst/>
              </a:rPr>
              <a:t>st</a:t>
            </a:r>
            <a:r>
              <a:rPr lang="en-US" b="0" dirty="0">
                <a:effectLst/>
              </a:rPr>
              <a:t> and 2</a:t>
            </a:r>
            <a:r>
              <a:rPr lang="en-US" b="0" baseline="30000" dirty="0">
                <a:effectLst/>
              </a:rPr>
              <a:t>nd</a:t>
            </a:r>
            <a:r>
              <a:rPr lang="en-US" b="0" dirty="0">
                <a:effectLst/>
              </a:rPr>
              <a:t> person singular (o, as) and the </a:t>
            </a: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affirmative imperative 2nd person singular for -ar verbs (-a) in a longer 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3A3838"/>
                </a:solidFill>
                <a:effectLst/>
                <a:highlight>
                  <a:srgbClr val="FFFF00"/>
                </a:highlight>
                <a:uLnTx/>
                <a:uFillTx/>
                <a:latin typeface="+mn-lt"/>
                <a:ea typeface="+mn-ea"/>
                <a:cs typeface="+mn-cs"/>
              </a:rPr>
              <a:t>Procedure – option 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Read the text and complete the verbs with the appropriate ending according to whether the subject is ‘I’ (add –o), ‘you (singular)’ (add –as) or if the verb is a positive command (add –a).  (Depending on the group, students may find this easier to do in pairs, discussing each one to find the correct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Listen to the audio to check answers and listen to the pronunciaiton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Click to reveal the verb endings.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3A3838"/>
                </a:solidFill>
                <a:effectLst/>
                <a:highlight>
                  <a:srgbClr val="FFFF00"/>
                </a:highlight>
                <a:uLnTx/>
                <a:uFillTx/>
                <a:latin typeface="+mn-lt"/>
                <a:ea typeface="+mn-ea"/>
                <a:cs typeface="+mn-cs"/>
              </a:rPr>
              <a:t>Procedure – option 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Listen to the audio and compete the gaps with the verb endings.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Compare answers with a partner which endings they’ve put </a:t>
            </a:r>
            <a:r>
              <a:rPr kumimoji="0" lang="pt-BR" sz="1200" b="0" i="0" u="none" strike="noStrike" kern="1200" cap="none" spc="0" normalizeH="0" baseline="0" noProof="0" dirty="0" err="1">
                <a:ln>
                  <a:noFill/>
                </a:ln>
                <a:solidFill>
                  <a:srgbClr val="3A3838"/>
                </a:solidFill>
                <a:effectLst/>
                <a:highlight>
                  <a:srgbClr val="FFFF00"/>
                </a:highlight>
                <a:uLnTx/>
                <a:uFillTx/>
                <a:latin typeface="+mn-lt"/>
                <a:ea typeface="+mn-ea"/>
                <a:cs typeface="+mn-cs"/>
              </a:rPr>
              <a:t>and</a:t>
            </a: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 </a:t>
            </a:r>
            <a:r>
              <a:rPr kumimoji="0" lang="pt-BR" sz="1200" b="0" i="0" u="none" strike="noStrike" kern="1200" cap="none" spc="0" normalizeH="0" baseline="0" noProof="0" dirty="0" err="1">
                <a:ln>
                  <a:noFill/>
                </a:ln>
                <a:solidFill>
                  <a:srgbClr val="3A3838"/>
                </a:solidFill>
                <a:effectLst/>
                <a:highlight>
                  <a:srgbClr val="FFFF00"/>
                </a:highlight>
                <a:uLnTx/>
                <a:uFillTx/>
                <a:latin typeface="+mn-lt"/>
                <a:ea typeface="+mn-ea"/>
                <a:cs typeface="+mn-cs"/>
              </a:rPr>
              <a:t>why</a:t>
            </a: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Click to reveal the answers.</a:t>
            </a:r>
            <a:endParaRPr lang="en-US" b="1"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363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Higher version</a:t>
            </a: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7 minutes</a:t>
            </a:r>
          </a:p>
          <a:p>
            <a:pPr rtl="0"/>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Aim: </a:t>
            </a:r>
            <a:r>
              <a:rPr lang="en-US" b="0" dirty="0">
                <a:effectLst/>
              </a:rPr>
              <a:t>to </a:t>
            </a:r>
            <a:r>
              <a:rPr lang="en-US" b="0" dirty="0" err="1">
                <a:effectLst/>
              </a:rPr>
              <a:t>practise</a:t>
            </a:r>
            <a:r>
              <a:rPr lang="en-US" b="0" dirty="0">
                <a:effectLst/>
              </a:rPr>
              <a:t> </a:t>
            </a:r>
            <a:r>
              <a:rPr lang="en-US" b="0" dirty="0" err="1">
                <a:effectLst/>
              </a:rPr>
              <a:t>comprehesion</a:t>
            </a:r>
            <a:r>
              <a:rPr lang="en-US" b="0" dirty="0">
                <a:effectLst/>
              </a:rPr>
              <a:t> of present tense –AR verbs in the 1</a:t>
            </a:r>
            <a:r>
              <a:rPr lang="en-US" b="0" baseline="30000" dirty="0">
                <a:effectLst/>
              </a:rPr>
              <a:t>st</a:t>
            </a:r>
            <a:r>
              <a:rPr lang="en-US" b="0" dirty="0">
                <a:effectLst/>
              </a:rPr>
              <a:t> and 2</a:t>
            </a:r>
            <a:r>
              <a:rPr lang="en-US" b="0" baseline="30000" dirty="0">
                <a:effectLst/>
              </a:rPr>
              <a:t>nd</a:t>
            </a:r>
            <a:r>
              <a:rPr lang="en-US" b="0" dirty="0">
                <a:effectLst/>
              </a:rPr>
              <a:t> person singular (o, as) and the </a:t>
            </a: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affirmative imperative 2nd person singular for -ar verbs (-a) in a longer 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3A3838"/>
                </a:solidFill>
                <a:effectLst/>
                <a:highlight>
                  <a:srgbClr val="FFFF00"/>
                </a:highlight>
                <a:uLnTx/>
                <a:uFillTx/>
                <a:latin typeface="+mn-lt"/>
                <a:ea typeface="+mn-ea"/>
                <a:cs typeface="+mn-cs"/>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Read the text and complete the verbs with the appropriate ending according to whether the subject is ‘I’ (add –o), ‘you (singular)’ (add –as) or if the verb is a positive command (add –a)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dirty="0">
                <a:solidFill>
                  <a:schemeClr val="tx1"/>
                </a:solidFill>
                <a:effectLst/>
                <a:highlight>
                  <a:srgbClr val="FFFF00"/>
                </a:highlight>
                <a:latin typeface="+mn-lt"/>
                <a:ea typeface="+mn-ea"/>
                <a:cs typeface="+mn-cs"/>
              </a:rPr>
              <a:t>Students listen and read the text. Whilst foundation students check their answers, or complete the optional activity on the next slide, higher students can highlight any differences between what they hear and their written version, as the audio matches the foundation version of the text.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highlight>
                  <a:srgbClr val="FFFF00"/>
                </a:highlight>
              </a:rPr>
              <a:t>la </a:t>
            </a:r>
            <a:r>
              <a:rPr lang="en-US" sz="1200" b="0" dirty="0" err="1">
                <a:highlight>
                  <a:srgbClr val="FFFF00"/>
                </a:highlight>
              </a:rPr>
              <a:t>s</a:t>
            </a:r>
            <a:r>
              <a:rPr lang="en-US" sz="1200" dirty="0" err="1">
                <a:highlight>
                  <a:srgbClr val="FFFF00"/>
                </a:highlight>
              </a:rPr>
              <a:t>emana</a:t>
            </a:r>
            <a:r>
              <a:rPr lang="en-US" sz="1200" dirty="0">
                <a:highlight>
                  <a:srgbClr val="FFFF00"/>
                </a:highlight>
              </a:rPr>
              <a:t> </a:t>
            </a:r>
            <a:r>
              <a:rPr lang="en-US" sz="1200" dirty="0" err="1">
                <a:highlight>
                  <a:srgbClr val="FFFF00"/>
                </a:highlight>
              </a:rPr>
              <a:t>próxima</a:t>
            </a:r>
            <a:r>
              <a:rPr lang="en-US" sz="1200" dirty="0">
                <a:highlight>
                  <a:srgbClr val="FFFF00"/>
                </a:highlight>
              </a:rPr>
              <a:t> </a:t>
            </a:r>
            <a:r>
              <a:rPr lang="en-US" sz="1200" b="1" dirty="0" err="1">
                <a:solidFill>
                  <a:srgbClr val="FFC000"/>
                </a:solidFill>
                <a:highlight>
                  <a:srgbClr val="FFFF00"/>
                </a:highlight>
              </a:rPr>
              <a:t>hago</a:t>
            </a:r>
            <a:r>
              <a:rPr lang="en-US" sz="1200" b="1" dirty="0">
                <a:solidFill>
                  <a:srgbClr val="FFC000"/>
                </a:solidFill>
                <a:highlight>
                  <a:srgbClr val="FFFF00"/>
                </a:highlight>
              </a:rPr>
              <a:t> una </a:t>
            </a:r>
            <a:r>
              <a:rPr lang="en-US" sz="1200" b="1" dirty="0" err="1">
                <a:solidFill>
                  <a:srgbClr val="FFC000"/>
                </a:solidFill>
                <a:highlight>
                  <a:srgbClr val="FFFF00"/>
                </a:highlight>
              </a:rPr>
              <a:t>visita</a:t>
            </a:r>
            <a:r>
              <a:rPr lang="en-US" sz="1200" b="1" dirty="0">
                <a:solidFill>
                  <a:srgbClr val="FFC000"/>
                </a:solidFill>
                <a:highlight>
                  <a:srgbClr val="FFFF00"/>
                </a:highlight>
              </a:rPr>
              <a:t> a </a:t>
            </a:r>
            <a:r>
              <a:rPr lang="en-US" sz="1200" dirty="0" err="1">
                <a:highlight>
                  <a:srgbClr val="FFFF00"/>
                </a:highlight>
              </a:rPr>
              <a:t>Buñol</a:t>
            </a:r>
            <a:endParaRPr lang="en-US" sz="1200" dirty="0">
              <a:highlight>
                <a:srgbClr val="FFFF00"/>
              </a:highlight>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highlight>
                  <a:srgbClr val="FFFF00"/>
                </a:highlight>
              </a:rPr>
              <a:t>Es una fiesta </a:t>
            </a:r>
            <a:r>
              <a:rPr lang="en-US" sz="1200" b="0" dirty="0" err="1">
                <a:highlight>
                  <a:srgbClr val="FFFF00"/>
                </a:highlight>
              </a:rPr>
              <a:t>excelente</a:t>
            </a:r>
            <a:r>
              <a:rPr lang="en-US" sz="1200" b="0" dirty="0">
                <a:highlight>
                  <a:srgbClr val="FFFF00"/>
                </a:highlight>
              </a:rPr>
              <a:t> </a:t>
            </a:r>
            <a:r>
              <a:rPr lang="en-US" sz="1200" b="1" dirty="0">
                <a:solidFill>
                  <a:srgbClr val="FFC000"/>
                </a:solidFill>
                <a:highlight>
                  <a:srgbClr val="FFFF00"/>
                </a:highlight>
              </a:rPr>
              <a:t>con </a:t>
            </a:r>
            <a:r>
              <a:rPr lang="en-US" sz="1200" b="1" dirty="0" err="1">
                <a:solidFill>
                  <a:srgbClr val="FFC000"/>
                </a:solidFill>
                <a:highlight>
                  <a:srgbClr val="FFFF00"/>
                </a:highlight>
              </a:rPr>
              <a:t>orígenes</a:t>
            </a:r>
            <a:r>
              <a:rPr lang="en-US" sz="1200" b="1" dirty="0">
                <a:solidFill>
                  <a:srgbClr val="FFC000"/>
                </a:solidFill>
                <a:highlight>
                  <a:srgbClr val="FFFF00"/>
                </a:highlight>
              </a:rPr>
              <a:t> </a:t>
            </a:r>
            <a:r>
              <a:rPr lang="en-US" sz="1200" b="1" dirty="0" err="1">
                <a:solidFill>
                  <a:srgbClr val="FFC000"/>
                </a:solidFill>
                <a:highlight>
                  <a:srgbClr val="FFFF00"/>
                </a:highlight>
              </a:rPr>
              <a:t>muy</a:t>
            </a:r>
            <a:r>
              <a:rPr lang="en-US" sz="1200" b="1" dirty="0">
                <a:solidFill>
                  <a:srgbClr val="FFC000"/>
                </a:solidFill>
                <a:highlight>
                  <a:srgbClr val="FFFF00"/>
                </a:highlight>
              </a:rPr>
              <a:t> </a:t>
            </a:r>
            <a:r>
              <a:rPr lang="en-US" sz="1200" b="1" dirty="0" err="1">
                <a:solidFill>
                  <a:srgbClr val="FFC000"/>
                </a:solidFill>
                <a:highlight>
                  <a:srgbClr val="FFFF00"/>
                </a:highlight>
              </a:rPr>
              <a:t>interesantes</a:t>
            </a:r>
            <a:r>
              <a:rPr lang="en-US" sz="1200" b="1" dirty="0">
                <a:highlight>
                  <a:srgbClr val="FFFF00"/>
                </a:highlight>
              </a:rPr>
              <a:t>.</a:t>
            </a:r>
            <a:r>
              <a:rPr lang="en-US" sz="1200" dirty="0">
                <a:highlight>
                  <a:srgbClr val="FFFF00"/>
                </a:highlight>
              </a:rPr>
              <a:t>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err="1">
                <a:highlight>
                  <a:srgbClr val="FFFF00"/>
                </a:highlight>
              </a:rPr>
              <a:t>s</a:t>
            </a:r>
            <a:r>
              <a:rPr lang="en-US" sz="1200" dirty="0" err="1">
                <a:highlight>
                  <a:srgbClr val="FFFF00"/>
                </a:highlight>
              </a:rPr>
              <a:t>uben</a:t>
            </a:r>
            <a:r>
              <a:rPr lang="en-US" sz="1200" dirty="0">
                <a:highlight>
                  <a:srgbClr val="FFFF00"/>
                </a:highlight>
              </a:rPr>
              <a:t> el </a:t>
            </a:r>
            <a:r>
              <a:rPr lang="en-US" sz="1200" dirty="0" err="1">
                <a:highlight>
                  <a:srgbClr val="FFFF00"/>
                </a:highlight>
              </a:rPr>
              <a:t>palo</a:t>
            </a:r>
            <a:r>
              <a:rPr lang="en-US" sz="1200" dirty="0">
                <a:highlight>
                  <a:srgbClr val="FFFF00"/>
                </a:highlight>
              </a:rPr>
              <a:t> para </a:t>
            </a:r>
            <a:r>
              <a:rPr lang="en-US" sz="1200" b="1" dirty="0" err="1">
                <a:solidFill>
                  <a:srgbClr val="FFC000"/>
                </a:solidFill>
                <a:highlight>
                  <a:srgbClr val="FFFF00"/>
                </a:highlight>
              </a:rPr>
              <a:t>alcanzar</a:t>
            </a:r>
            <a:r>
              <a:rPr lang="en-US" sz="1200" dirty="0">
                <a:highlight>
                  <a:srgbClr val="FFFF00"/>
                </a:highlight>
              </a:rPr>
              <a:t> el </a:t>
            </a:r>
            <a:r>
              <a:rPr lang="en-US" sz="1200" dirty="0" err="1">
                <a:highlight>
                  <a:srgbClr val="FFFF00"/>
                </a:highlight>
              </a:rPr>
              <a:t>jamón</a:t>
            </a:r>
            <a:r>
              <a:rPr lang="en-US" sz="1200" dirty="0">
                <a:highlight>
                  <a:srgbClr val="FFFF00"/>
                </a:highlight>
              </a:rPr>
              <a: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highlight>
                  <a:srgbClr val="FFFF00"/>
                </a:highlight>
              </a:rPr>
              <a:t>Pues</a:t>
            </a:r>
            <a:r>
              <a:rPr lang="en-US" sz="1200" dirty="0">
                <a:highlight>
                  <a:srgbClr val="FFFF00"/>
                </a:highlight>
              </a:rPr>
              <a:t> </a:t>
            </a:r>
            <a:r>
              <a:rPr lang="en-US" sz="1200" dirty="0" err="1">
                <a:highlight>
                  <a:srgbClr val="FFFF00"/>
                </a:highlight>
              </a:rPr>
              <a:t>sí</a:t>
            </a:r>
            <a:r>
              <a:rPr lang="en-US" sz="1200" dirty="0">
                <a:highlight>
                  <a:srgbClr val="FFFF00"/>
                </a:highlight>
              </a:rPr>
              <a:t>, </a:t>
            </a:r>
            <a:r>
              <a:rPr lang="en-US" sz="1200" b="1" dirty="0" err="1">
                <a:solidFill>
                  <a:srgbClr val="FFC000"/>
                </a:solidFill>
                <a:highlight>
                  <a:srgbClr val="FFFF00"/>
                </a:highlight>
              </a:rPr>
              <a:t>debido</a:t>
            </a:r>
            <a:r>
              <a:rPr lang="en-US" sz="1200" b="1" dirty="0">
                <a:solidFill>
                  <a:srgbClr val="FFC000"/>
                </a:solidFill>
                <a:highlight>
                  <a:srgbClr val="FFFF00"/>
                </a:highlight>
              </a:rPr>
              <a:t> a</a:t>
            </a:r>
            <a:r>
              <a:rPr lang="en-US" sz="1200" dirty="0">
                <a:highlight>
                  <a:srgbClr val="FFFF00"/>
                </a:highlight>
              </a:rPr>
              <a:t> la </a:t>
            </a:r>
            <a:r>
              <a:rPr lang="en-US" sz="1200" dirty="0" err="1">
                <a:highlight>
                  <a:srgbClr val="FFFF00"/>
                </a:highlight>
              </a:rPr>
              <a:t>tradición</a:t>
            </a:r>
            <a:r>
              <a:rPr lang="en-US" sz="1200" dirty="0">
                <a:highlight>
                  <a:srgbClr val="FFFF00"/>
                </a:highlight>
              </a:rPr>
              <a:t>.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highlight>
                  <a:srgbClr val="FFFF00"/>
                </a:highlight>
              </a:rPr>
              <a:t>evita</a:t>
            </a:r>
            <a:r>
              <a:rPr lang="en-US" sz="1200" dirty="0">
                <a:highlight>
                  <a:srgbClr val="FFFF00"/>
                </a:highlight>
              </a:rPr>
              <a:t> romper las </a:t>
            </a:r>
            <a:r>
              <a:rPr lang="en-US" sz="1200" dirty="0" err="1">
                <a:highlight>
                  <a:srgbClr val="FFFF00"/>
                </a:highlight>
              </a:rPr>
              <a:t>camisetas</a:t>
            </a:r>
            <a:r>
              <a:rPr lang="en-US" sz="1200" dirty="0">
                <a:highlight>
                  <a:srgbClr val="FFFF00"/>
                </a:highlight>
              </a:rPr>
              <a:t> de </a:t>
            </a:r>
            <a:r>
              <a:rPr lang="en-US" sz="1200" b="1" dirty="0">
                <a:solidFill>
                  <a:srgbClr val="FFC000"/>
                </a:solidFill>
                <a:highlight>
                  <a:srgbClr val="FFFF00"/>
                </a:highlight>
              </a:rPr>
              <a:t>los </a:t>
            </a:r>
            <a:r>
              <a:rPr lang="en-US" sz="1200" b="1" dirty="0" err="1">
                <a:solidFill>
                  <a:srgbClr val="FFC000"/>
                </a:solidFill>
                <a:highlight>
                  <a:srgbClr val="FFFF00"/>
                </a:highlight>
              </a:rPr>
              <a:t>demás</a:t>
            </a:r>
            <a:r>
              <a:rPr lang="en-US" sz="1200" dirty="0">
                <a:highlight>
                  <a:srgbClr val="FFFF00"/>
                </a:highlight>
              </a:rPr>
              <a:t>;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highlight>
                  <a:srgbClr val="FFFF00"/>
                </a:highlight>
              </a:rPr>
              <a:t>y </a:t>
            </a:r>
            <a:r>
              <a:rPr lang="en-US" sz="1200" b="1" dirty="0" err="1">
                <a:solidFill>
                  <a:srgbClr val="FFC000"/>
                </a:solidFill>
                <a:highlight>
                  <a:srgbClr val="FFFF00"/>
                </a:highlight>
              </a:rPr>
              <a:t>lanza</a:t>
            </a:r>
            <a:r>
              <a:rPr lang="en-US" sz="1200" dirty="0">
                <a:highlight>
                  <a:srgbClr val="FFFF00"/>
                </a:highlight>
              </a:rPr>
              <a:t> solo </a:t>
            </a:r>
            <a:r>
              <a:rPr lang="en-US" sz="1200" dirty="0" err="1">
                <a:highlight>
                  <a:srgbClr val="FFFF00"/>
                </a:highlight>
              </a:rPr>
              <a:t>tomates</a:t>
            </a:r>
            <a:r>
              <a:rPr lang="en-US" sz="1200" dirty="0">
                <a:highlight>
                  <a:srgbClr val="FFFF00"/>
                </a:highlight>
              </a:rPr>
              <a:t> </a:t>
            </a:r>
            <a:r>
              <a:rPr lang="en-US" sz="1200" dirty="0" err="1">
                <a:highlight>
                  <a:srgbClr val="FFFF00"/>
                </a:highlight>
              </a:rPr>
              <a:t>aplastados</a:t>
            </a:r>
            <a:r>
              <a:rPr lang="en-US" sz="1200" dirty="0">
                <a:highlight>
                  <a:srgbClr val="FFFF00"/>
                </a:highlight>
              </a:rPr>
              <a:t>,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err="1">
                <a:highlight>
                  <a:srgbClr val="FFFF00"/>
                </a:highlight>
              </a:rPr>
              <a:t>visita</a:t>
            </a:r>
            <a:r>
              <a:rPr lang="en-GB" sz="1200" dirty="0">
                <a:highlight>
                  <a:srgbClr val="FFFF00"/>
                </a:highlight>
              </a:rPr>
              <a:t> el resto de </a:t>
            </a:r>
            <a:r>
              <a:rPr lang="en-GB" sz="1200" dirty="0" err="1">
                <a:highlight>
                  <a:srgbClr val="FFFF00"/>
                </a:highlight>
              </a:rPr>
              <a:t>este</a:t>
            </a:r>
            <a:r>
              <a:rPr lang="en-GB" sz="1200" dirty="0">
                <a:highlight>
                  <a:srgbClr val="FFFF00"/>
                </a:highlight>
              </a:rPr>
              <a:t> pueblo </a:t>
            </a:r>
            <a:r>
              <a:rPr lang="en-GB" sz="1200" b="1" dirty="0" err="1">
                <a:solidFill>
                  <a:srgbClr val="FFC000"/>
                </a:solidFill>
                <a:highlight>
                  <a:srgbClr val="FFFF00"/>
                </a:highlight>
              </a:rPr>
              <a:t>histórico</a:t>
            </a:r>
            <a:r>
              <a:rPr lang="en-GB" sz="1200" dirty="0">
                <a:highlight>
                  <a:srgbClr val="FFFF00"/>
                </a:highlight>
              </a:rPr>
              <a:t> </a:t>
            </a:r>
            <a:r>
              <a:rPr lang="en-GB" sz="1200" dirty="0" err="1">
                <a:highlight>
                  <a:srgbClr val="FFFF00"/>
                </a:highlight>
              </a:rPr>
              <a:t>increíble</a:t>
            </a:r>
            <a:r>
              <a:rPr lang="en-GB" sz="1200" dirty="0">
                <a:solidFill>
                  <a:srgbClr val="002060"/>
                </a:solidFill>
                <a:highlight>
                  <a:srgbClr val="FFFF00"/>
                </a:highlight>
              </a:rPr>
              <a:t>.</a:t>
            </a:r>
            <a:endPar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rPr>
              <a:t>Click to reveal the verb endings.</a:t>
            </a:r>
          </a:p>
          <a:p>
            <a:pPr rtl="0"/>
            <a:endParaRPr lang="en-US"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79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OPTIONAL</a:t>
            </a:r>
          </a:p>
          <a:p>
            <a:pPr rtl="0"/>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5 minutes</a:t>
            </a:r>
          </a:p>
          <a:p>
            <a:pPr rtl="0"/>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rPr>
              <a:t>Aim: </a:t>
            </a:r>
            <a:r>
              <a:rPr lang="en-US" b="0" dirty="0">
                <a:effectLst/>
              </a:rPr>
              <a:t>to </a:t>
            </a:r>
            <a:r>
              <a:rPr lang="es-ES" b="0" dirty="0" err="1">
                <a:effectLst/>
              </a:rPr>
              <a:t>check</a:t>
            </a:r>
            <a:r>
              <a:rPr lang="es-ES" b="0" dirty="0">
                <a:effectLst/>
              </a:rPr>
              <a:t> </a:t>
            </a:r>
            <a:r>
              <a:rPr lang="es-ES" b="0" dirty="0" err="1">
                <a:effectLst/>
              </a:rPr>
              <a:t>understanding</a:t>
            </a:r>
            <a:r>
              <a:rPr lang="es-ES" b="0" dirty="0">
                <a:effectLst/>
              </a:rPr>
              <a:t> </a:t>
            </a:r>
            <a:r>
              <a:rPr lang="es-ES" b="0" dirty="0" err="1">
                <a:effectLst/>
              </a:rPr>
              <a:t>of</a:t>
            </a:r>
            <a:r>
              <a:rPr lang="es-ES" b="0" dirty="0">
                <a:effectLst/>
              </a:rPr>
              <a:t> </a:t>
            </a:r>
            <a:r>
              <a:rPr lang="es-ES" b="0" dirty="0" err="1">
                <a:effectLst/>
              </a:rPr>
              <a:t>the</a:t>
            </a:r>
            <a:r>
              <a:rPr lang="es-ES" b="0" dirty="0">
                <a:effectLst/>
              </a:rPr>
              <a:t> </a:t>
            </a:r>
            <a:r>
              <a:rPr lang="es-ES" b="0" dirty="0" err="1">
                <a:effectLst/>
              </a:rPr>
              <a:t>previous</a:t>
            </a:r>
            <a:r>
              <a:rPr lang="es-ES" b="0" dirty="0">
                <a:effectLst/>
              </a:rPr>
              <a:t> </a:t>
            </a:r>
            <a:r>
              <a:rPr lang="es-ES" b="0" dirty="0" err="1">
                <a:effectLst/>
              </a:rPr>
              <a:t>text</a:t>
            </a:r>
            <a:endPar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srgbClr val="3A3838"/>
              </a:solidFill>
              <a:effectLst/>
              <a:highlight>
                <a:srgbClr val="FFFF00"/>
              </a:highligh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3A3838"/>
                </a:solidFill>
                <a:effectLst/>
                <a:highlight>
                  <a:srgbClr val="FFFF00"/>
                </a:highlight>
                <a:uLnTx/>
                <a:uFillTx/>
                <a:latin typeface="+mn-lt"/>
                <a:ea typeface="+mn-ea"/>
                <a:cs typeface="+mn-cs"/>
              </a:rPr>
              <a:t>Procedure:</a:t>
            </a:r>
          </a:p>
          <a:p>
            <a:pPr marL="228600" indent="-228600">
              <a:buAutoNum type="arabicPeriod"/>
            </a:pPr>
            <a:r>
              <a:rPr lang="en-ES" dirty="0"/>
              <a:t>Students can write or say the missing parts in English. They don’t have to use the exact same words in English that will appear.</a:t>
            </a:r>
          </a:p>
          <a:p>
            <a:pPr marL="228600" indent="-228600">
              <a:buAutoNum type="arabicPeriod"/>
            </a:pPr>
            <a:r>
              <a:rPr lang="en-ES" dirty="0"/>
              <a:t>Answers will appear with further clicks.</a:t>
            </a:r>
          </a:p>
        </p:txBody>
      </p:sp>
      <p:sp>
        <p:nvSpPr>
          <p:cNvPr id="4" name="Slide Number Placeholder 3"/>
          <p:cNvSpPr>
            <a:spLocks noGrp="1"/>
          </p:cNvSpPr>
          <p:nvPr>
            <p:ph type="sldNum" sz="quarter" idx="5"/>
          </p:nvPr>
        </p:nvSpPr>
        <p:spPr/>
        <p:txBody>
          <a:bodyPr/>
          <a:lstStyle/>
          <a:p>
            <a:fld id="{7792FF8D-BF54-4BE5-86FE-39443B9979F5}" type="slidenum">
              <a:rPr lang="es-ES_tradnl" smtClean="0"/>
              <a:t>14</a:t>
            </a:fld>
            <a:endParaRPr lang="es-ES_tradnl"/>
          </a:p>
        </p:txBody>
      </p:sp>
    </p:spTree>
    <p:extLst>
      <p:ext uri="{BB962C8B-B14F-4D97-AF65-F5344CB8AC3E}">
        <p14:creationId xmlns:p14="http://schemas.microsoft.com/office/powerpoint/2010/main" val="3855901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3 minutes</a:t>
            </a:r>
          </a:p>
          <a:p>
            <a:pPr rtl="0"/>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practice this week’s SSCs [s], [z], [</a:t>
            </a:r>
            <a:r>
              <a:rPr lang="en-US" sz="1200" b="0" i="0" u="none" strike="noStrike" kern="1200" dirty="0" err="1">
                <a:solidFill>
                  <a:schemeClr val="tx1"/>
                </a:solidFill>
                <a:effectLst/>
                <a:latin typeface="+mn-lt"/>
                <a:ea typeface="+mn-ea"/>
                <a:cs typeface="+mn-cs"/>
              </a:rPr>
              <a:t>ce</a:t>
            </a:r>
            <a:r>
              <a:rPr lang="en-US" sz="1200" b="0" i="0" u="none" strike="noStrike" kern="1200" dirty="0">
                <a:solidFill>
                  <a:schemeClr val="tx1"/>
                </a:solidFill>
                <a:effectLst/>
                <a:latin typeface="+mn-lt"/>
                <a:ea typeface="+mn-ea"/>
                <a:cs typeface="+mn-cs"/>
              </a:rPr>
              <a:t>] in a read aloud task</a:t>
            </a:r>
          </a:p>
          <a:p>
            <a:pPr rtl="0"/>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Procedure:</a:t>
            </a:r>
          </a:p>
          <a:p>
            <a:pPr marL="228600" indent="-228600" rtl="0">
              <a:buFont typeface="+mj-lt"/>
              <a:buAutoNum type="arabicPeriod"/>
            </a:pPr>
            <a:r>
              <a:rPr lang="en-US" sz="1200" b="0" i="0" u="none" strike="noStrike" kern="1200" dirty="0">
                <a:solidFill>
                  <a:schemeClr val="tx1"/>
                </a:solidFill>
                <a:effectLst/>
                <a:latin typeface="+mn-lt"/>
                <a:ea typeface="+mn-ea"/>
                <a:cs typeface="+mn-cs"/>
              </a:rPr>
              <a:t>Students read out the first part of the conversation together, focusing on the correct pronunciation of the SSCs in bold. Teacher’s may wish to use the timer to give students an extra challenge.</a:t>
            </a:r>
          </a:p>
          <a:p>
            <a:pPr marL="228600" indent="-228600" rtl="0">
              <a:buFont typeface="+mj-lt"/>
              <a:buAutoNum type="arabicPeriod"/>
            </a:pPr>
            <a:r>
              <a:rPr lang="en-US" sz="1200" b="0" i="0" u="none" strike="noStrike" kern="1200" dirty="0">
                <a:solidFill>
                  <a:schemeClr val="tx1"/>
                </a:solidFill>
                <a:effectLst/>
                <a:latin typeface="+mn-lt"/>
                <a:ea typeface="+mn-ea"/>
                <a:cs typeface="+mn-cs"/>
              </a:rPr>
              <a:t>Students then swap characters so that they read the other part of the conversation.</a:t>
            </a:r>
          </a:p>
          <a:p>
            <a:pPr marL="228600" indent="-228600" rtl="0">
              <a:buFont typeface="+mj-lt"/>
              <a:buAutoNum type="arabicPeriod"/>
            </a:pPr>
            <a:r>
              <a:rPr lang="en-US" sz="1200" b="0" i="0" u="none" strike="noStrike" kern="1200" dirty="0">
                <a:solidFill>
                  <a:schemeClr val="tx1"/>
                </a:solidFill>
                <a:effectLst/>
                <a:latin typeface="+mn-lt"/>
                <a:ea typeface="+mn-ea"/>
                <a:cs typeface="+mn-cs"/>
              </a:rPr>
              <a:t>The teacher will circulate the room to listen to students’ pronunciation, and may wish to address any common areas at the end of the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707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dirty="0"/>
              <a:t>Timing: </a:t>
            </a:r>
            <a:r>
              <a:rPr lang="en-GB" b="0" dirty="0"/>
              <a:t>8 min</a:t>
            </a:r>
            <a:endParaRPr dirty="0"/>
          </a:p>
          <a:p>
            <a:pPr marL="0" marR="0" lvl="0" indent="0" algn="l" rtl="0">
              <a:lnSpc>
                <a:spcPct val="100000"/>
              </a:lnSpc>
              <a:spcBef>
                <a:spcPts val="0"/>
              </a:spcBef>
              <a:spcAft>
                <a:spcPts val="0"/>
              </a:spcAft>
              <a:buClr>
                <a:schemeClr val="dk1"/>
              </a:buClr>
              <a:buSzPts val="1200"/>
              <a:buFont typeface="Arial"/>
              <a:buNone/>
            </a:pPr>
            <a:endParaRPr b="1" dirty="0"/>
          </a:p>
          <a:p>
            <a:pPr marL="0" marR="0" lvl="0" indent="0" algn="l" rtl="0">
              <a:lnSpc>
                <a:spcPct val="100000"/>
              </a:lnSpc>
              <a:spcBef>
                <a:spcPts val="0"/>
              </a:spcBef>
              <a:spcAft>
                <a:spcPts val="0"/>
              </a:spcAft>
              <a:buClr>
                <a:schemeClr val="dk1"/>
              </a:buClr>
              <a:buSzPts val="1200"/>
              <a:buFont typeface="Arial"/>
              <a:buNone/>
            </a:pPr>
            <a:r>
              <a:rPr lang="en-GB" b="1" dirty="0"/>
              <a:t>Aim: </a:t>
            </a:r>
            <a:r>
              <a:rPr lang="en-GB" b="0" dirty="0"/>
              <a:t>to practise oral production and aural recognition of the affirmative imperative and the present simple.</a:t>
            </a:r>
            <a:endParaRPr dirty="0"/>
          </a:p>
          <a:p>
            <a:pPr marL="0" marR="0" lvl="0" indent="0" algn="l" rtl="0">
              <a:lnSpc>
                <a:spcPct val="100000"/>
              </a:lnSpc>
              <a:spcBef>
                <a:spcPts val="0"/>
              </a:spcBef>
              <a:spcAft>
                <a:spcPts val="0"/>
              </a:spcAft>
              <a:buClr>
                <a:schemeClr val="dk1"/>
              </a:buClr>
              <a:buSzPts val="1200"/>
              <a:buFont typeface="Arial"/>
              <a:buNone/>
            </a:pPr>
            <a:endParaRPr b="1" dirty="0"/>
          </a:p>
          <a:p>
            <a:pPr marL="0" marR="0" lvl="0" indent="0" algn="l" rtl="0">
              <a:lnSpc>
                <a:spcPct val="100000"/>
              </a:lnSpc>
              <a:spcBef>
                <a:spcPts val="0"/>
              </a:spcBef>
              <a:spcAft>
                <a:spcPts val="0"/>
              </a:spcAft>
              <a:buClr>
                <a:schemeClr val="dk1"/>
              </a:buClr>
              <a:buSzPts val="1200"/>
              <a:buFont typeface="Arial"/>
              <a:buNone/>
            </a:pPr>
            <a:r>
              <a:rPr lang="en-GB" b="1" dirty="0"/>
              <a:t>Procedure: </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Students work in pairs.</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Student A reads out their question in Spanish</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Student B listens and then gives the correct answer in Spanish to their partner according to what they see on the “Tomatina Top Tips” leaflet.</a:t>
            </a:r>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Student B should make sure their responses answer the question e.g. if the subject of the question is ‘</a:t>
            </a:r>
            <a:r>
              <a:rPr lang="en-GB" b="0" dirty="0" err="1"/>
              <a:t>yo</a:t>
            </a:r>
            <a:r>
              <a:rPr lang="en-GB" b="0" dirty="0"/>
              <a:t>’ Student B should reply with the affirmative imperative.  If the subject of Student A’s question is ‘</a:t>
            </a:r>
            <a:r>
              <a:rPr lang="en-GB" b="0" dirty="0" err="1"/>
              <a:t>tú</a:t>
            </a:r>
            <a:r>
              <a:rPr lang="en-GB" b="0" dirty="0"/>
              <a:t>’ student be should reply in the first person of the present tense.</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After Student A has done their six sentences, it is Student B’s turn.</a:t>
            </a:r>
          </a:p>
          <a:p>
            <a:pPr marL="228600" marR="0" lvl="0" indent="-228600" algn="l" rtl="0">
              <a:lnSpc>
                <a:spcPct val="100000"/>
              </a:lnSpc>
              <a:spcBef>
                <a:spcPts val="0"/>
              </a:spcBef>
              <a:spcAft>
                <a:spcPts val="0"/>
              </a:spcAft>
              <a:buClr>
                <a:schemeClr val="dk1"/>
              </a:buClr>
              <a:buSzPts val="1200"/>
              <a:buFont typeface="Arial"/>
              <a:buAutoNum type="arabicPeriod"/>
            </a:pPr>
            <a:endParaRPr lang="en-GB" b="0" dirty="0"/>
          </a:p>
          <a:p>
            <a:pPr marL="0" marR="0" lvl="0" indent="0" algn="l" rtl="0">
              <a:lnSpc>
                <a:spcPct val="100000"/>
              </a:lnSpc>
              <a:spcBef>
                <a:spcPts val="0"/>
              </a:spcBef>
              <a:spcAft>
                <a:spcPts val="0"/>
              </a:spcAft>
              <a:buClr>
                <a:schemeClr val="dk1"/>
              </a:buClr>
              <a:buSzPts val="1200"/>
              <a:buFont typeface="Arial"/>
              <a:buNone/>
            </a:pPr>
            <a:r>
              <a:rPr lang="en-GB" b="1" dirty="0"/>
              <a:t>Frequency of unknown vocabulary:</a:t>
            </a:r>
          </a:p>
          <a:p>
            <a:pPr marL="0" marR="0" lvl="0" indent="0" algn="l" rtl="0">
              <a:lnSpc>
                <a:spcPct val="100000"/>
              </a:lnSpc>
              <a:spcBef>
                <a:spcPts val="0"/>
              </a:spcBef>
              <a:spcAft>
                <a:spcPts val="0"/>
              </a:spcAft>
              <a:buClr>
                <a:schemeClr val="dk1"/>
              </a:buClr>
              <a:buSzPts val="1200"/>
              <a:buFont typeface="Arial"/>
              <a:buNone/>
            </a:pPr>
            <a:r>
              <a:rPr lang="en-GB" b="0" dirty="0" err="1"/>
              <a:t>folleto</a:t>
            </a:r>
            <a:r>
              <a:rPr lang="en-GB" b="0" dirty="0"/>
              <a:t> [&gt;5000], </a:t>
            </a:r>
            <a:r>
              <a:rPr lang="en-GB" b="0" dirty="0" err="1"/>
              <a:t>zumo</a:t>
            </a:r>
            <a:r>
              <a:rPr lang="en-GB" b="0" dirty="0"/>
              <a:t> [&gt;5000].</a:t>
            </a:r>
            <a:endParaRPr dirty="0"/>
          </a:p>
        </p:txBody>
      </p:sp>
      <p:sp>
        <p:nvSpPr>
          <p:cNvPr id="532" name="Google Shape;53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Stimulus material to be displayed during the speaking activity.</a:t>
            </a:r>
          </a:p>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Frequency of unknown vocabulary:</a:t>
            </a:r>
          </a:p>
          <a:p>
            <a:pPr rtl="0"/>
            <a:r>
              <a:rPr lang="en-US" sz="1200" b="0" i="0" u="none" strike="noStrike" kern="1200" dirty="0">
                <a:solidFill>
                  <a:schemeClr val="tx1"/>
                </a:solidFill>
                <a:effectLst/>
                <a:latin typeface="+mn-lt"/>
                <a:ea typeface="+mn-ea"/>
                <a:cs typeface="+mn-cs"/>
              </a:rPr>
              <a:t>palo [2234]; </a:t>
            </a:r>
            <a:r>
              <a:rPr lang="en-US" sz="1200" b="0" i="0" u="none" strike="noStrike" kern="1200" dirty="0" err="1">
                <a:solidFill>
                  <a:schemeClr val="tx1"/>
                </a:solidFill>
                <a:effectLst/>
                <a:latin typeface="+mn-lt"/>
                <a:ea typeface="+mn-ea"/>
                <a:cs typeface="+mn-cs"/>
              </a:rPr>
              <a:t>aplastado</a:t>
            </a:r>
            <a:r>
              <a:rPr lang="en-US" sz="1200" b="0" i="0" u="none" strike="noStrike" kern="1200" dirty="0">
                <a:solidFill>
                  <a:schemeClr val="tx1"/>
                </a:solidFill>
                <a:effectLst/>
                <a:latin typeface="+mn-lt"/>
                <a:ea typeface="+mn-ea"/>
                <a:cs typeface="+mn-cs"/>
              </a:rPr>
              <a:t> [&gt;5000]</a:t>
            </a:r>
            <a:endParaRPr lang="en-US"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013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DO NOT DISPLAY DURING ACTIVITY</a:t>
            </a:r>
            <a:endParaRPr dirty="0"/>
          </a:p>
          <a:p>
            <a:pPr marL="0" lvl="0" indent="0" algn="l" rtl="0">
              <a:spcBef>
                <a:spcPts val="0"/>
              </a:spcBef>
              <a:spcAft>
                <a:spcPts val="0"/>
              </a:spcAft>
              <a:buClr>
                <a:schemeClr val="dk1"/>
              </a:buClr>
              <a:buSzPts val="1200"/>
              <a:buFont typeface="Calibri"/>
              <a:buNone/>
            </a:pPr>
            <a:r>
              <a:rPr lang="en-GB" b="0" dirty="0"/>
              <a:t>See accompanying Word doc for printable version.</a:t>
            </a:r>
            <a:endParaRPr dirty="0"/>
          </a:p>
        </p:txBody>
      </p:sp>
      <p:sp>
        <p:nvSpPr>
          <p:cNvPr id="558" name="Google Shape;55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DO NOT DISPLAY DURING ACTIVITY</a:t>
            </a:r>
            <a:endParaRPr dirty="0"/>
          </a:p>
          <a:p>
            <a:pPr marL="0" lvl="0" indent="0" algn="l" rtl="0">
              <a:spcBef>
                <a:spcPts val="0"/>
              </a:spcBef>
              <a:spcAft>
                <a:spcPts val="0"/>
              </a:spcAft>
              <a:buClr>
                <a:schemeClr val="dk1"/>
              </a:buClr>
              <a:buSzPts val="1200"/>
              <a:buFont typeface="Calibri"/>
              <a:buNone/>
            </a:pPr>
            <a:r>
              <a:rPr lang="en-GB" b="0" dirty="0"/>
              <a:t>See accompanying Word doc for printable version.</a:t>
            </a:r>
            <a:endParaRPr dirty="0"/>
          </a:p>
        </p:txBody>
      </p:sp>
      <p:sp>
        <p:nvSpPr>
          <p:cNvPr id="558" name="Google Shape;55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59487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[1/2]</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Timing: </a:t>
            </a:r>
            <a:r>
              <a:rPr lang="en-GB" b="0" dirty="0"/>
              <a:t>4 minutes</a:t>
            </a:r>
            <a:br>
              <a:rPr lang="en-GB" dirty="0"/>
            </a:br>
            <a:br>
              <a:rPr lang="en-GB" b="1" dirty="0"/>
            </a:br>
            <a:r>
              <a:rPr lang="en-GB" b="1" dirty="0"/>
              <a:t>Aim: </a:t>
            </a:r>
            <a:r>
              <a:rPr lang="en-GB" b="0" dirty="0"/>
              <a:t>to practise recognising and recalling the English equivalent of newly taught and revisited vocabulary.</a:t>
            </a: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Students are to write down the English meanings of the words (in order as they appear from the left on the ‘tickertape’).</a:t>
            </a:r>
          </a:p>
          <a:p>
            <a:pPr marL="228600" indent="-228600" rtl="0">
              <a:buFont typeface="+mj-lt"/>
              <a:buAutoNum type="arabicPeriod"/>
            </a:pPr>
            <a:r>
              <a:rPr lang="en-US" sz="1200" b="0" i="0" u="none" strike="noStrike" kern="1200" dirty="0">
                <a:solidFill>
                  <a:schemeClr val="tx1"/>
                </a:solidFill>
                <a:effectLst/>
                <a:latin typeface="+mn-lt"/>
                <a:ea typeface="+mn-ea"/>
                <a:cs typeface="+mn-cs"/>
              </a:rPr>
              <a:t>Note: the tickertape is set to repeat until the next mouse click. Pupils may need to see as many as 3 – 4 repetitions to get all of the words.</a:t>
            </a:r>
            <a:endParaRPr lang="en-US" b="0" dirty="0">
              <a:effectLst/>
            </a:endParaRPr>
          </a:p>
          <a:p>
            <a:pPr marL="228600" indent="-228600" rtl="0">
              <a:buFont typeface="+mj-lt"/>
              <a:buAutoNum type="arabicPeriod"/>
            </a:pPr>
            <a:r>
              <a:rPr lang="en-US" sz="1200" b="0" i="0" u="none" strike="noStrike" kern="1200" dirty="0">
                <a:solidFill>
                  <a:schemeClr val="tx1"/>
                </a:solidFill>
                <a:effectLst/>
                <a:latin typeface="+mn-lt"/>
                <a:ea typeface="+mn-ea"/>
                <a:cs typeface="+mn-cs"/>
              </a:rPr>
              <a:t>Students also write the definite articles for the nouns.</a:t>
            </a:r>
            <a:endParaRPr lang="en-US" b="0" dirty="0">
              <a:effectLst/>
            </a:endParaRPr>
          </a:p>
          <a:p>
            <a:pPr marL="228600" indent="-228600" rtl="0">
              <a:buFont typeface="+mj-lt"/>
              <a:buAutoNum type="arabicPeriod"/>
            </a:pPr>
            <a:r>
              <a:rPr lang="en-US" sz="1200" b="0" i="0" u="none" strike="noStrike" kern="1200" dirty="0">
                <a:solidFill>
                  <a:schemeClr val="tx1"/>
                </a:solidFill>
                <a:effectLst/>
                <a:latin typeface="+mn-lt"/>
                <a:ea typeface="+mn-ea"/>
                <a:cs typeface="+mn-cs"/>
              </a:rPr>
              <a:t>Pupils can volunteer the answers orally. Written answers appear on clicks. </a:t>
            </a:r>
            <a:endParaRPr lang="en-US" b="0" dirty="0">
              <a:effectLst/>
            </a:endParaRPr>
          </a:p>
          <a:p>
            <a:br>
              <a:rPr lang="en-US" dirty="0"/>
            </a:b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7605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DO NOT DISPLAY DURING ACTIVITY</a:t>
            </a:r>
            <a:endParaRPr dirty="0"/>
          </a:p>
          <a:p>
            <a:pPr marL="0" lvl="0" indent="0" algn="l" rtl="0">
              <a:spcBef>
                <a:spcPts val="0"/>
              </a:spcBef>
              <a:spcAft>
                <a:spcPts val="0"/>
              </a:spcAft>
              <a:buClr>
                <a:schemeClr val="dk1"/>
              </a:buClr>
              <a:buSzPts val="1200"/>
              <a:buFont typeface="Calibri"/>
              <a:buNone/>
            </a:pPr>
            <a:r>
              <a:rPr lang="en-GB" b="0" dirty="0"/>
              <a:t>See accompanying Word doc for printable version.</a:t>
            </a:r>
            <a:endParaRPr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GB" b="1" dirty="0"/>
              <a:t>Frequency of unknown vocabulary:</a:t>
            </a:r>
            <a:endParaRPr dirty="0"/>
          </a:p>
        </p:txBody>
      </p:sp>
      <p:sp>
        <p:nvSpPr>
          <p:cNvPr id="558" name="Google Shape;55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52229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DO NOT DISPLAY DURING ACTIVITY</a:t>
            </a:r>
            <a:endParaRPr dirty="0"/>
          </a:p>
          <a:p>
            <a:pPr marL="0" lvl="0" indent="0" algn="l" rtl="0">
              <a:spcBef>
                <a:spcPts val="0"/>
              </a:spcBef>
              <a:spcAft>
                <a:spcPts val="0"/>
              </a:spcAft>
              <a:buClr>
                <a:schemeClr val="dk1"/>
              </a:buClr>
              <a:buSzPts val="1200"/>
              <a:buFont typeface="Calibri"/>
              <a:buNone/>
            </a:pPr>
            <a:r>
              <a:rPr lang="en-GB" b="0" dirty="0"/>
              <a:t>See accompanying Word doc for printable </a:t>
            </a:r>
            <a:r>
              <a:rPr lang="en-GB" b="0"/>
              <a:t>version.</a:t>
            </a:r>
            <a:endParaRPr dirty="0"/>
          </a:p>
        </p:txBody>
      </p:sp>
      <p:sp>
        <p:nvSpPr>
          <p:cNvPr id="558" name="Google Shape;55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783164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r>
              <a:rPr lang="en-GB" sz="1200" b="1" dirty="0"/>
              <a:t>Learning outcomes (lesson 2):</a:t>
            </a:r>
          </a:p>
          <a:p>
            <a:r>
              <a:rPr lang="pt-BR" sz="1200" b="0" dirty="0" err="1"/>
              <a:t>Introduce</a:t>
            </a:r>
            <a:r>
              <a:rPr lang="pt-BR" sz="1200" b="0" dirty="0"/>
              <a:t> </a:t>
            </a:r>
            <a:r>
              <a:rPr lang="pt-BR" sz="1200" b="0" dirty="0" err="1"/>
              <a:t>affirmative</a:t>
            </a:r>
            <a:r>
              <a:rPr lang="pt-BR" sz="1200" b="0" dirty="0"/>
              <a:t> </a:t>
            </a:r>
            <a:r>
              <a:rPr lang="pt-BR" sz="1200" b="0" dirty="0" err="1"/>
              <a:t>imperative</a:t>
            </a:r>
            <a:r>
              <a:rPr lang="pt-BR" sz="1200" b="0" dirty="0"/>
              <a:t> 2nd </a:t>
            </a:r>
            <a:r>
              <a:rPr lang="pt-BR" sz="1200" b="0" dirty="0" err="1"/>
              <a:t>person</a:t>
            </a:r>
            <a:r>
              <a:rPr lang="pt-BR" sz="1200" b="0" dirty="0"/>
              <a:t> singular -</a:t>
            </a:r>
            <a:r>
              <a:rPr lang="pt-BR" sz="1200" b="0" dirty="0" err="1"/>
              <a:t>er</a:t>
            </a:r>
            <a:r>
              <a:rPr lang="pt-BR" sz="1200" b="0" dirty="0"/>
              <a:t> &amp; -ir </a:t>
            </a:r>
            <a:r>
              <a:rPr lang="pt-BR" sz="1200" b="0" dirty="0" err="1"/>
              <a:t>verbs</a:t>
            </a:r>
            <a:r>
              <a:rPr lang="pt-BR" sz="1200" b="0" dirty="0"/>
              <a:t> (-e)</a:t>
            </a:r>
          </a:p>
          <a:p>
            <a:r>
              <a:rPr lang="en-GB" sz="1200" b="0" dirty="0"/>
              <a:t>Revisit possessive adjectives 'mi, mis' &amp; '</a:t>
            </a:r>
            <a:r>
              <a:rPr lang="en-GB" sz="1200" b="0" dirty="0" err="1"/>
              <a:t>tu</a:t>
            </a:r>
            <a:r>
              <a:rPr lang="en-GB" sz="1200" b="0" dirty="0"/>
              <a:t>, </a:t>
            </a:r>
            <a:r>
              <a:rPr lang="en-GB" sz="1200" b="0" dirty="0" err="1"/>
              <a:t>tus</a:t>
            </a:r>
            <a:r>
              <a:rPr lang="en-GB" sz="1200" b="0" dirty="0"/>
              <a:t>’; </a:t>
            </a:r>
          </a:p>
          <a:p>
            <a:r>
              <a:rPr lang="en-GB" sz="1200" b="0" dirty="0"/>
              <a:t>Revisit 'mi' vs 'me' (as reflexive), '</a:t>
            </a:r>
            <a:r>
              <a:rPr lang="en-GB" sz="1200" b="0" dirty="0" err="1"/>
              <a:t>tu</a:t>
            </a:r>
            <a:r>
              <a:rPr lang="en-GB" sz="1200" b="0" dirty="0"/>
              <a:t>' vs '</a:t>
            </a:r>
            <a:r>
              <a:rPr lang="en-GB" sz="1200" b="0" dirty="0" err="1"/>
              <a:t>te</a:t>
            </a:r>
            <a:r>
              <a:rPr lang="en-GB" sz="1200" b="0" dirty="0"/>
              <a:t>' (as reflexive); </a:t>
            </a:r>
          </a:p>
          <a:p>
            <a:r>
              <a:rPr lang="en-GB" sz="1200" b="0" dirty="0"/>
              <a:t>Revisit formation of plural nouns Rule 1: ending in vowel add -s</a:t>
            </a:r>
          </a:p>
          <a:p>
            <a:r>
              <a:rPr lang="en-GB" sz="1200" b="0"/>
              <a:t>Revisit formation </a:t>
            </a:r>
            <a:r>
              <a:rPr lang="en-GB" sz="1200" b="0" dirty="0"/>
              <a:t>of plural nouns Rule 3: ending in z, change z to c add -es</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 </a:t>
            </a:r>
            <a:r>
              <a:rPr lang="en-GB" b="0" i="0" dirty="0">
                <a:solidFill>
                  <a:srgbClr val="000000"/>
                </a:solidFill>
                <a:effectLst/>
                <a:latin typeface="docs-Century Gothic"/>
              </a:rPr>
              <a:t>[z], [</a:t>
            </a:r>
            <a:r>
              <a:rPr lang="en-GB" b="0" i="0" dirty="0" err="1">
                <a:solidFill>
                  <a:srgbClr val="000000"/>
                </a:solidFill>
                <a:effectLst/>
                <a:latin typeface="docs-Century Gothic"/>
              </a:rPr>
              <a:t>ce</a:t>
            </a:r>
            <a:r>
              <a:rPr lang="en-GB" b="0" i="0" dirty="0">
                <a:solidFill>
                  <a:srgbClr val="000000"/>
                </a:solidFill>
                <a:effectLst/>
                <a:latin typeface="docs-Century Gothic"/>
              </a:rPr>
              <a:t>], [s]</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s-ES" b="0" i="0" u="none" strike="noStrike" dirty="0">
                <a:solidFill>
                  <a:srgbClr val="000000"/>
                </a:solidFill>
                <a:effectLst/>
                <a:latin typeface="docs-Century Gothic"/>
              </a:rPr>
              <a:t>caer [251]; ayuntamiento [2964]; Internet [2104]; jamón [n/a]; mediodía [2647]; seguridad [538]; Tomatina [n/a]; cómodo [2237]; ¡Bienvenido! [n/a]; </a:t>
            </a:r>
            <a:r>
              <a:rPr lang="es-ES" b="0" i="0" u="none" strike="noStrike" dirty="0" err="1">
                <a:solidFill>
                  <a:srgbClr val="000000"/>
                </a:solidFill>
                <a:effectLst/>
                <a:latin typeface="docs-Century Gothic"/>
              </a:rPr>
              <a:t>intj</a:t>
            </a:r>
            <a:r>
              <a:rPr lang="es-ES" b="0" i="0" u="none" strike="noStrike" dirty="0">
                <a:solidFill>
                  <a:srgbClr val="000000"/>
                </a:solidFill>
                <a:effectLst/>
                <a:latin typeface="docs-Century Gothic"/>
              </a:rPr>
              <a:t>.: por favor [&gt;5000] </a:t>
            </a:r>
            <a:r>
              <a:rPr lang="es-ES" b="1" i="0" u="none" strike="noStrike" dirty="0">
                <a:solidFill>
                  <a:srgbClr val="000000"/>
                </a:solidFill>
                <a:effectLst/>
                <a:latin typeface="docs-Century Gothic"/>
              </a:rPr>
              <a:t>(9)</a:t>
            </a:r>
            <a:r>
              <a:rPr lang="es-ES" b="0" i="0" u="none" strike="noStrike" dirty="0">
                <a:solidFill>
                  <a:srgbClr val="000000"/>
                </a:solidFill>
                <a:effectLst/>
                <a:latin typeface="docs-Century Gothic"/>
              </a:rPr>
              <a:t> </a:t>
            </a:r>
            <a:r>
              <a:rPr lang="es-ES" b="1" i="0" u="none" strike="noStrike" dirty="0">
                <a:solidFill>
                  <a:srgbClr val="000000"/>
                </a:solidFill>
                <a:effectLst/>
                <a:latin typeface="docs-Century Gothic"/>
              </a:rPr>
              <a:t>/H </a:t>
            </a:r>
            <a:r>
              <a:rPr lang="es-ES" b="1" i="0" u="none" strike="noStrike" dirty="0" err="1">
                <a:solidFill>
                  <a:srgbClr val="000000"/>
                </a:solidFill>
                <a:effectLst/>
                <a:latin typeface="docs-Century Gothic"/>
              </a:rPr>
              <a:t>only</a:t>
            </a:r>
            <a:r>
              <a:rPr lang="es-ES" b="1" i="0" u="none" strike="noStrike" dirty="0">
                <a:solidFill>
                  <a:srgbClr val="000000"/>
                </a:solidFill>
                <a:effectLst/>
                <a:latin typeface="docs-Century Gothic"/>
              </a:rPr>
              <a:t>: </a:t>
            </a:r>
            <a:r>
              <a:rPr lang="es-ES" b="0" i="0" u="none" strike="noStrike" dirty="0">
                <a:solidFill>
                  <a:srgbClr val="FF0000"/>
                </a:solidFill>
                <a:effectLst/>
                <a:latin typeface="docs-Century Gothic"/>
              </a:rPr>
              <a:t>acostar [1798]; alcanzar [317]; lanzar [730]; los demás [349]; origen [678] </a:t>
            </a:r>
            <a:r>
              <a:rPr lang="es-ES" b="1" i="0" u="none" strike="noStrike" dirty="0">
                <a:solidFill>
                  <a:srgbClr val="FF0000"/>
                </a:solidFill>
                <a:effectLst/>
                <a:latin typeface="docs-Century Gothic"/>
              </a:rPr>
              <a:t>(5)</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i="0" dirty="0"/>
              <a:t>Thematic revisited vocabulary</a:t>
            </a:r>
            <a:r>
              <a:rPr lang="en-GB" b="0" i="0" dirty="0"/>
              <a:t>: </a:t>
            </a:r>
            <a:r>
              <a:rPr lang="en-GB" b="0" i="0" u="none" strike="noStrike" dirty="0">
                <a:solidFill>
                  <a:srgbClr val="000000"/>
                </a:solidFill>
                <a:effectLst/>
                <a:latin typeface="docs-Century Gothic"/>
              </a:rPr>
              <a:t>romper [733]; </a:t>
            </a:r>
            <a:r>
              <a:rPr lang="en-GB" b="0" i="0" u="none" strike="noStrike" dirty="0" err="1">
                <a:solidFill>
                  <a:srgbClr val="000000"/>
                </a:solidFill>
                <a:effectLst/>
                <a:latin typeface="docs-Century Gothic"/>
              </a:rPr>
              <a:t>agua</a:t>
            </a:r>
            <a:r>
              <a:rPr lang="en-GB" b="0" i="0" u="none" strike="noStrike" dirty="0">
                <a:solidFill>
                  <a:srgbClr val="000000"/>
                </a:solidFill>
                <a:effectLst/>
                <a:latin typeface="docs-Century Gothic"/>
              </a:rPr>
              <a:t> [204]; </a:t>
            </a:r>
            <a:r>
              <a:rPr lang="en-GB" b="0" i="0" u="none" strike="noStrike" dirty="0" err="1">
                <a:solidFill>
                  <a:srgbClr val="000000"/>
                </a:solidFill>
                <a:effectLst/>
                <a:latin typeface="docs-Century Gothic"/>
              </a:rPr>
              <a:t>bastante</a:t>
            </a:r>
            <a:r>
              <a:rPr lang="en-GB" b="0" i="0" u="none" strike="noStrike" dirty="0">
                <a:solidFill>
                  <a:srgbClr val="000000"/>
                </a:solidFill>
                <a:effectLst/>
                <a:latin typeface="docs-Century Gothic"/>
              </a:rPr>
              <a:t> [308]; principio [338]; </a:t>
            </a:r>
            <a:r>
              <a:rPr lang="en-GB" b="0" i="0" u="none" strike="noStrike" dirty="0" err="1">
                <a:solidFill>
                  <a:srgbClr val="000000"/>
                </a:solidFill>
                <a:effectLst/>
                <a:latin typeface="docs-Century Gothic"/>
              </a:rPr>
              <a:t>evitar</a:t>
            </a:r>
            <a:r>
              <a:rPr lang="en-GB" b="0" i="0" u="none" strike="noStrike" dirty="0">
                <a:solidFill>
                  <a:srgbClr val="000000"/>
                </a:solidFill>
                <a:effectLst/>
                <a:latin typeface="docs-Century Gothic"/>
              </a:rPr>
              <a:t> [495]; </a:t>
            </a:r>
            <a:r>
              <a:rPr lang="en-GB" b="0" i="0" u="none" strike="noStrike" dirty="0" err="1">
                <a:solidFill>
                  <a:srgbClr val="000000"/>
                </a:solidFill>
                <a:effectLst/>
                <a:latin typeface="docs-Century Gothic"/>
              </a:rPr>
              <a:t>vez</a:t>
            </a:r>
            <a:r>
              <a:rPr lang="en-GB" b="0" i="0" u="none" strike="noStrike" dirty="0">
                <a:solidFill>
                  <a:srgbClr val="000000"/>
                </a:solidFill>
                <a:effectLst/>
                <a:latin typeface="docs-Century Gothic"/>
              </a:rPr>
              <a:t> [59]; </a:t>
            </a:r>
            <a:r>
              <a:rPr lang="en-GB" b="0" i="0" u="none" strike="noStrike" dirty="0" err="1">
                <a:solidFill>
                  <a:srgbClr val="000000"/>
                </a:solidFill>
                <a:effectLst/>
                <a:latin typeface="docs-Century Gothic"/>
              </a:rPr>
              <a:t>tomate</a:t>
            </a:r>
            <a:r>
              <a:rPr lang="en-GB" b="0" i="0" u="none" strike="noStrike" dirty="0">
                <a:solidFill>
                  <a:srgbClr val="000000"/>
                </a:solidFill>
                <a:effectLst/>
                <a:latin typeface="docs-Century Gothic"/>
              </a:rPr>
              <a:t> [4506]; solo (as 'only', 'just') [95]; </a:t>
            </a:r>
            <a:r>
              <a:rPr lang="en-GB" b="0" i="0" u="none" strike="noStrike" dirty="0" err="1">
                <a:solidFill>
                  <a:srgbClr val="000000"/>
                </a:solidFill>
                <a:effectLst/>
                <a:latin typeface="docs-Century Gothic"/>
              </a:rPr>
              <a:t>seguro</a:t>
            </a:r>
            <a:r>
              <a:rPr lang="en-GB" b="0" i="0" u="none" strike="noStrike" dirty="0">
                <a:solidFill>
                  <a:srgbClr val="000000"/>
                </a:solidFill>
                <a:effectLst/>
                <a:latin typeface="docs-Century Gothic"/>
              </a:rPr>
              <a:t> [47]; final [366]; </a:t>
            </a:r>
            <a:r>
              <a:rPr lang="en-GB" b="0" i="0" u="none" strike="noStrike" dirty="0" err="1">
                <a:solidFill>
                  <a:srgbClr val="000000"/>
                </a:solidFill>
                <a:effectLst/>
                <a:latin typeface="docs-Century Gothic"/>
              </a:rPr>
              <a:t>blanco</a:t>
            </a:r>
            <a:r>
              <a:rPr lang="en-GB" b="0" i="0" u="none" strike="noStrike" dirty="0">
                <a:solidFill>
                  <a:srgbClr val="000000"/>
                </a:solidFill>
                <a:effectLst/>
                <a:latin typeface="docs-Century Gothic"/>
              </a:rPr>
              <a:t> [372]; </a:t>
            </a:r>
            <a:r>
              <a:rPr lang="en-GB" b="0" i="0" u="none" strike="noStrike" dirty="0" err="1">
                <a:solidFill>
                  <a:srgbClr val="000000"/>
                </a:solidFill>
                <a:effectLst/>
                <a:latin typeface="docs-Century Gothic"/>
              </a:rPr>
              <a:t>subir</a:t>
            </a:r>
            <a:r>
              <a:rPr lang="en-GB" b="0" i="0" u="none" strike="noStrike" dirty="0">
                <a:solidFill>
                  <a:srgbClr val="000000"/>
                </a:solidFill>
                <a:effectLst/>
                <a:latin typeface="docs-Century Gothic"/>
              </a:rPr>
              <a:t> [410]; </a:t>
            </a:r>
            <a:r>
              <a:rPr lang="en-GB" b="0" i="0" u="none" strike="noStrike" dirty="0" err="1">
                <a:solidFill>
                  <a:srgbClr val="000000"/>
                </a:solidFill>
                <a:effectLst/>
                <a:latin typeface="docs-Century Gothic"/>
              </a:rPr>
              <a:t>intentar</a:t>
            </a:r>
            <a:r>
              <a:rPr lang="en-GB" b="0" i="0" u="none" strike="noStrike" dirty="0">
                <a:solidFill>
                  <a:srgbClr val="000000"/>
                </a:solidFill>
                <a:effectLst/>
                <a:latin typeface="docs-Century Gothic"/>
              </a:rPr>
              <a:t> [411]; </a:t>
            </a:r>
            <a:r>
              <a:rPr lang="en-GB" b="0" i="0" u="none" strike="noStrike" dirty="0" err="1">
                <a:solidFill>
                  <a:srgbClr val="000000"/>
                </a:solidFill>
                <a:effectLst/>
                <a:latin typeface="docs-Century Gothic"/>
              </a:rPr>
              <a:t>descubrir</a:t>
            </a:r>
            <a:r>
              <a:rPr lang="en-GB" b="0" i="0" u="none" strike="noStrike" dirty="0">
                <a:solidFill>
                  <a:srgbClr val="000000"/>
                </a:solidFill>
                <a:effectLst/>
                <a:latin typeface="docs-Century Gothic"/>
              </a:rPr>
              <a:t> [414]; </a:t>
            </a:r>
            <a:r>
              <a:rPr lang="en-GB" b="0" i="0" u="none" strike="noStrike" dirty="0" err="1">
                <a:solidFill>
                  <a:srgbClr val="000000"/>
                </a:solidFill>
                <a:effectLst/>
                <a:latin typeface="docs-Century Gothic"/>
              </a:rPr>
              <a:t>sábado</a:t>
            </a:r>
            <a:r>
              <a:rPr lang="en-GB" b="0" i="0" u="none" strike="noStrike" dirty="0">
                <a:solidFill>
                  <a:srgbClr val="000000"/>
                </a:solidFill>
                <a:effectLst/>
                <a:latin typeface="docs-Century Gothic"/>
              </a:rPr>
              <a:t> [1179]; </a:t>
            </a:r>
            <a:r>
              <a:rPr lang="en-GB" b="0" i="0" u="none" strike="noStrike" dirty="0" err="1">
                <a:solidFill>
                  <a:srgbClr val="000000"/>
                </a:solidFill>
                <a:effectLst/>
                <a:latin typeface="docs-Century Gothic"/>
              </a:rPr>
              <a:t>domingo</a:t>
            </a:r>
            <a:r>
              <a:rPr lang="en-GB" b="0" i="0" u="none" strike="noStrike" dirty="0">
                <a:solidFill>
                  <a:srgbClr val="000000"/>
                </a:solidFill>
                <a:effectLst/>
                <a:latin typeface="docs-Century Gothic"/>
              </a:rPr>
              <a:t> [693]; </a:t>
            </a:r>
            <a:r>
              <a:rPr lang="en-GB" b="0" i="0" u="none" strike="noStrike" dirty="0" err="1">
                <a:solidFill>
                  <a:srgbClr val="000000"/>
                </a:solidFill>
                <a:effectLst/>
                <a:latin typeface="docs-Century Gothic"/>
              </a:rPr>
              <a:t>adelante</a:t>
            </a:r>
            <a:r>
              <a:rPr lang="en-GB" b="0" i="0" u="none" strike="noStrike" dirty="0">
                <a:solidFill>
                  <a:srgbClr val="000000"/>
                </a:solidFill>
                <a:effectLst/>
                <a:latin typeface="docs-Century Gothic"/>
              </a:rPr>
              <a:t> [722]; suerte [723]; </a:t>
            </a:r>
            <a:r>
              <a:rPr lang="en-GB" b="0" i="0" u="none" strike="noStrike" dirty="0" err="1">
                <a:solidFill>
                  <a:srgbClr val="000000"/>
                </a:solidFill>
                <a:effectLst/>
                <a:latin typeface="docs-Century Gothic"/>
              </a:rPr>
              <a:t>fecha</a:t>
            </a:r>
            <a:r>
              <a:rPr lang="en-GB" b="0" i="0" u="none" strike="noStrike" dirty="0">
                <a:solidFill>
                  <a:srgbClr val="000000"/>
                </a:solidFill>
                <a:effectLst/>
                <a:latin typeface="docs-Century Gothic"/>
              </a:rPr>
              <a:t> [756]; </a:t>
            </a:r>
            <a:r>
              <a:rPr lang="en-GB" b="0" i="0" u="none" strike="noStrike" dirty="0" err="1">
                <a:solidFill>
                  <a:srgbClr val="000000"/>
                </a:solidFill>
                <a:effectLst/>
                <a:latin typeface="docs-Century Gothic"/>
              </a:rPr>
              <a:t>riesgo</a:t>
            </a:r>
            <a:r>
              <a:rPr lang="en-GB" b="0" i="0" u="none" strike="noStrike" dirty="0">
                <a:solidFill>
                  <a:srgbClr val="000000"/>
                </a:solidFill>
                <a:effectLst/>
                <a:latin typeface="docs-Century Gothic"/>
              </a:rPr>
              <a:t> [877]; </a:t>
            </a:r>
            <a:r>
              <a:rPr lang="en-GB" b="0" i="0" u="none" strike="noStrike" dirty="0" err="1">
                <a:solidFill>
                  <a:srgbClr val="000000"/>
                </a:solidFill>
                <a:effectLst/>
                <a:latin typeface="docs-Century Gothic"/>
              </a:rPr>
              <a:t>disfrutar</a:t>
            </a:r>
            <a:r>
              <a:rPr lang="en-GB" b="0" i="0" u="none" strike="noStrike" dirty="0">
                <a:solidFill>
                  <a:srgbClr val="000000"/>
                </a:solidFill>
                <a:effectLst/>
                <a:latin typeface="docs-Century Gothic"/>
              </a:rPr>
              <a:t> [939]; </a:t>
            </a:r>
            <a:r>
              <a:rPr lang="en-GB" b="0" i="0" u="none" strike="noStrike" dirty="0" err="1">
                <a:solidFill>
                  <a:srgbClr val="000000"/>
                </a:solidFill>
                <a:effectLst/>
                <a:latin typeface="docs-Century Gothic"/>
              </a:rPr>
              <a:t>despertar</a:t>
            </a:r>
            <a:r>
              <a:rPr lang="en-GB" b="0" i="0" u="none" strike="noStrike" dirty="0">
                <a:solidFill>
                  <a:srgbClr val="000000"/>
                </a:solidFill>
                <a:effectLst/>
                <a:latin typeface="docs-Century Gothic"/>
              </a:rPr>
              <a:t> [894]; </a:t>
            </a:r>
            <a:r>
              <a:rPr lang="en-GB" b="0" i="0" u="none" strike="noStrike" dirty="0" err="1">
                <a:solidFill>
                  <a:srgbClr val="000000"/>
                </a:solidFill>
                <a:effectLst/>
                <a:latin typeface="docs-Century Gothic"/>
              </a:rPr>
              <a:t>visita</a:t>
            </a:r>
            <a:r>
              <a:rPr lang="en-GB" b="0" i="0" u="none" strike="noStrike" dirty="0">
                <a:solidFill>
                  <a:srgbClr val="000000"/>
                </a:solidFill>
                <a:effectLst/>
                <a:latin typeface="docs-Century Gothic"/>
              </a:rPr>
              <a:t> [911]; </a:t>
            </a:r>
            <a:r>
              <a:rPr lang="en-GB" b="0" i="0" u="none" strike="noStrike" dirty="0" err="1">
                <a:solidFill>
                  <a:srgbClr val="000000"/>
                </a:solidFill>
                <a:effectLst/>
                <a:latin typeface="docs-Century Gothic"/>
              </a:rPr>
              <a:t>actividad</a:t>
            </a:r>
            <a:r>
              <a:rPr lang="en-GB" b="0" i="0" u="none" strike="noStrike" dirty="0">
                <a:solidFill>
                  <a:srgbClr val="000000"/>
                </a:solidFill>
                <a:effectLst/>
                <a:latin typeface="docs-Century Gothic"/>
              </a:rPr>
              <a:t> [344]; </a:t>
            </a:r>
            <a:r>
              <a:rPr lang="en-GB" b="0" i="0" u="none" strike="noStrike" dirty="0" err="1">
                <a:solidFill>
                  <a:srgbClr val="000000"/>
                </a:solidFill>
                <a:effectLst/>
                <a:latin typeface="docs-Century Gothic"/>
              </a:rPr>
              <a:t>calle</a:t>
            </a:r>
            <a:r>
              <a:rPr lang="en-GB" b="0" i="0" u="none" strike="noStrike" dirty="0">
                <a:solidFill>
                  <a:srgbClr val="000000"/>
                </a:solidFill>
                <a:effectLst/>
                <a:latin typeface="docs-Century Gothic"/>
              </a:rPr>
              <a:t> [269]; </a:t>
            </a:r>
            <a:r>
              <a:rPr lang="en-GB" b="0" i="0" u="none" strike="noStrike" dirty="0" err="1">
                <a:solidFill>
                  <a:srgbClr val="000000"/>
                </a:solidFill>
                <a:effectLst/>
                <a:latin typeface="docs-Century Gothic"/>
              </a:rPr>
              <a:t>semana</a:t>
            </a:r>
            <a:r>
              <a:rPr lang="en-GB" b="0" i="0" u="none" strike="noStrike" dirty="0">
                <a:solidFill>
                  <a:srgbClr val="000000"/>
                </a:solidFill>
                <a:effectLst/>
                <a:latin typeface="docs-Century Gothic"/>
              </a:rPr>
              <a:t> [301]; </a:t>
            </a:r>
            <a:r>
              <a:rPr lang="en-GB" b="0" i="0" u="none" strike="noStrike" dirty="0" err="1">
                <a:solidFill>
                  <a:srgbClr val="000000"/>
                </a:solidFill>
                <a:effectLst/>
                <a:latin typeface="docs-Century Gothic"/>
              </a:rPr>
              <a:t>feliz</a:t>
            </a:r>
            <a:r>
              <a:rPr lang="en-GB" b="0" i="0" u="none" strike="noStrike" dirty="0">
                <a:solidFill>
                  <a:srgbClr val="000000"/>
                </a:solidFill>
                <a:effectLst/>
                <a:latin typeface="docs-Century Gothic"/>
              </a:rPr>
              <a:t> [908]; </a:t>
            </a:r>
            <a:r>
              <a:rPr lang="en-GB" b="0" i="0" u="none" strike="noStrike" dirty="0" err="1">
                <a:solidFill>
                  <a:srgbClr val="000000"/>
                </a:solidFill>
                <a:effectLst/>
                <a:latin typeface="docs-Century Gothic"/>
              </a:rPr>
              <a:t>moreno</a:t>
            </a:r>
            <a:r>
              <a:rPr lang="en-GB" b="0" i="0" u="none" strike="noStrike" dirty="0">
                <a:solidFill>
                  <a:srgbClr val="000000"/>
                </a:solidFill>
                <a:effectLst/>
                <a:latin typeface="docs-Century Gothic"/>
              </a:rPr>
              <a:t> [3304]; </a:t>
            </a:r>
            <a:r>
              <a:rPr lang="en-GB" b="0" i="0" u="none" strike="noStrike" dirty="0" err="1">
                <a:solidFill>
                  <a:srgbClr val="000000"/>
                </a:solidFill>
                <a:effectLst/>
                <a:latin typeface="docs-Century Gothic"/>
              </a:rPr>
              <a:t>emocionado</a:t>
            </a:r>
            <a:r>
              <a:rPr lang="en-GB" b="0" i="0" u="none" strike="noStrike" dirty="0">
                <a:solidFill>
                  <a:srgbClr val="000000"/>
                </a:solidFill>
                <a:effectLst/>
                <a:latin typeface="docs-Century Gothic"/>
              </a:rPr>
              <a:t> [&gt;5000]; </a:t>
            </a:r>
            <a:r>
              <a:rPr lang="en-GB" b="0" i="0" u="none" strike="noStrike" dirty="0" err="1">
                <a:solidFill>
                  <a:srgbClr val="000000"/>
                </a:solidFill>
                <a:effectLst/>
                <a:latin typeface="docs-Century Gothic"/>
              </a:rPr>
              <a:t>enojado</a:t>
            </a:r>
            <a:r>
              <a:rPr lang="en-GB" b="0" i="0" u="none" strike="noStrike" dirty="0">
                <a:solidFill>
                  <a:srgbClr val="000000"/>
                </a:solidFill>
                <a:effectLst/>
                <a:latin typeface="docs-Century Gothic"/>
              </a:rPr>
              <a:t> [&gt;5000]; </a:t>
            </a:r>
            <a:r>
              <a:rPr lang="en-GB" b="0" i="0" u="none" strike="noStrike" dirty="0" err="1">
                <a:solidFill>
                  <a:srgbClr val="000000"/>
                </a:solidFill>
                <a:effectLst/>
                <a:latin typeface="docs-Century Gothic"/>
              </a:rPr>
              <a:t>sentar</a:t>
            </a:r>
            <a:r>
              <a:rPr lang="en-GB" b="0" i="0" u="none" strike="noStrike" dirty="0">
                <a:solidFill>
                  <a:srgbClr val="000000"/>
                </a:solidFill>
                <a:effectLst/>
                <a:latin typeface="docs-Century Gothic"/>
              </a:rPr>
              <a:t> [249] (H); </a:t>
            </a:r>
            <a:r>
              <a:rPr lang="en-GB" b="0" i="0" u="none" strike="noStrike" dirty="0" err="1">
                <a:solidFill>
                  <a:srgbClr val="000000"/>
                </a:solidFill>
                <a:effectLst/>
                <a:latin typeface="docs-Century Gothic"/>
              </a:rPr>
              <a:t>levantar</a:t>
            </a:r>
            <a:r>
              <a:rPr lang="en-GB" b="0" i="0" u="none" strike="noStrike" dirty="0">
                <a:solidFill>
                  <a:srgbClr val="000000"/>
                </a:solidFill>
                <a:effectLst/>
                <a:latin typeface="docs-Century Gothic"/>
              </a:rPr>
              <a:t> [354]; loco [846]; </a:t>
            </a:r>
            <a:r>
              <a:rPr lang="en-GB" b="0" i="0" u="none" strike="noStrike" dirty="0" err="1">
                <a:solidFill>
                  <a:srgbClr val="000000"/>
                </a:solidFill>
                <a:effectLst/>
                <a:latin typeface="docs-Century Gothic"/>
              </a:rPr>
              <a:t>consistir</a:t>
            </a:r>
            <a:r>
              <a:rPr lang="en-GB" b="0" i="0" u="none" strike="noStrike" dirty="0">
                <a:solidFill>
                  <a:srgbClr val="000000"/>
                </a:solidFill>
                <a:effectLst/>
                <a:latin typeface="docs-Century Gothic"/>
              </a:rPr>
              <a:t> [1123]; </a:t>
            </a:r>
            <a:r>
              <a:rPr lang="en-GB" b="0" i="0" u="none" strike="noStrike" dirty="0" err="1">
                <a:solidFill>
                  <a:srgbClr val="000000"/>
                </a:solidFill>
                <a:effectLst/>
                <a:latin typeface="docs-Century Gothic"/>
              </a:rPr>
              <a:t>mientras</a:t>
            </a:r>
            <a:r>
              <a:rPr lang="en-GB" b="0" i="0" u="none" strike="noStrike" dirty="0">
                <a:solidFill>
                  <a:srgbClr val="000000"/>
                </a:solidFill>
                <a:effectLst/>
                <a:latin typeface="docs-Century Gothic"/>
              </a:rPr>
              <a:t> [127]; </a:t>
            </a:r>
            <a:r>
              <a:rPr lang="en-GB" b="0" i="0" u="none" strike="noStrike" dirty="0" err="1">
                <a:solidFill>
                  <a:srgbClr val="000000"/>
                </a:solidFill>
                <a:effectLst/>
                <a:latin typeface="docs-Century Gothic"/>
              </a:rPr>
              <a:t>mientras</a:t>
            </a:r>
            <a:r>
              <a:rPr lang="en-GB" b="0" i="0" u="none" strike="noStrike" dirty="0">
                <a:solidFill>
                  <a:srgbClr val="000000"/>
                </a:solidFill>
                <a:effectLst/>
                <a:latin typeface="docs-Century Gothic"/>
              </a:rPr>
              <a:t> que [n/a]; vender [528]; </a:t>
            </a:r>
            <a:r>
              <a:rPr lang="en-GB" b="0" i="0" u="none" strike="noStrike" dirty="0" err="1">
                <a:solidFill>
                  <a:srgbClr val="000000"/>
                </a:solidFill>
                <a:effectLst/>
                <a:latin typeface="docs-Century Gothic"/>
              </a:rPr>
              <a:t>encima</a:t>
            </a:r>
            <a:r>
              <a:rPr lang="en-GB" b="0" i="0" u="none" strike="noStrike" dirty="0">
                <a:solidFill>
                  <a:srgbClr val="000000"/>
                </a:solidFill>
                <a:effectLst/>
                <a:latin typeface="docs-Century Gothic"/>
              </a:rPr>
              <a:t> [1140]; fiesta [796] </a:t>
            </a:r>
            <a:r>
              <a:rPr lang="en-GB" b="1" i="0" u="none" strike="noStrike" dirty="0">
                <a:solidFill>
                  <a:srgbClr val="000000"/>
                </a:solidFill>
                <a:effectLst/>
                <a:latin typeface="docs-Century Gothic"/>
              </a:rPr>
              <a:t>(39)</a:t>
            </a:r>
            <a:endParaRPr lang="en-GB" b="0" i="0" dirty="0"/>
          </a:p>
          <a:p>
            <a:pPr marL="0" marR="0" lvl="0" indent="0" algn="l" rtl="0">
              <a:lnSpc>
                <a:spcPct val="100000"/>
              </a:lnSpc>
              <a:spcBef>
                <a:spcPts val="0"/>
              </a:spcBef>
              <a:spcAft>
                <a:spcPts val="0"/>
              </a:spcAft>
              <a:buClr>
                <a:schemeClr val="dk1"/>
              </a:buClr>
              <a:buSzPts val="1200"/>
              <a:buFont typeface="Calibri"/>
              <a:buNone/>
            </a:pPr>
            <a:r>
              <a:rPr lang="en-GB" b="1" i="0" u="none" strike="noStrike" dirty="0">
                <a:solidFill>
                  <a:srgbClr val="000000"/>
                </a:solidFill>
                <a:effectLst/>
                <a:latin typeface="docs-Century Gothic"/>
              </a:rPr>
              <a:t>Spaced repetition: </a:t>
            </a:r>
            <a:r>
              <a:rPr lang="es-ES" b="0" i="0" dirty="0">
                <a:solidFill>
                  <a:srgbClr val="000000"/>
                </a:solidFill>
                <a:effectLst/>
                <a:latin typeface="docs-Century Gothic"/>
              </a:rPr>
              <a:t>diferencia [533]; dificultad [1153]; educación [490]; oportunidad [564]; sistema [221]; sueño² (</a:t>
            </a:r>
            <a:r>
              <a:rPr lang="es-ES" b="0" i="0" dirty="0" err="1">
                <a:solidFill>
                  <a:srgbClr val="000000"/>
                </a:solidFill>
                <a:effectLst/>
                <a:latin typeface="docs-Century Gothic"/>
              </a:rPr>
              <a:t>dream</a:t>
            </a:r>
            <a:r>
              <a:rPr lang="es-ES" b="0" i="0" dirty="0">
                <a:solidFill>
                  <a:srgbClr val="000000"/>
                </a:solidFill>
                <a:effectLst/>
                <a:latin typeface="docs-Century Gothic"/>
              </a:rPr>
              <a:t>) [460]; necesario [362]; seguir adelante [n/a]; </a:t>
            </a:r>
            <a:r>
              <a:rPr lang="en-GB" b="0" i="0" dirty="0" err="1">
                <a:solidFill>
                  <a:srgbClr val="000000"/>
                </a:solidFill>
                <a:effectLst/>
                <a:latin typeface="docs-Century Gothic"/>
              </a:rPr>
              <a:t>imaginar</a:t>
            </a:r>
            <a:r>
              <a:rPr lang="en-GB" b="0" i="0" dirty="0">
                <a:solidFill>
                  <a:srgbClr val="000000"/>
                </a:solidFill>
                <a:effectLst/>
                <a:latin typeface="docs-Century Gothic"/>
              </a:rPr>
              <a:t> [500]; cola [1867]; </a:t>
            </a:r>
            <a:r>
              <a:rPr lang="en-GB" b="0" i="0" dirty="0" err="1">
                <a:solidFill>
                  <a:srgbClr val="000000"/>
                </a:solidFill>
                <a:effectLst/>
                <a:latin typeface="docs-Century Gothic"/>
              </a:rPr>
              <a:t>restaurante</a:t>
            </a:r>
            <a:r>
              <a:rPr lang="en-GB" b="0" i="0" dirty="0">
                <a:solidFill>
                  <a:srgbClr val="000000"/>
                </a:solidFill>
                <a:effectLst/>
                <a:latin typeface="docs-Century Gothic"/>
              </a:rPr>
              <a:t> [2636]; sitio [477]; </a:t>
            </a:r>
            <a:r>
              <a:rPr lang="en-GB" b="0" i="0" dirty="0" err="1">
                <a:solidFill>
                  <a:srgbClr val="000000"/>
                </a:solidFill>
                <a:effectLst/>
                <a:latin typeface="docs-Century Gothic"/>
              </a:rPr>
              <a:t>talla</a:t>
            </a:r>
            <a:r>
              <a:rPr lang="en-GB" b="0" i="0" dirty="0">
                <a:solidFill>
                  <a:srgbClr val="000000"/>
                </a:solidFill>
                <a:effectLst/>
                <a:latin typeface="docs-Century Gothic"/>
              </a:rPr>
              <a:t> [4026]; </a:t>
            </a:r>
            <a:r>
              <a:rPr lang="en-GB" b="0" i="0" dirty="0" err="1">
                <a:solidFill>
                  <a:srgbClr val="000000"/>
                </a:solidFill>
                <a:effectLst/>
                <a:latin typeface="docs-Century Gothic"/>
              </a:rPr>
              <a:t>increíble</a:t>
            </a:r>
            <a:r>
              <a:rPr lang="en-GB" b="0" i="0" dirty="0">
                <a:solidFill>
                  <a:srgbClr val="000000"/>
                </a:solidFill>
                <a:effectLst/>
                <a:latin typeface="docs-Century Gothic"/>
              </a:rPr>
              <a:t> [1642] </a:t>
            </a:r>
            <a:r>
              <a:rPr lang="en-GB" b="1" i="0" dirty="0">
                <a:solidFill>
                  <a:srgbClr val="000000"/>
                </a:solidFill>
                <a:effectLst/>
                <a:latin typeface="docs-Century Gothic"/>
              </a:rPr>
              <a:t>(14) /H only: </a:t>
            </a:r>
            <a:br>
              <a:rPr lang="en-GB" dirty="0"/>
            </a:br>
            <a:r>
              <a:rPr lang="en-GB" b="0" i="0" dirty="0" err="1">
                <a:solidFill>
                  <a:srgbClr val="FF0000"/>
                </a:solidFill>
                <a:effectLst/>
                <a:latin typeface="docs-Century Gothic"/>
              </a:rPr>
              <a:t>confundir</a:t>
            </a:r>
            <a:r>
              <a:rPr lang="en-GB" b="0" i="0" dirty="0">
                <a:solidFill>
                  <a:srgbClr val="FF0000"/>
                </a:solidFill>
                <a:effectLst/>
                <a:latin typeface="docs-Century Gothic"/>
              </a:rPr>
              <a:t> [1634]; </a:t>
            </a:r>
            <a:r>
              <a:rPr lang="en-GB" b="0" i="0" dirty="0" err="1">
                <a:solidFill>
                  <a:srgbClr val="FF0000"/>
                </a:solidFill>
                <a:effectLst/>
                <a:latin typeface="docs-Century Gothic"/>
              </a:rPr>
              <a:t>construir</a:t>
            </a:r>
            <a:r>
              <a:rPr lang="en-GB" b="0" i="0" dirty="0">
                <a:solidFill>
                  <a:srgbClr val="FF0000"/>
                </a:solidFill>
                <a:effectLst/>
                <a:latin typeface="docs-Century Gothic"/>
              </a:rPr>
              <a:t> [608]; </a:t>
            </a:r>
            <a:r>
              <a:rPr lang="en-GB" b="0" i="0" dirty="0" err="1">
                <a:solidFill>
                  <a:srgbClr val="FF0000"/>
                </a:solidFill>
                <a:effectLst/>
                <a:latin typeface="docs-Century Gothic"/>
              </a:rPr>
              <a:t>incluir</a:t>
            </a:r>
            <a:r>
              <a:rPr lang="en-GB" b="0" i="0" dirty="0">
                <a:solidFill>
                  <a:srgbClr val="FF0000"/>
                </a:solidFill>
                <a:effectLst/>
                <a:latin typeface="docs-Century Gothic"/>
              </a:rPr>
              <a:t> [417]; </a:t>
            </a:r>
            <a:r>
              <a:rPr lang="en-GB" b="0" i="0" dirty="0" err="1">
                <a:solidFill>
                  <a:srgbClr val="FF0000"/>
                </a:solidFill>
                <a:effectLst/>
                <a:latin typeface="docs-Century Gothic"/>
              </a:rPr>
              <a:t>influir</a:t>
            </a:r>
            <a:r>
              <a:rPr lang="en-GB" b="0" i="0" dirty="0">
                <a:solidFill>
                  <a:srgbClr val="FF0000"/>
                </a:solidFill>
                <a:effectLst/>
                <a:latin typeface="docs-Century Gothic"/>
              </a:rPr>
              <a:t> [1678]; </a:t>
            </a:r>
            <a:r>
              <a:rPr lang="en-GB" b="0" i="0" dirty="0" err="1">
                <a:solidFill>
                  <a:srgbClr val="FF0000"/>
                </a:solidFill>
                <a:effectLst/>
                <a:latin typeface="docs-Century Gothic"/>
              </a:rPr>
              <a:t>continente</a:t>
            </a:r>
            <a:r>
              <a:rPr lang="en-GB" b="0" i="0" dirty="0">
                <a:solidFill>
                  <a:srgbClr val="FF0000"/>
                </a:solidFill>
                <a:effectLst/>
                <a:latin typeface="docs-Century Gothic"/>
              </a:rPr>
              <a:t> [1950]; </a:t>
            </a:r>
            <a:r>
              <a:rPr lang="en-GB" b="0" i="0" dirty="0" err="1">
                <a:solidFill>
                  <a:srgbClr val="FF0000"/>
                </a:solidFill>
                <a:effectLst/>
                <a:latin typeface="docs-Century Gothic"/>
              </a:rPr>
              <a:t>poeta</a:t>
            </a:r>
            <a:r>
              <a:rPr lang="en-GB" b="0" i="0" dirty="0">
                <a:solidFill>
                  <a:srgbClr val="FF0000"/>
                </a:solidFill>
                <a:effectLst/>
                <a:latin typeface="docs-Century Gothic"/>
              </a:rPr>
              <a:t> [1054]; </a:t>
            </a:r>
            <a:r>
              <a:rPr lang="en-GB" b="0" i="0" dirty="0" err="1">
                <a:solidFill>
                  <a:srgbClr val="FF0000"/>
                </a:solidFill>
                <a:effectLst/>
                <a:latin typeface="docs-Century Gothic"/>
              </a:rPr>
              <a:t>debido</a:t>
            </a:r>
            <a:r>
              <a:rPr lang="en-GB" b="0" i="0" dirty="0">
                <a:solidFill>
                  <a:srgbClr val="FF0000"/>
                </a:solidFill>
                <a:effectLst/>
                <a:latin typeface="docs-Century Gothic"/>
              </a:rPr>
              <a:t> (a) [922]; </a:t>
            </a:r>
            <a:r>
              <a:rPr lang="en-GB" b="0" i="0" dirty="0" err="1">
                <a:solidFill>
                  <a:srgbClr val="FF0000"/>
                </a:solidFill>
                <a:effectLst/>
                <a:latin typeface="docs-Century Gothic"/>
              </a:rPr>
              <a:t>ya</a:t>
            </a:r>
            <a:r>
              <a:rPr lang="en-GB" b="0" i="0" dirty="0">
                <a:solidFill>
                  <a:srgbClr val="FF0000"/>
                </a:solidFill>
                <a:effectLst/>
                <a:latin typeface="docs-Century Gothic"/>
              </a:rPr>
              <a:t> no [n/a]; </a:t>
            </a:r>
            <a:r>
              <a:rPr lang="en-GB" b="0" i="0" dirty="0" err="1">
                <a:solidFill>
                  <a:srgbClr val="FF0000"/>
                </a:solidFill>
                <a:effectLst/>
                <a:latin typeface="docs-Century Gothic"/>
              </a:rPr>
              <a:t>explicar</a:t>
            </a:r>
            <a:r>
              <a:rPr lang="en-GB" b="0" i="0" dirty="0">
                <a:solidFill>
                  <a:srgbClr val="FF0000"/>
                </a:solidFill>
                <a:effectLst/>
                <a:latin typeface="docs-Century Gothic"/>
              </a:rPr>
              <a:t> [304] </a:t>
            </a:r>
            <a:r>
              <a:rPr lang="en-GB" b="1" i="0" dirty="0">
                <a:solidFill>
                  <a:srgbClr val="FF0000"/>
                </a:solidFill>
                <a:effectLst/>
                <a:latin typeface="docs-Century Gothic"/>
              </a:rPr>
              <a:t>(9)</a:t>
            </a:r>
            <a:br>
              <a:rPr lang="en-GB" b="0" i="0" dirty="0"/>
            </a:br>
            <a:r>
              <a:rPr lang="en-GB" b="1" i="0" dirty="0"/>
              <a:t>Revisited function words</a:t>
            </a:r>
            <a:r>
              <a:rPr lang="en-GB" b="0" i="0" dirty="0"/>
              <a:t>: </a:t>
            </a:r>
            <a:r>
              <a:rPr lang="es-ES" b="0" i="0" dirty="0">
                <a:solidFill>
                  <a:srgbClr val="000000"/>
                </a:solidFill>
                <a:effectLst/>
                <a:latin typeface="docs-Century Gothic"/>
              </a:rPr>
              <a:t>mi [37]; tu [53]; estar [21]; estoy [21]; estás [21]; está [21]; están [21]; me [22]; te [48]; soy [7]; eres [7]; es [7]; somos [7]; sois [7]; son [7] </a:t>
            </a:r>
            <a:r>
              <a:rPr lang="es-ES" b="1" i="0" dirty="0">
                <a:solidFill>
                  <a:srgbClr val="000000"/>
                </a:solidFill>
                <a:effectLst/>
                <a:latin typeface="docs-Century Gothic"/>
              </a:rPr>
              <a:t>(15)</a:t>
            </a:r>
            <a:endParaRPr lang="en-GB" b="0" i="0" dirty="0"/>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480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Google Shape;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GB" b="1"/>
              <a:t>Timing: </a:t>
            </a:r>
            <a:r>
              <a:rPr lang="es-GB" b="0"/>
              <a:t>5</a:t>
            </a:r>
            <a:r>
              <a:rPr lang="es-GB" b="0" i="0"/>
              <a:t> minutes (slides 3-4)</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s-GB" b="1"/>
              <a:t>Aim: </a:t>
            </a:r>
            <a:r>
              <a:rPr lang="es-GB" b="0"/>
              <a:t>To revisit Y7 vocabulary in both receptive and productive modes of language use. To consolidate understanding of word classes.</a:t>
            </a:r>
            <a:endParaRPr dirty="0"/>
          </a:p>
          <a:p>
            <a:pPr marL="0" lvl="0" indent="0" algn="l" rtl="0">
              <a:spcBef>
                <a:spcPts val="0"/>
              </a:spcBef>
              <a:spcAft>
                <a:spcPts val="0"/>
              </a:spcAft>
              <a:buNone/>
            </a:pPr>
            <a:endParaRPr b="0" dirty="0"/>
          </a:p>
          <a:p>
            <a:pPr marL="0" marR="0" lvl="0" indent="0" algn="l" rtl="0">
              <a:lnSpc>
                <a:spcPct val="100000"/>
              </a:lnSpc>
              <a:spcBef>
                <a:spcPts val="0"/>
              </a:spcBef>
              <a:spcAft>
                <a:spcPts val="0"/>
              </a:spcAft>
              <a:buClr>
                <a:schemeClr val="dk1"/>
              </a:buClr>
              <a:buSzPts val="1200"/>
              <a:buFont typeface="Calibri"/>
              <a:buNone/>
            </a:pPr>
            <a:r>
              <a:rPr lang="es-GB" b="1"/>
              <a:t>Procedure</a:t>
            </a:r>
            <a:br>
              <a:rPr lang="es-GB" b="1"/>
            </a:br>
            <a:r>
              <a:rPr lang="es-GB" b="1"/>
              <a:t>1. </a:t>
            </a:r>
            <a:r>
              <a:rPr lang="es-GB"/>
              <a:t>Students either work by themselves or in pairs, matching up words with the corresponding picture (1 minute)</a:t>
            </a:r>
            <a:br>
              <a:rPr lang="es-GB"/>
            </a:br>
            <a:r>
              <a:rPr lang="es-GB" b="1"/>
              <a:t>2. </a:t>
            </a:r>
            <a:r>
              <a:rPr lang="es-GB"/>
              <a:t>Then the teacher shows the answers one by one (1 minute).</a:t>
            </a:r>
            <a:endParaRPr dirty="0"/>
          </a:p>
          <a:p>
            <a:pPr marL="0" marR="0" lvl="0" indent="0" algn="l" rtl="0">
              <a:lnSpc>
                <a:spcPct val="100000"/>
              </a:lnSpc>
              <a:spcBef>
                <a:spcPts val="0"/>
              </a:spcBef>
              <a:spcAft>
                <a:spcPts val="0"/>
              </a:spcAft>
              <a:buClr>
                <a:schemeClr val="dk1"/>
              </a:buClr>
              <a:buSzPts val="1200"/>
              <a:buFont typeface="Calibri"/>
              <a:buNone/>
            </a:pPr>
            <a:r>
              <a:rPr lang="es-GB" b="1"/>
              <a:t>3. </a:t>
            </a:r>
            <a:r>
              <a:rPr lang="es-GB"/>
              <a:t>After one more click, the Spanish words are covered up.</a:t>
            </a:r>
            <a:endParaRPr dirty="0"/>
          </a:p>
          <a:p>
            <a:pPr marL="0" marR="0" lvl="0" indent="0" algn="l" rtl="0">
              <a:lnSpc>
                <a:spcPct val="100000"/>
              </a:lnSpc>
              <a:spcBef>
                <a:spcPts val="0"/>
              </a:spcBef>
              <a:spcAft>
                <a:spcPts val="0"/>
              </a:spcAft>
              <a:buClr>
                <a:schemeClr val="dk1"/>
              </a:buClr>
              <a:buSzPts val="1200"/>
              <a:buFont typeface="Calibri"/>
              <a:buNone/>
            </a:pPr>
            <a:r>
              <a:rPr lang="es-GB" b="1"/>
              <a:t>4. </a:t>
            </a:r>
            <a:r>
              <a:rPr lang="es-GB"/>
              <a:t>Students work in pairs. One says a random letter and the other says the word in Spanish as fast as possible. Students take turns (2 minutes).</a:t>
            </a:r>
            <a:br>
              <a:rPr lang="es-GB"/>
            </a:br>
            <a:r>
              <a:rPr lang="es-GB" b="1"/>
              <a:t>5. Move to the next slide. </a:t>
            </a:r>
            <a:r>
              <a:rPr lang="es-GB"/>
              <a:t>Finally, students write each of the 12 words in the corresponding column depending on the category it belongs to (2 minutes).</a:t>
            </a:r>
            <a:endParaRPr dirty="0"/>
          </a:p>
          <a:p>
            <a:pPr marL="0" marR="0" lvl="0" indent="0" algn="l" rtl="0">
              <a:lnSpc>
                <a:spcPct val="100000"/>
              </a:lnSpc>
              <a:spcBef>
                <a:spcPts val="0"/>
              </a:spcBef>
              <a:spcAft>
                <a:spcPts val="0"/>
              </a:spcAft>
              <a:buClr>
                <a:schemeClr val="dk1"/>
              </a:buClr>
              <a:buSzPts val="1200"/>
              <a:buFont typeface="Calibri"/>
              <a:buNone/>
            </a:pPr>
            <a:r>
              <a:rPr lang="es-GB" b="1"/>
              <a:t>6</a:t>
            </a:r>
            <a:r>
              <a:rPr lang="es-GB"/>
              <a:t>. Teacher shows the answers (1 minute) on the next slide.</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s-GB" b="1"/>
              <a:t>Note: </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s-GB" b="0"/>
              <a:t>Articles are not given in the Spanish words as this would make it very easy to identify the nouns. </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s-GB"/>
              <a:t>To increase the level of difficulty for a higher-ability group, students could pass steps 1-3 and go straight to step 4 (production).</a:t>
            </a:r>
            <a:endParaRPr lang="es-ES" dirty="0"/>
          </a:p>
          <a:p>
            <a:pPr marL="228600" marR="0" lvl="0" indent="-228600" algn="l" rtl="0">
              <a:lnSpc>
                <a:spcPct val="100000"/>
              </a:lnSpc>
              <a:spcBef>
                <a:spcPts val="0"/>
              </a:spcBef>
              <a:spcAft>
                <a:spcPts val="0"/>
              </a:spcAft>
              <a:buClr>
                <a:schemeClr val="dk1"/>
              </a:buClr>
              <a:buSzPts val="1200"/>
              <a:buFont typeface="Calibri"/>
              <a:buAutoNum type="arabicPeriod"/>
            </a:pPr>
            <a:r>
              <a:rPr lang="es-ES" dirty="0" err="1"/>
              <a:t>Words</a:t>
            </a:r>
            <a:r>
              <a:rPr lang="es-ES" dirty="0"/>
              <a:t> </a:t>
            </a:r>
            <a:r>
              <a:rPr lang="es-ES" dirty="0" err="1"/>
              <a:t>for</a:t>
            </a:r>
            <a:r>
              <a:rPr lang="es-ES" dirty="0"/>
              <a:t> H </a:t>
            </a:r>
            <a:r>
              <a:rPr lang="es-ES" dirty="0" err="1"/>
              <a:t>only</a:t>
            </a:r>
            <a:r>
              <a:rPr lang="es-ES" dirty="0"/>
              <a:t> are in red.</a:t>
            </a:r>
            <a:endParaRPr dirty="0"/>
          </a:p>
          <a:p>
            <a:pPr marL="0" lvl="0" indent="0" algn="l" rtl="0">
              <a:spcBef>
                <a:spcPts val="0"/>
              </a:spcBef>
              <a:spcAft>
                <a:spcPts val="0"/>
              </a:spcAft>
              <a:buNone/>
            </a:pPr>
            <a:endParaRPr dirty="0"/>
          </a:p>
        </p:txBody>
      </p:sp>
      <p:sp>
        <p:nvSpPr>
          <p:cNvPr id="52" name="Google Shape;5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GB" b="1" dirty="0"/>
              <a:t>OPTIONAL</a:t>
            </a:r>
            <a:endParaRPr dirty="0"/>
          </a:p>
          <a:p>
            <a:pPr marL="0" lvl="0" indent="0" algn="l" rtl="0">
              <a:spcBef>
                <a:spcPts val="0"/>
              </a:spcBef>
              <a:spcAft>
                <a:spcPts val="0"/>
              </a:spcAft>
              <a:buNone/>
            </a:pPr>
            <a:r>
              <a:rPr lang="es-GB" dirty="0"/>
              <a:t>Part [2/2] of the activity</a:t>
            </a:r>
            <a:endParaRPr dirty="0"/>
          </a:p>
        </p:txBody>
      </p:sp>
      <p:sp>
        <p:nvSpPr>
          <p:cNvPr id="107" name="Google Shape;10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1 min.</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2 rules to form plural nouns; to draw students attention to differences in pronunciation</a:t>
            </a:r>
            <a:endParaRPr b="1" dirty="0"/>
          </a:p>
          <a:p>
            <a:pPr marL="0" lvl="0" indent="0" algn="l" rtl="0">
              <a:spcBef>
                <a:spcPts val="0"/>
              </a:spcBef>
              <a:spcAft>
                <a:spcPts val="0"/>
              </a:spcAft>
              <a:buNone/>
            </a:pPr>
            <a:r>
              <a:rPr lang="en-GB" b="0" dirty="0"/>
              <a:t> </a:t>
            </a:r>
            <a:endParaRPr b="0"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The teacher elicits the plural for ‘</a:t>
            </a:r>
            <a:r>
              <a:rPr lang="en-GB" b="0" dirty="0" err="1"/>
              <a:t>tomate</a:t>
            </a:r>
            <a:r>
              <a:rPr lang="en-GB" b="0" dirty="0"/>
              <a:t>’ and ‘</a:t>
            </a:r>
            <a:r>
              <a:rPr lang="en-GB" b="0" dirty="0" err="1"/>
              <a:t>vez</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a:t>The teacher reads through the follow-up explanations.</a:t>
            </a:r>
            <a:endParaRPr b="0" dirty="0"/>
          </a:p>
        </p:txBody>
      </p:sp>
      <p:sp>
        <p:nvSpPr>
          <p:cNvPr id="179" name="Google Shape;17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3761450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dirty="0"/>
              <a:t>Timing</a:t>
            </a:r>
            <a:r>
              <a:rPr lang="es-ES_tradnl" dirty="0"/>
              <a:t>: 2 minutes</a:t>
            </a:r>
          </a:p>
          <a:p>
            <a:endParaRPr lang="es-ES_tradnl" dirty="0"/>
          </a:p>
          <a:p>
            <a:r>
              <a:rPr lang="es-ES_tradnl" b="1" dirty="0" err="1"/>
              <a:t>Aim</a:t>
            </a:r>
            <a:r>
              <a:rPr lang="es-ES_tradnl" dirty="0"/>
              <a:t>: </a:t>
            </a:r>
            <a:r>
              <a:rPr lang="es-ES_tradnl" dirty="0" err="1"/>
              <a:t>Practice</a:t>
            </a:r>
            <a:r>
              <a:rPr lang="es-ES_tradnl" dirty="0"/>
              <a:t> </a:t>
            </a:r>
            <a:r>
              <a:rPr lang="es-ES_tradnl" dirty="0" err="1"/>
              <a:t>putting</a:t>
            </a:r>
            <a:r>
              <a:rPr lang="es-ES_tradnl" dirty="0"/>
              <a:t> </a:t>
            </a:r>
            <a:r>
              <a:rPr lang="es-ES_tradnl" dirty="0" err="1"/>
              <a:t>adjectives</a:t>
            </a:r>
            <a:r>
              <a:rPr lang="es-ES_tradnl" dirty="0"/>
              <a:t> and </a:t>
            </a:r>
            <a:r>
              <a:rPr lang="es-ES_tradnl" dirty="0" err="1"/>
              <a:t>nouns</a:t>
            </a:r>
            <a:r>
              <a:rPr lang="es-ES_tradnl" dirty="0"/>
              <a:t> </a:t>
            </a:r>
            <a:r>
              <a:rPr lang="es-ES_tradnl" dirty="0" err="1"/>
              <a:t>into</a:t>
            </a:r>
            <a:r>
              <a:rPr lang="es-ES_tradnl" dirty="0"/>
              <a:t> </a:t>
            </a:r>
            <a:r>
              <a:rPr lang="es-ES_tradnl" dirty="0" err="1"/>
              <a:t>the</a:t>
            </a:r>
            <a:r>
              <a:rPr lang="es-ES_tradnl" dirty="0"/>
              <a:t> plural </a:t>
            </a:r>
            <a:r>
              <a:rPr lang="es-ES_tradnl" dirty="0" err="1"/>
              <a:t>form</a:t>
            </a:r>
            <a:r>
              <a:rPr lang="es-ES_tradnl" dirty="0"/>
              <a:t>. </a:t>
            </a:r>
          </a:p>
          <a:p>
            <a:pPr rtl="0">
              <a:spcBef>
                <a:spcPts val="0"/>
              </a:spcBef>
              <a:spcAft>
                <a:spcPts val="0"/>
              </a:spcAft>
            </a:pPr>
            <a:endParaRPr lang="es-ES_tradnl" dirty="0"/>
          </a:p>
          <a:p>
            <a:pPr rtl="0">
              <a:spcBef>
                <a:spcPts val="0"/>
              </a:spcBef>
              <a:spcAft>
                <a:spcPts val="0"/>
              </a:spcAft>
            </a:pPr>
            <a:r>
              <a:rPr lang="es-ES_tradnl" b="1" dirty="0" err="1"/>
              <a:t>Procedure</a:t>
            </a:r>
            <a:r>
              <a:rPr lang="es-ES_tradnl" dirty="0"/>
              <a:t>: </a:t>
            </a:r>
          </a:p>
          <a:p>
            <a:pPr marL="228600" indent="-228600" rtl="0">
              <a:spcBef>
                <a:spcPts val="0"/>
              </a:spcBef>
              <a:spcAft>
                <a:spcPts val="0"/>
              </a:spcAft>
              <a:buAutoNum type="arabicPeriod"/>
            </a:pPr>
            <a:r>
              <a:rPr lang="en-GB" sz="1200" b="0" i="0" u="none" strike="noStrike" dirty="0">
                <a:solidFill>
                  <a:srgbClr val="3A3838"/>
                </a:solidFill>
                <a:effectLst/>
                <a:latin typeface="Century Gothic" panose="020B0502020202020204" pitchFamily="34" charset="0"/>
              </a:rPr>
              <a:t>In pairs, one person says the word in Spanish in the singular, and the other person says the word in its plural form.</a:t>
            </a:r>
          </a:p>
          <a:p>
            <a:pPr marL="228600" indent="-228600" rtl="0">
              <a:spcBef>
                <a:spcPts val="0"/>
              </a:spcBef>
              <a:spcAft>
                <a:spcPts val="0"/>
              </a:spcAft>
              <a:buAutoNum type="arabicPeriod"/>
            </a:pPr>
            <a:r>
              <a:rPr lang="en-GB" sz="1200" b="0" i="0" u="none" strike="noStrike" dirty="0">
                <a:solidFill>
                  <a:srgbClr val="3A3838"/>
                </a:solidFill>
                <a:effectLst/>
                <a:latin typeface="Century Gothic" panose="020B0502020202020204" pitchFamily="34" charset="0"/>
              </a:rPr>
              <a:t>Click on ‘</a:t>
            </a:r>
            <a:r>
              <a:rPr lang="en-GB" sz="1200" b="0" i="0" u="none" strike="noStrike" dirty="0" err="1">
                <a:solidFill>
                  <a:srgbClr val="3A3838"/>
                </a:solidFill>
                <a:effectLst/>
                <a:latin typeface="Century Gothic" panose="020B0502020202020204" pitchFamily="34" charset="0"/>
              </a:rPr>
              <a:t>inicio</a:t>
            </a:r>
            <a:r>
              <a:rPr lang="en-GB" sz="1200" b="0" i="0" u="none" strike="noStrike" dirty="0">
                <a:solidFill>
                  <a:srgbClr val="3A3838"/>
                </a:solidFill>
                <a:effectLst/>
                <a:latin typeface="Century Gothic" panose="020B0502020202020204" pitchFamily="34" charset="0"/>
              </a:rPr>
              <a:t>’. Students will have one minute to say as many words as they can in one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3A3838"/>
                </a:solidFill>
                <a:effectLst/>
                <a:latin typeface="Century Gothic" panose="020B0502020202020204" pitchFamily="34" charset="0"/>
              </a:rPr>
              <a:t>3. Click to reveal both answers. Two separate audios will appear, one with the Spanish pronunciation and one with the Latin American pronunciation. Students can try to work out where the speaker is from in each example.</a:t>
            </a:r>
          </a:p>
          <a:p>
            <a:pPr rtl="0">
              <a:spcBef>
                <a:spcPts val="0"/>
              </a:spcBef>
              <a:spcAft>
                <a:spcPts val="0"/>
              </a:spcAft>
            </a:pPr>
            <a:endParaRPr lang="en-GB" sz="1200" b="0" i="0" u="none" strike="noStrike" dirty="0">
              <a:solidFill>
                <a:srgbClr val="3A3838"/>
              </a:solidFill>
              <a:effectLst/>
              <a:latin typeface="Century Gothic" panose="020B0502020202020204" pitchFamily="34" charset="0"/>
            </a:endParaRPr>
          </a:p>
          <a:p>
            <a:endParaRPr lang="es-ES_tradnl" dirty="0"/>
          </a:p>
        </p:txBody>
      </p:sp>
      <p:sp>
        <p:nvSpPr>
          <p:cNvPr id="4" name="Slide Number Placeholder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3000392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s-ES" b="0" dirty="0" err="1"/>
              <a:t>revisit</a:t>
            </a:r>
            <a:r>
              <a:rPr lang="es-ES" b="0" dirty="0"/>
              <a:t> </a:t>
            </a:r>
            <a:r>
              <a:rPr lang="es-ES" b="0" dirty="0" err="1"/>
              <a:t>the</a:t>
            </a:r>
            <a:r>
              <a:rPr lang="es-ES" b="0" dirty="0"/>
              <a:t> reflexive </a:t>
            </a:r>
            <a:r>
              <a:rPr lang="es-ES" b="0" dirty="0" err="1"/>
              <a:t>pronoun</a:t>
            </a:r>
            <a:r>
              <a:rPr lang="es-ES" b="0" dirty="0"/>
              <a:t> ‘te’.</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Elicit English translations from students</a:t>
            </a:r>
          </a:p>
          <a:p>
            <a:pPr marL="228600" indent="-228600">
              <a:buAutoNum type="arabicPeriod"/>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045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s-ES" b="0" dirty="0"/>
              <a:t>note </a:t>
            </a:r>
            <a:r>
              <a:rPr lang="es-ES" b="0" dirty="0" err="1"/>
              <a:t>the</a:t>
            </a:r>
            <a:r>
              <a:rPr lang="es-ES" b="0" dirty="0"/>
              <a:t> </a:t>
            </a:r>
            <a:r>
              <a:rPr lang="es-ES" b="0" dirty="0" err="1"/>
              <a:t>differences</a:t>
            </a:r>
            <a:r>
              <a:rPr lang="es-ES" b="0" dirty="0"/>
              <a:t> </a:t>
            </a:r>
            <a:r>
              <a:rPr lang="es-ES" b="0" dirty="0" err="1"/>
              <a:t>between</a:t>
            </a:r>
            <a:r>
              <a:rPr lang="es-ES" b="0" dirty="0"/>
              <a:t> </a:t>
            </a:r>
            <a:r>
              <a:rPr lang="es-ES" b="0" dirty="0" err="1"/>
              <a:t>the</a:t>
            </a:r>
            <a:r>
              <a:rPr lang="es-ES" b="0" dirty="0"/>
              <a:t> </a:t>
            </a:r>
            <a:r>
              <a:rPr lang="es-ES" b="0" dirty="0" err="1"/>
              <a:t>reflexive</a:t>
            </a:r>
            <a:r>
              <a:rPr lang="es-ES" b="0" dirty="0"/>
              <a:t> </a:t>
            </a:r>
            <a:r>
              <a:rPr lang="es-ES" b="0" dirty="0" err="1"/>
              <a:t>pronouns</a:t>
            </a:r>
            <a:r>
              <a:rPr lang="es-ES" b="0" dirty="0"/>
              <a:t> ‘me’ and ‘te and </a:t>
            </a:r>
            <a:r>
              <a:rPr lang="es-ES" b="0" dirty="0" err="1"/>
              <a:t>the</a:t>
            </a:r>
            <a:r>
              <a:rPr lang="es-ES" b="0" dirty="0"/>
              <a:t> </a:t>
            </a:r>
            <a:r>
              <a:rPr lang="es-ES" b="0" dirty="0" err="1"/>
              <a:t>possessives</a:t>
            </a:r>
            <a:r>
              <a:rPr lang="es-ES" b="0" dirty="0"/>
              <a:t> ‘mi and ‘tu’.</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Elicit English translations from students</a:t>
            </a:r>
          </a:p>
          <a:p>
            <a:pPr marL="228600" indent="-228600">
              <a:buAutoNum type="arabicPeriod"/>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382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[1/2]</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Timing: </a:t>
            </a:r>
            <a:r>
              <a:rPr lang="en-GB" b="0" dirty="0"/>
              <a:t>10 minutes</a:t>
            </a:r>
            <a:endParaRPr dirty="0"/>
          </a:p>
          <a:p>
            <a:pPr marL="0" lvl="0" indent="0" algn="l" rtl="0">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Aims:</a:t>
            </a:r>
            <a:endParaRPr dirty="0"/>
          </a:p>
          <a:p>
            <a:pPr marL="285750" marR="0" lvl="0" indent="-285750" algn="l" rtl="0">
              <a:lnSpc>
                <a:spcPct val="100000"/>
              </a:lnSpc>
              <a:spcBef>
                <a:spcPts val="0"/>
              </a:spcBef>
              <a:spcAft>
                <a:spcPts val="0"/>
              </a:spcAft>
              <a:buClr>
                <a:schemeClr val="dk1"/>
              </a:buClr>
              <a:buSzPts val="1200"/>
              <a:buFont typeface="Calibri"/>
              <a:buAutoNum type="romanLcParenR"/>
            </a:pPr>
            <a:r>
              <a:rPr lang="en-GB" b="0" dirty="0"/>
              <a:t>to</a:t>
            </a:r>
            <a:r>
              <a:rPr lang="en-GB" b="1" dirty="0"/>
              <a:t> </a:t>
            </a:r>
            <a:r>
              <a:rPr lang="en-GB" sz="1200" dirty="0">
                <a:solidFill>
                  <a:schemeClr val="dk1"/>
                </a:solidFill>
                <a:latin typeface="Calibri"/>
                <a:ea typeface="Calibri"/>
                <a:cs typeface="Calibri"/>
                <a:sym typeface="Calibri"/>
              </a:rPr>
              <a:t>practise understanding the difference between ‘me’ and ‘mi’, as well as ‘</a:t>
            </a:r>
            <a:r>
              <a:rPr lang="en-GB" sz="1200" dirty="0" err="1">
                <a:solidFill>
                  <a:schemeClr val="dk1"/>
                </a:solidFill>
                <a:latin typeface="Calibri"/>
                <a:ea typeface="Calibri"/>
                <a:cs typeface="Calibri"/>
                <a:sym typeface="Calibri"/>
              </a:rPr>
              <a:t>te</a:t>
            </a:r>
            <a:r>
              <a:rPr lang="en-GB" sz="1200" dirty="0">
                <a:solidFill>
                  <a:schemeClr val="dk1"/>
                </a:solidFill>
                <a:latin typeface="Calibri"/>
                <a:ea typeface="Calibri"/>
                <a:cs typeface="Calibri"/>
                <a:sym typeface="Calibri"/>
              </a:rPr>
              <a:t>’ and ‘</a:t>
            </a:r>
            <a:r>
              <a:rPr lang="en-GB" sz="1200" dirty="0" err="1">
                <a:solidFill>
                  <a:schemeClr val="dk1"/>
                </a:solidFill>
                <a:latin typeface="Calibri"/>
                <a:ea typeface="Calibri"/>
                <a:cs typeface="Calibri"/>
                <a:sym typeface="Calibri"/>
              </a:rPr>
              <a:t>tu</a:t>
            </a:r>
            <a:r>
              <a:rPr lang="en-GB"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200"/>
              <a:buFont typeface="Calibri"/>
              <a:buAutoNum type="romanLcParenR"/>
            </a:pPr>
            <a:r>
              <a:rPr lang="en-GB" sz="1200" dirty="0">
                <a:solidFill>
                  <a:schemeClr val="dk1"/>
                </a:solidFill>
                <a:latin typeface="Calibri"/>
                <a:ea typeface="Calibri"/>
                <a:cs typeface="Calibri"/>
                <a:sym typeface="Calibri"/>
              </a:rPr>
              <a:t>to correctly transcribe these words.</a:t>
            </a:r>
            <a:endParaRPr b="1"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Explain the task to students using the instructions on the slide. Students should write numbers 1-10 down before beginning the activity. </a:t>
            </a:r>
          </a:p>
          <a:p>
            <a:pPr marL="228600" lvl="0" indent="-228600" algn="l" rtl="0">
              <a:spcBef>
                <a:spcPts val="0"/>
              </a:spcBef>
              <a:spcAft>
                <a:spcPts val="0"/>
              </a:spcAft>
              <a:buClr>
                <a:schemeClr val="dk1"/>
              </a:buClr>
              <a:buSzPts val="1200"/>
              <a:buFont typeface="Calibri"/>
              <a:buAutoNum type="arabicPeriod"/>
            </a:pPr>
            <a:r>
              <a:rPr lang="en-GB" b="0" dirty="0"/>
              <a:t>Click to reveal a note that reminds students of the difference between “</a:t>
            </a:r>
            <a:r>
              <a:rPr lang="en-GB" b="0" dirty="0" err="1"/>
              <a:t>tú</a:t>
            </a:r>
            <a:r>
              <a:rPr lang="en-GB" b="0" dirty="0"/>
              <a:t>” and “</a:t>
            </a:r>
            <a:r>
              <a:rPr lang="en-GB" b="0" dirty="0" err="1"/>
              <a:t>tu</a:t>
            </a:r>
            <a:r>
              <a:rPr lang="en-GB" b="0" dirty="0"/>
              <a:t>”. Click again to make this disappear.</a:t>
            </a:r>
            <a:endParaRPr dirty="0"/>
          </a:p>
          <a:p>
            <a:pPr marL="228600" lvl="0" indent="-228600" algn="l" rtl="0">
              <a:spcBef>
                <a:spcPts val="0"/>
              </a:spcBef>
              <a:spcAft>
                <a:spcPts val="0"/>
              </a:spcAft>
              <a:buClr>
                <a:schemeClr val="dk1"/>
              </a:buClr>
              <a:buSzPts val="1200"/>
              <a:buFont typeface="Calibri"/>
              <a:buAutoNum type="arabicPeriod"/>
            </a:pPr>
            <a:r>
              <a:rPr lang="en-GB" b="0" dirty="0"/>
              <a:t>Click the number to play the audio – this is the missing word at the beginning of the sentence, which is either “mi”, “me”, “</a:t>
            </a:r>
            <a:r>
              <a:rPr lang="en-GB" b="0" dirty="0" err="1"/>
              <a:t>tu</a:t>
            </a:r>
            <a:r>
              <a:rPr lang="en-GB" b="0" dirty="0"/>
              <a:t>” or “</a:t>
            </a:r>
            <a:r>
              <a:rPr lang="en-GB" b="0" dirty="0" err="1"/>
              <a:t>te</a:t>
            </a:r>
            <a:r>
              <a:rPr lang="en-GB" b="0" dirty="0"/>
              <a:t>”</a:t>
            </a:r>
            <a:endParaRPr b="0" dirty="0"/>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latin typeface="Calibri"/>
                <a:ea typeface="Calibri"/>
                <a:cs typeface="Calibri"/>
                <a:sym typeface="Calibri"/>
              </a:rPr>
              <a:t>Students listen and write down the word they hear and then, depending on this, they decide which sentence ending is correct and write down the corresponding letter</a:t>
            </a:r>
          </a:p>
          <a:p>
            <a:pPr marL="228600" lvl="0" indent="-228600" algn="l" rtl="0">
              <a:spcBef>
                <a:spcPts val="0"/>
              </a:spcBef>
              <a:spcAft>
                <a:spcPts val="0"/>
              </a:spcAft>
              <a:buClr>
                <a:schemeClr val="dk1"/>
              </a:buClr>
              <a:buSzPts val="1200"/>
              <a:buFont typeface="Calibri"/>
              <a:buAutoNum type="arabicPeriod"/>
            </a:pPr>
            <a:r>
              <a:rPr lang="en-GB" b="0" dirty="0"/>
              <a:t>Teacher clicks to reveal answers. These appear one question at a time, with a circle around the correct sentence and the missing word in the gap.</a:t>
            </a:r>
          </a:p>
          <a:p>
            <a:pPr marL="228600" lvl="0" indent="-228600" algn="l" rtl="0">
              <a:spcBef>
                <a:spcPts val="0"/>
              </a:spcBef>
              <a:spcAft>
                <a:spcPts val="0"/>
              </a:spcAft>
              <a:buClr>
                <a:schemeClr val="dk1"/>
              </a:buClr>
              <a:buSzPts val="1200"/>
              <a:buFont typeface="Calibri"/>
              <a:buAutoNum type="arabicPeriod"/>
            </a:pPr>
            <a:r>
              <a:rPr lang="en-GB" b="0" dirty="0"/>
              <a:t>Teacher should also elicit the English meanings of the sentences and give feedback.</a:t>
            </a:r>
            <a:endParaRPr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GB" b="1" dirty="0"/>
              <a:t>Notes: </a:t>
            </a:r>
            <a:endParaRPr dirty="0"/>
          </a:p>
          <a:p>
            <a:pPr marL="228600" lvl="0" indent="-228600" algn="l" rtl="0">
              <a:spcBef>
                <a:spcPts val="0"/>
              </a:spcBef>
              <a:spcAft>
                <a:spcPts val="0"/>
              </a:spcAft>
              <a:buClr>
                <a:schemeClr val="dk1"/>
              </a:buClr>
              <a:buSzPts val="1200"/>
              <a:buFont typeface="Calibri"/>
              <a:buAutoNum type="arabicPeriod"/>
            </a:pPr>
            <a:r>
              <a:rPr lang="en-GB" b="0" dirty="0"/>
              <a:t>As there are ten items, the first one or two could be used to model the task.</a:t>
            </a:r>
            <a:endParaRPr lang="en-GB" sz="1200" i="0" dirty="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b="0" dirty="0"/>
              <a:t>Transcribing ‘mi’ and ‘me’ is an important part of the activity as the Spanish ‘mi’ sounds similar to the English ‘me’ and can therefore lead to inaccurate spelling. We don’t focus on ‘</a:t>
            </a:r>
            <a:r>
              <a:rPr lang="en-GB" b="0" dirty="0" err="1"/>
              <a:t>te</a:t>
            </a:r>
            <a:r>
              <a:rPr lang="en-GB" b="0" dirty="0"/>
              <a:t>’ vs ‘</a:t>
            </a:r>
            <a:r>
              <a:rPr lang="en-GB" b="0" dirty="0" err="1"/>
              <a:t>tu</a:t>
            </a:r>
            <a:r>
              <a:rPr lang="en-GB" b="0" dirty="0"/>
              <a:t>’ in the listening activity because of the fact that the subject pronoun ‘</a:t>
            </a:r>
            <a:r>
              <a:rPr lang="en-GB" b="0" dirty="0" err="1"/>
              <a:t>tú</a:t>
            </a:r>
            <a:r>
              <a:rPr lang="en-GB" b="0" dirty="0"/>
              <a:t>’ sounds identical to the possessive adjective and could potentially appear in the same position. </a:t>
            </a:r>
            <a:endParaRPr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GB" b="1" dirty="0"/>
              <a:t>Transcript:</a:t>
            </a:r>
            <a:endParaRPr lang="en-GB" sz="1200" b="1" dirty="0">
              <a:solidFill>
                <a:srgbClr val="1F3864"/>
              </a:solidFill>
            </a:endParaRPr>
          </a:p>
          <a:p>
            <a:pPr marL="228600" lvl="0" indent="-228600" algn="l" rtl="0">
              <a:spcBef>
                <a:spcPts val="0"/>
              </a:spcBef>
              <a:spcAft>
                <a:spcPts val="0"/>
              </a:spcAft>
              <a:buClr>
                <a:schemeClr val="dk1"/>
              </a:buClr>
              <a:buSzPts val="1200"/>
              <a:buFont typeface="+mj-lt"/>
              <a:buAutoNum type="arabicPeriod"/>
            </a:pPr>
            <a:r>
              <a:rPr lang="en-GB" sz="1200" b="0" dirty="0">
                <a:solidFill>
                  <a:srgbClr val="1F3864"/>
                </a:solidFill>
              </a:rPr>
              <a:t>mi</a:t>
            </a:r>
          </a:p>
          <a:p>
            <a:pPr marL="228600" lvl="0" indent="-228600" algn="l" rtl="0">
              <a:spcBef>
                <a:spcPts val="0"/>
              </a:spcBef>
              <a:spcAft>
                <a:spcPts val="0"/>
              </a:spcAft>
              <a:buClr>
                <a:schemeClr val="dk1"/>
              </a:buClr>
              <a:buSzPts val="1200"/>
              <a:buFont typeface="+mj-lt"/>
              <a:buAutoNum type="arabicPeriod"/>
            </a:pPr>
            <a:r>
              <a:rPr lang="en-GB" sz="1200" b="0" dirty="0">
                <a:solidFill>
                  <a:srgbClr val="1F3864"/>
                </a:solidFill>
              </a:rPr>
              <a:t>mi</a:t>
            </a:r>
          </a:p>
          <a:p>
            <a:pPr marL="228600" lvl="0" indent="-228600" algn="l" rtl="0">
              <a:spcBef>
                <a:spcPts val="0"/>
              </a:spcBef>
              <a:spcAft>
                <a:spcPts val="0"/>
              </a:spcAft>
              <a:buClr>
                <a:schemeClr val="dk1"/>
              </a:buClr>
              <a:buSzPts val="1200"/>
              <a:buFont typeface="+mj-lt"/>
              <a:buAutoNum type="arabicPeriod"/>
            </a:pPr>
            <a:r>
              <a:rPr lang="en-GB" sz="1200" b="0" dirty="0">
                <a:solidFill>
                  <a:srgbClr val="1F3864"/>
                </a:solidFill>
              </a:rPr>
              <a:t>me</a:t>
            </a:r>
          </a:p>
          <a:p>
            <a:pPr marL="228600" lvl="0" indent="-228600" algn="l" rtl="0">
              <a:spcBef>
                <a:spcPts val="0"/>
              </a:spcBef>
              <a:spcAft>
                <a:spcPts val="0"/>
              </a:spcAft>
              <a:buClr>
                <a:schemeClr val="dk1"/>
              </a:buClr>
              <a:buSzPts val="1200"/>
              <a:buFont typeface="+mj-lt"/>
              <a:buAutoNum type="arabicPeriod"/>
            </a:pPr>
            <a:r>
              <a:rPr lang="en-GB" sz="1200" b="0" dirty="0" err="1">
                <a:solidFill>
                  <a:srgbClr val="1F3864"/>
                </a:solidFill>
              </a:rPr>
              <a:t>tu</a:t>
            </a:r>
            <a:endParaRPr lang="en-GB" sz="1200" b="0" dirty="0">
              <a:solidFill>
                <a:srgbClr val="1F3864"/>
              </a:solidFill>
            </a:endParaRPr>
          </a:p>
          <a:p>
            <a:pPr marL="228600" lvl="0" indent="-228600" algn="l" rtl="0">
              <a:spcBef>
                <a:spcPts val="0"/>
              </a:spcBef>
              <a:spcAft>
                <a:spcPts val="0"/>
              </a:spcAft>
              <a:buClr>
                <a:schemeClr val="dk1"/>
              </a:buClr>
              <a:buSzPts val="1200"/>
              <a:buFont typeface="+mj-lt"/>
              <a:buAutoNum type="arabicPeriod"/>
            </a:pPr>
            <a:r>
              <a:rPr lang="en-GB" sz="1200" b="0" dirty="0" err="1">
                <a:solidFill>
                  <a:srgbClr val="1F3864"/>
                </a:solidFill>
              </a:rPr>
              <a:t>tu</a:t>
            </a:r>
            <a:endParaRPr lang="en-GB" sz="1200" b="0" dirty="0">
              <a:solidFill>
                <a:srgbClr val="1F3864"/>
              </a:solidFill>
            </a:endParaRPr>
          </a:p>
          <a:p>
            <a:pPr marL="228600" lvl="0" indent="-228600" algn="l" rtl="0">
              <a:spcBef>
                <a:spcPts val="0"/>
              </a:spcBef>
              <a:spcAft>
                <a:spcPts val="0"/>
              </a:spcAft>
              <a:buClr>
                <a:schemeClr val="dk1"/>
              </a:buClr>
              <a:buSzPts val="1200"/>
              <a:buFont typeface="+mj-lt"/>
              <a:buAutoNum type="arabicPeriod"/>
            </a:pPr>
            <a:r>
              <a:rPr lang="en-GB" sz="1200" b="0" dirty="0">
                <a:solidFill>
                  <a:srgbClr val="1F3864"/>
                </a:solidFill>
              </a:rPr>
              <a:t>me</a:t>
            </a:r>
          </a:p>
          <a:p>
            <a:pPr marL="228600" lvl="0" indent="-228600" algn="l" rtl="0">
              <a:spcBef>
                <a:spcPts val="0"/>
              </a:spcBef>
              <a:spcAft>
                <a:spcPts val="0"/>
              </a:spcAft>
              <a:buClr>
                <a:schemeClr val="dk1"/>
              </a:buClr>
              <a:buSzPts val="1200"/>
              <a:buFont typeface="+mj-lt"/>
              <a:buAutoNum type="arabicPeriod"/>
            </a:pPr>
            <a:r>
              <a:rPr lang="en-GB" sz="1200" b="0" dirty="0" err="1">
                <a:solidFill>
                  <a:srgbClr val="1F3864"/>
                </a:solidFill>
              </a:rPr>
              <a:t>te</a:t>
            </a:r>
            <a:endParaRPr lang="en-GB" sz="1200" b="0" dirty="0">
              <a:solidFill>
                <a:srgbClr val="1F3864"/>
              </a:solidFill>
            </a:endParaRPr>
          </a:p>
          <a:p>
            <a:pPr marL="228600" lvl="0" indent="-228600" algn="l" rtl="0">
              <a:spcBef>
                <a:spcPts val="0"/>
              </a:spcBef>
              <a:spcAft>
                <a:spcPts val="0"/>
              </a:spcAft>
              <a:buClr>
                <a:schemeClr val="dk1"/>
              </a:buClr>
              <a:buSzPts val="1200"/>
              <a:buFont typeface="+mj-lt"/>
              <a:buAutoNum type="arabicPeriod"/>
            </a:pPr>
            <a:r>
              <a:rPr lang="en-GB" sz="1200" b="0" dirty="0">
                <a:solidFill>
                  <a:srgbClr val="1F3864"/>
                </a:solidFill>
              </a:rPr>
              <a:t>mi</a:t>
            </a:r>
          </a:p>
          <a:p>
            <a:pPr marL="228600" lvl="0" indent="-228600" algn="l" rtl="0">
              <a:spcBef>
                <a:spcPts val="0"/>
              </a:spcBef>
              <a:spcAft>
                <a:spcPts val="0"/>
              </a:spcAft>
              <a:buClr>
                <a:schemeClr val="dk1"/>
              </a:buClr>
              <a:buSzPts val="1200"/>
              <a:buFont typeface="+mj-lt"/>
              <a:buAutoNum type="arabicPeriod"/>
            </a:pPr>
            <a:r>
              <a:rPr lang="en-GB" sz="1200" b="0" dirty="0" err="1">
                <a:solidFill>
                  <a:srgbClr val="1F3864"/>
                </a:solidFill>
              </a:rPr>
              <a:t>tu</a:t>
            </a:r>
            <a:endParaRPr lang="en-GB" sz="1200" b="0" dirty="0">
              <a:solidFill>
                <a:srgbClr val="1F3864"/>
              </a:solidFill>
            </a:endParaRPr>
          </a:p>
          <a:p>
            <a:pPr marL="228600" lvl="0" indent="-228600" algn="l" rtl="0">
              <a:spcBef>
                <a:spcPts val="0"/>
              </a:spcBef>
              <a:spcAft>
                <a:spcPts val="0"/>
              </a:spcAft>
              <a:buClr>
                <a:schemeClr val="dk1"/>
              </a:buClr>
              <a:buSzPts val="1200"/>
              <a:buFont typeface="+mj-lt"/>
              <a:buAutoNum type="arabicPeriod"/>
            </a:pPr>
            <a:r>
              <a:rPr lang="en-GB" sz="1200" b="0" dirty="0" err="1">
                <a:solidFill>
                  <a:srgbClr val="1F3864"/>
                </a:solidFill>
              </a:rPr>
              <a:t>te</a:t>
            </a:r>
            <a:endParaRPr lang="en-GB" sz="1200" b="0" dirty="0">
              <a:solidFill>
                <a:srgbClr val="1F3864"/>
              </a:solidFill>
            </a:endParaRPr>
          </a:p>
          <a:p>
            <a:pPr marL="0" lvl="0" indent="0" algn="l" rtl="0">
              <a:spcBef>
                <a:spcPts val="0"/>
              </a:spcBef>
              <a:spcAft>
                <a:spcPts val="0"/>
              </a:spcAft>
              <a:buClr>
                <a:schemeClr val="dk1"/>
              </a:buClr>
              <a:buSzPts val="1200"/>
              <a:buFont typeface="Calibri"/>
              <a:buNone/>
            </a:pPr>
            <a:endParaRPr lang="en-GB" sz="1200" b="0" dirty="0">
              <a:solidFill>
                <a:srgbClr val="1F3864"/>
              </a:solidFill>
            </a:endParaRPr>
          </a:p>
          <a:p>
            <a:pPr marL="0" lvl="0" indent="0" algn="l" rtl="0">
              <a:spcBef>
                <a:spcPts val="0"/>
              </a:spcBef>
              <a:spcAft>
                <a:spcPts val="0"/>
              </a:spcAft>
              <a:buClr>
                <a:schemeClr val="dk1"/>
              </a:buClr>
              <a:buSzPts val="1200"/>
              <a:buFont typeface="Calibri"/>
              <a:buNone/>
            </a:pPr>
            <a:r>
              <a:rPr lang="en-GB" sz="1200" b="1" dirty="0">
                <a:solidFill>
                  <a:srgbClr val="1F3864"/>
                </a:solidFill>
              </a:rPr>
              <a:t>Sources:</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https://en.wikipedia.org/wiki/Ramadan#Eid </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https://es.wikipedia.org/wiki/Nochebuena#En_Espa%C3%B1a </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https://en.wikipedia.org/wiki/Observance_of_Christmas_by_country#Spain</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https://en.wikipedia.org/wiki/Holy_Week_in_Spain#Holy_Week_in_the_Spanish_culture</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https://es.wikipedia.org/wiki/Nochevieja#Espa%C3%B1a</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https://es.wikipedia.org/wiki/Reyes_Magos</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https://en.wikipedia.org/wiki/Epiphany_(holiday)#Spain</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https://en.wikipedia.org/wiki/Biblical_Magi</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https://devourtours.com/blog/roscon-de-reyes/?cnt=GB</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https://entrenosotros.consum.es/en/history-roscon-de-reyes</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https://valencianfoodie.com/roscon-de-reyes-kings-cake-history-and-tradition/</a:t>
            </a:r>
          </a:p>
          <a:p>
            <a:pPr marL="171450" lvl="0" indent="-171450" algn="l" rtl="0">
              <a:spcBef>
                <a:spcPts val="0"/>
              </a:spcBef>
              <a:spcAft>
                <a:spcPts val="0"/>
              </a:spcAft>
              <a:buClr>
                <a:schemeClr val="dk1"/>
              </a:buClr>
              <a:buSzPts val="1200"/>
              <a:buFont typeface="Arial" panose="020B0604020202020204" pitchFamily="34" charset="0"/>
              <a:buChar char="•"/>
            </a:pPr>
            <a:r>
              <a:rPr lang="en-GB" sz="1200" b="0" dirty="0">
                <a:solidFill>
                  <a:srgbClr val="1F3864"/>
                </a:solidFill>
              </a:rPr>
              <a:t>https://en.wikipedia.org/wiki/Spanish_Christmas_Lottery</a:t>
            </a:r>
          </a:p>
          <a:p>
            <a:pPr marL="0" lvl="0" indent="0" algn="l" rtl="0">
              <a:spcBef>
                <a:spcPts val="0"/>
              </a:spcBef>
              <a:spcAft>
                <a:spcPts val="0"/>
              </a:spcAft>
              <a:buClr>
                <a:schemeClr val="dk1"/>
              </a:buClr>
              <a:buSzPts val="1200"/>
              <a:buFont typeface="Calibri"/>
              <a:buNone/>
            </a:pPr>
            <a:endParaRPr sz="1200" b="0" dirty="0">
              <a:solidFill>
                <a:srgbClr val="1F3864"/>
              </a:solidFill>
            </a:endParaRPr>
          </a:p>
          <a:p>
            <a:pPr marL="0" marR="0" lvl="0" indent="0" algn="l" rtl="0">
              <a:lnSpc>
                <a:spcPct val="100000"/>
              </a:lnSpc>
              <a:spcBef>
                <a:spcPts val="0"/>
              </a:spcBef>
              <a:spcAft>
                <a:spcPts val="0"/>
              </a:spcAft>
              <a:buClr>
                <a:srgbClr val="1F3864"/>
              </a:buClr>
              <a:buSzPts val="1200"/>
              <a:buFont typeface="Calibri"/>
              <a:buNone/>
            </a:pPr>
            <a:r>
              <a:rPr lang="en-GB" sz="1200" b="1" dirty="0">
                <a:solidFill>
                  <a:srgbClr val="1F3864"/>
                </a:solidFill>
              </a:rPr>
              <a:t>Frequency of unknown words/cognates:</a:t>
            </a:r>
          </a:p>
          <a:p>
            <a:pPr marL="0" marR="0" lvl="0" indent="0" algn="l" rtl="0">
              <a:lnSpc>
                <a:spcPct val="100000"/>
              </a:lnSpc>
              <a:spcBef>
                <a:spcPts val="0"/>
              </a:spcBef>
              <a:spcAft>
                <a:spcPts val="0"/>
              </a:spcAft>
              <a:buClr>
                <a:srgbClr val="1F3864"/>
              </a:buClr>
              <a:buSzPts val="1200"/>
              <a:buFont typeface="Calibri"/>
              <a:buNone/>
            </a:pPr>
            <a:r>
              <a:rPr lang="en-GB" sz="1200" b="0" dirty="0" err="1">
                <a:solidFill>
                  <a:srgbClr val="1F3864"/>
                </a:solidFill>
              </a:rPr>
              <a:t>musulmán</a:t>
            </a:r>
            <a:r>
              <a:rPr lang="en-GB" sz="1200" b="0" dirty="0">
                <a:solidFill>
                  <a:srgbClr val="1F3864"/>
                </a:solidFill>
              </a:rPr>
              <a:t> [2781]; </a:t>
            </a:r>
            <a:r>
              <a:rPr lang="en-GB" sz="1200" b="0" dirty="0" err="1">
                <a:solidFill>
                  <a:srgbClr val="1F3864"/>
                </a:solidFill>
              </a:rPr>
              <a:t>Ramadán</a:t>
            </a:r>
            <a:r>
              <a:rPr lang="en-GB" sz="1200" b="0" dirty="0">
                <a:solidFill>
                  <a:srgbClr val="1F3864"/>
                </a:solidFill>
              </a:rPr>
              <a:t> [&gt;5000]; </a:t>
            </a:r>
            <a:r>
              <a:rPr lang="es-ES" sz="1200" b="0" dirty="0">
                <a:solidFill>
                  <a:srgbClr val="1F3864"/>
                </a:solidFill>
              </a:rPr>
              <a:t>Año Nuevo </a:t>
            </a:r>
            <a:r>
              <a:rPr lang="en-GB" sz="1200" b="0" dirty="0">
                <a:solidFill>
                  <a:srgbClr val="1F3864"/>
                </a:solidFill>
              </a:rPr>
              <a:t>[n/a]; </a:t>
            </a:r>
            <a:r>
              <a:rPr lang="en-GB" sz="1200" b="0" dirty="0" err="1">
                <a:solidFill>
                  <a:srgbClr val="1F3864"/>
                </a:solidFill>
              </a:rPr>
              <a:t>fuegos</a:t>
            </a:r>
            <a:r>
              <a:rPr lang="en-GB" sz="1200" b="0" dirty="0">
                <a:solidFill>
                  <a:srgbClr val="1F3864"/>
                </a:solidFill>
              </a:rPr>
              <a:t> </a:t>
            </a:r>
            <a:r>
              <a:rPr lang="en-GB" sz="1200" b="0" dirty="0" err="1">
                <a:solidFill>
                  <a:srgbClr val="1F3864"/>
                </a:solidFill>
              </a:rPr>
              <a:t>artificiales</a:t>
            </a:r>
            <a:r>
              <a:rPr lang="en-GB" sz="1200" b="0" dirty="0">
                <a:solidFill>
                  <a:srgbClr val="1F3864"/>
                </a:solidFill>
              </a:rPr>
              <a:t> [n/a]</a:t>
            </a:r>
          </a:p>
        </p:txBody>
      </p:sp>
      <p:sp>
        <p:nvSpPr>
          <p:cNvPr id="495" name="Google Shape;49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81615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[1/2]</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Timing: </a:t>
            </a:r>
            <a:r>
              <a:rPr lang="en-GB" b="0" dirty="0"/>
              <a:t>8 minutes</a:t>
            </a:r>
            <a:br>
              <a:rPr lang="en-GB" dirty="0"/>
            </a:br>
            <a:br>
              <a:rPr lang="en-GB" b="1" dirty="0"/>
            </a:br>
            <a:r>
              <a:rPr lang="en-GB" b="1" dirty="0"/>
              <a:t>Aim: </a:t>
            </a:r>
            <a:r>
              <a:rPr lang="en-GB" b="0" dirty="0"/>
              <a:t>To practise recall of known vocabulary, both from English into Spanish and vice versa, and to use recently learned information about la Tomatina to work out which statement is false on each slide</a:t>
            </a:r>
          </a:p>
          <a:p>
            <a:pPr marL="0" lvl="0" indent="0" algn="l" rtl="0">
              <a:spcBef>
                <a:spcPts val="0"/>
              </a:spcBef>
              <a:spcAft>
                <a:spcPts val="0"/>
              </a:spcAft>
              <a:buNone/>
            </a:pPr>
            <a:br>
              <a:rPr lang="en-GB" dirty="0"/>
            </a:br>
            <a:r>
              <a:rPr lang="en-GB" b="1" dirty="0"/>
              <a:t>Procedure:</a:t>
            </a:r>
          </a:p>
          <a:p>
            <a:pPr marL="228600" lvl="0" indent="-228600" algn="l" rtl="0">
              <a:spcBef>
                <a:spcPts val="0"/>
              </a:spcBef>
              <a:spcAft>
                <a:spcPts val="0"/>
              </a:spcAft>
              <a:buFont typeface="+mj-lt"/>
              <a:buAutoNum type="arabicPeriod"/>
            </a:pPr>
            <a:r>
              <a:rPr lang="en-GB" b="0" dirty="0"/>
              <a:t>First, students translate the English words/phrases (bold and underlined) in each sentence into Spanish.</a:t>
            </a:r>
          </a:p>
          <a:p>
            <a:pPr marL="228600" lvl="0" indent="-228600" algn="l" rtl="0">
              <a:spcBef>
                <a:spcPts val="0"/>
              </a:spcBef>
              <a:spcAft>
                <a:spcPts val="0"/>
              </a:spcAft>
              <a:buFont typeface="+mj-lt"/>
              <a:buAutoNum type="arabicPeriod"/>
            </a:pPr>
            <a:r>
              <a:rPr lang="en-GB" b="0" dirty="0"/>
              <a:t>Teacher clicks to reveal the answers, one at a time.</a:t>
            </a:r>
          </a:p>
          <a:p>
            <a:pPr marL="228600" lvl="0" indent="-228600" algn="l" rtl="0">
              <a:spcBef>
                <a:spcPts val="0"/>
              </a:spcBef>
              <a:spcAft>
                <a:spcPts val="0"/>
              </a:spcAft>
              <a:buFont typeface="+mj-lt"/>
              <a:buAutoNum type="arabicPeriod"/>
            </a:pPr>
            <a:r>
              <a:rPr lang="en-GB" b="0" dirty="0"/>
              <a:t>Next, students translate each sentence into English, using the glossary for unknown vocabulary.</a:t>
            </a:r>
          </a:p>
          <a:p>
            <a:pPr marL="228600" lvl="0" indent="-228600" algn="l" rtl="0">
              <a:spcBef>
                <a:spcPts val="0"/>
              </a:spcBef>
              <a:spcAft>
                <a:spcPts val="0"/>
              </a:spcAft>
              <a:buFont typeface="+mj-lt"/>
              <a:buAutoNum type="arabicPeriod"/>
            </a:pPr>
            <a:r>
              <a:rPr lang="en-GB" b="0" dirty="0"/>
              <a:t>Teacher clicks to reveal the English translations, one statement at a time.</a:t>
            </a:r>
          </a:p>
          <a:p>
            <a:pPr marL="228600" lvl="0" indent="-228600" algn="l" rtl="0">
              <a:spcBef>
                <a:spcPts val="0"/>
              </a:spcBef>
              <a:spcAft>
                <a:spcPts val="0"/>
              </a:spcAft>
              <a:buFont typeface="+mj-lt"/>
              <a:buAutoNum type="arabicPeriod"/>
            </a:pPr>
            <a:r>
              <a:rPr lang="en-GB" b="0" dirty="0"/>
              <a:t>Finally, students must decide which of the three statements is the “lie”.</a:t>
            </a:r>
          </a:p>
          <a:p>
            <a:pPr marL="228600" lvl="0" indent="-228600" algn="l" rtl="0">
              <a:spcBef>
                <a:spcPts val="0"/>
              </a:spcBef>
              <a:spcAft>
                <a:spcPts val="0"/>
              </a:spcAft>
              <a:buFont typeface="+mj-lt"/>
              <a:buAutoNum type="arabicPeriod"/>
            </a:pPr>
            <a:r>
              <a:rPr lang="en-GB" b="0" dirty="0"/>
              <a:t>Teacher clicks to reveal “</a:t>
            </a:r>
            <a:r>
              <a:rPr lang="en-GB" b="0" dirty="0" err="1"/>
              <a:t>verdad</a:t>
            </a:r>
            <a:r>
              <a:rPr lang="en-GB" b="0" dirty="0"/>
              <a:t>” or “</a:t>
            </a:r>
            <a:r>
              <a:rPr lang="en-GB" b="0" dirty="0" err="1"/>
              <a:t>falso</a:t>
            </a:r>
            <a:r>
              <a:rPr lang="en-GB" b="0" dirty="0"/>
              <a:t>” next to each statement, one at a time</a:t>
            </a:r>
          </a:p>
          <a:p>
            <a:pPr marL="228600" lvl="0" indent="-228600" algn="l" rtl="0">
              <a:spcBef>
                <a:spcPts val="0"/>
              </a:spcBef>
              <a:spcAft>
                <a:spcPts val="0"/>
              </a:spcAft>
              <a:buFont typeface="+mj-lt"/>
              <a:buAutoNum type="arabicPeriod"/>
            </a:pPr>
            <a:r>
              <a:rPr lang="en-GB" b="0" dirty="0"/>
              <a:t>Repeat the same process on the following slide.</a:t>
            </a:r>
          </a:p>
          <a:p>
            <a:pPr marL="0" lvl="0" indent="0" algn="l" rtl="0">
              <a:spcBef>
                <a:spcPts val="0"/>
              </a:spcBef>
              <a:spcAft>
                <a:spcPts val="0"/>
              </a:spcAft>
              <a:buFont typeface="+mj-lt"/>
              <a:buNone/>
            </a:pPr>
            <a:endParaRPr lang="en-GB" dirty="0"/>
          </a:p>
          <a:p>
            <a:pPr marL="0" lvl="0" indent="0" algn="l" rtl="0">
              <a:spcBef>
                <a:spcPts val="0"/>
              </a:spcBef>
              <a:spcAft>
                <a:spcPts val="0"/>
              </a:spcAft>
              <a:buFont typeface="+mj-lt"/>
              <a:buNone/>
            </a:pPr>
            <a:r>
              <a:rPr lang="en-GB" b="1" dirty="0"/>
              <a:t>Notes:</a:t>
            </a:r>
          </a:p>
          <a:p>
            <a:pPr marL="171450" lvl="0" indent="-171450" algn="l" rtl="0">
              <a:spcBef>
                <a:spcPts val="0"/>
              </a:spcBef>
              <a:spcAft>
                <a:spcPts val="0"/>
              </a:spcAft>
              <a:buFont typeface="Arial" panose="020B0604020202020204" pitchFamily="34" charset="0"/>
              <a:buChar char="•"/>
            </a:pPr>
            <a:r>
              <a:rPr lang="en-GB" b="0" dirty="0"/>
              <a:t>For some words/phrases there are two possible answers, one of which is Higher tier only vocabulary. </a:t>
            </a:r>
          </a:p>
          <a:p>
            <a:pPr marL="171450" lvl="0" indent="-171450" algn="l" rtl="0">
              <a:spcBef>
                <a:spcPts val="0"/>
              </a:spcBef>
              <a:spcAft>
                <a:spcPts val="0"/>
              </a:spcAft>
              <a:buFont typeface="Arial" panose="020B0604020202020204" pitchFamily="34" charset="0"/>
              <a:buChar char="•"/>
            </a:pPr>
            <a:r>
              <a:rPr lang="en-GB" b="0" dirty="0"/>
              <a:t>For number 6, the teacher could ask students how they would write 20,000 in words (the words “</a:t>
            </a:r>
            <a:r>
              <a:rPr lang="en-GB" b="0" dirty="0" err="1"/>
              <a:t>veinte</a:t>
            </a:r>
            <a:r>
              <a:rPr lang="en-GB" b="0" dirty="0"/>
              <a:t>” and “mil” are known)</a:t>
            </a:r>
            <a:endParaRPr lang="en-GB" b="1" dirty="0"/>
          </a:p>
          <a:p>
            <a:pPr marL="0" lvl="0" indent="0" algn="l" rtl="0">
              <a:spcBef>
                <a:spcPts val="0"/>
              </a:spcBef>
              <a:spcAft>
                <a:spcPts val="0"/>
              </a:spcAft>
              <a:buFont typeface="+mj-lt"/>
              <a:buNone/>
            </a:pPr>
            <a:endParaRPr lang="en-GB" b="1" dirty="0"/>
          </a:p>
          <a:p>
            <a:pPr marL="0" lvl="0" indent="0" algn="l" rtl="0">
              <a:spcBef>
                <a:spcPts val="0"/>
              </a:spcBef>
              <a:spcAft>
                <a:spcPts val="0"/>
              </a:spcAft>
              <a:buFont typeface="+mj-lt"/>
              <a:buNone/>
            </a:pPr>
            <a:r>
              <a:rPr lang="en-GB" b="1" dirty="0"/>
              <a:t>Sources:</a:t>
            </a:r>
          </a:p>
          <a:p>
            <a:pPr marL="171450" lvl="0" indent="-171450" algn="l" rtl="0">
              <a:spcBef>
                <a:spcPts val="0"/>
              </a:spcBef>
              <a:spcAft>
                <a:spcPts val="0"/>
              </a:spcAft>
              <a:buFont typeface="Arial" panose="020B0604020202020204" pitchFamily="34" charset="0"/>
              <a:buChar char="•"/>
            </a:pPr>
            <a:r>
              <a:rPr lang="en-GB" b="0" dirty="0"/>
              <a:t>https://www.latomatinatours.com/</a:t>
            </a:r>
          </a:p>
          <a:p>
            <a:pPr marL="171450" lvl="0" indent="-171450" algn="l" rtl="0">
              <a:spcBef>
                <a:spcPts val="0"/>
              </a:spcBef>
              <a:spcAft>
                <a:spcPts val="0"/>
              </a:spcAft>
              <a:buFont typeface="Arial" panose="020B0604020202020204" pitchFamily="34" charset="0"/>
              <a:buChar char="•"/>
            </a:pPr>
            <a:r>
              <a:rPr lang="en-GB" b="0" dirty="0"/>
              <a:t>https://en.wikipedia.org/wiki/La_Tomatina</a:t>
            </a:r>
          </a:p>
          <a:p>
            <a:pPr marL="171450" lvl="0" indent="-171450" algn="l" rtl="0">
              <a:spcBef>
                <a:spcPts val="0"/>
              </a:spcBef>
              <a:spcAft>
                <a:spcPts val="0"/>
              </a:spcAft>
              <a:buFont typeface="Arial" panose="020B0604020202020204" pitchFamily="34" charset="0"/>
              <a:buChar char="•"/>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GB" sz="1200" b="1" dirty="0">
                <a:solidFill>
                  <a:srgbClr val="1F3864"/>
                </a:solidFill>
              </a:rPr>
              <a:t>Frequency of unknown words/cognates:</a:t>
            </a:r>
          </a:p>
          <a:p>
            <a:pPr marL="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mayor [154]; camión de bomberos [n/a]; palo jabón [n/a]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7309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[2/2]</a:t>
            </a:r>
            <a:endParaRPr sz="1200" b="1" dirty="0">
              <a:solidFill>
                <a:schemeClr val="dk1"/>
              </a:solidFill>
              <a:latin typeface="Calibri"/>
              <a:ea typeface="Calibri"/>
              <a:cs typeface="Calibri"/>
              <a:sym typeface="Calibri"/>
            </a:endParaRPr>
          </a:p>
        </p:txBody>
      </p:sp>
      <p:sp>
        <p:nvSpPr>
          <p:cNvPr id="495" name="Google Shape;49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95486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2 minutes</a:t>
            </a:r>
            <a:endParaRPr lang="en-US" dirty="0"/>
          </a:p>
          <a:p>
            <a:endParaRPr lang="en-GB" dirty="0"/>
          </a:p>
          <a:p>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introduce students to relevant cultural information before reading the text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Photo of ‘</a:t>
            </a:r>
            <a:r>
              <a:rPr lang="en-US" sz="1200" b="0" i="0" u="none" strike="noStrike" kern="1200" dirty="0" err="1">
                <a:solidFill>
                  <a:schemeClr val="tx1"/>
                </a:solidFill>
                <a:effectLst/>
                <a:latin typeface="+mn-lt"/>
                <a:ea typeface="+mn-ea"/>
                <a:cs typeface="+mn-cs"/>
              </a:rPr>
              <a:t>Pobre</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mí</a:t>
            </a:r>
            <a:r>
              <a:rPr lang="en-US" sz="1200" b="0" i="0" u="none" strike="noStrike" kern="1200" dirty="0">
                <a:solidFill>
                  <a:schemeClr val="tx1"/>
                </a:solidFill>
                <a:effectLst/>
                <a:latin typeface="+mn-lt"/>
                <a:ea typeface="+mn-ea"/>
                <a:cs typeface="+mn-cs"/>
              </a:rPr>
              <a:t>’ by </a:t>
            </a:r>
            <a:r>
              <a:rPr lang="en-US" sz="1200" b="0" i="0" u="none" strike="noStrike" kern="1200" dirty="0" err="1">
                <a:solidFill>
                  <a:schemeClr val="tx1"/>
                </a:solidFill>
                <a:effectLst/>
                <a:latin typeface="+mn-lt"/>
                <a:ea typeface="+mn-ea"/>
                <a:cs typeface="+mn-cs"/>
              </a:rPr>
              <a:t>Laramburu</a:t>
            </a:r>
            <a:r>
              <a:rPr lang="en-US" sz="1200" b="0" i="0" u="none" strike="noStrike" kern="1200" dirty="0">
                <a:solidFill>
                  <a:schemeClr val="tx1"/>
                </a:solidFill>
                <a:effectLst/>
                <a:latin typeface="+mn-lt"/>
                <a:ea typeface="+mn-ea"/>
                <a:cs typeface="+mn-cs"/>
              </a:rPr>
              <a:t>, available at: https://commons.wikimedia.org/wiki/File:Pobre_de_m%C3%AD_2012_1.jpg. </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 2.0 Generic</a:t>
            </a:r>
            <a:r>
              <a:rPr lang="en-US" sz="1200" b="0" i="0" kern="1200" dirty="0">
                <a:solidFill>
                  <a:schemeClr val="tx1"/>
                </a:solidFill>
                <a:effectLst/>
                <a:latin typeface="+mn-lt"/>
                <a:ea typeface="+mn-ea"/>
                <a:cs typeface="+mn-cs"/>
              </a:rPr>
              <a:t> license.</a:t>
            </a:r>
            <a:endParaRPr lang="en-GB" dirty="0"/>
          </a:p>
        </p:txBody>
      </p:sp>
      <p:sp>
        <p:nvSpPr>
          <p:cNvPr id="4" name="Slide Number Placeholder 3"/>
          <p:cNvSpPr>
            <a:spLocks noGrp="1"/>
          </p:cNvSpPr>
          <p:nvPr>
            <p:ph type="sldNum" sz="quarter" idx="5"/>
          </p:nvPr>
        </p:nvSpPr>
        <p:spPr/>
        <p:txBody>
          <a:bodyPr/>
          <a:lstStyle/>
          <a:p>
            <a:fld id="{7792FF8D-BF54-4BE5-86FE-39443B9979F5}" type="slidenum">
              <a:rPr lang="es-ES_tradnl" smtClean="0"/>
              <a:t>31</a:t>
            </a:fld>
            <a:endParaRPr lang="es-ES_tradnl"/>
          </a:p>
        </p:txBody>
      </p:sp>
    </p:spTree>
    <p:extLst>
      <p:ext uri="{BB962C8B-B14F-4D97-AF65-F5344CB8AC3E}">
        <p14:creationId xmlns:p14="http://schemas.microsoft.com/office/powerpoint/2010/main" val="2211687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2 minutes</a:t>
            </a:r>
            <a:endParaRPr lang="en-US" dirty="0"/>
          </a:p>
          <a:p>
            <a:endParaRPr lang="en-GB" dirty="0"/>
          </a:p>
          <a:p>
            <a:r>
              <a:rPr lang="en-GB" b="1" dirty="0"/>
              <a:t>Aim</a:t>
            </a:r>
            <a:r>
              <a:rPr lang="en-GB" dirty="0"/>
              <a:t>: </a:t>
            </a:r>
          </a:p>
          <a:p>
            <a:pPr marL="228600" indent="-228600">
              <a:buAutoNum type="arabicParenR"/>
            </a:pPr>
            <a:r>
              <a:rPr lang="en-GB" dirty="0"/>
              <a:t>to revisit –</a:t>
            </a:r>
            <a:r>
              <a:rPr lang="en-GB" dirty="0" err="1"/>
              <a:t>ar</a:t>
            </a:r>
            <a:r>
              <a:rPr lang="en-GB" dirty="0"/>
              <a:t> verbs in affirmative imperative</a:t>
            </a:r>
          </a:p>
          <a:p>
            <a:pPr marL="228600" indent="-228600">
              <a:buAutoNum type="arabicParenR"/>
            </a:pPr>
            <a:r>
              <a:rPr lang="en-GB" dirty="0"/>
              <a:t>to </a:t>
            </a:r>
            <a:r>
              <a:rPr lang="en-GB" b="1" dirty="0"/>
              <a:t>introduce</a:t>
            </a:r>
            <a:r>
              <a:rPr lang="en-GB" dirty="0"/>
              <a:t> –er/-</a:t>
            </a:r>
            <a:r>
              <a:rPr lang="en-GB" dirty="0" err="1"/>
              <a:t>ir</a:t>
            </a:r>
            <a:r>
              <a:rPr lang="en-GB" dirty="0"/>
              <a:t> verbs in affirmative imperative.</a:t>
            </a:r>
          </a:p>
          <a:p>
            <a:pPr marL="0" indent="0">
              <a:buNone/>
            </a:pPr>
            <a:br>
              <a:rPr lang="en-GB" dirty="0"/>
            </a:br>
            <a:r>
              <a:rPr lang="en-GB" b="1" dirty="0"/>
              <a:t>Procedure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US" b="0" dirty="0"/>
              <a:t>Go</a:t>
            </a:r>
            <a:r>
              <a:rPr lang="en-US" b="0" baseline="0" dirty="0"/>
              <a:t> through the grammar explanation with students, revealing each new sentence on a mouse click.</a:t>
            </a:r>
          </a:p>
          <a:p>
            <a:r>
              <a:rPr lang="en-GB" dirty="0"/>
              <a:t>2. Elicit the English from the Spanish examples.</a:t>
            </a:r>
          </a:p>
          <a:p>
            <a:pPr marL="228600" indent="-228600">
              <a:buAutoNum type="arabicParenR"/>
            </a:pPr>
            <a:endParaRPr lang="en-GB" dirty="0"/>
          </a:p>
        </p:txBody>
      </p:sp>
      <p:sp>
        <p:nvSpPr>
          <p:cNvPr id="4" name="Slide Number Placeholder 3"/>
          <p:cNvSpPr>
            <a:spLocks noGrp="1"/>
          </p:cNvSpPr>
          <p:nvPr>
            <p:ph type="sldNum" sz="quarter" idx="5"/>
          </p:nvPr>
        </p:nvSpPr>
        <p:spPr/>
        <p:txBody>
          <a:bodyPr/>
          <a:lstStyle/>
          <a:p>
            <a:fld id="{7792FF8D-BF54-4BE5-86FE-39443B9979F5}" type="slidenum">
              <a:rPr lang="es-ES_tradnl" smtClean="0"/>
              <a:t>32</a:t>
            </a:fld>
            <a:endParaRPr lang="es-ES_tradnl"/>
          </a:p>
        </p:txBody>
      </p:sp>
    </p:spTree>
    <p:extLst>
      <p:ext uri="{BB962C8B-B14F-4D97-AF65-F5344CB8AC3E}">
        <p14:creationId xmlns:p14="http://schemas.microsoft.com/office/powerpoint/2010/main" val="2211687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8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practice the use of the affirmative imperative in an informal context, where the subject of the verb is ‘</a:t>
            </a:r>
            <a:r>
              <a:rPr lang="en-US" b="0" dirty="0" err="1"/>
              <a:t>tú</a:t>
            </a:r>
            <a:r>
              <a:rPr lang="en-US" b="0" dirty="0"/>
              <a:t>’.</a:t>
            </a:r>
            <a:endParaRPr lang="en-US" sz="1200" dirty="0">
              <a:solidFill>
                <a:schemeClr val="dk1"/>
              </a:solidFill>
              <a:latin typeface="+mn-lt"/>
              <a:ea typeface="Calibri"/>
              <a:cs typeface="Calibri"/>
              <a:sym typeface="Calibri"/>
            </a:endParaRP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Students read the sentences 1-8 paying close attention to the verb ending.</a:t>
            </a:r>
          </a:p>
          <a:p>
            <a:pPr marL="228600" lvl="0" indent="-228600" algn="l" rtl="0">
              <a:spcBef>
                <a:spcPts val="0"/>
              </a:spcBef>
              <a:spcAft>
                <a:spcPts val="0"/>
              </a:spcAft>
              <a:buClr>
                <a:schemeClr val="dk1"/>
              </a:buClr>
              <a:buSzPts val="1200"/>
              <a:buFont typeface="Calibri"/>
              <a:buAutoNum type="arabicPeriod"/>
            </a:pPr>
            <a:r>
              <a:rPr lang="en-US" b="0" dirty="0"/>
              <a:t>Identify which phrases could be affirmative imperative. Note that these verbs could also be in the 3</a:t>
            </a:r>
            <a:r>
              <a:rPr lang="en-US" b="0" baseline="30000" dirty="0"/>
              <a:t>rd</a:t>
            </a:r>
            <a:r>
              <a:rPr lang="en-US" b="0" dirty="0"/>
              <a:t> person singular present indicative, like speech bubble.  </a:t>
            </a:r>
          </a:p>
          <a:p>
            <a:pPr marL="228600" lvl="0" indent="-228600" algn="l" rtl="0">
              <a:spcBef>
                <a:spcPts val="0"/>
              </a:spcBef>
              <a:spcAft>
                <a:spcPts val="0"/>
              </a:spcAft>
              <a:buClr>
                <a:schemeClr val="dk1"/>
              </a:buClr>
              <a:buSzPts val="1200"/>
              <a:buFont typeface="Calibri"/>
              <a:buAutoNum type="arabicPeriod"/>
            </a:pPr>
            <a:r>
              <a:rPr lang="en-US" b="0" dirty="0"/>
              <a:t>Click to reveal the punctuation.</a:t>
            </a:r>
          </a:p>
          <a:p>
            <a:pPr marL="228600" lvl="0" indent="-228600" algn="l" rtl="0">
              <a:spcBef>
                <a:spcPts val="0"/>
              </a:spcBef>
              <a:spcAft>
                <a:spcPts val="0"/>
              </a:spcAft>
              <a:buClr>
                <a:schemeClr val="dk1"/>
              </a:buClr>
              <a:buSzPts val="1200"/>
              <a:buFont typeface="Calibri"/>
              <a:buAutoNum type="arabicPeriod"/>
            </a:pPr>
            <a:r>
              <a:rPr lang="en-US" b="0" dirty="0"/>
              <a:t>Answer the questions in English to check understanding for vocabulary.</a:t>
            </a:r>
          </a:p>
          <a:p>
            <a:pPr marL="228600" lvl="0" indent="-228600" algn="l" rtl="0">
              <a:spcBef>
                <a:spcPts val="0"/>
              </a:spcBef>
              <a:spcAft>
                <a:spcPts val="0"/>
              </a:spcAft>
              <a:buClr>
                <a:schemeClr val="dk1"/>
              </a:buClr>
              <a:buSzPts val="1200"/>
              <a:buFont typeface="Calibri"/>
              <a:buAutoNum type="arabicPeriod"/>
            </a:pPr>
            <a:r>
              <a:rPr lang="en-US" b="0" dirty="0"/>
              <a:t>English translations appear on each click.</a:t>
            </a:r>
          </a:p>
          <a:p>
            <a:pPr marL="228600" lvl="0" indent="-228600" algn="l" rtl="0">
              <a:spcBef>
                <a:spcPts val="0"/>
              </a:spcBef>
              <a:spcAft>
                <a:spcPts val="0"/>
              </a:spcAft>
              <a:buClr>
                <a:schemeClr val="dk1"/>
              </a:buClr>
              <a:buSzPts val="1200"/>
              <a:buFont typeface="Calibri"/>
              <a:buAutoNum type="arabicPeriod"/>
            </a:pPr>
            <a:endParaRPr lang="en-US" b="0" dirty="0"/>
          </a:p>
          <a:p>
            <a:r>
              <a:rPr lang="en-GB" b="1" dirty="0"/>
              <a:t>Suggested answers for the extension activity:</a:t>
            </a:r>
          </a:p>
          <a:p>
            <a:pPr marL="228600" indent="-228600">
              <a:buFont typeface="+mj-lt"/>
              <a:buAutoNum type="arabicPeriod"/>
            </a:pPr>
            <a:r>
              <a:rPr lang="en-GB" dirty="0" err="1"/>
              <a:t>Bebe</a:t>
            </a:r>
            <a:r>
              <a:rPr lang="en-GB" dirty="0"/>
              <a:t> </a:t>
            </a:r>
            <a:r>
              <a:rPr lang="en-GB" dirty="0" err="1"/>
              <a:t>bastante</a:t>
            </a:r>
            <a:r>
              <a:rPr lang="en-GB" dirty="0"/>
              <a:t> </a:t>
            </a:r>
            <a:r>
              <a:rPr lang="en-GB" dirty="0" err="1"/>
              <a:t>agua</a:t>
            </a:r>
            <a:r>
              <a:rPr lang="en-GB" dirty="0"/>
              <a:t>.</a:t>
            </a:r>
          </a:p>
          <a:p>
            <a:pPr marL="228600" indent="-228600">
              <a:buFont typeface="+mj-lt"/>
              <a:buAutoNum type="arabicPeriod"/>
            </a:pPr>
            <a:r>
              <a:rPr lang="en-GB" dirty="0" err="1"/>
              <a:t>Lleva</a:t>
            </a:r>
            <a:r>
              <a:rPr lang="en-GB" dirty="0"/>
              <a:t> </a:t>
            </a:r>
            <a:r>
              <a:rPr lang="en-GB" dirty="0" err="1"/>
              <a:t>ropa</a:t>
            </a:r>
            <a:r>
              <a:rPr lang="en-GB" dirty="0"/>
              <a:t> </a:t>
            </a:r>
            <a:r>
              <a:rPr lang="en-GB" dirty="0" err="1"/>
              <a:t>blanca</a:t>
            </a:r>
            <a:r>
              <a:rPr lang="en-GB" dirty="0"/>
              <a:t>.</a:t>
            </a:r>
          </a:p>
          <a:p>
            <a:pPr marL="228600" indent="-228600">
              <a:buFont typeface="+mj-lt"/>
              <a:buAutoNum type="arabicPeriod"/>
            </a:pPr>
            <a:r>
              <a:rPr lang="en-GB" dirty="0" err="1"/>
              <a:t>Disfruta</a:t>
            </a:r>
            <a:r>
              <a:rPr lang="en-GB" dirty="0"/>
              <a:t> de la </a:t>
            </a:r>
            <a:r>
              <a:rPr lang="en-GB" dirty="0" err="1"/>
              <a:t>visita</a:t>
            </a:r>
            <a:r>
              <a:rPr lang="en-GB" dirty="0"/>
              <a:t>.</a:t>
            </a:r>
          </a:p>
          <a:p>
            <a:pPr marL="228600" indent="-228600">
              <a:buFont typeface="+mj-lt"/>
              <a:buAutoNum type="arabicPeriod"/>
            </a:pPr>
            <a:r>
              <a:rPr lang="en-GB" dirty="0" err="1"/>
              <a:t>Incluye</a:t>
            </a:r>
            <a:r>
              <a:rPr lang="en-GB" dirty="0"/>
              <a:t> </a:t>
            </a:r>
            <a:r>
              <a:rPr lang="en-GB" dirty="0" err="1"/>
              <a:t>tiempo</a:t>
            </a:r>
            <a:r>
              <a:rPr lang="en-GB" dirty="0"/>
              <a:t> para </a:t>
            </a:r>
            <a:r>
              <a:rPr lang="en-GB" dirty="0" err="1"/>
              <a:t>descansar</a:t>
            </a:r>
            <a:r>
              <a:rPr lang="en-GB" dirty="0"/>
              <a:t>.</a:t>
            </a:r>
          </a:p>
          <a:p>
            <a:pPr marL="228600" indent="-228600">
              <a:buFont typeface="+mj-lt"/>
              <a:buAutoNum type="arabicPeriod"/>
            </a:pPr>
            <a:endParaRPr lang="en-GB" dirty="0"/>
          </a:p>
          <a:p>
            <a:endParaRPr lang="en-GB" dirty="0"/>
          </a:p>
          <a:p>
            <a:r>
              <a:rPr lang="en-GB" dirty="0"/>
              <a:t>Photo available here: https://commons.wikimedia.org/wiki/File:August-banner-02.jpg from Wikimedia. </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 2.0 Generic</a:t>
            </a:r>
            <a:r>
              <a:rPr lang="en-US" sz="1200" b="0" i="0" kern="1200" dirty="0">
                <a:solidFill>
                  <a:schemeClr val="tx1"/>
                </a:solidFill>
                <a:effectLst/>
                <a:latin typeface="+mn-lt"/>
                <a:ea typeface="+mn-ea"/>
                <a:cs typeface="+mn-cs"/>
              </a:rPr>
              <a:t> license.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592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the possessive adjectives ‘mi’,</a:t>
            </a:r>
            <a:r>
              <a:rPr lang="en-US" b="0" baseline="0" dirty="0"/>
              <a:t> ‘mis’, ‘</a:t>
            </a:r>
            <a:r>
              <a:rPr lang="en-US" b="0" baseline="0" dirty="0" err="1"/>
              <a:t>tu</a:t>
            </a:r>
            <a:r>
              <a:rPr lang="en-US" b="0" baseline="0" dirty="0"/>
              <a:t>’ and ‘</a:t>
            </a:r>
            <a:r>
              <a:rPr lang="en-US" b="0" baseline="0" dirty="0" err="1"/>
              <a:t>tus</a:t>
            </a:r>
            <a:r>
              <a:rPr lang="en-US" b="0" baseline="0" dirty="0"/>
              <a:t>’ before </a:t>
            </a:r>
            <a:r>
              <a:rPr lang="en-US" b="0" baseline="0" dirty="0" err="1"/>
              <a:t>practising</a:t>
            </a:r>
            <a:r>
              <a:rPr lang="en-US" b="0" baseline="0" dirty="0"/>
              <a:t> these features in reading and listening.</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a:t>
            </a:r>
            <a:r>
              <a:rPr lang="en-US" b="0" baseline="0" dirty="0"/>
              <a:t> to bring up each part of the explanation. Gaps are left in the sentences to elicit the possessive adjectives from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other vocabulary from the ‘Making words plural’ slide could be </a:t>
            </a:r>
            <a:r>
              <a:rPr lang="en-US" b="0" baseline="0" dirty="0" err="1"/>
              <a:t>practised</a:t>
            </a:r>
            <a:r>
              <a:rPr lang="en-US" b="0" baseline="0" dirty="0"/>
              <a:t> here by asking students how they would say, for example, ‘my light’, ‘your roots’.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The following explanation of an uncountable noun used in the NCELP KS3 SOWs may be helpful: </a:t>
            </a:r>
            <a:r>
              <a:rPr lang="en-US" sz="1200" b="0" i="1" u="none" strike="noStrike" kern="1200" dirty="0">
                <a:solidFill>
                  <a:schemeClr val="tx1"/>
                </a:solidFill>
                <a:effectLst/>
                <a:latin typeface="+mn-lt"/>
                <a:ea typeface="+mn-ea"/>
                <a:cs typeface="+mn-cs"/>
              </a:rPr>
              <a:t>“To check whether a noun is </a:t>
            </a:r>
            <a:r>
              <a:rPr lang="en-US" sz="1200" b="1" i="1" u="none" strike="noStrike" kern="1200" dirty="0">
                <a:solidFill>
                  <a:schemeClr val="tx1"/>
                </a:solidFill>
                <a:effectLst/>
                <a:latin typeface="+mn-lt"/>
                <a:ea typeface="+mn-ea"/>
                <a:cs typeface="+mn-cs"/>
              </a:rPr>
              <a:t>countable</a:t>
            </a:r>
            <a:r>
              <a:rPr lang="en-US" sz="1200" b="0" i="1" u="none" strike="noStrike" kern="1200" dirty="0">
                <a:solidFill>
                  <a:schemeClr val="tx1"/>
                </a:solidFill>
                <a:effectLst/>
                <a:latin typeface="+mn-lt"/>
                <a:ea typeface="+mn-ea"/>
                <a:cs typeface="+mn-cs"/>
              </a:rPr>
              <a:t> or </a:t>
            </a:r>
            <a:r>
              <a:rPr lang="en-US" sz="1200" b="1" i="1" u="none" strike="noStrike" kern="1200" dirty="0">
                <a:solidFill>
                  <a:schemeClr val="tx1"/>
                </a:solidFill>
                <a:effectLst/>
                <a:latin typeface="+mn-lt"/>
                <a:ea typeface="+mn-ea"/>
                <a:cs typeface="+mn-cs"/>
              </a:rPr>
              <a:t>uncountable</a:t>
            </a:r>
            <a:r>
              <a:rPr lang="en-US" sz="1200" b="0" i="1" u="none" strike="noStrike" kern="1200" dirty="0">
                <a:solidFill>
                  <a:schemeClr val="tx1"/>
                </a:solidFill>
                <a:effectLst/>
                <a:latin typeface="+mn-lt"/>
                <a:ea typeface="+mn-ea"/>
                <a:cs typeface="+mn-cs"/>
              </a:rPr>
              <a:t>, try putting a </a:t>
            </a:r>
            <a:r>
              <a:rPr lang="en-US" sz="1200" b="1" i="1" u="none" strike="noStrike" kern="1200" dirty="0">
                <a:solidFill>
                  <a:schemeClr val="tx1"/>
                </a:solidFill>
                <a:effectLst/>
                <a:latin typeface="+mn-lt"/>
                <a:ea typeface="+mn-ea"/>
                <a:cs typeface="+mn-cs"/>
              </a:rPr>
              <a:t>number</a:t>
            </a:r>
            <a:r>
              <a:rPr lang="en-US" sz="1200" b="0" i="1" u="none" strike="noStrike" kern="1200" dirty="0">
                <a:solidFill>
                  <a:schemeClr val="tx1"/>
                </a:solidFill>
                <a:effectLst/>
                <a:latin typeface="+mn-lt"/>
                <a:ea typeface="+mn-ea"/>
                <a:cs typeface="+mn-cs"/>
              </a:rPr>
              <a:t> in front of the English word. You can’t say ‘two </a:t>
            </a:r>
            <a:r>
              <a:rPr lang="en-US" sz="1200" b="0" i="1" u="none" strike="noStrike" kern="1200" dirty="0" err="1">
                <a:solidFill>
                  <a:schemeClr val="tx1"/>
                </a:solidFill>
                <a:effectLst/>
                <a:latin typeface="+mn-lt"/>
                <a:ea typeface="+mn-ea"/>
                <a:cs typeface="+mn-cs"/>
              </a:rPr>
              <a:t>clothings</a:t>
            </a:r>
            <a:r>
              <a:rPr lang="en-US" sz="1200" b="0" i="1" u="none" strike="noStrike" kern="1200" dirty="0">
                <a:solidFill>
                  <a:schemeClr val="tx1"/>
                </a:solidFill>
                <a:effectLst/>
                <a:latin typeface="+mn-lt"/>
                <a:ea typeface="+mn-ea"/>
                <a:cs typeface="+mn-cs"/>
              </a:rPr>
              <a:t>’ so </a:t>
            </a:r>
            <a:r>
              <a:rPr lang="en-US" sz="1200" b="0" i="1" u="sng" kern="1200" dirty="0">
                <a:solidFill>
                  <a:schemeClr val="tx1"/>
                </a:solidFill>
                <a:effectLst/>
                <a:latin typeface="+mn-lt"/>
                <a:ea typeface="+mn-ea"/>
                <a:cs typeface="+mn-cs"/>
              </a:rPr>
              <a:t>clothing</a:t>
            </a:r>
            <a:r>
              <a:rPr lang="en-US" sz="1200" b="0" i="1" u="none" strike="noStrike" kern="1200" dirty="0">
                <a:solidFill>
                  <a:schemeClr val="tx1"/>
                </a:solidFill>
                <a:effectLst/>
                <a:latin typeface="+mn-lt"/>
                <a:ea typeface="+mn-ea"/>
                <a:cs typeface="+mn-cs"/>
              </a:rPr>
              <a:t> is </a:t>
            </a:r>
            <a:r>
              <a:rPr lang="en-US" sz="1200" b="1" i="1" u="none" strike="noStrike" kern="1200" dirty="0">
                <a:solidFill>
                  <a:schemeClr val="tx1"/>
                </a:solidFill>
                <a:effectLst/>
                <a:latin typeface="+mn-lt"/>
                <a:ea typeface="+mn-ea"/>
                <a:cs typeface="+mn-cs"/>
              </a:rPr>
              <a:t>uncountable.”</a:t>
            </a:r>
            <a:endParaRPr lang="en-US" b="0" i="1" baseline="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4483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to the audio, either as a whole or split into 8 parts, and tick the correct column, depending on the form of the verb heard in the audio.  The sentences are heard in the text in the same order as they appear on the slide. </a:t>
            </a:r>
            <a:r>
              <a:rPr lang="en-US" b="1" dirty="0"/>
              <a:t>Note that sentences 3 and 5 contain higher vocabulary.</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err="1">
                <a:ln>
                  <a:noFill/>
                </a:ln>
                <a:effectLst/>
                <a:uLnTx/>
                <a:uFillTx/>
                <a:latin typeface="Century Gothic"/>
                <a:ea typeface="+mn-ea"/>
                <a:cs typeface="+mn-cs"/>
              </a:rPr>
              <a:t>Bienvenido</a:t>
            </a:r>
            <a:r>
              <a:rPr kumimoji="0" lang="en-GB" sz="1200" b="0" i="0" u="none" strike="noStrike" kern="1200" cap="none" spc="0" normalizeH="0" baseline="0" noProof="0" dirty="0">
                <a:ln>
                  <a:noFill/>
                </a:ln>
                <a:effectLst/>
                <a:uLnTx/>
                <a:uFillTx/>
                <a:latin typeface="Century Gothic"/>
                <a:ea typeface="+mn-ea"/>
                <a:cs typeface="+mn-cs"/>
              </a:rPr>
              <a:t> a Pamplona. </a:t>
            </a:r>
            <a:r>
              <a:rPr lang="en-GB" sz="1200" dirty="0" err="1">
                <a:latin typeface="Century Gothic"/>
              </a:rPr>
              <a:t>Mañana</a:t>
            </a:r>
            <a:r>
              <a:rPr lang="en-GB" sz="1200" dirty="0">
                <a:latin typeface="Century Gothic"/>
              </a:rPr>
              <a:t> </a:t>
            </a:r>
            <a:r>
              <a:rPr lang="en-GB" sz="1200" dirty="0" err="1">
                <a:latin typeface="Century Gothic"/>
              </a:rPr>
              <a:t>empieza</a:t>
            </a:r>
            <a:r>
              <a:rPr lang="en-GB" sz="1200" dirty="0">
                <a:latin typeface="Century Gothic"/>
              </a:rPr>
              <a:t> l</a:t>
            </a:r>
            <a:r>
              <a:rPr kumimoji="0" lang="en-GB" sz="1200" b="0" i="0" u="none" strike="noStrike" kern="1200" cap="none" spc="0" normalizeH="0" baseline="0" noProof="0" dirty="0">
                <a:ln>
                  <a:noFill/>
                </a:ln>
                <a:effectLst/>
                <a:uLnTx/>
                <a:uFillTx/>
                <a:latin typeface="Century Gothic"/>
                <a:ea typeface="+mn-ea"/>
                <a:cs typeface="+mn-cs"/>
              </a:rPr>
              <a:t>a fiesta</a:t>
            </a:r>
            <a:r>
              <a:rPr kumimoji="0" lang="en-GB" sz="1200" b="0" i="0" u="none" strike="noStrike" kern="1200" cap="none" spc="0" normalizeH="0" noProof="0" dirty="0">
                <a:ln>
                  <a:noFill/>
                </a:ln>
                <a:effectLst/>
                <a:uLnTx/>
                <a:uFillTx/>
                <a:latin typeface="Century Gothic"/>
                <a:ea typeface="+mn-ea"/>
                <a:cs typeface="+mn-cs"/>
              </a:rPr>
              <a:t> de San Fermín con el “</a:t>
            </a:r>
            <a:r>
              <a:rPr kumimoji="0" lang="en-GB" sz="1200" b="0" i="0" u="none" strike="noStrike" kern="1200" cap="none" spc="0" normalizeH="0" noProof="0" dirty="0" err="1">
                <a:ln>
                  <a:noFill/>
                </a:ln>
                <a:effectLst/>
                <a:uLnTx/>
                <a:uFillTx/>
                <a:latin typeface="Century Gothic"/>
                <a:ea typeface="+mn-ea"/>
                <a:cs typeface="+mn-cs"/>
              </a:rPr>
              <a:t>chupinazo</a:t>
            </a:r>
            <a:r>
              <a:rPr kumimoji="0" lang="en-GB" sz="1200" b="0" i="0" u="none" strike="noStrike" kern="1200" cap="none" spc="0" normalizeH="0" noProof="0" dirty="0">
                <a:ln>
                  <a:noFill/>
                </a:ln>
                <a:effectLst/>
                <a:uLnTx/>
                <a:uFillTx/>
                <a:latin typeface="Century Gothic"/>
                <a:ea typeface="+mn-ea"/>
                <a:cs typeface="+mn-cs"/>
              </a:rPr>
              <a:t>”,</a:t>
            </a:r>
            <a:r>
              <a:rPr lang="en-GB" sz="1200" dirty="0">
                <a:latin typeface="Century Gothic"/>
              </a:rPr>
              <a:t> el </a:t>
            </a:r>
            <a:r>
              <a:rPr lang="en-GB" sz="1200" dirty="0" err="1">
                <a:latin typeface="Century Gothic"/>
              </a:rPr>
              <a:t>cohete</a:t>
            </a:r>
            <a:r>
              <a:rPr lang="en-GB" sz="1200" dirty="0">
                <a:latin typeface="Century Gothic"/>
              </a:rPr>
              <a:t>* que </a:t>
            </a:r>
            <a:r>
              <a:rPr lang="en-GB" sz="1200" dirty="0" err="1">
                <a:latin typeface="Century Gothic"/>
              </a:rPr>
              <a:t>marca</a:t>
            </a:r>
            <a:r>
              <a:rPr lang="en-GB" sz="1200" dirty="0">
                <a:latin typeface="Century Gothic"/>
              </a:rPr>
              <a:t> el </a:t>
            </a:r>
            <a:r>
              <a:rPr lang="en-GB" sz="1200" dirty="0" err="1">
                <a:latin typeface="Century Gothic"/>
              </a:rPr>
              <a:t>inicio</a:t>
            </a:r>
            <a:r>
              <a:rPr lang="en-GB" sz="1200" dirty="0">
                <a:latin typeface="Century Gothic"/>
              </a:rPr>
              <a:t> de la fiesta. Es </a:t>
            </a:r>
            <a:r>
              <a:rPr lang="en-GB" sz="1200" dirty="0" err="1">
                <a:latin typeface="Century Gothic"/>
              </a:rPr>
              <a:t>muy</a:t>
            </a:r>
            <a:r>
              <a:rPr lang="en-GB" sz="1200" dirty="0">
                <a:latin typeface="Century Gothic"/>
              </a:rPr>
              <a:t> </a:t>
            </a:r>
            <a:r>
              <a:rPr lang="en-GB" sz="1200" dirty="0" err="1">
                <a:latin typeface="Century Gothic"/>
              </a:rPr>
              <a:t>divertido</a:t>
            </a:r>
            <a:r>
              <a:rPr lang="en-GB" sz="1200" dirty="0">
                <a:latin typeface="Century Gothic"/>
              </a:rPr>
              <a:t> y lo </a:t>
            </a:r>
            <a:r>
              <a:rPr lang="en-GB" sz="1200" dirty="0" err="1">
                <a:latin typeface="Century Gothic"/>
              </a:rPr>
              <a:t>recomiendo</a:t>
            </a:r>
            <a:r>
              <a:rPr kumimoji="0" lang="en-GB" sz="1200" b="0" i="0" u="none" strike="noStrike" kern="1200" cap="none" spc="0" normalizeH="0" noProof="0" dirty="0">
                <a:ln>
                  <a:noFill/>
                </a:ln>
                <a:effectLst/>
                <a:uLnTx/>
                <a:uFillTx/>
                <a:latin typeface="Century Gothic"/>
                <a:ea typeface="+mn-ea"/>
                <a:cs typeface="+mn-cs"/>
              </a:rPr>
              <a:t>. </a:t>
            </a:r>
            <a:r>
              <a:rPr lang="en-GB" sz="1200" dirty="0" err="1">
                <a:latin typeface="Century Gothic"/>
              </a:rPr>
              <a:t>Cada</a:t>
            </a:r>
            <a:r>
              <a:rPr lang="en-GB" sz="1200" dirty="0">
                <a:latin typeface="Century Gothic"/>
              </a:rPr>
              <a:t> </a:t>
            </a:r>
            <a:r>
              <a:rPr lang="en-GB" sz="1200" dirty="0" err="1">
                <a:latin typeface="Century Gothic"/>
              </a:rPr>
              <a:t>año</a:t>
            </a:r>
            <a:r>
              <a:rPr lang="en-GB" sz="1200" dirty="0">
                <a:latin typeface="Century Gothic"/>
              </a:rPr>
              <a:t>, </a:t>
            </a:r>
            <a:r>
              <a:rPr lang="en-GB" sz="1200" dirty="0" err="1">
                <a:latin typeface="Century Gothic"/>
              </a:rPr>
              <a:t>después</a:t>
            </a:r>
            <a:r>
              <a:rPr lang="en-GB" sz="1200" dirty="0">
                <a:latin typeface="Century Gothic"/>
              </a:rPr>
              <a:t> del </a:t>
            </a:r>
            <a:r>
              <a:rPr lang="en-GB" sz="1200" dirty="0" err="1">
                <a:latin typeface="Century Gothic"/>
              </a:rPr>
              <a:t>chupinazo</a:t>
            </a:r>
            <a:r>
              <a:rPr lang="en-GB" sz="1200" dirty="0">
                <a:latin typeface="Century Gothic"/>
              </a:rPr>
              <a:t>, </a:t>
            </a:r>
            <a:r>
              <a:rPr lang="en-GB" sz="1200" dirty="0" err="1">
                <a:latin typeface="Century Gothic"/>
              </a:rPr>
              <a:t>quedo</a:t>
            </a:r>
            <a:r>
              <a:rPr lang="en-GB" sz="1200" dirty="0">
                <a:latin typeface="Century Gothic"/>
              </a:rPr>
              <a:t> con mis amigos </a:t>
            </a:r>
            <a:r>
              <a:rPr lang="en-GB" sz="1200" dirty="0" err="1">
                <a:latin typeface="Century Gothic"/>
              </a:rPr>
              <a:t>en</a:t>
            </a:r>
            <a:r>
              <a:rPr lang="en-GB" sz="1200" dirty="0">
                <a:latin typeface="Century Gothic"/>
              </a:rPr>
              <a:t> un </a:t>
            </a:r>
            <a:r>
              <a:rPr lang="en-GB" sz="1200" dirty="0" err="1">
                <a:latin typeface="Century Gothic"/>
              </a:rPr>
              <a:t>restaurante</a:t>
            </a:r>
            <a:r>
              <a:rPr lang="en-GB" sz="1200" dirty="0">
                <a:latin typeface="Century Gothic"/>
              </a:rPr>
              <a:t> para comer </a:t>
            </a:r>
            <a:r>
              <a:rPr lang="en-GB" sz="1200" dirty="0" err="1">
                <a:latin typeface="Century Gothic"/>
              </a:rPr>
              <a:t>jamón</a:t>
            </a:r>
            <a:r>
              <a:rPr lang="en-GB" sz="1200" dirty="0">
                <a:latin typeface="Century Gothic"/>
              </a:rPr>
              <a:t> con huevos.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latin typeface="Century Gothic"/>
              </a:rPr>
              <a:t>¿Por </a:t>
            </a:r>
            <a:r>
              <a:rPr lang="en-GB" sz="1200" dirty="0" err="1">
                <a:latin typeface="Century Gothic"/>
              </a:rPr>
              <a:t>qué</a:t>
            </a:r>
            <a:r>
              <a:rPr lang="en-GB" sz="1200" dirty="0">
                <a:latin typeface="Century Gothic"/>
              </a:rPr>
              <a:t> no das un </a:t>
            </a:r>
            <a:r>
              <a:rPr lang="en-GB" sz="1200" dirty="0" err="1">
                <a:latin typeface="Century Gothic"/>
              </a:rPr>
              <a:t>paseo</a:t>
            </a:r>
            <a:r>
              <a:rPr lang="en-GB" sz="1200" dirty="0">
                <a:latin typeface="Century Gothic"/>
              </a:rPr>
              <a:t> por Pamplona? Es </a:t>
            </a:r>
            <a:r>
              <a:rPr lang="en-GB" sz="1200" dirty="0" err="1">
                <a:latin typeface="Century Gothic"/>
              </a:rPr>
              <a:t>tu</a:t>
            </a:r>
            <a:r>
              <a:rPr lang="en-GB" sz="1200" dirty="0">
                <a:latin typeface="Century Gothic"/>
              </a:rPr>
              <a:t> </a:t>
            </a:r>
            <a:r>
              <a:rPr lang="en-GB" sz="1200" dirty="0" err="1">
                <a:latin typeface="Century Gothic"/>
              </a:rPr>
              <a:t>oportunidad</a:t>
            </a:r>
            <a:r>
              <a:rPr lang="en-GB" sz="1200" dirty="0">
                <a:latin typeface="Century Gothic"/>
              </a:rPr>
              <a:t> de </a:t>
            </a:r>
            <a:r>
              <a:rPr lang="en-GB" sz="1200" dirty="0" err="1">
                <a:latin typeface="Century Gothic"/>
              </a:rPr>
              <a:t>conocer</a:t>
            </a:r>
            <a:r>
              <a:rPr lang="en-GB" sz="1200" dirty="0">
                <a:latin typeface="Century Gothic"/>
              </a:rPr>
              <a:t> </a:t>
            </a:r>
            <a:r>
              <a:rPr lang="en-GB" sz="1200" dirty="0" err="1">
                <a:latin typeface="Century Gothic"/>
              </a:rPr>
              <a:t>nuestra</a:t>
            </a:r>
            <a:r>
              <a:rPr lang="en-GB" sz="1200" dirty="0">
                <a:latin typeface="Century Gothic"/>
              </a:rPr>
              <a:t> ciudad y </a:t>
            </a:r>
            <a:r>
              <a:rPr lang="en-GB" sz="1200" dirty="0" err="1">
                <a:latin typeface="Century Gothic"/>
              </a:rPr>
              <a:t>descubrir</a:t>
            </a:r>
            <a:r>
              <a:rPr lang="en-GB" sz="1200" dirty="0">
                <a:latin typeface="Century Gothic"/>
              </a:rPr>
              <a:t> la comida. </a:t>
            </a:r>
            <a:r>
              <a:rPr lang="en-GB" sz="1200" dirty="0" err="1">
                <a:latin typeface="Century Gothic"/>
              </a:rPr>
              <a:t>Prueba</a:t>
            </a:r>
            <a:r>
              <a:rPr lang="en-GB" sz="1200" dirty="0">
                <a:latin typeface="Century Gothic"/>
              </a:rPr>
              <a:t> el bacalao o </a:t>
            </a:r>
            <a:r>
              <a:rPr lang="en-GB" sz="1200" dirty="0" err="1">
                <a:latin typeface="Century Gothic"/>
              </a:rPr>
              <a:t>el</a:t>
            </a:r>
            <a:r>
              <a:rPr lang="en-GB" sz="1200" dirty="0">
                <a:latin typeface="Century Gothic"/>
              </a:rPr>
              <a:t> estofado de </a:t>
            </a:r>
            <a:r>
              <a:rPr lang="en-GB" sz="1200" dirty="0" err="1">
                <a:latin typeface="Century Gothic"/>
              </a:rPr>
              <a:t>rabo</a:t>
            </a:r>
            <a:r>
              <a:rPr lang="en-GB" sz="1200" dirty="0">
                <a:latin typeface="Century Gothic"/>
              </a:rPr>
              <a:t> de toro.</a:t>
            </a:r>
            <a:endParaRPr kumimoji="0" lang="en-GB" sz="1200" b="0" i="0" u="none" strike="noStrike" kern="1200" cap="none" spc="0" normalizeH="0" baseline="0" noProof="0" dirty="0">
              <a:ln>
                <a:noFill/>
              </a:ln>
              <a:effectLst/>
              <a:uLnTx/>
              <a:uFillTx/>
              <a:latin typeface="Century Gothic"/>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err="1">
                <a:ln>
                  <a:noFill/>
                </a:ln>
                <a:effectLst/>
                <a:uLnTx/>
                <a:uFillTx/>
                <a:latin typeface="Century Gothic"/>
                <a:ea typeface="+mn-ea"/>
                <a:cs typeface="+mn-cs"/>
              </a:rPr>
              <a:t>Imagino</a:t>
            </a:r>
            <a:r>
              <a:rPr kumimoji="0" lang="en-GB" sz="1200" b="0" i="0" u="none" strike="noStrike" kern="1200" cap="none" spc="0" normalizeH="0" baseline="0" noProof="0" dirty="0">
                <a:ln>
                  <a:noFill/>
                </a:ln>
                <a:effectLst/>
                <a:uLnTx/>
                <a:uFillTx/>
                <a:latin typeface="Century Gothic"/>
                <a:ea typeface="+mn-ea"/>
                <a:cs typeface="+mn-cs"/>
              </a:rPr>
              <a:t> que </a:t>
            </a:r>
            <a:r>
              <a:rPr kumimoji="0" lang="en-GB" sz="1200" b="0" i="0" u="none" strike="noStrike" kern="1200" cap="none" spc="0" normalizeH="0" baseline="0" noProof="0" dirty="0" err="1">
                <a:ln>
                  <a:noFill/>
                </a:ln>
                <a:effectLst/>
                <a:uLnTx/>
                <a:uFillTx/>
                <a:latin typeface="Century Gothic"/>
                <a:ea typeface="+mn-ea"/>
                <a:cs typeface="+mn-cs"/>
              </a:rPr>
              <a:t>por</a:t>
            </a:r>
            <a:r>
              <a:rPr kumimoji="0" lang="en-GB" sz="1200" b="0" i="0" u="none" strike="noStrike" kern="1200" cap="none" spc="0" normalizeH="0" baseline="0" noProof="0" dirty="0">
                <a:ln>
                  <a:noFill/>
                </a:ln>
                <a:effectLst/>
                <a:uLnTx/>
                <a:uFillTx/>
                <a:latin typeface="Century Gothic"/>
                <a:ea typeface="+mn-ea"/>
                <a:cs typeface="+mn-cs"/>
              </a:rPr>
              <a:t> la </a:t>
            </a:r>
            <a:r>
              <a:rPr kumimoji="0" lang="en-GB" sz="1200" b="0" i="0" u="none" strike="noStrike" kern="1200" cap="none" spc="0" normalizeH="0" baseline="0" noProof="0" dirty="0" err="1">
                <a:ln>
                  <a:noFill/>
                </a:ln>
                <a:effectLst/>
                <a:uLnTx/>
                <a:uFillTx/>
                <a:latin typeface="Century Gothic"/>
                <a:ea typeface="+mn-ea"/>
                <a:cs typeface="+mn-cs"/>
              </a:rPr>
              <a:t>noche</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te</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acuestas</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temprano</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porque</a:t>
            </a:r>
            <a:r>
              <a:rPr kumimoji="0" lang="en-GB" sz="1200" b="0" i="0" u="none" strike="noStrike" kern="1200" cap="none" spc="0" normalizeH="0" baseline="0" noProof="0" dirty="0">
                <a:ln>
                  <a:noFill/>
                </a:ln>
                <a:effectLst/>
                <a:uLnTx/>
                <a:uFillTx/>
                <a:latin typeface="Century Gothic"/>
                <a:ea typeface="+mn-ea"/>
                <a:cs typeface="+mn-cs"/>
              </a:rPr>
              <a:t> el </a:t>
            </a:r>
            <a:r>
              <a:rPr kumimoji="0" lang="en-GB" sz="1200" b="0" i="0" u="none" strike="noStrike" kern="1200" cap="none" spc="0" normalizeH="0" baseline="0" noProof="0" dirty="0" err="1">
                <a:ln>
                  <a:noFill/>
                </a:ln>
                <a:effectLst/>
                <a:uLnTx/>
                <a:uFillTx/>
                <a:latin typeface="Century Gothic"/>
                <a:ea typeface="+mn-ea"/>
                <a:cs typeface="+mn-cs"/>
              </a:rPr>
              <a:t>sábado</a:t>
            </a:r>
            <a:r>
              <a:rPr kumimoji="0" lang="en-GB" sz="1200" b="0" i="0" u="none" strike="noStrike" kern="1200" cap="none" spc="0" normalizeH="0" baseline="0" noProof="0" dirty="0">
                <a:ln>
                  <a:noFill/>
                </a:ln>
                <a:effectLst/>
                <a:uLnTx/>
                <a:uFillTx/>
                <a:latin typeface="Century Gothic"/>
                <a:ea typeface="+mn-ea"/>
                <a:cs typeface="+mn-cs"/>
              </a:rPr>
              <a:t> es el primer </a:t>
            </a:r>
            <a:r>
              <a:rPr kumimoji="0" lang="en-GB" sz="1200" b="0" i="0" u="none" strike="noStrike" kern="1200" cap="none" spc="0" normalizeH="0" baseline="0" noProof="0" dirty="0" err="1">
                <a:ln>
                  <a:noFill/>
                </a:ln>
                <a:effectLst/>
                <a:uLnTx/>
                <a:uFillTx/>
                <a:latin typeface="Century Gothic"/>
                <a:ea typeface="+mn-ea"/>
                <a:cs typeface="+mn-cs"/>
              </a:rPr>
              <a:t>encierro</a:t>
            </a:r>
            <a:r>
              <a:rPr kumimoji="0" lang="en-GB" sz="1200" b="0" i="0" u="none" strike="noStrike" kern="1200" cap="none" spc="0" normalizeH="0" baseline="0" noProof="0" dirty="0">
                <a:ln>
                  <a:noFill/>
                </a:ln>
                <a:effectLst/>
                <a:uLnTx/>
                <a:uFillTx/>
                <a:latin typeface="Century Gothic"/>
                <a:ea typeface="+mn-ea"/>
                <a:cs typeface="+mn-cs"/>
              </a:rPr>
              <a:t>* a las </a:t>
            </a:r>
            <a:r>
              <a:rPr kumimoji="0" lang="en-GB" sz="1200" b="0" i="0" u="none" strike="noStrike" kern="1200" cap="none" spc="0" normalizeH="0" baseline="0" noProof="0" dirty="0" err="1">
                <a:ln>
                  <a:noFill/>
                </a:ln>
                <a:effectLst/>
                <a:uLnTx/>
                <a:uFillTx/>
                <a:latin typeface="Century Gothic"/>
                <a:ea typeface="+mn-ea"/>
                <a:cs typeface="+mn-cs"/>
              </a:rPr>
              <a:t>ocho</a:t>
            </a:r>
            <a:r>
              <a:rPr kumimoji="0" lang="en-GB" sz="1200" b="0" i="0" u="none" strike="noStrike" kern="1200" cap="none" spc="0" normalizeH="0" baseline="0" noProof="0" dirty="0">
                <a:ln>
                  <a:noFill/>
                </a:ln>
                <a:effectLst/>
                <a:uLnTx/>
                <a:uFillTx/>
                <a:latin typeface="Century Gothic"/>
                <a:ea typeface="+mn-ea"/>
                <a:cs typeface="+mn-cs"/>
              </a:rPr>
              <a:t> y media.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latin typeface="Century Gothic"/>
              </a:rPr>
              <a:t>La </a:t>
            </a:r>
            <a:r>
              <a:rPr lang="en-GB" sz="1200" dirty="0" err="1">
                <a:latin typeface="Century Gothic"/>
              </a:rPr>
              <a:t>costumbre</a:t>
            </a:r>
            <a:r>
              <a:rPr lang="en-GB" sz="1200" dirty="0">
                <a:latin typeface="Century Gothic"/>
              </a:rPr>
              <a:t> es </a:t>
            </a:r>
            <a:r>
              <a:rPr lang="en-GB" sz="1200" dirty="0" err="1">
                <a:latin typeface="Century Gothic"/>
              </a:rPr>
              <a:t>llevar</a:t>
            </a:r>
            <a:r>
              <a:rPr lang="en-GB" sz="1200" dirty="0">
                <a:latin typeface="Century Gothic"/>
              </a:rPr>
              <a:t> </a:t>
            </a:r>
            <a:r>
              <a:rPr lang="en-GB" sz="1200" dirty="0" err="1">
                <a:latin typeface="Century Gothic"/>
              </a:rPr>
              <a:t>ropa</a:t>
            </a:r>
            <a:r>
              <a:rPr lang="en-GB" sz="1200" dirty="0">
                <a:latin typeface="Century Gothic"/>
              </a:rPr>
              <a:t> </a:t>
            </a:r>
            <a:r>
              <a:rPr lang="en-GB" sz="1200" dirty="0" err="1">
                <a:latin typeface="Century Gothic"/>
              </a:rPr>
              <a:t>blanca</a:t>
            </a:r>
            <a:r>
              <a:rPr lang="en-GB" sz="1200" dirty="0">
                <a:latin typeface="Century Gothic"/>
              </a:rPr>
              <a:t> con un </a:t>
            </a:r>
            <a:r>
              <a:rPr lang="en-GB" sz="1200" dirty="0" err="1">
                <a:latin typeface="Century Gothic"/>
              </a:rPr>
              <a:t>pañuelo</a:t>
            </a:r>
            <a:r>
              <a:rPr lang="en-GB" sz="1200" dirty="0">
                <a:latin typeface="Century Gothic"/>
              </a:rPr>
              <a:t>* rojo. Si </a:t>
            </a:r>
            <a:r>
              <a:rPr lang="en-GB" sz="1200" dirty="0" err="1">
                <a:latin typeface="Century Gothic"/>
              </a:rPr>
              <a:t>buscas</a:t>
            </a:r>
            <a:r>
              <a:rPr lang="en-GB" sz="1200" dirty="0">
                <a:latin typeface="Century Gothic"/>
              </a:rPr>
              <a:t> </a:t>
            </a:r>
            <a:r>
              <a:rPr lang="en-GB" sz="1200" dirty="0" err="1">
                <a:latin typeface="Century Gothic"/>
              </a:rPr>
              <a:t>en</a:t>
            </a:r>
            <a:r>
              <a:rPr lang="en-GB" sz="1200" dirty="0">
                <a:latin typeface="Century Gothic"/>
              </a:rPr>
              <a:t> las tiendas de Pamplona, </a:t>
            </a:r>
            <a:r>
              <a:rPr lang="en-GB" sz="1200" dirty="0" err="1">
                <a:latin typeface="Century Gothic"/>
              </a:rPr>
              <a:t>puedes</a:t>
            </a:r>
            <a:r>
              <a:rPr lang="en-GB" sz="1200" dirty="0">
                <a:latin typeface="Century Gothic"/>
              </a:rPr>
              <a:t> </a:t>
            </a:r>
            <a:r>
              <a:rPr lang="en-GB" sz="1200" dirty="0" err="1">
                <a:latin typeface="Century Gothic"/>
              </a:rPr>
              <a:t>comprar</a:t>
            </a:r>
            <a:r>
              <a:rPr lang="en-GB" sz="1200" dirty="0">
                <a:latin typeface="Century Gothic"/>
              </a:rPr>
              <a:t> la </a:t>
            </a:r>
            <a:r>
              <a:rPr lang="en-GB" sz="1200" dirty="0" err="1">
                <a:latin typeface="Century Gothic"/>
              </a:rPr>
              <a:t>ropa</a:t>
            </a:r>
            <a:r>
              <a:rPr lang="en-GB" sz="1200" dirty="0">
                <a:latin typeface="Century Gothic"/>
              </a:rPr>
              <a:t> </a:t>
            </a:r>
            <a:r>
              <a:rPr lang="en-GB" sz="1200" dirty="0" err="1">
                <a:latin typeface="Century Gothic"/>
              </a:rPr>
              <a:t>tradicional</a:t>
            </a:r>
            <a:r>
              <a:rPr lang="en-GB" sz="1200" dirty="0">
                <a:latin typeface="Century Gothic"/>
              </a:rPr>
              <a:t> </a:t>
            </a:r>
            <a:r>
              <a:rPr lang="en-GB" sz="1200" dirty="0" err="1">
                <a:latin typeface="Century Gothic"/>
              </a:rPr>
              <a:t>en</a:t>
            </a:r>
            <a:r>
              <a:rPr lang="en-GB" sz="1200" dirty="0">
                <a:latin typeface="Century Gothic"/>
              </a:rPr>
              <a:t> </a:t>
            </a:r>
            <a:r>
              <a:rPr lang="en-GB" sz="1200" dirty="0" err="1">
                <a:latin typeface="Century Gothic"/>
              </a:rPr>
              <a:t>tu</a:t>
            </a:r>
            <a:r>
              <a:rPr lang="en-GB" sz="1200" dirty="0">
                <a:latin typeface="Century Gothic"/>
              </a:rPr>
              <a:t> </a:t>
            </a:r>
            <a:r>
              <a:rPr lang="en-GB" sz="1200" dirty="0" err="1">
                <a:latin typeface="Century Gothic"/>
              </a:rPr>
              <a:t>talla</a:t>
            </a:r>
            <a:r>
              <a:rPr lang="en-GB" sz="1200" dirty="0">
                <a:latin typeface="Century Gothic"/>
              </a:rPr>
              <a:t> </a:t>
            </a:r>
            <a:r>
              <a:rPr lang="en-GB" sz="1200" dirty="0" err="1">
                <a:latin typeface="Century Gothic"/>
              </a:rPr>
              <a:t>por</a:t>
            </a:r>
            <a:r>
              <a:rPr lang="en-GB" sz="1200" dirty="0">
                <a:latin typeface="Century Gothic"/>
              </a:rPr>
              <a:t> un </a:t>
            </a:r>
            <a:r>
              <a:rPr lang="en-GB" sz="1200" dirty="0" err="1">
                <a:latin typeface="Century Gothic"/>
              </a:rPr>
              <a:t>buen</a:t>
            </a:r>
            <a:r>
              <a:rPr lang="en-GB" sz="1200" dirty="0">
                <a:latin typeface="Century Gothic"/>
              </a:rPr>
              <a:t> </a:t>
            </a:r>
            <a:r>
              <a:rPr lang="en-GB" sz="1200" dirty="0" err="1">
                <a:latin typeface="Century Gothic"/>
              </a:rPr>
              <a:t>precio</a:t>
            </a:r>
            <a:r>
              <a:rPr lang="en-GB" sz="1200" dirty="0">
                <a:latin typeface="Century Gothic"/>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err="1">
                <a:latin typeface="Century Gothic"/>
              </a:rPr>
              <a:t>También</a:t>
            </a:r>
            <a:r>
              <a:rPr lang="en-GB" sz="1200" dirty="0">
                <a:latin typeface="Century Gothic"/>
              </a:rPr>
              <a:t> </a:t>
            </a:r>
            <a:r>
              <a:rPr lang="en-GB" sz="1200" dirty="0" err="1">
                <a:latin typeface="Century Gothic"/>
              </a:rPr>
              <a:t>lleva</a:t>
            </a:r>
            <a:r>
              <a:rPr lang="en-GB" sz="1200" dirty="0">
                <a:latin typeface="Century Gothic"/>
              </a:rPr>
              <a:t> </a:t>
            </a:r>
            <a:r>
              <a:rPr lang="en-GB" sz="1200" dirty="0" err="1">
                <a:latin typeface="Century Gothic"/>
              </a:rPr>
              <a:t>unos</a:t>
            </a:r>
            <a:r>
              <a:rPr lang="en-GB" sz="1200" dirty="0">
                <a:latin typeface="Century Gothic"/>
              </a:rPr>
              <a:t> </a:t>
            </a:r>
            <a:r>
              <a:rPr lang="en-GB" sz="1200" dirty="0" err="1">
                <a:latin typeface="Century Gothic"/>
              </a:rPr>
              <a:t>zapatos</a:t>
            </a:r>
            <a:r>
              <a:rPr lang="en-GB" sz="1200" dirty="0">
                <a:latin typeface="Century Gothic"/>
              </a:rPr>
              <a:t> </a:t>
            </a:r>
            <a:r>
              <a:rPr lang="en-GB" sz="1200" dirty="0" err="1">
                <a:latin typeface="Century Gothic"/>
              </a:rPr>
              <a:t>cómodos</a:t>
            </a:r>
            <a:r>
              <a:rPr lang="en-GB" sz="1200" dirty="0">
                <a:latin typeface="Century Gothic"/>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latin typeface="Century Gothic"/>
              </a:rPr>
              <a:t>¡</a:t>
            </a:r>
            <a:r>
              <a:rPr lang="en-GB" sz="1200" dirty="0" err="1">
                <a:latin typeface="Century Gothic"/>
              </a:rPr>
              <a:t>quizás</a:t>
            </a:r>
            <a:r>
              <a:rPr lang="en-GB" sz="1200" dirty="0">
                <a:latin typeface="Century Gothic"/>
              </a:rPr>
              <a:t> no </a:t>
            </a:r>
            <a:r>
              <a:rPr lang="en-GB" sz="1200" dirty="0" err="1">
                <a:latin typeface="Century Gothic"/>
              </a:rPr>
              <a:t>encuentras</a:t>
            </a:r>
            <a:r>
              <a:rPr lang="en-GB" sz="1200" dirty="0">
                <a:latin typeface="Century Gothic"/>
              </a:rPr>
              <a:t> el </a:t>
            </a:r>
            <a:r>
              <a:rPr lang="en-GB" sz="1200" dirty="0" err="1">
                <a:latin typeface="Century Gothic"/>
              </a:rPr>
              <a:t>tiempo</a:t>
            </a:r>
            <a:r>
              <a:rPr lang="en-GB" sz="1200" dirty="0">
                <a:latin typeface="Century Gothic"/>
              </a:rPr>
              <a:t> para </a:t>
            </a:r>
            <a:r>
              <a:rPr lang="en-GB" sz="1200" dirty="0" err="1">
                <a:latin typeface="Century Gothic"/>
              </a:rPr>
              <a:t>sentarte</a:t>
            </a:r>
            <a:r>
              <a:rPr lang="en-GB" sz="120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latin typeface="Century Gothic"/>
              </a:rPr>
              <a:t>Lee bien las </a:t>
            </a:r>
            <a:r>
              <a:rPr lang="en-GB" sz="1200" dirty="0" err="1">
                <a:latin typeface="Century Gothic"/>
              </a:rPr>
              <a:t>reglas</a:t>
            </a:r>
            <a:r>
              <a:rPr lang="en-GB" sz="1200" dirty="0">
                <a:latin typeface="Century Gothic"/>
              </a:rPr>
              <a:t> de </a:t>
            </a:r>
            <a:r>
              <a:rPr lang="en-GB" sz="1200" dirty="0" err="1">
                <a:latin typeface="Century Gothic"/>
              </a:rPr>
              <a:t>seguridad</a:t>
            </a:r>
            <a:r>
              <a:rPr lang="en-GB" sz="1200" dirty="0">
                <a:latin typeface="Century Gothic"/>
              </a:rPr>
              <a:t>. Tu </a:t>
            </a:r>
            <a:r>
              <a:rPr lang="en-GB" sz="1200" dirty="0" err="1">
                <a:latin typeface="Century Gothic"/>
              </a:rPr>
              <a:t>visita</a:t>
            </a:r>
            <a:r>
              <a:rPr lang="en-GB" sz="1200" dirty="0">
                <a:latin typeface="Century Gothic"/>
              </a:rPr>
              <a:t> </a:t>
            </a:r>
            <a:r>
              <a:rPr lang="en-GB" sz="1200" dirty="0" err="1">
                <a:latin typeface="Century Gothic"/>
              </a:rPr>
              <a:t>puede</a:t>
            </a:r>
            <a:r>
              <a:rPr lang="en-GB" sz="1200" dirty="0">
                <a:latin typeface="Century Gothic"/>
              </a:rPr>
              <a:t> ser </a:t>
            </a:r>
            <a:r>
              <a:rPr lang="en-GB" sz="1200" dirty="0" err="1">
                <a:latin typeface="Century Gothic"/>
              </a:rPr>
              <a:t>peligrosa</a:t>
            </a:r>
            <a:r>
              <a:rPr lang="en-GB" sz="1200" dirty="0">
                <a:latin typeface="Century Gothic"/>
              </a:rPr>
              <a:t> </a:t>
            </a:r>
            <a:r>
              <a:rPr lang="en-GB" sz="1200" dirty="0" err="1">
                <a:latin typeface="Century Gothic"/>
              </a:rPr>
              <a:t>incluso</a:t>
            </a:r>
            <a:r>
              <a:rPr lang="en-GB" sz="1200" dirty="0">
                <a:latin typeface="Century Gothic"/>
              </a:rPr>
              <a:t> </a:t>
            </a:r>
            <a:r>
              <a:rPr lang="en-GB" sz="1200" dirty="0" err="1">
                <a:latin typeface="Century Gothic"/>
              </a:rPr>
              <a:t>si</a:t>
            </a:r>
            <a:r>
              <a:rPr lang="en-GB" sz="1200" dirty="0">
                <a:latin typeface="Century Gothic"/>
              </a:rPr>
              <a:t> no </a:t>
            </a:r>
            <a:r>
              <a:rPr lang="en-GB" sz="1200" dirty="0" err="1">
                <a:latin typeface="Century Gothic"/>
              </a:rPr>
              <a:t>corres</a:t>
            </a:r>
            <a:r>
              <a:rPr lang="en-GB" sz="1200" dirty="0">
                <a:latin typeface="Century Gothic"/>
              </a:rPr>
              <a:t> con </a:t>
            </a:r>
            <a:r>
              <a:rPr lang="en-GB" sz="1200" dirty="0" err="1">
                <a:latin typeface="Century Gothic"/>
              </a:rPr>
              <a:t>los</a:t>
            </a:r>
            <a:r>
              <a:rPr lang="en-GB" sz="1200" dirty="0">
                <a:latin typeface="Century Gothic"/>
              </a:rPr>
              <a:t> toros.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err="1">
                <a:latin typeface="Century Gothic"/>
              </a:rPr>
              <a:t>Siempre</a:t>
            </a:r>
            <a:r>
              <a:rPr lang="en-GB" sz="1200" dirty="0">
                <a:latin typeface="Century Gothic"/>
              </a:rPr>
              <a:t> hay </a:t>
            </a:r>
            <a:r>
              <a:rPr lang="en-GB" sz="1200" dirty="0" err="1">
                <a:latin typeface="Century Gothic"/>
              </a:rPr>
              <a:t>mucha</a:t>
            </a:r>
            <a:r>
              <a:rPr lang="en-GB" sz="1200" dirty="0">
                <a:latin typeface="Century Gothic"/>
              </a:rPr>
              <a:t> </a:t>
            </a:r>
            <a:r>
              <a:rPr lang="en-GB" sz="1200" dirty="0" err="1">
                <a:latin typeface="Century Gothic"/>
              </a:rPr>
              <a:t>gente</a:t>
            </a:r>
            <a:r>
              <a:rPr lang="en-GB" sz="1200" dirty="0">
                <a:latin typeface="Century Gothic"/>
              </a:rPr>
              <a:t> y no </a:t>
            </a:r>
            <a:r>
              <a:rPr lang="en-GB" sz="1200" dirty="0" err="1">
                <a:latin typeface="Century Gothic"/>
              </a:rPr>
              <a:t>encuentro</a:t>
            </a:r>
            <a:r>
              <a:rPr lang="en-GB" sz="1200" dirty="0">
                <a:latin typeface="Century Gothic"/>
              </a:rPr>
              <a:t> el </a:t>
            </a:r>
            <a:r>
              <a:rPr lang="en-GB" sz="1200" dirty="0" err="1">
                <a:latin typeface="Century Gothic"/>
              </a:rPr>
              <a:t>tiempo</a:t>
            </a:r>
            <a:r>
              <a:rPr lang="en-GB" sz="1200" dirty="0">
                <a:latin typeface="Century Gothic"/>
              </a:rPr>
              <a:t> para </a:t>
            </a:r>
            <a:r>
              <a:rPr lang="en-GB" sz="1200" dirty="0" err="1">
                <a:latin typeface="Century Gothic"/>
              </a:rPr>
              <a:t>sacar</a:t>
            </a:r>
            <a:r>
              <a:rPr lang="en-GB" sz="1200" dirty="0">
                <a:latin typeface="Century Gothic"/>
              </a:rPr>
              <a:t> </a:t>
            </a:r>
            <a:r>
              <a:rPr lang="en-GB" sz="1200" dirty="0" err="1">
                <a:latin typeface="Century Gothic"/>
              </a:rPr>
              <a:t>fotos</a:t>
            </a:r>
            <a:r>
              <a:rPr lang="en-GB" sz="1200" dirty="0">
                <a:latin typeface="Century Gothic"/>
              </a:rPr>
              <a:t>. </a:t>
            </a:r>
            <a:r>
              <a:rPr lang="en-GB" sz="1200" dirty="0" err="1">
                <a:latin typeface="Century Gothic"/>
              </a:rPr>
              <a:t>Normalmente</a:t>
            </a:r>
            <a:r>
              <a:rPr lang="en-GB" sz="1200" dirty="0">
                <a:latin typeface="Century Gothic"/>
              </a:rPr>
              <a:t> </a:t>
            </a:r>
            <a:r>
              <a:rPr lang="en-GB" sz="1200" dirty="0" err="1">
                <a:latin typeface="Century Gothic"/>
              </a:rPr>
              <a:t>dejo</a:t>
            </a:r>
            <a:r>
              <a:rPr lang="en-GB" sz="1200" dirty="0">
                <a:latin typeface="Century Gothic"/>
              </a:rPr>
              <a:t> la </a:t>
            </a:r>
            <a:r>
              <a:rPr lang="en-GB" sz="1200" dirty="0" err="1">
                <a:latin typeface="Century Gothic"/>
              </a:rPr>
              <a:t>cámara</a:t>
            </a:r>
            <a:r>
              <a:rPr lang="en-GB" sz="1200" dirty="0">
                <a:latin typeface="Century Gothic"/>
              </a:rPr>
              <a:t> </a:t>
            </a:r>
            <a:r>
              <a:rPr lang="en-GB" sz="1200" dirty="0" err="1">
                <a:latin typeface="Century Gothic"/>
              </a:rPr>
              <a:t>en</a:t>
            </a:r>
            <a:r>
              <a:rPr lang="en-GB" sz="1200" dirty="0">
                <a:latin typeface="Century Gothic"/>
              </a:rPr>
              <a:t> casa.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entury Gothic"/>
              </a:rPr>
              <a:t>Photos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Century Gothic"/>
              </a:rPr>
              <a:t>Chupinazo</a:t>
            </a:r>
            <a:r>
              <a:rPr lang="en-GB" sz="1200" dirty="0">
                <a:latin typeface="Century Gothic"/>
              </a:rPr>
              <a:t> by </a:t>
            </a:r>
            <a:r>
              <a:rPr lang="en-GB" sz="1200" dirty="0" err="1">
                <a:latin typeface="Century Gothic"/>
              </a:rPr>
              <a:t>Rubienholguera</a:t>
            </a:r>
            <a:r>
              <a:rPr lang="en-GB" sz="1200" dirty="0">
                <a:latin typeface="Century Gothic"/>
              </a:rPr>
              <a:t>, available at: https://commons.wikimedia.org/wiki/File:Chupinazo_fin_de_fiestas.jpg </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Attribution-Share Alike 4.0 International</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Century Gothic"/>
              </a:rPr>
              <a:t>Estofado</a:t>
            </a:r>
            <a:r>
              <a:rPr lang="en-GB" sz="1200" dirty="0">
                <a:latin typeface="Century Gothic"/>
              </a:rPr>
              <a:t> de </a:t>
            </a:r>
            <a:r>
              <a:rPr lang="en-GB" sz="1200" dirty="0" err="1">
                <a:latin typeface="Century Gothic"/>
              </a:rPr>
              <a:t>rabo</a:t>
            </a:r>
            <a:r>
              <a:rPr lang="en-GB" sz="1200" dirty="0">
                <a:latin typeface="Century Gothic"/>
              </a:rPr>
              <a:t> de </a:t>
            </a:r>
            <a:r>
              <a:rPr lang="en-GB" sz="1200" dirty="0" err="1">
                <a:latin typeface="Century Gothic"/>
              </a:rPr>
              <a:t>toro</a:t>
            </a:r>
            <a:r>
              <a:rPr lang="en-GB" sz="1200" dirty="0">
                <a:latin typeface="Century Gothic"/>
              </a:rPr>
              <a:t> by Javier </a:t>
            </a:r>
            <a:r>
              <a:rPr lang="en-GB" sz="1200" dirty="0" err="1">
                <a:latin typeface="Century Gothic"/>
              </a:rPr>
              <a:t>Lastras</a:t>
            </a:r>
            <a:r>
              <a:rPr lang="en-GB" sz="1200" dirty="0">
                <a:latin typeface="Century Gothic"/>
              </a:rPr>
              <a:t>, available at: </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Attribution 2.0 Generic</a:t>
            </a:r>
            <a:r>
              <a:rPr lang="en-US" sz="1200" b="0" i="0" kern="1200" dirty="0">
                <a:solidFill>
                  <a:schemeClr val="tx1"/>
                </a:solidFill>
                <a:effectLst/>
                <a:latin typeface="+mn-lt"/>
                <a:ea typeface="+mn-ea"/>
                <a:cs typeface="+mn-cs"/>
              </a:rPr>
              <a:t> license.</a:t>
            </a:r>
            <a:endParaRPr lang="en-GB" sz="1200" dirty="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792FF8D-BF54-4BE5-86FE-39443B9979F5}" type="slidenum">
              <a:rPr lang="es-ES_tradnl" smtClean="0"/>
              <a:t>35</a:t>
            </a:fld>
            <a:endParaRPr lang="es-ES_tradnl"/>
          </a:p>
        </p:txBody>
      </p:sp>
    </p:spTree>
    <p:extLst>
      <p:ext uri="{BB962C8B-B14F-4D97-AF65-F5344CB8AC3E}">
        <p14:creationId xmlns:p14="http://schemas.microsoft.com/office/powerpoint/2010/main" val="3141058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Listen to the recording again, this time as a whole.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Write down whether the adjective describing the nouns in the yellow box is ‘mi’/’mis’ (my) or ‘</a:t>
            </a:r>
            <a:r>
              <a:rPr lang="en-US" b="0" dirty="0" err="1"/>
              <a:t>tu</a:t>
            </a:r>
            <a:r>
              <a:rPr lang="en-US" b="0" dirty="0"/>
              <a:t>’/’</a:t>
            </a:r>
            <a:r>
              <a:rPr lang="en-US" b="0" dirty="0" err="1"/>
              <a:t>tus</a:t>
            </a:r>
            <a:r>
              <a:rPr lang="en-US" b="0" dirty="0"/>
              <a:t>’ (your(s))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err="1">
                <a:ln>
                  <a:noFill/>
                </a:ln>
                <a:effectLst/>
                <a:uLnTx/>
                <a:uFillTx/>
                <a:latin typeface="Century Gothic"/>
                <a:ea typeface="+mn-ea"/>
                <a:cs typeface="+mn-cs"/>
              </a:rPr>
              <a:t>Bienvenido</a:t>
            </a:r>
            <a:r>
              <a:rPr kumimoji="0" lang="en-GB" sz="1200" b="0" i="0" u="none" strike="noStrike" kern="1200" cap="none" spc="0" normalizeH="0" baseline="0" noProof="0" dirty="0">
                <a:ln>
                  <a:noFill/>
                </a:ln>
                <a:effectLst/>
                <a:uLnTx/>
                <a:uFillTx/>
                <a:latin typeface="Century Gothic"/>
                <a:ea typeface="+mn-ea"/>
                <a:cs typeface="+mn-cs"/>
              </a:rPr>
              <a:t> a Pamplona. </a:t>
            </a:r>
            <a:r>
              <a:rPr lang="en-GB" sz="1200" dirty="0" err="1">
                <a:latin typeface="Century Gothic"/>
              </a:rPr>
              <a:t>Mañana</a:t>
            </a:r>
            <a:r>
              <a:rPr lang="en-GB" sz="1200" dirty="0">
                <a:latin typeface="Century Gothic"/>
              </a:rPr>
              <a:t> </a:t>
            </a:r>
            <a:r>
              <a:rPr lang="en-GB" sz="1200" dirty="0" err="1">
                <a:latin typeface="Century Gothic"/>
              </a:rPr>
              <a:t>empieza</a:t>
            </a:r>
            <a:r>
              <a:rPr lang="en-GB" sz="1200" dirty="0">
                <a:latin typeface="Century Gothic"/>
              </a:rPr>
              <a:t> l</a:t>
            </a:r>
            <a:r>
              <a:rPr kumimoji="0" lang="en-GB" sz="1200" b="0" i="0" u="none" strike="noStrike" kern="1200" cap="none" spc="0" normalizeH="0" baseline="0" noProof="0" dirty="0">
                <a:ln>
                  <a:noFill/>
                </a:ln>
                <a:effectLst/>
                <a:uLnTx/>
                <a:uFillTx/>
                <a:latin typeface="Century Gothic"/>
                <a:ea typeface="+mn-ea"/>
                <a:cs typeface="+mn-cs"/>
              </a:rPr>
              <a:t>a fiesta</a:t>
            </a:r>
            <a:r>
              <a:rPr kumimoji="0" lang="en-GB" sz="1200" b="0" i="0" u="none" strike="noStrike" kern="1200" cap="none" spc="0" normalizeH="0" noProof="0" dirty="0">
                <a:ln>
                  <a:noFill/>
                </a:ln>
                <a:effectLst/>
                <a:uLnTx/>
                <a:uFillTx/>
                <a:latin typeface="Century Gothic"/>
                <a:ea typeface="+mn-ea"/>
                <a:cs typeface="+mn-cs"/>
              </a:rPr>
              <a:t> de San Fermín con el “</a:t>
            </a:r>
            <a:r>
              <a:rPr kumimoji="0" lang="en-GB" sz="1200" b="0" i="0" u="none" strike="noStrike" kern="1200" cap="none" spc="0" normalizeH="0" noProof="0" dirty="0" err="1">
                <a:ln>
                  <a:noFill/>
                </a:ln>
                <a:effectLst/>
                <a:uLnTx/>
                <a:uFillTx/>
                <a:latin typeface="Century Gothic"/>
                <a:ea typeface="+mn-ea"/>
                <a:cs typeface="+mn-cs"/>
              </a:rPr>
              <a:t>chupinazo</a:t>
            </a:r>
            <a:r>
              <a:rPr kumimoji="0" lang="en-GB" sz="1200" b="0" i="0" u="none" strike="noStrike" kern="1200" cap="none" spc="0" normalizeH="0" noProof="0" dirty="0">
                <a:ln>
                  <a:noFill/>
                </a:ln>
                <a:effectLst/>
                <a:uLnTx/>
                <a:uFillTx/>
                <a:latin typeface="Century Gothic"/>
                <a:ea typeface="+mn-ea"/>
                <a:cs typeface="+mn-cs"/>
              </a:rPr>
              <a:t>”,</a:t>
            </a:r>
            <a:r>
              <a:rPr lang="en-GB" sz="1200" dirty="0">
                <a:latin typeface="Century Gothic"/>
              </a:rPr>
              <a:t> el </a:t>
            </a:r>
            <a:r>
              <a:rPr lang="en-GB" sz="1200" dirty="0" err="1">
                <a:latin typeface="Century Gothic"/>
              </a:rPr>
              <a:t>cohete</a:t>
            </a:r>
            <a:r>
              <a:rPr lang="en-GB" sz="1200" dirty="0">
                <a:latin typeface="Century Gothic"/>
              </a:rPr>
              <a:t>* que </a:t>
            </a:r>
            <a:r>
              <a:rPr lang="en-GB" sz="1200" dirty="0" err="1">
                <a:latin typeface="Century Gothic"/>
              </a:rPr>
              <a:t>marca</a:t>
            </a:r>
            <a:r>
              <a:rPr lang="en-GB" sz="1200" dirty="0">
                <a:latin typeface="Century Gothic"/>
              </a:rPr>
              <a:t> el </a:t>
            </a:r>
            <a:r>
              <a:rPr lang="en-GB" sz="1200" dirty="0" err="1">
                <a:latin typeface="Century Gothic"/>
              </a:rPr>
              <a:t>inicio</a:t>
            </a:r>
            <a:r>
              <a:rPr lang="en-GB" sz="1200" dirty="0">
                <a:latin typeface="Century Gothic"/>
              </a:rPr>
              <a:t> de la fiesta, es </a:t>
            </a:r>
            <a:r>
              <a:rPr lang="en-GB" sz="1200" dirty="0" err="1">
                <a:latin typeface="Century Gothic"/>
              </a:rPr>
              <a:t>muy</a:t>
            </a:r>
            <a:r>
              <a:rPr lang="en-GB" sz="1200" dirty="0">
                <a:latin typeface="Century Gothic"/>
              </a:rPr>
              <a:t> </a:t>
            </a:r>
            <a:r>
              <a:rPr lang="en-GB" sz="1200" dirty="0" err="1">
                <a:latin typeface="Century Gothic"/>
              </a:rPr>
              <a:t>divertido</a:t>
            </a:r>
            <a:r>
              <a:rPr lang="en-GB" sz="1200" dirty="0">
                <a:latin typeface="Century Gothic"/>
              </a:rPr>
              <a:t> y lo </a:t>
            </a:r>
            <a:r>
              <a:rPr lang="en-GB" sz="1200" dirty="0" err="1">
                <a:latin typeface="Century Gothic"/>
              </a:rPr>
              <a:t>recomiendo</a:t>
            </a:r>
            <a:r>
              <a:rPr kumimoji="0" lang="en-GB" sz="1200" b="0" i="0" u="none" strike="noStrike" kern="1200" cap="none" spc="0" normalizeH="0" noProof="0" dirty="0">
                <a:ln>
                  <a:noFill/>
                </a:ln>
                <a:effectLst/>
                <a:uLnTx/>
                <a:uFillTx/>
                <a:latin typeface="Century Gothic"/>
                <a:ea typeface="+mn-ea"/>
                <a:cs typeface="+mn-cs"/>
              </a:rPr>
              <a:t>.</a:t>
            </a:r>
            <a:r>
              <a:rPr lang="en-GB" sz="1200" dirty="0" err="1">
                <a:latin typeface="Century Gothic"/>
              </a:rPr>
              <a:t>Cada</a:t>
            </a:r>
            <a:r>
              <a:rPr lang="en-GB" sz="1200" dirty="0">
                <a:latin typeface="Century Gothic"/>
              </a:rPr>
              <a:t> </a:t>
            </a:r>
            <a:r>
              <a:rPr lang="en-GB" sz="1200" dirty="0" err="1">
                <a:latin typeface="Century Gothic"/>
              </a:rPr>
              <a:t>año</a:t>
            </a:r>
            <a:r>
              <a:rPr lang="en-GB" sz="1200" dirty="0">
                <a:latin typeface="Century Gothic"/>
              </a:rPr>
              <a:t>, </a:t>
            </a:r>
            <a:r>
              <a:rPr lang="en-GB" sz="1200" dirty="0" err="1">
                <a:latin typeface="Century Gothic"/>
              </a:rPr>
              <a:t>después</a:t>
            </a:r>
            <a:r>
              <a:rPr lang="en-GB" sz="1200" dirty="0">
                <a:latin typeface="Century Gothic"/>
              </a:rPr>
              <a:t> del </a:t>
            </a:r>
            <a:r>
              <a:rPr lang="en-GB" sz="1200" dirty="0" err="1">
                <a:latin typeface="Century Gothic"/>
              </a:rPr>
              <a:t>chupinazo</a:t>
            </a:r>
            <a:r>
              <a:rPr lang="en-GB" sz="1200" dirty="0">
                <a:latin typeface="Century Gothic"/>
              </a:rPr>
              <a:t>, </a:t>
            </a:r>
            <a:r>
              <a:rPr lang="en-GB" sz="1200" dirty="0" err="1">
                <a:latin typeface="Century Gothic"/>
              </a:rPr>
              <a:t>quedo</a:t>
            </a:r>
            <a:r>
              <a:rPr lang="en-GB" sz="1200" dirty="0">
                <a:latin typeface="Century Gothic"/>
              </a:rPr>
              <a:t> con mis amigos </a:t>
            </a:r>
            <a:r>
              <a:rPr lang="en-GB" sz="1200" dirty="0" err="1">
                <a:latin typeface="Century Gothic"/>
              </a:rPr>
              <a:t>en</a:t>
            </a:r>
            <a:r>
              <a:rPr lang="en-GB" sz="1200" dirty="0">
                <a:latin typeface="Century Gothic"/>
              </a:rPr>
              <a:t> un </a:t>
            </a:r>
            <a:r>
              <a:rPr lang="en-GB" sz="1200" dirty="0" err="1">
                <a:latin typeface="Century Gothic"/>
              </a:rPr>
              <a:t>restaurante</a:t>
            </a:r>
            <a:r>
              <a:rPr lang="en-GB" sz="1200" dirty="0">
                <a:latin typeface="Century Gothic"/>
              </a:rPr>
              <a:t> para comer el </a:t>
            </a:r>
            <a:r>
              <a:rPr lang="en-GB" sz="1200" dirty="0" err="1">
                <a:latin typeface="Century Gothic"/>
              </a:rPr>
              <a:t>jamón</a:t>
            </a:r>
            <a:r>
              <a:rPr lang="en-GB" sz="1200" dirty="0">
                <a:latin typeface="Century Gothic"/>
              </a:rPr>
              <a:t> con huevos. ¿Por </a:t>
            </a:r>
            <a:r>
              <a:rPr lang="en-GB" sz="1200" dirty="0" err="1">
                <a:latin typeface="Century Gothic"/>
              </a:rPr>
              <a:t>qué</a:t>
            </a:r>
            <a:r>
              <a:rPr lang="en-GB" sz="1200" dirty="0">
                <a:latin typeface="Century Gothic"/>
              </a:rPr>
              <a:t> no das un </a:t>
            </a:r>
            <a:r>
              <a:rPr lang="en-GB" sz="1200" dirty="0" err="1">
                <a:latin typeface="Century Gothic"/>
              </a:rPr>
              <a:t>paseo</a:t>
            </a:r>
            <a:r>
              <a:rPr lang="en-GB" sz="1200" dirty="0">
                <a:latin typeface="Century Gothic"/>
              </a:rPr>
              <a:t> por Pamplona? Es </a:t>
            </a:r>
            <a:r>
              <a:rPr lang="en-GB" sz="1200" dirty="0" err="1">
                <a:latin typeface="Century Gothic"/>
              </a:rPr>
              <a:t>tu</a:t>
            </a:r>
            <a:r>
              <a:rPr lang="en-GB" sz="1200" dirty="0">
                <a:latin typeface="Century Gothic"/>
              </a:rPr>
              <a:t> </a:t>
            </a:r>
            <a:r>
              <a:rPr lang="en-GB" sz="1200" dirty="0" err="1">
                <a:latin typeface="Century Gothic"/>
              </a:rPr>
              <a:t>oportunidad</a:t>
            </a:r>
            <a:r>
              <a:rPr lang="en-GB" sz="1200" dirty="0">
                <a:latin typeface="Century Gothic"/>
              </a:rPr>
              <a:t> de </a:t>
            </a:r>
            <a:r>
              <a:rPr lang="en-GB" sz="1200" dirty="0" err="1">
                <a:latin typeface="Century Gothic"/>
              </a:rPr>
              <a:t>conocer</a:t>
            </a:r>
            <a:r>
              <a:rPr lang="en-GB" sz="1200" dirty="0">
                <a:latin typeface="Century Gothic"/>
              </a:rPr>
              <a:t> </a:t>
            </a:r>
            <a:r>
              <a:rPr lang="en-GB" sz="1200" dirty="0" err="1">
                <a:latin typeface="Century Gothic"/>
              </a:rPr>
              <a:t>nuestra</a:t>
            </a:r>
            <a:r>
              <a:rPr lang="en-GB" sz="1200" dirty="0">
                <a:latin typeface="Century Gothic"/>
              </a:rPr>
              <a:t> ciudad y </a:t>
            </a:r>
            <a:r>
              <a:rPr lang="en-GB" sz="1200" dirty="0" err="1">
                <a:latin typeface="Century Gothic"/>
              </a:rPr>
              <a:t>descubrir</a:t>
            </a:r>
            <a:r>
              <a:rPr lang="en-GB" sz="1200" dirty="0">
                <a:latin typeface="Century Gothic"/>
              </a:rPr>
              <a:t> la comida. </a:t>
            </a:r>
            <a:r>
              <a:rPr lang="en-GB" sz="1200" dirty="0" err="1">
                <a:latin typeface="Century Gothic"/>
              </a:rPr>
              <a:t>Prueba</a:t>
            </a:r>
            <a:r>
              <a:rPr lang="en-GB" sz="1200" dirty="0">
                <a:latin typeface="Century Gothic"/>
              </a:rPr>
              <a:t> el bacalao o </a:t>
            </a:r>
            <a:r>
              <a:rPr lang="en-GB" sz="1200" dirty="0" err="1">
                <a:latin typeface="Century Gothic"/>
              </a:rPr>
              <a:t>el</a:t>
            </a:r>
            <a:r>
              <a:rPr lang="en-GB" sz="1200" dirty="0">
                <a:latin typeface="Century Gothic"/>
              </a:rPr>
              <a:t> estofado de </a:t>
            </a:r>
            <a:r>
              <a:rPr lang="en-GB" sz="1200" dirty="0" err="1">
                <a:latin typeface="Century Gothic"/>
              </a:rPr>
              <a:t>rabo</a:t>
            </a:r>
            <a:r>
              <a:rPr lang="en-GB" sz="1200" dirty="0">
                <a:latin typeface="Century Gothic"/>
              </a:rPr>
              <a:t> de toro. </a:t>
            </a:r>
            <a:r>
              <a:rPr kumimoji="0" lang="en-GB" sz="1200" b="0" i="0" u="none" strike="noStrike" kern="1200" cap="none" spc="0" normalizeH="0" baseline="0" noProof="0" dirty="0" err="1">
                <a:ln>
                  <a:noFill/>
                </a:ln>
                <a:effectLst/>
                <a:uLnTx/>
                <a:uFillTx/>
                <a:latin typeface="Century Gothic"/>
                <a:ea typeface="+mn-ea"/>
                <a:cs typeface="+mn-cs"/>
              </a:rPr>
              <a:t>Imagino</a:t>
            </a:r>
            <a:r>
              <a:rPr kumimoji="0" lang="en-GB" sz="1200" b="0" i="0" u="none" strike="noStrike" kern="1200" cap="none" spc="0" normalizeH="0" baseline="0" noProof="0" dirty="0">
                <a:ln>
                  <a:noFill/>
                </a:ln>
                <a:effectLst/>
                <a:uLnTx/>
                <a:uFillTx/>
                <a:latin typeface="Century Gothic"/>
                <a:ea typeface="+mn-ea"/>
                <a:cs typeface="+mn-cs"/>
              </a:rPr>
              <a:t> que </a:t>
            </a:r>
            <a:r>
              <a:rPr kumimoji="0" lang="en-GB" sz="1200" b="0" i="0" u="none" strike="noStrike" kern="1200" cap="none" spc="0" normalizeH="0" baseline="0" noProof="0" dirty="0" err="1">
                <a:ln>
                  <a:noFill/>
                </a:ln>
                <a:effectLst/>
                <a:uLnTx/>
                <a:uFillTx/>
                <a:latin typeface="Century Gothic"/>
                <a:ea typeface="+mn-ea"/>
                <a:cs typeface="+mn-cs"/>
              </a:rPr>
              <a:t>por</a:t>
            </a:r>
            <a:r>
              <a:rPr kumimoji="0" lang="en-GB" sz="1200" b="0" i="0" u="none" strike="noStrike" kern="1200" cap="none" spc="0" normalizeH="0" baseline="0" noProof="0" dirty="0">
                <a:ln>
                  <a:noFill/>
                </a:ln>
                <a:effectLst/>
                <a:uLnTx/>
                <a:uFillTx/>
                <a:latin typeface="Century Gothic"/>
                <a:ea typeface="+mn-ea"/>
                <a:cs typeface="+mn-cs"/>
              </a:rPr>
              <a:t> la </a:t>
            </a:r>
            <a:r>
              <a:rPr kumimoji="0" lang="en-GB" sz="1200" b="0" i="0" u="none" strike="noStrike" kern="1200" cap="none" spc="0" normalizeH="0" baseline="0" noProof="0" dirty="0" err="1">
                <a:ln>
                  <a:noFill/>
                </a:ln>
                <a:effectLst/>
                <a:uLnTx/>
                <a:uFillTx/>
                <a:latin typeface="Century Gothic"/>
                <a:ea typeface="+mn-ea"/>
                <a:cs typeface="+mn-cs"/>
              </a:rPr>
              <a:t>noche</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te</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acuestas</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temprano</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porque</a:t>
            </a:r>
            <a:r>
              <a:rPr kumimoji="0" lang="en-GB" sz="1200" b="0" i="0" u="none" strike="noStrike" kern="1200" cap="none" spc="0" normalizeH="0" baseline="0" noProof="0" dirty="0">
                <a:ln>
                  <a:noFill/>
                </a:ln>
                <a:effectLst/>
                <a:uLnTx/>
                <a:uFillTx/>
                <a:latin typeface="Century Gothic"/>
                <a:ea typeface="+mn-ea"/>
                <a:cs typeface="+mn-cs"/>
              </a:rPr>
              <a:t> el </a:t>
            </a:r>
            <a:r>
              <a:rPr kumimoji="0" lang="en-GB" sz="1200" b="0" i="0" u="none" strike="noStrike" kern="1200" cap="none" spc="0" normalizeH="0" baseline="0" noProof="0" dirty="0" err="1">
                <a:ln>
                  <a:noFill/>
                </a:ln>
                <a:effectLst/>
                <a:uLnTx/>
                <a:uFillTx/>
                <a:latin typeface="Century Gothic"/>
                <a:ea typeface="+mn-ea"/>
                <a:cs typeface="+mn-cs"/>
              </a:rPr>
              <a:t>sábado</a:t>
            </a:r>
            <a:r>
              <a:rPr kumimoji="0" lang="en-GB" sz="1200" b="0" i="0" u="none" strike="noStrike" kern="1200" cap="none" spc="0" normalizeH="0" baseline="0" noProof="0" dirty="0">
                <a:ln>
                  <a:noFill/>
                </a:ln>
                <a:effectLst/>
                <a:uLnTx/>
                <a:uFillTx/>
                <a:latin typeface="Century Gothic"/>
                <a:ea typeface="+mn-ea"/>
                <a:cs typeface="+mn-cs"/>
              </a:rPr>
              <a:t> es el primer </a:t>
            </a:r>
            <a:r>
              <a:rPr kumimoji="0" lang="en-GB" sz="1200" b="0" i="0" u="none" strike="noStrike" kern="1200" cap="none" spc="0" normalizeH="0" baseline="0" noProof="0" dirty="0" err="1">
                <a:ln>
                  <a:noFill/>
                </a:ln>
                <a:effectLst/>
                <a:uLnTx/>
                <a:uFillTx/>
                <a:latin typeface="Century Gothic"/>
                <a:ea typeface="+mn-ea"/>
                <a:cs typeface="+mn-cs"/>
              </a:rPr>
              <a:t>encierro</a:t>
            </a:r>
            <a:r>
              <a:rPr kumimoji="0" lang="en-GB" sz="1200" b="0" i="0" u="none" strike="noStrike" kern="1200" cap="none" spc="0" normalizeH="0" baseline="0" noProof="0" dirty="0">
                <a:ln>
                  <a:noFill/>
                </a:ln>
                <a:effectLst/>
                <a:uLnTx/>
                <a:uFillTx/>
                <a:latin typeface="Century Gothic"/>
                <a:ea typeface="+mn-ea"/>
                <a:cs typeface="+mn-cs"/>
              </a:rPr>
              <a:t>* a las </a:t>
            </a:r>
            <a:r>
              <a:rPr kumimoji="0" lang="en-GB" sz="1200" b="0" i="0" u="none" strike="noStrike" kern="1200" cap="none" spc="0" normalizeH="0" baseline="0" noProof="0" dirty="0" err="1">
                <a:ln>
                  <a:noFill/>
                </a:ln>
                <a:effectLst/>
                <a:uLnTx/>
                <a:uFillTx/>
                <a:latin typeface="Century Gothic"/>
                <a:ea typeface="+mn-ea"/>
                <a:cs typeface="+mn-cs"/>
              </a:rPr>
              <a:t>ocho</a:t>
            </a:r>
            <a:r>
              <a:rPr kumimoji="0" lang="en-GB" sz="1200" b="0" i="0" u="none" strike="noStrike" kern="1200" cap="none" spc="0" normalizeH="0" baseline="0" noProof="0" dirty="0">
                <a:ln>
                  <a:noFill/>
                </a:ln>
                <a:effectLst/>
                <a:uLnTx/>
                <a:uFillTx/>
                <a:latin typeface="Century Gothic"/>
                <a:ea typeface="+mn-ea"/>
                <a:cs typeface="+mn-cs"/>
              </a:rPr>
              <a:t> y media. La </a:t>
            </a:r>
            <a:r>
              <a:rPr lang="en-GB" sz="1200" dirty="0" err="1">
                <a:latin typeface="Century Gothic"/>
              </a:rPr>
              <a:t>costumbre</a:t>
            </a:r>
            <a:r>
              <a:rPr lang="en-GB" sz="1200" dirty="0">
                <a:latin typeface="Century Gothic"/>
              </a:rPr>
              <a:t> es </a:t>
            </a:r>
            <a:r>
              <a:rPr lang="en-GB" sz="1200" dirty="0" err="1">
                <a:latin typeface="Century Gothic"/>
              </a:rPr>
              <a:t>llevar</a:t>
            </a:r>
            <a:r>
              <a:rPr lang="en-GB" sz="1200" dirty="0">
                <a:latin typeface="Century Gothic"/>
              </a:rPr>
              <a:t> </a:t>
            </a:r>
            <a:r>
              <a:rPr lang="en-GB" sz="1200" dirty="0" err="1">
                <a:latin typeface="Century Gothic"/>
              </a:rPr>
              <a:t>blanco</a:t>
            </a:r>
            <a:r>
              <a:rPr lang="en-GB" sz="1200" dirty="0">
                <a:latin typeface="Century Gothic"/>
              </a:rPr>
              <a:t> con un </a:t>
            </a:r>
            <a:r>
              <a:rPr lang="en-GB" sz="1200" dirty="0" err="1">
                <a:latin typeface="Century Gothic"/>
              </a:rPr>
              <a:t>pañuelo</a:t>
            </a:r>
            <a:r>
              <a:rPr lang="en-GB" sz="1200" dirty="0">
                <a:latin typeface="Century Gothic"/>
              </a:rPr>
              <a:t>* rojo. Si </a:t>
            </a:r>
            <a:r>
              <a:rPr lang="en-GB" sz="1200" dirty="0" err="1">
                <a:latin typeface="Century Gothic"/>
              </a:rPr>
              <a:t>buscas</a:t>
            </a:r>
            <a:r>
              <a:rPr lang="en-GB" sz="1200" dirty="0">
                <a:latin typeface="Century Gothic"/>
              </a:rPr>
              <a:t> </a:t>
            </a:r>
            <a:r>
              <a:rPr lang="en-GB" sz="1200" dirty="0" err="1">
                <a:latin typeface="Century Gothic"/>
              </a:rPr>
              <a:t>en</a:t>
            </a:r>
            <a:r>
              <a:rPr lang="en-GB" sz="1200" dirty="0">
                <a:latin typeface="Century Gothic"/>
              </a:rPr>
              <a:t> las tiendas de Pamplona, </a:t>
            </a:r>
            <a:r>
              <a:rPr lang="en-GB" sz="1200" dirty="0" err="1">
                <a:latin typeface="Century Gothic"/>
              </a:rPr>
              <a:t>puedes</a:t>
            </a:r>
            <a:r>
              <a:rPr lang="en-GB" sz="1200" dirty="0">
                <a:latin typeface="Century Gothic"/>
              </a:rPr>
              <a:t> </a:t>
            </a:r>
            <a:r>
              <a:rPr lang="en-GB" sz="1200" dirty="0" err="1">
                <a:latin typeface="Century Gothic"/>
              </a:rPr>
              <a:t>comprar</a:t>
            </a:r>
            <a:r>
              <a:rPr lang="en-GB" sz="1200" dirty="0">
                <a:latin typeface="Century Gothic"/>
              </a:rPr>
              <a:t> la </a:t>
            </a:r>
            <a:r>
              <a:rPr lang="en-GB" sz="1200" dirty="0" err="1">
                <a:latin typeface="Century Gothic"/>
              </a:rPr>
              <a:t>ropa</a:t>
            </a:r>
            <a:r>
              <a:rPr lang="en-GB" sz="1200" dirty="0">
                <a:latin typeface="Century Gothic"/>
              </a:rPr>
              <a:t> </a:t>
            </a:r>
            <a:r>
              <a:rPr lang="en-GB" sz="1200" dirty="0" err="1">
                <a:latin typeface="Century Gothic"/>
              </a:rPr>
              <a:t>tradicional</a:t>
            </a:r>
            <a:r>
              <a:rPr lang="en-GB" sz="1200" dirty="0">
                <a:latin typeface="Century Gothic"/>
              </a:rPr>
              <a:t> </a:t>
            </a:r>
            <a:r>
              <a:rPr lang="en-GB" sz="1200" dirty="0" err="1">
                <a:latin typeface="Century Gothic"/>
              </a:rPr>
              <a:t>en</a:t>
            </a:r>
            <a:r>
              <a:rPr lang="en-GB" sz="1200" dirty="0">
                <a:latin typeface="Century Gothic"/>
              </a:rPr>
              <a:t> </a:t>
            </a:r>
            <a:r>
              <a:rPr lang="en-GB" sz="1200" dirty="0" err="1">
                <a:latin typeface="Century Gothic"/>
              </a:rPr>
              <a:t>tu</a:t>
            </a:r>
            <a:r>
              <a:rPr lang="en-GB" sz="1200" dirty="0">
                <a:latin typeface="Century Gothic"/>
              </a:rPr>
              <a:t> </a:t>
            </a:r>
            <a:r>
              <a:rPr lang="en-GB" sz="1200" dirty="0" err="1">
                <a:latin typeface="Century Gothic"/>
              </a:rPr>
              <a:t>talla</a:t>
            </a:r>
            <a:r>
              <a:rPr lang="en-GB" sz="1200" dirty="0">
                <a:latin typeface="Century Gothic"/>
              </a:rPr>
              <a:t> </a:t>
            </a:r>
            <a:r>
              <a:rPr lang="en-GB" sz="1200" dirty="0" err="1">
                <a:latin typeface="Century Gothic"/>
              </a:rPr>
              <a:t>por</a:t>
            </a:r>
            <a:r>
              <a:rPr lang="en-GB" sz="1200" dirty="0">
                <a:latin typeface="Century Gothic"/>
              </a:rPr>
              <a:t> un </a:t>
            </a:r>
            <a:r>
              <a:rPr lang="en-GB" sz="1200" dirty="0" err="1">
                <a:latin typeface="Century Gothic"/>
              </a:rPr>
              <a:t>buen</a:t>
            </a:r>
            <a:r>
              <a:rPr lang="en-GB" sz="1200" dirty="0">
                <a:latin typeface="Century Gothic"/>
              </a:rPr>
              <a:t> </a:t>
            </a:r>
            <a:r>
              <a:rPr lang="en-GB" sz="1200" dirty="0" err="1">
                <a:latin typeface="Century Gothic"/>
              </a:rPr>
              <a:t>precio</a:t>
            </a:r>
            <a:r>
              <a:rPr lang="en-GB" sz="1200" dirty="0">
                <a:latin typeface="Century Gothic"/>
              </a:rPr>
              <a:t>. </a:t>
            </a:r>
            <a:r>
              <a:rPr lang="en-GB" sz="1200" dirty="0" err="1">
                <a:latin typeface="Century Gothic"/>
              </a:rPr>
              <a:t>También</a:t>
            </a:r>
            <a:r>
              <a:rPr lang="en-GB" sz="1200" dirty="0">
                <a:latin typeface="Century Gothic"/>
              </a:rPr>
              <a:t> </a:t>
            </a:r>
            <a:r>
              <a:rPr lang="en-GB" sz="1200" dirty="0" err="1">
                <a:latin typeface="Century Gothic"/>
              </a:rPr>
              <a:t>lleva</a:t>
            </a:r>
            <a:r>
              <a:rPr lang="en-GB" sz="1200" dirty="0">
                <a:latin typeface="Century Gothic"/>
              </a:rPr>
              <a:t> </a:t>
            </a:r>
            <a:r>
              <a:rPr lang="en-GB" sz="1200" dirty="0" err="1">
                <a:latin typeface="Century Gothic"/>
              </a:rPr>
              <a:t>unos</a:t>
            </a:r>
            <a:r>
              <a:rPr lang="en-GB" sz="1200" dirty="0">
                <a:latin typeface="Century Gothic"/>
              </a:rPr>
              <a:t> </a:t>
            </a:r>
            <a:r>
              <a:rPr lang="en-GB" sz="1200" dirty="0" err="1">
                <a:latin typeface="Century Gothic"/>
              </a:rPr>
              <a:t>zapatos</a:t>
            </a:r>
            <a:r>
              <a:rPr lang="en-GB" sz="1200" dirty="0">
                <a:latin typeface="Century Gothic"/>
              </a:rPr>
              <a:t> </a:t>
            </a:r>
            <a:r>
              <a:rPr lang="en-GB" sz="1200" dirty="0" err="1">
                <a:latin typeface="Century Gothic"/>
              </a:rPr>
              <a:t>cómodos</a:t>
            </a:r>
            <a:r>
              <a:rPr lang="en-GB" sz="1200" dirty="0">
                <a:latin typeface="Century Gothic"/>
              </a:rPr>
              <a:t>, ¡</a:t>
            </a:r>
            <a:r>
              <a:rPr lang="en-GB" sz="1200" dirty="0" err="1">
                <a:latin typeface="Century Gothic"/>
              </a:rPr>
              <a:t>quizás</a:t>
            </a:r>
            <a:r>
              <a:rPr lang="en-GB" sz="1200" dirty="0">
                <a:latin typeface="Century Gothic"/>
              </a:rPr>
              <a:t> no </a:t>
            </a:r>
            <a:r>
              <a:rPr lang="en-GB" sz="1200" dirty="0" err="1">
                <a:latin typeface="Century Gothic"/>
              </a:rPr>
              <a:t>encuentras</a:t>
            </a:r>
            <a:r>
              <a:rPr lang="en-GB" sz="1200" dirty="0">
                <a:latin typeface="Century Gothic"/>
              </a:rPr>
              <a:t> </a:t>
            </a:r>
            <a:r>
              <a:rPr lang="en-GB" sz="1200" dirty="0" err="1">
                <a:latin typeface="Century Gothic"/>
              </a:rPr>
              <a:t>el</a:t>
            </a:r>
            <a:r>
              <a:rPr lang="en-GB" sz="1200" dirty="0">
                <a:latin typeface="Century Gothic"/>
              </a:rPr>
              <a:t> </a:t>
            </a:r>
            <a:r>
              <a:rPr lang="en-GB" sz="1200" dirty="0" err="1">
                <a:latin typeface="Century Gothic"/>
              </a:rPr>
              <a:t>tiempo</a:t>
            </a:r>
            <a:r>
              <a:rPr lang="en-GB" sz="1200" dirty="0">
                <a:latin typeface="Century Gothic"/>
              </a:rPr>
              <a:t> para </a:t>
            </a:r>
            <a:r>
              <a:rPr lang="en-GB" sz="1200" dirty="0" err="1">
                <a:latin typeface="Century Gothic"/>
              </a:rPr>
              <a:t>sentarte</a:t>
            </a:r>
            <a:r>
              <a:rPr lang="en-GB" sz="1200" dirty="0">
                <a:latin typeface="Century Gothic"/>
              </a:rPr>
              <a:t>. Lee bien las </a:t>
            </a:r>
            <a:r>
              <a:rPr lang="en-GB" sz="1200" dirty="0" err="1">
                <a:latin typeface="Century Gothic"/>
              </a:rPr>
              <a:t>reglas</a:t>
            </a:r>
            <a:r>
              <a:rPr lang="en-GB" sz="1200" dirty="0">
                <a:latin typeface="Century Gothic"/>
              </a:rPr>
              <a:t> de </a:t>
            </a:r>
            <a:r>
              <a:rPr lang="en-GB" sz="1200" dirty="0" err="1">
                <a:latin typeface="Century Gothic"/>
              </a:rPr>
              <a:t>seguridad</a:t>
            </a:r>
            <a:r>
              <a:rPr lang="en-GB" sz="1200" dirty="0">
                <a:latin typeface="Century Gothic"/>
              </a:rPr>
              <a:t>. Tu </a:t>
            </a:r>
            <a:r>
              <a:rPr lang="en-GB" sz="1200" dirty="0" err="1">
                <a:latin typeface="Century Gothic"/>
              </a:rPr>
              <a:t>visita</a:t>
            </a:r>
            <a:r>
              <a:rPr lang="en-GB" sz="1200" dirty="0">
                <a:latin typeface="Century Gothic"/>
              </a:rPr>
              <a:t> </a:t>
            </a:r>
            <a:r>
              <a:rPr lang="en-GB" sz="1200" dirty="0" err="1">
                <a:latin typeface="Century Gothic"/>
              </a:rPr>
              <a:t>puede</a:t>
            </a:r>
            <a:r>
              <a:rPr lang="en-GB" sz="1200" dirty="0">
                <a:latin typeface="Century Gothic"/>
              </a:rPr>
              <a:t> ser </a:t>
            </a:r>
            <a:r>
              <a:rPr lang="en-GB" sz="1200" dirty="0" err="1">
                <a:latin typeface="Century Gothic"/>
              </a:rPr>
              <a:t>peligrosa</a:t>
            </a:r>
            <a:r>
              <a:rPr lang="en-GB" sz="1200" dirty="0">
                <a:latin typeface="Century Gothic"/>
              </a:rPr>
              <a:t> </a:t>
            </a:r>
            <a:r>
              <a:rPr lang="en-GB" sz="1200" dirty="0" err="1">
                <a:latin typeface="Century Gothic"/>
              </a:rPr>
              <a:t>incluso</a:t>
            </a:r>
            <a:r>
              <a:rPr lang="en-GB" sz="1200" dirty="0">
                <a:latin typeface="Century Gothic"/>
              </a:rPr>
              <a:t> </a:t>
            </a:r>
            <a:r>
              <a:rPr lang="en-GB" sz="1200" dirty="0" err="1">
                <a:latin typeface="Century Gothic"/>
              </a:rPr>
              <a:t>si</a:t>
            </a:r>
            <a:r>
              <a:rPr lang="en-GB" sz="1200" dirty="0">
                <a:latin typeface="Century Gothic"/>
              </a:rPr>
              <a:t> no </a:t>
            </a:r>
            <a:r>
              <a:rPr lang="en-GB" sz="1200" dirty="0" err="1">
                <a:latin typeface="Century Gothic"/>
              </a:rPr>
              <a:t>corres</a:t>
            </a:r>
            <a:r>
              <a:rPr lang="en-GB" sz="1200" dirty="0">
                <a:latin typeface="Century Gothic"/>
              </a:rPr>
              <a:t> con </a:t>
            </a:r>
            <a:r>
              <a:rPr lang="en-GB" sz="1200" dirty="0" err="1">
                <a:latin typeface="Century Gothic"/>
              </a:rPr>
              <a:t>los</a:t>
            </a:r>
            <a:r>
              <a:rPr lang="en-GB" sz="1200" dirty="0">
                <a:latin typeface="Century Gothic"/>
              </a:rPr>
              <a:t> toros. </a:t>
            </a:r>
            <a:r>
              <a:rPr lang="en-GB" sz="1200" dirty="0" err="1">
                <a:latin typeface="Century Gothic"/>
              </a:rPr>
              <a:t>Siempre</a:t>
            </a:r>
            <a:r>
              <a:rPr lang="en-GB" sz="1200" dirty="0">
                <a:latin typeface="Century Gothic"/>
              </a:rPr>
              <a:t> hay </a:t>
            </a:r>
            <a:r>
              <a:rPr lang="en-GB" sz="1200" dirty="0" err="1">
                <a:latin typeface="Century Gothic"/>
              </a:rPr>
              <a:t>mucha</a:t>
            </a:r>
            <a:r>
              <a:rPr lang="en-GB" sz="1200" dirty="0">
                <a:latin typeface="Century Gothic"/>
              </a:rPr>
              <a:t> </a:t>
            </a:r>
            <a:r>
              <a:rPr lang="en-GB" sz="1200" dirty="0" err="1">
                <a:latin typeface="Century Gothic"/>
              </a:rPr>
              <a:t>gente</a:t>
            </a:r>
            <a:r>
              <a:rPr lang="en-GB" sz="1200" dirty="0">
                <a:latin typeface="Century Gothic"/>
              </a:rPr>
              <a:t> y no </a:t>
            </a:r>
            <a:r>
              <a:rPr lang="en-GB" sz="1200" dirty="0" err="1">
                <a:latin typeface="Century Gothic"/>
              </a:rPr>
              <a:t>encuentro</a:t>
            </a:r>
            <a:r>
              <a:rPr lang="en-GB" sz="1200" dirty="0">
                <a:latin typeface="Century Gothic"/>
              </a:rPr>
              <a:t> </a:t>
            </a:r>
            <a:r>
              <a:rPr lang="en-GB" sz="1200" dirty="0" err="1">
                <a:latin typeface="Century Gothic"/>
              </a:rPr>
              <a:t>el</a:t>
            </a:r>
            <a:r>
              <a:rPr lang="en-GB" sz="1200" dirty="0">
                <a:latin typeface="Century Gothic"/>
              </a:rPr>
              <a:t> </a:t>
            </a:r>
            <a:r>
              <a:rPr lang="en-GB" sz="1200" dirty="0" err="1">
                <a:latin typeface="Century Gothic"/>
              </a:rPr>
              <a:t>tiempo</a:t>
            </a:r>
            <a:r>
              <a:rPr lang="en-GB" sz="1200" dirty="0">
                <a:latin typeface="Century Gothic"/>
              </a:rPr>
              <a:t> para </a:t>
            </a:r>
            <a:r>
              <a:rPr lang="en-GB" sz="1200" dirty="0" err="1">
                <a:latin typeface="Century Gothic"/>
              </a:rPr>
              <a:t>sacar</a:t>
            </a:r>
            <a:r>
              <a:rPr lang="en-GB" sz="1200" dirty="0">
                <a:latin typeface="Century Gothic"/>
              </a:rPr>
              <a:t> </a:t>
            </a:r>
            <a:r>
              <a:rPr lang="en-GB" sz="1200" dirty="0" err="1">
                <a:latin typeface="Century Gothic"/>
              </a:rPr>
              <a:t>fotos</a:t>
            </a:r>
            <a:r>
              <a:rPr lang="en-GB" sz="1200" dirty="0">
                <a:latin typeface="Century Gothic"/>
              </a:rPr>
              <a:t>. </a:t>
            </a:r>
            <a:r>
              <a:rPr lang="en-GB" sz="1200" dirty="0" err="1">
                <a:latin typeface="Century Gothic"/>
              </a:rPr>
              <a:t>Normalmente</a:t>
            </a:r>
            <a:r>
              <a:rPr lang="en-GB" sz="1200" dirty="0">
                <a:latin typeface="Century Gothic"/>
              </a:rPr>
              <a:t> </a:t>
            </a:r>
            <a:r>
              <a:rPr lang="en-GB" sz="1200" dirty="0" err="1">
                <a:latin typeface="Century Gothic"/>
              </a:rPr>
              <a:t>dejo</a:t>
            </a:r>
            <a:r>
              <a:rPr lang="en-GB" sz="1200" dirty="0">
                <a:latin typeface="Century Gothic"/>
              </a:rPr>
              <a:t> mi </a:t>
            </a:r>
            <a:r>
              <a:rPr lang="en-GB" sz="1200" dirty="0" err="1">
                <a:latin typeface="Century Gothic"/>
              </a:rPr>
              <a:t>cámara</a:t>
            </a:r>
            <a:r>
              <a:rPr lang="en-GB" sz="1200" dirty="0">
                <a:latin typeface="Century Gothic"/>
              </a:rPr>
              <a:t> </a:t>
            </a:r>
            <a:r>
              <a:rPr lang="en-GB" sz="1200" dirty="0" err="1">
                <a:latin typeface="Century Gothic"/>
              </a:rPr>
              <a:t>en</a:t>
            </a:r>
            <a:r>
              <a:rPr lang="en-GB" sz="1200" dirty="0">
                <a:latin typeface="Century Gothic"/>
              </a:rPr>
              <a:t> casa.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entury Gothic"/>
              </a:rPr>
              <a:t>Photos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Century Gothic"/>
              </a:rPr>
              <a:t>Chupinazo</a:t>
            </a:r>
            <a:r>
              <a:rPr lang="en-GB" sz="1200" dirty="0">
                <a:latin typeface="Century Gothic"/>
              </a:rPr>
              <a:t> by </a:t>
            </a:r>
            <a:r>
              <a:rPr lang="en-GB" sz="1200" dirty="0" err="1">
                <a:latin typeface="Century Gothic"/>
              </a:rPr>
              <a:t>Rubienholguera</a:t>
            </a:r>
            <a:r>
              <a:rPr lang="en-GB" sz="1200" dirty="0">
                <a:latin typeface="Century Gothic"/>
              </a:rPr>
              <a:t>, available at: https://commons.wikimedia.org/wiki/File:Chupinazo_fin_de_fiestas.jpg </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Attribution-Share Alike 4.0 International</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Century Gothic"/>
              </a:rPr>
              <a:t>Estofado</a:t>
            </a:r>
            <a:r>
              <a:rPr lang="en-GB" sz="1200" dirty="0">
                <a:latin typeface="Century Gothic"/>
              </a:rPr>
              <a:t> de </a:t>
            </a:r>
            <a:r>
              <a:rPr lang="en-GB" sz="1200" dirty="0" err="1">
                <a:latin typeface="Century Gothic"/>
              </a:rPr>
              <a:t>rabo</a:t>
            </a:r>
            <a:r>
              <a:rPr lang="en-GB" sz="1200" dirty="0">
                <a:latin typeface="Century Gothic"/>
              </a:rPr>
              <a:t> de </a:t>
            </a:r>
            <a:r>
              <a:rPr lang="en-GB" sz="1200" dirty="0" err="1">
                <a:latin typeface="Century Gothic"/>
              </a:rPr>
              <a:t>toro</a:t>
            </a:r>
            <a:r>
              <a:rPr lang="en-GB" sz="1200" dirty="0">
                <a:latin typeface="Century Gothic"/>
              </a:rPr>
              <a:t> by Javier </a:t>
            </a:r>
            <a:r>
              <a:rPr lang="en-GB" sz="1200" dirty="0" err="1">
                <a:latin typeface="Century Gothic"/>
              </a:rPr>
              <a:t>Lastras</a:t>
            </a:r>
            <a:r>
              <a:rPr lang="en-GB" sz="1200" dirty="0">
                <a:latin typeface="Century Gothic"/>
              </a:rPr>
              <a:t>, available at: </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Attribution 2.0 Generic</a:t>
            </a:r>
            <a:r>
              <a:rPr lang="en-US" sz="1200" b="0" i="0" kern="1200" dirty="0">
                <a:solidFill>
                  <a:schemeClr val="tx1"/>
                </a:solidFill>
                <a:effectLst/>
                <a:latin typeface="+mn-lt"/>
                <a:ea typeface="+mn-ea"/>
                <a:cs typeface="+mn-cs"/>
              </a:rPr>
              <a:t> license.</a:t>
            </a:r>
            <a:endParaRPr lang="en-GB" sz="1200" dirty="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792FF8D-BF54-4BE5-86FE-39443B9979F5}" type="slidenum">
              <a:rPr lang="es-ES_tradnl" smtClean="0"/>
              <a:t>36</a:t>
            </a:fld>
            <a:endParaRPr lang="es-ES_tradnl"/>
          </a:p>
        </p:txBody>
      </p:sp>
    </p:spTree>
    <p:extLst>
      <p:ext uri="{BB962C8B-B14F-4D97-AF65-F5344CB8AC3E}">
        <p14:creationId xmlns:p14="http://schemas.microsoft.com/office/powerpoint/2010/main" val="429256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10 minutes (</a:t>
            </a:r>
            <a:endParaRPr lang="en-US" dirty="0"/>
          </a:p>
          <a:p>
            <a:endParaRPr lang="en-GB" dirty="0"/>
          </a:p>
          <a:p>
            <a:r>
              <a:rPr lang="en-GB" b="1" dirty="0"/>
              <a:t>Procedure:</a:t>
            </a:r>
          </a:p>
          <a:p>
            <a:pPr marL="228600" indent="-228600">
              <a:buFont typeface="+mj-lt"/>
              <a:buAutoNum type="arabicPeriod"/>
            </a:pPr>
            <a:r>
              <a:rPr lang="en-GB" b="0" dirty="0"/>
              <a:t>Students write 10 sentences, using the affirmative imperative, aimed at a first time visitor to a city or a festival. This could be in a Spanish speaking country or their own country. They may want to talk about their town, or their nearest city, London or a festival, Christmas, Halloween or a music festival.</a:t>
            </a:r>
          </a:p>
          <a:p>
            <a:pPr marL="228600" indent="-228600">
              <a:buFont typeface="+mj-lt"/>
              <a:buAutoNum type="arabicPeriod"/>
            </a:pPr>
            <a:r>
              <a:rPr lang="en-GB" b="0" dirty="0"/>
              <a:t>Students should use one of the verbs from the table to form the imperative and try to use ‘</a:t>
            </a:r>
            <a:r>
              <a:rPr lang="en-GB" b="0" dirty="0" err="1"/>
              <a:t>ar</a:t>
            </a:r>
            <a:r>
              <a:rPr lang="en-GB" b="0" dirty="0"/>
              <a:t>’ verbs and ‘</a:t>
            </a:r>
            <a:r>
              <a:rPr lang="en-GB" b="0" dirty="0" err="1"/>
              <a:t>er</a:t>
            </a:r>
            <a:r>
              <a:rPr lang="en-GB" b="0" dirty="0"/>
              <a:t>’/’</a:t>
            </a:r>
            <a:r>
              <a:rPr lang="en-GB" b="0" dirty="0" err="1"/>
              <a:t>ir</a:t>
            </a:r>
            <a:r>
              <a:rPr lang="en-GB" b="0" dirty="0"/>
              <a:t>’ verbs in their sentences.</a:t>
            </a:r>
          </a:p>
          <a:p>
            <a:pPr marL="228600" indent="-228600">
              <a:buFont typeface="+mj-lt"/>
              <a:buAutoNum type="arabicPeriod"/>
            </a:pPr>
            <a:endParaRPr lang="en-GB" b="0" dirty="0"/>
          </a:p>
          <a:p>
            <a:pPr marL="0" indent="0">
              <a:buFont typeface="+mj-lt"/>
              <a:buNone/>
            </a:pPr>
            <a:r>
              <a:rPr lang="en-GB" b="1" dirty="0"/>
              <a:t>Note that this activity could also be set for homework.</a:t>
            </a:r>
          </a:p>
        </p:txBody>
      </p:sp>
      <p:sp>
        <p:nvSpPr>
          <p:cNvPr id="4" name="Slide Number Placeholder 3"/>
          <p:cNvSpPr>
            <a:spLocks noGrp="1"/>
          </p:cNvSpPr>
          <p:nvPr>
            <p:ph type="sldNum" sz="quarter" idx="5"/>
          </p:nvPr>
        </p:nvSpPr>
        <p:spPr/>
        <p:txBody>
          <a:bodyPr/>
          <a:lstStyle/>
          <a:p>
            <a:fld id="{7792FF8D-BF54-4BE5-86FE-39443B9979F5}" type="slidenum">
              <a:rPr lang="es-ES_tradnl" smtClean="0"/>
              <a:t>37</a:t>
            </a:fld>
            <a:endParaRPr lang="es-ES_tradnl"/>
          </a:p>
        </p:txBody>
      </p:sp>
    </p:spTree>
    <p:extLst>
      <p:ext uri="{BB962C8B-B14F-4D97-AF65-F5344CB8AC3E}">
        <p14:creationId xmlns:p14="http://schemas.microsoft.com/office/powerpoint/2010/main" val="3145897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r>
              <a:rPr lang="en-GB" sz="1200" b="1" dirty="0"/>
              <a:t>Learning outcomes (lesson 3):</a:t>
            </a:r>
          </a:p>
          <a:p>
            <a:r>
              <a:rPr lang="pt-BR" sz="1200" b="0" dirty="0"/>
              <a:t>Consolidate affirmative imperative 2nd person singular -ar verbs (-a)</a:t>
            </a:r>
          </a:p>
          <a:p>
            <a:r>
              <a:rPr lang="pt-BR" sz="1200" b="0" dirty="0"/>
              <a:t>Consolidate affirmative imperative 2nd person singular -er &amp; -ir verbs (-e)</a:t>
            </a:r>
          </a:p>
          <a:p>
            <a:r>
              <a:rPr lang="en-GB" sz="1200" b="0" dirty="0"/>
              <a:t>Revisit SER vs ESTAR in present tense, all persons (focus on </a:t>
            </a:r>
            <a:r>
              <a:rPr lang="en-GB" sz="1200" b="0" dirty="0" err="1"/>
              <a:t>está</a:t>
            </a:r>
            <a:r>
              <a:rPr lang="en-GB" sz="1200" b="0" dirty="0"/>
              <a:t>/</a:t>
            </a:r>
            <a:r>
              <a:rPr lang="en-GB" sz="1200" b="0" dirty="0" err="1"/>
              <a:t>están</a:t>
            </a:r>
            <a:r>
              <a:rPr lang="en-GB" sz="1200" b="0" dirty="0"/>
              <a:t>)</a:t>
            </a:r>
          </a:p>
          <a:p>
            <a:r>
              <a:rPr lang="en-GB" sz="1200" b="0" dirty="0"/>
              <a:t>possessive adjectives 'mi, mis' &amp; '</a:t>
            </a:r>
            <a:r>
              <a:rPr lang="en-GB" sz="1200" b="0" dirty="0" err="1"/>
              <a:t>tu</a:t>
            </a:r>
            <a:r>
              <a:rPr lang="en-GB" sz="1200" b="0" dirty="0"/>
              <a:t>, </a:t>
            </a:r>
            <a:r>
              <a:rPr lang="en-GB" sz="1200" b="0" dirty="0" err="1"/>
              <a:t>tus</a:t>
            </a:r>
            <a:r>
              <a:rPr lang="en-GB" sz="1200" b="0" dirty="0"/>
              <a:t>'; </a:t>
            </a:r>
          </a:p>
          <a:p>
            <a:r>
              <a:rPr lang="en-GB" sz="1200" b="0" dirty="0"/>
              <a:t>'mi' vs 'me' (as reflexive), '</a:t>
            </a:r>
            <a:r>
              <a:rPr lang="en-GB" sz="1200" b="0" dirty="0" err="1"/>
              <a:t>tu</a:t>
            </a:r>
            <a:r>
              <a:rPr lang="en-GB" sz="1200" b="0" dirty="0"/>
              <a:t>' vs '</a:t>
            </a:r>
            <a:r>
              <a:rPr lang="en-GB" sz="1200" b="0" dirty="0" err="1"/>
              <a:t>te</a:t>
            </a:r>
            <a:r>
              <a:rPr lang="en-GB" sz="1200" b="0" dirty="0"/>
              <a:t>' (as reflexive); </a:t>
            </a:r>
          </a:p>
          <a:p>
            <a:r>
              <a:rPr lang="en-GB" sz="1200" b="0" dirty="0" err="1"/>
              <a:t>está</a:t>
            </a:r>
            <a:r>
              <a:rPr lang="en-GB" sz="1200" b="0" dirty="0"/>
              <a:t>/</a:t>
            </a:r>
            <a:r>
              <a:rPr lang="en-GB" sz="1200" b="0" dirty="0" err="1"/>
              <a:t>están</a:t>
            </a:r>
            <a:r>
              <a:rPr lang="en-GB" sz="1200" b="0" dirty="0"/>
              <a:t>; present tense -</a:t>
            </a:r>
            <a:r>
              <a:rPr lang="en-GB" sz="1200" b="0" dirty="0" err="1"/>
              <a:t>ar</a:t>
            </a:r>
            <a:r>
              <a:rPr lang="en-GB" sz="1200" b="0" dirty="0"/>
              <a:t> 1st and 2nd person singular verbs (-o, -as)</a:t>
            </a:r>
          </a:p>
          <a:p>
            <a:r>
              <a:rPr lang="en-GB" sz="1200" b="0" dirty="0"/>
              <a:t>Formation of plural nouns Rule 1: ending in vowel add -s</a:t>
            </a:r>
          </a:p>
          <a:p>
            <a:r>
              <a:rPr lang="en-GB" sz="1200" b="0" dirty="0"/>
              <a:t>Formation of plural nouns Rule 3: ending in z, change z to c add -es</a:t>
            </a:r>
          </a:p>
          <a:p>
            <a:r>
              <a:rPr lang="en-GB" sz="1200" b="0" dirty="0"/>
              <a:t>present indicative with both simple (I walk) and ongoing (I am walking functions)</a:t>
            </a: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s-ES" b="0" i="0" u="none" strike="noStrike" dirty="0">
                <a:solidFill>
                  <a:srgbClr val="000000"/>
                </a:solidFill>
                <a:effectLst/>
                <a:latin typeface="docs-Century Gothic"/>
              </a:rPr>
              <a:t>caer [251]; ayuntamiento [2964]; Internet [2104]; jamón [n/a]; mediodía [2647]; seguridad [538]; Tomatina [n/a]; cómodo [2237]; ¡Bienvenido! [n/a]; </a:t>
            </a:r>
            <a:r>
              <a:rPr lang="es-ES" b="0" i="0" u="none" strike="noStrike" dirty="0" err="1">
                <a:solidFill>
                  <a:srgbClr val="000000"/>
                </a:solidFill>
                <a:effectLst/>
                <a:latin typeface="docs-Century Gothic"/>
              </a:rPr>
              <a:t>intj</a:t>
            </a:r>
            <a:r>
              <a:rPr lang="es-ES" b="0" i="0" u="none" strike="noStrike" dirty="0">
                <a:solidFill>
                  <a:srgbClr val="000000"/>
                </a:solidFill>
                <a:effectLst/>
                <a:latin typeface="docs-Century Gothic"/>
              </a:rPr>
              <a:t>.: por favor [&gt;5000] </a:t>
            </a:r>
            <a:r>
              <a:rPr lang="es-ES" b="1" i="0" u="none" strike="noStrike" dirty="0">
                <a:solidFill>
                  <a:srgbClr val="000000"/>
                </a:solidFill>
                <a:effectLst/>
                <a:latin typeface="docs-Century Gothic"/>
              </a:rPr>
              <a:t>(9)</a:t>
            </a:r>
            <a:r>
              <a:rPr lang="es-ES" b="0" i="0" u="none" strike="noStrike" dirty="0">
                <a:solidFill>
                  <a:srgbClr val="000000"/>
                </a:solidFill>
                <a:effectLst/>
                <a:latin typeface="docs-Century Gothic"/>
              </a:rPr>
              <a:t> </a:t>
            </a:r>
            <a:r>
              <a:rPr lang="es-ES" b="1" i="0" u="none" strike="noStrike" dirty="0">
                <a:solidFill>
                  <a:srgbClr val="000000"/>
                </a:solidFill>
                <a:effectLst/>
                <a:latin typeface="docs-Century Gothic"/>
              </a:rPr>
              <a:t>/H </a:t>
            </a:r>
            <a:r>
              <a:rPr lang="es-ES" b="1" i="0" u="none" strike="noStrike" dirty="0" err="1">
                <a:solidFill>
                  <a:srgbClr val="000000"/>
                </a:solidFill>
                <a:effectLst/>
                <a:latin typeface="docs-Century Gothic"/>
              </a:rPr>
              <a:t>only</a:t>
            </a:r>
            <a:r>
              <a:rPr lang="es-ES" b="1" i="0" u="none" strike="noStrike" dirty="0">
                <a:solidFill>
                  <a:srgbClr val="000000"/>
                </a:solidFill>
                <a:effectLst/>
                <a:latin typeface="docs-Century Gothic"/>
              </a:rPr>
              <a:t>: </a:t>
            </a:r>
            <a:r>
              <a:rPr lang="es-ES" b="0" i="0" u="none" strike="noStrike" dirty="0">
                <a:solidFill>
                  <a:srgbClr val="FF0000"/>
                </a:solidFill>
                <a:effectLst/>
                <a:latin typeface="docs-Century Gothic"/>
              </a:rPr>
              <a:t>acostar [1798]; alcanzar [317]; lanzar [730]; los demás [349]; origen [678] </a:t>
            </a:r>
            <a:r>
              <a:rPr lang="es-ES" b="1" i="0" u="none" strike="noStrike" dirty="0">
                <a:solidFill>
                  <a:srgbClr val="FF0000"/>
                </a:solidFill>
                <a:effectLst/>
                <a:latin typeface="docs-Century Gothic"/>
              </a:rPr>
              <a:t>(5)</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i="0" dirty="0"/>
              <a:t>Thematic revisited vocabulary</a:t>
            </a:r>
            <a:r>
              <a:rPr lang="en-GB" b="0" i="0" dirty="0"/>
              <a:t>: </a:t>
            </a:r>
            <a:r>
              <a:rPr lang="en-GB" b="0" i="0" u="none" strike="noStrike" dirty="0">
                <a:solidFill>
                  <a:srgbClr val="000000"/>
                </a:solidFill>
                <a:effectLst/>
                <a:latin typeface="docs-Century Gothic"/>
              </a:rPr>
              <a:t>romper [733]; </a:t>
            </a:r>
            <a:r>
              <a:rPr lang="en-GB" b="0" i="0" u="none" strike="noStrike" dirty="0" err="1">
                <a:solidFill>
                  <a:srgbClr val="000000"/>
                </a:solidFill>
                <a:effectLst/>
                <a:latin typeface="docs-Century Gothic"/>
              </a:rPr>
              <a:t>agua</a:t>
            </a:r>
            <a:r>
              <a:rPr lang="en-GB" b="0" i="0" u="none" strike="noStrike" dirty="0">
                <a:solidFill>
                  <a:srgbClr val="000000"/>
                </a:solidFill>
                <a:effectLst/>
                <a:latin typeface="docs-Century Gothic"/>
              </a:rPr>
              <a:t> [204]; </a:t>
            </a:r>
            <a:r>
              <a:rPr lang="en-GB" b="0" i="0" u="none" strike="noStrike" dirty="0" err="1">
                <a:solidFill>
                  <a:srgbClr val="000000"/>
                </a:solidFill>
                <a:effectLst/>
                <a:latin typeface="docs-Century Gothic"/>
              </a:rPr>
              <a:t>bastante</a:t>
            </a:r>
            <a:r>
              <a:rPr lang="en-GB" b="0" i="0" u="none" strike="noStrike" dirty="0">
                <a:solidFill>
                  <a:srgbClr val="000000"/>
                </a:solidFill>
                <a:effectLst/>
                <a:latin typeface="docs-Century Gothic"/>
              </a:rPr>
              <a:t> [308]; principio [338]; </a:t>
            </a:r>
            <a:r>
              <a:rPr lang="en-GB" b="0" i="0" u="none" strike="noStrike" dirty="0" err="1">
                <a:solidFill>
                  <a:srgbClr val="000000"/>
                </a:solidFill>
                <a:effectLst/>
                <a:latin typeface="docs-Century Gothic"/>
              </a:rPr>
              <a:t>evitar</a:t>
            </a:r>
            <a:r>
              <a:rPr lang="en-GB" b="0" i="0" u="none" strike="noStrike" dirty="0">
                <a:solidFill>
                  <a:srgbClr val="000000"/>
                </a:solidFill>
                <a:effectLst/>
                <a:latin typeface="docs-Century Gothic"/>
              </a:rPr>
              <a:t> [495]; </a:t>
            </a:r>
            <a:r>
              <a:rPr lang="en-GB" b="0" i="0" u="none" strike="noStrike" dirty="0" err="1">
                <a:solidFill>
                  <a:srgbClr val="000000"/>
                </a:solidFill>
                <a:effectLst/>
                <a:latin typeface="docs-Century Gothic"/>
              </a:rPr>
              <a:t>vez</a:t>
            </a:r>
            <a:r>
              <a:rPr lang="en-GB" b="0" i="0" u="none" strike="noStrike" dirty="0">
                <a:solidFill>
                  <a:srgbClr val="000000"/>
                </a:solidFill>
                <a:effectLst/>
                <a:latin typeface="docs-Century Gothic"/>
              </a:rPr>
              <a:t> [59]; </a:t>
            </a:r>
            <a:r>
              <a:rPr lang="en-GB" b="0" i="0" u="none" strike="noStrike" dirty="0" err="1">
                <a:solidFill>
                  <a:srgbClr val="000000"/>
                </a:solidFill>
                <a:effectLst/>
                <a:latin typeface="docs-Century Gothic"/>
              </a:rPr>
              <a:t>tomate</a:t>
            </a:r>
            <a:r>
              <a:rPr lang="en-GB" b="0" i="0" u="none" strike="noStrike" dirty="0">
                <a:solidFill>
                  <a:srgbClr val="000000"/>
                </a:solidFill>
                <a:effectLst/>
                <a:latin typeface="docs-Century Gothic"/>
              </a:rPr>
              <a:t> [4506]; solo (as 'only', 'just') [95]; </a:t>
            </a:r>
            <a:r>
              <a:rPr lang="en-GB" b="0" i="0" u="none" strike="noStrike" dirty="0" err="1">
                <a:solidFill>
                  <a:srgbClr val="000000"/>
                </a:solidFill>
                <a:effectLst/>
                <a:latin typeface="docs-Century Gothic"/>
              </a:rPr>
              <a:t>seguro</a:t>
            </a:r>
            <a:r>
              <a:rPr lang="en-GB" b="0" i="0" u="none" strike="noStrike" dirty="0">
                <a:solidFill>
                  <a:srgbClr val="000000"/>
                </a:solidFill>
                <a:effectLst/>
                <a:latin typeface="docs-Century Gothic"/>
              </a:rPr>
              <a:t> [47]; final [366]; </a:t>
            </a:r>
            <a:r>
              <a:rPr lang="en-GB" b="0" i="0" u="none" strike="noStrike" dirty="0" err="1">
                <a:solidFill>
                  <a:srgbClr val="000000"/>
                </a:solidFill>
                <a:effectLst/>
                <a:latin typeface="docs-Century Gothic"/>
              </a:rPr>
              <a:t>blanco</a:t>
            </a:r>
            <a:r>
              <a:rPr lang="en-GB" b="0" i="0" u="none" strike="noStrike" dirty="0">
                <a:solidFill>
                  <a:srgbClr val="000000"/>
                </a:solidFill>
                <a:effectLst/>
                <a:latin typeface="docs-Century Gothic"/>
              </a:rPr>
              <a:t> [372]; </a:t>
            </a:r>
            <a:r>
              <a:rPr lang="en-GB" b="0" i="0" u="none" strike="noStrike" dirty="0" err="1">
                <a:solidFill>
                  <a:srgbClr val="000000"/>
                </a:solidFill>
                <a:effectLst/>
                <a:latin typeface="docs-Century Gothic"/>
              </a:rPr>
              <a:t>subir</a:t>
            </a:r>
            <a:r>
              <a:rPr lang="en-GB" b="0" i="0" u="none" strike="noStrike" dirty="0">
                <a:solidFill>
                  <a:srgbClr val="000000"/>
                </a:solidFill>
                <a:effectLst/>
                <a:latin typeface="docs-Century Gothic"/>
              </a:rPr>
              <a:t> [410]; </a:t>
            </a:r>
            <a:r>
              <a:rPr lang="en-GB" b="0" i="0" u="none" strike="noStrike" dirty="0" err="1">
                <a:solidFill>
                  <a:srgbClr val="000000"/>
                </a:solidFill>
                <a:effectLst/>
                <a:latin typeface="docs-Century Gothic"/>
              </a:rPr>
              <a:t>intentar</a:t>
            </a:r>
            <a:r>
              <a:rPr lang="en-GB" b="0" i="0" u="none" strike="noStrike" dirty="0">
                <a:solidFill>
                  <a:srgbClr val="000000"/>
                </a:solidFill>
                <a:effectLst/>
                <a:latin typeface="docs-Century Gothic"/>
              </a:rPr>
              <a:t> [411]; </a:t>
            </a:r>
            <a:r>
              <a:rPr lang="en-GB" b="0" i="0" u="none" strike="noStrike" dirty="0" err="1">
                <a:solidFill>
                  <a:srgbClr val="000000"/>
                </a:solidFill>
                <a:effectLst/>
                <a:latin typeface="docs-Century Gothic"/>
              </a:rPr>
              <a:t>descubrir</a:t>
            </a:r>
            <a:r>
              <a:rPr lang="en-GB" b="0" i="0" u="none" strike="noStrike" dirty="0">
                <a:solidFill>
                  <a:srgbClr val="000000"/>
                </a:solidFill>
                <a:effectLst/>
                <a:latin typeface="docs-Century Gothic"/>
              </a:rPr>
              <a:t> [414]; </a:t>
            </a:r>
            <a:r>
              <a:rPr lang="en-GB" b="0" i="0" u="none" strike="noStrike" dirty="0" err="1">
                <a:solidFill>
                  <a:srgbClr val="000000"/>
                </a:solidFill>
                <a:effectLst/>
                <a:latin typeface="docs-Century Gothic"/>
              </a:rPr>
              <a:t>sábado</a:t>
            </a:r>
            <a:r>
              <a:rPr lang="en-GB" b="0" i="0" u="none" strike="noStrike" dirty="0">
                <a:solidFill>
                  <a:srgbClr val="000000"/>
                </a:solidFill>
                <a:effectLst/>
                <a:latin typeface="docs-Century Gothic"/>
              </a:rPr>
              <a:t> [1179]; </a:t>
            </a:r>
            <a:r>
              <a:rPr lang="en-GB" b="0" i="0" u="none" strike="noStrike" dirty="0" err="1">
                <a:solidFill>
                  <a:srgbClr val="000000"/>
                </a:solidFill>
                <a:effectLst/>
                <a:latin typeface="docs-Century Gothic"/>
              </a:rPr>
              <a:t>domingo</a:t>
            </a:r>
            <a:r>
              <a:rPr lang="en-GB" b="0" i="0" u="none" strike="noStrike" dirty="0">
                <a:solidFill>
                  <a:srgbClr val="000000"/>
                </a:solidFill>
                <a:effectLst/>
                <a:latin typeface="docs-Century Gothic"/>
              </a:rPr>
              <a:t> [693]; </a:t>
            </a:r>
            <a:r>
              <a:rPr lang="en-GB" b="0" i="0" u="none" strike="noStrike" dirty="0" err="1">
                <a:solidFill>
                  <a:srgbClr val="000000"/>
                </a:solidFill>
                <a:effectLst/>
                <a:latin typeface="docs-Century Gothic"/>
              </a:rPr>
              <a:t>adelante</a:t>
            </a:r>
            <a:r>
              <a:rPr lang="en-GB" b="0" i="0" u="none" strike="noStrike" dirty="0">
                <a:solidFill>
                  <a:srgbClr val="000000"/>
                </a:solidFill>
                <a:effectLst/>
                <a:latin typeface="docs-Century Gothic"/>
              </a:rPr>
              <a:t> [722]; suerte [723]; </a:t>
            </a:r>
            <a:r>
              <a:rPr lang="en-GB" b="0" i="0" u="none" strike="noStrike" dirty="0" err="1">
                <a:solidFill>
                  <a:srgbClr val="000000"/>
                </a:solidFill>
                <a:effectLst/>
                <a:latin typeface="docs-Century Gothic"/>
              </a:rPr>
              <a:t>fecha</a:t>
            </a:r>
            <a:r>
              <a:rPr lang="en-GB" b="0" i="0" u="none" strike="noStrike" dirty="0">
                <a:solidFill>
                  <a:srgbClr val="000000"/>
                </a:solidFill>
                <a:effectLst/>
                <a:latin typeface="docs-Century Gothic"/>
              </a:rPr>
              <a:t> [756]; </a:t>
            </a:r>
            <a:r>
              <a:rPr lang="en-GB" b="0" i="0" u="none" strike="noStrike" dirty="0" err="1">
                <a:solidFill>
                  <a:srgbClr val="000000"/>
                </a:solidFill>
                <a:effectLst/>
                <a:latin typeface="docs-Century Gothic"/>
              </a:rPr>
              <a:t>riesgo</a:t>
            </a:r>
            <a:r>
              <a:rPr lang="en-GB" b="0" i="0" u="none" strike="noStrike" dirty="0">
                <a:solidFill>
                  <a:srgbClr val="000000"/>
                </a:solidFill>
                <a:effectLst/>
                <a:latin typeface="docs-Century Gothic"/>
              </a:rPr>
              <a:t> [877]; </a:t>
            </a:r>
            <a:r>
              <a:rPr lang="en-GB" b="0" i="0" u="none" strike="noStrike" dirty="0" err="1">
                <a:solidFill>
                  <a:srgbClr val="000000"/>
                </a:solidFill>
                <a:effectLst/>
                <a:latin typeface="docs-Century Gothic"/>
              </a:rPr>
              <a:t>disfrutar</a:t>
            </a:r>
            <a:r>
              <a:rPr lang="en-GB" b="0" i="0" u="none" strike="noStrike" dirty="0">
                <a:solidFill>
                  <a:srgbClr val="000000"/>
                </a:solidFill>
                <a:effectLst/>
                <a:latin typeface="docs-Century Gothic"/>
              </a:rPr>
              <a:t> [939]; </a:t>
            </a:r>
            <a:r>
              <a:rPr lang="en-GB" b="0" i="0" u="none" strike="noStrike" dirty="0" err="1">
                <a:solidFill>
                  <a:srgbClr val="000000"/>
                </a:solidFill>
                <a:effectLst/>
                <a:latin typeface="docs-Century Gothic"/>
              </a:rPr>
              <a:t>despertar</a:t>
            </a:r>
            <a:r>
              <a:rPr lang="en-GB" b="0" i="0" u="none" strike="noStrike" dirty="0">
                <a:solidFill>
                  <a:srgbClr val="000000"/>
                </a:solidFill>
                <a:effectLst/>
                <a:latin typeface="docs-Century Gothic"/>
              </a:rPr>
              <a:t> [894]; </a:t>
            </a:r>
            <a:r>
              <a:rPr lang="en-GB" b="0" i="0" u="none" strike="noStrike" dirty="0" err="1">
                <a:solidFill>
                  <a:srgbClr val="000000"/>
                </a:solidFill>
                <a:effectLst/>
                <a:latin typeface="docs-Century Gothic"/>
              </a:rPr>
              <a:t>visita</a:t>
            </a:r>
            <a:r>
              <a:rPr lang="en-GB" b="0" i="0" u="none" strike="noStrike" dirty="0">
                <a:solidFill>
                  <a:srgbClr val="000000"/>
                </a:solidFill>
                <a:effectLst/>
                <a:latin typeface="docs-Century Gothic"/>
              </a:rPr>
              <a:t> [911]; </a:t>
            </a:r>
            <a:r>
              <a:rPr lang="en-GB" b="0" i="0" u="none" strike="noStrike" dirty="0" err="1">
                <a:solidFill>
                  <a:srgbClr val="000000"/>
                </a:solidFill>
                <a:effectLst/>
                <a:latin typeface="docs-Century Gothic"/>
              </a:rPr>
              <a:t>actividad</a:t>
            </a:r>
            <a:r>
              <a:rPr lang="en-GB" b="0" i="0" u="none" strike="noStrike" dirty="0">
                <a:solidFill>
                  <a:srgbClr val="000000"/>
                </a:solidFill>
                <a:effectLst/>
                <a:latin typeface="docs-Century Gothic"/>
              </a:rPr>
              <a:t> [344]; </a:t>
            </a:r>
            <a:r>
              <a:rPr lang="en-GB" b="0" i="0" u="none" strike="noStrike" dirty="0" err="1">
                <a:solidFill>
                  <a:srgbClr val="000000"/>
                </a:solidFill>
                <a:effectLst/>
                <a:latin typeface="docs-Century Gothic"/>
              </a:rPr>
              <a:t>calle</a:t>
            </a:r>
            <a:r>
              <a:rPr lang="en-GB" b="0" i="0" u="none" strike="noStrike" dirty="0">
                <a:solidFill>
                  <a:srgbClr val="000000"/>
                </a:solidFill>
                <a:effectLst/>
                <a:latin typeface="docs-Century Gothic"/>
              </a:rPr>
              <a:t> [269]; </a:t>
            </a:r>
            <a:r>
              <a:rPr lang="en-GB" b="0" i="0" u="none" strike="noStrike" dirty="0" err="1">
                <a:solidFill>
                  <a:srgbClr val="000000"/>
                </a:solidFill>
                <a:effectLst/>
                <a:latin typeface="docs-Century Gothic"/>
              </a:rPr>
              <a:t>semana</a:t>
            </a:r>
            <a:r>
              <a:rPr lang="en-GB" b="0" i="0" u="none" strike="noStrike" dirty="0">
                <a:solidFill>
                  <a:srgbClr val="000000"/>
                </a:solidFill>
                <a:effectLst/>
                <a:latin typeface="docs-Century Gothic"/>
              </a:rPr>
              <a:t> [301]; </a:t>
            </a:r>
            <a:r>
              <a:rPr lang="en-GB" b="0" i="0" u="none" strike="noStrike" dirty="0" err="1">
                <a:solidFill>
                  <a:srgbClr val="000000"/>
                </a:solidFill>
                <a:effectLst/>
                <a:latin typeface="docs-Century Gothic"/>
              </a:rPr>
              <a:t>feliz</a:t>
            </a:r>
            <a:r>
              <a:rPr lang="en-GB" b="0" i="0" u="none" strike="noStrike" dirty="0">
                <a:solidFill>
                  <a:srgbClr val="000000"/>
                </a:solidFill>
                <a:effectLst/>
                <a:latin typeface="docs-Century Gothic"/>
              </a:rPr>
              <a:t> [908]; </a:t>
            </a:r>
            <a:r>
              <a:rPr lang="en-GB" b="0" i="0" u="none" strike="noStrike" dirty="0" err="1">
                <a:solidFill>
                  <a:srgbClr val="000000"/>
                </a:solidFill>
                <a:effectLst/>
                <a:latin typeface="docs-Century Gothic"/>
              </a:rPr>
              <a:t>moreno</a:t>
            </a:r>
            <a:r>
              <a:rPr lang="en-GB" b="0" i="0" u="none" strike="noStrike" dirty="0">
                <a:solidFill>
                  <a:srgbClr val="000000"/>
                </a:solidFill>
                <a:effectLst/>
                <a:latin typeface="docs-Century Gothic"/>
              </a:rPr>
              <a:t> [3304]; </a:t>
            </a:r>
            <a:r>
              <a:rPr lang="en-GB" b="0" i="0" u="none" strike="noStrike" dirty="0" err="1">
                <a:solidFill>
                  <a:srgbClr val="000000"/>
                </a:solidFill>
                <a:effectLst/>
                <a:latin typeface="docs-Century Gothic"/>
              </a:rPr>
              <a:t>emocionado</a:t>
            </a:r>
            <a:r>
              <a:rPr lang="en-GB" b="0" i="0" u="none" strike="noStrike" dirty="0">
                <a:solidFill>
                  <a:srgbClr val="000000"/>
                </a:solidFill>
                <a:effectLst/>
                <a:latin typeface="docs-Century Gothic"/>
              </a:rPr>
              <a:t> [&gt;5000]; </a:t>
            </a:r>
            <a:r>
              <a:rPr lang="en-GB" b="0" i="0" u="none" strike="noStrike" dirty="0" err="1">
                <a:solidFill>
                  <a:srgbClr val="000000"/>
                </a:solidFill>
                <a:effectLst/>
                <a:latin typeface="docs-Century Gothic"/>
              </a:rPr>
              <a:t>enojado</a:t>
            </a:r>
            <a:r>
              <a:rPr lang="en-GB" b="0" i="0" u="none" strike="noStrike" dirty="0">
                <a:solidFill>
                  <a:srgbClr val="000000"/>
                </a:solidFill>
                <a:effectLst/>
                <a:latin typeface="docs-Century Gothic"/>
              </a:rPr>
              <a:t> [&gt;5000]; </a:t>
            </a:r>
            <a:r>
              <a:rPr lang="en-GB" b="0" i="0" u="none" strike="noStrike" dirty="0" err="1">
                <a:solidFill>
                  <a:srgbClr val="000000"/>
                </a:solidFill>
                <a:effectLst/>
                <a:latin typeface="docs-Century Gothic"/>
              </a:rPr>
              <a:t>sentar</a:t>
            </a:r>
            <a:r>
              <a:rPr lang="en-GB" b="0" i="0" u="none" strike="noStrike" dirty="0">
                <a:solidFill>
                  <a:srgbClr val="000000"/>
                </a:solidFill>
                <a:effectLst/>
                <a:latin typeface="docs-Century Gothic"/>
              </a:rPr>
              <a:t> [249] (H); </a:t>
            </a:r>
            <a:r>
              <a:rPr lang="en-GB" b="0" i="0" u="none" strike="noStrike" dirty="0" err="1">
                <a:solidFill>
                  <a:srgbClr val="000000"/>
                </a:solidFill>
                <a:effectLst/>
                <a:latin typeface="docs-Century Gothic"/>
              </a:rPr>
              <a:t>levantar</a:t>
            </a:r>
            <a:r>
              <a:rPr lang="en-GB" b="0" i="0" u="none" strike="noStrike" dirty="0">
                <a:solidFill>
                  <a:srgbClr val="000000"/>
                </a:solidFill>
                <a:effectLst/>
                <a:latin typeface="docs-Century Gothic"/>
              </a:rPr>
              <a:t> [354]; loco [846]; </a:t>
            </a:r>
            <a:r>
              <a:rPr lang="en-GB" b="0" i="0" u="none" strike="noStrike" dirty="0" err="1">
                <a:solidFill>
                  <a:srgbClr val="000000"/>
                </a:solidFill>
                <a:effectLst/>
                <a:latin typeface="docs-Century Gothic"/>
              </a:rPr>
              <a:t>consistir</a:t>
            </a:r>
            <a:r>
              <a:rPr lang="en-GB" b="0" i="0" u="none" strike="noStrike" dirty="0">
                <a:solidFill>
                  <a:srgbClr val="000000"/>
                </a:solidFill>
                <a:effectLst/>
                <a:latin typeface="docs-Century Gothic"/>
              </a:rPr>
              <a:t> [1123]; </a:t>
            </a:r>
            <a:r>
              <a:rPr lang="en-GB" b="0" i="0" u="none" strike="noStrike" dirty="0" err="1">
                <a:solidFill>
                  <a:srgbClr val="000000"/>
                </a:solidFill>
                <a:effectLst/>
                <a:latin typeface="docs-Century Gothic"/>
              </a:rPr>
              <a:t>mientras</a:t>
            </a:r>
            <a:r>
              <a:rPr lang="en-GB" b="0" i="0" u="none" strike="noStrike" dirty="0">
                <a:solidFill>
                  <a:srgbClr val="000000"/>
                </a:solidFill>
                <a:effectLst/>
                <a:latin typeface="docs-Century Gothic"/>
              </a:rPr>
              <a:t> [127]; </a:t>
            </a:r>
            <a:r>
              <a:rPr lang="en-GB" b="0" i="0" u="none" strike="noStrike" dirty="0" err="1">
                <a:solidFill>
                  <a:srgbClr val="000000"/>
                </a:solidFill>
                <a:effectLst/>
                <a:latin typeface="docs-Century Gothic"/>
              </a:rPr>
              <a:t>mientras</a:t>
            </a:r>
            <a:r>
              <a:rPr lang="en-GB" b="0" i="0" u="none" strike="noStrike" dirty="0">
                <a:solidFill>
                  <a:srgbClr val="000000"/>
                </a:solidFill>
                <a:effectLst/>
                <a:latin typeface="docs-Century Gothic"/>
              </a:rPr>
              <a:t> que [n/a]; vender [528]; </a:t>
            </a:r>
            <a:r>
              <a:rPr lang="en-GB" b="0" i="0" u="none" strike="noStrike" dirty="0" err="1">
                <a:solidFill>
                  <a:srgbClr val="000000"/>
                </a:solidFill>
                <a:effectLst/>
                <a:latin typeface="docs-Century Gothic"/>
              </a:rPr>
              <a:t>encima</a:t>
            </a:r>
            <a:r>
              <a:rPr lang="en-GB" b="0" i="0" u="none" strike="noStrike" dirty="0">
                <a:solidFill>
                  <a:srgbClr val="000000"/>
                </a:solidFill>
                <a:effectLst/>
                <a:latin typeface="docs-Century Gothic"/>
              </a:rPr>
              <a:t> [1140]; fiesta [796] </a:t>
            </a:r>
            <a:r>
              <a:rPr lang="en-GB" b="1" i="0" u="none" strike="noStrike" dirty="0">
                <a:solidFill>
                  <a:srgbClr val="000000"/>
                </a:solidFill>
                <a:effectLst/>
                <a:latin typeface="docs-Century Gothic"/>
              </a:rPr>
              <a:t>(39)</a:t>
            </a:r>
            <a:endParaRPr lang="en-GB" b="0" i="0" dirty="0"/>
          </a:p>
          <a:p>
            <a:pPr marL="0" marR="0" lvl="0" indent="0" algn="l" rtl="0">
              <a:lnSpc>
                <a:spcPct val="100000"/>
              </a:lnSpc>
              <a:spcBef>
                <a:spcPts val="0"/>
              </a:spcBef>
              <a:spcAft>
                <a:spcPts val="0"/>
              </a:spcAft>
              <a:buClr>
                <a:schemeClr val="dk1"/>
              </a:buClr>
              <a:buSzPts val="1200"/>
              <a:buFont typeface="Calibri"/>
              <a:buNone/>
            </a:pPr>
            <a:r>
              <a:rPr lang="en-GB" b="1" i="0" u="none" strike="noStrike" dirty="0">
                <a:solidFill>
                  <a:srgbClr val="000000"/>
                </a:solidFill>
                <a:effectLst/>
                <a:latin typeface="docs-Century Gothic"/>
              </a:rPr>
              <a:t>Spaced repetition: </a:t>
            </a:r>
            <a:r>
              <a:rPr lang="es-ES" b="0" i="0" dirty="0">
                <a:solidFill>
                  <a:srgbClr val="000000"/>
                </a:solidFill>
                <a:effectLst/>
                <a:latin typeface="docs-Century Gothic"/>
              </a:rPr>
              <a:t>diferencia [533]; dificultad [1153]; educación [490]; oportunidad [564]; sistema [221]; sueño² (</a:t>
            </a:r>
            <a:r>
              <a:rPr lang="es-ES" b="0" i="0" dirty="0" err="1">
                <a:solidFill>
                  <a:srgbClr val="000000"/>
                </a:solidFill>
                <a:effectLst/>
                <a:latin typeface="docs-Century Gothic"/>
              </a:rPr>
              <a:t>dream</a:t>
            </a:r>
            <a:r>
              <a:rPr lang="es-ES" b="0" i="0" dirty="0">
                <a:solidFill>
                  <a:srgbClr val="000000"/>
                </a:solidFill>
                <a:effectLst/>
                <a:latin typeface="docs-Century Gothic"/>
              </a:rPr>
              <a:t>) [460]; necesario [362]; seguir adelante [n/a]; </a:t>
            </a:r>
            <a:r>
              <a:rPr lang="en-GB" b="0" i="0" dirty="0" err="1">
                <a:solidFill>
                  <a:srgbClr val="000000"/>
                </a:solidFill>
                <a:effectLst/>
                <a:latin typeface="docs-Century Gothic"/>
              </a:rPr>
              <a:t>imaginar</a:t>
            </a:r>
            <a:r>
              <a:rPr lang="en-GB" b="0" i="0" dirty="0">
                <a:solidFill>
                  <a:srgbClr val="000000"/>
                </a:solidFill>
                <a:effectLst/>
                <a:latin typeface="docs-Century Gothic"/>
              </a:rPr>
              <a:t> [500]; cola [1867]; </a:t>
            </a:r>
            <a:r>
              <a:rPr lang="en-GB" b="0" i="0" dirty="0" err="1">
                <a:solidFill>
                  <a:srgbClr val="000000"/>
                </a:solidFill>
                <a:effectLst/>
                <a:latin typeface="docs-Century Gothic"/>
              </a:rPr>
              <a:t>restaurante</a:t>
            </a:r>
            <a:r>
              <a:rPr lang="en-GB" b="0" i="0" dirty="0">
                <a:solidFill>
                  <a:srgbClr val="000000"/>
                </a:solidFill>
                <a:effectLst/>
                <a:latin typeface="docs-Century Gothic"/>
              </a:rPr>
              <a:t> [2636]; sitio [477]; </a:t>
            </a:r>
            <a:r>
              <a:rPr lang="en-GB" b="0" i="0" dirty="0" err="1">
                <a:solidFill>
                  <a:srgbClr val="000000"/>
                </a:solidFill>
                <a:effectLst/>
                <a:latin typeface="docs-Century Gothic"/>
              </a:rPr>
              <a:t>talla</a:t>
            </a:r>
            <a:r>
              <a:rPr lang="en-GB" b="0" i="0" dirty="0">
                <a:solidFill>
                  <a:srgbClr val="000000"/>
                </a:solidFill>
                <a:effectLst/>
                <a:latin typeface="docs-Century Gothic"/>
              </a:rPr>
              <a:t> [4026]; </a:t>
            </a:r>
            <a:r>
              <a:rPr lang="en-GB" b="0" i="0" dirty="0" err="1">
                <a:solidFill>
                  <a:srgbClr val="000000"/>
                </a:solidFill>
                <a:effectLst/>
                <a:latin typeface="docs-Century Gothic"/>
              </a:rPr>
              <a:t>increíble</a:t>
            </a:r>
            <a:r>
              <a:rPr lang="en-GB" b="0" i="0" dirty="0">
                <a:solidFill>
                  <a:srgbClr val="000000"/>
                </a:solidFill>
                <a:effectLst/>
                <a:latin typeface="docs-Century Gothic"/>
              </a:rPr>
              <a:t> [1642] </a:t>
            </a:r>
            <a:r>
              <a:rPr lang="en-GB" b="1" i="0" dirty="0">
                <a:solidFill>
                  <a:srgbClr val="000000"/>
                </a:solidFill>
                <a:effectLst/>
                <a:latin typeface="docs-Century Gothic"/>
              </a:rPr>
              <a:t>(14) /H only: </a:t>
            </a:r>
            <a:br>
              <a:rPr lang="en-GB" dirty="0"/>
            </a:br>
            <a:r>
              <a:rPr lang="en-GB" b="0" i="0" dirty="0" err="1">
                <a:solidFill>
                  <a:srgbClr val="FF0000"/>
                </a:solidFill>
                <a:effectLst/>
                <a:latin typeface="docs-Century Gothic"/>
              </a:rPr>
              <a:t>confundir</a:t>
            </a:r>
            <a:r>
              <a:rPr lang="en-GB" b="0" i="0" dirty="0">
                <a:solidFill>
                  <a:srgbClr val="FF0000"/>
                </a:solidFill>
                <a:effectLst/>
                <a:latin typeface="docs-Century Gothic"/>
              </a:rPr>
              <a:t> [1634]; </a:t>
            </a:r>
            <a:r>
              <a:rPr lang="en-GB" b="0" i="0" dirty="0" err="1">
                <a:solidFill>
                  <a:srgbClr val="FF0000"/>
                </a:solidFill>
                <a:effectLst/>
                <a:latin typeface="docs-Century Gothic"/>
              </a:rPr>
              <a:t>construir</a:t>
            </a:r>
            <a:r>
              <a:rPr lang="en-GB" b="0" i="0" dirty="0">
                <a:solidFill>
                  <a:srgbClr val="FF0000"/>
                </a:solidFill>
                <a:effectLst/>
                <a:latin typeface="docs-Century Gothic"/>
              </a:rPr>
              <a:t> [608]; </a:t>
            </a:r>
            <a:r>
              <a:rPr lang="en-GB" b="0" i="0" dirty="0" err="1">
                <a:solidFill>
                  <a:srgbClr val="FF0000"/>
                </a:solidFill>
                <a:effectLst/>
                <a:latin typeface="docs-Century Gothic"/>
              </a:rPr>
              <a:t>incluir</a:t>
            </a:r>
            <a:r>
              <a:rPr lang="en-GB" b="0" i="0" dirty="0">
                <a:solidFill>
                  <a:srgbClr val="FF0000"/>
                </a:solidFill>
                <a:effectLst/>
                <a:latin typeface="docs-Century Gothic"/>
              </a:rPr>
              <a:t> [417]; </a:t>
            </a:r>
            <a:r>
              <a:rPr lang="en-GB" b="0" i="0" dirty="0" err="1">
                <a:solidFill>
                  <a:srgbClr val="FF0000"/>
                </a:solidFill>
                <a:effectLst/>
                <a:latin typeface="docs-Century Gothic"/>
              </a:rPr>
              <a:t>influir</a:t>
            </a:r>
            <a:r>
              <a:rPr lang="en-GB" b="0" i="0" dirty="0">
                <a:solidFill>
                  <a:srgbClr val="FF0000"/>
                </a:solidFill>
                <a:effectLst/>
                <a:latin typeface="docs-Century Gothic"/>
              </a:rPr>
              <a:t> [1678]; </a:t>
            </a:r>
            <a:r>
              <a:rPr lang="en-GB" b="0" i="0" dirty="0" err="1">
                <a:solidFill>
                  <a:srgbClr val="FF0000"/>
                </a:solidFill>
                <a:effectLst/>
                <a:latin typeface="docs-Century Gothic"/>
              </a:rPr>
              <a:t>continente</a:t>
            </a:r>
            <a:r>
              <a:rPr lang="en-GB" b="0" i="0" dirty="0">
                <a:solidFill>
                  <a:srgbClr val="FF0000"/>
                </a:solidFill>
                <a:effectLst/>
                <a:latin typeface="docs-Century Gothic"/>
              </a:rPr>
              <a:t> [1950]; </a:t>
            </a:r>
            <a:r>
              <a:rPr lang="en-GB" b="0" i="0" dirty="0" err="1">
                <a:solidFill>
                  <a:srgbClr val="FF0000"/>
                </a:solidFill>
                <a:effectLst/>
                <a:latin typeface="docs-Century Gothic"/>
              </a:rPr>
              <a:t>poeta</a:t>
            </a:r>
            <a:r>
              <a:rPr lang="en-GB" b="0" i="0" dirty="0">
                <a:solidFill>
                  <a:srgbClr val="FF0000"/>
                </a:solidFill>
                <a:effectLst/>
                <a:latin typeface="docs-Century Gothic"/>
              </a:rPr>
              <a:t> [1054]; </a:t>
            </a:r>
            <a:r>
              <a:rPr lang="en-GB" b="0" i="0" dirty="0" err="1">
                <a:solidFill>
                  <a:srgbClr val="FF0000"/>
                </a:solidFill>
                <a:effectLst/>
                <a:latin typeface="docs-Century Gothic"/>
              </a:rPr>
              <a:t>debido</a:t>
            </a:r>
            <a:r>
              <a:rPr lang="en-GB" b="0" i="0" dirty="0">
                <a:solidFill>
                  <a:srgbClr val="FF0000"/>
                </a:solidFill>
                <a:effectLst/>
                <a:latin typeface="docs-Century Gothic"/>
              </a:rPr>
              <a:t> (a) [922]; </a:t>
            </a:r>
            <a:r>
              <a:rPr lang="en-GB" b="0" i="0" dirty="0" err="1">
                <a:solidFill>
                  <a:srgbClr val="FF0000"/>
                </a:solidFill>
                <a:effectLst/>
                <a:latin typeface="docs-Century Gothic"/>
              </a:rPr>
              <a:t>ya</a:t>
            </a:r>
            <a:r>
              <a:rPr lang="en-GB" b="0" i="0" dirty="0">
                <a:solidFill>
                  <a:srgbClr val="FF0000"/>
                </a:solidFill>
                <a:effectLst/>
                <a:latin typeface="docs-Century Gothic"/>
              </a:rPr>
              <a:t> no [n/a]; </a:t>
            </a:r>
            <a:r>
              <a:rPr lang="en-GB" b="0" i="0" dirty="0" err="1">
                <a:solidFill>
                  <a:srgbClr val="FF0000"/>
                </a:solidFill>
                <a:effectLst/>
                <a:latin typeface="docs-Century Gothic"/>
              </a:rPr>
              <a:t>explicar</a:t>
            </a:r>
            <a:r>
              <a:rPr lang="en-GB" b="0" i="0" dirty="0">
                <a:solidFill>
                  <a:srgbClr val="FF0000"/>
                </a:solidFill>
                <a:effectLst/>
                <a:latin typeface="docs-Century Gothic"/>
              </a:rPr>
              <a:t> [304] </a:t>
            </a:r>
            <a:r>
              <a:rPr lang="en-GB" b="1" i="0" dirty="0">
                <a:solidFill>
                  <a:srgbClr val="FF0000"/>
                </a:solidFill>
                <a:effectLst/>
                <a:latin typeface="docs-Century Gothic"/>
              </a:rPr>
              <a:t>(9)</a:t>
            </a:r>
            <a:br>
              <a:rPr lang="en-GB" b="0" i="0" dirty="0"/>
            </a:br>
            <a:r>
              <a:rPr lang="en-GB" b="1" i="0" dirty="0"/>
              <a:t>Revisited function words</a:t>
            </a:r>
            <a:r>
              <a:rPr lang="en-GB" b="0" i="0" dirty="0"/>
              <a:t>: </a:t>
            </a:r>
            <a:r>
              <a:rPr lang="es-ES" b="0" i="0" dirty="0">
                <a:solidFill>
                  <a:srgbClr val="000000"/>
                </a:solidFill>
                <a:effectLst/>
                <a:latin typeface="docs-Century Gothic"/>
              </a:rPr>
              <a:t>mi [37]; tu [53]; estar [21]; estoy [21]; estás [21]; está [21]; están [21]; me [22]; te [48]; soy [7]; eres [7]; es [7]; somos [7]; sois [7]; son [7] </a:t>
            </a:r>
            <a:r>
              <a:rPr lang="es-ES" b="1" i="0" dirty="0">
                <a:solidFill>
                  <a:srgbClr val="000000"/>
                </a:solidFill>
                <a:effectLst/>
                <a:latin typeface="docs-Century Gothic"/>
              </a:rPr>
              <a:t>(15)</a:t>
            </a:r>
            <a:endParaRPr lang="en-GB" b="0" i="0" dirty="0"/>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617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fr-FR" sz="1200" b="1" dirty="0">
                <a:latin typeface="Calibri"/>
                <a:ea typeface="Calibri"/>
                <a:cs typeface="Calibri"/>
                <a:sym typeface="Calibri"/>
              </a:rPr>
              <a:t>Timing: </a:t>
            </a:r>
            <a:r>
              <a:rPr lang="fr-FR" sz="1200" b="0" dirty="0">
                <a:latin typeface="Calibri"/>
                <a:ea typeface="Calibri"/>
                <a:cs typeface="Calibri"/>
                <a:sym typeface="Calibri"/>
              </a:rPr>
              <a:t>4 minutes</a:t>
            </a:r>
            <a:endParaRPr lang="fr-FR" b="0" dirty="0"/>
          </a:p>
          <a:p>
            <a:pPr marL="0" lvl="0" indent="0" algn="l" rtl="0">
              <a:spcBef>
                <a:spcPts val="0"/>
              </a:spcBef>
              <a:spcAft>
                <a:spcPts val="0"/>
              </a:spcAft>
              <a:buNone/>
            </a:pPr>
            <a:endParaRPr lang="fr-FR" sz="1200" b="1" dirty="0">
              <a:latin typeface="Calibri"/>
              <a:ea typeface="Calibri"/>
              <a:cs typeface="Calibri"/>
              <a:sym typeface="Calibri"/>
            </a:endParaRPr>
          </a:p>
          <a:p>
            <a:pPr marL="0" lvl="0" indent="0" algn="l" rtl="0">
              <a:spcBef>
                <a:spcPts val="0"/>
              </a:spcBef>
              <a:spcAft>
                <a:spcPts val="0"/>
              </a:spcAft>
              <a:buNone/>
            </a:pPr>
            <a:r>
              <a:rPr lang="fr-FR" sz="1200" b="1" dirty="0">
                <a:latin typeface="Calibri"/>
                <a:ea typeface="Calibri"/>
                <a:cs typeface="Calibri"/>
                <a:sym typeface="Calibri"/>
              </a:rPr>
              <a:t>Aim: </a:t>
            </a:r>
            <a:r>
              <a:rPr lang="fr-FR" sz="1200" b="0" dirty="0" err="1">
                <a:latin typeface="Calibri"/>
                <a:ea typeface="Calibri"/>
                <a:cs typeface="Calibri"/>
                <a:sym typeface="Calibri"/>
              </a:rPr>
              <a:t>Aural</a:t>
            </a:r>
            <a:r>
              <a:rPr lang="fr-FR" sz="1200" b="0" dirty="0">
                <a:latin typeface="Calibri"/>
                <a:ea typeface="Calibri"/>
                <a:cs typeface="Calibri"/>
                <a:sym typeface="Calibri"/>
              </a:rPr>
              <a:t> recognition of new </a:t>
            </a:r>
            <a:r>
              <a:rPr lang="fr-FR" sz="1200" b="0" dirty="0" err="1">
                <a:latin typeface="Calibri"/>
                <a:ea typeface="Calibri"/>
                <a:cs typeface="Calibri"/>
                <a:sym typeface="Calibri"/>
              </a:rPr>
              <a:t>vocabulary</a:t>
            </a:r>
            <a:r>
              <a:rPr lang="fr-FR" sz="1200" b="0" dirty="0">
                <a:latin typeface="Calibri"/>
                <a:ea typeface="Calibri"/>
                <a:cs typeface="Calibri"/>
                <a:sym typeface="Calibri"/>
              </a:rPr>
              <a:t> at </a:t>
            </a:r>
            <a:r>
              <a:rPr lang="fr-FR" sz="1200" b="0" dirty="0" err="1">
                <a:latin typeface="Calibri"/>
                <a:ea typeface="Calibri"/>
                <a:cs typeface="Calibri"/>
                <a:sym typeface="Calibri"/>
              </a:rPr>
              <a:t>word</a:t>
            </a:r>
            <a:r>
              <a:rPr lang="fr-FR" sz="1200" b="0" dirty="0">
                <a:latin typeface="Calibri"/>
                <a:ea typeface="Calibri"/>
                <a:cs typeface="Calibri"/>
                <a:sym typeface="Calibri"/>
              </a:rPr>
              <a:t> </a:t>
            </a:r>
            <a:r>
              <a:rPr lang="fr-FR" sz="1200" b="0" dirty="0" err="1">
                <a:latin typeface="Calibri"/>
                <a:ea typeface="Calibri"/>
                <a:cs typeface="Calibri"/>
                <a:sym typeface="Calibri"/>
              </a:rPr>
              <a:t>level</a:t>
            </a:r>
            <a:r>
              <a:rPr lang="fr-FR" sz="1200" b="0" dirty="0">
                <a:latin typeface="Calibri"/>
                <a:ea typeface="Calibri"/>
                <a:cs typeface="Calibri"/>
                <a:sym typeface="Calibri"/>
              </a:rPr>
              <a:t>.</a:t>
            </a:r>
            <a:endParaRPr lang="fr-FR" sz="1200" b="1" dirty="0">
              <a:latin typeface="Calibri"/>
              <a:ea typeface="Calibri"/>
              <a:cs typeface="Calibri"/>
              <a:sym typeface="Calibri"/>
            </a:endParaRPr>
          </a:p>
          <a:p>
            <a:pPr marL="0" lvl="0" indent="0" algn="l" rtl="0">
              <a:spcBef>
                <a:spcPts val="0"/>
              </a:spcBef>
              <a:spcAft>
                <a:spcPts val="0"/>
              </a:spcAft>
              <a:buNone/>
            </a:pPr>
            <a:endParaRPr lang="fr-FR" sz="1200" b="1" dirty="0">
              <a:latin typeface="Calibri"/>
              <a:ea typeface="Calibri"/>
              <a:cs typeface="Calibri"/>
              <a:sym typeface="Calibri"/>
            </a:endParaRPr>
          </a:p>
          <a:p>
            <a:pPr marL="0" lvl="0" indent="0" algn="l" rtl="0">
              <a:spcBef>
                <a:spcPts val="0"/>
              </a:spcBef>
              <a:spcAft>
                <a:spcPts val="0"/>
              </a:spcAft>
              <a:buNone/>
            </a:pPr>
            <a:r>
              <a:rPr lang="fr-FR" sz="1200" b="1" dirty="0" err="1">
                <a:latin typeface="Calibri"/>
                <a:ea typeface="Calibri"/>
                <a:cs typeface="Calibri"/>
                <a:sym typeface="Calibri"/>
              </a:rPr>
              <a:t>Procedure</a:t>
            </a:r>
            <a:r>
              <a:rPr lang="fr-FR" sz="1200" b="1" dirty="0">
                <a:latin typeface="Calibri"/>
                <a:ea typeface="Calibri"/>
                <a:cs typeface="Calibri"/>
                <a:sym typeface="Calibri"/>
              </a:rPr>
              <a:t>:</a:t>
            </a:r>
            <a:endParaRPr lang="fr-FR" dirty="0"/>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1. </a:t>
            </a:r>
            <a:r>
              <a:rPr lang="fr-FR" sz="1200" b="0" dirty="0" err="1">
                <a:latin typeface="Calibri"/>
                <a:ea typeface="Calibri"/>
                <a:cs typeface="Calibri"/>
                <a:sym typeface="Calibri"/>
              </a:rPr>
              <a:t>Students</a:t>
            </a:r>
            <a:r>
              <a:rPr lang="fr-FR" sz="1200" b="0" dirty="0">
                <a:latin typeface="Calibri"/>
                <a:ea typeface="Calibri"/>
                <a:cs typeface="Calibri"/>
                <a:sym typeface="Calibri"/>
              </a:rPr>
              <a:t> </a:t>
            </a:r>
            <a:r>
              <a:rPr lang="fr-FR" sz="1200" b="0" dirty="0" err="1">
                <a:latin typeface="Calibri"/>
                <a:ea typeface="Calibri"/>
                <a:cs typeface="Calibri"/>
                <a:sym typeface="Calibri"/>
              </a:rPr>
              <a:t>volunteer</a:t>
            </a:r>
            <a:r>
              <a:rPr lang="fr-FR" sz="1200" b="0" dirty="0">
                <a:latin typeface="Calibri"/>
                <a:ea typeface="Calibri"/>
                <a:cs typeface="Calibri"/>
                <a:sym typeface="Calibri"/>
              </a:rPr>
              <a:t> (in </a:t>
            </a:r>
            <a:r>
              <a:rPr lang="fr-FR" sz="1200" b="0" dirty="0" err="1">
                <a:latin typeface="Calibri"/>
                <a:ea typeface="Calibri"/>
                <a:cs typeface="Calibri"/>
                <a:sym typeface="Calibri"/>
              </a:rPr>
              <a:t>Spanish</a:t>
            </a:r>
            <a:r>
              <a:rPr lang="fr-FR" sz="1200" b="0" dirty="0">
                <a:latin typeface="Calibri"/>
                <a:ea typeface="Calibri"/>
                <a:cs typeface="Calibri"/>
                <a:sym typeface="Calibri"/>
              </a:rPr>
              <a:t>) a </a:t>
            </a:r>
            <a:r>
              <a:rPr lang="fr-FR" sz="1200" b="0" dirty="0" err="1">
                <a:latin typeface="Calibri"/>
                <a:ea typeface="Calibri"/>
                <a:cs typeface="Calibri"/>
                <a:sym typeface="Calibri"/>
              </a:rPr>
              <a:t>letter</a:t>
            </a:r>
            <a:r>
              <a:rPr lang="fr-FR" sz="1200" b="0" dirty="0">
                <a:latin typeface="Calibri"/>
                <a:ea typeface="Calibri"/>
                <a:cs typeface="Calibri"/>
                <a:sym typeface="Calibri"/>
              </a:rPr>
              <a:t>/</a:t>
            </a:r>
            <a:r>
              <a:rPr lang="fr-FR" sz="1200" b="0" dirty="0" err="1">
                <a:latin typeface="Calibri"/>
                <a:ea typeface="Calibri"/>
                <a:cs typeface="Calibri"/>
                <a:sym typeface="Calibri"/>
              </a:rPr>
              <a:t>number</a:t>
            </a:r>
            <a:r>
              <a:rPr lang="fr-FR" sz="1200" b="0" dirty="0">
                <a:latin typeface="Calibri"/>
                <a:ea typeface="Calibri"/>
                <a:cs typeface="Calibri"/>
                <a:sym typeface="Calibri"/>
              </a:rPr>
              <a:t> combination </a:t>
            </a:r>
            <a:r>
              <a:rPr lang="fr-FR" sz="1200" b="0" dirty="0" err="1">
                <a:latin typeface="Calibri"/>
                <a:ea typeface="Calibri"/>
                <a:cs typeface="Calibri"/>
                <a:sym typeface="Calibri"/>
              </a:rPr>
              <a:t>relating</a:t>
            </a:r>
            <a:r>
              <a:rPr lang="fr-FR" sz="1200" b="0" dirty="0">
                <a:latin typeface="Calibri"/>
                <a:ea typeface="Calibri"/>
                <a:cs typeface="Calibri"/>
                <a:sym typeface="Calibri"/>
              </a:rPr>
              <a:t> to a square on the </a:t>
            </a:r>
            <a:r>
              <a:rPr lang="fr-FR" sz="1200" b="0" dirty="0" err="1">
                <a:latin typeface="Calibri"/>
                <a:ea typeface="Calibri"/>
                <a:cs typeface="Calibri"/>
                <a:sym typeface="Calibri"/>
              </a:rPr>
              <a:t>grid</a:t>
            </a:r>
            <a:r>
              <a:rPr lang="fr-FR" sz="1200" b="0" dirty="0">
                <a:latin typeface="Calibri"/>
                <a:ea typeface="Calibri"/>
                <a:cs typeface="Calibri"/>
                <a:sym typeface="Calibri"/>
              </a:rPr>
              <a:t>.</a:t>
            </a:r>
            <a:endParaRPr lang="fr-FR" dirty="0"/>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2. Click the </a:t>
            </a:r>
            <a:r>
              <a:rPr lang="fr-FR" sz="1200" b="0" dirty="0" err="1">
                <a:latin typeface="Calibri"/>
                <a:ea typeface="Calibri"/>
                <a:cs typeface="Calibri"/>
                <a:sym typeface="Calibri"/>
              </a:rPr>
              <a:t>corresponding</a:t>
            </a:r>
            <a:r>
              <a:rPr lang="fr-FR" sz="1200" b="0" dirty="0">
                <a:latin typeface="Calibri"/>
                <a:ea typeface="Calibri"/>
                <a:cs typeface="Calibri"/>
                <a:sym typeface="Calibri"/>
              </a:rPr>
              <a:t> audio </a:t>
            </a:r>
            <a:r>
              <a:rPr lang="fr-FR" sz="1200" b="0" dirty="0" err="1">
                <a:latin typeface="Calibri"/>
                <a:ea typeface="Calibri"/>
                <a:cs typeface="Calibri"/>
                <a:sym typeface="Calibri"/>
              </a:rPr>
              <a:t>button</a:t>
            </a:r>
            <a:r>
              <a:rPr lang="fr-FR" sz="1200" b="0" dirty="0">
                <a:latin typeface="Calibri"/>
                <a:ea typeface="Calibri"/>
                <a:cs typeface="Calibri"/>
                <a:sym typeface="Calibri"/>
              </a:rPr>
              <a:t> on the right-hand </a:t>
            </a:r>
            <a:r>
              <a:rPr lang="fr-FR" sz="1200" b="0" dirty="0" err="1">
                <a:latin typeface="Calibri"/>
                <a:ea typeface="Calibri"/>
                <a:cs typeface="Calibri"/>
                <a:sym typeface="Calibri"/>
              </a:rPr>
              <a:t>side</a:t>
            </a:r>
            <a:r>
              <a:rPr lang="fr-FR" sz="1200" b="0" dirty="0">
                <a:latin typeface="Calibri"/>
                <a:ea typeface="Calibri"/>
                <a:cs typeface="Calibri"/>
                <a:sym typeface="Calibri"/>
              </a:rPr>
              <a:t>.</a:t>
            </a:r>
            <a:endParaRPr lang="fr-FR" dirty="0"/>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3. The </a:t>
            </a:r>
            <a:r>
              <a:rPr lang="fr-FR" sz="1200" b="0" dirty="0" err="1">
                <a:latin typeface="Calibri"/>
                <a:ea typeface="Calibri"/>
                <a:cs typeface="Calibri"/>
                <a:sym typeface="Calibri"/>
              </a:rPr>
              <a:t>whole</a:t>
            </a:r>
            <a:r>
              <a:rPr lang="fr-FR" sz="1200" b="0" dirty="0">
                <a:latin typeface="Calibri"/>
                <a:ea typeface="Calibri"/>
                <a:cs typeface="Calibri"/>
                <a:sym typeface="Calibri"/>
              </a:rPr>
              <a:t> class </a:t>
            </a:r>
            <a:r>
              <a:rPr lang="fr-FR" sz="1200" b="0" dirty="0" err="1">
                <a:latin typeface="Calibri"/>
                <a:ea typeface="Calibri"/>
                <a:cs typeface="Calibri"/>
                <a:sym typeface="Calibri"/>
              </a:rPr>
              <a:t>say</a:t>
            </a:r>
            <a:r>
              <a:rPr lang="fr-FR" sz="1200" b="0" dirty="0">
                <a:latin typeface="Calibri"/>
                <a:ea typeface="Calibri"/>
                <a:cs typeface="Calibri"/>
                <a:sym typeface="Calibri"/>
              </a:rPr>
              <a:t> the English translation in chorus. Click the </a:t>
            </a:r>
            <a:r>
              <a:rPr lang="fr-FR" sz="1200" b="0" dirty="0" err="1">
                <a:latin typeface="Calibri"/>
                <a:ea typeface="Calibri"/>
                <a:cs typeface="Calibri"/>
                <a:sym typeface="Calibri"/>
              </a:rPr>
              <a:t>yellow</a:t>
            </a:r>
            <a:r>
              <a:rPr lang="fr-FR" sz="1200" b="0" dirty="0">
                <a:latin typeface="Calibri"/>
                <a:ea typeface="Calibri"/>
                <a:cs typeface="Calibri"/>
                <a:sym typeface="Calibri"/>
              </a:rPr>
              <a:t> box to </a:t>
            </a:r>
            <a:r>
              <a:rPr lang="fr-FR" sz="1200" b="0" dirty="0" err="1">
                <a:latin typeface="Calibri"/>
                <a:ea typeface="Calibri"/>
                <a:cs typeface="Calibri"/>
                <a:sym typeface="Calibri"/>
              </a:rPr>
              <a:t>reveal</a:t>
            </a:r>
            <a:r>
              <a:rPr lang="fr-FR" sz="1200" b="0" dirty="0">
                <a:latin typeface="Calibri"/>
                <a:ea typeface="Calibri"/>
                <a:cs typeface="Calibri"/>
                <a:sym typeface="Calibri"/>
              </a:rPr>
              <a:t> the </a:t>
            </a:r>
            <a:r>
              <a:rPr lang="fr-FR" sz="1200" b="0" dirty="0" err="1">
                <a:latin typeface="Calibri"/>
                <a:ea typeface="Calibri"/>
                <a:cs typeface="Calibri"/>
                <a:sym typeface="Calibri"/>
              </a:rPr>
              <a:t>answer</a:t>
            </a:r>
            <a:r>
              <a:rPr lang="fr-FR" sz="1200" b="0" dirty="0">
                <a:latin typeface="Calibri"/>
                <a:ea typeface="Calibri"/>
                <a:cs typeface="Calibri"/>
                <a:sym typeface="Calibri"/>
              </a:rPr>
              <a:t>.</a:t>
            </a:r>
            <a:endParaRPr lang="fr-FR" dirty="0"/>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4. If the </a:t>
            </a:r>
            <a:r>
              <a:rPr lang="fr-FR" sz="1200" b="0" dirty="0" err="1">
                <a:latin typeface="Calibri"/>
                <a:ea typeface="Calibri"/>
                <a:cs typeface="Calibri"/>
                <a:sym typeface="Calibri"/>
              </a:rPr>
              <a:t>majority</a:t>
            </a:r>
            <a:r>
              <a:rPr lang="fr-FR" sz="1200" b="0" dirty="0">
                <a:latin typeface="Calibri"/>
                <a:ea typeface="Calibri"/>
                <a:cs typeface="Calibri"/>
                <a:sym typeface="Calibri"/>
              </a:rPr>
              <a:t> of the class </a:t>
            </a:r>
            <a:r>
              <a:rPr lang="fr-FR" sz="1200" b="0" dirty="0" err="1">
                <a:latin typeface="Calibri"/>
                <a:ea typeface="Calibri"/>
                <a:cs typeface="Calibri"/>
                <a:sym typeface="Calibri"/>
              </a:rPr>
              <a:t>says</a:t>
            </a:r>
            <a:r>
              <a:rPr lang="fr-FR" sz="1200" b="0" dirty="0">
                <a:latin typeface="Calibri"/>
                <a:ea typeface="Calibri"/>
                <a:cs typeface="Calibri"/>
                <a:sym typeface="Calibri"/>
              </a:rPr>
              <a:t> the correct </a:t>
            </a:r>
            <a:r>
              <a:rPr lang="fr-FR" sz="1200" b="0" dirty="0" err="1">
                <a:latin typeface="Calibri"/>
                <a:ea typeface="Calibri"/>
                <a:cs typeface="Calibri"/>
                <a:sym typeface="Calibri"/>
              </a:rPr>
              <a:t>answer</a:t>
            </a:r>
            <a:r>
              <a:rPr lang="fr-FR" sz="1200" b="0" dirty="0">
                <a:latin typeface="Calibri"/>
                <a:ea typeface="Calibri"/>
                <a:cs typeface="Calibri"/>
                <a:sym typeface="Calibri"/>
              </a:rPr>
              <a:t>, click the </a:t>
            </a:r>
            <a:r>
              <a:rPr lang="fr-FR" sz="1200" b="0" dirty="0" err="1">
                <a:latin typeface="Calibri"/>
                <a:ea typeface="Calibri"/>
                <a:cs typeface="Calibri"/>
                <a:sym typeface="Calibri"/>
              </a:rPr>
              <a:t>red</a:t>
            </a:r>
            <a:r>
              <a:rPr lang="fr-FR" sz="1200" b="0" dirty="0">
                <a:latin typeface="Calibri"/>
                <a:ea typeface="Calibri"/>
                <a:cs typeface="Calibri"/>
                <a:sym typeface="Calibri"/>
              </a:rPr>
              <a:t> box to </a:t>
            </a:r>
            <a:r>
              <a:rPr lang="fr-FR" sz="1200" b="0" dirty="0" err="1">
                <a:latin typeface="Calibri"/>
                <a:ea typeface="Calibri"/>
                <a:cs typeface="Calibri"/>
                <a:sym typeface="Calibri"/>
              </a:rPr>
              <a:t>reveal</a:t>
            </a:r>
            <a:r>
              <a:rPr lang="fr-FR" sz="1200" b="0" dirty="0">
                <a:latin typeface="Calibri"/>
                <a:ea typeface="Calibri"/>
                <a:cs typeface="Calibri"/>
                <a:sym typeface="Calibri"/>
              </a:rPr>
              <a:t> part of the </a:t>
            </a:r>
            <a:r>
              <a:rPr lang="fr-FR" sz="1200" b="0" dirty="0" err="1">
                <a:latin typeface="Calibri"/>
                <a:ea typeface="Calibri"/>
                <a:cs typeface="Calibri"/>
                <a:sym typeface="Calibri"/>
              </a:rPr>
              <a:t>underlying</a:t>
            </a:r>
            <a:r>
              <a:rPr lang="fr-FR" sz="1200" b="0" dirty="0">
                <a:latin typeface="Calibri"/>
                <a:ea typeface="Calibri"/>
                <a:cs typeface="Calibri"/>
                <a:sym typeface="Calibri"/>
              </a:rPr>
              <a:t> image.</a:t>
            </a:r>
            <a:endParaRPr lang="fr-FR" dirty="0"/>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5. </a:t>
            </a:r>
            <a:r>
              <a:rPr lang="fr-FR" sz="1200" b="0" dirty="0" err="1">
                <a:latin typeface="Calibri"/>
                <a:ea typeface="Calibri"/>
                <a:cs typeface="Calibri"/>
                <a:sym typeface="Calibri"/>
              </a:rPr>
              <a:t>Students</a:t>
            </a:r>
            <a:r>
              <a:rPr lang="fr-FR" sz="1200" b="0" dirty="0">
                <a:latin typeface="Calibri"/>
                <a:ea typeface="Calibri"/>
                <a:cs typeface="Calibri"/>
                <a:sym typeface="Calibri"/>
              </a:rPr>
              <a:t> </a:t>
            </a:r>
            <a:r>
              <a:rPr lang="fr-FR" sz="1200" b="0" dirty="0" err="1">
                <a:latin typeface="Calibri"/>
                <a:ea typeface="Calibri"/>
                <a:cs typeface="Calibri"/>
                <a:sym typeface="Calibri"/>
              </a:rPr>
              <a:t>guess</a:t>
            </a:r>
            <a:r>
              <a:rPr lang="fr-FR" sz="1200" b="0" dirty="0">
                <a:latin typeface="Calibri"/>
                <a:ea typeface="Calibri"/>
                <a:cs typeface="Calibri"/>
                <a:sym typeface="Calibri"/>
              </a:rPr>
              <a:t> </a:t>
            </a:r>
            <a:r>
              <a:rPr lang="fr-FR" sz="1200" b="0" dirty="0" err="1">
                <a:latin typeface="Calibri"/>
                <a:ea typeface="Calibri"/>
                <a:cs typeface="Calibri"/>
                <a:sym typeface="Calibri"/>
              </a:rPr>
              <a:t>what</a:t>
            </a:r>
            <a:r>
              <a:rPr lang="fr-FR" sz="1200" b="0" dirty="0">
                <a:latin typeface="Calibri"/>
                <a:ea typeface="Calibri"/>
                <a:cs typeface="Calibri"/>
                <a:sym typeface="Calibri"/>
              </a:rPr>
              <a:t> the image </a:t>
            </a:r>
            <a:r>
              <a:rPr lang="fr-FR" sz="1200" b="0" dirty="0" err="1">
                <a:latin typeface="Calibri"/>
                <a:ea typeface="Calibri"/>
                <a:cs typeface="Calibri"/>
                <a:sym typeface="Calibri"/>
              </a:rPr>
              <a:t>represents</a:t>
            </a:r>
            <a:r>
              <a:rPr lang="fr-FR" sz="1200" b="0" dirty="0">
                <a:latin typeface="Calibri"/>
                <a:ea typeface="Calibri"/>
                <a:cs typeface="Calibri"/>
                <a:sym typeface="Calibri"/>
              </a:rPr>
              <a:t> as more </a:t>
            </a:r>
            <a:r>
              <a:rPr lang="fr-FR" sz="1200" b="0" dirty="0" err="1">
                <a:latin typeface="Calibri"/>
                <a:ea typeface="Calibri"/>
                <a:cs typeface="Calibri"/>
                <a:sym typeface="Calibri"/>
              </a:rPr>
              <a:t>is</a:t>
            </a:r>
            <a:r>
              <a:rPr lang="fr-FR" sz="1200" b="0" dirty="0">
                <a:latin typeface="Calibri"/>
                <a:ea typeface="Calibri"/>
                <a:cs typeface="Calibri"/>
                <a:sym typeface="Calibri"/>
              </a:rPr>
              <a:t> </a:t>
            </a:r>
            <a:r>
              <a:rPr lang="fr-FR" sz="1200" b="0" dirty="0" err="1">
                <a:latin typeface="Calibri"/>
                <a:ea typeface="Calibri"/>
                <a:cs typeface="Calibri"/>
                <a:sym typeface="Calibri"/>
              </a:rPr>
              <a:t>revealed</a:t>
            </a:r>
            <a:r>
              <a:rPr lang="fr-FR" sz="1200" b="0" dirty="0">
                <a:latin typeface="Calibri"/>
                <a:ea typeface="Calibri"/>
                <a:cs typeface="Calibri"/>
                <a:sym typeface="Calibri"/>
              </a:rPr>
              <a:t>.</a:t>
            </a:r>
            <a:endParaRPr lang="fr-FR" dirty="0"/>
          </a:p>
          <a:p>
            <a:pPr marL="0" lvl="0" indent="0" algn="l" rtl="0">
              <a:spcBef>
                <a:spcPts val="0"/>
              </a:spcBef>
              <a:spcAft>
                <a:spcPts val="0"/>
              </a:spcAft>
              <a:buClr>
                <a:schemeClr val="dk1"/>
              </a:buClr>
              <a:buSzPts val="1200"/>
              <a:buFont typeface="Calibri"/>
              <a:buNone/>
            </a:pP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1" dirty="0" err="1">
                <a:latin typeface="Calibri"/>
                <a:ea typeface="Calibri"/>
                <a:cs typeface="Calibri"/>
                <a:sym typeface="Calibri"/>
              </a:rPr>
              <a:t>Transcript</a:t>
            </a:r>
            <a:r>
              <a:rPr lang="fr-FR" sz="1200" b="1" dirty="0">
                <a:latin typeface="Calibri"/>
                <a:ea typeface="Calibri"/>
                <a:cs typeface="Calibri"/>
                <a:sym typeface="Calibri"/>
              </a:rPr>
              <a:t>:</a:t>
            </a:r>
            <a:endParaRPr lang="fr-FR" dirty="0"/>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1a - subir</a:t>
            </a: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2a – el final</a:t>
            </a: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3a - </a:t>
            </a:r>
            <a:r>
              <a:rPr lang="fr-FR" sz="1200" b="0" dirty="0" err="1">
                <a:latin typeface="Calibri"/>
                <a:ea typeface="Calibri"/>
                <a:cs typeface="Calibri"/>
                <a:sym typeface="Calibri"/>
              </a:rPr>
              <a:t>moreno</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4a – </a:t>
            </a:r>
            <a:r>
              <a:rPr lang="fr-FR" sz="1200" b="0" dirty="0" err="1">
                <a:latin typeface="Calibri"/>
                <a:ea typeface="Calibri"/>
                <a:cs typeface="Calibri"/>
                <a:sym typeface="Calibri"/>
              </a:rPr>
              <a:t>encima</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1b - </a:t>
            </a:r>
            <a:r>
              <a:rPr lang="fr-FR" sz="1200" b="0" dirty="0" err="1">
                <a:latin typeface="Calibri"/>
                <a:ea typeface="Calibri"/>
                <a:cs typeface="Calibri"/>
                <a:sym typeface="Calibri"/>
              </a:rPr>
              <a:t>caer</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2b – la </a:t>
            </a:r>
            <a:r>
              <a:rPr lang="fr-FR" sz="1200" b="0" dirty="0" err="1">
                <a:latin typeface="Calibri"/>
                <a:ea typeface="Calibri"/>
                <a:cs typeface="Calibri"/>
                <a:sym typeface="Calibri"/>
              </a:rPr>
              <a:t>suerte</a:t>
            </a:r>
            <a:endParaRPr lang="fr-FR" dirty="0"/>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3b – el </a:t>
            </a:r>
            <a:r>
              <a:rPr lang="fr-FR" sz="1200" b="0" dirty="0" err="1">
                <a:latin typeface="Calibri"/>
                <a:ea typeface="Calibri"/>
                <a:cs typeface="Calibri"/>
                <a:sym typeface="Calibri"/>
              </a:rPr>
              <a:t>sitio</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4b – el </a:t>
            </a:r>
            <a:r>
              <a:rPr lang="fr-FR" sz="1200" b="0" dirty="0" err="1">
                <a:latin typeface="Calibri"/>
                <a:ea typeface="Calibri"/>
                <a:cs typeface="Calibri"/>
                <a:sym typeface="Calibri"/>
              </a:rPr>
              <a:t>sueño</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1c - </a:t>
            </a:r>
            <a:r>
              <a:rPr lang="fr-FR" sz="1200" b="0" dirty="0" err="1">
                <a:latin typeface="Calibri"/>
                <a:ea typeface="Calibri"/>
                <a:cs typeface="Calibri"/>
                <a:sym typeface="Calibri"/>
              </a:rPr>
              <a:t>bienvenido</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2c – la </a:t>
            </a:r>
            <a:r>
              <a:rPr lang="fr-FR" sz="1200" b="0" dirty="0" err="1">
                <a:latin typeface="Calibri"/>
                <a:ea typeface="Calibri"/>
                <a:cs typeface="Calibri"/>
                <a:sym typeface="Calibri"/>
              </a:rPr>
              <a:t>fecha</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3c - solo</a:t>
            </a: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4c – la cola</a:t>
            </a:r>
            <a:endParaRPr lang="fr-FR" dirty="0"/>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1d – el </a:t>
            </a:r>
            <a:r>
              <a:rPr lang="fr-FR" sz="1200" b="0" dirty="0" err="1">
                <a:latin typeface="Calibri"/>
                <a:ea typeface="Calibri"/>
                <a:cs typeface="Calibri"/>
                <a:sym typeface="Calibri"/>
              </a:rPr>
              <a:t>principio</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2d – </a:t>
            </a:r>
            <a:r>
              <a:rPr lang="fr-FR" sz="1200" b="0" dirty="0" err="1">
                <a:latin typeface="Calibri"/>
                <a:ea typeface="Calibri"/>
                <a:cs typeface="Calibri"/>
                <a:sym typeface="Calibri"/>
              </a:rPr>
              <a:t>seguro</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3d – </a:t>
            </a:r>
            <a:r>
              <a:rPr lang="fr-FR" sz="1200" b="0" dirty="0" err="1">
                <a:latin typeface="Calibri"/>
                <a:ea typeface="Calibri"/>
                <a:cs typeface="Calibri"/>
                <a:sym typeface="Calibri"/>
              </a:rPr>
              <a:t>mientras</a:t>
            </a:r>
            <a:endParaRPr lang="fr-FR"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fr-FR" sz="1200" b="0" dirty="0">
                <a:latin typeface="Calibri"/>
                <a:ea typeface="Calibri"/>
                <a:cs typeface="Calibri"/>
                <a:sym typeface="Calibri"/>
              </a:rPr>
              <a:t>4d – </a:t>
            </a:r>
            <a:r>
              <a:rPr lang="fr-FR" sz="1200" b="0" dirty="0" err="1">
                <a:latin typeface="Calibri"/>
                <a:ea typeface="Calibri"/>
                <a:cs typeface="Calibri"/>
                <a:sym typeface="Calibri"/>
              </a:rPr>
              <a:t>consistir</a:t>
            </a:r>
            <a:endParaRPr lang="fr-FR" sz="1200" b="0" dirty="0">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2FF8D-BF54-4BE5-86FE-39443B9979F5}"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119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400"/>
              <a:buFont typeface="Arial"/>
              <a:buNone/>
            </a:pPr>
            <a:r>
              <a:rPr lang="en-GB" sz="1200" b="1" i="0" u="none" strike="noStrike" cap="none" dirty="0">
                <a:solidFill>
                  <a:schemeClr val="dk1"/>
                </a:solidFill>
                <a:latin typeface="Calibri"/>
                <a:cs typeface="Calibri"/>
                <a:sym typeface="Calibri"/>
              </a:rPr>
              <a:t>[2/2]</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60025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2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a:t>
            </a:r>
            <a:r>
              <a:rPr lang="en-GB" b="0" dirty="0"/>
              <a:t>o recap knowledge of all forms of ‘ser’ and ‘</a:t>
            </a:r>
            <a:r>
              <a:rPr lang="en-GB" b="0" dirty="0" err="1"/>
              <a:t>estar</a:t>
            </a:r>
            <a:r>
              <a:rPr lang="en-GB" b="0" dirty="0"/>
              <a:t>’ with a focus on ‘</a:t>
            </a:r>
            <a:r>
              <a:rPr lang="en-GB" b="0" dirty="0" err="1"/>
              <a:t>esta</a:t>
            </a:r>
            <a:r>
              <a:rPr lang="en-GB" b="0" dirty="0"/>
              <a:t>’, ‘</a:t>
            </a:r>
            <a:r>
              <a:rPr lang="en-GB" b="0" dirty="0" err="1"/>
              <a:t>están</a:t>
            </a:r>
            <a:r>
              <a:rPr lang="en-GB" b="0" dirty="0"/>
              <a:t>’, ‘es’ and ‘son’, and when they might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latin typeface="+mn-lt"/>
              </a:rPr>
              <a:t>Procedure:</a:t>
            </a:r>
          </a:p>
          <a:p>
            <a:pPr marL="228600" indent="-228600">
              <a:buAutoNum type="arabicPeriod"/>
            </a:pPr>
            <a:r>
              <a:rPr lang="en-US" b="0" dirty="0">
                <a:latin typeface="+mn-lt"/>
              </a:rPr>
              <a:t>Click through the animations.</a:t>
            </a:r>
            <a:endParaRPr lang="es-ES" b="0" baseline="0" dirty="0">
              <a:latin typeface="+mn-lt"/>
            </a:endParaRPr>
          </a:p>
          <a:p>
            <a:pPr marL="228600" indent="-228600">
              <a:buAutoNum type="arabicPeriod"/>
            </a:pPr>
            <a:r>
              <a:rPr lang="es-ES" b="0" baseline="0" dirty="0" err="1">
                <a:latin typeface="+mn-lt"/>
              </a:rPr>
              <a:t>Elicit</a:t>
            </a:r>
            <a:r>
              <a:rPr lang="es-ES" b="0" baseline="0" dirty="0">
                <a:latin typeface="+mn-lt"/>
              </a:rPr>
              <a:t> </a:t>
            </a:r>
            <a:r>
              <a:rPr lang="es-ES" b="0" baseline="0" dirty="0" err="1">
                <a:latin typeface="+mn-lt"/>
              </a:rPr>
              <a:t>the</a:t>
            </a:r>
            <a:r>
              <a:rPr lang="es-ES" b="0" baseline="0" dirty="0">
                <a:latin typeface="+mn-lt"/>
              </a:rPr>
              <a:t> </a:t>
            </a:r>
            <a:r>
              <a:rPr lang="es-ES" b="0" baseline="0" dirty="0" err="1">
                <a:latin typeface="+mn-lt"/>
              </a:rPr>
              <a:t>Spanish</a:t>
            </a:r>
            <a:r>
              <a:rPr lang="es-ES" b="0" baseline="0" dirty="0">
                <a:latin typeface="+mn-lt"/>
              </a:rPr>
              <a:t> </a:t>
            </a:r>
            <a:r>
              <a:rPr lang="es-ES" b="0" baseline="0" dirty="0" err="1">
                <a:latin typeface="+mn-lt"/>
              </a:rPr>
              <a:t>translations</a:t>
            </a:r>
            <a:r>
              <a:rPr lang="es-ES" b="0" baseline="0" dirty="0">
                <a:latin typeface="+mn-lt"/>
              </a:rPr>
              <a:t> </a:t>
            </a:r>
          </a:p>
          <a:p>
            <a:pPr marL="228600" indent="-228600">
              <a:buAutoNum type="arabicPeriod"/>
            </a:pPr>
            <a:r>
              <a:rPr lang="en-GB" b="0" baseline="0" dirty="0">
                <a:latin typeface="+mn-lt"/>
              </a:rPr>
              <a:t>Click to reveal answers and ensure comprehension at each stage.</a:t>
            </a:r>
            <a:endParaRPr lang="is-IS" b="0"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5122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6 minutes</a:t>
            </a:r>
            <a:endParaRPr lang="en-US" dirty="0"/>
          </a:p>
          <a:p>
            <a:endParaRPr lang="en-GB" dirty="0"/>
          </a:p>
          <a:p>
            <a:r>
              <a:rPr lang="en-GB" b="1" dirty="0"/>
              <a:t>Procedure:</a:t>
            </a:r>
          </a:p>
          <a:p>
            <a:pPr marL="228600" indent="-228600">
              <a:buFont typeface="+mj-lt"/>
              <a:buAutoNum type="arabicPeriod"/>
            </a:pPr>
            <a:r>
              <a:rPr lang="en-GB" b="0" dirty="0"/>
              <a:t>Read the speech bubbles.</a:t>
            </a:r>
          </a:p>
          <a:p>
            <a:pPr marL="228600" indent="-228600">
              <a:buFont typeface="+mj-lt"/>
              <a:buAutoNum type="arabicPeriod"/>
            </a:pPr>
            <a:r>
              <a:rPr lang="en-GB" b="0" dirty="0"/>
              <a:t>Write the missing word for each gap, choosing from : </a:t>
            </a:r>
            <a:r>
              <a:rPr lang="en-GB" sz="1200" b="1" dirty="0">
                <a:latin typeface="Century Gothic"/>
              </a:rPr>
              <a:t>‘es’, ‘son’, ‘</a:t>
            </a:r>
            <a:r>
              <a:rPr lang="en-GB" sz="1200" b="1" dirty="0" err="1">
                <a:latin typeface="Century Gothic"/>
              </a:rPr>
              <a:t>está</a:t>
            </a:r>
            <a:r>
              <a:rPr lang="en-GB" sz="1200" b="1" dirty="0">
                <a:latin typeface="Century Gothic"/>
              </a:rPr>
              <a:t>’ o ‘</a:t>
            </a:r>
            <a:r>
              <a:rPr lang="en-GB" sz="1200" b="1" dirty="0" err="1">
                <a:latin typeface="Century Gothic"/>
              </a:rPr>
              <a:t>están</a:t>
            </a:r>
            <a:endParaRPr lang="en-GB" sz="1200" b="1" dirty="0">
              <a:latin typeface="Century Gothic"/>
            </a:endParaRPr>
          </a:p>
          <a:p>
            <a:pPr marL="228600" indent="-228600">
              <a:buFont typeface="+mj-lt"/>
              <a:buAutoNum type="arabicPeriod"/>
            </a:pPr>
            <a:r>
              <a:rPr lang="en-GB" sz="1200" b="0" dirty="0">
                <a:latin typeface="Century Gothic"/>
              </a:rPr>
              <a:t>Click to reveal the answers</a:t>
            </a:r>
            <a:r>
              <a:rPr lang="en-GB" sz="1200" b="0">
                <a:latin typeface="Century Gothic"/>
              </a:rPr>
              <a:t>. Teachers </a:t>
            </a:r>
            <a:r>
              <a:rPr lang="en-GB" sz="1200" b="0" dirty="0">
                <a:latin typeface="Century Gothic"/>
              </a:rPr>
              <a:t>may wish to elicit translations in English.</a:t>
            </a:r>
            <a:endParaRPr lang="en-GB" b="0" dirty="0"/>
          </a:p>
        </p:txBody>
      </p:sp>
      <p:sp>
        <p:nvSpPr>
          <p:cNvPr id="4" name="Slide Number Placeholder 3"/>
          <p:cNvSpPr>
            <a:spLocks noGrp="1"/>
          </p:cNvSpPr>
          <p:nvPr>
            <p:ph type="sldNum" sz="quarter" idx="5"/>
          </p:nvPr>
        </p:nvSpPr>
        <p:spPr/>
        <p:txBody>
          <a:bodyPr/>
          <a:lstStyle/>
          <a:p>
            <a:fld id="{7792FF8D-BF54-4BE5-86FE-39443B9979F5}" type="slidenum">
              <a:rPr lang="es-ES_tradnl" smtClean="0"/>
              <a:t>41</a:t>
            </a:fld>
            <a:endParaRPr lang="es-ES_tradnl"/>
          </a:p>
        </p:txBody>
      </p:sp>
    </p:spTree>
    <p:extLst>
      <p:ext uri="{BB962C8B-B14F-4D97-AF65-F5344CB8AC3E}">
        <p14:creationId xmlns:p14="http://schemas.microsoft.com/office/powerpoint/2010/main" val="623790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Aim: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dirty="0"/>
              <a:t>to practice the differences between ‘ser’ and ‘</a:t>
            </a:r>
            <a:r>
              <a:rPr lang="en-US" b="0" dirty="0" err="1"/>
              <a:t>estar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dirty="0"/>
              <a:t>to practice the conjugation of verbs ‘ser’ and ‘</a:t>
            </a:r>
            <a:r>
              <a:rPr lang="en-US" b="0" dirty="0" err="1"/>
              <a:t>estar</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to each recording once and try to decide whether the missing verb is ‘ser’ or ‘</a:t>
            </a:r>
            <a:r>
              <a:rPr lang="en-US" b="0" dirty="0" err="1"/>
              <a:t>estar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Then, listen again but this time they can read the phrase.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dirty="0"/>
              <a:t>Optional: </a:t>
            </a:r>
            <a:r>
              <a:rPr lang="en-US" b="0" dirty="0"/>
              <a:t>use the beige buttons to play the full sentence , pausing just before for the verb, give students a final opportunity to predict the verb, potentially with teacher support, then listening for the verb and then clicking to show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Repeat procedure for each recording (note there are 2 slides – 10 recordings in total).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the end, beige buttons appear with the full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 teacher may wish to elicit the English translations: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people are happy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My mother is scared.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street is quite long.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bulls are very big.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My friends are in the town hall.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Where are the animals?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are very excited.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square is a bit far.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 can’t see, that man is very tall.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are waiting here a long time.  Are you bored?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(1):</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La </a:t>
            </a:r>
            <a:r>
              <a:rPr lang="en-GB" sz="1200" b="0" dirty="0" err="1">
                <a:latin typeface="Century Gothic"/>
              </a:rPr>
              <a:t>gente</a:t>
            </a:r>
            <a:r>
              <a:rPr lang="en-GB" sz="1200" b="0" dirty="0">
                <a:latin typeface="Century Gothic"/>
              </a:rPr>
              <a:t> [noise] </a:t>
            </a:r>
            <a:r>
              <a:rPr kumimoji="0" lang="en-GB" sz="1200" b="0" i="0" u="none" strike="noStrike" kern="1200" cap="none" spc="0" normalizeH="0" baseline="0" noProof="0" dirty="0" err="1">
                <a:ln>
                  <a:noFill/>
                </a:ln>
                <a:effectLst/>
                <a:uLnTx/>
                <a:uFillTx/>
                <a:latin typeface="Century Gothic"/>
                <a:ea typeface="+mn-ea"/>
                <a:cs typeface="+mn-cs"/>
              </a:rPr>
              <a:t>contenta</a:t>
            </a:r>
            <a:r>
              <a:rPr kumimoji="0" lang="en-GB" sz="1200" b="0" i="0" u="none" strike="noStrike" kern="1200" cap="none" spc="0" normalizeH="0" baseline="0" noProof="0" dirty="0">
                <a:ln>
                  <a:noFill/>
                </a:ln>
                <a:effectLst/>
                <a:uLnTx/>
                <a:uFillTx/>
                <a:latin typeface="Century Gothic"/>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Mi </a:t>
            </a:r>
            <a:r>
              <a:rPr lang="en-GB" sz="1200" b="0" dirty="0" err="1">
                <a:latin typeface="Century Gothic"/>
              </a:rPr>
              <a:t>madre</a:t>
            </a:r>
            <a:r>
              <a:rPr lang="en-GB" sz="1200" b="0" dirty="0">
                <a:latin typeface="Century Gothic"/>
              </a:rPr>
              <a:t> [noise] </a:t>
            </a:r>
            <a:r>
              <a:rPr lang="en-GB" sz="1200" b="0" dirty="0" err="1">
                <a:latin typeface="Century Gothic"/>
              </a:rPr>
              <a:t>asustada</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err="1">
                <a:latin typeface="Century Gothic"/>
              </a:rPr>
              <a:t>Esta</a:t>
            </a:r>
            <a:r>
              <a:rPr lang="en-GB" sz="1200" b="0" dirty="0">
                <a:latin typeface="Century Gothic"/>
              </a:rPr>
              <a:t> </a:t>
            </a:r>
            <a:r>
              <a:rPr lang="en-GB" sz="1200" b="0" dirty="0" err="1">
                <a:latin typeface="Century Gothic"/>
              </a:rPr>
              <a:t>calle</a:t>
            </a:r>
            <a:r>
              <a:rPr lang="en-GB" sz="1200" b="0" dirty="0">
                <a:latin typeface="Century Gothic"/>
              </a:rPr>
              <a:t> [noise] </a:t>
            </a:r>
            <a:r>
              <a:rPr lang="en-GB" sz="1200" b="0" dirty="0" err="1">
                <a:latin typeface="Century Gothic"/>
              </a:rPr>
              <a:t>bastante</a:t>
            </a:r>
            <a:r>
              <a:rPr lang="en-GB" sz="1200" b="0" dirty="0">
                <a:latin typeface="Century Gothic"/>
              </a:rPr>
              <a:t> </a:t>
            </a:r>
            <a:r>
              <a:rPr lang="en-GB" sz="1200" b="0" dirty="0" err="1">
                <a:latin typeface="Century Gothic"/>
              </a:rPr>
              <a:t>larga</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effectLst/>
                <a:uLnTx/>
                <a:uFillTx/>
                <a:latin typeface="Century Gothic"/>
                <a:ea typeface="+mn-ea"/>
                <a:cs typeface="+mn-cs"/>
              </a:rPr>
              <a:t>Los toros </a:t>
            </a:r>
            <a:r>
              <a:rPr lang="en-GB" sz="1200" b="0" dirty="0">
                <a:latin typeface="Century Gothic"/>
              </a:rPr>
              <a:t>[noise] </a:t>
            </a:r>
            <a:r>
              <a:rPr kumimoji="0" lang="en-GB" sz="1200" b="0" i="0" u="none" strike="noStrike" kern="1200" cap="none" spc="0" normalizeH="0" baseline="0" noProof="0" dirty="0" err="1">
                <a:ln>
                  <a:noFill/>
                </a:ln>
                <a:effectLst/>
                <a:uLnTx/>
                <a:uFillTx/>
                <a:latin typeface="Century Gothic"/>
                <a:ea typeface="+mn-ea"/>
                <a:cs typeface="+mn-cs"/>
              </a:rPr>
              <a:t>muy</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grandes</a:t>
            </a:r>
            <a:r>
              <a:rPr kumimoji="0" lang="en-GB" sz="1200" b="0" i="0" u="none" strike="noStrike" kern="1200" cap="none" spc="0" normalizeH="0" baseline="0" noProof="0" dirty="0">
                <a:ln>
                  <a:noFill/>
                </a:ln>
                <a:effectLst/>
                <a:uLnTx/>
                <a:uFillTx/>
                <a:latin typeface="Century Gothic"/>
                <a:ea typeface="+mn-ea"/>
                <a:cs typeface="+mn-cs"/>
              </a:rPr>
              <a:t>.</a:t>
            </a:r>
            <a:endParaRPr kumimoji="0" lang="en-GB" sz="1200" b="0" i="0" u="none" strike="noStrike" kern="1200" cap="none" spc="0" normalizeH="0" noProof="0" dirty="0">
              <a:ln>
                <a:noFill/>
              </a:ln>
              <a:effectLst/>
              <a:uLnTx/>
              <a:uFillTx/>
              <a:latin typeface="Century Gothic"/>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effectLst/>
                <a:uLnTx/>
                <a:uFillTx/>
                <a:latin typeface="Century Gothic"/>
                <a:ea typeface="+mn-ea"/>
                <a:cs typeface="+mn-cs"/>
              </a:rPr>
              <a:t>Mis amigos</a:t>
            </a:r>
            <a:r>
              <a:rPr kumimoji="0" lang="en-GB" sz="1200" b="0" i="0" u="none" strike="noStrike" kern="1200" cap="none" spc="0" normalizeH="0" noProof="0" dirty="0">
                <a:ln>
                  <a:noFill/>
                </a:ln>
                <a:effectLst/>
                <a:uLnTx/>
                <a:uFillTx/>
                <a:latin typeface="Century Gothic"/>
                <a:ea typeface="+mn-ea"/>
                <a:cs typeface="+mn-cs"/>
              </a:rPr>
              <a:t> </a:t>
            </a:r>
            <a:r>
              <a:rPr lang="en-GB" sz="1200" b="0" dirty="0">
                <a:latin typeface="Century Gothic"/>
              </a:rPr>
              <a:t>[noise] </a:t>
            </a:r>
            <a:r>
              <a:rPr lang="en-GB" sz="1200" b="0" dirty="0" err="1">
                <a:latin typeface="Century Gothic"/>
              </a:rPr>
              <a:t>en</a:t>
            </a:r>
            <a:r>
              <a:rPr lang="en-GB" sz="1200" b="0" dirty="0">
                <a:latin typeface="Century Gothic"/>
              </a:rPr>
              <a:t> </a:t>
            </a:r>
            <a:r>
              <a:rPr lang="en-GB" sz="1200" b="0" dirty="0" err="1">
                <a:latin typeface="Century Gothic"/>
              </a:rPr>
              <a:t>el</a:t>
            </a:r>
            <a:r>
              <a:rPr lang="en-GB" sz="1200" b="0" dirty="0">
                <a:latin typeface="Century Gothic"/>
              </a:rPr>
              <a:t> </a:t>
            </a:r>
            <a:r>
              <a:rPr lang="en-GB" sz="1200" b="0" dirty="0" err="1">
                <a:latin typeface="Century Gothic"/>
              </a:rPr>
              <a:t>ayuntamiento</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baseline="0" dirty="0">
                <a:latin typeface="Century Gothic"/>
              </a:rPr>
              <a:t>¿</a:t>
            </a:r>
            <a:r>
              <a:rPr lang="en-GB" sz="1200" b="0" baseline="0" dirty="0" err="1">
                <a:latin typeface="Century Gothic"/>
              </a:rPr>
              <a:t>Dónde</a:t>
            </a:r>
            <a:r>
              <a:rPr lang="en-GB" sz="1200" b="0" baseline="0" dirty="0">
                <a:latin typeface="Century Gothic"/>
              </a:rPr>
              <a:t> </a:t>
            </a:r>
            <a:r>
              <a:rPr lang="en-GB" sz="1200" b="0" dirty="0">
                <a:latin typeface="Century Gothic"/>
              </a:rPr>
              <a:t>[noise] </a:t>
            </a:r>
            <a:r>
              <a:rPr lang="en-GB" sz="1200" b="0" dirty="0" err="1">
                <a:latin typeface="Century Gothic"/>
              </a:rPr>
              <a:t>los</a:t>
            </a:r>
            <a:r>
              <a:rPr lang="en-GB" sz="1200" b="0" dirty="0">
                <a:latin typeface="Century Gothic"/>
              </a:rPr>
              <a:t> </a:t>
            </a:r>
            <a:r>
              <a:rPr lang="en-GB" sz="1200" b="0" dirty="0" err="1">
                <a:latin typeface="Century Gothic"/>
              </a:rPr>
              <a:t>animales</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a:t>
            </a:r>
            <a:r>
              <a:rPr lang="en-GB" sz="1200" b="0" dirty="0" err="1">
                <a:latin typeface="Century Gothic"/>
              </a:rPr>
              <a:t>Nosotros</a:t>
            </a:r>
            <a:r>
              <a:rPr lang="en-GB" sz="1200" b="0" dirty="0">
                <a:latin typeface="Century Gothic"/>
              </a:rPr>
              <a:t> [noise] </a:t>
            </a:r>
            <a:r>
              <a:rPr lang="en-GB" sz="1200" b="0" dirty="0" err="1">
                <a:latin typeface="Century Gothic"/>
              </a:rPr>
              <a:t>muy</a:t>
            </a:r>
            <a:r>
              <a:rPr lang="en-GB" sz="1200" b="0" dirty="0">
                <a:latin typeface="Century Gothic"/>
              </a:rPr>
              <a:t> </a:t>
            </a:r>
            <a:r>
              <a:rPr lang="en-GB" sz="1200" b="0" dirty="0" err="1">
                <a:latin typeface="Century Gothic"/>
              </a:rPr>
              <a:t>emocionados</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La plaza [noise] un poco </a:t>
            </a:r>
            <a:r>
              <a:rPr lang="en-GB" sz="1200" b="0" dirty="0" err="1">
                <a:latin typeface="Century Gothic"/>
              </a:rPr>
              <a:t>lejos</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No </a:t>
            </a:r>
            <a:r>
              <a:rPr lang="en-GB" sz="1200" b="0" dirty="0" err="1">
                <a:latin typeface="Century Gothic"/>
              </a:rPr>
              <a:t>puedo</a:t>
            </a:r>
            <a:r>
              <a:rPr lang="en-GB" sz="1200" b="0" dirty="0">
                <a:latin typeface="Century Gothic"/>
              </a:rPr>
              <a:t> </a:t>
            </a:r>
            <a:r>
              <a:rPr lang="en-GB" sz="1200" b="0" dirty="0" err="1">
                <a:latin typeface="Century Gothic"/>
              </a:rPr>
              <a:t>ver</a:t>
            </a:r>
            <a:r>
              <a:rPr lang="en-GB" sz="1200" b="0" dirty="0">
                <a:latin typeface="Century Gothic"/>
              </a:rPr>
              <a:t>, ¡ese hombre [noise] </a:t>
            </a:r>
            <a:r>
              <a:rPr lang="en-GB" sz="1200" b="0" dirty="0" err="1">
                <a:latin typeface="Century Gothic"/>
              </a:rPr>
              <a:t>muy</a:t>
            </a:r>
            <a:r>
              <a:rPr lang="en-GB" sz="1200" b="0" dirty="0">
                <a:latin typeface="Century Gothic"/>
              </a:rPr>
              <a:t> alto!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 </a:t>
            </a:r>
            <a:r>
              <a:rPr lang="en-GB" sz="1200" b="0" dirty="0" err="1">
                <a:latin typeface="Century Gothic"/>
              </a:rPr>
              <a:t>Esperamos</a:t>
            </a:r>
            <a:r>
              <a:rPr lang="en-GB" sz="1200" b="0" dirty="0">
                <a:latin typeface="Century Gothic"/>
              </a:rPr>
              <a:t> </a:t>
            </a:r>
            <a:r>
              <a:rPr lang="en-GB" sz="1200" b="0" dirty="0" err="1">
                <a:latin typeface="Century Gothic"/>
              </a:rPr>
              <a:t>aquí</a:t>
            </a:r>
            <a:r>
              <a:rPr lang="en-GB" sz="1200" b="0" dirty="0">
                <a:latin typeface="Century Gothic"/>
              </a:rPr>
              <a:t> </a:t>
            </a:r>
            <a:r>
              <a:rPr lang="en-GB" sz="1200" b="0" dirty="0" err="1">
                <a:latin typeface="Century Gothic"/>
              </a:rPr>
              <a:t>mucho</a:t>
            </a:r>
            <a:r>
              <a:rPr lang="en-GB" sz="1200" b="0" dirty="0">
                <a:latin typeface="Century Gothic"/>
              </a:rPr>
              <a:t> </a:t>
            </a:r>
            <a:r>
              <a:rPr lang="en-GB" sz="1200" b="0" dirty="0" err="1">
                <a:latin typeface="Century Gothic"/>
              </a:rPr>
              <a:t>tiempo</a:t>
            </a:r>
            <a:r>
              <a:rPr lang="en-GB" sz="1200" b="0" dirty="0">
                <a:latin typeface="Century Gothic"/>
              </a:rPr>
              <a:t>…¿Tú [noise] </a:t>
            </a:r>
            <a:r>
              <a:rPr lang="en-GB" sz="1200" b="0" dirty="0" err="1">
                <a:latin typeface="Century Gothic"/>
              </a:rPr>
              <a:t>aburrida</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b="0" dirty="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(2):</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La </a:t>
            </a:r>
            <a:r>
              <a:rPr lang="en-GB" sz="1200" b="0" dirty="0" err="1">
                <a:latin typeface="Century Gothic"/>
              </a:rPr>
              <a:t>gente</a:t>
            </a:r>
            <a:r>
              <a:rPr lang="en-GB" sz="1200" b="0" dirty="0">
                <a:latin typeface="Century Gothic"/>
              </a:rPr>
              <a:t> </a:t>
            </a:r>
            <a:r>
              <a:rPr lang="en-GB" sz="1200" b="0" dirty="0" err="1">
                <a:latin typeface="Century Gothic"/>
              </a:rPr>
              <a:t>está</a:t>
            </a:r>
            <a:r>
              <a:rPr lang="en-GB" sz="1200" b="0" dirty="0">
                <a:latin typeface="Century Gothic"/>
              </a:rPr>
              <a:t> </a:t>
            </a:r>
            <a:r>
              <a:rPr kumimoji="0" lang="en-GB" sz="1200" b="0" i="0" u="none" strike="noStrike" kern="1200" cap="none" spc="0" normalizeH="0" baseline="0" noProof="0" dirty="0" err="1">
                <a:ln>
                  <a:noFill/>
                </a:ln>
                <a:effectLst/>
                <a:uLnTx/>
                <a:uFillTx/>
                <a:latin typeface="Century Gothic"/>
                <a:ea typeface="+mn-ea"/>
                <a:cs typeface="+mn-cs"/>
              </a:rPr>
              <a:t>contenta</a:t>
            </a:r>
            <a:endParaRPr kumimoji="0" lang="en-GB" sz="1200" b="0" i="0" u="none" strike="noStrike" kern="1200" cap="none" spc="0" normalizeH="0" baseline="0" noProof="0" dirty="0">
              <a:ln>
                <a:noFill/>
              </a:ln>
              <a:effectLst/>
              <a:uLnTx/>
              <a:uFillTx/>
              <a:latin typeface="Century Gothic"/>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Mi </a:t>
            </a:r>
            <a:r>
              <a:rPr lang="en-GB" sz="1200" b="0" dirty="0" err="1">
                <a:latin typeface="Century Gothic"/>
              </a:rPr>
              <a:t>madre</a:t>
            </a:r>
            <a:r>
              <a:rPr lang="en-GB" sz="1200" b="0" dirty="0">
                <a:latin typeface="Century Gothic"/>
              </a:rPr>
              <a:t> </a:t>
            </a:r>
            <a:r>
              <a:rPr lang="en-GB" sz="1200" b="0" dirty="0" err="1">
                <a:latin typeface="Century Gothic"/>
              </a:rPr>
              <a:t>está</a:t>
            </a:r>
            <a:r>
              <a:rPr lang="en-GB" sz="1200" b="0" dirty="0">
                <a:latin typeface="Century Gothic"/>
              </a:rPr>
              <a:t> </a:t>
            </a:r>
            <a:r>
              <a:rPr lang="en-GB" sz="1200" b="0" dirty="0" err="1">
                <a:latin typeface="Century Gothic"/>
              </a:rPr>
              <a:t>asustada</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err="1">
                <a:latin typeface="Century Gothic"/>
              </a:rPr>
              <a:t>Esta</a:t>
            </a:r>
            <a:r>
              <a:rPr lang="en-GB" sz="1200" b="0" dirty="0">
                <a:latin typeface="Century Gothic"/>
              </a:rPr>
              <a:t> </a:t>
            </a:r>
            <a:r>
              <a:rPr lang="en-GB" sz="1200" b="0" dirty="0" err="1">
                <a:latin typeface="Century Gothic"/>
              </a:rPr>
              <a:t>calle</a:t>
            </a:r>
            <a:r>
              <a:rPr lang="en-GB" sz="1200" b="0" dirty="0">
                <a:latin typeface="Century Gothic"/>
              </a:rPr>
              <a:t> es </a:t>
            </a:r>
            <a:r>
              <a:rPr lang="en-GB" sz="1200" b="0" dirty="0" err="1">
                <a:latin typeface="Century Gothic"/>
              </a:rPr>
              <a:t>bastante</a:t>
            </a:r>
            <a:r>
              <a:rPr lang="en-GB" sz="1200" b="0" dirty="0">
                <a:latin typeface="Century Gothic"/>
              </a:rPr>
              <a:t> </a:t>
            </a:r>
            <a:r>
              <a:rPr lang="en-GB" sz="1200" b="0" dirty="0" err="1">
                <a:latin typeface="Century Gothic"/>
              </a:rPr>
              <a:t>larga</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effectLst/>
                <a:uLnTx/>
                <a:uFillTx/>
                <a:latin typeface="Century Gothic"/>
                <a:ea typeface="+mn-ea"/>
                <a:cs typeface="+mn-cs"/>
              </a:rPr>
              <a:t>Los toros son </a:t>
            </a:r>
            <a:r>
              <a:rPr kumimoji="0" lang="en-GB" sz="1200" b="0" i="0" u="none" strike="noStrike" kern="1200" cap="none" spc="0" normalizeH="0" baseline="0" noProof="0" dirty="0" err="1">
                <a:ln>
                  <a:noFill/>
                </a:ln>
                <a:effectLst/>
                <a:uLnTx/>
                <a:uFillTx/>
                <a:latin typeface="Century Gothic"/>
                <a:ea typeface="+mn-ea"/>
                <a:cs typeface="+mn-cs"/>
              </a:rPr>
              <a:t>muy</a:t>
            </a:r>
            <a:r>
              <a:rPr kumimoji="0" lang="en-GB" sz="1200" b="0" i="0" u="none" strike="noStrike" kern="1200" cap="none" spc="0" normalizeH="0" baseline="0" noProof="0" dirty="0">
                <a:ln>
                  <a:noFill/>
                </a:ln>
                <a:effectLst/>
                <a:uLnTx/>
                <a:uFillTx/>
                <a:latin typeface="Century Gothic"/>
                <a:ea typeface="+mn-ea"/>
                <a:cs typeface="+mn-cs"/>
              </a:rPr>
              <a:t> </a:t>
            </a:r>
            <a:r>
              <a:rPr kumimoji="0" lang="en-GB" sz="1200" b="0" i="0" u="none" strike="noStrike" kern="1200" cap="none" spc="0" normalizeH="0" baseline="0" noProof="0" dirty="0" err="1">
                <a:ln>
                  <a:noFill/>
                </a:ln>
                <a:effectLst/>
                <a:uLnTx/>
                <a:uFillTx/>
                <a:latin typeface="Century Gothic"/>
                <a:ea typeface="+mn-ea"/>
                <a:cs typeface="+mn-cs"/>
              </a:rPr>
              <a:t>grandes</a:t>
            </a:r>
            <a:r>
              <a:rPr kumimoji="0" lang="en-GB" sz="1200" b="0" i="0" u="none" strike="noStrike" kern="1200" cap="none" spc="0" normalizeH="0" baseline="0" noProof="0" dirty="0">
                <a:ln>
                  <a:noFill/>
                </a:ln>
                <a:effectLst/>
                <a:uLnTx/>
                <a:uFillTx/>
                <a:latin typeface="Century Gothic"/>
                <a:ea typeface="+mn-ea"/>
                <a:cs typeface="+mn-cs"/>
              </a:rPr>
              <a:t>.</a:t>
            </a:r>
            <a:endParaRPr kumimoji="0" lang="en-GB" sz="1200" b="0" i="0" u="none" strike="noStrike" kern="1200" cap="none" spc="0" normalizeH="0" noProof="0" dirty="0">
              <a:ln>
                <a:noFill/>
              </a:ln>
              <a:effectLst/>
              <a:uLnTx/>
              <a:uFillTx/>
              <a:latin typeface="Century Gothic"/>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effectLst/>
                <a:uLnTx/>
                <a:uFillTx/>
                <a:latin typeface="Century Gothic"/>
                <a:ea typeface="+mn-ea"/>
                <a:cs typeface="+mn-cs"/>
              </a:rPr>
              <a:t>Mis amigos</a:t>
            </a:r>
            <a:r>
              <a:rPr kumimoji="0" lang="en-GB" sz="1200" b="0" i="0" u="none" strike="noStrike" kern="1200" cap="none" spc="0" normalizeH="0" noProof="0" dirty="0">
                <a:ln>
                  <a:noFill/>
                </a:ln>
                <a:effectLst/>
                <a:uLnTx/>
                <a:uFillTx/>
                <a:latin typeface="Century Gothic"/>
                <a:ea typeface="+mn-ea"/>
                <a:cs typeface="+mn-cs"/>
              </a:rPr>
              <a:t> </a:t>
            </a:r>
            <a:r>
              <a:rPr kumimoji="0" lang="en-GB" sz="1200" b="0" i="0" u="none" strike="noStrike" kern="1200" cap="none" spc="0" normalizeH="0" noProof="0" dirty="0" err="1">
                <a:ln>
                  <a:noFill/>
                </a:ln>
                <a:effectLst/>
                <a:uLnTx/>
                <a:uFillTx/>
                <a:latin typeface="Century Gothic"/>
                <a:ea typeface="+mn-ea"/>
                <a:cs typeface="+mn-cs"/>
              </a:rPr>
              <a:t>están</a:t>
            </a:r>
            <a:r>
              <a:rPr lang="en-GB" sz="1200" b="0" dirty="0">
                <a:latin typeface="Century Gothic"/>
              </a:rPr>
              <a:t> </a:t>
            </a:r>
            <a:r>
              <a:rPr lang="en-GB" sz="1200" b="0" dirty="0" err="1">
                <a:latin typeface="Century Gothic"/>
              </a:rPr>
              <a:t>en</a:t>
            </a:r>
            <a:r>
              <a:rPr lang="en-GB" sz="1200" b="0" dirty="0">
                <a:latin typeface="Century Gothic"/>
              </a:rPr>
              <a:t> </a:t>
            </a:r>
            <a:r>
              <a:rPr lang="en-GB" sz="1200" b="0" dirty="0" err="1">
                <a:latin typeface="Century Gothic"/>
              </a:rPr>
              <a:t>el</a:t>
            </a:r>
            <a:r>
              <a:rPr lang="en-GB" sz="1200" b="0" dirty="0">
                <a:latin typeface="Century Gothic"/>
              </a:rPr>
              <a:t> </a:t>
            </a:r>
            <a:r>
              <a:rPr lang="en-GB" sz="1200" b="0" dirty="0" err="1">
                <a:latin typeface="Century Gothic"/>
              </a:rPr>
              <a:t>ayuntamiento</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baseline="0" dirty="0">
                <a:latin typeface="Century Gothic"/>
              </a:rPr>
              <a:t>¿</a:t>
            </a:r>
            <a:r>
              <a:rPr lang="en-GB" sz="1200" b="0" baseline="0" dirty="0" err="1">
                <a:latin typeface="Century Gothic"/>
              </a:rPr>
              <a:t>Dónde</a:t>
            </a:r>
            <a:r>
              <a:rPr lang="en-GB" sz="1200" b="0" baseline="0" dirty="0">
                <a:latin typeface="Century Gothic"/>
              </a:rPr>
              <a:t> </a:t>
            </a:r>
            <a:r>
              <a:rPr lang="en-GB" sz="1200" b="0" baseline="0" dirty="0" err="1">
                <a:latin typeface="Century Gothic"/>
              </a:rPr>
              <a:t>están</a:t>
            </a:r>
            <a:r>
              <a:rPr lang="en-GB" sz="1200" b="0" dirty="0">
                <a:latin typeface="Century Gothic"/>
              </a:rPr>
              <a:t> </a:t>
            </a:r>
            <a:r>
              <a:rPr lang="en-GB" sz="1200" b="0" dirty="0" err="1">
                <a:latin typeface="Century Gothic"/>
              </a:rPr>
              <a:t>los</a:t>
            </a:r>
            <a:r>
              <a:rPr lang="en-GB" sz="1200" b="0" dirty="0">
                <a:latin typeface="Century Gothic"/>
              </a:rPr>
              <a:t> </a:t>
            </a:r>
            <a:r>
              <a:rPr lang="en-GB" sz="1200" b="0" dirty="0" err="1">
                <a:latin typeface="Century Gothic"/>
              </a:rPr>
              <a:t>animales</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a:t>
            </a:r>
            <a:r>
              <a:rPr lang="en-GB" sz="1200" b="0" dirty="0" err="1">
                <a:latin typeface="Century Gothic"/>
              </a:rPr>
              <a:t>Nosotros</a:t>
            </a:r>
            <a:r>
              <a:rPr lang="en-GB" sz="1200" b="0" dirty="0">
                <a:latin typeface="Century Gothic"/>
              </a:rPr>
              <a:t> </a:t>
            </a:r>
            <a:r>
              <a:rPr lang="en-GB" sz="1200" b="0" dirty="0" err="1">
                <a:latin typeface="Century Gothic"/>
              </a:rPr>
              <a:t>estamos</a:t>
            </a:r>
            <a:r>
              <a:rPr lang="en-GB" sz="1200" b="0" dirty="0">
                <a:latin typeface="Century Gothic"/>
              </a:rPr>
              <a:t> </a:t>
            </a:r>
            <a:r>
              <a:rPr lang="en-GB" sz="1200" b="0" dirty="0" err="1">
                <a:latin typeface="Century Gothic"/>
              </a:rPr>
              <a:t>muy</a:t>
            </a:r>
            <a:r>
              <a:rPr lang="en-GB" sz="1200" b="0" dirty="0">
                <a:latin typeface="Century Gothic"/>
              </a:rPr>
              <a:t> </a:t>
            </a:r>
            <a:r>
              <a:rPr lang="en-GB" sz="1200" b="0" dirty="0" err="1">
                <a:latin typeface="Century Gothic"/>
              </a:rPr>
              <a:t>emocionados</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La plaza </a:t>
            </a:r>
            <a:r>
              <a:rPr lang="en-GB" sz="1200" b="0" dirty="0" err="1">
                <a:latin typeface="Century Gothic"/>
              </a:rPr>
              <a:t>está</a:t>
            </a:r>
            <a:r>
              <a:rPr lang="en-GB" sz="1200" b="0" dirty="0">
                <a:latin typeface="Century Gothic"/>
              </a:rPr>
              <a:t> un poco </a:t>
            </a:r>
            <a:r>
              <a:rPr lang="en-GB" sz="1200" b="0" dirty="0" err="1">
                <a:latin typeface="Century Gothic"/>
              </a:rPr>
              <a:t>lejos</a:t>
            </a:r>
            <a:r>
              <a:rPr lang="en-GB" sz="1200" b="0" dirty="0">
                <a:latin typeface="Century Gothic"/>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latin typeface="Century Gothic"/>
              </a:rPr>
              <a:t>No </a:t>
            </a:r>
            <a:r>
              <a:rPr lang="en-GB" sz="1200" b="0" dirty="0" err="1">
                <a:latin typeface="Century Gothic"/>
              </a:rPr>
              <a:t>puedo</a:t>
            </a:r>
            <a:r>
              <a:rPr lang="en-GB" sz="1200" b="0" dirty="0">
                <a:latin typeface="Century Gothic"/>
              </a:rPr>
              <a:t> </a:t>
            </a:r>
            <a:r>
              <a:rPr lang="en-GB" sz="1200" b="0" dirty="0" err="1">
                <a:latin typeface="Century Gothic"/>
              </a:rPr>
              <a:t>ver</a:t>
            </a:r>
            <a:r>
              <a:rPr lang="en-GB" sz="1200" b="0" dirty="0">
                <a:latin typeface="Century Gothic"/>
              </a:rPr>
              <a:t>, ¡ese hombre es </a:t>
            </a:r>
            <a:r>
              <a:rPr lang="en-GB" sz="1200" b="0" dirty="0" err="1">
                <a:latin typeface="Century Gothic"/>
              </a:rPr>
              <a:t>muy</a:t>
            </a:r>
            <a:r>
              <a:rPr lang="en-GB" sz="1200" b="0" dirty="0">
                <a:latin typeface="Century Gothic"/>
              </a:rPr>
              <a:t> alto!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err="1">
                <a:latin typeface="Century Gothic"/>
              </a:rPr>
              <a:t>Esperamos</a:t>
            </a:r>
            <a:r>
              <a:rPr lang="en-GB" sz="1200" b="0" dirty="0">
                <a:latin typeface="Century Gothic"/>
              </a:rPr>
              <a:t> </a:t>
            </a:r>
            <a:r>
              <a:rPr lang="en-GB" sz="1200" b="0" dirty="0" err="1">
                <a:latin typeface="Century Gothic"/>
              </a:rPr>
              <a:t>aquí</a:t>
            </a:r>
            <a:r>
              <a:rPr lang="en-GB" sz="1200" b="0" dirty="0">
                <a:latin typeface="Century Gothic"/>
              </a:rPr>
              <a:t> </a:t>
            </a:r>
            <a:r>
              <a:rPr lang="en-GB" sz="1200" b="0" dirty="0" err="1">
                <a:latin typeface="Century Gothic"/>
              </a:rPr>
              <a:t>mucho</a:t>
            </a:r>
            <a:r>
              <a:rPr lang="en-GB" sz="1200" b="0" dirty="0">
                <a:latin typeface="Century Gothic"/>
              </a:rPr>
              <a:t> </a:t>
            </a:r>
            <a:r>
              <a:rPr lang="en-GB" sz="1200" b="0" dirty="0" err="1">
                <a:latin typeface="Century Gothic"/>
              </a:rPr>
              <a:t>tiempo</a:t>
            </a:r>
            <a:r>
              <a:rPr lang="en-GB" sz="1200" b="0" dirty="0">
                <a:latin typeface="Century Gothic"/>
              </a:rPr>
              <a:t>…¿Tú </a:t>
            </a:r>
            <a:r>
              <a:rPr lang="en-GB" sz="1200" b="0" dirty="0" err="1">
                <a:latin typeface="Century Gothic"/>
              </a:rPr>
              <a:t>estás</a:t>
            </a:r>
            <a:r>
              <a:rPr lang="en-GB" sz="1200" b="0" dirty="0">
                <a:latin typeface="Century Gothic"/>
              </a:rPr>
              <a:t> </a:t>
            </a:r>
            <a:r>
              <a:rPr lang="en-GB" sz="1200" b="0" dirty="0" err="1">
                <a:latin typeface="Century Gothic"/>
              </a:rPr>
              <a:t>aburrida</a:t>
            </a:r>
            <a:r>
              <a:rPr lang="en-GB" sz="1200" b="0" dirty="0">
                <a:latin typeface="Century Gothic"/>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0" dirty="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Frequency of unknown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toro [2280]</a:t>
            </a:r>
          </a:p>
          <a:p>
            <a:endParaRPr lang="en-GB" dirty="0"/>
          </a:p>
        </p:txBody>
      </p:sp>
      <p:sp>
        <p:nvSpPr>
          <p:cNvPr id="4" name="Slide Number Placeholder 3"/>
          <p:cNvSpPr>
            <a:spLocks noGrp="1"/>
          </p:cNvSpPr>
          <p:nvPr>
            <p:ph type="sldNum" sz="quarter" idx="5"/>
          </p:nvPr>
        </p:nvSpPr>
        <p:spPr/>
        <p:txBody>
          <a:bodyPr/>
          <a:lstStyle/>
          <a:p>
            <a:fld id="{7792FF8D-BF54-4BE5-86FE-39443B9979F5}" type="slidenum">
              <a:rPr lang="es-ES_tradnl" smtClean="0"/>
              <a:t>42</a:t>
            </a:fld>
            <a:endParaRPr lang="es-ES_tradnl"/>
          </a:p>
        </p:txBody>
      </p:sp>
    </p:spTree>
    <p:extLst>
      <p:ext uri="{BB962C8B-B14F-4D97-AF65-F5344CB8AC3E}">
        <p14:creationId xmlns:p14="http://schemas.microsoft.com/office/powerpoint/2010/main" val="6237900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[2/2]</a:t>
            </a:r>
          </a:p>
        </p:txBody>
      </p:sp>
      <p:sp>
        <p:nvSpPr>
          <p:cNvPr id="4" name="Slide Number Placeholder 3"/>
          <p:cNvSpPr>
            <a:spLocks noGrp="1"/>
          </p:cNvSpPr>
          <p:nvPr>
            <p:ph type="sldNum" sz="quarter" idx="5"/>
          </p:nvPr>
        </p:nvSpPr>
        <p:spPr/>
        <p:txBody>
          <a:bodyPr/>
          <a:lstStyle/>
          <a:p>
            <a:fld id="{7792FF8D-BF54-4BE5-86FE-39443B9979F5}" type="slidenum">
              <a:rPr lang="es-ES_tradnl" smtClean="0"/>
              <a:t>43</a:t>
            </a:fld>
            <a:endParaRPr lang="es-ES_tradnl"/>
          </a:p>
        </p:txBody>
      </p:sp>
    </p:spTree>
    <p:extLst>
      <p:ext uri="{BB962C8B-B14F-4D97-AF65-F5344CB8AC3E}">
        <p14:creationId xmlns:p14="http://schemas.microsoft.com/office/powerpoint/2010/main" val="42877472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a:t>
            </a:r>
            <a:br>
              <a:rPr lang="en-US" b="1" dirty="0"/>
            </a:br>
            <a:r>
              <a:rPr lang="en-US" b="1" dirty="0"/>
              <a:t>Foundation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45 minutes</a:t>
            </a:r>
          </a:p>
          <a:p>
            <a:endParaRPr lang="en-US" b="1" dirty="0"/>
          </a:p>
          <a:p>
            <a:r>
              <a:rPr lang="en-US" b="1" dirty="0"/>
              <a:t>Aim: </a:t>
            </a:r>
            <a:r>
              <a:rPr lang="en-US" b="0" dirty="0"/>
              <a:t>to </a:t>
            </a:r>
            <a:r>
              <a:rPr lang="en-US" b="0" u="sng" dirty="0"/>
              <a:t>plan</a:t>
            </a:r>
            <a:r>
              <a:rPr lang="en-US" b="0" dirty="0"/>
              <a:t> a short piece of semi-structured writing</a:t>
            </a:r>
            <a:r>
              <a:rPr lang="en-US" b="0" baseline="0" dirty="0"/>
              <a:t> </a:t>
            </a:r>
            <a:r>
              <a:rPr lang="en-US" b="0" dirty="0"/>
              <a:t>about a Latin American festival to write in class next week. There are some suggested sources of information below. </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Students complete the template provided (separate word document).</a:t>
            </a:r>
            <a:br>
              <a:rPr lang="en-US" b="0" dirty="0"/>
            </a:br>
            <a:r>
              <a:rPr lang="en-US" b="0" dirty="0"/>
              <a:t>2. They complete some fact-finding, note main ideas against each bullet and write down key words/language they want to include in their answer, which they will write in class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The template is designed to help preparation so that students can focus on language in the task, but also to support cognition and comprehension by making writing a two-stage process of planning and implementing that planning. </a:t>
            </a:r>
          </a:p>
          <a:p>
            <a:r>
              <a:rPr lang="en-US" b="0" dirty="0"/>
              <a:t> </a:t>
            </a:r>
          </a:p>
          <a:p>
            <a:pPr marL="0" marR="0" lvl="0" indent="0" algn="l" defTabSz="914400" rtl="0" eaLnBrk="0" fontAlgn="base" latinLnBrk="0" hangingPunct="0">
              <a:lnSpc>
                <a:spcPct val="100000"/>
              </a:lnSpc>
              <a:spcBef>
                <a:spcPct val="0"/>
              </a:spcBef>
              <a:spcAft>
                <a:spcPct val="0"/>
              </a:spcAft>
              <a:buClrTx/>
              <a:buSzTx/>
              <a:buFontTx/>
              <a:buNone/>
              <a:tabLst/>
            </a:pPr>
            <a:r>
              <a:rPr lang="en-US" b="1" dirty="0"/>
              <a:t>Sources of information:</a:t>
            </a:r>
            <a:br>
              <a:rPr lang="en-US" b="1" dirty="0"/>
            </a:br>
            <a:r>
              <a:rPr kumimoji="0" lang="es-ES" altLang="en-US" sz="1200" b="0" i="0" u="none" strike="noStrike" cap="none" normalizeH="0" baseline="0" dirty="0">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www.wanderlust.co.uk - 7 </a:t>
            </a:r>
            <a:r>
              <a:rPr kumimoji="0" lang="es-ES" altLang="en-US" sz="1200" b="0" i="0" u="none" strike="noStrike" cap="none" normalizeH="0" baseline="0" dirty="0" err="1">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Festivals</a:t>
            </a:r>
            <a:r>
              <a:rPr kumimoji="0" lang="es-ES" altLang="en-US" sz="1200" b="0" i="0" u="none" strike="noStrike" cap="none" normalizeH="0" baseline="0" dirty="0">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 </a:t>
            </a:r>
            <a:r>
              <a:rPr kumimoji="0" lang="es-ES" altLang="en-US" sz="1200" b="0" i="0" u="none" strike="noStrike" cap="none" normalizeH="0" baseline="0" dirty="0" err="1">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of</a:t>
            </a:r>
            <a:r>
              <a:rPr kumimoji="0" lang="es-ES" altLang="en-US" sz="1200" b="0" i="0" u="none" strike="noStrike" cap="none" normalizeH="0" baseline="0" dirty="0">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 </a:t>
            </a:r>
            <a:r>
              <a:rPr kumimoji="0" lang="es-ES" altLang="en-US" sz="1200" b="0" i="0" u="none" strike="noStrike" cap="none" normalizeH="0" baseline="0" dirty="0" err="1">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Latin</a:t>
            </a:r>
            <a:r>
              <a:rPr kumimoji="0" lang="es-ES" altLang="en-US" sz="1200" b="0" i="0" u="none" strike="noStrike" cap="none" normalizeH="0" baseline="0" dirty="0">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 </a:t>
            </a:r>
            <a:r>
              <a:rPr kumimoji="0" lang="es-ES" altLang="en-US" sz="1200" b="0" i="0" u="none" strike="noStrike" cap="none" normalizeH="0" baseline="0" dirty="0" err="1">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America</a:t>
            </a:r>
            <a:r>
              <a:rPr kumimoji="0" lang="es-ES" altLang="en-US" sz="1200" b="0" i="0" u="none" strike="noStrike" cap="none" normalizeH="0" baseline="0" dirty="0">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 </a:t>
            </a:r>
            <a:endParaRPr kumimoji="0" lang="en-GB" altLang="en-US" sz="7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ea typeface="Century Gothic" panose="020B0502020202020204" pitchFamily="34" charset="0"/>
                <a:cs typeface="Century Gothic" panose="020B0502020202020204" pitchFamily="34" charset="0"/>
              </a:rPr>
              <a:t>www.jacadatravel.com – Our guide to the best festivals in Latin America</a:t>
            </a:r>
            <a:endParaRPr kumimoji="0" lang="en-GB" altLang="en-US" sz="16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3670632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a:t>
            </a:r>
            <a:br>
              <a:rPr lang="en-US" b="1" dirty="0"/>
            </a:br>
            <a:r>
              <a:rPr lang="en-US" b="1" dirty="0"/>
              <a:t>Foundation version – Sample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br>
              <a:rPr lang="en-US" b="1" dirty="0"/>
            </a:br>
            <a:r>
              <a:rPr lang="en-US" b="0" dirty="0"/>
              <a:t>This sample answer could be used in a variety of ways:</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use an audio version of the text in class as a </a:t>
            </a:r>
            <a:r>
              <a:rPr lang="en-US" b="0" dirty="0" err="1"/>
              <a:t>dictagloss</a:t>
            </a:r>
            <a:r>
              <a:rPr lang="en-US" b="0" dirty="0"/>
              <a:t> task </a:t>
            </a:r>
            <a:r>
              <a:rPr lang="en-US" b="1" i="1" dirty="0"/>
              <a:t>before</a:t>
            </a:r>
            <a:r>
              <a:rPr lang="en-US" b="0" dirty="0"/>
              <a:t> students write their own answer, whereby students listen, make notes in English, then work in pairs or small groups to try to produce a written version of the text containing all of the key information.  After this, this slide could be displayed, with the callouts to focus in on key language features from this week.</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as for i) but do this </a:t>
            </a:r>
            <a:r>
              <a:rPr lang="en-US" b="1" i="1" dirty="0"/>
              <a:t>after</a:t>
            </a:r>
            <a:r>
              <a:rPr lang="en-US" b="0" dirty="0"/>
              <a:t> students have written their own versions, but before submission, giving them the opportunity to check and/or edit their own work (but without leaving the written model in view).</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use this written version with callouts </a:t>
            </a:r>
            <a:r>
              <a:rPr lang="en-US" b="1" i="1" dirty="0"/>
              <a:t>before</a:t>
            </a:r>
            <a:r>
              <a:rPr lang="en-US" b="0" dirty="0"/>
              <a:t> students prepare to write to draw attention to key features that they may want to include, but ensure that students don’t have access to this written version for their preparation homework as they may be too tempted to stick too closely to its content/language.</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use this written version with callouts </a:t>
            </a:r>
            <a:r>
              <a:rPr lang="en-US" b="1" i="1" dirty="0"/>
              <a:t>after</a:t>
            </a:r>
            <a:r>
              <a:rPr lang="en-US" b="0" dirty="0"/>
              <a:t> students have had their own work marked to draw attention to key features.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Written feedback</a:t>
            </a:r>
            <a:r>
              <a:rPr lang="en-US" b="0" dirty="0"/>
              <a:t>:</a:t>
            </a:r>
            <a:br>
              <a:rPr lang="en-US" b="0" dirty="0"/>
            </a:br>
            <a:r>
              <a:rPr lang="en-US" b="0" dirty="0"/>
              <a:t>Some useful principles to guide teacher practice in written feedback are:</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give immediate feedback when possible; if students write their answers in class the teacher can circulate to prompt attention to errors, highlight successful examples etc.</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target specific (previously highlighted) features for error correction, rather than correcting every mistake</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give </a:t>
            </a:r>
            <a:r>
              <a:rPr lang="en-US" b="0" i="0" dirty="0">
                <a:solidFill>
                  <a:srgbClr val="000000"/>
                </a:solidFill>
                <a:effectLst/>
                <a:latin typeface="Arial" panose="020B0604020202020204" pitchFamily="34" charset="0"/>
              </a:rPr>
              <a:t>direct feedback (i.e., rather than codes) though some learners may benefit from a prompt style feedback (i.e., underlining errors for them to correct)</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i="0" dirty="0">
                <a:solidFill>
                  <a:srgbClr val="000000"/>
                </a:solidFill>
                <a:effectLst/>
                <a:latin typeface="Arial" panose="020B0604020202020204" pitchFamily="34" charset="0"/>
              </a:rPr>
              <a:t>use a model writing answer to go through whole class as a stimulus to students improving their answers (this could be post teacher correction, or prior to handing in)</a:t>
            </a: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36540408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Homework slide</a:t>
            </a:r>
          </a:p>
          <a:p>
            <a:endParaRPr lang="en-ES" dirty="0"/>
          </a:p>
          <a:p>
            <a:r>
              <a:rPr lang="en-ES" dirty="0"/>
              <a:t>Students have 2 sets of vocabulary to study: a set of new vocabulary to be introduced in the next lesson and a set of revisited vocabulary from Year 9.</a:t>
            </a:r>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46</a:t>
            </a:fld>
            <a:endParaRPr lang="es-ES_tradnl"/>
          </a:p>
        </p:txBody>
      </p:sp>
    </p:spTree>
    <p:extLst>
      <p:ext uri="{BB962C8B-B14F-4D97-AF65-F5344CB8AC3E}">
        <p14:creationId xmlns:p14="http://schemas.microsoft.com/office/powerpoint/2010/main" val="2982683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revise the formation of</a:t>
            </a:r>
            <a:r>
              <a:rPr lang="en-US" b="0" baseline="0" dirty="0"/>
              <a:t> </a:t>
            </a:r>
            <a:r>
              <a:rPr lang="en-GB" b="0" baseline="0" dirty="0"/>
              <a:t>-AR </a:t>
            </a:r>
            <a:r>
              <a:rPr lang="en-US" b="0" dirty="0"/>
              <a:t>verbs in the present tense.</a:t>
            </a:r>
            <a:endParaRPr lang="en-US" b="1" dirty="0"/>
          </a:p>
          <a:p>
            <a:endParaRPr lang="en-US" b="1" dirty="0"/>
          </a:p>
          <a:p>
            <a:r>
              <a:rPr lang="en-US" b="1" dirty="0"/>
              <a:t>Procedure:</a:t>
            </a:r>
          </a:p>
          <a:p>
            <a:pPr marL="241516" indent="-241516">
              <a:buAutoNum type="arabicPeriod"/>
            </a:pPr>
            <a:r>
              <a:rPr lang="en-US" b="0" dirty="0"/>
              <a:t>Click to reveal the information.</a:t>
            </a:r>
          </a:p>
          <a:p>
            <a:pPr marL="241516" indent="-241516">
              <a:buAutoNum type="arabicPeriod"/>
            </a:pPr>
            <a:r>
              <a:rPr lang="en-US" b="0" dirty="0"/>
              <a:t>Elicit English translations from students</a:t>
            </a:r>
          </a:p>
          <a:p>
            <a:pPr marL="241516" indent="-241516">
              <a:buAutoNum type="arabicPeriod"/>
            </a:pPr>
            <a:r>
              <a:rPr lang="en-US" b="0" dirty="0"/>
              <a:t>Click to reveal answers.</a:t>
            </a:r>
          </a:p>
          <a:p>
            <a:pPr marL="241516" indent="-241516">
              <a:buAutoNum type="arabicPeriod"/>
            </a:pPr>
            <a:endParaRPr lang="en-US" b="0"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31496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3 minutes</a:t>
            </a:r>
            <a:endParaRPr lang="en-US" b="0" dirty="0">
              <a:effectLst/>
            </a:endParaRPr>
          </a:p>
          <a:p>
            <a:endParaRPr lang="en-GB" dirty="0"/>
          </a:p>
          <a:p>
            <a:r>
              <a:rPr lang="en-GB" b="1" dirty="0"/>
              <a:t>Aim</a:t>
            </a:r>
            <a:r>
              <a:rPr lang="en-GB" dirty="0"/>
              <a:t>: to practise the singular persons of –</a:t>
            </a:r>
            <a:r>
              <a:rPr lang="en-GB" dirty="0" err="1"/>
              <a:t>ar</a:t>
            </a:r>
            <a:r>
              <a:rPr lang="en-GB" dirty="0"/>
              <a:t> verbs in present tense</a:t>
            </a:r>
          </a:p>
          <a:p>
            <a:endParaRPr lang="en-GB" dirty="0"/>
          </a:p>
          <a:p>
            <a:r>
              <a:rPr lang="en-GB" b="1" dirty="0"/>
              <a:t>Procedure</a:t>
            </a:r>
            <a:r>
              <a:rPr lang="en-GB" dirty="0"/>
              <a:t>:</a:t>
            </a:r>
          </a:p>
          <a:p>
            <a:pPr marL="228600" indent="-228600">
              <a:buAutoNum type="arabicPeriod"/>
            </a:pPr>
            <a:r>
              <a:rPr lang="en-GB" dirty="0"/>
              <a:t>Hand out sheets with the text (there is an accompanying document). </a:t>
            </a:r>
          </a:p>
          <a:p>
            <a:pPr marL="228600" indent="-228600">
              <a:buAutoNum type="arabicPeriod"/>
            </a:pPr>
            <a:r>
              <a:rPr lang="en-GB" dirty="0"/>
              <a:t>Click ‘</a:t>
            </a:r>
            <a:r>
              <a:rPr lang="en-GB" dirty="0" err="1"/>
              <a:t>tiempo</a:t>
            </a:r>
            <a:r>
              <a:rPr lang="en-GB" dirty="0"/>
              <a:t>’ to begin the timer.</a:t>
            </a:r>
          </a:p>
          <a:p>
            <a:pPr marL="228600" indent="-228600">
              <a:buAutoNum type="arabicPeriod"/>
            </a:pPr>
            <a:r>
              <a:rPr lang="en-GB" dirty="0"/>
              <a:t>Students read each sentence and underline all the verbs in present tense. The number of verbs in a sentence is shown at the end of each sentence.</a:t>
            </a:r>
          </a:p>
          <a:p>
            <a:pPr marL="228600" indent="-228600">
              <a:buAutoNum type="arabicPeriod"/>
            </a:pPr>
            <a:r>
              <a:rPr lang="en-GB" dirty="0"/>
              <a:t>Further clicks will show the answers.</a:t>
            </a:r>
          </a:p>
          <a:p>
            <a:pPr marL="228600" indent="-228600">
              <a:buAutoNum type="arabicPeriod"/>
            </a:pPr>
            <a:endParaRPr lang="en-GB" dirty="0"/>
          </a:p>
          <a:p>
            <a:pPr marL="0" indent="0" algn="l">
              <a:buNone/>
            </a:pPr>
            <a:r>
              <a:rPr lang="en-GB" b="1" dirty="0"/>
              <a:t>Notes</a:t>
            </a:r>
            <a:r>
              <a:rPr lang="en-GB" dirty="0"/>
              <a:t>:</a:t>
            </a:r>
          </a:p>
          <a:p>
            <a:pPr marL="0" indent="0" algn="l">
              <a:buNone/>
            </a:pPr>
            <a:r>
              <a:rPr lang="en-GB" dirty="0"/>
              <a:t>The word ‘</a:t>
            </a:r>
            <a:r>
              <a:rPr lang="en-GB" dirty="0" err="1"/>
              <a:t>espectáculo</a:t>
            </a:r>
            <a:r>
              <a:rPr lang="en-GB" dirty="0"/>
              <a:t>’ is glossed because it’s an H only word.</a:t>
            </a:r>
          </a:p>
        </p:txBody>
      </p:sp>
      <p:sp>
        <p:nvSpPr>
          <p:cNvPr id="4" name="Slide Number Placeholder 3"/>
          <p:cNvSpPr>
            <a:spLocks noGrp="1"/>
          </p:cNvSpPr>
          <p:nvPr>
            <p:ph type="sldNum" sz="quarter" idx="5"/>
          </p:nvPr>
        </p:nvSpPr>
        <p:spPr/>
        <p:txBody>
          <a:bodyPr/>
          <a:lstStyle/>
          <a:p>
            <a:fld id="{7792FF8D-BF54-4BE5-86FE-39443B9979F5}" type="slidenum">
              <a:rPr lang="es-ES_tradnl" smtClean="0"/>
              <a:t>6</a:t>
            </a:fld>
            <a:endParaRPr lang="es-ES_tradnl"/>
          </a:p>
        </p:txBody>
      </p:sp>
    </p:spTree>
    <p:extLst>
      <p:ext uri="{BB962C8B-B14F-4D97-AF65-F5344CB8AC3E}">
        <p14:creationId xmlns:p14="http://schemas.microsoft.com/office/powerpoint/2010/main" val="2678414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OPTIONAL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5 minutes</a:t>
            </a:r>
            <a:endParaRPr lang="en-US" b="0" dirty="0">
              <a:effectLst/>
            </a:endParaRPr>
          </a:p>
          <a:p>
            <a:endParaRPr lang="en-GB" dirty="0"/>
          </a:p>
          <a:p>
            <a:r>
              <a:rPr lang="en-GB" b="1" dirty="0"/>
              <a:t>Aim</a:t>
            </a:r>
            <a:r>
              <a:rPr lang="en-GB" dirty="0"/>
              <a:t>: </a:t>
            </a:r>
          </a:p>
          <a:p>
            <a:pPr marL="228600" indent="-228600">
              <a:buAutoNum type="arabicParenR"/>
            </a:pPr>
            <a:r>
              <a:rPr lang="en-GB" dirty="0"/>
              <a:t>to practise the singular persons of –</a:t>
            </a:r>
            <a:r>
              <a:rPr lang="en-GB" dirty="0" err="1"/>
              <a:t>ar</a:t>
            </a:r>
            <a:r>
              <a:rPr lang="en-GB" dirty="0"/>
              <a:t> verbs in present tense</a:t>
            </a:r>
          </a:p>
          <a:p>
            <a:pPr marL="228600" indent="-228600">
              <a:buAutoNum type="arabicParenR"/>
            </a:pPr>
            <a:r>
              <a:rPr lang="en-GB" dirty="0"/>
              <a:t>to revise the three possible meanings of the present tense in Spanish.</a:t>
            </a:r>
          </a:p>
          <a:p>
            <a:endParaRPr lang="en-GB" dirty="0"/>
          </a:p>
          <a:p>
            <a:r>
              <a:rPr lang="en-GB" b="1" dirty="0"/>
              <a:t>Procedure</a:t>
            </a:r>
            <a:r>
              <a:rPr lang="en-GB" dirty="0"/>
              <a:t>:</a:t>
            </a:r>
          </a:p>
          <a:p>
            <a:pPr marL="228600" indent="-228600">
              <a:buAutoNum type="arabicPeriod"/>
            </a:pPr>
            <a:r>
              <a:rPr lang="en-GB" dirty="0"/>
              <a:t>Students say each verb in English. They also need to say if the action refers to the habitual present, to an action taking place at this precise moment or to an action in the future.</a:t>
            </a:r>
          </a:p>
          <a:p>
            <a:pPr marL="228600" indent="-228600">
              <a:buAutoNum type="arabicPeriod"/>
            </a:pPr>
            <a:r>
              <a:rPr lang="en-GB" dirty="0"/>
              <a:t>Further clicks will show the answers.</a:t>
            </a:r>
          </a:p>
          <a:p>
            <a:pPr marL="228600" indent="-228600">
              <a:buAutoNum type="arabicPeriod"/>
            </a:pPr>
            <a:endParaRPr lang="en-GB" dirty="0"/>
          </a:p>
          <a:p>
            <a:pPr marL="0" indent="0" algn="l">
              <a:buNone/>
            </a:pPr>
            <a:r>
              <a:rPr lang="en-GB" b="1" dirty="0"/>
              <a:t>Notes</a:t>
            </a:r>
            <a:r>
              <a:rPr lang="en-GB" dirty="0"/>
              <a:t>:</a:t>
            </a:r>
          </a:p>
          <a:p>
            <a:pPr marL="0" indent="0" algn="l">
              <a:buNone/>
            </a:pPr>
            <a:r>
              <a:rPr lang="en-GB" dirty="0"/>
              <a:t>The word ‘</a:t>
            </a:r>
            <a:r>
              <a:rPr lang="en-GB" dirty="0" err="1"/>
              <a:t>espectáculo</a:t>
            </a:r>
            <a:r>
              <a:rPr lang="en-GB" dirty="0"/>
              <a:t>’ is glossed because it’s an H only word.</a:t>
            </a:r>
          </a:p>
        </p:txBody>
      </p:sp>
      <p:sp>
        <p:nvSpPr>
          <p:cNvPr id="4" name="Slide Number Placeholder 3"/>
          <p:cNvSpPr>
            <a:spLocks noGrp="1"/>
          </p:cNvSpPr>
          <p:nvPr>
            <p:ph type="sldNum" sz="quarter" idx="5"/>
          </p:nvPr>
        </p:nvSpPr>
        <p:spPr/>
        <p:txBody>
          <a:bodyPr/>
          <a:lstStyle/>
          <a:p>
            <a:fld id="{7792FF8D-BF54-4BE5-86FE-39443B9979F5}" type="slidenum">
              <a:rPr lang="es-ES_tradnl" smtClean="0"/>
              <a:t>7</a:t>
            </a:fld>
            <a:endParaRPr lang="es-ES_tradnl"/>
          </a:p>
        </p:txBody>
      </p:sp>
    </p:spTree>
    <p:extLst>
      <p:ext uri="{BB962C8B-B14F-4D97-AF65-F5344CB8AC3E}">
        <p14:creationId xmlns:p14="http://schemas.microsoft.com/office/powerpoint/2010/main" val="2739636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u="none" strike="noStrike" kern="1200" dirty="0">
                <a:solidFill>
                  <a:schemeClr val="tx1"/>
                </a:solidFill>
                <a:effectLst/>
                <a:latin typeface="+mn-lt"/>
                <a:ea typeface="+mn-ea"/>
                <a:cs typeface="+mn-cs"/>
              </a:rPr>
              <a:t>[2/2]</a:t>
            </a:r>
            <a:endParaRPr lang="en-GB" dirty="0"/>
          </a:p>
        </p:txBody>
      </p:sp>
      <p:sp>
        <p:nvSpPr>
          <p:cNvPr id="4" name="Slide Number Placeholder 3"/>
          <p:cNvSpPr>
            <a:spLocks noGrp="1"/>
          </p:cNvSpPr>
          <p:nvPr>
            <p:ph type="sldNum" sz="quarter" idx="5"/>
          </p:nvPr>
        </p:nvSpPr>
        <p:spPr/>
        <p:txBody>
          <a:bodyPr/>
          <a:lstStyle/>
          <a:p>
            <a:fld id="{7792FF8D-BF54-4BE5-86FE-39443B9979F5}" type="slidenum">
              <a:rPr lang="es-ES_tradnl" smtClean="0"/>
              <a:t>8</a:t>
            </a:fld>
            <a:endParaRPr lang="es-ES_tradnl"/>
          </a:p>
        </p:txBody>
      </p:sp>
    </p:spTree>
    <p:extLst>
      <p:ext uri="{BB962C8B-B14F-4D97-AF65-F5344CB8AC3E}">
        <p14:creationId xmlns:p14="http://schemas.microsoft.com/office/powerpoint/2010/main" val="39669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Aim</a:t>
            </a:r>
            <a:r>
              <a:rPr lang="en-US" sz="1200" b="0" i="0" u="none" strike="noStrike" kern="1200" dirty="0">
                <a:solidFill>
                  <a:schemeClr val="tx1"/>
                </a:solidFill>
                <a:effectLst/>
                <a:latin typeface="+mn-lt"/>
                <a:ea typeface="+mn-ea"/>
                <a:cs typeface="+mn-cs"/>
              </a:rPr>
              <a:t>: to </a:t>
            </a:r>
            <a:r>
              <a:rPr lang="en-US" sz="1200" b="1" i="0" u="none" strike="noStrike" kern="1200" dirty="0">
                <a:solidFill>
                  <a:schemeClr val="tx1"/>
                </a:solidFill>
                <a:effectLst/>
                <a:latin typeface="+mn-lt"/>
                <a:ea typeface="+mn-ea"/>
                <a:cs typeface="+mn-cs"/>
              </a:rPr>
              <a:t>introduce</a:t>
            </a:r>
            <a:r>
              <a:rPr lang="en-US" sz="1200" b="0" i="0" u="none" strike="noStrike" kern="1200" dirty="0">
                <a:solidFill>
                  <a:schemeClr val="tx1"/>
                </a:solidFill>
                <a:effectLst/>
                <a:latin typeface="+mn-lt"/>
                <a:ea typeface="+mn-ea"/>
                <a:cs typeface="+mn-cs"/>
              </a:rPr>
              <a:t> the affirmative imperative.</a:t>
            </a:r>
            <a:endParaRPr lang="en-US" b="0" dirty="0">
              <a:effectLst/>
            </a:endParaRPr>
          </a:p>
          <a:p>
            <a:endParaRPr lang="en-GB" dirty="0"/>
          </a:p>
          <a:p>
            <a:r>
              <a:rPr lang="en-GB" b="1" dirty="0"/>
              <a:t>Procedure</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US" b="0" dirty="0"/>
              <a:t>Go</a:t>
            </a:r>
            <a:r>
              <a:rPr lang="en-US" b="0" baseline="0" dirty="0"/>
              <a:t> through the grammar explanation with students, revealing each new sentence on a mouse click.</a:t>
            </a:r>
          </a:p>
          <a:p>
            <a:r>
              <a:rPr lang="en-GB" dirty="0"/>
              <a:t>2. Elicit the English from the Spanish examples.</a:t>
            </a:r>
          </a:p>
        </p:txBody>
      </p:sp>
      <p:sp>
        <p:nvSpPr>
          <p:cNvPr id="4" name="Slide Number Placeholder 3"/>
          <p:cNvSpPr>
            <a:spLocks noGrp="1"/>
          </p:cNvSpPr>
          <p:nvPr>
            <p:ph type="sldNum" sz="quarter" idx="5"/>
          </p:nvPr>
        </p:nvSpPr>
        <p:spPr/>
        <p:txBody>
          <a:bodyPr/>
          <a:lstStyle/>
          <a:p>
            <a:fld id="{7792FF8D-BF54-4BE5-86FE-39443B9979F5}" type="slidenum">
              <a:rPr lang="es-ES_tradnl" smtClean="0"/>
              <a:t>9</a:t>
            </a:fld>
            <a:endParaRPr lang="es-ES_tradnl"/>
          </a:p>
        </p:txBody>
      </p:sp>
    </p:spTree>
    <p:extLst>
      <p:ext uri="{BB962C8B-B14F-4D97-AF65-F5344CB8AC3E}">
        <p14:creationId xmlns:p14="http://schemas.microsoft.com/office/powerpoint/2010/main" val="19694027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83043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36126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038837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041124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214916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611900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F3864"/>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 name="Google Shape;17;p3"/>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rgbClr val="1F3864"/>
              </a:buClr>
              <a:buSzPts val="1400"/>
              <a:buChar char="•"/>
              <a:defRPr/>
            </a:lvl1pPr>
            <a:lvl2pPr marL="1219170" lvl="1" indent="-431789" algn="l">
              <a:lnSpc>
                <a:spcPct val="90000"/>
              </a:lnSpc>
              <a:spcBef>
                <a:spcPts val="533"/>
              </a:spcBef>
              <a:spcAft>
                <a:spcPts val="0"/>
              </a:spcAft>
              <a:buClr>
                <a:srgbClr val="1F3864"/>
              </a:buClr>
              <a:buSzPts val="1500"/>
              <a:buChar char="•"/>
              <a:defRPr sz="2000"/>
            </a:lvl2pPr>
            <a:lvl3pPr marL="1828754" lvl="2" indent="-423323" algn="l">
              <a:lnSpc>
                <a:spcPct val="90000"/>
              </a:lnSpc>
              <a:spcBef>
                <a:spcPts val="533"/>
              </a:spcBef>
              <a:spcAft>
                <a:spcPts val="0"/>
              </a:spcAft>
              <a:buClr>
                <a:srgbClr val="1F3864"/>
              </a:buClr>
              <a:buSzPts val="1400"/>
              <a:buChar char="•"/>
              <a:defRPr sz="1867"/>
            </a:lvl3pPr>
            <a:lvl4pPr marL="2438339" lvl="3" indent="-406390" algn="l">
              <a:lnSpc>
                <a:spcPct val="90000"/>
              </a:lnSpc>
              <a:spcBef>
                <a:spcPts val="533"/>
              </a:spcBef>
              <a:spcAft>
                <a:spcPts val="0"/>
              </a:spcAft>
              <a:buClr>
                <a:srgbClr val="1F3864"/>
              </a:buClr>
              <a:buSzPts val="1200"/>
              <a:buChar char="•"/>
              <a:defRPr sz="1600"/>
            </a:lvl4pPr>
            <a:lvl5pPr marL="3047924" lvl="4" indent="-406390" algn="l">
              <a:lnSpc>
                <a:spcPct val="90000"/>
              </a:lnSpc>
              <a:spcBef>
                <a:spcPts val="533"/>
              </a:spcBef>
              <a:spcAft>
                <a:spcPts val="0"/>
              </a:spcAft>
              <a:buClr>
                <a:srgbClr val="1F3864"/>
              </a:buClr>
              <a:buSzPts val="1200"/>
              <a:buChar char="•"/>
              <a:defRPr sz="1600"/>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550486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_&amp;_Text Box">
  <p:cSld name="1_Title_&amp;_Text Box">
    <p:spTree>
      <p:nvGrpSpPr>
        <p:cNvPr id="1" name="Shape 19"/>
        <p:cNvGrpSpPr/>
        <p:nvPr/>
      </p:nvGrpSpPr>
      <p:grpSpPr>
        <a:xfrm>
          <a:off x="0" y="0"/>
          <a:ext cx="0" cy="0"/>
          <a:chOff x="0" y="0"/>
          <a:chExt cx="0" cy="0"/>
        </a:xfrm>
      </p:grpSpPr>
      <p:sp>
        <p:nvSpPr>
          <p:cNvPr id="20" name="Google Shape;20;p41"/>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41"/>
          <p:cNvSpPr txBox="1">
            <a:spLocks noGrp="1"/>
          </p:cNvSpPr>
          <p:nvPr>
            <p:ph type="title"/>
          </p:nvPr>
        </p:nvSpPr>
        <p:spPr>
          <a:xfrm>
            <a:off x="0" y="213557"/>
            <a:ext cx="4427580" cy="647577"/>
          </a:xfrm>
          <a:prstGeom prst="rect">
            <a:avLst/>
          </a:prstGeom>
          <a:blipFill rotWithShape="1">
            <a:blip r:embed="rId2"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06610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838200" y="443073"/>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1F3864"/>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 name="Google Shape;21;p5"/>
          <p:cNvSpPr txBox="1"/>
          <p:nvPr/>
        </p:nvSpPr>
        <p:spPr>
          <a:xfrm>
            <a:off x="838200" y="1923394"/>
            <a:ext cx="6035600" cy="461624"/>
          </a:xfrm>
          <a:prstGeom prst="rect">
            <a:avLst/>
          </a:prstGeom>
          <a:noFill/>
          <a:ln>
            <a:noFill/>
          </a:ln>
        </p:spPr>
        <p:txBody>
          <a:bodyPr spcFirstLastPara="1" wrap="square" lIns="91433" tIns="45700" rIns="91433"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Text</a:t>
            </a:r>
            <a:endParaRPr sz="1467"/>
          </a:p>
        </p:txBody>
      </p:sp>
    </p:spTree>
    <p:extLst>
      <p:ext uri="{BB962C8B-B14F-4D97-AF65-F5344CB8AC3E}">
        <p14:creationId xmlns:p14="http://schemas.microsoft.com/office/powerpoint/2010/main" val="3487908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070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0839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1412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74854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593446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50006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25170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90911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68875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8"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audio" Target="../media/audio9.wav"/><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image" Target="../media/image11.png"/><Relationship Id="rId4" Type="http://schemas.openxmlformats.org/officeDocument/2006/relationships/audio" Target="../media/audio3.wav"/><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12.png"/><Relationship Id="rId7" Type="http://schemas.openxmlformats.org/officeDocument/2006/relationships/audio" Target="../media/audio11.wav"/><Relationship Id="rId12"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image" Target="../media/image14.png"/><Relationship Id="rId10" Type="http://schemas.openxmlformats.org/officeDocument/2006/relationships/audio" Target="../media/audio14.wav"/><Relationship Id="rId4" Type="http://schemas.openxmlformats.org/officeDocument/2006/relationships/image" Target="../media/image13.jpeg"/><Relationship Id="rId9" Type="http://schemas.openxmlformats.org/officeDocument/2006/relationships/audio" Target="../media/audio13.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jpeg"/></Relationships>
</file>

<file path=ppt/slides/_rels/slide2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jpeg"/><Relationship Id="rId10"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audio" Target="../media/audio19.wav"/><Relationship Id="rId18" Type="http://schemas.openxmlformats.org/officeDocument/2006/relationships/audio" Target="../media/audio24.wav"/><Relationship Id="rId3" Type="http://schemas.openxmlformats.org/officeDocument/2006/relationships/image" Target="../media/image32.png"/><Relationship Id="rId21" Type="http://schemas.openxmlformats.org/officeDocument/2006/relationships/audio" Target="../media/audio27.wav"/><Relationship Id="rId7" Type="http://schemas.openxmlformats.org/officeDocument/2006/relationships/image" Target="../media/image36.jpeg"/><Relationship Id="rId12" Type="http://schemas.openxmlformats.org/officeDocument/2006/relationships/audio" Target="../media/audio18.wav"/><Relationship Id="rId17" Type="http://schemas.openxmlformats.org/officeDocument/2006/relationships/audio" Target="../media/audio23.wav"/><Relationship Id="rId2" Type="http://schemas.openxmlformats.org/officeDocument/2006/relationships/notesSlide" Target="../notesSlides/notesSlide26.xml"/><Relationship Id="rId16" Type="http://schemas.openxmlformats.org/officeDocument/2006/relationships/audio" Target="../media/audio22.wav"/><Relationship Id="rId20" Type="http://schemas.openxmlformats.org/officeDocument/2006/relationships/audio" Target="../media/audio26.wav"/><Relationship Id="rId1" Type="http://schemas.openxmlformats.org/officeDocument/2006/relationships/slideLayout" Target="../slideLayouts/slideLayout16.xml"/><Relationship Id="rId6" Type="http://schemas.openxmlformats.org/officeDocument/2006/relationships/image" Target="../media/image35.png"/><Relationship Id="rId11" Type="http://schemas.openxmlformats.org/officeDocument/2006/relationships/audio" Target="../media/audio17.wav"/><Relationship Id="rId5" Type="http://schemas.openxmlformats.org/officeDocument/2006/relationships/image" Target="../media/image34.png"/><Relationship Id="rId15" Type="http://schemas.openxmlformats.org/officeDocument/2006/relationships/audio" Target="../media/audio21.wav"/><Relationship Id="rId10" Type="http://schemas.openxmlformats.org/officeDocument/2006/relationships/audio" Target="../media/audio16.wav"/><Relationship Id="rId19" Type="http://schemas.openxmlformats.org/officeDocument/2006/relationships/audio" Target="../media/audio25.wav"/><Relationship Id="rId4" Type="http://schemas.openxmlformats.org/officeDocument/2006/relationships/image" Target="../media/image33.png"/><Relationship Id="rId9" Type="http://schemas.openxmlformats.org/officeDocument/2006/relationships/image" Target="../media/image38.jpeg"/><Relationship Id="rId14" Type="http://schemas.openxmlformats.org/officeDocument/2006/relationships/audio" Target="../media/audio20.wav"/><Relationship Id="rId22" Type="http://schemas.openxmlformats.org/officeDocument/2006/relationships/audio" Target="../media/audio28.wav"/></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gif"/><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29.wav"/><Relationship Id="rId7"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audio" Target="../media/audio32.wav"/><Relationship Id="rId11" Type="http://schemas.openxmlformats.org/officeDocument/2006/relationships/image" Target="../media/image49.png"/><Relationship Id="rId5" Type="http://schemas.openxmlformats.org/officeDocument/2006/relationships/audio" Target="../media/audio31.wav"/><Relationship Id="rId10" Type="http://schemas.openxmlformats.org/officeDocument/2006/relationships/image" Target="../media/image48.png"/><Relationship Id="rId4" Type="http://schemas.openxmlformats.org/officeDocument/2006/relationships/audio" Target="../media/audio30.wav"/><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51.png"/><Relationship Id="rId3" Type="http://schemas.openxmlformats.org/officeDocument/2006/relationships/audio" Target="../media/audio33.wav"/><Relationship Id="rId7" Type="http://schemas.openxmlformats.org/officeDocument/2006/relationships/audio" Target="../media/audio37.wav"/><Relationship Id="rId12"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audio" Target="../media/audio36.wav"/><Relationship Id="rId11" Type="http://schemas.openxmlformats.org/officeDocument/2006/relationships/image" Target="../media/image47.png"/><Relationship Id="rId5" Type="http://schemas.openxmlformats.org/officeDocument/2006/relationships/audio" Target="../media/audio35.wav"/><Relationship Id="rId10" Type="http://schemas.openxmlformats.org/officeDocument/2006/relationships/image" Target="../media/image46.png"/><Relationship Id="rId4" Type="http://schemas.openxmlformats.org/officeDocument/2006/relationships/audio" Target="../media/audio34.wav"/><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audio" Target="../media/audio40.wav"/><Relationship Id="rId18" Type="http://schemas.openxmlformats.org/officeDocument/2006/relationships/audio" Target="../media/audio45.wav"/><Relationship Id="rId3" Type="http://schemas.openxmlformats.org/officeDocument/2006/relationships/slideLayout" Target="../slideLayouts/slideLayout3.xml"/><Relationship Id="rId7" Type="http://schemas.openxmlformats.org/officeDocument/2006/relationships/image" Target="../media/image59.jpeg"/><Relationship Id="rId12" Type="http://schemas.openxmlformats.org/officeDocument/2006/relationships/audio" Target="../media/audio39.wav"/><Relationship Id="rId17" Type="http://schemas.openxmlformats.org/officeDocument/2006/relationships/audio" Target="../media/audio44.wav"/><Relationship Id="rId2" Type="http://schemas.openxmlformats.org/officeDocument/2006/relationships/audio" Target="../media/media2.wav"/><Relationship Id="rId16" Type="http://schemas.openxmlformats.org/officeDocument/2006/relationships/audio" Target="../media/audio43.wav"/><Relationship Id="rId20" Type="http://schemas.openxmlformats.org/officeDocument/2006/relationships/image" Target="../media/image16.png"/><Relationship Id="rId1" Type="http://schemas.microsoft.com/office/2007/relationships/media" Target="../media/media2.wav"/><Relationship Id="rId6" Type="http://schemas.openxmlformats.org/officeDocument/2006/relationships/image" Target="../media/image58.jpeg"/><Relationship Id="rId11" Type="http://schemas.openxmlformats.org/officeDocument/2006/relationships/image" Target="../media/image53.jpeg"/><Relationship Id="rId5" Type="http://schemas.openxmlformats.org/officeDocument/2006/relationships/oleObject" Target="../embeddings/oleObject2.bin"/><Relationship Id="rId15" Type="http://schemas.openxmlformats.org/officeDocument/2006/relationships/audio" Target="../media/audio42.wav"/><Relationship Id="rId10" Type="http://schemas.openxmlformats.org/officeDocument/2006/relationships/image" Target="../media/image62.png"/><Relationship Id="rId19" Type="http://schemas.openxmlformats.org/officeDocument/2006/relationships/audio" Target="../media/audio46.wav"/><Relationship Id="rId4" Type="http://schemas.openxmlformats.org/officeDocument/2006/relationships/notesSlide" Target="../notesSlides/notesSlide35.xml"/><Relationship Id="rId9" Type="http://schemas.openxmlformats.org/officeDocument/2006/relationships/image" Target="../media/image61.jpeg"/><Relationship Id="rId14" Type="http://schemas.openxmlformats.org/officeDocument/2006/relationships/audio" Target="../media/audio41.wav"/></Relationships>
</file>

<file path=ppt/slides/_rels/slide3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slideLayout" Target="../slideLayouts/slideLayout3.xml"/><Relationship Id="rId7" Type="http://schemas.openxmlformats.org/officeDocument/2006/relationships/image" Target="../media/image59.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3.jpeg"/><Relationship Id="rId11" Type="http://schemas.openxmlformats.org/officeDocument/2006/relationships/image" Target="../media/image16.png"/><Relationship Id="rId5" Type="http://schemas.openxmlformats.org/officeDocument/2006/relationships/oleObject" Target="../embeddings/oleObject2.bin"/><Relationship Id="rId10" Type="http://schemas.openxmlformats.org/officeDocument/2006/relationships/image" Target="../media/image53.jpeg"/><Relationship Id="rId4" Type="http://schemas.openxmlformats.org/officeDocument/2006/relationships/notesSlide" Target="../notesSlides/notesSlide36.xml"/><Relationship Id="rId9"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6.wav"/><Relationship Id="rId18" Type="http://schemas.openxmlformats.org/officeDocument/2006/relationships/audio" Target="../media/audio60.wav"/><Relationship Id="rId3" Type="http://schemas.openxmlformats.org/officeDocument/2006/relationships/image" Target="../media/image67.jpeg"/><Relationship Id="rId7" Type="http://schemas.openxmlformats.org/officeDocument/2006/relationships/audio" Target="../media/audio50.wav"/><Relationship Id="rId12" Type="http://schemas.openxmlformats.org/officeDocument/2006/relationships/audio" Target="../media/audio55.wav"/><Relationship Id="rId17" Type="http://schemas.openxmlformats.org/officeDocument/2006/relationships/image" Target="../media/image30.png"/><Relationship Id="rId2" Type="http://schemas.openxmlformats.org/officeDocument/2006/relationships/notesSlide" Target="../notesSlides/notesSlide39.xml"/><Relationship Id="rId16" Type="http://schemas.openxmlformats.org/officeDocument/2006/relationships/audio" Target="../media/audio59.wav"/><Relationship Id="rId20" Type="http://schemas.openxmlformats.org/officeDocument/2006/relationships/audio" Target="../media/audio62.wav"/><Relationship Id="rId1" Type="http://schemas.openxmlformats.org/officeDocument/2006/relationships/slideLayout" Target="../slideLayouts/slideLayout2.xml"/><Relationship Id="rId6" Type="http://schemas.openxmlformats.org/officeDocument/2006/relationships/audio" Target="../media/audio49.wav"/><Relationship Id="rId11" Type="http://schemas.openxmlformats.org/officeDocument/2006/relationships/audio" Target="../media/audio54.wav"/><Relationship Id="rId5" Type="http://schemas.openxmlformats.org/officeDocument/2006/relationships/audio" Target="../media/audio48.wav"/><Relationship Id="rId15" Type="http://schemas.openxmlformats.org/officeDocument/2006/relationships/audio" Target="../media/audio58.wav"/><Relationship Id="rId10" Type="http://schemas.openxmlformats.org/officeDocument/2006/relationships/audio" Target="../media/audio53.wav"/><Relationship Id="rId19" Type="http://schemas.openxmlformats.org/officeDocument/2006/relationships/audio" Target="../media/audio61.wav"/><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audio" Target="../media/audio57.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audio" Target="../media/audio70.wav"/><Relationship Id="rId3" Type="http://schemas.openxmlformats.org/officeDocument/2006/relationships/oleObject" Target="../embeddings/oleObject1.bin"/><Relationship Id="rId7" Type="http://schemas.openxmlformats.org/officeDocument/2006/relationships/audio" Target="../media/audio66.wav"/><Relationship Id="rId12" Type="http://schemas.openxmlformats.org/officeDocument/2006/relationships/audio" Target="../media/audio69.wav"/><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audio" Target="../media/audio65.wav"/><Relationship Id="rId11" Type="http://schemas.openxmlformats.org/officeDocument/2006/relationships/audio" Target="../media/audio68.wav"/><Relationship Id="rId5" Type="http://schemas.openxmlformats.org/officeDocument/2006/relationships/audio" Target="../media/audio64.wav"/><Relationship Id="rId15" Type="http://schemas.openxmlformats.org/officeDocument/2006/relationships/audio" Target="../media/audio72.wav"/><Relationship Id="rId10" Type="http://schemas.openxmlformats.org/officeDocument/2006/relationships/image" Target="../media/image71.jpeg"/><Relationship Id="rId4" Type="http://schemas.openxmlformats.org/officeDocument/2006/relationships/audio" Target="../media/audio63.wav"/><Relationship Id="rId9" Type="http://schemas.openxmlformats.org/officeDocument/2006/relationships/image" Target="../media/image70.jpeg"/><Relationship Id="rId14" Type="http://schemas.openxmlformats.org/officeDocument/2006/relationships/audio" Target="../media/audio71.wav"/></Relationships>
</file>

<file path=ppt/slides/_rels/slide43.xml.rels><?xml version="1.0" encoding="UTF-8" standalone="yes"?>
<Relationships xmlns="http://schemas.openxmlformats.org/package/2006/relationships"><Relationship Id="rId8" Type="http://schemas.openxmlformats.org/officeDocument/2006/relationships/audio" Target="../media/audio77.wav"/><Relationship Id="rId13" Type="http://schemas.openxmlformats.org/officeDocument/2006/relationships/audio" Target="../media/audio80.wav"/><Relationship Id="rId3" Type="http://schemas.openxmlformats.org/officeDocument/2006/relationships/oleObject" Target="../embeddings/oleObject1.bin"/><Relationship Id="rId7" Type="http://schemas.openxmlformats.org/officeDocument/2006/relationships/audio" Target="../media/audio76.wav"/><Relationship Id="rId12" Type="http://schemas.openxmlformats.org/officeDocument/2006/relationships/audio" Target="../media/audio79.wav"/><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audio" Target="../media/audio75.wav"/><Relationship Id="rId11" Type="http://schemas.openxmlformats.org/officeDocument/2006/relationships/audio" Target="../media/audio78.wav"/><Relationship Id="rId5" Type="http://schemas.openxmlformats.org/officeDocument/2006/relationships/audio" Target="../media/audio74.wav"/><Relationship Id="rId15" Type="http://schemas.openxmlformats.org/officeDocument/2006/relationships/audio" Target="../media/audio82.wav"/><Relationship Id="rId10" Type="http://schemas.openxmlformats.org/officeDocument/2006/relationships/image" Target="../media/image71.jpeg"/><Relationship Id="rId4" Type="http://schemas.openxmlformats.org/officeDocument/2006/relationships/audio" Target="../media/audio73.wav"/><Relationship Id="rId9" Type="http://schemas.openxmlformats.org/officeDocument/2006/relationships/image" Target="../media/image70.jpeg"/><Relationship Id="rId14" Type="http://schemas.openxmlformats.org/officeDocument/2006/relationships/audio" Target="../media/audio81.wav"/></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347687" y="5497076"/>
            <a:ext cx="4164919" cy="1154112"/>
          </a:xfrm>
        </p:spPr>
        <p:txBody>
          <a:bodyPr>
            <a:normAutofit fontScale="62500" lnSpcReduction="20000"/>
          </a:bodyPr>
          <a:lstStyle/>
          <a:p>
            <a:r>
              <a:rPr lang="en-ES" dirty="0"/>
              <a:t>Louise Caruso / Amanda Izquierdo</a:t>
            </a:r>
          </a:p>
          <a:p>
            <a:r>
              <a:rPr lang="en-ES" dirty="0"/>
              <a:t>Mollie Bentley-Smith / Emily Cutts</a:t>
            </a:r>
          </a:p>
          <a:p>
            <a:r>
              <a:rPr lang="en-ES" dirty="0"/>
              <a:t>Artwork: Mark Davies</a:t>
            </a:r>
          </a:p>
          <a:p>
            <a:r>
              <a:rPr lang="en-ES" dirty="0"/>
              <a:t>Date updated </a:t>
            </a:r>
            <a:r>
              <a:rPr lang="en-GB" dirty="0"/>
              <a:t>27/01/23</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347687" y="2630115"/>
            <a:ext cx="5748313" cy="2232734"/>
          </a:xfrm>
        </p:spPr>
        <p:txBody>
          <a:bodyPr>
            <a:normAutofit/>
          </a:bodyPr>
          <a:lstStyle/>
          <a:p>
            <a:r>
              <a:rPr lang="en-GB" dirty="0"/>
              <a:t>P</a:t>
            </a:r>
            <a:r>
              <a:rPr lang="en-GB" sz="2400" b="0" dirty="0"/>
              <a:t>resent tense -</a:t>
            </a:r>
            <a:r>
              <a:rPr lang="en-GB" sz="2400" b="0" dirty="0" err="1"/>
              <a:t>ar</a:t>
            </a:r>
            <a:r>
              <a:rPr lang="en-GB" sz="2400" b="0" dirty="0"/>
              <a:t> (-o, -as)</a:t>
            </a:r>
            <a:endParaRPr lang="pt-BR" sz="2400" b="0" dirty="0"/>
          </a:p>
          <a:p>
            <a:r>
              <a:rPr lang="en-GB" sz="2400" b="0" dirty="0"/>
              <a:t>Present indicative with both simple and ongoing functions</a:t>
            </a:r>
          </a:p>
          <a:p>
            <a:r>
              <a:rPr lang="pt-BR" dirty="0" err="1"/>
              <a:t>A</a:t>
            </a:r>
            <a:r>
              <a:rPr lang="pt-BR" sz="2400" b="0" dirty="0" err="1"/>
              <a:t>ffirmative</a:t>
            </a:r>
            <a:r>
              <a:rPr lang="pt-BR" sz="2400" b="0" dirty="0"/>
              <a:t> </a:t>
            </a:r>
            <a:r>
              <a:rPr lang="pt-BR" sz="2400" b="0" dirty="0" err="1"/>
              <a:t>imperative</a:t>
            </a:r>
            <a:r>
              <a:rPr lang="pt-BR" sz="2400" b="0" dirty="0"/>
              <a:t> 2nd </a:t>
            </a:r>
            <a:r>
              <a:rPr lang="pt-BR" sz="2400" b="0" dirty="0" err="1"/>
              <a:t>person</a:t>
            </a:r>
            <a:r>
              <a:rPr lang="pt-BR" sz="2400" b="0" dirty="0"/>
              <a:t> singular -ar </a:t>
            </a:r>
            <a:r>
              <a:rPr lang="pt-BR" sz="2400" b="0" dirty="0" err="1"/>
              <a:t>verbs</a:t>
            </a:r>
            <a:r>
              <a:rPr lang="pt-BR" sz="2400" b="0" dirty="0"/>
              <a:t> (-a)</a:t>
            </a:r>
            <a:endParaRPr lang="en-ES" dirty="0"/>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347687" y="1492221"/>
            <a:ext cx="7958660" cy="1114666"/>
          </a:xfrm>
        </p:spPr>
        <p:txBody>
          <a:bodyPr>
            <a:normAutofit/>
          </a:bodyPr>
          <a:lstStyle/>
          <a:p>
            <a:r>
              <a:rPr lang="en-GB" dirty="0"/>
              <a:t>Holidays and traditions</a:t>
            </a:r>
            <a:endParaRPr lang="en-ES" dirty="0"/>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257210" y="4755283"/>
            <a:ext cx="5505635" cy="741793"/>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5 Lesson 1</a:t>
            </a:r>
          </a:p>
        </p:txBody>
      </p:sp>
    </p:spTree>
    <p:extLst>
      <p:ext uri="{BB962C8B-B14F-4D97-AF65-F5344CB8AC3E}">
        <p14:creationId xmlns:p14="http://schemas.microsoft.com/office/powerpoint/2010/main" val="3709713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peech Bubble: Rectangle with Corners Rounded 52">
            <a:extLst>
              <a:ext uri="{FF2B5EF4-FFF2-40B4-BE49-F238E27FC236}">
                <a16:creationId xmlns:a16="http://schemas.microsoft.com/office/drawing/2014/main" id="{DACE2222-8C84-451A-A0DB-66702403BCB9}"/>
              </a:ext>
            </a:extLst>
          </p:cNvPr>
          <p:cNvSpPr/>
          <p:nvPr/>
        </p:nvSpPr>
        <p:spPr>
          <a:xfrm>
            <a:off x="697800" y="2676194"/>
            <a:ext cx="6014118" cy="472907"/>
          </a:xfrm>
          <a:prstGeom prst="wedgeRoundRectCallout">
            <a:avLst>
              <a:gd name="adj1" fmla="val -51931"/>
              <a:gd name="adj2" fmla="val -312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FFFFFF"/>
                </a:solidFill>
                <a:effectLst/>
                <a:uLnTx/>
                <a:uFillTx/>
                <a:latin typeface="Century Gothic"/>
                <a:ea typeface="Times New Roman" panose="02020603050405020304" pitchFamily="18" charset="0"/>
                <a:cs typeface="Arial" panose="020B0604020202020204" pitchFamily="34" charset="0"/>
              </a:rPr>
              <a:t> _Usas gafas para proteger los ojos_</a:t>
            </a:r>
            <a:endParaRPr kumimoji="0" lang="en-GB" sz="20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Times New Roman" panose="02020603050405020304" pitchFamily="18" charset="0"/>
            </a:endParaRPr>
          </a:p>
        </p:txBody>
      </p:sp>
      <p:sp>
        <p:nvSpPr>
          <p:cNvPr id="54" name="Speech Bubble: Rectangle with Corners Rounded 53">
            <a:extLst>
              <a:ext uri="{FF2B5EF4-FFF2-40B4-BE49-F238E27FC236}">
                <a16:creationId xmlns:a16="http://schemas.microsoft.com/office/drawing/2014/main" id="{3F266FE1-93CA-4EFB-A369-FE26511A51BE}"/>
              </a:ext>
            </a:extLst>
          </p:cNvPr>
          <p:cNvSpPr/>
          <p:nvPr/>
        </p:nvSpPr>
        <p:spPr>
          <a:xfrm>
            <a:off x="738216" y="3213922"/>
            <a:ext cx="5973667" cy="469265"/>
          </a:xfrm>
          <a:prstGeom prst="wedgeRoundRectCallout">
            <a:avLst>
              <a:gd name="adj1" fmla="val -51931"/>
              <a:gd name="adj2" fmla="val -312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FFFFFF"/>
                </a:solidFill>
                <a:effectLst/>
                <a:uLnTx/>
                <a:uFillTx/>
                <a:latin typeface="Century Gothic"/>
                <a:ea typeface="Times New Roman" panose="02020603050405020304" pitchFamily="18" charset="0"/>
                <a:cs typeface="Arial" panose="020B0604020202020204" pitchFamily="34" charset="0"/>
              </a:rPr>
              <a:t> _Intenta llegar temprano_</a:t>
            </a:r>
            <a:endParaRPr kumimoji="0" lang="en-GB" sz="20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Times New Roman" panose="02020603050405020304" pitchFamily="18" charset="0"/>
            </a:endParaRPr>
          </a:p>
        </p:txBody>
      </p:sp>
      <p:sp>
        <p:nvSpPr>
          <p:cNvPr id="55" name="Speech Bubble: Rectangle with Corners Rounded 54">
            <a:extLst>
              <a:ext uri="{FF2B5EF4-FFF2-40B4-BE49-F238E27FC236}">
                <a16:creationId xmlns:a16="http://schemas.microsoft.com/office/drawing/2014/main" id="{EA61781F-BAF2-402A-A3AD-18780F87C070}"/>
              </a:ext>
            </a:extLst>
          </p:cNvPr>
          <p:cNvSpPr/>
          <p:nvPr/>
        </p:nvSpPr>
        <p:spPr>
          <a:xfrm>
            <a:off x="730072" y="3740075"/>
            <a:ext cx="5973667" cy="469265"/>
          </a:xfrm>
          <a:prstGeom prst="wedgeRoundRectCallout">
            <a:avLst>
              <a:gd name="adj1" fmla="val -51931"/>
              <a:gd name="adj2" fmla="val -312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FFFFFF"/>
                </a:solidFill>
                <a:effectLst/>
                <a:uLnTx/>
                <a:uFillTx/>
                <a:latin typeface="Century Gothic"/>
                <a:ea typeface="Times New Roman" panose="02020603050405020304" pitchFamily="18" charset="0"/>
                <a:cs typeface="Arial" panose="020B0604020202020204" pitchFamily="34" charset="0"/>
              </a:rPr>
              <a:t>_Llevas ropa cómoda_</a:t>
            </a:r>
            <a:endParaRPr kumimoji="0" lang="en-GB" sz="20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Times New Roman" panose="02020603050405020304" pitchFamily="18" charset="0"/>
            </a:endParaRPr>
          </a:p>
        </p:txBody>
      </p:sp>
      <p:sp>
        <p:nvSpPr>
          <p:cNvPr id="57" name="Speech Bubble: Rectangle with Corners Rounded 56">
            <a:extLst>
              <a:ext uri="{FF2B5EF4-FFF2-40B4-BE49-F238E27FC236}">
                <a16:creationId xmlns:a16="http://schemas.microsoft.com/office/drawing/2014/main" id="{44769E6D-3547-4754-845B-A318803FC48F}"/>
              </a:ext>
            </a:extLst>
          </p:cNvPr>
          <p:cNvSpPr/>
          <p:nvPr/>
        </p:nvSpPr>
        <p:spPr>
          <a:xfrm>
            <a:off x="721928" y="4244774"/>
            <a:ext cx="5973667" cy="469265"/>
          </a:xfrm>
          <a:prstGeom prst="wedgeRoundRectCallout">
            <a:avLst>
              <a:gd name="adj1" fmla="val -51931"/>
              <a:gd name="adj2" fmla="val -312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FFFFFF"/>
                </a:solidFill>
                <a:effectLst/>
                <a:uLnTx/>
                <a:uFillTx/>
                <a:latin typeface="Century Gothic"/>
                <a:ea typeface="Times New Roman" panose="02020603050405020304" pitchFamily="18" charset="0"/>
                <a:cs typeface="Arial" panose="020B0604020202020204" pitchFamily="34" charset="0"/>
              </a:rPr>
              <a:t>_Tiras muchos tomates a otras personas_</a:t>
            </a:r>
            <a:endParaRPr kumimoji="0" lang="en-GB" sz="20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Times New Roman" panose="02020603050405020304" pitchFamily="18" charset="0"/>
            </a:endParaRPr>
          </a:p>
        </p:txBody>
      </p:sp>
      <p:sp>
        <p:nvSpPr>
          <p:cNvPr id="58" name="Speech Bubble: Rectangle with Corners Rounded 57">
            <a:extLst>
              <a:ext uri="{FF2B5EF4-FFF2-40B4-BE49-F238E27FC236}">
                <a16:creationId xmlns:a16="http://schemas.microsoft.com/office/drawing/2014/main" id="{D28E99DF-291F-4E19-BC06-7DC1F5059B1C}"/>
              </a:ext>
            </a:extLst>
          </p:cNvPr>
          <p:cNvSpPr/>
          <p:nvPr/>
        </p:nvSpPr>
        <p:spPr>
          <a:xfrm>
            <a:off x="713784" y="4749473"/>
            <a:ext cx="5973667" cy="469265"/>
          </a:xfrm>
          <a:prstGeom prst="wedgeRoundRectCallout">
            <a:avLst>
              <a:gd name="adj1" fmla="val -51931"/>
              <a:gd name="adj2" fmla="val -312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FFFFFF"/>
                </a:solidFill>
                <a:effectLst/>
                <a:uLnTx/>
                <a:uFillTx/>
                <a:latin typeface="Century Gothic"/>
                <a:ea typeface="Times New Roman" panose="02020603050405020304" pitchFamily="18" charset="0"/>
                <a:cs typeface="Arial" panose="020B0604020202020204" pitchFamily="34" charset="0"/>
              </a:rPr>
              <a:t>_Evita estar cerca de los camiones_ </a:t>
            </a:r>
            <a:endParaRPr kumimoji="0" lang="en-GB" sz="20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Times New Roman" panose="02020603050405020304" pitchFamily="18" charset="0"/>
            </a:endParaRPr>
          </a:p>
        </p:txBody>
      </p:sp>
      <p:sp>
        <p:nvSpPr>
          <p:cNvPr id="8" name="Speech Bubble: Rectangle with Corners Rounded 7">
            <a:extLst>
              <a:ext uri="{FF2B5EF4-FFF2-40B4-BE49-F238E27FC236}">
                <a16:creationId xmlns:a16="http://schemas.microsoft.com/office/drawing/2014/main" id="{6FFE4461-BCD6-4E79-B837-8329EA8FB54C}"/>
              </a:ext>
            </a:extLst>
          </p:cNvPr>
          <p:cNvSpPr/>
          <p:nvPr/>
        </p:nvSpPr>
        <p:spPr>
          <a:xfrm>
            <a:off x="697831" y="2062752"/>
            <a:ext cx="6048545" cy="544979"/>
          </a:xfrm>
          <a:prstGeom prst="wedgeRoundRectCallout">
            <a:avLst>
              <a:gd name="adj1" fmla="val -51931"/>
              <a:gd name="adj2" fmla="val -312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FFFFFF"/>
                </a:solidFill>
                <a:effectLst/>
                <a:uLnTx/>
                <a:uFillTx/>
                <a:latin typeface="Century Gothic"/>
                <a:ea typeface="Times New Roman" panose="02020603050405020304" pitchFamily="18" charset="0"/>
                <a:cs typeface="Arial" panose="020B0604020202020204" pitchFamily="34" charset="0"/>
              </a:rPr>
              <a:t>_Viajas en el tren de las ocho_</a:t>
            </a:r>
            <a:endParaRPr kumimoji="0" lang="en-GB" sz="2000" b="0" i="0" u="none" strike="noStrike" kern="1200" cap="none" spc="0" normalizeH="0" baseline="0" noProof="0" dirty="0">
              <a:ln>
                <a:noFill/>
              </a:ln>
              <a:solidFill>
                <a:srgbClr val="FFFFFF"/>
              </a:solidFill>
              <a:effectLst/>
              <a:uLnTx/>
              <a:uFillTx/>
              <a:latin typeface="Century Gothic"/>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1390A9A5-D46F-492E-BD6F-DEFF4BD446D8}"/>
              </a:ext>
            </a:extLst>
          </p:cNvPr>
          <p:cNvSpPr txBox="1"/>
          <p:nvPr/>
        </p:nvSpPr>
        <p:spPr>
          <a:xfrm>
            <a:off x="3066866" y="291607"/>
            <a:ext cx="68688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Daniel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está</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para la Tomatina. Ana le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manda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unos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mensajes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19" name="Rectangle 18">
            <a:extLst>
              <a:ext uri="{FF2B5EF4-FFF2-40B4-BE49-F238E27FC236}">
                <a16:creationId xmlns:a16="http://schemas.microsoft.com/office/drawing/2014/main" id="{94C82504-9BAB-49CD-A334-89FD7607EF30}"/>
              </a:ext>
            </a:extLst>
          </p:cNvPr>
          <p:cNvSpPr/>
          <p:nvPr/>
        </p:nvSpPr>
        <p:spPr>
          <a:xfrm>
            <a:off x="6811892" y="2135186"/>
            <a:ext cx="430339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1. Do you travel on the train at 8?</a:t>
            </a:r>
          </a:p>
        </p:txBody>
      </p:sp>
      <p:sp>
        <p:nvSpPr>
          <p:cNvPr id="20" name="Rectangle 19">
            <a:extLst>
              <a:ext uri="{FF2B5EF4-FFF2-40B4-BE49-F238E27FC236}">
                <a16:creationId xmlns:a16="http://schemas.microsoft.com/office/drawing/2014/main" id="{4EA01251-729B-4814-8A32-86429A04B96A}"/>
              </a:ext>
            </a:extLst>
          </p:cNvPr>
          <p:cNvSpPr/>
          <p:nvPr/>
        </p:nvSpPr>
        <p:spPr>
          <a:xfrm>
            <a:off x="6738964" y="2652601"/>
            <a:ext cx="541192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3A3838"/>
                </a:solidFill>
                <a:effectLst/>
                <a:uLnTx/>
                <a:uFillTx/>
                <a:latin typeface="Century Gothic"/>
                <a:ea typeface="+mn-ea"/>
                <a:cs typeface="+mn-cs"/>
              </a:rPr>
              <a:t>2. Are you using any glasses to protect your eyes?</a:t>
            </a:r>
          </a:p>
        </p:txBody>
      </p:sp>
      <p:sp>
        <p:nvSpPr>
          <p:cNvPr id="21" name="Rectangle 20">
            <a:extLst>
              <a:ext uri="{FF2B5EF4-FFF2-40B4-BE49-F238E27FC236}">
                <a16:creationId xmlns:a16="http://schemas.microsoft.com/office/drawing/2014/main" id="{DCC1C6DE-4459-4FCA-BF89-98F5AE9070B8}"/>
              </a:ext>
            </a:extLst>
          </p:cNvPr>
          <p:cNvSpPr/>
          <p:nvPr/>
        </p:nvSpPr>
        <p:spPr>
          <a:xfrm>
            <a:off x="6732192" y="3331922"/>
            <a:ext cx="482981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3. Try to arrive early.</a:t>
            </a:r>
          </a:p>
        </p:txBody>
      </p:sp>
      <p:sp>
        <p:nvSpPr>
          <p:cNvPr id="22" name="Rectangle 21">
            <a:extLst>
              <a:ext uri="{FF2B5EF4-FFF2-40B4-BE49-F238E27FC236}">
                <a16:creationId xmlns:a16="http://schemas.microsoft.com/office/drawing/2014/main" id="{E52B7D85-2EAA-4E36-A223-D5916977F76F}"/>
              </a:ext>
            </a:extLst>
          </p:cNvPr>
          <p:cNvSpPr/>
          <p:nvPr/>
        </p:nvSpPr>
        <p:spPr>
          <a:xfrm>
            <a:off x="6711883" y="3778167"/>
            <a:ext cx="586806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3A3838"/>
                </a:solidFill>
                <a:effectLst/>
                <a:uLnTx/>
                <a:uFillTx/>
                <a:latin typeface="Century Gothic"/>
                <a:ea typeface="+mn-ea"/>
                <a:cs typeface="+mn-cs"/>
              </a:rPr>
              <a:t>4. Are you wearing comfortable clothes?</a:t>
            </a:r>
          </a:p>
        </p:txBody>
      </p:sp>
      <p:sp>
        <p:nvSpPr>
          <p:cNvPr id="23" name="Rectangle 22">
            <a:extLst>
              <a:ext uri="{FF2B5EF4-FFF2-40B4-BE49-F238E27FC236}">
                <a16:creationId xmlns:a16="http://schemas.microsoft.com/office/drawing/2014/main" id="{48B24EBF-EF12-485E-99D5-B90114901FDD}"/>
              </a:ext>
            </a:extLst>
          </p:cNvPr>
          <p:cNvSpPr/>
          <p:nvPr/>
        </p:nvSpPr>
        <p:spPr>
          <a:xfrm>
            <a:off x="6711884" y="4184490"/>
            <a:ext cx="534940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5. Do you throw</a:t>
            </a:r>
            <a:r>
              <a:rPr kumimoji="0" lang="en-GB" sz="2000" b="0" i="1" u="none" strike="noStrike" kern="1200" cap="none" spc="0" normalizeH="0" noProof="0" dirty="0">
                <a:ln>
                  <a:noFill/>
                </a:ln>
                <a:solidFill>
                  <a:srgbClr val="3A3838"/>
                </a:solidFill>
                <a:effectLst/>
                <a:uLnTx/>
                <a:uFillTx/>
                <a:latin typeface="Century Gothic"/>
                <a:ea typeface="+mn-ea"/>
                <a:cs typeface="+mn-cs"/>
              </a:rPr>
              <a:t> many tomatoes at other people?</a:t>
            </a:r>
            <a:endParaRPr kumimoji="0" lang="en-GB" sz="2000" b="0" i="1"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Rectangle 23">
            <a:extLst>
              <a:ext uri="{FF2B5EF4-FFF2-40B4-BE49-F238E27FC236}">
                <a16:creationId xmlns:a16="http://schemas.microsoft.com/office/drawing/2014/main" id="{9DA0B44E-E393-4BEA-BD71-06B7C7191204}"/>
              </a:ext>
            </a:extLst>
          </p:cNvPr>
          <p:cNvSpPr/>
          <p:nvPr/>
        </p:nvSpPr>
        <p:spPr>
          <a:xfrm>
            <a:off x="6738964" y="4803770"/>
            <a:ext cx="504136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3A3838"/>
                </a:solidFill>
                <a:effectLst/>
                <a:uLnTx/>
                <a:uFillTx/>
                <a:latin typeface="Century Gothic"/>
                <a:ea typeface="+mn-ea"/>
                <a:cs typeface="+mn-cs"/>
              </a:rPr>
              <a:t>6. Avoid being near the lorries!</a:t>
            </a:r>
          </a:p>
        </p:txBody>
      </p:sp>
      <p:sp>
        <p:nvSpPr>
          <p:cNvPr id="2" name="TextBox 1">
            <a:extLst>
              <a:ext uri="{FF2B5EF4-FFF2-40B4-BE49-F238E27FC236}">
                <a16:creationId xmlns:a16="http://schemas.microsoft.com/office/drawing/2014/main" id="{829B074C-FA8E-48BF-A63F-A17BD85CBAE4}"/>
              </a:ext>
            </a:extLst>
          </p:cNvPr>
          <p:cNvSpPr txBox="1"/>
          <p:nvPr/>
        </p:nvSpPr>
        <p:spPr>
          <a:xfrm>
            <a:off x="7943815" y="1183701"/>
            <a:ext cx="3210303"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aplastado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 squashed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lang="en-GB" sz="2000" i="1" dirty="0" err="1">
                <a:solidFill>
                  <a:srgbClr val="3A3838"/>
                </a:solidFill>
                <a:latin typeface="Century Gothic"/>
              </a:rPr>
              <a:t>el</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camión</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 lorry</a:t>
            </a:r>
          </a:p>
        </p:txBody>
      </p:sp>
      <p:sp>
        <p:nvSpPr>
          <p:cNvPr id="27" name="TextBox 26">
            <a:extLst>
              <a:ext uri="{FF2B5EF4-FFF2-40B4-BE49-F238E27FC236}">
                <a16:creationId xmlns:a16="http://schemas.microsoft.com/office/drawing/2014/main" id="{5B6D5E7E-D811-4B5F-B105-28DF5156ECEB}"/>
              </a:ext>
            </a:extLst>
          </p:cNvPr>
          <p:cNvSpPr txBox="1"/>
          <p:nvPr/>
        </p:nvSpPr>
        <p:spPr>
          <a:xfrm>
            <a:off x="718852" y="2094182"/>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28" name="TextBox 27">
            <a:extLst>
              <a:ext uri="{FF2B5EF4-FFF2-40B4-BE49-F238E27FC236}">
                <a16:creationId xmlns:a16="http://schemas.microsoft.com/office/drawing/2014/main" id="{17714A0A-B7B7-4A27-B0B0-8A1F9C0B6D63}"/>
              </a:ext>
            </a:extLst>
          </p:cNvPr>
          <p:cNvSpPr txBox="1"/>
          <p:nvPr/>
        </p:nvSpPr>
        <p:spPr>
          <a:xfrm>
            <a:off x="4344452" y="2103154"/>
            <a:ext cx="1866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29" name="TextBox 28">
            <a:extLst>
              <a:ext uri="{FF2B5EF4-FFF2-40B4-BE49-F238E27FC236}">
                <a16:creationId xmlns:a16="http://schemas.microsoft.com/office/drawing/2014/main" id="{F01740A0-1FC4-4EA0-A89C-F7E868F7B596}"/>
              </a:ext>
            </a:extLst>
          </p:cNvPr>
          <p:cNvSpPr txBox="1"/>
          <p:nvPr/>
        </p:nvSpPr>
        <p:spPr>
          <a:xfrm>
            <a:off x="850177" y="3186380"/>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30" name="TextBox 29">
            <a:extLst>
              <a:ext uri="{FF2B5EF4-FFF2-40B4-BE49-F238E27FC236}">
                <a16:creationId xmlns:a16="http://schemas.microsoft.com/office/drawing/2014/main" id="{CD209980-FA51-4273-BE83-EDFFC8302C70}"/>
              </a:ext>
            </a:extLst>
          </p:cNvPr>
          <p:cNvSpPr txBox="1"/>
          <p:nvPr/>
        </p:nvSpPr>
        <p:spPr>
          <a:xfrm rot="21507369">
            <a:off x="3922284" y="3224698"/>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31" name="TextBox 30">
            <a:extLst>
              <a:ext uri="{FF2B5EF4-FFF2-40B4-BE49-F238E27FC236}">
                <a16:creationId xmlns:a16="http://schemas.microsoft.com/office/drawing/2014/main" id="{88DE2C11-286A-4FF4-A358-8D92AABDD0DE}"/>
              </a:ext>
            </a:extLst>
          </p:cNvPr>
          <p:cNvSpPr txBox="1"/>
          <p:nvPr/>
        </p:nvSpPr>
        <p:spPr>
          <a:xfrm>
            <a:off x="772121" y="2648765"/>
            <a:ext cx="3020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32" name="TextBox 31">
            <a:extLst>
              <a:ext uri="{FF2B5EF4-FFF2-40B4-BE49-F238E27FC236}">
                <a16:creationId xmlns:a16="http://schemas.microsoft.com/office/drawing/2014/main" id="{F2B7B91B-4ABE-4B73-AF04-EFFB4FB82FAE}"/>
              </a:ext>
            </a:extLst>
          </p:cNvPr>
          <p:cNvSpPr txBox="1"/>
          <p:nvPr/>
        </p:nvSpPr>
        <p:spPr>
          <a:xfrm>
            <a:off x="5002301" y="2700922"/>
            <a:ext cx="279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33" name="TextBox 32">
            <a:extLst>
              <a:ext uri="{FF2B5EF4-FFF2-40B4-BE49-F238E27FC236}">
                <a16:creationId xmlns:a16="http://schemas.microsoft.com/office/drawing/2014/main" id="{46CA335D-4543-4F20-9CA8-E51D4B04C8FA}"/>
              </a:ext>
            </a:extLst>
          </p:cNvPr>
          <p:cNvSpPr txBox="1"/>
          <p:nvPr/>
        </p:nvSpPr>
        <p:spPr>
          <a:xfrm>
            <a:off x="732714" y="3722141"/>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34" name="TextBox 33">
            <a:extLst>
              <a:ext uri="{FF2B5EF4-FFF2-40B4-BE49-F238E27FC236}">
                <a16:creationId xmlns:a16="http://schemas.microsoft.com/office/drawing/2014/main" id="{FF707937-DF7A-441F-959F-F8F620F30E74}"/>
              </a:ext>
            </a:extLst>
          </p:cNvPr>
          <p:cNvSpPr txBox="1"/>
          <p:nvPr/>
        </p:nvSpPr>
        <p:spPr>
          <a:xfrm>
            <a:off x="3441545" y="3751212"/>
            <a:ext cx="279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35" name="TextBox 34">
            <a:extLst>
              <a:ext uri="{FF2B5EF4-FFF2-40B4-BE49-F238E27FC236}">
                <a16:creationId xmlns:a16="http://schemas.microsoft.com/office/drawing/2014/main" id="{5730DAD9-F815-431D-8558-A6BE5094BB72}"/>
              </a:ext>
            </a:extLst>
          </p:cNvPr>
          <p:cNvSpPr txBox="1"/>
          <p:nvPr/>
        </p:nvSpPr>
        <p:spPr>
          <a:xfrm>
            <a:off x="742309" y="4232337"/>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FFFF"/>
                </a:solidFill>
                <a:latin typeface="Century Gothic"/>
              </a:rPr>
              <a:t>¿</a:t>
            </a: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26EDBB22-716C-4B8F-BC7C-A4251402B035}"/>
              </a:ext>
            </a:extLst>
          </p:cNvPr>
          <p:cNvSpPr txBox="1"/>
          <p:nvPr/>
        </p:nvSpPr>
        <p:spPr>
          <a:xfrm rot="21507369">
            <a:off x="5610821" y="4283549"/>
            <a:ext cx="2626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FFFFFF"/>
                </a:solidFill>
                <a:latin typeface="Century Gothic"/>
              </a:rPr>
              <a:t>?</a:t>
            </a:r>
            <a:endParaRPr kumimoji="0" lang="en-GB"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9F1B1419-260A-4D61-A574-34E398025DB3}"/>
              </a:ext>
            </a:extLst>
          </p:cNvPr>
          <p:cNvSpPr txBox="1"/>
          <p:nvPr/>
        </p:nvSpPr>
        <p:spPr>
          <a:xfrm>
            <a:off x="763730" y="4718154"/>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38" name="TextBox 37">
            <a:extLst>
              <a:ext uri="{FF2B5EF4-FFF2-40B4-BE49-F238E27FC236}">
                <a16:creationId xmlns:a16="http://schemas.microsoft.com/office/drawing/2014/main" id="{D62A9764-8A55-4ADD-87E1-5F42970A75B2}"/>
              </a:ext>
            </a:extLst>
          </p:cNvPr>
          <p:cNvSpPr txBox="1"/>
          <p:nvPr/>
        </p:nvSpPr>
        <p:spPr>
          <a:xfrm rot="21507369">
            <a:off x="5047097" y="4781737"/>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4" name="Title 3">
            <a:extLst>
              <a:ext uri="{FF2B5EF4-FFF2-40B4-BE49-F238E27FC236}">
                <a16:creationId xmlns:a16="http://schemas.microsoft.com/office/drawing/2014/main" id="{0B01FBCA-3AE8-464A-A142-060C80AA55BE}"/>
              </a:ext>
            </a:extLst>
          </p:cNvPr>
          <p:cNvSpPr>
            <a:spLocks noGrp="1"/>
          </p:cNvSpPr>
          <p:nvPr>
            <p:ph type="title"/>
          </p:nvPr>
        </p:nvSpPr>
        <p:spPr>
          <a:xfrm>
            <a:off x="0" y="213557"/>
            <a:ext cx="3066866" cy="647577"/>
          </a:xfrm>
        </p:spPr>
        <p:txBody>
          <a:bodyPr/>
          <a:lstStyle/>
          <a:p>
            <a:r>
              <a:rPr lang="en-GB" dirty="0"/>
              <a:t>La Tomatina</a:t>
            </a:r>
          </a:p>
        </p:txBody>
      </p:sp>
      <p:sp>
        <p:nvSpPr>
          <p:cNvPr id="6" name="Rectangle 5">
            <a:extLst>
              <a:ext uri="{FF2B5EF4-FFF2-40B4-BE49-F238E27FC236}">
                <a16:creationId xmlns:a16="http://schemas.microsoft.com/office/drawing/2014/main" id="{59B6FBBE-80EE-47C1-ABEB-12DCA7C8BE63}"/>
              </a:ext>
            </a:extLst>
          </p:cNvPr>
          <p:cNvSpPr/>
          <p:nvPr/>
        </p:nvSpPr>
        <p:spPr>
          <a:xfrm>
            <a:off x="1039510" y="1023362"/>
            <a:ext cx="774186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Lee las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frases</a:t>
            </a:r>
            <a:r>
              <a:rPr lang="en-GB" sz="2000" dirty="0">
                <a:solidFill>
                  <a:srgbClr val="3A3838"/>
                </a:solidFill>
                <a:latin typeface="Century Gothic"/>
              </a:rPr>
              <a:t> y escribe: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3A3838"/>
                </a:solidFill>
                <a:latin typeface="Century Gothic"/>
              </a:rPr>
              <a:t> </a:t>
            </a:r>
            <a:r>
              <a:rPr lang="en-GB" sz="2000" b="1" dirty="0">
                <a:solidFill>
                  <a:srgbClr val="3A3838"/>
                </a:solidFill>
                <a:latin typeface="Century Gothic"/>
              </a:rPr>
              <a:t>¡!</a:t>
            </a:r>
            <a:r>
              <a:rPr lang="en-GB" sz="2000" dirty="0">
                <a:solidFill>
                  <a:srgbClr val="3A3838"/>
                </a:solidFill>
                <a:latin typeface="Century Gothic"/>
              </a:rPr>
              <a:t> </a:t>
            </a:r>
            <a:r>
              <a:rPr lang="en-GB" sz="2000" dirty="0" err="1">
                <a:solidFill>
                  <a:srgbClr val="3A3838"/>
                </a:solidFill>
                <a:latin typeface="Century Gothic"/>
              </a:rPr>
              <a:t>si</a:t>
            </a:r>
            <a:r>
              <a:rPr lang="en-GB" sz="2000" dirty="0">
                <a:solidFill>
                  <a:srgbClr val="3A3838"/>
                </a:solidFill>
                <a:latin typeface="Century Gothic"/>
              </a:rPr>
              <a:t> es </a:t>
            </a:r>
            <a:r>
              <a:rPr lang="en-GB" sz="2000" dirty="0" err="1">
                <a:solidFill>
                  <a:srgbClr val="3A3838"/>
                </a:solidFill>
                <a:latin typeface="Century Gothic"/>
              </a:rPr>
              <a:t>una</a:t>
            </a:r>
            <a:r>
              <a:rPr lang="en-GB" sz="2000" dirty="0">
                <a:solidFill>
                  <a:srgbClr val="3A3838"/>
                </a:solidFill>
                <a:latin typeface="Century Gothic"/>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pregunta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present tense verb ending -as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i="0" u="none" strike="noStrike" kern="1200" cap="none" spc="0" normalizeH="0" baseline="0" noProof="0" dirty="0" err="1">
                <a:ln>
                  <a:noFill/>
                </a:ln>
                <a:solidFill>
                  <a:srgbClr val="3A3838"/>
                </a:solidFill>
                <a:effectLst/>
                <a:uLnTx/>
                <a:uFillTx/>
                <a:latin typeface="Century Gothic"/>
                <a:ea typeface="+mn-ea"/>
                <a:cs typeface="+mn-cs"/>
              </a:rPr>
              <a:t>si</a:t>
            </a:r>
            <a:r>
              <a:rPr kumimoji="0" lang="en-GB" sz="2000" i="0" u="none" strike="noStrike" kern="1200" cap="none" spc="0" normalizeH="0" baseline="0" noProof="0" dirty="0">
                <a:ln>
                  <a:noFill/>
                </a:ln>
                <a:solidFill>
                  <a:srgbClr val="3A3838"/>
                </a:solidFill>
                <a:effectLst/>
                <a:uLnTx/>
                <a:uFillTx/>
                <a:latin typeface="Century Gothic"/>
                <a:ea typeface="+mn-ea"/>
                <a:cs typeface="+mn-cs"/>
              </a:rPr>
              <a:t> es </a:t>
            </a:r>
            <a:r>
              <a:rPr kumimoji="0" lang="en-GB" sz="2000" i="0" u="none" strike="noStrike" kern="1200" cap="none" spc="0" normalizeH="0" baseline="0" noProof="0" dirty="0" err="1">
                <a:ln>
                  <a:noFill/>
                </a:ln>
                <a:solidFill>
                  <a:srgbClr val="3A3838"/>
                </a:solidFill>
                <a:effectLst/>
                <a:uLnTx/>
                <a:uFillTx/>
                <a:latin typeface="Century Gothic"/>
                <a:ea typeface="+mn-ea"/>
                <a:cs typeface="+mn-cs"/>
              </a:rPr>
              <a:t>una</a:t>
            </a:r>
            <a:r>
              <a:rPr kumimoji="0" lang="en-GB" sz="200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instrucción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imperative verb ending -a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0" name="Rectangle 9">
            <a:extLst>
              <a:ext uri="{FF2B5EF4-FFF2-40B4-BE49-F238E27FC236}">
                <a16:creationId xmlns:a16="http://schemas.microsoft.com/office/drawing/2014/main" id="{86D22E88-16BF-437A-8B5A-A011319690D8}"/>
              </a:ext>
            </a:extLst>
          </p:cNvPr>
          <p:cNvSpPr/>
          <p:nvPr/>
        </p:nvSpPr>
        <p:spPr>
          <a:xfrm>
            <a:off x="5008044" y="599525"/>
            <a:ext cx="774186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Le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hace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unas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preguntas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le da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algunas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instrucciones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39" name="Google Shape;898;p32">
            <a:hlinkClick r:id="" action="ppaction://noaction">
              <a:snd r:embed="rId3" name="1 %C2%BFviajas en el tren de las ocho?.wav"/>
            </a:hlinkClick>
            <a:extLst>
              <a:ext uri="{FF2B5EF4-FFF2-40B4-BE49-F238E27FC236}">
                <a16:creationId xmlns:a16="http://schemas.microsoft.com/office/drawing/2014/main" id="{7078ADC9-0C3E-4678-9AB4-886CEC26C6C2}"/>
              </a:ext>
            </a:extLst>
          </p:cNvPr>
          <p:cNvSpPr/>
          <p:nvPr/>
        </p:nvSpPr>
        <p:spPr>
          <a:xfrm>
            <a:off x="112713" y="2138466"/>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3A3838"/>
                </a:solidFill>
                <a:effectLst/>
                <a:uLnTx/>
                <a:uFillTx/>
                <a:latin typeface="Century Gothic"/>
                <a:ea typeface="Century Gothic"/>
                <a:cs typeface="Century Gothic"/>
                <a:sym typeface="Century Gothic"/>
              </a:rPr>
              <a:t>1</a:t>
            </a:r>
            <a:endParaRPr kumimoji="0" sz="2000" b="0" i="0" u="none" strike="noStrike" kern="0" cap="none" spc="0" normalizeH="0" baseline="0" noProof="0">
              <a:ln>
                <a:noFill/>
              </a:ln>
              <a:solidFill>
                <a:srgbClr val="3A3838"/>
              </a:solidFill>
              <a:effectLst/>
              <a:uLnTx/>
              <a:uFillTx/>
              <a:latin typeface="Century Gothic"/>
              <a:ea typeface="+mn-ea"/>
              <a:cs typeface="Arial"/>
              <a:sym typeface="Arial"/>
            </a:endParaRPr>
          </a:p>
        </p:txBody>
      </p:sp>
      <p:sp>
        <p:nvSpPr>
          <p:cNvPr id="40" name="Google Shape;898;p32">
            <a:hlinkClick r:id="" action="ppaction://noaction">
              <a:snd r:embed="rId4" name="2 %C2%BFusas gafas para proteger los ojos?.wav"/>
            </a:hlinkClick>
            <a:extLst>
              <a:ext uri="{FF2B5EF4-FFF2-40B4-BE49-F238E27FC236}">
                <a16:creationId xmlns:a16="http://schemas.microsoft.com/office/drawing/2014/main" id="{F6D8D03F-201E-4C2F-B622-47C40F5D347A}"/>
              </a:ext>
            </a:extLst>
          </p:cNvPr>
          <p:cNvSpPr/>
          <p:nvPr/>
        </p:nvSpPr>
        <p:spPr>
          <a:xfrm>
            <a:off x="112713" y="267398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2</a:t>
            </a:r>
            <a:endParaRPr kumimoji="0" sz="2000" b="0" i="0" u="none" strike="noStrike" kern="0" cap="none" spc="0" normalizeH="0" baseline="0" noProof="0" dirty="0">
              <a:ln>
                <a:noFill/>
              </a:ln>
              <a:solidFill>
                <a:srgbClr val="3A3838"/>
              </a:solidFill>
              <a:effectLst/>
              <a:uLnTx/>
              <a:uFillTx/>
              <a:latin typeface="Century Gothic"/>
              <a:ea typeface="+mn-ea"/>
              <a:cs typeface="Arial"/>
              <a:sym typeface="Arial"/>
            </a:endParaRPr>
          </a:p>
        </p:txBody>
      </p:sp>
      <p:sp>
        <p:nvSpPr>
          <p:cNvPr id="41" name="Google Shape;898;p32">
            <a:hlinkClick r:id="" action="ppaction://noaction">
              <a:snd r:embed="rId5" name="3 Intenta llegar temprano.wav"/>
            </a:hlinkClick>
            <a:extLst>
              <a:ext uri="{FF2B5EF4-FFF2-40B4-BE49-F238E27FC236}">
                <a16:creationId xmlns:a16="http://schemas.microsoft.com/office/drawing/2014/main" id="{295DD492-D1B5-43B2-A788-51634DA55F65}"/>
              </a:ext>
            </a:extLst>
          </p:cNvPr>
          <p:cNvSpPr/>
          <p:nvPr/>
        </p:nvSpPr>
        <p:spPr>
          <a:xfrm>
            <a:off x="112713" y="319678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3</a:t>
            </a:r>
            <a:endParaRPr kumimoji="0" sz="2000" b="0" i="0" u="none" strike="noStrike" kern="0" cap="none" spc="0" normalizeH="0" baseline="0" noProof="0" dirty="0">
              <a:ln>
                <a:noFill/>
              </a:ln>
              <a:solidFill>
                <a:srgbClr val="3A3838"/>
              </a:solidFill>
              <a:effectLst/>
              <a:uLnTx/>
              <a:uFillTx/>
              <a:latin typeface="Century Gothic"/>
              <a:ea typeface="+mn-ea"/>
              <a:cs typeface="Arial"/>
              <a:sym typeface="Arial"/>
            </a:endParaRPr>
          </a:p>
        </p:txBody>
      </p:sp>
      <p:sp>
        <p:nvSpPr>
          <p:cNvPr id="42" name="Google Shape;898;p32">
            <a:hlinkClick r:id="" action="ppaction://noaction">
              <a:snd r:embed="rId6" name="4 %C2%BFLlevas ropa co%CC%81moda?.wav"/>
            </a:hlinkClick>
            <a:extLst>
              <a:ext uri="{FF2B5EF4-FFF2-40B4-BE49-F238E27FC236}">
                <a16:creationId xmlns:a16="http://schemas.microsoft.com/office/drawing/2014/main" id="{23C2FA40-D247-4A20-96F5-2939C9D6944E}"/>
              </a:ext>
            </a:extLst>
          </p:cNvPr>
          <p:cNvSpPr/>
          <p:nvPr/>
        </p:nvSpPr>
        <p:spPr>
          <a:xfrm>
            <a:off x="112713" y="369452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4</a:t>
            </a:r>
            <a:endParaRPr kumimoji="0" sz="2000" b="0" i="0" u="none" strike="noStrike" kern="0" cap="none" spc="0" normalizeH="0" baseline="0" noProof="0" dirty="0">
              <a:ln>
                <a:noFill/>
              </a:ln>
              <a:solidFill>
                <a:srgbClr val="3A3838"/>
              </a:solidFill>
              <a:effectLst/>
              <a:uLnTx/>
              <a:uFillTx/>
              <a:latin typeface="Century Gothic"/>
              <a:ea typeface="+mn-ea"/>
              <a:cs typeface="Arial"/>
              <a:sym typeface="Arial"/>
            </a:endParaRPr>
          </a:p>
        </p:txBody>
      </p:sp>
      <p:sp>
        <p:nvSpPr>
          <p:cNvPr id="43" name="Google Shape;898;p32">
            <a:hlinkClick r:id="" action="ppaction://noaction">
              <a:snd r:embed="rId7" name="5 %C2%BFTiras muchos tomates a otras personas?.wav"/>
            </a:hlinkClick>
            <a:extLst>
              <a:ext uri="{FF2B5EF4-FFF2-40B4-BE49-F238E27FC236}">
                <a16:creationId xmlns:a16="http://schemas.microsoft.com/office/drawing/2014/main" id="{A001DD96-9066-4F01-B501-83F70C5C8F52}"/>
              </a:ext>
            </a:extLst>
          </p:cNvPr>
          <p:cNvSpPr/>
          <p:nvPr/>
        </p:nvSpPr>
        <p:spPr>
          <a:xfrm>
            <a:off x="112713" y="420587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5</a:t>
            </a:r>
            <a:endParaRPr kumimoji="0" sz="2000" b="0" i="0" u="none" strike="noStrike" kern="0" cap="none" spc="0" normalizeH="0" baseline="0" noProof="0" dirty="0">
              <a:ln>
                <a:noFill/>
              </a:ln>
              <a:solidFill>
                <a:srgbClr val="3A3838"/>
              </a:solidFill>
              <a:effectLst/>
              <a:uLnTx/>
              <a:uFillTx/>
              <a:latin typeface="Century Gothic"/>
              <a:ea typeface="+mn-ea"/>
              <a:cs typeface="Arial"/>
              <a:sym typeface="Arial"/>
            </a:endParaRPr>
          </a:p>
        </p:txBody>
      </p:sp>
      <p:sp>
        <p:nvSpPr>
          <p:cNvPr id="44" name="Google Shape;898;p32">
            <a:hlinkClick r:id="" action="ppaction://noaction">
              <a:snd r:embed="rId8" name="6 Evita estar cerca de los camiones.wav"/>
            </a:hlinkClick>
            <a:extLst>
              <a:ext uri="{FF2B5EF4-FFF2-40B4-BE49-F238E27FC236}">
                <a16:creationId xmlns:a16="http://schemas.microsoft.com/office/drawing/2014/main" id="{1BA828AC-A0EF-4B0A-A967-70D1E54D8AD1}"/>
              </a:ext>
            </a:extLst>
          </p:cNvPr>
          <p:cNvSpPr/>
          <p:nvPr/>
        </p:nvSpPr>
        <p:spPr>
          <a:xfrm>
            <a:off x="112713" y="4728378"/>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6</a:t>
            </a:r>
            <a:endParaRPr kumimoji="0" sz="2000" b="0" i="0" u="none" strike="noStrike" kern="0" cap="none" spc="0" normalizeH="0" baseline="0" noProof="0" dirty="0">
              <a:ln>
                <a:noFill/>
              </a:ln>
              <a:solidFill>
                <a:srgbClr val="3A3838"/>
              </a:solidFill>
              <a:effectLst/>
              <a:uLnTx/>
              <a:uFillTx/>
              <a:latin typeface="Century Gothic"/>
              <a:ea typeface="+mn-ea"/>
              <a:cs typeface="Arial"/>
              <a:sym typeface="Arial"/>
            </a:endParaRPr>
          </a:p>
        </p:txBody>
      </p:sp>
      <p:pic>
        <p:nvPicPr>
          <p:cNvPr id="12" name="Picture 11">
            <a:extLst>
              <a:ext uri="{FF2B5EF4-FFF2-40B4-BE49-F238E27FC236}">
                <a16:creationId xmlns:a16="http://schemas.microsoft.com/office/drawing/2014/main" id="{78D17BEF-4219-49DB-9776-41A958CCED80}"/>
              </a:ext>
            </a:extLst>
          </p:cNvPr>
          <p:cNvPicPr>
            <a:picLocks noChangeAspect="1"/>
          </p:cNvPicPr>
          <p:nvPr/>
        </p:nvPicPr>
        <p:blipFill rotWithShape="1">
          <a:blip r:embed="rId9" cstate="screen">
            <a:clrChange>
              <a:clrFrom>
                <a:srgbClr val="A16D3E"/>
              </a:clrFrom>
              <a:clrTo>
                <a:srgbClr val="A16D3E">
                  <a:alpha val="0"/>
                </a:srgbClr>
              </a:clrTo>
            </a:clrChange>
            <a:extLst>
              <a:ext uri="{28A0092B-C50C-407E-A947-70E740481C1C}">
                <a14:useLocalDpi xmlns:a14="http://schemas.microsoft.com/office/drawing/2010/main"/>
              </a:ext>
            </a:extLst>
          </a:blip>
          <a:srcRect l="51456" t="20831" r="32212" b="49293"/>
          <a:stretch/>
        </p:blipFill>
        <p:spPr>
          <a:xfrm flipH="1">
            <a:off x="106186" y="845142"/>
            <a:ext cx="869612" cy="927032"/>
          </a:xfrm>
          <a:prstGeom prst="rect">
            <a:avLst/>
          </a:prstGeom>
        </p:spPr>
      </p:pic>
      <p:pic>
        <p:nvPicPr>
          <p:cNvPr id="14" name="Picture 13">
            <a:extLst>
              <a:ext uri="{FF2B5EF4-FFF2-40B4-BE49-F238E27FC236}">
                <a16:creationId xmlns:a16="http://schemas.microsoft.com/office/drawing/2014/main" id="{DDC40FAD-F58B-4E09-8655-345EB55ABB8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32563" t="9114" r="52924" b="61834"/>
          <a:stretch/>
        </p:blipFill>
        <p:spPr>
          <a:xfrm flipH="1">
            <a:off x="11232499" y="1698809"/>
            <a:ext cx="808332" cy="964750"/>
          </a:xfrm>
          <a:prstGeom prst="rect">
            <a:avLst/>
          </a:prstGeom>
        </p:spPr>
      </p:pic>
      <p:sp>
        <p:nvSpPr>
          <p:cNvPr id="45" name="Google Shape;898;p32">
            <a:hlinkClick r:id="" action="ppaction://noaction">
              <a:snd r:embed="rId11" name="7 %C2%A1Lanza solo los tomates aplastados a los dema%CC%81s!.wav"/>
            </a:hlinkClick>
            <a:extLst>
              <a:ext uri="{FF2B5EF4-FFF2-40B4-BE49-F238E27FC236}">
                <a16:creationId xmlns:a16="http://schemas.microsoft.com/office/drawing/2014/main" id="{2704CFCE-3F51-4C2C-B464-3684ADDB03B3}"/>
              </a:ext>
            </a:extLst>
          </p:cNvPr>
          <p:cNvSpPr/>
          <p:nvPr/>
        </p:nvSpPr>
        <p:spPr>
          <a:xfrm>
            <a:off x="106186" y="5297976"/>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7</a:t>
            </a:r>
            <a:endParaRPr kumimoji="0" sz="2000" b="0" i="0" u="none" strike="noStrike" kern="0" cap="none" spc="0" normalizeH="0" baseline="0" noProof="0" dirty="0">
              <a:ln>
                <a:noFill/>
              </a:ln>
              <a:solidFill>
                <a:srgbClr val="3A3838"/>
              </a:solidFill>
              <a:effectLst/>
              <a:uLnTx/>
              <a:uFillTx/>
              <a:latin typeface="Century Gothic"/>
              <a:ea typeface="+mn-ea"/>
              <a:cs typeface="Arial"/>
              <a:sym typeface="Arial"/>
            </a:endParaRPr>
          </a:p>
        </p:txBody>
      </p:sp>
      <p:sp>
        <p:nvSpPr>
          <p:cNvPr id="46" name="Google Shape;898;p32">
            <a:hlinkClick r:id="" action="ppaction://noaction">
              <a:snd r:embed="rId12" name="8 %C2%A1Explica que%CC%81 te influyo%CC%81 para participar en la tomatina!.wav"/>
            </a:hlinkClick>
            <a:extLst>
              <a:ext uri="{FF2B5EF4-FFF2-40B4-BE49-F238E27FC236}">
                <a16:creationId xmlns:a16="http://schemas.microsoft.com/office/drawing/2014/main" id="{2827AA61-C6C6-454D-B13F-413ED0EB4B94}"/>
              </a:ext>
            </a:extLst>
          </p:cNvPr>
          <p:cNvSpPr/>
          <p:nvPr/>
        </p:nvSpPr>
        <p:spPr>
          <a:xfrm>
            <a:off x="112713" y="584227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4">
              <a:lumMod val="20000"/>
              <a:lumOff val="8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3A3838"/>
                </a:solidFill>
                <a:effectLst/>
                <a:uLnTx/>
                <a:uFillTx/>
                <a:latin typeface="Century Gothic"/>
                <a:ea typeface="Century Gothic"/>
                <a:cs typeface="Century Gothic"/>
                <a:sym typeface="Century Gothic"/>
              </a:rPr>
              <a:t>8</a:t>
            </a:r>
            <a:endParaRPr kumimoji="0" sz="2000" b="0" i="0" u="none" strike="noStrike" kern="0" cap="none" spc="0" normalizeH="0" baseline="0" noProof="0" dirty="0">
              <a:ln>
                <a:noFill/>
              </a:ln>
              <a:solidFill>
                <a:srgbClr val="3A3838"/>
              </a:solidFill>
              <a:effectLst/>
              <a:uLnTx/>
              <a:uFillTx/>
              <a:latin typeface="Century Gothic"/>
              <a:ea typeface="+mn-ea"/>
              <a:cs typeface="Arial"/>
              <a:sym typeface="Arial"/>
            </a:endParaRPr>
          </a:p>
        </p:txBody>
      </p:sp>
      <p:sp>
        <p:nvSpPr>
          <p:cNvPr id="47" name="Speech Bubble: Rectangle with Corners Rounded 46">
            <a:extLst>
              <a:ext uri="{FF2B5EF4-FFF2-40B4-BE49-F238E27FC236}">
                <a16:creationId xmlns:a16="http://schemas.microsoft.com/office/drawing/2014/main" id="{48EE8DB9-FD88-4ECF-93DC-E5F5E8069A04}"/>
              </a:ext>
            </a:extLst>
          </p:cNvPr>
          <p:cNvSpPr/>
          <p:nvPr/>
        </p:nvSpPr>
        <p:spPr>
          <a:xfrm>
            <a:off x="713782" y="5257588"/>
            <a:ext cx="6941320" cy="469265"/>
          </a:xfrm>
          <a:prstGeom prst="wedgeRoundRectCallout">
            <a:avLst>
              <a:gd name="adj1" fmla="val -51931"/>
              <a:gd name="adj2" fmla="val -31229"/>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3A3838"/>
                </a:solidFill>
                <a:effectLst/>
                <a:uLnTx/>
                <a:uFillTx/>
                <a:latin typeface="Century Gothic"/>
                <a:ea typeface="Times New Roman" panose="02020603050405020304" pitchFamily="18" charset="0"/>
                <a:cs typeface="Arial" panose="020B0604020202020204" pitchFamily="34" charset="0"/>
              </a:rPr>
              <a:t>_Lanza solo los tomates aplastados* a los demás_</a:t>
            </a:r>
            <a:endParaRPr kumimoji="0" lang="en-GB" sz="2000" b="0" i="0" u="none" strike="noStrike" kern="1200" cap="none" spc="0" normalizeH="0" baseline="0" noProof="0" dirty="0">
              <a:ln>
                <a:noFill/>
              </a:ln>
              <a:solidFill>
                <a:srgbClr val="3A3838"/>
              </a:solidFill>
              <a:effectLst/>
              <a:uLnTx/>
              <a:uFillTx/>
              <a:latin typeface="Century Gothic"/>
              <a:ea typeface="Calibri" panose="020F0502020204030204" pitchFamily="34" charset="0"/>
              <a:cs typeface="Times New Roman" panose="02020603050405020304" pitchFamily="18" charset="0"/>
            </a:endParaRPr>
          </a:p>
        </p:txBody>
      </p:sp>
      <p:sp>
        <p:nvSpPr>
          <p:cNvPr id="48" name="Speech Bubble: Rectangle with Corners Rounded 47">
            <a:extLst>
              <a:ext uri="{FF2B5EF4-FFF2-40B4-BE49-F238E27FC236}">
                <a16:creationId xmlns:a16="http://schemas.microsoft.com/office/drawing/2014/main" id="{EA813B16-9373-4FE1-8EBA-023ACEC28699}"/>
              </a:ext>
            </a:extLst>
          </p:cNvPr>
          <p:cNvSpPr/>
          <p:nvPr/>
        </p:nvSpPr>
        <p:spPr>
          <a:xfrm>
            <a:off x="705639" y="5808163"/>
            <a:ext cx="6949463" cy="469265"/>
          </a:xfrm>
          <a:prstGeom prst="wedgeRoundRectCallout">
            <a:avLst>
              <a:gd name="adj1" fmla="val -51598"/>
              <a:gd name="adj2" fmla="val -33696"/>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3A3838"/>
                </a:solidFill>
                <a:effectLst/>
                <a:uLnTx/>
                <a:uFillTx/>
                <a:latin typeface="Century Gothic"/>
                <a:ea typeface="Times New Roman" panose="02020603050405020304" pitchFamily="18" charset="0"/>
                <a:cs typeface="Arial" panose="020B0604020202020204" pitchFamily="34" charset="0"/>
              </a:rPr>
              <a:t>_Explica qué te influyó para participar en la Tomatina_ </a:t>
            </a:r>
            <a:endParaRPr kumimoji="0" lang="en-GB" sz="2000" b="0" i="0" u="none" strike="noStrike" kern="1200" cap="none" spc="0" normalizeH="0" baseline="0" noProof="0" dirty="0">
              <a:ln>
                <a:noFill/>
              </a:ln>
              <a:solidFill>
                <a:srgbClr val="3A3838"/>
              </a:solidFill>
              <a:effectLst/>
              <a:uLnTx/>
              <a:uFillTx/>
              <a:latin typeface="Century Gothic"/>
              <a:ea typeface="Calibri" panose="020F0502020204030204" pitchFamily="34" charset="0"/>
              <a:cs typeface="Times New Roman" panose="02020603050405020304" pitchFamily="18" charset="0"/>
            </a:endParaRPr>
          </a:p>
        </p:txBody>
      </p:sp>
      <p:sp>
        <p:nvSpPr>
          <p:cNvPr id="50" name="Rectangle 49">
            <a:extLst>
              <a:ext uri="{FF2B5EF4-FFF2-40B4-BE49-F238E27FC236}">
                <a16:creationId xmlns:a16="http://schemas.microsoft.com/office/drawing/2014/main" id="{909D2FF3-72A3-4B10-BE7A-57981EAA942B}"/>
              </a:ext>
            </a:extLst>
          </p:cNvPr>
          <p:cNvSpPr/>
          <p:nvPr/>
        </p:nvSpPr>
        <p:spPr>
          <a:xfrm>
            <a:off x="7655102" y="5116716"/>
            <a:ext cx="4495787"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7. Throw only squashed tomatoes at the others!</a:t>
            </a:r>
          </a:p>
        </p:txBody>
      </p:sp>
      <p:sp>
        <p:nvSpPr>
          <p:cNvPr id="51" name="Rectangle 50">
            <a:extLst>
              <a:ext uri="{FF2B5EF4-FFF2-40B4-BE49-F238E27FC236}">
                <a16:creationId xmlns:a16="http://schemas.microsoft.com/office/drawing/2014/main" id="{A3C5222F-3005-469C-BDBA-40E4672ED723}"/>
              </a:ext>
            </a:extLst>
          </p:cNvPr>
          <p:cNvSpPr/>
          <p:nvPr/>
        </p:nvSpPr>
        <p:spPr>
          <a:xfrm>
            <a:off x="7655102" y="5700306"/>
            <a:ext cx="504136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rgbClr val="3A3838"/>
                </a:solidFill>
                <a:effectLst/>
                <a:uLnTx/>
                <a:uFillTx/>
                <a:latin typeface="Century Gothic"/>
                <a:ea typeface="+mn-ea"/>
                <a:cs typeface="+mn-cs"/>
              </a:rPr>
              <a:t>8. Explain what influenced you to participate in the Tomatina!</a:t>
            </a:r>
          </a:p>
        </p:txBody>
      </p:sp>
      <p:sp>
        <p:nvSpPr>
          <p:cNvPr id="52" name="TextBox 51">
            <a:extLst>
              <a:ext uri="{FF2B5EF4-FFF2-40B4-BE49-F238E27FC236}">
                <a16:creationId xmlns:a16="http://schemas.microsoft.com/office/drawing/2014/main" id="{5E073382-24EA-4328-B5E0-F5AA55DA2A1B}"/>
              </a:ext>
            </a:extLst>
          </p:cNvPr>
          <p:cNvSpPr txBox="1"/>
          <p:nvPr/>
        </p:nvSpPr>
        <p:spPr>
          <a:xfrm>
            <a:off x="780405" y="5241036"/>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56" name="TextBox 55">
            <a:extLst>
              <a:ext uri="{FF2B5EF4-FFF2-40B4-BE49-F238E27FC236}">
                <a16:creationId xmlns:a16="http://schemas.microsoft.com/office/drawing/2014/main" id="{5F6C0377-CA36-406C-88B3-92D760CA63FB}"/>
              </a:ext>
            </a:extLst>
          </p:cNvPr>
          <p:cNvSpPr txBox="1"/>
          <p:nvPr/>
        </p:nvSpPr>
        <p:spPr>
          <a:xfrm rot="21507369">
            <a:off x="6730794" y="5270604"/>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60" name="TextBox 59">
            <a:extLst>
              <a:ext uri="{FF2B5EF4-FFF2-40B4-BE49-F238E27FC236}">
                <a16:creationId xmlns:a16="http://schemas.microsoft.com/office/drawing/2014/main" id="{DE39B272-1CD2-4944-BAD5-86BBEB83EEFC}"/>
              </a:ext>
            </a:extLst>
          </p:cNvPr>
          <p:cNvSpPr txBox="1"/>
          <p:nvPr/>
        </p:nvSpPr>
        <p:spPr>
          <a:xfrm>
            <a:off x="771731" y="5774782"/>
            <a:ext cx="288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61" name="TextBox 60">
            <a:extLst>
              <a:ext uri="{FF2B5EF4-FFF2-40B4-BE49-F238E27FC236}">
                <a16:creationId xmlns:a16="http://schemas.microsoft.com/office/drawing/2014/main" id="{4D3C9241-18E0-4EC0-AE70-9EF44CBDABB6}"/>
              </a:ext>
            </a:extLst>
          </p:cNvPr>
          <p:cNvSpPr txBox="1"/>
          <p:nvPr/>
        </p:nvSpPr>
        <p:spPr>
          <a:xfrm rot="21507369">
            <a:off x="7333315" y="5834269"/>
            <a:ext cx="27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62" name="Rounded Rectangle 11">
            <a:extLst>
              <a:ext uri="{FF2B5EF4-FFF2-40B4-BE49-F238E27FC236}">
                <a16:creationId xmlns:a16="http://schemas.microsoft.com/office/drawing/2014/main" id="{86819C4D-C674-4A0D-A9F2-41A568F7707D}"/>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157646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7" grpId="0"/>
      <p:bldP spid="28" grpId="0"/>
      <p:bldP spid="29" grpId="0"/>
      <p:bldP spid="30" grpId="0"/>
      <p:bldP spid="31" grpId="0"/>
      <p:bldP spid="32" grpId="0"/>
      <p:bldP spid="33" grpId="0"/>
      <p:bldP spid="34" grpId="0"/>
      <p:bldP spid="35" grpId="0"/>
      <p:bldP spid="36" grpId="0"/>
      <p:bldP spid="37" grpId="0"/>
      <p:bldP spid="38" grpId="0"/>
      <p:bldP spid="39" grpId="0" animBg="1"/>
      <p:bldP spid="40" grpId="0" animBg="1"/>
      <p:bldP spid="41" grpId="0" animBg="1"/>
      <p:bldP spid="42" grpId="0" animBg="1"/>
      <p:bldP spid="43" grpId="0" animBg="1"/>
      <p:bldP spid="44" grpId="0" animBg="1"/>
      <p:bldP spid="45" grpId="0" animBg="1"/>
      <p:bldP spid="46" grpId="0" animBg="1"/>
      <p:bldP spid="50" grpId="0"/>
      <p:bldP spid="51" grpId="0"/>
      <p:bldP spid="52" grpId="0"/>
      <p:bldP spid="56" grpId="0"/>
      <p:bldP spid="60" grpId="0"/>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390A9A5-D46F-492E-BD6F-DEFF4BD446D8}"/>
              </a:ext>
            </a:extLst>
          </p:cNvPr>
          <p:cNvSpPr txBox="1"/>
          <p:nvPr/>
        </p:nvSpPr>
        <p:spPr>
          <a:xfrm>
            <a:off x="2837821" y="282631"/>
            <a:ext cx="935417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Daniel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está</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hablando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con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amigo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sobre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la Tomatina.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¿Habla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sobre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1" u="none" strike="noStrike" kern="1200" cap="none" spc="0" normalizeH="0" baseline="0" noProof="0" dirty="0" err="1">
                <a:ln>
                  <a:noFill/>
                </a:ln>
                <a:solidFill>
                  <a:srgbClr val="3A3838"/>
                </a:solidFill>
                <a:effectLst/>
                <a:uLnTx/>
                <a:uFillTx/>
                <a:latin typeface="Century Gothic"/>
                <a:ea typeface="+mn-ea"/>
                <a:cs typeface="+mn-cs"/>
              </a:rPr>
              <a:t>hace</a:t>
            </a:r>
            <a:r>
              <a:rPr kumimoji="0" lang="en-GB" sz="2000" b="1"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1" u="none" strike="noStrike" kern="1200" cap="none" spc="0" normalizeH="0" baseline="0" noProof="0" dirty="0" err="1">
                <a:ln>
                  <a:noFill/>
                </a:ln>
                <a:solidFill>
                  <a:srgbClr val="3A3838"/>
                </a:solidFill>
                <a:effectLst/>
                <a:uLnTx/>
                <a:uFillTx/>
                <a:latin typeface="Century Gothic"/>
                <a:ea typeface="+mn-ea"/>
                <a:cs typeface="+mn-cs"/>
              </a:rPr>
              <a:t>normalmente</a:t>
            </a:r>
            <a:r>
              <a:rPr kumimoji="0" lang="en-GB" sz="2000" b="1" i="1" u="none" strike="noStrike" kern="1200" cap="none" spc="0" normalizeH="0" baseline="0" noProof="0" dirty="0">
                <a:ln>
                  <a:noFill/>
                </a:ln>
                <a:solidFill>
                  <a:srgbClr val="3A3838"/>
                </a:solidFill>
                <a:effectLst/>
                <a:uLnTx/>
                <a:uFillTx/>
                <a:latin typeface="Century Gothic"/>
                <a:ea typeface="+mn-ea"/>
                <a:cs typeface="+mn-cs"/>
              </a:rPr>
              <a:t> (-o)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o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da una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instrucción</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graphicFrame>
        <p:nvGraphicFramePr>
          <p:cNvPr id="3" name="Table 2">
            <a:extLst>
              <a:ext uri="{FF2B5EF4-FFF2-40B4-BE49-F238E27FC236}">
                <a16:creationId xmlns:a16="http://schemas.microsoft.com/office/drawing/2014/main" id="{77C41A52-F2D4-43B7-A3D1-90F791C2BF03}"/>
              </a:ext>
            </a:extLst>
          </p:cNvPr>
          <p:cNvGraphicFramePr>
            <a:graphicFrameLocks noGrp="1"/>
          </p:cNvGraphicFramePr>
          <p:nvPr>
            <p:extLst>
              <p:ext uri="{D42A27DB-BD31-4B8C-83A1-F6EECF244321}">
                <p14:modId xmlns:p14="http://schemas.microsoft.com/office/powerpoint/2010/main" val="2777192276"/>
              </p:ext>
            </p:extLst>
          </p:nvPr>
        </p:nvGraphicFramePr>
        <p:xfrm>
          <a:off x="683595" y="1090247"/>
          <a:ext cx="9753029" cy="5220258"/>
        </p:xfrm>
        <a:graphic>
          <a:graphicData uri="http://schemas.openxmlformats.org/drawingml/2006/table">
            <a:tbl>
              <a:tblPr firstRow="1" bandRow="1">
                <a:tableStyleId>{35758FB7-9AC5-4552-8A53-C91805E547FA}</a:tableStyleId>
              </a:tblPr>
              <a:tblGrid>
                <a:gridCol w="2214588">
                  <a:extLst>
                    <a:ext uri="{9D8B030D-6E8A-4147-A177-3AD203B41FA5}">
                      <a16:colId xmlns:a16="http://schemas.microsoft.com/office/drawing/2014/main" val="1535162077"/>
                    </a:ext>
                  </a:extLst>
                </a:gridCol>
                <a:gridCol w="2030278">
                  <a:extLst>
                    <a:ext uri="{9D8B030D-6E8A-4147-A177-3AD203B41FA5}">
                      <a16:colId xmlns:a16="http://schemas.microsoft.com/office/drawing/2014/main" val="337234665"/>
                    </a:ext>
                  </a:extLst>
                </a:gridCol>
                <a:gridCol w="5508163">
                  <a:extLst>
                    <a:ext uri="{9D8B030D-6E8A-4147-A177-3AD203B41FA5}">
                      <a16:colId xmlns:a16="http://schemas.microsoft.com/office/drawing/2014/main" val="862796494"/>
                    </a:ext>
                  </a:extLst>
                </a:gridCol>
              </a:tblGrid>
              <a:tr h="760825">
                <a:tc>
                  <a:txBody>
                    <a:bodyPr/>
                    <a:lstStyle/>
                    <a:p>
                      <a:pPr algn="ctr"/>
                      <a:r>
                        <a:rPr lang="en-GB" sz="2400" dirty="0" err="1">
                          <a:solidFill>
                            <a:schemeClr val="tx1"/>
                          </a:solidFill>
                          <a:latin typeface="+mn-lt"/>
                        </a:rPr>
                        <a:t>Normalmente</a:t>
                      </a:r>
                      <a:endParaRPr lang="en-GB" sz="2400" dirty="0">
                        <a:solidFill>
                          <a:schemeClr val="tx1"/>
                        </a:solidFill>
                        <a:latin typeface="+mn-lt"/>
                      </a:endParaRPr>
                    </a:p>
                    <a:p>
                      <a:pPr algn="ctr"/>
                      <a:r>
                        <a:rPr lang="en-GB" sz="2400" dirty="0">
                          <a:solidFill>
                            <a:schemeClr val="tx1"/>
                          </a:solidFill>
                          <a:latin typeface="+mn-lt"/>
                        </a:rPr>
                        <a:t>‘I’</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pPr algn="ctr"/>
                      <a:r>
                        <a:rPr lang="en-GB" sz="2400" dirty="0" err="1">
                          <a:solidFill>
                            <a:schemeClr val="tx1"/>
                          </a:solidFill>
                          <a:latin typeface="+mn-lt"/>
                        </a:rPr>
                        <a:t>Instrucción</a:t>
                      </a:r>
                      <a:r>
                        <a:rPr lang="en-GB" sz="2400" dirty="0">
                          <a:solidFill>
                            <a:schemeClr val="tx1"/>
                          </a:solidFill>
                          <a:latin typeface="+mn-lt"/>
                        </a:rPr>
                        <a:t> </a:t>
                      </a:r>
                    </a:p>
                    <a:p>
                      <a:pPr algn="ctr"/>
                      <a:r>
                        <a:rPr lang="en-GB" sz="2400" dirty="0">
                          <a:solidFill>
                            <a:schemeClr val="tx1"/>
                          </a:solidFill>
                          <a:latin typeface="+mn-lt"/>
                        </a:rPr>
                        <a:t>‘You’</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400" dirty="0">
                        <a:solidFill>
                          <a:schemeClr val="tx1"/>
                        </a:solidFill>
                        <a:latin typeface="+mn-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44628243"/>
                  </a:ext>
                </a:extLst>
              </a:tr>
              <a:tr h="760825">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latin typeface="+mn-lt"/>
                        </a:rPr>
                        <a:t>…arrive in </a:t>
                      </a:r>
                      <a:r>
                        <a:rPr kumimoji="0" lang="en-GB" sz="2400" u="none" strike="noStrike" kern="1200" cap="none" spc="0" normalizeH="0" noProof="0" dirty="0" err="1">
                          <a:ln>
                            <a:noFill/>
                          </a:ln>
                          <a:effectLst/>
                          <a:uLnTx/>
                          <a:uFillTx/>
                          <a:latin typeface="+mn-lt"/>
                        </a:rPr>
                        <a:t>Buñol</a:t>
                      </a:r>
                      <a:r>
                        <a:rPr kumimoji="0" lang="en-GB" sz="2400" u="none" strike="noStrike" kern="1200" cap="none" spc="0" normalizeH="0" noProof="0" dirty="0">
                          <a:ln>
                            <a:noFill/>
                          </a:ln>
                          <a:effectLst/>
                          <a:uLnTx/>
                          <a:uFillTx/>
                          <a:latin typeface="+mn-lt"/>
                        </a:rPr>
                        <a:t> well before _________.</a:t>
                      </a:r>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07598778"/>
                  </a:ext>
                </a:extLst>
              </a:tr>
              <a:tr h="642806">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latin typeface="+mn-lt"/>
                        </a:rPr>
                        <a:t>…enjoy this </a:t>
                      </a:r>
                      <a:r>
                        <a:rPr lang="en-GB" sz="2400" kern="1200" dirty="0">
                          <a:solidFill>
                            <a:schemeClr val="dk1"/>
                          </a:solidFill>
                          <a:latin typeface="Tw Cen MT" panose="020B0602020104020603"/>
                          <a:ea typeface="+mn-ea"/>
                          <a:cs typeface="+mn-cs"/>
                        </a:rPr>
                        <a:t>_________</a:t>
                      </a:r>
                      <a:r>
                        <a:rPr lang="en-GB" sz="2400" dirty="0">
                          <a:latin typeface="+mn-lt"/>
                        </a:rPr>
                        <a:t> party.</a:t>
                      </a:r>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462903717"/>
                  </a:ext>
                </a:extLst>
              </a:tr>
              <a:tr h="642806">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latin typeface="+mn-lt"/>
                        </a:rPr>
                        <a:t>…visit the rest of this </a:t>
                      </a:r>
                      <a:r>
                        <a:rPr lang="en-GB" sz="2400" kern="1200" dirty="0">
                          <a:solidFill>
                            <a:schemeClr val="dk1"/>
                          </a:solidFill>
                          <a:latin typeface="Tw Cen MT" panose="020B0602020104020603"/>
                          <a:ea typeface="+mn-ea"/>
                          <a:cs typeface="+mn-cs"/>
                        </a:rPr>
                        <a:t>_________</a:t>
                      </a:r>
                      <a:r>
                        <a:rPr lang="en-GB" sz="2400" dirty="0">
                          <a:latin typeface="+mn-lt"/>
                        </a:rPr>
                        <a:t> city.</a:t>
                      </a:r>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543922647"/>
                  </a:ext>
                </a:extLst>
              </a:tr>
              <a:tr h="760825">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latin typeface="+mn-lt"/>
                        </a:rPr>
                        <a:t>… friends in a restaurant near the _________.</a:t>
                      </a:r>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080627764"/>
                  </a:ext>
                </a:extLst>
              </a:tr>
              <a:tr h="760825">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latin typeface="+mn-lt"/>
                        </a:rPr>
                        <a:t>…the people who go up the pole to get the </a:t>
                      </a:r>
                      <a:r>
                        <a:rPr lang="en-GB" sz="2400" kern="1200" dirty="0">
                          <a:solidFill>
                            <a:schemeClr val="dk1"/>
                          </a:solidFill>
                          <a:latin typeface="Tw Cen MT" panose="020B0602020104020603"/>
                          <a:ea typeface="+mn-ea"/>
                          <a:cs typeface="+mn-cs"/>
                        </a:rPr>
                        <a:t>_________</a:t>
                      </a:r>
                      <a:r>
                        <a:rPr lang="en-GB" sz="2400" dirty="0">
                          <a:latin typeface="+mn-lt"/>
                        </a:rPr>
                        <a:t>.</a:t>
                      </a:r>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892411528"/>
                  </a:ext>
                </a:extLst>
              </a:tr>
              <a:tr h="642806">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p>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dirty="0">
                          <a:latin typeface="+mn-lt"/>
                        </a:rPr>
                        <a:t>…take lots of pictures </a:t>
                      </a:r>
                      <a:r>
                        <a:rPr lang="en-GB" sz="2400" kern="1200" dirty="0">
                          <a:solidFill>
                            <a:schemeClr val="dk1"/>
                          </a:solidFill>
                          <a:latin typeface="Tw Cen MT" panose="020B0602020104020603"/>
                          <a:ea typeface="+mn-ea"/>
                          <a:cs typeface="+mn-cs"/>
                        </a:rPr>
                        <a:t>_________</a:t>
                      </a:r>
                      <a:r>
                        <a:rPr lang="en-GB" sz="2400" dirty="0">
                          <a:latin typeface="+mn-lt"/>
                        </a:rPr>
                        <a:t>.</a:t>
                      </a:r>
                      <a:endParaRPr lang="en-GB" sz="2400" dirty="0">
                        <a:solidFill>
                          <a:srgbClr val="002060"/>
                        </a:solidFill>
                        <a:latin typeface="+mn-lt"/>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200440237"/>
                  </a:ext>
                </a:extLst>
              </a:tr>
            </a:tbl>
          </a:graphicData>
        </a:graphic>
      </p:graphicFrame>
      <p:pic>
        <p:nvPicPr>
          <p:cNvPr id="12" name="Google Shape;258;p6" descr="Powerpoint Check Mark Symbol">
            <a:extLst>
              <a:ext uri="{FF2B5EF4-FFF2-40B4-BE49-F238E27FC236}">
                <a16:creationId xmlns:a16="http://schemas.microsoft.com/office/drawing/2014/main" id="{F4B34E4C-9512-4B82-A4D9-03B0A44FFF2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53225" y="2106671"/>
            <a:ext cx="355003" cy="363383"/>
          </a:xfrm>
          <a:prstGeom prst="rect">
            <a:avLst/>
          </a:prstGeom>
          <a:noFill/>
          <a:ln>
            <a:noFill/>
          </a:ln>
        </p:spPr>
      </p:pic>
      <p:pic>
        <p:nvPicPr>
          <p:cNvPr id="13" name="Google Shape;258;p6" descr="Powerpoint Check Mark Symbol">
            <a:extLst>
              <a:ext uri="{FF2B5EF4-FFF2-40B4-BE49-F238E27FC236}">
                <a16:creationId xmlns:a16="http://schemas.microsoft.com/office/drawing/2014/main" id="{AB76B68C-FF37-4F3A-9EBF-6B66A78FB61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51725" y="2870010"/>
            <a:ext cx="355003" cy="363383"/>
          </a:xfrm>
          <a:prstGeom prst="rect">
            <a:avLst/>
          </a:prstGeom>
          <a:noFill/>
          <a:ln>
            <a:noFill/>
          </a:ln>
        </p:spPr>
      </p:pic>
      <p:pic>
        <p:nvPicPr>
          <p:cNvPr id="14" name="Google Shape;258;p6" descr="Powerpoint Check Mark Symbol">
            <a:extLst>
              <a:ext uri="{FF2B5EF4-FFF2-40B4-BE49-F238E27FC236}">
                <a16:creationId xmlns:a16="http://schemas.microsoft.com/office/drawing/2014/main" id="{5C7F20E9-D51D-45C2-A3D9-1728F6BDFA9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53225" y="3470689"/>
            <a:ext cx="355002" cy="363383"/>
          </a:xfrm>
          <a:prstGeom prst="rect">
            <a:avLst/>
          </a:prstGeom>
          <a:noFill/>
          <a:ln>
            <a:noFill/>
          </a:ln>
        </p:spPr>
      </p:pic>
      <p:pic>
        <p:nvPicPr>
          <p:cNvPr id="15" name="Google Shape;258;p6" descr="Powerpoint Check Mark Symbol">
            <a:extLst>
              <a:ext uri="{FF2B5EF4-FFF2-40B4-BE49-F238E27FC236}">
                <a16:creationId xmlns:a16="http://schemas.microsoft.com/office/drawing/2014/main" id="{538E0BB8-EB34-40D4-A25C-F07D47C16C16}"/>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51724" y="4223932"/>
            <a:ext cx="355003" cy="363383"/>
          </a:xfrm>
          <a:prstGeom prst="rect">
            <a:avLst/>
          </a:prstGeom>
          <a:noFill/>
          <a:ln>
            <a:noFill/>
          </a:ln>
        </p:spPr>
      </p:pic>
      <p:pic>
        <p:nvPicPr>
          <p:cNvPr id="16" name="Google Shape;258;p6" descr="Powerpoint Check Mark Symbol">
            <a:extLst>
              <a:ext uri="{FF2B5EF4-FFF2-40B4-BE49-F238E27FC236}">
                <a16:creationId xmlns:a16="http://schemas.microsoft.com/office/drawing/2014/main" id="{92ADAC23-AD27-4D4F-91EE-6F0AFB4D411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51723" y="5085526"/>
            <a:ext cx="355003" cy="363383"/>
          </a:xfrm>
          <a:prstGeom prst="rect">
            <a:avLst/>
          </a:prstGeom>
          <a:noFill/>
          <a:ln>
            <a:noFill/>
          </a:ln>
        </p:spPr>
      </p:pic>
      <p:pic>
        <p:nvPicPr>
          <p:cNvPr id="17" name="Google Shape;258;p6" descr="Powerpoint Check Mark Symbol">
            <a:extLst>
              <a:ext uri="{FF2B5EF4-FFF2-40B4-BE49-F238E27FC236}">
                <a16:creationId xmlns:a16="http://schemas.microsoft.com/office/drawing/2014/main" id="{CAC5201D-C7E9-4349-BB5C-DB561A51798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53224" y="5825587"/>
            <a:ext cx="355003" cy="363383"/>
          </a:xfrm>
          <a:prstGeom prst="rect">
            <a:avLst/>
          </a:prstGeom>
          <a:noFill/>
          <a:ln>
            <a:noFill/>
          </a:ln>
        </p:spPr>
      </p:pic>
      <p:pic>
        <p:nvPicPr>
          <p:cNvPr id="3074" name="Picture 2" descr="Tomatina, Bun, Valencia, Tomatina">
            <a:extLst>
              <a:ext uri="{FF2B5EF4-FFF2-40B4-BE49-F238E27FC236}">
                <a16:creationId xmlns:a16="http://schemas.microsoft.com/office/drawing/2014/main" id="{5EB83F26-ED85-4A97-9E31-162AD125BD8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92316" y="4527212"/>
            <a:ext cx="1800339" cy="17707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vector graphics of Tomato">
            <a:extLst>
              <a:ext uri="{FF2B5EF4-FFF2-40B4-BE49-F238E27FC236}">
                <a16:creationId xmlns:a16="http://schemas.microsoft.com/office/drawing/2014/main" id="{AC43D1F5-B780-4A4E-9B7A-278779518D9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527213" y="1594756"/>
            <a:ext cx="717934" cy="8140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Free vector graphics of Tomato">
            <a:extLst>
              <a:ext uri="{FF2B5EF4-FFF2-40B4-BE49-F238E27FC236}">
                <a16:creationId xmlns:a16="http://schemas.microsoft.com/office/drawing/2014/main" id="{0B89FBA2-CA6D-45F8-BA74-2AC37724ECE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990528" y="1198345"/>
            <a:ext cx="717934" cy="8140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Free vector graphics of Tomato">
            <a:extLst>
              <a:ext uri="{FF2B5EF4-FFF2-40B4-BE49-F238E27FC236}">
                <a16:creationId xmlns:a16="http://schemas.microsoft.com/office/drawing/2014/main" id="{839BD0B4-1E30-4913-9B03-3298898F64D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26902" y="1601888"/>
            <a:ext cx="717934" cy="814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9C688D3-7F6C-4487-B4E0-7B3EBC0498CC}"/>
              </a:ext>
            </a:extLst>
          </p:cNvPr>
          <p:cNvSpPr>
            <a:spLocks noGrp="1"/>
          </p:cNvSpPr>
          <p:nvPr>
            <p:ph type="title"/>
          </p:nvPr>
        </p:nvSpPr>
        <p:spPr>
          <a:xfrm>
            <a:off x="0" y="213557"/>
            <a:ext cx="2936340" cy="647577"/>
          </a:xfrm>
        </p:spPr>
        <p:txBody>
          <a:bodyPr/>
          <a:lstStyle/>
          <a:p>
            <a:r>
              <a:rPr lang="en-GB" dirty="0"/>
              <a:t>La Tomatina</a:t>
            </a:r>
          </a:p>
        </p:txBody>
      </p:sp>
      <p:sp>
        <p:nvSpPr>
          <p:cNvPr id="22" name="Google Shape;898;p32">
            <a:hlinkClick r:id="" action="ppaction://noaction">
              <a:snd r:embed="rId6" name="Llega a Bun%CC%83ol.wav"/>
            </a:hlinkClick>
            <a:extLst>
              <a:ext uri="{FF2B5EF4-FFF2-40B4-BE49-F238E27FC236}">
                <a16:creationId xmlns:a16="http://schemas.microsoft.com/office/drawing/2014/main" id="{024F3D96-4881-44CB-A9F5-614B05828F7C}"/>
              </a:ext>
            </a:extLst>
          </p:cNvPr>
          <p:cNvSpPr/>
          <p:nvPr/>
        </p:nvSpPr>
        <p:spPr>
          <a:xfrm>
            <a:off x="152346" y="2097948"/>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898;p32">
            <a:hlinkClick r:id="" action="ppaction://noaction">
              <a:snd r:embed="rId7" name="disfruto mucho.wav"/>
            </a:hlinkClick>
            <a:extLst>
              <a:ext uri="{FF2B5EF4-FFF2-40B4-BE49-F238E27FC236}">
                <a16:creationId xmlns:a16="http://schemas.microsoft.com/office/drawing/2014/main" id="{C3523957-E176-40EE-B922-1668E97E6256}"/>
              </a:ext>
            </a:extLst>
          </p:cNvPr>
          <p:cNvSpPr/>
          <p:nvPr/>
        </p:nvSpPr>
        <p:spPr>
          <a:xfrm>
            <a:off x="152346" y="2821648"/>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898;p32">
            <a:hlinkClick r:id="" action="ppaction://noaction">
              <a:snd r:embed="rId8" name="visita el resto.wav"/>
            </a:hlinkClick>
            <a:extLst>
              <a:ext uri="{FF2B5EF4-FFF2-40B4-BE49-F238E27FC236}">
                <a16:creationId xmlns:a16="http://schemas.microsoft.com/office/drawing/2014/main" id="{55324BE5-1017-485C-B51E-14819C121419}"/>
              </a:ext>
            </a:extLst>
          </p:cNvPr>
          <p:cNvSpPr/>
          <p:nvPr/>
        </p:nvSpPr>
        <p:spPr>
          <a:xfrm>
            <a:off x="152346" y="342807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898;p32">
            <a:hlinkClick r:id="" action="ppaction://noaction">
              <a:snd r:embed="rId9" name="quedo con mis amigos.wav"/>
            </a:hlinkClick>
            <a:extLst>
              <a:ext uri="{FF2B5EF4-FFF2-40B4-BE49-F238E27FC236}">
                <a16:creationId xmlns:a16="http://schemas.microsoft.com/office/drawing/2014/main" id="{65867429-DB34-4A50-85BE-7DF28BFCA286}"/>
              </a:ext>
            </a:extLst>
          </p:cNvPr>
          <p:cNvSpPr/>
          <p:nvPr/>
        </p:nvSpPr>
        <p:spPr>
          <a:xfrm>
            <a:off x="152346" y="421449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 name="Google Shape;898;p32">
            <a:hlinkClick r:id="" action="ppaction://noaction">
              <a:snd r:embed="rId10" name="Miro las personas que suben el palo.wav"/>
            </a:hlinkClick>
            <a:extLst>
              <a:ext uri="{FF2B5EF4-FFF2-40B4-BE49-F238E27FC236}">
                <a16:creationId xmlns:a16="http://schemas.microsoft.com/office/drawing/2014/main" id="{A64EA891-F5CC-4B69-A00D-4538CD1DA5A8}"/>
              </a:ext>
            </a:extLst>
          </p:cNvPr>
          <p:cNvSpPr/>
          <p:nvPr/>
        </p:nvSpPr>
        <p:spPr>
          <a:xfrm>
            <a:off x="158440" y="5014366"/>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 name="Google Shape;898;p32">
            <a:hlinkClick r:id="" action="ppaction://noaction">
              <a:snd r:embed="rId11" name="saca muchas fotos, por favor.wav"/>
            </a:hlinkClick>
            <a:extLst>
              <a:ext uri="{FF2B5EF4-FFF2-40B4-BE49-F238E27FC236}">
                <a16:creationId xmlns:a16="http://schemas.microsoft.com/office/drawing/2014/main" id="{BB1B561B-E243-465F-9D8B-13796F5DBB2D}"/>
              </a:ext>
            </a:extLst>
          </p:cNvPr>
          <p:cNvSpPr/>
          <p:nvPr/>
        </p:nvSpPr>
        <p:spPr>
          <a:xfrm>
            <a:off x="158441" y="578734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TextBox 29">
            <a:extLst>
              <a:ext uri="{FF2B5EF4-FFF2-40B4-BE49-F238E27FC236}">
                <a16:creationId xmlns:a16="http://schemas.microsoft.com/office/drawing/2014/main" id="{9DFEB587-8045-4D70-9BF1-21E2276A451F}"/>
              </a:ext>
            </a:extLst>
          </p:cNvPr>
          <p:cNvSpPr txBox="1"/>
          <p:nvPr/>
        </p:nvSpPr>
        <p:spPr>
          <a:xfrm>
            <a:off x="7627274" y="1336539"/>
            <a:ext cx="388113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1" u="none" strike="noStrike" kern="1200" cap="none" spc="0" normalizeH="0" baseline="0" noProof="0" dirty="0">
                <a:ln>
                  <a:noFill/>
                </a:ln>
                <a:solidFill>
                  <a:srgbClr val="3A3838"/>
                </a:solidFill>
                <a:effectLst/>
                <a:uLnTx/>
                <a:uFillTx/>
                <a:latin typeface="Century Gothic"/>
                <a:ea typeface="+mn-ea"/>
                <a:cs typeface="+mn-cs"/>
              </a:rPr>
              <a:t>*el </a:t>
            </a:r>
            <a:r>
              <a:rPr kumimoji="0" lang="en-GB" sz="2100" b="0" i="1" u="none" strike="noStrike" kern="1200" cap="none" spc="0" normalizeH="0" baseline="0" noProof="0" dirty="0" err="1">
                <a:ln>
                  <a:noFill/>
                </a:ln>
                <a:solidFill>
                  <a:srgbClr val="3A3838"/>
                </a:solidFill>
                <a:effectLst/>
                <a:uLnTx/>
                <a:uFillTx/>
                <a:latin typeface="Century Gothic"/>
                <a:ea typeface="+mn-ea"/>
                <a:cs typeface="+mn-cs"/>
              </a:rPr>
              <a:t>palo</a:t>
            </a:r>
            <a:r>
              <a:rPr kumimoji="0" lang="en-GB" sz="2100" b="0" i="1" u="none" strike="noStrike" kern="1200" cap="none" spc="0" normalizeH="0" baseline="0" noProof="0" dirty="0">
                <a:ln>
                  <a:noFill/>
                </a:ln>
                <a:solidFill>
                  <a:srgbClr val="3A3838"/>
                </a:solidFill>
                <a:effectLst/>
                <a:uLnTx/>
                <a:uFillTx/>
                <a:latin typeface="Century Gothic"/>
                <a:ea typeface="+mn-ea"/>
                <a:cs typeface="+mn-cs"/>
              </a:rPr>
              <a:t> = stick, pole</a:t>
            </a:r>
          </a:p>
        </p:txBody>
      </p:sp>
      <p:sp>
        <p:nvSpPr>
          <p:cNvPr id="4" name="Rectangle 3">
            <a:extLst>
              <a:ext uri="{FF2B5EF4-FFF2-40B4-BE49-F238E27FC236}">
                <a16:creationId xmlns:a16="http://schemas.microsoft.com/office/drawing/2014/main" id="{4CB36F3B-030F-4707-8DEF-33F9E3C97155}"/>
              </a:ext>
            </a:extLst>
          </p:cNvPr>
          <p:cNvSpPr/>
          <p:nvPr/>
        </p:nvSpPr>
        <p:spPr>
          <a:xfrm>
            <a:off x="4892333" y="4354556"/>
            <a:ext cx="153920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AD1519"/>
                </a:solidFill>
                <a:effectLst/>
                <a:uLnTx/>
                <a:uFillTx/>
                <a:latin typeface="Century Gothic"/>
                <a:ea typeface="+mn-ea"/>
                <a:cs typeface="+mn-cs"/>
              </a:rPr>
              <a:t>town hall</a:t>
            </a:r>
          </a:p>
        </p:txBody>
      </p:sp>
      <p:sp>
        <p:nvSpPr>
          <p:cNvPr id="5" name="Rectangle 4">
            <a:extLst>
              <a:ext uri="{FF2B5EF4-FFF2-40B4-BE49-F238E27FC236}">
                <a16:creationId xmlns:a16="http://schemas.microsoft.com/office/drawing/2014/main" id="{FD0E7C72-B509-4032-A638-CEB068E30B71}"/>
              </a:ext>
            </a:extLst>
          </p:cNvPr>
          <p:cNvSpPr/>
          <p:nvPr/>
        </p:nvSpPr>
        <p:spPr>
          <a:xfrm>
            <a:off x="6781804" y="5181757"/>
            <a:ext cx="87075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AD1519"/>
                </a:solidFill>
                <a:effectLst/>
                <a:uLnTx/>
                <a:uFillTx/>
                <a:latin typeface="Century Gothic"/>
                <a:ea typeface="+mn-ea"/>
                <a:cs typeface="+mn-cs"/>
              </a:rPr>
              <a:t>ham</a:t>
            </a:r>
          </a:p>
        </p:txBody>
      </p:sp>
      <p:sp>
        <p:nvSpPr>
          <p:cNvPr id="6" name="Rectangle 5">
            <a:extLst>
              <a:ext uri="{FF2B5EF4-FFF2-40B4-BE49-F238E27FC236}">
                <a16:creationId xmlns:a16="http://schemas.microsoft.com/office/drawing/2014/main" id="{28C41438-4809-4C03-B222-55F6D7DEEF03}"/>
              </a:ext>
            </a:extLst>
          </p:cNvPr>
          <p:cNvSpPr/>
          <p:nvPr/>
        </p:nvSpPr>
        <p:spPr>
          <a:xfrm>
            <a:off x="8373388" y="5649441"/>
            <a:ext cx="118654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AD1519"/>
                </a:solidFill>
                <a:effectLst/>
                <a:uLnTx/>
                <a:uFillTx/>
                <a:latin typeface="Century Gothic"/>
                <a:ea typeface="+mn-ea"/>
                <a:cs typeface="+mn-cs"/>
              </a:rPr>
              <a:t>please</a:t>
            </a:r>
          </a:p>
        </p:txBody>
      </p:sp>
      <p:sp>
        <p:nvSpPr>
          <p:cNvPr id="7" name="Rectangle 6">
            <a:extLst>
              <a:ext uri="{FF2B5EF4-FFF2-40B4-BE49-F238E27FC236}">
                <a16:creationId xmlns:a16="http://schemas.microsoft.com/office/drawing/2014/main" id="{E814E626-3EB3-451F-880B-E3FAC8F14577}"/>
              </a:ext>
            </a:extLst>
          </p:cNvPr>
          <p:cNvSpPr/>
          <p:nvPr/>
        </p:nvSpPr>
        <p:spPr>
          <a:xfrm>
            <a:off x="7830763" y="3362321"/>
            <a:ext cx="18389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AD1519"/>
                </a:solidFill>
                <a:effectLst/>
                <a:uLnTx/>
                <a:uFillTx/>
                <a:latin typeface="Century Gothic"/>
                <a:ea typeface="+mn-ea"/>
                <a:cs typeface="+mn-cs"/>
              </a:rPr>
              <a:t> incredible </a:t>
            </a:r>
          </a:p>
        </p:txBody>
      </p:sp>
      <p:sp>
        <p:nvSpPr>
          <p:cNvPr id="8" name="Rectangle 7">
            <a:extLst>
              <a:ext uri="{FF2B5EF4-FFF2-40B4-BE49-F238E27FC236}">
                <a16:creationId xmlns:a16="http://schemas.microsoft.com/office/drawing/2014/main" id="{48422DA0-7DAA-4D84-A03B-3B95BF3EFE5B}"/>
              </a:ext>
            </a:extLst>
          </p:cNvPr>
          <p:cNvSpPr/>
          <p:nvPr/>
        </p:nvSpPr>
        <p:spPr>
          <a:xfrm>
            <a:off x="7023429" y="2705479"/>
            <a:ext cx="98296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AD1519"/>
                </a:solidFill>
                <a:effectLst/>
                <a:uLnTx/>
                <a:uFillTx/>
                <a:latin typeface="Century Gothic"/>
                <a:ea typeface="+mn-ea"/>
                <a:cs typeface="+mn-cs"/>
              </a:rPr>
              <a:t>crazy</a:t>
            </a:r>
          </a:p>
        </p:txBody>
      </p:sp>
      <p:sp>
        <p:nvSpPr>
          <p:cNvPr id="31" name="Rectangle 30">
            <a:extLst>
              <a:ext uri="{FF2B5EF4-FFF2-40B4-BE49-F238E27FC236}">
                <a16:creationId xmlns:a16="http://schemas.microsoft.com/office/drawing/2014/main" id="{2737556F-7227-4E55-9239-743B3ADB8BD7}"/>
              </a:ext>
            </a:extLst>
          </p:cNvPr>
          <p:cNvSpPr/>
          <p:nvPr/>
        </p:nvSpPr>
        <p:spPr>
          <a:xfrm>
            <a:off x="5038881" y="2245334"/>
            <a:ext cx="133241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AD1519"/>
                </a:solidFill>
                <a:effectLst/>
                <a:uLnTx/>
                <a:uFillTx/>
                <a:latin typeface="Century Gothic"/>
                <a:ea typeface="+mn-ea"/>
                <a:cs typeface="+mn-cs"/>
              </a:rPr>
              <a:t>midday</a:t>
            </a:r>
          </a:p>
        </p:txBody>
      </p:sp>
      <p:grpSp>
        <p:nvGrpSpPr>
          <p:cNvPr id="10" name="Group 9">
            <a:extLst>
              <a:ext uri="{FF2B5EF4-FFF2-40B4-BE49-F238E27FC236}">
                <a16:creationId xmlns:a16="http://schemas.microsoft.com/office/drawing/2014/main" id="{3DD3A793-4817-23C4-3F99-868EFFA848F1}"/>
              </a:ext>
            </a:extLst>
          </p:cNvPr>
          <p:cNvGrpSpPr/>
          <p:nvPr/>
        </p:nvGrpSpPr>
        <p:grpSpPr>
          <a:xfrm>
            <a:off x="6759144" y="1723963"/>
            <a:ext cx="3881131" cy="3488078"/>
            <a:chOff x="8180591" y="990517"/>
            <a:chExt cx="3881131" cy="3488078"/>
          </a:xfrm>
        </p:grpSpPr>
        <p:sp>
          <p:nvSpPr>
            <p:cNvPr id="9" name="Speech Bubble: Rectangle with Corners Rounded 8">
              <a:extLst>
                <a:ext uri="{FF2B5EF4-FFF2-40B4-BE49-F238E27FC236}">
                  <a16:creationId xmlns:a16="http://schemas.microsoft.com/office/drawing/2014/main" id="{13373126-01B6-4E0A-8DC4-94A940CB53BA}"/>
                </a:ext>
              </a:extLst>
            </p:cNvPr>
            <p:cNvSpPr/>
            <p:nvPr/>
          </p:nvSpPr>
          <p:spPr>
            <a:xfrm>
              <a:off x="8180591" y="990517"/>
              <a:ext cx="3881131" cy="3488078"/>
            </a:xfrm>
            <a:prstGeom prst="wedgeRoundRectCallout">
              <a:avLst>
                <a:gd name="adj1" fmla="val -70544"/>
                <a:gd name="adj2" fmla="val 1233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El </a:t>
              </a:r>
              <a:r>
                <a:rPr kumimoji="0" lang="en-GB" sz="1800" b="0" i="0" u="none" strike="noStrike" kern="1200" cap="none" spc="0" normalizeH="0" baseline="0" noProof="0" dirty="0" err="1">
                  <a:ln>
                    <a:noFill/>
                  </a:ln>
                  <a:solidFill>
                    <a:srgbClr val="FFFFFF"/>
                  </a:solidFill>
                  <a:effectLst/>
                  <a:uLnTx/>
                  <a:uFillTx/>
                  <a:latin typeface="Century Gothic"/>
                  <a:ea typeface="+mn-ea"/>
                  <a:cs typeface="+mn-cs"/>
                </a:rPr>
                <a:t>palo</a:t>
              </a:r>
              <a:r>
                <a:rPr kumimoji="0" lang="en-GB" sz="18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1800" b="0" i="0" u="none" strike="noStrike" kern="1200" cap="none" spc="0" normalizeH="0" baseline="0" noProof="0" dirty="0" err="1">
                  <a:ln>
                    <a:noFill/>
                  </a:ln>
                  <a:solidFill>
                    <a:srgbClr val="FFFFFF"/>
                  </a:solidFill>
                  <a:effectLst/>
                  <a:uLnTx/>
                  <a:uFillTx/>
                  <a:latin typeface="Century Gothic"/>
                  <a:ea typeface="+mn-ea"/>
                  <a:cs typeface="+mn-cs"/>
                </a:rPr>
                <a:t>jabón</a:t>
              </a:r>
              <a:r>
                <a:rPr kumimoji="0" lang="en-GB" sz="1800" b="0" i="0" u="none" strike="noStrike" kern="1200" cap="none" spc="0" normalizeH="0" baseline="0" noProof="0" dirty="0">
                  <a:ln>
                    <a:noFill/>
                  </a:ln>
                  <a:solidFill>
                    <a:srgbClr val="FFFFFF"/>
                  </a:solidFill>
                  <a:effectLst/>
                  <a:uLnTx/>
                  <a:uFillTx/>
                  <a:latin typeface="Century Gothic"/>
                  <a:ea typeface="+mn-ea"/>
                  <a:cs typeface="+mn-cs"/>
                </a:rPr>
                <a:t> – the first event of the Tomatina festival, people fight to climb to the top of a greasy pole to claim a leg of ham from the top.</a:t>
              </a:r>
            </a:p>
          </p:txBody>
        </p:sp>
        <p:pic>
          <p:nvPicPr>
            <p:cNvPr id="4098" name="Picture 2" descr="File:Two men preparing greasy pole for La Tomatina festival.jpg">
              <a:extLst>
                <a:ext uri="{FF2B5EF4-FFF2-40B4-BE49-F238E27FC236}">
                  <a16:creationId xmlns:a16="http://schemas.microsoft.com/office/drawing/2014/main" id="{3A840F64-7BA2-4AAF-AA25-985D36A1D99F}"/>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009841" y="1116767"/>
              <a:ext cx="2286000" cy="1714500"/>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Rounded Rectangle 11">
            <a:extLst>
              <a:ext uri="{FF2B5EF4-FFF2-40B4-BE49-F238E27FC236}">
                <a16:creationId xmlns:a16="http://schemas.microsoft.com/office/drawing/2014/main" id="{ACD5686D-0B5B-42C7-92A8-57B47D98CA36}"/>
              </a:ext>
            </a:extLst>
          </p:cNvPr>
          <p:cNvSpPr/>
          <p:nvPr/>
        </p:nvSpPr>
        <p:spPr>
          <a:xfrm>
            <a:off x="10344378" y="127008"/>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7144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D95EC0-D99C-4295-8B65-DC5908F0D2FF}"/>
              </a:ext>
            </a:extLst>
          </p:cNvPr>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7" name="Rectangle 6">
            <a:extLst>
              <a:ext uri="{FF2B5EF4-FFF2-40B4-BE49-F238E27FC236}">
                <a16:creationId xmlns:a16="http://schemas.microsoft.com/office/drawing/2014/main" id="{8051E9D2-E527-42E9-B37C-9A14A164B4D9}"/>
              </a:ext>
            </a:extLst>
          </p:cNvPr>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8" name="TextBox 7">
            <a:extLst>
              <a:ext uri="{FF2B5EF4-FFF2-40B4-BE49-F238E27FC236}">
                <a16:creationId xmlns:a16="http://schemas.microsoft.com/office/drawing/2014/main" id="{C0EC5DC7-8E77-45E2-9AEB-A05ADF4A733A}"/>
              </a:ext>
            </a:extLst>
          </p:cNvPr>
          <p:cNvSpPr txBox="1"/>
          <p:nvPr/>
        </p:nvSpPr>
        <p:spPr>
          <a:xfrm>
            <a:off x="111071" y="861134"/>
            <a:ext cx="11969857" cy="59093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1" i="0" u="none" strike="noStrike" kern="1200" cap="none" spc="0" normalizeH="0" baseline="0" noProof="0" dirty="0">
                <a:ln>
                  <a:noFill/>
                </a:ln>
                <a:solidFill>
                  <a:srgbClr val="3A3838"/>
                </a:solidFill>
                <a:effectLst/>
                <a:uLnTx/>
                <a:uFillTx/>
                <a:latin typeface="Century Gothic"/>
                <a:ea typeface="+mn-ea"/>
                <a:cs typeface="+mn-cs"/>
              </a:rPr>
              <a:t>Hola, Lorenzo.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Cómo</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estás</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Sabes que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tú</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siempre</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me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habl</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__ de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y la Tomatina.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Escuch</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__, la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semana</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próxima</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estoy</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en</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para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participar</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en</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la Tomatina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por</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primera</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vez</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80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0" i="0" u="none" strike="noStrike" kern="1200" cap="none" spc="0" normalizeH="0" baseline="0" noProof="0" dirty="0">
                <a:ln>
                  <a:noFill/>
                </a:ln>
                <a:solidFill>
                  <a:srgbClr val="3A3838"/>
                </a:solidFill>
                <a:effectLst/>
                <a:uLnTx/>
                <a:uFillTx/>
                <a:latin typeface="Century Gothic"/>
                <a:ea typeface="+mn-ea"/>
                <a:cs typeface="+mn-cs"/>
              </a:rPr>
              <a:t>¡</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Qué</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bien! Es una fiesta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excelente</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Yo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disfrut</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___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mucho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esta</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fiesta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loca</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Cuándo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lleg</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___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tú</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Normalmente</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yo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qued</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___ con mis amigos a las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diez</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cerca</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ayuntamiento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Yo</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viaj</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____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desde</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Valencia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el</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miércoles</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por la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mañana</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¿Me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esper</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___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allí</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80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Sí</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pero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veces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vienen</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más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de 30.000 personas al pueblo y hay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muchas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colas.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Entonces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te</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recomiendo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lleg</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___ a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mucho</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antes de las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doce</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cuando</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empieza</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Yo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siempre</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llego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temprano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 la plaza y mir___ a las personas que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suben</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al palo para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coger</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el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jamón</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Saco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muchas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fotos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800" b="1"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200" b="1" i="0" u="none" strike="noStrike" kern="1200" cap="none" spc="0" normalizeH="0" baseline="0" noProof="0" dirty="0">
                <a:ln>
                  <a:noFill/>
                </a:ln>
                <a:solidFill>
                  <a:srgbClr val="3A3838"/>
                </a:solidFill>
                <a:effectLst/>
                <a:uLnTx/>
                <a:uFillTx/>
                <a:latin typeface="Century Gothic"/>
                <a:ea typeface="+mn-ea"/>
                <a:cs typeface="+mn-cs"/>
              </a:rPr>
              <a:t>¿</a:t>
            </a:r>
            <a:r>
              <a:rPr kumimoji="0" lang="en-US" sz="2200" b="1" i="0" u="none" strike="noStrike" kern="1200" cap="none" spc="0" normalizeH="0" baseline="0" noProof="0" dirty="0" err="1">
                <a:ln>
                  <a:noFill/>
                </a:ln>
                <a:solidFill>
                  <a:srgbClr val="3A3838"/>
                </a:solidFill>
                <a:effectLst/>
                <a:uLnTx/>
                <a:uFillTx/>
                <a:latin typeface="Century Gothic"/>
                <a:ea typeface="+mn-ea"/>
                <a:cs typeface="+mn-cs"/>
              </a:rPr>
              <a:t>Llev</a:t>
            </a:r>
            <a:r>
              <a:rPr kumimoji="0" lang="en-US" sz="2200" b="1" i="0" u="none" strike="noStrike" kern="1200" cap="none" spc="0" normalizeH="0" baseline="0" noProof="0" dirty="0">
                <a:ln>
                  <a:noFill/>
                </a:ln>
                <a:solidFill>
                  <a:srgbClr val="3A3838"/>
                </a:solidFill>
                <a:effectLst/>
                <a:uLnTx/>
                <a:uFillTx/>
                <a:latin typeface="Century Gothic"/>
                <a:ea typeface="+mn-ea"/>
                <a:cs typeface="+mn-cs"/>
              </a:rPr>
              <a:t>__ </a:t>
            </a:r>
            <a:r>
              <a:rPr kumimoji="0" lang="en-US" sz="2200" b="1" i="0" u="none" strike="noStrike" kern="1200" cap="none" spc="0" normalizeH="0" baseline="0" noProof="0" dirty="0" err="1">
                <a:ln>
                  <a:noFill/>
                </a:ln>
                <a:solidFill>
                  <a:srgbClr val="3A3838"/>
                </a:solidFill>
                <a:effectLst/>
                <a:uLnTx/>
                <a:uFillTx/>
                <a:latin typeface="Century Gothic"/>
                <a:ea typeface="+mn-ea"/>
                <a:cs typeface="+mn-cs"/>
              </a:rPr>
              <a:t>ropa</a:t>
            </a:r>
            <a:r>
              <a:rPr kumimoji="0" lang="en-US" sz="22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200" b="1" i="0" u="none" strike="noStrike" kern="1200" cap="none" spc="0" normalizeH="0" baseline="0" noProof="0" dirty="0" err="1">
                <a:ln>
                  <a:noFill/>
                </a:ln>
                <a:solidFill>
                  <a:srgbClr val="3A3838"/>
                </a:solidFill>
                <a:effectLst/>
                <a:uLnTx/>
                <a:uFillTx/>
                <a:latin typeface="Century Gothic"/>
                <a:ea typeface="+mn-ea"/>
                <a:cs typeface="+mn-cs"/>
              </a:rPr>
              <a:t>blanca</a:t>
            </a:r>
            <a:r>
              <a:rPr kumimoji="0" lang="en-US" sz="2200" b="1" i="0" u="none" strike="noStrike" kern="1200" cap="none" spc="0" normalizeH="0" baseline="0" noProof="0" dirty="0">
                <a:ln>
                  <a:noFill/>
                </a:ln>
                <a:solidFill>
                  <a:srgbClr val="3A3838"/>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Pues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sí</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es la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tradición</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Otras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dos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reglas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importantes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son: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evit</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 romper las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camisetas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de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los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otros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y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tir</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 solo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tomates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aplastados</a:t>
            </a:r>
            <a:r>
              <a:rPr lang="en-US" sz="2100" dirty="0">
                <a:solidFill>
                  <a:srgbClr val="3A3838"/>
                </a:solidFill>
                <a:latin typeface="Century Gothic"/>
              </a:rPr>
              <a:t>.</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lang="en-US" sz="2100" dirty="0">
                <a:solidFill>
                  <a:srgbClr val="3A3838"/>
                </a:solidFill>
                <a:latin typeface="Century Gothic"/>
              </a:rPr>
              <a:t>Y</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por</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favor: ¡solo hasta la una! </a:t>
            </a:r>
            <a:r>
              <a:rPr lang="en-GB" sz="2100" dirty="0">
                <a:solidFill>
                  <a:srgbClr val="3A3838"/>
                </a:solidFill>
                <a:latin typeface="Century Gothic"/>
              </a:rPr>
              <a:t>F</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inalmente</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después</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de la fiesta, visit__ el resto de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este</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pueblo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increíble</a:t>
            </a:r>
            <a:r>
              <a:rPr kumimoji="0" lang="en-GB" sz="2100" b="0" i="0" u="none" strike="noStrike" kern="1200" cap="none" spc="0" normalizeH="0" baseline="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 name="TextBox 2">
            <a:extLst>
              <a:ext uri="{FF2B5EF4-FFF2-40B4-BE49-F238E27FC236}">
                <a16:creationId xmlns:a16="http://schemas.microsoft.com/office/drawing/2014/main" id="{28A22D5D-DC29-4EE2-8C67-0DB0ECEC0CD1}"/>
              </a:ext>
            </a:extLst>
          </p:cNvPr>
          <p:cNvSpPr txBox="1"/>
          <p:nvPr/>
        </p:nvSpPr>
        <p:spPr>
          <a:xfrm>
            <a:off x="515685" y="123113"/>
            <a:ext cx="9599741" cy="707886"/>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Lee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conversación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entre Daniel y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amigo Lorenzo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Completa</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los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verbos</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con </a:t>
            </a:r>
            <a:r>
              <a:rPr kumimoji="0" lang="en-US" sz="2000" b="1" i="0" u="none" strike="noStrike" kern="1200" cap="none" spc="0" normalizeH="0" baseline="0" noProof="0" dirty="0">
                <a:ln>
                  <a:noFill/>
                </a:ln>
                <a:solidFill>
                  <a:srgbClr val="3A3838"/>
                </a:solidFill>
                <a:effectLst/>
                <a:uLnTx/>
                <a:uFillTx/>
                <a:latin typeface="Century Gothic"/>
                <a:ea typeface="+mn-ea"/>
                <a:cs typeface="+mn-cs"/>
              </a:rPr>
              <a:t>‘o’, ‘as’ </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or </a:t>
            </a:r>
            <a:r>
              <a:rPr kumimoji="0" lang="en-US" sz="2000" b="1" i="0" u="none" strike="noStrike" kern="1200" cap="none" spc="0" normalizeH="0" baseline="0" noProof="0" dirty="0">
                <a:ln>
                  <a:noFill/>
                </a:ln>
                <a:solidFill>
                  <a:srgbClr val="3A3838"/>
                </a:solidFill>
                <a:effectLst/>
                <a:uLnTx/>
                <a:uFillTx/>
                <a:latin typeface="Century Gothic"/>
                <a:ea typeface="+mn-ea"/>
                <a:cs typeface="+mn-cs"/>
              </a:rPr>
              <a:t>‘a’</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Luego</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escucha</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y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comprueba</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las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respuestas</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B8F96769-CEE7-4B46-985A-67E04DEDFD32}"/>
              </a:ext>
            </a:extLst>
          </p:cNvPr>
          <p:cNvSpPr txBox="1"/>
          <p:nvPr/>
        </p:nvSpPr>
        <p:spPr>
          <a:xfrm>
            <a:off x="8208618" y="861134"/>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as</a:t>
            </a:r>
          </a:p>
        </p:txBody>
      </p:sp>
      <p:sp>
        <p:nvSpPr>
          <p:cNvPr id="12" name="TextBox 11">
            <a:extLst>
              <a:ext uri="{FF2B5EF4-FFF2-40B4-BE49-F238E27FC236}">
                <a16:creationId xmlns:a16="http://schemas.microsoft.com/office/drawing/2014/main" id="{3643A471-A4A4-4140-A9CD-4CD0051178A1}"/>
              </a:ext>
            </a:extLst>
          </p:cNvPr>
          <p:cNvSpPr txBox="1"/>
          <p:nvPr/>
        </p:nvSpPr>
        <p:spPr>
          <a:xfrm>
            <a:off x="1450735" y="1178693"/>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sp>
        <p:nvSpPr>
          <p:cNvPr id="13" name="TextBox 12">
            <a:extLst>
              <a:ext uri="{FF2B5EF4-FFF2-40B4-BE49-F238E27FC236}">
                <a16:creationId xmlns:a16="http://schemas.microsoft.com/office/drawing/2014/main" id="{7ABE632E-1C1B-411B-ABA9-8D42ABCC94D2}"/>
              </a:ext>
            </a:extLst>
          </p:cNvPr>
          <p:cNvSpPr txBox="1"/>
          <p:nvPr/>
        </p:nvSpPr>
        <p:spPr>
          <a:xfrm>
            <a:off x="6220393" y="1924899"/>
            <a:ext cx="35820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o</a:t>
            </a:r>
          </a:p>
        </p:txBody>
      </p:sp>
      <p:sp>
        <p:nvSpPr>
          <p:cNvPr id="14" name="TextBox 13">
            <a:extLst>
              <a:ext uri="{FF2B5EF4-FFF2-40B4-BE49-F238E27FC236}">
                <a16:creationId xmlns:a16="http://schemas.microsoft.com/office/drawing/2014/main" id="{64E3767B-65C4-4995-B65B-19C0FFE9C57E}"/>
              </a:ext>
            </a:extLst>
          </p:cNvPr>
          <p:cNvSpPr txBox="1"/>
          <p:nvPr/>
        </p:nvSpPr>
        <p:spPr>
          <a:xfrm>
            <a:off x="961995" y="2241940"/>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as</a:t>
            </a:r>
          </a:p>
        </p:txBody>
      </p:sp>
      <p:sp>
        <p:nvSpPr>
          <p:cNvPr id="15" name="TextBox 14">
            <a:extLst>
              <a:ext uri="{FF2B5EF4-FFF2-40B4-BE49-F238E27FC236}">
                <a16:creationId xmlns:a16="http://schemas.microsoft.com/office/drawing/2014/main" id="{F1DEDFA3-9F60-4168-96DD-247D94872C97}"/>
              </a:ext>
            </a:extLst>
          </p:cNvPr>
          <p:cNvSpPr txBox="1"/>
          <p:nvPr/>
        </p:nvSpPr>
        <p:spPr>
          <a:xfrm>
            <a:off x="1358724" y="3003627"/>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o</a:t>
            </a:r>
          </a:p>
        </p:txBody>
      </p:sp>
      <p:sp>
        <p:nvSpPr>
          <p:cNvPr id="16" name="TextBox 15">
            <a:extLst>
              <a:ext uri="{FF2B5EF4-FFF2-40B4-BE49-F238E27FC236}">
                <a16:creationId xmlns:a16="http://schemas.microsoft.com/office/drawing/2014/main" id="{C022E9F0-6FFE-468E-B099-72308BD347E6}"/>
              </a:ext>
            </a:extLst>
          </p:cNvPr>
          <p:cNvSpPr txBox="1"/>
          <p:nvPr/>
        </p:nvSpPr>
        <p:spPr>
          <a:xfrm>
            <a:off x="9253565" y="3003627"/>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as</a:t>
            </a:r>
          </a:p>
        </p:txBody>
      </p:sp>
      <p:sp>
        <p:nvSpPr>
          <p:cNvPr id="17" name="TextBox 16">
            <a:extLst>
              <a:ext uri="{FF2B5EF4-FFF2-40B4-BE49-F238E27FC236}">
                <a16:creationId xmlns:a16="http://schemas.microsoft.com/office/drawing/2014/main" id="{D7A39C93-504B-4DC1-8507-E26FBCEDE8AD}"/>
              </a:ext>
            </a:extLst>
          </p:cNvPr>
          <p:cNvSpPr txBox="1"/>
          <p:nvPr/>
        </p:nvSpPr>
        <p:spPr>
          <a:xfrm>
            <a:off x="4358481" y="3781190"/>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sp>
        <p:nvSpPr>
          <p:cNvPr id="18" name="TextBox 17">
            <a:extLst>
              <a:ext uri="{FF2B5EF4-FFF2-40B4-BE49-F238E27FC236}">
                <a16:creationId xmlns:a16="http://schemas.microsoft.com/office/drawing/2014/main" id="{5B96ED79-B4EF-44FD-911B-21D6BFDDDA08}"/>
              </a:ext>
            </a:extLst>
          </p:cNvPr>
          <p:cNvSpPr txBox="1"/>
          <p:nvPr/>
        </p:nvSpPr>
        <p:spPr>
          <a:xfrm>
            <a:off x="6012092" y="4090694"/>
            <a:ext cx="41660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o</a:t>
            </a:r>
          </a:p>
        </p:txBody>
      </p:sp>
      <p:sp>
        <p:nvSpPr>
          <p:cNvPr id="19" name="TextBox 18">
            <a:extLst>
              <a:ext uri="{FF2B5EF4-FFF2-40B4-BE49-F238E27FC236}">
                <a16:creationId xmlns:a16="http://schemas.microsoft.com/office/drawing/2014/main" id="{E7E426AF-0E00-486E-BF5B-6B8741EE4DA1}"/>
              </a:ext>
            </a:extLst>
          </p:cNvPr>
          <p:cNvSpPr txBox="1"/>
          <p:nvPr/>
        </p:nvSpPr>
        <p:spPr>
          <a:xfrm>
            <a:off x="1135228" y="4887035"/>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as</a:t>
            </a:r>
          </a:p>
        </p:txBody>
      </p:sp>
      <p:sp>
        <p:nvSpPr>
          <p:cNvPr id="20" name="TextBox 19">
            <a:extLst>
              <a:ext uri="{FF2B5EF4-FFF2-40B4-BE49-F238E27FC236}">
                <a16:creationId xmlns:a16="http://schemas.microsoft.com/office/drawing/2014/main" id="{F2969CB2-7291-42A7-A688-5719DF0AC2D9}"/>
              </a:ext>
            </a:extLst>
          </p:cNvPr>
          <p:cNvSpPr txBox="1"/>
          <p:nvPr/>
        </p:nvSpPr>
        <p:spPr>
          <a:xfrm>
            <a:off x="8319424" y="5303601"/>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sp>
        <p:nvSpPr>
          <p:cNvPr id="21" name="TextBox 20">
            <a:extLst>
              <a:ext uri="{FF2B5EF4-FFF2-40B4-BE49-F238E27FC236}">
                <a16:creationId xmlns:a16="http://schemas.microsoft.com/office/drawing/2014/main" id="{90A5DBAE-4C95-4282-B46A-2A63490DF06E}"/>
              </a:ext>
            </a:extLst>
          </p:cNvPr>
          <p:cNvSpPr txBox="1"/>
          <p:nvPr/>
        </p:nvSpPr>
        <p:spPr>
          <a:xfrm>
            <a:off x="2032698" y="5640315"/>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sp>
        <p:nvSpPr>
          <p:cNvPr id="28" name="Rounded Rectangle 11">
            <a:extLst>
              <a:ext uri="{FF2B5EF4-FFF2-40B4-BE49-F238E27FC236}">
                <a16:creationId xmlns:a16="http://schemas.microsoft.com/office/drawing/2014/main" id="{6EB67CF4-3D6D-4E91-9310-0012E9AE12C1}"/>
              </a:ext>
            </a:extLst>
          </p:cNvPr>
          <p:cNvSpPr/>
          <p:nvPr/>
        </p:nvSpPr>
        <p:spPr>
          <a:xfrm>
            <a:off x="10083347" y="310036"/>
            <a:ext cx="1955063" cy="334040"/>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C7E7566E-7E2A-4917-B54E-6D537D261217}"/>
              </a:ext>
            </a:extLst>
          </p:cNvPr>
          <p:cNvSpPr txBox="1"/>
          <p:nvPr/>
        </p:nvSpPr>
        <p:spPr>
          <a:xfrm>
            <a:off x="3697288" y="5943026"/>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sp>
        <p:nvSpPr>
          <p:cNvPr id="30" name="TextBox 29">
            <a:extLst>
              <a:ext uri="{FF2B5EF4-FFF2-40B4-BE49-F238E27FC236}">
                <a16:creationId xmlns:a16="http://schemas.microsoft.com/office/drawing/2014/main" id="{33B8C719-383F-478F-975F-F186621CA4CB}"/>
              </a:ext>
            </a:extLst>
          </p:cNvPr>
          <p:cNvSpPr txBox="1"/>
          <p:nvPr/>
        </p:nvSpPr>
        <p:spPr>
          <a:xfrm>
            <a:off x="5910756" y="2241940"/>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o</a:t>
            </a:r>
          </a:p>
        </p:txBody>
      </p:sp>
      <p:pic>
        <p:nvPicPr>
          <p:cNvPr id="2" name="Conversation.wav">
            <a:hlinkClick r:id="" action="ppaction://media"/>
            <a:extLst>
              <a:ext uri="{FF2B5EF4-FFF2-40B4-BE49-F238E27FC236}">
                <a16:creationId xmlns:a16="http://schemas.microsoft.com/office/drawing/2014/main" id="{6640E872-9973-F4EA-917B-0943484756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5610" y="2597227"/>
            <a:ext cx="812800" cy="812800"/>
          </a:xfrm>
          <a:prstGeom prst="rect">
            <a:avLst/>
          </a:prstGeom>
        </p:spPr>
      </p:pic>
    </p:spTree>
    <p:extLst>
      <p:ext uri="{BB962C8B-B14F-4D97-AF65-F5344CB8AC3E}">
        <p14:creationId xmlns:p14="http://schemas.microsoft.com/office/powerpoint/2010/main" val="50640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5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2"/>
                </p:tgtEl>
              </p:cMediaNode>
            </p:audio>
          </p:childTnLst>
        </p:cTn>
      </p:par>
    </p:tnLst>
    <p:bldLst>
      <p:bldP spid="6" grpId="0"/>
      <p:bldP spid="7" grpId="0"/>
      <p:bldP spid="11" grpId="0"/>
      <p:bldP spid="12" grpId="0"/>
      <p:bldP spid="13" grpId="0"/>
      <p:bldP spid="14" grpId="0"/>
      <p:bldP spid="15" grpId="0"/>
      <p:bldP spid="16" grpId="0"/>
      <p:bldP spid="17" grpId="0"/>
      <p:bldP spid="18" grpId="0"/>
      <p:bldP spid="19" grpId="0"/>
      <p:bldP spid="20" grpId="0"/>
      <p:bldP spid="21"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D95EC0-D99C-4295-8B65-DC5908F0D2FF}"/>
              </a:ext>
            </a:extLst>
          </p:cNvPr>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7" name="Rectangle 6">
            <a:extLst>
              <a:ext uri="{FF2B5EF4-FFF2-40B4-BE49-F238E27FC236}">
                <a16:creationId xmlns:a16="http://schemas.microsoft.com/office/drawing/2014/main" id="{8051E9D2-E527-42E9-B37C-9A14A164B4D9}"/>
              </a:ext>
            </a:extLst>
          </p:cNvPr>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8" name="TextBox 7">
            <a:extLst>
              <a:ext uri="{FF2B5EF4-FFF2-40B4-BE49-F238E27FC236}">
                <a16:creationId xmlns:a16="http://schemas.microsoft.com/office/drawing/2014/main" id="{C0EC5DC7-8E77-45E2-9AEB-A05ADF4A733A}"/>
              </a:ext>
            </a:extLst>
          </p:cNvPr>
          <p:cNvSpPr txBox="1"/>
          <p:nvPr/>
        </p:nvSpPr>
        <p:spPr>
          <a:xfrm>
            <a:off x="111071" y="861134"/>
            <a:ext cx="11969857" cy="59093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1" i="0" u="none" strike="noStrike" kern="1200" cap="none" spc="0" normalizeH="0" baseline="0" noProof="0" dirty="0">
                <a:ln>
                  <a:noFill/>
                </a:ln>
                <a:solidFill>
                  <a:srgbClr val="3A3838"/>
                </a:solidFill>
                <a:effectLst/>
                <a:uLnTx/>
                <a:uFillTx/>
                <a:latin typeface="Century Gothic"/>
                <a:ea typeface="+mn-ea"/>
                <a:cs typeface="+mn-cs"/>
              </a:rPr>
              <a:t>Hola, Lorenzo. ¿</a:t>
            </a:r>
            <a:r>
              <a:rPr lang="en-US" sz="2100" b="1" dirty="0">
                <a:solidFill>
                  <a:srgbClr val="3A3838"/>
                </a:solidFill>
                <a:latin typeface="Century Gothic"/>
              </a:rPr>
              <a:t>C</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ómo</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estás</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Sabes que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tú</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siempre</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me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habl</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___de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y la Tomatina?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Escuch</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__, la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semana</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próxima</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hago</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una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visita</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para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participar</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en</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la Tomatina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por</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primera</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vez</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80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0" i="0" u="none" strike="noStrike" kern="1200" cap="none" spc="0" normalizeH="0" baseline="0" noProof="0" dirty="0">
                <a:ln>
                  <a:noFill/>
                </a:ln>
                <a:solidFill>
                  <a:srgbClr val="3A3838"/>
                </a:solidFill>
                <a:effectLst/>
                <a:uLnTx/>
                <a:uFillTx/>
                <a:latin typeface="Century Gothic"/>
                <a:ea typeface="+mn-ea"/>
                <a:cs typeface="+mn-cs"/>
              </a:rPr>
              <a:t>¡</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Qué</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bien! Es una fiesta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excelente</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con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orígenes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muy</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interesantes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Yo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disfrut</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___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mucho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esta</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fiesta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loca</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Cuándo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lleg</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___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tú</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Normalmente</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yo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qued</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___ con mis amigos a las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diez</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cerca</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ayuntamiento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Yo</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viaj</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__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desde</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Valencia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el</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miércoles</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por</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la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mañana</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 ¿Me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esper</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___ </a:t>
            </a:r>
            <a:r>
              <a:rPr kumimoji="0" lang="en-US" sz="2100" b="1" i="0" u="none" strike="noStrike" kern="1200" cap="none" spc="0" normalizeH="0" baseline="0" noProof="0" dirty="0" err="1">
                <a:ln>
                  <a:noFill/>
                </a:ln>
                <a:solidFill>
                  <a:srgbClr val="3A3838"/>
                </a:solidFill>
                <a:effectLst/>
                <a:uLnTx/>
                <a:uFillTx/>
                <a:latin typeface="Century Gothic"/>
                <a:ea typeface="+mn-ea"/>
                <a:cs typeface="+mn-cs"/>
              </a:rPr>
              <a:t>allí</a:t>
            </a:r>
            <a:r>
              <a:rPr kumimoji="0" lang="en-US" sz="2100" b="1" i="0" u="none" strike="noStrike" kern="1200" cap="none" spc="0" normalizeH="0" baseline="0" noProof="0" dirty="0">
                <a:ln>
                  <a:noFill/>
                </a:ln>
                <a:solidFill>
                  <a:srgbClr val="3A3838"/>
                </a:solidFill>
                <a:effectLst/>
                <a:uLnTx/>
                <a:uFillTx/>
                <a:latin typeface="Century Gothic"/>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80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Sí</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pero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veces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vienen</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más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de 30.000 personas al pueblo y hay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muchas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colas.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Entonces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te</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recomiendo</a:t>
            </a:r>
            <a:r>
              <a:rPr lang="en-US" sz="2100" dirty="0">
                <a:solidFill>
                  <a:srgbClr val="3A3838"/>
                </a:solidFill>
                <a:latin typeface="Century Gothic"/>
              </a:rPr>
              <a:t>:</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lleg</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___ a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mucho</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antes de las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doce</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cuando</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empieza</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Yo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siempre</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llego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temprano</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 la plaza y mir___ a las personas que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suben</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el palo para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alcanzar</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el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jamón</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Saco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muchas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fotos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80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200" b="1" i="0" u="none" strike="noStrike" kern="1200" cap="none" spc="0" normalizeH="0" baseline="0" noProof="0" dirty="0">
                <a:ln>
                  <a:noFill/>
                </a:ln>
                <a:solidFill>
                  <a:srgbClr val="3A3838"/>
                </a:solidFill>
                <a:effectLst/>
                <a:uLnTx/>
                <a:uFillTx/>
                <a:latin typeface="Century Gothic"/>
                <a:ea typeface="+mn-ea"/>
                <a:cs typeface="+mn-cs"/>
              </a:rPr>
              <a:t>¿</a:t>
            </a:r>
            <a:r>
              <a:rPr kumimoji="0" lang="en-US" sz="2200" b="1" i="0" u="none" strike="noStrike" kern="1200" cap="none" spc="0" normalizeH="0" baseline="0" noProof="0" dirty="0" err="1">
                <a:ln>
                  <a:noFill/>
                </a:ln>
                <a:solidFill>
                  <a:srgbClr val="3A3838"/>
                </a:solidFill>
                <a:effectLst/>
                <a:uLnTx/>
                <a:uFillTx/>
                <a:latin typeface="Century Gothic"/>
                <a:ea typeface="+mn-ea"/>
                <a:cs typeface="+mn-cs"/>
              </a:rPr>
              <a:t>Llev</a:t>
            </a:r>
            <a:r>
              <a:rPr kumimoji="0" lang="en-US" sz="2200" b="1" i="0" u="none" strike="noStrike" kern="1200" cap="none" spc="0" normalizeH="0" baseline="0" noProof="0" dirty="0">
                <a:ln>
                  <a:noFill/>
                </a:ln>
                <a:solidFill>
                  <a:srgbClr val="3A3838"/>
                </a:solidFill>
                <a:effectLst/>
                <a:uLnTx/>
                <a:uFillTx/>
                <a:latin typeface="Century Gothic"/>
                <a:ea typeface="+mn-ea"/>
                <a:cs typeface="+mn-cs"/>
              </a:rPr>
              <a:t>__ </a:t>
            </a:r>
            <a:r>
              <a:rPr kumimoji="0" lang="en-US" sz="2200" b="1" i="0" u="none" strike="noStrike" kern="1200" cap="none" spc="0" normalizeH="0" baseline="0" noProof="0" dirty="0" err="1">
                <a:ln>
                  <a:noFill/>
                </a:ln>
                <a:solidFill>
                  <a:srgbClr val="3A3838"/>
                </a:solidFill>
                <a:effectLst/>
                <a:uLnTx/>
                <a:uFillTx/>
                <a:latin typeface="Century Gothic"/>
                <a:ea typeface="+mn-ea"/>
                <a:cs typeface="+mn-cs"/>
              </a:rPr>
              <a:t>ropa</a:t>
            </a:r>
            <a:r>
              <a:rPr kumimoji="0" lang="en-US" sz="22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200" b="1" i="0" u="none" strike="noStrike" kern="1200" cap="none" spc="0" normalizeH="0" baseline="0" noProof="0" dirty="0" err="1">
                <a:ln>
                  <a:noFill/>
                </a:ln>
                <a:solidFill>
                  <a:srgbClr val="3A3838"/>
                </a:solidFill>
                <a:effectLst/>
                <a:uLnTx/>
                <a:uFillTx/>
                <a:latin typeface="Century Gothic"/>
                <a:ea typeface="+mn-ea"/>
                <a:cs typeface="+mn-cs"/>
              </a:rPr>
              <a:t>blanca</a:t>
            </a:r>
            <a:r>
              <a:rPr kumimoji="0" lang="en-US" sz="2200" b="1" i="0" u="none" strike="noStrike" kern="1200" cap="none" spc="0" normalizeH="0" baseline="0" noProof="0" dirty="0">
                <a:ln>
                  <a:noFill/>
                </a:ln>
                <a:solidFill>
                  <a:srgbClr val="3A3838"/>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Pues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sí</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debido</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 la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tradición</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Otras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dos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reglas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importantes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son: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evit</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 romper las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camisetas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de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los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otros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y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lanz</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__ solo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tomates</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100" b="0" i="0" u="none" strike="noStrike" kern="1200" cap="none" spc="0" normalizeH="0" baseline="0" noProof="0" dirty="0" err="1">
                <a:ln>
                  <a:noFill/>
                </a:ln>
                <a:solidFill>
                  <a:srgbClr val="3A3838"/>
                </a:solidFill>
                <a:effectLst/>
                <a:uLnTx/>
                <a:uFillTx/>
                <a:latin typeface="Century Gothic"/>
                <a:ea typeface="+mn-ea"/>
                <a:cs typeface="+mn-cs"/>
              </a:rPr>
              <a:t>aplastados</a:t>
            </a:r>
            <a:r>
              <a:rPr lang="en-US" sz="2100" dirty="0">
                <a:solidFill>
                  <a:srgbClr val="3A3838"/>
                </a:solidFill>
                <a:latin typeface="Century Gothic"/>
              </a:rPr>
              <a:t>.</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a:t>
            </a:r>
            <a:r>
              <a:rPr lang="en-US" sz="2100" dirty="0">
                <a:solidFill>
                  <a:srgbClr val="3A3838"/>
                </a:solidFill>
                <a:latin typeface="Century Gothic"/>
              </a:rPr>
              <a:t>Y</a:t>
            </a:r>
            <a:r>
              <a:rPr kumimoji="0" lang="en-US" sz="2100" b="0" i="0" u="none" strike="noStrike" kern="1200" cap="none" spc="0" normalizeH="0" baseline="0" noProof="0" dirty="0">
                <a:ln>
                  <a:noFill/>
                </a:ln>
                <a:solidFill>
                  <a:srgbClr val="3A3838"/>
                </a:solidFill>
                <a:effectLst/>
                <a:uLnTx/>
                <a:uFillTx/>
                <a:latin typeface="Century Gothic"/>
                <a:ea typeface="+mn-ea"/>
                <a:cs typeface="+mn-cs"/>
              </a:rPr>
              <a:t>, por favor, ¡solo hasta la una! </a:t>
            </a:r>
            <a:r>
              <a:rPr lang="en-GB" sz="2100" dirty="0">
                <a:solidFill>
                  <a:srgbClr val="3A3838"/>
                </a:solidFill>
                <a:latin typeface="Century Gothic"/>
              </a:rPr>
              <a:t>F</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inalmente</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después</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de la fiesta, visit__ el resto de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este</a:t>
            </a:r>
            <a:r>
              <a:rPr kumimoji="0" lang="en-GB" sz="2100" b="0" i="0" u="none" strike="noStrike" kern="1200" cap="none" spc="0" normalizeH="0" baseline="0" noProof="0" dirty="0">
                <a:ln>
                  <a:noFill/>
                </a:ln>
                <a:solidFill>
                  <a:srgbClr val="3A3838"/>
                </a:solidFill>
                <a:effectLst/>
                <a:uLnTx/>
                <a:uFillTx/>
                <a:latin typeface="Century Gothic"/>
                <a:ea typeface="+mn-ea"/>
                <a:cs typeface="+mn-cs"/>
              </a:rPr>
              <a:t> pueblo </a:t>
            </a:r>
            <a:r>
              <a:rPr kumimoji="0" lang="en-GB" sz="2100" b="0" i="0" u="none" strike="noStrike" kern="1200" cap="none" spc="0" normalizeH="0" baseline="0" noProof="0" dirty="0" err="1">
                <a:ln>
                  <a:noFill/>
                </a:ln>
                <a:solidFill>
                  <a:srgbClr val="3A3838"/>
                </a:solidFill>
                <a:effectLst/>
                <a:uLnTx/>
                <a:uFillTx/>
                <a:latin typeface="Century Gothic"/>
                <a:ea typeface="+mn-ea"/>
                <a:cs typeface="+mn-cs"/>
              </a:rPr>
              <a:t>histórico</a:t>
            </a:r>
            <a:r>
              <a:rPr kumimoji="0" lang="en-GB" sz="2100" b="0" i="0" u="none" strike="noStrike" kern="1200" cap="none" spc="0" normalizeH="0" baseline="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 name="TextBox 2">
            <a:extLst>
              <a:ext uri="{FF2B5EF4-FFF2-40B4-BE49-F238E27FC236}">
                <a16:creationId xmlns:a16="http://schemas.microsoft.com/office/drawing/2014/main" id="{28A22D5D-DC29-4EE2-8C67-0DB0ECEC0CD1}"/>
              </a:ext>
            </a:extLst>
          </p:cNvPr>
          <p:cNvSpPr txBox="1"/>
          <p:nvPr/>
        </p:nvSpPr>
        <p:spPr>
          <a:xfrm>
            <a:off x="515686" y="123113"/>
            <a:ext cx="9599740" cy="707886"/>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Lee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conversación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entre Daniel y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amigo Lorenzo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Completa</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los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verbos</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con </a:t>
            </a:r>
            <a:r>
              <a:rPr kumimoji="0" lang="en-US" sz="2000" b="1" i="0" u="none" strike="noStrike" kern="1200" cap="none" spc="0" normalizeH="0" baseline="0" noProof="0" dirty="0">
                <a:ln>
                  <a:noFill/>
                </a:ln>
                <a:solidFill>
                  <a:srgbClr val="3A3838"/>
                </a:solidFill>
                <a:effectLst/>
                <a:uLnTx/>
                <a:uFillTx/>
                <a:latin typeface="Century Gothic"/>
                <a:ea typeface="+mn-ea"/>
                <a:cs typeface="+mn-cs"/>
              </a:rPr>
              <a:t>‘o’, ‘as’ </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or </a:t>
            </a:r>
            <a:r>
              <a:rPr kumimoji="0" lang="en-US" sz="2000" b="1" i="0" u="none" strike="noStrike" kern="1200" cap="none" spc="0" normalizeH="0" baseline="0" noProof="0" dirty="0">
                <a:ln>
                  <a:noFill/>
                </a:ln>
                <a:solidFill>
                  <a:srgbClr val="3A3838"/>
                </a:solidFill>
                <a:effectLst/>
                <a:uLnTx/>
                <a:uFillTx/>
                <a:latin typeface="Century Gothic"/>
                <a:ea typeface="+mn-ea"/>
                <a:cs typeface="+mn-cs"/>
              </a:rPr>
              <a:t>‘a’</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Luego</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escucha</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y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comprueba</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las </a:t>
            </a:r>
            <a:r>
              <a:rPr kumimoji="0" lang="en-US" sz="2000" b="0" i="0" u="none" strike="noStrike" kern="1200" cap="none" spc="0" normalizeH="0" baseline="0" noProof="0" dirty="0" err="1">
                <a:ln>
                  <a:noFill/>
                </a:ln>
                <a:solidFill>
                  <a:srgbClr val="3A3838"/>
                </a:solidFill>
                <a:effectLst/>
                <a:uLnTx/>
                <a:uFillTx/>
                <a:latin typeface="Century Gothic"/>
                <a:ea typeface="+mn-ea"/>
                <a:cs typeface="+mn-cs"/>
              </a:rPr>
              <a:t>respuestas</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B8F96769-CEE7-4B46-985A-67E04DEDFD32}"/>
              </a:ext>
            </a:extLst>
          </p:cNvPr>
          <p:cNvSpPr txBox="1"/>
          <p:nvPr/>
        </p:nvSpPr>
        <p:spPr>
          <a:xfrm>
            <a:off x="8191410" y="858978"/>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as</a:t>
            </a:r>
          </a:p>
        </p:txBody>
      </p:sp>
      <p:sp>
        <p:nvSpPr>
          <p:cNvPr id="12" name="TextBox 11">
            <a:extLst>
              <a:ext uri="{FF2B5EF4-FFF2-40B4-BE49-F238E27FC236}">
                <a16:creationId xmlns:a16="http://schemas.microsoft.com/office/drawing/2014/main" id="{3643A471-A4A4-4140-A9CD-4CD0051178A1}"/>
              </a:ext>
            </a:extLst>
          </p:cNvPr>
          <p:cNvSpPr txBox="1"/>
          <p:nvPr/>
        </p:nvSpPr>
        <p:spPr>
          <a:xfrm>
            <a:off x="1394485" y="1200914"/>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sp>
        <p:nvSpPr>
          <p:cNvPr id="13" name="TextBox 12">
            <a:extLst>
              <a:ext uri="{FF2B5EF4-FFF2-40B4-BE49-F238E27FC236}">
                <a16:creationId xmlns:a16="http://schemas.microsoft.com/office/drawing/2014/main" id="{7ABE632E-1C1B-411B-ABA9-8D42ABCC94D2}"/>
              </a:ext>
            </a:extLst>
          </p:cNvPr>
          <p:cNvSpPr txBox="1"/>
          <p:nvPr/>
        </p:nvSpPr>
        <p:spPr>
          <a:xfrm>
            <a:off x="10246890" y="1922917"/>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o</a:t>
            </a:r>
          </a:p>
        </p:txBody>
      </p:sp>
      <p:sp>
        <p:nvSpPr>
          <p:cNvPr id="14" name="TextBox 13">
            <a:extLst>
              <a:ext uri="{FF2B5EF4-FFF2-40B4-BE49-F238E27FC236}">
                <a16:creationId xmlns:a16="http://schemas.microsoft.com/office/drawing/2014/main" id="{64E3767B-65C4-4995-B65B-19C0FFE9C57E}"/>
              </a:ext>
            </a:extLst>
          </p:cNvPr>
          <p:cNvSpPr txBox="1"/>
          <p:nvPr/>
        </p:nvSpPr>
        <p:spPr>
          <a:xfrm>
            <a:off x="4388033" y="2255509"/>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as</a:t>
            </a:r>
          </a:p>
        </p:txBody>
      </p:sp>
      <p:sp>
        <p:nvSpPr>
          <p:cNvPr id="15" name="TextBox 14">
            <a:extLst>
              <a:ext uri="{FF2B5EF4-FFF2-40B4-BE49-F238E27FC236}">
                <a16:creationId xmlns:a16="http://schemas.microsoft.com/office/drawing/2014/main" id="{F1DEDFA3-9F60-4168-96DD-247D94872C97}"/>
              </a:ext>
            </a:extLst>
          </p:cNvPr>
          <p:cNvSpPr txBox="1"/>
          <p:nvPr/>
        </p:nvSpPr>
        <p:spPr>
          <a:xfrm>
            <a:off x="1315860" y="3013502"/>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o</a:t>
            </a:r>
          </a:p>
        </p:txBody>
      </p:sp>
      <p:sp>
        <p:nvSpPr>
          <p:cNvPr id="16" name="TextBox 15">
            <a:extLst>
              <a:ext uri="{FF2B5EF4-FFF2-40B4-BE49-F238E27FC236}">
                <a16:creationId xmlns:a16="http://schemas.microsoft.com/office/drawing/2014/main" id="{C022E9F0-6FFE-468E-B099-72308BD347E6}"/>
              </a:ext>
            </a:extLst>
          </p:cNvPr>
          <p:cNvSpPr txBox="1"/>
          <p:nvPr/>
        </p:nvSpPr>
        <p:spPr>
          <a:xfrm>
            <a:off x="8906290" y="3020514"/>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as</a:t>
            </a:r>
          </a:p>
        </p:txBody>
      </p:sp>
      <p:sp>
        <p:nvSpPr>
          <p:cNvPr id="17" name="TextBox 16">
            <a:extLst>
              <a:ext uri="{FF2B5EF4-FFF2-40B4-BE49-F238E27FC236}">
                <a16:creationId xmlns:a16="http://schemas.microsoft.com/office/drawing/2014/main" id="{D7A39C93-504B-4DC1-8507-E26FBCEDE8AD}"/>
              </a:ext>
            </a:extLst>
          </p:cNvPr>
          <p:cNvSpPr txBox="1"/>
          <p:nvPr/>
        </p:nvSpPr>
        <p:spPr>
          <a:xfrm>
            <a:off x="4348622" y="3792251"/>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sp>
        <p:nvSpPr>
          <p:cNvPr id="18" name="TextBox 17">
            <a:extLst>
              <a:ext uri="{FF2B5EF4-FFF2-40B4-BE49-F238E27FC236}">
                <a16:creationId xmlns:a16="http://schemas.microsoft.com/office/drawing/2014/main" id="{5B96ED79-B4EF-44FD-911B-21D6BFDDDA08}"/>
              </a:ext>
            </a:extLst>
          </p:cNvPr>
          <p:cNvSpPr txBox="1"/>
          <p:nvPr/>
        </p:nvSpPr>
        <p:spPr>
          <a:xfrm>
            <a:off x="6001908" y="4107532"/>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o</a:t>
            </a:r>
          </a:p>
        </p:txBody>
      </p:sp>
      <p:sp>
        <p:nvSpPr>
          <p:cNvPr id="19" name="TextBox 18">
            <a:extLst>
              <a:ext uri="{FF2B5EF4-FFF2-40B4-BE49-F238E27FC236}">
                <a16:creationId xmlns:a16="http://schemas.microsoft.com/office/drawing/2014/main" id="{E7E426AF-0E00-486E-BF5B-6B8741EE4DA1}"/>
              </a:ext>
            </a:extLst>
          </p:cNvPr>
          <p:cNvSpPr txBox="1"/>
          <p:nvPr/>
        </p:nvSpPr>
        <p:spPr>
          <a:xfrm>
            <a:off x="1114354" y="4869239"/>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as</a:t>
            </a:r>
          </a:p>
        </p:txBody>
      </p:sp>
      <p:sp>
        <p:nvSpPr>
          <p:cNvPr id="20" name="TextBox 19">
            <a:extLst>
              <a:ext uri="{FF2B5EF4-FFF2-40B4-BE49-F238E27FC236}">
                <a16:creationId xmlns:a16="http://schemas.microsoft.com/office/drawing/2014/main" id="{F2969CB2-7291-42A7-A688-5719DF0AC2D9}"/>
              </a:ext>
            </a:extLst>
          </p:cNvPr>
          <p:cNvSpPr txBox="1"/>
          <p:nvPr/>
        </p:nvSpPr>
        <p:spPr>
          <a:xfrm>
            <a:off x="9155035" y="5298592"/>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sp>
        <p:nvSpPr>
          <p:cNvPr id="21" name="TextBox 20">
            <a:extLst>
              <a:ext uri="{FF2B5EF4-FFF2-40B4-BE49-F238E27FC236}">
                <a16:creationId xmlns:a16="http://schemas.microsoft.com/office/drawing/2014/main" id="{90A5DBAE-4C95-4282-B46A-2A63490DF06E}"/>
              </a:ext>
            </a:extLst>
          </p:cNvPr>
          <p:cNvSpPr txBox="1"/>
          <p:nvPr/>
        </p:nvSpPr>
        <p:spPr>
          <a:xfrm>
            <a:off x="4143663" y="5649088"/>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sp>
        <p:nvSpPr>
          <p:cNvPr id="22" name="Rounded Rectangle 11">
            <a:extLst>
              <a:ext uri="{FF2B5EF4-FFF2-40B4-BE49-F238E27FC236}">
                <a16:creationId xmlns:a16="http://schemas.microsoft.com/office/drawing/2014/main" id="{1908BE53-BE8E-4B75-8232-29A15F313CA6}"/>
              </a:ext>
            </a:extLst>
          </p:cNvPr>
          <p:cNvSpPr/>
          <p:nvPr/>
        </p:nvSpPr>
        <p:spPr>
          <a:xfrm>
            <a:off x="10115425" y="127009"/>
            <a:ext cx="1955063" cy="334040"/>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69248357-AB10-4366-8A9B-DE1C505B5239}"/>
              </a:ext>
            </a:extLst>
          </p:cNvPr>
          <p:cNvSpPr txBox="1"/>
          <p:nvPr/>
        </p:nvSpPr>
        <p:spPr>
          <a:xfrm>
            <a:off x="5233062" y="5945410"/>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a</a:t>
            </a:r>
          </a:p>
        </p:txBody>
      </p:sp>
      <p:grpSp>
        <p:nvGrpSpPr>
          <p:cNvPr id="24" name="Group 23">
            <a:extLst>
              <a:ext uri="{FF2B5EF4-FFF2-40B4-BE49-F238E27FC236}">
                <a16:creationId xmlns:a16="http://schemas.microsoft.com/office/drawing/2014/main" id="{8060FD41-C48C-4654-9FBB-2B533691DFB0}"/>
              </a:ext>
            </a:extLst>
          </p:cNvPr>
          <p:cNvGrpSpPr/>
          <p:nvPr/>
        </p:nvGrpSpPr>
        <p:grpSpPr>
          <a:xfrm>
            <a:off x="10735630" y="489027"/>
            <a:ext cx="1061089" cy="344128"/>
            <a:chOff x="7758664" y="380605"/>
            <a:chExt cx="1026170" cy="344128"/>
          </a:xfrm>
        </p:grpSpPr>
        <p:sp>
          <p:nvSpPr>
            <p:cNvPr id="25" name="TextBox 24">
              <a:extLst>
                <a:ext uri="{FF2B5EF4-FFF2-40B4-BE49-F238E27FC236}">
                  <a16:creationId xmlns:a16="http://schemas.microsoft.com/office/drawing/2014/main" id="{9F4BD129-B1B0-4692-91DE-51C262272BA2}"/>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6" name="Straight Connector 25">
              <a:extLst>
                <a:ext uri="{FF2B5EF4-FFF2-40B4-BE49-F238E27FC236}">
                  <a16:creationId xmlns:a16="http://schemas.microsoft.com/office/drawing/2014/main" id="{CCF51D79-E6D2-47CC-8BD6-C39692168CDD}"/>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E421FB1-4EBB-4B1B-A253-EE038A72D245}"/>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66400C2-21A6-4BA6-A414-802FA569C3C6}"/>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2995F72-9B41-4B13-9FB3-C3C80EE21550}"/>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7661DB16-EDED-49C9-A41F-159A9A8BCDEE}"/>
              </a:ext>
            </a:extLst>
          </p:cNvPr>
          <p:cNvSpPr txBox="1"/>
          <p:nvPr/>
        </p:nvSpPr>
        <p:spPr>
          <a:xfrm>
            <a:off x="9326415" y="2255509"/>
            <a:ext cx="48874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AD1519"/>
                </a:solidFill>
                <a:effectLst/>
                <a:uLnTx/>
                <a:uFillTx/>
                <a:latin typeface="Century Gothic"/>
                <a:ea typeface="+mn-ea"/>
                <a:cs typeface="+mn-cs"/>
              </a:rPr>
              <a:t>o</a:t>
            </a:r>
          </a:p>
        </p:txBody>
      </p:sp>
      <p:pic>
        <p:nvPicPr>
          <p:cNvPr id="2" name="Conversation.wav">
            <a:hlinkClick r:id="" action="ppaction://media"/>
            <a:extLst>
              <a:ext uri="{FF2B5EF4-FFF2-40B4-BE49-F238E27FC236}">
                <a16:creationId xmlns:a16="http://schemas.microsoft.com/office/drawing/2014/main" id="{255289BF-A639-CA78-928B-E4E47A59A6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5610" y="2597227"/>
            <a:ext cx="812800" cy="812800"/>
          </a:xfrm>
          <a:prstGeom prst="rect">
            <a:avLst/>
          </a:prstGeom>
        </p:spPr>
      </p:pic>
    </p:spTree>
    <p:extLst>
      <p:ext uri="{BB962C8B-B14F-4D97-AF65-F5344CB8AC3E}">
        <p14:creationId xmlns:p14="http://schemas.microsoft.com/office/powerpoint/2010/main" val="22178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5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
                </p:tgtEl>
              </p:cMediaNode>
            </p:audio>
          </p:childTnLst>
        </p:cTn>
      </p:par>
    </p:tnLst>
    <p:bldLst>
      <p:bldP spid="11" grpId="0"/>
      <p:bldP spid="12" grpId="0"/>
      <p:bldP spid="13" grpId="0"/>
      <p:bldP spid="14" grpId="0"/>
      <p:bldP spid="16" grpId="0"/>
      <p:bldP spid="17" grpId="0"/>
      <p:bldP spid="18" grpId="0"/>
      <p:bldP spid="19" grpId="0"/>
      <p:bldP spid="20" grpId="0"/>
      <p:bldP spid="21" grpId="0"/>
      <p:bldP spid="23"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C8DFE7-44A0-443B-8156-E76C1D13341F}"/>
              </a:ext>
            </a:extLst>
          </p:cNvPr>
          <p:cNvSpPr>
            <a:spLocks noGrp="1"/>
          </p:cNvSpPr>
          <p:nvPr>
            <p:ph type="body" sz="quarter" idx="10"/>
          </p:nvPr>
        </p:nvSpPr>
        <p:spPr>
          <a:xfrm>
            <a:off x="3255961" y="291667"/>
            <a:ext cx="5306148" cy="486496"/>
          </a:xfrm>
        </p:spPr>
        <p:txBody>
          <a:bodyPr>
            <a:noAutofit/>
          </a:bodyPr>
          <a:lstStyle/>
          <a:p>
            <a:r>
              <a:rPr lang="en-GB" sz="2800" b="1" dirty="0" err="1"/>
              <a:t>Completa</a:t>
            </a:r>
            <a:r>
              <a:rPr lang="en-GB" sz="2800" b="1" dirty="0"/>
              <a:t> </a:t>
            </a:r>
            <a:r>
              <a:rPr lang="en-GB" sz="2800" b="1" dirty="0" err="1"/>
              <a:t>el</a:t>
            </a:r>
            <a:r>
              <a:rPr lang="en-GB" sz="2800" b="1" dirty="0"/>
              <a:t> </a:t>
            </a:r>
            <a:r>
              <a:rPr lang="en-GB" sz="2800" b="1" dirty="0" err="1"/>
              <a:t>texto</a:t>
            </a:r>
            <a:r>
              <a:rPr lang="en-GB" sz="2800" b="1" dirty="0"/>
              <a:t> </a:t>
            </a:r>
            <a:r>
              <a:rPr lang="en-GB" sz="2800" b="1" dirty="0" err="1"/>
              <a:t>en</a:t>
            </a:r>
            <a:r>
              <a:rPr lang="en-GB" sz="2800" b="1" dirty="0"/>
              <a:t> </a:t>
            </a:r>
            <a:r>
              <a:rPr lang="en-GB" sz="2800" b="1" dirty="0" err="1"/>
              <a:t>inglés</a:t>
            </a:r>
            <a:r>
              <a:rPr lang="en-GB" sz="2800" b="1" dirty="0"/>
              <a:t>:</a:t>
            </a:r>
          </a:p>
        </p:txBody>
      </p:sp>
      <p:sp>
        <p:nvSpPr>
          <p:cNvPr id="3" name="Title 2">
            <a:extLst>
              <a:ext uri="{FF2B5EF4-FFF2-40B4-BE49-F238E27FC236}">
                <a16:creationId xmlns:a16="http://schemas.microsoft.com/office/drawing/2014/main" id="{7DC0AC3C-28DA-4965-BE16-4961033B26B9}"/>
              </a:ext>
            </a:extLst>
          </p:cNvPr>
          <p:cNvSpPr>
            <a:spLocks noGrp="1"/>
          </p:cNvSpPr>
          <p:nvPr>
            <p:ph type="title"/>
          </p:nvPr>
        </p:nvSpPr>
        <p:spPr>
          <a:xfrm>
            <a:off x="0" y="213557"/>
            <a:ext cx="3130062" cy="647577"/>
          </a:xfrm>
        </p:spPr>
        <p:txBody>
          <a:bodyPr/>
          <a:lstStyle/>
          <a:p>
            <a:r>
              <a:rPr lang="en-GB" dirty="0"/>
              <a:t>La Tomatina</a:t>
            </a:r>
          </a:p>
        </p:txBody>
      </p:sp>
      <p:sp>
        <p:nvSpPr>
          <p:cNvPr id="5" name="Rectangle 4">
            <a:extLst>
              <a:ext uri="{FF2B5EF4-FFF2-40B4-BE49-F238E27FC236}">
                <a16:creationId xmlns:a16="http://schemas.microsoft.com/office/drawing/2014/main" id="{0FB30C26-C236-4936-842E-4131BD46AE0D}"/>
              </a:ext>
            </a:extLst>
          </p:cNvPr>
          <p:cNvSpPr/>
          <p:nvPr/>
        </p:nvSpPr>
        <p:spPr>
          <a:xfrm>
            <a:off x="66169" y="778163"/>
            <a:ext cx="12125831" cy="56938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A3838"/>
                </a:solidFill>
                <a:effectLst/>
                <a:uLnTx/>
                <a:uFillTx/>
                <a:latin typeface="Century Gothic"/>
                <a:ea typeface="+mn-ea"/>
                <a:cs typeface="+mn-cs"/>
              </a:rPr>
              <a:t>Daniel tells his friend Lorenzo that will come to </a:t>
            </a:r>
            <a:r>
              <a:rPr kumimoji="0" lang="en-GB" sz="28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GB" sz="2800" b="0" i="0" u="none" strike="noStrike" kern="1200" cap="none" spc="0" normalizeH="0" baseline="0" noProof="0" dirty="0">
                <a:ln>
                  <a:noFill/>
                </a:ln>
                <a:solidFill>
                  <a:srgbClr val="3A3838"/>
                </a:solidFill>
                <a:effectLst/>
                <a:uLnTx/>
                <a:uFillTx/>
                <a:latin typeface="Century Gothic"/>
                <a:ea typeface="+mn-ea"/>
                <a:cs typeface="+mn-cs"/>
              </a:rPr>
              <a:t> 1)____________ to 2) ___________________________________for the first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A3838"/>
                </a:solidFill>
                <a:effectLst/>
                <a:uLnTx/>
                <a:uFillTx/>
                <a:latin typeface="Century Gothic"/>
                <a:ea typeface="+mn-ea"/>
                <a:cs typeface="+mn-cs"/>
              </a:rPr>
              <a:t>His friend, Lorenzo says that he really 3) ________________________and asks when Daniel will arrive. He says that he normally meets his friends at 10 o’clock 4) 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A3838"/>
                </a:solidFill>
                <a:effectLst/>
                <a:uLnTx/>
                <a:uFillTx/>
                <a:latin typeface="Century Gothic"/>
                <a:ea typeface="+mn-ea"/>
                <a:cs typeface="+mn-cs"/>
              </a:rPr>
              <a:t>Daniel says he is coming from Valencia on Wednesday morning.  Lorenzo replies that he will wait for Daniel, but tells him to much earlier than 12 because 5) __________________________.  Lorenzo always arrives early and watches 6) 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3A3838"/>
                </a:solidFill>
                <a:effectLst/>
                <a:uLnTx/>
                <a:uFillTx/>
                <a:latin typeface="Century Gothic"/>
                <a:ea typeface="+mn-ea"/>
                <a:cs typeface="+mn-cs"/>
              </a:rPr>
              <a:t>____</a:t>
            </a:r>
            <a:r>
              <a:rPr lang="en-GB" sz="2800" dirty="0">
                <a:solidFill>
                  <a:srgbClr val="3A3838"/>
                </a:solidFill>
                <a:latin typeface="Century Gothic"/>
              </a:rPr>
              <a:t>_.</a:t>
            </a:r>
            <a:r>
              <a:rPr kumimoji="0" lang="en-GB" sz="2800" b="0" i="0" u="none" strike="noStrike" kern="1200" cap="none" spc="0" normalizeH="0" baseline="0" noProof="0" dirty="0">
                <a:ln>
                  <a:noFill/>
                </a:ln>
                <a:solidFill>
                  <a:srgbClr val="3A3838"/>
                </a:solidFill>
                <a:effectLst/>
                <a:uLnTx/>
                <a:uFillTx/>
                <a:latin typeface="Century Gothic"/>
                <a:ea typeface="+mn-ea"/>
                <a:cs typeface="+mn-cs"/>
              </a:rPr>
              <a:t> Lorenzo explains that wearing white is tradition.  Two important rules are to 7) _______________________________ and to only throw squashed tomatoes and only until 1 o’clock. He encourages Daniel to visit the rest of the 8) ____________________ town.  </a:t>
            </a:r>
          </a:p>
        </p:txBody>
      </p:sp>
      <p:sp>
        <p:nvSpPr>
          <p:cNvPr id="7" name="Rectangle 6">
            <a:extLst>
              <a:ext uri="{FF2B5EF4-FFF2-40B4-BE49-F238E27FC236}">
                <a16:creationId xmlns:a16="http://schemas.microsoft.com/office/drawing/2014/main" id="{C7BE7251-D0D4-4663-8E1C-3843D0A4B2F8}"/>
              </a:ext>
            </a:extLst>
          </p:cNvPr>
          <p:cNvSpPr/>
          <p:nvPr/>
        </p:nvSpPr>
        <p:spPr>
          <a:xfrm>
            <a:off x="2829783" y="2464175"/>
            <a:ext cx="32993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D1519"/>
                </a:solidFill>
                <a:effectLst/>
                <a:uLnTx/>
                <a:uFillTx/>
                <a:latin typeface="Century Gothic"/>
                <a:ea typeface="+mn-ea"/>
                <a:cs typeface="+mn-cs"/>
              </a:rPr>
              <a:t>near the town hall</a:t>
            </a:r>
            <a:endParaRPr kumimoji="0" lang="en-GB" sz="2800"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8" name="Rectangle 7">
            <a:extLst>
              <a:ext uri="{FF2B5EF4-FFF2-40B4-BE49-F238E27FC236}">
                <a16:creationId xmlns:a16="http://schemas.microsoft.com/office/drawing/2014/main" id="{F61F215D-C942-4D73-833D-6BA96F3F823C}"/>
              </a:ext>
            </a:extLst>
          </p:cNvPr>
          <p:cNvSpPr/>
          <p:nvPr/>
        </p:nvSpPr>
        <p:spPr>
          <a:xfrm>
            <a:off x="4708655" y="3722876"/>
            <a:ext cx="479490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D1519"/>
                </a:solidFill>
                <a:effectLst/>
                <a:uLnTx/>
                <a:uFillTx/>
                <a:latin typeface="Century Gothic"/>
                <a:ea typeface="+mn-ea"/>
                <a:cs typeface="+mn-cs"/>
              </a:rPr>
              <a:t>there will be lots of queues</a:t>
            </a:r>
            <a:endParaRPr kumimoji="0" lang="en-GB" sz="2800"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9" name="Rectangle 8">
            <a:extLst>
              <a:ext uri="{FF2B5EF4-FFF2-40B4-BE49-F238E27FC236}">
                <a16:creationId xmlns:a16="http://schemas.microsoft.com/office/drawing/2014/main" id="{0A730DC4-999C-4B74-8DEF-68CCB94EFCD9}"/>
              </a:ext>
            </a:extLst>
          </p:cNvPr>
          <p:cNvSpPr/>
          <p:nvPr/>
        </p:nvSpPr>
        <p:spPr>
          <a:xfrm>
            <a:off x="2509422" y="4987639"/>
            <a:ext cx="573105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D1519"/>
                </a:solidFill>
                <a:effectLst/>
                <a:uLnTx/>
                <a:uFillTx/>
                <a:latin typeface="Century Gothic"/>
                <a:ea typeface="+mn-ea"/>
                <a:cs typeface="+mn-cs"/>
              </a:rPr>
              <a:t>avoid breaking t-shirts of others </a:t>
            </a:r>
            <a:endParaRPr kumimoji="0" lang="en-GB" sz="2800"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0" name="Rectangle 9">
            <a:extLst>
              <a:ext uri="{FF2B5EF4-FFF2-40B4-BE49-F238E27FC236}">
                <a16:creationId xmlns:a16="http://schemas.microsoft.com/office/drawing/2014/main" id="{ABD50A90-AACD-4E38-BC57-D46044C98DDC}"/>
              </a:ext>
            </a:extLst>
          </p:cNvPr>
          <p:cNvSpPr/>
          <p:nvPr/>
        </p:nvSpPr>
        <p:spPr>
          <a:xfrm>
            <a:off x="6352850" y="4158843"/>
            <a:ext cx="53735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D1519"/>
                </a:solidFill>
                <a:effectLst/>
                <a:uLnTx/>
                <a:uFillTx/>
                <a:latin typeface="Century Gothic"/>
                <a:ea typeface="+mn-ea"/>
                <a:cs typeface="+mn-cs"/>
              </a:rPr>
              <a:t>the people trying to reach the</a:t>
            </a:r>
            <a:endParaRPr kumimoji="0" lang="en-GB" sz="2800"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CF010F15-849D-44BE-82E0-917911D2D165}"/>
              </a:ext>
            </a:extLst>
          </p:cNvPr>
          <p:cNvSpPr/>
          <p:nvPr/>
        </p:nvSpPr>
        <p:spPr>
          <a:xfrm>
            <a:off x="4029744" y="5854970"/>
            <a:ext cx="385554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D1519"/>
                </a:solidFill>
                <a:effectLst/>
                <a:uLnTx/>
                <a:uFillTx/>
                <a:latin typeface="Century Gothic"/>
                <a:ea typeface="+mn-ea"/>
                <a:cs typeface="+mn-cs"/>
              </a:rPr>
              <a:t>incredible / historical</a:t>
            </a:r>
            <a:endParaRPr kumimoji="0" lang="en-GB" sz="2800"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2" name="Rectangle 11">
            <a:extLst>
              <a:ext uri="{FF2B5EF4-FFF2-40B4-BE49-F238E27FC236}">
                <a16:creationId xmlns:a16="http://schemas.microsoft.com/office/drawing/2014/main" id="{82DC1D30-044F-4AB3-AADD-1D4354491396}"/>
              </a:ext>
            </a:extLst>
          </p:cNvPr>
          <p:cNvSpPr/>
          <p:nvPr/>
        </p:nvSpPr>
        <p:spPr>
          <a:xfrm>
            <a:off x="521350" y="1181200"/>
            <a:ext cx="6369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D1519"/>
                </a:solidFill>
                <a:effectLst/>
                <a:uLnTx/>
                <a:uFillTx/>
                <a:latin typeface="Century Gothic"/>
                <a:ea typeface="+mn-ea"/>
                <a:cs typeface="+mn-cs"/>
              </a:rPr>
              <a:t>to take part in the Tomatina festival </a:t>
            </a:r>
            <a:endParaRPr kumimoji="0" lang="en-GB" sz="2800"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D9A44F5F-E48E-4E55-B881-6AAF4C6A5295}"/>
              </a:ext>
            </a:extLst>
          </p:cNvPr>
          <p:cNvSpPr/>
          <p:nvPr/>
        </p:nvSpPr>
        <p:spPr>
          <a:xfrm>
            <a:off x="9485279" y="764695"/>
            <a:ext cx="209223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D1519"/>
                </a:solidFill>
                <a:effectLst/>
                <a:uLnTx/>
                <a:uFillTx/>
                <a:latin typeface="Century Gothic"/>
                <a:ea typeface="+mn-ea"/>
                <a:cs typeface="+mn-cs"/>
              </a:rPr>
              <a:t>next week </a:t>
            </a:r>
            <a:endParaRPr kumimoji="0" lang="en-GB" sz="2800"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14" name="Rectangle 13">
            <a:extLst>
              <a:ext uri="{FF2B5EF4-FFF2-40B4-BE49-F238E27FC236}">
                <a16:creationId xmlns:a16="http://schemas.microsoft.com/office/drawing/2014/main" id="{0BAE75AB-0868-4376-835F-7EEA08B53718}"/>
              </a:ext>
            </a:extLst>
          </p:cNvPr>
          <p:cNvSpPr/>
          <p:nvPr/>
        </p:nvSpPr>
        <p:spPr>
          <a:xfrm>
            <a:off x="6811649" y="1590782"/>
            <a:ext cx="44518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D1519"/>
                </a:solidFill>
                <a:effectLst/>
                <a:uLnTx/>
                <a:uFillTx/>
                <a:latin typeface="Century Gothic"/>
                <a:ea typeface="+mn-ea"/>
                <a:cs typeface="+mn-cs"/>
              </a:rPr>
              <a:t>enjoys this crazy festival </a:t>
            </a:r>
          </a:p>
        </p:txBody>
      </p:sp>
      <p:sp>
        <p:nvSpPr>
          <p:cNvPr id="4" name="Rounded Rectangle 11">
            <a:extLst>
              <a:ext uri="{FF2B5EF4-FFF2-40B4-BE49-F238E27FC236}">
                <a16:creationId xmlns:a16="http://schemas.microsoft.com/office/drawing/2014/main" id="{F9C76959-31C0-5AB5-756F-FD40A881869E}"/>
              </a:ext>
            </a:extLst>
          </p:cNvPr>
          <p:cNvSpPr/>
          <p:nvPr/>
        </p:nvSpPr>
        <p:spPr>
          <a:xfrm>
            <a:off x="9846227" y="256770"/>
            <a:ext cx="2092239" cy="551098"/>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868B515E-40E2-35A3-8F48-9722D059E106}"/>
              </a:ext>
            </a:extLst>
          </p:cNvPr>
          <p:cNvSpPr/>
          <p:nvPr/>
        </p:nvSpPr>
        <p:spPr>
          <a:xfrm>
            <a:off x="66169" y="4594943"/>
            <a:ext cx="9749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D1519"/>
                </a:solidFill>
                <a:effectLst/>
                <a:uLnTx/>
                <a:uFillTx/>
                <a:latin typeface="Century Gothic"/>
                <a:ea typeface="+mn-ea"/>
                <a:cs typeface="+mn-cs"/>
              </a:rPr>
              <a:t>ham</a:t>
            </a:r>
            <a:endParaRPr kumimoji="0" lang="en-GB" sz="2800" b="0" i="0" u="none" strike="noStrike" kern="1200" cap="none" spc="0" normalizeH="0" baseline="0" noProof="0" dirty="0">
              <a:ln>
                <a:noFill/>
              </a:ln>
              <a:solidFill>
                <a:srgbClr val="AD1519"/>
              </a:solidFill>
              <a:effectLst/>
              <a:uLnTx/>
              <a:uFillTx/>
              <a:latin typeface="Century Gothic"/>
              <a:ea typeface="+mn-ea"/>
              <a:cs typeface="+mn-cs"/>
            </a:endParaRPr>
          </a:p>
        </p:txBody>
      </p:sp>
    </p:spTree>
    <p:extLst>
      <p:ext uri="{BB962C8B-B14F-4D97-AF65-F5344CB8AC3E}">
        <p14:creationId xmlns:p14="http://schemas.microsoft.com/office/powerpoint/2010/main" val="281716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D95EC0-D99C-4295-8B65-DC5908F0D2FF}"/>
              </a:ext>
            </a:extLst>
          </p:cNvPr>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7" name="Rectangle 6">
            <a:extLst>
              <a:ext uri="{FF2B5EF4-FFF2-40B4-BE49-F238E27FC236}">
                <a16:creationId xmlns:a16="http://schemas.microsoft.com/office/drawing/2014/main" id="{8051E9D2-E527-42E9-B37C-9A14A164B4D9}"/>
              </a:ext>
            </a:extLst>
          </p:cNvPr>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8" name="TextBox 7">
            <a:extLst>
              <a:ext uri="{FF2B5EF4-FFF2-40B4-BE49-F238E27FC236}">
                <a16:creationId xmlns:a16="http://schemas.microsoft.com/office/drawing/2014/main" id="{C0EC5DC7-8E77-45E2-9AEB-A05ADF4A733A}"/>
              </a:ext>
            </a:extLst>
          </p:cNvPr>
          <p:cNvSpPr txBox="1"/>
          <p:nvPr/>
        </p:nvSpPr>
        <p:spPr>
          <a:xfrm>
            <a:off x="235464" y="1263021"/>
            <a:ext cx="10404827" cy="500906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3A3838"/>
                </a:solidFill>
                <a:effectLst/>
                <a:uLnTx/>
                <a:uFillTx/>
                <a:latin typeface="Century Gothic"/>
                <a:ea typeface="+mn-ea"/>
                <a:cs typeface="+mn-cs"/>
              </a:rPr>
              <a:t>Hola Loren</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z</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o,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cómo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está</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Sabe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que </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iempre</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me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habla</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de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y la Tomatina?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cucha</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la </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emana</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próxima</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toy</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para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participar</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la Tomatina por la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primera</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ve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z</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05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Qué</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bien. E</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una fie</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ta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ex</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ce</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lente</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Di</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fruto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mucho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ta</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fie</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ta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loca</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Cuándo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llega</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Normalmente</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encuentro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con mi</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amigo</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 las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die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z</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ce</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rca</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ayuntamiento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Viajo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de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de</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Valencia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miércole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por la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mañana</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¿Me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pera</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allí</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1050" b="0" i="0" u="none" strike="noStrike" kern="1200" cap="none" spc="0" normalizeH="0" baseline="0" noProof="0" dirty="0">
              <a:ln>
                <a:noFill/>
              </a:ln>
              <a:solidFill>
                <a:srgbClr val="3A38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í</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pero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ve</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ce</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vienen</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má</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de 30.000 per</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ona</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al pueblo y hay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mucha</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cola</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Enton</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ces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llega</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Buñol</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mucho</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ante</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de las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do</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ce</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cuando</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empie</a:t>
            </a:r>
            <a:r>
              <a:rPr kumimoji="0" lang="en-GB" sz="2400" b="1" i="0" u="none" strike="noStrike" kern="1200" cap="none" spc="0" normalizeH="0" baseline="0" noProof="0" dirty="0" err="1">
                <a:ln>
                  <a:noFill/>
                </a:ln>
                <a:solidFill>
                  <a:srgbClr val="3A3838"/>
                </a:solidFill>
                <a:effectLst/>
                <a:uLnTx/>
                <a:uFillTx/>
                <a:latin typeface="Century Gothic"/>
                <a:ea typeface="+mn-ea"/>
                <a:cs typeface="+mn-cs"/>
              </a:rPr>
              <a:t>z</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a</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iempre</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llego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temprano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 pla</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z</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a y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miro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 la</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per</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ona</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que </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uben</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el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palo</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para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alcan</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z</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ar</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el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jamón</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1" i="0" u="none" strike="noStrike" kern="1200" cap="none" spc="0" normalizeH="0" baseline="0" noProof="0" dirty="0">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aco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mucha</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3A3838"/>
                </a:solidFill>
                <a:effectLst/>
                <a:uLnTx/>
                <a:uFillTx/>
                <a:latin typeface="Century Gothic"/>
                <a:ea typeface="+mn-ea"/>
                <a:cs typeface="+mn-cs"/>
              </a:rPr>
              <a:t>foto</a:t>
            </a:r>
            <a:r>
              <a:rPr kumimoji="0" lang="en-US" sz="2400" b="1" i="0" u="none" strike="noStrike" kern="1200" cap="none" spc="0" normalizeH="0" baseline="0" noProof="0" dirty="0" err="1">
                <a:ln>
                  <a:noFill/>
                </a:ln>
                <a:solidFill>
                  <a:srgbClr val="3A3838"/>
                </a:solidFill>
                <a:effectLst/>
                <a:uLnTx/>
                <a:uFillTx/>
                <a:latin typeface="Century Gothic"/>
                <a:ea typeface="+mn-ea"/>
                <a:cs typeface="+mn-cs"/>
              </a:rPr>
              <a:t>s</a:t>
            </a:r>
            <a:r>
              <a:rPr kumimoji="0" lang="en-US" sz="24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10" name="Title 9">
            <a:extLst>
              <a:ext uri="{FF2B5EF4-FFF2-40B4-BE49-F238E27FC236}">
                <a16:creationId xmlns:a16="http://schemas.microsoft.com/office/drawing/2014/main" id="{0522DC6C-43B4-4B01-BD95-4D4386333F5D}"/>
              </a:ext>
            </a:extLst>
          </p:cNvPr>
          <p:cNvSpPr>
            <a:spLocks noGrp="1"/>
          </p:cNvSpPr>
          <p:nvPr>
            <p:ph type="title"/>
          </p:nvPr>
        </p:nvSpPr>
        <p:spPr>
          <a:xfrm>
            <a:off x="0" y="213557"/>
            <a:ext cx="7254240" cy="647577"/>
          </a:xfrm>
        </p:spPr>
        <p:txBody>
          <a:bodyPr>
            <a:normAutofit/>
          </a:bodyPr>
          <a:lstStyle/>
          <a:p>
            <a:r>
              <a:rPr lang="en-GB" dirty="0" err="1"/>
              <a:t>Practicamos</a:t>
            </a:r>
            <a:r>
              <a:rPr lang="en-GB" dirty="0"/>
              <a:t> la </a:t>
            </a:r>
            <a:r>
              <a:rPr lang="en-GB" dirty="0" err="1"/>
              <a:t>pronunciación</a:t>
            </a:r>
            <a:endParaRPr lang="en-GB" dirty="0"/>
          </a:p>
        </p:txBody>
      </p:sp>
      <p:sp>
        <p:nvSpPr>
          <p:cNvPr id="3" name="TextBox 2">
            <a:extLst>
              <a:ext uri="{FF2B5EF4-FFF2-40B4-BE49-F238E27FC236}">
                <a16:creationId xmlns:a16="http://schemas.microsoft.com/office/drawing/2014/main" id="{B07833C0-C582-4B6A-BA61-87584B9EFF73}"/>
              </a:ext>
            </a:extLst>
          </p:cNvPr>
          <p:cNvSpPr txBox="1"/>
          <p:nvPr/>
        </p:nvSpPr>
        <p:spPr>
          <a:xfrm>
            <a:off x="4668474" y="6368485"/>
            <a:ext cx="32868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highlight>
                  <a:srgbClr val="FEF8F8"/>
                </a:highlight>
                <a:uLnTx/>
                <a:uFillTx/>
                <a:latin typeface="Century Gothic"/>
                <a:ea typeface="+mn-ea"/>
                <a:cs typeface="+mn-cs"/>
              </a:rPr>
              <a:t>*</a:t>
            </a:r>
            <a:r>
              <a:rPr kumimoji="0" lang="en-GB" sz="2000" b="0" i="0" u="none" strike="noStrike" kern="1200" cap="none" spc="0" normalizeH="0" baseline="0" noProof="0" dirty="0" err="1">
                <a:ln>
                  <a:noFill/>
                </a:ln>
                <a:solidFill>
                  <a:srgbClr val="3A3838"/>
                </a:solidFill>
                <a:effectLst/>
                <a:highlight>
                  <a:srgbClr val="FEF8F8"/>
                </a:highlight>
                <a:uLnTx/>
                <a:uFillTx/>
                <a:latin typeface="Century Gothic"/>
                <a:ea typeface="+mn-ea"/>
                <a:cs typeface="+mn-cs"/>
              </a:rPr>
              <a:t>alcanzar</a:t>
            </a:r>
            <a:r>
              <a:rPr kumimoji="0" lang="en-GB" sz="2000" b="0" i="0" u="none" strike="noStrike" kern="1200" cap="none" spc="0" normalizeH="0" baseline="0" noProof="0" dirty="0">
                <a:ln>
                  <a:noFill/>
                </a:ln>
                <a:solidFill>
                  <a:srgbClr val="3A3838"/>
                </a:solidFill>
                <a:effectLst/>
                <a:highlight>
                  <a:srgbClr val="FEF8F8"/>
                </a:highlight>
                <a:uLnTx/>
                <a:uFillTx/>
                <a:latin typeface="Century Gothic"/>
                <a:ea typeface="+mn-ea"/>
                <a:cs typeface="+mn-cs"/>
              </a:rPr>
              <a:t> (H) = to reach</a:t>
            </a:r>
          </a:p>
        </p:txBody>
      </p:sp>
      <p:sp>
        <p:nvSpPr>
          <p:cNvPr id="2" name="Rounded Rectangle 11">
            <a:extLst>
              <a:ext uri="{FF2B5EF4-FFF2-40B4-BE49-F238E27FC236}">
                <a16:creationId xmlns:a16="http://schemas.microsoft.com/office/drawing/2014/main" id="{1CD2CF97-464B-3AD1-43C1-D13EDD315DDA}"/>
              </a:ext>
            </a:extLst>
          </p:cNvPr>
          <p:cNvSpPr/>
          <p:nvPr/>
        </p:nvSpPr>
        <p:spPr>
          <a:xfrm>
            <a:off x="10304585" y="256770"/>
            <a:ext cx="1633881" cy="551098"/>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5562FC3E-BDE2-CA02-6844-99658E93044A}"/>
              </a:ext>
            </a:extLst>
          </p:cNvPr>
          <p:cNvPicPr>
            <a:picLocks noChangeAspect="1"/>
          </p:cNvPicPr>
          <p:nvPr/>
        </p:nvPicPr>
        <p:blipFill>
          <a:blip r:embed="rId3"/>
          <a:stretch>
            <a:fillRect/>
          </a:stretch>
        </p:blipFill>
        <p:spPr>
          <a:xfrm>
            <a:off x="7549515" y="107103"/>
            <a:ext cx="1338091" cy="1155918"/>
          </a:xfrm>
          <a:prstGeom prst="rect">
            <a:avLst/>
          </a:prstGeom>
        </p:spPr>
      </p:pic>
      <p:sp>
        <p:nvSpPr>
          <p:cNvPr id="18" name="Rectangle 3" descr="rectangle for timer">
            <a:extLst>
              <a:ext uri="{FF2B5EF4-FFF2-40B4-BE49-F238E27FC236}">
                <a16:creationId xmlns:a16="http://schemas.microsoft.com/office/drawing/2014/main" id="{24299C1C-E019-43F7-9F9E-70FC333172AF}"/>
              </a:ext>
            </a:extLst>
          </p:cNvPr>
          <p:cNvSpPr>
            <a:spLocks noChangeArrowheads="1"/>
          </p:cNvSpPr>
          <p:nvPr/>
        </p:nvSpPr>
        <p:spPr bwMode="auto">
          <a:xfrm>
            <a:off x="10841537" y="1812100"/>
            <a:ext cx="325902" cy="2997517"/>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19" name="Rectangle 2" descr="rectangle that moves down the slide to show the 60 second timer">
            <a:extLst>
              <a:ext uri="{FF2B5EF4-FFF2-40B4-BE49-F238E27FC236}">
                <a16:creationId xmlns:a16="http://schemas.microsoft.com/office/drawing/2014/main" id="{10FA111F-6A59-47C4-BC93-4A675CD5E626}"/>
              </a:ext>
            </a:extLst>
          </p:cNvPr>
          <p:cNvSpPr>
            <a:spLocks noChangeArrowheads="1"/>
          </p:cNvSpPr>
          <p:nvPr/>
        </p:nvSpPr>
        <p:spPr bwMode="auto">
          <a:xfrm>
            <a:off x="10841537" y="1812100"/>
            <a:ext cx="325901" cy="2997518"/>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20" name="Line 7" descr="top line for timer, 60 seconds">
            <a:extLst>
              <a:ext uri="{FF2B5EF4-FFF2-40B4-BE49-F238E27FC236}">
                <a16:creationId xmlns:a16="http://schemas.microsoft.com/office/drawing/2014/main" id="{62115E93-0331-4383-8C61-7CF9BB9610C4}"/>
              </a:ext>
            </a:extLst>
          </p:cNvPr>
          <p:cNvSpPr>
            <a:spLocks noChangeShapeType="1"/>
          </p:cNvSpPr>
          <p:nvPr/>
        </p:nvSpPr>
        <p:spPr bwMode="auto">
          <a:xfrm>
            <a:off x="11243211" y="1833393"/>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21" name="Line 4" descr="line to show the length of 60 seconds">
            <a:extLst>
              <a:ext uri="{FF2B5EF4-FFF2-40B4-BE49-F238E27FC236}">
                <a16:creationId xmlns:a16="http://schemas.microsoft.com/office/drawing/2014/main" id="{6FF1D9C8-B39D-456E-BC50-4E1D43FCA84D}"/>
              </a:ext>
            </a:extLst>
          </p:cNvPr>
          <p:cNvSpPr>
            <a:spLocks noChangeShapeType="1"/>
          </p:cNvSpPr>
          <p:nvPr/>
        </p:nvSpPr>
        <p:spPr bwMode="auto">
          <a:xfrm flipH="1">
            <a:off x="11243211" y="1825685"/>
            <a:ext cx="3333" cy="29975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22" name="Line 9" descr="bottom line for timer, 0 seconds">
            <a:extLst>
              <a:ext uri="{FF2B5EF4-FFF2-40B4-BE49-F238E27FC236}">
                <a16:creationId xmlns:a16="http://schemas.microsoft.com/office/drawing/2014/main" id="{B3028CF0-0668-4D3B-B84E-76DC33666E86}"/>
              </a:ext>
            </a:extLst>
          </p:cNvPr>
          <p:cNvSpPr>
            <a:spLocks noChangeShapeType="1"/>
          </p:cNvSpPr>
          <p:nvPr/>
        </p:nvSpPr>
        <p:spPr bwMode="auto">
          <a:xfrm>
            <a:off x="11254996" y="4809880"/>
            <a:ext cx="31057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23" name="AutoShape 11">
            <a:hlinkClick r:id="" action="ppaction://noaction" highlightClick="1"/>
            <a:extLst>
              <a:ext uri="{FF2B5EF4-FFF2-40B4-BE49-F238E27FC236}">
                <a16:creationId xmlns:a16="http://schemas.microsoft.com/office/drawing/2014/main" id="{90850D50-57CA-41D2-B551-21E2BB019814}"/>
              </a:ext>
            </a:extLst>
          </p:cNvPr>
          <p:cNvSpPr>
            <a:spLocks noChangeArrowheads="1"/>
          </p:cNvSpPr>
          <p:nvPr/>
        </p:nvSpPr>
        <p:spPr bwMode="auto">
          <a:xfrm>
            <a:off x="10499144" y="4931577"/>
            <a:ext cx="1035387" cy="382082"/>
          </a:xfrm>
          <a:prstGeom prst="actionButtonBlank">
            <a:avLst/>
          </a:prstGeom>
          <a:solidFill>
            <a:schemeClr val="tx2"/>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defRPr/>
            </a:pPr>
            <a:r>
              <a:rPr lang="en-GB" sz="2000" b="1" dirty="0" err="1">
                <a:solidFill>
                  <a:schemeClr val="bg1"/>
                </a:solidFill>
                <a:latin typeface="+mj-lt"/>
              </a:rPr>
              <a:t>Tiempo</a:t>
            </a:r>
            <a:endParaRPr lang="en-GB" sz="2400" b="1" dirty="0">
              <a:solidFill>
                <a:schemeClr val="bg1"/>
              </a:solidFill>
              <a:latin typeface="+mj-lt"/>
            </a:endParaRPr>
          </a:p>
        </p:txBody>
      </p:sp>
      <p:sp>
        <p:nvSpPr>
          <p:cNvPr id="24" name="Text Placeholder 2">
            <a:extLst>
              <a:ext uri="{FF2B5EF4-FFF2-40B4-BE49-F238E27FC236}">
                <a16:creationId xmlns:a16="http://schemas.microsoft.com/office/drawing/2014/main" id="{76B0317B-2D99-4B7B-80AC-220F8E9E6894}"/>
              </a:ext>
            </a:extLst>
          </p:cNvPr>
          <p:cNvSpPr txBox="1">
            <a:spLocks/>
          </p:cNvSpPr>
          <p:nvPr/>
        </p:nvSpPr>
        <p:spPr>
          <a:xfrm>
            <a:off x="11411509" y="1656977"/>
            <a:ext cx="718243"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3 m.</a:t>
            </a:r>
          </a:p>
        </p:txBody>
      </p:sp>
      <p:sp>
        <p:nvSpPr>
          <p:cNvPr id="25" name="Text Placeholder 2">
            <a:extLst>
              <a:ext uri="{FF2B5EF4-FFF2-40B4-BE49-F238E27FC236}">
                <a16:creationId xmlns:a16="http://schemas.microsoft.com/office/drawing/2014/main" id="{37F703F8-1B6D-4BCC-9A02-3C1194B89499}"/>
              </a:ext>
            </a:extLst>
          </p:cNvPr>
          <p:cNvSpPr txBox="1">
            <a:spLocks/>
          </p:cNvSpPr>
          <p:nvPr/>
        </p:nvSpPr>
        <p:spPr>
          <a:xfrm>
            <a:off x="11514997" y="4535781"/>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a:t>
            </a:r>
          </a:p>
        </p:txBody>
      </p:sp>
    </p:spTree>
    <p:extLst>
      <p:ext uri="{BB962C8B-B14F-4D97-AF65-F5344CB8AC3E}">
        <p14:creationId xmlns:p14="http://schemas.microsoft.com/office/powerpoint/2010/main" val="3276172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80000"/>
                                        <p:tgtEl>
                                          <p:spTgt spid="18"/>
                                        </p:tgtEl>
                                      </p:cBhvr>
                                    </p:animEffect>
                                    <p:set>
                                      <p:cBhvr>
                                        <p:cTn id="7" dur="1" fill="hold">
                                          <p:stCondLst>
                                            <p:cond delay="179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 name="Picture 4">
            <a:extLst>
              <a:ext uri="{FF2B5EF4-FFF2-40B4-BE49-F238E27FC236}">
                <a16:creationId xmlns:a16="http://schemas.microsoft.com/office/drawing/2014/main" id="{4C783323-85F9-4CFF-A473-098FD4BE4E55}"/>
              </a:ext>
            </a:extLst>
          </p:cNvPr>
          <p:cNvPicPr>
            <a:picLocks noChangeAspect="1"/>
          </p:cNvPicPr>
          <p:nvPr/>
        </p:nvPicPr>
        <p:blipFill rotWithShape="1">
          <a:blip r:embed="rId3"/>
          <a:srcRect l="16658" t="3802" r="42502" b="59246"/>
          <a:stretch/>
        </p:blipFill>
        <p:spPr>
          <a:xfrm>
            <a:off x="5615597" y="3957466"/>
            <a:ext cx="6283965" cy="2207666"/>
          </a:xfrm>
          <a:prstGeom prst="rect">
            <a:avLst/>
          </a:prstGeom>
        </p:spPr>
      </p:pic>
      <p:sp>
        <p:nvSpPr>
          <p:cNvPr id="534" name="Google Shape;534;p25"/>
          <p:cNvSpPr txBox="1"/>
          <p:nvPr/>
        </p:nvSpPr>
        <p:spPr>
          <a:xfrm>
            <a:off x="153326" y="692868"/>
            <a:ext cx="11451557"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pregunta</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tu</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compañero</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sobre</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Tomatina. </a:t>
            </a:r>
            <a:endParaRPr kumimoji="0" sz="18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35" name="Google Shape;535;p25"/>
          <p:cNvSpPr txBox="1"/>
          <p:nvPr/>
        </p:nvSpPr>
        <p:spPr>
          <a:xfrm>
            <a:off x="153326" y="1213810"/>
            <a:ext cx="11600203" cy="1487803"/>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B: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escucha</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pregunta</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tu</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compañero</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Usa</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el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folleto</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“Los</a:t>
            </a:r>
            <a:r>
              <a:rPr kumimoji="0" lang="en-GB" sz="2267"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a:t>
            </a:r>
            <a:r>
              <a:rPr kumimoji="0" lang="en-GB" sz="2267" b="0" i="0" u="none" strike="noStrike" kern="1200" cap="none" spc="0" normalizeH="0" noProof="0" dirty="0" err="1">
                <a:ln>
                  <a:noFill/>
                </a:ln>
                <a:solidFill>
                  <a:srgbClr val="3A3838"/>
                </a:solidFill>
                <a:effectLst/>
                <a:uLnTx/>
                <a:uFillTx/>
                <a:latin typeface="Century Gothic"/>
                <a:ea typeface="Century Gothic"/>
                <a:cs typeface="Century Gothic"/>
                <a:sym typeface="Century Gothic"/>
              </a:rPr>
              <a:t>mejores</a:t>
            </a:r>
            <a:r>
              <a:rPr kumimoji="0" lang="en-GB" sz="2267"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a:t>
            </a:r>
            <a:r>
              <a:rPr kumimoji="0" lang="en-GB" sz="2267" b="0" i="0" u="none" strike="noStrike" kern="1200" cap="none" spc="0" normalizeH="0" noProof="0" dirty="0" err="1">
                <a:ln>
                  <a:noFill/>
                </a:ln>
                <a:solidFill>
                  <a:srgbClr val="3A3838"/>
                </a:solidFill>
                <a:effectLst/>
                <a:uLnTx/>
                <a:uFillTx/>
                <a:latin typeface="Century Gothic"/>
                <a:ea typeface="Century Gothic"/>
                <a:cs typeface="Century Gothic"/>
                <a:sym typeface="Century Gothic"/>
              </a:rPr>
              <a:t>consejos</a:t>
            </a:r>
            <a:r>
              <a:rPr kumimoji="0" lang="en-GB" sz="2267"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para la Tomatina</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para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dar</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respuesta</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tu</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pareja.</a:t>
            </a:r>
            <a:r>
              <a:rPr kumimoji="0" lang="en-GB" sz="2267"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a:t>
            </a:r>
            <a:r>
              <a:rPr kumimoji="0" lang="en-GB" sz="2267" b="0" i="0" u="none" strike="noStrike" kern="1200" cap="none" spc="0" normalizeH="0" noProof="0" dirty="0" err="1">
                <a:ln>
                  <a:noFill/>
                </a:ln>
                <a:solidFill>
                  <a:srgbClr val="3A3838"/>
                </a:solidFill>
                <a:effectLst/>
                <a:uLnTx/>
                <a:uFillTx/>
                <a:latin typeface="Century Gothic"/>
                <a:ea typeface="Century Gothic"/>
                <a:cs typeface="Century Gothic"/>
                <a:sym typeface="Century Gothic"/>
              </a:rPr>
              <a:t>Faltan</a:t>
            </a:r>
            <a:r>
              <a:rPr kumimoji="0" lang="en-GB" sz="2267"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a:t>
            </a:r>
            <a:r>
              <a:rPr kumimoji="0" lang="en-GB" sz="2267" b="0" i="0" u="none" strike="noStrike" kern="1200" cap="none" spc="0" normalizeH="0" noProof="0" dirty="0" err="1">
                <a:ln>
                  <a:noFill/>
                </a:ln>
                <a:solidFill>
                  <a:srgbClr val="3A3838"/>
                </a:solidFill>
                <a:effectLst/>
                <a:uLnTx/>
                <a:uFillTx/>
                <a:latin typeface="Century Gothic"/>
                <a:ea typeface="Century Gothic"/>
                <a:cs typeface="Century Gothic"/>
                <a:sym typeface="Century Gothic"/>
              </a:rPr>
              <a:t>algunas</a:t>
            </a:r>
            <a:r>
              <a:rPr kumimoji="0" lang="en-GB" sz="2267"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palabras por el </a:t>
            </a:r>
            <a:r>
              <a:rPr kumimoji="0" lang="en-GB" sz="2267" b="0" i="0" u="none" strike="noStrike" kern="1200" cap="none" spc="0" normalizeH="0" noProof="0" dirty="0" err="1">
                <a:ln>
                  <a:noFill/>
                </a:ln>
                <a:solidFill>
                  <a:srgbClr val="3A3838"/>
                </a:solidFill>
                <a:effectLst/>
                <a:uLnTx/>
                <a:uFillTx/>
                <a:latin typeface="Century Gothic"/>
                <a:ea typeface="Century Gothic"/>
                <a:cs typeface="Century Gothic"/>
                <a:sym typeface="Century Gothic"/>
              </a:rPr>
              <a:t>zumo</a:t>
            </a:r>
            <a:r>
              <a:rPr kumimoji="0" lang="en-GB" sz="2267"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 de </a:t>
            </a:r>
            <a:r>
              <a:rPr kumimoji="0" lang="en-GB" sz="2267" b="0" i="0" u="none" strike="noStrike" kern="1200" cap="none" spc="0" normalizeH="0" noProof="0" dirty="0" err="1">
                <a:ln>
                  <a:noFill/>
                </a:ln>
                <a:solidFill>
                  <a:srgbClr val="3A3838"/>
                </a:solidFill>
                <a:effectLst/>
                <a:uLnTx/>
                <a:uFillTx/>
                <a:latin typeface="Century Gothic"/>
                <a:ea typeface="Century Gothic"/>
                <a:cs typeface="Century Gothic"/>
                <a:sym typeface="Century Gothic"/>
              </a:rPr>
              <a:t>tomate</a:t>
            </a:r>
            <a:r>
              <a:rPr kumimoji="0" lang="en-GB" sz="2267" b="0" i="0" u="none" strike="noStrike" kern="1200" cap="none" spc="0" normalizeH="0" noProof="0" dirty="0">
                <a:ln>
                  <a:noFill/>
                </a:ln>
                <a:solidFill>
                  <a:srgbClr val="3A3838"/>
                </a:solidFill>
                <a:effectLst/>
                <a:uLnTx/>
                <a:uFillTx/>
                <a:latin typeface="Century Gothic"/>
                <a:ea typeface="Century Gothic"/>
                <a:cs typeface="Century Gothic"/>
                <a:sym typeface="Century Gothic"/>
              </a:rPr>
              <a:t>.</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Debes</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responder con la forma </a:t>
            </a: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correcta</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del </a:t>
            </a: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verbo</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correcto</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desde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a:t>
            </a: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caja</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amarilla.</a:t>
            </a:r>
            <a:endParaRPr kumimoji="0" sz="18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36" name="Google Shape;536;p25"/>
          <p:cNvSpPr/>
          <p:nvPr/>
        </p:nvSpPr>
        <p:spPr>
          <a:xfrm>
            <a:off x="292200" y="4198743"/>
            <a:ext cx="3923666" cy="1764400"/>
          </a:xfrm>
          <a:prstGeom prst="rect">
            <a:avLst/>
          </a:prstGeom>
          <a:solidFill>
            <a:srgbClr val="FBE4D4"/>
          </a:solidFill>
          <a:ln w="38100" cap="flat" cmpd="sng">
            <a:solidFill>
              <a:srgbClr val="3A5EAC"/>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500"/>
              <a:buFontTx/>
              <a:buNone/>
              <a:tabLst/>
              <a:defRPr/>
            </a:pPr>
            <a:endParaRPr kumimoji="0" sz="20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537" name="Google Shape;537;p25"/>
          <p:cNvSpPr txBox="1"/>
          <p:nvPr/>
        </p:nvSpPr>
        <p:spPr>
          <a:xfrm>
            <a:off x="41918" y="4292287"/>
            <a:ext cx="4404400" cy="487465"/>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7000"/>
              </a:lnSpc>
              <a:spcBef>
                <a:spcPts val="0"/>
              </a:spcBef>
              <a:spcAft>
                <a:spcPts val="0"/>
              </a:spcAft>
              <a:buClr>
                <a:srgbClr val="002060"/>
              </a:buClr>
              <a:buSzPts val="1800"/>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1. What time shall I arrive?</a:t>
            </a:r>
            <a:endParaRPr kumimoji="0"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38" name="Google Shape;538;p25"/>
          <p:cNvSpPr txBox="1"/>
          <p:nvPr/>
        </p:nvSpPr>
        <p:spPr>
          <a:xfrm>
            <a:off x="224336" y="3624085"/>
            <a:ext cx="2579917"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a:t>
            </a:r>
            <a:endParaRPr kumimoji="0" sz="18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39" name="Google Shape;539;p25"/>
          <p:cNvSpPr/>
          <p:nvPr/>
        </p:nvSpPr>
        <p:spPr>
          <a:xfrm>
            <a:off x="2244118" y="3093396"/>
            <a:ext cx="3188423" cy="767600"/>
          </a:xfrm>
          <a:prstGeom prst="wedgeRoundRectCallout">
            <a:avLst>
              <a:gd name="adj1" fmla="val -38377"/>
              <a:gd name="adj2" fmla="val 71135"/>
              <a:gd name="adj3" fmla="val 16667"/>
            </a:avLst>
          </a:prstGeom>
          <a:solidFill>
            <a:srgbClr val="FFF2CC"/>
          </a:solidFill>
          <a:ln w="38100" cap="flat" cmpd="sng">
            <a:solidFill>
              <a:srgbClr val="3A5EAC"/>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1800"/>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qué</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hora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llego</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400" b="0" i="0" u="none" strike="sng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40" name="Google Shape;540;p25"/>
          <p:cNvSpPr txBox="1"/>
          <p:nvPr/>
        </p:nvSpPr>
        <p:spPr>
          <a:xfrm>
            <a:off x="5650819" y="3621114"/>
            <a:ext cx="2102800"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B</a:t>
            </a:r>
            <a:endParaRPr kumimoji="0" sz="18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41" name="Google Shape;541;p25"/>
          <p:cNvSpPr/>
          <p:nvPr/>
        </p:nvSpPr>
        <p:spPr>
          <a:xfrm>
            <a:off x="9418320" y="258167"/>
            <a:ext cx="2510000" cy="400800"/>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500"/>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42" name="Google Shape;542;p25"/>
          <p:cNvSpPr txBox="1">
            <a:spLocks noGrp="1"/>
          </p:cNvSpPr>
          <p:nvPr>
            <p:ph type="title" idx="4294967295"/>
          </p:nvPr>
        </p:nvSpPr>
        <p:spPr>
          <a:xfrm>
            <a:off x="153327" y="134029"/>
            <a:ext cx="6856800" cy="645200"/>
          </a:xfrm>
          <a:prstGeom prst="rect">
            <a:avLst/>
          </a:prstGeom>
          <a:noFill/>
          <a:ln>
            <a:noFill/>
          </a:ln>
        </p:spPr>
        <p:txBody>
          <a:bodyPr spcFirstLastPara="1" vert="horz" wrap="square" lIns="91433" tIns="45700" rIns="91433" bIns="45700" rtlCol="0" anchor="ctr" anchorCtr="0">
            <a:normAutofit/>
          </a:bodyPr>
          <a:lstStyle/>
          <a:p>
            <a:pPr>
              <a:spcBef>
                <a:spcPts val="0"/>
              </a:spcBef>
              <a:buClr>
                <a:srgbClr val="002060"/>
              </a:buClr>
              <a:buSzPts val="1700"/>
            </a:pPr>
            <a:r>
              <a:rPr lang="en-GB" sz="2400" dirty="0" err="1">
                <a:solidFill>
                  <a:schemeClr val="tx1"/>
                </a:solidFill>
              </a:rPr>
              <a:t>Hablamos</a:t>
            </a:r>
            <a:r>
              <a:rPr lang="en-GB" sz="2400" dirty="0">
                <a:solidFill>
                  <a:schemeClr val="tx1"/>
                </a:solidFill>
              </a:rPr>
              <a:t> </a:t>
            </a:r>
            <a:r>
              <a:rPr lang="en-GB" sz="2400" dirty="0" err="1">
                <a:solidFill>
                  <a:schemeClr val="tx1"/>
                </a:solidFill>
              </a:rPr>
              <a:t>sobre</a:t>
            </a:r>
            <a:r>
              <a:rPr lang="en-GB" sz="2400" dirty="0">
                <a:solidFill>
                  <a:schemeClr val="tx1"/>
                </a:solidFill>
              </a:rPr>
              <a:t> la fiesta.</a:t>
            </a:r>
            <a:endParaRPr sz="2400" dirty="0">
              <a:solidFill>
                <a:schemeClr val="tx1"/>
              </a:solidFill>
            </a:endParaRPr>
          </a:p>
        </p:txBody>
      </p:sp>
      <p:pic>
        <p:nvPicPr>
          <p:cNvPr id="544" name="Google Shape;544;p25" descr="write.jpe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356021" y="5078126"/>
            <a:ext cx="491001" cy="702853"/>
          </a:xfrm>
          <a:prstGeom prst="rect">
            <a:avLst/>
          </a:prstGeom>
          <a:noFill/>
          <a:ln>
            <a:noFill/>
          </a:ln>
        </p:spPr>
      </p:pic>
      <p:sp>
        <p:nvSpPr>
          <p:cNvPr id="547" name="Google Shape;547;p25"/>
          <p:cNvSpPr txBox="1"/>
          <p:nvPr/>
        </p:nvSpPr>
        <p:spPr>
          <a:xfrm>
            <a:off x="197878" y="5510984"/>
            <a:ext cx="3923666" cy="400069"/>
          </a:xfrm>
          <a:prstGeom prst="rect">
            <a:avLst/>
          </a:prstGeom>
          <a:noFill/>
          <a:ln>
            <a:noFill/>
          </a:ln>
        </p:spPr>
        <p:txBody>
          <a:bodyPr spcFirstLastPara="1" wrap="square" lIns="91433" tIns="45700" rIns="91433"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500"/>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a:t>
            </a:r>
            <a:endParaRPr kumimoji="0"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48" name="Google Shape;548;p25"/>
          <p:cNvSpPr txBox="1"/>
          <p:nvPr/>
        </p:nvSpPr>
        <p:spPr>
          <a:xfrm>
            <a:off x="751820" y="5241475"/>
            <a:ext cx="3771678" cy="584735"/>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1500"/>
              <a:buFontTx/>
              <a:buNone/>
              <a:tabLst/>
              <a:defRPr/>
            </a:pPr>
            <a:r>
              <a:rPr kumimoji="0" lang="en-GB" sz="32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Before midday.</a:t>
            </a:r>
            <a:endParaRPr kumimoji="0" sz="28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51" name="Google Shape;551;p25"/>
          <p:cNvSpPr/>
          <p:nvPr/>
        </p:nvSpPr>
        <p:spPr>
          <a:xfrm>
            <a:off x="7390365" y="2559436"/>
            <a:ext cx="4300958" cy="705870"/>
          </a:xfrm>
          <a:prstGeom prst="wedgeRoundRectCallout">
            <a:avLst>
              <a:gd name="adj1" fmla="val -43746"/>
              <a:gd name="adj2" fmla="val 127751"/>
              <a:gd name="adj3" fmla="val 16667"/>
            </a:avLst>
          </a:prstGeom>
          <a:solidFill>
            <a:srgbClr val="E1EFD8"/>
          </a:solidFill>
          <a:ln w="38100" cap="flat" cmpd="sng">
            <a:solidFill>
              <a:srgbClr val="3A5EAC"/>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1800"/>
              <a:buFontTx/>
              <a:buNone/>
              <a:tabLst/>
              <a:defRPr/>
            </a:pP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Llega</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antes de </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mediodía</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400" b="0" i="0" u="none" strike="sng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54" name="Google Shape;554;p25"/>
          <p:cNvSpPr txBox="1"/>
          <p:nvPr/>
        </p:nvSpPr>
        <p:spPr>
          <a:xfrm>
            <a:off x="153326" y="2581591"/>
            <a:ext cx="9069200"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 </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escribe la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respuesta</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67"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inglés</a:t>
            </a:r>
            <a:r>
              <a:rPr kumimoji="0" lang="en-GB" sz="22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18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49" name="Google Shape;549;p25"/>
          <p:cNvSpPr/>
          <p:nvPr/>
        </p:nvSpPr>
        <p:spPr>
          <a:xfrm>
            <a:off x="6172662" y="5249099"/>
            <a:ext cx="3342806" cy="349585"/>
          </a:xfrm>
          <a:prstGeom prst="ellipse">
            <a:avLst/>
          </a:prstGeom>
          <a:noFill/>
          <a:ln w="38100" cap="flat" cmpd="sng">
            <a:solidFill>
              <a:schemeClr val="tx2"/>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A3838"/>
              </a:buClr>
              <a:buSzPts val="1400"/>
              <a:buFontTx/>
              <a:buNone/>
              <a:tabLst/>
              <a:defRPr/>
            </a:pPr>
            <a:endParaRPr kumimoji="0" sz="1867"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70612FC3-7718-E999-46DC-16942ADD8EEE}"/>
              </a:ext>
            </a:extLst>
          </p:cNvPr>
          <p:cNvSpPr txBox="1"/>
          <p:nvPr/>
        </p:nvSpPr>
        <p:spPr>
          <a:xfrm>
            <a:off x="9711351" y="3265306"/>
            <a:ext cx="2160418" cy="707886"/>
          </a:xfrm>
          <a:prstGeom prst="rect">
            <a:avLst/>
          </a:prstGeom>
          <a:noFill/>
        </p:spPr>
        <p:txBody>
          <a:bodyPr wrap="square" rtlCol="0">
            <a:spAutoFit/>
          </a:bodyPr>
          <a:lstStyle/>
          <a:p>
            <a:r>
              <a:rPr lang="en-ES" sz="2000" dirty="0"/>
              <a:t>*</a:t>
            </a:r>
            <a:r>
              <a:rPr lang="en-GB" sz="2000" dirty="0"/>
              <a:t>el </a:t>
            </a:r>
            <a:r>
              <a:rPr lang="en-ES" sz="2000" dirty="0"/>
              <a:t>folleto = flyer</a:t>
            </a:r>
            <a:endParaRPr lang="en-GB" sz="2000" dirty="0"/>
          </a:p>
          <a:p>
            <a:r>
              <a:rPr lang="en-GB" sz="2000" dirty="0"/>
              <a:t>*el </a:t>
            </a:r>
            <a:r>
              <a:rPr lang="en-GB" sz="2000" dirty="0" err="1"/>
              <a:t>zumo</a:t>
            </a:r>
            <a:r>
              <a:rPr lang="en-GB" sz="2000" dirty="0"/>
              <a:t> = juice</a:t>
            </a:r>
            <a:endParaRPr lang="en-ES" sz="2000" dirty="0"/>
          </a:p>
        </p:txBody>
      </p:sp>
      <p:sp>
        <p:nvSpPr>
          <p:cNvPr id="21" name="TextBox 20">
            <a:extLst>
              <a:ext uri="{FF2B5EF4-FFF2-40B4-BE49-F238E27FC236}">
                <a16:creationId xmlns:a16="http://schemas.microsoft.com/office/drawing/2014/main" id="{63E8063E-D19E-4EF1-B50B-850F5AFFEA0B}"/>
              </a:ext>
            </a:extLst>
          </p:cNvPr>
          <p:cNvSpPr txBox="1"/>
          <p:nvPr/>
        </p:nvSpPr>
        <p:spPr>
          <a:xfrm>
            <a:off x="4393318" y="4198743"/>
            <a:ext cx="1299459" cy="1947014"/>
          </a:xfrm>
          <a:prstGeom prst="rect">
            <a:avLst/>
          </a:prstGeom>
        </p:spPr>
        <p:style>
          <a:lnRef idx="1">
            <a:schemeClr val="accent4"/>
          </a:lnRef>
          <a:fillRef idx="2">
            <a:schemeClr val="accent4"/>
          </a:fillRef>
          <a:effectRef idx="1">
            <a:schemeClr val="accent4"/>
          </a:effectRef>
          <a:fontRef idx="minor">
            <a:schemeClr val="dk1"/>
          </a:fontRef>
        </p:style>
        <p:txBody>
          <a:bodyPr wrap="square" numCol="1" rtlCol="0">
            <a:spAutoFit/>
          </a:bodyPr>
          <a:lstStyle/>
          <a:p>
            <a:r>
              <a:rPr lang="en-GB" sz="2000" dirty="0" err="1"/>
              <a:t>mirar</a:t>
            </a:r>
            <a:endParaRPr lang="en-GB" sz="2000" dirty="0"/>
          </a:p>
          <a:p>
            <a:r>
              <a:rPr lang="en-GB" sz="2000" dirty="0" err="1"/>
              <a:t>llevar</a:t>
            </a:r>
            <a:endParaRPr lang="en-GB" sz="2000" dirty="0"/>
          </a:p>
          <a:p>
            <a:r>
              <a:rPr lang="en-GB" sz="2000" dirty="0" err="1"/>
              <a:t>sacar</a:t>
            </a:r>
            <a:endParaRPr lang="en-GB" sz="2000" dirty="0"/>
          </a:p>
          <a:p>
            <a:r>
              <a:rPr lang="en-GB" sz="2000" dirty="0" err="1"/>
              <a:t>usar</a:t>
            </a:r>
            <a:endParaRPr lang="en-GB" sz="2000" dirty="0"/>
          </a:p>
          <a:p>
            <a:r>
              <a:rPr lang="en-GB" sz="2000" dirty="0" err="1"/>
              <a:t>disfrutar</a:t>
            </a:r>
            <a:endParaRPr lang="en-GB" sz="2000" dirty="0"/>
          </a:p>
          <a:p>
            <a:r>
              <a:rPr lang="en-GB" sz="2000" dirty="0" err="1"/>
              <a:t>llegar</a:t>
            </a:r>
            <a:endParaRPr lang="en-GB"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 grpId="0"/>
      <p:bldP spid="535" grpId="0"/>
      <p:bldP spid="536" grpId="0" animBg="1"/>
      <p:bldP spid="537" grpId="0"/>
      <p:bldP spid="538" grpId="0"/>
      <p:bldP spid="539" grpId="0" animBg="1"/>
      <p:bldP spid="540" grpId="0"/>
      <p:bldP spid="547" grpId="0"/>
      <p:bldP spid="548" grpId="0"/>
      <p:bldP spid="551" grpId="0" animBg="1"/>
      <p:bldP spid="554" grpId="0"/>
      <p:bldP spid="549" grpId="0" animBg="1"/>
      <p:bldP spid="2"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Folded Corner 2">
            <a:extLst>
              <a:ext uri="{FF2B5EF4-FFF2-40B4-BE49-F238E27FC236}">
                <a16:creationId xmlns:a16="http://schemas.microsoft.com/office/drawing/2014/main" id="{C879EF68-7D35-40D8-B00A-8FF2F6FC0CF9}"/>
              </a:ext>
            </a:extLst>
          </p:cNvPr>
          <p:cNvSpPr/>
          <p:nvPr/>
        </p:nvSpPr>
        <p:spPr>
          <a:xfrm>
            <a:off x="3674889" y="324330"/>
            <a:ext cx="8270368" cy="6006047"/>
          </a:xfrm>
          <a:prstGeom prst="folded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4" name="Title 3">
            <a:extLst>
              <a:ext uri="{FF2B5EF4-FFF2-40B4-BE49-F238E27FC236}">
                <a16:creationId xmlns:a16="http://schemas.microsoft.com/office/drawing/2014/main" id="{47569EB3-E02F-8BD1-52F8-EFD398807DC8}"/>
              </a:ext>
            </a:extLst>
          </p:cNvPr>
          <p:cNvSpPr>
            <a:spLocks noGrp="1"/>
          </p:cNvSpPr>
          <p:nvPr>
            <p:ph type="title"/>
          </p:nvPr>
        </p:nvSpPr>
        <p:spPr>
          <a:xfrm>
            <a:off x="0" y="213557"/>
            <a:ext cx="2634343" cy="647577"/>
          </a:xfrm>
        </p:spPr>
        <p:txBody>
          <a:bodyPr/>
          <a:lstStyle/>
          <a:p>
            <a:r>
              <a:rPr lang="en-GB" dirty="0"/>
              <a:t>Speaking</a:t>
            </a:r>
            <a:endParaRPr lang="en-ES" dirty="0"/>
          </a:p>
        </p:txBody>
      </p:sp>
      <p:sp>
        <p:nvSpPr>
          <p:cNvPr id="2" name="TextBox 1">
            <a:extLst>
              <a:ext uri="{FF2B5EF4-FFF2-40B4-BE49-F238E27FC236}">
                <a16:creationId xmlns:a16="http://schemas.microsoft.com/office/drawing/2014/main" id="{181034B7-AC7B-6261-A880-2C2370654B56}"/>
              </a:ext>
            </a:extLst>
          </p:cNvPr>
          <p:cNvSpPr txBox="1"/>
          <p:nvPr/>
        </p:nvSpPr>
        <p:spPr>
          <a:xfrm>
            <a:off x="3911600" y="537345"/>
            <a:ext cx="7826939" cy="569386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lvl="0" algn="ctr">
              <a:defRPr/>
            </a:pPr>
            <a:r>
              <a:rPr lang="es-ES" sz="2800" b="1" dirty="0">
                <a:solidFill>
                  <a:srgbClr val="3A3838"/>
                </a:solidFill>
              </a:rPr>
              <a:t>Los mejores consejos para la Tomatina</a:t>
            </a:r>
          </a:p>
          <a:p>
            <a:pPr marL="457200" lvl="0" indent="-457200">
              <a:buFont typeface="+mj-lt"/>
              <a:buAutoNum type="arabicPeriod"/>
              <a:defRPr/>
            </a:pPr>
            <a:r>
              <a:rPr lang="es-ES" sz="2400" dirty="0">
                <a:solidFill>
                  <a:srgbClr val="3A3838"/>
                </a:solidFill>
              </a:rPr>
              <a:t>Usa zapatos cómodos.</a:t>
            </a:r>
          </a:p>
          <a:p>
            <a:pPr marL="514350" lvl="0" indent="-514350">
              <a:buFont typeface="+mj-lt"/>
              <a:buAutoNum type="arabicPeriod"/>
              <a:defRPr/>
            </a:pPr>
            <a:r>
              <a:rPr lang="es-ES" sz="2400" dirty="0">
                <a:solidFill>
                  <a:srgbClr val="3A3838"/>
                </a:solidFill>
              </a:rPr>
              <a:t>Lleva ropa blanca.</a:t>
            </a:r>
          </a:p>
          <a:p>
            <a:pPr marL="514350" lvl="0" indent="-514350">
              <a:buFont typeface="+mj-lt"/>
              <a:buAutoNum type="arabicPeriod"/>
              <a:defRPr/>
            </a:pPr>
            <a:r>
              <a:rPr lang="es-ES" sz="2400" dirty="0">
                <a:solidFill>
                  <a:srgbClr val="3A3838"/>
                </a:solidFill>
              </a:rPr>
              <a:t>Llega antes del mediodía.</a:t>
            </a:r>
          </a:p>
          <a:p>
            <a:pPr marL="514350" lvl="0" indent="-514350">
              <a:buFont typeface="+mj-lt"/>
              <a:buAutoNum type="arabicPeriod"/>
              <a:defRPr/>
            </a:pPr>
            <a:r>
              <a:rPr lang="es-ES" sz="2400" dirty="0">
                <a:solidFill>
                  <a:srgbClr val="3A3838"/>
                </a:solidFill>
              </a:rPr>
              <a:t>Tira/lanza sólo tomates aplastados*.</a:t>
            </a:r>
          </a:p>
          <a:p>
            <a:pPr marL="514350" lvl="0" indent="-514350">
              <a:buFont typeface="+mj-lt"/>
              <a:buAutoNum type="arabicPeriod"/>
              <a:defRPr/>
            </a:pPr>
            <a:r>
              <a:rPr lang="es-ES" sz="2400" dirty="0">
                <a:solidFill>
                  <a:srgbClr val="3A3838"/>
                </a:solidFill>
              </a:rPr>
              <a:t>Reserva tu billete por internet.</a:t>
            </a:r>
          </a:p>
          <a:p>
            <a:pPr marL="514350" lvl="0" indent="-514350">
              <a:buFont typeface="+mj-lt"/>
              <a:buAutoNum type="arabicPeriod"/>
              <a:defRPr/>
            </a:pPr>
            <a:r>
              <a:rPr lang="es-ES" sz="2400" dirty="0">
                <a:solidFill>
                  <a:srgbClr val="3A3838"/>
                </a:solidFill>
              </a:rPr>
              <a:t>Evita  tirar tomates después de la 1 en punto.</a:t>
            </a:r>
          </a:p>
          <a:p>
            <a:pPr marL="514350" lvl="0" indent="-514350">
              <a:buFont typeface="+mj-lt"/>
              <a:buAutoNum type="arabicPeriod"/>
              <a:defRPr/>
            </a:pPr>
            <a:r>
              <a:rPr lang="es-ES" sz="2400" dirty="0">
                <a:solidFill>
                  <a:srgbClr val="3A3838"/>
                </a:solidFill>
              </a:rPr>
              <a:t>Visita  el resto de la ciudad.</a:t>
            </a:r>
          </a:p>
          <a:p>
            <a:pPr marL="514350" lvl="0" indent="-514350">
              <a:buFont typeface="+mj-lt"/>
              <a:buAutoNum type="arabicPeriod"/>
              <a:defRPr/>
            </a:pPr>
            <a:r>
              <a:rPr lang="es-ES" sz="2400" dirty="0">
                <a:solidFill>
                  <a:srgbClr val="3A3838"/>
                </a:solidFill>
              </a:rPr>
              <a:t>Viaja  en el tren desde Valencia.</a:t>
            </a:r>
          </a:p>
          <a:p>
            <a:pPr marL="514350" lvl="0" indent="-514350">
              <a:buFont typeface="+mj-lt"/>
              <a:buAutoNum type="arabicPeriod"/>
              <a:defRPr/>
            </a:pPr>
            <a:r>
              <a:rPr lang="es-ES" sz="2400" dirty="0">
                <a:solidFill>
                  <a:srgbClr val="3A3838"/>
                </a:solidFill>
              </a:rPr>
              <a:t>Intenta no romper las camisetas de los demás, ¡es una regla importante!</a:t>
            </a:r>
          </a:p>
          <a:p>
            <a:pPr marL="514350" lvl="0" indent="-514350">
              <a:buFont typeface="+mj-lt"/>
              <a:buAutoNum type="arabicPeriod"/>
              <a:defRPr/>
            </a:pPr>
            <a:r>
              <a:rPr lang="es-ES" sz="2400" dirty="0">
                <a:solidFill>
                  <a:srgbClr val="3A3838"/>
                </a:solidFill>
              </a:rPr>
              <a:t>Mira  cómo la gente sube al palo* antes del mediodía.</a:t>
            </a:r>
          </a:p>
          <a:p>
            <a:pPr marL="514350" lvl="0" indent="-514350">
              <a:buFont typeface="+mj-lt"/>
              <a:buAutoNum type="arabicPeriod"/>
              <a:defRPr/>
            </a:pPr>
            <a:r>
              <a:rPr lang="es-ES" sz="2400" dirty="0">
                <a:solidFill>
                  <a:srgbClr val="3A3838"/>
                </a:solidFill>
              </a:rPr>
              <a:t>Saca muchas de fotos</a:t>
            </a:r>
          </a:p>
          <a:p>
            <a:pPr marL="514350" lvl="0" indent="-514350">
              <a:buFont typeface="+mj-lt"/>
              <a:buAutoNum type="arabicPeriod"/>
              <a:defRPr/>
            </a:pPr>
            <a:r>
              <a:rPr lang="es-ES" sz="2400" dirty="0">
                <a:solidFill>
                  <a:srgbClr val="3A3838"/>
                </a:solidFill>
              </a:rPr>
              <a:t> ¡Disfruta la fiesta!</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6" name="Rectangle 5">
            <a:extLst>
              <a:ext uri="{FF2B5EF4-FFF2-40B4-BE49-F238E27FC236}">
                <a16:creationId xmlns:a16="http://schemas.microsoft.com/office/drawing/2014/main" id="{DDD95EC0-D99C-4295-8B65-DC5908F0D2FF}"/>
              </a:ext>
            </a:extLst>
          </p:cNvPr>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7" name="Rectangle 6">
            <a:extLst>
              <a:ext uri="{FF2B5EF4-FFF2-40B4-BE49-F238E27FC236}">
                <a16:creationId xmlns:a16="http://schemas.microsoft.com/office/drawing/2014/main" id="{8051E9D2-E527-42E9-B37C-9A14A164B4D9}"/>
              </a:ext>
            </a:extLst>
          </p:cNvPr>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8" name="TextBox 7">
            <a:extLst>
              <a:ext uri="{FF2B5EF4-FFF2-40B4-BE49-F238E27FC236}">
                <a16:creationId xmlns:a16="http://schemas.microsoft.com/office/drawing/2014/main" id="{5CF9B670-9473-4557-9480-DD790FB5889F}"/>
              </a:ext>
            </a:extLst>
          </p:cNvPr>
          <p:cNvSpPr txBox="1"/>
          <p:nvPr/>
        </p:nvSpPr>
        <p:spPr>
          <a:xfrm>
            <a:off x="0" y="5534540"/>
            <a:ext cx="3915118"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*el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palo</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 pole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aplastado</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 squashed</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8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4338" name="Picture 2" descr="Portable Network Graphics Clip art Transparency Cherry tomato ...">
            <a:extLst>
              <a:ext uri="{FF2B5EF4-FFF2-40B4-BE49-F238E27FC236}">
                <a16:creationId xmlns:a16="http://schemas.microsoft.com/office/drawing/2014/main" id="{6DFE44C0-FB9F-49C6-BC3A-7B45FF6D8AC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93003" y="514979"/>
            <a:ext cx="545536" cy="5275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ortable Network Graphics Clip art Transparency Cherry tomato ...">
            <a:extLst>
              <a:ext uri="{FF2B5EF4-FFF2-40B4-BE49-F238E27FC236}">
                <a16:creationId xmlns:a16="http://schemas.microsoft.com/office/drawing/2014/main" id="{EBD5F72D-1DDE-4EEA-B136-4DE0B802E85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6282" y="518533"/>
            <a:ext cx="545536" cy="527583"/>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a:extLst>
              <a:ext uri="{FF2B5EF4-FFF2-40B4-BE49-F238E27FC236}">
                <a16:creationId xmlns:a16="http://schemas.microsoft.com/office/drawing/2014/main" id="{52669A7F-B9E3-43BB-9533-48B946F15746}"/>
              </a:ext>
            </a:extLst>
          </p:cNvPr>
          <p:cNvSpPr/>
          <p:nvPr/>
        </p:nvSpPr>
        <p:spPr>
          <a:xfrm rot="5647483">
            <a:off x="10873506" y="5359975"/>
            <a:ext cx="1128817" cy="96766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13323" name="Picture 11" descr="Free Red Paint vector and picture">
            <a:extLst>
              <a:ext uri="{FF2B5EF4-FFF2-40B4-BE49-F238E27FC236}">
                <a16:creationId xmlns:a16="http://schemas.microsoft.com/office/drawing/2014/main" id="{EAAD74D6-67C7-48AB-92BE-7639E1177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365811" y="851494"/>
            <a:ext cx="846005" cy="7026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ree Red Paint vector and picture">
            <a:extLst>
              <a:ext uri="{FF2B5EF4-FFF2-40B4-BE49-F238E27FC236}">
                <a16:creationId xmlns:a16="http://schemas.microsoft.com/office/drawing/2014/main" id="{59D57047-4C03-41D5-A550-A0279A4E9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263533" y="1332904"/>
            <a:ext cx="1217539" cy="51473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ree Red Paint vector and picture">
            <a:extLst>
              <a:ext uri="{FF2B5EF4-FFF2-40B4-BE49-F238E27FC236}">
                <a16:creationId xmlns:a16="http://schemas.microsoft.com/office/drawing/2014/main" id="{939EE6C9-AFE8-4470-B1FC-F02E7151F5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384071" y="1706395"/>
            <a:ext cx="1106653" cy="5147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1" descr="Free Red Paint vector and picture">
            <a:extLst>
              <a:ext uri="{FF2B5EF4-FFF2-40B4-BE49-F238E27FC236}">
                <a16:creationId xmlns:a16="http://schemas.microsoft.com/office/drawing/2014/main" id="{7FAAD956-E573-4DE0-AC45-A910147C2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68646">
            <a:off x="4293894" y="2066585"/>
            <a:ext cx="1725096" cy="5147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Free Red Paint vector and picture">
            <a:extLst>
              <a:ext uri="{FF2B5EF4-FFF2-40B4-BE49-F238E27FC236}">
                <a16:creationId xmlns:a16="http://schemas.microsoft.com/office/drawing/2014/main" id="{DDD200F2-A582-4C25-ABB5-6AB6ED687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186031" y="2397634"/>
            <a:ext cx="1648280" cy="5669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1" descr="Free Red Paint vector and picture">
            <a:extLst>
              <a:ext uri="{FF2B5EF4-FFF2-40B4-BE49-F238E27FC236}">
                <a16:creationId xmlns:a16="http://schemas.microsoft.com/office/drawing/2014/main" id="{14DACBB8-0C67-434B-9349-F14A03BA4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307015" y="2819883"/>
            <a:ext cx="1184392" cy="5147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1" descr="Free Red Paint vector and picture">
            <a:extLst>
              <a:ext uri="{FF2B5EF4-FFF2-40B4-BE49-F238E27FC236}">
                <a16:creationId xmlns:a16="http://schemas.microsoft.com/office/drawing/2014/main" id="{5D51F3CC-C5EA-49DC-9A57-AD75D1F4E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357533" y="3183418"/>
            <a:ext cx="1184392" cy="5147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Free Red Paint vector and picture">
            <a:extLst>
              <a:ext uri="{FF2B5EF4-FFF2-40B4-BE49-F238E27FC236}">
                <a16:creationId xmlns:a16="http://schemas.microsoft.com/office/drawing/2014/main" id="{824E88ED-7A5D-46AC-8225-04DFDD503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341702" y="3549874"/>
            <a:ext cx="1184392" cy="5147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1" descr="Free Red Paint vector and picture">
            <a:extLst>
              <a:ext uri="{FF2B5EF4-FFF2-40B4-BE49-F238E27FC236}">
                <a16:creationId xmlns:a16="http://schemas.microsoft.com/office/drawing/2014/main" id="{2709EC73-811B-4211-B0E7-35C39DC0B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341367" y="3912774"/>
            <a:ext cx="1496480" cy="51473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1" descr="Free Red Paint vector and picture">
            <a:extLst>
              <a:ext uri="{FF2B5EF4-FFF2-40B4-BE49-F238E27FC236}">
                <a16:creationId xmlns:a16="http://schemas.microsoft.com/office/drawing/2014/main" id="{75D17CF0-09A7-49DE-8878-A28AC794C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356650" y="4657700"/>
            <a:ext cx="995923" cy="51473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1" descr="Free Red Paint vector and picture">
            <a:extLst>
              <a:ext uri="{FF2B5EF4-FFF2-40B4-BE49-F238E27FC236}">
                <a16:creationId xmlns:a16="http://schemas.microsoft.com/office/drawing/2014/main" id="{2C485400-3FFC-40E7-A003-BFE1B59280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34004">
            <a:off x="4314497" y="5389928"/>
            <a:ext cx="1161987" cy="5147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1" descr="Free Red Paint vector and picture">
            <a:extLst>
              <a:ext uri="{FF2B5EF4-FFF2-40B4-BE49-F238E27FC236}">
                <a16:creationId xmlns:a16="http://schemas.microsoft.com/office/drawing/2014/main" id="{D1BCBFDE-E65F-45FB-89E1-8B3995C01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5124">
            <a:off x="4430126" y="5736187"/>
            <a:ext cx="1496480" cy="51473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8A6E1F8-61D0-44E2-B2FD-76E52BD0B9FB}"/>
              </a:ext>
            </a:extLst>
          </p:cNvPr>
          <p:cNvSpPr txBox="1"/>
          <p:nvPr/>
        </p:nvSpPr>
        <p:spPr>
          <a:xfrm>
            <a:off x="153059" y="1481986"/>
            <a:ext cx="3315112" cy="2492990"/>
          </a:xfrm>
          <a:prstGeom prst="rect">
            <a:avLst/>
          </a:prstGeom>
        </p:spPr>
        <p:style>
          <a:lnRef idx="1">
            <a:schemeClr val="accent4"/>
          </a:lnRef>
          <a:fillRef idx="2">
            <a:schemeClr val="accent4"/>
          </a:fillRef>
          <a:effectRef idx="1">
            <a:schemeClr val="accent4"/>
          </a:effectRef>
          <a:fontRef idx="minor">
            <a:schemeClr val="dk1"/>
          </a:fontRef>
        </p:style>
        <p:txBody>
          <a:bodyPr wrap="square" numCol="2" rtlCol="0">
            <a:spAutoFit/>
          </a:bodyPr>
          <a:lstStyle/>
          <a:p>
            <a:r>
              <a:rPr lang="en-GB" sz="2600" dirty="0" err="1"/>
              <a:t>mirar</a:t>
            </a:r>
            <a:endParaRPr lang="en-GB" sz="2600" dirty="0"/>
          </a:p>
          <a:p>
            <a:r>
              <a:rPr lang="en-GB" sz="2600" dirty="0" err="1"/>
              <a:t>llevar</a:t>
            </a:r>
            <a:endParaRPr lang="en-GB" sz="2600" dirty="0"/>
          </a:p>
          <a:p>
            <a:r>
              <a:rPr lang="en-GB" sz="2600" dirty="0" err="1"/>
              <a:t>sacar</a:t>
            </a:r>
            <a:endParaRPr lang="en-GB" sz="2600" dirty="0"/>
          </a:p>
          <a:p>
            <a:r>
              <a:rPr lang="en-GB" sz="2600" dirty="0" err="1"/>
              <a:t>usar</a:t>
            </a:r>
            <a:endParaRPr lang="en-GB" sz="2600" dirty="0"/>
          </a:p>
          <a:p>
            <a:r>
              <a:rPr lang="en-GB" sz="2600" dirty="0" err="1"/>
              <a:t>disfrutar</a:t>
            </a:r>
            <a:endParaRPr lang="en-GB" sz="2600" dirty="0"/>
          </a:p>
          <a:p>
            <a:r>
              <a:rPr lang="en-GB" sz="2600" dirty="0" err="1"/>
              <a:t>llegar</a:t>
            </a:r>
            <a:endParaRPr lang="en-GB" sz="2600" dirty="0"/>
          </a:p>
          <a:p>
            <a:r>
              <a:rPr lang="en-GB" sz="2600" dirty="0" err="1"/>
              <a:t>tirar</a:t>
            </a:r>
            <a:endParaRPr lang="en-GB" sz="2600" dirty="0"/>
          </a:p>
          <a:p>
            <a:r>
              <a:rPr lang="en-GB" sz="2600" dirty="0" err="1"/>
              <a:t>evitar</a:t>
            </a:r>
            <a:endParaRPr lang="en-GB" sz="2600" dirty="0"/>
          </a:p>
          <a:p>
            <a:r>
              <a:rPr lang="en-GB" sz="2600" dirty="0" err="1"/>
              <a:t>lanzar</a:t>
            </a:r>
            <a:endParaRPr lang="en-GB" sz="2600" dirty="0"/>
          </a:p>
          <a:p>
            <a:r>
              <a:rPr lang="en-GB" sz="2600" dirty="0" err="1"/>
              <a:t>viajar</a:t>
            </a:r>
            <a:endParaRPr lang="en-GB" sz="2600" dirty="0"/>
          </a:p>
          <a:p>
            <a:r>
              <a:rPr lang="en-GB" sz="2600" dirty="0" err="1"/>
              <a:t>intentar</a:t>
            </a:r>
            <a:endParaRPr lang="en-GB" sz="2600" dirty="0"/>
          </a:p>
          <a:p>
            <a:r>
              <a:rPr lang="en-GB" sz="2600" dirty="0" err="1"/>
              <a:t>visitar</a:t>
            </a:r>
            <a:endParaRPr lang="en-GB" sz="2600" dirty="0"/>
          </a:p>
        </p:txBody>
      </p:sp>
    </p:spTree>
    <p:extLst>
      <p:ext uri="{BB962C8B-B14F-4D97-AF65-F5344CB8AC3E}">
        <p14:creationId xmlns:p14="http://schemas.microsoft.com/office/powerpoint/2010/main" val="2269480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26"/>
          <p:cNvSpPr txBox="1"/>
          <p:nvPr/>
        </p:nvSpPr>
        <p:spPr>
          <a:xfrm>
            <a:off x="175043" y="60686"/>
            <a:ext cx="1961200"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  </a:t>
            </a:r>
            <a:endParaRPr kumimoji="0" sz="18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65" name="Google Shape;565;p26"/>
          <p:cNvSpPr/>
          <p:nvPr/>
        </p:nvSpPr>
        <p:spPr>
          <a:xfrm>
            <a:off x="200803" y="473236"/>
            <a:ext cx="6424556" cy="59116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marL="457189" marR="0" lvl="0" indent="-287859" algn="l" defTabSz="914400" rtl="0" eaLnBrk="1" fontAlgn="auto" latinLnBrk="0" hangingPunct="1">
              <a:lnSpc>
                <a:spcPct val="130000"/>
              </a:lnSpc>
              <a:spcBef>
                <a:spcPts val="0"/>
              </a:spcBef>
              <a:spcAft>
                <a:spcPts val="0"/>
              </a:spcAft>
              <a:buClr>
                <a:srgbClr val="FFFFFF"/>
              </a:buClr>
              <a:buSzPts val="2000"/>
              <a:buFontTx/>
              <a:buNone/>
              <a:tabLst/>
              <a:defRPr/>
            </a:pPr>
            <a:endParaRPr kumimoji="0" sz="2667"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566" name="Google Shape;566;p26"/>
          <p:cNvSpPr txBox="1"/>
          <p:nvPr/>
        </p:nvSpPr>
        <p:spPr>
          <a:xfrm>
            <a:off x="285293" y="403388"/>
            <a:ext cx="6340065" cy="6186269"/>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1.  What do you do after the party? 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2.  What do I wear on my feet? 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3.   How do I buy a ticket?</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50000"/>
              </a:lnSpc>
              <a:spcBef>
                <a:spcPts val="0"/>
              </a:spcBef>
              <a:spcAft>
                <a:spcPts val="0"/>
              </a:spcAft>
              <a:buClrTx/>
              <a:buSzTx/>
              <a:buFontTx/>
              <a:buAutoNum type="arabicPeriod" startAt="4"/>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How do I arrive there?</a:t>
            </a:r>
            <a:endParaRPr kumimoji="0" lang="en-GB" sz="2200" b="0" i="0" u="none" strike="noStrike" kern="1200" cap="none" spc="0" normalizeH="0" baseline="0" noProof="0" dirty="0">
              <a:ln>
                <a:noFill/>
              </a:ln>
              <a:solidFill>
                <a:srgbClr val="3A3838"/>
              </a:solidFill>
              <a:effectLst/>
              <a:uLnTx/>
              <a:uFillTx/>
              <a:latin typeface="Century Gothic"/>
              <a:ea typeface="+mn-ea"/>
              <a:cs typeface="+mn-cs"/>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5.   What time do you arrive?</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6.   How do you pass the time until midday?</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2" name="Table 1">
            <a:extLst>
              <a:ext uri="{FF2B5EF4-FFF2-40B4-BE49-F238E27FC236}">
                <a16:creationId xmlns:a16="http://schemas.microsoft.com/office/drawing/2014/main" id="{8256E56F-9B61-4F0E-BEF7-65932BEE9B6A}"/>
              </a:ext>
            </a:extLst>
          </p:cNvPr>
          <p:cNvGraphicFramePr>
            <a:graphicFrameLocks noGrp="1"/>
          </p:cNvGraphicFramePr>
          <p:nvPr/>
        </p:nvGraphicFramePr>
        <p:xfrm>
          <a:off x="6625358" y="31658"/>
          <a:ext cx="4441226" cy="6324081"/>
        </p:xfrm>
        <a:graphic>
          <a:graphicData uri="http://schemas.openxmlformats.org/drawingml/2006/table">
            <a:tbl>
              <a:tblPr firstRow="1" bandRow="1">
                <a:tableStyleId>{5940675A-B579-460E-94D1-54222C63F5DA}</a:tableStyleId>
              </a:tblPr>
              <a:tblGrid>
                <a:gridCol w="4441226">
                  <a:extLst>
                    <a:ext uri="{9D8B030D-6E8A-4147-A177-3AD203B41FA5}">
                      <a16:colId xmlns:a16="http://schemas.microsoft.com/office/drawing/2014/main" val="3958823318"/>
                    </a:ext>
                  </a:extLst>
                </a:gridCol>
              </a:tblGrid>
              <a:tr h="467182">
                <a:tc>
                  <a:txBody>
                    <a:bodyPr/>
                    <a:lstStyle/>
                    <a:p>
                      <a:r>
                        <a:rPr lang="en-GB" sz="2400" dirty="0"/>
                        <a:t>Respuesta </a:t>
                      </a:r>
                      <a:r>
                        <a:rPr lang="en-GB" sz="2400" dirty="0" err="1"/>
                        <a:t>en</a:t>
                      </a:r>
                      <a:r>
                        <a:rPr lang="en-GB" sz="2400" dirty="0"/>
                        <a:t> </a:t>
                      </a:r>
                      <a:r>
                        <a:rPr lang="en-GB" sz="2400" dirty="0" err="1"/>
                        <a:t>inglés</a:t>
                      </a:r>
                      <a:endParaRPr lang="en-GB" sz="2400" dirty="0"/>
                    </a:p>
                  </a:txBody>
                  <a:tcPr/>
                </a:tc>
                <a:extLst>
                  <a:ext uri="{0D108BD9-81ED-4DB2-BD59-A6C34878D82A}">
                    <a16:rowId xmlns:a16="http://schemas.microsoft.com/office/drawing/2014/main" val="3696724659"/>
                  </a:ext>
                </a:extLst>
              </a:tr>
              <a:tr h="957544">
                <a:tc>
                  <a:txBody>
                    <a:bodyPr/>
                    <a:lstStyle/>
                    <a:p>
                      <a:endParaRPr lang="en-GB" dirty="0"/>
                    </a:p>
                  </a:txBody>
                  <a:tcPr/>
                </a:tc>
                <a:extLst>
                  <a:ext uri="{0D108BD9-81ED-4DB2-BD59-A6C34878D82A}">
                    <a16:rowId xmlns:a16="http://schemas.microsoft.com/office/drawing/2014/main" val="3339697"/>
                  </a:ext>
                </a:extLst>
              </a:tr>
              <a:tr h="957544">
                <a:tc>
                  <a:txBody>
                    <a:bodyPr/>
                    <a:lstStyle/>
                    <a:p>
                      <a:endParaRPr lang="en-GB"/>
                    </a:p>
                  </a:txBody>
                  <a:tcPr/>
                </a:tc>
                <a:extLst>
                  <a:ext uri="{0D108BD9-81ED-4DB2-BD59-A6C34878D82A}">
                    <a16:rowId xmlns:a16="http://schemas.microsoft.com/office/drawing/2014/main" val="720361249"/>
                  </a:ext>
                </a:extLst>
              </a:tr>
              <a:tr h="957544">
                <a:tc>
                  <a:txBody>
                    <a:bodyPr/>
                    <a:lstStyle/>
                    <a:p>
                      <a:endParaRPr lang="en-GB" dirty="0"/>
                    </a:p>
                  </a:txBody>
                  <a:tcPr/>
                </a:tc>
                <a:extLst>
                  <a:ext uri="{0D108BD9-81ED-4DB2-BD59-A6C34878D82A}">
                    <a16:rowId xmlns:a16="http://schemas.microsoft.com/office/drawing/2014/main" val="1381399529"/>
                  </a:ext>
                </a:extLst>
              </a:tr>
              <a:tr h="957544">
                <a:tc>
                  <a:txBody>
                    <a:bodyPr/>
                    <a:lstStyle/>
                    <a:p>
                      <a:endParaRPr lang="en-GB" dirty="0"/>
                    </a:p>
                  </a:txBody>
                  <a:tcPr/>
                </a:tc>
                <a:extLst>
                  <a:ext uri="{0D108BD9-81ED-4DB2-BD59-A6C34878D82A}">
                    <a16:rowId xmlns:a16="http://schemas.microsoft.com/office/drawing/2014/main" val="1961908755"/>
                  </a:ext>
                </a:extLst>
              </a:tr>
              <a:tr h="957544">
                <a:tc>
                  <a:txBody>
                    <a:bodyPr/>
                    <a:lstStyle/>
                    <a:p>
                      <a:endParaRPr lang="en-GB" dirty="0"/>
                    </a:p>
                  </a:txBody>
                  <a:tcPr/>
                </a:tc>
                <a:extLst>
                  <a:ext uri="{0D108BD9-81ED-4DB2-BD59-A6C34878D82A}">
                    <a16:rowId xmlns:a16="http://schemas.microsoft.com/office/drawing/2014/main" val="3127966454"/>
                  </a:ext>
                </a:extLst>
              </a:tr>
              <a:tr h="1069179">
                <a:tc>
                  <a:txBody>
                    <a:bodyPr/>
                    <a:lstStyle/>
                    <a:p>
                      <a:endParaRPr lang="en-GB" dirty="0"/>
                    </a:p>
                  </a:txBody>
                  <a:tcPr/>
                </a:tc>
                <a:extLst>
                  <a:ext uri="{0D108BD9-81ED-4DB2-BD59-A6C34878D82A}">
                    <a16:rowId xmlns:a16="http://schemas.microsoft.com/office/drawing/2014/main" val="4089453361"/>
                  </a:ext>
                </a:extLst>
              </a:tr>
            </a:tbl>
          </a:graphicData>
        </a:graphic>
      </p:graphicFrame>
      <p:sp>
        <p:nvSpPr>
          <p:cNvPr id="562" name="Google Shape;562;p26" descr="background rectangle&#10;"/>
          <p:cNvSpPr/>
          <p:nvPr/>
        </p:nvSpPr>
        <p:spPr>
          <a:xfrm>
            <a:off x="10508343" y="399147"/>
            <a:ext cx="1506856" cy="663130"/>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63" name="Google Shape;563;p26"/>
          <p:cNvSpPr txBox="1">
            <a:spLocks noGrp="1"/>
          </p:cNvSpPr>
          <p:nvPr>
            <p:ph type="title"/>
          </p:nvPr>
        </p:nvSpPr>
        <p:spPr>
          <a:xfrm>
            <a:off x="10673210" y="422426"/>
            <a:ext cx="1233497" cy="639851"/>
          </a:xfrm>
          <a:prstGeom prst="rect">
            <a:avLst/>
          </a:prstGeom>
          <a:solidFill>
            <a:schemeClr val="tx2"/>
          </a:solidFill>
          <a:ln>
            <a:noFill/>
          </a:ln>
        </p:spPr>
        <p:txBody>
          <a:bodyPr spcFirstLastPara="1" vert="horz" wrap="square" lIns="91433" tIns="45700" rIns="91433" bIns="45700" rtlCol="0" anchor="ctr" anchorCtr="0">
            <a:normAutofit fontScale="90000"/>
          </a:bodyPr>
          <a:lstStyle/>
          <a:p>
            <a:pPr>
              <a:buClr>
                <a:schemeClr val="lt1"/>
              </a:buClr>
              <a:buSzPts val="1500"/>
            </a:pPr>
            <a:r>
              <a:rPr lang="en-GB" sz="2000" dirty="0" err="1">
                <a:solidFill>
                  <a:schemeClr val="lt1"/>
                </a:solidFill>
              </a:rPr>
              <a:t>hablar</a:t>
            </a:r>
            <a:r>
              <a:rPr lang="en-GB" sz="2000" dirty="0">
                <a:solidFill>
                  <a:schemeClr val="lt1"/>
                </a:solidFill>
              </a:rPr>
              <a:t> / </a:t>
            </a:r>
            <a:r>
              <a:rPr lang="en-GB" sz="2000" dirty="0" err="1">
                <a:solidFill>
                  <a:schemeClr val="lt1"/>
                </a:solidFill>
              </a:rPr>
              <a:t>escuchar</a:t>
            </a:r>
            <a:endParaRPr sz="2000" dirty="0">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4EB6F3C-F82A-4A10-B19E-FDD5B16645EA}"/>
              </a:ext>
            </a:extLst>
          </p:cNvPr>
          <p:cNvGraphicFramePr>
            <a:graphicFrameLocks noGrp="1"/>
          </p:cNvGraphicFramePr>
          <p:nvPr/>
        </p:nvGraphicFramePr>
        <p:xfrm>
          <a:off x="6860771" y="0"/>
          <a:ext cx="4511688" cy="6324150"/>
        </p:xfrm>
        <a:graphic>
          <a:graphicData uri="http://schemas.openxmlformats.org/drawingml/2006/table">
            <a:tbl>
              <a:tblPr firstRow="1" bandRow="1">
                <a:tableStyleId>{5940675A-B579-460E-94D1-54222C63F5DA}</a:tableStyleId>
              </a:tblPr>
              <a:tblGrid>
                <a:gridCol w="4511688">
                  <a:extLst>
                    <a:ext uri="{9D8B030D-6E8A-4147-A177-3AD203B41FA5}">
                      <a16:colId xmlns:a16="http://schemas.microsoft.com/office/drawing/2014/main" val="3958823318"/>
                    </a:ext>
                  </a:extLst>
                </a:gridCol>
              </a:tblGrid>
              <a:tr h="465966">
                <a:tc>
                  <a:txBody>
                    <a:bodyPr/>
                    <a:lstStyle/>
                    <a:p>
                      <a:r>
                        <a:rPr lang="en-GB" sz="2400" dirty="0"/>
                        <a:t>Respuesta </a:t>
                      </a:r>
                      <a:r>
                        <a:rPr lang="en-GB" sz="2400" dirty="0" err="1"/>
                        <a:t>en</a:t>
                      </a:r>
                      <a:r>
                        <a:rPr lang="en-GB" sz="2400" dirty="0"/>
                        <a:t> </a:t>
                      </a:r>
                      <a:r>
                        <a:rPr lang="en-GB" sz="2400" dirty="0" err="1"/>
                        <a:t>inglés</a:t>
                      </a:r>
                      <a:endParaRPr lang="en-GB" sz="2400" dirty="0"/>
                    </a:p>
                  </a:txBody>
                  <a:tcPr/>
                </a:tc>
                <a:extLst>
                  <a:ext uri="{0D108BD9-81ED-4DB2-BD59-A6C34878D82A}">
                    <a16:rowId xmlns:a16="http://schemas.microsoft.com/office/drawing/2014/main" val="3696724659"/>
                  </a:ext>
                </a:extLst>
              </a:tr>
              <a:tr h="976364">
                <a:tc>
                  <a:txBody>
                    <a:bodyPr/>
                    <a:lstStyle/>
                    <a:p>
                      <a:endParaRPr lang="en-GB" dirty="0"/>
                    </a:p>
                  </a:txBody>
                  <a:tcPr/>
                </a:tc>
                <a:extLst>
                  <a:ext uri="{0D108BD9-81ED-4DB2-BD59-A6C34878D82A}">
                    <a16:rowId xmlns:a16="http://schemas.microsoft.com/office/drawing/2014/main" val="3339697"/>
                  </a:ext>
                </a:extLst>
              </a:tr>
              <a:tr h="976364">
                <a:tc>
                  <a:txBody>
                    <a:bodyPr/>
                    <a:lstStyle/>
                    <a:p>
                      <a:endParaRPr lang="en-GB"/>
                    </a:p>
                  </a:txBody>
                  <a:tcPr/>
                </a:tc>
                <a:extLst>
                  <a:ext uri="{0D108BD9-81ED-4DB2-BD59-A6C34878D82A}">
                    <a16:rowId xmlns:a16="http://schemas.microsoft.com/office/drawing/2014/main" val="720361249"/>
                  </a:ext>
                </a:extLst>
              </a:tr>
              <a:tr h="976364">
                <a:tc>
                  <a:txBody>
                    <a:bodyPr/>
                    <a:lstStyle/>
                    <a:p>
                      <a:endParaRPr lang="en-GB"/>
                    </a:p>
                  </a:txBody>
                  <a:tcPr/>
                </a:tc>
                <a:extLst>
                  <a:ext uri="{0D108BD9-81ED-4DB2-BD59-A6C34878D82A}">
                    <a16:rowId xmlns:a16="http://schemas.microsoft.com/office/drawing/2014/main" val="1381399529"/>
                  </a:ext>
                </a:extLst>
              </a:tr>
              <a:tr h="976364">
                <a:tc>
                  <a:txBody>
                    <a:bodyPr/>
                    <a:lstStyle/>
                    <a:p>
                      <a:endParaRPr lang="en-GB" dirty="0"/>
                    </a:p>
                  </a:txBody>
                  <a:tcPr/>
                </a:tc>
                <a:extLst>
                  <a:ext uri="{0D108BD9-81ED-4DB2-BD59-A6C34878D82A}">
                    <a16:rowId xmlns:a16="http://schemas.microsoft.com/office/drawing/2014/main" val="1961908755"/>
                  </a:ext>
                </a:extLst>
              </a:tr>
              <a:tr h="976364">
                <a:tc>
                  <a:txBody>
                    <a:bodyPr/>
                    <a:lstStyle/>
                    <a:p>
                      <a:endParaRPr lang="en-GB" dirty="0"/>
                    </a:p>
                  </a:txBody>
                  <a:tcPr/>
                </a:tc>
                <a:extLst>
                  <a:ext uri="{0D108BD9-81ED-4DB2-BD59-A6C34878D82A}">
                    <a16:rowId xmlns:a16="http://schemas.microsoft.com/office/drawing/2014/main" val="3127966454"/>
                  </a:ext>
                </a:extLst>
              </a:tr>
              <a:tr h="976364">
                <a:tc>
                  <a:txBody>
                    <a:bodyPr/>
                    <a:lstStyle/>
                    <a:p>
                      <a:endParaRPr lang="en-GB" dirty="0"/>
                    </a:p>
                  </a:txBody>
                  <a:tcPr/>
                </a:tc>
                <a:extLst>
                  <a:ext uri="{0D108BD9-81ED-4DB2-BD59-A6C34878D82A}">
                    <a16:rowId xmlns:a16="http://schemas.microsoft.com/office/drawing/2014/main" val="4089453361"/>
                  </a:ext>
                </a:extLst>
              </a:tr>
            </a:tbl>
          </a:graphicData>
        </a:graphic>
      </p:graphicFrame>
      <p:sp>
        <p:nvSpPr>
          <p:cNvPr id="560" name="Google Shape;560;p26"/>
          <p:cNvSpPr txBox="1"/>
          <p:nvPr/>
        </p:nvSpPr>
        <p:spPr>
          <a:xfrm>
            <a:off x="175043" y="60686"/>
            <a:ext cx="1961200"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B  </a:t>
            </a:r>
            <a:endParaRPr kumimoji="0" sz="18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65" name="Google Shape;565;p26"/>
          <p:cNvSpPr/>
          <p:nvPr/>
        </p:nvSpPr>
        <p:spPr>
          <a:xfrm>
            <a:off x="245473" y="412550"/>
            <a:ext cx="6575477" cy="59116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marL="457189" marR="0" lvl="0" indent="-287859" algn="l" defTabSz="914400" rtl="0" eaLnBrk="1" fontAlgn="auto" latinLnBrk="0" hangingPunct="1">
              <a:lnSpc>
                <a:spcPct val="130000"/>
              </a:lnSpc>
              <a:spcBef>
                <a:spcPts val="0"/>
              </a:spcBef>
              <a:spcAft>
                <a:spcPts val="0"/>
              </a:spcAft>
              <a:buClr>
                <a:srgbClr val="FFFFFF"/>
              </a:buClr>
              <a:buSzPts val="2000"/>
              <a:buFontTx/>
              <a:buNone/>
              <a:tabLst/>
              <a:defRPr/>
            </a:pPr>
            <a:endParaRPr kumimoji="0" sz="2667" b="0" i="0" u="none" strike="noStrike" kern="120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566" name="Google Shape;566;p26"/>
          <p:cNvSpPr txBox="1"/>
          <p:nvPr/>
        </p:nvSpPr>
        <p:spPr>
          <a:xfrm>
            <a:off x="245472" y="491572"/>
            <a:ext cx="6505049" cy="584771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1.  How long do you throw tomatoes for? 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2.  Do you wear old clothes? 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3.   Can I take photos?</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4.   Do I throw tomatoes?</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5.   Do I need to know any important rule?</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6.   Another thing that you recommend?</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Google Shape;562;p26" descr="background rectangle&#10;">
            <a:extLst>
              <a:ext uri="{FF2B5EF4-FFF2-40B4-BE49-F238E27FC236}">
                <a16:creationId xmlns:a16="http://schemas.microsoft.com/office/drawing/2014/main" id="{F852096F-E72B-4E57-BF16-CD899B7C80F4}"/>
              </a:ext>
            </a:extLst>
          </p:cNvPr>
          <p:cNvSpPr/>
          <p:nvPr/>
        </p:nvSpPr>
        <p:spPr>
          <a:xfrm>
            <a:off x="10508343" y="399147"/>
            <a:ext cx="1506856" cy="663130"/>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2" name="Google Shape;563;p26">
            <a:extLst>
              <a:ext uri="{FF2B5EF4-FFF2-40B4-BE49-F238E27FC236}">
                <a16:creationId xmlns:a16="http://schemas.microsoft.com/office/drawing/2014/main" id="{E4C88290-A20E-4B32-AB87-52E42B2A81A9}"/>
              </a:ext>
            </a:extLst>
          </p:cNvPr>
          <p:cNvSpPr txBox="1">
            <a:spLocks noGrp="1"/>
          </p:cNvSpPr>
          <p:nvPr>
            <p:ph type="title"/>
          </p:nvPr>
        </p:nvSpPr>
        <p:spPr>
          <a:xfrm>
            <a:off x="10673210" y="422426"/>
            <a:ext cx="1233497" cy="639851"/>
          </a:xfrm>
          <a:prstGeom prst="rect">
            <a:avLst/>
          </a:prstGeom>
          <a:solidFill>
            <a:schemeClr val="tx2"/>
          </a:solidFill>
          <a:ln>
            <a:noFill/>
          </a:ln>
        </p:spPr>
        <p:txBody>
          <a:bodyPr spcFirstLastPara="1" vert="horz" wrap="square" lIns="91433" tIns="45700" rIns="91433" bIns="45700" rtlCol="0" anchor="ctr" anchorCtr="0">
            <a:normAutofit fontScale="90000"/>
          </a:bodyPr>
          <a:lstStyle/>
          <a:p>
            <a:pPr>
              <a:buClr>
                <a:schemeClr val="lt1"/>
              </a:buClr>
              <a:buSzPts val="1500"/>
            </a:pPr>
            <a:r>
              <a:rPr lang="en-GB" sz="2000" dirty="0" err="1">
                <a:solidFill>
                  <a:schemeClr val="lt1"/>
                </a:solidFill>
              </a:rPr>
              <a:t>hablar</a:t>
            </a:r>
            <a:r>
              <a:rPr lang="en-GB" sz="2000" dirty="0">
                <a:solidFill>
                  <a:schemeClr val="lt1"/>
                </a:solidFill>
              </a:rPr>
              <a:t> / </a:t>
            </a:r>
            <a:r>
              <a:rPr lang="en-GB" sz="2000" dirty="0" err="1">
                <a:solidFill>
                  <a:schemeClr val="lt1"/>
                </a:solidFill>
              </a:rPr>
              <a:t>escuchar</a:t>
            </a:r>
            <a:endParaRPr sz="2000" dirty="0">
              <a:solidFill>
                <a:schemeClr val="lt1"/>
              </a:solidFill>
            </a:endParaRPr>
          </a:p>
        </p:txBody>
      </p:sp>
    </p:spTree>
    <p:extLst>
      <p:ext uri="{BB962C8B-B14F-4D97-AF65-F5344CB8AC3E}">
        <p14:creationId xmlns:p14="http://schemas.microsoft.com/office/powerpoint/2010/main" val="14628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B4808-2C61-C77E-C60E-ACA84C7BA558}"/>
              </a:ext>
            </a:extLst>
          </p:cNvPr>
          <p:cNvSpPr>
            <a:spLocks noGrp="1"/>
          </p:cNvSpPr>
          <p:nvPr>
            <p:ph type="title"/>
          </p:nvPr>
        </p:nvSpPr>
        <p:spPr>
          <a:xfrm>
            <a:off x="0" y="213557"/>
            <a:ext cx="3132306" cy="647577"/>
          </a:xfrm>
        </p:spPr>
        <p:txBody>
          <a:bodyPr/>
          <a:lstStyle/>
          <a:p>
            <a:r>
              <a:rPr lang="en-GB" dirty="0"/>
              <a:t>Vocabulario</a:t>
            </a:r>
          </a:p>
        </p:txBody>
      </p:sp>
      <p:sp>
        <p:nvSpPr>
          <p:cNvPr id="4" name="Rounded Rectangle 11">
            <a:extLst>
              <a:ext uri="{FF2B5EF4-FFF2-40B4-BE49-F238E27FC236}">
                <a16:creationId xmlns:a16="http://schemas.microsoft.com/office/drawing/2014/main" id="{6794A2B8-98CE-ED00-ED36-A49037345750}"/>
              </a:ext>
            </a:extLst>
          </p:cNvPr>
          <p:cNvSpPr/>
          <p:nvPr/>
        </p:nvSpPr>
        <p:spPr>
          <a:xfrm>
            <a:off x="10085901" y="158190"/>
            <a:ext cx="1842243"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5" name="Rectangle 4">
            <a:extLst>
              <a:ext uri="{FF2B5EF4-FFF2-40B4-BE49-F238E27FC236}">
                <a16:creationId xmlns:a16="http://schemas.microsoft.com/office/drawing/2014/main" id="{C0B5ADB9-CA01-DA60-8E20-7923D0101EFD}"/>
              </a:ext>
            </a:extLst>
          </p:cNvPr>
          <p:cNvSpPr/>
          <p:nvPr/>
        </p:nvSpPr>
        <p:spPr>
          <a:xfrm>
            <a:off x="0" y="1157156"/>
            <a:ext cx="12192000" cy="12546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A414C78-A2FC-076B-EF71-C64A98EB56CA}"/>
              </a:ext>
            </a:extLst>
          </p:cNvPr>
          <p:cNvSpPr txBox="1"/>
          <p:nvPr/>
        </p:nvSpPr>
        <p:spPr>
          <a:xfrm>
            <a:off x="-65700612" y="1399756"/>
            <a:ext cx="65700614" cy="769441"/>
          </a:xfrm>
          <a:prstGeom prst="rect">
            <a:avLst/>
          </a:prstGeom>
          <a:noFill/>
        </p:spPr>
        <p:txBody>
          <a:bodyPr wrap="square" rtlCol="0">
            <a:spAutoFit/>
          </a:bodyPr>
          <a:lstStyle/>
          <a:p>
            <a:pPr algn="ctr"/>
            <a:r>
              <a:rPr lang="en-GB" sz="4400" dirty="0">
                <a:solidFill>
                  <a:schemeClr val="bg1"/>
                </a:solidFill>
                <a:latin typeface="Century Gothic" panose="020B0502020202020204" pitchFamily="34" charset="0"/>
              </a:rPr>
              <a:t>la Tomatina    |    por </a:t>
            </a:r>
            <a:r>
              <a:rPr lang="en-GB" sz="4400" dirty="0" err="1">
                <a:solidFill>
                  <a:schemeClr val="bg1"/>
                </a:solidFill>
                <a:latin typeface="Century Gothic" panose="020B0502020202020204" pitchFamily="34" charset="0"/>
              </a:rPr>
              <a:t>favor</a:t>
            </a:r>
            <a:r>
              <a:rPr lang="en-GB" sz="4400" dirty="0">
                <a:solidFill>
                  <a:schemeClr val="bg1"/>
                </a:solidFill>
                <a:latin typeface="Century Gothic" panose="020B0502020202020204" pitchFamily="34" charset="0"/>
              </a:rPr>
              <a:t>    |    </a:t>
            </a:r>
            <a:r>
              <a:rPr lang="en-GB" sz="4400" dirty="0" err="1">
                <a:solidFill>
                  <a:schemeClr val="bg1"/>
                </a:solidFill>
                <a:latin typeface="Century Gothic" panose="020B0502020202020204" pitchFamily="34" charset="0"/>
              </a:rPr>
              <a:t>debido</a:t>
            </a:r>
            <a:r>
              <a:rPr lang="en-GB" sz="4400" dirty="0">
                <a:solidFill>
                  <a:schemeClr val="bg1"/>
                </a:solidFill>
                <a:latin typeface="Century Gothic" panose="020B0502020202020204" pitchFamily="34" charset="0"/>
              </a:rPr>
              <a:t> (a)    |    </a:t>
            </a:r>
            <a:r>
              <a:rPr lang="en-GB" sz="4400" dirty="0" err="1">
                <a:solidFill>
                  <a:schemeClr val="bg1"/>
                </a:solidFill>
                <a:latin typeface="Century Gothic" panose="020B0502020202020204" pitchFamily="34" charset="0"/>
              </a:rPr>
              <a:t>el</a:t>
            </a:r>
            <a:r>
              <a:rPr lang="en-GB" sz="4400" dirty="0">
                <a:solidFill>
                  <a:schemeClr val="bg1"/>
                </a:solidFill>
                <a:latin typeface="Century Gothic" panose="020B0502020202020204" pitchFamily="34" charset="0"/>
              </a:rPr>
              <a:t> </a:t>
            </a:r>
            <a:r>
              <a:rPr lang="en-GB" sz="4400" dirty="0" err="1">
                <a:solidFill>
                  <a:schemeClr val="bg1"/>
                </a:solidFill>
                <a:latin typeface="Century Gothic" panose="020B0502020202020204" pitchFamily="34" charset="0"/>
              </a:rPr>
              <a:t>sueño</a:t>
            </a:r>
            <a:r>
              <a:rPr lang="en-GB" sz="4400" dirty="0">
                <a:solidFill>
                  <a:schemeClr val="bg1"/>
                </a:solidFill>
                <a:latin typeface="Century Gothic" panose="020B0502020202020204" pitchFamily="34" charset="0"/>
              </a:rPr>
              <a:t>   | la </a:t>
            </a:r>
            <a:r>
              <a:rPr lang="en-GB" sz="4400" dirty="0" err="1">
                <a:solidFill>
                  <a:schemeClr val="bg1"/>
                </a:solidFill>
                <a:latin typeface="Century Gothic" panose="020B0502020202020204" pitchFamily="34" charset="0"/>
              </a:rPr>
              <a:t>seguridad</a:t>
            </a:r>
            <a:r>
              <a:rPr lang="en-GB" sz="4400" dirty="0">
                <a:solidFill>
                  <a:schemeClr val="bg1"/>
                </a:solidFill>
                <a:latin typeface="Century Gothic" panose="020B0502020202020204" pitchFamily="34" charset="0"/>
              </a:rPr>
              <a:t> |  ¡</a:t>
            </a:r>
            <a:r>
              <a:rPr lang="en-GB" sz="4400" dirty="0" err="1">
                <a:solidFill>
                  <a:schemeClr val="bg1"/>
                </a:solidFill>
                <a:latin typeface="Century Gothic" panose="020B0502020202020204" pitchFamily="34" charset="0"/>
              </a:rPr>
              <a:t>Bienvenido</a:t>
            </a:r>
            <a:r>
              <a:rPr lang="en-GB" sz="4400" dirty="0">
                <a:solidFill>
                  <a:schemeClr val="bg1"/>
                </a:solidFill>
                <a:latin typeface="Century Gothic" panose="020B0502020202020204" pitchFamily="34" charset="0"/>
              </a:rPr>
              <a:t>!    |    </a:t>
            </a:r>
            <a:r>
              <a:rPr lang="en-GB" sz="4400" dirty="0" err="1">
                <a:solidFill>
                  <a:schemeClr val="bg1"/>
                </a:solidFill>
                <a:latin typeface="Century Gothic" panose="020B0502020202020204" pitchFamily="34" charset="0"/>
              </a:rPr>
              <a:t>imaginar</a:t>
            </a:r>
            <a:r>
              <a:rPr lang="en-GB" sz="4400" dirty="0">
                <a:solidFill>
                  <a:schemeClr val="bg1"/>
                </a:solidFill>
                <a:latin typeface="Century Gothic" panose="020B0502020202020204" pitchFamily="34" charset="0"/>
              </a:rPr>
              <a:t>    |    el </a:t>
            </a:r>
            <a:r>
              <a:rPr lang="en-GB" sz="4400" dirty="0" err="1">
                <a:solidFill>
                  <a:schemeClr val="bg1"/>
                </a:solidFill>
                <a:latin typeface="Century Gothic" panose="020B0502020202020204" pitchFamily="34" charset="0"/>
              </a:rPr>
              <a:t>mediodía</a:t>
            </a:r>
            <a:r>
              <a:rPr lang="en-GB" sz="4400" dirty="0">
                <a:solidFill>
                  <a:schemeClr val="bg1"/>
                </a:solidFill>
                <a:latin typeface="Century Gothic" panose="020B0502020202020204" pitchFamily="34" charset="0"/>
              </a:rPr>
              <a:t>    |   </a:t>
            </a:r>
            <a:r>
              <a:rPr lang="en-GB" sz="4400" dirty="0" err="1">
                <a:solidFill>
                  <a:schemeClr val="bg1"/>
                </a:solidFill>
                <a:latin typeface="Century Gothic" panose="020B0502020202020204" pitchFamily="34" charset="0"/>
              </a:rPr>
              <a:t>el</a:t>
            </a:r>
            <a:r>
              <a:rPr lang="en-GB" sz="4400" dirty="0">
                <a:solidFill>
                  <a:schemeClr val="bg1"/>
                </a:solidFill>
                <a:latin typeface="Century Gothic" panose="020B0502020202020204" pitchFamily="34" charset="0"/>
              </a:rPr>
              <a:t> </a:t>
            </a:r>
            <a:r>
              <a:rPr lang="en-GB" sz="4400" dirty="0" err="1">
                <a:solidFill>
                  <a:schemeClr val="bg1"/>
                </a:solidFill>
                <a:latin typeface="Century Gothic" panose="020B0502020202020204" pitchFamily="34" charset="0"/>
              </a:rPr>
              <a:t>ayuntamiento</a:t>
            </a:r>
            <a:r>
              <a:rPr lang="en-GB" sz="4400" dirty="0">
                <a:solidFill>
                  <a:schemeClr val="bg1"/>
                </a:solidFill>
                <a:latin typeface="Century Gothic" panose="020B0502020202020204" pitchFamily="34" charset="0"/>
              </a:rPr>
              <a:t>  | el Internet |</a:t>
            </a:r>
            <a:r>
              <a:rPr lang="en-GB" sz="4400" dirty="0">
                <a:solidFill>
                  <a:schemeClr val="bg1"/>
                </a:solidFill>
                <a:highlight>
                  <a:srgbClr val="FABD00"/>
                </a:highlight>
                <a:latin typeface="Century Gothic" panose="020B0502020202020204" pitchFamily="34" charset="0"/>
              </a:rPr>
              <a:t> </a:t>
            </a:r>
            <a:r>
              <a:rPr lang="en-GB" sz="4400" dirty="0">
                <a:highlight>
                  <a:srgbClr val="FABD00"/>
                </a:highlight>
                <a:latin typeface="Century Gothic" panose="020B0502020202020204" pitchFamily="34" charset="0"/>
              </a:rPr>
              <a:t>el </a:t>
            </a:r>
            <a:r>
              <a:rPr lang="en-GB" sz="4400" dirty="0" err="1">
                <a:highlight>
                  <a:srgbClr val="FABD00"/>
                </a:highlight>
                <a:latin typeface="Century Gothic" panose="020B0502020202020204" pitchFamily="34" charset="0"/>
              </a:rPr>
              <a:t>continente</a:t>
            </a:r>
            <a:r>
              <a:rPr lang="en-GB" sz="4400" dirty="0">
                <a:highlight>
                  <a:srgbClr val="FABD00"/>
                </a:highlight>
                <a:latin typeface="Century Gothic" panose="020B0502020202020204" pitchFamily="34" charset="0"/>
              </a:rPr>
              <a:t>    |    los </a:t>
            </a:r>
            <a:r>
              <a:rPr lang="en-GB" sz="4400" dirty="0" err="1">
                <a:highlight>
                  <a:srgbClr val="FABD00"/>
                </a:highlight>
                <a:latin typeface="Century Gothic" panose="020B0502020202020204" pitchFamily="34" charset="0"/>
              </a:rPr>
              <a:t>demás</a:t>
            </a:r>
            <a:r>
              <a:rPr lang="en-GB" sz="4400" dirty="0">
                <a:highlight>
                  <a:srgbClr val="FABD00"/>
                </a:highlight>
                <a:latin typeface="Century Gothic" panose="020B0502020202020204" pitchFamily="34" charset="0"/>
              </a:rPr>
              <a:t> | </a:t>
            </a:r>
            <a:r>
              <a:rPr lang="en-GB" sz="4400" dirty="0" err="1">
                <a:highlight>
                  <a:srgbClr val="FABD00"/>
                </a:highlight>
                <a:latin typeface="Century Gothic" panose="020B0502020202020204" pitchFamily="34" charset="0"/>
              </a:rPr>
              <a:t>lanzar</a:t>
            </a:r>
            <a:r>
              <a:rPr lang="en-GB" sz="4400" dirty="0">
                <a:highlight>
                  <a:srgbClr val="FABD00"/>
                </a:highlight>
                <a:latin typeface="Century Gothic" panose="020B0502020202020204" pitchFamily="34" charset="0"/>
              </a:rPr>
              <a:t>    |    </a:t>
            </a:r>
            <a:r>
              <a:rPr lang="en-GB" sz="4400" dirty="0" err="1">
                <a:highlight>
                  <a:srgbClr val="FABD00"/>
                </a:highlight>
                <a:latin typeface="Century Gothic" panose="020B0502020202020204" pitchFamily="34" charset="0"/>
              </a:rPr>
              <a:t>ya</a:t>
            </a:r>
            <a:r>
              <a:rPr lang="en-GB" sz="4400" dirty="0">
                <a:highlight>
                  <a:srgbClr val="FABD00"/>
                </a:highlight>
                <a:latin typeface="Century Gothic" panose="020B0502020202020204" pitchFamily="34" charset="0"/>
              </a:rPr>
              <a:t> no    |    el </a:t>
            </a:r>
            <a:r>
              <a:rPr lang="en-GB" sz="4400" dirty="0" err="1">
                <a:highlight>
                  <a:srgbClr val="FABD00"/>
                </a:highlight>
                <a:latin typeface="Century Gothic" panose="020B0502020202020204" pitchFamily="34" charset="0"/>
              </a:rPr>
              <a:t>sistema</a:t>
            </a:r>
            <a:r>
              <a:rPr lang="en-GB" sz="4400" dirty="0">
                <a:highlight>
                  <a:srgbClr val="FABD00"/>
                </a:highlight>
                <a:latin typeface="Century Gothic" panose="020B0502020202020204" pitchFamily="34" charset="0"/>
              </a:rPr>
              <a:t>    |    </a:t>
            </a:r>
            <a:r>
              <a:rPr lang="en-GB" sz="4400" dirty="0" err="1">
                <a:highlight>
                  <a:srgbClr val="FABD00"/>
                </a:highlight>
                <a:latin typeface="Century Gothic" panose="020B0502020202020204" pitchFamily="34" charset="0"/>
              </a:rPr>
              <a:t>alcanzar</a:t>
            </a:r>
            <a:r>
              <a:rPr lang="en-GB" sz="4400" dirty="0">
                <a:highlight>
                  <a:srgbClr val="FABD00"/>
                </a:highlight>
                <a:latin typeface="Century Gothic" panose="020B0502020202020204" pitchFamily="34" charset="0"/>
              </a:rPr>
              <a:t>  | </a:t>
            </a:r>
          </a:p>
        </p:txBody>
      </p:sp>
      <p:graphicFrame>
        <p:nvGraphicFramePr>
          <p:cNvPr id="32" name="Table 31">
            <a:extLst>
              <a:ext uri="{FF2B5EF4-FFF2-40B4-BE49-F238E27FC236}">
                <a16:creationId xmlns:a16="http://schemas.microsoft.com/office/drawing/2014/main" id="{C8B3B05B-CF5D-42AC-97D2-ABA16831347A}"/>
              </a:ext>
            </a:extLst>
          </p:cNvPr>
          <p:cNvGraphicFramePr>
            <a:graphicFrameLocks noGrp="1"/>
          </p:cNvGraphicFramePr>
          <p:nvPr>
            <p:extLst>
              <p:ext uri="{D42A27DB-BD31-4B8C-83A1-F6EECF244321}">
                <p14:modId xmlns:p14="http://schemas.microsoft.com/office/powerpoint/2010/main" val="797475047"/>
              </p:ext>
            </p:extLst>
          </p:nvPr>
        </p:nvGraphicFramePr>
        <p:xfrm>
          <a:off x="323018" y="2731122"/>
          <a:ext cx="11674878" cy="3584979"/>
        </p:xfrm>
        <a:graphic>
          <a:graphicData uri="http://schemas.openxmlformats.org/drawingml/2006/table">
            <a:tbl>
              <a:tblPr firstRow="1" bandRow="1">
                <a:tableStyleId>{22838BEF-8BB2-4498-84A7-C5851F593DF1}</a:tableStyleId>
              </a:tblPr>
              <a:tblGrid>
                <a:gridCol w="2918720">
                  <a:extLst>
                    <a:ext uri="{9D8B030D-6E8A-4147-A177-3AD203B41FA5}">
                      <a16:colId xmlns:a16="http://schemas.microsoft.com/office/drawing/2014/main" val="2257543613"/>
                    </a:ext>
                  </a:extLst>
                </a:gridCol>
                <a:gridCol w="2224997">
                  <a:extLst>
                    <a:ext uri="{9D8B030D-6E8A-4147-A177-3AD203B41FA5}">
                      <a16:colId xmlns:a16="http://schemas.microsoft.com/office/drawing/2014/main" val="1258400062"/>
                    </a:ext>
                  </a:extLst>
                </a:gridCol>
                <a:gridCol w="3199748">
                  <a:extLst>
                    <a:ext uri="{9D8B030D-6E8A-4147-A177-3AD203B41FA5}">
                      <a16:colId xmlns:a16="http://schemas.microsoft.com/office/drawing/2014/main" val="3602849209"/>
                    </a:ext>
                  </a:extLst>
                </a:gridCol>
                <a:gridCol w="3331413">
                  <a:extLst>
                    <a:ext uri="{9D8B030D-6E8A-4147-A177-3AD203B41FA5}">
                      <a16:colId xmlns:a16="http://schemas.microsoft.com/office/drawing/2014/main" val="744384839"/>
                    </a:ext>
                  </a:extLst>
                </a:gridCol>
              </a:tblGrid>
              <a:tr h="11160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1.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5.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latin typeface="Century Gothic" panose="020B0502020202020204" pitchFamily="34" charset="0"/>
                        </a:rPr>
                        <a: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highlight>
                            <a:srgbClr val="FABD00"/>
                          </a:highlight>
                          <a:latin typeface="Century Gothic" panose="020B0502020202020204" pitchFamily="34" charset="0"/>
                        </a:rPr>
                        <a:t>13.</a:t>
                      </a:r>
                    </a:p>
                  </a:txBody>
                  <a:tcPr/>
                </a:tc>
                <a:extLst>
                  <a:ext uri="{0D108BD9-81ED-4DB2-BD59-A6C34878D82A}">
                    <a16:rowId xmlns:a16="http://schemas.microsoft.com/office/drawing/2014/main" val="1179608039"/>
                  </a:ext>
                </a:extLst>
              </a:tr>
              <a:tr h="645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t>2. </a:t>
                      </a:r>
                    </a:p>
                    <a:p>
                      <a:endParaRPr lang="en-GB" sz="2400" b="0" dirty="0"/>
                    </a:p>
                  </a:txBody>
                  <a:tcPr/>
                </a:tc>
                <a:tc>
                  <a:txBody>
                    <a:bodyPr/>
                    <a:lstStyle/>
                    <a:p>
                      <a:r>
                        <a:rPr lang="en-GB" sz="2400" b="0" dirty="0"/>
                        <a:t>6. </a:t>
                      </a:r>
                    </a:p>
                  </a:txBody>
                  <a:tcPr/>
                </a:tc>
                <a:tc>
                  <a:txBody>
                    <a:bodyPr/>
                    <a:lstStyle/>
                    <a:p>
                      <a:r>
                        <a:rPr lang="en-GB" sz="2400" b="0" dirty="0"/>
                        <a:t>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highlight>
                            <a:srgbClr val="FABD00"/>
                          </a:highlight>
                          <a:latin typeface="Century Gothic" panose="020B0502020202020204" pitchFamily="34" charset="0"/>
                        </a:rPr>
                        <a:t>14.</a:t>
                      </a:r>
                    </a:p>
                  </a:txBody>
                  <a:tcPr/>
                </a:tc>
                <a:extLst>
                  <a:ext uri="{0D108BD9-81ED-4DB2-BD59-A6C34878D82A}">
                    <a16:rowId xmlns:a16="http://schemas.microsoft.com/office/drawing/2014/main" val="4183050861"/>
                  </a:ext>
                </a:extLst>
              </a:tr>
              <a:tr h="645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t>3.</a:t>
                      </a:r>
                    </a:p>
                    <a:p>
                      <a:endParaRPr lang="en-GB" sz="2400" b="0" dirty="0"/>
                    </a:p>
                  </a:txBody>
                  <a:tcPr/>
                </a:tc>
                <a:tc>
                  <a:txBody>
                    <a:bodyPr/>
                    <a:lstStyle/>
                    <a:p>
                      <a:r>
                        <a:rPr lang="en-GB" sz="2400" b="0" dirty="0"/>
                        <a:t>7.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highlight>
                            <a:srgbClr val="FABD00"/>
                          </a:highlight>
                          <a:latin typeface="Century Gothic" panose="020B0502020202020204" pitchFamily="34" charset="0"/>
                        </a:rPr>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highlight>
                            <a:srgbClr val="FABD00"/>
                          </a:highlight>
                          <a:latin typeface="Century Gothic" panose="020B0502020202020204" pitchFamily="34" charset="0"/>
                        </a:rPr>
                        <a:t>15.</a:t>
                      </a:r>
                    </a:p>
                  </a:txBody>
                  <a:tcPr/>
                </a:tc>
                <a:extLst>
                  <a:ext uri="{0D108BD9-81ED-4DB2-BD59-A6C34878D82A}">
                    <a16:rowId xmlns:a16="http://schemas.microsoft.com/office/drawing/2014/main" val="567436909"/>
                  </a:ext>
                </a:extLst>
              </a:tr>
              <a:tr h="645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t>4.</a:t>
                      </a:r>
                    </a:p>
                    <a:p>
                      <a:endParaRPr lang="en-GB" sz="2400" b="0" dirty="0"/>
                    </a:p>
                  </a:txBody>
                  <a:tcPr/>
                </a:tc>
                <a:tc>
                  <a:txBody>
                    <a:bodyPr/>
                    <a:lstStyle/>
                    <a:p>
                      <a:r>
                        <a:rPr lang="en-GB" sz="2400" b="0" dirty="0"/>
                        <a:t>8.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highlight>
                            <a:srgbClr val="FABD00"/>
                          </a:highlight>
                          <a:latin typeface="Century Gothic" panose="020B0502020202020204" pitchFamily="34" charset="0"/>
                        </a:rPr>
                        <a:t>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chemeClr val="tx1"/>
                          </a:solidFill>
                          <a:highlight>
                            <a:srgbClr val="FABD00"/>
                          </a:highlight>
                          <a:latin typeface="Century Gothic" panose="020B0502020202020204" pitchFamily="34" charset="0"/>
                        </a:rPr>
                        <a:t>16.</a:t>
                      </a:r>
                    </a:p>
                  </a:txBody>
                  <a:tcPr/>
                </a:tc>
                <a:extLst>
                  <a:ext uri="{0D108BD9-81ED-4DB2-BD59-A6C34878D82A}">
                    <a16:rowId xmlns:a16="http://schemas.microsoft.com/office/drawing/2014/main" val="2710074475"/>
                  </a:ext>
                </a:extLst>
              </a:tr>
            </a:tbl>
          </a:graphicData>
        </a:graphic>
      </p:graphicFrame>
      <p:sp>
        <p:nvSpPr>
          <p:cNvPr id="2" name="Rectangle 1">
            <a:extLst>
              <a:ext uri="{FF2B5EF4-FFF2-40B4-BE49-F238E27FC236}">
                <a16:creationId xmlns:a16="http://schemas.microsoft.com/office/drawing/2014/main" id="{D06B1532-3BE6-46F4-9162-27EF697D1218}"/>
              </a:ext>
            </a:extLst>
          </p:cNvPr>
          <p:cNvSpPr/>
          <p:nvPr/>
        </p:nvSpPr>
        <p:spPr>
          <a:xfrm>
            <a:off x="712200" y="2747554"/>
            <a:ext cx="2665164" cy="830997"/>
          </a:xfrm>
          <a:prstGeom prst="rect">
            <a:avLst/>
          </a:prstGeom>
        </p:spPr>
        <p:txBody>
          <a:bodyPr wrap="square">
            <a:spAutoFit/>
          </a:bodyPr>
          <a:lstStyle/>
          <a:p>
            <a:pPr lvl="0">
              <a:defRPr/>
            </a:pPr>
            <a:r>
              <a:rPr lang="en-GB" sz="2400" dirty="0"/>
              <a:t>Spanish tomato festival</a:t>
            </a:r>
            <a:endParaRPr lang="en-GB" sz="2400" dirty="0">
              <a:latin typeface="Century Gothic" panose="020B0502020202020204" pitchFamily="34" charset="0"/>
            </a:endParaRPr>
          </a:p>
        </p:txBody>
      </p:sp>
      <p:sp>
        <p:nvSpPr>
          <p:cNvPr id="7" name="Rectangle 6">
            <a:extLst>
              <a:ext uri="{FF2B5EF4-FFF2-40B4-BE49-F238E27FC236}">
                <a16:creationId xmlns:a16="http://schemas.microsoft.com/office/drawing/2014/main" id="{7ADCCCF3-D852-4B1E-AAC9-A0AADD6F40AC}"/>
              </a:ext>
            </a:extLst>
          </p:cNvPr>
          <p:cNvSpPr/>
          <p:nvPr/>
        </p:nvSpPr>
        <p:spPr>
          <a:xfrm>
            <a:off x="744741" y="3821650"/>
            <a:ext cx="1186543" cy="461665"/>
          </a:xfrm>
          <a:prstGeom prst="rect">
            <a:avLst/>
          </a:prstGeom>
        </p:spPr>
        <p:txBody>
          <a:bodyPr wrap="none">
            <a:spAutoFit/>
          </a:bodyPr>
          <a:lstStyle/>
          <a:p>
            <a:pPr lvl="0">
              <a:defRPr/>
            </a:pPr>
            <a:r>
              <a:rPr lang="en-GB" sz="2400" dirty="0"/>
              <a:t>please</a:t>
            </a:r>
          </a:p>
        </p:txBody>
      </p:sp>
      <p:sp>
        <p:nvSpPr>
          <p:cNvPr id="8" name="Rectangle 7">
            <a:extLst>
              <a:ext uri="{FF2B5EF4-FFF2-40B4-BE49-F238E27FC236}">
                <a16:creationId xmlns:a16="http://schemas.microsoft.com/office/drawing/2014/main" id="{58013736-D337-42DF-BB8C-F47772E59EB9}"/>
              </a:ext>
            </a:extLst>
          </p:cNvPr>
          <p:cNvSpPr/>
          <p:nvPr/>
        </p:nvSpPr>
        <p:spPr>
          <a:xfrm>
            <a:off x="720081" y="4617852"/>
            <a:ext cx="1717137" cy="461665"/>
          </a:xfrm>
          <a:prstGeom prst="rect">
            <a:avLst/>
          </a:prstGeom>
        </p:spPr>
        <p:txBody>
          <a:bodyPr wrap="none">
            <a:spAutoFit/>
          </a:bodyPr>
          <a:lstStyle/>
          <a:p>
            <a:pPr lvl="0">
              <a:defRPr/>
            </a:pPr>
            <a:r>
              <a:rPr lang="en-GB" sz="2400" dirty="0"/>
              <a:t>owing (to)</a:t>
            </a:r>
          </a:p>
        </p:txBody>
      </p:sp>
      <p:sp>
        <p:nvSpPr>
          <p:cNvPr id="9" name="Rectangle 8">
            <a:extLst>
              <a:ext uri="{FF2B5EF4-FFF2-40B4-BE49-F238E27FC236}">
                <a16:creationId xmlns:a16="http://schemas.microsoft.com/office/drawing/2014/main" id="{F9BCBAF5-6962-4DD2-B864-A9D52F2881A4}"/>
              </a:ext>
            </a:extLst>
          </p:cNvPr>
          <p:cNvSpPr/>
          <p:nvPr/>
        </p:nvSpPr>
        <p:spPr>
          <a:xfrm>
            <a:off x="712200" y="5474651"/>
            <a:ext cx="1188146" cy="461665"/>
          </a:xfrm>
          <a:prstGeom prst="rect">
            <a:avLst/>
          </a:prstGeom>
        </p:spPr>
        <p:txBody>
          <a:bodyPr wrap="none">
            <a:spAutoFit/>
          </a:bodyPr>
          <a:lstStyle/>
          <a:p>
            <a:pPr lvl="0">
              <a:defRPr/>
            </a:pPr>
            <a:r>
              <a:rPr lang="en-GB" sz="2400" dirty="0"/>
              <a:t>dream</a:t>
            </a:r>
          </a:p>
        </p:txBody>
      </p:sp>
      <p:sp>
        <p:nvSpPr>
          <p:cNvPr id="10" name="Rectangle 9">
            <a:extLst>
              <a:ext uri="{FF2B5EF4-FFF2-40B4-BE49-F238E27FC236}">
                <a16:creationId xmlns:a16="http://schemas.microsoft.com/office/drawing/2014/main" id="{37562325-8B6F-436A-B1B4-D74BE9D1E1BF}"/>
              </a:ext>
            </a:extLst>
          </p:cNvPr>
          <p:cNvSpPr/>
          <p:nvPr/>
        </p:nvSpPr>
        <p:spPr>
          <a:xfrm>
            <a:off x="5827419" y="2725877"/>
            <a:ext cx="2836402" cy="830997"/>
          </a:xfrm>
          <a:prstGeom prst="rect">
            <a:avLst/>
          </a:prstGeom>
        </p:spPr>
        <p:txBody>
          <a:bodyPr wrap="square">
            <a:spAutoFit/>
          </a:bodyPr>
          <a:lstStyle/>
          <a:p>
            <a:pPr lvl="0">
              <a:defRPr/>
            </a:pPr>
            <a:r>
              <a:rPr lang="en-GB" sz="2400" dirty="0"/>
              <a:t>Spanish town/city council</a:t>
            </a:r>
            <a:endParaRPr lang="en-GB" sz="2400" dirty="0">
              <a:latin typeface="Century Gothic" panose="020B0502020202020204" pitchFamily="34" charset="0"/>
            </a:endParaRPr>
          </a:p>
        </p:txBody>
      </p:sp>
      <p:sp>
        <p:nvSpPr>
          <p:cNvPr id="11" name="Rectangle 10">
            <a:extLst>
              <a:ext uri="{FF2B5EF4-FFF2-40B4-BE49-F238E27FC236}">
                <a16:creationId xmlns:a16="http://schemas.microsoft.com/office/drawing/2014/main" id="{FDC5A11A-934B-44EF-A425-F977A330E53D}"/>
              </a:ext>
            </a:extLst>
          </p:cNvPr>
          <p:cNvSpPr/>
          <p:nvPr/>
        </p:nvSpPr>
        <p:spPr>
          <a:xfrm>
            <a:off x="6104506" y="3821650"/>
            <a:ext cx="1330814" cy="461665"/>
          </a:xfrm>
          <a:prstGeom prst="rect">
            <a:avLst/>
          </a:prstGeom>
        </p:spPr>
        <p:txBody>
          <a:bodyPr wrap="none">
            <a:spAutoFit/>
          </a:bodyPr>
          <a:lstStyle/>
          <a:p>
            <a:pPr lvl="0">
              <a:defRPr/>
            </a:pPr>
            <a:r>
              <a:rPr lang="en-GB" sz="2400" dirty="0"/>
              <a:t>Internet</a:t>
            </a:r>
          </a:p>
        </p:txBody>
      </p:sp>
      <p:sp>
        <p:nvSpPr>
          <p:cNvPr id="12" name="Rectangle 11">
            <a:extLst>
              <a:ext uri="{FF2B5EF4-FFF2-40B4-BE49-F238E27FC236}">
                <a16:creationId xmlns:a16="http://schemas.microsoft.com/office/drawing/2014/main" id="{A8CAEEAF-5F43-468F-B489-BA8D49B1700A}"/>
              </a:ext>
            </a:extLst>
          </p:cNvPr>
          <p:cNvSpPr/>
          <p:nvPr/>
        </p:nvSpPr>
        <p:spPr>
          <a:xfrm>
            <a:off x="6104506" y="4656913"/>
            <a:ext cx="1617751" cy="461665"/>
          </a:xfrm>
          <a:prstGeom prst="rect">
            <a:avLst/>
          </a:prstGeom>
        </p:spPr>
        <p:txBody>
          <a:bodyPr wrap="none">
            <a:spAutoFit/>
          </a:bodyPr>
          <a:lstStyle/>
          <a:p>
            <a:pPr lvl="0">
              <a:defRPr/>
            </a:pPr>
            <a:r>
              <a:rPr lang="en-GB" sz="2400" dirty="0">
                <a:highlight>
                  <a:srgbClr val="FABD00"/>
                </a:highlight>
              </a:rPr>
              <a:t>continent</a:t>
            </a:r>
            <a:endParaRPr lang="en-GB" sz="2400" dirty="0">
              <a:highlight>
                <a:srgbClr val="FABD00"/>
              </a:highlight>
              <a:latin typeface="Century Gothic" panose="020B0502020202020204" pitchFamily="34" charset="0"/>
            </a:endParaRPr>
          </a:p>
        </p:txBody>
      </p:sp>
      <p:sp>
        <p:nvSpPr>
          <p:cNvPr id="13" name="Rectangle 12">
            <a:extLst>
              <a:ext uri="{FF2B5EF4-FFF2-40B4-BE49-F238E27FC236}">
                <a16:creationId xmlns:a16="http://schemas.microsoft.com/office/drawing/2014/main" id="{EC9AB115-E7F7-4FF9-8998-081F310BCED6}"/>
              </a:ext>
            </a:extLst>
          </p:cNvPr>
          <p:cNvSpPr/>
          <p:nvPr/>
        </p:nvSpPr>
        <p:spPr>
          <a:xfrm>
            <a:off x="6078857" y="5470011"/>
            <a:ext cx="1669047" cy="461665"/>
          </a:xfrm>
          <a:prstGeom prst="rect">
            <a:avLst/>
          </a:prstGeom>
        </p:spPr>
        <p:txBody>
          <a:bodyPr wrap="none">
            <a:spAutoFit/>
          </a:bodyPr>
          <a:lstStyle/>
          <a:p>
            <a:pPr lvl="0">
              <a:defRPr/>
            </a:pPr>
            <a:r>
              <a:rPr lang="en-GB" sz="2400" dirty="0">
                <a:highlight>
                  <a:srgbClr val="FABD00"/>
                </a:highlight>
              </a:rPr>
              <a:t>the others</a:t>
            </a:r>
            <a:endParaRPr lang="en-GB" sz="2400" dirty="0">
              <a:highlight>
                <a:srgbClr val="FABD00"/>
              </a:highlight>
              <a:latin typeface="Century Gothic" panose="020B0502020202020204" pitchFamily="34" charset="0"/>
            </a:endParaRPr>
          </a:p>
        </p:txBody>
      </p:sp>
      <p:sp>
        <p:nvSpPr>
          <p:cNvPr id="14" name="Rectangle 13">
            <a:extLst>
              <a:ext uri="{FF2B5EF4-FFF2-40B4-BE49-F238E27FC236}">
                <a16:creationId xmlns:a16="http://schemas.microsoft.com/office/drawing/2014/main" id="{41AF757E-1C6E-4347-90EF-5166DE28BC97}"/>
              </a:ext>
            </a:extLst>
          </p:cNvPr>
          <p:cNvSpPr/>
          <p:nvPr/>
        </p:nvSpPr>
        <p:spPr>
          <a:xfrm>
            <a:off x="9235828" y="2760251"/>
            <a:ext cx="2621230" cy="461665"/>
          </a:xfrm>
          <a:prstGeom prst="rect">
            <a:avLst/>
          </a:prstGeom>
        </p:spPr>
        <p:txBody>
          <a:bodyPr wrap="none">
            <a:spAutoFit/>
          </a:bodyPr>
          <a:lstStyle/>
          <a:p>
            <a:pPr lvl="0">
              <a:defRPr/>
            </a:pPr>
            <a:r>
              <a:rPr lang="en-GB" sz="2400" dirty="0">
                <a:highlight>
                  <a:srgbClr val="FABD00"/>
                </a:highlight>
              </a:rPr>
              <a:t>to throw, launch</a:t>
            </a:r>
            <a:endParaRPr lang="en-GB" sz="2400" dirty="0">
              <a:highlight>
                <a:srgbClr val="FABD00"/>
              </a:highlight>
              <a:latin typeface="Century Gothic" panose="020B0502020202020204" pitchFamily="34" charset="0"/>
            </a:endParaRPr>
          </a:p>
        </p:txBody>
      </p:sp>
      <p:sp>
        <p:nvSpPr>
          <p:cNvPr id="15" name="Rectangle 14">
            <a:extLst>
              <a:ext uri="{FF2B5EF4-FFF2-40B4-BE49-F238E27FC236}">
                <a16:creationId xmlns:a16="http://schemas.microsoft.com/office/drawing/2014/main" id="{94522498-3A02-459B-A75B-53B76EEDE116}"/>
              </a:ext>
            </a:extLst>
          </p:cNvPr>
          <p:cNvSpPr/>
          <p:nvPr/>
        </p:nvSpPr>
        <p:spPr>
          <a:xfrm>
            <a:off x="9280974" y="3821650"/>
            <a:ext cx="2621231" cy="830997"/>
          </a:xfrm>
          <a:prstGeom prst="rect">
            <a:avLst/>
          </a:prstGeom>
        </p:spPr>
        <p:txBody>
          <a:bodyPr wrap="square">
            <a:spAutoFit/>
          </a:bodyPr>
          <a:lstStyle/>
          <a:p>
            <a:pPr lvl="0">
              <a:defRPr/>
            </a:pPr>
            <a:r>
              <a:rPr lang="en-GB" sz="2400" dirty="0">
                <a:highlight>
                  <a:srgbClr val="FABD00"/>
                </a:highlight>
              </a:rPr>
              <a:t>no longer, no more</a:t>
            </a:r>
            <a:endParaRPr lang="en-GB" sz="2400" dirty="0">
              <a:highlight>
                <a:srgbClr val="FABD00"/>
              </a:highlight>
              <a:latin typeface="Century Gothic" panose="020B0502020202020204" pitchFamily="34" charset="0"/>
            </a:endParaRPr>
          </a:p>
        </p:txBody>
      </p:sp>
      <p:sp>
        <p:nvSpPr>
          <p:cNvPr id="16" name="Rectangle 15">
            <a:extLst>
              <a:ext uri="{FF2B5EF4-FFF2-40B4-BE49-F238E27FC236}">
                <a16:creationId xmlns:a16="http://schemas.microsoft.com/office/drawing/2014/main" id="{8451164C-0BB7-4FFB-A30D-17D1EE99C1C1}"/>
              </a:ext>
            </a:extLst>
          </p:cNvPr>
          <p:cNvSpPr/>
          <p:nvPr/>
        </p:nvSpPr>
        <p:spPr>
          <a:xfrm>
            <a:off x="9317427" y="4686345"/>
            <a:ext cx="1183337" cy="461665"/>
          </a:xfrm>
          <a:prstGeom prst="rect">
            <a:avLst/>
          </a:prstGeom>
        </p:spPr>
        <p:txBody>
          <a:bodyPr wrap="none">
            <a:spAutoFit/>
          </a:bodyPr>
          <a:lstStyle/>
          <a:p>
            <a:pPr lvl="0">
              <a:defRPr/>
            </a:pPr>
            <a:r>
              <a:rPr lang="en-GB" sz="2400" dirty="0">
                <a:highlight>
                  <a:srgbClr val="FABD00"/>
                </a:highlight>
              </a:rPr>
              <a:t>system</a:t>
            </a:r>
            <a:endParaRPr lang="en-GB" sz="2400" dirty="0">
              <a:highlight>
                <a:srgbClr val="FABD00"/>
              </a:highlight>
              <a:latin typeface="Century Gothic" panose="020B0502020202020204" pitchFamily="34" charset="0"/>
            </a:endParaRPr>
          </a:p>
        </p:txBody>
      </p:sp>
      <p:sp>
        <p:nvSpPr>
          <p:cNvPr id="17" name="Rectangle 16">
            <a:extLst>
              <a:ext uri="{FF2B5EF4-FFF2-40B4-BE49-F238E27FC236}">
                <a16:creationId xmlns:a16="http://schemas.microsoft.com/office/drawing/2014/main" id="{183DA901-C965-40FB-AF23-F66273B30345}"/>
              </a:ext>
            </a:extLst>
          </p:cNvPr>
          <p:cNvSpPr/>
          <p:nvPr/>
        </p:nvSpPr>
        <p:spPr>
          <a:xfrm>
            <a:off x="9317427" y="5455295"/>
            <a:ext cx="2282462" cy="830997"/>
          </a:xfrm>
          <a:prstGeom prst="rect">
            <a:avLst/>
          </a:prstGeom>
        </p:spPr>
        <p:txBody>
          <a:bodyPr wrap="square">
            <a:spAutoFit/>
          </a:bodyPr>
          <a:lstStyle/>
          <a:p>
            <a:pPr lvl="0">
              <a:defRPr/>
            </a:pPr>
            <a:r>
              <a:rPr lang="en-GB" sz="2400" dirty="0">
                <a:highlight>
                  <a:srgbClr val="FABD00"/>
                </a:highlight>
              </a:rPr>
              <a:t>to reach, catch up with</a:t>
            </a:r>
            <a:endParaRPr lang="en-GB" sz="2400" dirty="0">
              <a:highlight>
                <a:srgbClr val="FABD00"/>
              </a:highlight>
              <a:latin typeface="Century Gothic" panose="020B0502020202020204" pitchFamily="34" charset="0"/>
            </a:endParaRPr>
          </a:p>
        </p:txBody>
      </p:sp>
      <p:sp>
        <p:nvSpPr>
          <p:cNvPr id="18" name="TextBox 17">
            <a:extLst>
              <a:ext uri="{FF2B5EF4-FFF2-40B4-BE49-F238E27FC236}">
                <a16:creationId xmlns:a16="http://schemas.microsoft.com/office/drawing/2014/main" id="{5CF2F39D-B060-409A-8EB3-343F19AD24BF}"/>
              </a:ext>
            </a:extLst>
          </p:cNvPr>
          <p:cNvSpPr txBox="1"/>
          <p:nvPr/>
        </p:nvSpPr>
        <p:spPr>
          <a:xfrm>
            <a:off x="3132306" y="99506"/>
            <a:ext cx="6952191" cy="830997"/>
          </a:xfrm>
          <a:prstGeom prst="rect">
            <a:avLst/>
          </a:prstGeom>
          <a:noFill/>
        </p:spPr>
        <p:txBody>
          <a:bodyPr wrap="square" rtlCol="0">
            <a:spAutoFit/>
          </a:bodyPr>
          <a:lstStyle/>
          <a:p>
            <a:r>
              <a:rPr lang="en-GB" sz="2400" dirty="0"/>
              <a:t>Escribe el </a:t>
            </a:r>
            <a:r>
              <a:rPr lang="en-GB" sz="2400" dirty="0" err="1"/>
              <a:t>inglés</a:t>
            </a:r>
            <a:r>
              <a:rPr lang="en-GB" sz="2400" dirty="0"/>
              <a:t> para </a:t>
            </a:r>
            <a:r>
              <a:rPr lang="en-GB" sz="2400" dirty="0" err="1"/>
              <a:t>todas</a:t>
            </a:r>
            <a:r>
              <a:rPr lang="en-GB" sz="2400" dirty="0"/>
              <a:t> las palabras que </a:t>
            </a:r>
            <a:r>
              <a:rPr lang="en-GB" sz="2400" dirty="0" err="1"/>
              <a:t>ves</a:t>
            </a:r>
            <a:r>
              <a:rPr lang="en-GB" sz="2400" dirty="0"/>
              <a:t> </a:t>
            </a:r>
            <a:r>
              <a:rPr lang="en-GB" sz="2400" dirty="0" err="1"/>
              <a:t>en</a:t>
            </a:r>
            <a:r>
              <a:rPr lang="en-GB" sz="2400" dirty="0"/>
              <a:t> el </a:t>
            </a:r>
            <a:r>
              <a:rPr lang="en-GB" sz="2400" dirty="0" err="1"/>
              <a:t>orden</a:t>
            </a:r>
            <a:r>
              <a:rPr lang="en-GB" sz="2400" dirty="0"/>
              <a:t>* </a:t>
            </a:r>
            <a:r>
              <a:rPr lang="en-GB" sz="2400" dirty="0" err="1"/>
              <a:t>correcto</a:t>
            </a:r>
            <a:r>
              <a:rPr lang="en-GB" sz="2400" dirty="0"/>
              <a:t>.		</a:t>
            </a:r>
            <a:endParaRPr lang="en-GB" sz="2400" dirty="0">
              <a:highlight>
                <a:srgbClr val="FFFF00"/>
              </a:highlight>
            </a:endParaRPr>
          </a:p>
        </p:txBody>
      </p:sp>
      <p:sp>
        <p:nvSpPr>
          <p:cNvPr id="19" name="Rectangle 18">
            <a:extLst>
              <a:ext uri="{FF2B5EF4-FFF2-40B4-BE49-F238E27FC236}">
                <a16:creationId xmlns:a16="http://schemas.microsoft.com/office/drawing/2014/main" id="{8E41F7A5-2EE2-47AC-9B72-F67B27815A0D}"/>
              </a:ext>
            </a:extLst>
          </p:cNvPr>
          <p:cNvSpPr/>
          <p:nvPr/>
        </p:nvSpPr>
        <p:spPr>
          <a:xfrm>
            <a:off x="207498" y="1191536"/>
            <a:ext cx="11694707" cy="1077218"/>
          </a:xfrm>
          <a:prstGeom prst="rect">
            <a:avLst/>
          </a:prstGeom>
          <a:solidFill>
            <a:schemeClr val="tx2"/>
          </a:solidFill>
        </p:spPr>
        <p:txBody>
          <a:bodyPr wrap="square">
            <a:spAutoFit/>
          </a:bodyPr>
          <a:lstStyle/>
          <a:p>
            <a:r>
              <a:rPr lang="en-GB" sz="3200" dirty="0">
                <a:solidFill>
                  <a:schemeClr val="bg1"/>
                </a:solidFill>
                <a:latin typeface="Century Gothic" panose="020B0502020202020204" pitchFamily="34" charset="0"/>
              </a:rPr>
              <a:t>la Tomatina    |    por </a:t>
            </a:r>
            <a:r>
              <a:rPr lang="en-GB" sz="3200" dirty="0" err="1">
                <a:solidFill>
                  <a:schemeClr val="bg1"/>
                </a:solidFill>
                <a:latin typeface="Century Gothic" panose="020B0502020202020204" pitchFamily="34" charset="0"/>
              </a:rPr>
              <a:t>favor</a:t>
            </a:r>
            <a:r>
              <a:rPr lang="en-GB" sz="3200" dirty="0">
                <a:solidFill>
                  <a:schemeClr val="bg1"/>
                </a:solidFill>
                <a:latin typeface="Century Gothic" panose="020B0502020202020204" pitchFamily="34" charset="0"/>
              </a:rPr>
              <a:t>    |    </a:t>
            </a:r>
            <a:r>
              <a:rPr lang="en-GB" sz="3200" dirty="0" err="1">
                <a:solidFill>
                  <a:schemeClr val="bg1"/>
                </a:solidFill>
                <a:latin typeface="Century Gothic" panose="020B0502020202020204" pitchFamily="34" charset="0"/>
              </a:rPr>
              <a:t>debido</a:t>
            </a:r>
            <a:r>
              <a:rPr lang="en-GB" sz="3200" dirty="0">
                <a:solidFill>
                  <a:schemeClr val="bg1"/>
                </a:solidFill>
                <a:latin typeface="Century Gothic" panose="020B0502020202020204" pitchFamily="34" charset="0"/>
              </a:rPr>
              <a:t> (a)    |    el </a:t>
            </a:r>
            <a:r>
              <a:rPr lang="en-GB" sz="3200" dirty="0" err="1">
                <a:solidFill>
                  <a:schemeClr val="bg1"/>
                </a:solidFill>
                <a:latin typeface="Century Gothic" panose="020B0502020202020204" pitchFamily="34" charset="0"/>
              </a:rPr>
              <a:t>sueño</a:t>
            </a:r>
            <a:r>
              <a:rPr lang="en-GB" sz="3200" dirty="0">
                <a:solidFill>
                  <a:schemeClr val="bg1"/>
                </a:solidFill>
                <a:latin typeface="Century Gothic" panose="020B0502020202020204" pitchFamily="34" charset="0"/>
              </a:rPr>
              <a:t>  | </a:t>
            </a:r>
            <a:endParaRPr lang="en-GB" sz="3200" dirty="0"/>
          </a:p>
        </p:txBody>
      </p:sp>
      <p:sp>
        <p:nvSpPr>
          <p:cNvPr id="21" name="Rectangle 20">
            <a:extLst>
              <a:ext uri="{FF2B5EF4-FFF2-40B4-BE49-F238E27FC236}">
                <a16:creationId xmlns:a16="http://schemas.microsoft.com/office/drawing/2014/main" id="{EB7D73BB-A5DA-4643-A913-FBDB9C758C7B}"/>
              </a:ext>
            </a:extLst>
          </p:cNvPr>
          <p:cNvSpPr/>
          <p:nvPr/>
        </p:nvSpPr>
        <p:spPr>
          <a:xfrm>
            <a:off x="14952" y="1322077"/>
            <a:ext cx="12192000" cy="584775"/>
          </a:xfrm>
          <a:prstGeom prst="rect">
            <a:avLst/>
          </a:prstGeom>
          <a:solidFill>
            <a:schemeClr val="tx2"/>
          </a:solidFill>
        </p:spPr>
        <p:txBody>
          <a:bodyPr wrap="square">
            <a:spAutoFit/>
          </a:bodyPr>
          <a:lstStyle/>
          <a:p>
            <a:r>
              <a:rPr lang="en-GB" sz="3200" dirty="0">
                <a:solidFill>
                  <a:schemeClr val="bg1"/>
                </a:solidFill>
                <a:latin typeface="Century Gothic" panose="020B0502020202020204" pitchFamily="34" charset="0"/>
              </a:rPr>
              <a:t>la </a:t>
            </a:r>
            <a:r>
              <a:rPr lang="en-GB" sz="3200" dirty="0" err="1">
                <a:solidFill>
                  <a:schemeClr val="bg1"/>
                </a:solidFill>
                <a:latin typeface="Century Gothic" panose="020B0502020202020204" pitchFamily="34" charset="0"/>
              </a:rPr>
              <a:t>seguridad</a:t>
            </a:r>
            <a:r>
              <a:rPr lang="en-GB" sz="3200" dirty="0">
                <a:solidFill>
                  <a:schemeClr val="bg1"/>
                </a:solidFill>
                <a:latin typeface="Century Gothic" panose="020B0502020202020204" pitchFamily="34" charset="0"/>
              </a:rPr>
              <a:t> | ¡</a:t>
            </a:r>
            <a:r>
              <a:rPr lang="en-GB" sz="3200" dirty="0" err="1">
                <a:solidFill>
                  <a:schemeClr val="bg1"/>
                </a:solidFill>
                <a:latin typeface="Century Gothic" panose="020B0502020202020204" pitchFamily="34" charset="0"/>
              </a:rPr>
              <a:t>Bienvenido</a:t>
            </a:r>
            <a:r>
              <a:rPr lang="en-GB" sz="3200" dirty="0">
                <a:solidFill>
                  <a:schemeClr val="bg1"/>
                </a:solidFill>
                <a:latin typeface="Century Gothic" panose="020B0502020202020204" pitchFamily="34" charset="0"/>
              </a:rPr>
              <a:t>!    |    </a:t>
            </a:r>
            <a:r>
              <a:rPr lang="en-GB" sz="3200" dirty="0" err="1">
                <a:solidFill>
                  <a:schemeClr val="bg1"/>
                </a:solidFill>
                <a:latin typeface="Century Gothic" panose="020B0502020202020204" pitchFamily="34" charset="0"/>
              </a:rPr>
              <a:t>imaginar</a:t>
            </a:r>
            <a:r>
              <a:rPr lang="en-GB" sz="3200" dirty="0">
                <a:solidFill>
                  <a:schemeClr val="bg1"/>
                </a:solidFill>
                <a:latin typeface="Century Gothic" panose="020B0502020202020204" pitchFamily="34" charset="0"/>
              </a:rPr>
              <a:t>    |    el </a:t>
            </a:r>
            <a:r>
              <a:rPr lang="en-GB" sz="3200" dirty="0" err="1">
                <a:solidFill>
                  <a:schemeClr val="bg1"/>
                </a:solidFill>
                <a:latin typeface="Century Gothic" panose="020B0502020202020204" pitchFamily="34" charset="0"/>
              </a:rPr>
              <a:t>mediodía</a:t>
            </a:r>
            <a:endParaRPr lang="en-GB" sz="3200" dirty="0"/>
          </a:p>
        </p:txBody>
      </p:sp>
      <p:sp>
        <p:nvSpPr>
          <p:cNvPr id="22" name="Rectangle 21">
            <a:extLst>
              <a:ext uri="{FF2B5EF4-FFF2-40B4-BE49-F238E27FC236}">
                <a16:creationId xmlns:a16="http://schemas.microsoft.com/office/drawing/2014/main" id="{ED8B2BE1-B606-482B-A868-2998D7AD895D}"/>
              </a:ext>
            </a:extLst>
          </p:cNvPr>
          <p:cNvSpPr/>
          <p:nvPr/>
        </p:nvSpPr>
        <p:spPr>
          <a:xfrm>
            <a:off x="-1404" y="1322077"/>
            <a:ext cx="12192000" cy="584775"/>
          </a:xfrm>
          <a:prstGeom prst="rect">
            <a:avLst/>
          </a:prstGeom>
          <a:solidFill>
            <a:schemeClr val="tx2"/>
          </a:solidFill>
        </p:spPr>
        <p:txBody>
          <a:bodyPr wrap="square">
            <a:spAutoFit/>
          </a:bodyPr>
          <a:lstStyle/>
          <a:p>
            <a:r>
              <a:rPr lang="en-GB" sz="3200" dirty="0">
                <a:solidFill>
                  <a:schemeClr val="bg1"/>
                </a:solidFill>
                <a:latin typeface="Century Gothic" panose="020B0502020202020204" pitchFamily="34" charset="0"/>
              </a:rPr>
              <a:t>el </a:t>
            </a:r>
            <a:r>
              <a:rPr lang="en-GB" sz="3200" dirty="0" err="1">
                <a:solidFill>
                  <a:schemeClr val="bg1"/>
                </a:solidFill>
                <a:latin typeface="Century Gothic" panose="020B0502020202020204" pitchFamily="34" charset="0"/>
              </a:rPr>
              <a:t>ayuntamiento</a:t>
            </a:r>
            <a:r>
              <a:rPr lang="en-GB" sz="3200" dirty="0">
                <a:solidFill>
                  <a:schemeClr val="bg1"/>
                </a:solidFill>
                <a:latin typeface="Century Gothic" panose="020B0502020202020204" pitchFamily="34" charset="0"/>
              </a:rPr>
              <a:t>  | el Internet | </a:t>
            </a:r>
            <a:r>
              <a:rPr lang="en-GB" sz="3200" dirty="0">
                <a:highlight>
                  <a:srgbClr val="FABD00"/>
                </a:highlight>
                <a:latin typeface="Century Gothic" panose="020B0502020202020204" pitchFamily="34" charset="0"/>
              </a:rPr>
              <a:t>el </a:t>
            </a:r>
            <a:r>
              <a:rPr lang="en-GB" sz="3200" dirty="0" err="1">
                <a:highlight>
                  <a:srgbClr val="FABD00"/>
                </a:highlight>
                <a:latin typeface="Century Gothic" panose="020B0502020202020204" pitchFamily="34" charset="0"/>
              </a:rPr>
              <a:t>continente</a:t>
            </a:r>
            <a:r>
              <a:rPr lang="en-GB" sz="3200" dirty="0">
                <a:highlight>
                  <a:srgbClr val="FABD00"/>
                </a:highlight>
                <a:latin typeface="Century Gothic" panose="020B0502020202020204" pitchFamily="34" charset="0"/>
              </a:rPr>
              <a:t>    |   los </a:t>
            </a:r>
            <a:r>
              <a:rPr lang="en-GB" sz="3200" dirty="0" err="1">
                <a:highlight>
                  <a:srgbClr val="FABD00"/>
                </a:highlight>
                <a:latin typeface="Century Gothic" panose="020B0502020202020204" pitchFamily="34" charset="0"/>
              </a:rPr>
              <a:t>demás</a:t>
            </a:r>
            <a:endParaRPr lang="en-GB" sz="3200" dirty="0">
              <a:highlight>
                <a:srgbClr val="FABD00"/>
              </a:highlight>
            </a:endParaRPr>
          </a:p>
        </p:txBody>
      </p:sp>
      <p:sp>
        <p:nvSpPr>
          <p:cNvPr id="23" name="Rectangle 22">
            <a:extLst>
              <a:ext uri="{FF2B5EF4-FFF2-40B4-BE49-F238E27FC236}">
                <a16:creationId xmlns:a16="http://schemas.microsoft.com/office/drawing/2014/main" id="{551F81E8-2CB8-48DD-9494-974C984DCCC0}"/>
              </a:ext>
            </a:extLst>
          </p:cNvPr>
          <p:cNvSpPr/>
          <p:nvPr/>
        </p:nvSpPr>
        <p:spPr>
          <a:xfrm>
            <a:off x="-2808" y="1237788"/>
            <a:ext cx="12084275" cy="1077218"/>
          </a:xfrm>
          <a:prstGeom prst="rect">
            <a:avLst/>
          </a:prstGeom>
          <a:solidFill>
            <a:schemeClr val="tx2"/>
          </a:solidFill>
        </p:spPr>
        <p:txBody>
          <a:bodyPr wrap="square">
            <a:spAutoFit/>
          </a:bodyPr>
          <a:lstStyle/>
          <a:p>
            <a:r>
              <a:rPr lang="en-GB" sz="3200" dirty="0">
                <a:highlight>
                  <a:srgbClr val="FABD00"/>
                </a:highlight>
                <a:latin typeface="Century Gothic" panose="020B0502020202020204" pitchFamily="34" charset="0"/>
              </a:rPr>
              <a:t> </a:t>
            </a:r>
            <a:r>
              <a:rPr lang="en-GB" sz="3200" dirty="0" err="1">
                <a:highlight>
                  <a:srgbClr val="FABD00"/>
                </a:highlight>
                <a:latin typeface="Century Gothic" panose="020B0502020202020204" pitchFamily="34" charset="0"/>
              </a:rPr>
              <a:t>lanzar</a:t>
            </a:r>
            <a:r>
              <a:rPr lang="en-GB" sz="3200" dirty="0">
                <a:highlight>
                  <a:srgbClr val="FABD00"/>
                </a:highlight>
                <a:latin typeface="Century Gothic" panose="020B0502020202020204" pitchFamily="34" charset="0"/>
              </a:rPr>
              <a:t>    |    </a:t>
            </a:r>
            <a:r>
              <a:rPr lang="en-GB" sz="3200" dirty="0" err="1">
                <a:highlight>
                  <a:srgbClr val="FABD00"/>
                </a:highlight>
                <a:latin typeface="Century Gothic" panose="020B0502020202020204" pitchFamily="34" charset="0"/>
              </a:rPr>
              <a:t>ya</a:t>
            </a:r>
            <a:r>
              <a:rPr lang="en-GB" sz="3200" dirty="0">
                <a:highlight>
                  <a:srgbClr val="FABD00"/>
                </a:highlight>
                <a:latin typeface="Century Gothic" panose="020B0502020202020204" pitchFamily="34" charset="0"/>
              </a:rPr>
              <a:t> no    |    el </a:t>
            </a:r>
            <a:r>
              <a:rPr lang="en-GB" sz="3200" dirty="0" err="1">
                <a:highlight>
                  <a:srgbClr val="FABD00"/>
                </a:highlight>
                <a:latin typeface="Century Gothic" panose="020B0502020202020204" pitchFamily="34" charset="0"/>
              </a:rPr>
              <a:t>sistema</a:t>
            </a:r>
            <a:r>
              <a:rPr lang="en-GB" sz="3200" dirty="0">
                <a:highlight>
                  <a:srgbClr val="FABD00"/>
                </a:highlight>
                <a:latin typeface="Century Gothic" panose="020B0502020202020204" pitchFamily="34" charset="0"/>
              </a:rPr>
              <a:t>    |    </a:t>
            </a:r>
            <a:r>
              <a:rPr lang="en-GB" sz="3200" dirty="0" err="1">
                <a:highlight>
                  <a:srgbClr val="FABD00"/>
                </a:highlight>
                <a:latin typeface="Century Gothic" panose="020B0502020202020204" pitchFamily="34" charset="0"/>
              </a:rPr>
              <a:t>alcanzar</a:t>
            </a:r>
            <a:r>
              <a:rPr lang="en-GB" sz="3200" dirty="0">
                <a:highlight>
                  <a:srgbClr val="FABD00"/>
                </a:highlight>
                <a:latin typeface="Century Gothic" panose="020B0502020202020204" pitchFamily="34" charset="0"/>
              </a:rPr>
              <a:t>  | </a:t>
            </a:r>
          </a:p>
          <a:p>
            <a:endParaRPr lang="en-GB" sz="3200" dirty="0"/>
          </a:p>
        </p:txBody>
      </p:sp>
      <p:sp>
        <p:nvSpPr>
          <p:cNvPr id="20" name="Rectangle 19">
            <a:extLst>
              <a:ext uri="{FF2B5EF4-FFF2-40B4-BE49-F238E27FC236}">
                <a16:creationId xmlns:a16="http://schemas.microsoft.com/office/drawing/2014/main" id="{5185C126-8E13-4FFE-8B32-1E500EA24F03}"/>
              </a:ext>
            </a:extLst>
          </p:cNvPr>
          <p:cNvSpPr/>
          <p:nvPr/>
        </p:nvSpPr>
        <p:spPr>
          <a:xfrm>
            <a:off x="7124353" y="640784"/>
            <a:ext cx="2111475" cy="461665"/>
          </a:xfrm>
          <a:prstGeom prst="rect">
            <a:avLst/>
          </a:prstGeom>
        </p:spPr>
        <p:txBody>
          <a:bodyPr wrap="none">
            <a:spAutoFit/>
          </a:bodyPr>
          <a:lstStyle/>
          <a:p>
            <a:r>
              <a:rPr lang="en-GB" sz="2400" dirty="0">
                <a:highlight>
                  <a:srgbClr val="FABD00"/>
                </a:highlight>
              </a:rPr>
              <a:t>Higher words</a:t>
            </a:r>
          </a:p>
        </p:txBody>
      </p:sp>
      <p:sp>
        <p:nvSpPr>
          <p:cNvPr id="24" name="Rectangle 23">
            <a:extLst>
              <a:ext uri="{FF2B5EF4-FFF2-40B4-BE49-F238E27FC236}">
                <a16:creationId xmlns:a16="http://schemas.microsoft.com/office/drawing/2014/main" id="{37137439-A3FF-478A-8A4E-AAAB1596770E}"/>
              </a:ext>
            </a:extLst>
          </p:cNvPr>
          <p:cNvSpPr/>
          <p:nvPr/>
        </p:nvSpPr>
        <p:spPr>
          <a:xfrm>
            <a:off x="3698924" y="2707820"/>
            <a:ext cx="1314784" cy="461665"/>
          </a:xfrm>
          <a:prstGeom prst="rect">
            <a:avLst/>
          </a:prstGeom>
        </p:spPr>
        <p:txBody>
          <a:bodyPr wrap="none">
            <a:spAutoFit/>
          </a:bodyPr>
          <a:lstStyle/>
          <a:p>
            <a:r>
              <a:rPr lang="en-GB" sz="2400" dirty="0">
                <a:latin typeface="Century Gothic" panose="020B0502020202020204" pitchFamily="34" charset="0"/>
              </a:rPr>
              <a:t>security</a:t>
            </a:r>
            <a:endParaRPr lang="en-GB" sz="2400" dirty="0"/>
          </a:p>
        </p:txBody>
      </p:sp>
      <p:sp>
        <p:nvSpPr>
          <p:cNvPr id="25" name="Rectangle 24">
            <a:extLst>
              <a:ext uri="{FF2B5EF4-FFF2-40B4-BE49-F238E27FC236}">
                <a16:creationId xmlns:a16="http://schemas.microsoft.com/office/drawing/2014/main" id="{2CDF389A-180E-4AED-B002-D3B789C8855D}"/>
              </a:ext>
            </a:extLst>
          </p:cNvPr>
          <p:cNvSpPr/>
          <p:nvPr/>
        </p:nvSpPr>
        <p:spPr>
          <a:xfrm>
            <a:off x="3698924" y="3760095"/>
            <a:ext cx="1592103" cy="461665"/>
          </a:xfrm>
          <a:prstGeom prst="rect">
            <a:avLst/>
          </a:prstGeom>
        </p:spPr>
        <p:txBody>
          <a:bodyPr wrap="none">
            <a:spAutoFit/>
          </a:bodyPr>
          <a:lstStyle/>
          <a:p>
            <a:r>
              <a:rPr lang="en-GB" sz="2400" dirty="0"/>
              <a:t>welcome</a:t>
            </a:r>
          </a:p>
        </p:txBody>
      </p:sp>
      <p:sp>
        <p:nvSpPr>
          <p:cNvPr id="26" name="Rectangle 25">
            <a:extLst>
              <a:ext uri="{FF2B5EF4-FFF2-40B4-BE49-F238E27FC236}">
                <a16:creationId xmlns:a16="http://schemas.microsoft.com/office/drawing/2014/main" id="{9C08FD66-725B-48ED-81EA-E7056572CB78}"/>
              </a:ext>
            </a:extLst>
          </p:cNvPr>
          <p:cNvSpPr/>
          <p:nvPr/>
        </p:nvSpPr>
        <p:spPr>
          <a:xfrm>
            <a:off x="3626026" y="4670662"/>
            <a:ext cx="1790875" cy="461665"/>
          </a:xfrm>
          <a:prstGeom prst="rect">
            <a:avLst/>
          </a:prstGeom>
        </p:spPr>
        <p:txBody>
          <a:bodyPr wrap="none">
            <a:spAutoFit/>
          </a:bodyPr>
          <a:lstStyle/>
          <a:p>
            <a:r>
              <a:rPr lang="en-GB" sz="2400" dirty="0"/>
              <a:t>to imagine</a:t>
            </a:r>
          </a:p>
        </p:txBody>
      </p:sp>
      <p:sp>
        <p:nvSpPr>
          <p:cNvPr id="27" name="Rectangle 26">
            <a:extLst>
              <a:ext uri="{FF2B5EF4-FFF2-40B4-BE49-F238E27FC236}">
                <a16:creationId xmlns:a16="http://schemas.microsoft.com/office/drawing/2014/main" id="{DD7B0EDB-4098-40A0-8761-E0286341364C}"/>
              </a:ext>
            </a:extLst>
          </p:cNvPr>
          <p:cNvSpPr/>
          <p:nvPr/>
        </p:nvSpPr>
        <p:spPr>
          <a:xfrm>
            <a:off x="3610262" y="5474651"/>
            <a:ext cx="1332416" cy="461665"/>
          </a:xfrm>
          <a:prstGeom prst="rect">
            <a:avLst/>
          </a:prstGeom>
        </p:spPr>
        <p:txBody>
          <a:bodyPr wrap="none">
            <a:spAutoFit/>
          </a:bodyPr>
          <a:lstStyle/>
          <a:p>
            <a:r>
              <a:rPr lang="en-GB" sz="2400" dirty="0"/>
              <a:t>midday</a:t>
            </a:r>
          </a:p>
        </p:txBody>
      </p:sp>
      <p:sp>
        <p:nvSpPr>
          <p:cNvPr id="28" name="Rectangle 27">
            <a:extLst>
              <a:ext uri="{FF2B5EF4-FFF2-40B4-BE49-F238E27FC236}">
                <a16:creationId xmlns:a16="http://schemas.microsoft.com/office/drawing/2014/main" id="{29EC79BA-80CC-4D24-BA04-3CBC03EF1E12}"/>
              </a:ext>
            </a:extLst>
          </p:cNvPr>
          <p:cNvSpPr/>
          <p:nvPr/>
        </p:nvSpPr>
        <p:spPr>
          <a:xfrm>
            <a:off x="9280974" y="636521"/>
            <a:ext cx="269044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GB" sz="2400" dirty="0"/>
              <a:t>*el </a:t>
            </a:r>
            <a:r>
              <a:rPr lang="en-GB" sz="2400" dirty="0" err="1"/>
              <a:t>orden</a:t>
            </a:r>
            <a:r>
              <a:rPr lang="en-GB" sz="2400" dirty="0"/>
              <a:t> = order</a:t>
            </a:r>
          </a:p>
        </p:txBody>
      </p:sp>
    </p:spTree>
    <p:extLst>
      <p:ext uri="{BB962C8B-B14F-4D97-AF65-F5344CB8AC3E}">
        <p14:creationId xmlns:p14="http://schemas.microsoft.com/office/powerpoint/2010/main" val="117306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repeatCount="indefinite" fill="hold" grpId="0" nodeType="clickEffect">
                                  <p:stCondLst>
                                    <p:cond delay="0"/>
                                  </p:stCondLst>
                                  <p:endCondLst>
                                    <p:cond evt="onNext" delay="0">
                                      <p:tgtEl>
                                        <p:sldTgt/>
                                      </p:tgtEl>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0" fill="hold"/>
                                        <p:tgtEl>
                                          <p:spTgt spid="6"/>
                                        </p:tgtEl>
                                        <p:attrNameLst>
                                          <p:attrName>ppt_x</p:attrName>
                                        </p:attrNameLst>
                                      </p:cBhvr>
                                      <p:tavLst>
                                        <p:tav tm="0">
                                          <p:val>
                                            <p:strVal val="1+#ppt_w/2"/>
                                          </p:val>
                                        </p:tav>
                                        <p:tav tm="100000">
                                          <p:val>
                                            <p:strVal val="#ppt_x"/>
                                          </p:val>
                                        </p:tav>
                                      </p:tavLst>
                                    </p:anim>
                                    <p:anim calcmode="lin" valueType="num">
                                      <p:cBhvr additive="base">
                                        <p:cTn id="8" dur="15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7" grpId="0"/>
      <p:bldP spid="8" grpId="0"/>
      <p:bldP spid="9" grpId="0"/>
      <p:bldP spid="10" grpId="0"/>
      <p:bldP spid="11" grpId="0"/>
      <p:bldP spid="12" grpId="0"/>
      <p:bldP spid="13" grpId="0"/>
      <p:bldP spid="14" grpId="0"/>
      <p:bldP spid="15" grpId="0"/>
      <p:bldP spid="16" grpId="0"/>
      <p:bldP spid="17" grpId="0"/>
      <p:bldP spid="19" grpId="0" animBg="1"/>
      <p:bldP spid="21" grpId="0" animBg="1"/>
      <p:bldP spid="22" grpId="0" animBg="1"/>
      <p:bldP spid="23" grpId="0" animBg="1"/>
      <p:bldP spid="24" grpId="0"/>
      <p:bldP spid="25" grpId="0"/>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17" name="Google Shape;560;p26">
            <a:extLst>
              <a:ext uri="{FF2B5EF4-FFF2-40B4-BE49-F238E27FC236}">
                <a16:creationId xmlns:a16="http://schemas.microsoft.com/office/drawing/2014/main" id="{F98F2C10-783B-4FE6-A7BC-AE7D1F9243DF}"/>
              </a:ext>
            </a:extLst>
          </p:cNvPr>
          <p:cNvSpPr txBox="1"/>
          <p:nvPr/>
        </p:nvSpPr>
        <p:spPr>
          <a:xfrm>
            <a:off x="175043" y="60686"/>
            <a:ext cx="1961200"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  </a:t>
            </a:r>
            <a:endParaRPr kumimoji="0" sz="18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18" name="Google Shape;565;p26">
            <a:extLst>
              <a:ext uri="{FF2B5EF4-FFF2-40B4-BE49-F238E27FC236}">
                <a16:creationId xmlns:a16="http://schemas.microsoft.com/office/drawing/2014/main" id="{E5CB83E7-47D5-45F5-9904-45D770335E22}"/>
              </a:ext>
            </a:extLst>
          </p:cNvPr>
          <p:cNvSpPr/>
          <p:nvPr/>
        </p:nvSpPr>
        <p:spPr>
          <a:xfrm>
            <a:off x="200803" y="473236"/>
            <a:ext cx="6424556" cy="59116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marL="457189" marR="0" lvl="0" indent="-287859" algn="l" defTabSz="914400" rtl="0" eaLnBrk="1" fontAlgn="auto" latinLnBrk="0" hangingPunct="1">
              <a:lnSpc>
                <a:spcPct val="130000"/>
              </a:lnSpc>
              <a:spcBef>
                <a:spcPts val="0"/>
              </a:spcBef>
              <a:spcAft>
                <a:spcPts val="0"/>
              </a:spcAft>
              <a:buClr>
                <a:srgbClr val="FFFFFF"/>
              </a:buClr>
              <a:buSzPts val="2000"/>
              <a:buFontTx/>
              <a:buNone/>
              <a:tabLst/>
              <a:defRPr/>
            </a:pPr>
            <a:endParaRPr kumimoji="0" sz="2667"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19" name="Google Shape;566;p26">
            <a:extLst>
              <a:ext uri="{FF2B5EF4-FFF2-40B4-BE49-F238E27FC236}">
                <a16:creationId xmlns:a16="http://schemas.microsoft.com/office/drawing/2014/main" id="{1B697DD6-7434-4685-899B-E2BCD8D37AD1}"/>
              </a:ext>
            </a:extLst>
          </p:cNvPr>
          <p:cNvSpPr txBox="1"/>
          <p:nvPr/>
        </p:nvSpPr>
        <p:spPr>
          <a:xfrm>
            <a:off x="285293" y="403388"/>
            <a:ext cx="6340065" cy="6186269"/>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1.  What do you do after the party? 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2.  What do I wear on my feet? 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3.   How do I buy a ticket?</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50000"/>
              </a:lnSpc>
              <a:spcBef>
                <a:spcPts val="0"/>
              </a:spcBef>
              <a:spcAft>
                <a:spcPts val="0"/>
              </a:spcAft>
              <a:buClrTx/>
              <a:buSzTx/>
              <a:buFontTx/>
              <a:buAutoNum type="arabicPeriod" startAt="4"/>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How do I arrive there?</a:t>
            </a:r>
            <a:endParaRPr kumimoji="0" lang="en-GB" sz="2200" b="0" i="0" u="none" strike="noStrike" kern="1200" cap="none" spc="0" normalizeH="0" baseline="0" noProof="0" dirty="0">
              <a:ln>
                <a:noFill/>
              </a:ln>
              <a:solidFill>
                <a:srgbClr val="3A3838"/>
              </a:solidFill>
              <a:effectLst/>
              <a:uLnTx/>
              <a:uFillTx/>
              <a:latin typeface="Century Gothic"/>
              <a:ea typeface="+mn-ea"/>
              <a:cs typeface="+mn-cs"/>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5.   What time do you arrive?</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6.  How </a:t>
            </a:r>
            <a:r>
              <a:rPr lang="en-GB" sz="2200" dirty="0">
                <a:solidFill>
                  <a:srgbClr val="3A3838"/>
                </a:solidFill>
                <a:latin typeface="Century Gothic"/>
                <a:ea typeface="Century Gothic"/>
                <a:cs typeface="Century Gothic"/>
                <a:sym typeface="Century Gothic"/>
              </a:rPr>
              <a:t>d</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o you pass the time until midday?</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60" name="Google Shape;560;p26"/>
          <p:cNvSpPr txBox="1"/>
          <p:nvPr/>
        </p:nvSpPr>
        <p:spPr>
          <a:xfrm>
            <a:off x="175043" y="60686"/>
            <a:ext cx="1961200"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Estudiante A  </a:t>
            </a:r>
            <a:endParaRPr kumimoji="0" sz="1867"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12" name="TextBox 11">
            <a:extLst>
              <a:ext uri="{FF2B5EF4-FFF2-40B4-BE49-F238E27FC236}">
                <a16:creationId xmlns:a16="http://schemas.microsoft.com/office/drawing/2014/main" id="{DC4F32A0-39A2-4AF5-8DE2-EF265BA7EC0F}"/>
              </a:ext>
            </a:extLst>
          </p:cNvPr>
          <p:cNvSpPr txBox="1"/>
          <p:nvPr/>
        </p:nvSpPr>
        <p:spPr>
          <a:xfrm>
            <a:off x="285292" y="897049"/>
            <a:ext cx="5401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Qué</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haces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después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de la </a:t>
            </a:r>
            <a:r>
              <a:rPr lang="en-GB" sz="2400" i="1" dirty="0">
                <a:solidFill>
                  <a:srgbClr val="AD1519"/>
                </a:solidFill>
                <a:latin typeface="Century Gothic"/>
              </a:rPr>
              <a:t>fiesta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773B0462-E785-44DF-B22A-AB3F641D3B91}"/>
              </a:ext>
            </a:extLst>
          </p:cNvPr>
          <p:cNvSpPr txBox="1"/>
          <p:nvPr/>
        </p:nvSpPr>
        <p:spPr>
          <a:xfrm>
            <a:off x="285292" y="1895619"/>
            <a:ext cx="5401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Qué</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llevo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en</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los pies?</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2A285572-20A2-41B2-9187-BECB92BF0E50}"/>
              </a:ext>
            </a:extLst>
          </p:cNvPr>
          <p:cNvSpPr txBox="1"/>
          <p:nvPr/>
        </p:nvSpPr>
        <p:spPr>
          <a:xfrm>
            <a:off x="285292" y="2854753"/>
            <a:ext cx="5401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Cómo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compro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un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billete</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D0C13D16-8D11-4704-8282-15EDD8F8FC84}"/>
              </a:ext>
            </a:extLst>
          </p:cNvPr>
          <p:cNvSpPr txBox="1"/>
          <p:nvPr/>
        </p:nvSpPr>
        <p:spPr>
          <a:xfrm>
            <a:off x="245385" y="3864553"/>
            <a:ext cx="62697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Cómo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llego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allí</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69EBAD70-B02B-4EFE-AF04-8A25AE4AC5B6}"/>
              </a:ext>
            </a:extLst>
          </p:cNvPr>
          <p:cNvSpPr txBox="1"/>
          <p:nvPr/>
        </p:nvSpPr>
        <p:spPr>
          <a:xfrm>
            <a:off x="329876" y="4885269"/>
            <a:ext cx="62697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qué</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hora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llegas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5AEC6530-683C-4EB3-AAB0-187D3047A045}"/>
              </a:ext>
            </a:extLst>
          </p:cNvPr>
          <p:cNvSpPr txBox="1"/>
          <p:nvPr/>
        </p:nvSpPr>
        <p:spPr>
          <a:xfrm>
            <a:off x="320582" y="5905985"/>
            <a:ext cx="649022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200" b="0" i="1" u="none" strike="noStrike" kern="1200" cap="none" spc="0" normalizeH="0" baseline="0" noProof="0" dirty="0" err="1">
                <a:ln>
                  <a:noFill/>
                </a:ln>
                <a:solidFill>
                  <a:srgbClr val="AD1519"/>
                </a:solidFill>
                <a:effectLst/>
                <a:uLnTx/>
                <a:uFillTx/>
                <a:latin typeface="Century Gothic"/>
                <a:ea typeface="+mn-ea"/>
                <a:cs typeface="+mn-cs"/>
              </a:rPr>
              <a:t>Cómo</a:t>
            </a:r>
            <a:r>
              <a:rPr kumimoji="0" lang="en-GB" sz="22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200" b="0" i="1" u="none" strike="noStrike" kern="1200" cap="none" spc="0" normalizeH="0" baseline="0" noProof="0" dirty="0" err="1">
                <a:ln>
                  <a:noFill/>
                </a:ln>
                <a:solidFill>
                  <a:srgbClr val="AD1519"/>
                </a:solidFill>
                <a:effectLst/>
                <a:uLnTx/>
                <a:uFillTx/>
                <a:latin typeface="Century Gothic"/>
                <a:ea typeface="+mn-ea"/>
                <a:cs typeface="+mn-cs"/>
              </a:rPr>
              <a:t>pasas</a:t>
            </a:r>
            <a:r>
              <a:rPr kumimoji="0" lang="en-GB" sz="2200" b="0" i="1" u="none" strike="noStrike" kern="1200" cap="none" spc="0" normalizeH="0" baseline="0" noProof="0" dirty="0">
                <a:ln>
                  <a:noFill/>
                </a:ln>
                <a:solidFill>
                  <a:srgbClr val="AD1519"/>
                </a:solidFill>
                <a:effectLst/>
                <a:uLnTx/>
                <a:uFillTx/>
                <a:latin typeface="Century Gothic"/>
                <a:ea typeface="+mn-ea"/>
                <a:cs typeface="+mn-cs"/>
              </a:rPr>
              <a:t> el </a:t>
            </a:r>
            <a:r>
              <a:rPr kumimoji="0" lang="en-GB" sz="2200" b="0" i="1" u="none" strike="noStrike" kern="1200" cap="none" spc="0" normalizeH="0" baseline="0" noProof="0" dirty="0" err="1">
                <a:ln>
                  <a:noFill/>
                </a:ln>
                <a:solidFill>
                  <a:srgbClr val="AD1519"/>
                </a:solidFill>
                <a:effectLst/>
                <a:uLnTx/>
                <a:uFillTx/>
                <a:latin typeface="Century Gothic"/>
                <a:ea typeface="+mn-ea"/>
                <a:cs typeface="+mn-cs"/>
              </a:rPr>
              <a:t>tiempo</a:t>
            </a:r>
            <a:r>
              <a:rPr kumimoji="0" lang="en-GB" sz="2200" b="0" i="1" u="none" strike="noStrike" kern="1200" cap="none" spc="0" normalizeH="0" baseline="0" noProof="0" dirty="0">
                <a:ln>
                  <a:noFill/>
                </a:ln>
                <a:solidFill>
                  <a:srgbClr val="AD1519"/>
                </a:solidFill>
                <a:effectLst/>
                <a:uLnTx/>
                <a:uFillTx/>
                <a:latin typeface="Century Gothic"/>
                <a:ea typeface="+mn-ea"/>
                <a:cs typeface="+mn-cs"/>
              </a:rPr>
              <a:t> hasta </a:t>
            </a:r>
            <a:r>
              <a:rPr kumimoji="0" lang="en-GB" sz="2200" b="0" i="1" u="none" strike="noStrike" kern="1200" cap="none" spc="0" normalizeH="0" baseline="0" noProof="0" dirty="0" err="1">
                <a:ln>
                  <a:noFill/>
                </a:ln>
                <a:solidFill>
                  <a:srgbClr val="AD1519"/>
                </a:solidFill>
                <a:effectLst/>
                <a:uLnTx/>
                <a:uFillTx/>
                <a:latin typeface="Century Gothic"/>
                <a:ea typeface="+mn-ea"/>
                <a:cs typeface="+mn-cs"/>
              </a:rPr>
              <a:t>el</a:t>
            </a:r>
            <a:r>
              <a:rPr kumimoji="0" lang="en-GB" sz="22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200" b="0" i="1" u="none" strike="noStrike" kern="1200" cap="none" spc="0" normalizeH="0" baseline="0" noProof="0" dirty="0" err="1">
                <a:ln>
                  <a:noFill/>
                </a:ln>
                <a:solidFill>
                  <a:srgbClr val="AD1519"/>
                </a:solidFill>
                <a:effectLst/>
                <a:uLnTx/>
                <a:uFillTx/>
                <a:latin typeface="Century Gothic"/>
                <a:ea typeface="+mn-ea"/>
                <a:cs typeface="+mn-cs"/>
              </a:rPr>
              <a:t>mediodía</a:t>
            </a:r>
            <a:r>
              <a:rPr kumimoji="0" lang="en-GB" sz="22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200" b="0"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29" name="Table 28">
            <a:extLst>
              <a:ext uri="{FF2B5EF4-FFF2-40B4-BE49-F238E27FC236}">
                <a16:creationId xmlns:a16="http://schemas.microsoft.com/office/drawing/2014/main" id="{09BEC4A6-8942-A1FE-37BD-6DF61BC4309B}"/>
              </a:ext>
            </a:extLst>
          </p:cNvPr>
          <p:cNvGraphicFramePr>
            <a:graphicFrameLocks noGrp="1"/>
          </p:cNvGraphicFramePr>
          <p:nvPr>
            <p:extLst>
              <p:ext uri="{D42A27DB-BD31-4B8C-83A1-F6EECF244321}">
                <p14:modId xmlns:p14="http://schemas.microsoft.com/office/powerpoint/2010/main" val="566654955"/>
              </p:ext>
            </p:extLst>
          </p:nvPr>
        </p:nvGraphicFramePr>
        <p:xfrm>
          <a:off x="6722664" y="94601"/>
          <a:ext cx="5321169" cy="6277987"/>
        </p:xfrm>
        <a:graphic>
          <a:graphicData uri="http://schemas.openxmlformats.org/drawingml/2006/table">
            <a:tbl>
              <a:tblPr firstRow="1" bandRow="1">
                <a:tableStyleId>{5940675A-B579-460E-94D1-54222C63F5DA}</a:tableStyleId>
              </a:tblPr>
              <a:tblGrid>
                <a:gridCol w="5321169">
                  <a:extLst>
                    <a:ext uri="{9D8B030D-6E8A-4147-A177-3AD203B41FA5}">
                      <a16:colId xmlns:a16="http://schemas.microsoft.com/office/drawing/2014/main" val="3958823318"/>
                    </a:ext>
                  </a:extLst>
                </a:gridCol>
              </a:tblGrid>
              <a:tr h="276624">
                <a:tc>
                  <a:txBody>
                    <a:bodyPr/>
                    <a:lstStyle/>
                    <a:p>
                      <a:pPr algn="ctr"/>
                      <a:r>
                        <a:rPr lang="en-GB" sz="2200" dirty="0"/>
                        <a:t>Respuesta </a:t>
                      </a:r>
                      <a:r>
                        <a:rPr lang="en-GB" sz="2200" dirty="0" err="1"/>
                        <a:t>en</a:t>
                      </a:r>
                      <a:r>
                        <a:rPr lang="en-GB" sz="2200" dirty="0"/>
                        <a:t> </a:t>
                      </a:r>
                      <a:r>
                        <a:rPr lang="en-GB" sz="2200" dirty="0" err="1"/>
                        <a:t>inglés</a:t>
                      </a:r>
                      <a:endParaRPr lang="en-GB" sz="2200" dirty="0"/>
                    </a:p>
                  </a:txBody>
                  <a:tcPr/>
                </a:tc>
                <a:extLst>
                  <a:ext uri="{0D108BD9-81ED-4DB2-BD59-A6C34878D82A}">
                    <a16:rowId xmlns:a16="http://schemas.microsoft.com/office/drawing/2014/main" val="3696724659"/>
                  </a:ext>
                </a:extLst>
              </a:tr>
              <a:tr h="800575">
                <a:tc>
                  <a:txBody>
                    <a:bodyPr/>
                    <a:lstStyle/>
                    <a:p>
                      <a:endParaRPr lang="en-GB" dirty="0"/>
                    </a:p>
                  </a:txBody>
                  <a:tcPr/>
                </a:tc>
                <a:extLst>
                  <a:ext uri="{0D108BD9-81ED-4DB2-BD59-A6C34878D82A}">
                    <a16:rowId xmlns:a16="http://schemas.microsoft.com/office/drawing/2014/main" val="3339697"/>
                  </a:ext>
                </a:extLst>
              </a:tr>
              <a:tr h="755985">
                <a:tc>
                  <a:txBody>
                    <a:bodyPr/>
                    <a:lstStyle/>
                    <a:p>
                      <a:endParaRPr lang="en-GB" dirty="0"/>
                    </a:p>
                  </a:txBody>
                  <a:tcPr/>
                </a:tc>
                <a:extLst>
                  <a:ext uri="{0D108BD9-81ED-4DB2-BD59-A6C34878D82A}">
                    <a16:rowId xmlns:a16="http://schemas.microsoft.com/office/drawing/2014/main" val="720361249"/>
                  </a:ext>
                </a:extLst>
              </a:tr>
              <a:tr h="942538">
                <a:tc>
                  <a:txBody>
                    <a:bodyPr/>
                    <a:lstStyle/>
                    <a:p>
                      <a:endParaRPr lang="en-GB" dirty="0"/>
                    </a:p>
                  </a:txBody>
                  <a:tcPr/>
                </a:tc>
                <a:extLst>
                  <a:ext uri="{0D108BD9-81ED-4DB2-BD59-A6C34878D82A}">
                    <a16:rowId xmlns:a16="http://schemas.microsoft.com/office/drawing/2014/main" val="1381399529"/>
                  </a:ext>
                </a:extLst>
              </a:tr>
              <a:tr h="1182731">
                <a:tc>
                  <a:txBody>
                    <a:bodyPr/>
                    <a:lstStyle/>
                    <a:p>
                      <a:endParaRPr lang="en-GB" dirty="0"/>
                    </a:p>
                  </a:txBody>
                  <a:tcPr/>
                </a:tc>
                <a:extLst>
                  <a:ext uri="{0D108BD9-81ED-4DB2-BD59-A6C34878D82A}">
                    <a16:rowId xmlns:a16="http://schemas.microsoft.com/office/drawing/2014/main" val="1961908755"/>
                  </a:ext>
                </a:extLst>
              </a:tr>
              <a:tr h="1117014">
                <a:tc>
                  <a:txBody>
                    <a:bodyPr/>
                    <a:lstStyle/>
                    <a:p>
                      <a:endParaRPr lang="en-GB" dirty="0"/>
                    </a:p>
                  </a:txBody>
                  <a:tcPr/>
                </a:tc>
                <a:extLst>
                  <a:ext uri="{0D108BD9-81ED-4DB2-BD59-A6C34878D82A}">
                    <a16:rowId xmlns:a16="http://schemas.microsoft.com/office/drawing/2014/main" val="3127966454"/>
                  </a:ext>
                </a:extLst>
              </a:tr>
              <a:tr h="1052424">
                <a:tc>
                  <a:txBody>
                    <a:bodyPr/>
                    <a:lstStyle/>
                    <a:p>
                      <a:endParaRPr lang="en-GB" dirty="0"/>
                    </a:p>
                  </a:txBody>
                  <a:tcPr/>
                </a:tc>
                <a:extLst>
                  <a:ext uri="{0D108BD9-81ED-4DB2-BD59-A6C34878D82A}">
                    <a16:rowId xmlns:a16="http://schemas.microsoft.com/office/drawing/2014/main" val="4089453361"/>
                  </a:ext>
                </a:extLst>
              </a:tr>
            </a:tbl>
          </a:graphicData>
        </a:graphic>
      </p:graphicFrame>
      <p:sp>
        <p:nvSpPr>
          <p:cNvPr id="30" name="TextBox 29">
            <a:extLst>
              <a:ext uri="{FF2B5EF4-FFF2-40B4-BE49-F238E27FC236}">
                <a16:creationId xmlns:a16="http://schemas.microsoft.com/office/drawing/2014/main" id="{C972E583-4AB2-06A2-FAF9-E9B7C489A935}"/>
              </a:ext>
            </a:extLst>
          </p:cNvPr>
          <p:cNvSpPr txBox="1"/>
          <p:nvPr/>
        </p:nvSpPr>
        <p:spPr>
          <a:xfrm>
            <a:off x="6738440" y="1308795"/>
            <a:ext cx="52813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Only until 1 o’clock.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Tira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tomates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solo hasta la</a:t>
            </a:r>
            <a:r>
              <a:rPr kumimoji="0" lang="en-GB" sz="2400" b="0" i="1" u="none" strike="noStrike" kern="1200" cap="none" spc="0" normalizeH="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una</a:t>
            </a:r>
            <a:r>
              <a:rPr kumimoji="0" lang="en-GB" sz="2400" b="0" i="0"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F8212E13-A14E-8C03-D8ED-98F68DAF70E9}"/>
              </a:ext>
            </a:extLst>
          </p:cNvPr>
          <p:cNvSpPr txBox="1"/>
          <p:nvPr/>
        </p:nvSpPr>
        <p:spPr>
          <a:xfrm>
            <a:off x="6758760" y="481255"/>
            <a:ext cx="39651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3A3838"/>
                </a:solidFill>
                <a:latin typeface="Century Gothic"/>
              </a:rPr>
              <a:t>W</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ear white clothes.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Lleva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ropa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blanca</a:t>
            </a:r>
            <a:r>
              <a:rPr kumimoji="0" lang="en-GB" sz="2400" b="0" i="0"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4F2963E8-F8E6-7F42-4632-61ED5B1AEB33}"/>
              </a:ext>
            </a:extLst>
          </p:cNvPr>
          <p:cNvSpPr txBox="1"/>
          <p:nvPr/>
        </p:nvSpPr>
        <p:spPr>
          <a:xfrm>
            <a:off x="6738446" y="2221705"/>
            <a:ext cx="51710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3A3838"/>
                </a:solidFill>
                <a:latin typeface="Century Gothic"/>
              </a:rPr>
              <a:t>Yes, take lots of photos!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Sí</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toma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saca</a:t>
            </a:r>
            <a:r>
              <a:rPr kumimoji="0" lang="en-GB" sz="2400" b="0" i="1" u="none" strike="noStrike" kern="1200" cap="none" spc="0" normalizeH="0" noProof="0" dirty="0">
                <a:ln>
                  <a:noFill/>
                </a:ln>
                <a:solidFill>
                  <a:srgbClr val="AD1519"/>
                </a:solidFill>
                <a:effectLst/>
                <a:uLnTx/>
                <a:uFillTx/>
                <a:latin typeface="Century Gothic"/>
                <a:ea typeface="+mn-ea"/>
                <a:cs typeface="+mn-cs"/>
              </a:rPr>
              <a:t> </a:t>
            </a:r>
            <a:r>
              <a:rPr kumimoji="0" lang="en-GB" sz="2400" b="0" i="1" u="none" strike="noStrike" kern="1200" cap="none" spc="0" normalizeH="0" noProof="0" dirty="0" err="1">
                <a:ln>
                  <a:noFill/>
                </a:ln>
                <a:solidFill>
                  <a:srgbClr val="AD1519"/>
                </a:solidFill>
                <a:effectLst/>
                <a:uLnTx/>
                <a:uFillTx/>
                <a:latin typeface="Century Gothic"/>
                <a:ea typeface="+mn-ea"/>
                <a:cs typeface="+mn-cs"/>
              </a:rPr>
              <a:t>muchas</a:t>
            </a:r>
            <a:r>
              <a:rPr kumimoji="0" lang="en-GB" sz="2400" b="0" i="1" u="none" strike="noStrike" kern="1200" cap="none" spc="0" normalizeH="0" noProof="0" dirty="0">
                <a:ln>
                  <a:noFill/>
                </a:ln>
                <a:solidFill>
                  <a:srgbClr val="AD1519"/>
                </a:solidFill>
                <a:effectLst/>
                <a:uLnTx/>
                <a:uFillTx/>
                <a:latin typeface="Century Gothic"/>
                <a:ea typeface="+mn-ea"/>
                <a:cs typeface="+mn-cs"/>
              </a:rPr>
              <a:t> </a:t>
            </a:r>
            <a:r>
              <a:rPr kumimoji="0" lang="en-GB" sz="2400" b="0" i="1" u="none" strike="noStrike" kern="1200" cap="none" spc="0" normalizeH="0" noProof="0" dirty="0" err="1">
                <a:ln>
                  <a:noFill/>
                </a:ln>
                <a:solidFill>
                  <a:srgbClr val="AD1519"/>
                </a:solidFill>
                <a:effectLst/>
                <a:uLnTx/>
                <a:uFillTx/>
                <a:latin typeface="Century Gothic"/>
                <a:ea typeface="+mn-ea"/>
                <a:cs typeface="+mn-cs"/>
              </a:rPr>
              <a:t>fotos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A3CACD5D-7FFA-3132-62DE-C6B88E9B10CF}"/>
              </a:ext>
            </a:extLst>
          </p:cNvPr>
          <p:cNvSpPr txBox="1"/>
          <p:nvPr/>
        </p:nvSpPr>
        <p:spPr>
          <a:xfrm>
            <a:off x="6699720" y="3250824"/>
            <a:ext cx="55666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Throw only squashed tomatoes.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Tira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lanza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solo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tomates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aplastados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49F8C9CF-B3A2-5050-04D4-318BCEE176CF}"/>
              </a:ext>
            </a:extLst>
          </p:cNvPr>
          <p:cNvSpPr txBox="1"/>
          <p:nvPr/>
        </p:nvSpPr>
        <p:spPr>
          <a:xfrm>
            <a:off x="6660647" y="4202190"/>
            <a:ext cx="556664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Try not to break the t-shirts of others.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Intenta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no romper las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camisetas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de los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otros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 los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demás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49F2B9CB-63FB-5467-0E92-F8F3C2FE9D8F}"/>
              </a:ext>
            </a:extLst>
          </p:cNvPr>
          <p:cNvSpPr txBox="1"/>
          <p:nvPr/>
        </p:nvSpPr>
        <p:spPr>
          <a:xfrm>
            <a:off x="6735008" y="5427015"/>
            <a:ext cx="55313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3A3838"/>
                </a:solidFill>
                <a:latin typeface="Century Gothic"/>
              </a:rPr>
              <a:t>E</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njoy</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the festival.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AD1519"/>
                </a:solidFill>
                <a:latin typeface="Century Gothic"/>
              </a:rPr>
              <a:t>D</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isfruta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la fiesta.</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Tree>
    <p:extLst>
      <p:ext uri="{BB962C8B-B14F-4D97-AF65-F5344CB8AC3E}">
        <p14:creationId xmlns:p14="http://schemas.microsoft.com/office/powerpoint/2010/main" val="320928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22" grpId="0"/>
      <p:bldP spid="24" grpId="0"/>
      <p:bldP spid="26" grpId="0"/>
      <p:bldP spid="30" grpId="0"/>
      <p:bldP spid="31" grpId="0"/>
      <p:bldP spid="32" grpId="0"/>
      <p:bldP spid="33" grpId="0"/>
      <p:bldP spid="34"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23" name="Google Shape;565;p26">
            <a:extLst>
              <a:ext uri="{FF2B5EF4-FFF2-40B4-BE49-F238E27FC236}">
                <a16:creationId xmlns:a16="http://schemas.microsoft.com/office/drawing/2014/main" id="{0A519E2B-7210-43EE-94C4-E3073C64D8A3}"/>
              </a:ext>
            </a:extLst>
          </p:cNvPr>
          <p:cNvSpPr/>
          <p:nvPr/>
        </p:nvSpPr>
        <p:spPr>
          <a:xfrm>
            <a:off x="200803" y="473236"/>
            <a:ext cx="6424556" cy="59116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marL="457189" marR="0" lvl="0" indent="-287859" algn="l" defTabSz="914400" rtl="0" eaLnBrk="1" fontAlgn="auto" latinLnBrk="0" hangingPunct="1">
              <a:lnSpc>
                <a:spcPct val="130000"/>
              </a:lnSpc>
              <a:spcBef>
                <a:spcPts val="0"/>
              </a:spcBef>
              <a:spcAft>
                <a:spcPts val="0"/>
              </a:spcAft>
              <a:buClr>
                <a:srgbClr val="FFFFFF"/>
              </a:buClr>
              <a:buSzPts val="2000"/>
              <a:buFontTx/>
              <a:buNone/>
              <a:tabLst/>
              <a:defRPr/>
            </a:pPr>
            <a:endParaRPr kumimoji="0" sz="2667"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27" name="Google Shape;566;p26">
            <a:extLst>
              <a:ext uri="{FF2B5EF4-FFF2-40B4-BE49-F238E27FC236}">
                <a16:creationId xmlns:a16="http://schemas.microsoft.com/office/drawing/2014/main" id="{0C93A294-EAD0-4F97-8445-D82BEBFEAE33}"/>
              </a:ext>
            </a:extLst>
          </p:cNvPr>
          <p:cNvSpPr txBox="1"/>
          <p:nvPr/>
        </p:nvSpPr>
        <p:spPr>
          <a:xfrm>
            <a:off x="245472" y="491572"/>
            <a:ext cx="6505049" cy="5847714"/>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1.  How long do you throw tomatoes for? 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2.  Do you wear old clothes? 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3. </a:t>
            </a:r>
            <a:r>
              <a:rPr kumimoji="0" lang="en-US"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Can I take photos?</a:t>
            </a:r>
            <a:endParaRPr kumimoji="0" lang="en-US"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4. Do I throw tomatoes?</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5. </a:t>
            </a:r>
            <a:r>
              <a:rPr kumimoji="0" lang="en-US"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Do I need to know any important rule?</a:t>
            </a:r>
            <a:endParaRPr kumimoji="0" lang="en-US"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6. Another thing that you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reccomend</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_____________________________________________</a:t>
            </a:r>
            <a:endParaRPr kumimoji="0"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60" name="Google Shape;560;p26"/>
          <p:cNvSpPr txBox="1"/>
          <p:nvPr/>
        </p:nvSpPr>
        <p:spPr>
          <a:xfrm>
            <a:off x="175043" y="60686"/>
            <a:ext cx="1961200"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67"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67"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B  </a:t>
            </a:r>
            <a:endParaRPr kumimoji="0" sz="1867"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12" name="TextBox 11">
            <a:extLst>
              <a:ext uri="{FF2B5EF4-FFF2-40B4-BE49-F238E27FC236}">
                <a16:creationId xmlns:a16="http://schemas.microsoft.com/office/drawing/2014/main" id="{05B83FAC-310E-472A-A284-A2EB0934809F}"/>
              </a:ext>
            </a:extLst>
          </p:cNvPr>
          <p:cNvSpPr txBox="1"/>
          <p:nvPr/>
        </p:nvSpPr>
        <p:spPr>
          <a:xfrm>
            <a:off x="285292" y="779819"/>
            <a:ext cx="5401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Cuánto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tiempo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tiras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tomates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AF151580-5F9B-48EF-A230-9FC5E1A4B873}"/>
              </a:ext>
            </a:extLst>
          </p:cNvPr>
          <p:cNvSpPr txBox="1"/>
          <p:nvPr/>
        </p:nvSpPr>
        <p:spPr>
          <a:xfrm>
            <a:off x="285292" y="1778389"/>
            <a:ext cx="5401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Llevas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ropa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vieja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DC5C5172-DAD2-4F04-ACCF-27B114FB409E}"/>
              </a:ext>
            </a:extLst>
          </p:cNvPr>
          <p:cNvSpPr txBox="1"/>
          <p:nvPr/>
        </p:nvSpPr>
        <p:spPr>
          <a:xfrm>
            <a:off x="285292" y="2737523"/>
            <a:ext cx="5401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Puedo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sacar</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fotos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AC43EDB3-BEB9-4973-8313-CF5DB8A04E30}"/>
              </a:ext>
            </a:extLst>
          </p:cNvPr>
          <p:cNvSpPr txBox="1"/>
          <p:nvPr/>
        </p:nvSpPr>
        <p:spPr>
          <a:xfrm>
            <a:off x="245473" y="3747323"/>
            <a:ext cx="62697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Tiro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lanzo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tomates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23E9D798-E48F-4CF5-B810-033D28F24752}"/>
              </a:ext>
            </a:extLst>
          </p:cNvPr>
          <p:cNvSpPr txBox="1"/>
          <p:nvPr/>
        </p:nvSpPr>
        <p:spPr>
          <a:xfrm>
            <a:off x="184735" y="4768039"/>
            <a:ext cx="67530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Necesito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saber</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alguna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regla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importante</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D973A332-112F-4E62-9BFC-18B987A7E8B8}"/>
              </a:ext>
            </a:extLst>
          </p:cNvPr>
          <p:cNvSpPr txBox="1"/>
          <p:nvPr/>
        </p:nvSpPr>
        <p:spPr>
          <a:xfrm>
            <a:off x="320582" y="5788755"/>
            <a:ext cx="64902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r>
              <a:rPr kumimoji="0" lang="en-GB" sz="24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Otra</a:t>
            </a:r>
            <a:r>
              <a:rPr kumimoji="0" lang="en-GB"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cosa</a:t>
            </a:r>
            <a:r>
              <a:rPr kumimoji="0" lang="en-GB"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que </a:t>
            </a:r>
            <a:r>
              <a:rPr kumimoji="0" lang="en-GB" sz="2400" b="0" i="0" u="none"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recomiendas</a:t>
            </a:r>
            <a:r>
              <a:rPr kumimoji="0" lang="en-GB" sz="2400" b="0" i="0" u="none" strike="noStrike" kern="1200" cap="none" spc="0" normalizeH="0" baseline="0" noProof="0" dirty="0">
                <a:ln>
                  <a:noFill/>
                </a:ln>
                <a:solidFill>
                  <a:srgbClr val="AD1519"/>
                </a:solidFill>
                <a:effectLst/>
                <a:uLnTx/>
                <a:uFillTx/>
                <a:latin typeface="Century Gothic"/>
                <a:ea typeface="Century Gothic"/>
                <a:cs typeface="Century Gothic"/>
                <a:sym typeface="Century Gothic"/>
              </a:rPr>
              <a:t>?</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endParaRPr kumimoji="0" lang="en-GB" sz="2400" b="0" i="0" u="none" strike="noStrike" kern="1200" cap="none" spc="0" normalizeH="0" baseline="0" noProof="0" dirty="0">
              <a:ln>
                <a:noFill/>
              </a:ln>
              <a:solidFill>
                <a:srgbClr val="AD1519"/>
              </a:solidFill>
              <a:effectLst/>
              <a:uLnTx/>
              <a:uFillTx/>
              <a:latin typeface="Century Gothic"/>
              <a:ea typeface="+mn-ea"/>
              <a:cs typeface="+mn-cs"/>
            </a:endParaRPr>
          </a:p>
        </p:txBody>
      </p:sp>
      <p:graphicFrame>
        <p:nvGraphicFramePr>
          <p:cNvPr id="2" name="Table 1">
            <a:extLst>
              <a:ext uri="{FF2B5EF4-FFF2-40B4-BE49-F238E27FC236}">
                <a16:creationId xmlns:a16="http://schemas.microsoft.com/office/drawing/2014/main" id="{4C03E192-5B9B-6E57-75ED-FD57C7D2DA19}"/>
              </a:ext>
            </a:extLst>
          </p:cNvPr>
          <p:cNvGraphicFramePr>
            <a:graphicFrameLocks noGrp="1"/>
          </p:cNvGraphicFramePr>
          <p:nvPr/>
        </p:nvGraphicFramePr>
        <p:xfrm>
          <a:off x="6625357" y="60686"/>
          <a:ext cx="5389841" cy="6324081"/>
        </p:xfrm>
        <a:graphic>
          <a:graphicData uri="http://schemas.openxmlformats.org/drawingml/2006/table">
            <a:tbl>
              <a:tblPr firstRow="1" bandRow="1">
                <a:tableStyleId>{5940675A-B579-460E-94D1-54222C63F5DA}</a:tableStyleId>
              </a:tblPr>
              <a:tblGrid>
                <a:gridCol w="5389841">
                  <a:extLst>
                    <a:ext uri="{9D8B030D-6E8A-4147-A177-3AD203B41FA5}">
                      <a16:colId xmlns:a16="http://schemas.microsoft.com/office/drawing/2014/main" val="3958823318"/>
                    </a:ext>
                  </a:extLst>
                </a:gridCol>
              </a:tblGrid>
              <a:tr h="467182">
                <a:tc>
                  <a:txBody>
                    <a:bodyPr/>
                    <a:lstStyle/>
                    <a:p>
                      <a:r>
                        <a:rPr lang="en-GB" sz="2400" dirty="0"/>
                        <a:t>Respuesta </a:t>
                      </a:r>
                      <a:r>
                        <a:rPr lang="en-GB" sz="2400" dirty="0" err="1"/>
                        <a:t>en</a:t>
                      </a:r>
                      <a:r>
                        <a:rPr lang="en-GB" sz="2400" dirty="0"/>
                        <a:t> </a:t>
                      </a:r>
                      <a:r>
                        <a:rPr lang="en-GB" sz="2400" dirty="0" err="1"/>
                        <a:t>inglés</a:t>
                      </a:r>
                      <a:endParaRPr lang="en-GB" sz="2400" dirty="0"/>
                    </a:p>
                  </a:txBody>
                  <a:tcPr/>
                </a:tc>
                <a:extLst>
                  <a:ext uri="{0D108BD9-81ED-4DB2-BD59-A6C34878D82A}">
                    <a16:rowId xmlns:a16="http://schemas.microsoft.com/office/drawing/2014/main" val="3696724659"/>
                  </a:ext>
                </a:extLst>
              </a:tr>
              <a:tr h="957544">
                <a:tc>
                  <a:txBody>
                    <a:bodyPr/>
                    <a:lstStyle/>
                    <a:p>
                      <a:endParaRPr lang="en-GB" dirty="0"/>
                    </a:p>
                  </a:txBody>
                  <a:tcPr/>
                </a:tc>
                <a:extLst>
                  <a:ext uri="{0D108BD9-81ED-4DB2-BD59-A6C34878D82A}">
                    <a16:rowId xmlns:a16="http://schemas.microsoft.com/office/drawing/2014/main" val="3339697"/>
                  </a:ext>
                </a:extLst>
              </a:tr>
              <a:tr h="957544">
                <a:tc>
                  <a:txBody>
                    <a:bodyPr/>
                    <a:lstStyle/>
                    <a:p>
                      <a:endParaRPr lang="en-GB"/>
                    </a:p>
                  </a:txBody>
                  <a:tcPr/>
                </a:tc>
                <a:extLst>
                  <a:ext uri="{0D108BD9-81ED-4DB2-BD59-A6C34878D82A}">
                    <a16:rowId xmlns:a16="http://schemas.microsoft.com/office/drawing/2014/main" val="720361249"/>
                  </a:ext>
                </a:extLst>
              </a:tr>
              <a:tr h="957544">
                <a:tc>
                  <a:txBody>
                    <a:bodyPr/>
                    <a:lstStyle/>
                    <a:p>
                      <a:endParaRPr lang="en-GB" dirty="0"/>
                    </a:p>
                  </a:txBody>
                  <a:tcPr/>
                </a:tc>
                <a:extLst>
                  <a:ext uri="{0D108BD9-81ED-4DB2-BD59-A6C34878D82A}">
                    <a16:rowId xmlns:a16="http://schemas.microsoft.com/office/drawing/2014/main" val="1381399529"/>
                  </a:ext>
                </a:extLst>
              </a:tr>
              <a:tr h="957544">
                <a:tc>
                  <a:txBody>
                    <a:bodyPr/>
                    <a:lstStyle/>
                    <a:p>
                      <a:endParaRPr lang="en-GB"/>
                    </a:p>
                  </a:txBody>
                  <a:tcPr/>
                </a:tc>
                <a:extLst>
                  <a:ext uri="{0D108BD9-81ED-4DB2-BD59-A6C34878D82A}">
                    <a16:rowId xmlns:a16="http://schemas.microsoft.com/office/drawing/2014/main" val="1961908755"/>
                  </a:ext>
                </a:extLst>
              </a:tr>
              <a:tr h="957544">
                <a:tc>
                  <a:txBody>
                    <a:bodyPr/>
                    <a:lstStyle/>
                    <a:p>
                      <a:endParaRPr lang="en-GB" dirty="0"/>
                    </a:p>
                  </a:txBody>
                  <a:tcPr/>
                </a:tc>
                <a:extLst>
                  <a:ext uri="{0D108BD9-81ED-4DB2-BD59-A6C34878D82A}">
                    <a16:rowId xmlns:a16="http://schemas.microsoft.com/office/drawing/2014/main" val="3127966454"/>
                  </a:ext>
                </a:extLst>
              </a:tr>
              <a:tr h="1069179">
                <a:tc>
                  <a:txBody>
                    <a:bodyPr/>
                    <a:lstStyle/>
                    <a:p>
                      <a:endParaRPr lang="en-GB" dirty="0"/>
                    </a:p>
                  </a:txBody>
                  <a:tcPr/>
                </a:tc>
                <a:extLst>
                  <a:ext uri="{0D108BD9-81ED-4DB2-BD59-A6C34878D82A}">
                    <a16:rowId xmlns:a16="http://schemas.microsoft.com/office/drawing/2014/main" val="4089453361"/>
                  </a:ext>
                </a:extLst>
              </a:tr>
            </a:tbl>
          </a:graphicData>
        </a:graphic>
      </p:graphicFrame>
      <p:sp>
        <p:nvSpPr>
          <p:cNvPr id="3" name="TextBox 2">
            <a:extLst>
              <a:ext uri="{FF2B5EF4-FFF2-40B4-BE49-F238E27FC236}">
                <a16:creationId xmlns:a16="http://schemas.microsoft.com/office/drawing/2014/main" id="{4B03787A-1706-2773-2916-B7015ACED656}"/>
              </a:ext>
            </a:extLst>
          </p:cNvPr>
          <p:cNvSpPr txBox="1"/>
          <p:nvPr/>
        </p:nvSpPr>
        <p:spPr>
          <a:xfrm>
            <a:off x="6622263" y="557301"/>
            <a:ext cx="39651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Visit the rest of the town.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Visita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el resto del pueblo</a:t>
            </a:r>
            <a:r>
              <a:rPr kumimoji="0" lang="en-GB" sz="2400" b="0" i="0"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 name="TextBox 3">
            <a:extLst>
              <a:ext uri="{FF2B5EF4-FFF2-40B4-BE49-F238E27FC236}">
                <a16:creationId xmlns:a16="http://schemas.microsoft.com/office/drawing/2014/main" id="{7AA861DD-59B5-EDF5-84CF-14305177063E}"/>
              </a:ext>
            </a:extLst>
          </p:cNvPr>
          <p:cNvSpPr txBox="1"/>
          <p:nvPr/>
        </p:nvSpPr>
        <p:spPr>
          <a:xfrm>
            <a:off x="6622263" y="1531647"/>
            <a:ext cx="39651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Comfortable shoes.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Lleva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zapatos</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cómodos</a:t>
            </a:r>
            <a:r>
              <a:rPr kumimoji="0" lang="en-GB" sz="2400" b="0" i="0"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02AA6A15-85B0-B82C-B23F-201CDF69B2ED}"/>
              </a:ext>
            </a:extLst>
          </p:cNvPr>
          <p:cNvSpPr txBox="1"/>
          <p:nvPr/>
        </p:nvSpPr>
        <p:spPr>
          <a:xfrm>
            <a:off x="6599598" y="2439255"/>
            <a:ext cx="51710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Book the ticket on the Internet.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Reserva</a:t>
            </a:r>
            <a:r>
              <a:rPr lang="en-GB" sz="2400" i="1" dirty="0">
                <a:solidFill>
                  <a:srgbClr val="AD1519"/>
                </a:solidFill>
                <a:latin typeface="Century Gothic"/>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el</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billete</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en</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Internet.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1CCEAE23-525A-CB87-F693-FCB35C374EDC}"/>
              </a:ext>
            </a:extLst>
          </p:cNvPr>
          <p:cNvSpPr txBox="1"/>
          <p:nvPr/>
        </p:nvSpPr>
        <p:spPr>
          <a:xfrm>
            <a:off x="6583655" y="3436128"/>
            <a:ext cx="53898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Arrive with the train from Valencia.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Llega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con el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treno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desde</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Valencia.</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43EB7F45-162E-5168-32D1-A6E27E79BFA3}"/>
              </a:ext>
            </a:extLst>
          </p:cNvPr>
          <p:cNvSpPr txBox="1"/>
          <p:nvPr/>
        </p:nvSpPr>
        <p:spPr>
          <a:xfrm>
            <a:off x="6599598" y="4402863"/>
            <a:ext cx="51710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Arrive before midday.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Llega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antes de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mediodía</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665800F1-D945-4953-DB78-513FCCD487C6}"/>
              </a:ext>
            </a:extLst>
          </p:cNvPr>
          <p:cNvSpPr txBox="1"/>
          <p:nvPr/>
        </p:nvSpPr>
        <p:spPr>
          <a:xfrm>
            <a:off x="6631619" y="5251345"/>
            <a:ext cx="55603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3A3838"/>
                </a:solidFill>
                <a:latin typeface="Century Gothic"/>
              </a:rPr>
              <a:t>W</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atch the people climbing the pole.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AD1519"/>
                </a:solidFill>
                <a:effectLst/>
                <a:uLnTx/>
                <a:uFillTx/>
                <a:latin typeface="Century Gothic"/>
                <a:ea typeface="+mn-ea"/>
                <a:cs typeface="+mn-cs"/>
              </a:rPr>
              <a:t>Mira las personas que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suben</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el</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AD1519"/>
                </a:solidFill>
                <a:effectLst/>
                <a:uLnTx/>
                <a:uFillTx/>
                <a:latin typeface="Century Gothic"/>
                <a:ea typeface="+mn-ea"/>
                <a:cs typeface="+mn-cs"/>
              </a:rPr>
              <a:t>palo</a:t>
            </a:r>
            <a:r>
              <a:rPr kumimoji="0" lang="en-GB" sz="2400" b="0" i="1" u="none" strike="noStrike" kern="1200" cap="none" spc="0" normalizeH="0" baseline="0" noProof="0" dirty="0">
                <a:ln>
                  <a:noFill/>
                </a:ln>
                <a:solidFill>
                  <a:srgbClr val="AD1519"/>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Tree>
    <p:extLst>
      <p:ext uri="{BB962C8B-B14F-4D97-AF65-F5344CB8AC3E}">
        <p14:creationId xmlns:p14="http://schemas.microsoft.com/office/powerpoint/2010/main" val="165054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P spid="20" grpId="0"/>
      <p:bldP spid="22" grpId="0"/>
      <p:bldP spid="3" grpId="0"/>
      <p:bldP spid="4" grpId="0"/>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177800" y="5406687"/>
            <a:ext cx="4164919" cy="1154112"/>
          </a:xfrm>
        </p:spPr>
        <p:txBody>
          <a:bodyPr>
            <a:normAutofit fontScale="62500" lnSpcReduction="20000"/>
          </a:bodyPr>
          <a:lstStyle/>
          <a:p>
            <a:r>
              <a:rPr lang="en-ES" dirty="0"/>
              <a:t>Louise Caruso / Amanda Izquierdo</a:t>
            </a:r>
          </a:p>
          <a:p>
            <a:r>
              <a:rPr lang="en-ES" dirty="0"/>
              <a:t>Mollie Bentley-Smith / Emily Cutts</a:t>
            </a:r>
          </a:p>
          <a:p>
            <a:r>
              <a:rPr lang="en-ES" dirty="0"/>
              <a:t>Artwork: Mark Davies</a:t>
            </a:r>
          </a:p>
          <a:p>
            <a:r>
              <a:rPr lang="en-ES" dirty="0"/>
              <a:t>Date updated </a:t>
            </a:r>
            <a:r>
              <a:rPr lang="en-GB" dirty="0"/>
              <a:t>14/12/22</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177800" y="2569220"/>
            <a:ext cx="6392862" cy="1863214"/>
          </a:xfrm>
        </p:spPr>
        <p:txBody>
          <a:bodyPr>
            <a:normAutofit fontScale="85000" lnSpcReduction="10000"/>
          </a:bodyPr>
          <a:lstStyle/>
          <a:p>
            <a:r>
              <a:rPr lang="pt-BR" dirty="0" err="1"/>
              <a:t>A</a:t>
            </a:r>
            <a:r>
              <a:rPr lang="pt-BR" sz="2400" b="0" dirty="0" err="1"/>
              <a:t>ffirmative</a:t>
            </a:r>
            <a:r>
              <a:rPr lang="pt-BR" sz="2400" b="0" dirty="0"/>
              <a:t> </a:t>
            </a:r>
            <a:r>
              <a:rPr lang="pt-BR" sz="2400" b="0" dirty="0" err="1"/>
              <a:t>imperative</a:t>
            </a:r>
            <a:r>
              <a:rPr lang="pt-BR" sz="2400" b="0" dirty="0"/>
              <a:t> 2nd </a:t>
            </a:r>
            <a:r>
              <a:rPr lang="pt-BR" sz="2400" b="0" dirty="0" err="1"/>
              <a:t>person</a:t>
            </a:r>
            <a:r>
              <a:rPr lang="pt-BR" sz="2400" b="0" dirty="0"/>
              <a:t> singular (-e)</a:t>
            </a:r>
          </a:p>
          <a:p>
            <a:r>
              <a:rPr lang="en-GB" dirty="0"/>
              <a:t>P</a:t>
            </a:r>
            <a:r>
              <a:rPr lang="en-GB" sz="2400" b="0" dirty="0"/>
              <a:t>ossessive adjectives 'mi, mis' &amp; '</a:t>
            </a:r>
            <a:r>
              <a:rPr lang="en-GB" sz="2400" b="0" dirty="0" err="1"/>
              <a:t>tu</a:t>
            </a:r>
            <a:r>
              <a:rPr lang="en-GB" sz="2400" b="0" dirty="0"/>
              <a:t>, </a:t>
            </a:r>
            <a:r>
              <a:rPr lang="en-GB" sz="2400" b="0" dirty="0" err="1"/>
              <a:t>tus</a:t>
            </a:r>
            <a:r>
              <a:rPr lang="en-GB" sz="2400" b="0" dirty="0"/>
              <a:t>’</a:t>
            </a:r>
          </a:p>
          <a:p>
            <a:r>
              <a:rPr lang="en-GB" sz="2400" b="0" dirty="0"/>
              <a:t>‘Mi' vs 'me' (as reflexive), '</a:t>
            </a:r>
            <a:r>
              <a:rPr lang="en-GB" sz="2400" b="0" dirty="0" err="1"/>
              <a:t>tu</a:t>
            </a:r>
            <a:r>
              <a:rPr lang="en-GB" sz="2400" b="0" dirty="0"/>
              <a:t>' vs '</a:t>
            </a:r>
            <a:r>
              <a:rPr lang="en-GB" sz="2400" b="0" dirty="0" err="1"/>
              <a:t>te</a:t>
            </a:r>
            <a:r>
              <a:rPr lang="en-GB" sz="2400" b="0" dirty="0"/>
              <a:t>' (as reflexive)</a:t>
            </a:r>
          </a:p>
          <a:p>
            <a:r>
              <a:rPr lang="en-GB" dirty="0"/>
              <a:t>P</a:t>
            </a:r>
            <a:r>
              <a:rPr lang="en-GB" sz="2400" b="0" dirty="0"/>
              <a:t>lural nouns: ending in vowel add -s</a:t>
            </a:r>
          </a:p>
          <a:p>
            <a:r>
              <a:rPr lang="en-GB" sz="2400" b="0" dirty="0"/>
              <a:t>Plural nouns ending in z, change z to c add -es</a:t>
            </a:r>
          </a:p>
          <a:p>
            <a:endParaRPr lang="en-ES" dirty="0"/>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177800" y="1724670"/>
            <a:ext cx="7854187" cy="844550"/>
          </a:xfrm>
        </p:spPr>
        <p:txBody>
          <a:bodyPr>
            <a:normAutofit/>
          </a:bodyPr>
          <a:lstStyle/>
          <a:p>
            <a:r>
              <a:rPr lang="en-GB" dirty="0"/>
              <a:t>Following instructions</a:t>
            </a:r>
            <a:endParaRPr lang="en-ES" dirty="0"/>
          </a:p>
        </p:txBody>
      </p:sp>
      <p:sp>
        <p:nvSpPr>
          <p:cNvPr id="6" name="Google Shape;125;p1">
            <a:extLst>
              <a:ext uri="{FF2B5EF4-FFF2-40B4-BE49-F238E27FC236}">
                <a16:creationId xmlns:a16="http://schemas.microsoft.com/office/drawing/2014/main" id="{D1832ACF-8505-4302-9803-8C2EFED53488}"/>
              </a:ext>
            </a:extLst>
          </p:cNvPr>
          <p:cNvSpPr txBox="1">
            <a:spLocks/>
          </p:cNvSpPr>
          <p:nvPr/>
        </p:nvSpPr>
        <p:spPr>
          <a:xfrm>
            <a:off x="177800" y="4664894"/>
            <a:ext cx="5255437" cy="741793"/>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5 Lesson 2</a:t>
            </a:r>
          </a:p>
        </p:txBody>
      </p:sp>
    </p:spTree>
    <p:extLst>
      <p:ext uri="{BB962C8B-B14F-4D97-AF65-F5344CB8AC3E}">
        <p14:creationId xmlns:p14="http://schemas.microsoft.com/office/powerpoint/2010/main" val="2661921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1042" name="Picture 18" descr="ironhill brewery - Clip Art Library">
            <a:extLst>
              <a:ext uri="{FF2B5EF4-FFF2-40B4-BE49-F238E27FC236}">
                <a16:creationId xmlns:a16="http://schemas.microsoft.com/office/drawing/2014/main" id="{FC94F01C-DF00-A185-7A5B-B337914B5E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3875" y="3157566"/>
            <a:ext cx="1554245" cy="78204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lipart comfort - Clip Art Library">
            <a:extLst>
              <a:ext uri="{FF2B5EF4-FFF2-40B4-BE49-F238E27FC236}">
                <a16:creationId xmlns:a16="http://schemas.microsoft.com/office/drawing/2014/main" id="{D02DDC2C-739D-6F24-0C8A-2A75C940D78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16017" y="1456328"/>
            <a:ext cx="1499339" cy="98158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eb page cartoon png - Clip Art Library">
            <a:extLst>
              <a:ext uri="{FF2B5EF4-FFF2-40B4-BE49-F238E27FC236}">
                <a16:creationId xmlns:a16="http://schemas.microsoft.com/office/drawing/2014/main" id="{EE0C7EEB-4AB3-F7AF-5B5A-CE04FE4D471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846320" y="4352668"/>
            <a:ext cx="2174723" cy="13214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alling down stairs clipart - Clip Art Library">
            <a:extLst>
              <a:ext uri="{FF2B5EF4-FFF2-40B4-BE49-F238E27FC236}">
                <a16:creationId xmlns:a16="http://schemas.microsoft.com/office/drawing/2014/main" id="{41CD2E83-6F2F-1A2E-4977-E4E8EE923FF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43309" y="4352668"/>
            <a:ext cx="1269511" cy="13214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ock clip art - Clip Art Library">
            <a:extLst>
              <a:ext uri="{FF2B5EF4-FFF2-40B4-BE49-F238E27FC236}">
                <a16:creationId xmlns:a16="http://schemas.microsoft.com/office/drawing/2014/main" id="{193B631C-B256-18B9-4CB3-015BA7C8226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293014" y="2911256"/>
            <a:ext cx="1021324" cy="10213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rning sign png - Clip Art Library">
            <a:extLst>
              <a:ext uri="{FF2B5EF4-FFF2-40B4-BE49-F238E27FC236}">
                <a16:creationId xmlns:a16="http://schemas.microsoft.com/office/drawing/2014/main" id="{146CE726-E0B5-8758-4D2C-3E399A40ED1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64609" y="1537334"/>
            <a:ext cx="916218" cy="8195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Bedtime Cliparts, Download Free Bedtime Cliparts png images ...">
            <a:extLst>
              <a:ext uri="{FF2B5EF4-FFF2-40B4-BE49-F238E27FC236}">
                <a16:creationId xmlns:a16="http://schemas.microsoft.com/office/drawing/2014/main" id="{8B1DD3B7-D110-7362-7508-9FC00CA1878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174789" y="2840864"/>
            <a:ext cx="1294622" cy="11531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ueue clipart - Clip Art Library">
            <a:extLst>
              <a:ext uri="{FF2B5EF4-FFF2-40B4-BE49-F238E27FC236}">
                <a16:creationId xmlns:a16="http://schemas.microsoft.com/office/drawing/2014/main" id="{47BC6AD7-114E-4A9F-4A28-C21DAC8ABD0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468734" y="1464344"/>
            <a:ext cx="1005051" cy="9655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4" name="Google Shape;54;p1"/>
          <p:cNvGraphicFramePr/>
          <p:nvPr>
            <p:extLst>
              <p:ext uri="{D42A27DB-BD31-4B8C-83A1-F6EECF244321}">
                <p14:modId xmlns:p14="http://schemas.microsoft.com/office/powerpoint/2010/main" val="3717828433"/>
              </p:ext>
            </p:extLst>
          </p:nvPr>
        </p:nvGraphicFramePr>
        <p:xfrm>
          <a:off x="38490" y="1193257"/>
          <a:ext cx="4066785" cy="5095770"/>
        </p:xfrm>
        <a:graphic>
          <a:graphicData uri="http://schemas.openxmlformats.org/drawingml/2006/table">
            <a:tbl>
              <a:tblPr firstRow="1" bandRow="1">
                <a:noFill/>
              </a:tblPr>
              <a:tblGrid>
                <a:gridCol w="443150">
                  <a:extLst>
                    <a:ext uri="{9D8B030D-6E8A-4147-A177-3AD203B41FA5}">
                      <a16:colId xmlns:a16="http://schemas.microsoft.com/office/drawing/2014/main" val="20000"/>
                    </a:ext>
                  </a:extLst>
                </a:gridCol>
                <a:gridCol w="2013910">
                  <a:extLst>
                    <a:ext uri="{9D8B030D-6E8A-4147-A177-3AD203B41FA5}">
                      <a16:colId xmlns:a16="http://schemas.microsoft.com/office/drawing/2014/main" val="20001"/>
                    </a:ext>
                  </a:extLst>
                </a:gridCol>
                <a:gridCol w="1609725">
                  <a:extLst>
                    <a:ext uri="{9D8B030D-6E8A-4147-A177-3AD203B41FA5}">
                      <a16:colId xmlns:a16="http://schemas.microsoft.com/office/drawing/2014/main" val="20002"/>
                    </a:ext>
                  </a:extLst>
                </a:gridCol>
              </a:tblGrid>
              <a:tr h="342675">
                <a:tc>
                  <a:txBody>
                    <a:bodyPr/>
                    <a:lstStyle/>
                    <a:p>
                      <a:pPr marL="0" marR="0" lvl="0" indent="0" algn="ctr" rtl="0">
                        <a:spcBef>
                          <a:spcPts val="0"/>
                        </a:spcBef>
                        <a:spcAft>
                          <a:spcPts val="0"/>
                        </a:spcAft>
                        <a:buNone/>
                      </a:pPr>
                      <a:endParaRPr sz="1800" u="none" strike="noStrike" cap="none" dirty="0">
                        <a:solidFill>
                          <a:srgbClr val="203864"/>
                        </a:solidFill>
                      </a:endParaRPr>
                    </a:p>
                  </a:txBody>
                  <a:tcPr marL="91450" marR="91450" marT="45725" marB="45725"/>
                </a:tc>
                <a:tc>
                  <a:txBody>
                    <a:bodyPr/>
                    <a:lstStyle/>
                    <a:p>
                      <a:pPr marL="0" marR="0" lvl="0" indent="0" algn="ctr" rtl="0">
                        <a:spcBef>
                          <a:spcPts val="0"/>
                        </a:spcBef>
                        <a:spcAft>
                          <a:spcPts val="0"/>
                        </a:spcAft>
                        <a:buNone/>
                      </a:pPr>
                      <a:r>
                        <a:rPr lang="es-GB" sz="1800" u="none" strike="noStrike" cap="none">
                          <a:solidFill>
                            <a:srgbClr val="414040"/>
                          </a:solidFill>
                        </a:rPr>
                        <a:t>Palabras</a:t>
                      </a:r>
                      <a:endParaRPr dirty="0">
                        <a:solidFill>
                          <a:srgbClr val="414040"/>
                        </a:solidFill>
                      </a:endParaRPr>
                    </a:p>
                  </a:txBody>
                  <a:tcPr marL="91450" marR="91450" marT="45725" marB="45725" anchor="ctr"/>
                </a:tc>
                <a:tc>
                  <a:txBody>
                    <a:bodyPr/>
                    <a:lstStyle/>
                    <a:p>
                      <a:pPr marL="0" marR="0" lvl="0" indent="0" algn="ctr" rtl="0">
                        <a:spcBef>
                          <a:spcPts val="0"/>
                        </a:spcBef>
                        <a:spcAft>
                          <a:spcPts val="0"/>
                        </a:spcAft>
                        <a:buNone/>
                      </a:pPr>
                      <a:r>
                        <a:rPr lang="es-GB" sz="1800" u="none" strike="noStrike" cap="none">
                          <a:solidFill>
                            <a:srgbClr val="414040"/>
                          </a:solidFill>
                        </a:rPr>
                        <a:t>¿Qué letra?</a:t>
                      </a:r>
                      <a:endParaRPr>
                        <a:solidFill>
                          <a:srgbClr val="414040"/>
                        </a:solidFill>
                      </a:endParaRPr>
                    </a:p>
                  </a:txBody>
                  <a:tcPr marL="91450" marR="91450" marT="45725" marB="45725" anchor="ctr"/>
                </a:tc>
                <a:extLst>
                  <a:ext uri="{0D108BD9-81ED-4DB2-BD59-A6C34878D82A}">
                    <a16:rowId xmlns:a16="http://schemas.microsoft.com/office/drawing/2014/main" val="10000"/>
                  </a:ext>
                </a:extLst>
              </a:tr>
              <a:tr h="371250">
                <a:tc>
                  <a:txBody>
                    <a:bodyPr/>
                    <a:lstStyle/>
                    <a:p>
                      <a:pPr marL="0" marR="0" lvl="0" indent="0" algn="ctr" rtl="0">
                        <a:spcBef>
                          <a:spcPts val="0"/>
                        </a:spcBef>
                        <a:spcAft>
                          <a:spcPts val="0"/>
                        </a:spcAft>
                        <a:buNone/>
                      </a:pPr>
                      <a:r>
                        <a:rPr lang="es-GB" sz="1800" b="1" u="none" strike="noStrike" cap="none">
                          <a:solidFill>
                            <a:srgbClr val="203864"/>
                          </a:solidFill>
                        </a:rPr>
                        <a:t>1</a:t>
                      </a:r>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err="1">
                          <a:solidFill>
                            <a:srgbClr val="414040"/>
                          </a:solidFill>
                        </a:rPr>
                        <a:t>caer</a:t>
                      </a:r>
                      <a:endParaRPr sz="2000" u="none" strike="noStrike" cap="none" dirty="0">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dirty="0">
                        <a:solidFill>
                          <a:srgbClr val="414040"/>
                        </a:solidFill>
                      </a:endParaRPr>
                    </a:p>
                  </a:txBody>
                  <a:tcPr marL="91450" marR="91450" marT="45725" marB="45725"/>
                </a:tc>
                <a:extLst>
                  <a:ext uri="{0D108BD9-81ED-4DB2-BD59-A6C34878D82A}">
                    <a16:rowId xmlns:a16="http://schemas.microsoft.com/office/drawing/2014/main" val="10001"/>
                  </a:ext>
                </a:extLst>
              </a:tr>
              <a:tr h="371250">
                <a:tc>
                  <a:txBody>
                    <a:bodyPr/>
                    <a:lstStyle/>
                    <a:p>
                      <a:pPr marL="0" marR="0" lvl="0" indent="0" algn="ctr" rtl="0">
                        <a:spcBef>
                          <a:spcPts val="0"/>
                        </a:spcBef>
                        <a:spcAft>
                          <a:spcPts val="0"/>
                        </a:spcAft>
                        <a:buNone/>
                      </a:pPr>
                      <a:r>
                        <a:rPr lang="es-GB" sz="1800" b="1" u="none" strike="noStrike" cap="none">
                          <a:solidFill>
                            <a:srgbClr val="203864"/>
                          </a:solidFill>
                        </a:rPr>
                        <a:t>2</a:t>
                      </a:r>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err="1">
                          <a:solidFill>
                            <a:srgbClr val="414040"/>
                          </a:solidFill>
                        </a:rPr>
                        <a:t>riesgo</a:t>
                      </a:r>
                      <a:endParaRPr dirty="0">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2"/>
                  </a:ext>
                </a:extLst>
              </a:tr>
              <a:tr h="371250">
                <a:tc>
                  <a:txBody>
                    <a:bodyPr/>
                    <a:lstStyle/>
                    <a:p>
                      <a:pPr marL="0" marR="0" lvl="0" indent="0" algn="ctr" rtl="0">
                        <a:spcBef>
                          <a:spcPts val="0"/>
                        </a:spcBef>
                        <a:spcAft>
                          <a:spcPts val="0"/>
                        </a:spcAft>
                        <a:buNone/>
                      </a:pPr>
                      <a:r>
                        <a:rPr lang="es-GB" sz="1800" b="1" u="none" strike="noStrike" cap="none">
                          <a:solidFill>
                            <a:srgbClr val="203864"/>
                          </a:solidFill>
                        </a:rPr>
                        <a:t>3</a:t>
                      </a:r>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err="1">
                          <a:solidFill>
                            <a:schemeClr val="tx2"/>
                          </a:solidFill>
                        </a:rPr>
                        <a:t>explicar</a:t>
                      </a:r>
                      <a:endParaRPr dirty="0">
                        <a:solidFill>
                          <a:schemeClr val="tx2"/>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3"/>
                  </a:ext>
                </a:extLst>
              </a:tr>
              <a:tr h="371250">
                <a:tc>
                  <a:txBody>
                    <a:bodyPr/>
                    <a:lstStyle/>
                    <a:p>
                      <a:pPr marL="0" marR="0" lvl="0" indent="0" algn="ctr" rtl="0">
                        <a:spcBef>
                          <a:spcPts val="0"/>
                        </a:spcBef>
                        <a:spcAft>
                          <a:spcPts val="0"/>
                        </a:spcAft>
                        <a:buNone/>
                      </a:pPr>
                      <a:r>
                        <a:rPr lang="es-GB" sz="1800" b="1" u="none" strike="noStrike" cap="none">
                          <a:solidFill>
                            <a:srgbClr val="414040"/>
                          </a:solidFill>
                        </a:rPr>
                        <a:t>4</a:t>
                      </a:r>
                      <a:endParaRPr>
                        <a:solidFill>
                          <a:srgbClr val="414040"/>
                        </a:solidFill>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a:solidFill>
                            <a:srgbClr val="414040"/>
                          </a:solidFill>
                        </a:rPr>
                        <a:t>final</a:t>
                      </a:r>
                      <a:endParaRPr dirty="0">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4"/>
                  </a:ext>
                </a:extLst>
              </a:tr>
              <a:tr h="371250">
                <a:tc>
                  <a:txBody>
                    <a:bodyPr/>
                    <a:lstStyle/>
                    <a:p>
                      <a:pPr marL="0" marR="0" lvl="0" indent="0" algn="ctr" rtl="0">
                        <a:spcBef>
                          <a:spcPts val="0"/>
                        </a:spcBef>
                        <a:spcAft>
                          <a:spcPts val="0"/>
                        </a:spcAft>
                        <a:buNone/>
                      </a:pPr>
                      <a:r>
                        <a:rPr lang="es-GB" sz="1800" b="1" u="none" strike="noStrike" cap="none">
                          <a:solidFill>
                            <a:srgbClr val="414040"/>
                          </a:solidFill>
                        </a:rPr>
                        <a:t>5</a:t>
                      </a:r>
                      <a:endParaRPr dirty="0">
                        <a:solidFill>
                          <a:srgbClr val="414040"/>
                        </a:solidFill>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err="1">
                          <a:solidFill>
                            <a:srgbClr val="203864"/>
                          </a:solidFill>
                        </a:rPr>
                        <a:t>seguridad</a:t>
                      </a:r>
                      <a:endParaRPr dirty="0"/>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5"/>
                  </a:ext>
                </a:extLst>
              </a:tr>
              <a:tr h="371250">
                <a:tc>
                  <a:txBody>
                    <a:bodyPr/>
                    <a:lstStyle/>
                    <a:p>
                      <a:pPr marL="0" marR="0" lvl="0" indent="0" algn="ctr" rtl="0">
                        <a:spcBef>
                          <a:spcPts val="0"/>
                        </a:spcBef>
                        <a:spcAft>
                          <a:spcPts val="0"/>
                        </a:spcAft>
                        <a:buNone/>
                      </a:pPr>
                      <a:r>
                        <a:rPr lang="es-GB" sz="1800" b="1" u="none" strike="noStrike" cap="none">
                          <a:solidFill>
                            <a:srgbClr val="203864"/>
                          </a:solidFill>
                        </a:rPr>
                        <a:t>6</a:t>
                      </a:r>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err="1">
                          <a:solidFill>
                            <a:srgbClr val="C00000"/>
                          </a:solidFill>
                        </a:rPr>
                        <a:t>acostar</a:t>
                      </a:r>
                      <a:endParaRPr dirty="0">
                        <a:solidFill>
                          <a:srgbClr val="C0000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6"/>
                  </a:ext>
                </a:extLst>
              </a:tr>
              <a:tr h="371250">
                <a:tc>
                  <a:txBody>
                    <a:bodyPr/>
                    <a:lstStyle/>
                    <a:p>
                      <a:pPr marL="0" marR="0" lvl="0" indent="0" algn="ctr" rtl="0">
                        <a:spcBef>
                          <a:spcPts val="0"/>
                        </a:spcBef>
                        <a:spcAft>
                          <a:spcPts val="0"/>
                        </a:spcAft>
                        <a:buNone/>
                      </a:pPr>
                      <a:r>
                        <a:rPr lang="es-GB" sz="1800" b="1" u="none" strike="noStrike" cap="none">
                          <a:solidFill>
                            <a:srgbClr val="414040"/>
                          </a:solidFill>
                        </a:rPr>
                        <a:t>7</a:t>
                      </a:r>
                      <a:endParaRPr>
                        <a:solidFill>
                          <a:srgbClr val="414040"/>
                        </a:solidFill>
                      </a:endParaRPr>
                    </a:p>
                  </a:txBody>
                  <a:tcPr marL="91450" marR="91450" marT="45725" marB="45725"/>
                </a:tc>
                <a:tc>
                  <a:txBody>
                    <a:bodyPr/>
                    <a:lstStyle/>
                    <a:p>
                      <a:pPr marL="0" marR="0" lvl="0" indent="0" algn="ctr" rtl="0">
                        <a:spcBef>
                          <a:spcPts val="0"/>
                        </a:spcBef>
                        <a:spcAft>
                          <a:spcPts val="0"/>
                        </a:spcAft>
                        <a:buNone/>
                      </a:pPr>
                      <a:r>
                        <a:rPr lang="en-GB" sz="1800" u="none" strike="noStrike" cap="none" dirty="0" err="1">
                          <a:solidFill>
                            <a:srgbClr val="414040"/>
                          </a:solidFill>
                        </a:rPr>
                        <a:t>seguir</a:t>
                      </a:r>
                      <a:r>
                        <a:rPr lang="en-GB" sz="1800" u="none" strike="noStrike" cap="none" dirty="0">
                          <a:solidFill>
                            <a:srgbClr val="414040"/>
                          </a:solidFill>
                        </a:rPr>
                        <a:t> </a:t>
                      </a:r>
                      <a:r>
                        <a:rPr lang="en-GB" sz="1800" u="none" strike="noStrike" cap="none" dirty="0" err="1">
                          <a:solidFill>
                            <a:srgbClr val="414040"/>
                          </a:solidFill>
                        </a:rPr>
                        <a:t>adelante</a:t>
                      </a:r>
                      <a:endParaRPr sz="1600" dirty="0">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7"/>
                  </a:ext>
                </a:extLst>
              </a:tr>
              <a:tr h="371250">
                <a:tc>
                  <a:txBody>
                    <a:bodyPr/>
                    <a:lstStyle/>
                    <a:p>
                      <a:pPr marL="0" marR="0" lvl="0" indent="0" algn="ctr" rtl="0">
                        <a:spcBef>
                          <a:spcPts val="0"/>
                        </a:spcBef>
                        <a:spcAft>
                          <a:spcPts val="0"/>
                        </a:spcAft>
                        <a:buNone/>
                      </a:pPr>
                      <a:r>
                        <a:rPr lang="es-GB" sz="1800" b="1" u="none" strike="noStrike" cap="none">
                          <a:solidFill>
                            <a:srgbClr val="414040"/>
                          </a:solidFill>
                        </a:rPr>
                        <a:t>8</a:t>
                      </a:r>
                      <a:endParaRPr>
                        <a:solidFill>
                          <a:srgbClr val="414040"/>
                        </a:solidFill>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err="1">
                          <a:solidFill>
                            <a:srgbClr val="414040"/>
                          </a:solidFill>
                        </a:rPr>
                        <a:t>cómodo</a:t>
                      </a:r>
                      <a:endParaRPr dirty="0">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8"/>
                  </a:ext>
                </a:extLst>
              </a:tr>
              <a:tr h="371250">
                <a:tc>
                  <a:txBody>
                    <a:bodyPr/>
                    <a:lstStyle/>
                    <a:p>
                      <a:pPr marL="0" marR="0" lvl="0" indent="0" algn="ctr" rtl="0">
                        <a:spcBef>
                          <a:spcPts val="0"/>
                        </a:spcBef>
                        <a:spcAft>
                          <a:spcPts val="0"/>
                        </a:spcAft>
                        <a:buNone/>
                      </a:pPr>
                      <a:r>
                        <a:rPr lang="es-GB" sz="1800" b="1" u="none" strike="noStrike" cap="none">
                          <a:solidFill>
                            <a:srgbClr val="414040"/>
                          </a:solidFill>
                        </a:rPr>
                        <a:t>9</a:t>
                      </a:r>
                      <a:endParaRPr>
                        <a:solidFill>
                          <a:srgbClr val="414040"/>
                        </a:solidFill>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err="1">
                          <a:solidFill>
                            <a:srgbClr val="414040"/>
                          </a:solidFill>
                        </a:rPr>
                        <a:t>bastante</a:t>
                      </a:r>
                      <a:endParaRPr dirty="0">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9"/>
                  </a:ext>
                </a:extLst>
              </a:tr>
              <a:tr h="371250">
                <a:tc>
                  <a:txBody>
                    <a:bodyPr/>
                    <a:lstStyle/>
                    <a:p>
                      <a:pPr marL="0" marR="0" lvl="0" indent="0" algn="ctr" rtl="0">
                        <a:spcBef>
                          <a:spcPts val="0"/>
                        </a:spcBef>
                        <a:spcAft>
                          <a:spcPts val="0"/>
                        </a:spcAft>
                        <a:buNone/>
                      </a:pPr>
                      <a:r>
                        <a:rPr lang="es-GB" sz="1800" b="1" u="none" strike="noStrike" cap="none">
                          <a:solidFill>
                            <a:srgbClr val="203864"/>
                          </a:solidFill>
                        </a:rPr>
                        <a:t>10</a:t>
                      </a:r>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err="1">
                          <a:solidFill>
                            <a:schemeClr val="tx2"/>
                          </a:solidFill>
                        </a:rPr>
                        <a:t>origen</a:t>
                      </a:r>
                      <a:endParaRPr dirty="0">
                        <a:solidFill>
                          <a:schemeClr val="tx2"/>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10"/>
                  </a:ext>
                </a:extLst>
              </a:tr>
              <a:tr h="371250">
                <a:tc>
                  <a:txBody>
                    <a:bodyPr/>
                    <a:lstStyle/>
                    <a:p>
                      <a:pPr marL="0" marR="0" lvl="0" indent="0" algn="ctr" rtl="0">
                        <a:spcBef>
                          <a:spcPts val="0"/>
                        </a:spcBef>
                        <a:spcAft>
                          <a:spcPts val="0"/>
                        </a:spcAft>
                        <a:buNone/>
                      </a:pPr>
                      <a:r>
                        <a:rPr lang="es-GB" sz="1800" b="1" u="none" strike="noStrike" cap="none">
                          <a:solidFill>
                            <a:srgbClr val="414040"/>
                          </a:solidFill>
                        </a:rPr>
                        <a:t>11</a:t>
                      </a:r>
                      <a:endParaRPr>
                        <a:solidFill>
                          <a:srgbClr val="414040"/>
                        </a:solidFill>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a:solidFill>
                            <a:srgbClr val="414040"/>
                          </a:solidFill>
                        </a:rPr>
                        <a:t>sitio</a:t>
                      </a:r>
                      <a:endParaRPr dirty="0">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11"/>
                  </a:ext>
                </a:extLst>
              </a:tr>
              <a:tr h="371250">
                <a:tc>
                  <a:txBody>
                    <a:bodyPr/>
                    <a:lstStyle/>
                    <a:p>
                      <a:pPr marL="0" marR="0" lvl="0" indent="0" algn="ctr" rtl="0">
                        <a:spcBef>
                          <a:spcPts val="0"/>
                        </a:spcBef>
                        <a:spcAft>
                          <a:spcPts val="0"/>
                        </a:spcAft>
                        <a:buNone/>
                      </a:pPr>
                      <a:r>
                        <a:rPr lang="es-GB" sz="1800" b="1" u="none" strike="noStrike" cap="none">
                          <a:solidFill>
                            <a:srgbClr val="414040"/>
                          </a:solidFill>
                        </a:rPr>
                        <a:t>12</a:t>
                      </a:r>
                      <a:endParaRPr dirty="0">
                        <a:solidFill>
                          <a:srgbClr val="414040"/>
                        </a:solidFill>
                      </a:endParaRPr>
                    </a:p>
                  </a:txBody>
                  <a:tcPr marL="91450" marR="91450" marT="45725" marB="45725"/>
                </a:tc>
                <a:tc>
                  <a:txBody>
                    <a:bodyPr/>
                    <a:lstStyle/>
                    <a:p>
                      <a:pPr marL="0" marR="0" lvl="0" indent="0" algn="ctr" rtl="0">
                        <a:spcBef>
                          <a:spcPts val="0"/>
                        </a:spcBef>
                        <a:spcAft>
                          <a:spcPts val="0"/>
                        </a:spcAft>
                        <a:buNone/>
                      </a:pPr>
                      <a:r>
                        <a:rPr lang="en-GB" sz="2000" u="none" strike="noStrike" cap="none" dirty="0">
                          <a:solidFill>
                            <a:srgbClr val="414040"/>
                          </a:solidFill>
                        </a:rPr>
                        <a:t>cola</a:t>
                      </a:r>
                      <a:endParaRPr dirty="0">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dirty="0">
                        <a:solidFill>
                          <a:srgbClr val="203864"/>
                        </a:solidFill>
                      </a:endParaRPr>
                    </a:p>
                  </a:txBody>
                  <a:tcPr marL="91450" marR="91450" marT="45725" marB="45725"/>
                </a:tc>
                <a:extLst>
                  <a:ext uri="{0D108BD9-81ED-4DB2-BD59-A6C34878D82A}">
                    <a16:rowId xmlns:a16="http://schemas.microsoft.com/office/drawing/2014/main" val="10012"/>
                  </a:ext>
                </a:extLst>
              </a:tr>
            </a:tbl>
          </a:graphicData>
        </a:graphic>
      </p:graphicFrame>
      <p:sp>
        <p:nvSpPr>
          <p:cNvPr id="55" name="Google Shape;55;p1"/>
          <p:cNvSpPr txBox="1"/>
          <p:nvPr/>
        </p:nvSpPr>
        <p:spPr>
          <a:xfrm>
            <a:off x="226524" y="67927"/>
            <a:ext cx="10149375" cy="1107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200" b="0" i="0" u="none" strike="noStrike" cap="none">
                <a:solidFill>
                  <a:srgbClr val="414040"/>
                </a:solidFill>
                <a:latin typeface="Century Gothic"/>
                <a:ea typeface="Century Gothic"/>
                <a:cs typeface="Century Gothic"/>
                <a:sym typeface="Century Gothic"/>
              </a:rPr>
              <a:t>Escribe la letra correcta para cada palabra en español.</a:t>
            </a:r>
            <a:endParaRPr dirty="0">
              <a:solidFill>
                <a:srgbClr val="414040"/>
              </a:solidFill>
            </a:endParaRPr>
          </a:p>
          <a:p>
            <a:pPr marL="0" marR="0" lvl="0" indent="0" algn="l" rtl="0">
              <a:spcBef>
                <a:spcPts val="0"/>
              </a:spcBef>
              <a:spcAft>
                <a:spcPts val="0"/>
              </a:spcAft>
              <a:buNone/>
            </a:pPr>
            <a:r>
              <a:rPr lang="es-GB" sz="2200">
                <a:solidFill>
                  <a:srgbClr val="414040"/>
                </a:solidFill>
                <a:latin typeface="Century Gothic"/>
                <a:ea typeface="Century Gothic"/>
                <a:cs typeface="Century Gothic"/>
                <a:sym typeface="Century Gothic"/>
              </a:rPr>
              <a:t>Después, las palabras van a desaparecer. Debes decir una letra en español. Tu compañero debe decir la palabra en español. ¡Toma turnos!</a:t>
            </a:r>
            <a:endParaRPr dirty="0">
              <a:solidFill>
                <a:srgbClr val="414040"/>
              </a:solidFill>
            </a:endParaRPr>
          </a:p>
        </p:txBody>
      </p:sp>
      <p:sp>
        <p:nvSpPr>
          <p:cNvPr id="67" name="Google Shape;67;p1"/>
          <p:cNvSpPr txBox="1"/>
          <p:nvPr/>
        </p:nvSpPr>
        <p:spPr>
          <a:xfrm>
            <a:off x="6184894" y="2323865"/>
            <a:ext cx="110479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risk</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69" name="Google Shape;69;p1"/>
          <p:cNvSpPr txBox="1"/>
          <p:nvPr/>
        </p:nvSpPr>
        <p:spPr>
          <a:xfrm>
            <a:off x="5990672" y="3885425"/>
            <a:ext cx="2239922"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to put to bed</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72" name="Google Shape;72;p1"/>
          <p:cNvSpPr txBox="1"/>
          <p:nvPr/>
        </p:nvSpPr>
        <p:spPr>
          <a:xfrm>
            <a:off x="4090056" y="1193257"/>
            <a:ext cx="4523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a)</a:t>
            </a:r>
            <a:endParaRPr>
              <a:solidFill>
                <a:srgbClr val="414040"/>
              </a:solidFill>
            </a:endParaRPr>
          </a:p>
        </p:txBody>
      </p:sp>
      <p:sp>
        <p:nvSpPr>
          <p:cNvPr id="73" name="Google Shape;73;p1"/>
          <p:cNvSpPr txBox="1"/>
          <p:nvPr/>
        </p:nvSpPr>
        <p:spPr>
          <a:xfrm>
            <a:off x="5898232" y="1193257"/>
            <a:ext cx="4523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b)</a:t>
            </a:r>
            <a:endParaRPr>
              <a:solidFill>
                <a:srgbClr val="414040"/>
              </a:solidFill>
            </a:endParaRPr>
          </a:p>
        </p:txBody>
      </p:sp>
      <p:sp>
        <p:nvSpPr>
          <p:cNvPr id="74" name="Google Shape;74;p1"/>
          <p:cNvSpPr txBox="1"/>
          <p:nvPr/>
        </p:nvSpPr>
        <p:spPr>
          <a:xfrm>
            <a:off x="7847058" y="1193257"/>
            <a:ext cx="44595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c)</a:t>
            </a:r>
            <a:endParaRPr>
              <a:solidFill>
                <a:srgbClr val="414040"/>
              </a:solidFill>
            </a:endParaRPr>
          </a:p>
        </p:txBody>
      </p:sp>
      <p:sp>
        <p:nvSpPr>
          <p:cNvPr id="75" name="Google Shape;75;p1"/>
          <p:cNvSpPr txBox="1"/>
          <p:nvPr/>
        </p:nvSpPr>
        <p:spPr>
          <a:xfrm>
            <a:off x="9650641" y="1193257"/>
            <a:ext cx="4523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d)</a:t>
            </a:r>
            <a:endParaRPr>
              <a:solidFill>
                <a:srgbClr val="414040"/>
              </a:solidFill>
            </a:endParaRPr>
          </a:p>
        </p:txBody>
      </p:sp>
      <p:sp>
        <p:nvSpPr>
          <p:cNvPr id="76" name="Google Shape;76;p1"/>
          <p:cNvSpPr txBox="1"/>
          <p:nvPr/>
        </p:nvSpPr>
        <p:spPr>
          <a:xfrm>
            <a:off x="4134591" y="2723233"/>
            <a:ext cx="44595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e)</a:t>
            </a:r>
            <a:endParaRPr>
              <a:solidFill>
                <a:srgbClr val="414040"/>
              </a:solidFill>
            </a:endParaRPr>
          </a:p>
        </p:txBody>
      </p:sp>
      <p:sp>
        <p:nvSpPr>
          <p:cNvPr id="77" name="Google Shape;77;p1"/>
          <p:cNvSpPr txBox="1"/>
          <p:nvPr/>
        </p:nvSpPr>
        <p:spPr>
          <a:xfrm>
            <a:off x="5942767" y="2723233"/>
            <a:ext cx="35458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f)</a:t>
            </a:r>
            <a:endParaRPr>
              <a:solidFill>
                <a:srgbClr val="414040"/>
              </a:solidFill>
            </a:endParaRPr>
          </a:p>
        </p:txBody>
      </p:sp>
      <p:sp>
        <p:nvSpPr>
          <p:cNvPr id="78" name="Google Shape;78;p1"/>
          <p:cNvSpPr txBox="1"/>
          <p:nvPr/>
        </p:nvSpPr>
        <p:spPr>
          <a:xfrm>
            <a:off x="7891593" y="2723233"/>
            <a:ext cx="4523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g)</a:t>
            </a:r>
            <a:endParaRPr>
              <a:solidFill>
                <a:srgbClr val="414040"/>
              </a:solidFill>
            </a:endParaRPr>
          </a:p>
        </p:txBody>
      </p:sp>
      <p:sp>
        <p:nvSpPr>
          <p:cNvPr id="79" name="Google Shape;79;p1"/>
          <p:cNvSpPr txBox="1"/>
          <p:nvPr/>
        </p:nvSpPr>
        <p:spPr>
          <a:xfrm>
            <a:off x="9695176" y="2723233"/>
            <a:ext cx="43633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h)</a:t>
            </a:r>
            <a:endParaRPr>
              <a:solidFill>
                <a:srgbClr val="414040"/>
              </a:solidFill>
            </a:endParaRPr>
          </a:p>
        </p:txBody>
      </p:sp>
      <p:sp>
        <p:nvSpPr>
          <p:cNvPr id="80" name="Google Shape;80;p1"/>
          <p:cNvSpPr txBox="1"/>
          <p:nvPr/>
        </p:nvSpPr>
        <p:spPr>
          <a:xfrm>
            <a:off x="4134591" y="4352939"/>
            <a:ext cx="3433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i)</a:t>
            </a:r>
            <a:endParaRPr>
              <a:solidFill>
                <a:srgbClr val="414040"/>
              </a:solidFill>
            </a:endParaRPr>
          </a:p>
        </p:txBody>
      </p:sp>
      <p:sp>
        <p:nvSpPr>
          <p:cNvPr id="81" name="Google Shape;81;p1"/>
          <p:cNvSpPr txBox="1"/>
          <p:nvPr/>
        </p:nvSpPr>
        <p:spPr>
          <a:xfrm>
            <a:off x="5942767" y="4352939"/>
            <a:ext cx="34977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j)</a:t>
            </a:r>
            <a:endParaRPr>
              <a:solidFill>
                <a:srgbClr val="414040"/>
              </a:solidFill>
            </a:endParaRPr>
          </a:p>
        </p:txBody>
      </p:sp>
      <p:sp>
        <p:nvSpPr>
          <p:cNvPr id="82" name="Google Shape;82;p1"/>
          <p:cNvSpPr txBox="1"/>
          <p:nvPr/>
        </p:nvSpPr>
        <p:spPr>
          <a:xfrm>
            <a:off x="7891593" y="4352939"/>
            <a:ext cx="43152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k)</a:t>
            </a:r>
            <a:endParaRPr>
              <a:solidFill>
                <a:srgbClr val="414040"/>
              </a:solidFill>
            </a:endParaRPr>
          </a:p>
        </p:txBody>
      </p:sp>
      <p:sp>
        <p:nvSpPr>
          <p:cNvPr id="83" name="Google Shape;83;p1"/>
          <p:cNvSpPr txBox="1"/>
          <p:nvPr/>
        </p:nvSpPr>
        <p:spPr>
          <a:xfrm>
            <a:off x="9695176" y="4352939"/>
            <a:ext cx="3433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l)</a:t>
            </a:r>
            <a:endParaRPr>
              <a:solidFill>
                <a:srgbClr val="414040"/>
              </a:solidFill>
            </a:endParaRPr>
          </a:p>
        </p:txBody>
      </p:sp>
      <p:sp>
        <p:nvSpPr>
          <p:cNvPr id="84" name="Google Shape;84;p1"/>
          <p:cNvSpPr txBox="1"/>
          <p:nvPr/>
        </p:nvSpPr>
        <p:spPr>
          <a:xfrm>
            <a:off x="3108933" y="1516812"/>
            <a:ext cx="24558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i</a:t>
            </a:r>
            <a:endParaRPr>
              <a:solidFill>
                <a:srgbClr val="414040"/>
              </a:solidFill>
            </a:endParaRPr>
          </a:p>
        </p:txBody>
      </p:sp>
      <p:sp>
        <p:nvSpPr>
          <p:cNvPr id="85" name="Google Shape;85;p1"/>
          <p:cNvSpPr txBox="1"/>
          <p:nvPr/>
        </p:nvSpPr>
        <p:spPr>
          <a:xfrm>
            <a:off x="3126784" y="1919277"/>
            <a:ext cx="2359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b</a:t>
            </a:r>
            <a:endParaRPr dirty="0">
              <a:solidFill>
                <a:srgbClr val="414040"/>
              </a:solidFill>
            </a:endParaRPr>
          </a:p>
        </p:txBody>
      </p:sp>
      <p:sp>
        <p:nvSpPr>
          <p:cNvPr id="86" name="Google Shape;86;p1"/>
          <p:cNvSpPr txBox="1"/>
          <p:nvPr/>
        </p:nvSpPr>
        <p:spPr>
          <a:xfrm>
            <a:off x="3053045" y="2297258"/>
            <a:ext cx="38343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c</a:t>
            </a:r>
            <a:endParaRPr dirty="0">
              <a:solidFill>
                <a:srgbClr val="414040"/>
              </a:solidFill>
            </a:endParaRPr>
          </a:p>
        </p:txBody>
      </p:sp>
      <p:sp>
        <p:nvSpPr>
          <p:cNvPr id="87" name="Google Shape;87;p1"/>
          <p:cNvSpPr txBox="1"/>
          <p:nvPr/>
        </p:nvSpPr>
        <p:spPr>
          <a:xfrm>
            <a:off x="3052243" y="2699723"/>
            <a:ext cx="38504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e</a:t>
            </a:r>
            <a:endParaRPr dirty="0">
              <a:solidFill>
                <a:srgbClr val="414040"/>
              </a:solidFill>
            </a:endParaRPr>
          </a:p>
        </p:txBody>
      </p:sp>
      <p:sp>
        <p:nvSpPr>
          <p:cNvPr id="88" name="Google Shape;88;p1"/>
          <p:cNvSpPr txBox="1"/>
          <p:nvPr/>
        </p:nvSpPr>
        <p:spPr>
          <a:xfrm>
            <a:off x="3042947" y="3064818"/>
            <a:ext cx="39145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g</a:t>
            </a:r>
            <a:endParaRPr dirty="0">
              <a:solidFill>
                <a:srgbClr val="414040"/>
              </a:solidFill>
            </a:endParaRPr>
          </a:p>
        </p:txBody>
      </p:sp>
      <p:sp>
        <p:nvSpPr>
          <p:cNvPr id="89" name="Google Shape;89;p1"/>
          <p:cNvSpPr txBox="1"/>
          <p:nvPr/>
        </p:nvSpPr>
        <p:spPr>
          <a:xfrm>
            <a:off x="3103102" y="3506980"/>
            <a:ext cx="28084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f</a:t>
            </a:r>
            <a:endParaRPr>
              <a:solidFill>
                <a:srgbClr val="414040"/>
              </a:solidFill>
            </a:endParaRPr>
          </a:p>
        </p:txBody>
      </p:sp>
      <p:sp>
        <p:nvSpPr>
          <p:cNvPr id="90" name="Google Shape;90;p1"/>
          <p:cNvSpPr txBox="1"/>
          <p:nvPr/>
        </p:nvSpPr>
        <p:spPr>
          <a:xfrm>
            <a:off x="3135339" y="3856845"/>
            <a:ext cx="24718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j</a:t>
            </a:r>
            <a:endParaRPr>
              <a:solidFill>
                <a:srgbClr val="414040"/>
              </a:solidFill>
            </a:endParaRPr>
          </a:p>
        </p:txBody>
      </p:sp>
      <p:sp>
        <p:nvSpPr>
          <p:cNvPr id="91" name="Google Shape;91;p1"/>
          <p:cNvSpPr txBox="1"/>
          <p:nvPr/>
        </p:nvSpPr>
        <p:spPr>
          <a:xfrm>
            <a:off x="3043992" y="4291384"/>
            <a:ext cx="39626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dirty="0">
                <a:solidFill>
                  <a:srgbClr val="414040"/>
                </a:solidFill>
                <a:latin typeface="Century Gothic"/>
                <a:ea typeface="Century Gothic"/>
                <a:cs typeface="Century Gothic"/>
                <a:sym typeface="Century Gothic"/>
              </a:rPr>
              <a:t>d</a:t>
            </a:r>
            <a:endParaRPr dirty="0">
              <a:solidFill>
                <a:srgbClr val="414040"/>
              </a:solidFill>
            </a:endParaRPr>
          </a:p>
        </p:txBody>
      </p:sp>
      <p:sp>
        <p:nvSpPr>
          <p:cNvPr id="92" name="Google Shape;92;p1"/>
          <p:cNvSpPr txBox="1"/>
          <p:nvPr/>
        </p:nvSpPr>
        <p:spPr>
          <a:xfrm>
            <a:off x="3066222" y="4691501"/>
            <a:ext cx="37221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h</a:t>
            </a:r>
            <a:endParaRPr dirty="0">
              <a:solidFill>
                <a:srgbClr val="414040"/>
              </a:solidFill>
            </a:endParaRPr>
          </a:p>
        </p:txBody>
      </p:sp>
      <p:sp>
        <p:nvSpPr>
          <p:cNvPr id="93" name="Google Shape;93;p1"/>
          <p:cNvSpPr txBox="1"/>
          <p:nvPr/>
        </p:nvSpPr>
        <p:spPr>
          <a:xfrm>
            <a:off x="3071465" y="5058944"/>
            <a:ext cx="33855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k</a:t>
            </a:r>
            <a:endParaRPr dirty="0">
              <a:solidFill>
                <a:srgbClr val="414040"/>
              </a:solidFill>
            </a:endParaRPr>
          </a:p>
        </p:txBody>
      </p:sp>
      <p:sp>
        <p:nvSpPr>
          <p:cNvPr id="94" name="Google Shape;94;p1"/>
          <p:cNvSpPr txBox="1"/>
          <p:nvPr/>
        </p:nvSpPr>
        <p:spPr>
          <a:xfrm>
            <a:off x="3106624" y="5443152"/>
            <a:ext cx="24558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a:solidFill>
                  <a:srgbClr val="414040"/>
                </a:solidFill>
                <a:latin typeface="Century Gothic"/>
                <a:ea typeface="Century Gothic"/>
                <a:cs typeface="Century Gothic"/>
                <a:sym typeface="Century Gothic"/>
              </a:rPr>
              <a:t>l</a:t>
            </a:r>
            <a:endParaRPr dirty="0">
              <a:solidFill>
                <a:srgbClr val="414040"/>
              </a:solidFill>
            </a:endParaRPr>
          </a:p>
        </p:txBody>
      </p:sp>
      <p:sp>
        <p:nvSpPr>
          <p:cNvPr id="95" name="Google Shape;95;p1"/>
          <p:cNvSpPr txBox="1"/>
          <p:nvPr/>
        </p:nvSpPr>
        <p:spPr>
          <a:xfrm>
            <a:off x="3042947" y="5817611"/>
            <a:ext cx="39466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B" sz="2400" dirty="0">
                <a:solidFill>
                  <a:srgbClr val="414040"/>
                </a:solidFill>
                <a:latin typeface="Century Gothic"/>
                <a:ea typeface="Century Gothic"/>
                <a:cs typeface="Century Gothic"/>
                <a:sym typeface="Century Gothic"/>
              </a:rPr>
              <a:t>a</a:t>
            </a:r>
            <a:endParaRPr dirty="0">
              <a:solidFill>
                <a:srgbClr val="414040"/>
              </a:solidFill>
            </a:endParaRPr>
          </a:p>
        </p:txBody>
      </p:sp>
      <p:sp>
        <p:nvSpPr>
          <p:cNvPr id="96" name="Google Shape;96;p1"/>
          <p:cNvSpPr txBox="1"/>
          <p:nvPr/>
        </p:nvSpPr>
        <p:spPr>
          <a:xfrm>
            <a:off x="10069213" y="2372988"/>
            <a:ext cx="195183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comfortable</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97" name="Google Shape;97;p1"/>
          <p:cNvSpPr/>
          <p:nvPr/>
        </p:nvSpPr>
        <p:spPr>
          <a:xfrm>
            <a:off x="9535887" y="279400"/>
            <a:ext cx="2392256" cy="379685"/>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1" i="0" u="none" strike="noStrike" cap="none">
              <a:solidFill>
                <a:srgbClr val="FFFFFF"/>
              </a:solidFill>
              <a:latin typeface="Century Gothic"/>
              <a:ea typeface="Century Gothic"/>
              <a:cs typeface="Century Gothic"/>
              <a:sym typeface="Century Gothic"/>
            </a:endParaRPr>
          </a:p>
        </p:txBody>
      </p:sp>
      <p:sp>
        <p:nvSpPr>
          <p:cNvPr id="98" name="Google Shape;98;p1"/>
          <p:cNvSpPr/>
          <p:nvPr/>
        </p:nvSpPr>
        <p:spPr>
          <a:xfrm>
            <a:off x="486780" y="1555302"/>
            <a:ext cx="2009033" cy="4723974"/>
          </a:xfrm>
          <a:prstGeom prst="rect">
            <a:avLst/>
          </a:prstGeom>
          <a:solidFill>
            <a:srgbClr val="FBE4D4"/>
          </a:solidFill>
          <a:ln w="12700" cap="flat" cmpd="sng">
            <a:solidFill>
              <a:srgbClr val="E25B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14040"/>
              </a:solidFill>
              <a:latin typeface="Century Gothic"/>
              <a:ea typeface="Century Gothic"/>
              <a:cs typeface="Century Gothic"/>
              <a:sym typeface="Century Gothic"/>
            </a:endParaRPr>
          </a:p>
        </p:txBody>
      </p:sp>
      <p:sp>
        <p:nvSpPr>
          <p:cNvPr id="99" name="Google Shape;99;p1"/>
          <p:cNvSpPr txBox="1">
            <a:spLocks noGrp="1"/>
          </p:cNvSpPr>
          <p:nvPr>
            <p:ph type="title"/>
          </p:nvPr>
        </p:nvSpPr>
        <p:spPr>
          <a:xfrm>
            <a:off x="9259502" y="194540"/>
            <a:ext cx="2979121" cy="51907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FFFF"/>
              </a:buClr>
              <a:buSzPts val="2000"/>
              <a:buFont typeface="Century Gothic"/>
              <a:buNone/>
            </a:pPr>
            <a:r>
              <a:rPr lang="es-GB" sz="2000" b="1">
                <a:solidFill>
                  <a:srgbClr val="FFFFFF"/>
                </a:solidFill>
              </a:rPr>
              <a:t>leer / hablar</a:t>
            </a:r>
            <a:endParaRPr sz="2000" b="1">
              <a:solidFill>
                <a:srgbClr val="FFFFFF"/>
              </a:solidFill>
            </a:endParaRPr>
          </a:p>
        </p:txBody>
      </p:sp>
      <p:sp>
        <p:nvSpPr>
          <p:cNvPr id="100" name="Google Shape;100;p1"/>
          <p:cNvSpPr txBox="1"/>
          <p:nvPr/>
        </p:nvSpPr>
        <p:spPr>
          <a:xfrm>
            <a:off x="8230594" y="3836045"/>
            <a:ext cx="136898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security</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102" name="Google Shape;102;p1"/>
          <p:cNvSpPr txBox="1"/>
          <p:nvPr/>
        </p:nvSpPr>
        <p:spPr>
          <a:xfrm>
            <a:off x="11206376" y="731592"/>
            <a:ext cx="99776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400" b="1">
                <a:solidFill>
                  <a:srgbClr val="1F3864"/>
                </a:solidFill>
                <a:latin typeface="Century Gothic"/>
                <a:ea typeface="Century Gothic"/>
                <a:cs typeface="Century Gothic"/>
                <a:sym typeface="Century Gothic"/>
              </a:rPr>
              <a:t>[1/2]</a:t>
            </a:r>
            <a:endParaRPr/>
          </a:p>
        </p:txBody>
      </p:sp>
      <p:sp>
        <p:nvSpPr>
          <p:cNvPr id="103" name="Google Shape;103;p1"/>
          <p:cNvSpPr txBox="1"/>
          <p:nvPr/>
        </p:nvSpPr>
        <p:spPr>
          <a:xfrm>
            <a:off x="4121741" y="5620209"/>
            <a:ext cx="116449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to fall</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6" name="Google Shape;67;p1">
            <a:extLst>
              <a:ext uri="{FF2B5EF4-FFF2-40B4-BE49-F238E27FC236}">
                <a16:creationId xmlns:a16="http://schemas.microsoft.com/office/drawing/2014/main" id="{8452C32D-12B3-5CC6-1928-DC6AD1FED028}"/>
              </a:ext>
            </a:extLst>
          </p:cNvPr>
          <p:cNvSpPr txBox="1"/>
          <p:nvPr/>
        </p:nvSpPr>
        <p:spPr>
          <a:xfrm>
            <a:off x="4369137" y="2362720"/>
            <a:ext cx="130353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queue</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7" name="Google Shape;71;p1">
            <a:extLst>
              <a:ext uri="{FF2B5EF4-FFF2-40B4-BE49-F238E27FC236}">
                <a16:creationId xmlns:a16="http://schemas.microsoft.com/office/drawing/2014/main" id="{A54F8B5E-5045-FE6E-10F0-F80DFA169082}"/>
              </a:ext>
            </a:extLst>
          </p:cNvPr>
          <p:cNvSpPr txBox="1"/>
          <p:nvPr/>
        </p:nvSpPr>
        <p:spPr>
          <a:xfrm>
            <a:off x="10488663" y="5637222"/>
            <a:ext cx="83921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site</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9" name="Rectangle 8">
            <a:extLst>
              <a:ext uri="{FF2B5EF4-FFF2-40B4-BE49-F238E27FC236}">
                <a16:creationId xmlns:a16="http://schemas.microsoft.com/office/drawing/2014/main" id="{EAF69D2C-9B5D-C29F-6187-51F1A4F267CE}"/>
              </a:ext>
            </a:extLst>
          </p:cNvPr>
          <p:cNvSpPr/>
          <p:nvPr/>
        </p:nvSpPr>
        <p:spPr>
          <a:xfrm>
            <a:off x="5456886" y="4484948"/>
            <a:ext cx="3307494" cy="1077218"/>
          </a:xfrm>
          <a:prstGeom prst="rect">
            <a:avLst/>
          </a:prstGeom>
          <a:noFill/>
          <a:ln>
            <a:noFill/>
          </a:ln>
        </p:spPr>
        <p:txBody>
          <a:bodyPr wrap="square" lIns="91440" tIns="45720" rIns="91440" bIns="45720">
            <a:spAutoFit/>
          </a:bodyPr>
          <a:lstStyle/>
          <a:p>
            <a:pPr algn="ctr"/>
            <a:r>
              <a:rPr lang="en-US" sz="3200" b="1" dirty="0">
                <a:ln w="9525">
                  <a:solidFill>
                    <a:schemeClr val="bg1"/>
                  </a:solidFill>
                  <a:prstDash val="solid"/>
                </a:ln>
                <a:solidFill>
                  <a:srgbClr val="F39EA0"/>
                </a:solidFill>
                <a:effectLst>
                  <a:outerShdw blurRad="12700" dist="38100" dir="2700000" algn="tl" rotWithShape="0">
                    <a:schemeClr val="bg1">
                      <a:lumMod val="50000"/>
                    </a:schemeClr>
                  </a:outerShdw>
                </a:effectLst>
              </a:rPr>
              <a:t>to keep</a:t>
            </a:r>
          </a:p>
          <a:p>
            <a:pPr algn="ctr"/>
            <a:r>
              <a:rPr lang="en-US" sz="3200" b="1" dirty="0">
                <a:ln w="9525">
                  <a:solidFill>
                    <a:schemeClr val="bg1"/>
                  </a:solidFill>
                  <a:prstDash val="solid"/>
                </a:ln>
                <a:solidFill>
                  <a:srgbClr val="F39EA0"/>
                </a:solidFill>
                <a:effectLst>
                  <a:outerShdw blurRad="12700" dist="38100" dir="2700000" algn="tl" rotWithShape="0">
                    <a:schemeClr val="bg1">
                      <a:lumMod val="50000"/>
                    </a:schemeClr>
                  </a:outerShdw>
                </a:effectLst>
              </a:rPr>
              <a:t>on going</a:t>
            </a:r>
            <a:endParaRPr lang="en-US" sz="3200" b="1" cap="none" spc="0" dirty="0">
              <a:ln w="9525">
                <a:solidFill>
                  <a:schemeClr val="bg1"/>
                </a:solidFill>
                <a:prstDash val="solid"/>
              </a:ln>
              <a:solidFill>
                <a:srgbClr val="F39EA0"/>
              </a:solidFill>
              <a:effectLst>
                <a:outerShdw blurRad="12700" dist="38100" dir="2700000" algn="tl" rotWithShape="0">
                  <a:schemeClr val="bg1">
                    <a:lumMod val="50000"/>
                  </a:schemeClr>
                </a:outerShdw>
              </a:effectLst>
            </a:endParaRPr>
          </a:p>
        </p:txBody>
      </p:sp>
      <p:sp>
        <p:nvSpPr>
          <p:cNvPr id="10" name="Rectangle 9">
            <a:extLst>
              <a:ext uri="{FF2B5EF4-FFF2-40B4-BE49-F238E27FC236}">
                <a16:creationId xmlns:a16="http://schemas.microsoft.com/office/drawing/2014/main" id="{B9BD6616-5A8D-E4F4-09A2-B292541F6929}"/>
              </a:ext>
            </a:extLst>
          </p:cNvPr>
          <p:cNvSpPr/>
          <p:nvPr/>
        </p:nvSpPr>
        <p:spPr>
          <a:xfrm>
            <a:off x="8148501" y="4690226"/>
            <a:ext cx="1502140" cy="646331"/>
          </a:xfrm>
          <a:prstGeom prst="rect">
            <a:avLst/>
          </a:prstGeom>
          <a:noFill/>
        </p:spPr>
        <p:txBody>
          <a:bodyPr wrap="square" lIns="91440" tIns="45720" rIns="91440" bIns="45720">
            <a:spAutoFit/>
          </a:bodyPr>
          <a:lstStyle/>
          <a:p>
            <a:pPr algn="ctr"/>
            <a:r>
              <a:rPr lang="en-US" sz="3600" b="1" cap="none" spc="0" dirty="0">
                <a:ln w="9525">
                  <a:solidFill>
                    <a:schemeClr val="bg1"/>
                  </a:solidFill>
                  <a:prstDash val="solid"/>
                </a:ln>
                <a:solidFill>
                  <a:srgbClr val="FFCC00"/>
                </a:solidFill>
                <a:effectLst>
                  <a:outerShdw blurRad="12700" dist="38100" dir="2700000" algn="tl" rotWithShape="0">
                    <a:schemeClr val="bg1">
                      <a:lumMod val="50000"/>
                    </a:schemeClr>
                  </a:outerShdw>
                </a:effectLst>
              </a:rPr>
              <a:t>origin</a:t>
            </a:r>
          </a:p>
        </p:txBody>
      </p:sp>
      <p:sp>
        <p:nvSpPr>
          <p:cNvPr id="11" name="Rectangle 10">
            <a:extLst>
              <a:ext uri="{FF2B5EF4-FFF2-40B4-BE49-F238E27FC236}">
                <a16:creationId xmlns:a16="http://schemas.microsoft.com/office/drawing/2014/main" id="{AC4D18C8-607B-E473-95DC-4A1505B9FD4C}"/>
              </a:ext>
            </a:extLst>
          </p:cNvPr>
          <p:cNvSpPr/>
          <p:nvPr/>
        </p:nvSpPr>
        <p:spPr>
          <a:xfrm>
            <a:off x="10340409" y="3356254"/>
            <a:ext cx="1186543"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accent3">
                    <a:lumMod val="75000"/>
                  </a:schemeClr>
                </a:solidFill>
                <a:effectLst>
                  <a:outerShdw blurRad="12700" dist="38100" dir="2700000" algn="tl" rotWithShape="0">
                    <a:schemeClr val="bg1">
                      <a:lumMod val="50000"/>
                    </a:schemeClr>
                  </a:outerShdw>
                </a:effectLst>
              </a:rPr>
              <a:t>quite</a:t>
            </a:r>
          </a:p>
        </p:txBody>
      </p:sp>
      <p:sp>
        <p:nvSpPr>
          <p:cNvPr id="12" name="Rectangle 11">
            <a:extLst>
              <a:ext uri="{FF2B5EF4-FFF2-40B4-BE49-F238E27FC236}">
                <a16:creationId xmlns:a16="http://schemas.microsoft.com/office/drawing/2014/main" id="{31660BA9-D5D8-10F7-2562-D21F94518C4C}"/>
              </a:ext>
            </a:extLst>
          </p:cNvPr>
          <p:cNvSpPr/>
          <p:nvPr/>
        </p:nvSpPr>
        <p:spPr>
          <a:xfrm>
            <a:off x="7587553" y="1654732"/>
            <a:ext cx="2162772" cy="584775"/>
          </a:xfrm>
          <a:prstGeom prst="rect">
            <a:avLst/>
          </a:prstGeom>
          <a:noFill/>
        </p:spPr>
        <p:txBody>
          <a:bodyPr wrap="none" lIns="91440" tIns="45720" rIns="91440" bIns="45720">
            <a:spAutoFit/>
          </a:bodyPr>
          <a:lstStyle/>
          <a:p>
            <a:pPr algn="ctr"/>
            <a:r>
              <a:rPr lang="en-US" sz="3200" b="1" dirty="0">
                <a:ln w="9525">
                  <a:solidFill>
                    <a:schemeClr val="bg1"/>
                  </a:solidFill>
                  <a:prstDash val="solid"/>
                </a:ln>
                <a:solidFill>
                  <a:srgbClr val="7030A0"/>
                </a:solidFill>
                <a:effectLst>
                  <a:outerShdw blurRad="12700" dist="38100" dir="2700000" algn="tl" rotWithShape="0">
                    <a:schemeClr val="bg1">
                      <a:lumMod val="50000"/>
                    </a:schemeClr>
                  </a:outerShdw>
                </a:effectLst>
              </a:rPr>
              <a:t>t</a:t>
            </a:r>
            <a:r>
              <a:rPr lang="en-US" sz="32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rPr>
              <a:t>o explain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8"/>
                                        </p:tgtEl>
                                        <p:attrNameLst>
                                          <p:attrName>style.visibility</p:attrName>
                                        </p:attrNameLst>
                                      </p:cBhvr>
                                      <p:to>
                                        <p:strVal val="visible"/>
                                      </p:to>
                                    </p:set>
                                    <p:animEffect transition="in" filter="fade">
                                      <p:cBhvr>
                                        <p:cTn id="5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25" name="Picture 14" descr="web page cartoon png - Clip Art Library">
            <a:extLst>
              <a:ext uri="{FF2B5EF4-FFF2-40B4-BE49-F238E27FC236}">
                <a16:creationId xmlns:a16="http://schemas.microsoft.com/office/drawing/2014/main" id="{8AF10251-B23C-81DC-9BCB-E07D0FA343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88362" y="2624224"/>
            <a:ext cx="2174723" cy="13214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falling down stairs clipart - Clip Art Library">
            <a:extLst>
              <a:ext uri="{FF2B5EF4-FFF2-40B4-BE49-F238E27FC236}">
                <a16:creationId xmlns:a16="http://schemas.microsoft.com/office/drawing/2014/main" id="{0868148F-AA41-6EEB-C149-D15A85ABB9F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64570" y="2719259"/>
            <a:ext cx="1269511" cy="13214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Free Bedtime Cliparts, Download Free Bedtime Cliparts png images ...">
            <a:extLst>
              <a:ext uri="{FF2B5EF4-FFF2-40B4-BE49-F238E27FC236}">
                <a16:creationId xmlns:a16="http://schemas.microsoft.com/office/drawing/2014/main" id="{D06B5E9A-319A-F285-BCE3-DA29731CCC9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69852" y="1000287"/>
            <a:ext cx="1294622" cy="1153193"/>
          </a:xfrm>
          <a:prstGeom prst="rect">
            <a:avLst/>
          </a:prstGeom>
          <a:noFill/>
          <a:extLst>
            <a:ext uri="{909E8E84-426E-40DD-AFC4-6F175D3DCCD1}">
              <a14:hiddenFill xmlns:a14="http://schemas.microsoft.com/office/drawing/2010/main">
                <a:solidFill>
                  <a:srgbClr val="FFFFFF"/>
                </a:solidFill>
              </a14:hiddenFill>
            </a:ext>
          </a:extLst>
        </p:spPr>
      </p:pic>
      <p:sp>
        <p:nvSpPr>
          <p:cNvPr id="109" name="Google Shape;109;p2"/>
          <p:cNvSpPr/>
          <p:nvPr/>
        </p:nvSpPr>
        <p:spPr>
          <a:xfrm>
            <a:off x="9535887" y="279400"/>
            <a:ext cx="2392256" cy="379685"/>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1" i="0" u="none" strike="noStrike" cap="none">
              <a:solidFill>
                <a:srgbClr val="414040"/>
              </a:solidFill>
              <a:latin typeface="Century Gothic"/>
              <a:ea typeface="Century Gothic"/>
              <a:cs typeface="Century Gothic"/>
              <a:sym typeface="Century Gothic"/>
            </a:endParaRPr>
          </a:p>
        </p:txBody>
      </p:sp>
      <p:graphicFrame>
        <p:nvGraphicFramePr>
          <p:cNvPr id="110" name="Google Shape;110;p2"/>
          <p:cNvGraphicFramePr/>
          <p:nvPr>
            <p:extLst>
              <p:ext uri="{D42A27DB-BD31-4B8C-83A1-F6EECF244321}">
                <p14:modId xmlns:p14="http://schemas.microsoft.com/office/powerpoint/2010/main" val="2774379629"/>
              </p:ext>
            </p:extLst>
          </p:nvPr>
        </p:nvGraphicFramePr>
        <p:xfrm>
          <a:off x="2994373" y="4392086"/>
          <a:ext cx="6683027" cy="1859330"/>
        </p:xfrm>
        <a:graphic>
          <a:graphicData uri="http://schemas.openxmlformats.org/drawingml/2006/table">
            <a:tbl>
              <a:tblPr firstRow="1" bandRow="1">
                <a:noFil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1408695638"/>
                    </a:ext>
                  </a:extLst>
                </a:gridCol>
                <a:gridCol w="1524000">
                  <a:extLst>
                    <a:ext uri="{9D8B030D-6E8A-4147-A177-3AD203B41FA5}">
                      <a16:colId xmlns:a16="http://schemas.microsoft.com/office/drawing/2014/main" val="20001"/>
                    </a:ext>
                  </a:extLst>
                </a:gridCol>
                <a:gridCol w="2111027">
                  <a:extLst>
                    <a:ext uri="{9D8B030D-6E8A-4147-A177-3AD203B41FA5}">
                      <a16:colId xmlns:a16="http://schemas.microsoft.com/office/drawing/2014/main" val="20002"/>
                    </a:ext>
                  </a:extLst>
                </a:gridCol>
              </a:tblGrid>
              <a:tr h="344450">
                <a:tc gridSpan="2">
                  <a:txBody>
                    <a:bodyPr/>
                    <a:lstStyle/>
                    <a:p>
                      <a:pPr marL="0" marR="0" lvl="0" indent="0" algn="ctr" rtl="0">
                        <a:spcBef>
                          <a:spcPts val="0"/>
                        </a:spcBef>
                        <a:spcAft>
                          <a:spcPts val="0"/>
                        </a:spcAft>
                        <a:buNone/>
                      </a:pPr>
                      <a:r>
                        <a:rPr lang="es-GB" sz="2000" u="none" strike="noStrike" cap="none" dirty="0">
                          <a:solidFill>
                            <a:srgbClr val="414040"/>
                          </a:solidFill>
                        </a:rPr>
                        <a:t>Nombres</a:t>
                      </a:r>
                      <a:endParaRPr dirty="0">
                        <a:solidFill>
                          <a:srgbClr val="414040"/>
                        </a:solidFill>
                      </a:endParaRPr>
                    </a:p>
                  </a:txBody>
                  <a:tcPr marL="91450" marR="91450" marT="45725" marB="45725"/>
                </a:tc>
                <a:tc hMerge="1">
                  <a:txBody>
                    <a:bodyPr/>
                    <a:lstStyle/>
                    <a:p>
                      <a:pPr marL="0" marR="0" lvl="0" indent="0" algn="ctr" rtl="0">
                        <a:spcBef>
                          <a:spcPts val="0"/>
                        </a:spcBef>
                        <a:spcAft>
                          <a:spcPts val="0"/>
                        </a:spcAft>
                        <a:buNone/>
                      </a:pPr>
                      <a:endParaRPr dirty="0"/>
                    </a:p>
                  </a:txBody>
                  <a:tcPr marL="91450" marR="91450" marT="45725" marB="45725"/>
                </a:tc>
                <a:tc>
                  <a:txBody>
                    <a:bodyPr/>
                    <a:lstStyle/>
                    <a:p>
                      <a:pPr marL="0" marR="0" lvl="0" indent="0" algn="ctr" rtl="0">
                        <a:spcBef>
                          <a:spcPts val="0"/>
                        </a:spcBef>
                        <a:spcAft>
                          <a:spcPts val="0"/>
                        </a:spcAft>
                        <a:buNone/>
                      </a:pPr>
                      <a:r>
                        <a:rPr lang="es-GB" sz="2000" u="none" strike="noStrike" cap="none">
                          <a:solidFill>
                            <a:srgbClr val="414040"/>
                          </a:solidFill>
                        </a:rPr>
                        <a:t>Adjetivos</a:t>
                      </a:r>
                      <a:endParaRPr dirty="0">
                        <a:solidFill>
                          <a:srgbClr val="414040"/>
                        </a:solidFill>
                      </a:endParaRPr>
                    </a:p>
                  </a:txBody>
                  <a:tcPr marL="91450" marR="91450" marT="45725" marB="45725"/>
                </a:tc>
                <a:tc>
                  <a:txBody>
                    <a:bodyPr/>
                    <a:lstStyle/>
                    <a:p>
                      <a:pPr marL="0" marR="0" lvl="0" indent="0" algn="ctr" rtl="0">
                        <a:spcBef>
                          <a:spcPts val="0"/>
                        </a:spcBef>
                        <a:spcAft>
                          <a:spcPts val="0"/>
                        </a:spcAft>
                        <a:buNone/>
                      </a:pPr>
                      <a:r>
                        <a:rPr lang="es-GB" sz="2000" u="none" strike="noStrike" cap="none">
                          <a:solidFill>
                            <a:srgbClr val="414040"/>
                          </a:solidFill>
                        </a:rPr>
                        <a:t>Verbos</a:t>
                      </a:r>
                      <a:endParaRPr dirty="0">
                        <a:solidFill>
                          <a:srgbClr val="414040"/>
                        </a:solidFill>
                      </a:endParaRPr>
                    </a:p>
                  </a:txBody>
                  <a:tcPr marL="91450" marR="91450" marT="45725" marB="45725"/>
                </a:tc>
                <a:extLst>
                  <a:ext uri="{0D108BD9-81ED-4DB2-BD59-A6C34878D82A}">
                    <a16:rowId xmlns:a16="http://schemas.microsoft.com/office/drawing/2014/main" val="10000"/>
                  </a:ext>
                </a:extLst>
              </a:tr>
              <a:tr h="344450">
                <a:tc>
                  <a:txBody>
                    <a:bodyPr/>
                    <a:lstStyle/>
                    <a:p>
                      <a:pPr marL="0" marR="0" lvl="0" indent="0" algn="ctr" rtl="0">
                        <a:spcBef>
                          <a:spcPts val="0"/>
                        </a:spcBef>
                        <a:spcAft>
                          <a:spcPts val="0"/>
                        </a:spcAft>
                        <a:buNone/>
                      </a:pPr>
                      <a:endParaRPr sz="1800" b="1" u="none" strike="noStrike" cap="none" dirty="0">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b="1" u="none" strike="noStrike" cap="none">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414040"/>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dirty="0">
                        <a:solidFill>
                          <a:srgbClr val="414040"/>
                        </a:solidFill>
                      </a:endParaRPr>
                    </a:p>
                  </a:txBody>
                  <a:tcPr marL="91450" marR="91450" marT="45725" marB="45725"/>
                </a:tc>
                <a:extLst>
                  <a:ext uri="{0D108BD9-81ED-4DB2-BD59-A6C34878D82A}">
                    <a16:rowId xmlns:a16="http://schemas.microsoft.com/office/drawing/2014/main" val="10001"/>
                  </a:ext>
                </a:extLst>
              </a:tr>
              <a:tr h="344450">
                <a:tc>
                  <a:txBody>
                    <a:bodyPr/>
                    <a:lstStyle/>
                    <a:p>
                      <a:pPr marL="0" marR="0" lvl="0" indent="0" algn="ctr" rtl="0">
                        <a:spcBef>
                          <a:spcPts val="0"/>
                        </a:spcBef>
                        <a:spcAft>
                          <a:spcPts val="0"/>
                        </a:spcAft>
                        <a:buNone/>
                      </a:pPr>
                      <a:endParaRPr sz="1800" b="1" u="none" strike="noStrike" cap="none">
                        <a:solidFill>
                          <a:srgbClr val="203864"/>
                        </a:solidFill>
                      </a:endParaRPr>
                    </a:p>
                  </a:txBody>
                  <a:tcPr marL="91450" marR="91450" marT="45725" marB="45725"/>
                </a:tc>
                <a:tc>
                  <a:txBody>
                    <a:bodyPr/>
                    <a:lstStyle/>
                    <a:p>
                      <a:pPr marL="0" marR="0" lvl="0" indent="0" algn="ctr" rtl="0">
                        <a:spcBef>
                          <a:spcPts val="0"/>
                        </a:spcBef>
                        <a:spcAft>
                          <a:spcPts val="0"/>
                        </a:spcAft>
                        <a:buNone/>
                      </a:pPr>
                      <a:endParaRPr sz="1800" b="1" u="none" strike="noStrike" cap="none">
                        <a:solidFill>
                          <a:srgbClr val="203864"/>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2"/>
                  </a:ext>
                </a:extLst>
              </a:tr>
              <a:tr h="344450">
                <a:tc>
                  <a:txBody>
                    <a:bodyPr/>
                    <a:lstStyle/>
                    <a:p>
                      <a:pPr marL="0" marR="0" lvl="0" indent="0" algn="ctr" rtl="0">
                        <a:spcBef>
                          <a:spcPts val="0"/>
                        </a:spcBef>
                        <a:spcAft>
                          <a:spcPts val="0"/>
                        </a:spcAft>
                        <a:buNone/>
                      </a:pPr>
                      <a:endParaRPr sz="1800" b="1" u="none" strike="noStrike" cap="none">
                        <a:solidFill>
                          <a:srgbClr val="203864"/>
                        </a:solidFill>
                      </a:endParaRPr>
                    </a:p>
                  </a:txBody>
                  <a:tcPr marL="91450" marR="91450" marT="45725" marB="45725"/>
                </a:tc>
                <a:tc>
                  <a:txBody>
                    <a:bodyPr/>
                    <a:lstStyle/>
                    <a:p>
                      <a:pPr marL="0" marR="0" lvl="0" indent="0" algn="ctr" rtl="0">
                        <a:spcBef>
                          <a:spcPts val="0"/>
                        </a:spcBef>
                        <a:spcAft>
                          <a:spcPts val="0"/>
                        </a:spcAft>
                        <a:buNone/>
                      </a:pPr>
                      <a:endParaRPr sz="1800" b="1" u="none" strike="noStrike" cap="none">
                        <a:solidFill>
                          <a:srgbClr val="203864"/>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extLst>
                  <a:ext uri="{0D108BD9-81ED-4DB2-BD59-A6C34878D82A}">
                    <a16:rowId xmlns:a16="http://schemas.microsoft.com/office/drawing/2014/main" val="10003"/>
                  </a:ext>
                </a:extLst>
              </a:tr>
              <a:tr h="344450">
                <a:tc>
                  <a:txBody>
                    <a:bodyPr/>
                    <a:lstStyle/>
                    <a:p>
                      <a:pPr marL="0" marR="0" lvl="0" indent="0" algn="ctr" rtl="0">
                        <a:spcBef>
                          <a:spcPts val="0"/>
                        </a:spcBef>
                        <a:spcAft>
                          <a:spcPts val="0"/>
                        </a:spcAft>
                        <a:buNone/>
                      </a:pPr>
                      <a:endParaRPr sz="1800" b="1" u="none" strike="noStrike" cap="none">
                        <a:solidFill>
                          <a:srgbClr val="203864"/>
                        </a:solidFill>
                      </a:endParaRPr>
                    </a:p>
                  </a:txBody>
                  <a:tcPr marL="91450" marR="91450" marT="45725" marB="45725"/>
                </a:tc>
                <a:tc>
                  <a:txBody>
                    <a:bodyPr/>
                    <a:lstStyle/>
                    <a:p>
                      <a:pPr marL="0" marR="0" lvl="0" indent="0" algn="ctr" rtl="0">
                        <a:spcBef>
                          <a:spcPts val="0"/>
                        </a:spcBef>
                        <a:spcAft>
                          <a:spcPts val="0"/>
                        </a:spcAft>
                        <a:buNone/>
                      </a:pPr>
                      <a:endParaRPr sz="1800" b="1" u="none" strike="noStrike" cap="none" dirty="0">
                        <a:solidFill>
                          <a:srgbClr val="203864"/>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a:solidFill>
                          <a:srgbClr val="203864"/>
                        </a:solidFill>
                      </a:endParaRPr>
                    </a:p>
                  </a:txBody>
                  <a:tcPr marL="91450" marR="91450" marT="45725" marB="45725"/>
                </a:tc>
                <a:tc>
                  <a:txBody>
                    <a:bodyPr/>
                    <a:lstStyle/>
                    <a:p>
                      <a:pPr marL="0" marR="0" lvl="0" indent="0" algn="ctr" rtl="0">
                        <a:spcBef>
                          <a:spcPts val="0"/>
                        </a:spcBef>
                        <a:spcAft>
                          <a:spcPts val="0"/>
                        </a:spcAft>
                        <a:buNone/>
                      </a:pPr>
                      <a:endParaRPr sz="1800" u="none" strike="noStrike" cap="none" dirty="0">
                        <a:solidFill>
                          <a:srgbClr val="203864"/>
                        </a:solidFill>
                      </a:endParaRPr>
                    </a:p>
                  </a:txBody>
                  <a:tcPr marL="91450" marR="91450" marT="45725" marB="45725"/>
                </a:tc>
                <a:extLst>
                  <a:ext uri="{0D108BD9-81ED-4DB2-BD59-A6C34878D82A}">
                    <a16:rowId xmlns:a16="http://schemas.microsoft.com/office/drawing/2014/main" val="10004"/>
                  </a:ext>
                </a:extLst>
              </a:tr>
            </a:tbl>
          </a:graphicData>
        </a:graphic>
      </p:graphicFrame>
      <p:sp>
        <p:nvSpPr>
          <p:cNvPr id="111" name="Google Shape;111;p2"/>
          <p:cNvSpPr txBox="1"/>
          <p:nvPr/>
        </p:nvSpPr>
        <p:spPr>
          <a:xfrm>
            <a:off x="3137343" y="5849763"/>
            <a:ext cx="14494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rgbClr val="414040"/>
                </a:solidFill>
                <a:latin typeface="Century Gothic"/>
                <a:ea typeface="Century Gothic"/>
                <a:cs typeface="Century Gothic"/>
                <a:sym typeface="Century Gothic"/>
              </a:rPr>
              <a:t>seguridad</a:t>
            </a:r>
            <a:endParaRPr sz="2000" dirty="0">
              <a:solidFill>
                <a:srgbClr val="414040"/>
              </a:solidFill>
              <a:latin typeface="Century Gothic"/>
              <a:ea typeface="Century Gothic"/>
              <a:cs typeface="Century Gothic"/>
              <a:sym typeface="Century Gothic"/>
            </a:endParaRPr>
          </a:p>
        </p:txBody>
      </p:sp>
      <p:sp>
        <p:nvSpPr>
          <p:cNvPr id="112" name="Google Shape;112;p2"/>
          <p:cNvSpPr txBox="1"/>
          <p:nvPr/>
        </p:nvSpPr>
        <p:spPr>
          <a:xfrm>
            <a:off x="6166004" y="4747060"/>
            <a:ext cx="128112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rgbClr val="414040"/>
                </a:solidFill>
                <a:latin typeface="Century Gothic"/>
                <a:sym typeface="Century Gothic"/>
              </a:rPr>
              <a:t>cómodo</a:t>
            </a:r>
            <a:endParaRPr dirty="0">
              <a:solidFill>
                <a:srgbClr val="414040"/>
              </a:solidFill>
            </a:endParaRPr>
          </a:p>
        </p:txBody>
      </p:sp>
      <p:sp>
        <p:nvSpPr>
          <p:cNvPr id="113" name="Google Shape;113;p2"/>
          <p:cNvSpPr txBox="1"/>
          <p:nvPr/>
        </p:nvSpPr>
        <p:spPr>
          <a:xfrm>
            <a:off x="8026136" y="4758816"/>
            <a:ext cx="128112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rgbClr val="C00000"/>
                </a:solidFill>
                <a:latin typeface="Century Gothic"/>
                <a:sym typeface="Century Gothic"/>
              </a:rPr>
              <a:t>explicar</a:t>
            </a:r>
            <a:endParaRPr dirty="0">
              <a:solidFill>
                <a:srgbClr val="C00000"/>
              </a:solidFill>
            </a:endParaRPr>
          </a:p>
        </p:txBody>
      </p:sp>
      <p:sp>
        <p:nvSpPr>
          <p:cNvPr id="114" name="Google Shape;114;p2"/>
          <p:cNvSpPr txBox="1"/>
          <p:nvPr/>
        </p:nvSpPr>
        <p:spPr>
          <a:xfrm>
            <a:off x="3331516" y="5130011"/>
            <a:ext cx="106109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rgbClr val="414040"/>
                </a:solidFill>
                <a:latin typeface="Century Gothic"/>
                <a:sym typeface="Century Gothic"/>
              </a:rPr>
              <a:t>riesgo</a:t>
            </a:r>
            <a:endParaRPr dirty="0">
              <a:solidFill>
                <a:srgbClr val="414040"/>
              </a:solidFill>
            </a:endParaRPr>
          </a:p>
        </p:txBody>
      </p:sp>
      <p:sp>
        <p:nvSpPr>
          <p:cNvPr id="115" name="Google Shape;115;p2"/>
          <p:cNvSpPr txBox="1"/>
          <p:nvPr/>
        </p:nvSpPr>
        <p:spPr>
          <a:xfrm>
            <a:off x="3320887" y="5505722"/>
            <a:ext cx="1082348"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414040"/>
                </a:solidFill>
                <a:latin typeface="Century Gothic"/>
                <a:sym typeface="Century Gothic"/>
              </a:rPr>
              <a:t>final</a:t>
            </a:r>
            <a:endParaRPr dirty="0">
              <a:solidFill>
                <a:srgbClr val="414040"/>
              </a:solidFill>
            </a:endParaRPr>
          </a:p>
        </p:txBody>
      </p:sp>
      <p:sp>
        <p:nvSpPr>
          <p:cNvPr id="116" name="Google Shape;116;p2"/>
          <p:cNvSpPr txBox="1"/>
          <p:nvPr/>
        </p:nvSpPr>
        <p:spPr>
          <a:xfrm>
            <a:off x="8053387" y="5120443"/>
            <a:ext cx="1226618"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rgbClr val="C00000"/>
                </a:solidFill>
                <a:latin typeface="Century Gothic"/>
                <a:sym typeface="Century Gothic"/>
              </a:rPr>
              <a:t>acostar</a:t>
            </a:r>
            <a:endParaRPr dirty="0">
              <a:solidFill>
                <a:srgbClr val="C00000"/>
              </a:solidFill>
            </a:endParaRPr>
          </a:p>
        </p:txBody>
      </p:sp>
      <p:sp>
        <p:nvSpPr>
          <p:cNvPr id="117" name="Google Shape;117;p2"/>
          <p:cNvSpPr txBox="1"/>
          <p:nvPr/>
        </p:nvSpPr>
        <p:spPr>
          <a:xfrm>
            <a:off x="8053387" y="5482070"/>
            <a:ext cx="122661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c</a:t>
            </a:r>
            <a:r>
              <a:rPr lang="en-GB" sz="2000" dirty="0" err="1">
                <a:solidFill>
                  <a:srgbClr val="414040"/>
                </a:solidFill>
                <a:latin typeface="Century Gothic"/>
                <a:ea typeface="Century Gothic"/>
                <a:cs typeface="Century Gothic"/>
                <a:sym typeface="Century Gothic"/>
              </a:rPr>
              <a:t>aer</a:t>
            </a:r>
            <a:endParaRPr dirty="0">
              <a:solidFill>
                <a:srgbClr val="414040"/>
              </a:solidFill>
            </a:endParaRPr>
          </a:p>
        </p:txBody>
      </p:sp>
      <p:sp>
        <p:nvSpPr>
          <p:cNvPr id="118" name="Google Shape;118;p2"/>
          <p:cNvSpPr txBox="1"/>
          <p:nvPr/>
        </p:nvSpPr>
        <p:spPr>
          <a:xfrm>
            <a:off x="3341726" y="4769543"/>
            <a:ext cx="104067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414040"/>
                </a:solidFill>
                <a:latin typeface="Century Gothic"/>
                <a:sym typeface="Century Gothic"/>
              </a:rPr>
              <a:t>cola</a:t>
            </a:r>
            <a:endParaRPr dirty="0">
              <a:solidFill>
                <a:srgbClr val="414040"/>
              </a:solidFill>
            </a:endParaRPr>
          </a:p>
        </p:txBody>
      </p:sp>
      <p:sp>
        <p:nvSpPr>
          <p:cNvPr id="119" name="Google Shape;119;p2"/>
          <p:cNvSpPr txBox="1"/>
          <p:nvPr/>
        </p:nvSpPr>
        <p:spPr>
          <a:xfrm>
            <a:off x="4949113" y="5137612"/>
            <a:ext cx="650087"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414040"/>
                </a:solidFill>
                <a:latin typeface="Century Gothic"/>
                <a:sym typeface="Century Gothic"/>
              </a:rPr>
              <a:t>sitio</a:t>
            </a:r>
            <a:endParaRPr dirty="0">
              <a:solidFill>
                <a:srgbClr val="414040"/>
              </a:solidFill>
            </a:endParaRPr>
          </a:p>
        </p:txBody>
      </p:sp>
      <p:sp>
        <p:nvSpPr>
          <p:cNvPr id="120" name="Google Shape;120;p2"/>
          <p:cNvSpPr txBox="1"/>
          <p:nvPr/>
        </p:nvSpPr>
        <p:spPr>
          <a:xfrm>
            <a:off x="7518066" y="5839360"/>
            <a:ext cx="229726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rgbClr val="414040"/>
                </a:solidFill>
                <a:latin typeface="Century Gothic"/>
                <a:sym typeface="Century Gothic"/>
              </a:rPr>
              <a:t>seguir</a:t>
            </a:r>
            <a:r>
              <a:rPr lang="en-GB" sz="2000" dirty="0">
                <a:solidFill>
                  <a:srgbClr val="414040"/>
                </a:solidFill>
                <a:latin typeface="Century Gothic"/>
                <a:sym typeface="Century Gothic"/>
              </a:rPr>
              <a:t> </a:t>
            </a:r>
            <a:r>
              <a:rPr lang="en-GB" sz="2000" dirty="0" err="1">
                <a:solidFill>
                  <a:srgbClr val="414040"/>
                </a:solidFill>
                <a:latin typeface="Century Gothic"/>
                <a:sym typeface="Century Gothic"/>
              </a:rPr>
              <a:t>adelante</a:t>
            </a:r>
            <a:endParaRPr dirty="0">
              <a:solidFill>
                <a:srgbClr val="414040"/>
              </a:solidFill>
            </a:endParaRPr>
          </a:p>
        </p:txBody>
      </p:sp>
      <p:sp>
        <p:nvSpPr>
          <p:cNvPr id="121" name="Google Shape;121;p2"/>
          <p:cNvSpPr txBox="1"/>
          <p:nvPr/>
        </p:nvSpPr>
        <p:spPr>
          <a:xfrm>
            <a:off x="6098132" y="5138708"/>
            <a:ext cx="141686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rgbClr val="414040"/>
                </a:solidFill>
                <a:latin typeface="Century Gothic"/>
                <a:sym typeface="Century Gothic"/>
              </a:rPr>
              <a:t>bastante</a:t>
            </a:r>
            <a:endParaRPr dirty="0">
              <a:solidFill>
                <a:srgbClr val="414040"/>
              </a:solidFill>
            </a:endParaRPr>
          </a:p>
        </p:txBody>
      </p:sp>
      <p:sp>
        <p:nvSpPr>
          <p:cNvPr id="122" name="Google Shape;122;p2"/>
          <p:cNvSpPr txBox="1"/>
          <p:nvPr/>
        </p:nvSpPr>
        <p:spPr>
          <a:xfrm>
            <a:off x="4753821" y="4758795"/>
            <a:ext cx="104067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err="1">
                <a:solidFill>
                  <a:srgbClr val="C00000"/>
                </a:solidFill>
                <a:latin typeface="Century Gothic"/>
                <a:sym typeface="Century Gothic"/>
              </a:rPr>
              <a:t>origen</a:t>
            </a:r>
            <a:endParaRPr dirty="0">
              <a:solidFill>
                <a:srgbClr val="C00000"/>
              </a:solidFill>
            </a:endParaRPr>
          </a:p>
        </p:txBody>
      </p:sp>
      <p:sp>
        <p:nvSpPr>
          <p:cNvPr id="123" name="Google Shape;123;p2"/>
          <p:cNvSpPr txBox="1"/>
          <p:nvPr/>
        </p:nvSpPr>
        <p:spPr>
          <a:xfrm>
            <a:off x="9932521" y="321523"/>
            <a:ext cx="1995622" cy="519073"/>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1F3864"/>
              </a:buClr>
              <a:buSzPts val="2000"/>
              <a:buFont typeface="Century Gothic"/>
              <a:buNone/>
            </a:pPr>
            <a:endParaRPr sz="2000" b="1">
              <a:solidFill>
                <a:srgbClr val="414040"/>
              </a:solidFill>
              <a:latin typeface="Century Gothic"/>
              <a:ea typeface="Century Gothic"/>
              <a:cs typeface="Century Gothic"/>
              <a:sym typeface="Century Gothic"/>
            </a:endParaRPr>
          </a:p>
        </p:txBody>
      </p:sp>
      <p:sp>
        <p:nvSpPr>
          <p:cNvPr id="124" name="Google Shape;124;p2"/>
          <p:cNvSpPr txBox="1"/>
          <p:nvPr/>
        </p:nvSpPr>
        <p:spPr>
          <a:xfrm>
            <a:off x="11206376" y="731592"/>
            <a:ext cx="99776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400" b="1">
                <a:solidFill>
                  <a:srgbClr val="414040"/>
                </a:solidFill>
                <a:latin typeface="Century Gothic"/>
                <a:ea typeface="Century Gothic"/>
                <a:cs typeface="Century Gothic"/>
                <a:sym typeface="Century Gothic"/>
              </a:rPr>
              <a:t>[2/2]</a:t>
            </a:r>
            <a:endParaRPr>
              <a:solidFill>
                <a:srgbClr val="414040"/>
              </a:solidFill>
            </a:endParaRPr>
          </a:p>
        </p:txBody>
      </p:sp>
      <p:sp>
        <p:nvSpPr>
          <p:cNvPr id="125" name="Google Shape;125;p2"/>
          <p:cNvSpPr txBox="1">
            <a:spLocks noGrp="1"/>
          </p:cNvSpPr>
          <p:nvPr>
            <p:ph type="title"/>
          </p:nvPr>
        </p:nvSpPr>
        <p:spPr>
          <a:xfrm>
            <a:off x="10207684" y="145723"/>
            <a:ext cx="1387244" cy="6448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2000"/>
              <a:buFont typeface="Century Gothic"/>
              <a:buNone/>
            </a:pPr>
            <a:r>
              <a:rPr lang="es-GB" sz="2000" b="1" dirty="0">
                <a:solidFill>
                  <a:srgbClr val="FFFFFF"/>
                </a:solidFill>
              </a:rPr>
              <a:t>escribir</a:t>
            </a:r>
            <a:endParaRPr sz="2000" dirty="0"/>
          </a:p>
        </p:txBody>
      </p:sp>
      <p:sp>
        <p:nvSpPr>
          <p:cNvPr id="126" name="Google Shape;126;p2"/>
          <p:cNvSpPr txBox="1"/>
          <p:nvPr/>
        </p:nvSpPr>
        <p:spPr>
          <a:xfrm>
            <a:off x="164053" y="285034"/>
            <a:ext cx="926569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200">
                <a:solidFill>
                  <a:srgbClr val="1F3864"/>
                </a:solidFill>
                <a:latin typeface="Century Gothic"/>
                <a:ea typeface="Century Gothic"/>
                <a:cs typeface="Century Gothic"/>
                <a:sym typeface="Century Gothic"/>
              </a:rPr>
              <a:t>Ahora escribe cada palabra en español en la categoría correcta.</a:t>
            </a:r>
            <a:endParaRPr dirty="0"/>
          </a:p>
        </p:txBody>
      </p:sp>
      <p:sp>
        <p:nvSpPr>
          <p:cNvPr id="143" name="Google Shape;143;p2"/>
          <p:cNvSpPr txBox="1"/>
          <p:nvPr/>
        </p:nvSpPr>
        <p:spPr>
          <a:xfrm>
            <a:off x="164053" y="876559"/>
            <a:ext cx="4523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a)</a:t>
            </a:r>
            <a:endParaRPr>
              <a:solidFill>
                <a:srgbClr val="414040"/>
              </a:solidFill>
            </a:endParaRPr>
          </a:p>
        </p:txBody>
      </p:sp>
      <p:sp>
        <p:nvSpPr>
          <p:cNvPr id="144" name="Google Shape;144;p2"/>
          <p:cNvSpPr txBox="1"/>
          <p:nvPr/>
        </p:nvSpPr>
        <p:spPr>
          <a:xfrm>
            <a:off x="1972229" y="876559"/>
            <a:ext cx="4523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b)</a:t>
            </a:r>
            <a:endParaRPr>
              <a:solidFill>
                <a:srgbClr val="414040"/>
              </a:solidFill>
            </a:endParaRPr>
          </a:p>
        </p:txBody>
      </p:sp>
      <p:sp>
        <p:nvSpPr>
          <p:cNvPr id="145" name="Google Shape;145;p2"/>
          <p:cNvSpPr txBox="1"/>
          <p:nvPr/>
        </p:nvSpPr>
        <p:spPr>
          <a:xfrm>
            <a:off x="3921055" y="876559"/>
            <a:ext cx="44595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c)</a:t>
            </a:r>
            <a:endParaRPr>
              <a:solidFill>
                <a:srgbClr val="414040"/>
              </a:solidFill>
            </a:endParaRPr>
          </a:p>
        </p:txBody>
      </p:sp>
      <p:sp>
        <p:nvSpPr>
          <p:cNvPr id="146" name="Google Shape;146;p2"/>
          <p:cNvSpPr txBox="1"/>
          <p:nvPr/>
        </p:nvSpPr>
        <p:spPr>
          <a:xfrm>
            <a:off x="5724638" y="876559"/>
            <a:ext cx="4523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d)</a:t>
            </a:r>
            <a:endParaRPr>
              <a:solidFill>
                <a:srgbClr val="414040"/>
              </a:solidFill>
            </a:endParaRPr>
          </a:p>
        </p:txBody>
      </p:sp>
      <p:sp>
        <p:nvSpPr>
          <p:cNvPr id="147" name="Google Shape;147;p2"/>
          <p:cNvSpPr txBox="1"/>
          <p:nvPr/>
        </p:nvSpPr>
        <p:spPr>
          <a:xfrm>
            <a:off x="7980186" y="840596"/>
            <a:ext cx="44595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e)</a:t>
            </a:r>
            <a:endParaRPr>
              <a:solidFill>
                <a:srgbClr val="414040"/>
              </a:solidFill>
            </a:endParaRPr>
          </a:p>
        </p:txBody>
      </p:sp>
      <p:sp>
        <p:nvSpPr>
          <p:cNvPr id="148" name="Google Shape;148;p2"/>
          <p:cNvSpPr txBox="1"/>
          <p:nvPr/>
        </p:nvSpPr>
        <p:spPr>
          <a:xfrm>
            <a:off x="9788362" y="840596"/>
            <a:ext cx="35458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f)</a:t>
            </a:r>
            <a:endParaRPr>
              <a:solidFill>
                <a:srgbClr val="414040"/>
              </a:solidFill>
            </a:endParaRPr>
          </a:p>
        </p:txBody>
      </p:sp>
      <p:sp>
        <p:nvSpPr>
          <p:cNvPr id="149" name="Google Shape;149;p2"/>
          <p:cNvSpPr txBox="1"/>
          <p:nvPr/>
        </p:nvSpPr>
        <p:spPr>
          <a:xfrm>
            <a:off x="241825" y="2464113"/>
            <a:ext cx="4523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g)</a:t>
            </a:r>
            <a:endParaRPr>
              <a:solidFill>
                <a:srgbClr val="414040"/>
              </a:solidFill>
            </a:endParaRPr>
          </a:p>
        </p:txBody>
      </p:sp>
      <p:sp>
        <p:nvSpPr>
          <p:cNvPr id="150" name="Google Shape;150;p2"/>
          <p:cNvSpPr txBox="1"/>
          <p:nvPr/>
        </p:nvSpPr>
        <p:spPr>
          <a:xfrm>
            <a:off x="2045408" y="2464113"/>
            <a:ext cx="43633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h)</a:t>
            </a:r>
            <a:endParaRPr>
              <a:solidFill>
                <a:srgbClr val="414040"/>
              </a:solidFill>
            </a:endParaRPr>
          </a:p>
        </p:txBody>
      </p:sp>
      <p:sp>
        <p:nvSpPr>
          <p:cNvPr id="151" name="Google Shape;151;p2"/>
          <p:cNvSpPr txBox="1"/>
          <p:nvPr/>
        </p:nvSpPr>
        <p:spPr>
          <a:xfrm>
            <a:off x="3953152" y="2436109"/>
            <a:ext cx="3433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i)</a:t>
            </a:r>
            <a:endParaRPr>
              <a:solidFill>
                <a:srgbClr val="414040"/>
              </a:solidFill>
            </a:endParaRPr>
          </a:p>
        </p:txBody>
      </p:sp>
      <p:sp>
        <p:nvSpPr>
          <p:cNvPr id="152" name="Google Shape;152;p2"/>
          <p:cNvSpPr txBox="1"/>
          <p:nvPr/>
        </p:nvSpPr>
        <p:spPr>
          <a:xfrm>
            <a:off x="5821334" y="2483907"/>
            <a:ext cx="34977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j)</a:t>
            </a:r>
            <a:endParaRPr>
              <a:solidFill>
                <a:srgbClr val="414040"/>
              </a:solidFill>
            </a:endParaRPr>
          </a:p>
        </p:txBody>
      </p:sp>
      <p:sp>
        <p:nvSpPr>
          <p:cNvPr id="153" name="Google Shape;153;p2"/>
          <p:cNvSpPr txBox="1"/>
          <p:nvPr/>
        </p:nvSpPr>
        <p:spPr>
          <a:xfrm>
            <a:off x="8271827" y="2477837"/>
            <a:ext cx="43152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k)</a:t>
            </a:r>
            <a:endParaRPr>
              <a:solidFill>
                <a:srgbClr val="414040"/>
              </a:solidFill>
            </a:endParaRPr>
          </a:p>
        </p:txBody>
      </p:sp>
      <p:sp>
        <p:nvSpPr>
          <p:cNvPr id="154" name="Google Shape;154;p2"/>
          <p:cNvSpPr txBox="1"/>
          <p:nvPr/>
        </p:nvSpPr>
        <p:spPr>
          <a:xfrm>
            <a:off x="9864320" y="2467804"/>
            <a:ext cx="3433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b="1">
                <a:solidFill>
                  <a:srgbClr val="414040"/>
                </a:solidFill>
                <a:latin typeface="Century Gothic"/>
                <a:ea typeface="Century Gothic"/>
                <a:cs typeface="Century Gothic"/>
                <a:sym typeface="Century Gothic"/>
              </a:rPr>
              <a:t>l)</a:t>
            </a:r>
            <a:endParaRPr>
              <a:solidFill>
                <a:srgbClr val="414040"/>
              </a:solidFill>
            </a:endParaRPr>
          </a:p>
        </p:txBody>
      </p:sp>
      <p:sp>
        <p:nvSpPr>
          <p:cNvPr id="2" name="Google Shape;67;p1">
            <a:extLst>
              <a:ext uri="{FF2B5EF4-FFF2-40B4-BE49-F238E27FC236}">
                <a16:creationId xmlns:a16="http://schemas.microsoft.com/office/drawing/2014/main" id="{495CB0CE-B6BC-0CAF-BA39-0D558521B4C4}"/>
              </a:ext>
            </a:extLst>
          </p:cNvPr>
          <p:cNvSpPr txBox="1"/>
          <p:nvPr/>
        </p:nvSpPr>
        <p:spPr>
          <a:xfrm>
            <a:off x="468009" y="2008819"/>
            <a:ext cx="130353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queue</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3" name="Google Shape;67;p1">
            <a:extLst>
              <a:ext uri="{FF2B5EF4-FFF2-40B4-BE49-F238E27FC236}">
                <a16:creationId xmlns:a16="http://schemas.microsoft.com/office/drawing/2014/main" id="{47AC507A-7F53-C30C-DDCB-E196EB9B7AB9}"/>
              </a:ext>
            </a:extLst>
          </p:cNvPr>
          <p:cNvSpPr txBox="1"/>
          <p:nvPr/>
        </p:nvSpPr>
        <p:spPr>
          <a:xfrm>
            <a:off x="2816265" y="2023935"/>
            <a:ext cx="110479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risk</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5" name="Google Shape;96;p1">
            <a:extLst>
              <a:ext uri="{FF2B5EF4-FFF2-40B4-BE49-F238E27FC236}">
                <a16:creationId xmlns:a16="http://schemas.microsoft.com/office/drawing/2014/main" id="{55F23BC5-6D21-6545-8459-160779393507}"/>
              </a:ext>
            </a:extLst>
          </p:cNvPr>
          <p:cNvSpPr txBox="1"/>
          <p:nvPr/>
        </p:nvSpPr>
        <p:spPr>
          <a:xfrm>
            <a:off x="6159610" y="2008819"/>
            <a:ext cx="195183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comfortable</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7" name="Google Shape;69;p1">
            <a:extLst>
              <a:ext uri="{FF2B5EF4-FFF2-40B4-BE49-F238E27FC236}">
                <a16:creationId xmlns:a16="http://schemas.microsoft.com/office/drawing/2014/main" id="{44CC16B5-E2DF-1934-FE29-B70C51A2BEB6}"/>
              </a:ext>
            </a:extLst>
          </p:cNvPr>
          <p:cNvSpPr txBox="1"/>
          <p:nvPr/>
        </p:nvSpPr>
        <p:spPr>
          <a:xfrm>
            <a:off x="9897339" y="2027053"/>
            <a:ext cx="2120768"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to put to bed</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8" name="Google Shape;100;p1">
            <a:extLst>
              <a:ext uri="{FF2B5EF4-FFF2-40B4-BE49-F238E27FC236}">
                <a16:creationId xmlns:a16="http://schemas.microsoft.com/office/drawing/2014/main" id="{C9003A4F-B55A-07DC-47CB-002920AC9BB2}"/>
              </a:ext>
            </a:extLst>
          </p:cNvPr>
          <p:cNvSpPr txBox="1"/>
          <p:nvPr/>
        </p:nvSpPr>
        <p:spPr>
          <a:xfrm>
            <a:off x="435282" y="3851632"/>
            <a:ext cx="1368984"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security</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10" name="Google Shape;103;p1">
            <a:extLst>
              <a:ext uri="{FF2B5EF4-FFF2-40B4-BE49-F238E27FC236}">
                <a16:creationId xmlns:a16="http://schemas.microsoft.com/office/drawing/2014/main" id="{3EFEFF99-2320-29C5-4BE0-98CBA5A9BE9E}"/>
              </a:ext>
            </a:extLst>
          </p:cNvPr>
          <p:cNvSpPr txBox="1"/>
          <p:nvPr/>
        </p:nvSpPr>
        <p:spPr>
          <a:xfrm>
            <a:off x="4367011" y="3847949"/>
            <a:ext cx="116449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to fall</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sp>
        <p:nvSpPr>
          <p:cNvPr id="13" name="Google Shape;71;p1">
            <a:extLst>
              <a:ext uri="{FF2B5EF4-FFF2-40B4-BE49-F238E27FC236}">
                <a16:creationId xmlns:a16="http://schemas.microsoft.com/office/drawing/2014/main" id="{2FC82D0E-4169-508D-B1C6-DB91916C478A}"/>
              </a:ext>
            </a:extLst>
          </p:cNvPr>
          <p:cNvSpPr txBox="1"/>
          <p:nvPr/>
        </p:nvSpPr>
        <p:spPr>
          <a:xfrm>
            <a:off x="10538114" y="3847949"/>
            <a:ext cx="83921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B" sz="2000" dirty="0">
                <a:solidFill>
                  <a:srgbClr val="414040"/>
                </a:solidFill>
                <a:latin typeface="Century Gothic"/>
                <a:ea typeface="Century Gothic"/>
                <a:cs typeface="Century Gothic"/>
                <a:sym typeface="Century Gothic"/>
              </a:rPr>
              <a:t>[</a:t>
            </a:r>
            <a:r>
              <a:rPr lang="en-GB" sz="2000" dirty="0">
                <a:solidFill>
                  <a:srgbClr val="414040"/>
                </a:solidFill>
                <a:latin typeface="Century Gothic"/>
                <a:ea typeface="Century Gothic"/>
                <a:cs typeface="Century Gothic"/>
                <a:sym typeface="Century Gothic"/>
              </a:rPr>
              <a:t>site</a:t>
            </a:r>
            <a:r>
              <a:rPr lang="es-GB" sz="2000" dirty="0">
                <a:solidFill>
                  <a:srgbClr val="414040"/>
                </a:solidFill>
                <a:latin typeface="Century Gothic"/>
                <a:ea typeface="Century Gothic"/>
                <a:cs typeface="Century Gothic"/>
                <a:sym typeface="Century Gothic"/>
              </a:rPr>
              <a:t>]</a:t>
            </a:r>
            <a:endParaRPr dirty="0">
              <a:solidFill>
                <a:srgbClr val="414040"/>
              </a:solidFill>
            </a:endParaRPr>
          </a:p>
        </p:txBody>
      </p:sp>
      <p:pic>
        <p:nvPicPr>
          <p:cNvPr id="14" name="Picture 2" descr="queue clipart - Clip Art Library">
            <a:extLst>
              <a:ext uri="{FF2B5EF4-FFF2-40B4-BE49-F238E27FC236}">
                <a16:creationId xmlns:a16="http://schemas.microsoft.com/office/drawing/2014/main" id="{6B4E6A91-BB1B-A5A5-B544-5A549EFB800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5631" y="1102224"/>
            <a:ext cx="1005051" cy="9655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warning sign png - Clip Art Library">
            <a:extLst>
              <a:ext uri="{FF2B5EF4-FFF2-40B4-BE49-F238E27FC236}">
                <a16:creationId xmlns:a16="http://schemas.microsoft.com/office/drawing/2014/main" id="{6710DB76-7DB3-0AC9-E01C-BA5DF60E636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61000" y="1248204"/>
            <a:ext cx="916218" cy="81957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406DE52-CFDA-0507-E9E9-F73CD5AEC647}"/>
              </a:ext>
            </a:extLst>
          </p:cNvPr>
          <p:cNvSpPr/>
          <p:nvPr/>
        </p:nvSpPr>
        <p:spPr>
          <a:xfrm>
            <a:off x="3874208" y="1428647"/>
            <a:ext cx="2408032"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7030A0"/>
                </a:solidFill>
                <a:effectLst>
                  <a:outerShdw blurRad="12700" dist="38100" dir="2700000" algn="tl" rotWithShape="0">
                    <a:schemeClr val="bg1">
                      <a:lumMod val="50000"/>
                    </a:schemeClr>
                  </a:outerShdw>
                </a:effectLst>
              </a:rPr>
              <a:t>t</a:t>
            </a:r>
            <a:r>
              <a:rPr lang="en-US" sz="36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rPr>
              <a:t>o explain</a:t>
            </a:r>
          </a:p>
        </p:txBody>
      </p:sp>
      <p:pic>
        <p:nvPicPr>
          <p:cNvPr id="17" name="Picture 16" descr="clipart comfort - Clip Art Library">
            <a:extLst>
              <a:ext uri="{FF2B5EF4-FFF2-40B4-BE49-F238E27FC236}">
                <a16:creationId xmlns:a16="http://schemas.microsoft.com/office/drawing/2014/main" id="{B3FFF9A7-76B4-F1B1-D598-E7D58C3C063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384136" y="1034769"/>
            <a:ext cx="1499339" cy="9815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ironhill brewery - Clip Art Library">
            <a:extLst>
              <a:ext uri="{FF2B5EF4-FFF2-40B4-BE49-F238E27FC236}">
                <a16:creationId xmlns:a16="http://schemas.microsoft.com/office/drawing/2014/main" id="{142E8C0B-0F2B-E9F2-E612-B44A78EB2A8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300905" y="1428647"/>
            <a:ext cx="1554245" cy="78204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lock clip art - Clip Art Library">
            <a:extLst>
              <a:ext uri="{FF2B5EF4-FFF2-40B4-BE49-F238E27FC236}">
                <a16:creationId xmlns:a16="http://schemas.microsoft.com/office/drawing/2014/main" id="{634288FF-F948-BC25-5671-C714533F06D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59651" y="2864223"/>
            <a:ext cx="1021324" cy="102132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196F0EF2-7576-3A60-6904-C11044AB26EF}"/>
              </a:ext>
            </a:extLst>
          </p:cNvPr>
          <p:cNvSpPr/>
          <p:nvPr/>
        </p:nvSpPr>
        <p:spPr>
          <a:xfrm>
            <a:off x="2408106" y="3105834"/>
            <a:ext cx="1309975"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chemeClr val="accent3">
                    <a:lumMod val="75000"/>
                  </a:schemeClr>
                </a:solidFill>
                <a:effectLst>
                  <a:outerShdw blurRad="12700" dist="38100" dir="2700000" algn="tl" rotWithShape="0">
                    <a:schemeClr val="bg1">
                      <a:lumMod val="50000"/>
                    </a:schemeClr>
                  </a:outerShdw>
                </a:effectLst>
              </a:rPr>
              <a:t>quite</a:t>
            </a:r>
          </a:p>
        </p:txBody>
      </p:sp>
      <p:sp>
        <p:nvSpPr>
          <p:cNvPr id="23" name="Rectangle 22">
            <a:extLst>
              <a:ext uri="{FF2B5EF4-FFF2-40B4-BE49-F238E27FC236}">
                <a16:creationId xmlns:a16="http://schemas.microsoft.com/office/drawing/2014/main" id="{C82EFDA8-2421-5B24-0BBA-3E1CB4BA89E5}"/>
              </a:ext>
            </a:extLst>
          </p:cNvPr>
          <p:cNvSpPr/>
          <p:nvPr/>
        </p:nvSpPr>
        <p:spPr>
          <a:xfrm>
            <a:off x="5274156" y="2751525"/>
            <a:ext cx="3307494" cy="1200329"/>
          </a:xfrm>
          <a:prstGeom prst="rect">
            <a:avLst/>
          </a:prstGeom>
          <a:noFill/>
          <a:ln>
            <a:noFill/>
          </a:ln>
        </p:spPr>
        <p:txBody>
          <a:bodyPr wrap="square" lIns="91440" tIns="45720" rIns="91440" bIns="45720">
            <a:spAutoFit/>
          </a:bodyPr>
          <a:lstStyle/>
          <a:p>
            <a:pPr algn="ctr"/>
            <a:r>
              <a:rPr lang="en-US" sz="3600" b="1" dirty="0">
                <a:ln w="9525">
                  <a:solidFill>
                    <a:schemeClr val="bg1"/>
                  </a:solidFill>
                  <a:prstDash val="solid"/>
                </a:ln>
                <a:solidFill>
                  <a:srgbClr val="F39EA0"/>
                </a:solidFill>
                <a:effectLst>
                  <a:outerShdw blurRad="12700" dist="38100" dir="2700000" algn="tl" rotWithShape="0">
                    <a:schemeClr val="bg1">
                      <a:lumMod val="50000"/>
                    </a:schemeClr>
                  </a:outerShdw>
                </a:effectLst>
              </a:rPr>
              <a:t>to keep</a:t>
            </a:r>
          </a:p>
          <a:p>
            <a:pPr algn="ctr"/>
            <a:r>
              <a:rPr lang="en-US" sz="3600" b="1" dirty="0">
                <a:ln w="9525">
                  <a:solidFill>
                    <a:schemeClr val="bg1"/>
                  </a:solidFill>
                  <a:prstDash val="solid"/>
                </a:ln>
                <a:solidFill>
                  <a:srgbClr val="F39EA0"/>
                </a:solidFill>
                <a:effectLst>
                  <a:outerShdw blurRad="12700" dist="38100" dir="2700000" algn="tl" rotWithShape="0">
                    <a:schemeClr val="bg1">
                      <a:lumMod val="50000"/>
                    </a:schemeClr>
                  </a:outerShdw>
                </a:effectLst>
              </a:rPr>
              <a:t>on going</a:t>
            </a:r>
            <a:endParaRPr lang="en-US" sz="3600" b="1" cap="none" spc="0" dirty="0">
              <a:ln w="9525">
                <a:solidFill>
                  <a:schemeClr val="bg1"/>
                </a:solidFill>
                <a:prstDash val="solid"/>
              </a:ln>
              <a:solidFill>
                <a:srgbClr val="F39EA0"/>
              </a:solidFill>
              <a:effectLst>
                <a:outerShdw blurRad="12700" dist="38100" dir="2700000" algn="tl" rotWithShape="0">
                  <a:schemeClr val="bg1">
                    <a:lumMod val="50000"/>
                  </a:schemeClr>
                </a:outerShdw>
              </a:effectLst>
            </a:endParaRPr>
          </a:p>
        </p:txBody>
      </p:sp>
      <p:sp>
        <p:nvSpPr>
          <p:cNvPr id="24" name="Rectangle 23">
            <a:extLst>
              <a:ext uri="{FF2B5EF4-FFF2-40B4-BE49-F238E27FC236}">
                <a16:creationId xmlns:a16="http://schemas.microsoft.com/office/drawing/2014/main" id="{23EE6812-31A9-BE89-1774-E620B0E6F42A}"/>
              </a:ext>
            </a:extLst>
          </p:cNvPr>
          <p:cNvSpPr/>
          <p:nvPr/>
        </p:nvSpPr>
        <p:spPr>
          <a:xfrm>
            <a:off x="8339303" y="3051326"/>
            <a:ext cx="1502140" cy="646331"/>
          </a:xfrm>
          <a:prstGeom prst="rect">
            <a:avLst/>
          </a:prstGeom>
          <a:noFill/>
        </p:spPr>
        <p:txBody>
          <a:bodyPr wrap="square" lIns="91440" tIns="45720" rIns="91440" bIns="45720">
            <a:spAutoFit/>
          </a:bodyPr>
          <a:lstStyle/>
          <a:p>
            <a:pPr algn="ctr"/>
            <a:r>
              <a:rPr lang="en-US" sz="3600" b="1" cap="none" spc="0" dirty="0">
                <a:ln w="9525">
                  <a:solidFill>
                    <a:schemeClr val="bg1"/>
                  </a:solidFill>
                  <a:prstDash val="solid"/>
                </a:ln>
                <a:solidFill>
                  <a:srgbClr val="FFCC00"/>
                </a:solidFill>
                <a:effectLst>
                  <a:outerShdw blurRad="12700" dist="38100" dir="2700000" algn="tl" rotWithShape="0">
                    <a:schemeClr val="bg1">
                      <a:lumMod val="50000"/>
                    </a:schemeClr>
                  </a:outerShdw>
                </a:effectLst>
              </a:rPr>
              <a:t>origin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16"/>
          <p:cNvSpPr txBox="1">
            <a:spLocks noGrp="1"/>
          </p:cNvSpPr>
          <p:nvPr>
            <p:ph type="title"/>
          </p:nvPr>
        </p:nvSpPr>
        <p:spPr>
          <a:xfrm>
            <a:off x="0" y="213557"/>
            <a:ext cx="4427580" cy="647577"/>
          </a:xfrm>
          <a:prstGeom prst="rect">
            <a:avLst/>
          </a:prstGeom>
          <a:noFill/>
          <a:ln>
            <a:noFill/>
          </a:ln>
        </p:spPr>
        <p:txBody>
          <a:bodyPr spcFirstLastPara="1" vert="horz" wrap="square" lIns="91433" tIns="45700" rIns="91433" bIns="45700" rtlCol="0" anchor="ctr" anchorCtr="0">
            <a:normAutofit/>
          </a:bodyPr>
          <a:lstStyle/>
          <a:p>
            <a:pPr>
              <a:buClr>
                <a:schemeClr val="lt1"/>
              </a:buClr>
              <a:buSzPts val="2700"/>
            </a:pPr>
            <a:r>
              <a:rPr lang="en-GB" sz="3600" dirty="0" err="1">
                <a:solidFill>
                  <a:schemeClr val="lt1"/>
                </a:solidFill>
              </a:rPr>
              <a:t>Vocabulario</a:t>
            </a:r>
            <a:endParaRPr dirty="0"/>
          </a:p>
        </p:txBody>
      </p:sp>
      <p:sp>
        <p:nvSpPr>
          <p:cNvPr id="183" name="Google Shape;183;p16"/>
          <p:cNvSpPr/>
          <p:nvPr/>
        </p:nvSpPr>
        <p:spPr>
          <a:xfrm>
            <a:off x="1281261" y="1863169"/>
            <a:ext cx="1714000"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solidFill>
                  <a:srgbClr val="1F3864"/>
                </a:solidFill>
                <a:latin typeface="Century Gothic"/>
                <a:ea typeface="Century Gothic"/>
                <a:cs typeface="Century Gothic"/>
                <a:sym typeface="Century Gothic"/>
              </a:rPr>
              <a:t>tomat</a:t>
            </a:r>
            <a:r>
              <a:rPr lang="en-GB" sz="2400" b="1" dirty="0" err="1">
                <a:solidFill>
                  <a:schemeClr val="tx2"/>
                </a:solidFill>
                <a:latin typeface="Century Gothic"/>
                <a:ea typeface="Century Gothic"/>
                <a:cs typeface="Century Gothic"/>
                <a:sym typeface="Century Gothic"/>
              </a:rPr>
              <a:t>e</a:t>
            </a:r>
            <a:endParaRPr sz="3200" b="1" dirty="0">
              <a:solidFill>
                <a:schemeClr val="tx2"/>
              </a:solidFill>
              <a:latin typeface="Century Gothic"/>
              <a:ea typeface="Century Gothic"/>
              <a:cs typeface="Century Gothic"/>
              <a:sym typeface="Century Gothic"/>
            </a:endParaRPr>
          </a:p>
        </p:txBody>
      </p:sp>
      <p:sp>
        <p:nvSpPr>
          <p:cNvPr id="184" name="Google Shape;184;p16"/>
          <p:cNvSpPr/>
          <p:nvPr/>
        </p:nvSpPr>
        <p:spPr>
          <a:xfrm>
            <a:off x="1194817" y="5329827"/>
            <a:ext cx="1714000"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solidFill>
                  <a:srgbClr val="1F3864"/>
                </a:solidFill>
                <a:latin typeface="Century Gothic"/>
                <a:ea typeface="Century Gothic"/>
                <a:cs typeface="Century Gothic"/>
                <a:sym typeface="Century Gothic"/>
              </a:rPr>
              <a:t>ve</a:t>
            </a:r>
            <a:r>
              <a:rPr lang="en-GB" sz="2800" b="1" dirty="0" err="1">
                <a:solidFill>
                  <a:schemeClr val="tx2"/>
                </a:solidFill>
                <a:latin typeface="Century Gothic"/>
                <a:ea typeface="Century Gothic"/>
                <a:cs typeface="Century Gothic"/>
                <a:sym typeface="Century Gothic"/>
              </a:rPr>
              <a:t>z</a:t>
            </a:r>
            <a:endParaRPr sz="3200" b="1" dirty="0">
              <a:solidFill>
                <a:schemeClr val="tx2"/>
              </a:solidFill>
              <a:latin typeface="Century Gothic"/>
              <a:ea typeface="Century Gothic"/>
              <a:cs typeface="Century Gothic"/>
              <a:sym typeface="Century Gothic"/>
            </a:endParaRPr>
          </a:p>
        </p:txBody>
      </p:sp>
      <p:sp>
        <p:nvSpPr>
          <p:cNvPr id="186" name="Google Shape;186;p16"/>
          <p:cNvSpPr/>
          <p:nvPr/>
        </p:nvSpPr>
        <p:spPr>
          <a:xfrm>
            <a:off x="3995825" y="1872489"/>
            <a:ext cx="2087200" cy="7968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r>
              <a:rPr lang="en-GB" sz="2400" b="1" dirty="0" err="1">
                <a:solidFill>
                  <a:srgbClr val="1F3864"/>
                </a:solidFill>
                <a:latin typeface="Century Gothic"/>
                <a:ea typeface="Century Gothic"/>
                <a:cs typeface="Century Gothic"/>
                <a:sym typeface="Century Gothic"/>
              </a:rPr>
              <a:t>tomat</a:t>
            </a:r>
            <a:r>
              <a:rPr lang="en-GB" sz="2800" b="1" dirty="0" err="1">
                <a:solidFill>
                  <a:schemeClr val="tx2"/>
                </a:solidFill>
                <a:latin typeface="Century Gothic"/>
                <a:ea typeface="Century Gothic"/>
                <a:cs typeface="Century Gothic"/>
                <a:sym typeface="Century Gothic"/>
              </a:rPr>
              <a:t>es</a:t>
            </a:r>
            <a:endParaRPr sz="2400" b="1" dirty="0">
              <a:solidFill>
                <a:schemeClr val="tx2"/>
              </a:solidFill>
              <a:latin typeface="Century Gothic"/>
              <a:ea typeface="Century Gothic"/>
              <a:cs typeface="Century Gothic"/>
              <a:sym typeface="Century Gothic"/>
            </a:endParaRPr>
          </a:p>
        </p:txBody>
      </p:sp>
      <p:sp>
        <p:nvSpPr>
          <p:cNvPr id="187" name="Google Shape;187;p16"/>
          <p:cNvSpPr/>
          <p:nvPr/>
        </p:nvSpPr>
        <p:spPr>
          <a:xfrm>
            <a:off x="3927568" y="5337300"/>
            <a:ext cx="2050800" cy="7968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r>
              <a:rPr lang="en-GB" sz="2400" b="1" dirty="0" err="1">
                <a:solidFill>
                  <a:srgbClr val="1F3864"/>
                </a:solidFill>
                <a:latin typeface="Century Gothic"/>
                <a:ea typeface="Century Gothic"/>
                <a:cs typeface="Century Gothic"/>
                <a:sym typeface="Century Gothic"/>
              </a:rPr>
              <a:t>ve</a:t>
            </a:r>
            <a:r>
              <a:rPr lang="en-GB" sz="2800" b="1" dirty="0" err="1">
                <a:solidFill>
                  <a:schemeClr val="tx2"/>
                </a:solidFill>
                <a:latin typeface="Century Gothic"/>
                <a:ea typeface="Century Gothic"/>
                <a:cs typeface="Century Gothic"/>
                <a:sym typeface="Century Gothic"/>
              </a:rPr>
              <a:t>ces</a:t>
            </a:r>
            <a:endParaRPr sz="3200" b="1" dirty="0">
              <a:solidFill>
                <a:schemeClr val="tx2"/>
              </a:solidFill>
              <a:latin typeface="Century Gothic"/>
              <a:ea typeface="Century Gothic"/>
              <a:cs typeface="Century Gothic"/>
              <a:sym typeface="Century Gothic"/>
            </a:endParaRPr>
          </a:p>
        </p:txBody>
      </p:sp>
      <p:sp>
        <p:nvSpPr>
          <p:cNvPr id="188" name="Google Shape;188;p16"/>
          <p:cNvSpPr txBox="1"/>
          <p:nvPr/>
        </p:nvSpPr>
        <p:spPr>
          <a:xfrm>
            <a:off x="128000" y="1045471"/>
            <a:ext cx="11553200" cy="461624"/>
          </a:xfrm>
          <a:prstGeom prst="rect">
            <a:avLst/>
          </a:prstGeom>
          <a:noFill/>
          <a:ln>
            <a:noFill/>
          </a:ln>
        </p:spPr>
        <p:txBody>
          <a:bodyPr spcFirstLastPara="1" wrap="square" lIns="91433" tIns="45700" rIns="91433" bIns="45700" anchor="t" anchorCtr="0">
            <a:spAutoFit/>
          </a:bodyPr>
          <a:lstStyle/>
          <a:p>
            <a:r>
              <a:rPr lang="en-GB" sz="2400" dirty="0">
                <a:solidFill>
                  <a:srgbClr val="3A3838"/>
                </a:solidFill>
              </a:rPr>
              <a:t>In </a:t>
            </a:r>
            <a:r>
              <a:rPr lang="en-GB" sz="2400" dirty="0">
                <a:solidFill>
                  <a:srgbClr val="414040"/>
                </a:solidFill>
              </a:rPr>
              <a:t>Spanish</a:t>
            </a:r>
            <a:r>
              <a:rPr lang="en-GB" sz="2400" dirty="0">
                <a:solidFill>
                  <a:srgbClr val="3A3838"/>
                </a:solidFill>
              </a:rPr>
              <a:t>, to make a word plural that ends in a vowel, we add ‘s’</a:t>
            </a:r>
            <a:endParaRPr sz="2400" dirty="0">
              <a:solidFill>
                <a:srgbClr val="1F3864"/>
              </a:solidFill>
              <a:latin typeface="Century Gothic"/>
              <a:ea typeface="Century Gothic"/>
              <a:cs typeface="Century Gothic"/>
              <a:sym typeface="Century Gothic"/>
            </a:endParaRPr>
          </a:p>
        </p:txBody>
      </p:sp>
      <p:sp>
        <p:nvSpPr>
          <p:cNvPr id="190" name="Google Shape;190;p16"/>
          <p:cNvSpPr txBox="1"/>
          <p:nvPr/>
        </p:nvSpPr>
        <p:spPr>
          <a:xfrm>
            <a:off x="128000" y="4508634"/>
            <a:ext cx="7722309" cy="461624"/>
          </a:xfrm>
          <a:prstGeom prst="rect">
            <a:avLst/>
          </a:prstGeom>
          <a:noFill/>
          <a:ln>
            <a:noFill/>
          </a:ln>
        </p:spPr>
        <p:txBody>
          <a:bodyPr spcFirstLastPara="1" wrap="square" lIns="91433" tIns="45700" rIns="91433" bIns="45700" anchor="t" anchorCtr="0">
            <a:spAutoFit/>
          </a:bodyPr>
          <a:lstStyle/>
          <a:p>
            <a:pPr lvl="0">
              <a:defRPr/>
            </a:pPr>
            <a:r>
              <a:rPr lang="en-GB" sz="2400" dirty="0">
                <a:solidFill>
                  <a:srgbClr val="3A3838"/>
                </a:solidFill>
              </a:rPr>
              <a:t>For vowels ending in z, we change z to c add -es</a:t>
            </a:r>
          </a:p>
        </p:txBody>
      </p:sp>
      <p:sp>
        <p:nvSpPr>
          <p:cNvPr id="14" name="Title 2">
            <a:extLst>
              <a:ext uri="{FF2B5EF4-FFF2-40B4-BE49-F238E27FC236}">
                <a16:creationId xmlns:a16="http://schemas.microsoft.com/office/drawing/2014/main" id="{2CE8F9B4-8CFA-4870-A1D8-C9764EAEC761}"/>
              </a:ext>
            </a:extLst>
          </p:cNvPr>
          <p:cNvSpPr txBox="1">
            <a:spLocks/>
          </p:cNvSpPr>
          <p:nvPr/>
        </p:nvSpPr>
        <p:spPr>
          <a:xfrm>
            <a:off x="0" y="213557"/>
            <a:ext cx="5599134" cy="64757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a:t>Vocabulario</a:t>
            </a:r>
            <a:endParaRPr lang="en-GB" dirty="0"/>
          </a:p>
        </p:txBody>
      </p:sp>
      <p:cxnSp>
        <p:nvCxnSpPr>
          <p:cNvPr id="4" name="Straight Arrow Connector 3">
            <a:extLst>
              <a:ext uri="{FF2B5EF4-FFF2-40B4-BE49-F238E27FC236}">
                <a16:creationId xmlns:a16="http://schemas.microsoft.com/office/drawing/2014/main" id="{3DD1BC28-65B4-4CA8-BA3D-DDFC2599031A}"/>
              </a:ext>
            </a:extLst>
          </p:cNvPr>
          <p:cNvCxnSpPr>
            <a:stCxn id="183" idx="3"/>
            <a:endCxn id="186" idx="1"/>
          </p:cNvCxnSpPr>
          <p:nvPr/>
        </p:nvCxnSpPr>
        <p:spPr>
          <a:xfrm>
            <a:off x="2995261" y="2269169"/>
            <a:ext cx="1000564" cy="17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1B2E491-81F4-4068-B485-6107A6E631CD}"/>
              </a:ext>
            </a:extLst>
          </p:cNvPr>
          <p:cNvCxnSpPr/>
          <p:nvPr/>
        </p:nvCxnSpPr>
        <p:spPr>
          <a:xfrm>
            <a:off x="2927004" y="5736990"/>
            <a:ext cx="1000564" cy="17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Speech Bubble: Rectangle with Corners Rounded 4">
            <a:extLst>
              <a:ext uri="{FF2B5EF4-FFF2-40B4-BE49-F238E27FC236}">
                <a16:creationId xmlns:a16="http://schemas.microsoft.com/office/drawing/2014/main" id="{3AA5CF52-CCD5-49E5-9D61-04D8534F689D}"/>
              </a:ext>
            </a:extLst>
          </p:cNvPr>
          <p:cNvSpPr/>
          <p:nvPr/>
        </p:nvSpPr>
        <p:spPr>
          <a:xfrm>
            <a:off x="8486025" y="4401998"/>
            <a:ext cx="3474749" cy="1897852"/>
          </a:xfrm>
          <a:prstGeom prst="wedgeRoundRectCallout">
            <a:avLst>
              <a:gd name="adj1" fmla="val -69134"/>
              <a:gd name="adj2" fmla="val 2187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that people from Spain pronounce ‘c’ (before </a:t>
            </a:r>
            <a:r>
              <a:rPr lang="en-GB" dirty="0" err="1"/>
              <a:t>i</a:t>
            </a:r>
            <a:r>
              <a:rPr lang="en-GB" dirty="0"/>
              <a:t> and e) and ‘z’ like the English ‘</a:t>
            </a:r>
            <a:r>
              <a:rPr lang="en-GB" dirty="0" err="1"/>
              <a:t>th</a:t>
            </a:r>
            <a:r>
              <a:rPr lang="en-GB" dirty="0"/>
              <a:t>’, whereas people from Latin America pronounce both like a ‘s’.</a:t>
            </a:r>
          </a:p>
        </p:txBody>
      </p:sp>
      <p:pic>
        <p:nvPicPr>
          <p:cNvPr id="13" name="Picture 4" descr="Free vector graphics of Tomato">
            <a:extLst>
              <a:ext uri="{FF2B5EF4-FFF2-40B4-BE49-F238E27FC236}">
                <a16:creationId xmlns:a16="http://schemas.microsoft.com/office/drawing/2014/main" id="{E2AEE946-7BCF-48A2-9244-0EA9E0643C0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52789" y="1507076"/>
            <a:ext cx="1140368" cy="1293016"/>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84;p16">
            <a:extLst>
              <a:ext uri="{FF2B5EF4-FFF2-40B4-BE49-F238E27FC236}">
                <a16:creationId xmlns:a16="http://schemas.microsoft.com/office/drawing/2014/main" id="{A5F6D991-A69E-4040-962F-9653A52A149B}"/>
              </a:ext>
            </a:extLst>
          </p:cNvPr>
          <p:cNvSpPr/>
          <p:nvPr/>
        </p:nvSpPr>
        <p:spPr>
          <a:xfrm>
            <a:off x="754291" y="3543692"/>
            <a:ext cx="2228037"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solidFill>
                  <a:srgbClr val="1F3864"/>
                </a:solidFill>
                <a:latin typeface="Century Gothic"/>
                <a:ea typeface="Century Gothic"/>
                <a:cs typeface="Century Gothic"/>
                <a:sym typeface="Century Gothic"/>
              </a:rPr>
              <a:t>situació</a:t>
            </a:r>
            <a:r>
              <a:rPr lang="en-GB" sz="2800" b="1" dirty="0" err="1">
                <a:solidFill>
                  <a:schemeClr val="tx2"/>
                </a:solidFill>
                <a:latin typeface="Century Gothic"/>
                <a:ea typeface="Century Gothic"/>
                <a:cs typeface="Century Gothic"/>
                <a:sym typeface="Century Gothic"/>
              </a:rPr>
              <a:t>n</a:t>
            </a:r>
            <a:endParaRPr sz="3200" b="1" dirty="0">
              <a:solidFill>
                <a:schemeClr val="tx2"/>
              </a:solidFill>
              <a:latin typeface="Century Gothic"/>
              <a:ea typeface="Century Gothic"/>
              <a:cs typeface="Century Gothic"/>
              <a:sym typeface="Century Gothic"/>
            </a:endParaRPr>
          </a:p>
        </p:txBody>
      </p:sp>
      <p:sp>
        <p:nvSpPr>
          <p:cNvPr id="16" name="Google Shape;187;p16">
            <a:extLst>
              <a:ext uri="{FF2B5EF4-FFF2-40B4-BE49-F238E27FC236}">
                <a16:creationId xmlns:a16="http://schemas.microsoft.com/office/drawing/2014/main" id="{D0497AC4-0715-4445-8CC8-8540EE0500D6}"/>
              </a:ext>
            </a:extLst>
          </p:cNvPr>
          <p:cNvSpPr/>
          <p:nvPr/>
        </p:nvSpPr>
        <p:spPr>
          <a:xfrm>
            <a:off x="4001078" y="3551165"/>
            <a:ext cx="2518393" cy="7968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r>
              <a:rPr lang="en-GB" sz="2400" b="1" dirty="0" err="1">
                <a:solidFill>
                  <a:srgbClr val="1F3864"/>
                </a:solidFill>
                <a:ea typeface="Century Gothic"/>
                <a:cs typeface="Century Gothic"/>
                <a:sym typeface="Century Gothic"/>
              </a:rPr>
              <a:t>situacio</a:t>
            </a:r>
            <a:r>
              <a:rPr lang="en-GB" sz="2800" b="1" dirty="0" err="1">
                <a:solidFill>
                  <a:schemeClr val="tx2"/>
                </a:solidFill>
                <a:latin typeface="Century Gothic"/>
                <a:ea typeface="Century Gothic"/>
                <a:cs typeface="Century Gothic"/>
                <a:sym typeface="Century Gothic"/>
              </a:rPr>
              <a:t>nes</a:t>
            </a:r>
            <a:endParaRPr sz="3200" b="1" dirty="0">
              <a:solidFill>
                <a:schemeClr val="tx2"/>
              </a:solidFill>
              <a:latin typeface="Century Gothic"/>
              <a:ea typeface="Century Gothic"/>
              <a:cs typeface="Century Gothic"/>
              <a:sym typeface="Century Gothic"/>
            </a:endParaRPr>
          </a:p>
        </p:txBody>
      </p:sp>
      <p:sp>
        <p:nvSpPr>
          <p:cNvPr id="18" name="Google Shape;190;p16">
            <a:extLst>
              <a:ext uri="{FF2B5EF4-FFF2-40B4-BE49-F238E27FC236}">
                <a16:creationId xmlns:a16="http://schemas.microsoft.com/office/drawing/2014/main" id="{BA6430FF-9573-4576-AF7B-2294C403EB1E}"/>
              </a:ext>
            </a:extLst>
          </p:cNvPr>
          <p:cNvSpPr txBox="1"/>
          <p:nvPr/>
        </p:nvSpPr>
        <p:spPr>
          <a:xfrm>
            <a:off x="201511" y="2849821"/>
            <a:ext cx="7722309" cy="461624"/>
          </a:xfrm>
          <a:prstGeom prst="rect">
            <a:avLst/>
          </a:prstGeom>
          <a:noFill/>
          <a:ln>
            <a:noFill/>
          </a:ln>
        </p:spPr>
        <p:txBody>
          <a:bodyPr spcFirstLastPara="1" wrap="square" lIns="91433" tIns="45700" rIns="91433" bIns="45700" anchor="t" anchorCtr="0">
            <a:spAutoFit/>
          </a:bodyPr>
          <a:lstStyle/>
          <a:p>
            <a:pPr lvl="0">
              <a:defRPr/>
            </a:pPr>
            <a:r>
              <a:rPr lang="en-GB" sz="2400" dirty="0">
                <a:solidFill>
                  <a:srgbClr val="3A3838"/>
                </a:solidFill>
              </a:rPr>
              <a:t>For vowels ending in a consonant, we add -es</a:t>
            </a:r>
          </a:p>
        </p:txBody>
      </p:sp>
      <p:cxnSp>
        <p:nvCxnSpPr>
          <p:cNvPr id="19" name="Straight Arrow Connector 18">
            <a:extLst>
              <a:ext uri="{FF2B5EF4-FFF2-40B4-BE49-F238E27FC236}">
                <a16:creationId xmlns:a16="http://schemas.microsoft.com/office/drawing/2014/main" id="{846B831F-B894-4BD5-A5B4-1EA19B7789E5}"/>
              </a:ext>
            </a:extLst>
          </p:cNvPr>
          <p:cNvCxnSpPr/>
          <p:nvPr/>
        </p:nvCxnSpPr>
        <p:spPr>
          <a:xfrm>
            <a:off x="2982328" y="3931890"/>
            <a:ext cx="1000564" cy="17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0" name="Picture 4" descr="Free vector graphics of Tomato">
            <a:extLst>
              <a:ext uri="{FF2B5EF4-FFF2-40B4-BE49-F238E27FC236}">
                <a16:creationId xmlns:a16="http://schemas.microsoft.com/office/drawing/2014/main" id="{A68A29E7-086E-40B6-BEFF-F0D1E18CAD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53216" y="1681628"/>
            <a:ext cx="1140368" cy="12930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ree vector graphics of Tomato">
            <a:extLst>
              <a:ext uri="{FF2B5EF4-FFF2-40B4-BE49-F238E27FC236}">
                <a16:creationId xmlns:a16="http://schemas.microsoft.com/office/drawing/2014/main" id="{063A309C-0355-4B2F-98A1-708210C0527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58801" y="1216661"/>
            <a:ext cx="1140368" cy="1293016"/>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1">
            <a:extLst>
              <a:ext uri="{FF2B5EF4-FFF2-40B4-BE49-F238E27FC236}">
                <a16:creationId xmlns:a16="http://schemas.microsoft.com/office/drawing/2014/main" id="{004EB373-7D3C-3269-7435-D8DD78033D14}"/>
              </a:ext>
            </a:extLst>
          </p:cNvPr>
          <p:cNvSpPr/>
          <p:nvPr/>
        </p:nvSpPr>
        <p:spPr>
          <a:xfrm>
            <a:off x="7625443" y="2794767"/>
            <a:ext cx="4378546" cy="1529658"/>
          </a:xfrm>
          <a:prstGeom prst="wedgeRoundRectCallout">
            <a:avLst>
              <a:gd name="adj1" fmla="val -69134"/>
              <a:gd name="adj2" fmla="val 21877"/>
              <a:gd name="adj3" fmla="val 16667"/>
            </a:avLst>
          </a:prstGeom>
          <a:solidFill>
            <a:srgbClr val="FA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Higher: </a:t>
            </a:r>
            <a:r>
              <a:rPr lang="en-GB" sz="2000" dirty="0">
                <a:solidFill>
                  <a:schemeClr val="tx1"/>
                </a:solidFill>
              </a:rPr>
              <a:t>Notice that the accent disappears when the word is made plural, as the stress syllable is now the penultimate </a:t>
            </a:r>
            <a:r>
              <a:rPr lang="en-GB" sz="2000" dirty="0" err="1">
                <a:solidFill>
                  <a:schemeClr val="tx1"/>
                </a:solidFill>
              </a:rPr>
              <a:t>syallable</a:t>
            </a:r>
            <a:r>
              <a:rPr lang="en-GB" sz="2000" dirty="0">
                <a:solidFill>
                  <a:schemeClr val="tx1"/>
                </a:solidFill>
              </a:rPr>
              <a:t>.</a:t>
            </a:r>
          </a:p>
        </p:txBody>
      </p:sp>
    </p:spTree>
    <p:extLst>
      <p:ext uri="{BB962C8B-B14F-4D97-AF65-F5344CB8AC3E}">
        <p14:creationId xmlns:p14="http://schemas.microsoft.com/office/powerpoint/2010/main" val="199498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4" grpId="0" animBg="1"/>
      <p:bldP spid="186" grpId="0" animBg="1"/>
      <p:bldP spid="187" grpId="0" animBg="1"/>
      <p:bldP spid="188" grpId="0"/>
      <p:bldP spid="190" grpId="0"/>
      <p:bldP spid="5" grpId="0" animBg="1"/>
      <p:bldP spid="15" grpId="0" animBg="1"/>
      <p:bldP spid="16" grpId="0" animBg="1"/>
      <p:bldP spid="18"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C05CD576-BFD5-F662-3197-2B2FA9177EE1}"/>
              </a:ext>
            </a:extLst>
          </p:cNvPr>
          <p:cNvGrpSpPr/>
          <p:nvPr/>
        </p:nvGrpSpPr>
        <p:grpSpPr>
          <a:xfrm>
            <a:off x="4397301" y="4136007"/>
            <a:ext cx="2021305" cy="1636295"/>
            <a:chOff x="23782" y="5545113"/>
            <a:chExt cx="2021305" cy="1636295"/>
          </a:xfrm>
          <a:solidFill>
            <a:srgbClr val="FFF2CB"/>
          </a:solidFill>
        </p:grpSpPr>
        <p:sp>
          <p:nvSpPr>
            <p:cNvPr id="33" name="Rounded Rectangle 5">
              <a:extLst>
                <a:ext uri="{FF2B5EF4-FFF2-40B4-BE49-F238E27FC236}">
                  <a16:creationId xmlns:a16="http://schemas.microsoft.com/office/drawing/2014/main" id="{3BDFD0D0-4479-8839-8803-69FB6C5CF57A}"/>
                </a:ext>
              </a:extLst>
            </p:cNvPr>
            <p:cNvSpPr/>
            <p:nvPr/>
          </p:nvSpPr>
          <p:spPr>
            <a:xfrm>
              <a:off x="23782" y="5545113"/>
              <a:ext cx="2021305" cy="163629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1" name="TextBox 40">
              <a:extLst>
                <a:ext uri="{FF2B5EF4-FFF2-40B4-BE49-F238E27FC236}">
                  <a16:creationId xmlns:a16="http://schemas.microsoft.com/office/drawing/2014/main" id="{66263BAA-EEDB-553C-E90A-14BFF724B94A}"/>
                </a:ext>
              </a:extLst>
            </p:cNvPr>
            <p:cNvSpPr txBox="1"/>
            <p:nvPr/>
          </p:nvSpPr>
          <p:spPr>
            <a:xfrm>
              <a:off x="446000" y="6420928"/>
              <a:ext cx="1233030" cy="707886"/>
            </a:xfrm>
            <a:prstGeom prst="rect">
              <a:avLst/>
            </a:prstGeom>
            <a:grpFill/>
          </p:spPr>
          <p:txBody>
            <a:bodyPr wrap="none" rtlCol="0">
              <a:spAutoFit/>
            </a:bodyPr>
            <a:lstStyle/>
            <a:p>
              <a:r>
                <a:rPr lang="en-ES" sz="2000" dirty="0">
                  <a:latin typeface="Century Gothic" panose="020B0502020202020204" pitchFamily="34" charset="0"/>
                </a:rPr>
                <a:t>[</a:t>
              </a:r>
              <a:r>
                <a:rPr lang="en-GB" sz="2000" dirty="0" err="1">
                  <a:highlight>
                    <a:srgbClr val="C0C0C0"/>
                  </a:highlight>
                  <a:latin typeface="Century Gothic" panose="020B0502020202020204" pitchFamily="34" charset="0"/>
                </a:rPr>
                <a:t>sueño</a:t>
              </a:r>
              <a:r>
                <a:rPr lang="en-GB" sz="2000" dirty="0">
                  <a:highlight>
                    <a:srgbClr val="C0C0C0"/>
                  </a:highlight>
                  <a:latin typeface="Century Gothic" panose="020B0502020202020204" pitchFamily="34" charset="0"/>
                </a:rPr>
                <a:t> ; </a:t>
              </a:r>
            </a:p>
            <a:p>
              <a:r>
                <a:rPr lang="en-GB" sz="2000" dirty="0" err="1">
                  <a:highlight>
                    <a:srgbClr val="C0C0C0"/>
                  </a:highlight>
                  <a:latin typeface="Century Gothic" panose="020B0502020202020204" pitchFamily="34" charset="0"/>
                </a:rPr>
                <a:t>sueños</a:t>
              </a:r>
              <a:r>
                <a:rPr lang="en-ES" sz="2000" dirty="0">
                  <a:latin typeface="Century Gothic" panose="020B0502020202020204" pitchFamily="34" charset="0"/>
                </a:rPr>
                <a:t>]</a:t>
              </a:r>
            </a:p>
          </p:txBody>
        </p:sp>
      </p:grpSp>
      <p:grpSp>
        <p:nvGrpSpPr>
          <p:cNvPr id="56" name="Group 55">
            <a:extLst>
              <a:ext uri="{FF2B5EF4-FFF2-40B4-BE49-F238E27FC236}">
                <a16:creationId xmlns:a16="http://schemas.microsoft.com/office/drawing/2014/main" id="{516A332E-B0CE-AFC2-ED5D-F0052CCE50B4}"/>
              </a:ext>
            </a:extLst>
          </p:cNvPr>
          <p:cNvGrpSpPr/>
          <p:nvPr/>
        </p:nvGrpSpPr>
        <p:grpSpPr>
          <a:xfrm>
            <a:off x="1917802" y="4109380"/>
            <a:ext cx="2021305" cy="1636295"/>
            <a:chOff x="119326" y="2332199"/>
            <a:chExt cx="2021305" cy="1636295"/>
          </a:xfrm>
          <a:solidFill>
            <a:srgbClr val="FFF2CB"/>
          </a:solidFill>
        </p:grpSpPr>
        <p:sp>
          <p:nvSpPr>
            <p:cNvPr id="34" name="Rounded Rectangle 5">
              <a:extLst>
                <a:ext uri="{FF2B5EF4-FFF2-40B4-BE49-F238E27FC236}">
                  <a16:creationId xmlns:a16="http://schemas.microsoft.com/office/drawing/2014/main" id="{49EAFCC0-D051-66B4-B8C7-EE4F5D978ABD}"/>
                </a:ext>
              </a:extLst>
            </p:cNvPr>
            <p:cNvSpPr/>
            <p:nvPr/>
          </p:nvSpPr>
          <p:spPr>
            <a:xfrm>
              <a:off x="119326" y="2332199"/>
              <a:ext cx="2021305" cy="163629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2" name="TextBox 41">
              <a:extLst>
                <a:ext uri="{FF2B5EF4-FFF2-40B4-BE49-F238E27FC236}">
                  <a16:creationId xmlns:a16="http://schemas.microsoft.com/office/drawing/2014/main" id="{D128BA43-A948-AB96-A3BC-8B7773FBA5E9}"/>
                </a:ext>
              </a:extLst>
            </p:cNvPr>
            <p:cNvSpPr txBox="1"/>
            <p:nvPr/>
          </p:nvSpPr>
          <p:spPr>
            <a:xfrm>
              <a:off x="175720" y="3494122"/>
              <a:ext cx="1723549" cy="400110"/>
            </a:xfrm>
            <a:prstGeom prst="rect">
              <a:avLst/>
            </a:prstGeom>
            <a:grpFill/>
          </p:spPr>
          <p:txBody>
            <a:bodyPr wrap="none" rtlCol="0">
              <a:spAutoFit/>
            </a:bodyPr>
            <a:lstStyle/>
            <a:p>
              <a:r>
                <a:rPr lang="en-ES" sz="2000" dirty="0">
                  <a:latin typeface="Century Gothic" panose="020B0502020202020204" pitchFamily="34" charset="0"/>
                </a:rPr>
                <a:t>[</a:t>
              </a:r>
              <a:r>
                <a:rPr lang="en-GB" sz="2000" dirty="0" err="1">
                  <a:highlight>
                    <a:srgbClr val="C0C0C0"/>
                  </a:highlight>
                  <a:latin typeface="Century Gothic" panose="020B0502020202020204" pitchFamily="34" charset="0"/>
                </a:rPr>
                <a:t>raíz</a:t>
              </a:r>
              <a:r>
                <a:rPr lang="en-GB" sz="2000" dirty="0">
                  <a:highlight>
                    <a:srgbClr val="C0C0C0"/>
                  </a:highlight>
                  <a:latin typeface="Century Gothic" panose="020B0502020202020204" pitchFamily="34" charset="0"/>
                </a:rPr>
                <a:t> ; </a:t>
              </a:r>
              <a:r>
                <a:rPr lang="en-GB" sz="2000" dirty="0" err="1">
                  <a:highlight>
                    <a:srgbClr val="C0C0C0"/>
                  </a:highlight>
                  <a:latin typeface="Century Gothic" panose="020B0502020202020204" pitchFamily="34" charset="0"/>
                </a:rPr>
                <a:t>raices</a:t>
              </a:r>
              <a:r>
                <a:rPr lang="en-ES" sz="2000" dirty="0">
                  <a:latin typeface="Century Gothic" panose="020B0502020202020204" pitchFamily="34" charset="0"/>
                </a:rPr>
                <a:t>]</a:t>
              </a:r>
            </a:p>
          </p:txBody>
        </p:sp>
      </p:grpSp>
      <p:grpSp>
        <p:nvGrpSpPr>
          <p:cNvPr id="61" name="Group 60">
            <a:extLst>
              <a:ext uri="{FF2B5EF4-FFF2-40B4-BE49-F238E27FC236}">
                <a16:creationId xmlns:a16="http://schemas.microsoft.com/office/drawing/2014/main" id="{28C6ED1D-9C9E-DE9D-52CE-DC85868E35B3}"/>
              </a:ext>
            </a:extLst>
          </p:cNvPr>
          <p:cNvGrpSpPr/>
          <p:nvPr/>
        </p:nvGrpSpPr>
        <p:grpSpPr>
          <a:xfrm>
            <a:off x="7009301" y="4094037"/>
            <a:ext cx="2021305" cy="1636295"/>
            <a:chOff x="6719635" y="72223"/>
            <a:chExt cx="2021305" cy="1636295"/>
          </a:xfrm>
        </p:grpSpPr>
        <p:sp>
          <p:nvSpPr>
            <p:cNvPr id="38" name="Rounded Rectangle 5">
              <a:extLst>
                <a:ext uri="{FF2B5EF4-FFF2-40B4-BE49-F238E27FC236}">
                  <a16:creationId xmlns:a16="http://schemas.microsoft.com/office/drawing/2014/main" id="{92EBDFB8-42F7-0C62-CC83-BB926873257F}"/>
                </a:ext>
              </a:extLst>
            </p:cNvPr>
            <p:cNvSpPr/>
            <p:nvPr/>
          </p:nvSpPr>
          <p:spPr>
            <a:xfrm>
              <a:off x="6719635" y="72223"/>
              <a:ext cx="2021305" cy="1636295"/>
            </a:xfrm>
            <a:prstGeom prst="roundRect">
              <a:avLst/>
            </a:prstGeom>
            <a:solidFill>
              <a:srgbClr val="FFF2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6" name="TextBox 45">
              <a:extLst>
                <a:ext uri="{FF2B5EF4-FFF2-40B4-BE49-F238E27FC236}">
                  <a16:creationId xmlns:a16="http://schemas.microsoft.com/office/drawing/2014/main" id="{CF0AFEA5-D1A4-18D8-8D09-77AA219F8DA3}"/>
                </a:ext>
              </a:extLst>
            </p:cNvPr>
            <p:cNvSpPr txBox="1"/>
            <p:nvPr/>
          </p:nvSpPr>
          <p:spPr>
            <a:xfrm>
              <a:off x="6873412" y="1000632"/>
              <a:ext cx="1643399" cy="707886"/>
            </a:xfrm>
            <a:prstGeom prst="rect">
              <a:avLst/>
            </a:prstGeom>
            <a:noFill/>
          </p:spPr>
          <p:txBody>
            <a:bodyPr wrap="none" rtlCol="0">
              <a:spAutoFit/>
            </a:bodyPr>
            <a:lstStyle/>
            <a:p>
              <a:r>
                <a:rPr lang="en-ES" sz="2000" dirty="0">
                  <a:latin typeface="Century Gothic" panose="020B0502020202020204" pitchFamily="34" charset="0"/>
                </a:rPr>
                <a:t>[</a:t>
              </a:r>
              <a:r>
                <a:rPr lang="en-GB" sz="2000" dirty="0" err="1">
                  <a:highlight>
                    <a:srgbClr val="C0C0C0"/>
                  </a:highlight>
                  <a:latin typeface="Century Gothic" panose="020B0502020202020204" pitchFamily="34" charset="0"/>
                </a:rPr>
                <a:t>necesario</a:t>
              </a:r>
              <a:r>
                <a:rPr lang="en-GB" sz="2000" dirty="0">
                  <a:highlight>
                    <a:srgbClr val="C0C0C0"/>
                  </a:highlight>
                  <a:latin typeface="Century Gothic" panose="020B0502020202020204" pitchFamily="34" charset="0"/>
                </a:rPr>
                <a:t> ;</a:t>
              </a:r>
            </a:p>
            <a:p>
              <a:r>
                <a:rPr lang="en-GB" sz="2000" dirty="0" err="1">
                  <a:highlight>
                    <a:srgbClr val="C0C0C0"/>
                  </a:highlight>
                  <a:latin typeface="Century Gothic" panose="020B0502020202020204" pitchFamily="34" charset="0"/>
                </a:rPr>
                <a:t>necesarios</a:t>
              </a:r>
              <a:r>
                <a:rPr lang="en-ES" sz="2000" dirty="0">
                  <a:latin typeface="Century Gothic" panose="020B0502020202020204" pitchFamily="34" charset="0"/>
                </a:rPr>
                <a:t>]</a:t>
              </a:r>
            </a:p>
          </p:txBody>
        </p:sp>
      </p:grpSp>
      <p:grpSp>
        <p:nvGrpSpPr>
          <p:cNvPr id="62" name="Group 61">
            <a:extLst>
              <a:ext uri="{FF2B5EF4-FFF2-40B4-BE49-F238E27FC236}">
                <a16:creationId xmlns:a16="http://schemas.microsoft.com/office/drawing/2014/main" id="{8CF8AFFB-EB09-EB59-9F52-E363BAE77891}"/>
              </a:ext>
            </a:extLst>
          </p:cNvPr>
          <p:cNvGrpSpPr/>
          <p:nvPr/>
        </p:nvGrpSpPr>
        <p:grpSpPr>
          <a:xfrm>
            <a:off x="9708592" y="4102721"/>
            <a:ext cx="2021305" cy="1636295"/>
            <a:chOff x="9355817" y="123293"/>
            <a:chExt cx="2021305" cy="1636295"/>
          </a:xfrm>
          <a:solidFill>
            <a:srgbClr val="FFF2CB"/>
          </a:solidFill>
        </p:grpSpPr>
        <p:sp>
          <p:nvSpPr>
            <p:cNvPr id="39" name="Rounded Rectangle 5">
              <a:extLst>
                <a:ext uri="{FF2B5EF4-FFF2-40B4-BE49-F238E27FC236}">
                  <a16:creationId xmlns:a16="http://schemas.microsoft.com/office/drawing/2014/main" id="{F0C1F885-5C30-86D2-C507-C5F351058B33}"/>
                </a:ext>
              </a:extLst>
            </p:cNvPr>
            <p:cNvSpPr/>
            <p:nvPr/>
          </p:nvSpPr>
          <p:spPr>
            <a:xfrm>
              <a:off x="9355817" y="123293"/>
              <a:ext cx="2021305" cy="163629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7" name="TextBox 46">
              <a:extLst>
                <a:ext uri="{FF2B5EF4-FFF2-40B4-BE49-F238E27FC236}">
                  <a16:creationId xmlns:a16="http://schemas.microsoft.com/office/drawing/2014/main" id="{BA89F30D-EABB-3D27-9B36-E29AD77D557A}"/>
                </a:ext>
              </a:extLst>
            </p:cNvPr>
            <p:cNvSpPr txBox="1"/>
            <p:nvPr/>
          </p:nvSpPr>
          <p:spPr>
            <a:xfrm>
              <a:off x="9451583" y="995210"/>
              <a:ext cx="1837362" cy="707886"/>
            </a:xfrm>
            <a:prstGeom prst="rect">
              <a:avLst/>
            </a:prstGeom>
            <a:grpFill/>
          </p:spPr>
          <p:txBody>
            <a:bodyPr wrap="none" rtlCol="0">
              <a:spAutoFit/>
            </a:bodyPr>
            <a:lstStyle/>
            <a:p>
              <a:r>
                <a:rPr lang="en-ES" sz="2000" dirty="0">
                  <a:latin typeface="Century Gothic" panose="020B0502020202020204" pitchFamily="34" charset="0"/>
                </a:rPr>
                <a:t>[</a:t>
              </a:r>
              <a:r>
                <a:rPr lang="en-GB" sz="2000" dirty="0" err="1">
                  <a:highlight>
                    <a:srgbClr val="C0C0C0"/>
                  </a:highlight>
                  <a:latin typeface="Century Gothic" panose="020B0502020202020204" pitchFamily="34" charset="0"/>
                </a:rPr>
                <a:t>restaurante</a:t>
              </a:r>
              <a:r>
                <a:rPr lang="en-GB" sz="2000" dirty="0">
                  <a:highlight>
                    <a:srgbClr val="C0C0C0"/>
                  </a:highlight>
                  <a:latin typeface="Century Gothic" panose="020B0502020202020204" pitchFamily="34" charset="0"/>
                </a:rPr>
                <a:t> ;</a:t>
              </a:r>
            </a:p>
            <a:p>
              <a:r>
                <a:rPr lang="en-GB" sz="2000" dirty="0" err="1">
                  <a:highlight>
                    <a:srgbClr val="C0C0C0"/>
                  </a:highlight>
                  <a:latin typeface="Century Gothic" panose="020B0502020202020204" pitchFamily="34" charset="0"/>
                </a:rPr>
                <a:t>restaurantes</a:t>
              </a:r>
              <a:r>
                <a:rPr lang="en-ES" sz="2000" dirty="0">
                  <a:latin typeface="Century Gothic" panose="020B0502020202020204" pitchFamily="34" charset="0"/>
                </a:rPr>
                <a:t>]</a:t>
              </a:r>
            </a:p>
          </p:txBody>
        </p:sp>
      </p:grpSp>
      <p:grpSp>
        <p:nvGrpSpPr>
          <p:cNvPr id="49" name="Group 48">
            <a:extLst>
              <a:ext uri="{FF2B5EF4-FFF2-40B4-BE49-F238E27FC236}">
                <a16:creationId xmlns:a16="http://schemas.microsoft.com/office/drawing/2014/main" id="{EA9841C9-2A5E-CA4D-C1EC-475CBF8AADF8}"/>
              </a:ext>
            </a:extLst>
          </p:cNvPr>
          <p:cNvGrpSpPr/>
          <p:nvPr/>
        </p:nvGrpSpPr>
        <p:grpSpPr>
          <a:xfrm>
            <a:off x="9731507" y="1996726"/>
            <a:ext cx="2021305" cy="1636295"/>
            <a:chOff x="15014" y="2169029"/>
            <a:chExt cx="2021305" cy="1636295"/>
          </a:xfrm>
          <a:solidFill>
            <a:srgbClr val="FFF2CB"/>
          </a:solidFill>
        </p:grpSpPr>
        <p:sp>
          <p:nvSpPr>
            <p:cNvPr id="35" name="Rounded Rectangle 5">
              <a:extLst>
                <a:ext uri="{FF2B5EF4-FFF2-40B4-BE49-F238E27FC236}">
                  <a16:creationId xmlns:a16="http://schemas.microsoft.com/office/drawing/2014/main" id="{134F4DF0-6583-9E97-DA0E-F86BD2EF93CD}"/>
                </a:ext>
              </a:extLst>
            </p:cNvPr>
            <p:cNvSpPr/>
            <p:nvPr/>
          </p:nvSpPr>
          <p:spPr>
            <a:xfrm>
              <a:off x="15014" y="2169029"/>
              <a:ext cx="2021305" cy="163629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3" name="TextBox 42">
              <a:extLst>
                <a:ext uri="{FF2B5EF4-FFF2-40B4-BE49-F238E27FC236}">
                  <a16:creationId xmlns:a16="http://schemas.microsoft.com/office/drawing/2014/main" id="{8CE89DC9-6EBC-F0F4-43D9-6341F8B0EAD5}"/>
                </a:ext>
              </a:extLst>
            </p:cNvPr>
            <p:cNvSpPr txBox="1"/>
            <p:nvPr/>
          </p:nvSpPr>
          <p:spPr>
            <a:xfrm>
              <a:off x="282338" y="3341104"/>
              <a:ext cx="1563403" cy="400110"/>
            </a:xfrm>
            <a:prstGeom prst="rect">
              <a:avLst/>
            </a:prstGeom>
            <a:grpFill/>
          </p:spPr>
          <p:txBody>
            <a:bodyPr wrap="square" rtlCol="0">
              <a:spAutoFit/>
            </a:bodyPr>
            <a:lstStyle/>
            <a:p>
              <a:r>
                <a:rPr lang="en-ES" sz="2000" dirty="0">
                  <a:latin typeface="Century Gothic" panose="020B0502020202020204" pitchFamily="34" charset="0"/>
                </a:rPr>
                <a:t>[</a:t>
              </a:r>
              <a:r>
                <a:rPr lang="en-GB" sz="2000" dirty="0">
                  <a:highlight>
                    <a:srgbClr val="C0C0C0"/>
                  </a:highlight>
                  <a:latin typeface="Century Gothic" panose="020B0502020202020204" pitchFamily="34" charset="0"/>
                </a:rPr>
                <a:t>luz ; luces</a:t>
              </a:r>
              <a:r>
                <a:rPr lang="en-ES" sz="2000" dirty="0">
                  <a:latin typeface="Century Gothic" panose="020B0502020202020204" pitchFamily="34" charset="0"/>
                </a:rPr>
                <a:t>]</a:t>
              </a:r>
            </a:p>
          </p:txBody>
        </p:sp>
        <p:pic>
          <p:nvPicPr>
            <p:cNvPr id="48" name="Picture 2" descr="Free Light Bulb Clipart Transparent, Download Free Light Bulb ...">
              <a:extLst>
                <a:ext uri="{FF2B5EF4-FFF2-40B4-BE49-F238E27FC236}">
                  <a16:creationId xmlns:a16="http://schemas.microsoft.com/office/drawing/2014/main" id="{EAF3AD20-8580-B0BE-1B31-3ED550DD488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220" y="2214813"/>
              <a:ext cx="929717" cy="1141340"/>
            </a:xfrm>
            <a:prstGeom prst="rect">
              <a:avLst/>
            </a:prstGeom>
            <a:grpFill/>
          </p:spPr>
        </p:pic>
      </p:grpSp>
      <p:sp>
        <p:nvSpPr>
          <p:cNvPr id="3" name="Title 2">
            <a:extLst>
              <a:ext uri="{FF2B5EF4-FFF2-40B4-BE49-F238E27FC236}">
                <a16:creationId xmlns:a16="http://schemas.microsoft.com/office/drawing/2014/main" id="{789F22C5-5092-9583-5B94-3F363DCA6959}"/>
              </a:ext>
            </a:extLst>
          </p:cNvPr>
          <p:cNvSpPr>
            <a:spLocks noGrp="1"/>
          </p:cNvSpPr>
          <p:nvPr>
            <p:ph type="title"/>
          </p:nvPr>
        </p:nvSpPr>
        <p:spPr>
          <a:xfrm>
            <a:off x="0" y="213557"/>
            <a:ext cx="5959672" cy="860119"/>
          </a:xfrm>
        </p:spPr>
        <p:txBody>
          <a:bodyPr>
            <a:normAutofit/>
          </a:bodyPr>
          <a:lstStyle/>
          <a:p>
            <a:r>
              <a:rPr lang="en-ES" sz="2000" dirty="0"/>
              <a:t>Talking about more than one thing</a:t>
            </a:r>
            <a:br>
              <a:rPr lang="en-ES" sz="2000" dirty="0"/>
            </a:br>
            <a:r>
              <a:rPr lang="en-ES" sz="2000" b="0" dirty="0"/>
              <a:t>Using the plural</a:t>
            </a:r>
          </a:p>
        </p:txBody>
      </p:sp>
      <p:grpSp>
        <p:nvGrpSpPr>
          <p:cNvPr id="50" name="Group 49">
            <a:extLst>
              <a:ext uri="{FF2B5EF4-FFF2-40B4-BE49-F238E27FC236}">
                <a16:creationId xmlns:a16="http://schemas.microsoft.com/office/drawing/2014/main" id="{7CD79F6B-19F5-40B6-0183-A7DAE331E79F}"/>
              </a:ext>
            </a:extLst>
          </p:cNvPr>
          <p:cNvGrpSpPr/>
          <p:nvPr/>
        </p:nvGrpSpPr>
        <p:grpSpPr>
          <a:xfrm>
            <a:off x="9739111" y="1997937"/>
            <a:ext cx="2021305" cy="1645105"/>
            <a:chOff x="9570776" y="2621396"/>
            <a:chExt cx="2021305" cy="1645105"/>
          </a:xfrm>
        </p:grpSpPr>
        <p:sp>
          <p:nvSpPr>
            <p:cNvPr id="6" name="Rounded Rectangle 5">
              <a:extLst>
                <a:ext uri="{FF2B5EF4-FFF2-40B4-BE49-F238E27FC236}">
                  <a16:creationId xmlns:a16="http://schemas.microsoft.com/office/drawing/2014/main" id="{71289647-C0E3-73E2-30BD-93297DD36023}"/>
                </a:ext>
              </a:extLst>
            </p:cNvPr>
            <p:cNvSpPr/>
            <p:nvPr/>
          </p:nvSpPr>
          <p:spPr>
            <a:xfrm>
              <a:off x="9570776" y="2621396"/>
              <a:ext cx="2021305" cy="1636295"/>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TextBox 6">
              <a:extLst>
                <a:ext uri="{FF2B5EF4-FFF2-40B4-BE49-F238E27FC236}">
                  <a16:creationId xmlns:a16="http://schemas.microsoft.com/office/drawing/2014/main" id="{518892CF-17BA-1710-39F5-496C4DA2FE54}"/>
                </a:ext>
              </a:extLst>
            </p:cNvPr>
            <p:cNvSpPr txBox="1"/>
            <p:nvPr/>
          </p:nvSpPr>
          <p:spPr>
            <a:xfrm>
              <a:off x="10113714" y="3866391"/>
              <a:ext cx="883575" cy="400110"/>
            </a:xfrm>
            <a:prstGeom prst="rect">
              <a:avLst/>
            </a:prstGeom>
            <a:noFill/>
          </p:spPr>
          <p:txBody>
            <a:bodyPr wrap="none" rtlCol="0">
              <a:spAutoFit/>
            </a:bodyPr>
            <a:lstStyle/>
            <a:p>
              <a:r>
                <a:rPr lang="en-ES" sz="2000" dirty="0">
                  <a:latin typeface="Century Gothic" panose="020B0502020202020204" pitchFamily="34" charset="0"/>
                </a:rPr>
                <a:t>[</a:t>
              </a:r>
              <a:r>
                <a:rPr lang="en-ES" sz="2000" dirty="0">
                  <a:highlight>
                    <a:srgbClr val="C0C0C0"/>
                  </a:highlight>
                  <a:latin typeface="Century Gothic" panose="020B0502020202020204" pitchFamily="34" charset="0"/>
                </a:rPr>
                <a:t>light</a:t>
              </a:r>
              <a:r>
                <a:rPr lang="en-ES" sz="2000" dirty="0">
                  <a:latin typeface="Century Gothic" panose="020B0502020202020204" pitchFamily="34" charset="0"/>
                </a:rPr>
                <a:t>]</a:t>
              </a:r>
            </a:p>
          </p:txBody>
        </p:sp>
        <p:pic>
          <p:nvPicPr>
            <p:cNvPr id="8194" name="Picture 2" descr="Free Light Bulb Clipart Transparent, Download Free Light Bulb ...">
              <a:extLst>
                <a:ext uri="{FF2B5EF4-FFF2-40B4-BE49-F238E27FC236}">
                  <a16:creationId xmlns:a16="http://schemas.microsoft.com/office/drawing/2014/main" id="{607D737E-42BE-D3BD-5B71-3FE7F55797F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27936" y="2777420"/>
              <a:ext cx="929717" cy="114134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3" descr="rectangle for timer">
            <a:extLst>
              <a:ext uri="{FF2B5EF4-FFF2-40B4-BE49-F238E27FC236}">
                <a16:creationId xmlns:a16="http://schemas.microsoft.com/office/drawing/2014/main" id="{BA2ED486-3CF7-7D1A-D833-39A64B717D75}"/>
              </a:ext>
            </a:extLst>
          </p:cNvPr>
          <p:cNvSpPr>
            <a:spLocks noChangeArrowheads="1"/>
          </p:cNvSpPr>
          <p:nvPr/>
        </p:nvSpPr>
        <p:spPr bwMode="auto">
          <a:xfrm>
            <a:off x="511974" y="1997937"/>
            <a:ext cx="483827" cy="3689355"/>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11" name="Rectangle 2" descr="rectangle that moves down the slide to show the 60 second timer">
            <a:extLst>
              <a:ext uri="{FF2B5EF4-FFF2-40B4-BE49-F238E27FC236}">
                <a16:creationId xmlns:a16="http://schemas.microsoft.com/office/drawing/2014/main" id="{DB5DC6E7-C839-84EE-555C-4653207B86B9}"/>
              </a:ext>
            </a:extLst>
          </p:cNvPr>
          <p:cNvSpPr>
            <a:spLocks noChangeArrowheads="1"/>
          </p:cNvSpPr>
          <p:nvPr/>
        </p:nvSpPr>
        <p:spPr bwMode="auto">
          <a:xfrm>
            <a:off x="505604" y="1983459"/>
            <a:ext cx="502131" cy="3700250"/>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12" name="Line 7" descr="top line for timer, 60 seconds">
            <a:extLst>
              <a:ext uri="{FF2B5EF4-FFF2-40B4-BE49-F238E27FC236}">
                <a16:creationId xmlns:a16="http://schemas.microsoft.com/office/drawing/2014/main" id="{459AE790-97E5-3795-F3FD-6E959B3FB414}"/>
              </a:ext>
            </a:extLst>
          </p:cNvPr>
          <p:cNvSpPr>
            <a:spLocks noChangeShapeType="1"/>
          </p:cNvSpPr>
          <p:nvPr/>
        </p:nvSpPr>
        <p:spPr bwMode="auto">
          <a:xfrm>
            <a:off x="1173610" y="1964019"/>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Line 4" descr="line to show the length of 60 seconds">
            <a:extLst>
              <a:ext uri="{FF2B5EF4-FFF2-40B4-BE49-F238E27FC236}">
                <a16:creationId xmlns:a16="http://schemas.microsoft.com/office/drawing/2014/main" id="{BF848FA8-1E0B-382F-9304-8247308C9474}"/>
              </a:ext>
            </a:extLst>
          </p:cNvPr>
          <p:cNvSpPr>
            <a:spLocks noChangeShapeType="1"/>
          </p:cNvSpPr>
          <p:nvPr/>
        </p:nvSpPr>
        <p:spPr bwMode="auto">
          <a:xfrm>
            <a:off x="1173610" y="1963289"/>
            <a:ext cx="42425" cy="37002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4" name="Line 9" descr="bottom line for timer, 0 seconds">
            <a:extLst>
              <a:ext uri="{FF2B5EF4-FFF2-40B4-BE49-F238E27FC236}">
                <a16:creationId xmlns:a16="http://schemas.microsoft.com/office/drawing/2014/main" id="{17B8F47F-D6B0-AE00-8F9B-A093FEAE43B1}"/>
              </a:ext>
            </a:extLst>
          </p:cNvPr>
          <p:cNvSpPr>
            <a:spLocks noChangeShapeType="1"/>
          </p:cNvSpPr>
          <p:nvPr/>
        </p:nvSpPr>
        <p:spPr bwMode="auto">
          <a:xfrm>
            <a:off x="1216035" y="5664583"/>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5" name="AutoShape 11">
            <a:hlinkClick r:id="" action="ppaction://noaction" highlightClick="1"/>
            <a:extLst>
              <a:ext uri="{FF2B5EF4-FFF2-40B4-BE49-F238E27FC236}">
                <a16:creationId xmlns:a16="http://schemas.microsoft.com/office/drawing/2014/main" id="{28BE5D3A-51FE-1991-7852-7A6CD93562F4}"/>
              </a:ext>
            </a:extLst>
          </p:cNvPr>
          <p:cNvSpPr>
            <a:spLocks noChangeArrowheads="1"/>
          </p:cNvSpPr>
          <p:nvPr/>
        </p:nvSpPr>
        <p:spPr bwMode="auto">
          <a:xfrm>
            <a:off x="505604" y="5786280"/>
            <a:ext cx="943583" cy="382082"/>
          </a:xfrm>
          <a:prstGeom prst="actionButtonBlank">
            <a:avLst/>
          </a:prstGeom>
          <a:solidFill>
            <a:schemeClr val="tx2"/>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defRPr/>
            </a:pPr>
            <a:r>
              <a:rPr lang="en-GB" sz="2400" b="1" dirty="0" err="1">
                <a:solidFill>
                  <a:schemeClr val="bg1"/>
                </a:solidFill>
                <a:latin typeface="+mj-lt"/>
              </a:rPr>
              <a:t>inicio</a:t>
            </a:r>
            <a:endParaRPr lang="en-GB" sz="2400" b="1" dirty="0">
              <a:solidFill>
                <a:schemeClr val="bg1"/>
              </a:solidFill>
              <a:latin typeface="+mj-lt"/>
            </a:endParaRPr>
          </a:p>
        </p:txBody>
      </p:sp>
      <p:sp>
        <p:nvSpPr>
          <p:cNvPr id="16" name="Text Placeholder 2">
            <a:extLst>
              <a:ext uri="{FF2B5EF4-FFF2-40B4-BE49-F238E27FC236}">
                <a16:creationId xmlns:a16="http://schemas.microsoft.com/office/drawing/2014/main" id="{1F6F97A5-7160-9BE4-D2FC-2B6F4DFCF1F0}"/>
              </a:ext>
            </a:extLst>
          </p:cNvPr>
          <p:cNvSpPr txBox="1">
            <a:spLocks/>
          </p:cNvSpPr>
          <p:nvPr/>
        </p:nvSpPr>
        <p:spPr>
          <a:xfrm>
            <a:off x="1354461" y="1749274"/>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60</a:t>
            </a:r>
          </a:p>
        </p:txBody>
      </p:sp>
      <p:sp>
        <p:nvSpPr>
          <p:cNvPr id="17" name="Text Placeholder 2">
            <a:extLst>
              <a:ext uri="{FF2B5EF4-FFF2-40B4-BE49-F238E27FC236}">
                <a16:creationId xmlns:a16="http://schemas.microsoft.com/office/drawing/2014/main" id="{EC92D87B-73A8-61C5-8AAF-30836D66F87C}"/>
              </a:ext>
            </a:extLst>
          </p:cNvPr>
          <p:cNvSpPr txBox="1">
            <a:spLocks/>
          </p:cNvSpPr>
          <p:nvPr/>
        </p:nvSpPr>
        <p:spPr>
          <a:xfrm>
            <a:off x="1402321" y="5432937"/>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a:t>
            </a:r>
          </a:p>
        </p:txBody>
      </p:sp>
      <p:pic>
        <p:nvPicPr>
          <p:cNvPr id="3080" name="Picture 8" descr="restaurant clipart - Clip Art Library">
            <a:extLst>
              <a:ext uri="{FF2B5EF4-FFF2-40B4-BE49-F238E27FC236}">
                <a16:creationId xmlns:a16="http://schemas.microsoft.com/office/drawing/2014/main" id="{373151DD-E5DE-72C6-3948-94A47BB7768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56570" y="4201203"/>
            <a:ext cx="771178" cy="771178"/>
          </a:xfrm>
          <a:prstGeom prst="rect">
            <a:avLst/>
          </a:prstGeom>
          <a:noFill/>
          <a:extLst>
            <a:ext uri="{909E8E84-426E-40DD-AFC4-6F175D3DCCD1}">
              <a14:hiddenFill xmlns:a14="http://schemas.microsoft.com/office/drawing/2010/main">
                <a:solidFill>
                  <a:srgbClr val="FFFFFF"/>
                </a:solidFill>
              </a14:hiddenFill>
            </a:ext>
          </a:extLst>
        </p:spPr>
      </p:pic>
      <p:grpSp>
        <p:nvGrpSpPr>
          <p:cNvPr id="8204" name="Group 8203">
            <a:extLst>
              <a:ext uri="{FF2B5EF4-FFF2-40B4-BE49-F238E27FC236}">
                <a16:creationId xmlns:a16="http://schemas.microsoft.com/office/drawing/2014/main" id="{5AFBAD64-3A49-EFF4-2C74-8037F3EBE628}"/>
              </a:ext>
            </a:extLst>
          </p:cNvPr>
          <p:cNvGrpSpPr/>
          <p:nvPr/>
        </p:nvGrpSpPr>
        <p:grpSpPr>
          <a:xfrm>
            <a:off x="1967119" y="1963289"/>
            <a:ext cx="2021305" cy="1636295"/>
            <a:chOff x="2663933" y="2620946"/>
            <a:chExt cx="2021305" cy="1636295"/>
          </a:xfrm>
        </p:grpSpPr>
        <p:grpSp>
          <p:nvGrpSpPr>
            <p:cNvPr id="57" name="Group 56">
              <a:extLst>
                <a:ext uri="{FF2B5EF4-FFF2-40B4-BE49-F238E27FC236}">
                  <a16:creationId xmlns:a16="http://schemas.microsoft.com/office/drawing/2014/main" id="{5F48B356-EA3A-9E55-7CD2-342705DD6995}"/>
                </a:ext>
              </a:extLst>
            </p:cNvPr>
            <p:cNvGrpSpPr/>
            <p:nvPr/>
          </p:nvGrpSpPr>
          <p:grpSpPr>
            <a:xfrm>
              <a:off x="2663933" y="2620946"/>
              <a:ext cx="2021305" cy="1636295"/>
              <a:chOff x="1825530" y="421451"/>
              <a:chExt cx="2021305" cy="1636295"/>
            </a:xfrm>
            <a:solidFill>
              <a:srgbClr val="FFF2CB"/>
            </a:solidFill>
          </p:grpSpPr>
          <p:sp>
            <p:nvSpPr>
              <p:cNvPr id="36" name="Rounded Rectangle 5">
                <a:extLst>
                  <a:ext uri="{FF2B5EF4-FFF2-40B4-BE49-F238E27FC236}">
                    <a16:creationId xmlns:a16="http://schemas.microsoft.com/office/drawing/2014/main" id="{D34B3699-4636-9489-08F1-FAFE8F633EFF}"/>
                  </a:ext>
                </a:extLst>
              </p:cNvPr>
              <p:cNvSpPr/>
              <p:nvPr/>
            </p:nvSpPr>
            <p:spPr>
              <a:xfrm>
                <a:off x="1825530" y="421451"/>
                <a:ext cx="2021305" cy="163629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4" name="TextBox 43">
                <a:extLst>
                  <a:ext uri="{FF2B5EF4-FFF2-40B4-BE49-F238E27FC236}">
                    <a16:creationId xmlns:a16="http://schemas.microsoft.com/office/drawing/2014/main" id="{9920FCE2-F7ED-0E41-AD0D-1F794AEA6086}"/>
                  </a:ext>
                </a:extLst>
              </p:cNvPr>
              <p:cNvSpPr txBox="1"/>
              <p:nvPr/>
            </p:nvSpPr>
            <p:spPr>
              <a:xfrm>
                <a:off x="1914883" y="1554612"/>
                <a:ext cx="1848111" cy="400110"/>
              </a:xfrm>
              <a:prstGeom prst="rect">
                <a:avLst/>
              </a:prstGeom>
              <a:grpFill/>
            </p:spPr>
            <p:txBody>
              <a:bodyPr wrap="square" rtlCol="0">
                <a:spAutoFit/>
              </a:bodyPr>
              <a:lstStyle/>
              <a:p>
                <a:r>
                  <a:rPr lang="en-ES" sz="2000" dirty="0">
                    <a:latin typeface="Century Gothic" panose="020B0502020202020204" pitchFamily="34" charset="0"/>
                  </a:rPr>
                  <a:t>[</a:t>
                </a:r>
                <a:r>
                  <a:rPr lang="en-GB" sz="2000" dirty="0" err="1">
                    <a:highlight>
                      <a:srgbClr val="C0C0C0"/>
                    </a:highlight>
                    <a:latin typeface="Century Gothic" panose="020B0502020202020204" pitchFamily="34" charset="0"/>
                  </a:rPr>
                  <a:t>voz</a:t>
                </a:r>
                <a:r>
                  <a:rPr lang="en-GB" sz="2000" dirty="0">
                    <a:highlight>
                      <a:srgbClr val="C0C0C0"/>
                    </a:highlight>
                    <a:latin typeface="Century Gothic" panose="020B0502020202020204" pitchFamily="34" charset="0"/>
                  </a:rPr>
                  <a:t> ; voces</a:t>
                </a:r>
                <a:r>
                  <a:rPr lang="en-ES" sz="2000" dirty="0">
                    <a:latin typeface="Century Gothic" panose="020B0502020202020204" pitchFamily="34" charset="0"/>
                  </a:rPr>
                  <a:t>]</a:t>
                </a:r>
              </a:p>
            </p:txBody>
          </p:sp>
        </p:grpSp>
        <p:pic>
          <p:nvPicPr>
            <p:cNvPr id="8195" name="Picture 14" descr="voice clipart - Clip Art Library">
              <a:extLst>
                <a:ext uri="{FF2B5EF4-FFF2-40B4-BE49-F238E27FC236}">
                  <a16:creationId xmlns:a16="http://schemas.microsoft.com/office/drawing/2014/main" id="{5C41343C-9321-67B5-A50E-DA9E5841FFA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9218" t="8521" r="6190" b="9685"/>
            <a:stretch/>
          </p:blipFill>
          <p:spPr bwMode="auto">
            <a:xfrm>
              <a:off x="3132390" y="2678375"/>
              <a:ext cx="1098018" cy="10616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06" name="Group 8205">
            <a:extLst>
              <a:ext uri="{FF2B5EF4-FFF2-40B4-BE49-F238E27FC236}">
                <a16:creationId xmlns:a16="http://schemas.microsoft.com/office/drawing/2014/main" id="{8269BA9B-5515-B3AB-3845-DF8E5FA8ED27}"/>
              </a:ext>
            </a:extLst>
          </p:cNvPr>
          <p:cNvGrpSpPr/>
          <p:nvPr/>
        </p:nvGrpSpPr>
        <p:grpSpPr>
          <a:xfrm>
            <a:off x="4519997" y="1953195"/>
            <a:ext cx="2021305" cy="1636295"/>
            <a:chOff x="4875946" y="2568801"/>
            <a:chExt cx="2021305" cy="1636295"/>
          </a:xfrm>
        </p:grpSpPr>
        <p:grpSp>
          <p:nvGrpSpPr>
            <p:cNvPr id="58" name="Group 57">
              <a:extLst>
                <a:ext uri="{FF2B5EF4-FFF2-40B4-BE49-F238E27FC236}">
                  <a16:creationId xmlns:a16="http://schemas.microsoft.com/office/drawing/2014/main" id="{DDD28B3A-DE67-5950-8F00-4FCED6D5909E}"/>
                </a:ext>
              </a:extLst>
            </p:cNvPr>
            <p:cNvGrpSpPr/>
            <p:nvPr/>
          </p:nvGrpSpPr>
          <p:grpSpPr>
            <a:xfrm>
              <a:off x="4875946" y="2568801"/>
              <a:ext cx="2021305" cy="1636295"/>
              <a:chOff x="4384641" y="213557"/>
              <a:chExt cx="2021305" cy="1636295"/>
            </a:xfrm>
            <a:solidFill>
              <a:srgbClr val="FFF2CB"/>
            </a:solidFill>
          </p:grpSpPr>
          <p:sp>
            <p:nvSpPr>
              <p:cNvPr id="37" name="Rounded Rectangle 5">
                <a:extLst>
                  <a:ext uri="{FF2B5EF4-FFF2-40B4-BE49-F238E27FC236}">
                    <a16:creationId xmlns:a16="http://schemas.microsoft.com/office/drawing/2014/main" id="{78522CC5-8BCD-2A09-EF33-284316DA124E}"/>
                  </a:ext>
                </a:extLst>
              </p:cNvPr>
              <p:cNvSpPr/>
              <p:nvPr/>
            </p:nvSpPr>
            <p:spPr>
              <a:xfrm>
                <a:off x="4384641" y="213557"/>
                <a:ext cx="2021305" cy="163629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5" name="TextBox 44">
                <a:extLst>
                  <a:ext uri="{FF2B5EF4-FFF2-40B4-BE49-F238E27FC236}">
                    <a16:creationId xmlns:a16="http://schemas.microsoft.com/office/drawing/2014/main" id="{2E036103-BA41-DF2A-3F30-01E124BB352E}"/>
                  </a:ext>
                </a:extLst>
              </p:cNvPr>
              <p:cNvSpPr txBox="1"/>
              <p:nvPr/>
            </p:nvSpPr>
            <p:spPr>
              <a:xfrm>
                <a:off x="4489406" y="1384828"/>
                <a:ext cx="1816523" cy="400110"/>
              </a:xfrm>
              <a:prstGeom prst="rect">
                <a:avLst/>
              </a:prstGeom>
              <a:grpFill/>
            </p:spPr>
            <p:txBody>
              <a:bodyPr wrap="none" rtlCol="0">
                <a:spAutoFit/>
              </a:bodyPr>
              <a:lstStyle/>
              <a:p>
                <a:r>
                  <a:rPr lang="en-ES" sz="2000" dirty="0">
                    <a:latin typeface="Century Gothic" panose="020B0502020202020204" pitchFamily="34" charset="0"/>
                  </a:rPr>
                  <a:t>[</a:t>
                </a:r>
                <a:r>
                  <a:rPr lang="en-GB" sz="2000" dirty="0" err="1">
                    <a:highlight>
                      <a:srgbClr val="C0C0C0"/>
                    </a:highlight>
                    <a:latin typeface="Century Gothic" panose="020B0502020202020204" pitchFamily="34" charset="0"/>
                  </a:rPr>
                  <a:t>feliz</a:t>
                </a:r>
                <a:r>
                  <a:rPr lang="en-GB" sz="2000" dirty="0">
                    <a:highlight>
                      <a:srgbClr val="C0C0C0"/>
                    </a:highlight>
                    <a:latin typeface="Century Gothic" panose="020B0502020202020204" pitchFamily="34" charset="0"/>
                  </a:rPr>
                  <a:t> ; </a:t>
                </a:r>
                <a:r>
                  <a:rPr lang="en-GB" sz="2000" dirty="0" err="1">
                    <a:highlight>
                      <a:srgbClr val="C0C0C0"/>
                    </a:highlight>
                    <a:latin typeface="Century Gothic" panose="020B0502020202020204" pitchFamily="34" charset="0"/>
                  </a:rPr>
                  <a:t>felices</a:t>
                </a:r>
                <a:r>
                  <a:rPr lang="en-ES" sz="2000" dirty="0">
                    <a:latin typeface="Century Gothic" panose="020B0502020202020204" pitchFamily="34" charset="0"/>
                  </a:rPr>
                  <a:t>]</a:t>
                </a:r>
              </a:p>
            </p:txBody>
          </p:sp>
        </p:grpSp>
        <p:pic>
          <p:nvPicPr>
            <p:cNvPr id="8196" name="Picture 16" descr="Free Happy Face Transparent Background, Download Free Happy Face ...">
              <a:extLst>
                <a:ext uri="{FF2B5EF4-FFF2-40B4-BE49-F238E27FC236}">
                  <a16:creationId xmlns:a16="http://schemas.microsoft.com/office/drawing/2014/main" id="{714E5FE0-560F-A57A-C7DB-2A1D0CB4B0D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80904" y="2683151"/>
              <a:ext cx="1071563" cy="106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09" name="Group 8208">
            <a:extLst>
              <a:ext uri="{FF2B5EF4-FFF2-40B4-BE49-F238E27FC236}">
                <a16:creationId xmlns:a16="http://schemas.microsoft.com/office/drawing/2014/main" id="{17A69661-4110-884C-7473-E101C401AC24}"/>
              </a:ext>
            </a:extLst>
          </p:cNvPr>
          <p:cNvGrpSpPr/>
          <p:nvPr/>
        </p:nvGrpSpPr>
        <p:grpSpPr>
          <a:xfrm>
            <a:off x="7063953" y="1952596"/>
            <a:ext cx="2058577" cy="1636295"/>
            <a:chOff x="7137832" y="2661686"/>
            <a:chExt cx="2058577" cy="1636295"/>
          </a:xfrm>
        </p:grpSpPr>
        <p:grpSp>
          <p:nvGrpSpPr>
            <p:cNvPr id="51" name="Group 50">
              <a:extLst>
                <a:ext uri="{FF2B5EF4-FFF2-40B4-BE49-F238E27FC236}">
                  <a16:creationId xmlns:a16="http://schemas.microsoft.com/office/drawing/2014/main" id="{AF2588EE-EC40-CE36-D437-AD6CE02A21D8}"/>
                </a:ext>
              </a:extLst>
            </p:cNvPr>
            <p:cNvGrpSpPr/>
            <p:nvPr/>
          </p:nvGrpSpPr>
          <p:grpSpPr>
            <a:xfrm>
              <a:off x="7143298" y="2661686"/>
              <a:ext cx="2021305" cy="1636295"/>
              <a:chOff x="2155693" y="6121244"/>
              <a:chExt cx="2021305" cy="1636295"/>
            </a:xfrm>
            <a:solidFill>
              <a:srgbClr val="FFF2CB"/>
            </a:solidFill>
          </p:grpSpPr>
          <p:sp>
            <p:nvSpPr>
              <p:cNvPr id="32" name="Rounded Rectangle 5">
                <a:extLst>
                  <a:ext uri="{FF2B5EF4-FFF2-40B4-BE49-F238E27FC236}">
                    <a16:creationId xmlns:a16="http://schemas.microsoft.com/office/drawing/2014/main" id="{C46AD0ED-6E6F-4C5D-0784-522F3B805698}"/>
                  </a:ext>
                </a:extLst>
              </p:cNvPr>
              <p:cNvSpPr/>
              <p:nvPr/>
            </p:nvSpPr>
            <p:spPr>
              <a:xfrm>
                <a:off x="2155693" y="6121244"/>
                <a:ext cx="2021305" cy="163629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0" name="TextBox 39">
                <a:extLst>
                  <a:ext uri="{FF2B5EF4-FFF2-40B4-BE49-F238E27FC236}">
                    <a16:creationId xmlns:a16="http://schemas.microsoft.com/office/drawing/2014/main" id="{6C9CEE89-C5B0-6429-736F-36100D790E52}"/>
                  </a:ext>
                </a:extLst>
              </p:cNvPr>
              <p:cNvSpPr txBox="1"/>
              <p:nvPr/>
            </p:nvSpPr>
            <p:spPr>
              <a:xfrm>
                <a:off x="2303936" y="6945049"/>
                <a:ext cx="1798763" cy="707886"/>
              </a:xfrm>
              <a:prstGeom prst="rect">
                <a:avLst/>
              </a:prstGeom>
              <a:grpFill/>
            </p:spPr>
            <p:txBody>
              <a:bodyPr wrap="square" rtlCol="0">
                <a:spAutoFit/>
              </a:bodyPr>
              <a:lstStyle/>
              <a:p>
                <a:r>
                  <a:rPr lang="en-ES" sz="2000" dirty="0">
                    <a:latin typeface="Century Gothic" panose="020B0502020202020204" pitchFamily="34" charset="0"/>
                  </a:rPr>
                  <a:t>[</a:t>
                </a:r>
                <a:r>
                  <a:rPr lang="en-GB" sz="2000" dirty="0" err="1">
                    <a:highlight>
                      <a:srgbClr val="C0C0C0"/>
                    </a:highlight>
                    <a:latin typeface="Century Gothic" panose="020B0502020202020204" pitchFamily="34" charset="0"/>
                  </a:rPr>
                  <a:t>dificultad</a:t>
                </a:r>
                <a:r>
                  <a:rPr lang="en-GB" sz="2000" dirty="0">
                    <a:highlight>
                      <a:srgbClr val="C0C0C0"/>
                    </a:highlight>
                    <a:latin typeface="Century Gothic" panose="020B0502020202020204" pitchFamily="34" charset="0"/>
                  </a:rPr>
                  <a:t> ; </a:t>
                </a:r>
                <a:r>
                  <a:rPr lang="en-GB" sz="2000" dirty="0" err="1">
                    <a:highlight>
                      <a:srgbClr val="C0C0C0"/>
                    </a:highlight>
                    <a:latin typeface="Century Gothic" panose="020B0502020202020204" pitchFamily="34" charset="0"/>
                  </a:rPr>
                  <a:t>dificultades</a:t>
                </a:r>
                <a:r>
                  <a:rPr lang="en-ES" sz="2000" dirty="0">
                    <a:latin typeface="Century Gothic" panose="020B0502020202020204" pitchFamily="34" charset="0"/>
                  </a:rPr>
                  <a:t>]</a:t>
                </a:r>
              </a:p>
            </p:txBody>
          </p:sp>
        </p:grpSp>
        <p:sp>
          <p:nvSpPr>
            <p:cNvPr id="8197" name="Rectangle 8196">
              <a:extLst>
                <a:ext uri="{FF2B5EF4-FFF2-40B4-BE49-F238E27FC236}">
                  <a16:creationId xmlns:a16="http://schemas.microsoft.com/office/drawing/2014/main" id="{DE1F987D-B7A2-A5D8-8BBB-6D7C0812EC5D}"/>
                </a:ext>
              </a:extLst>
            </p:cNvPr>
            <p:cNvSpPr/>
            <p:nvPr/>
          </p:nvSpPr>
          <p:spPr>
            <a:xfrm>
              <a:off x="7137832" y="2898533"/>
              <a:ext cx="2058577"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rgbClr val="92D050"/>
                  </a:solidFill>
                  <a:effectLst>
                    <a:outerShdw blurRad="12700" dist="38100" dir="2700000" algn="tl" rotWithShape="0">
                      <a:schemeClr val="bg1">
                        <a:lumMod val="50000"/>
                      </a:schemeClr>
                    </a:outerShdw>
                  </a:effectLst>
                </a:rPr>
                <a:t>difficulty</a:t>
              </a:r>
            </a:p>
          </p:txBody>
        </p:sp>
      </p:grpSp>
      <p:pic>
        <p:nvPicPr>
          <p:cNvPr id="8199" name="Picture 4" descr="root clipart - Clip Art Library">
            <a:extLst>
              <a:ext uri="{FF2B5EF4-FFF2-40B4-BE49-F238E27FC236}">
                <a16:creationId xmlns:a16="http://schemas.microsoft.com/office/drawing/2014/main" id="{6E870858-146B-FEC1-22F0-3AD01F41911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00889" y="4259082"/>
            <a:ext cx="1219199" cy="93821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12" descr="kid dreaming clipart - Clip Art Library">
            <a:extLst>
              <a:ext uri="{FF2B5EF4-FFF2-40B4-BE49-F238E27FC236}">
                <a16:creationId xmlns:a16="http://schemas.microsoft.com/office/drawing/2014/main" id="{C2545294-5AA4-9019-0E85-1A4B81EE85C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31370" y="4220327"/>
            <a:ext cx="1128302" cy="791495"/>
          </a:xfrm>
          <a:prstGeom prst="rect">
            <a:avLst/>
          </a:prstGeom>
          <a:noFill/>
          <a:extLst>
            <a:ext uri="{909E8E84-426E-40DD-AFC4-6F175D3DCCD1}">
              <a14:hiddenFill xmlns:a14="http://schemas.microsoft.com/office/drawing/2010/main">
                <a:solidFill>
                  <a:srgbClr val="FFFFFF"/>
                </a:solidFill>
              </a14:hiddenFill>
            </a:ext>
          </a:extLst>
        </p:spPr>
      </p:pic>
      <p:sp>
        <p:nvSpPr>
          <p:cNvPr id="8201" name="Rectangle 8200">
            <a:extLst>
              <a:ext uri="{FF2B5EF4-FFF2-40B4-BE49-F238E27FC236}">
                <a16:creationId xmlns:a16="http://schemas.microsoft.com/office/drawing/2014/main" id="{30B1F96D-9076-BA49-5056-63D16D151F13}"/>
              </a:ext>
            </a:extLst>
          </p:cNvPr>
          <p:cNvSpPr/>
          <p:nvPr/>
        </p:nvSpPr>
        <p:spPr>
          <a:xfrm>
            <a:off x="6893310" y="4456025"/>
            <a:ext cx="2223686"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rgbClr val="0055A5"/>
                </a:solidFill>
                <a:effectLst>
                  <a:outerShdw blurRad="12700" dist="38100" dir="2700000" algn="tl" rotWithShape="0">
                    <a:schemeClr val="bg1">
                      <a:lumMod val="50000"/>
                    </a:schemeClr>
                  </a:outerShdw>
                </a:effectLst>
              </a:rPr>
              <a:t>necessary</a:t>
            </a:r>
          </a:p>
        </p:txBody>
      </p:sp>
      <p:grpSp>
        <p:nvGrpSpPr>
          <p:cNvPr id="8203" name="Group 8202">
            <a:extLst>
              <a:ext uri="{FF2B5EF4-FFF2-40B4-BE49-F238E27FC236}">
                <a16:creationId xmlns:a16="http://schemas.microsoft.com/office/drawing/2014/main" id="{E77F7E41-D18A-3887-6830-CEDE8CA1C386}"/>
              </a:ext>
            </a:extLst>
          </p:cNvPr>
          <p:cNvGrpSpPr/>
          <p:nvPr/>
        </p:nvGrpSpPr>
        <p:grpSpPr>
          <a:xfrm>
            <a:off x="1957634" y="1962784"/>
            <a:ext cx="2021305" cy="1636295"/>
            <a:chOff x="2657735" y="2637340"/>
            <a:chExt cx="2021305" cy="1636295"/>
          </a:xfrm>
        </p:grpSpPr>
        <p:sp>
          <p:nvSpPr>
            <p:cNvPr id="23" name="Rounded Rectangle 5">
              <a:extLst>
                <a:ext uri="{FF2B5EF4-FFF2-40B4-BE49-F238E27FC236}">
                  <a16:creationId xmlns:a16="http://schemas.microsoft.com/office/drawing/2014/main" id="{03BF02A7-02AE-0A9A-5569-402D2BB42B68}"/>
                </a:ext>
              </a:extLst>
            </p:cNvPr>
            <p:cNvSpPr/>
            <p:nvPr/>
          </p:nvSpPr>
          <p:spPr>
            <a:xfrm>
              <a:off x="2657735" y="2637340"/>
              <a:ext cx="2021305" cy="1636295"/>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8" name="TextBox 27">
              <a:extLst>
                <a:ext uri="{FF2B5EF4-FFF2-40B4-BE49-F238E27FC236}">
                  <a16:creationId xmlns:a16="http://schemas.microsoft.com/office/drawing/2014/main" id="{11B735C7-0710-1DE9-02C0-49276991E828}"/>
                </a:ext>
              </a:extLst>
            </p:cNvPr>
            <p:cNvSpPr txBox="1"/>
            <p:nvPr/>
          </p:nvSpPr>
          <p:spPr>
            <a:xfrm>
              <a:off x="3093958" y="3819465"/>
              <a:ext cx="1059906" cy="400110"/>
            </a:xfrm>
            <a:prstGeom prst="rect">
              <a:avLst/>
            </a:prstGeom>
            <a:noFill/>
          </p:spPr>
          <p:txBody>
            <a:bodyPr wrap="none" rtlCol="0">
              <a:spAutoFit/>
            </a:bodyPr>
            <a:lstStyle/>
            <a:p>
              <a:r>
                <a:rPr lang="en-ES" sz="2000" dirty="0">
                  <a:latin typeface="Century Gothic" panose="020B0502020202020204" pitchFamily="34" charset="0"/>
                </a:rPr>
                <a:t>[</a:t>
              </a:r>
              <a:r>
                <a:rPr lang="en-GB" sz="2000" dirty="0">
                  <a:highlight>
                    <a:srgbClr val="C0C0C0"/>
                  </a:highlight>
                  <a:latin typeface="Century Gothic" panose="020B0502020202020204" pitchFamily="34" charset="0"/>
                </a:rPr>
                <a:t>voice</a:t>
              </a:r>
              <a:r>
                <a:rPr lang="en-ES" sz="2000" dirty="0">
                  <a:latin typeface="Century Gothic" panose="020B0502020202020204" pitchFamily="34" charset="0"/>
                </a:rPr>
                <a:t>]</a:t>
              </a:r>
            </a:p>
          </p:txBody>
        </p:sp>
        <p:pic>
          <p:nvPicPr>
            <p:cNvPr id="3086" name="Picture 14" descr="voice clipart - Clip Art Library">
              <a:extLst>
                <a:ext uri="{FF2B5EF4-FFF2-40B4-BE49-F238E27FC236}">
                  <a16:creationId xmlns:a16="http://schemas.microsoft.com/office/drawing/2014/main" id="{1C047850-BD24-3C8F-4312-DB99B67613E7}"/>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l="9218" t="8521" r="6190" b="9685"/>
            <a:stretch/>
          </p:blipFill>
          <p:spPr bwMode="auto">
            <a:xfrm>
              <a:off x="3116597" y="2756898"/>
              <a:ext cx="1098018" cy="10616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05" name="Group 8204">
            <a:extLst>
              <a:ext uri="{FF2B5EF4-FFF2-40B4-BE49-F238E27FC236}">
                <a16:creationId xmlns:a16="http://schemas.microsoft.com/office/drawing/2014/main" id="{69B921C5-AF8D-1164-380C-4FD6A1CBB973}"/>
              </a:ext>
            </a:extLst>
          </p:cNvPr>
          <p:cNvGrpSpPr/>
          <p:nvPr/>
        </p:nvGrpSpPr>
        <p:grpSpPr>
          <a:xfrm>
            <a:off x="4520573" y="1961879"/>
            <a:ext cx="2021305" cy="1636295"/>
            <a:chOff x="4884018" y="2583280"/>
            <a:chExt cx="2021305" cy="1636295"/>
          </a:xfrm>
        </p:grpSpPr>
        <p:sp>
          <p:nvSpPr>
            <p:cNvPr id="21" name="Rounded Rectangle 5">
              <a:extLst>
                <a:ext uri="{FF2B5EF4-FFF2-40B4-BE49-F238E27FC236}">
                  <a16:creationId xmlns:a16="http://schemas.microsoft.com/office/drawing/2014/main" id="{EBF57509-FE2E-ED93-7D2F-9CB9D8E33938}"/>
                </a:ext>
              </a:extLst>
            </p:cNvPr>
            <p:cNvSpPr/>
            <p:nvPr/>
          </p:nvSpPr>
          <p:spPr>
            <a:xfrm>
              <a:off x="4884018" y="2583280"/>
              <a:ext cx="2021305" cy="1636295"/>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6" name="TextBox 25">
              <a:extLst>
                <a:ext uri="{FF2B5EF4-FFF2-40B4-BE49-F238E27FC236}">
                  <a16:creationId xmlns:a16="http://schemas.microsoft.com/office/drawing/2014/main" id="{5C9D379D-E4DE-9971-6F8A-8DEF3A576EC5}"/>
                </a:ext>
              </a:extLst>
            </p:cNvPr>
            <p:cNvSpPr txBox="1"/>
            <p:nvPr/>
          </p:nvSpPr>
          <p:spPr>
            <a:xfrm>
              <a:off x="5290348" y="3819465"/>
              <a:ext cx="1183337" cy="400110"/>
            </a:xfrm>
            <a:prstGeom prst="rect">
              <a:avLst/>
            </a:prstGeom>
            <a:noFill/>
          </p:spPr>
          <p:txBody>
            <a:bodyPr wrap="none" rtlCol="0">
              <a:spAutoFit/>
            </a:bodyPr>
            <a:lstStyle/>
            <a:p>
              <a:r>
                <a:rPr lang="en-ES" sz="2000" dirty="0">
                  <a:latin typeface="Century Gothic" panose="020B0502020202020204" pitchFamily="34" charset="0"/>
                </a:rPr>
                <a:t>[</a:t>
              </a:r>
              <a:r>
                <a:rPr lang="en-GB" sz="2000" dirty="0">
                  <a:highlight>
                    <a:srgbClr val="C0C0C0"/>
                  </a:highlight>
                  <a:latin typeface="Century Gothic" panose="020B0502020202020204" pitchFamily="34" charset="0"/>
                </a:rPr>
                <a:t>happy</a:t>
              </a:r>
              <a:r>
                <a:rPr lang="en-ES" sz="2000" dirty="0">
                  <a:latin typeface="Century Gothic" panose="020B0502020202020204" pitchFamily="34" charset="0"/>
                </a:rPr>
                <a:t>]</a:t>
              </a:r>
            </a:p>
          </p:txBody>
        </p:sp>
        <p:pic>
          <p:nvPicPr>
            <p:cNvPr id="3088" name="Picture 16" descr="Free Happy Face Transparent Background, Download Free Happy Face ...">
              <a:extLst>
                <a:ext uri="{FF2B5EF4-FFF2-40B4-BE49-F238E27FC236}">
                  <a16:creationId xmlns:a16="http://schemas.microsoft.com/office/drawing/2014/main" id="{E2F2A884-7334-ABC3-1468-01FB6E873691}"/>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11198" y="2704923"/>
              <a:ext cx="1071563" cy="1066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08" name="Group 8207">
            <a:extLst>
              <a:ext uri="{FF2B5EF4-FFF2-40B4-BE49-F238E27FC236}">
                <a16:creationId xmlns:a16="http://schemas.microsoft.com/office/drawing/2014/main" id="{C4509CF8-125A-C448-049B-D86A0351CA2D}"/>
              </a:ext>
            </a:extLst>
          </p:cNvPr>
          <p:cNvGrpSpPr/>
          <p:nvPr/>
        </p:nvGrpSpPr>
        <p:grpSpPr>
          <a:xfrm>
            <a:off x="7063377" y="1955846"/>
            <a:ext cx="2058577" cy="1636295"/>
            <a:chOff x="7151885" y="2657848"/>
            <a:chExt cx="2058577" cy="1636295"/>
          </a:xfrm>
        </p:grpSpPr>
        <p:sp>
          <p:nvSpPr>
            <p:cNvPr id="24" name="Rounded Rectangle 5">
              <a:extLst>
                <a:ext uri="{FF2B5EF4-FFF2-40B4-BE49-F238E27FC236}">
                  <a16:creationId xmlns:a16="http://schemas.microsoft.com/office/drawing/2014/main" id="{F6CF5FA1-F861-6E56-2BD5-FB9E944694BF}"/>
                </a:ext>
              </a:extLst>
            </p:cNvPr>
            <p:cNvSpPr/>
            <p:nvPr/>
          </p:nvSpPr>
          <p:spPr>
            <a:xfrm>
              <a:off x="7160294" y="2657848"/>
              <a:ext cx="2021305" cy="1636295"/>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192" name="Rectangle 8191">
              <a:extLst>
                <a:ext uri="{FF2B5EF4-FFF2-40B4-BE49-F238E27FC236}">
                  <a16:creationId xmlns:a16="http://schemas.microsoft.com/office/drawing/2014/main" id="{07E5AC6A-B34F-85DE-AB4E-E129EBBA658C}"/>
                </a:ext>
              </a:extLst>
            </p:cNvPr>
            <p:cNvSpPr/>
            <p:nvPr/>
          </p:nvSpPr>
          <p:spPr>
            <a:xfrm>
              <a:off x="7151885" y="3182756"/>
              <a:ext cx="2058577" cy="646331"/>
            </a:xfrm>
            <a:prstGeom prst="rect">
              <a:avLst/>
            </a:prstGeom>
            <a:noFill/>
          </p:spPr>
          <p:txBody>
            <a:bodyPr wrap="none" lIns="91440" tIns="45720" rIns="91440" bIns="45720">
              <a:spAutoFit/>
            </a:bodyPr>
            <a:lstStyle/>
            <a:p>
              <a:pPr algn="ctr"/>
              <a:r>
                <a:rPr lang="en-US" sz="3600" b="1" cap="none" spc="0" dirty="0">
                  <a:ln w="9525">
                    <a:solidFill>
                      <a:schemeClr val="bg1"/>
                    </a:solidFill>
                    <a:prstDash val="solid"/>
                  </a:ln>
                  <a:solidFill>
                    <a:srgbClr val="92D050"/>
                  </a:solidFill>
                  <a:effectLst>
                    <a:outerShdw blurRad="12700" dist="38100" dir="2700000" algn="tl" rotWithShape="0">
                      <a:schemeClr val="bg1">
                        <a:lumMod val="50000"/>
                      </a:schemeClr>
                    </a:outerShdw>
                  </a:effectLst>
                </a:rPr>
                <a:t>difficulty</a:t>
              </a:r>
            </a:p>
          </p:txBody>
        </p:sp>
      </p:grpSp>
      <p:grpSp>
        <p:nvGrpSpPr>
          <p:cNvPr id="8215" name="Group 8214">
            <a:extLst>
              <a:ext uri="{FF2B5EF4-FFF2-40B4-BE49-F238E27FC236}">
                <a16:creationId xmlns:a16="http://schemas.microsoft.com/office/drawing/2014/main" id="{6FE59F6C-D768-D145-052F-52CD0588237F}"/>
              </a:ext>
            </a:extLst>
          </p:cNvPr>
          <p:cNvGrpSpPr/>
          <p:nvPr/>
        </p:nvGrpSpPr>
        <p:grpSpPr>
          <a:xfrm>
            <a:off x="1919109" y="4109379"/>
            <a:ext cx="2021305" cy="1636295"/>
            <a:chOff x="2715205" y="4431485"/>
            <a:chExt cx="2021305" cy="1636295"/>
          </a:xfrm>
        </p:grpSpPr>
        <p:grpSp>
          <p:nvGrpSpPr>
            <p:cNvPr id="8211" name="Group 8210">
              <a:extLst>
                <a:ext uri="{FF2B5EF4-FFF2-40B4-BE49-F238E27FC236}">
                  <a16:creationId xmlns:a16="http://schemas.microsoft.com/office/drawing/2014/main" id="{CF4D6172-4C14-13D2-1DB8-82254EDD4D0E}"/>
                </a:ext>
              </a:extLst>
            </p:cNvPr>
            <p:cNvGrpSpPr/>
            <p:nvPr/>
          </p:nvGrpSpPr>
          <p:grpSpPr>
            <a:xfrm>
              <a:off x="2715205" y="4431485"/>
              <a:ext cx="2021305" cy="1636295"/>
              <a:chOff x="119326" y="2332199"/>
              <a:chExt cx="2021305" cy="1636295"/>
            </a:xfrm>
            <a:solidFill>
              <a:srgbClr val="FFF2CB"/>
            </a:solidFill>
          </p:grpSpPr>
          <p:sp>
            <p:nvSpPr>
              <p:cNvPr id="8212" name="Rounded Rectangle 5">
                <a:extLst>
                  <a:ext uri="{FF2B5EF4-FFF2-40B4-BE49-F238E27FC236}">
                    <a16:creationId xmlns:a16="http://schemas.microsoft.com/office/drawing/2014/main" id="{FF622F81-D3C0-ACB3-F593-52ABF8B3A7F9}"/>
                  </a:ext>
                </a:extLst>
              </p:cNvPr>
              <p:cNvSpPr/>
              <p:nvPr/>
            </p:nvSpPr>
            <p:spPr>
              <a:xfrm>
                <a:off x="119326" y="2332199"/>
                <a:ext cx="2021305" cy="1636295"/>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213" name="TextBox 8212">
                <a:extLst>
                  <a:ext uri="{FF2B5EF4-FFF2-40B4-BE49-F238E27FC236}">
                    <a16:creationId xmlns:a16="http://schemas.microsoft.com/office/drawing/2014/main" id="{384448BA-352D-7A79-2D37-7EB171695567}"/>
                  </a:ext>
                </a:extLst>
              </p:cNvPr>
              <p:cNvSpPr txBox="1"/>
              <p:nvPr/>
            </p:nvSpPr>
            <p:spPr>
              <a:xfrm>
                <a:off x="175720" y="3494122"/>
                <a:ext cx="1723549" cy="400110"/>
              </a:xfrm>
              <a:prstGeom prst="rect">
                <a:avLst/>
              </a:prstGeom>
              <a:grpFill/>
            </p:spPr>
            <p:txBody>
              <a:bodyPr wrap="none" rtlCol="0">
                <a:spAutoFit/>
              </a:bodyPr>
              <a:lstStyle/>
              <a:p>
                <a:r>
                  <a:rPr lang="en-ES" sz="2000" dirty="0">
                    <a:latin typeface="Century Gothic" panose="020B0502020202020204" pitchFamily="34" charset="0"/>
                  </a:rPr>
                  <a:t>[</a:t>
                </a:r>
                <a:r>
                  <a:rPr lang="en-GB" sz="2000" dirty="0" err="1">
                    <a:highlight>
                      <a:srgbClr val="C0C0C0"/>
                    </a:highlight>
                    <a:latin typeface="Century Gothic" panose="020B0502020202020204" pitchFamily="34" charset="0"/>
                  </a:rPr>
                  <a:t>raíz</a:t>
                </a:r>
                <a:r>
                  <a:rPr lang="en-GB" sz="2000" dirty="0">
                    <a:highlight>
                      <a:srgbClr val="C0C0C0"/>
                    </a:highlight>
                    <a:latin typeface="Century Gothic" panose="020B0502020202020204" pitchFamily="34" charset="0"/>
                  </a:rPr>
                  <a:t> ; </a:t>
                </a:r>
                <a:r>
                  <a:rPr lang="en-GB" sz="2000" dirty="0" err="1">
                    <a:highlight>
                      <a:srgbClr val="C0C0C0"/>
                    </a:highlight>
                    <a:latin typeface="Century Gothic" panose="020B0502020202020204" pitchFamily="34" charset="0"/>
                  </a:rPr>
                  <a:t>raices</a:t>
                </a:r>
                <a:r>
                  <a:rPr lang="en-ES" sz="2000" dirty="0">
                    <a:latin typeface="Century Gothic" panose="020B0502020202020204" pitchFamily="34" charset="0"/>
                  </a:rPr>
                  <a:t>]</a:t>
                </a:r>
              </a:p>
            </p:txBody>
          </p:sp>
        </p:grpSp>
        <p:pic>
          <p:nvPicPr>
            <p:cNvPr id="8214" name="Picture 4" descr="root clipart - Clip Art Library">
              <a:extLst>
                <a:ext uri="{FF2B5EF4-FFF2-40B4-BE49-F238E27FC236}">
                  <a16:creationId xmlns:a16="http://schemas.microsoft.com/office/drawing/2014/main" id="{317AC18C-3D22-C360-6BC0-EB0E76DE78C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98292" y="4581187"/>
              <a:ext cx="1219199" cy="9382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10" name="Group 8209">
            <a:extLst>
              <a:ext uri="{FF2B5EF4-FFF2-40B4-BE49-F238E27FC236}">
                <a16:creationId xmlns:a16="http://schemas.microsoft.com/office/drawing/2014/main" id="{438F6E72-98BB-400F-7E4A-9B80283F5929}"/>
              </a:ext>
            </a:extLst>
          </p:cNvPr>
          <p:cNvGrpSpPr/>
          <p:nvPr/>
        </p:nvGrpSpPr>
        <p:grpSpPr>
          <a:xfrm>
            <a:off x="1913157" y="4112975"/>
            <a:ext cx="2021305" cy="1636295"/>
            <a:chOff x="2709445" y="4419629"/>
            <a:chExt cx="2021305" cy="1636295"/>
          </a:xfrm>
        </p:grpSpPr>
        <p:sp>
          <p:nvSpPr>
            <p:cNvPr id="22" name="Rounded Rectangle 5">
              <a:extLst>
                <a:ext uri="{FF2B5EF4-FFF2-40B4-BE49-F238E27FC236}">
                  <a16:creationId xmlns:a16="http://schemas.microsoft.com/office/drawing/2014/main" id="{841B2021-6721-3A87-EE41-16AC7D593ADD}"/>
                </a:ext>
              </a:extLst>
            </p:cNvPr>
            <p:cNvSpPr/>
            <p:nvPr/>
          </p:nvSpPr>
          <p:spPr>
            <a:xfrm>
              <a:off x="2709445" y="4419629"/>
              <a:ext cx="2021305" cy="1636295"/>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7" name="TextBox 26">
              <a:extLst>
                <a:ext uri="{FF2B5EF4-FFF2-40B4-BE49-F238E27FC236}">
                  <a16:creationId xmlns:a16="http://schemas.microsoft.com/office/drawing/2014/main" id="{6091D75F-44DB-3D9E-7051-04C9524F0E35}"/>
                </a:ext>
              </a:extLst>
            </p:cNvPr>
            <p:cNvSpPr txBox="1"/>
            <p:nvPr/>
          </p:nvSpPr>
          <p:spPr>
            <a:xfrm>
              <a:off x="3292381" y="5615229"/>
              <a:ext cx="864339" cy="400110"/>
            </a:xfrm>
            <a:prstGeom prst="rect">
              <a:avLst/>
            </a:prstGeom>
            <a:noFill/>
          </p:spPr>
          <p:txBody>
            <a:bodyPr wrap="none" rtlCol="0">
              <a:spAutoFit/>
            </a:bodyPr>
            <a:lstStyle/>
            <a:p>
              <a:r>
                <a:rPr lang="en-ES" sz="2000" dirty="0">
                  <a:latin typeface="Century Gothic" panose="020B0502020202020204" pitchFamily="34" charset="0"/>
                </a:rPr>
                <a:t>[</a:t>
              </a:r>
              <a:r>
                <a:rPr lang="en-GB" sz="2000" dirty="0">
                  <a:highlight>
                    <a:srgbClr val="C0C0C0"/>
                  </a:highlight>
                  <a:latin typeface="Century Gothic" panose="020B0502020202020204" pitchFamily="34" charset="0"/>
                </a:rPr>
                <a:t>root</a:t>
              </a:r>
              <a:r>
                <a:rPr lang="en-ES" sz="2000" dirty="0">
                  <a:latin typeface="Century Gothic" panose="020B0502020202020204" pitchFamily="34" charset="0"/>
                </a:rPr>
                <a:t>]</a:t>
              </a:r>
            </a:p>
          </p:txBody>
        </p:sp>
        <p:pic>
          <p:nvPicPr>
            <p:cNvPr id="3076" name="Picture 4" descr="root clipart - Clip Art Library">
              <a:extLst>
                <a:ext uri="{FF2B5EF4-FFF2-40B4-BE49-F238E27FC236}">
                  <a16:creationId xmlns:a16="http://schemas.microsoft.com/office/drawing/2014/main" id="{97D530BA-DABB-8429-B5EE-94C4A4979EF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46830" y="4587504"/>
              <a:ext cx="1219199" cy="9382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16" name="Group 8215">
            <a:extLst>
              <a:ext uri="{FF2B5EF4-FFF2-40B4-BE49-F238E27FC236}">
                <a16:creationId xmlns:a16="http://schemas.microsoft.com/office/drawing/2014/main" id="{60BFBD09-68D8-7CFE-2DBE-1BF75717CA26}"/>
              </a:ext>
            </a:extLst>
          </p:cNvPr>
          <p:cNvGrpSpPr/>
          <p:nvPr/>
        </p:nvGrpSpPr>
        <p:grpSpPr>
          <a:xfrm>
            <a:off x="4398608" y="4134208"/>
            <a:ext cx="2021305" cy="1636295"/>
            <a:chOff x="4910921" y="4419629"/>
            <a:chExt cx="2021305" cy="1636295"/>
          </a:xfrm>
        </p:grpSpPr>
        <p:sp>
          <p:nvSpPr>
            <p:cNvPr id="19" name="Rounded Rectangle 5">
              <a:extLst>
                <a:ext uri="{FF2B5EF4-FFF2-40B4-BE49-F238E27FC236}">
                  <a16:creationId xmlns:a16="http://schemas.microsoft.com/office/drawing/2014/main" id="{921F4A19-C7B5-051E-8DCA-1948067A9471}"/>
                </a:ext>
              </a:extLst>
            </p:cNvPr>
            <p:cNvSpPr/>
            <p:nvPr/>
          </p:nvSpPr>
          <p:spPr>
            <a:xfrm>
              <a:off x="4910921" y="4419629"/>
              <a:ext cx="2021305" cy="1636295"/>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9" name="TextBox 28">
              <a:extLst>
                <a:ext uri="{FF2B5EF4-FFF2-40B4-BE49-F238E27FC236}">
                  <a16:creationId xmlns:a16="http://schemas.microsoft.com/office/drawing/2014/main" id="{1DA81FBB-D43D-9885-DD22-AC8FE995A186}"/>
                </a:ext>
              </a:extLst>
            </p:cNvPr>
            <p:cNvSpPr txBox="1"/>
            <p:nvPr/>
          </p:nvSpPr>
          <p:spPr>
            <a:xfrm>
              <a:off x="5294988" y="5592732"/>
              <a:ext cx="1199367" cy="400110"/>
            </a:xfrm>
            <a:prstGeom prst="rect">
              <a:avLst/>
            </a:prstGeom>
            <a:noFill/>
          </p:spPr>
          <p:txBody>
            <a:bodyPr wrap="none" rtlCol="0">
              <a:spAutoFit/>
            </a:bodyPr>
            <a:lstStyle/>
            <a:p>
              <a:r>
                <a:rPr lang="en-ES" sz="2000" dirty="0">
                  <a:latin typeface="Century Gothic" panose="020B0502020202020204" pitchFamily="34" charset="0"/>
                </a:rPr>
                <a:t>[</a:t>
              </a:r>
              <a:r>
                <a:rPr lang="en-GB" sz="2000" dirty="0">
                  <a:highlight>
                    <a:srgbClr val="C0C0C0"/>
                  </a:highlight>
                  <a:latin typeface="Century Gothic" panose="020B0502020202020204" pitchFamily="34" charset="0"/>
                </a:rPr>
                <a:t>dream</a:t>
              </a:r>
              <a:r>
                <a:rPr lang="en-ES" sz="2000" dirty="0">
                  <a:latin typeface="Century Gothic" panose="020B0502020202020204" pitchFamily="34" charset="0"/>
                </a:rPr>
                <a:t>]</a:t>
              </a:r>
            </a:p>
          </p:txBody>
        </p:sp>
        <p:pic>
          <p:nvPicPr>
            <p:cNvPr id="3084" name="Picture 12" descr="kid dreaming clipart - Clip Art Library">
              <a:extLst>
                <a:ext uri="{FF2B5EF4-FFF2-40B4-BE49-F238E27FC236}">
                  <a16:creationId xmlns:a16="http://schemas.microsoft.com/office/drawing/2014/main" id="{367C8627-EE21-D546-799B-A66820DB0759}"/>
                </a:ext>
              </a:extLst>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72477" y="4488950"/>
              <a:ext cx="1600428" cy="1122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17" name="Group 8216">
            <a:extLst>
              <a:ext uri="{FF2B5EF4-FFF2-40B4-BE49-F238E27FC236}">
                <a16:creationId xmlns:a16="http://schemas.microsoft.com/office/drawing/2014/main" id="{61ABE217-75E0-4342-7A11-EC97F918F6F7}"/>
              </a:ext>
            </a:extLst>
          </p:cNvPr>
          <p:cNvGrpSpPr/>
          <p:nvPr/>
        </p:nvGrpSpPr>
        <p:grpSpPr>
          <a:xfrm>
            <a:off x="6896758" y="4103644"/>
            <a:ext cx="2223686" cy="1636295"/>
            <a:chOff x="7042107" y="4419629"/>
            <a:chExt cx="2223686" cy="1636295"/>
          </a:xfrm>
        </p:grpSpPr>
        <p:sp>
          <p:nvSpPr>
            <p:cNvPr id="20" name="Rounded Rectangle 5">
              <a:extLst>
                <a:ext uri="{FF2B5EF4-FFF2-40B4-BE49-F238E27FC236}">
                  <a16:creationId xmlns:a16="http://schemas.microsoft.com/office/drawing/2014/main" id="{6C8FDE6C-089A-06C1-371F-7C59E22914A2}"/>
                </a:ext>
              </a:extLst>
            </p:cNvPr>
            <p:cNvSpPr/>
            <p:nvPr/>
          </p:nvSpPr>
          <p:spPr>
            <a:xfrm>
              <a:off x="7163823" y="4419629"/>
              <a:ext cx="2021305" cy="1636295"/>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193" name="Rectangle 8192">
              <a:extLst>
                <a:ext uri="{FF2B5EF4-FFF2-40B4-BE49-F238E27FC236}">
                  <a16:creationId xmlns:a16="http://schemas.microsoft.com/office/drawing/2014/main" id="{36F983DA-025F-117B-BFFA-FCCA284CFD09}"/>
                </a:ext>
              </a:extLst>
            </p:cNvPr>
            <p:cNvSpPr/>
            <p:nvPr/>
          </p:nvSpPr>
          <p:spPr>
            <a:xfrm>
              <a:off x="7042107" y="4928088"/>
              <a:ext cx="2223686"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rgbClr val="0055A5"/>
                  </a:solidFill>
                  <a:effectLst>
                    <a:outerShdw blurRad="12700" dist="38100" dir="2700000" algn="tl" rotWithShape="0">
                      <a:schemeClr val="bg1">
                        <a:lumMod val="50000"/>
                      </a:schemeClr>
                    </a:outerShdw>
                  </a:effectLst>
                </a:rPr>
                <a:t>necessary</a:t>
              </a:r>
            </a:p>
          </p:txBody>
        </p:sp>
      </p:grpSp>
      <p:grpSp>
        <p:nvGrpSpPr>
          <p:cNvPr id="8219" name="Group 8218">
            <a:extLst>
              <a:ext uri="{FF2B5EF4-FFF2-40B4-BE49-F238E27FC236}">
                <a16:creationId xmlns:a16="http://schemas.microsoft.com/office/drawing/2014/main" id="{9EDD1568-F18A-3820-EE7F-780D9A44F2CD}"/>
              </a:ext>
            </a:extLst>
          </p:cNvPr>
          <p:cNvGrpSpPr/>
          <p:nvPr/>
        </p:nvGrpSpPr>
        <p:grpSpPr>
          <a:xfrm>
            <a:off x="9712040" y="4100023"/>
            <a:ext cx="2021305" cy="1636295"/>
            <a:chOff x="9570776" y="4419630"/>
            <a:chExt cx="2021305" cy="1636295"/>
          </a:xfrm>
        </p:grpSpPr>
        <p:sp>
          <p:nvSpPr>
            <p:cNvPr id="18" name="Rounded Rectangle 5">
              <a:extLst>
                <a:ext uri="{FF2B5EF4-FFF2-40B4-BE49-F238E27FC236}">
                  <a16:creationId xmlns:a16="http://schemas.microsoft.com/office/drawing/2014/main" id="{23DE3DD5-7EE7-6C2E-D01C-3D80E91919DC}"/>
                </a:ext>
              </a:extLst>
            </p:cNvPr>
            <p:cNvSpPr/>
            <p:nvPr/>
          </p:nvSpPr>
          <p:spPr>
            <a:xfrm>
              <a:off x="9570776" y="4419630"/>
              <a:ext cx="2021305" cy="1636295"/>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0" name="TextBox 29">
              <a:extLst>
                <a:ext uri="{FF2B5EF4-FFF2-40B4-BE49-F238E27FC236}">
                  <a16:creationId xmlns:a16="http://schemas.microsoft.com/office/drawing/2014/main" id="{A573FAF0-8D55-7E3C-4445-E53959589554}"/>
                </a:ext>
              </a:extLst>
            </p:cNvPr>
            <p:cNvSpPr txBox="1"/>
            <p:nvPr/>
          </p:nvSpPr>
          <p:spPr>
            <a:xfrm>
              <a:off x="9688801" y="5562646"/>
              <a:ext cx="1619354" cy="400110"/>
            </a:xfrm>
            <a:prstGeom prst="rect">
              <a:avLst/>
            </a:prstGeom>
            <a:noFill/>
          </p:spPr>
          <p:txBody>
            <a:bodyPr wrap="none" rtlCol="0">
              <a:spAutoFit/>
            </a:bodyPr>
            <a:lstStyle/>
            <a:p>
              <a:r>
                <a:rPr lang="en-ES" sz="2000" dirty="0">
                  <a:latin typeface="Century Gothic" panose="020B0502020202020204" pitchFamily="34" charset="0"/>
                </a:rPr>
                <a:t>[</a:t>
              </a:r>
              <a:r>
                <a:rPr lang="en-GB" sz="2000" dirty="0">
                  <a:highlight>
                    <a:srgbClr val="C0C0C0"/>
                  </a:highlight>
                  <a:latin typeface="Century Gothic" panose="020B0502020202020204" pitchFamily="34" charset="0"/>
                </a:rPr>
                <a:t>restaurant</a:t>
              </a:r>
              <a:r>
                <a:rPr lang="en-ES" sz="2000" dirty="0">
                  <a:latin typeface="Century Gothic" panose="020B0502020202020204" pitchFamily="34" charset="0"/>
                </a:rPr>
                <a:t>]</a:t>
              </a:r>
            </a:p>
          </p:txBody>
        </p:sp>
        <p:pic>
          <p:nvPicPr>
            <p:cNvPr id="8218" name="Picture 8" descr="restaurant clipart - Clip Art Library">
              <a:extLst>
                <a:ext uri="{FF2B5EF4-FFF2-40B4-BE49-F238E27FC236}">
                  <a16:creationId xmlns:a16="http://schemas.microsoft.com/office/drawing/2014/main" id="{31DF98DC-B618-E6A1-0131-A1E2960D1F46}"/>
                </a:ext>
              </a:extLst>
            </p:cNvPr>
            <p:cNvPicPr>
              <a:picLocks noChangeAspect="1" noChangeArrowheads="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0096466" y="4549090"/>
              <a:ext cx="1015072" cy="1015072"/>
            </a:xfrm>
            <a:prstGeom prst="rect">
              <a:avLst/>
            </a:prstGeom>
            <a:noFill/>
            <a:extLst>
              <a:ext uri="{909E8E84-426E-40DD-AFC4-6F175D3DCCD1}">
                <a14:hiddenFill xmlns:a14="http://schemas.microsoft.com/office/drawing/2010/main">
                  <a:solidFill>
                    <a:srgbClr val="FFFFFF"/>
                  </a:solidFill>
                </a14:hiddenFill>
              </a:ext>
            </a:extLst>
          </p:spPr>
        </p:pic>
      </p:grpSp>
      <p:sp>
        <p:nvSpPr>
          <p:cNvPr id="8221" name="Google Shape;109;p2">
            <a:extLst>
              <a:ext uri="{FF2B5EF4-FFF2-40B4-BE49-F238E27FC236}">
                <a16:creationId xmlns:a16="http://schemas.microsoft.com/office/drawing/2014/main" id="{6520E179-85F7-F7C5-7D9C-1FBE2E49C3C9}"/>
              </a:ext>
            </a:extLst>
          </p:cNvPr>
          <p:cNvSpPr/>
          <p:nvPr/>
        </p:nvSpPr>
        <p:spPr>
          <a:xfrm>
            <a:off x="10516730" y="154941"/>
            <a:ext cx="1388702" cy="386977"/>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1" i="0" u="none" strike="noStrike" cap="none">
              <a:solidFill>
                <a:srgbClr val="FFFFFF"/>
              </a:solidFill>
              <a:latin typeface="Century Gothic"/>
              <a:ea typeface="Century Gothic"/>
              <a:cs typeface="Century Gothic"/>
              <a:sym typeface="Century Gothic"/>
            </a:endParaRPr>
          </a:p>
        </p:txBody>
      </p:sp>
      <p:sp>
        <p:nvSpPr>
          <p:cNvPr id="8222" name="Google Shape;125;p2">
            <a:extLst>
              <a:ext uri="{FF2B5EF4-FFF2-40B4-BE49-F238E27FC236}">
                <a16:creationId xmlns:a16="http://schemas.microsoft.com/office/drawing/2014/main" id="{06911AA9-2285-D23D-B908-AA594F34AB62}"/>
              </a:ext>
            </a:extLst>
          </p:cNvPr>
          <p:cNvSpPr txBox="1">
            <a:spLocks/>
          </p:cNvSpPr>
          <p:nvPr/>
        </p:nvSpPr>
        <p:spPr>
          <a:xfrm>
            <a:off x="10719245" y="21563"/>
            <a:ext cx="1387244" cy="644814"/>
          </a:xfrm>
          <a:prstGeom prst="rect">
            <a:avLst/>
          </a:prstGeom>
          <a:noFill/>
          <a:ln>
            <a:noFill/>
          </a:ln>
        </p:spPr>
        <p:txBody>
          <a:bodyPr spcFirstLastPara="1" vert="horz" wrap="square" lIns="91425" tIns="45700" rIns="91425" bIns="45700" rtlCol="0" anchor="ctr" anchorCtr="0">
            <a:normAutofit/>
          </a:bodyPr>
          <a:lstStyle>
            <a:lvl1pPr lvl="0" algn="l" defTabSz="914400" rtl="0" eaLnBrk="1" latinLnBrk="0" hangingPunct="1">
              <a:lnSpc>
                <a:spcPct val="90000"/>
              </a:lnSpc>
              <a:spcBef>
                <a:spcPts val="0"/>
              </a:spcBef>
              <a:spcAft>
                <a:spcPts val="0"/>
              </a:spcAft>
              <a:buClr>
                <a:schemeClr val="lt1"/>
              </a:buClr>
              <a:buSzPts val="3200"/>
              <a:buFont typeface="Century Gothic"/>
              <a:buNone/>
              <a:defRPr sz="3200" b="1" kern="1200">
                <a:solidFill>
                  <a:schemeClr val="lt1"/>
                </a:solidFill>
                <a:latin typeface="Century Gothic" panose="020B0502020202020204" pitchFamily="34"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buClr>
                <a:srgbClr val="FFFFFF"/>
              </a:buClr>
              <a:buSzPts val="2000"/>
            </a:pPr>
            <a:r>
              <a:rPr lang="en-GB" sz="2000" dirty="0" err="1">
                <a:solidFill>
                  <a:srgbClr val="FFFFFF"/>
                </a:solidFill>
              </a:rPr>
              <a:t>hablar</a:t>
            </a:r>
            <a:endParaRPr lang="en-GB" sz="2000" dirty="0"/>
          </a:p>
        </p:txBody>
      </p:sp>
      <p:sp>
        <p:nvSpPr>
          <p:cNvPr id="4" name="TextBox 3">
            <a:extLst>
              <a:ext uri="{FF2B5EF4-FFF2-40B4-BE49-F238E27FC236}">
                <a16:creationId xmlns:a16="http://schemas.microsoft.com/office/drawing/2014/main" id="{8FFD3475-DE98-11CB-FAC3-009495824A95}"/>
              </a:ext>
            </a:extLst>
          </p:cNvPr>
          <p:cNvSpPr txBox="1"/>
          <p:nvPr/>
        </p:nvSpPr>
        <p:spPr>
          <a:xfrm>
            <a:off x="598119" y="1092103"/>
            <a:ext cx="11507271" cy="707886"/>
          </a:xfrm>
          <a:prstGeom prst="rect">
            <a:avLst/>
          </a:prstGeom>
          <a:noFill/>
        </p:spPr>
        <p:txBody>
          <a:bodyPr wrap="square" rtlCol="0">
            <a:spAutoFit/>
          </a:bodyPr>
          <a:lstStyle/>
          <a:p>
            <a:r>
              <a:rPr lang="en-GB" sz="2000" b="0" i="0" u="none" strike="noStrike" dirty="0" err="1">
                <a:solidFill>
                  <a:srgbClr val="414040"/>
                </a:solidFill>
                <a:effectLst/>
                <a:latin typeface="Century Gothic" panose="020B0502020202020204" pitchFamily="34" charset="0"/>
              </a:rPr>
              <a:t>En</a:t>
            </a:r>
            <a:r>
              <a:rPr lang="en-GB" sz="2000" b="0" i="0" u="none" strike="noStrike" dirty="0">
                <a:solidFill>
                  <a:srgbClr val="414040"/>
                </a:solidFill>
                <a:effectLst/>
                <a:latin typeface="Century Gothic" panose="020B0502020202020204" pitchFamily="34" charset="0"/>
              </a:rPr>
              <a:t> parejas, </a:t>
            </a:r>
            <a:r>
              <a:rPr lang="en-GB" sz="2000" b="0" i="0" u="none" strike="noStrike" dirty="0" err="1">
                <a:solidFill>
                  <a:srgbClr val="414040"/>
                </a:solidFill>
                <a:effectLst/>
                <a:latin typeface="Century Gothic" panose="020B0502020202020204" pitchFamily="34" charset="0"/>
              </a:rPr>
              <a:t>una</a:t>
            </a:r>
            <a:r>
              <a:rPr lang="en-GB" sz="2000" b="0" i="0" u="none" strike="noStrike" dirty="0">
                <a:solidFill>
                  <a:srgbClr val="414040"/>
                </a:solidFill>
                <a:effectLst/>
                <a:latin typeface="Century Gothic" panose="020B0502020202020204" pitchFamily="34" charset="0"/>
              </a:rPr>
              <a:t> persona dice la palabra </a:t>
            </a:r>
            <a:r>
              <a:rPr lang="en-GB" sz="2000" b="0" i="0" u="none" strike="noStrike" dirty="0" err="1">
                <a:solidFill>
                  <a:srgbClr val="414040"/>
                </a:solidFill>
                <a:effectLst/>
                <a:latin typeface="Century Gothic" panose="020B0502020202020204" pitchFamily="34" charset="0"/>
              </a:rPr>
              <a:t>en</a:t>
            </a:r>
            <a:r>
              <a:rPr lang="en-GB" sz="2000" b="0" i="0" u="none" strike="noStrike" dirty="0">
                <a:solidFill>
                  <a:srgbClr val="414040"/>
                </a:solidFill>
                <a:effectLst/>
                <a:latin typeface="Century Gothic" panose="020B0502020202020204" pitchFamily="34" charset="0"/>
              </a:rPr>
              <a:t> </a:t>
            </a:r>
            <a:r>
              <a:rPr lang="en-GB" sz="2000" b="0" i="0" u="none" strike="noStrike" dirty="0" err="1">
                <a:solidFill>
                  <a:srgbClr val="414040"/>
                </a:solidFill>
                <a:effectLst/>
                <a:latin typeface="Century Gothic" panose="020B0502020202020204" pitchFamily="34" charset="0"/>
              </a:rPr>
              <a:t>español</a:t>
            </a:r>
            <a:r>
              <a:rPr lang="en-GB" sz="2000" b="0" i="0" u="none" strike="noStrike" dirty="0">
                <a:solidFill>
                  <a:srgbClr val="414040"/>
                </a:solidFill>
                <a:effectLst/>
                <a:latin typeface="Century Gothic" panose="020B0502020202020204" pitchFamily="34" charset="0"/>
              </a:rPr>
              <a:t> </a:t>
            </a:r>
            <a:r>
              <a:rPr lang="en-GB" sz="2000" b="0" i="0" u="none" strike="noStrike" dirty="0" err="1">
                <a:solidFill>
                  <a:srgbClr val="414040"/>
                </a:solidFill>
                <a:effectLst/>
                <a:latin typeface="Century Gothic" panose="020B0502020202020204" pitchFamily="34" charset="0"/>
              </a:rPr>
              <a:t>en</a:t>
            </a:r>
            <a:r>
              <a:rPr lang="en-GB" sz="2000" b="0" i="0" u="none" strike="noStrike" dirty="0">
                <a:solidFill>
                  <a:srgbClr val="414040"/>
                </a:solidFill>
                <a:effectLst/>
                <a:latin typeface="Century Gothic" panose="020B0502020202020204" pitchFamily="34" charset="0"/>
              </a:rPr>
              <a:t> singular y la </a:t>
            </a:r>
            <a:r>
              <a:rPr lang="en-GB" sz="2000" b="0" i="0" u="none" strike="noStrike" dirty="0" err="1">
                <a:solidFill>
                  <a:srgbClr val="414040"/>
                </a:solidFill>
                <a:effectLst/>
                <a:latin typeface="Century Gothic" panose="020B0502020202020204" pitchFamily="34" charset="0"/>
              </a:rPr>
              <a:t>otra</a:t>
            </a:r>
            <a:r>
              <a:rPr lang="en-GB" sz="2000" b="0" i="0" u="none" strike="noStrike" dirty="0">
                <a:solidFill>
                  <a:srgbClr val="414040"/>
                </a:solidFill>
                <a:effectLst/>
                <a:latin typeface="Century Gothic" panose="020B0502020202020204" pitchFamily="34" charset="0"/>
              </a:rPr>
              <a:t> persona dice la </a:t>
            </a:r>
            <a:r>
              <a:rPr lang="en-GB" sz="2000" b="0" i="0" u="none" strike="noStrike" dirty="0" err="1">
                <a:solidFill>
                  <a:srgbClr val="414040"/>
                </a:solidFill>
                <a:effectLst/>
                <a:latin typeface="Century Gothic" panose="020B0502020202020204" pitchFamily="34" charset="0"/>
              </a:rPr>
              <a:t>misma</a:t>
            </a:r>
            <a:r>
              <a:rPr lang="en-GB" sz="2000" b="0" i="0" u="none" strike="noStrike" dirty="0">
                <a:solidFill>
                  <a:srgbClr val="414040"/>
                </a:solidFill>
                <a:effectLst/>
                <a:latin typeface="Century Gothic" panose="020B0502020202020204" pitchFamily="34" charset="0"/>
              </a:rPr>
              <a:t> palabra </a:t>
            </a:r>
            <a:r>
              <a:rPr lang="en-GB" sz="2000" b="0" i="0" u="none" strike="noStrike" dirty="0" err="1">
                <a:solidFill>
                  <a:srgbClr val="414040"/>
                </a:solidFill>
                <a:effectLst/>
                <a:latin typeface="Century Gothic" panose="020B0502020202020204" pitchFamily="34" charset="0"/>
              </a:rPr>
              <a:t>en</a:t>
            </a:r>
            <a:r>
              <a:rPr lang="en-GB" sz="2000" b="0" i="0" u="none" strike="noStrike" dirty="0">
                <a:solidFill>
                  <a:srgbClr val="414040"/>
                </a:solidFill>
                <a:effectLst/>
                <a:latin typeface="Century Gothic" panose="020B0502020202020204" pitchFamily="34" charset="0"/>
              </a:rPr>
              <a:t> plural. </a:t>
            </a:r>
            <a:r>
              <a:rPr lang="en-GB" sz="2000" b="0" i="0" u="none" strike="noStrike" dirty="0" err="1">
                <a:solidFill>
                  <a:srgbClr val="414040"/>
                </a:solidFill>
                <a:effectLst/>
                <a:latin typeface="Century Gothic" panose="020B0502020202020204" pitchFamily="34" charset="0"/>
              </a:rPr>
              <a:t>Después</a:t>
            </a:r>
            <a:r>
              <a:rPr lang="en-GB" sz="2000" b="0" i="0" u="none" strike="noStrike" dirty="0">
                <a:solidFill>
                  <a:srgbClr val="414040"/>
                </a:solidFill>
                <a:effectLst/>
                <a:latin typeface="Century Gothic" panose="020B0502020202020204" pitchFamily="34" charset="0"/>
              </a:rPr>
              <a:t>, </a:t>
            </a:r>
            <a:r>
              <a:rPr lang="en-GB" sz="2000" b="0" i="0" u="none" strike="noStrike" dirty="0" err="1">
                <a:solidFill>
                  <a:srgbClr val="414040"/>
                </a:solidFill>
                <a:effectLst/>
                <a:latin typeface="Century Gothic" panose="020B0502020202020204" pitchFamily="34" charset="0"/>
              </a:rPr>
              <a:t>escucha</a:t>
            </a:r>
            <a:r>
              <a:rPr lang="en-GB" sz="2000" dirty="0">
                <a:solidFill>
                  <a:srgbClr val="414040"/>
                </a:solidFill>
                <a:latin typeface="Century Gothic" panose="020B0502020202020204" pitchFamily="34" charset="0"/>
              </a:rPr>
              <a:t> </a:t>
            </a:r>
            <a:r>
              <a:rPr lang="en-GB" sz="2000" dirty="0" err="1">
                <a:solidFill>
                  <a:srgbClr val="414040"/>
                </a:solidFill>
                <a:latin typeface="Century Gothic" panose="020B0502020202020204" pitchFamily="34" charset="0"/>
              </a:rPr>
              <a:t>los</a:t>
            </a:r>
            <a:r>
              <a:rPr lang="en-GB" sz="2000" dirty="0">
                <a:solidFill>
                  <a:srgbClr val="414040"/>
                </a:solidFill>
                <a:latin typeface="Century Gothic" panose="020B0502020202020204" pitchFamily="34" charset="0"/>
              </a:rPr>
              <a:t> audios.</a:t>
            </a:r>
            <a:endParaRPr lang="en-GB" sz="2000" b="0" dirty="0">
              <a:solidFill>
                <a:srgbClr val="414040"/>
              </a:solidFill>
              <a:effectLst/>
            </a:endParaRPr>
          </a:p>
        </p:txBody>
      </p:sp>
      <p:sp>
        <p:nvSpPr>
          <p:cNvPr id="5" name="Rectangle 4">
            <a:hlinkClick r:id="" action="ppaction://noaction">
              <a:snd r:embed="rId10" name="voz voces Spain.wav"/>
            </a:hlinkClick>
            <a:extLst>
              <a:ext uri="{FF2B5EF4-FFF2-40B4-BE49-F238E27FC236}">
                <a16:creationId xmlns:a16="http://schemas.microsoft.com/office/drawing/2014/main" id="{ED8E298E-05F7-3A7D-8661-47F091462644}"/>
              </a:ext>
            </a:extLst>
          </p:cNvPr>
          <p:cNvSpPr/>
          <p:nvPr/>
        </p:nvSpPr>
        <p:spPr>
          <a:xfrm>
            <a:off x="1658037" y="3628281"/>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1 (Esp)</a:t>
            </a:r>
          </a:p>
        </p:txBody>
      </p:sp>
      <p:sp>
        <p:nvSpPr>
          <p:cNvPr id="8" name="Rectangle 7">
            <a:hlinkClick r:id="" action="ppaction://noaction">
              <a:snd r:embed="rId11" name="voz voces LAm.wav"/>
            </a:hlinkClick>
            <a:extLst>
              <a:ext uri="{FF2B5EF4-FFF2-40B4-BE49-F238E27FC236}">
                <a16:creationId xmlns:a16="http://schemas.microsoft.com/office/drawing/2014/main" id="{C7B0A4B4-393B-C32A-D30D-59FDC07DFB5B}"/>
              </a:ext>
            </a:extLst>
          </p:cNvPr>
          <p:cNvSpPr/>
          <p:nvPr/>
        </p:nvSpPr>
        <p:spPr>
          <a:xfrm>
            <a:off x="2833107" y="3640207"/>
            <a:ext cx="126028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1 (L</a:t>
            </a:r>
            <a:r>
              <a:rPr lang="en-GB" sz="2000" b="1" dirty="0"/>
              <a:t>A</a:t>
            </a:r>
            <a:r>
              <a:rPr lang="en-ES" sz="2000" b="1" dirty="0"/>
              <a:t>m)</a:t>
            </a:r>
          </a:p>
        </p:txBody>
      </p:sp>
      <p:sp>
        <p:nvSpPr>
          <p:cNvPr id="25" name="Rectangle 24">
            <a:hlinkClick r:id="" action="ppaction://noaction">
              <a:snd r:embed="rId12" name="feliz felices Spain.wav"/>
            </a:hlinkClick>
            <a:extLst>
              <a:ext uri="{FF2B5EF4-FFF2-40B4-BE49-F238E27FC236}">
                <a16:creationId xmlns:a16="http://schemas.microsoft.com/office/drawing/2014/main" id="{385D1292-B08B-2071-EC21-D92DFA053763}"/>
              </a:ext>
            </a:extLst>
          </p:cNvPr>
          <p:cNvSpPr/>
          <p:nvPr/>
        </p:nvSpPr>
        <p:spPr>
          <a:xfrm>
            <a:off x="4282266" y="3642006"/>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2 (Esp)</a:t>
            </a:r>
          </a:p>
        </p:txBody>
      </p:sp>
      <p:sp>
        <p:nvSpPr>
          <p:cNvPr id="31" name="Rectangle 30">
            <a:hlinkClick r:id="" action="ppaction://noaction">
              <a:snd r:embed="rId13" name="feliz felices LAm.wav"/>
            </a:hlinkClick>
            <a:extLst>
              <a:ext uri="{FF2B5EF4-FFF2-40B4-BE49-F238E27FC236}">
                <a16:creationId xmlns:a16="http://schemas.microsoft.com/office/drawing/2014/main" id="{B7B4D100-58C8-EC45-AD9F-6DFC1A09A9EF}"/>
              </a:ext>
            </a:extLst>
          </p:cNvPr>
          <p:cNvSpPr/>
          <p:nvPr/>
        </p:nvSpPr>
        <p:spPr>
          <a:xfrm>
            <a:off x="5417374" y="3642006"/>
            <a:ext cx="126028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2 (</a:t>
            </a:r>
            <a:r>
              <a:rPr lang="en-GB" sz="2000" b="1" dirty="0" err="1"/>
              <a:t>LAm</a:t>
            </a:r>
            <a:r>
              <a:rPr lang="en-ES" sz="2000" b="1" dirty="0"/>
              <a:t>)</a:t>
            </a:r>
          </a:p>
        </p:txBody>
      </p:sp>
      <p:sp>
        <p:nvSpPr>
          <p:cNvPr id="53" name="Rectangle 52">
            <a:hlinkClick r:id="" action="ppaction://noaction">
              <a:snd r:embed="rId14" name="luz luces.wav"/>
            </a:hlinkClick>
            <a:extLst>
              <a:ext uri="{FF2B5EF4-FFF2-40B4-BE49-F238E27FC236}">
                <a16:creationId xmlns:a16="http://schemas.microsoft.com/office/drawing/2014/main" id="{EF59CC56-8FA3-143D-1288-D240B6C811C3}"/>
              </a:ext>
            </a:extLst>
          </p:cNvPr>
          <p:cNvSpPr/>
          <p:nvPr/>
        </p:nvSpPr>
        <p:spPr>
          <a:xfrm>
            <a:off x="9510043" y="3671317"/>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4 (Esp)</a:t>
            </a:r>
          </a:p>
        </p:txBody>
      </p:sp>
      <p:sp>
        <p:nvSpPr>
          <p:cNvPr id="54" name="Rectangle 53">
            <a:hlinkClick r:id="" action="ppaction://noaction">
              <a:snd r:embed="rId15" name="luz luces Lam.wav"/>
            </a:hlinkClick>
            <a:extLst>
              <a:ext uri="{FF2B5EF4-FFF2-40B4-BE49-F238E27FC236}">
                <a16:creationId xmlns:a16="http://schemas.microsoft.com/office/drawing/2014/main" id="{5640A430-3FB8-219A-A22D-C4B3218A9F95}"/>
              </a:ext>
            </a:extLst>
          </p:cNvPr>
          <p:cNvSpPr/>
          <p:nvPr/>
        </p:nvSpPr>
        <p:spPr>
          <a:xfrm>
            <a:off x="10645151" y="3671317"/>
            <a:ext cx="126028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4 (</a:t>
            </a:r>
            <a:r>
              <a:rPr lang="en-GB" sz="2000" b="1" dirty="0" err="1"/>
              <a:t>LAm</a:t>
            </a:r>
            <a:r>
              <a:rPr lang="en-ES" sz="2000" b="1" dirty="0"/>
              <a:t>)</a:t>
            </a:r>
          </a:p>
        </p:txBody>
      </p:sp>
      <p:sp>
        <p:nvSpPr>
          <p:cNvPr id="55" name="Rectangle 54">
            <a:hlinkClick r:id="" action="ppaction://noaction">
              <a:snd r:embed="rId16" name="dificultad dificultades.wav"/>
            </a:hlinkClick>
            <a:extLst>
              <a:ext uri="{FF2B5EF4-FFF2-40B4-BE49-F238E27FC236}">
                <a16:creationId xmlns:a16="http://schemas.microsoft.com/office/drawing/2014/main" id="{A3FBD4FD-B32C-DFE6-23C5-460C66D53F1C}"/>
              </a:ext>
            </a:extLst>
          </p:cNvPr>
          <p:cNvSpPr/>
          <p:nvPr/>
        </p:nvSpPr>
        <p:spPr>
          <a:xfrm>
            <a:off x="7742920" y="3616623"/>
            <a:ext cx="554065"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3</a:t>
            </a:r>
          </a:p>
        </p:txBody>
      </p:sp>
      <p:sp>
        <p:nvSpPr>
          <p:cNvPr id="59" name="Rectangle 58">
            <a:hlinkClick r:id="" action="ppaction://noaction">
              <a:snd r:embed="rId17" name="raiz raices Spain.wav"/>
            </a:hlinkClick>
            <a:extLst>
              <a:ext uri="{FF2B5EF4-FFF2-40B4-BE49-F238E27FC236}">
                <a16:creationId xmlns:a16="http://schemas.microsoft.com/office/drawing/2014/main" id="{10BD3D15-03DD-9005-967E-F434EB95439F}"/>
              </a:ext>
            </a:extLst>
          </p:cNvPr>
          <p:cNvSpPr/>
          <p:nvPr/>
        </p:nvSpPr>
        <p:spPr>
          <a:xfrm>
            <a:off x="1643522" y="5786280"/>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5 (Esp)</a:t>
            </a:r>
          </a:p>
        </p:txBody>
      </p:sp>
      <p:sp>
        <p:nvSpPr>
          <p:cNvPr id="60" name="Rectangle 59">
            <a:hlinkClick r:id="" action="ppaction://noaction">
              <a:snd r:embed="rId18" name="rai%CC%81z rai%CC%81ces LAm.wav"/>
            </a:hlinkClick>
            <a:extLst>
              <a:ext uri="{FF2B5EF4-FFF2-40B4-BE49-F238E27FC236}">
                <a16:creationId xmlns:a16="http://schemas.microsoft.com/office/drawing/2014/main" id="{EEF6FF90-9A6F-E88F-F703-9D2E4C87AF1D}"/>
              </a:ext>
            </a:extLst>
          </p:cNvPr>
          <p:cNvSpPr/>
          <p:nvPr/>
        </p:nvSpPr>
        <p:spPr>
          <a:xfrm>
            <a:off x="2778630" y="5786280"/>
            <a:ext cx="126028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5 (LAm)</a:t>
            </a:r>
          </a:p>
        </p:txBody>
      </p:sp>
      <p:sp>
        <p:nvSpPr>
          <p:cNvPr id="63" name="Rectangle 62">
            <a:hlinkClick r:id="" action="ppaction://noaction">
              <a:snd r:embed="rId19" name="necesario necesarios Spain.wav"/>
            </a:hlinkClick>
            <a:extLst>
              <a:ext uri="{FF2B5EF4-FFF2-40B4-BE49-F238E27FC236}">
                <a16:creationId xmlns:a16="http://schemas.microsoft.com/office/drawing/2014/main" id="{4FE22EA9-CCDD-0C2B-3E57-97E5EC6C4011}"/>
              </a:ext>
            </a:extLst>
          </p:cNvPr>
          <p:cNvSpPr/>
          <p:nvPr/>
        </p:nvSpPr>
        <p:spPr>
          <a:xfrm>
            <a:off x="6876090" y="5798079"/>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7 (Esp)</a:t>
            </a:r>
          </a:p>
        </p:txBody>
      </p:sp>
      <p:sp>
        <p:nvSpPr>
          <p:cNvPr id="8198" name="Rectangle 8197">
            <a:hlinkClick r:id="" action="ppaction://noaction">
              <a:snd r:embed="rId20" name="necesario necesarios LAm.wav"/>
            </a:hlinkClick>
            <a:extLst>
              <a:ext uri="{FF2B5EF4-FFF2-40B4-BE49-F238E27FC236}">
                <a16:creationId xmlns:a16="http://schemas.microsoft.com/office/drawing/2014/main" id="{667286D5-4533-7E43-BCB7-534B145771DE}"/>
              </a:ext>
            </a:extLst>
          </p:cNvPr>
          <p:cNvSpPr/>
          <p:nvPr/>
        </p:nvSpPr>
        <p:spPr>
          <a:xfrm>
            <a:off x="8010012" y="5798079"/>
            <a:ext cx="126028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7 (LAm)</a:t>
            </a:r>
          </a:p>
        </p:txBody>
      </p:sp>
      <p:sp>
        <p:nvSpPr>
          <p:cNvPr id="8202" name="Rectangle 8201">
            <a:hlinkClick r:id="" action="ppaction://noaction">
              <a:snd r:embed="rId21" name="suen%CC%83o suen%CC%83os .wav"/>
            </a:hlinkClick>
            <a:extLst>
              <a:ext uri="{FF2B5EF4-FFF2-40B4-BE49-F238E27FC236}">
                <a16:creationId xmlns:a16="http://schemas.microsoft.com/office/drawing/2014/main" id="{A33D4542-E4BA-4FFB-14CE-1D1563280700}"/>
              </a:ext>
            </a:extLst>
          </p:cNvPr>
          <p:cNvSpPr/>
          <p:nvPr/>
        </p:nvSpPr>
        <p:spPr>
          <a:xfrm>
            <a:off x="5016891" y="5814335"/>
            <a:ext cx="554065"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6</a:t>
            </a:r>
          </a:p>
        </p:txBody>
      </p:sp>
      <p:sp>
        <p:nvSpPr>
          <p:cNvPr id="8207" name="Rectangle 8206">
            <a:hlinkClick r:id="" action="ppaction://noaction">
              <a:snd r:embed="rId22" name="restaurante restaurantes.wav"/>
            </a:hlinkClick>
            <a:extLst>
              <a:ext uri="{FF2B5EF4-FFF2-40B4-BE49-F238E27FC236}">
                <a16:creationId xmlns:a16="http://schemas.microsoft.com/office/drawing/2014/main" id="{47A42CE0-FE3D-99FA-CBC8-44F780952215}"/>
              </a:ext>
            </a:extLst>
          </p:cNvPr>
          <p:cNvSpPr/>
          <p:nvPr/>
        </p:nvSpPr>
        <p:spPr>
          <a:xfrm>
            <a:off x="10480407" y="5814335"/>
            <a:ext cx="477674"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8</a:t>
            </a:r>
          </a:p>
        </p:txBody>
      </p:sp>
      <p:sp>
        <p:nvSpPr>
          <p:cNvPr id="8220" name="Rectangle 8219">
            <a:hlinkClick r:id="" action="ppaction://noaction">
              <a:snd r:embed="rId10" name="voz voces Spain.wav"/>
            </a:hlinkClick>
            <a:extLst>
              <a:ext uri="{FF2B5EF4-FFF2-40B4-BE49-F238E27FC236}">
                <a16:creationId xmlns:a16="http://schemas.microsoft.com/office/drawing/2014/main" id="{AD2ED712-8C7A-6D10-580B-CBEFC9E3995D}"/>
              </a:ext>
            </a:extLst>
          </p:cNvPr>
          <p:cNvSpPr/>
          <p:nvPr/>
        </p:nvSpPr>
        <p:spPr>
          <a:xfrm>
            <a:off x="1658037" y="3631233"/>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1 ¿?</a:t>
            </a:r>
          </a:p>
        </p:txBody>
      </p:sp>
      <p:sp>
        <p:nvSpPr>
          <p:cNvPr id="8224" name="Rectangle 8223">
            <a:hlinkClick r:id="" action="ppaction://noaction">
              <a:snd r:embed="rId11" name="voz voces LAm.wav"/>
            </a:hlinkClick>
            <a:extLst>
              <a:ext uri="{FF2B5EF4-FFF2-40B4-BE49-F238E27FC236}">
                <a16:creationId xmlns:a16="http://schemas.microsoft.com/office/drawing/2014/main" id="{237AF5CF-7593-90CC-BBF3-9D95563280AF}"/>
              </a:ext>
            </a:extLst>
          </p:cNvPr>
          <p:cNvSpPr/>
          <p:nvPr/>
        </p:nvSpPr>
        <p:spPr>
          <a:xfrm>
            <a:off x="2829912" y="3642006"/>
            <a:ext cx="126028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1 </a:t>
            </a:r>
            <a:r>
              <a:rPr lang="es-ES" sz="2000" b="1" dirty="0"/>
              <a:t>¿?</a:t>
            </a:r>
            <a:endParaRPr lang="en-ES" sz="2000" b="1" dirty="0"/>
          </a:p>
        </p:txBody>
      </p:sp>
      <p:sp>
        <p:nvSpPr>
          <p:cNvPr id="8225" name="Rectangle 8224">
            <a:hlinkClick r:id="" action="ppaction://noaction">
              <a:snd r:embed="rId12" name="feliz felices Spain.wav"/>
            </a:hlinkClick>
            <a:extLst>
              <a:ext uri="{FF2B5EF4-FFF2-40B4-BE49-F238E27FC236}">
                <a16:creationId xmlns:a16="http://schemas.microsoft.com/office/drawing/2014/main" id="{01F794A0-A1D6-6539-115D-6BBB6601EBD5}"/>
              </a:ext>
            </a:extLst>
          </p:cNvPr>
          <p:cNvSpPr/>
          <p:nvPr/>
        </p:nvSpPr>
        <p:spPr>
          <a:xfrm>
            <a:off x="4285461" y="3640207"/>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2 ¿?</a:t>
            </a:r>
          </a:p>
        </p:txBody>
      </p:sp>
      <p:sp>
        <p:nvSpPr>
          <p:cNvPr id="8226" name="Rectangle 8225">
            <a:hlinkClick r:id="" action="ppaction://noaction">
              <a:snd r:embed="rId12" name="feliz felices Spain.wav"/>
            </a:hlinkClick>
            <a:extLst>
              <a:ext uri="{FF2B5EF4-FFF2-40B4-BE49-F238E27FC236}">
                <a16:creationId xmlns:a16="http://schemas.microsoft.com/office/drawing/2014/main" id="{F8F689B3-020A-4855-A947-92ABEFD980F2}"/>
              </a:ext>
            </a:extLst>
          </p:cNvPr>
          <p:cNvSpPr/>
          <p:nvPr/>
        </p:nvSpPr>
        <p:spPr>
          <a:xfrm>
            <a:off x="5522553" y="3642006"/>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2 ¿?</a:t>
            </a:r>
          </a:p>
        </p:txBody>
      </p:sp>
      <p:sp>
        <p:nvSpPr>
          <p:cNvPr id="8227" name="Rectangle 8226">
            <a:hlinkClick r:id="" action="ppaction://noaction">
              <a:snd r:embed="rId12" name="feliz felices Spain.wav"/>
            </a:hlinkClick>
            <a:extLst>
              <a:ext uri="{FF2B5EF4-FFF2-40B4-BE49-F238E27FC236}">
                <a16:creationId xmlns:a16="http://schemas.microsoft.com/office/drawing/2014/main" id="{8DC2AB02-AF17-4A8C-EAA8-544756FDCD62}"/>
              </a:ext>
            </a:extLst>
          </p:cNvPr>
          <p:cNvSpPr/>
          <p:nvPr/>
        </p:nvSpPr>
        <p:spPr>
          <a:xfrm>
            <a:off x="9510043" y="3665977"/>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4 ¿?</a:t>
            </a:r>
          </a:p>
        </p:txBody>
      </p:sp>
      <p:sp>
        <p:nvSpPr>
          <p:cNvPr id="8228" name="Rectangle 8227">
            <a:hlinkClick r:id="" action="ppaction://noaction">
              <a:snd r:embed="rId12" name="feliz felices Spain.wav"/>
            </a:hlinkClick>
            <a:extLst>
              <a:ext uri="{FF2B5EF4-FFF2-40B4-BE49-F238E27FC236}">
                <a16:creationId xmlns:a16="http://schemas.microsoft.com/office/drawing/2014/main" id="{6CF3867D-4BCE-DD69-9951-1AEEB6D09692}"/>
              </a:ext>
            </a:extLst>
          </p:cNvPr>
          <p:cNvSpPr/>
          <p:nvPr/>
        </p:nvSpPr>
        <p:spPr>
          <a:xfrm>
            <a:off x="10730794" y="3668619"/>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4 ¿?</a:t>
            </a:r>
          </a:p>
        </p:txBody>
      </p:sp>
      <p:sp>
        <p:nvSpPr>
          <p:cNvPr id="8229" name="Rectangle 8228">
            <a:hlinkClick r:id="" action="ppaction://noaction">
              <a:snd r:embed="rId17" name="raiz raices Spain.wav"/>
            </a:hlinkClick>
            <a:extLst>
              <a:ext uri="{FF2B5EF4-FFF2-40B4-BE49-F238E27FC236}">
                <a16:creationId xmlns:a16="http://schemas.microsoft.com/office/drawing/2014/main" id="{CD087938-2C12-0D1A-9968-F917063FC3BB}"/>
              </a:ext>
            </a:extLst>
          </p:cNvPr>
          <p:cNvSpPr/>
          <p:nvPr/>
        </p:nvSpPr>
        <p:spPr>
          <a:xfrm>
            <a:off x="1658036" y="5797036"/>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5 ¿?</a:t>
            </a:r>
          </a:p>
        </p:txBody>
      </p:sp>
      <p:sp>
        <p:nvSpPr>
          <p:cNvPr id="8230" name="Rectangle 8229">
            <a:hlinkClick r:id="" action="ppaction://noaction">
              <a:snd r:embed="rId17" name="raiz raices Spain.wav"/>
            </a:hlinkClick>
            <a:extLst>
              <a:ext uri="{FF2B5EF4-FFF2-40B4-BE49-F238E27FC236}">
                <a16:creationId xmlns:a16="http://schemas.microsoft.com/office/drawing/2014/main" id="{01B2DC01-8CCA-3369-2E88-DDEB9DA7D2BB}"/>
              </a:ext>
            </a:extLst>
          </p:cNvPr>
          <p:cNvSpPr/>
          <p:nvPr/>
        </p:nvSpPr>
        <p:spPr>
          <a:xfrm>
            <a:off x="2874101" y="5782483"/>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5 ¿?</a:t>
            </a:r>
          </a:p>
        </p:txBody>
      </p:sp>
      <p:sp>
        <p:nvSpPr>
          <p:cNvPr id="8231" name="Rectangle 8230">
            <a:hlinkClick r:id="" action="ppaction://noaction">
              <a:snd r:embed="rId19" name="necesario necesarios Spain.wav"/>
            </a:hlinkClick>
            <a:extLst>
              <a:ext uri="{FF2B5EF4-FFF2-40B4-BE49-F238E27FC236}">
                <a16:creationId xmlns:a16="http://schemas.microsoft.com/office/drawing/2014/main" id="{1A4111C0-48EE-37CB-BEEF-F2171BBF46AF}"/>
              </a:ext>
            </a:extLst>
          </p:cNvPr>
          <p:cNvSpPr/>
          <p:nvPr/>
        </p:nvSpPr>
        <p:spPr>
          <a:xfrm>
            <a:off x="6884303" y="5800465"/>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7 ¿?</a:t>
            </a:r>
          </a:p>
        </p:txBody>
      </p:sp>
      <p:sp>
        <p:nvSpPr>
          <p:cNvPr id="8232" name="Rectangle 8231">
            <a:hlinkClick r:id="" action="ppaction://noaction">
              <a:snd r:embed="rId19" name="necesario necesarios Spain.wav"/>
            </a:hlinkClick>
            <a:extLst>
              <a:ext uri="{FF2B5EF4-FFF2-40B4-BE49-F238E27FC236}">
                <a16:creationId xmlns:a16="http://schemas.microsoft.com/office/drawing/2014/main" id="{8264C3DE-9FC3-0B5C-CDD9-CBEAEB8B80A4}"/>
              </a:ext>
            </a:extLst>
          </p:cNvPr>
          <p:cNvSpPr/>
          <p:nvPr/>
        </p:nvSpPr>
        <p:spPr>
          <a:xfrm>
            <a:off x="8118871" y="5801828"/>
            <a:ext cx="1080631" cy="3843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7 ¿?</a:t>
            </a:r>
          </a:p>
        </p:txBody>
      </p:sp>
    </p:spTree>
    <p:extLst>
      <p:ext uri="{BB962C8B-B14F-4D97-AF65-F5344CB8AC3E}">
        <p14:creationId xmlns:p14="http://schemas.microsoft.com/office/powerpoint/2010/main" val="18023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20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20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20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21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821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8217"/>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2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2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2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2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2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2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2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9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20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20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2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23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23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2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8224"/>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822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8225"/>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822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8227"/>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822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822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823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8231"/>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82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5" grpId="0" animBg="1"/>
      <p:bldP spid="31" grpId="0" animBg="1"/>
      <p:bldP spid="53" grpId="0" animBg="1"/>
      <p:bldP spid="54" grpId="0" animBg="1"/>
      <p:bldP spid="55" grpId="0" animBg="1"/>
      <p:bldP spid="59" grpId="0" animBg="1"/>
      <p:bldP spid="60" grpId="0" animBg="1"/>
      <p:bldP spid="63" grpId="0" animBg="1"/>
      <p:bldP spid="8198" grpId="0" animBg="1"/>
      <p:bldP spid="8202" grpId="0" animBg="1"/>
      <p:bldP spid="8207" grpId="0" animBg="1"/>
      <p:bldP spid="8220" grpId="0" animBg="1"/>
      <p:bldP spid="8220" grpId="1"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8232" grpId="0" animBg="1"/>
      <p:bldP spid="823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3557"/>
            <a:ext cx="5557839" cy="1028552"/>
          </a:xfrm>
        </p:spPr>
        <p:txBody>
          <a:bodyPr>
            <a:normAutofit/>
          </a:bodyPr>
          <a:lstStyle/>
          <a:p>
            <a:r>
              <a:rPr lang="en-GB" sz="2600" b="1" dirty="0">
                <a:solidFill>
                  <a:schemeClr val="lt1"/>
                </a:solidFill>
              </a:rPr>
              <a:t>Doing something to ‘yourself’</a:t>
            </a:r>
            <a:br>
              <a:rPr lang="en-GB" sz="2800" b="1" dirty="0">
                <a:solidFill>
                  <a:schemeClr val="lt1"/>
                </a:solidFill>
              </a:rPr>
            </a:br>
            <a:r>
              <a:rPr lang="en-GB" sz="2400" b="0" dirty="0">
                <a:solidFill>
                  <a:schemeClr val="lt1"/>
                </a:solidFill>
              </a:rPr>
              <a:t>Using reflexive pronouns</a:t>
            </a:r>
            <a:endParaRPr lang="en-GB" sz="2800" b="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34529" y="1270325"/>
            <a:ext cx="10416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Remember that to express that I do something to ‘myself’ in Spanish we use the reflexive pronoun _____.</a:t>
            </a:r>
          </a:p>
        </p:txBody>
      </p:sp>
      <p:sp>
        <p:nvSpPr>
          <p:cNvPr id="37" name="CuadroTexto 36">
            <a:extLst>
              <a:ext uri="{FF2B5EF4-FFF2-40B4-BE49-F238E27FC236}">
                <a16:creationId xmlns:a16="http://schemas.microsoft.com/office/drawing/2014/main" id="{1E5B31ED-A363-2E47-9FE0-211AC3197BBD}"/>
              </a:ext>
            </a:extLst>
          </p:cNvPr>
          <p:cNvSpPr txBox="1"/>
          <p:nvPr/>
        </p:nvSpPr>
        <p:spPr>
          <a:xfrm>
            <a:off x="234529" y="2569553"/>
            <a:ext cx="115618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2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To say ‘</a:t>
            </a:r>
            <a:r>
              <a:rPr kumimoji="0" lang="en-GB" sz="22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you</a:t>
            </a:r>
            <a:r>
              <a:rPr kumimoji="0" lang="en-GB" sz="22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do something to yourself’ use </a:t>
            </a:r>
            <a:r>
              <a:rPr kumimoji="0" lang="en-GB" sz="2200" b="1"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___ </a:t>
            </a:r>
            <a:r>
              <a:rPr kumimoji="0" lang="en-GB" sz="22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before the verb:</a:t>
            </a:r>
          </a:p>
        </p:txBody>
      </p:sp>
      <p:sp>
        <p:nvSpPr>
          <p:cNvPr id="38" name="CuadroTexto 37">
            <a:extLst>
              <a:ext uri="{FF2B5EF4-FFF2-40B4-BE49-F238E27FC236}">
                <a16:creationId xmlns:a16="http://schemas.microsoft.com/office/drawing/2014/main" id="{C6D8C309-0654-0A4E-A169-7629F10AC5DB}"/>
              </a:ext>
            </a:extLst>
          </p:cNvPr>
          <p:cNvSpPr txBox="1"/>
          <p:nvPr/>
        </p:nvSpPr>
        <p:spPr>
          <a:xfrm>
            <a:off x="234529" y="4349118"/>
            <a:ext cx="238719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effectLst/>
                <a:uLnTx/>
                <a:uFillTx/>
                <a:latin typeface="Century Gothic" panose="020F0302020204030204"/>
                <a:ea typeface="+mn-ea"/>
                <a:cs typeface="+mn-cs"/>
              </a:rPr>
              <a:t>Me</a:t>
            </a:r>
            <a:r>
              <a:rPr kumimoji="0" lang="es-ES" sz="2200" b="0" i="0" u="none" strike="noStrike" kern="1200" cap="none" spc="0" normalizeH="0" baseline="0" noProof="0" dirty="0">
                <a:ln>
                  <a:noFill/>
                </a:ln>
                <a:effectLst/>
                <a:uLnTx/>
                <a:uFillTx/>
                <a:latin typeface="Century Gothic" panose="020F0302020204030204"/>
                <a:ea typeface="+mn-ea"/>
                <a:cs typeface="+mn-cs"/>
              </a:rPr>
              <a:t> despierto =  </a:t>
            </a:r>
            <a:endParaRPr kumimoji="0" lang="x-none" sz="2200" b="0" i="0" u="none" strike="noStrike" kern="1200" cap="none" spc="0" normalizeH="0" baseline="0" noProof="0" dirty="0">
              <a:ln>
                <a:noFill/>
              </a:ln>
              <a:effectLst/>
              <a:uLnTx/>
              <a:uFillTx/>
              <a:latin typeface="Century Gothic" panose="020F0302020204030204"/>
              <a:ea typeface="+mn-ea"/>
              <a:cs typeface="+mn-cs"/>
            </a:endParaRPr>
          </a:p>
        </p:txBody>
      </p:sp>
      <p:sp>
        <p:nvSpPr>
          <p:cNvPr id="49" name="TextBox 7">
            <a:extLst>
              <a:ext uri="{FF2B5EF4-FFF2-40B4-BE49-F238E27FC236}">
                <a16:creationId xmlns:a16="http://schemas.microsoft.com/office/drawing/2014/main" id="{5A84CCFD-15C6-2C4E-AED4-52DD9BF6D9BE}"/>
              </a:ext>
            </a:extLst>
          </p:cNvPr>
          <p:cNvSpPr txBox="1"/>
          <p:nvPr/>
        </p:nvSpPr>
        <p:spPr>
          <a:xfrm>
            <a:off x="234529" y="5309792"/>
            <a:ext cx="15754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Te</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effectLst/>
                <a:uLnTx/>
                <a:uFillTx/>
                <a:latin typeface="Century Gothic" panose="020B0502020202020204" pitchFamily="34" charset="0"/>
                <a:ea typeface="+mn-ea"/>
                <a:cs typeface="+mn-cs"/>
              </a:rPr>
              <a:t>caes</a:t>
            </a:r>
            <a:r>
              <a:rPr kumimoji="0" lang="en-GB" sz="2200" b="0" i="0" u="none" strike="noStrike" kern="1200" cap="none" spc="0" normalizeH="0" baseline="0" noProof="0" dirty="0">
                <a:ln>
                  <a:noFill/>
                </a:ln>
                <a:effectLst/>
                <a:uLnTx/>
                <a:uFillTx/>
                <a:latin typeface="Century Gothic" panose="020B0502020202020204" pitchFamily="34" charset="0"/>
                <a:ea typeface="+mn-ea"/>
                <a:cs typeface="+mn-cs"/>
              </a:rPr>
              <a:t> = </a:t>
            </a:r>
            <a:endParaRPr kumimoji="0" lang="en-GB" sz="2200" b="0" i="0" u="none" strike="noStrike" kern="1200" cap="none" spc="0" normalizeH="0" baseline="0" noProof="0" dirty="0">
              <a:ln>
                <a:noFill/>
              </a:ln>
              <a:effectLst/>
              <a:uLnTx/>
              <a:uFillTx/>
              <a:latin typeface="Tw Cen MT" panose="020B0602020104020603"/>
              <a:ea typeface="+mn-ea"/>
              <a:cs typeface="+mn-cs"/>
            </a:endParaRPr>
          </a:p>
        </p:txBody>
      </p:sp>
      <p:sp>
        <p:nvSpPr>
          <p:cNvPr id="50" name="TextBox 7">
            <a:extLst>
              <a:ext uri="{FF2B5EF4-FFF2-40B4-BE49-F238E27FC236}">
                <a16:creationId xmlns:a16="http://schemas.microsoft.com/office/drawing/2014/main" id="{5F589439-315F-A245-B318-1715AE3547E7}"/>
              </a:ext>
            </a:extLst>
          </p:cNvPr>
          <p:cNvSpPr txBox="1"/>
          <p:nvPr/>
        </p:nvSpPr>
        <p:spPr>
          <a:xfrm>
            <a:off x="1658334" y="5309791"/>
            <a:ext cx="40566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effectLst/>
                <a:uLnTx/>
                <a:uFillTx/>
                <a:latin typeface="Century Gothic" panose="020B0502020202020204" pitchFamily="34" charset="0"/>
                <a:ea typeface="+mn-ea"/>
                <a:cs typeface="+mn-cs"/>
              </a:rPr>
              <a:t>You fall over</a:t>
            </a:r>
            <a:endParaRPr kumimoji="0" lang="en-GB" sz="2200" b="0" i="1" u="none" strike="noStrike" kern="1200" cap="none" spc="0" normalizeH="0" baseline="0" noProof="0" dirty="0">
              <a:ln>
                <a:noFill/>
              </a:ln>
              <a:effectLst/>
              <a:uLnTx/>
              <a:uFillTx/>
              <a:latin typeface="Tw Cen MT" panose="020B0602020104020603"/>
              <a:ea typeface="+mn-ea"/>
              <a:cs typeface="+mn-cs"/>
            </a:endParaRPr>
          </a:p>
        </p:txBody>
      </p:sp>
      <p:sp>
        <p:nvSpPr>
          <p:cNvPr id="3" name="CuadroTexto 2">
            <a:extLst>
              <a:ext uri="{FF2B5EF4-FFF2-40B4-BE49-F238E27FC236}">
                <a16:creationId xmlns:a16="http://schemas.microsoft.com/office/drawing/2014/main" id="{20DA39AB-7A07-124A-8F92-085720E9B0E6}"/>
              </a:ext>
            </a:extLst>
          </p:cNvPr>
          <p:cNvSpPr txBox="1"/>
          <p:nvPr/>
        </p:nvSpPr>
        <p:spPr>
          <a:xfrm>
            <a:off x="3286095" y="1585143"/>
            <a:ext cx="63030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200" b="1" i="0" u="none" strike="noStrike" kern="1200" cap="none" spc="0" normalizeH="0" baseline="0" noProof="0" dirty="0">
                <a:ln>
                  <a:noFill/>
                </a:ln>
                <a:solidFill>
                  <a:schemeClr val="tx2"/>
                </a:solidFill>
                <a:effectLst/>
                <a:uLnTx/>
                <a:uFillTx/>
                <a:latin typeface="Century Gothic" panose="020F0302020204030204"/>
                <a:ea typeface="+mn-ea"/>
                <a:cs typeface="+mn-cs"/>
              </a:rPr>
              <a:t>me</a:t>
            </a:r>
          </a:p>
        </p:txBody>
      </p:sp>
      <p:sp>
        <p:nvSpPr>
          <p:cNvPr id="14" name="CuadroTexto 13">
            <a:extLst>
              <a:ext uri="{FF2B5EF4-FFF2-40B4-BE49-F238E27FC236}">
                <a16:creationId xmlns:a16="http://schemas.microsoft.com/office/drawing/2014/main" id="{44357247-DCD3-CD45-8396-60CF0B498106}"/>
              </a:ext>
            </a:extLst>
          </p:cNvPr>
          <p:cNvSpPr txBox="1"/>
          <p:nvPr/>
        </p:nvSpPr>
        <p:spPr>
          <a:xfrm>
            <a:off x="2486484" y="4348097"/>
            <a:ext cx="151996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dirty="0">
                <a:ln>
                  <a:noFill/>
                </a:ln>
                <a:effectLst/>
                <a:uLnTx/>
                <a:uFillTx/>
                <a:latin typeface="Century Gothic" panose="020F0302020204030204"/>
                <a:ea typeface="+mn-ea"/>
                <a:cs typeface="+mn-cs"/>
              </a:rPr>
              <a:t>I </a:t>
            </a:r>
            <a:r>
              <a:rPr kumimoji="0" lang="es-ES" sz="2200" b="0" i="1" u="none" strike="noStrike" kern="1200" cap="none" spc="0" normalizeH="0" baseline="0" noProof="0" dirty="0" err="1">
                <a:ln>
                  <a:noFill/>
                </a:ln>
                <a:effectLst/>
                <a:uLnTx/>
                <a:uFillTx/>
                <a:latin typeface="Century Gothic" panose="020F0302020204030204"/>
                <a:ea typeface="+mn-ea"/>
                <a:cs typeface="+mn-cs"/>
              </a:rPr>
              <a:t>wake</a:t>
            </a:r>
            <a:r>
              <a:rPr kumimoji="0" lang="es-ES" sz="2200" b="0" i="1" u="none" strike="noStrike" kern="1200" cap="none" spc="0" normalizeH="0" baseline="0" noProof="0" dirty="0">
                <a:ln>
                  <a:noFill/>
                </a:ln>
                <a:effectLst/>
                <a:uLnTx/>
                <a:uFillTx/>
                <a:latin typeface="Century Gothic" panose="020F0302020204030204"/>
                <a:ea typeface="+mn-ea"/>
                <a:cs typeface="+mn-cs"/>
              </a:rPr>
              <a:t> up</a:t>
            </a:r>
            <a:endParaRPr kumimoji="0" lang="x-none" sz="2200" b="0" i="1" u="none" strike="noStrike" kern="1200" cap="none" spc="0" normalizeH="0" baseline="0" noProof="0" dirty="0">
              <a:ln>
                <a:noFill/>
              </a:ln>
              <a:effectLst/>
              <a:uLnTx/>
              <a:uFillTx/>
              <a:latin typeface="Century Gothic" panose="020F0302020204030204"/>
              <a:ea typeface="+mn-ea"/>
              <a:cs typeface="+mn-cs"/>
            </a:endParaRPr>
          </a:p>
        </p:txBody>
      </p:sp>
      <p:sp>
        <p:nvSpPr>
          <p:cNvPr id="15" name="CuadroTexto 14">
            <a:extLst>
              <a:ext uri="{FF2B5EF4-FFF2-40B4-BE49-F238E27FC236}">
                <a16:creationId xmlns:a16="http://schemas.microsoft.com/office/drawing/2014/main" id="{A4710727-786F-B740-987E-53E55E497918}"/>
              </a:ext>
            </a:extLst>
          </p:cNvPr>
          <p:cNvSpPr txBox="1"/>
          <p:nvPr/>
        </p:nvSpPr>
        <p:spPr>
          <a:xfrm>
            <a:off x="234529" y="4829455"/>
            <a:ext cx="214513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effectLst/>
                <a:uLnTx/>
                <a:uFillTx/>
                <a:latin typeface="Century Gothic" panose="020F0302020204030204"/>
              </a:rPr>
              <a:t>Me</a:t>
            </a:r>
            <a:r>
              <a:rPr kumimoji="0" lang="es-ES" sz="2200" b="0" i="0" u="none" strike="noStrike" kern="1200" cap="none" spc="0" normalizeH="0" baseline="0" noProof="0" dirty="0">
                <a:ln>
                  <a:noFill/>
                </a:ln>
                <a:effectLst/>
                <a:uLnTx/>
                <a:uFillTx/>
                <a:latin typeface="Century Gothic" panose="020F0302020204030204"/>
              </a:rPr>
              <a:t> </a:t>
            </a:r>
            <a:r>
              <a:rPr lang="es-ES" sz="2200" noProof="0" dirty="0">
                <a:latin typeface="Century Gothic" panose="020F0302020204030204"/>
              </a:rPr>
              <a:t>levanto</a:t>
            </a:r>
            <a:r>
              <a:rPr kumimoji="0" lang="es-ES" sz="2200" b="0" i="0" u="none" strike="noStrike" kern="1200" cap="none" spc="0" normalizeH="0" baseline="0" noProof="0" dirty="0">
                <a:ln>
                  <a:noFill/>
                </a:ln>
                <a:effectLst/>
                <a:uLnTx/>
                <a:uFillTx/>
                <a:latin typeface="Century Gothic" panose="020F0302020204030204"/>
              </a:rPr>
              <a:t> =  </a:t>
            </a:r>
            <a:endParaRPr kumimoji="0" lang="x-none" sz="2200" b="0" i="0" u="none" strike="noStrike" kern="1200" cap="none" spc="0" normalizeH="0" baseline="0" noProof="0" dirty="0">
              <a:ln>
                <a:noFill/>
              </a:ln>
              <a:effectLst/>
              <a:uLnTx/>
              <a:uFillTx/>
              <a:latin typeface="Century Gothic" panose="020F0302020204030204"/>
            </a:endParaRPr>
          </a:p>
        </p:txBody>
      </p:sp>
      <p:sp>
        <p:nvSpPr>
          <p:cNvPr id="16" name="CuadroTexto 15">
            <a:extLst>
              <a:ext uri="{FF2B5EF4-FFF2-40B4-BE49-F238E27FC236}">
                <a16:creationId xmlns:a16="http://schemas.microsoft.com/office/drawing/2014/main" id="{968ECA7D-189B-1B44-951F-5B0BD78340EB}"/>
              </a:ext>
            </a:extLst>
          </p:cNvPr>
          <p:cNvSpPr txBox="1"/>
          <p:nvPr/>
        </p:nvSpPr>
        <p:spPr>
          <a:xfrm>
            <a:off x="2250564" y="4829750"/>
            <a:ext cx="123783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dirty="0">
                <a:ln>
                  <a:noFill/>
                </a:ln>
                <a:effectLst/>
                <a:uLnTx/>
                <a:uFillTx/>
                <a:latin typeface="Century Gothic" panose="020F0302020204030204"/>
                <a:ea typeface="+mn-ea"/>
                <a:cs typeface="+mn-cs"/>
              </a:rPr>
              <a:t>I </a:t>
            </a:r>
            <a:r>
              <a:rPr kumimoji="0" lang="es-ES" sz="2200" b="0" i="1" u="none" strike="noStrike" kern="1200" cap="none" spc="0" normalizeH="0" baseline="0" noProof="0" dirty="0" err="1">
                <a:ln>
                  <a:noFill/>
                </a:ln>
                <a:effectLst/>
                <a:uLnTx/>
                <a:uFillTx/>
                <a:latin typeface="Century Gothic" panose="020F0302020204030204"/>
                <a:ea typeface="+mn-ea"/>
                <a:cs typeface="+mn-cs"/>
              </a:rPr>
              <a:t>get</a:t>
            </a:r>
            <a:r>
              <a:rPr kumimoji="0" lang="es-ES" sz="2200" b="0" i="1" u="none" strike="noStrike" kern="1200" cap="none" spc="0" normalizeH="0" baseline="0" noProof="0" dirty="0">
                <a:ln>
                  <a:noFill/>
                </a:ln>
                <a:effectLst/>
                <a:uLnTx/>
                <a:uFillTx/>
                <a:latin typeface="Century Gothic" panose="020F0302020204030204"/>
                <a:ea typeface="+mn-ea"/>
                <a:cs typeface="+mn-cs"/>
              </a:rPr>
              <a:t> up</a:t>
            </a:r>
            <a:endParaRPr kumimoji="0" lang="x-none" sz="2200" b="0" i="1" u="none" strike="noStrike" kern="1200" cap="none" spc="0" normalizeH="0" baseline="0" noProof="0" dirty="0">
              <a:ln>
                <a:noFill/>
              </a:ln>
              <a:effectLst/>
              <a:uLnTx/>
              <a:uFillTx/>
              <a:latin typeface="Century Gothic" panose="020F0302020204030204"/>
              <a:ea typeface="+mn-ea"/>
              <a:cs typeface="+mn-cs"/>
            </a:endParaRPr>
          </a:p>
        </p:txBody>
      </p:sp>
      <p:sp>
        <p:nvSpPr>
          <p:cNvPr id="17" name="CuadroTexto 16">
            <a:extLst>
              <a:ext uri="{FF2B5EF4-FFF2-40B4-BE49-F238E27FC236}">
                <a16:creationId xmlns:a16="http://schemas.microsoft.com/office/drawing/2014/main" id="{F7419B3D-FCF6-3B49-BB39-426D7AE39065}"/>
              </a:ext>
            </a:extLst>
          </p:cNvPr>
          <p:cNvSpPr txBox="1"/>
          <p:nvPr/>
        </p:nvSpPr>
        <p:spPr>
          <a:xfrm>
            <a:off x="234529" y="5790128"/>
            <a:ext cx="244490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chemeClr val="tx2"/>
                </a:solidFill>
                <a:effectLst/>
                <a:uLnTx/>
                <a:uFillTx/>
                <a:latin typeface="Century Gothic" panose="020F0302020204030204"/>
                <a:ea typeface="+mn-ea"/>
                <a:cs typeface="+mn-cs"/>
              </a:rPr>
              <a:t>Te</a:t>
            </a:r>
            <a:r>
              <a:rPr kumimoji="0" lang="es-ES" sz="2200" b="0" i="0" u="none" strike="noStrike" kern="1200" cap="none" spc="0" normalizeH="0" baseline="0" noProof="0" dirty="0">
                <a:ln>
                  <a:noFill/>
                </a:ln>
                <a:solidFill>
                  <a:schemeClr val="tx2"/>
                </a:solidFill>
                <a:effectLst/>
                <a:uLnTx/>
                <a:uFillTx/>
                <a:latin typeface="Century Gothic" panose="020F0302020204030204"/>
                <a:ea typeface="+mn-ea"/>
                <a:cs typeface="+mn-cs"/>
              </a:rPr>
              <a:t> sientas</a:t>
            </a:r>
            <a:r>
              <a:rPr kumimoji="0" lang="es-ES" sz="2200" b="0" i="0" u="none" strike="noStrike" kern="1200" cap="none" spc="0" normalizeH="0" noProof="0" dirty="0">
                <a:ln>
                  <a:noFill/>
                </a:ln>
                <a:solidFill>
                  <a:schemeClr val="tx2"/>
                </a:solidFill>
                <a:effectLst/>
                <a:uLnTx/>
                <a:uFillTx/>
                <a:latin typeface="Century Gothic" panose="020F0302020204030204"/>
                <a:ea typeface="+mn-ea"/>
                <a:cs typeface="+mn-cs"/>
              </a:rPr>
              <a:t> (H)</a:t>
            </a:r>
            <a:r>
              <a:rPr kumimoji="0" lang="es-ES" sz="2200" b="0" i="0" u="none" strike="noStrike" kern="1200" cap="none" spc="0" normalizeH="0" baseline="0" noProof="0" dirty="0">
                <a:ln>
                  <a:noFill/>
                </a:ln>
                <a:solidFill>
                  <a:schemeClr val="tx2"/>
                </a:solidFill>
                <a:effectLst/>
                <a:uLnTx/>
                <a:uFillTx/>
                <a:latin typeface="Century Gothic" panose="020F0302020204030204"/>
                <a:ea typeface="+mn-ea"/>
                <a:cs typeface="+mn-cs"/>
              </a:rPr>
              <a:t>  =  </a:t>
            </a:r>
            <a:endParaRPr kumimoji="0" lang="x-none" sz="2200" b="0"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18" name="CuadroTexto 17">
            <a:extLst>
              <a:ext uri="{FF2B5EF4-FFF2-40B4-BE49-F238E27FC236}">
                <a16:creationId xmlns:a16="http://schemas.microsoft.com/office/drawing/2014/main" id="{80695AD2-0423-124A-A938-3D82619823C5}"/>
              </a:ext>
            </a:extLst>
          </p:cNvPr>
          <p:cNvSpPr txBox="1"/>
          <p:nvPr/>
        </p:nvSpPr>
        <p:spPr>
          <a:xfrm>
            <a:off x="2486484" y="5790128"/>
            <a:ext cx="198804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dirty="0" err="1">
                <a:ln>
                  <a:noFill/>
                </a:ln>
                <a:effectLst/>
                <a:uLnTx/>
                <a:uFillTx/>
                <a:latin typeface="Century Gothic" panose="020F0302020204030204"/>
                <a:ea typeface="+mn-ea"/>
                <a:cs typeface="+mn-cs"/>
              </a:rPr>
              <a:t>You</a:t>
            </a:r>
            <a:r>
              <a:rPr kumimoji="0" lang="es-ES" sz="2200" b="0" i="1" u="none" strike="noStrike" kern="1200" cap="none" spc="0" normalizeH="0" baseline="0" noProof="0" dirty="0">
                <a:ln>
                  <a:noFill/>
                </a:ln>
                <a:effectLst/>
                <a:uLnTx/>
                <a:uFillTx/>
                <a:latin typeface="Century Gothic" panose="020F0302020204030204"/>
                <a:ea typeface="+mn-ea"/>
                <a:cs typeface="+mn-cs"/>
              </a:rPr>
              <a:t> </a:t>
            </a:r>
            <a:r>
              <a:rPr kumimoji="0" lang="es-ES" sz="2200" b="0" i="1" u="none" strike="noStrike" kern="1200" cap="none" spc="0" normalizeH="0" baseline="0" noProof="0" dirty="0" err="1">
                <a:ln>
                  <a:noFill/>
                </a:ln>
                <a:effectLst/>
                <a:uLnTx/>
                <a:uFillTx/>
                <a:latin typeface="Century Gothic" panose="020F0302020204030204"/>
                <a:ea typeface="+mn-ea"/>
                <a:cs typeface="+mn-cs"/>
              </a:rPr>
              <a:t>sit</a:t>
            </a:r>
            <a:r>
              <a:rPr kumimoji="0" lang="es-ES" sz="2200" b="0" i="1" u="none" strike="noStrike" kern="1200" cap="none" spc="0" normalizeH="0" baseline="0" noProof="0" dirty="0">
                <a:ln>
                  <a:noFill/>
                </a:ln>
                <a:effectLst/>
                <a:uLnTx/>
                <a:uFillTx/>
                <a:latin typeface="Century Gothic" panose="020F0302020204030204"/>
                <a:ea typeface="+mn-ea"/>
                <a:cs typeface="+mn-cs"/>
              </a:rPr>
              <a:t> </a:t>
            </a:r>
            <a:r>
              <a:rPr kumimoji="0" lang="es-ES" sz="2200" b="0" i="1" u="none" strike="noStrike" kern="1200" cap="none" spc="0" normalizeH="0" baseline="0" noProof="0" dirty="0" err="1">
                <a:ln>
                  <a:noFill/>
                </a:ln>
                <a:effectLst/>
                <a:uLnTx/>
                <a:uFillTx/>
                <a:latin typeface="Century Gothic" panose="020F0302020204030204"/>
                <a:ea typeface="+mn-ea"/>
                <a:cs typeface="+mn-cs"/>
              </a:rPr>
              <a:t>down</a:t>
            </a:r>
            <a:r>
              <a:rPr kumimoji="0" lang="es-ES" sz="2200" b="0" i="1" u="none" strike="noStrike" kern="1200" cap="none" spc="0" normalizeH="0" baseline="0" noProof="0" dirty="0">
                <a:ln>
                  <a:noFill/>
                </a:ln>
                <a:effectLst/>
                <a:uLnTx/>
                <a:uFillTx/>
                <a:latin typeface="Century Gothic" panose="020F0302020204030204"/>
                <a:ea typeface="+mn-ea"/>
                <a:cs typeface="+mn-cs"/>
              </a:rPr>
              <a:t>.</a:t>
            </a:r>
            <a:endParaRPr kumimoji="0" lang="x-none" sz="2200" b="0" i="1" u="none" strike="noStrike" kern="1200" cap="none" spc="0" normalizeH="0" baseline="0" noProof="0" dirty="0">
              <a:ln>
                <a:noFill/>
              </a:ln>
              <a:effectLst/>
              <a:uLnTx/>
              <a:uFillTx/>
              <a:latin typeface="Century Gothic" panose="020F0302020204030204"/>
              <a:ea typeface="+mn-ea"/>
              <a:cs typeface="+mn-cs"/>
            </a:endParaRPr>
          </a:p>
        </p:txBody>
      </p:sp>
      <p:sp>
        <p:nvSpPr>
          <p:cNvPr id="21" name="CuadroTexto 2">
            <a:extLst>
              <a:ext uri="{FF2B5EF4-FFF2-40B4-BE49-F238E27FC236}">
                <a16:creationId xmlns:a16="http://schemas.microsoft.com/office/drawing/2014/main" id="{7B7900A8-E1A6-4432-8D09-F378190B1FB7}"/>
              </a:ext>
            </a:extLst>
          </p:cNvPr>
          <p:cNvSpPr txBox="1"/>
          <p:nvPr/>
        </p:nvSpPr>
        <p:spPr>
          <a:xfrm>
            <a:off x="5924949" y="2544561"/>
            <a:ext cx="71205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tx2"/>
                </a:solidFill>
                <a:effectLst/>
                <a:uLnTx/>
                <a:uFillTx/>
                <a:latin typeface="Century Gothic" panose="020F0302020204030204"/>
                <a:ea typeface="+mn-ea"/>
                <a:cs typeface="+mn-cs"/>
              </a:rPr>
              <a:t>t</a:t>
            </a:r>
            <a:r>
              <a:rPr kumimoji="0" lang="x-none" sz="2200" b="1" i="0" u="none" strike="noStrike" kern="1200" cap="none" spc="0" normalizeH="0" baseline="0" noProof="0" dirty="0">
                <a:ln>
                  <a:noFill/>
                </a:ln>
                <a:solidFill>
                  <a:schemeClr val="tx2"/>
                </a:solidFill>
                <a:effectLst/>
                <a:uLnTx/>
                <a:uFillTx/>
                <a:latin typeface="Century Gothic" panose="020F0302020204030204"/>
                <a:ea typeface="+mn-ea"/>
                <a:cs typeface="+mn-cs"/>
              </a:rPr>
              <a:t>e</a:t>
            </a:r>
          </a:p>
        </p:txBody>
      </p:sp>
      <p:pic>
        <p:nvPicPr>
          <p:cNvPr id="15364" name="Picture 4" descr="cartoon of someone waking up - Clip Art Library">
            <a:extLst>
              <a:ext uri="{FF2B5EF4-FFF2-40B4-BE49-F238E27FC236}">
                <a16:creationId xmlns:a16="http://schemas.microsoft.com/office/drawing/2014/main" id="{E02A261A-8D79-4D7A-9EBF-16AD906F83B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34364" y="4490901"/>
            <a:ext cx="1552135" cy="10352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B361971-64B4-4129-8A40-E08BFED90ED2}"/>
              </a:ext>
            </a:extLst>
          </p:cNvPr>
          <p:cNvSpPr/>
          <p:nvPr/>
        </p:nvSpPr>
        <p:spPr>
          <a:xfrm>
            <a:off x="6519890" y="1691556"/>
            <a:ext cx="1056035" cy="409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pic>
        <p:nvPicPr>
          <p:cNvPr id="15366" name="Picture 6" descr="Falling Down Clipart ">
            <a:extLst>
              <a:ext uri="{FF2B5EF4-FFF2-40B4-BE49-F238E27FC236}">
                <a16:creationId xmlns:a16="http://schemas.microsoft.com/office/drawing/2014/main" id="{9803B63A-15EA-4DE1-B597-6BE7D0B09C7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09921" y="4254323"/>
            <a:ext cx="171450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clip art sit - Clip Art Library">
            <a:extLst>
              <a:ext uri="{FF2B5EF4-FFF2-40B4-BE49-F238E27FC236}">
                <a16:creationId xmlns:a16="http://schemas.microsoft.com/office/drawing/2014/main" id="{4535C8D4-16A9-48C9-8015-69618A61DD9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51385" y="4744867"/>
            <a:ext cx="997044" cy="1415803"/>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waking up clipart png - Clip Art Library">
            <a:extLst>
              <a:ext uri="{FF2B5EF4-FFF2-40B4-BE49-F238E27FC236}">
                <a16:creationId xmlns:a16="http://schemas.microsoft.com/office/drawing/2014/main" id="{9F7D2035-C636-4BD9-ACE9-96B80F3EFA4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01073" y="4829455"/>
            <a:ext cx="2001281" cy="1556552"/>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37">
            <a:extLst>
              <a:ext uri="{FF2B5EF4-FFF2-40B4-BE49-F238E27FC236}">
                <a16:creationId xmlns:a16="http://schemas.microsoft.com/office/drawing/2014/main" id="{60A54604-F8F0-8454-5604-80B90FDC33EE}"/>
              </a:ext>
            </a:extLst>
          </p:cNvPr>
          <p:cNvSpPr txBox="1"/>
          <p:nvPr/>
        </p:nvSpPr>
        <p:spPr>
          <a:xfrm>
            <a:off x="234529" y="2089216"/>
            <a:ext cx="177324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effectLst/>
                <a:uLnTx/>
                <a:uFillTx/>
                <a:latin typeface="Century Gothic" panose="020F0302020204030204"/>
                <a:ea typeface="+mn-ea"/>
                <a:cs typeface="+mn-cs"/>
              </a:rPr>
              <a:t>Me</a:t>
            </a:r>
            <a:r>
              <a:rPr kumimoji="0" lang="es-ES" sz="2200" b="0" i="0" u="none" strike="noStrike" kern="1200" cap="none" spc="0" normalizeH="0" baseline="0" noProof="0" dirty="0">
                <a:ln>
                  <a:noFill/>
                </a:ln>
                <a:effectLst/>
                <a:uLnTx/>
                <a:uFillTx/>
                <a:latin typeface="Century Gothic" panose="020F0302020204030204"/>
                <a:ea typeface="+mn-ea"/>
                <a:cs typeface="+mn-cs"/>
              </a:rPr>
              <a:t> lavo  =  </a:t>
            </a:r>
            <a:endParaRPr kumimoji="0" lang="x-none" sz="2200" b="0" i="0" u="none" strike="noStrike" kern="1200" cap="none" spc="0" normalizeH="0" baseline="0" noProof="0" dirty="0">
              <a:ln>
                <a:noFill/>
              </a:ln>
              <a:effectLst/>
              <a:uLnTx/>
              <a:uFillTx/>
              <a:latin typeface="Century Gothic" panose="020F0302020204030204"/>
              <a:ea typeface="+mn-ea"/>
              <a:cs typeface="+mn-cs"/>
            </a:endParaRPr>
          </a:p>
        </p:txBody>
      </p:sp>
      <p:sp>
        <p:nvSpPr>
          <p:cNvPr id="7" name="CuadroTexto 13">
            <a:extLst>
              <a:ext uri="{FF2B5EF4-FFF2-40B4-BE49-F238E27FC236}">
                <a16:creationId xmlns:a16="http://schemas.microsoft.com/office/drawing/2014/main" id="{4B2F9326-25DA-20A4-764F-7ADD3F8B90A3}"/>
              </a:ext>
            </a:extLst>
          </p:cNvPr>
          <p:cNvSpPr txBox="1"/>
          <p:nvPr/>
        </p:nvSpPr>
        <p:spPr>
          <a:xfrm>
            <a:off x="1810000" y="2086271"/>
            <a:ext cx="196399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1" u="none" strike="noStrike" kern="1200" cap="none" spc="0" normalizeH="0" baseline="0" noProof="0" dirty="0">
                <a:ln>
                  <a:noFill/>
                </a:ln>
                <a:effectLst/>
                <a:uLnTx/>
                <a:uFillTx/>
                <a:latin typeface="Century Gothic" panose="020F0302020204030204"/>
                <a:ea typeface="+mn-ea"/>
                <a:cs typeface="+mn-cs"/>
              </a:rPr>
              <a:t>I </a:t>
            </a:r>
            <a:r>
              <a:rPr kumimoji="0" lang="es-ES" sz="2200" b="0" i="1" u="none" strike="noStrike" kern="1200" cap="none" spc="0" normalizeH="0" baseline="0" noProof="0" dirty="0" err="1">
                <a:ln>
                  <a:noFill/>
                </a:ln>
                <a:effectLst/>
                <a:uLnTx/>
                <a:uFillTx/>
                <a:latin typeface="Century Gothic" panose="020F0302020204030204"/>
                <a:ea typeface="+mn-ea"/>
                <a:cs typeface="+mn-cs"/>
              </a:rPr>
              <a:t>wash</a:t>
            </a:r>
            <a:r>
              <a:rPr kumimoji="0" lang="es-ES" sz="2200" b="0" i="1" u="none" strike="noStrike" kern="1200" cap="none" spc="0" normalizeH="0" baseline="0" noProof="0" dirty="0">
                <a:ln>
                  <a:noFill/>
                </a:ln>
                <a:effectLst/>
                <a:uLnTx/>
                <a:uFillTx/>
                <a:latin typeface="Century Gothic" panose="020F0302020204030204"/>
                <a:ea typeface="+mn-ea"/>
                <a:cs typeface="+mn-cs"/>
              </a:rPr>
              <a:t> </a:t>
            </a:r>
            <a:r>
              <a:rPr kumimoji="0" lang="es-ES" sz="2200" b="0" i="1" u="none" strike="noStrike" kern="1200" cap="none" spc="0" normalizeH="0" baseline="0" noProof="0" dirty="0" err="1">
                <a:ln>
                  <a:noFill/>
                </a:ln>
                <a:effectLst/>
                <a:uLnTx/>
                <a:uFillTx/>
                <a:latin typeface="Century Gothic" panose="020F0302020204030204"/>
                <a:ea typeface="+mn-ea"/>
                <a:cs typeface="+mn-cs"/>
              </a:rPr>
              <a:t>myself</a:t>
            </a:r>
            <a:endParaRPr kumimoji="0" lang="x-none" sz="2200" b="0" i="1" u="none" strike="noStrike" kern="1200" cap="none" spc="0" normalizeH="0" baseline="0" noProof="0" dirty="0">
              <a:ln>
                <a:noFill/>
              </a:ln>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CFB922EA-922B-017C-C44C-BEA14EA164AC}"/>
              </a:ext>
            </a:extLst>
          </p:cNvPr>
          <p:cNvSpPr txBox="1"/>
          <p:nvPr/>
        </p:nvSpPr>
        <p:spPr>
          <a:xfrm>
            <a:off x="234529" y="3530227"/>
            <a:ext cx="1172294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latin typeface="Century Gothic" panose="020B0502020202020204" pitchFamily="34" charset="0"/>
              </a:rPr>
              <a:t>Sometimes, in Spanish we use reflexive pronouns for actions that I do ‘to myself’, even though the English translation might not include the words ‘myself’ or ‘yourself’.</a:t>
            </a:r>
            <a:endParaRPr kumimoji="0" lang="en-GB" sz="2200" b="0" i="0" u="none" strike="noStrike" kern="1200" cap="none" spc="0" normalizeH="0" baseline="0" noProof="0" dirty="0">
              <a:ln>
                <a:noFill/>
              </a:ln>
              <a:effectLst/>
              <a:uLnTx/>
              <a:uFillTx/>
              <a:latin typeface="Century Gothic" panose="020B0502020202020204" pitchFamily="34" charset="0"/>
            </a:endParaRPr>
          </a:p>
        </p:txBody>
      </p:sp>
      <p:pic>
        <p:nvPicPr>
          <p:cNvPr id="10" name="Picture 9">
            <a:extLst>
              <a:ext uri="{FF2B5EF4-FFF2-40B4-BE49-F238E27FC236}">
                <a16:creationId xmlns:a16="http://schemas.microsoft.com/office/drawing/2014/main" id="{22E028C4-3DDD-B28F-B07B-C65CC32E046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64826" y="790850"/>
            <a:ext cx="1106803" cy="1347569"/>
          </a:xfrm>
          <a:prstGeom prst="rect">
            <a:avLst/>
          </a:prstGeom>
        </p:spPr>
      </p:pic>
      <p:sp>
        <p:nvSpPr>
          <p:cNvPr id="11" name="CuadroTexto 37">
            <a:extLst>
              <a:ext uri="{FF2B5EF4-FFF2-40B4-BE49-F238E27FC236}">
                <a16:creationId xmlns:a16="http://schemas.microsoft.com/office/drawing/2014/main" id="{ACCB22F9-FBD6-19C7-7866-39BFBD86E8FE}"/>
              </a:ext>
            </a:extLst>
          </p:cNvPr>
          <p:cNvSpPr txBox="1"/>
          <p:nvPr/>
        </p:nvSpPr>
        <p:spPr>
          <a:xfrm>
            <a:off x="234529" y="3049890"/>
            <a:ext cx="175560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1" dirty="0">
                <a:latin typeface="Century Gothic" panose="020F0302020204030204"/>
              </a:rPr>
              <a:t>T</a:t>
            </a:r>
            <a:r>
              <a:rPr kumimoji="0" lang="es-ES" sz="2200" b="1" i="0" u="none" strike="noStrike" kern="1200" cap="none" spc="0" normalizeH="0" baseline="0" noProof="0" dirty="0">
                <a:ln>
                  <a:noFill/>
                </a:ln>
                <a:effectLst/>
                <a:uLnTx/>
                <a:uFillTx/>
                <a:latin typeface="Century Gothic" panose="020F0302020204030204"/>
                <a:ea typeface="+mn-ea"/>
                <a:cs typeface="+mn-cs"/>
              </a:rPr>
              <a:t>e</a:t>
            </a:r>
            <a:r>
              <a:rPr kumimoji="0" lang="es-ES" sz="2200" b="0" i="0" u="none" strike="noStrike" kern="1200" cap="none" spc="0" normalizeH="0" baseline="0" noProof="0" dirty="0">
                <a:ln>
                  <a:noFill/>
                </a:ln>
                <a:effectLst/>
                <a:uLnTx/>
                <a:uFillTx/>
                <a:latin typeface="Century Gothic" panose="020F0302020204030204"/>
                <a:ea typeface="+mn-ea"/>
                <a:cs typeface="+mn-cs"/>
              </a:rPr>
              <a:t> miras  =  </a:t>
            </a:r>
            <a:endParaRPr kumimoji="0" lang="x-none" sz="2200" b="0" i="0" u="none" strike="noStrike" kern="1200" cap="none" spc="0" normalizeH="0" baseline="0" noProof="0" dirty="0">
              <a:ln>
                <a:noFill/>
              </a:ln>
              <a:effectLst/>
              <a:uLnTx/>
              <a:uFillTx/>
              <a:latin typeface="Century Gothic" panose="020F0302020204030204"/>
              <a:ea typeface="+mn-ea"/>
              <a:cs typeface="+mn-cs"/>
            </a:endParaRPr>
          </a:p>
        </p:txBody>
      </p:sp>
      <p:sp>
        <p:nvSpPr>
          <p:cNvPr id="12" name="CuadroTexto 13">
            <a:extLst>
              <a:ext uri="{FF2B5EF4-FFF2-40B4-BE49-F238E27FC236}">
                <a16:creationId xmlns:a16="http://schemas.microsoft.com/office/drawing/2014/main" id="{351121F1-7C18-ACD6-ED6D-9016ACA55D69}"/>
              </a:ext>
            </a:extLst>
          </p:cNvPr>
          <p:cNvSpPr txBox="1"/>
          <p:nvPr/>
        </p:nvSpPr>
        <p:spPr>
          <a:xfrm>
            <a:off x="1791378" y="3023397"/>
            <a:ext cx="280878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i="1" dirty="0" err="1">
                <a:latin typeface="Century Gothic" panose="020F0302020204030204"/>
              </a:rPr>
              <a:t>you</a:t>
            </a:r>
            <a:r>
              <a:rPr kumimoji="0" lang="es-ES" sz="2200" b="0" i="1" u="none" strike="noStrike" kern="1200" cap="none" spc="0" normalizeH="0" baseline="0" noProof="0" dirty="0">
                <a:ln>
                  <a:noFill/>
                </a:ln>
                <a:effectLst/>
                <a:uLnTx/>
                <a:uFillTx/>
                <a:latin typeface="Century Gothic" panose="020F0302020204030204"/>
                <a:ea typeface="+mn-ea"/>
                <a:cs typeface="+mn-cs"/>
              </a:rPr>
              <a:t> look at </a:t>
            </a:r>
            <a:r>
              <a:rPr kumimoji="0" lang="es-ES" sz="2200" b="0" i="1" u="none" strike="noStrike" kern="1200" cap="none" spc="0" normalizeH="0" baseline="0" noProof="0" dirty="0" err="1">
                <a:ln>
                  <a:noFill/>
                </a:ln>
                <a:effectLst/>
                <a:uLnTx/>
                <a:uFillTx/>
                <a:latin typeface="Century Gothic" panose="020F0302020204030204"/>
                <a:ea typeface="+mn-ea"/>
                <a:cs typeface="+mn-cs"/>
              </a:rPr>
              <a:t>yourself</a:t>
            </a:r>
            <a:endParaRPr kumimoji="0" lang="x-none" sz="2200" b="0" i="1" u="none" strike="noStrike" kern="1200" cap="none" spc="0" normalizeH="0" baseline="0" noProof="0" dirty="0">
              <a:ln>
                <a:noFill/>
              </a:ln>
              <a:effectLst/>
              <a:uLnTx/>
              <a:uFillTx/>
              <a:latin typeface="Century Gothic" panose="020F0302020204030204"/>
              <a:ea typeface="+mn-ea"/>
              <a:cs typeface="+mn-cs"/>
            </a:endParaRPr>
          </a:p>
        </p:txBody>
      </p:sp>
      <p:pic>
        <p:nvPicPr>
          <p:cNvPr id="13" name="Picture 12">
            <a:extLst>
              <a:ext uri="{FF2B5EF4-FFF2-40B4-BE49-F238E27FC236}">
                <a16:creationId xmlns:a16="http://schemas.microsoft.com/office/drawing/2014/main" id="{B9C1CB91-D89A-B324-5270-058AAC9DA46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92468" y="2310031"/>
            <a:ext cx="1398112" cy="1048584"/>
          </a:xfrm>
          <a:prstGeom prst="rect">
            <a:avLst/>
          </a:prstGeom>
        </p:spPr>
      </p:pic>
    </p:spTree>
    <p:extLst>
      <p:ext uri="{BB962C8B-B14F-4D97-AF65-F5344CB8AC3E}">
        <p14:creationId xmlns:p14="http://schemas.microsoft.com/office/powerpoint/2010/main" val="82514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36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537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536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5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7" grpId="0"/>
      <p:bldP spid="38" grpId="0"/>
      <p:bldP spid="49" grpId="0"/>
      <p:bldP spid="50" grpId="0"/>
      <p:bldP spid="3" grpId="0"/>
      <p:bldP spid="14" grpId="0"/>
      <p:bldP spid="15" grpId="0"/>
      <p:bldP spid="16" grpId="0"/>
      <p:bldP spid="17" grpId="0"/>
      <p:bldP spid="18" grpId="0"/>
      <p:bldP spid="21" grpId="0"/>
      <p:bldP spid="5" grpId="0"/>
      <p:bldP spid="7" grpId="0"/>
      <p:bldP spid="9"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32529" y="1270325"/>
            <a:ext cx="1169561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Note that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me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te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look very similar to the possessive adjectives ‘mi’ and ‘</a:t>
            </a:r>
            <a:r>
              <a:rPr kumimoji="0" lang="en-GB" sz="2600" b="0" i="0" u="none" strike="noStrike" kern="1200" cap="none" spc="0" normalizeH="0" baseline="0" noProof="0" dirty="0" err="1">
                <a:ln>
                  <a:noFill/>
                </a:ln>
                <a:effectLst/>
                <a:uLnTx/>
                <a:uFillTx/>
                <a:latin typeface="Century Gothic" panose="020B0502020202020204" pitchFamily="34" charset="0"/>
                <a:ea typeface="+mn-ea"/>
                <a:cs typeface="+mn-cs"/>
              </a:rPr>
              <a:t>tu</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but their meanings are different.</a:t>
            </a:r>
          </a:p>
        </p:txBody>
      </p:sp>
      <p:sp>
        <p:nvSpPr>
          <p:cNvPr id="37" name="CuadroTexto 36">
            <a:extLst>
              <a:ext uri="{FF2B5EF4-FFF2-40B4-BE49-F238E27FC236}">
                <a16:creationId xmlns:a16="http://schemas.microsoft.com/office/drawing/2014/main" id="{1E5B31ED-A363-2E47-9FE0-211AC3197BBD}"/>
              </a:ext>
            </a:extLst>
          </p:cNvPr>
          <p:cNvSpPr txBox="1"/>
          <p:nvPr/>
        </p:nvSpPr>
        <p:spPr>
          <a:xfrm>
            <a:off x="215863" y="3670911"/>
            <a:ext cx="1156181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‘Mi’ is usually followed by a noun.</a:t>
            </a:r>
          </a:p>
        </p:txBody>
      </p:sp>
      <p:sp>
        <p:nvSpPr>
          <p:cNvPr id="38" name="CuadroTexto 37">
            <a:extLst>
              <a:ext uri="{FF2B5EF4-FFF2-40B4-BE49-F238E27FC236}">
                <a16:creationId xmlns:a16="http://schemas.microsoft.com/office/drawing/2014/main" id="{C6D8C309-0654-0A4E-A169-7629F10AC5DB}"/>
              </a:ext>
            </a:extLst>
          </p:cNvPr>
          <p:cNvSpPr txBox="1"/>
          <p:nvPr/>
        </p:nvSpPr>
        <p:spPr>
          <a:xfrm>
            <a:off x="215863" y="2337259"/>
            <a:ext cx="4398961"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1" i="0" u="none" strike="noStrike" kern="1200" cap="none" spc="0" normalizeH="0" baseline="0" noProof="0" dirty="0">
                <a:ln>
                  <a:noFill/>
                </a:ln>
                <a:effectLst/>
                <a:uLnTx/>
                <a:uFillTx/>
                <a:latin typeface="Century Gothic" panose="020F0302020204030204"/>
                <a:ea typeface="+mn-ea"/>
                <a:cs typeface="+mn-cs"/>
              </a:rPr>
              <a:t>‘Me’</a:t>
            </a:r>
            <a:r>
              <a:rPr kumimoji="0" lang="es-ES" sz="2600" b="0" i="0" u="none" strike="noStrike" kern="1200" cap="none" spc="0" normalizeH="0" baseline="0" noProof="0" dirty="0">
                <a:ln>
                  <a:noFill/>
                </a:ln>
                <a:effectLst/>
                <a:uLnTx/>
                <a:uFillTx/>
                <a:latin typeface="Century Gothic" panose="020F0302020204030204"/>
                <a:ea typeface="+mn-ea"/>
                <a:cs typeface="+mn-cs"/>
              </a:rPr>
              <a:t> </a:t>
            </a:r>
            <a:r>
              <a:rPr kumimoji="0" lang="es-ES" sz="2600" b="0" i="0" u="none" strike="noStrike" kern="1200" cap="none" spc="0" normalizeH="0" baseline="0" noProof="0" dirty="0" err="1">
                <a:ln>
                  <a:noFill/>
                </a:ln>
                <a:effectLst/>
                <a:uLnTx/>
                <a:uFillTx/>
                <a:latin typeface="Century Gothic" panose="020F0302020204030204"/>
                <a:ea typeface="+mn-ea"/>
                <a:cs typeface="+mn-cs"/>
              </a:rPr>
              <a:t>is</a:t>
            </a:r>
            <a:r>
              <a:rPr kumimoji="0" lang="es-ES" sz="2600" b="0" i="0" u="none" strike="noStrike" kern="1200" cap="none" spc="0" normalizeH="0" baseline="0" noProof="0" dirty="0">
                <a:ln>
                  <a:noFill/>
                </a:ln>
                <a:effectLst/>
                <a:uLnTx/>
                <a:uFillTx/>
                <a:latin typeface="Century Gothic" panose="020F0302020204030204"/>
                <a:ea typeface="+mn-ea"/>
                <a:cs typeface="+mn-cs"/>
              </a:rPr>
              <a:t> </a:t>
            </a:r>
            <a:r>
              <a:rPr kumimoji="0" lang="es-ES" sz="2600" b="0" i="0" u="none" strike="noStrike" kern="1200" cap="none" spc="0" normalizeH="0" baseline="0" noProof="0" dirty="0" err="1">
                <a:ln>
                  <a:noFill/>
                </a:ln>
                <a:effectLst/>
                <a:uLnTx/>
                <a:uFillTx/>
                <a:latin typeface="Century Gothic" panose="020F0302020204030204"/>
                <a:ea typeface="+mn-ea"/>
                <a:cs typeface="+mn-cs"/>
              </a:rPr>
              <a:t>followed</a:t>
            </a:r>
            <a:r>
              <a:rPr kumimoji="0" lang="es-ES" sz="2600" b="0" i="0" u="none" strike="noStrike" kern="1200" cap="none" spc="0" normalizeH="0" baseline="0" noProof="0" dirty="0">
                <a:ln>
                  <a:noFill/>
                </a:ln>
                <a:effectLst/>
                <a:uLnTx/>
                <a:uFillTx/>
                <a:latin typeface="Century Gothic" panose="020F0302020204030204"/>
                <a:ea typeface="+mn-ea"/>
                <a:cs typeface="+mn-cs"/>
              </a:rPr>
              <a:t> </a:t>
            </a:r>
            <a:r>
              <a:rPr kumimoji="0" lang="es-ES" sz="2600" b="0" i="0" u="none" strike="noStrike" kern="1200" cap="none" spc="0" normalizeH="0" baseline="0" noProof="0" dirty="0" err="1">
                <a:ln>
                  <a:noFill/>
                </a:ln>
                <a:effectLst/>
                <a:uLnTx/>
                <a:uFillTx/>
                <a:latin typeface="Century Gothic" panose="020F0302020204030204"/>
                <a:ea typeface="+mn-ea"/>
                <a:cs typeface="+mn-cs"/>
              </a:rPr>
              <a:t>by</a:t>
            </a:r>
            <a:r>
              <a:rPr kumimoji="0" lang="es-ES" sz="2600" b="0" i="0" u="none" strike="noStrike" kern="1200" cap="none" spc="0" normalizeH="0" baseline="0" noProof="0" dirty="0">
                <a:ln>
                  <a:noFill/>
                </a:ln>
                <a:effectLst/>
                <a:uLnTx/>
                <a:uFillTx/>
                <a:latin typeface="Century Gothic" panose="020F0302020204030204"/>
                <a:ea typeface="+mn-ea"/>
                <a:cs typeface="+mn-cs"/>
              </a:rPr>
              <a:t> a </a:t>
            </a:r>
            <a:r>
              <a:rPr kumimoji="0" lang="es-ES" sz="2600" b="0" i="0" u="none" strike="noStrike" kern="1200" cap="none" spc="0" normalizeH="0" baseline="0" noProof="0" dirty="0" err="1">
                <a:ln>
                  <a:noFill/>
                </a:ln>
                <a:effectLst/>
                <a:uLnTx/>
                <a:uFillTx/>
                <a:latin typeface="Century Gothic" panose="020F0302020204030204"/>
                <a:ea typeface="+mn-ea"/>
                <a:cs typeface="+mn-cs"/>
              </a:rPr>
              <a:t>verb</a:t>
            </a:r>
            <a:r>
              <a:rPr kumimoji="0" lang="es-ES" sz="2600" b="0" i="0" u="none" strike="noStrike" kern="1200" cap="none" spc="0" normalizeH="0" baseline="0" noProof="0" dirty="0">
                <a:ln>
                  <a:noFill/>
                </a:ln>
                <a:effectLst/>
                <a:uLnTx/>
                <a:uFillTx/>
                <a:latin typeface="Century Gothic" panose="020F0302020204030204"/>
                <a:ea typeface="+mn-ea"/>
                <a:cs typeface="+mn-cs"/>
              </a:rPr>
              <a:t>.</a:t>
            </a:r>
            <a:endParaRPr kumimoji="0" lang="x-none" sz="2600" b="0" i="0" u="none" strike="noStrike" kern="1200" cap="none" spc="0" normalizeH="0" baseline="0" noProof="0" dirty="0">
              <a:ln>
                <a:noFill/>
              </a:ln>
              <a:effectLst/>
              <a:uLnTx/>
              <a:uFillTx/>
              <a:latin typeface="Century Gothic" panose="020F0302020204030204"/>
              <a:ea typeface="+mn-ea"/>
              <a:cs typeface="+mn-cs"/>
            </a:endParaRPr>
          </a:p>
        </p:txBody>
      </p:sp>
      <p:sp>
        <p:nvSpPr>
          <p:cNvPr id="49" name="TextBox 7">
            <a:extLst>
              <a:ext uri="{FF2B5EF4-FFF2-40B4-BE49-F238E27FC236}">
                <a16:creationId xmlns:a16="http://schemas.microsoft.com/office/drawing/2014/main" id="{5A84CCFD-15C6-2C4E-AED4-52DD9BF6D9BE}"/>
              </a:ext>
            </a:extLst>
          </p:cNvPr>
          <p:cNvSpPr txBox="1"/>
          <p:nvPr/>
        </p:nvSpPr>
        <p:spPr>
          <a:xfrm>
            <a:off x="232529" y="4337738"/>
            <a:ext cx="436563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600" b="1" i="0" u="none" strike="noStrike" kern="1200" cap="none" spc="0" normalizeH="0" baseline="0" noProof="0" dirty="0" err="1">
                <a:ln>
                  <a:noFill/>
                </a:ln>
                <a:effectLst/>
                <a:uLnTx/>
                <a:uFillTx/>
                <a:latin typeface="Century Gothic" panose="020B0502020202020204" pitchFamily="34" charset="0"/>
                <a:ea typeface="+mn-ea"/>
                <a:cs typeface="+mn-cs"/>
              </a:rPr>
              <a:t>Te</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is followed by a verb.</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50" name="TextBox 7">
            <a:extLst>
              <a:ext uri="{FF2B5EF4-FFF2-40B4-BE49-F238E27FC236}">
                <a16:creationId xmlns:a16="http://schemas.microsoft.com/office/drawing/2014/main" id="{5F589439-315F-A245-B318-1715AE3547E7}"/>
              </a:ext>
            </a:extLst>
          </p:cNvPr>
          <p:cNvSpPr txBox="1"/>
          <p:nvPr/>
        </p:nvSpPr>
        <p:spPr>
          <a:xfrm>
            <a:off x="232529" y="5004564"/>
            <a:ext cx="40566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Te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600" b="0" i="0" u="none" strike="noStrike" kern="1200" cap="none" spc="0" normalizeH="0" baseline="0" noProof="0" dirty="0" err="1">
                <a:ln>
                  <a:noFill/>
                </a:ln>
                <a:effectLst/>
                <a:uLnTx/>
                <a:uFillTx/>
                <a:latin typeface="Century Gothic" panose="020B0502020202020204" pitchFamily="34" charset="0"/>
                <a:ea typeface="+mn-ea"/>
                <a:cs typeface="+mn-cs"/>
              </a:rPr>
              <a:t>levantas</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15" name="CuadroTexto 14">
            <a:extLst>
              <a:ext uri="{FF2B5EF4-FFF2-40B4-BE49-F238E27FC236}">
                <a16:creationId xmlns:a16="http://schemas.microsoft.com/office/drawing/2014/main" id="{A4710727-786F-B740-987E-53E55E497918}"/>
              </a:ext>
            </a:extLst>
          </p:cNvPr>
          <p:cNvSpPr txBox="1"/>
          <p:nvPr/>
        </p:nvSpPr>
        <p:spPr>
          <a:xfrm>
            <a:off x="232529" y="3004086"/>
            <a:ext cx="2683748"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1" i="0" u="none" strike="noStrike" kern="1200" cap="none" spc="0" normalizeH="0" baseline="0" noProof="0" dirty="0">
                <a:ln>
                  <a:noFill/>
                </a:ln>
                <a:effectLst/>
                <a:uLnTx/>
                <a:uFillTx/>
                <a:latin typeface="Century Gothic" panose="020F0302020204030204"/>
                <a:ea typeface="+mn-ea"/>
                <a:cs typeface="+mn-cs"/>
              </a:rPr>
              <a:t>Me</a:t>
            </a:r>
            <a:r>
              <a:rPr kumimoji="0" lang="es-ES" sz="2600" b="0" i="0" u="none" strike="noStrike" kern="1200" cap="none" spc="0" normalizeH="0" baseline="0" noProof="0" dirty="0">
                <a:ln>
                  <a:noFill/>
                </a:ln>
                <a:effectLst/>
                <a:uLnTx/>
                <a:uFillTx/>
                <a:latin typeface="Century Gothic" panose="020F0302020204030204"/>
                <a:ea typeface="+mn-ea"/>
                <a:cs typeface="+mn-cs"/>
              </a:rPr>
              <a:t> preparo. =  </a:t>
            </a:r>
            <a:endParaRPr kumimoji="0" lang="x-none" sz="2600" b="0" i="0" u="none" strike="noStrike" kern="1200" cap="none" spc="0" normalizeH="0" baseline="0" noProof="0" dirty="0">
              <a:ln>
                <a:noFill/>
              </a:ln>
              <a:effectLst/>
              <a:uLnTx/>
              <a:uFillTx/>
              <a:latin typeface="Century Gothic" panose="020F0302020204030204"/>
              <a:ea typeface="+mn-ea"/>
              <a:cs typeface="+mn-cs"/>
            </a:endParaRPr>
          </a:p>
        </p:txBody>
      </p:sp>
      <p:sp>
        <p:nvSpPr>
          <p:cNvPr id="16" name="CuadroTexto 15">
            <a:extLst>
              <a:ext uri="{FF2B5EF4-FFF2-40B4-BE49-F238E27FC236}">
                <a16:creationId xmlns:a16="http://schemas.microsoft.com/office/drawing/2014/main" id="{968ECA7D-189B-1B44-951F-5B0BD78340EB}"/>
              </a:ext>
            </a:extLst>
          </p:cNvPr>
          <p:cNvSpPr txBox="1"/>
          <p:nvPr/>
        </p:nvSpPr>
        <p:spPr>
          <a:xfrm>
            <a:off x="2724630" y="2989072"/>
            <a:ext cx="286649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effectLst/>
                <a:uLnTx/>
                <a:uFillTx/>
                <a:latin typeface="Century Gothic" panose="020F0302020204030204"/>
                <a:ea typeface="+mn-ea"/>
                <a:cs typeface="+mn-cs"/>
              </a:rPr>
              <a:t>I prepare </a:t>
            </a:r>
            <a:r>
              <a:rPr kumimoji="0" lang="es-ES" sz="2600" b="0" i="0" u="none" strike="noStrike" kern="1200" cap="none" spc="0" normalizeH="0" baseline="0" noProof="0" dirty="0" err="1">
                <a:ln>
                  <a:noFill/>
                </a:ln>
                <a:effectLst/>
                <a:uLnTx/>
                <a:uFillTx/>
                <a:latin typeface="Century Gothic" panose="020F0302020204030204"/>
                <a:ea typeface="+mn-ea"/>
                <a:cs typeface="+mn-cs"/>
              </a:rPr>
              <a:t>myself</a:t>
            </a:r>
            <a:r>
              <a:rPr kumimoji="0" lang="es-ES" sz="2600" b="0" i="0" u="none" strike="noStrike" kern="1200" cap="none" spc="0" normalizeH="0" baseline="0" noProof="0" dirty="0">
                <a:ln>
                  <a:noFill/>
                </a:ln>
                <a:effectLst/>
                <a:uLnTx/>
                <a:uFillTx/>
                <a:latin typeface="Century Gothic" panose="020F0302020204030204"/>
                <a:ea typeface="+mn-ea"/>
                <a:cs typeface="+mn-cs"/>
              </a:rPr>
              <a:t>.</a:t>
            </a:r>
            <a:endParaRPr kumimoji="0" lang="x-none" sz="2600" b="0" i="0" u="none" strike="noStrike" kern="1200" cap="none" spc="0" normalizeH="0" baseline="0" noProof="0" dirty="0">
              <a:ln>
                <a:noFill/>
              </a:ln>
              <a:effectLst/>
              <a:uLnTx/>
              <a:uFillTx/>
              <a:latin typeface="Century Gothic" panose="020F0302020204030204"/>
              <a:ea typeface="+mn-ea"/>
              <a:cs typeface="+mn-cs"/>
            </a:endParaRPr>
          </a:p>
        </p:txBody>
      </p:sp>
      <p:sp>
        <p:nvSpPr>
          <p:cNvPr id="17" name="CuadroTexto 16">
            <a:extLst>
              <a:ext uri="{FF2B5EF4-FFF2-40B4-BE49-F238E27FC236}">
                <a16:creationId xmlns:a16="http://schemas.microsoft.com/office/drawing/2014/main" id="{F7419B3D-FCF6-3B49-BB39-426D7AE39065}"/>
              </a:ext>
            </a:extLst>
          </p:cNvPr>
          <p:cNvSpPr txBox="1"/>
          <p:nvPr/>
        </p:nvSpPr>
        <p:spPr>
          <a:xfrm>
            <a:off x="232529" y="5671387"/>
            <a:ext cx="5452134"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effectLst/>
                <a:uLnTx/>
                <a:uFillTx/>
                <a:latin typeface="Century Gothic" panose="020F0302020204030204"/>
                <a:ea typeface="+mn-ea"/>
                <a:cs typeface="+mn-cs"/>
              </a:rPr>
              <a:t>‘Tu’ </a:t>
            </a:r>
            <a:r>
              <a:rPr kumimoji="0" lang="es-ES" sz="2600" b="0" i="0" u="none" strike="noStrike" kern="1200" cap="none" spc="0" normalizeH="0" baseline="0" noProof="0" dirty="0" err="1">
                <a:ln>
                  <a:noFill/>
                </a:ln>
                <a:effectLst/>
                <a:uLnTx/>
                <a:uFillTx/>
                <a:latin typeface="Century Gothic" panose="020F0302020204030204"/>
                <a:ea typeface="+mn-ea"/>
                <a:cs typeface="+mn-cs"/>
              </a:rPr>
              <a:t>is</a:t>
            </a:r>
            <a:r>
              <a:rPr kumimoji="0" lang="es-ES" sz="2600" b="0" i="0" u="none" strike="noStrike" kern="1200" cap="none" spc="0" normalizeH="0" baseline="0" noProof="0" dirty="0">
                <a:ln>
                  <a:noFill/>
                </a:ln>
                <a:effectLst/>
                <a:uLnTx/>
                <a:uFillTx/>
                <a:latin typeface="Century Gothic" panose="020F0302020204030204"/>
                <a:ea typeface="+mn-ea"/>
                <a:cs typeface="+mn-cs"/>
              </a:rPr>
              <a:t> </a:t>
            </a:r>
            <a:r>
              <a:rPr kumimoji="0" lang="es-ES" sz="2600" b="0" i="0" u="none" strike="noStrike" kern="1200" cap="none" spc="0" normalizeH="0" baseline="0" noProof="0" dirty="0" err="1">
                <a:ln>
                  <a:noFill/>
                </a:ln>
                <a:effectLst/>
                <a:uLnTx/>
                <a:uFillTx/>
                <a:latin typeface="Century Gothic" panose="020F0302020204030204"/>
                <a:ea typeface="+mn-ea"/>
                <a:cs typeface="+mn-cs"/>
              </a:rPr>
              <a:t>usually</a:t>
            </a:r>
            <a:r>
              <a:rPr kumimoji="0" lang="es-ES" sz="2600" b="0" i="0" u="none" strike="noStrike" kern="1200" cap="none" spc="0" normalizeH="0" baseline="0" noProof="0" dirty="0">
                <a:ln>
                  <a:noFill/>
                </a:ln>
                <a:effectLst/>
                <a:uLnTx/>
                <a:uFillTx/>
                <a:latin typeface="Century Gothic" panose="020F0302020204030204"/>
                <a:ea typeface="+mn-ea"/>
                <a:cs typeface="+mn-cs"/>
              </a:rPr>
              <a:t> </a:t>
            </a:r>
            <a:r>
              <a:rPr kumimoji="0" lang="es-ES" sz="2600" b="0" i="0" u="none" strike="noStrike" kern="1200" cap="none" spc="0" normalizeH="0" baseline="0" noProof="0" dirty="0" err="1">
                <a:ln>
                  <a:noFill/>
                </a:ln>
                <a:effectLst/>
                <a:uLnTx/>
                <a:uFillTx/>
                <a:latin typeface="Century Gothic" panose="020F0302020204030204"/>
                <a:ea typeface="+mn-ea"/>
                <a:cs typeface="+mn-cs"/>
              </a:rPr>
              <a:t>followed</a:t>
            </a:r>
            <a:r>
              <a:rPr kumimoji="0" lang="es-ES" sz="2600" b="0" i="0" u="none" strike="noStrike" kern="1200" cap="none" spc="0" normalizeH="0" baseline="0" noProof="0" dirty="0">
                <a:ln>
                  <a:noFill/>
                </a:ln>
                <a:effectLst/>
                <a:uLnTx/>
                <a:uFillTx/>
                <a:latin typeface="Century Gothic" panose="020F0302020204030204"/>
                <a:ea typeface="+mn-ea"/>
                <a:cs typeface="+mn-cs"/>
              </a:rPr>
              <a:t> </a:t>
            </a:r>
            <a:r>
              <a:rPr kumimoji="0" lang="es-ES" sz="2600" b="0" i="0" u="none" strike="noStrike" kern="1200" cap="none" spc="0" normalizeH="0" baseline="0" noProof="0" dirty="0" err="1">
                <a:ln>
                  <a:noFill/>
                </a:ln>
                <a:effectLst/>
                <a:uLnTx/>
                <a:uFillTx/>
                <a:latin typeface="Century Gothic" panose="020F0302020204030204"/>
                <a:ea typeface="+mn-ea"/>
                <a:cs typeface="+mn-cs"/>
              </a:rPr>
              <a:t>by</a:t>
            </a:r>
            <a:r>
              <a:rPr kumimoji="0" lang="es-ES" sz="2600" b="0" i="0" u="none" strike="noStrike" kern="1200" cap="none" spc="0" normalizeH="0" baseline="0" noProof="0" dirty="0">
                <a:ln>
                  <a:noFill/>
                </a:ln>
                <a:effectLst/>
                <a:uLnTx/>
                <a:uFillTx/>
                <a:latin typeface="Century Gothic" panose="020F0302020204030204"/>
                <a:ea typeface="+mn-ea"/>
                <a:cs typeface="+mn-cs"/>
              </a:rPr>
              <a:t> a </a:t>
            </a:r>
            <a:r>
              <a:rPr kumimoji="0" lang="es-ES" sz="2600" b="0" i="0" u="none" strike="noStrike" kern="1200" cap="none" spc="0" normalizeH="0" baseline="0" noProof="0" dirty="0" err="1">
                <a:ln>
                  <a:noFill/>
                </a:ln>
                <a:effectLst/>
                <a:uLnTx/>
                <a:uFillTx/>
                <a:latin typeface="Century Gothic" panose="020F0302020204030204"/>
                <a:ea typeface="+mn-ea"/>
                <a:cs typeface="+mn-cs"/>
              </a:rPr>
              <a:t>noun</a:t>
            </a:r>
            <a:endParaRPr kumimoji="0" lang="x-none" sz="2600" b="0" i="0" u="none" strike="noStrike" kern="1200" cap="none" spc="0" normalizeH="0" baseline="0" noProof="0" dirty="0">
              <a:ln>
                <a:noFill/>
              </a:ln>
              <a:effectLst/>
              <a:uLnTx/>
              <a:uFillTx/>
              <a:latin typeface="Century Gothic" panose="020F0302020204030204"/>
              <a:ea typeface="+mn-ea"/>
              <a:cs typeface="+mn-cs"/>
            </a:endParaRPr>
          </a:p>
        </p:txBody>
      </p:sp>
      <p:sp>
        <p:nvSpPr>
          <p:cNvPr id="18" name="CuadroTexto 17">
            <a:extLst>
              <a:ext uri="{FF2B5EF4-FFF2-40B4-BE49-F238E27FC236}">
                <a16:creationId xmlns:a16="http://schemas.microsoft.com/office/drawing/2014/main" id="{80695AD2-0423-124A-A938-3D82619823C5}"/>
              </a:ext>
            </a:extLst>
          </p:cNvPr>
          <p:cNvSpPr txBox="1"/>
          <p:nvPr/>
        </p:nvSpPr>
        <p:spPr>
          <a:xfrm>
            <a:off x="6137314" y="5691203"/>
            <a:ext cx="198002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a:ln>
                  <a:noFill/>
                </a:ln>
                <a:effectLst/>
                <a:uLnTx/>
                <a:uFillTx/>
                <a:latin typeface="Century Gothic" panose="020F0302020204030204"/>
                <a:ea typeface="+mn-ea"/>
                <a:cs typeface="+mn-cs"/>
              </a:rPr>
              <a:t>Tu sueño = </a:t>
            </a:r>
            <a:endParaRPr kumimoji="0" lang="x-none" sz="2600" b="0" i="0" u="none" strike="noStrike" kern="1200" cap="none" spc="0" normalizeH="0" baseline="0" noProof="0" dirty="0">
              <a:ln>
                <a:noFill/>
              </a:ln>
              <a:effectLst/>
              <a:uLnTx/>
              <a:uFillTx/>
              <a:latin typeface="Century Gothic" panose="020F0302020204030204"/>
              <a:ea typeface="+mn-ea"/>
              <a:cs typeface="+mn-cs"/>
            </a:endParaRPr>
          </a:p>
        </p:txBody>
      </p:sp>
      <p:sp>
        <p:nvSpPr>
          <p:cNvPr id="19" name="CuadroTexto 18">
            <a:extLst>
              <a:ext uri="{FF2B5EF4-FFF2-40B4-BE49-F238E27FC236}">
                <a16:creationId xmlns:a16="http://schemas.microsoft.com/office/drawing/2014/main" id="{1D877A29-DA0F-DB46-8A4E-3B5654628333}"/>
              </a:ext>
            </a:extLst>
          </p:cNvPr>
          <p:cNvSpPr txBox="1"/>
          <p:nvPr/>
        </p:nvSpPr>
        <p:spPr>
          <a:xfrm>
            <a:off x="6116657" y="3670911"/>
            <a:ext cx="248119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Mi </a:t>
            </a:r>
            <a:r>
              <a:rPr kumimoji="0" lang="en-GB" sz="2600" b="0" i="0" u="none" strike="noStrike" kern="1200" cap="none" spc="0" normalizeH="0" baseline="0" noProof="0" dirty="0" err="1">
                <a:ln>
                  <a:noFill/>
                </a:ln>
                <a:effectLst/>
                <a:uLnTx/>
                <a:uFillTx/>
                <a:latin typeface="Century Gothic" panose="020B0502020202020204" pitchFamily="34" charset="0"/>
                <a:ea typeface="Century Gothic"/>
                <a:cs typeface="Century Gothic"/>
                <a:sym typeface="Century Gothic"/>
              </a:rPr>
              <a:t>camiseta</a:t>
            </a:r>
            <a:r>
              <a:rPr kumimoji="0" lang="en-GB" sz="26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 =  </a:t>
            </a:r>
          </a:p>
        </p:txBody>
      </p:sp>
      <p:sp>
        <p:nvSpPr>
          <p:cNvPr id="20" name="CuadroTexto 19">
            <a:extLst>
              <a:ext uri="{FF2B5EF4-FFF2-40B4-BE49-F238E27FC236}">
                <a16:creationId xmlns:a16="http://schemas.microsoft.com/office/drawing/2014/main" id="{93B1895D-F77A-044B-AB1E-EB38840AAB96}"/>
              </a:ext>
            </a:extLst>
          </p:cNvPr>
          <p:cNvSpPr txBox="1"/>
          <p:nvPr/>
        </p:nvSpPr>
        <p:spPr>
          <a:xfrm>
            <a:off x="8597853" y="3661362"/>
            <a:ext cx="215428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Century Gothic"/>
                <a:cs typeface="Century Gothic"/>
                <a:sym typeface="Century Gothic"/>
              </a:rPr>
              <a:t>my t-shirt</a:t>
            </a:r>
          </a:p>
        </p:txBody>
      </p:sp>
      <p:sp>
        <p:nvSpPr>
          <p:cNvPr id="21" name="TextBox 7">
            <a:extLst>
              <a:ext uri="{FF2B5EF4-FFF2-40B4-BE49-F238E27FC236}">
                <a16:creationId xmlns:a16="http://schemas.microsoft.com/office/drawing/2014/main" id="{1C3425A6-B7FE-334E-9C61-5EED7DE42624}"/>
              </a:ext>
            </a:extLst>
          </p:cNvPr>
          <p:cNvSpPr txBox="1"/>
          <p:nvPr/>
        </p:nvSpPr>
        <p:spPr>
          <a:xfrm>
            <a:off x="2490961" y="5004560"/>
            <a:ext cx="40566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you get up</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22" name="CuadroTexto 21">
            <a:extLst>
              <a:ext uri="{FF2B5EF4-FFF2-40B4-BE49-F238E27FC236}">
                <a16:creationId xmlns:a16="http://schemas.microsoft.com/office/drawing/2014/main" id="{3DD15EFE-A619-EE45-BE0D-AECCFC95B329}"/>
              </a:ext>
            </a:extLst>
          </p:cNvPr>
          <p:cNvSpPr txBox="1"/>
          <p:nvPr/>
        </p:nvSpPr>
        <p:spPr>
          <a:xfrm>
            <a:off x="8243798" y="5680763"/>
            <a:ext cx="2063385"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600" b="0" i="0" u="none" strike="noStrike" kern="1200" cap="none" spc="0" normalizeH="0" baseline="0" noProof="0" dirty="0" err="1">
                <a:ln>
                  <a:noFill/>
                </a:ln>
                <a:effectLst/>
                <a:uLnTx/>
                <a:uFillTx/>
                <a:latin typeface="Century Gothic" panose="020F0302020204030204"/>
                <a:ea typeface="+mn-ea"/>
                <a:cs typeface="+mn-cs"/>
              </a:rPr>
              <a:t>your</a:t>
            </a:r>
            <a:r>
              <a:rPr kumimoji="0" lang="es-ES" sz="2600" b="0" i="0" u="none" strike="noStrike" kern="1200" cap="none" spc="0" normalizeH="0" baseline="0" noProof="0" dirty="0">
                <a:ln>
                  <a:noFill/>
                </a:ln>
                <a:effectLst/>
                <a:uLnTx/>
                <a:uFillTx/>
                <a:latin typeface="Century Gothic" panose="020F0302020204030204"/>
                <a:ea typeface="+mn-ea"/>
                <a:cs typeface="+mn-cs"/>
              </a:rPr>
              <a:t> </a:t>
            </a:r>
            <a:r>
              <a:rPr kumimoji="0" lang="es-ES" sz="2600" b="0" i="0" u="none" strike="noStrike" kern="1200" cap="none" spc="0" normalizeH="0" baseline="0" noProof="0" dirty="0" err="1">
                <a:ln>
                  <a:noFill/>
                </a:ln>
                <a:effectLst/>
                <a:uLnTx/>
                <a:uFillTx/>
                <a:latin typeface="Century Gothic" panose="020F0302020204030204"/>
                <a:ea typeface="+mn-ea"/>
                <a:cs typeface="+mn-cs"/>
              </a:rPr>
              <a:t>dream</a:t>
            </a:r>
            <a:endParaRPr kumimoji="0" lang="x-none" sz="2600" b="0" i="0" u="none" strike="noStrike" kern="1200" cap="none" spc="0" normalizeH="0" baseline="0" noProof="0" dirty="0">
              <a:ln>
                <a:noFill/>
              </a:ln>
              <a:effectLst/>
              <a:uLnTx/>
              <a:uFillTx/>
              <a:latin typeface="Century Gothic" panose="020F0302020204030204"/>
              <a:ea typeface="+mn-ea"/>
              <a:cs typeface="+mn-cs"/>
            </a:endParaRPr>
          </a:p>
        </p:txBody>
      </p:sp>
      <p:sp>
        <p:nvSpPr>
          <p:cNvPr id="6" name="Flecha derecha 5">
            <a:extLst>
              <a:ext uri="{FF2B5EF4-FFF2-40B4-BE49-F238E27FC236}">
                <a16:creationId xmlns:a16="http://schemas.microsoft.com/office/drawing/2014/main" id="{38E6356D-F2C4-0240-8C23-B0D5B315C855}"/>
              </a:ext>
            </a:extLst>
          </p:cNvPr>
          <p:cNvSpPr/>
          <p:nvPr/>
        </p:nvSpPr>
        <p:spPr>
          <a:xfrm>
            <a:off x="5705320" y="3757764"/>
            <a:ext cx="411337" cy="299641"/>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E56800"/>
              </a:solidFill>
              <a:effectLst/>
              <a:uLnTx/>
              <a:uFillTx/>
              <a:latin typeface="Century Gothic" panose="020F0302020204030204"/>
              <a:ea typeface="+mn-ea"/>
              <a:cs typeface="+mn-cs"/>
            </a:endParaRPr>
          </a:p>
        </p:txBody>
      </p:sp>
      <p:sp>
        <p:nvSpPr>
          <p:cNvPr id="23" name="Flecha derecha 22">
            <a:extLst>
              <a:ext uri="{FF2B5EF4-FFF2-40B4-BE49-F238E27FC236}">
                <a16:creationId xmlns:a16="http://schemas.microsoft.com/office/drawing/2014/main" id="{EED72C4B-011E-F14F-97CF-E9BDEA3DE1BE}"/>
              </a:ext>
            </a:extLst>
          </p:cNvPr>
          <p:cNvSpPr/>
          <p:nvPr/>
        </p:nvSpPr>
        <p:spPr>
          <a:xfrm>
            <a:off x="5705320" y="5777165"/>
            <a:ext cx="411337" cy="299641"/>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E56800"/>
              </a:solidFill>
              <a:effectLst/>
              <a:uLnTx/>
              <a:uFillTx/>
              <a:latin typeface="Century Gothic" panose="020F0302020204030204"/>
              <a:ea typeface="+mn-ea"/>
              <a:cs typeface="+mn-cs"/>
            </a:endParaRPr>
          </a:p>
        </p:txBody>
      </p:sp>
      <p:sp>
        <p:nvSpPr>
          <p:cNvPr id="24" name="Llamada rectangular redondeada 50">
            <a:extLst>
              <a:ext uri="{FF2B5EF4-FFF2-40B4-BE49-F238E27FC236}">
                <a16:creationId xmlns:a16="http://schemas.microsoft.com/office/drawing/2014/main" id="{A66F13D4-6A29-4A8E-9A97-0548FC526A32}"/>
              </a:ext>
            </a:extLst>
          </p:cNvPr>
          <p:cNvSpPr/>
          <p:nvPr/>
        </p:nvSpPr>
        <p:spPr>
          <a:xfrm>
            <a:off x="5742863" y="4328184"/>
            <a:ext cx="5709980" cy="892552"/>
          </a:xfrm>
          <a:prstGeom prst="wedgeRoundRectCallout">
            <a:avLst>
              <a:gd name="adj1" fmla="val -36601"/>
              <a:gd name="adj2" fmla="val 108184"/>
              <a:gd name="adj3" fmla="val 16667"/>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Don’t confuse </a:t>
            </a:r>
            <a:r>
              <a:rPr kumimoji="0" lang="en-GB" sz="2400" b="1" i="0" u="none" strike="noStrike" kern="1200" cap="none" spc="0" normalizeH="0" baseline="0" noProof="0" dirty="0" err="1">
                <a:ln>
                  <a:noFill/>
                </a:ln>
                <a:solidFill>
                  <a:schemeClr val="tx1"/>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chemeClr val="tx1"/>
                </a:solidFill>
                <a:effectLst/>
                <a:uLnTx/>
                <a:uFillTx/>
                <a:latin typeface="Century Gothic" panose="020F0302020204030204"/>
                <a:ea typeface="+mn-ea"/>
                <a:cs typeface="+mn-cs"/>
              </a:rPr>
              <a:t>(your)</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with </a:t>
            </a:r>
            <a:r>
              <a:rPr kumimoji="0" lang="en-GB" sz="2400" b="1" i="0" u="none" strike="noStrike" kern="1200" cap="none" spc="0" normalizeH="0" baseline="0" noProof="0" dirty="0" err="1">
                <a:ln>
                  <a:noFill/>
                </a:ln>
                <a:solidFill>
                  <a:schemeClr val="tx1"/>
                </a:solidFill>
                <a:effectLst/>
                <a:uLnTx/>
                <a:uFillTx/>
                <a:latin typeface="Century Gothic" panose="020F0302020204030204"/>
                <a:ea typeface="+mn-ea"/>
                <a:cs typeface="+mn-cs"/>
              </a:rPr>
              <a:t>tú</a:t>
            </a:r>
            <a:r>
              <a:rPr kumimoji="0" lang="en-GB" sz="2400" b="0" i="0" u="none" strike="noStrike" kern="1200" cap="none" spc="0" normalizeH="0" baseline="0" noProof="0" dirty="0">
                <a:ln>
                  <a:noFill/>
                </a:ln>
                <a:solidFill>
                  <a:schemeClr val="tx1"/>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chemeClr val="tx1"/>
                </a:solidFill>
                <a:effectLst/>
                <a:uLnTx/>
                <a:uFillTx/>
                <a:latin typeface="Century Gothic" panose="020F0302020204030204"/>
                <a:ea typeface="+mn-ea"/>
                <a:cs typeface="+mn-cs"/>
              </a:rPr>
              <a:t>(you).</a:t>
            </a:r>
            <a:br>
              <a:rPr kumimoji="0" lang="en-GB" sz="2400" b="0" i="1" u="none" strike="noStrike" kern="1200" cap="none" spc="0" normalizeH="0" baseline="0" noProof="0" dirty="0">
                <a:ln>
                  <a:noFill/>
                </a:ln>
                <a:solidFill>
                  <a:schemeClr val="tx1"/>
                </a:solidFill>
                <a:effectLst/>
                <a:uLnTx/>
                <a:uFillTx/>
                <a:latin typeface="Century Gothic" panose="020F0302020204030204"/>
                <a:ea typeface="+mn-ea"/>
                <a:cs typeface="+mn-cs"/>
              </a:rPr>
            </a:br>
            <a:r>
              <a:rPr kumimoji="0" lang="en-GB" sz="2400" b="0" i="1" u="none" strike="noStrike" kern="1200" cap="none" spc="0" normalizeH="0" baseline="0" noProof="0" dirty="0">
                <a:ln>
                  <a:noFill/>
                </a:ln>
                <a:solidFill>
                  <a:schemeClr val="tx1"/>
                </a:solidFill>
                <a:effectLst/>
                <a:uLnTx/>
                <a:uFillTx/>
                <a:latin typeface="Century Gothic" panose="020F0302020204030204"/>
                <a:ea typeface="+mn-ea"/>
                <a:cs typeface="+mn-cs"/>
              </a:rPr>
              <a:t>The accent is very important!</a:t>
            </a:r>
            <a:endParaRPr kumimoji="0" lang="x-none" sz="2400" b="0" i="1" u="sng" strike="noStrike" kern="1200" cap="none" spc="0" normalizeH="0" baseline="0" noProof="0" dirty="0">
              <a:ln>
                <a:noFill/>
              </a:ln>
              <a:solidFill>
                <a:schemeClr val="tx1"/>
              </a:solidFill>
              <a:effectLst/>
              <a:uLnTx/>
              <a:uFillTx/>
              <a:latin typeface="Century Gothic" panose="020F0302020204030204"/>
              <a:ea typeface="+mn-ea"/>
              <a:cs typeface="+mn-cs"/>
            </a:endParaRPr>
          </a:p>
        </p:txBody>
      </p:sp>
      <p:sp>
        <p:nvSpPr>
          <p:cNvPr id="9" name="Title 1">
            <a:extLst>
              <a:ext uri="{FF2B5EF4-FFF2-40B4-BE49-F238E27FC236}">
                <a16:creationId xmlns:a16="http://schemas.microsoft.com/office/drawing/2014/main" id="{2909A50C-DD51-D309-FF47-4782ED5F3F84}"/>
              </a:ext>
            </a:extLst>
          </p:cNvPr>
          <p:cNvSpPr>
            <a:spLocks noGrp="1"/>
          </p:cNvSpPr>
          <p:nvPr>
            <p:ph type="title"/>
          </p:nvPr>
        </p:nvSpPr>
        <p:spPr>
          <a:xfrm>
            <a:off x="-1" y="213557"/>
            <a:ext cx="5557839" cy="1028552"/>
          </a:xfrm>
        </p:spPr>
        <p:txBody>
          <a:bodyPr>
            <a:normAutofit/>
          </a:bodyPr>
          <a:lstStyle/>
          <a:p>
            <a:r>
              <a:rPr lang="en-GB" sz="2600" b="1" dirty="0">
                <a:solidFill>
                  <a:schemeClr val="lt1"/>
                </a:solidFill>
              </a:rPr>
              <a:t>Doing something to ‘yourself’</a:t>
            </a:r>
            <a:br>
              <a:rPr lang="en-GB" sz="2800" b="1" dirty="0">
                <a:solidFill>
                  <a:schemeClr val="lt1"/>
                </a:solidFill>
              </a:rPr>
            </a:br>
            <a:r>
              <a:rPr lang="en-GB" sz="2400" b="0" dirty="0">
                <a:solidFill>
                  <a:schemeClr val="lt1"/>
                </a:solidFill>
              </a:rPr>
              <a:t>Using reflexive pronouns</a:t>
            </a:r>
            <a:endParaRPr lang="en-GB" sz="2800" b="0" dirty="0">
              <a:solidFill>
                <a:schemeClr val="bg1"/>
              </a:solidFill>
            </a:endParaRPr>
          </a:p>
        </p:txBody>
      </p:sp>
    </p:spTree>
    <p:extLst>
      <p:ext uri="{BB962C8B-B14F-4D97-AF65-F5344CB8AC3E}">
        <p14:creationId xmlns:p14="http://schemas.microsoft.com/office/powerpoint/2010/main" val="95835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7" grpId="0"/>
      <p:bldP spid="38" grpId="0"/>
      <p:bldP spid="50" grpId="0"/>
      <p:bldP spid="18" grpId="0"/>
      <p:bldP spid="19" grpId="0"/>
      <p:bldP spid="20" grpId="0"/>
      <p:bldP spid="21" grpId="0"/>
      <p:bldP spid="22" grpId="0"/>
      <p:bldP spid="6" grpId="0" animBg="1"/>
      <p:bldP spid="23" grpId="0" animBg="1"/>
      <p:bldP spid="24" grpId="0" animBg="1"/>
      <p:bldP spid="2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 name="Title 3">
            <a:extLst>
              <a:ext uri="{FF2B5EF4-FFF2-40B4-BE49-F238E27FC236}">
                <a16:creationId xmlns:a16="http://schemas.microsoft.com/office/drawing/2014/main" id="{67988608-A57D-3541-DABA-82EFB2039F10}"/>
              </a:ext>
            </a:extLst>
          </p:cNvPr>
          <p:cNvSpPr>
            <a:spLocks noGrp="1"/>
          </p:cNvSpPr>
          <p:nvPr>
            <p:ph type="title"/>
          </p:nvPr>
        </p:nvSpPr>
        <p:spPr>
          <a:xfrm>
            <a:off x="0" y="213557"/>
            <a:ext cx="5600700" cy="647577"/>
          </a:xfrm>
        </p:spPr>
        <p:txBody>
          <a:bodyPr>
            <a:normAutofit/>
          </a:bodyPr>
          <a:lstStyle/>
          <a:p>
            <a:r>
              <a:rPr lang="en-GB" sz="2800" dirty="0" err="1"/>
              <a:t>Sobre</a:t>
            </a:r>
            <a:r>
              <a:rPr lang="en-GB" sz="2800" dirty="0"/>
              <a:t> fiestas </a:t>
            </a:r>
            <a:r>
              <a:rPr lang="en-GB" sz="2800" dirty="0" err="1"/>
              <a:t>tradicionales</a:t>
            </a:r>
            <a:endParaRPr lang="en-GB" sz="2800" dirty="0"/>
          </a:p>
        </p:txBody>
      </p:sp>
      <p:sp>
        <p:nvSpPr>
          <p:cNvPr id="6" name="Rounded Rectangle 11">
            <a:extLst>
              <a:ext uri="{FF2B5EF4-FFF2-40B4-BE49-F238E27FC236}">
                <a16:creationId xmlns:a16="http://schemas.microsoft.com/office/drawing/2014/main" id="{AD2AE2AD-8CE6-5683-6FFD-C670F10784B5}"/>
              </a:ext>
            </a:extLst>
          </p:cNvPr>
          <p:cNvSpPr/>
          <p:nvPr/>
        </p:nvSpPr>
        <p:spPr>
          <a:xfrm>
            <a:off x="9805639" y="158190"/>
            <a:ext cx="2122505"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leer</a:t>
            </a:r>
          </a:p>
        </p:txBody>
      </p:sp>
      <p:sp>
        <p:nvSpPr>
          <p:cNvPr id="9" name="TextBox 8">
            <a:extLst>
              <a:ext uri="{FF2B5EF4-FFF2-40B4-BE49-F238E27FC236}">
                <a16:creationId xmlns:a16="http://schemas.microsoft.com/office/drawing/2014/main" id="{EB5B71EC-8B40-EE12-834A-B393279FEBC1}"/>
              </a:ext>
            </a:extLst>
          </p:cNvPr>
          <p:cNvSpPr txBox="1"/>
          <p:nvPr/>
        </p:nvSpPr>
        <p:spPr>
          <a:xfrm>
            <a:off x="89210" y="861135"/>
            <a:ext cx="11373619" cy="1200329"/>
          </a:xfrm>
          <a:prstGeom prst="rect">
            <a:avLst/>
          </a:prstGeom>
          <a:noFill/>
        </p:spPr>
        <p:txBody>
          <a:bodyPr wrap="square" rtlCol="0">
            <a:spAutoFit/>
          </a:bodyPr>
          <a:lstStyle/>
          <a:p>
            <a:r>
              <a:rPr lang="en-GB" sz="2400" dirty="0">
                <a:latin typeface="Century Gothic" panose="020B0502020202020204" pitchFamily="34" charset="0"/>
              </a:rPr>
              <a:t>Lucía </a:t>
            </a:r>
            <a:r>
              <a:rPr lang="en-GB" sz="2400" dirty="0" err="1">
                <a:latin typeface="Century Gothic" panose="020B0502020202020204" pitchFamily="34" charset="0"/>
              </a:rPr>
              <a:t>está</a:t>
            </a:r>
            <a:r>
              <a:rPr lang="en-GB" sz="2400" dirty="0">
                <a:latin typeface="Century Gothic" panose="020B0502020202020204" pitchFamily="34" charset="0"/>
              </a:rPr>
              <a:t> con </a:t>
            </a:r>
            <a:r>
              <a:rPr lang="en-GB" sz="2400" dirty="0" err="1">
                <a:latin typeface="Century Gothic" panose="020B0502020202020204" pitchFamily="34" charset="0"/>
              </a:rPr>
              <a:t>su</a:t>
            </a:r>
            <a:r>
              <a:rPr lang="en-GB" sz="2400" dirty="0">
                <a:latin typeface="Century Gothic" panose="020B0502020202020204" pitchFamily="34" charset="0"/>
              </a:rPr>
              <a:t> </a:t>
            </a:r>
            <a:r>
              <a:rPr lang="en-GB" sz="2400" dirty="0" err="1">
                <a:latin typeface="Century Gothic" panose="020B0502020202020204" pitchFamily="34" charset="0"/>
              </a:rPr>
              <a:t>grupo</a:t>
            </a:r>
            <a:r>
              <a:rPr lang="en-GB" sz="2400" dirty="0">
                <a:latin typeface="Century Gothic" panose="020B0502020202020204" pitchFamily="34" charset="0"/>
              </a:rPr>
              <a:t> de amigos. </a:t>
            </a:r>
            <a:r>
              <a:rPr lang="en-GB" sz="2400" dirty="0" err="1">
                <a:latin typeface="Century Gothic" panose="020B0502020202020204" pitchFamily="34" charset="0"/>
              </a:rPr>
              <a:t>Hablan</a:t>
            </a:r>
            <a:r>
              <a:rPr lang="en-GB" sz="2400" dirty="0">
                <a:latin typeface="Century Gothic" panose="020B0502020202020204" pitchFamily="34" charset="0"/>
              </a:rPr>
              <a:t> </a:t>
            </a:r>
            <a:r>
              <a:rPr lang="en-GB" sz="2400" dirty="0" err="1">
                <a:latin typeface="Century Gothic" panose="020B0502020202020204" pitchFamily="34" charset="0"/>
              </a:rPr>
              <a:t>sobre</a:t>
            </a:r>
            <a:r>
              <a:rPr lang="en-GB" sz="2400" dirty="0">
                <a:latin typeface="Century Gothic" panose="020B0502020202020204" pitchFamily="34" charset="0"/>
              </a:rPr>
              <a:t> fiestas.</a:t>
            </a:r>
          </a:p>
          <a:p>
            <a:r>
              <a:rPr lang="en-GB" sz="2400" dirty="0">
                <a:latin typeface="Century Gothic" panose="020B0502020202020204" pitchFamily="34" charset="0"/>
              </a:rPr>
              <a:t>1. </a:t>
            </a:r>
            <a:r>
              <a:rPr lang="en-GB" sz="2400" dirty="0" err="1">
                <a:latin typeface="Century Gothic" panose="020B0502020202020204" pitchFamily="34" charset="0"/>
              </a:rPr>
              <a:t>Escucha</a:t>
            </a:r>
            <a:r>
              <a:rPr lang="en-GB" sz="2400" dirty="0">
                <a:latin typeface="Century Gothic" panose="020B0502020202020204" pitchFamily="34" charset="0"/>
              </a:rPr>
              <a:t> y escribe </a:t>
            </a:r>
            <a:r>
              <a:rPr lang="en-GB" sz="2400" b="1" dirty="0">
                <a:solidFill>
                  <a:schemeClr val="accent1"/>
                </a:solidFill>
                <a:latin typeface="Century Gothic" panose="020B0502020202020204" pitchFamily="34" charset="0"/>
              </a:rPr>
              <a:t>mi</a:t>
            </a:r>
            <a:r>
              <a:rPr lang="en-GB" sz="2400" dirty="0">
                <a:latin typeface="Century Gothic" panose="020B0502020202020204" pitchFamily="34" charset="0"/>
              </a:rPr>
              <a:t>, </a:t>
            </a:r>
            <a:r>
              <a:rPr lang="en-GB" sz="2400" b="1" dirty="0">
                <a:solidFill>
                  <a:schemeClr val="accent1"/>
                </a:solidFill>
                <a:latin typeface="Century Gothic" panose="020B0502020202020204" pitchFamily="34" charset="0"/>
              </a:rPr>
              <a:t>me</a:t>
            </a:r>
            <a:r>
              <a:rPr lang="en-GB" sz="2400" dirty="0">
                <a:latin typeface="Century Gothic" panose="020B0502020202020204" pitchFamily="34" charset="0"/>
              </a:rPr>
              <a:t>, </a:t>
            </a:r>
            <a:r>
              <a:rPr lang="en-GB" sz="2400" b="1" dirty="0" err="1">
                <a:solidFill>
                  <a:schemeClr val="accent1"/>
                </a:solidFill>
                <a:latin typeface="Century Gothic" panose="020B0502020202020204" pitchFamily="34" charset="0"/>
              </a:rPr>
              <a:t>tu</a:t>
            </a:r>
            <a:r>
              <a:rPr lang="en-GB" sz="2400" dirty="0">
                <a:latin typeface="Century Gothic" panose="020B0502020202020204" pitchFamily="34" charset="0"/>
              </a:rPr>
              <a:t> o </a:t>
            </a:r>
            <a:r>
              <a:rPr lang="en-GB" sz="2400" b="1" dirty="0" err="1">
                <a:solidFill>
                  <a:schemeClr val="accent1"/>
                </a:solidFill>
                <a:latin typeface="Century Gothic" panose="020B0502020202020204" pitchFamily="34" charset="0"/>
              </a:rPr>
              <a:t>te</a:t>
            </a:r>
            <a:r>
              <a:rPr lang="en-GB" sz="2400" dirty="0">
                <a:latin typeface="Century Gothic" panose="020B0502020202020204" pitchFamily="34" charset="0"/>
              </a:rPr>
              <a:t>. </a:t>
            </a:r>
          </a:p>
          <a:p>
            <a:r>
              <a:rPr lang="en-GB" sz="2400" dirty="0">
                <a:latin typeface="Century Gothic" panose="020B0502020202020204" pitchFamily="34" charset="0"/>
              </a:rPr>
              <a:t>2. </a:t>
            </a:r>
            <a:r>
              <a:rPr lang="en-GB" sz="2400" dirty="0" err="1">
                <a:latin typeface="Century Gothic" panose="020B0502020202020204" pitchFamily="34" charset="0"/>
              </a:rPr>
              <a:t>Luego</a:t>
            </a:r>
            <a:r>
              <a:rPr lang="en-GB" sz="2400" dirty="0">
                <a:latin typeface="Century Gothic" panose="020B0502020202020204" pitchFamily="34" charset="0"/>
              </a:rPr>
              <a:t> escribe la </a:t>
            </a:r>
            <a:r>
              <a:rPr lang="en-GB" sz="2400" dirty="0" err="1">
                <a:latin typeface="Century Gothic" panose="020B0502020202020204" pitchFamily="34" charset="0"/>
              </a:rPr>
              <a:t>opción</a:t>
            </a:r>
            <a:r>
              <a:rPr lang="en-GB" sz="2400" dirty="0">
                <a:latin typeface="Century Gothic" panose="020B0502020202020204" pitchFamily="34" charset="0"/>
              </a:rPr>
              <a:t> </a:t>
            </a:r>
            <a:r>
              <a:rPr lang="en-GB" sz="2400" dirty="0" err="1">
                <a:latin typeface="Century Gothic" panose="020B0502020202020204" pitchFamily="34" charset="0"/>
              </a:rPr>
              <a:t>correcta</a:t>
            </a:r>
            <a:r>
              <a:rPr lang="en-GB" sz="2400" dirty="0">
                <a:latin typeface="Century Gothic" panose="020B0502020202020204" pitchFamily="34" charset="0"/>
              </a:rPr>
              <a:t>, </a:t>
            </a:r>
            <a:r>
              <a:rPr lang="en-GB" sz="2400" b="1" dirty="0">
                <a:solidFill>
                  <a:srgbClr val="3F59B7"/>
                </a:solidFill>
                <a:latin typeface="Century Gothic" panose="020B0502020202020204" pitchFamily="34" charset="0"/>
              </a:rPr>
              <a:t>A</a:t>
            </a:r>
            <a:r>
              <a:rPr lang="en-GB" sz="2400" dirty="0">
                <a:latin typeface="Century Gothic" panose="020B0502020202020204" pitchFamily="34" charset="0"/>
              </a:rPr>
              <a:t> o </a:t>
            </a:r>
            <a:r>
              <a:rPr lang="en-GB" sz="2400" b="1" dirty="0">
                <a:solidFill>
                  <a:srgbClr val="3F59B7"/>
                </a:solidFill>
                <a:latin typeface="Century Gothic" panose="020B0502020202020204" pitchFamily="34" charset="0"/>
              </a:rPr>
              <a:t>B</a:t>
            </a:r>
          </a:p>
        </p:txBody>
      </p:sp>
      <p:grpSp>
        <p:nvGrpSpPr>
          <p:cNvPr id="12" name="Group 11">
            <a:extLst>
              <a:ext uri="{FF2B5EF4-FFF2-40B4-BE49-F238E27FC236}">
                <a16:creationId xmlns:a16="http://schemas.microsoft.com/office/drawing/2014/main" id="{831AB081-CA15-6FE0-B08E-E5C866482FC2}"/>
              </a:ext>
            </a:extLst>
          </p:cNvPr>
          <p:cNvGrpSpPr/>
          <p:nvPr/>
        </p:nvGrpSpPr>
        <p:grpSpPr>
          <a:xfrm>
            <a:off x="164527" y="2212569"/>
            <a:ext cx="12027473" cy="769441"/>
            <a:chOff x="164527" y="2029688"/>
            <a:chExt cx="12027473" cy="769441"/>
          </a:xfrm>
        </p:grpSpPr>
        <p:sp>
          <p:nvSpPr>
            <p:cNvPr id="7" name="Action Button: Custom 20">
              <a:hlinkClick r:id="" action="ppaction://noaction" highlightClick="1">
                <a:snd r:embed="rId3" name="1 mi.wav"/>
              </a:hlinkClick>
              <a:extLst>
                <a:ext uri="{FF2B5EF4-FFF2-40B4-BE49-F238E27FC236}">
                  <a16:creationId xmlns:a16="http://schemas.microsoft.com/office/drawing/2014/main" id="{C0A5EFA4-249F-33FC-7C3A-B99587B1A1E6}"/>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5" name="TextBox 34">
              <a:extLst>
                <a:ext uri="{FF2B5EF4-FFF2-40B4-BE49-F238E27FC236}">
                  <a16:creationId xmlns:a16="http://schemas.microsoft.com/office/drawing/2014/main" id="{4A913F95-2C7F-2285-BBD1-B97C6A109EE7}"/>
                </a:ext>
              </a:extLst>
            </p:cNvPr>
            <p:cNvSpPr txBox="1"/>
            <p:nvPr/>
          </p:nvSpPr>
          <p:spPr>
            <a:xfrm>
              <a:off x="729171" y="2029688"/>
              <a:ext cx="11462829" cy="769441"/>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a) </a:t>
              </a:r>
              <a:r>
                <a:rPr lang="es-ES" sz="2200" dirty="0">
                  <a:solidFill>
                    <a:srgbClr val="414040"/>
                  </a:solidFill>
                  <a:latin typeface="Century Gothic" panose="020B0502020202020204" pitchFamily="34" charset="0"/>
                </a:rPr>
                <a:t>___ primera visita a Valencia es para ver las Fallas.</a:t>
              </a:r>
              <a:endParaRPr lang="en-GB" sz="2200" dirty="0">
                <a:solidFill>
                  <a:srgbClr val="414040"/>
                </a:solidFill>
                <a:latin typeface="Century Gothic" panose="020B0502020202020204" pitchFamily="34" charset="0"/>
              </a:endParaRPr>
            </a:p>
            <a:p>
              <a:r>
                <a:rPr lang="en-GB" sz="2200" dirty="0">
                  <a:solidFill>
                    <a:srgbClr val="414040"/>
                  </a:solidFill>
                  <a:latin typeface="Century Gothic" panose="020B0502020202020204" pitchFamily="34" charset="0"/>
                </a:rPr>
                <a:t>b) </a:t>
              </a:r>
              <a:r>
                <a:rPr lang="es-ES" sz="2200" dirty="0">
                  <a:solidFill>
                    <a:srgbClr val="414040"/>
                  </a:solidFill>
                  <a:latin typeface="Century Gothic" panose="020B0502020202020204" pitchFamily="34" charset="0"/>
                </a:rPr>
                <a:t>___ despierto y salgo a la calle para ver todo.</a:t>
              </a:r>
              <a:endParaRPr lang="en-GB" sz="2200" dirty="0">
                <a:solidFill>
                  <a:srgbClr val="414040"/>
                </a:solidFill>
                <a:latin typeface="Century Gothic" panose="020B0502020202020204" pitchFamily="34" charset="0"/>
              </a:endParaRPr>
            </a:p>
          </p:txBody>
        </p:sp>
      </p:grpSp>
      <p:grpSp>
        <p:nvGrpSpPr>
          <p:cNvPr id="13" name="Group 12">
            <a:extLst>
              <a:ext uri="{FF2B5EF4-FFF2-40B4-BE49-F238E27FC236}">
                <a16:creationId xmlns:a16="http://schemas.microsoft.com/office/drawing/2014/main" id="{6843BE09-49A7-DF65-E756-C6F9E11F1104}"/>
              </a:ext>
            </a:extLst>
          </p:cNvPr>
          <p:cNvGrpSpPr/>
          <p:nvPr/>
        </p:nvGrpSpPr>
        <p:grpSpPr>
          <a:xfrm>
            <a:off x="164527" y="3311453"/>
            <a:ext cx="12027472" cy="769441"/>
            <a:chOff x="164527" y="2029688"/>
            <a:chExt cx="12027472" cy="769441"/>
          </a:xfrm>
        </p:grpSpPr>
        <p:sp>
          <p:nvSpPr>
            <p:cNvPr id="14" name="Action Button: Custom 20">
              <a:hlinkClick r:id="" action="ppaction://noaction" highlightClick="1">
                <a:snd r:embed="rId4" name="2 mi.wav"/>
              </a:hlinkClick>
              <a:extLst>
                <a:ext uri="{FF2B5EF4-FFF2-40B4-BE49-F238E27FC236}">
                  <a16:creationId xmlns:a16="http://schemas.microsoft.com/office/drawing/2014/main" id="{61C8FC4B-474B-89CE-B222-4B706DF81FE5}"/>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2</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388C30CF-CC5D-D454-32A6-696A314B9BAD}"/>
                </a:ext>
              </a:extLst>
            </p:cNvPr>
            <p:cNvSpPr txBox="1"/>
            <p:nvPr/>
          </p:nvSpPr>
          <p:spPr>
            <a:xfrm>
              <a:off x="729170" y="2029688"/>
              <a:ext cx="11462829" cy="769441"/>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a) </a:t>
              </a:r>
              <a:r>
                <a:rPr lang="es-ES" sz="2200" dirty="0">
                  <a:solidFill>
                    <a:srgbClr val="414040"/>
                  </a:solidFill>
                  <a:latin typeface="Century Gothic" panose="020B0502020202020204" pitchFamily="34" charset="0"/>
                </a:rPr>
                <a:t>___ lavo bien después de la Tomatina porque estoy muy sucia.</a:t>
              </a:r>
              <a:endParaRPr lang="en-GB" sz="2200" dirty="0">
                <a:solidFill>
                  <a:srgbClr val="414040"/>
                </a:solidFill>
                <a:latin typeface="Century Gothic" panose="020B0502020202020204" pitchFamily="34" charset="0"/>
              </a:endParaRPr>
            </a:p>
            <a:p>
              <a:r>
                <a:rPr lang="en-GB" sz="2200" dirty="0">
                  <a:solidFill>
                    <a:srgbClr val="414040"/>
                  </a:solidFill>
                  <a:latin typeface="Century Gothic" panose="020B0502020202020204" pitchFamily="34" charset="0"/>
                </a:rPr>
                <a:t>b) ___ </a:t>
              </a:r>
              <a:r>
                <a:rPr lang="en-GB" sz="2200" dirty="0" err="1">
                  <a:solidFill>
                    <a:srgbClr val="414040"/>
                  </a:solidFill>
                  <a:latin typeface="Century Gothic" panose="020B0502020202020204" pitchFamily="34" charset="0"/>
                </a:rPr>
                <a:t>ropa</a:t>
              </a:r>
              <a:r>
                <a:rPr lang="en-GB" sz="2200" dirty="0">
                  <a:solidFill>
                    <a:srgbClr val="414040"/>
                  </a:solidFill>
                  <a:latin typeface="Century Gothic" panose="020B0502020202020204" pitchFamily="34" charset="0"/>
                </a:rPr>
                <a:t> </a:t>
              </a:r>
              <a:r>
                <a:rPr lang="en-GB" sz="2200" dirty="0" err="1">
                  <a:solidFill>
                    <a:srgbClr val="414040"/>
                  </a:solidFill>
                  <a:latin typeface="Century Gothic" panose="020B0502020202020204" pitchFamily="34" charset="0"/>
                </a:rPr>
                <a:t>está</a:t>
              </a:r>
              <a:r>
                <a:rPr lang="en-GB" sz="2200" dirty="0">
                  <a:solidFill>
                    <a:srgbClr val="414040"/>
                  </a:solidFill>
                  <a:latin typeface="Century Gothic" panose="020B0502020202020204" pitchFamily="34" charset="0"/>
                </a:rPr>
                <a:t> </a:t>
              </a:r>
              <a:r>
                <a:rPr lang="en-GB" sz="2200" dirty="0" err="1">
                  <a:solidFill>
                    <a:srgbClr val="414040"/>
                  </a:solidFill>
                  <a:latin typeface="Century Gothic" panose="020B0502020202020204" pitchFamily="34" charset="0"/>
                </a:rPr>
                <a:t>muy</a:t>
              </a:r>
              <a:r>
                <a:rPr lang="en-GB" sz="2200" dirty="0">
                  <a:solidFill>
                    <a:srgbClr val="414040"/>
                  </a:solidFill>
                  <a:latin typeface="Century Gothic" panose="020B0502020202020204" pitchFamily="34" charset="0"/>
                </a:rPr>
                <a:t> </a:t>
              </a:r>
              <a:r>
                <a:rPr lang="en-GB" sz="2200" dirty="0" err="1">
                  <a:solidFill>
                    <a:srgbClr val="414040"/>
                  </a:solidFill>
                  <a:latin typeface="Century Gothic" panose="020B0502020202020204" pitchFamily="34" charset="0"/>
                </a:rPr>
                <a:t>sucia</a:t>
              </a:r>
              <a:r>
                <a:rPr lang="en-GB" sz="2200" dirty="0">
                  <a:solidFill>
                    <a:srgbClr val="414040"/>
                  </a:solidFill>
                  <a:latin typeface="Century Gothic" panose="020B0502020202020204" pitchFamily="34" charset="0"/>
                </a:rPr>
                <a:t> </a:t>
              </a:r>
              <a:r>
                <a:rPr lang="en-GB" sz="2200" dirty="0" err="1">
                  <a:solidFill>
                    <a:srgbClr val="414040"/>
                  </a:solidFill>
                  <a:latin typeface="Century Gothic" panose="020B0502020202020204" pitchFamily="34" charset="0"/>
                </a:rPr>
                <a:t>cuando</a:t>
              </a:r>
              <a:r>
                <a:rPr lang="en-GB" sz="2200" dirty="0">
                  <a:solidFill>
                    <a:srgbClr val="414040"/>
                  </a:solidFill>
                  <a:latin typeface="Century Gothic" panose="020B0502020202020204" pitchFamily="34" charset="0"/>
                </a:rPr>
                <a:t> la fiesta termina.</a:t>
              </a:r>
            </a:p>
          </p:txBody>
        </p:sp>
      </p:grpSp>
      <p:grpSp>
        <p:nvGrpSpPr>
          <p:cNvPr id="16" name="Group 15">
            <a:extLst>
              <a:ext uri="{FF2B5EF4-FFF2-40B4-BE49-F238E27FC236}">
                <a16:creationId xmlns:a16="http://schemas.microsoft.com/office/drawing/2014/main" id="{BEB28B2A-474F-525B-14B8-89AD54EC7757}"/>
              </a:ext>
            </a:extLst>
          </p:cNvPr>
          <p:cNvGrpSpPr/>
          <p:nvPr/>
        </p:nvGrpSpPr>
        <p:grpSpPr>
          <a:xfrm>
            <a:off x="164527" y="4410337"/>
            <a:ext cx="12027472" cy="769441"/>
            <a:chOff x="164527" y="2029688"/>
            <a:chExt cx="12027472" cy="769441"/>
          </a:xfrm>
        </p:grpSpPr>
        <p:sp>
          <p:nvSpPr>
            <p:cNvPr id="17" name="Action Button: Custom 20">
              <a:hlinkClick r:id="" action="ppaction://noaction" highlightClick="1">
                <a:snd r:embed="rId5" name="3 me.wav"/>
              </a:hlinkClick>
              <a:extLst>
                <a:ext uri="{FF2B5EF4-FFF2-40B4-BE49-F238E27FC236}">
                  <a16:creationId xmlns:a16="http://schemas.microsoft.com/office/drawing/2014/main" id="{4B31A1F2-6D07-AD06-B7A6-FABA8F665140}"/>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3</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C0A71FFA-E7B4-20A7-4BEE-E5835E86DF62}"/>
                </a:ext>
              </a:extLst>
            </p:cNvPr>
            <p:cNvSpPr txBox="1"/>
            <p:nvPr/>
          </p:nvSpPr>
          <p:spPr>
            <a:xfrm>
              <a:off x="729171" y="2029688"/>
              <a:ext cx="11462828" cy="769441"/>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a) </a:t>
              </a:r>
              <a:r>
                <a:rPr lang="es-ES" sz="2200" dirty="0">
                  <a:solidFill>
                    <a:srgbClr val="414040"/>
                  </a:solidFill>
                  <a:latin typeface="Century Gothic" panose="020B0502020202020204" pitchFamily="34" charset="0"/>
                </a:rPr>
                <a:t>___ abuelo nunca fue a la Tomatina aunque vivía en Valencia.</a:t>
              </a:r>
              <a:endParaRPr lang="en-GB" sz="2200" dirty="0">
                <a:solidFill>
                  <a:srgbClr val="414040"/>
                </a:solidFill>
                <a:latin typeface="Century Gothic" panose="020B0502020202020204" pitchFamily="34" charset="0"/>
              </a:endParaRPr>
            </a:p>
            <a:p>
              <a:r>
                <a:rPr lang="en-GB" sz="2200" dirty="0">
                  <a:solidFill>
                    <a:srgbClr val="414040"/>
                  </a:solidFill>
                  <a:latin typeface="Century Gothic" panose="020B0502020202020204" pitchFamily="34" charset="0"/>
                </a:rPr>
                <a:t>b) </a:t>
              </a:r>
              <a:r>
                <a:rPr lang="es-ES" sz="2200" dirty="0">
                  <a:solidFill>
                    <a:srgbClr val="414040"/>
                  </a:solidFill>
                  <a:latin typeface="Century Gothic" panose="020B0502020202020204" pitchFamily="34" charset="0"/>
                </a:rPr>
                <a:t>___ preparo varios días antes de la fiesta.</a:t>
              </a:r>
              <a:endParaRPr lang="en-GB" sz="2200" dirty="0">
                <a:solidFill>
                  <a:srgbClr val="414040"/>
                </a:solidFill>
                <a:latin typeface="Century Gothic" panose="020B0502020202020204" pitchFamily="34" charset="0"/>
              </a:endParaRPr>
            </a:p>
          </p:txBody>
        </p:sp>
      </p:grpSp>
      <p:grpSp>
        <p:nvGrpSpPr>
          <p:cNvPr id="19" name="Group 18">
            <a:extLst>
              <a:ext uri="{FF2B5EF4-FFF2-40B4-BE49-F238E27FC236}">
                <a16:creationId xmlns:a16="http://schemas.microsoft.com/office/drawing/2014/main" id="{FF948CF4-1130-4834-6D42-FE9530076397}"/>
              </a:ext>
            </a:extLst>
          </p:cNvPr>
          <p:cNvGrpSpPr/>
          <p:nvPr/>
        </p:nvGrpSpPr>
        <p:grpSpPr>
          <a:xfrm>
            <a:off x="164527" y="5509221"/>
            <a:ext cx="12027473" cy="769441"/>
            <a:chOff x="164527" y="2029688"/>
            <a:chExt cx="12027473" cy="769441"/>
          </a:xfrm>
        </p:grpSpPr>
        <p:sp>
          <p:nvSpPr>
            <p:cNvPr id="20" name="Action Button: Custom 20">
              <a:hlinkClick r:id="" action="ppaction://noaction" highlightClick="1">
                <a:snd r:embed="rId6" name="4 tu.wav"/>
              </a:hlinkClick>
              <a:extLst>
                <a:ext uri="{FF2B5EF4-FFF2-40B4-BE49-F238E27FC236}">
                  <a16:creationId xmlns:a16="http://schemas.microsoft.com/office/drawing/2014/main" id="{6073517E-5DA4-755F-ADBF-EEACA270B0B0}"/>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4</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6249EBA2-4DAC-D356-32F0-E80DF391ED7F}"/>
                </a:ext>
              </a:extLst>
            </p:cNvPr>
            <p:cNvSpPr txBox="1"/>
            <p:nvPr/>
          </p:nvSpPr>
          <p:spPr>
            <a:xfrm>
              <a:off x="729170" y="2029688"/>
              <a:ext cx="11462830" cy="769441"/>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a) </a:t>
              </a:r>
              <a:r>
                <a:rPr lang="es-ES" sz="2200" dirty="0">
                  <a:solidFill>
                    <a:srgbClr val="414040"/>
                  </a:solidFill>
                  <a:latin typeface="Century Gothic" panose="020B0502020202020204" pitchFamily="34" charset="0"/>
                </a:rPr>
                <a:t>___ camiseta blanca está roja después de la guerra de tomates.</a:t>
              </a:r>
              <a:endParaRPr lang="en-GB" sz="2200" dirty="0">
                <a:solidFill>
                  <a:srgbClr val="414040"/>
                </a:solidFill>
                <a:latin typeface="Century Gothic" panose="020B0502020202020204" pitchFamily="34" charset="0"/>
              </a:endParaRPr>
            </a:p>
            <a:p>
              <a:r>
                <a:rPr lang="en-GB" sz="2200" dirty="0">
                  <a:solidFill>
                    <a:srgbClr val="414040"/>
                  </a:solidFill>
                  <a:latin typeface="Century Gothic" panose="020B0502020202020204" pitchFamily="34" charset="0"/>
                </a:rPr>
                <a:t>b) </a:t>
              </a:r>
              <a:r>
                <a:rPr lang="es-ES" sz="2200" dirty="0">
                  <a:solidFill>
                    <a:srgbClr val="414040"/>
                  </a:solidFill>
                  <a:latin typeface="Century Gothic" panose="020B0502020202020204" pitchFamily="34" charset="0"/>
                </a:rPr>
                <a:t>___ pintas la cara para celebrar la fiesta.</a:t>
              </a:r>
              <a:endParaRPr lang="en-GB" sz="2200" dirty="0">
                <a:solidFill>
                  <a:srgbClr val="414040"/>
                </a:solidFill>
                <a:latin typeface="Century Gothic" panose="020B0502020202020204" pitchFamily="34" charset="0"/>
              </a:endParaRPr>
            </a:p>
          </p:txBody>
        </p:sp>
      </p:grpSp>
      <p:sp>
        <p:nvSpPr>
          <p:cNvPr id="29" name="TextBox 28">
            <a:extLst>
              <a:ext uri="{FF2B5EF4-FFF2-40B4-BE49-F238E27FC236}">
                <a16:creationId xmlns:a16="http://schemas.microsoft.com/office/drawing/2014/main" id="{7DC5690E-7B15-91D6-97F2-9F5EF0CF3ABB}"/>
              </a:ext>
            </a:extLst>
          </p:cNvPr>
          <p:cNvSpPr txBox="1"/>
          <p:nvPr/>
        </p:nvSpPr>
        <p:spPr>
          <a:xfrm>
            <a:off x="1090663" y="4748891"/>
            <a:ext cx="635267" cy="430887"/>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me</a:t>
            </a:r>
          </a:p>
        </p:txBody>
      </p:sp>
      <p:sp>
        <p:nvSpPr>
          <p:cNvPr id="31" name="TextBox 30">
            <a:extLst>
              <a:ext uri="{FF2B5EF4-FFF2-40B4-BE49-F238E27FC236}">
                <a16:creationId xmlns:a16="http://schemas.microsoft.com/office/drawing/2014/main" id="{22DB76F7-1EAB-519F-BBB0-E52A8B46FB59}"/>
              </a:ext>
            </a:extLst>
          </p:cNvPr>
          <p:cNvSpPr txBox="1"/>
          <p:nvPr/>
        </p:nvSpPr>
        <p:spPr>
          <a:xfrm>
            <a:off x="1146125" y="2218457"/>
            <a:ext cx="524344" cy="430887"/>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mi</a:t>
            </a:r>
          </a:p>
        </p:txBody>
      </p:sp>
      <p:sp>
        <p:nvSpPr>
          <p:cNvPr id="32" name="Oval 31">
            <a:extLst>
              <a:ext uri="{FF2B5EF4-FFF2-40B4-BE49-F238E27FC236}">
                <a16:creationId xmlns:a16="http://schemas.microsoft.com/office/drawing/2014/main" id="{64AC18D8-B73B-4D63-9EBD-24041909CBE2}"/>
              </a:ext>
            </a:extLst>
          </p:cNvPr>
          <p:cNvSpPr/>
          <p:nvPr/>
        </p:nvSpPr>
        <p:spPr>
          <a:xfrm>
            <a:off x="751576" y="2245308"/>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36" name="Oval 35">
            <a:extLst>
              <a:ext uri="{FF2B5EF4-FFF2-40B4-BE49-F238E27FC236}">
                <a16:creationId xmlns:a16="http://schemas.microsoft.com/office/drawing/2014/main" id="{5E12BE79-DB30-5936-E8C9-1BD272B9A71B}"/>
              </a:ext>
            </a:extLst>
          </p:cNvPr>
          <p:cNvSpPr/>
          <p:nvPr/>
        </p:nvSpPr>
        <p:spPr>
          <a:xfrm>
            <a:off x="751576" y="3685063"/>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37" name="TextBox 36">
            <a:extLst>
              <a:ext uri="{FF2B5EF4-FFF2-40B4-BE49-F238E27FC236}">
                <a16:creationId xmlns:a16="http://schemas.microsoft.com/office/drawing/2014/main" id="{4BDDAFCD-9C38-F2AF-0DA2-971A2B974E0B}"/>
              </a:ext>
            </a:extLst>
          </p:cNvPr>
          <p:cNvSpPr txBox="1"/>
          <p:nvPr/>
        </p:nvSpPr>
        <p:spPr>
          <a:xfrm>
            <a:off x="1146247" y="3647129"/>
            <a:ext cx="524344" cy="430887"/>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mi</a:t>
            </a:r>
          </a:p>
        </p:txBody>
      </p:sp>
      <p:sp>
        <p:nvSpPr>
          <p:cNvPr id="38" name="Oval 37">
            <a:extLst>
              <a:ext uri="{FF2B5EF4-FFF2-40B4-BE49-F238E27FC236}">
                <a16:creationId xmlns:a16="http://schemas.microsoft.com/office/drawing/2014/main" id="{5188FE72-FD64-F926-BC18-7C380C771FEB}"/>
              </a:ext>
            </a:extLst>
          </p:cNvPr>
          <p:cNvSpPr/>
          <p:nvPr/>
        </p:nvSpPr>
        <p:spPr>
          <a:xfrm>
            <a:off x="751576" y="4787673"/>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39" name="Oval 38">
            <a:extLst>
              <a:ext uri="{FF2B5EF4-FFF2-40B4-BE49-F238E27FC236}">
                <a16:creationId xmlns:a16="http://schemas.microsoft.com/office/drawing/2014/main" id="{F7561CE0-9731-3AFD-E454-8D76C2B0EE0F}"/>
              </a:ext>
            </a:extLst>
          </p:cNvPr>
          <p:cNvSpPr/>
          <p:nvPr/>
        </p:nvSpPr>
        <p:spPr>
          <a:xfrm>
            <a:off x="751576" y="5554270"/>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40" name="TextBox 39">
            <a:extLst>
              <a:ext uri="{FF2B5EF4-FFF2-40B4-BE49-F238E27FC236}">
                <a16:creationId xmlns:a16="http://schemas.microsoft.com/office/drawing/2014/main" id="{3066117C-9D96-E177-89BB-C98954C3BCD6}"/>
              </a:ext>
            </a:extLst>
          </p:cNvPr>
          <p:cNvSpPr txBox="1"/>
          <p:nvPr/>
        </p:nvSpPr>
        <p:spPr>
          <a:xfrm>
            <a:off x="1181979" y="5519043"/>
            <a:ext cx="452633" cy="430887"/>
          </a:xfrm>
          <a:prstGeom prst="rect">
            <a:avLst/>
          </a:prstGeom>
          <a:noFill/>
        </p:spPr>
        <p:txBody>
          <a:bodyPr wrap="square" rtlCol="0">
            <a:spAutoFit/>
          </a:bodyPr>
          <a:lstStyle/>
          <a:p>
            <a:r>
              <a:rPr lang="en-GB" sz="2200" dirty="0" err="1">
                <a:solidFill>
                  <a:srgbClr val="414040"/>
                </a:solidFill>
                <a:latin typeface="Century Gothic" panose="020B0502020202020204" pitchFamily="34" charset="0"/>
              </a:rPr>
              <a:t>tu</a:t>
            </a:r>
            <a:endParaRPr lang="en-GB" sz="2200" dirty="0">
              <a:solidFill>
                <a:srgbClr val="414040"/>
              </a:solidFill>
              <a:latin typeface="Century Gothic" panose="020B0502020202020204" pitchFamily="34" charset="0"/>
            </a:endParaRPr>
          </a:p>
        </p:txBody>
      </p:sp>
      <p:pic>
        <p:nvPicPr>
          <p:cNvPr id="21" name="Picture 20" descr="A picture containing vector graphics&#10;&#10;Description automatically generated">
            <a:extLst>
              <a:ext uri="{FF2B5EF4-FFF2-40B4-BE49-F238E27FC236}">
                <a16:creationId xmlns:a16="http://schemas.microsoft.com/office/drawing/2014/main" id="{2659D717-C0F1-B778-8727-61152335C97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81557" y="1129381"/>
            <a:ext cx="1037225" cy="2206862"/>
          </a:xfrm>
          <a:prstGeom prst="rect">
            <a:avLst/>
          </a:prstGeom>
        </p:spPr>
      </p:pic>
      <p:pic>
        <p:nvPicPr>
          <p:cNvPr id="24" name="Picture 23">
            <a:extLst>
              <a:ext uri="{FF2B5EF4-FFF2-40B4-BE49-F238E27FC236}">
                <a16:creationId xmlns:a16="http://schemas.microsoft.com/office/drawing/2014/main" id="{0F14C015-535D-A4A7-58BF-98F0B80AE3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15766" y="948473"/>
            <a:ext cx="766709" cy="2311081"/>
          </a:xfrm>
          <a:prstGeom prst="rect">
            <a:avLst/>
          </a:prstGeom>
        </p:spPr>
      </p:pic>
      <p:pic>
        <p:nvPicPr>
          <p:cNvPr id="26" name="Picture 25" descr="A picture containing toy, doll, vector graphics&#10;&#10;Description automatically generated">
            <a:extLst>
              <a:ext uri="{FF2B5EF4-FFF2-40B4-BE49-F238E27FC236}">
                <a16:creationId xmlns:a16="http://schemas.microsoft.com/office/drawing/2014/main" id="{594EBC58-ACA5-29C1-C71E-30CC0CB7FDB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52022" t="13252" r="31618" b="6758"/>
          <a:stretch/>
        </p:blipFill>
        <p:spPr>
          <a:xfrm>
            <a:off x="9953699" y="1087677"/>
            <a:ext cx="831214" cy="2286022"/>
          </a:xfrm>
          <a:prstGeom prst="rect">
            <a:avLst/>
          </a:prstGeom>
        </p:spPr>
      </p:pic>
      <p:pic>
        <p:nvPicPr>
          <p:cNvPr id="2" name="Picture 1">
            <a:extLst>
              <a:ext uri="{FF2B5EF4-FFF2-40B4-BE49-F238E27FC236}">
                <a16:creationId xmlns:a16="http://schemas.microsoft.com/office/drawing/2014/main" id="{BC3F04F2-8FDB-262B-FA60-AFDEB3CB8B8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406344" y="3948220"/>
            <a:ext cx="1539653" cy="1678905"/>
          </a:xfrm>
          <a:prstGeom prst="rect">
            <a:avLst/>
          </a:prstGeom>
        </p:spPr>
      </p:pic>
      <p:pic>
        <p:nvPicPr>
          <p:cNvPr id="3" name="Picture 2">
            <a:extLst>
              <a:ext uri="{FF2B5EF4-FFF2-40B4-BE49-F238E27FC236}">
                <a16:creationId xmlns:a16="http://schemas.microsoft.com/office/drawing/2014/main" id="{7D39FDD7-17B6-FCFA-22E6-B9DBAFCDDDF6}"/>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261827">
            <a:off x="10782673" y="4360442"/>
            <a:ext cx="786996" cy="658507"/>
          </a:xfrm>
          <a:prstGeom prst="rect">
            <a:avLst/>
          </a:prstGeom>
        </p:spPr>
      </p:pic>
    </p:spTree>
    <p:extLst>
      <p:ext uri="{BB962C8B-B14F-4D97-AF65-F5344CB8AC3E}">
        <p14:creationId xmlns:p14="http://schemas.microsoft.com/office/powerpoint/2010/main" val="391310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animBg="1"/>
      <p:bldP spid="36" grpId="0" animBg="1"/>
      <p:bldP spid="37" grpId="0"/>
      <p:bldP spid="38" grpId="0" animBg="1"/>
      <p:bldP spid="39" grpId="0" animBg="1"/>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1EC137-83A8-D2E6-C552-1CF3156FA32E}"/>
              </a:ext>
            </a:extLst>
          </p:cNvPr>
          <p:cNvSpPr>
            <a:spLocks noGrp="1"/>
          </p:cNvSpPr>
          <p:nvPr>
            <p:ph type="title"/>
          </p:nvPr>
        </p:nvSpPr>
        <p:spPr>
          <a:xfrm>
            <a:off x="0" y="213557"/>
            <a:ext cx="4919133" cy="647577"/>
          </a:xfrm>
        </p:spPr>
        <p:txBody>
          <a:bodyPr>
            <a:normAutofit/>
          </a:bodyPr>
          <a:lstStyle/>
          <a:p>
            <a:r>
              <a:rPr lang="en-GB" dirty="0"/>
              <a:t>¿</a:t>
            </a:r>
            <a:r>
              <a:rPr lang="en-GB" dirty="0" err="1"/>
              <a:t>Cúal</a:t>
            </a:r>
            <a:r>
              <a:rPr lang="en-GB" dirty="0"/>
              <a:t> es la </a:t>
            </a:r>
            <a:r>
              <a:rPr lang="en-GB" dirty="0" err="1"/>
              <a:t>mentira</a:t>
            </a:r>
            <a:r>
              <a:rPr lang="en-GB" dirty="0"/>
              <a:t>?</a:t>
            </a:r>
          </a:p>
        </p:txBody>
      </p:sp>
      <p:sp>
        <p:nvSpPr>
          <p:cNvPr id="4" name="Rounded Rectangle 11">
            <a:extLst>
              <a:ext uri="{FF2B5EF4-FFF2-40B4-BE49-F238E27FC236}">
                <a16:creationId xmlns:a16="http://schemas.microsoft.com/office/drawing/2014/main" id="{559E7A07-58D1-86D3-03FB-3F0EDB975702}"/>
              </a:ext>
            </a:extLst>
          </p:cNvPr>
          <p:cNvSpPr/>
          <p:nvPr/>
        </p:nvSpPr>
        <p:spPr>
          <a:xfrm>
            <a:off x="10792050" y="158190"/>
            <a:ext cx="1136094" cy="617776"/>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5" name="Google Shape;137;p7">
            <a:extLst>
              <a:ext uri="{FF2B5EF4-FFF2-40B4-BE49-F238E27FC236}">
                <a16:creationId xmlns:a16="http://schemas.microsoft.com/office/drawing/2014/main" id="{AE748012-1A77-51DC-1E60-32F6FCB2C8EB}"/>
              </a:ext>
            </a:extLst>
          </p:cNvPr>
          <p:cNvSpPr txBox="1"/>
          <p:nvPr/>
        </p:nvSpPr>
        <p:spPr>
          <a:xfrm>
            <a:off x="10792050" y="1251554"/>
            <a:ext cx="1304260" cy="461624"/>
          </a:xfrm>
          <a:prstGeom prst="rect">
            <a:avLst/>
          </a:prstGeom>
          <a:noFill/>
          <a:ln w="19050" cap="flat" cmpd="sng">
            <a:solidFill>
              <a:srgbClr val="00B050"/>
            </a:solidFill>
            <a:prstDash val="lgDashDot"/>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800"/>
              <a:buFont typeface="Courier New"/>
              <a:buNone/>
            </a:pPr>
            <a:r>
              <a:rPr lang="en-GB" sz="2400" b="1" i="0" u="none" strike="noStrike" cap="none" dirty="0">
                <a:solidFill>
                  <a:srgbClr val="00B050"/>
                </a:solidFill>
                <a:latin typeface="Courier New"/>
                <a:ea typeface="Courier New"/>
                <a:cs typeface="Courier New"/>
                <a:sym typeface="Courier New"/>
              </a:rPr>
              <a:t>VERDAD</a:t>
            </a:r>
            <a:endParaRPr sz="1000" dirty="0">
              <a:solidFill>
                <a:srgbClr val="00B050"/>
              </a:solidFill>
            </a:endParaRPr>
          </a:p>
        </p:txBody>
      </p:sp>
      <p:sp>
        <p:nvSpPr>
          <p:cNvPr id="7" name="Rectangle: Rounded Corners 6">
            <a:extLst>
              <a:ext uri="{FF2B5EF4-FFF2-40B4-BE49-F238E27FC236}">
                <a16:creationId xmlns:a16="http://schemas.microsoft.com/office/drawing/2014/main" id="{DA7FAD1B-887C-7487-571F-4DC9D8946F64}"/>
              </a:ext>
            </a:extLst>
          </p:cNvPr>
          <p:cNvSpPr/>
          <p:nvPr/>
        </p:nvSpPr>
        <p:spPr>
          <a:xfrm>
            <a:off x="563526" y="1020516"/>
            <a:ext cx="10111559" cy="923701"/>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tx1"/>
                </a:solidFill>
                <a:latin typeface="Century Gothic" panose="020B0502020202020204" pitchFamily="34" charset="0"/>
              </a:rPr>
              <a:t>La gente ___________subir un palo jabón* para _____________________un jamón que está encima.</a:t>
            </a:r>
            <a:endParaRPr lang="en-GB" sz="2000" dirty="0">
              <a:solidFill>
                <a:schemeClr val="tx1"/>
              </a:solidFill>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BBDB54AC-3FD0-3E09-0342-9403F84FA41F}"/>
              </a:ext>
            </a:extLst>
          </p:cNvPr>
          <p:cNvSpPr/>
          <p:nvPr/>
        </p:nvSpPr>
        <p:spPr>
          <a:xfrm>
            <a:off x="563526" y="2826717"/>
            <a:ext cx="10111559" cy="9237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tx1"/>
                </a:solidFill>
                <a:latin typeface="Century Gothic" panose="020B0502020202020204" pitchFamily="34" charset="0"/>
              </a:rPr>
              <a:t>A  ___________, la gente empieza a lanzar (H) / tirar tomates a ________________ .</a:t>
            </a:r>
            <a:endParaRPr lang="en-GB" sz="2000" dirty="0">
              <a:solidFill>
                <a:schemeClr val="tx1"/>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049B7BF5-7C01-4BE5-04DD-D616A9C023A1}"/>
              </a:ext>
            </a:extLst>
          </p:cNvPr>
          <p:cNvSpPr/>
          <p:nvPr/>
        </p:nvSpPr>
        <p:spPr>
          <a:xfrm>
            <a:off x="563526" y="4632917"/>
            <a:ext cx="10111559" cy="923699"/>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tx1"/>
                </a:solidFill>
                <a:latin typeface="Century Gothic" panose="020B0502020202020204" pitchFamily="34" charset="0"/>
              </a:rPr>
              <a:t>El </a:t>
            </a:r>
            <a:r>
              <a:rPr lang="es-ES" sz="2000" b="1" u="sng" dirty="0">
                <a:solidFill>
                  <a:schemeClr val="tx1"/>
                </a:solidFill>
                <a:latin typeface="Century Gothic" panose="020B0502020202020204" pitchFamily="34" charset="0"/>
              </a:rPr>
              <a:t>ayuntamiento</a:t>
            </a:r>
            <a:r>
              <a:rPr lang="es-ES" sz="2000" dirty="0">
                <a:solidFill>
                  <a:schemeClr val="tx1"/>
                </a:solidFill>
                <a:latin typeface="Century Gothic" panose="020B0502020202020204" pitchFamily="34" charset="0"/>
              </a:rPr>
              <a:t> da un premio a la persona que puede  </a:t>
            </a:r>
            <a:r>
              <a:rPr lang="es-ES" sz="2000" b="1" u="sng" dirty="0">
                <a:solidFill>
                  <a:schemeClr val="tx1"/>
                </a:solidFill>
                <a:latin typeface="Century Gothic" panose="020B0502020202020204" pitchFamily="34" charset="0"/>
              </a:rPr>
              <a:t>________</a:t>
            </a:r>
            <a:r>
              <a:rPr lang="es-ES" sz="2000" dirty="0">
                <a:solidFill>
                  <a:schemeClr val="tx1"/>
                </a:solidFill>
                <a:latin typeface="Century Gothic" panose="020B0502020202020204" pitchFamily="34" charset="0"/>
              </a:rPr>
              <a:t>  el mayor número* de </a:t>
            </a:r>
            <a:r>
              <a:rPr lang="es-ES" sz="2000" b="1" u="sng" dirty="0">
                <a:solidFill>
                  <a:schemeClr val="tx1"/>
                </a:solidFill>
                <a:latin typeface="Century Gothic" panose="020B0502020202020204" pitchFamily="34" charset="0"/>
              </a:rPr>
              <a:t>tomates</a:t>
            </a:r>
            <a:r>
              <a:rPr lang="es-ES" sz="2000" dirty="0">
                <a:solidFill>
                  <a:schemeClr val="tx1"/>
                </a:solidFill>
                <a:latin typeface="Century Gothic" panose="020B0502020202020204" pitchFamily="34" charset="0"/>
              </a:rPr>
              <a:t>.</a:t>
            </a:r>
            <a:endParaRPr lang="en-GB" sz="2000" dirty="0">
              <a:solidFill>
                <a:schemeClr val="tx1"/>
              </a:solidFill>
              <a:latin typeface="Century Gothic" panose="020B0502020202020204" pitchFamily="34" charset="0"/>
            </a:endParaRPr>
          </a:p>
        </p:txBody>
      </p:sp>
      <p:sp>
        <p:nvSpPr>
          <p:cNvPr id="18" name="Google Shape;137;p7">
            <a:extLst>
              <a:ext uri="{FF2B5EF4-FFF2-40B4-BE49-F238E27FC236}">
                <a16:creationId xmlns:a16="http://schemas.microsoft.com/office/drawing/2014/main" id="{460CDF75-6823-B293-17B6-A1CDB22EFF33}"/>
              </a:ext>
            </a:extLst>
          </p:cNvPr>
          <p:cNvSpPr txBox="1"/>
          <p:nvPr/>
        </p:nvSpPr>
        <p:spPr>
          <a:xfrm>
            <a:off x="10792050" y="4863954"/>
            <a:ext cx="1304260" cy="461624"/>
          </a:xfrm>
          <a:prstGeom prst="rect">
            <a:avLst/>
          </a:prstGeom>
          <a:noFill/>
          <a:ln w="19050" cap="flat" cmpd="sng">
            <a:solidFill>
              <a:srgbClr val="FF0000"/>
            </a:solidFill>
            <a:prstDash val="lgDashDot"/>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800"/>
              <a:buFont typeface="Courier New"/>
              <a:buNone/>
            </a:pPr>
            <a:r>
              <a:rPr lang="en-GB" sz="2400" b="1" dirty="0">
                <a:solidFill>
                  <a:srgbClr val="FF0000"/>
                </a:solidFill>
                <a:latin typeface="Courier New"/>
                <a:cs typeface="Courier New"/>
                <a:sym typeface="Courier New"/>
              </a:rPr>
              <a:t>FALSO</a:t>
            </a:r>
            <a:endParaRPr sz="1000" dirty="0">
              <a:solidFill>
                <a:srgbClr val="FF0000"/>
              </a:solidFill>
            </a:endParaRPr>
          </a:p>
        </p:txBody>
      </p:sp>
      <p:sp>
        <p:nvSpPr>
          <p:cNvPr id="19" name="Google Shape;137;p7">
            <a:extLst>
              <a:ext uri="{FF2B5EF4-FFF2-40B4-BE49-F238E27FC236}">
                <a16:creationId xmlns:a16="http://schemas.microsoft.com/office/drawing/2014/main" id="{91353B5A-7B3C-724A-7210-7FBD565189DC}"/>
              </a:ext>
            </a:extLst>
          </p:cNvPr>
          <p:cNvSpPr txBox="1"/>
          <p:nvPr/>
        </p:nvSpPr>
        <p:spPr>
          <a:xfrm>
            <a:off x="10792050" y="3057755"/>
            <a:ext cx="1304260" cy="461624"/>
          </a:xfrm>
          <a:prstGeom prst="rect">
            <a:avLst/>
          </a:prstGeom>
          <a:noFill/>
          <a:ln w="19050" cap="flat" cmpd="sng">
            <a:solidFill>
              <a:srgbClr val="00B050"/>
            </a:solidFill>
            <a:prstDash val="lgDashDot"/>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800"/>
              <a:buFont typeface="Courier New"/>
              <a:buNone/>
            </a:pPr>
            <a:r>
              <a:rPr lang="en-GB" sz="2400" b="1" i="0" u="none" strike="noStrike" cap="none" dirty="0">
                <a:solidFill>
                  <a:srgbClr val="00B050"/>
                </a:solidFill>
                <a:latin typeface="Courier New"/>
                <a:ea typeface="Courier New"/>
                <a:cs typeface="Courier New"/>
                <a:sym typeface="Courier New"/>
              </a:rPr>
              <a:t>VERDAD</a:t>
            </a:r>
            <a:endParaRPr sz="1000" dirty="0">
              <a:solidFill>
                <a:srgbClr val="00B050"/>
              </a:solidFill>
            </a:endParaRPr>
          </a:p>
        </p:txBody>
      </p:sp>
      <p:sp>
        <p:nvSpPr>
          <p:cNvPr id="2" name="TextBox 1">
            <a:extLst>
              <a:ext uri="{FF2B5EF4-FFF2-40B4-BE49-F238E27FC236}">
                <a16:creationId xmlns:a16="http://schemas.microsoft.com/office/drawing/2014/main" id="{68560618-2726-E564-158A-06AB96760222}"/>
              </a:ext>
            </a:extLst>
          </p:cNvPr>
          <p:cNvSpPr txBox="1"/>
          <p:nvPr/>
        </p:nvSpPr>
        <p:spPr>
          <a:xfrm>
            <a:off x="563526" y="1944217"/>
            <a:ext cx="10111559" cy="707886"/>
          </a:xfrm>
          <a:prstGeom prst="rect">
            <a:avLst/>
          </a:prstGeom>
          <a:noFill/>
        </p:spPr>
        <p:txBody>
          <a:bodyPr wrap="square" rtlCol="0">
            <a:spAutoFit/>
          </a:bodyPr>
          <a:lstStyle/>
          <a:p>
            <a:r>
              <a:rPr lang="en-GB" sz="2000" i="1" dirty="0">
                <a:latin typeface="Century Gothic" panose="020B0502020202020204" pitchFamily="34" charset="0"/>
              </a:rPr>
              <a:t>People try to _______ a greasy pole* in order to take / reach (H) a  _______that is on top.</a:t>
            </a:r>
          </a:p>
        </p:txBody>
      </p:sp>
      <p:sp>
        <p:nvSpPr>
          <p:cNvPr id="6" name="TextBox 5">
            <a:extLst>
              <a:ext uri="{FF2B5EF4-FFF2-40B4-BE49-F238E27FC236}">
                <a16:creationId xmlns:a16="http://schemas.microsoft.com/office/drawing/2014/main" id="{9CA7E4FB-F0D0-5D3D-593D-23CDEB3054B8}"/>
              </a:ext>
            </a:extLst>
          </p:cNvPr>
          <p:cNvSpPr txBox="1"/>
          <p:nvPr/>
        </p:nvSpPr>
        <p:spPr>
          <a:xfrm>
            <a:off x="563526" y="3750416"/>
            <a:ext cx="10111559" cy="707886"/>
          </a:xfrm>
          <a:prstGeom prst="rect">
            <a:avLst/>
          </a:prstGeom>
          <a:noFill/>
        </p:spPr>
        <p:txBody>
          <a:bodyPr wrap="square" rtlCol="0">
            <a:spAutoFit/>
          </a:bodyPr>
          <a:lstStyle/>
          <a:p>
            <a:r>
              <a:rPr lang="en-GB" sz="2000" i="1" dirty="0">
                <a:latin typeface="Century Gothic" panose="020B0502020202020204" pitchFamily="34" charset="0"/>
              </a:rPr>
              <a:t>At midday, the people start to__________ tomatoes at their friends / the others (H).</a:t>
            </a:r>
          </a:p>
        </p:txBody>
      </p:sp>
      <p:sp>
        <p:nvSpPr>
          <p:cNvPr id="8" name="TextBox 7">
            <a:extLst>
              <a:ext uri="{FF2B5EF4-FFF2-40B4-BE49-F238E27FC236}">
                <a16:creationId xmlns:a16="http://schemas.microsoft.com/office/drawing/2014/main" id="{AE74D66F-D776-5FA1-7584-57E1D4E88BCD}"/>
              </a:ext>
            </a:extLst>
          </p:cNvPr>
          <p:cNvSpPr txBox="1"/>
          <p:nvPr/>
        </p:nvSpPr>
        <p:spPr>
          <a:xfrm>
            <a:off x="563526" y="5556616"/>
            <a:ext cx="10866474" cy="400110"/>
          </a:xfrm>
          <a:prstGeom prst="rect">
            <a:avLst/>
          </a:prstGeom>
          <a:noFill/>
        </p:spPr>
        <p:txBody>
          <a:bodyPr wrap="square" rtlCol="0">
            <a:spAutoFit/>
          </a:bodyPr>
          <a:lstStyle/>
          <a:p>
            <a:r>
              <a:rPr lang="en-GB" sz="2000" i="1" dirty="0">
                <a:latin typeface="Century Gothic" panose="020B0502020202020204" pitchFamily="34" charset="0"/>
              </a:rPr>
              <a:t>The _____________  gives a prize to the person that can carry the most* ___________.</a:t>
            </a:r>
          </a:p>
        </p:txBody>
      </p:sp>
      <p:sp>
        <p:nvSpPr>
          <p:cNvPr id="9" name="Action Button: Custom 20">
            <a:hlinkClick r:id="" action="ppaction://noaction" highlightClick="1">
              <a:snd r:embed="rId3" name="Tonguetwister slow.wav"/>
            </a:hlinkClick>
            <a:extLst>
              <a:ext uri="{FF2B5EF4-FFF2-40B4-BE49-F238E27FC236}">
                <a16:creationId xmlns:a16="http://schemas.microsoft.com/office/drawing/2014/main" id="{2B05DFFE-5AAC-F082-4669-2CA3CDFCDD30}"/>
              </a:ext>
            </a:extLst>
          </p:cNvPr>
          <p:cNvSpPr/>
          <p:nvPr/>
        </p:nvSpPr>
        <p:spPr>
          <a:xfrm>
            <a:off x="95690" y="1284366"/>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Action Button: Custom 20">
            <a:hlinkClick r:id="" action="ppaction://noaction" highlightClick="1">
              <a:snd r:embed="rId3" name="Tonguetwister slow.wav"/>
            </a:hlinkClick>
            <a:extLst>
              <a:ext uri="{FF2B5EF4-FFF2-40B4-BE49-F238E27FC236}">
                <a16:creationId xmlns:a16="http://schemas.microsoft.com/office/drawing/2014/main" id="{C3306D2B-C494-A0C5-B7C1-7CF933472E2B}"/>
              </a:ext>
            </a:extLst>
          </p:cNvPr>
          <p:cNvSpPr/>
          <p:nvPr/>
        </p:nvSpPr>
        <p:spPr>
          <a:xfrm>
            <a:off x="95690" y="3090567"/>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2</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Action Button: Custom 20">
            <a:hlinkClick r:id="" action="ppaction://noaction" highlightClick="1">
              <a:snd r:embed="rId3" name="Tonguetwister slow.wav"/>
            </a:hlinkClick>
            <a:extLst>
              <a:ext uri="{FF2B5EF4-FFF2-40B4-BE49-F238E27FC236}">
                <a16:creationId xmlns:a16="http://schemas.microsoft.com/office/drawing/2014/main" id="{595E8C7B-35B6-2D97-E3EE-B9F32502630B}"/>
              </a:ext>
            </a:extLst>
          </p:cNvPr>
          <p:cNvSpPr/>
          <p:nvPr/>
        </p:nvSpPr>
        <p:spPr>
          <a:xfrm>
            <a:off x="95690" y="4896768"/>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5" name="Rectangle: Rounded Corners 14">
            <a:extLst>
              <a:ext uri="{FF2B5EF4-FFF2-40B4-BE49-F238E27FC236}">
                <a16:creationId xmlns:a16="http://schemas.microsoft.com/office/drawing/2014/main" id="{EA1FFF33-3716-F8E6-B0D2-265181E45F2E}"/>
              </a:ext>
            </a:extLst>
          </p:cNvPr>
          <p:cNvSpPr/>
          <p:nvPr/>
        </p:nvSpPr>
        <p:spPr>
          <a:xfrm>
            <a:off x="6467102" y="1101905"/>
            <a:ext cx="2989357" cy="44384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u="sng" dirty="0">
                <a:solidFill>
                  <a:schemeClr val="tx1"/>
                </a:solidFill>
                <a:latin typeface="Century Gothic" panose="020B0502020202020204" pitchFamily="34" charset="0"/>
              </a:rPr>
              <a:t>coger / alcanzar (H)</a:t>
            </a:r>
            <a:r>
              <a:rPr lang="en-GB" sz="2000" b="1" i="1" u="sng" dirty="0">
                <a:solidFill>
                  <a:schemeClr val="tx1"/>
                </a:solidFill>
                <a:latin typeface="Century Gothic" panose="020B0502020202020204" pitchFamily="34" charset="0"/>
              </a:rPr>
              <a:t>) </a:t>
            </a:r>
          </a:p>
        </p:txBody>
      </p:sp>
      <p:sp>
        <p:nvSpPr>
          <p:cNvPr id="16" name="Rectangle: Rounded Corners 15">
            <a:extLst>
              <a:ext uri="{FF2B5EF4-FFF2-40B4-BE49-F238E27FC236}">
                <a16:creationId xmlns:a16="http://schemas.microsoft.com/office/drawing/2014/main" id="{99CF15DE-3D05-EE6B-11A3-194C4CABA933}"/>
              </a:ext>
            </a:extLst>
          </p:cNvPr>
          <p:cNvSpPr/>
          <p:nvPr/>
        </p:nvSpPr>
        <p:spPr>
          <a:xfrm>
            <a:off x="8721539" y="1976367"/>
            <a:ext cx="908260" cy="28492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ham</a:t>
            </a:r>
          </a:p>
        </p:txBody>
      </p:sp>
      <p:sp>
        <p:nvSpPr>
          <p:cNvPr id="17" name="Rectangle: Rounded Corners 16">
            <a:extLst>
              <a:ext uri="{FF2B5EF4-FFF2-40B4-BE49-F238E27FC236}">
                <a16:creationId xmlns:a16="http://schemas.microsoft.com/office/drawing/2014/main" id="{ABEBF86E-EB02-BBC6-3CD7-4E2F050344C0}"/>
              </a:ext>
            </a:extLst>
          </p:cNvPr>
          <p:cNvSpPr/>
          <p:nvPr/>
        </p:nvSpPr>
        <p:spPr>
          <a:xfrm>
            <a:off x="4383972" y="3787171"/>
            <a:ext cx="1235333" cy="37418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to throw</a:t>
            </a:r>
          </a:p>
        </p:txBody>
      </p:sp>
      <p:sp>
        <p:nvSpPr>
          <p:cNvPr id="20" name="Rectangle: Rounded Corners 19">
            <a:extLst>
              <a:ext uri="{FF2B5EF4-FFF2-40B4-BE49-F238E27FC236}">
                <a16:creationId xmlns:a16="http://schemas.microsoft.com/office/drawing/2014/main" id="{4E18B684-B660-4C77-E616-D9549F653985}"/>
              </a:ext>
            </a:extLst>
          </p:cNvPr>
          <p:cNvSpPr/>
          <p:nvPr/>
        </p:nvSpPr>
        <p:spPr>
          <a:xfrm>
            <a:off x="977769" y="3086838"/>
            <a:ext cx="1505210" cy="37204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u="sng" dirty="0">
                <a:solidFill>
                  <a:schemeClr val="tx1"/>
                </a:solidFill>
                <a:latin typeface="Century Gothic" panose="020B0502020202020204" pitchFamily="34" charset="0"/>
              </a:rPr>
              <a:t>mediodía</a:t>
            </a:r>
            <a:r>
              <a:rPr lang="en-GB" sz="2000" i="1" dirty="0">
                <a:solidFill>
                  <a:schemeClr val="tx1"/>
                </a:solidFill>
                <a:latin typeface="Century Gothic" panose="020B0502020202020204" pitchFamily="34" charset="0"/>
              </a:rPr>
              <a:t>,</a:t>
            </a:r>
          </a:p>
        </p:txBody>
      </p:sp>
      <p:sp>
        <p:nvSpPr>
          <p:cNvPr id="21" name="Rectangle: Rounded Corners 20">
            <a:extLst>
              <a:ext uri="{FF2B5EF4-FFF2-40B4-BE49-F238E27FC236}">
                <a16:creationId xmlns:a16="http://schemas.microsoft.com/office/drawing/2014/main" id="{B4FB8C87-499A-9A0C-4E85-7059B0B60957}"/>
              </a:ext>
            </a:extLst>
          </p:cNvPr>
          <p:cNvSpPr/>
          <p:nvPr/>
        </p:nvSpPr>
        <p:spPr>
          <a:xfrm>
            <a:off x="8433016" y="2943457"/>
            <a:ext cx="1860176"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their friends /</a:t>
            </a:r>
            <a:endParaRPr lang="en-GB" sz="2000" i="1" dirty="0">
              <a:solidFill>
                <a:schemeClr val="tx1"/>
              </a:solidFill>
              <a:latin typeface="Century Gothic" panose="020B0502020202020204" pitchFamily="34" charset="0"/>
            </a:endParaRPr>
          </a:p>
        </p:txBody>
      </p:sp>
      <p:sp>
        <p:nvSpPr>
          <p:cNvPr id="22" name="Rectangle: Rounded Corners 21">
            <a:extLst>
              <a:ext uri="{FF2B5EF4-FFF2-40B4-BE49-F238E27FC236}">
                <a16:creationId xmlns:a16="http://schemas.microsoft.com/office/drawing/2014/main" id="{A4DD953C-62D8-6B61-BB5D-00D9B2CE5C89}"/>
              </a:ext>
            </a:extLst>
          </p:cNvPr>
          <p:cNvSpPr/>
          <p:nvPr/>
        </p:nvSpPr>
        <p:spPr>
          <a:xfrm>
            <a:off x="8474183" y="3290413"/>
            <a:ext cx="2010335"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latin typeface="Century Gothic" panose="020B0502020202020204" pitchFamily="34" charset="0"/>
              </a:rPr>
              <a:t>los demás (H).</a:t>
            </a:r>
            <a:endParaRPr lang="en-GB" sz="2000" b="1" i="1" dirty="0">
              <a:solidFill>
                <a:schemeClr val="tx1"/>
              </a:solidFill>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C06514A4-343A-7492-C9F2-68895EB48CD8}"/>
              </a:ext>
            </a:extLst>
          </p:cNvPr>
          <p:cNvSpPr/>
          <p:nvPr/>
        </p:nvSpPr>
        <p:spPr>
          <a:xfrm>
            <a:off x="1149410" y="5553247"/>
            <a:ext cx="1810870"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town council</a:t>
            </a:r>
            <a:endParaRPr lang="en-GB" sz="2000" i="1" dirty="0">
              <a:solidFill>
                <a:schemeClr val="tx1"/>
              </a:solidFill>
              <a:latin typeface="Century Gothic" panose="020B0502020202020204" pitchFamily="34" charset="0"/>
            </a:endParaRPr>
          </a:p>
        </p:txBody>
      </p:sp>
      <p:sp>
        <p:nvSpPr>
          <p:cNvPr id="24" name="Rectangle: Rounded Corners 23">
            <a:extLst>
              <a:ext uri="{FF2B5EF4-FFF2-40B4-BE49-F238E27FC236}">
                <a16:creationId xmlns:a16="http://schemas.microsoft.com/office/drawing/2014/main" id="{93D2B86E-BC69-A226-4F39-1E2063F86E7B}"/>
              </a:ext>
            </a:extLst>
          </p:cNvPr>
          <p:cNvSpPr/>
          <p:nvPr/>
        </p:nvSpPr>
        <p:spPr>
          <a:xfrm>
            <a:off x="7521488" y="4763157"/>
            <a:ext cx="1200051" cy="26722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u="sng" dirty="0">
                <a:solidFill>
                  <a:schemeClr val="tx1"/>
                </a:solidFill>
                <a:latin typeface="Century Gothic" panose="020B0502020202020204" pitchFamily="34" charset="0"/>
              </a:rPr>
              <a:t>llevar</a:t>
            </a:r>
            <a:endParaRPr lang="en-GB" sz="2000" i="1" dirty="0">
              <a:solidFill>
                <a:schemeClr val="tx1"/>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B3D8EFCD-ACFF-8072-0401-8AB518E60F20}"/>
              </a:ext>
            </a:extLst>
          </p:cNvPr>
          <p:cNvSpPr/>
          <p:nvPr/>
        </p:nvSpPr>
        <p:spPr>
          <a:xfrm>
            <a:off x="9284613" y="5626321"/>
            <a:ext cx="1507437" cy="35311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tomatoes</a:t>
            </a:r>
            <a:r>
              <a:rPr lang="en-GB" sz="2000" i="1" dirty="0">
                <a:solidFill>
                  <a:schemeClr val="tx1"/>
                </a:solidFill>
                <a:latin typeface="Century Gothic" panose="020B0502020202020204" pitchFamily="34" charset="0"/>
              </a:rPr>
              <a:t>.</a:t>
            </a:r>
          </a:p>
        </p:txBody>
      </p:sp>
      <p:sp>
        <p:nvSpPr>
          <p:cNvPr id="28" name="Rectangle: Rounded Corners 27">
            <a:extLst>
              <a:ext uri="{FF2B5EF4-FFF2-40B4-BE49-F238E27FC236}">
                <a16:creationId xmlns:a16="http://schemas.microsoft.com/office/drawing/2014/main" id="{E1A2C222-22FE-0A1F-216C-4DD094D9DE85}"/>
              </a:ext>
            </a:extLst>
          </p:cNvPr>
          <p:cNvSpPr/>
          <p:nvPr/>
        </p:nvSpPr>
        <p:spPr>
          <a:xfrm>
            <a:off x="1858839" y="1100908"/>
            <a:ext cx="1408205" cy="43268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err="1">
                <a:solidFill>
                  <a:schemeClr val="tx1"/>
                </a:solidFill>
                <a:latin typeface="Century Gothic" panose="020B0502020202020204" pitchFamily="34" charset="0"/>
              </a:rPr>
              <a:t>intenta</a:t>
            </a:r>
            <a:endParaRPr lang="en-GB" sz="2000" b="1" i="1" u="sng" dirty="0">
              <a:solidFill>
                <a:schemeClr val="tx1"/>
              </a:solidFill>
              <a:latin typeface="Century Gothic" panose="020B0502020202020204" pitchFamily="34" charset="0"/>
            </a:endParaRPr>
          </a:p>
        </p:txBody>
      </p:sp>
      <p:sp>
        <p:nvSpPr>
          <p:cNvPr id="29" name="Rectangle: Rounded Corners 28">
            <a:extLst>
              <a:ext uri="{FF2B5EF4-FFF2-40B4-BE49-F238E27FC236}">
                <a16:creationId xmlns:a16="http://schemas.microsoft.com/office/drawing/2014/main" id="{CC96C35A-53C6-86FB-6731-C0EAB091D184}"/>
              </a:ext>
            </a:extLst>
          </p:cNvPr>
          <p:cNvSpPr/>
          <p:nvPr/>
        </p:nvSpPr>
        <p:spPr>
          <a:xfrm>
            <a:off x="2237067" y="1938286"/>
            <a:ext cx="971923"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go up</a:t>
            </a:r>
          </a:p>
        </p:txBody>
      </p:sp>
      <p:sp>
        <p:nvSpPr>
          <p:cNvPr id="30" name="TextBox 29">
            <a:extLst>
              <a:ext uri="{FF2B5EF4-FFF2-40B4-BE49-F238E27FC236}">
                <a16:creationId xmlns:a16="http://schemas.microsoft.com/office/drawing/2014/main" id="{7F038C39-FCED-AA28-2D9F-4BA6669DC83C}"/>
              </a:ext>
            </a:extLst>
          </p:cNvPr>
          <p:cNvSpPr txBox="1"/>
          <p:nvPr/>
        </p:nvSpPr>
        <p:spPr>
          <a:xfrm>
            <a:off x="5065469" y="45499"/>
            <a:ext cx="5475621" cy="923330"/>
          </a:xfrm>
          <a:prstGeom prst="rect">
            <a:avLst/>
          </a:prstGeom>
          <a:noFill/>
          <a:ln>
            <a:solidFill>
              <a:schemeClr val="bg2"/>
            </a:solidFill>
          </a:ln>
        </p:spPr>
        <p:txBody>
          <a:bodyPr wrap="square" rtlCol="0">
            <a:spAutoFit/>
          </a:bodyPr>
          <a:lstStyle/>
          <a:p>
            <a:r>
              <a:rPr lang="en-GB" sz="1800" b="1" dirty="0">
                <a:solidFill>
                  <a:schemeClr val="bg2"/>
                </a:solidFill>
                <a:latin typeface="Century Gothic" panose="020B0502020202020204" pitchFamily="34" charset="0"/>
              </a:rPr>
              <a:t>Glossary:</a:t>
            </a:r>
          </a:p>
          <a:p>
            <a:r>
              <a:rPr lang="en-GB" sz="1800" dirty="0" err="1">
                <a:latin typeface="Century Gothic" panose="020B0502020202020204" pitchFamily="34" charset="0"/>
              </a:rPr>
              <a:t>el</a:t>
            </a:r>
            <a:r>
              <a:rPr lang="en-GB" sz="1800" dirty="0">
                <a:latin typeface="Century Gothic" panose="020B0502020202020204" pitchFamily="34" charset="0"/>
              </a:rPr>
              <a:t> </a:t>
            </a:r>
            <a:r>
              <a:rPr lang="en-GB" sz="1800" dirty="0" err="1">
                <a:latin typeface="Century Gothic" panose="020B0502020202020204" pitchFamily="34" charset="0"/>
              </a:rPr>
              <a:t>palo</a:t>
            </a:r>
            <a:r>
              <a:rPr lang="en-GB" sz="1800" dirty="0">
                <a:latin typeface="Century Gothic" panose="020B0502020202020204" pitchFamily="34" charset="0"/>
              </a:rPr>
              <a:t> </a:t>
            </a:r>
            <a:r>
              <a:rPr lang="en-GB" sz="1800" dirty="0" err="1">
                <a:latin typeface="Century Gothic" panose="020B0502020202020204" pitchFamily="34" charset="0"/>
              </a:rPr>
              <a:t>jabón</a:t>
            </a:r>
            <a:r>
              <a:rPr lang="en-GB" sz="1800" dirty="0">
                <a:latin typeface="Century Gothic" panose="020B0502020202020204" pitchFamily="34" charset="0"/>
              </a:rPr>
              <a:t>* = greasy pole</a:t>
            </a:r>
          </a:p>
          <a:p>
            <a:r>
              <a:rPr lang="en-GB" sz="1800" dirty="0" err="1">
                <a:latin typeface="Century Gothic" panose="020B0502020202020204" pitchFamily="34" charset="0"/>
              </a:rPr>
              <a:t>el</a:t>
            </a:r>
            <a:r>
              <a:rPr lang="en-GB" sz="1800" dirty="0">
                <a:latin typeface="Century Gothic" panose="020B0502020202020204" pitchFamily="34" charset="0"/>
              </a:rPr>
              <a:t> mayor </a:t>
            </a:r>
            <a:r>
              <a:rPr lang="en-GB" sz="1800" dirty="0" err="1">
                <a:latin typeface="Century Gothic" panose="020B0502020202020204" pitchFamily="34" charset="0"/>
              </a:rPr>
              <a:t>número</a:t>
            </a:r>
            <a:r>
              <a:rPr lang="en-GB" sz="1800" dirty="0">
                <a:latin typeface="Century Gothic" panose="020B0502020202020204" pitchFamily="34" charset="0"/>
              </a:rPr>
              <a:t> de* + noun = the most + noun</a:t>
            </a:r>
          </a:p>
        </p:txBody>
      </p:sp>
    </p:spTree>
    <p:extLst>
      <p:ext uri="{BB962C8B-B14F-4D97-AF65-F5344CB8AC3E}">
        <p14:creationId xmlns:p14="http://schemas.microsoft.com/office/powerpoint/2010/main" val="28286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P spid="15" grpId="0" animBg="1"/>
      <p:bldP spid="16" grpId="0" animBg="1"/>
      <p:bldP spid="17" grpId="0" animBg="1"/>
      <p:bldP spid="20" grpId="0" animBg="1"/>
      <p:bldP spid="21" grpId="0" animBg="1"/>
      <p:bldP spid="22" grpId="0" animBg="1"/>
      <p:bldP spid="23" grpId="0" animBg="1"/>
      <p:bldP spid="24" grpId="0" animBg="1"/>
      <p:bldP spid="25" grpId="0" animBg="1"/>
      <p:bldP spid="28" grpId="0"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grpSp>
        <p:nvGrpSpPr>
          <p:cNvPr id="36" name="Group 35">
            <a:extLst>
              <a:ext uri="{FF2B5EF4-FFF2-40B4-BE49-F238E27FC236}">
                <a16:creationId xmlns:a16="http://schemas.microsoft.com/office/drawing/2014/main" id="{B899A5D4-7A37-C85F-2C31-A6E776A7799D}"/>
              </a:ext>
            </a:extLst>
          </p:cNvPr>
          <p:cNvGrpSpPr/>
          <p:nvPr/>
        </p:nvGrpSpPr>
        <p:grpSpPr>
          <a:xfrm>
            <a:off x="164527" y="5509221"/>
            <a:ext cx="8496727" cy="769441"/>
            <a:chOff x="164527" y="2029688"/>
            <a:chExt cx="8496727" cy="769441"/>
          </a:xfrm>
        </p:grpSpPr>
        <p:sp>
          <p:nvSpPr>
            <p:cNvPr id="37" name="Action Button: Custom 20">
              <a:hlinkClick r:id="" action="ppaction://noaction" highlightClick="1">
                <a:snd r:embed="rId3" name="10 te.wav"/>
              </a:hlinkClick>
              <a:extLst>
                <a:ext uri="{FF2B5EF4-FFF2-40B4-BE49-F238E27FC236}">
                  <a16:creationId xmlns:a16="http://schemas.microsoft.com/office/drawing/2014/main" id="{C95796CF-A2C4-B373-D6D4-EC4C02787FF9}"/>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10</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72012F16-0561-8881-FC07-91EA24968302}"/>
                </a:ext>
              </a:extLst>
            </p:cNvPr>
            <p:cNvSpPr txBox="1"/>
            <p:nvPr/>
          </p:nvSpPr>
          <p:spPr>
            <a:xfrm>
              <a:off x="729172" y="2029688"/>
              <a:ext cx="7932082" cy="769441"/>
            </a:xfrm>
            <a:prstGeom prst="rect">
              <a:avLst/>
            </a:prstGeom>
            <a:noFill/>
          </p:spPr>
          <p:txBody>
            <a:bodyPr wrap="square" rtlCol="0">
              <a:spAutoFit/>
            </a:bodyPr>
            <a:lstStyle/>
            <a:p>
              <a:pPr marL="457200" indent="-457200">
                <a:buAutoNum type="alphaLcParenR"/>
              </a:pPr>
              <a:r>
                <a:rPr lang="es-ES" sz="2200" dirty="0">
                  <a:solidFill>
                    <a:srgbClr val="414040"/>
                  </a:solidFill>
                  <a:latin typeface="Century Gothic" panose="020B0502020202020204" pitchFamily="34" charset="0"/>
                </a:rPr>
                <a:t>___ hotel está cerca del ayuntamiento.</a:t>
              </a:r>
            </a:p>
            <a:p>
              <a:r>
                <a:rPr lang="en-GB" sz="2200" dirty="0">
                  <a:solidFill>
                    <a:srgbClr val="414040"/>
                  </a:solidFill>
                  <a:latin typeface="Century Gothic" panose="020B0502020202020204" pitchFamily="34" charset="0"/>
                </a:rPr>
                <a:t>b) </a:t>
              </a:r>
              <a:r>
                <a:rPr lang="es-ES" sz="2200" dirty="0">
                  <a:solidFill>
                    <a:srgbClr val="414040"/>
                  </a:solidFill>
                  <a:latin typeface="Century Gothic" panose="020B0502020202020204" pitchFamily="34" charset="0"/>
                </a:rPr>
                <a:t>¿___ quedas en la ciudad toda la semana?</a:t>
              </a:r>
              <a:endParaRPr lang="en-GB" sz="2200" dirty="0">
                <a:solidFill>
                  <a:srgbClr val="414040"/>
                </a:solidFill>
                <a:latin typeface="Century Gothic" panose="020B0502020202020204" pitchFamily="34" charset="0"/>
              </a:endParaRPr>
            </a:p>
          </p:txBody>
        </p:sp>
      </p:grpSp>
      <p:sp>
        <p:nvSpPr>
          <p:cNvPr id="6" name="Rounded Rectangle 11">
            <a:extLst>
              <a:ext uri="{FF2B5EF4-FFF2-40B4-BE49-F238E27FC236}">
                <a16:creationId xmlns:a16="http://schemas.microsoft.com/office/drawing/2014/main" id="{AD2AE2AD-8CE6-5683-6FFD-C670F10784B5}"/>
              </a:ext>
            </a:extLst>
          </p:cNvPr>
          <p:cNvSpPr/>
          <p:nvPr/>
        </p:nvSpPr>
        <p:spPr>
          <a:xfrm>
            <a:off x="9805639" y="158190"/>
            <a:ext cx="2122505"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leer</a:t>
            </a:r>
          </a:p>
        </p:txBody>
      </p:sp>
      <p:grpSp>
        <p:nvGrpSpPr>
          <p:cNvPr id="18" name="Group 17">
            <a:extLst>
              <a:ext uri="{FF2B5EF4-FFF2-40B4-BE49-F238E27FC236}">
                <a16:creationId xmlns:a16="http://schemas.microsoft.com/office/drawing/2014/main" id="{6BF9B2B8-58BF-C0E8-AFF2-41357A06DEA5}"/>
              </a:ext>
            </a:extLst>
          </p:cNvPr>
          <p:cNvGrpSpPr/>
          <p:nvPr/>
        </p:nvGrpSpPr>
        <p:grpSpPr>
          <a:xfrm>
            <a:off x="164527" y="1888601"/>
            <a:ext cx="12027472" cy="769441"/>
            <a:chOff x="164527" y="2029688"/>
            <a:chExt cx="12027472" cy="769441"/>
          </a:xfrm>
        </p:grpSpPr>
        <p:sp>
          <p:nvSpPr>
            <p:cNvPr id="19" name="Action Button: Custom 20">
              <a:hlinkClick r:id="" action="ppaction://noaction" highlightClick="1">
                <a:snd r:embed="rId4" name="6 mr.wav"/>
              </a:hlinkClick>
              <a:extLst>
                <a:ext uri="{FF2B5EF4-FFF2-40B4-BE49-F238E27FC236}">
                  <a16:creationId xmlns:a16="http://schemas.microsoft.com/office/drawing/2014/main" id="{F537C383-5139-5858-7FD0-1D8994D23D15}"/>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6</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66661CA-D7DD-FED3-0CAA-00DF9D2E4E15}"/>
                </a:ext>
              </a:extLst>
            </p:cNvPr>
            <p:cNvSpPr txBox="1"/>
            <p:nvPr/>
          </p:nvSpPr>
          <p:spPr>
            <a:xfrm>
              <a:off x="729170" y="2029688"/>
              <a:ext cx="11462829" cy="769441"/>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a)</a:t>
              </a:r>
              <a:r>
                <a:rPr lang="es-ES" sz="2200" dirty="0">
                  <a:solidFill>
                    <a:srgbClr val="414040"/>
                  </a:solidFill>
                  <a:latin typeface="Century Gothic" panose="020B0502020202020204" pitchFamily="34" charset="0"/>
                </a:rPr>
                <a:t> ___ quemo con el sol en las fiestas de verano.</a:t>
              </a:r>
              <a:endParaRPr lang="en-GB" sz="2200" dirty="0">
                <a:solidFill>
                  <a:srgbClr val="414040"/>
                </a:solidFill>
                <a:latin typeface="Century Gothic" panose="020B0502020202020204" pitchFamily="34" charset="0"/>
              </a:endParaRPr>
            </a:p>
            <a:p>
              <a:r>
                <a:rPr lang="en-GB" sz="2200" dirty="0">
                  <a:solidFill>
                    <a:srgbClr val="414040"/>
                  </a:solidFill>
                  <a:latin typeface="Century Gothic" panose="020B0502020202020204" pitchFamily="34" charset="0"/>
                </a:rPr>
                <a:t>b) </a:t>
              </a:r>
              <a:r>
                <a:rPr lang="es-ES" sz="2200" dirty="0">
                  <a:solidFill>
                    <a:srgbClr val="414040"/>
                  </a:solidFill>
                  <a:latin typeface="Century Gothic" panose="020B0502020202020204" pitchFamily="34" charset="0"/>
                </a:rPr>
                <a:t>___ cara está muy morena en julio.</a:t>
              </a:r>
              <a:endParaRPr lang="en-GB" sz="2200" dirty="0">
                <a:solidFill>
                  <a:srgbClr val="414040"/>
                </a:solidFill>
                <a:latin typeface="Century Gothic" panose="020B0502020202020204" pitchFamily="34" charset="0"/>
              </a:endParaRPr>
            </a:p>
          </p:txBody>
        </p:sp>
      </p:grpSp>
      <p:grpSp>
        <p:nvGrpSpPr>
          <p:cNvPr id="22" name="Group 21">
            <a:extLst>
              <a:ext uri="{FF2B5EF4-FFF2-40B4-BE49-F238E27FC236}">
                <a16:creationId xmlns:a16="http://schemas.microsoft.com/office/drawing/2014/main" id="{EB7AD187-6E1F-3BD8-C048-C68AC31099FA}"/>
              </a:ext>
            </a:extLst>
          </p:cNvPr>
          <p:cNvGrpSpPr/>
          <p:nvPr/>
        </p:nvGrpSpPr>
        <p:grpSpPr>
          <a:xfrm>
            <a:off x="164527" y="4596855"/>
            <a:ext cx="12004528" cy="769441"/>
            <a:chOff x="164527" y="2022477"/>
            <a:chExt cx="11351726" cy="769441"/>
          </a:xfrm>
        </p:grpSpPr>
        <p:sp>
          <p:nvSpPr>
            <p:cNvPr id="23" name="Action Button: Custom 20">
              <a:hlinkClick r:id="" action="ppaction://noaction" highlightClick="1">
                <a:snd r:embed="rId5" name="9 tu.wav"/>
              </a:hlinkClick>
              <a:extLst>
                <a:ext uri="{FF2B5EF4-FFF2-40B4-BE49-F238E27FC236}">
                  <a16:creationId xmlns:a16="http://schemas.microsoft.com/office/drawing/2014/main" id="{566BF05A-48CA-8DFA-E06D-D0C004635F0E}"/>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9</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7223E5B2-2A4C-9FA2-EE91-5E3B418E55BF}"/>
                </a:ext>
              </a:extLst>
            </p:cNvPr>
            <p:cNvSpPr txBox="1"/>
            <p:nvPr/>
          </p:nvSpPr>
          <p:spPr>
            <a:xfrm>
              <a:off x="707474" y="2022477"/>
              <a:ext cx="10808779" cy="769441"/>
            </a:xfrm>
            <a:prstGeom prst="rect">
              <a:avLst/>
            </a:prstGeom>
            <a:noFill/>
          </p:spPr>
          <p:txBody>
            <a:bodyPr wrap="square" rtlCol="0">
              <a:spAutoFit/>
            </a:bodyPr>
            <a:lstStyle/>
            <a:p>
              <a:pPr marL="457200" indent="-457200">
                <a:buAutoNum type="alphaLcParenR"/>
              </a:pPr>
              <a:r>
                <a:rPr lang="es-ES" sz="2200" dirty="0">
                  <a:solidFill>
                    <a:srgbClr val="414040"/>
                  </a:solidFill>
                  <a:latin typeface="Century Gothic" panose="020B0502020202020204" pitchFamily="34" charset="0"/>
                </a:rPr>
                <a:t>¿___ acuerdas de reservar los billetes?</a:t>
              </a:r>
            </a:p>
            <a:p>
              <a:pPr marL="457200" indent="-457200">
                <a:buAutoNum type="alphaLcParenR"/>
              </a:pPr>
              <a:r>
                <a:rPr lang="es-ES" sz="2200" dirty="0">
                  <a:solidFill>
                    <a:srgbClr val="414040"/>
                  </a:solidFill>
                  <a:latin typeface="Century Gothic" panose="020B0502020202020204" pitchFamily="34" charset="0"/>
                </a:rPr>
                <a:t>___ billete es un poco caro por la fecha.</a:t>
              </a:r>
              <a:endParaRPr lang="en-GB" sz="2200" dirty="0">
                <a:solidFill>
                  <a:srgbClr val="414040"/>
                </a:solidFill>
                <a:latin typeface="Century Gothic" panose="020B0502020202020204" pitchFamily="34" charset="0"/>
              </a:endParaRPr>
            </a:p>
          </p:txBody>
        </p:sp>
      </p:grpSp>
      <p:grpSp>
        <p:nvGrpSpPr>
          <p:cNvPr id="30" name="Group 29">
            <a:extLst>
              <a:ext uri="{FF2B5EF4-FFF2-40B4-BE49-F238E27FC236}">
                <a16:creationId xmlns:a16="http://schemas.microsoft.com/office/drawing/2014/main" id="{D3A32953-6181-3A21-6DFA-7B2CC29815CE}"/>
              </a:ext>
            </a:extLst>
          </p:cNvPr>
          <p:cNvGrpSpPr/>
          <p:nvPr/>
        </p:nvGrpSpPr>
        <p:grpSpPr>
          <a:xfrm>
            <a:off x="164527" y="983446"/>
            <a:ext cx="12027472" cy="769441"/>
            <a:chOff x="164527" y="2029688"/>
            <a:chExt cx="12027472" cy="769441"/>
          </a:xfrm>
        </p:grpSpPr>
        <p:sp>
          <p:nvSpPr>
            <p:cNvPr id="31" name="Action Button: Custom 20">
              <a:hlinkClick r:id="" action="ppaction://noaction" highlightClick="1">
                <a:snd r:embed="rId6" name="5 tu.wav"/>
              </a:hlinkClick>
              <a:extLst>
                <a:ext uri="{FF2B5EF4-FFF2-40B4-BE49-F238E27FC236}">
                  <a16:creationId xmlns:a16="http://schemas.microsoft.com/office/drawing/2014/main" id="{C53C1AA7-41AB-E051-347B-BF5308FEBFFA}"/>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5</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E5164670-F397-748D-A602-80ED08BD140D}"/>
                </a:ext>
              </a:extLst>
            </p:cNvPr>
            <p:cNvSpPr txBox="1"/>
            <p:nvPr/>
          </p:nvSpPr>
          <p:spPr>
            <a:xfrm>
              <a:off x="729171" y="2029688"/>
              <a:ext cx="11462828" cy="769441"/>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a) </a:t>
              </a:r>
              <a:r>
                <a:rPr lang="es-ES" sz="2200" dirty="0">
                  <a:solidFill>
                    <a:srgbClr val="414040"/>
                  </a:solidFill>
                  <a:latin typeface="Century Gothic" panose="020B0502020202020204" pitchFamily="34" charset="0"/>
                </a:rPr>
                <a:t>___ familia ve la fiesta en la televisión.</a:t>
              </a:r>
              <a:endParaRPr lang="en-GB" sz="2200" dirty="0">
                <a:solidFill>
                  <a:srgbClr val="414040"/>
                </a:solidFill>
                <a:latin typeface="Century Gothic" panose="020B0502020202020204" pitchFamily="34" charset="0"/>
              </a:endParaRPr>
            </a:p>
            <a:p>
              <a:r>
                <a:rPr lang="en-GB" sz="2200" dirty="0">
                  <a:solidFill>
                    <a:srgbClr val="414040"/>
                  </a:solidFill>
                  <a:latin typeface="Century Gothic" panose="020B0502020202020204" pitchFamily="34" charset="0"/>
                </a:rPr>
                <a:t>b) </a:t>
              </a:r>
              <a:r>
                <a:rPr lang="es-ES" sz="2200" dirty="0">
                  <a:solidFill>
                    <a:srgbClr val="414040"/>
                  </a:solidFill>
                  <a:latin typeface="Century Gothic" panose="020B0502020202020204" pitchFamily="34" charset="0"/>
                </a:rPr>
                <a:t>___ alegras cuando ves la fiesta en </a:t>
              </a:r>
              <a:r>
                <a:rPr lang="es-ES" sz="2200">
                  <a:solidFill>
                    <a:srgbClr val="414040"/>
                  </a:solidFill>
                  <a:latin typeface="Century Gothic" panose="020B0502020202020204" pitchFamily="34" charset="0"/>
                </a:rPr>
                <a:t>le televisión.</a:t>
              </a:r>
              <a:endParaRPr lang="en-GB" sz="2200" dirty="0">
                <a:solidFill>
                  <a:srgbClr val="414040"/>
                </a:solidFill>
                <a:latin typeface="Century Gothic" panose="020B0502020202020204" pitchFamily="34" charset="0"/>
              </a:endParaRPr>
            </a:p>
          </p:txBody>
        </p:sp>
      </p:grpSp>
      <p:grpSp>
        <p:nvGrpSpPr>
          <p:cNvPr id="39" name="Group 38">
            <a:extLst>
              <a:ext uri="{FF2B5EF4-FFF2-40B4-BE49-F238E27FC236}">
                <a16:creationId xmlns:a16="http://schemas.microsoft.com/office/drawing/2014/main" id="{299CAE74-0BBB-30BE-407A-E28888162E4B}"/>
              </a:ext>
            </a:extLst>
          </p:cNvPr>
          <p:cNvGrpSpPr/>
          <p:nvPr/>
        </p:nvGrpSpPr>
        <p:grpSpPr>
          <a:xfrm>
            <a:off x="164527" y="2793756"/>
            <a:ext cx="12027472" cy="769441"/>
            <a:chOff x="164527" y="2029688"/>
            <a:chExt cx="12027472" cy="769441"/>
          </a:xfrm>
        </p:grpSpPr>
        <p:sp>
          <p:nvSpPr>
            <p:cNvPr id="40" name="Action Button: Custom 20">
              <a:hlinkClick r:id="" action="ppaction://noaction" highlightClick="1">
                <a:snd r:embed="rId7" name="7 te.wav"/>
              </a:hlinkClick>
              <a:extLst>
                <a:ext uri="{FF2B5EF4-FFF2-40B4-BE49-F238E27FC236}">
                  <a16:creationId xmlns:a16="http://schemas.microsoft.com/office/drawing/2014/main" id="{A3C83BE0-7E11-9645-6D0E-6A784DBC017C}"/>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7</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B3404BCF-A36A-998D-33DB-DCC606083B52}"/>
                </a:ext>
              </a:extLst>
            </p:cNvPr>
            <p:cNvSpPr txBox="1"/>
            <p:nvPr/>
          </p:nvSpPr>
          <p:spPr>
            <a:xfrm>
              <a:off x="729171" y="2029688"/>
              <a:ext cx="11462828" cy="769441"/>
            </a:xfrm>
            <a:prstGeom prst="rect">
              <a:avLst/>
            </a:prstGeom>
            <a:noFill/>
          </p:spPr>
          <p:txBody>
            <a:bodyPr wrap="square" rtlCol="0">
              <a:spAutoFit/>
            </a:bodyPr>
            <a:lstStyle/>
            <a:p>
              <a:pPr marL="457200" indent="-457200">
                <a:buAutoNum type="alphaLcParenR"/>
              </a:pPr>
              <a:r>
                <a:rPr lang="es-ES" sz="2200" dirty="0">
                  <a:solidFill>
                    <a:srgbClr val="414040"/>
                  </a:solidFill>
                  <a:latin typeface="Century Gothic" panose="020B0502020202020204" pitchFamily="34" charset="0"/>
                </a:rPr>
                <a:t>___ ropa debe ser completamente blanca.</a:t>
              </a:r>
            </a:p>
            <a:p>
              <a:pPr marL="457200" indent="-457200">
                <a:buAutoNum type="alphaLcParenR"/>
              </a:pPr>
              <a:r>
                <a:rPr lang="es-ES" sz="2200" dirty="0">
                  <a:solidFill>
                    <a:srgbClr val="414040"/>
                  </a:solidFill>
                  <a:latin typeface="Century Gothic" panose="020B0502020202020204" pitchFamily="34" charset="0"/>
                </a:rPr>
                <a:t> ___ pones ropa blanca porque es la tradición.</a:t>
              </a:r>
              <a:endParaRPr lang="en-GB" sz="2200" dirty="0">
                <a:solidFill>
                  <a:srgbClr val="414040"/>
                </a:solidFill>
                <a:latin typeface="Century Gothic" panose="020B0502020202020204" pitchFamily="34" charset="0"/>
              </a:endParaRPr>
            </a:p>
          </p:txBody>
        </p:sp>
      </p:grpSp>
      <p:grpSp>
        <p:nvGrpSpPr>
          <p:cNvPr id="42" name="Group 41">
            <a:extLst>
              <a:ext uri="{FF2B5EF4-FFF2-40B4-BE49-F238E27FC236}">
                <a16:creationId xmlns:a16="http://schemas.microsoft.com/office/drawing/2014/main" id="{A9E028EF-9405-8F36-6FDC-551BA1A4546C}"/>
              </a:ext>
            </a:extLst>
          </p:cNvPr>
          <p:cNvGrpSpPr/>
          <p:nvPr/>
        </p:nvGrpSpPr>
        <p:grpSpPr>
          <a:xfrm>
            <a:off x="164527" y="3698911"/>
            <a:ext cx="12027473" cy="769441"/>
            <a:chOff x="164527" y="2029688"/>
            <a:chExt cx="12027473" cy="769441"/>
          </a:xfrm>
        </p:grpSpPr>
        <p:sp>
          <p:nvSpPr>
            <p:cNvPr id="43" name="Action Button: Custom 20">
              <a:hlinkClick r:id="" action="ppaction://noaction" highlightClick="1">
                <a:snd r:embed="rId8" name="8 mi.wav"/>
              </a:hlinkClick>
              <a:extLst>
                <a:ext uri="{FF2B5EF4-FFF2-40B4-BE49-F238E27FC236}">
                  <a16:creationId xmlns:a16="http://schemas.microsoft.com/office/drawing/2014/main" id="{E38017E9-4907-4AB7-D3D5-24883667641C}"/>
                </a:ext>
              </a:extLst>
            </p:cNvPr>
            <p:cNvSpPr/>
            <p:nvPr/>
          </p:nvSpPr>
          <p:spPr>
            <a:xfrm>
              <a:off x="164527" y="2180409"/>
              <a:ext cx="468000" cy="468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8</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390A1792-0FB5-4368-6F47-453FE59C629B}"/>
                </a:ext>
              </a:extLst>
            </p:cNvPr>
            <p:cNvSpPr txBox="1"/>
            <p:nvPr/>
          </p:nvSpPr>
          <p:spPr>
            <a:xfrm>
              <a:off x="729171" y="2029688"/>
              <a:ext cx="11462829" cy="769441"/>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a) </a:t>
              </a:r>
              <a:r>
                <a:rPr lang="es-ES" sz="2200" dirty="0">
                  <a:solidFill>
                    <a:srgbClr val="414040"/>
                  </a:solidFill>
                  <a:latin typeface="Century Gothic" panose="020B0502020202020204" pitchFamily="34" charset="0"/>
                </a:rPr>
                <a:t>___ tren sale a las siete de la mañana.</a:t>
              </a:r>
              <a:endParaRPr lang="en-GB" sz="2200" dirty="0">
                <a:solidFill>
                  <a:srgbClr val="414040"/>
                </a:solidFill>
                <a:latin typeface="Century Gothic" panose="020B0502020202020204" pitchFamily="34" charset="0"/>
              </a:endParaRPr>
            </a:p>
            <a:p>
              <a:r>
                <a:rPr lang="en-GB" sz="2200" dirty="0">
                  <a:solidFill>
                    <a:srgbClr val="414040"/>
                  </a:solidFill>
                  <a:latin typeface="Century Gothic" panose="020B0502020202020204" pitchFamily="34" charset="0"/>
                </a:rPr>
                <a:t>b) </a:t>
              </a:r>
              <a:r>
                <a:rPr lang="es-ES" sz="2200" dirty="0">
                  <a:solidFill>
                    <a:srgbClr val="414040"/>
                  </a:solidFill>
                  <a:latin typeface="Century Gothic" panose="020B0502020202020204" pitchFamily="34" charset="0"/>
                </a:rPr>
                <a:t>___ levanto temprano para coger el tren.</a:t>
              </a:r>
              <a:endParaRPr lang="en-GB" sz="2200" dirty="0">
                <a:solidFill>
                  <a:srgbClr val="414040"/>
                </a:solidFill>
                <a:latin typeface="Century Gothic" panose="020B0502020202020204" pitchFamily="34" charset="0"/>
              </a:endParaRPr>
            </a:p>
          </p:txBody>
        </p:sp>
      </p:grpSp>
      <p:sp>
        <p:nvSpPr>
          <p:cNvPr id="45" name="Oval 44">
            <a:extLst>
              <a:ext uri="{FF2B5EF4-FFF2-40B4-BE49-F238E27FC236}">
                <a16:creationId xmlns:a16="http://schemas.microsoft.com/office/drawing/2014/main" id="{96651F15-0FC7-CAB6-CAB4-FA3470A9674D}"/>
              </a:ext>
            </a:extLst>
          </p:cNvPr>
          <p:cNvSpPr/>
          <p:nvPr/>
        </p:nvSpPr>
        <p:spPr>
          <a:xfrm>
            <a:off x="754751" y="1023545"/>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46" name="TextBox 45">
            <a:extLst>
              <a:ext uri="{FF2B5EF4-FFF2-40B4-BE49-F238E27FC236}">
                <a16:creationId xmlns:a16="http://schemas.microsoft.com/office/drawing/2014/main" id="{F875B3E2-223B-A6A3-6EFB-8BD276006C41}"/>
              </a:ext>
            </a:extLst>
          </p:cNvPr>
          <p:cNvSpPr txBox="1"/>
          <p:nvPr/>
        </p:nvSpPr>
        <p:spPr>
          <a:xfrm>
            <a:off x="1174928" y="996848"/>
            <a:ext cx="452633" cy="430887"/>
          </a:xfrm>
          <a:prstGeom prst="rect">
            <a:avLst/>
          </a:prstGeom>
          <a:noFill/>
        </p:spPr>
        <p:txBody>
          <a:bodyPr wrap="square" rtlCol="0">
            <a:spAutoFit/>
          </a:bodyPr>
          <a:lstStyle/>
          <a:p>
            <a:r>
              <a:rPr lang="en-GB" sz="2200" dirty="0" err="1">
                <a:solidFill>
                  <a:srgbClr val="414040"/>
                </a:solidFill>
                <a:latin typeface="Century Gothic" panose="020B0502020202020204" pitchFamily="34" charset="0"/>
              </a:rPr>
              <a:t>tu</a:t>
            </a:r>
            <a:endParaRPr lang="en-GB" sz="2200" dirty="0">
              <a:solidFill>
                <a:srgbClr val="414040"/>
              </a:solidFill>
              <a:latin typeface="Century Gothic" panose="020B0502020202020204" pitchFamily="34" charset="0"/>
            </a:endParaRPr>
          </a:p>
        </p:txBody>
      </p:sp>
      <p:sp>
        <p:nvSpPr>
          <p:cNvPr id="47" name="Oval 46">
            <a:extLst>
              <a:ext uri="{FF2B5EF4-FFF2-40B4-BE49-F238E27FC236}">
                <a16:creationId xmlns:a16="http://schemas.microsoft.com/office/drawing/2014/main" id="{EDD93F79-3FCF-5DF0-060B-8C43898051BA}"/>
              </a:ext>
            </a:extLst>
          </p:cNvPr>
          <p:cNvSpPr/>
          <p:nvPr/>
        </p:nvSpPr>
        <p:spPr>
          <a:xfrm>
            <a:off x="754751" y="1928420"/>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48" name="TextBox 47">
            <a:extLst>
              <a:ext uri="{FF2B5EF4-FFF2-40B4-BE49-F238E27FC236}">
                <a16:creationId xmlns:a16="http://schemas.microsoft.com/office/drawing/2014/main" id="{69390ED3-56C4-AAD1-FF64-472D253913D2}"/>
              </a:ext>
            </a:extLst>
          </p:cNvPr>
          <p:cNvSpPr txBox="1"/>
          <p:nvPr/>
        </p:nvSpPr>
        <p:spPr>
          <a:xfrm>
            <a:off x="1092378" y="1898480"/>
            <a:ext cx="647522" cy="430887"/>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me</a:t>
            </a:r>
          </a:p>
        </p:txBody>
      </p:sp>
      <p:sp>
        <p:nvSpPr>
          <p:cNvPr id="49" name="TextBox 48">
            <a:extLst>
              <a:ext uri="{FF2B5EF4-FFF2-40B4-BE49-F238E27FC236}">
                <a16:creationId xmlns:a16="http://schemas.microsoft.com/office/drawing/2014/main" id="{DB59F3B5-CDBD-1397-EE31-59EFD7B0AE91}"/>
              </a:ext>
            </a:extLst>
          </p:cNvPr>
          <p:cNvSpPr txBox="1"/>
          <p:nvPr/>
        </p:nvSpPr>
        <p:spPr>
          <a:xfrm>
            <a:off x="1270178" y="3095141"/>
            <a:ext cx="495122" cy="430887"/>
          </a:xfrm>
          <a:prstGeom prst="rect">
            <a:avLst/>
          </a:prstGeom>
          <a:noFill/>
        </p:spPr>
        <p:txBody>
          <a:bodyPr wrap="square" rtlCol="0">
            <a:spAutoFit/>
          </a:bodyPr>
          <a:lstStyle/>
          <a:p>
            <a:r>
              <a:rPr lang="en-GB" sz="2200" dirty="0" err="1">
                <a:solidFill>
                  <a:srgbClr val="414040"/>
                </a:solidFill>
                <a:latin typeface="Century Gothic" panose="020B0502020202020204" pitchFamily="34" charset="0"/>
              </a:rPr>
              <a:t>te</a:t>
            </a:r>
            <a:endParaRPr lang="en-GB" sz="2200" dirty="0">
              <a:solidFill>
                <a:srgbClr val="414040"/>
              </a:solidFill>
              <a:latin typeface="Century Gothic" panose="020B0502020202020204" pitchFamily="34" charset="0"/>
            </a:endParaRPr>
          </a:p>
        </p:txBody>
      </p:sp>
      <p:sp>
        <p:nvSpPr>
          <p:cNvPr id="50" name="Oval 49">
            <a:extLst>
              <a:ext uri="{FF2B5EF4-FFF2-40B4-BE49-F238E27FC236}">
                <a16:creationId xmlns:a16="http://schemas.microsoft.com/office/drawing/2014/main" id="{01630173-7F6D-18F1-E801-85C92CAE07F6}"/>
              </a:ext>
            </a:extLst>
          </p:cNvPr>
          <p:cNvSpPr/>
          <p:nvPr/>
        </p:nvSpPr>
        <p:spPr>
          <a:xfrm>
            <a:off x="754751" y="3173607"/>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51" name="TextBox 50">
            <a:extLst>
              <a:ext uri="{FF2B5EF4-FFF2-40B4-BE49-F238E27FC236}">
                <a16:creationId xmlns:a16="http://schemas.microsoft.com/office/drawing/2014/main" id="{DA7904F5-2488-96B2-A2AA-BFED04858828}"/>
              </a:ext>
            </a:extLst>
          </p:cNvPr>
          <p:cNvSpPr txBox="1"/>
          <p:nvPr/>
        </p:nvSpPr>
        <p:spPr>
          <a:xfrm>
            <a:off x="1143178" y="3706091"/>
            <a:ext cx="520522" cy="430887"/>
          </a:xfrm>
          <a:prstGeom prst="rect">
            <a:avLst/>
          </a:prstGeom>
          <a:noFill/>
        </p:spPr>
        <p:txBody>
          <a:bodyPr wrap="square" rtlCol="0">
            <a:spAutoFit/>
          </a:bodyPr>
          <a:lstStyle/>
          <a:p>
            <a:r>
              <a:rPr lang="en-GB" sz="2200" dirty="0">
                <a:solidFill>
                  <a:srgbClr val="414040"/>
                </a:solidFill>
                <a:latin typeface="Century Gothic" panose="020B0502020202020204" pitchFamily="34" charset="0"/>
              </a:rPr>
              <a:t>mi</a:t>
            </a:r>
          </a:p>
        </p:txBody>
      </p:sp>
      <p:sp>
        <p:nvSpPr>
          <p:cNvPr id="52" name="Oval 51">
            <a:extLst>
              <a:ext uri="{FF2B5EF4-FFF2-40B4-BE49-F238E27FC236}">
                <a16:creationId xmlns:a16="http://schemas.microsoft.com/office/drawing/2014/main" id="{B6F2045D-AEC3-3951-80EA-BA86B1CDFBB6}"/>
              </a:ext>
            </a:extLst>
          </p:cNvPr>
          <p:cNvSpPr/>
          <p:nvPr/>
        </p:nvSpPr>
        <p:spPr>
          <a:xfrm>
            <a:off x="740464" y="3749009"/>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53" name="TextBox 52">
            <a:extLst>
              <a:ext uri="{FF2B5EF4-FFF2-40B4-BE49-F238E27FC236}">
                <a16:creationId xmlns:a16="http://schemas.microsoft.com/office/drawing/2014/main" id="{C1788282-5243-828D-DA1C-A3E7D84EB715}"/>
              </a:ext>
            </a:extLst>
          </p:cNvPr>
          <p:cNvSpPr txBox="1"/>
          <p:nvPr/>
        </p:nvSpPr>
        <p:spPr>
          <a:xfrm>
            <a:off x="1329756" y="4935409"/>
            <a:ext cx="452633" cy="430887"/>
          </a:xfrm>
          <a:prstGeom prst="rect">
            <a:avLst/>
          </a:prstGeom>
          <a:noFill/>
        </p:spPr>
        <p:txBody>
          <a:bodyPr wrap="square" rtlCol="0">
            <a:spAutoFit/>
          </a:bodyPr>
          <a:lstStyle/>
          <a:p>
            <a:r>
              <a:rPr lang="en-GB" sz="2200" dirty="0" err="1">
                <a:solidFill>
                  <a:srgbClr val="414040"/>
                </a:solidFill>
                <a:latin typeface="Century Gothic" panose="020B0502020202020204" pitchFamily="34" charset="0"/>
              </a:rPr>
              <a:t>tu</a:t>
            </a:r>
            <a:endParaRPr lang="en-GB" sz="2200" dirty="0">
              <a:solidFill>
                <a:srgbClr val="414040"/>
              </a:solidFill>
              <a:latin typeface="Century Gothic" panose="020B0502020202020204" pitchFamily="34" charset="0"/>
            </a:endParaRPr>
          </a:p>
        </p:txBody>
      </p:sp>
      <p:sp>
        <p:nvSpPr>
          <p:cNvPr id="54" name="Oval 53">
            <a:extLst>
              <a:ext uri="{FF2B5EF4-FFF2-40B4-BE49-F238E27FC236}">
                <a16:creationId xmlns:a16="http://schemas.microsoft.com/office/drawing/2014/main" id="{27BCF54E-D47C-87BD-9FFE-B8A5652CB2A0}"/>
              </a:ext>
            </a:extLst>
          </p:cNvPr>
          <p:cNvSpPr/>
          <p:nvPr/>
        </p:nvSpPr>
        <p:spPr>
          <a:xfrm>
            <a:off x="751756" y="4981576"/>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55" name="TextBox 54">
            <a:extLst>
              <a:ext uri="{FF2B5EF4-FFF2-40B4-BE49-F238E27FC236}">
                <a16:creationId xmlns:a16="http://schemas.microsoft.com/office/drawing/2014/main" id="{49510A60-79B2-C55E-96DD-81F4A8DCAB1D}"/>
              </a:ext>
            </a:extLst>
          </p:cNvPr>
          <p:cNvSpPr txBox="1"/>
          <p:nvPr/>
        </p:nvSpPr>
        <p:spPr>
          <a:xfrm>
            <a:off x="1329756" y="5848452"/>
            <a:ext cx="495122" cy="430887"/>
          </a:xfrm>
          <a:prstGeom prst="rect">
            <a:avLst/>
          </a:prstGeom>
          <a:noFill/>
        </p:spPr>
        <p:txBody>
          <a:bodyPr wrap="square" rtlCol="0">
            <a:spAutoFit/>
          </a:bodyPr>
          <a:lstStyle/>
          <a:p>
            <a:r>
              <a:rPr lang="en-GB" sz="2200" dirty="0" err="1">
                <a:solidFill>
                  <a:srgbClr val="414040"/>
                </a:solidFill>
                <a:latin typeface="Century Gothic" panose="020B0502020202020204" pitchFamily="34" charset="0"/>
              </a:rPr>
              <a:t>te</a:t>
            </a:r>
            <a:endParaRPr lang="en-GB" sz="2200" dirty="0">
              <a:solidFill>
                <a:srgbClr val="414040"/>
              </a:solidFill>
              <a:latin typeface="Century Gothic" panose="020B0502020202020204" pitchFamily="34" charset="0"/>
            </a:endParaRPr>
          </a:p>
        </p:txBody>
      </p:sp>
      <p:sp>
        <p:nvSpPr>
          <p:cNvPr id="56" name="Oval 55">
            <a:extLst>
              <a:ext uri="{FF2B5EF4-FFF2-40B4-BE49-F238E27FC236}">
                <a16:creationId xmlns:a16="http://schemas.microsoft.com/office/drawing/2014/main" id="{54955196-5AD5-7D1F-6CA0-07B3283C841F}"/>
              </a:ext>
            </a:extLst>
          </p:cNvPr>
          <p:cNvSpPr/>
          <p:nvPr/>
        </p:nvSpPr>
        <p:spPr>
          <a:xfrm>
            <a:off x="760244" y="5887579"/>
            <a:ext cx="391422" cy="3914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14040"/>
              </a:solidFill>
            </a:endParaRPr>
          </a:p>
        </p:txBody>
      </p:sp>
      <p:sp>
        <p:nvSpPr>
          <p:cNvPr id="10" name="Title 3">
            <a:extLst>
              <a:ext uri="{FF2B5EF4-FFF2-40B4-BE49-F238E27FC236}">
                <a16:creationId xmlns:a16="http://schemas.microsoft.com/office/drawing/2014/main" id="{CC2E43EE-AF8B-B60B-E71E-026EE432CBD4}"/>
              </a:ext>
            </a:extLst>
          </p:cNvPr>
          <p:cNvSpPr>
            <a:spLocks noGrp="1"/>
          </p:cNvSpPr>
          <p:nvPr>
            <p:ph type="title"/>
          </p:nvPr>
        </p:nvSpPr>
        <p:spPr>
          <a:xfrm>
            <a:off x="0" y="213557"/>
            <a:ext cx="5600700" cy="647577"/>
          </a:xfrm>
        </p:spPr>
        <p:txBody>
          <a:bodyPr>
            <a:normAutofit/>
          </a:bodyPr>
          <a:lstStyle/>
          <a:p>
            <a:r>
              <a:rPr lang="en-GB" sz="2800" dirty="0" err="1"/>
              <a:t>Sobre</a:t>
            </a:r>
            <a:r>
              <a:rPr lang="en-GB" sz="2800" dirty="0"/>
              <a:t> fiestas </a:t>
            </a:r>
            <a:r>
              <a:rPr lang="en-GB" sz="2800" dirty="0" err="1"/>
              <a:t>tradicionales</a:t>
            </a:r>
            <a:endParaRPr lang="en-GB" sz="2800" dirty="0"/>
          </a:p>
        </p:txBody>
      </p:sp>
      <p:pic>
        <p:nvPicPr>
          <p:cNvPr id="2" name="Picture 1" descr="A picture containing vector graphics&#10;&#10;Description automatically generated">
            <a:extLst>
              <a:ext uri="{FF2B5EF4-FFF2-40B4-BE49-F238E27FC236}">
                <a16:creationId xmlns:a16="http://schemas.microsoft.com/office/drawing/2014/main" id="{A1C33EFD-1589-ACB5-3B11-B32966A7C8B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81557" y="1129381"/>
            <a:ext cx="1037225" cy="2206862"/>
          </a:xfrm>
          <a:prstGeom prst="rect">
            <a:avLst/>
          </a:prstGeom>
        </p:spPr>
      </p:pic>
      <p:pic>
        <p:nvPicPr>
          <p:cNvPr id="3" name="Picture 2">
            <a:extLst>
              <a:ext uri="{FF2B5EF4-FFF2-40B4-BE49-F238E27FC236}">
                <a16:creationId xmlns:a16="http://schemas.microsoft.com/office/drawing/2014/main" id="{7917B1BD-5CCE-8AD2-024F-3DD5A485F96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15766" y="948473"/>
            <a:ext cx="766709" cy="2311081"/>
          </a:xfrm>
          <a:prstGeom prst="rect">
            <a:avLst/>
          </a:prstGeom>
        </p:spPr>
      </p:pic>
      <p:pic>
        <p:nvPicPr>
          <p:cNvPr id="4" name="Picture 3" descr="A picture containing toy, doll, vector graphics&#10;&#10;Description automatically generated">
            <a:extLst>
              <a:ext uri="{FF2B5EF4-FFF2-40B4-BE49-F238E27FC236}">
                <a16:creationId xmlns:a16="http://schemas.microsoft.com/office/drawing/2014/main" id="{B9E009EC-55E3-7C45-5106-648191F329B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52022" t="13252" r="31618" b="6758"/>
          <a:stretch/>
        </p:blipFill>
        <p:spPr>
          <a:xfrm>
            <a:off x="9953699" y="1087677"/>
            <a:ext cx="831214" cy="2286022"/>
          </a:xfrm>
          <a:prstGeom prst="rect">
            <a:avLst/>
          </a:prstGeom>
        </p:spPr>
      </p:pic>
      <p:pic>
        <p:nvPicPr>
          <p:cNvPr id="5" name="Picture 4">
            <a:extLst>
              <a:ext uri="{FF2B5EF4-FFF2-40B4-BE49-F238E27FC236}">
                <a16:creationId xmlns:a16="http://schemas.microsoft.com/office/drawing/2014/main" id="{221F1288-095A-67BE-E9CC-4A29640979DE}"/>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05953" y="3685509"/>
            <a:ext cx="1449679" cy="1449679"/>
          </a:xfrm>
          <a:prstGeom prst="rect">
            <a:avLst/>
          </a:prstGeom>
        </p:spPr>
      </p:pic>
      <p:pic>
        <p:nvPicPr>
          <p:cNvPr id="9" name="Picture 8">
            <a:extLst>
              <a:ext uri="{FF2B5EF4-FFF2-40B4-BE49-F238E27FC236}">
                <a16:creationId xmlns:a16="http://schemas.microsoft.com/office/drawing/2014/main" id="{2EF9AD07-B3F2-DA43-96D4-3E5C726C7166}"/>
              </a:ext>
            </a:extLst>
          </p:cNvPr>
          <p:cNvPicPr>
            <a:picLocks noChangeAspect="1"/>
          </p:cNvPicPr>
          <p:nvPr/>
        </p:nvPicPr>
        <p:blipFill>
          <a:blip r:embed="rId13"/>
          <a:stretch>
            <a:fillRect/>
          </a:stretch>
        </p:blipFill>
        <p:spPr>
          <a:xfrm>
            <a:off x="10139370" y="4709345"/>
            <a:ext cx="1495734" cy="1475879"/>
          </a:xfrm>
          <a:prstGeom prst="rect">
            <a:avLst/>
          </a:prstGeom>
        </p:spPr>
      </p:pic>
    </p:spTree>
    <p:extLst>
      <p:ext uri="{BB962C8B-B14F-4D97-AF65-F5344CB8AC3E}">
        <p14:creationId xmlns:p14="http://schemas.microsoft.com/office/powerpoint/2010/main" val="420263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animBg="1"/>
      <p:bldP spid="48" grpId="0"/>
      <p:bldP spid="49" grpId="0"/>
      <p:bldP spid="50" grpId="0" animBg="1"/>
      <p:bldP spid="51" grpId="0"/>
      <p:bldP spid="52" grpId="0" animBg="1"/>
      <p:bldP spid="53" grpId="0"/>
      <p:bldP spid="54" grpId="0" animBg="1"/>
      <p:bldP spid="55" grpId="0"/>
      <p:bldP spid="5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716126-CC45-4781-B1AE-4F02C0D058ED}"/>
              </a:ext>
            </a:extLst>
          </p:cNvPr>
          <p:cNvSpPr>
            <a:spLocks noGrp="1"/>
          </p:cNvSpPr>
          <p:nvPr>
            <p:ph type="title"/>
          </p:nvPr>
        </p:nvSpPr>
        <p:spPr>
          <a:xfrm>
            <a:off x="0" y="213557"/>
            <a:ext cx="6438900" cy="647577"/>
          </a:xfrm>
        </p:spPr>
        <p:txBody>
          <a:bodyPr/>
          <a:lstStyle/>
          <a:p>
            <a:r>
              <a:rPr lang="en-GB" dirty="0"/>
              <a:t>El festival de San Fermín</a:t>
            </a:r>
          </a:p>
        </p:txBody>
      </p:sp>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8805A46C-06B2-4D23-BB45-ED91256DD103}"/>
              </a:ext>
            </a:extLst>
          </p:cNvPr>
          <p:cNvSpPr/>
          <p:nvPr/>
        </p:nvSpPr>
        <p:spPr>
          <a:xfrm>
            <a:off x="6324624" y="186887"/>
            <a:ext cx="6753122" cy="707886"/>
          </a:xfrm>
          <a:prstGeom prst="rect">
            <a:avLst/>
          </a:prstGeom>
        </p:spPr>
        <p:txBody>
          <a:bodyPr wrap="square" numCol="2">
            <a:spAutoFit/>
          </a:bodyPr>
          <a:lstStyle/>
          <a:p>
            <a:pPr lvl="0">
              <a:defRPr/>
            </a:pPr>
            <a:r>
              <a:rPr kumimoji="0" lang="en-GB" sz="2000" i="0" u="none" strike="noStrike" kern="1200" cap="none" spc="0" normalizeH="0" baseline="0" noProof="0" dirty="0">
                <a:ln>
                  <a:noFill/>
                </a:ln>
                <a:effectLst/>
                <a:uLnTx/>
                <a:uFillTx/>
                <a:latin typeface="Century Gothic"/>
              </a:rPr>
              <a:t>*</a:t>
            </a:r>
            <a:r>
              <a:rPr kumimoji="0" lang="en-GB" sz="2000" i="0" u="none" strike="noStrike" kern="1200" cap="none" spc="0" normalizeH="0" baseline="0" noProof="0" dirty="0" err="1">
                <a:ln>
                  <a:noFill/>
                </a:ln>
                <a:effectLst/>
                <a:uLnTx/>
                <a:uFillTx/>
                <a:latin typeface="Century Gothic"/>
              </a:rPr>
              <a:t>lanzar</a:t>
            </a:r>
            <a:r>
              <a:rPr kumimoji="0" lang="en-GB" sz="2000" i="0" u="none" strike="noStrike" kern="1200" cap="none" spc="0" normalizeH="0" baseline="0" noProof="0" dirty="0">
                <a:ln>
                  <a:noFill/>
                </a:ln>
                <a:effectLst/>
                <a:uLnTx/>
                <a:uFillTx/>
                <a:latin typeface="Century Gothic"/>
              </a:rPr>
              <a:t> = to</a:t>
            </a:r>
            <a:r>
              <a:rPr kumimoji="0" lang="en-GB" sz="2000" i="0" u="none" strike="noStrike" kern="1200" cap="none" spc="0" normalizeH="0" noProof="0" dirty="0">
                <a:ln>
                  <a:noFill/>
                </a:ln>
                <a:effectLst/>
                <a:uLnTx/>
                <a:uFillTx/>
                <a:latin typeface="Century Gothic"/>
              </a:rPr>
              <a:t> launch</a:t>
            </a:r>
          </a:p>
          <a:p>
            <a:pPr lvl="0">
              <a:defRPr/>
            </a:pPr>
            <a:r>
              <a:rPr kumimoji="0" lang="en-GB" sz="2000" i="0" u="none" strike="noStrike" kern="1200" cap="none" spc="0" normalizeH="0" baseline="0" noProof="0" dirty="0">
                <a:ln>
                  <a:noFill/>
                </a:ln>
                <a:effectLst/>
                <a:uLnTx/>
                <a:uFillTx/>
                <a:latin typeface="Century Gothic"/>
              </a:rPr>
              <a:t>*el </a:t>
            </a:r>
            <a:r>
              <a:rPr kumimoji="0" lang="en-GB" sz="2000" i="0" u="none" strike="noStrike" kern="1200" cap="none" spc="0" normalizeH="0" baseline="0" noProof="0" dirty="0" err="1">
                <a:ln>
                  <a:noFill/>
                </a:ln>
                <a:effectLst/>
                <a:uLnTx/>
                <a:uFillTx/>
                <a:latin typeface="Century Gothic"/>
              </a:rPr>
              <a:t>cohete</a:t>
            </a:r>
            <a:r>
              <a:rPr kumimoji="0" lang="en-GB" sz="2000" i="0" u="none" strike="noStrike" kern="1200" cap="none" spc="0" normalizeH="0" baseline="0" noProof="0" dirty="0">
                <a:ln>
                  <a:noFill/>
                </a:ln>
                <a:effectLst/>
                <a:uLnTx/>
                <a:uFillTx/>
                <a:latin typeface="Century Gothic"/>
              </a:rPr>
              <a:t> = rocket</a:t>
            </a:r>
          </a:p>
          <a:p>
            <a:pPr lvl="0">
              <a:defRPr/>
            </a:pPr>
            <a:r>
              <a:rPr lang="en-GB" sz="2000" dirty="0">
                <a:latin typeface="Century Gothic"/>
              </a:rPr>
              <a:t>*el </a:t>
            </a:r>
            <a:r>
              <a:rPr lang="en-GB" sz="2000" dirty="0" err="1">
                <a:latin typeface="Century Gothic"/>
              </a:rPr>
              <a:t>toro</a:t>
            </a:r>
            <a:r>
              <a:rPr lang="en-GB" sz="2000" dirty="0">
                <a:latin typeface="Century Gothic"/>
              </a:rPr>
              <a:t> = bull</a:t>
            </a:r>
          </a:p>
          <a:p>
            <a:pPr lvl="0">
              <a:defRPr/>
            </a:pPr>
            <a:r>
              <a:rPr lang="en-GB" sz="2000" baseline="0" dirty="0">
                <a:latin typeface="Century Gothic"/>
              </a:rPr>
              <a:t>*el</a:t>
            </a:r>
            <a:r>
              <a:rPr lang="en-GB" sz="2000" dirty="0">
                <a:latin typeface="Century Gothic"/>
              </a:rPr>
              <a:t> </a:t>
            </a:r>
            <a:r>
              <a:rPr lang="en-GB" sz="2000" dirty="0" err="1">
                <a:latin typeface="Century Gothic"/>
              </a:rPr>
              <a:t>pañuelo</a:t>
            </a:r>
            <a:r>
              <a:rPr lang="en-GB" sz="2000" dirty="0">
                <a:latin typeface="Century Gothic"/>
              </a:rPr>
              <a:t> = scarf</a:t>
            </a:r>
            <a:endParaRPr kumimoji="0" lang="en-GB" sz="2000" i="0" u="none" strike="noStrike" kern="1200" cap="none" spc="0" normalizeH="0" baseline="0" noProof="0" dirty="0">
              <a:ln>
                <a:noFill/>
              </a:ln>
              <a:effectLst/>
              <a:uLnTx/>
              <a:uFillTx/>
              <a:latin typeface="Century Gothic"/>
            </a:endParaRPr>
          </a:p>
        </p:txBody>
      </p:sp>
      <p:sp>
        <p:nvSpPr>
          <p:cNvPr id="18" name="Rectangle 17">
            <a:extLst>
              <a:ext uri="{FF2B5EF4-FFF2-40B4-BE49-F238E27FC236}">
                <a16:creationId xmlns:a16="http://schemas.microsoft.com/office/drawing/2014/main" id="{00C48556-5305-456D-9A26-3230AF9068D9}"/>
              </a:ext>
            </a:extLst>
          </p:cNvPr>
          <p:cNvSpPr/>
          <p:nvPr/>
        </p:nvSpPr>
        <p:spPr>
          <a:xfrm>
            <a:off x="230274" y="2411222"/>
            <a:ext cx="1049018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El</a:t>
            </a:r>
            <a:r>
              <a:rPr kumimoji="0" lang="en-GB" sz="2400" b="1" i="0" u="none" strike="noStrike" kern="1200" cap="none" spc="0" normalizeH="0" noProof="0" dirty="0">
                <a:ln>
                  <a:noFill/>
                </a:ln>
                <a:effectLst/>
                <a:uLnTx/>
                <a:uFillTx/>
                <a:latin typeface="Century Gothic"/>
                <a:ea typeface="+mn-ea"/>
                <a:cs typeface="+mn-cs"/>
              </a:rPr>
              <a:t> </a:t>
            </a:r>
            <a:r>
              <a:rPr kumimoji="0" lang="en-GB" sz="2400" b="1" i="0" u="none" strike="noStrike" kern="1200" cap="none" spc="0" normalizeH="0" noProof="0" dirty="0" err="1">
                <a:ln>
                  <a:noFill/>
                </a:ln>
                <a:effectLst/>
                <a:uLnTx/>
                <a:uFillTx/>
                <a:latin typeface="Century Gothic"/>
                <a:ea typeface="+mn-ea"/>
                <a:cs typeface="+mn-cs"/>
              </a:rPr>
              <a:t>chupinazo</a:t>
            </a:r>
            <a:r>
              <a:rPr lang="en-GB" sz="2400" b="1" dirty="0">
                <a:latin typeface="Century Gothic"/>
              </a:rPr>
              <a:t>:</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lanzan</a:t>
            </a:r>
            <a:r>
              <a:rPr kumimoji="0" lang="en-GB" sz="2400" i="0" u="none" strike="noStrike" kern="1200" cap="none" spc="0" normalizeH="0" noProof="0" dirty="0">
                <a:ln>
                  <a:noFill/>
                </a:ln>
                <a:effectLst/>
                <a:uLnTx/>
                <a:uFillTx/>
                <a:latin typeface="Century Gothic"/>
                <a:ea typeface="+mn-ea"/>
                <a:cs typeface="+mn-cs"/>
              </a:rPr>
              <a:t>* un </a:t>
            </a:r>
            <a:r>
              <a:rPr kumimoji="0" lang="en-GB" sz="2400" i="0" u="none" strike="noStrike" kern="1200" cap="none" spc="0" normalizeH="0" noProof="0" dirty="0" err="1">
                <a:ln>
                  <a:noFill/>
                </a:ln>
                <a:effectLst/>
                <a:uLnTx/>
                <a:uFillTx/>
                <a:latin typeface="Century Gothic"/>
                <a:ea typeface="+mn-ea"/>
                <a:cs typeface="+mn-cs"/>
              </a:rPr>
              <a:t>cohete</a:t>
            </a:r>
            <a:r>
              <a:rPr kumimoji="0" lang="en-GB" sz="2400" i="0" u="none" strike="noStrike" kern="1200" cap="none" spc="0" normalizeH="0" noProof="0" dirty="0">
                <a:ln>
                  <a:noFill/>
                </a:ln>
                <a:effectLst/>
                <a:uLnTx/>
                <a:uFillTx/>
                <a:latin typeface="Century Gothic"/>
                <a:ea typeface="+mn-ea"/>
                <a:cs typeface="+mn-cs"/>
              </a:rPr>
              <a:t>* para </a:t>
            </a:r>
            <a:r>
              <a:rPr kumimoji="0" lang="en-GB" sz="2400" i="0" u="none" strike="noStrike" kern="1200" cap="none" spc="0" normalizeH="0" noProof="0" dirty="0" err="1">
                <a:ln>
                  <a:noFill/>
                </a:ln>
                <a:effectLst/>
                <a:uLnTx/>
                <a:uFillTx/>
                <a:latin typeface="Century Gothic"/>
                <a:ea typeface="+mn-ea"/>
                <a:cs typeface="+mn-cs"/>
              </a:rPr>
              <a:t>marcar</a:t>
            </a:r>
            <a:r>
              <a:rPr kumimoji="0" lang="en-GB" sz="2400" i="0" u="none" strike="noStrike" kern="1200" cap="none" spc="0" normalizeH="0" noProof="0" dirty="0">
                <a:ln>
                  <a:noFill/>
                </a:ln>
                <a:effectLst/>
                <a:uLnTx/>
                <a:uFillTx/>
                <a:latin typeface="Century Gothic"/>
                <a:ea typeface="+mn-ea"/>
                <a:cs typeface="+mn-cs"/>
              </a:rPr>
              <a:t> el </a:t>
            </a:r>
            <a:r>
              <a:rPr kumimoji="0" lang="en-GB" sz="2400" i="0" u="none" strike="noStrike" kern="1200" cap="none" spc="0" normalizeH="0" noProof="0" dirty="0" err="1">
                <a:ln>
                  <a:noFill/>
                </a:ln>
                <a:effectLst/>
                <a:uLnTx/>
                <a:uFillTx/>
                <a:latin typeface="Century Gothic"/>
                <a:ea typeface="+mn-ea"/>
                <a:cs typeface="+mn-cs"/>
              </a:rPr>
              <a:t>inicio</a:t>
            </a:r>
            <a:r>
              <a:rPr kumimoji="0" lang="en-GB" sz="2400" i="0" u="none" strike="noStrike" kern="1200" cap="none" spc="0" normalizeH="0" noProof="0" dirty="0">
                <a:ln>
                  <a:noFill/>
                </a:ln>
                <a:effectLst/>
                <a:uLnTx/>
                <a:uFillTx/>
                <a:latin typeface="Century Gothic"/>
                <a:ea typeface="+mn-ea"/>
                <a:cs typeface="+mn-cs"/>
              </a:rPr>
              <a:t> de la fiesta.</a:t>
            </a:r>
            <a:endParaRPr kumimoji="0" lang="en-GB" sz="2400" b="1" i="0" u="none" strike="noStrike" kern="1200" cap="none" spc="0" normalizeH="0" baseline="0" noProof="0" dirty="0">
              <a:ln>
                <a:noFill/>
              </a:ln>
              <a:effectLst/>
              <a:uLnTx/>
              <a:uFillTx/>
              <a:latin typeface="Century Gothic"/>
              <a:ea typeface="+mn-ea"/>
              <a:cs typeface="+mn-cs"/>
            </a:endParaRPr>
          </a:p>
        </p:txBody>
      </p:sp>
      <p:sp>
        <p:nvSpPr>
          <p:cNvPr id="19" name="Rectangle 18">
            <a:extLst>
              <a:ext uri="{FF2B5EF4-FFF2-40B4-BE49-F238E27FC236}">
                <a16:creationId xmlns:a16="http://schemas.microsoft.com/office/drawing/2014/main" id="{3DA27394-8B43-4C1F-A6A8-A7A2B73A1292}"/>
              </a:ext>
            </a:extLst>
          </p:cNvPr>
          <p:cNvSpPr/>
          <p:nvPr/>
        </p:nvSpPr>
        <p:spPr>
          <a:xfrm>
            <a:off x="230274" y="3085571"/>
            <a:ext cx="943645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El</a:t>
            </a:r>
            <a:r>
              <a:rPr kumimoji="0" lang="en-GB" sz="2400" b="1" i="0" u="none" strike="noStrike" kern="1200" cap="none" spc="0" normalizeH="0" noProof="0" dirty="0">
                <a:ln>
                  <a:noFill/>
                </a:ln>
                <a:effectLst/>
                <a:uLnTx/>
                <a:uFillTx/>
                <a:latin typeface="Century Gothic"/>
                <a:ea typeface="+mn-ea"/>
                <a:cs typeface="+mn-cs"/>
              </a:rPr>
              <a:t> </a:t>
            </a:r>
            <a:r>
              <a:rPr kumimoji="0" lang="en-GB" sz="2400" b="1" i="0" u="none" strike="noStrike" kern="1200" cap="none" spc="0" normalizeH="0" noProof="0" dirty="0" err="1">
                <a:ln>
                  <a:noFill/>
                </a:ln>
                <a:effectLst/>
                <a:uLnTx/>
                <a:uFillTx/>
                <a:latin typeface="Century Gothic"/>
                <a:ea typeface="+mn-ea"/>
                <a:cs typeface="+mn-cs"/>
              </a:rPr>
              <a:t>encierro</a:t>
            </a:r>
            <a:r>
              <a:rPr lang="en-GB" sz="2400" b="1" dirty="0">
                <a:latin typeface="Century Gothic"/>
              </a:rPr>
              <a:t>:</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cada</a:t>
            </a:r>
            <a:r>
              <a:rPr kumimoji="0" lang="en-GB" sz="2400" i="0" u="none" strike="noStrike" kern="1200" cap="none" spc="0" normalizeH="0" noProof="0" dirty="0">
                <a:ln>
                  <a:noFill/>
                </a:ln>
                <a:effectLst/>
                <a:uLnTx/>
                <a:uFillTx/>
                <a:latin typeface="Century Gothic"/>
                <a:ea typeface="+mn-ea"/>
                <a:cs typeface="+mn-cs"/>
              </a:rPr>
              <a:t> día</a:t>
            </a:r>
            <a:r>
              <a:rPr lang="en-GB" sz="2400" dirty="0">
                <a:latin typeface="Century Gothic"/>
              </a:rPr>
              <a:t>, a las </a:t>
            </a:r>
            <a:r>
              <a:rPr lang="en-GB" sz="2400" dirty="0" err="1">
                <a:latin typeface="Century Gothic"/>
              </a:rPr>
              <a:t>ocho</a:t>
            </a:r>
            <a:r>
              <a:rPr lang="en-GB" sz="2400" dirty="0">
                <a:latin typeface="Century Gothic"/>
              </a:rPr>
              <a:t> de la </a:t>
            </a:r>
            <a:r>
              <a:rPr lang="en-GB" sz="2400" dirty="0" err="1">
                <a:latin typeface="Century Gothic"/>
              </a:rPr>
              <a:t>mañana</a:t>
            </a:r>
            <a:r>
              <a:rPr lang="en-GB" sz="2400" dirty="0">
                <a:latin typeface="Century Gothic"/>
              </a:rPr>
              <a:t>, </a:t>
            </a:r>
            <a:r>
              <a:rPr lang="en-GB" sz="2400" dirty="0" err="1">
                <a:latin typeface="Century Gothic"/>
              </a:rPr>
              <a:t>muchas</a:t>
            </a:r>
            <a:r>
              <a:rPr lang="en-GB" sz="2400" dirty="0">
                <a:latin typeface="Century Gothic"/>
              </a:rPr>
              <a:t> personas </a:t>
            </a:r>
            <a:r>
              <a:rPr lang="en-GB" sz="2400" dirty="0" err="1">
                <a:latin typeface="Century Gothic"/>
              </a:rPr>
              <a:t>corren</a:t>
            </a:r>
            <a:r>
              <a:rPr lang="en-GB" sz="2400" dirty="0">
                <a:latin typeface="Century Gothic"/>
              </a:rPr>
              <a:t> </a:t>
            </a:r>
            <a:r>
              <a:rPr lang="en-GB" sz="2400" dirty="0" err="1">
                <a:latin typeface="Century Gothic"/>
              </a:rPr>
              <a:t>delante</a:t>
            </a:r>
            <a:r>
              <a:rPr lang="en-GB" sz="2400" dirty="0">
                <a:latin typeface="Century Gothic"/>
              </a:rPr>
              <a:t> de seis toros*.</a:t>
            </a:r>
            <a:endParaRPr kumimoji="0" lang="en-GB" sz="2400" b="1" i="0" u="none" strike="noStrike" kern="1200" cap="none" spc="0" normalizeH="0" baseline="0" noProof="0" dirty="0">
              <a:ln>
                <a:noFill/>
              </a:ln>
              <a:effectLst/>
              <a:uLnTx/>
              <a:uFillTx/>
              <a:latin typeface="Century Gothic"/>
              <a:ea typeface="+mn-ea"/>
              <a:cs typeface="+mn-cs"/>
            </a:endParaRPr>
          </a:p>
        </p:txBody>
      </p:sp>
      <p:sp>
        <p:nvSpPr>
          <p:cNvPr id="20" name="Rectangle 19">
            <a:extLst>
              <a:ext uri="{FF2B5EF4-FFF2-40B4-BE49-F238E27FC236}">
                <a16:creationId xmlns:a16="http://schemas.microsoft.com/office/drawing/2014/main" id="{BF9B07D4-4D8B-4B3E-8CE3-6236472E6D13}"/>
              </a:ext>
            </a:extLst>
          </p:cNvPr>
          <p:cNvSpPr/>
          <p:nvPr/>
        </p:nvSpPr>
        <p:spPr>
          <a:xfrm>
            <a:off x="230274" y="4129252"/>
            <a:ext cx="983123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La corrida:</a:t>
            </a:r>
            <a:r>
              <a:rPr kumimoji="0" lang="en-GB" sz="2400" b="1"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una</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batalla</a:t>
            </a:r>
            <a:r>
              <a:rPr kumimoji="0" lang="en-GB" sz="2400" i="0" u="none" strike="noStrike" kern="1200" cap="none" spc="0" normalizeH="0" noProof="0" dirty="0">
                <a:ln>
                  <a:noFill/>
                </a:ln>
                <a:effectLst/>
                <a:uLnTx/>
                <a:uFillTx/>
                <a:latin typeface="Century Gothic"/>
                <a:ea typeface="+mn-ea"/>
                <a:cs typeface="+mn-cs"/>
              </a:rPr>
              <a:t> entre un hombre y un toro*.  Es una </a:t>
            </a:r>
            <a:r>
              <a:rPr kumimoji="0" lang="en-GB" sz="2400" i="0" u="none" strike="noStrike" kern="1200" cap="none" spc="0" normalizeH="0" noProof="0" dirty="0" err="1">
                <a:ln>
                  <a:noFill/>
                </a:ln>
                <a:effectLst/>
                <a:uLnTx/>
                <a:uFillTx/>
                <a:latin typeface="Century Gothic"/>
                <a:ea typeface="+mn-ea"/>
                <a:cs typeface="+mn-cs"/>
              </a:rPr>
              <a:t>tradición</a:t>
            </a:r>
            <a:r>
              <a:rPr kumimoji="0" lang="en-GB" sz="2400" i="0" u="none" strike="noStrike" kern="1200" cap="none" spc="0" normalizeH="0" noProof="0" dirty="0">
                <a:ln>
                  <a:noFill/>
                </a:ln>
                <a:effectLst/>
                <a:uLnTx/>
                <a:uFillTx/>
                <a:latin typeface="Century Gothic"/>
                <a:ea typeface="+mn-ea"/>
                <a:cs typeface="+mn-cs"/>
              </a:rPr>
              <a:t> que </a:t>
            </a:r>
            <a:r>
              <a:rPr kumimoji="0" lang="en-GB" sz="2400" i="0" u="none" strike="noStrike" kern="1200" cap="none" spc="0" normalizeH="0" noProof="0" dirty="0" err="1">
                <a:ln>
                  <a:noFill/>
                </a:ln>
                <a:effectLst/>
                <a:uLnTx/>
                <a:uFillTx/>
                <a:latin typeface="Century Gothic"/>
                <a:ea typeface="+mn-ea"/>
                <a:cs typeface="+mn-cs"/>
              </a:rPr>
              <a:t>ya</a:t>
            </a:r>
            <a:r>
              <a:rPr kumimoji="0" lang="en-GB" sz="2400" i="0" u="none" strike="noStrike" kern="1200" cap="none" spc="0" normalizeH="0" noProof="0" dirty="0">
                <a:ln>
                  <a:noFill/>
                </a:ln>
                <a:effectLst/>
                <a:uLnTx/>
                <a:uFillTx/>
                <a:latin typeface="Century Gothic"/>
                <a:ea typeface="+mn-ea"/>
                <a:cs typeface="+mn-cs"/>
              </a:rPr>
              <a:t> no </a:t>
            </a:r>
            <a:r>
              <a:rPr kumimoji="0" lang="en-GB" sz="2400" i="0" u="none" strike="noStrike" kern="1200" cap="none" spc="0" normalizeH="0" noProof="0" dirty="0" err="1">
                <a:ln>
                  <a:noFill/>
                </a:ln>
                <a:effectLst/>
                <a:uLnTx/>
                <a:uFillTx/>
                <a:latin typeface="Century Gothic"/>
                <a:ea typeface="+mn-ea"/>
                <a:cs typeface="+mn-cs"/>
              </a:rPr>
              <a:t>permiten</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en</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algunas</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partes</a:t>
            </a:r>
            <a:r>
              <a:rPr kumimoji="0" lang="en-GB" sz="2400" i="0" u="none" strike="noStrike" kern="1200" cap="none" spc="0" normalizeH="0" noProof="0" dirty="0">
                <a:ln>
                  <a:noFill/>
                </a:ln>
                <a:effectLst/>
                <a:uLnTx/>
                <a:uFillTx/>
                <a:latin typeface="Century Gothic"/>
                <a:ea typeface="+mn-ea"/>
                <a:cs typeface="+mn-cs"/>
              </a:rPr>
              <a:t> de </a:t>
            </a:r>
            <a:r>
              <a:rPr kumimoji="0" lang="en-GB" sz="2400" i="0" u="none" strike="noStrike" kern="1200" cap="none" spc="0" normalizeH="0" noProof="0" dirty="0" err="1">
                <a:ln>
                  <a:noFill/>
                </a:ln>
                <a:effectLst/>
                <a:uLnTx/>
                <a:uFillTx/>
                <a:latin typeface="Century Gothic"/>
                <a:ea typeface="+mn-ea"/>
                <a:cs typeface="+mn-cs"/>
              </a:rPr>
              <a:t>España</a:t>
            </a:r>
            <a:r>
              <a:rPr kumimoji="0" lang="en-GB" sz="2400" i="0" u="none" strike="noStrike" kern="1200" cap="none" spc="0" normalizeH="0" noProof="0" dirty="0">
                <a:ln>
                  <a:noFill/>
                </a:ln>
                <a:effectLst/>
                <a:uLnTx/>
                <a:uFillTx/>
                <a:latin typeface="Century Gothic"/>
                <a:ea typeface="+mn-ea"/>
                <a:cs typeface="+mn-cs"/>
              </a:rPr>
              <a:t>.</a:t>
            </a:r>
            <a:endParaRPr kumimoji="0" lang="en-GB" sz="2400" b="1" i="0" u="none" strike="noStrike" kern="1200" cap="none" spc="0" normalizeH="0" baseline="0" noProof="0" dirty="0">
              <a:ln>
                <a:noFill/>
              </a:ln>
              <a:effectLst/>
              <a:uLnTx/>
              <a:uFillTx/>
              <a:latin typeface="Century Gothic"/>
              <a:ea typeface="+mn-ea"/>
              <a:cs typeface="+mn-cs"/>
            </a:endParaRPr>
          </a:p>
        </p:txBody>
      </p:sp>
      <p:sp>
        <p:nvSpPr>
          <p:cNvPr id="22" name="Rectangle 21">
            <a:extLst>
              <a:ext uri="{FF2B5EF4-FFF2-40B4-BE49-F238E27FC236}">
                <a16:creationId xmlns:a16="http://schemas.microsoft.com/office/drawing/2014/main" id="{5403E521-DD99-4571-824F-56FC9A8B7269}"/>
              </a:ext>
            </a:extLst>
          </p:cNvPr>
          <p:cNvSpPr/>
          <p:nvPr/>
        </p:nvSpPr>
        <p:spPr>
          <a:xfrm>
            <a:off x="230274" y="5172931"/>
            <a:ext cx="837126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El</a:t>
            </a:r>
            <a:r>
              <a:rPr kumimoji="0" lang="en-GB" sz="2400" b="1" i="0" u="none" strike="noStrike" kern="1200" cap="none" spc="0" normalizeH="0" noProof="0" dirty="0">
                <a:ln>
                  <a:noFill/>
                </a:ln>
                <a:effectLst/>
                <a:uLnTx/>
                <a:uFillTx/>
                <a:latin typeface="Century Gothic"/>
                <a:ea typeface="+mn-ea"/>
                <a:cs typeface="+mn-cs"/>
              </a:rPr>
              <a:t> </a:t>
            </a:r>
            <a:r>
              <a:rPr kumimoji="0" lang="en-GB" sz="2400" b="1" i="0" u="none" strike="noStrike" kern="1200" cap="none" spc="0" normalizeH="0" noProof="0" dirty="0" err="1">
                <a:ln>
                  <a:noFill/>
                </a:ln>
                <a:effectLst/>
                <a:uLnTx/>
                <a:uFillTx/>
                <a:latin typeface="Century Gothic"/>
                <a:ea typeface="+mn-ea"/>
                <a:cs typeface="+mn-cs"/>
              </a:rPr>
              <a:t>pobre</a:t>
            </a:r>
            <a:r>
              <a:rPr kumimoji="0" lang="en-GB" sz="2400" b="1" i="0" u="none" strike="noStrike" kern="1200" cap="none" spc="0" normalizeH="0" noProof="0" dirty="0">
                <a:ln>
                  <a:noFill/>
                </a:ln>
                <a:effectLst/>
                <a:uLnTx/>
                <a:uFillTx/>
                <a:latin typeface="Century Gothic"/>
                <a:ea typeface="+mn-ea"/>
                <a:cs typeface="+mn-cs"/>
              </a:rPr>
              <a:t> de </a:t>
            </a:r>
            <a:r>
              <a:rPr kumimoji="0" lang="en-GB" sz="2400" b="1" i="0" u="none" strike="noStrike" kern="1200" cap="none" spc="0" normalizeH="0" noProof="0" dirty="0" err="1">
                <a:ln>
                  <a:noFill/>
                </a:ln>
                <a:effectLst/>
                <a:uLnTx/>
                <a:uFillTx/>
                <a:latin typeface="Century Gothic"/>
                <a:ea typeface="+mn-ea"/>
                <a:cs typeface="+mn-cs"/>
              </a:rPr>
              <a:t>mí</a:t>
            </a:r>
            <a:r>
              <a:rPr lang="en-GB" sz="2400" b="1" dirty="0">
                <a:latin typeface="Century Gothic"/>
              </a:rPr>
              <a:t>: </a:t>
            </a:r>
            <a:r>
              <a:rPr kumimoji="0" lang="en-GB" sz="2400" i="0" u="none" strike="noStrike" kern="1200" cap="none" spc="0" normalizeH="0" noProof="0" dirty="0" err="1">
                <a:ln>
                  <a:noFill/>
                </a:ln>
                <a:effectLst/>
                <a:uLnTx/>
                <a:uFillTx/>
                <a:latin typeface="Century Gothic"/>
                <a:ea typeface="+mn-ea"/>
                <a:cs typeface="+mn-cs"/>
              </a:rPr>
              <a:t>el</a:t>
            </a:r>
            <a:r>
              <a:rPr kumimoji="0" lang="en-GB" sz="2400" i="0" u="none" strike="noStrike" kern="1200" cap="none" spc="0" normalizeH="0" noProof="0" dirty="0">
                <a:ln>
                  <a:noFill/>
                </a:ln>
                <a:effectLst/>
                <a:uLnTx/>
                <a:uFillTx/>
                <a:latin typeface="Century Gothic"/>
                <a:ea typeface="+mn-ea"/>
                <a:cs typeface="+mn-cs"/>
              </a:rPr>
              <a:t> fin de la fiesta, </a:t>
            </a:r>
            <a:r>
              <a:rPr kumimoji="0" lang="en-GB" sz="2400" i="0" u="none" strike="noStrike" kern="1200" cap="none" spc="0" normalizeH="0" noProof="0" dirty="0" err="1">
                <a:ln>
                  <a:noFill/>
                </a:ln>
                <a:effectLst/>
                <a:uLnTx/>
                <a:uFillTx/>
                <a:latin typeface="Century Gothic"/>
                <a:ea typeface="+mn-ea"/>
                <a:cs typeface="+mn-cs"/>
              </a:rPr>
              <a:t>cuando</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toda</a:t>
            </a:r>
            <a:r>
              <a:rPr kumimoji="0" lang="en-GB" sz="2400" i="0" u="none" strike="noStrike" kern="1200" cap="none" spc="0" normalizeH="0" noProof="0" dirty="0">
                <a:ln>
                  <a:noFill/>
                </a:ln>
                <a:effectLst/>
                <a:uLnTx/>
                <a:uFillTx/>
                <a:latin typeface="Century Gothic"/>
                <a:ea typeface="+mn-ea"/>
                <a:cs typeface="+mn-cs"/>
              </a:rPr>
              <a:t> la </a:t>
            </a:r>
            <a:r>
              <a:rPr kumimoji="0" lang="en-GB" sz="2400" i="0" u="none" strike="noStrike" kern="1200" cap="none" spc="0" normalizeH="0" noProof="0" dirty="0" err="1">
                <a:ln>
                  <a:noFill/>
                </a:ln>
                <a:effectLst/>
                <a:uLnTx/>
                <a:uFillTx/>
                <a:latin typeface="Century Gothic"/>
                <a:ea typeface="+mn-ea"/>
                <a:cs typeface="+mn-cs"/>
              </a:rPr>
              <a:t>gente</a:t>
            </a:r>
            <a:r>
              <a:rPr kumimoji="0" lang="en-GB" sz="2400" i="0" u="none" strike="noStrike" kern="1200" cap="none" spc="0" normalizeH="0" noProof="0" dirty="0">
                <a:ln>
                  <a:noFill/>
                </a:ln>
                <a:effectLst/>
                <a:uLnTx/>
                <a:uFillTx/>
                <a:latin typeface="Century Gothic"/>
                <a:ea typeface="+mn-ea"/>
                <a:cs typeface="+mn-cs"/>
              </a:rPr>
              <a:t> </a:t>
            </a:r>
            <a:r>
              <a:rPr kumimoji="0" lang="en-GB" sz="2400" i="0" u="none" strike="noStrike" kern="1200" cap="none" spc="0" normalizeH="0" noProof="0" dirty="0" err="1">
                <a:ln>
                  <a:noFill/>
                </a:ln>
                <a:effectLst/>
                <a:uLnTx/>
                <a:uFillTx/>
                <a:latin typeface="Century Gothic"/>
                <a:ea typeface="+mn-ea"/>
                <a:cs typeface="+mn-cs"/>
              </a:rPr>
              <a:t>canta</a:t>
            </a:r>
            <a:r>
              <a:rPr kumimoji="0" lang="en-GB" sz="2400" i="0" u="none" strike="noStrike" kern="1200" cap="none" spc="0" normalizeH="0" noProof="0" dirty="0">
                <a:ln>
                  <a:noFill/>
                </a:ln>
                <a:effectLst/>
                <a:uLnTx/>
                <a:uFillTx/>
                <a:latin typeface="Century Gothic"/>
                <a:ea typeface="+mn-ea"/>
                <a:cs typeface="+mn-cs"/>
              </a:rPr>
              <a:t> </a:t>
            </a:r>
            <a:r>
              <a:rPr lang="en-GB" sz="2400" dirty="0">
                <a:latin typeface="Century Gothic"/>
              </a:rPr>
              <a:t>“P</a:t>
            </a:r>
            <a:r>
              <a:rPr kumimoji="0" lang="en-GB" sz="2400" i="0" u="none" strike="noStrike" kern="1200" cap="none" spc="0" normalizeH="0" noProof="0" dirty="0" err="1">
                <a:ln>
                  <a:noFill/>
                </a:ln>
                <a:effectLst/>
                <a:uLnTx/>
                <a:uFillTx/>
                <a:latin typeface="Century Gothic"/>
                <a:ea typeface="+mn-ea"/>
                <a:cs typeface="+mn-cs"/>
              </a:rPr>
              <a:t>obre</a:t>
            </a:r>
            <a:r>
              <a:rPr kumimoji="0" lang="en-GB" sz="2400" i="0" u="none" strike="noStrike" kern="1200" cap="none" spc="0" normalizeH="0" noProof="0" dirty="0">
                <a:ln>
                  <a:noFill/>
                </a:ln>
                <a:effectLst/>
                <a:uLnTx/>
                <a:uFillTx/>
                <a:latin typeface="Century Gothic"/>
                <a:ea typeface="+mn-ea"/>
                <a:cs typeface="+mn-cs"/>
              </a:rPr>
              <a:t> de </a:t>
            </a:r>
            <a:r>
              <a:rPr kumimoji="0" lang="en-GB" sz="2400" i="0" u="none" strike="noStrike" kern="1200" cap="none" spc="0" normalizeH="0" noProof="0" dirty="0" err="1">
                <a:ln>
                  <a:noFill/>
                </a:ln>
                <a:effectLst/>
                <a:uLnTx/>
                <a:uFillTx/>
                <a:latin typeface="Century Gothic"/>
                <a:ea typeface="+mn-ea"/>
                <a:cs typeface="+mn-cs"/>
              </a:rPr>
              <a:t>mí</a:t>
            </a:r>
            <a:r>
              <a:rPr lang="en-GB" sz="2400" dirty="0">
                <a:latin typeface="Century Gothic"/>
              </a:rPr>
              <a:t>”</a:t>
            </a:r>
            <a:r>
              <a:rPr kumimoji="0" lang="en-GB" sz="2400" i="0" u="none" strike="noStrike" kern="1200" cap="none" spc="0" normalizeH="0" noProof="0" dirty="0">
                <a:ln>
                  <a:noFill/>
                </a:ln>
                <a:effectLst/>
                <a:uLnTx/>
                <a:uFillTx/>
                <a:latin typeface="Century Gothic"/>
                <a:ea typeface="+mn-ea"/>
                <a:cs typeface="+mn-cs"/>
              </a:rPr>
              <a:t> y se </a:t>
            </a:r>
            <a:r>
              <a:rPr kumimoji="0" lang="en-GB" sz="2400" i="0" u="none" strike="noStrike" kern="1200" cap="none" spc="0" normalizeH="0" noProof="0" dirty="0" err="1">
                <a:ln>
                  <a:noFill/>
                </a:ln>
                <a:effectLst/>
                <a:uLnTx/>
                <a:uFillTx/>
                <a:latin typeface="Century Gothic"/>
                <a:ea typeface="+mn-ea"/>
                <a:cs typeface="+mn-cs"/>
              </a:rPr>
              <a:t>quita</a:t>
            </a:r>
            <a:r>
              <a:rPr kumimoji="0" lang="en-GB" sz="2400" i="0" u="none" strike="noStrike" kern="1200" cap="none" spc="0" normalizeH="0" noProof="0" dirty="0">
                <a:ln>
                  <a:noFill/>
                </a:ln>
                <a:effectLst/>
                <a:uLnTx/>
                <a:uFillTx/>
                <a:latin typeface="Century Gothic"/>
                <a:ea typeface="+mn-ea"/>
                <a:cs typeface="+mn-cs"/>
              </a:rPr>
              <a:t> el </a:t>
            </a:r>
            <a:r>
              <a:rPr kumimoji="0" lang="en-GB" sz="2400" i="0" u="none" strike="noStrike" kern="1200" cap="none" spc="0" normalizeH="0" noProof="0" dirty="0" err="1">
                <a:ln>
                  <a:noFill/>
                </a:ln>
                <a:effectLst/>
                <a:uLnTx/>
                <a:uFillTx/>
                <a:latin typeface="Century Gothic"/>
                <a:ea typeface="+mn-ea"/>
                <a:cs typeface="+mn-cs"/>
              </a:rPr>
              <a:t>pañuelo</a:t>
            </a:r>
            <a:r>
              <a:rPr kumimoji="0" lang="en-GB" sz="2400" i="0" u="none" strike="noStrike" kern="1200" cap="none" spc="0" normalizeH="0" noProof="0" dirty="0">
                <a:ln>
                  <a:noFill/>
                </a:ln>
                <a:effectLst/>
                <a:uLnTx/>
                <a:uFillTx/>
                <a:latin typeface="Century Gothic"/>
                <a:ea typeface="+mn-ea"/>
                <a:cs typeface="+mn-cs"/>
              </a:rPr>
              <a:t>* rojo.</a:t>
            </a:r>
            <a:endParaRPr kumimoji="0" lang="en-GB" sz="2400" b="1" i="0" u="none" strike="noStrike" kern="1200" cap="none" spc="0" normalizeH="0" baseline="0" noProof="0" dirty="0">
              <a:ln>
                <a:noFill/>
              </a:ln>
              <a:effectLst/>
              <a:uLnTx/>
              <a:uFillTx/>
              <a:latin typeface="Century Gothic"/>
              <a:ea typeface="+mn-ea"/>
              <a:cs typeface="+mn-cs"/>
            </a:endParaRPr>
          </a:p>
        </p:txBody>
      </p:sp>
      <p:pic>
        <p:nvPicPr>
          <p:cNvPr id="11" name="Picture 63" descr="Free photos of Sanfermín">
            <a:extLst>
              <a:ext uri="{FF2B5EF4-FFF2-40B4-BE49-F238E27FC236}">
                <a16:creationId xmlns:a16="http://schemas.microsoft.com/office/drawing/2014/main" id="{3BA195C3-323A-48F1-BE12-02DB721E80C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2526" y="2846915"/>
            <a:ext cx="1673421" cy="8749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3" descr="File:Chupinazo fin de fiestas.jpg">
            <a:extLst>
              <a:ext uri="{FF2B5EF4-FFF2-40B4-BE49-F238E27FC236}">
                <a16:creationId xmlns:a16="http://schemas.microsoft.com/office/drawing/2014/main" id="{A6D2A791-E404-4856-BA4E-C2A7D28E65D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380288" y="956791"/>
            <a:ext cx="1408378" cy="140837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1088C48-549F-45DB-B0A4-305CA10FEC2A}"/>
              </a:ext>
            </a:extLst>
          </p:cNvPr>
          <p:cNvSpPr/>
          <p:nvPr/>
        </p:nvSpPr>
        <p:spPr>
          <a:xfrm>
            <a:off x="230274" y="998209"/>
            <a:ext cx="9153421" cy="1200329"/>
          </a:xfrm>
          <a:prstGeom prst="rect">
            <a:avLst/>
          </a:prstGeom>
        </p:spPr>
        <p:txBody>
          <a:bodyPr wrap="square">
            <a:spAutoFit/>
          </a:bodyPr>
          <a:lstStyle/>
          <a:p>
            <a:pPr lvl="0">
              <a:defRPr/>
            </a:pPr>
            <a:r>
              <a:rPr kumimoji="0" lang="en-GB" sz="2400" b="0" i="0" u="none" strike="noStrike" kern="1200" cap="none" spc="0" normalizeH="0" baseline="0" noProof="0" dirty="0">
                <a:ln>
                  <a:noFill/>
                </a:ln>
                <a:effectLst/>
                <a:uLnTx/>
                <a:uFillTx/>
                <a:latin typeface="Century Gothic"/>
                <a:ea typeface="+mn-ea"/>
                <a:cs typeface="+mn-cs"/>
              </a:rPr>
              <a:t>La fiesta</a:t>
            </a:r>
            <a:r>
              <a:rPr kumimoji="0" lang="en-GB" sz="2400" b="0" i="0" u="none" strike="noStrike" kern="1200" cap="none" spc="0" normalizeH="0" noProof="0" dirty="0">
                <a:ln>
                  <a:noFill/>
                </a:ln>
                <a:effectLst/>
                <a:uLnTx/>
                <a:uFillTx/>
                <a:latin typeface="Century Gothic"/>
                <a:ea typeface="+mn-ea"/>
                <a:cs typeface="+mn-cs"/>
              </a:rPr>
              <a:t> de San Fermín </a:t>
            </a:r>
            <a:r>
              <a:rPr kumimoji="0" lang="en-GB" sz="2400" b="0" i="0" u="none" strike="noStrike" kern="1200" cap="none" spc="0" normalizeH="0" noProof="0" dirty="0" err="1">
                <a:ln>
                  <a:noFill/>
                </a:ln>
                <a:effectLst/>
                <a:uLnTx/>
                <a:uFillTx/>
                <a:latin typeface="Century Gothic"/>
                <a:ea typeface="+mn-ea"/>
                <a:cs typeface="+mn-cs"/>
              </a:rPr>
              <a:t>tiene</a:t>
            </a:r>
            <a:r>
              <a:rPr kumimoji="0" lang="en-GB" sz="2400" b="0" i="0" u="none" strike="noStrike" kern="1200" cap="none" spc="0" normalizeH="0" noProof="0" dirty="0">
                <a:ln>
                  <a:noFill/>
                </a:ln>
                <a:effectLst/>
                <a:uLnTx/>
                <a:uFillTx/>
                <a:latin typeface="Century Gothic"/>
                <a:ea typeface="+mn-ea"/>
                <a:cs typeface="+mn-cs"/>
              </a:rPr>
              <a:t> </a:t>
            </a:r>
            <a:r>
              <a:rPr kumimoji="0" lang="en-GB" sz="2400" b="0" i="0" u="none" strike="noStrike" kern="1200" cap="none" spc="0" normalizeH="0" noProof="0" dirty="0" err="1">
                <a:ln>
                  <a:noFill/>
                </a:ln>
                <a:effectLst/>
                <a:uLnTx/>
                <a:uFillTx/>
                <a:latin typeface="Century Gothic"/>
                <a:ea typeface="+mn-ea"/>
                <a:cs typeface="+mn-cs"/>
              </a:rPr>
              <a:t>lugar</a:t>
            </a:r>
            <a:r>
              <a:rPr kumimoji="0" lang="en-GB" sz="2400" b="0" i="0" u="none" strike="noStrike" kern="1200" cap="none" spc="0" normalizeH="0" noProof="0" dirty="0">
                <a:ln>
                  <a:noFill/>
                </a:ln>
                <a:effectLst/>
                <a:uLnTx/>
                <a:uFillTx/>
                <a:latin typeface="Century Gothic"/>
                <a:ea typeface="+mn-ea"/>
                <a:cs typeface="+mn-cs"/>
              </a:rPr>
              <a:t> </a:t>
            </a:r>
            <a:r>
              <a:rPr kumimoji="0" lang="en-GB" sz="2400" b="0" i="0" u="none" strike="noStrike" kern="1200" cap="none" spc="0" normalizeH="0" noProof="0" dirty="0" err="1">
                <a:ln>
                  <a:noFill/>
                </a:ln>
                <a:effectLst/>
                <a:uLnTx/>
                <a:uFillTx/>
                <a:latin typeface="Century Gothic"/>
                <a:ea typeface="+mn-ea"/>
                <a:cs typeface="+mn-cs"/>
              </a:rPr>
              <a:t>durante</a:t>
            </a:r>
            <a:r>
              <a:rPr kumimoji="0" lang="en-GB" sz="2400" b="0" i="0" u="none" strike="noStrike" kern="1200" cap="none" spc="0" normalizeH="0" noProof="0" dirty="0">
                <a:ln>
                  <a:noFill/>
                </a:ln>
                <a:effectLst/>
                <a:uLnTx/>
                <a:uFillTx/>
                <a:latin typeface="Century Gothic"/>
                <a:ea typeface="+mn-ea"/>
                <a:cs typeface="+mn-cs"/>
              </a:rPr>
              <a:t> seis </a:t>
            </a:r>
            <a:r>
              <a:rPr kumimoji="0" lang="en-GB" sz="2400" b="0" i="0" u="none" strike="noStrike" kern="1200" cap="none" spc="0" normalizeH="0" noProof="0" dirty="0" err="1">
                <a:ln>
                  <a:noFill/>
                </a:ln>
                <a:effectLst/>
                <a:uLnTx/>
                <a:uFillTx/>
                <a:latin typeface="Century Gothic"/>
                <a:ea typeface="+mn-ea"/>
                <a:cs typeface="+mn-cs"/>
              </a:rPr>
              <a:t>días</a:t>
            </a:r>
            <a:r>
              <a:rPr kumimoji="0" lang="en-GB" sz="2400" b="0" i="0" u="none" strike="noStrike" kern="1200" cap="none" spc="0" normalizeH="0" noProof="0" dirty="0">
                <a:ln>
                  <a:noFill/>
                </a:ln>
                <a:effectLst/>
                <a:uLnTx/>
                <a:uFillTx/>
                <a:latin typeface="Century Gothic"/>
                <a:ea typeface="+mn-ea"/>
                <a:cs typeface="+mn-cs"/>
              </a:rPr>
              <a:t> </a:t>
            </a:r>
            <a:r>
              <a:rPr kumimoji="0" lang="en-GB" sz="2400" b="0" i="0" u="none" strike="noStrike" kern="1200" cap="none" spc="0" normalizeH="0" noProof="0" dirty="0" err="1">
                <a:ln>
                  <a:noFill/>
                </a:ln>
                <a:effectLst/>
                <a:uLnTx/>
                <a:uFillTx/>
                <a:latin typeface="Century Gothic"/>
                <a:ea typeface="+mn-ea"/>
                <a:cs typeface="+mn-cs"/>
              </a:rPr>
              <a:t>en</a:t>
            </a:r>
            <a:r>
              <a:rPr kumimoji="0" lang="en-GB" sz="2400" b="0" i="0" u="none" strike="noStrike" kern="1200" cap="none" spc="0" normalizeH="0" noProof="0" dirty="0">
                <a:ln>
                  <a:noFill/>
                </a:ln>
                <a:effectLst/>
                <a:uLnTx/>
                <a:uFillTx/>
                <a:latin typeface="Century Gothic"/>
                <a:ea typeface="+mn-ea"/>
                <a:cs typeface="+mn-cs"/>
              </a:rPr>
              <a:t> </a:t>
            </a:r>
            <a:r>
              <a:rPr kumimoji="0" lang="en-GB" sz="2400" b="0" i="0" u="none" strike="noStrike" kern="1200" cap="none" spc="0" normalizeH="0" noProof="0" dirty="0" err="1">
                <a:ln>
                  <a:noFill/>
                </a:ln>
                <a:effectLst/>
                <a:uLnTx/>
                <a:uFillTx/>
                <a:latin typeface="Century Gothic"/>
                <a:ea typeface="+mn-ea"/>
                <a:cs typeface="+mn-cs"/>
              </a:rPr>
              <a:t>julio</a:t>
            </a:r>
            <a:r>
              <a:rPr kumimoji="0" lang="en-GB" sz="2400" b="0" i="0" u="none" strike="noStrike" kern="1200" cap="none" spc="0" normalizeH="0" noProof="0" dirty="0">
                <a:ln>
                  <a:noFill/>
                </a:ln>
                <a:effectLst/>
                <a:uLnTx/>
                <a:uFillTx/>
                <a:latin typeface="Century Gothic"/>
                <a:ea typeface="+mn-ea"/>
                <a:cs typeface="+mn-cs"/>
              </a:rPr>
              <a:t> </a:t>
            </a:r>
            <a:r>
              <a:rPr kumimoji="0" lang="en-GB" sz="2400" b="0" i="0" u="none" strike="noStrike" kern="1200" cap="none" spc="0" normalizeH="0" noProof="0" dirty="0" err="1">
                <a:ln>
                  <a:noFill/>
                </a:ln>
                <a:effectLst/>
                <a:uLnTx/>
                <a:uFillTx/>
                <a:latin typeface="Century Gothic"/>
                <a:ea typeface="+mn-ea"/>
                <a:cs typeface="+mn-cs"/>
              </a:rPr>
              <a:t>en</a:t>
            </a:r>
            <a:r>
              <a:rPr kumimoji="0" lang="en-GB" sz="2400" b="0" i="0" u="none" strike="noStrike" kern="1200" cap="none" spc="0" normalizeH="0" noProof="0" dirty="0">
                <a:ln>
                  <a:noFill/>
                </a:ln>
                <a:effectLst/>
                <a:uLnTx/>
                <a:uFillTx/>
                <a:latin typeface="Century Gothic"/>
                <a:ea typeface="+mn-ea"/>
                <a:cs typeface="+mn-cs"/>
              </a:rPr>
              <a:t> una ciudad </a:t>
            </a:r>
            <a:r>
              <a:rPr kumimoji="0" lang="en-GB" sz="2400" b="0" i="0" u="none" strike="noStrike" kern="1200" cap="none" spc="0" normalizeH="0" noProof="0" dirty="0" err="1">
                <a:ln>
                  <a:noFill/>
                </a:ln>
                <a:effectLst/>
                <a:uLnTx/>
                <a:uFillTx/>
                <a:latin typeface="Century Gothic"/>
                <a:ea typeface="+mn-ea"/>
                <a:cs typeface="+mn-cs"/>
              </a:rPr>
              <a:t>en</a:t>
            </a:r>
            <a:r>
              <a:rPr kumimoji="0" lang="en-GB" sz="2400" b="0" i="0" u="none" strike="noStrike" kern="1200" cap="none" spc="0" normalizeH="0" noProof="0" dirty="0">
                <a:ln>
                  <a:noFill/>
                </a:ln>
                <a:effectLst/>
                <a:uLnTx/>
                <a:uFillTx/>
                <a:latin typeface="Century Gothic"/>
                <a:ea typeface="+mn-ea"/>
                <a:cs typeface="+mn-cs"/>
              </a:rPr>
              <a:t> el </a:t>
            </a:r>
            <a:r>
              <a:rPr kumimoji="0" lang="en-GB" sz="2400" b="0" i="0" u="none" strike="noStrike" kern="1200" cap="none" spc="0" normalizeH="0" noProof="0" dirty="0" err="1">
                <a:ln>
                  <a:noFill/>
                </a:ln>
                <a:effectLst/>
                <a:uLnTx/>
                <a:uFillTx/>
                <a:latin typeface="Century Gothic"/>
                <a:ea typeface="+mn-ea"/>
                <a:cs typeface="+mn-cs"/>
              </a:rPr>
              <a:t>norte</a:t>
            </a:r>
            <a:r>
              <a:rPr kumimoji="0" lang="en-GB" sz="2400" b="0" i="0" u="none" strike="noStrike" kern="1200" cap="none" spc="0" normalizeH="0" noProof="0" dirty="0">
                <a:ln>
                  <a:noFill/>
                </a:ln>
                <a:effectLst/>
                <a:uLnTx/>
                <a:uFillTx/>
                <a:latin typeface="Century Gothic"/>
                <a:ea typeface="+mn-ea"/>
                <a:cs typeface="+mn-cs"/>
              </a:rPr>
              <a:t> de </a:t>
            </a:r>
            <a:r>
              <a:rPr lang="en-GB" sz="2400" dirty="0">
                <a:latin typeface="Century Gothic"/>
              </a:rPr>
              <a:t>E</a:t>
            </a:r>
            <a:r>
              <a:rPr kumimoji="0" lang="en-GB" sz="2400" b="0" i="0" u="none" strike="noStrike" kern="1200" cap="none" spc="0" normalizeH="0" noProof="0" dirty="0">
                <a:ln>
                  <a:noFill/>
                </a:ln>
                <a:effectLst/>
                <a:uLnTx/>
                <a:uFillTx/>
                <a:latin typeface="Century Gothic"/>
                <a:ea typeface="+mn-ea"/>
                <a:cs typeface="+mn-cs"/>
              </a:rPr>
              <a:t>spa</a:t>
            </a:r>
            <a:r>
              <a:rPr lang="en-GB" sz="2400" dirty="0"/>
              <a:t>ñ</a:t>
            </a:r>
            <a:r>
              <a:rPr kumimoji="0" lang="en-GB" sz="2400" b="0" i="0" u="none" strike="noStrike" kern="1200" cap="none" spc="0" normalizeH="0" noProof="0" dirty="0">
                <a:ln>
                  <a:noFill/>
                </a:ln>
                <a:effectLst/>
                <a:uLnTx/>
                <a:uFillTx/>
                <a:latin typeface="Century Gothic"/>
                <a:ea typeface="+mn-ea"/>
                <a:cs typeface="+mn-cs"/>
              </a:rPr>
              <a:t>a que se llama Pamplona. La fiesta </a:t>
            </a:r>
            <a:r>
              <a:rPr kumimoji="0" lang="en-GB" sz="2400" b="0" i="0" u="none" strike="noStrike" kern="1200" cap="none" spc="0" normalizeH="0" noProof="0" dirty="0" err="1">
                <a:ln>
                  <a:noFill/>
                </a:ln>
                <a:effectLst/>
                <a:uLnTx/>
                <a:uFillTx/>
                <a:latin typeface="Century Gothic"/>
                <a:ea typeface="+mn-ea"/>
                <a:cs typeface="+mn-cs"/>
              </a:rPr>
              <a:t>consiste</a:t>
            </a:r>
            <a:r>
              <a:rPr kumimoji="0" lang="en-GB" sz="2400" b="0" i="0" u="none" strike="noStrike" kern="1200" cap="none" spc="0" normalizeH="0" noProof="0" dirty="0">
                <a:ln>
                  <a:noFill/>
                </a:ln>
                <a:effectLst/>
                <a:uLnTx/>
                <a:uFillTx/>
                <a:latin typeface="Century Gothic"/>
                <a:ea typeface="+mn-ea"/>
                <a:cs typeface="+mn-cs"/>
              </a:rPr>
              <a:t> </a:t>
            </a:r>
            <a:r>
              <a:rPr kumimoji="0" lang="en-GB" sz="2400" b="0" i="0" u="none" strike="noStrike" kern="1200" cap="none" spc="0" normalizeH="0" noProof="0" dirty="0" err="1">
                <a:ln>
                  <a:noFill/>
                </a:ln>
                <a:effectLst/>
                <a:uLnTx/>
                <a:uFillTx/>
                <a:latin typeface="Century Gothic"/>
                <a:ea typeface="+mn-ea"/>
                <a:cs typeface="+mn-cs"/>
              </a:rPr>
              <a:t>en</a:t>
            </a:r>
            <a:r>
              <a:rPr kumimoji="0" lang="en-GB" sz="2400" b="0" i="0" u="none" strike="noStrike" kern="1200" cap="none" spc="0" normalizeH="0" noProof="0" dirty="0">
                <a:ln>
                  <a:noFill/>
                </a:ln>
                <a:effectLst/>
                <a:uLnTx/>
                <a:uFillTx/>
                <a:latin typeface="Century Gothic"/>
                <a:ea typeface="+mn-ea"/>
                <a:cs typeface="+mn-cs"/>
              </a:rPr>
              <a:t> </a:t>
            </a:r>
            <a:r>
              <a:rPr kumimoji="0" lang="en-GB" sz="2400" b="0" i="0" u="none" strike="noStrike" kern="1200" cap="none" spc="0" normalizeH="0" noProof="0" dirty="0" err="1">
                <a:ln>
                  <a:noFill/>
                </a:ln>
                <a:effectLst/>
                <a:uLnTx/>
                <a:uFillTx/>
                <a:latin typeface="Century Gothic"/>
                <a:ea typeface="+mn-ea"/>
                <a:cs typeface="+mn-cs"/>
              </a:rPr>
              <a:t>diferentes</a:t>
            </a:r>
            <a:r>
              <a:rPr kumimoji="0" lang="en-GB" sz="2400" b="0" i="0" u="none" strike="noStrike" kern="1200" cap="none" spc="0" normalizeH="0" noProof="0" dirty="0">
                <a:ln>
                  <a:noFill/>
                </a:ln>
                <a:effectLst/>
                <a:uLnTx/>
                <a:uFillTx/>
                <a:latin typeface="Century Gothic"/>
                <a:ea typeface="+mn-ea"/>
                <a:cs typeface="+mn-cs"/>
              </a:rPr>
              <a:t> </a:t>
            </a:r>
            <a:r>
              <a:rPr kumimoji="0" lang="en-GB" sz="2400" b="0" i="0" u="none" strike="noStrike" kern="1200" cap="none" spc="0" normalizeH="0" noProof="0" dirty="0" err="1">
                <a:ln>
                  <a:noFill/>
                </a:ln>
                <a:effectLst/>
                <a:uLnTx/>
                <a:uFillTx/>
                <a:latin typeface="Century Gothic"/>
                <a:ea typeface="+mn-ea"/>
                <a:cs typeface="+mn-cs"/>
              </a:rPr>
              <a:t>eventos</a:t>
            </a:r>
            <a:r>
              <a:rPr kumimoji="0" lang="en-GB" sz="2400" b="0" i="0" u="none" strike="noStrike" kern="1200" cap="none" spc="0" normalizeH="0" noProof="0" dirty="0">
                <a:ln>
                  <a:noFill/>
                </a:ln>
                <a:effectLst/>
                <a:uLnTx/>
                <a:uFillTx/>
                <a:latin typeface="Century Gothic"/>
                <a:ea typeface="+mn-ea"/>
                <a:cs typeface="+mn-cs"/>
              </a:rPr>
              <a:t>:</a:t>
            </a:r>
            <a:endParaRPr kumimoji="0" lang="en-GB" sz="2400" b="1" i="0" u="none" strike="noStrike" kern="1200" cap="none" spc="0" normalizeH="0" baseline="0" noProof="0" dirty="0">
              <a:ln>
                <a:noFill/>
              </a:ln>
              <a:effectLst/>
              <a:uLnTx/>
              <a:uFillTx/>
              <a:latin typeface="Century Gothic"/>
              <a:ea typeface="+mn-ea"/>
              <a:cs typeface="+mn-cs"/>
            </a:endParaRPr>
          </a:p>
        </p:txBody>
      </p:sp>
      <p:pic>
        <p:nvPicPr>
          <p:cNvPr id="4147" name="Picture 51" descr="File:Pobre de mí 2012 1.jpg">
            <a:extLst>
              <a:ext uri="{FF2B5EF4-FFF2-40B4-BE49-F238E27FC236}">
                <a16:creationId xmlns:a16="http://schemas.microsoft.com/office/drawing/2014/main" id="{BFED3796-C633-402C-BF1A-632CCEA1518D}"/>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t="8208" b="13388"/>
          <a:stretch/>
        </p:blipFill>
        <p:spPr bwMode="auto">
          <a:xfrm>
            <a:off x="10119335" y="5146290"/>
            <a:ext cx="1849217" cy="1053004"/>
          </a:xfrm>
          <a:prstGeom prst="rect">
            <a:avLst/>
          </a:prstGeom>
          <a:noFill/>
          <a:extLst>
            <a:ext uri="{909E8E84-426E-40DD-AFC4-6F175D3DCCD1}">
              <a14:hiddenFill xmlns:a14="http://schemas.microsoft.com/office/drawing/2010/main">
                <a:solidFill>
                  <a:srgbClr val="FFFFFF"/>
                </a:solidFill>
              </a14:hiddenFill>
            </a:ext>
          </a:extLst>
        </p:spPr>
      </p:pic>
      <p:pic>
        <p:nvPicPr>
          <p:cNvPr id="4150" name="Picture 54" descr="Free photos of Bull">
            <a:extLst>
              <a:ext uri="{FF2B5EF4-FFF2-40B4-BE49-F238E27FC236}">
                <a16:creationId xmlns:a16="http://schemas.microsoft.com/office/drawing/2014/main" id="{314639F4-2880-43E6-8BEA-689011BE8AD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119335" y="3818969"/>
            <a:ext cx="1849217" cy="1232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79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716126-CC45-4781-B1AE-4F02C0D058ED}"/>
              </a:ext>
            </a:extLst>
          </p:cNvPr>
          <p:cNvSpPr>
            <a:spLocks noGrp="1"/>
          </p:cNvSpPr>
          <p:nvPr>
            <p:ph type="title"/>
          </p:nvPr>
        </p:nvSpPr>
        <p:spPr>
          <a:xfrm>
            <a:off x="-1" y="213557"/>
            <a:ext cx="7330441" cy="1017406"/>
          </a:xfrm>
        </p:spPr>
        <p:txBody>
          <a:bodyPr>
            <a:normAutofit/>
          </a:bodyPr>
          <a:lstStyle/>
          <a:p>
            <a:r>
              <a:rPr lang="en-GB" sz="2800" dirty="0"/>
              <a:t>Giving orders and recommendations</a:t>
            </a:r>
            <a:br>
              <a:rPr lang="en-GB" sz="2800" dirty="0"/>
            </a:br>
            <a:r>
              <a:rPr lang="en-GB" sz="2800" b="0" dirty="0"/>
              <a:t>Using the imperative</a:t>
            </a:r>
          </a:p>
        </p:txBody>
      </p:sp>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B7CB25FA-F833-4774-BB22-5ECBA0B3C9BA}"/>
              </a:ext>
            </a:extLst>
          </p:cNvPr>
          <p:cNvSpPr txBox="1"/>
          <p:nvPr/>
        </p:nvSpPr>
        <p:spPr>
          <a:xfrm>
            <a:off x="2350030" y="4129784"/>
            <a:ext cx="1455848" cy="461665"/>
          </a:xfrm>
          <a:prstGeom prst="rect">
            <a:avLst/>
          </a:prstGeom>
          <a:noFill/>
        </p:spPr>
        <p:txBody>
          <a:bodyPr wrap="square" rtlCol="0">
            <a:spAutoFit/>
          </a:bodyPr>
          <a:lstStyle/>
          <a:p>
            <a:pPr>
              <a:defRPr/>
            </a:pPr>
            <a:r>
              <a:rPr kumimoji="0" lang="en-GB" sz="2400" b="0" i="1" u="none" strike="noStrike" kern="1200" cap="none" spc="0" normalizeH="0" baseline="0" noProof="0" dirty="0">
                <a:ln>
                  <a:noFill/>
                </a:ln>
                <a:effectLst/>
                <a:uLnTx/>
                <a:uFillTx/>
                <a:latin typeface="Century Gothic"/>
                <a:ea typeface="+mn-ea"/>
                <a:cs typeface="+mn-cs"/>
              </a:rPr>
              <a:t>Enjoy! </a:t>
            </a:r>
          </a:p>
        </p:txBody>
      </p:sp>
      <p:sp>
        <p:nvSpPr>
          <p:cNvPr id="7" name="TextBox 6">
            <a:extLst>
              <a:ext uri="{FF2B5EF4-FFF2-40B4-BE49-F238E27FC236}">
                <a16:creationId xmlns:a16="http://schemas.microsoft.com/office/drawing/2014/main" id="{71BC1DC3-1383-4B3C-95F0-41E5802C66B3}"/>
              </a:ext>
            </a:extLst>
          </p:cNvPr>
          <p:cNvSpPr txBox="1"/>
          <p:nvPr/>
        </p:nvSpPr>
        <p:spPr>
          <a:xfrm>
            <a:off x="5874886" y="5602119"/>
            <a:ext cx="6000629" cy="461665"/>
          </a:xfrm>
          <a:prstGeom prst="rect">
            <a:avLst/>
          </a:prstGeom>
          <a:noFill/>
        </p:spPr>
        <p:txBody>
          <a:bodyPr wrap="square" rtlCol="0">
            <a:spAutoFit/>
          </a:bodyPr>
          <a:lstStyle/>
          <a:p>
            <a:pPr lvl="0"/>
            <a:r>
              <a:rPr kumimoji="0" lang="en-GB" sz="2400" b="0" i="1" u="none" strike="noStrike" kern="1200" cap="none" spc="0" normalizeH="0" baseline="0" noProof="0" dirty="0">
                <a:ln>
                  <a:noFill/>
                </a:ln>
                <a:effectLst/>
                <a:uLnTx/>
                <a:uFillTx/>
                <a:latin typeface="Century Gothic"/>
                <a:ea typeface="+mn-ea"/>
                <a:cs typeface="+mn-cs"/>
              </a:rPr>
              <a:t>Discover the town of Pamplona.</a:t>
            </a:r>
          </a:p>
        </p:txBody>
      </p:sp>
      <p:sp>
        <p:nvSpPr>
          <p:cNvPr id="8" name="Rectangle 7">
            <a:extLst>
              <a:ext uri="{FF2B5EF4-FFF2-40B4-BE49-F238E27FC236}">
                <a16:creationId xmlns:a16="http://schemas.microsoft.com/office/drawing/2014/main" id="{8805A46C-06B2-4D23-BB45-ED91256DD103}"/>
              </a:ext>
            </a:extLst>
          </p:cNvPr>
          <p:cNvSpPr/>
          <p:nvPr/>
        </p:nvSpPr>
        <p:spPr>
          <a:xfrm>
            <a:off x="559136" y="1305503"/>
            <a:ext cx="1049018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We use the </a:t>
            </a:r>
            <a:r>
              <a:rPr kumimoji="0" lang="en-GB" sz="2400" b="1" i="0" u="none" strike="noStrike" kern="1200" cap="none" spc="0" normalizeH="0" baseline="0" noProof="0" dirty="0">
                <a:ln>
                  <a:noFill/>
                </a:ln>
                <a:effectLst/>
                <a:uLnTx/>
                <a:uFillTx/>
                <a:latin typeface="Century Gothic"/>
                <a:ea typeface="+mn-ea"/>
                <a:cs typeface="+mn-cs"/>
              </a:rPr>
              <a:t>affirmative imperative </a:t>
            </a:r>
            <a:r>
              <a:rPr kumimoji="0" lang="en-GB" sz="2400" b="0" i="0" u="none" strike="noStrike" kern="1200" cap="none" spc="0" normalizeH="0" baseline="0" noProof="0" dirty="0">
                <a:ln>
                  <a:noFill/>
                </a:ln>
                <a:effectLst/>
                <a:uLnTx/>
                <a:uFillTx/>
                <a:latin typeface="Century Gothic"/>
                <a:ea typeface="+mn-ea"/>
                <a:cs typeface="+mn-cs"/>
              </a:rPr>
              <a:t>to tell somebody to do something or to give instructions. It is also known as a </a:t>
            </a:r>
            <a:r>
              <a:rPr kumimoji="0" lang="en-GB" sz="2400" b="1" i="0" u="none" strike="noStrike" kern="1200" cap="none" spc="0" normalizeH="0" baseline="0" noProof="0" dirty="0">
                <a:ln>
                  <a:noFill/>
                </a:ln>
                <a:effectLst/>
                <a:uLnTx/>
                <a:uFillTx/>
                <a:latin typeface="Century Gothic"/>
                <a:ea typeface="+mn-ea"/>
                <a:cs typeface="+mn-cs"/>
              </a:rPr>
              <a:t>positive command.</a:t>
            </a:r>
          </a:p>
        </p:txBody>
      </p:sp>
      <p:sp>
        <p:nvSpPr>
          <p:cNvPr id="10" name="Rectangle 9">
            <a:extLst>
              <a:ext uri="{FF2B5EF4-FFF2-40B4-BE49-F238E27FC236}">
                <a16:creationId xmlns:a16="http://schemas.microsoft.com/office/drawing/2014/main" id="{461A33DB-1B6D-4A32-9456-49D3627AB5A3}"/>
              </a:ext>
            </a:extLst>
          </p:cNvPr>
          <p:cNvSpPr/>
          <p:nvPr/>
        </p:nvSpPr>
        <p:spPr>
          <a:xfrm>
            <a:off x="576609" y="2380209"/>
            <a:ext cx="1106483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When talking to somebody familiar to you, using </a:t>
            </a:r>
            <a:r>
              <a:rPr kumimoji="0" lang="en-GB" sz="2400" b="1" i="0" u="none" strike="noStrike" kern="1200" cap="none" spc="0" normalizeH="0" baseline="0" noProof="0" dirty="0" err="1">
                <a:ln>
                  <a:noFill/>
                </a:ln>
                <a:effectLst/>
                <a:uLnTx/>
                <a:uFillTx/>
                <a:latin typeface="Century Gothic"/>
                <a:ea typeface="+mn-ea"/>
                <a:cs typeface="+mn-cs"/>
              </a:rPr>
              <a:t>tú</a:t>
            </a:r>
            <a:r>
              <a:rPr kumimoji="0" lang="en-GB" sz="2400" b="0" i="0" u="none" strike="noStrike" kern="1200" cap="none" spc="0" normalizeH="0" baseline="0" noProof="0" dirty="0">
                <a:ln>
                  <a:noFill/>
                </a:ln>
                <a:effectLst/>
                <a:uLnTx/>
                <a:uFillTx/>
                <a:latin typeface="Century Gothic"/>
                <a:ea typeface="+mn-ea"/>
                <a:cs typeface="+mn-cs"/>
              </a:rPr>
              <a:t>, the </a:t>
            </a:r>
            <a:r>
              <a:rPr kumimoji="0" lang="en-GB" sz="2400" b="1" i="0" u="none" strike="noStrike" kern="1200" cap="none" spc="0" normalizeH="0" baseline="0" noProof="0" dirty="0">
                <a:ln>
                  <a:noFill/>
                </a:ln>
                <a:effectLst/>
                <a:uLnTx/>
                <a:uFillTx/>
                <a:latin typeface="Century Gothic"/>
                <a:ea typeface="+mn-ea"/>
                <a:cs typeface="+mn-cs"/>
              </a:rPr>
              <a:t>affirmative imperative </a:t>
            </a:r>
            <a:r>
              <a:rPr kumimoji="0" lang="en-GB" sz="2400" b="0" i="0" u="none" strike="noStrike" kern="1200" cap="none" spc="0" normalizeH="0" baseline="0" noProof="0" dirty="0">
                <a:ln>
                  <a:noFill/>
                </a:ln>
                <a:effectLst/>
                <a:uLnTx/>
                <a:uFillTx/>
                <a:latin typeface="Century Gothic"/>
                <a:ea typeface="+mn-ea"/>
                <a:cs typeface="+mn-cs"/>
              </a:rPr>
              <a:t>is the same as the </a:t>
            </a:r>
            <a:r>
              <a:rPr kumimoji="0" lang="en-GB" sz="2400" b="1" i="0" u="none" strike="noStrike" kern="1200" cap="none" spc="0" normalizeH="0" baseline="0" noProof="0" dirty="0">
                <a:ln>
                  <a:noFill/>
                </a:ln>
                <a:effectLst/>
                <a:uLnTx/>
                <a:uFillTx/>
                <a:latin typeface="Century Gothic"/>
                <a:ea typeface="+mn-ea"/>
                <a:cs typeface="+mn-cs"/>
              </a:rPr>
              <a:t>3</a:t>
            </a:r>
            <a:r>
              <a:rPr kumimoji="0" lang="en-GB" sz="2400" b="1" i="0" u="none" strike="noStrike" kern="1200" cap="none" spc="0" normalizeH="0" baseline="30000" noProof="0" dirty="0">
                <a:ln>
                  <a:noFill/>
                </a:ln>
                <a:effectLst/>
                <a:uLnTx/>
                <a:uFillTx/>
                <a:latin typeface="Century Gothic"/>
                <a:ea typeface="+mn-ea"/>
                <a:cs typeface="+mn-cs"/>
              </a:rPr>
              <a:t>rd</a:t>
            </a:r>
            <a:r>
              <a:rPr kumimoji="0" lang="en-GB" sz="2400" b="1" i="0" u="none" strike="noStrike" kern="1200" cap="none" spc="0" normalizeH="0" baseline="0" noProof="0" dirty="0">
                <a:ln>
                  <a:noFill/>
                </a:ln>
                <a:effectLst/>
                <a:uLnTx/>
                <a:uFillTx/>
                <a:latin typeface="Century Gothic"/>
                <a:ea typeface="+mn-ea"/>
                <a:cs typeface="+mn-cs"/>
              </a:rPr>
              <a:t> person singular </a:t>
            </a:r>
            <a:r>
              <a:rPr kumimoji="0" lang="en-GB" sz="2400" b="0" i="0" u="none" strike="noStrike" kern="1200" cap="none" spc="0" normalizeH="0" baseline="0" noProof="0" dirty="0">
                <a:ln>
                  <a:noFill/>
                </a:ln>
                <a:effectLst/>
                <a:uLnTx/>
                <a:uFillTx/>
                <a:latin typeface="Century Gothic"/>
                <a:ea typeface="+mn-ea"/>
                <a:cs typeface="+mn-cs"/>
              </a:rPr>
              <a:t>form of the verb.</a:t>
            </a:r>
          </a:p>
        </p:txBody>
      </p:sp>
      <p:sp>
        <p:nvSpPr>
          <p:cNvPr id="14" name="Rectangle 13">
            <a:extLst>
              <a:ext uri="{FF2B5EF4-FFF2-40B4-BE49-F238E27FC236}">
                <a16:creationId xmlns:a16="http://schemas.microsoft.com/office/drawing/2014/main" id="{D7C03ADA-7CA3-4832-924A-355FEB756C6E}"/>
              </a:ext>
            </a:extLst>
          </p:cNvPr>
          <p:cNvSpPr/>
          <p:nvPr/>
        </p:nvSpPr>
        <p:spPr>
          <a:xfrm>
            <a:off x="559136" y="5165372"/>
            <a:ext cx="6191991" cy="461665"/>
          </a:xfrm>
          <a:prstGeom prst="rect">
            <a:avLst/>
          </a:prstGeom>
        </p:spPr>
        <p:txBody>
          <a:bodyPr wrap="square">
            <a:spAutoFit/>
          </a:bodyPr>
          <a:lstStyle/>
          <a:p>
            <a:pPr lvl="0">
              <a:defRPr/>
            </a:pPr>
            <a:r>
              <a:rPr lang="en-GB" sz="2400" dirty="0"/>
              <a:t>For –</a:t>
            </a:r>
            <a:r>
              <a:rPr lang="en-GB" sz="2400" dirty="0" err="1"/>
              <a:t>er</a:t>
            </a:r>
            <a:r>
              <a:rPr lang="en-GB" sz="2400" dirty="0"/>
              <a:t> and –</a:t>
            </a:r>
            <a:r>
              <a:rPr lang="en-GB" sz="2400" dirty="0" err="1"/>
              <a:t>ir</a:t>
            </a:r>
            <a:r>
              <a:rPr lang="en-GB" sz="2400" dirty="0"/>
              <a:t> verbs the ending is –e:</a:t>
            </a:r>
          </a:p>
        </p:txBody>
      </p:sp>
      <p:sp>
        <p:nvSpPr>
          <p:cNvPr id="15" name="Rectangle 14">
            <a:extLst>
              <a:ext uri="{FF2B5EF4-FFF2-40B4-BE49-F238E27FC236}">
                <a16:creationId xmlns:a16="http://schemas.microsoft.com/office/drawing/2014/main" id="{A7495C1F-803A-443A-8F11-63ADA6B1EFC8}"/>
              </a:ext>
            </a:extLst>
          </p:cNvPr>
          <p:cNvSpPr/>
          <p:nvPr/>
        </p:nvSpPr>
        <p:spPr>
          <a:xfrm>
            <a:off x="579060" y="4134295"/>
            <a:ext cx="1455848" cy="461665"/>
          </a:xfrm>
          <a:prstGeom prst="rect">
            <a:avLst/>
          </a:prstGeom>
        </p:spPr>
        <p:txBody>
          <a:bodyPr wrap="none">
            <a:spAutoFit/>
          </a:bodyPr>
          <a:lstStyle/>
          <a:p>
            <a:pPr>
              <a:defRPr/>
            </a:pPr>
            <a:r>
              <a:rPr lang="en-GB" sz="2400" dirty="0"/>
              <a:t>¡</a:t>
            </a:r>
            <a:r>
              <a:rPr lang="en-GB" sz="2400" b="1" dirty="0" err="1"/>
              <a:t>Disfruta</a:t>
            </a:r>
            <a:r>
              <a:rPr lang="en-GB" sz="2400" dirty="0"/>
              <a:t>!</a:t>
            </a:r>
            <a:endParaRPr lang="en-GB" sz="2400" b="1" dirty="0"/>
          </a:p>
        </p:txBody>
      </p:sp>
      <p:sp>
        <p:nvSpPr>
          <p:cNvPr id="16" name="Rectangle 15">
            <a:extLst>
              <a:ext uri="{FF2B5EF4-FFF2-40B4-BE49-F238E27FC236}">
                <a16:creationId xmlns:a16="http://schemas.microsoft.com/office/drawing/2014/main" id="{E1B95869-28E1-44AE-AF39-6199FD611C76}"/>
              </a:ext>
            </a:extLst>
          </p:cNvPr>
          <p:cNvSpPr/>
          <p:nvPr/>
        </p:nvSpPr>
        <p:spPr>
          <a:xfrm>
            <a:off x="579945" y="5577201"/>
            <a:ext cx="5331909" cy="461665"/>
          </a:xfrm>
          <a:prstGeom prst="rect">
            <a:avLst/>
          </a:prstGeom>
        </p:spPr>
        <p:txBody>
          <a:bodyPr wrap="none">
            <a:spAutoFit/>
          </a:bodyPr>
          <a:lstStyle/>
          <a:p>
            <a:pPr lvl="0">
              <a:defRPr/>
            </a:pPr>
            <a:r>
              <a:rPr lang="en-GB" sz="2400" b="1" dirty="0" err="1"/>
              <a:t>Descubre</a:t>
            </a:r>
            <a:r>
              <a:rPr lang="en-GB" sz="2400" dirty="0"/>
              <a:t> el pueblo de Pamplona.</a:t>
            </a:r>
          </a:p>
        </p:txBody>
      </p:sp>
      <p:sp>
        <p:nvSpPr>
          <p:cNvPr id="17" name="Rectangle 16">
            <a:extLst>
              <a:ext uri="{FF2B5EF4-FFF2-40B4-BE49-F238E27FC236}">
                <a16:creationId xmlns:a16="http://schemas.microsoft.com/office/drawing/2014/main" id="{C5FA5EFD-119A-47E0-BACA-48A6D9F83B37}"/>
              </a:ext>
            </a:extLst>
          </p:cNvPr>
          <p:cNvSpPr/>
          <p:nvPr/>
        </p:nvSpPr>
        <p:spPr>
          <a:xfrm>
            <a:off x="576609" y="3697548"/>
            <a:ext cx="4599336" cy="461665"/>
          </a:xfrm>
          <a:prstGeom prst="rect">
            <a:avLst/>
          </a:prstGeom>
        </p:spPr>
        <p:txBody>
          <a:bodyPr wrap="none">
            <a:spAutoFit/>
          </a:bodyPr>
          <a:lstStyle/>
          <a:p>
            <a:pPr lvl="0">
              <a:defRPr/>
            </a:pPr>
            <a:r>
              <a:rPr lang="en-GB" sz="2400" dirty="0"/>
              <a:t>For –</a:t>
            </a:r>
            <a:r>
              <a:rPr lang="en-GB" sz="2400" dirty="0" err="1"/>
              <a:t>ar</a:t>
            </a:r>
            <a:r>
              <a:rPr lang="en-GB" sz="2400" dirty="0"/>
              <a:t> verbs, the ending is -a:</a:t>
            </a:r>
          </a:p>
        </p:txBody>
      </p:sp>
      <p:pic>
        <p:nvPicPr>
          <p:cNvPr id="13" name="Picture 2" descr="Free photos of Sanfermín">
            <a:extLst>
              <a:ext uri="{FF2B5EF4-FFF2-40B4-BE49-F238E27FC236}">
                <a16:creationId xmlns:a16="http://schemas.microsoft.com/office/drawing/2014/main" id="{02ADCDEC-03B1-4F7B-AA2B-B742A5B50F8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86262" y="3254990"/>
            <a:ext cx="1820997" cy="2347129"/>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1">
            <a:extLst>
              <a:ext uri="{FF2B5EF4-FFF2-40B4-BE49-F238E27FC236}">
                <a16:creationId xmlns:a16="http://schemas.microsoft.com/office/drawing/2014/main" id="{7C261F69-7D62-044D-101F-BB9CD780D97F}"/>
              </a:ext>
            </a:extLst>
          </p:cNvPr>
          <p:cNvSpPr/>
          <p:nvPr/>
        </p:nvSpPr>
        <p:spPr>
          <a:xfrm>
            <a:off x="10302240" y="158190"/>
            <a:ext cx="1625904"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6015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4" grpId="0"/>
      <p:bldP spid="15"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 photos of Sanfermín">
            <a:extLst>
              <a:ext uri="{FF2B5EF4-FFF2-40B4-BE49-F238E27FC236}">
                <a16:creationId xmlns:a16="http://schemas.microsoft.com/office/drawing/2014/main" id="{FFFB678F-CCEF-42CA-9A21-B4C40BB8DDF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15618" y="2463767"/>
            <a:ext cx="2894005" cy="2809221"/>
          </a:xfrm>
          <a:prstGeom prst="rect">
            <a:avLst/>
          </a:prstGeom>
          <a:noFill/>
          <a:extLst>
            <a:ext uri="{909E8E84-426E-40DD-AFC4-6F175D3DCCD1}">
              <a14:hiddenFill xmlns:a14="http://schemas.microsoft.com/office/drawing/2010/main">
                <a:solidFill>
                  <a:srgbClr val="FFFFFF"/>
                </a:solidFill>
              </a14:hiddenFill>
            </a:ext>
          </a:extLst>
        </p:spPr>
      </p:pic>
      <p:sp>
        <p:nvSpPr>
          <p:cNvPr id="10" name="Oval Callout 5">
            <a:extLst>
              <a:ext uri="{FF2B5EF4-FFF2-40B4-BE49-F238E27FC236}">
                <a16:creationId xmlns:a16="http://schemas.microsoft.com/office/drawing/2014/main" id="{D92A2AA7-6E17-4610-8DAC-9C58ECE864C5}"/>
              </a:ext>
            </a:extLst>
          </p:cNvPr>
          <p:cNvSpPr/>
          <p:nvPr/>
        </p:nvSpPr>
        <p:spPr>
          <a:xfrm>
            <a:off x="1682037" y="1360945"/>
            <a:ext cx="3026951" cy="1228768"/>
          </a:xfrm>
          <a:prstGeom prst="wedgeEllipseCallout">
            <a:avLst>
              <a:gd name="adj1" fmla="val -29588"/>
              <a:gd name="adj2" fmla="val 56965"/>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r>
              <a:rPr lang="en-GB" sz="2200" dirty="0"/>
              <a:t>2. ¿</a:t>
            </a:r>
            <a:r>
              <a:rPr lang="en-GB" sz="2200" dirty="0" err="1"/>
              <a:t>Duermes</a:t>
            </a:r>
            <a:r>
              <a:rPr lang="en-GB" sz="2200" dirty="0"/>
              <a:t> </a:t>
            </a:r>
            <a:r>
              <a:rPr lang="en-GB" sz="2200" dirty="0" err="1"/>
              <a:t>en</a:t>
            </a:r>
            <a:r>
              <a:rPr lang="en-GB" sz="2200" dirty="0"/>
              <a:t> un hotel </a:t>
            </a:r>
            <a:r>
              <a:rPr lang="en-GB" sz="2200" dirty="0" err="1"/>
              <a:t>en</a:t>
            </a:r>
            <a:r>
              <a:rPr lang="en-GB" sz="2200" dirty="0"/>
              <a:t> Pamplona?</a:t>
            </a:r>
          </a:p>
        </p:txBody>
      </p:sp>
      <p:sp>
        <p:nvSpPr>
          <p:cNvPr id="11" name="TextBox 10">
            <a:extLst>
              <a:ext uri="{FF2B5EF4-FFF2-40B4-BE49-F238E27FC236}">
                <a16:creationId xmlns:a16="http://schemas.microsoft.com/office/drawing/2014/main" id="{1390A9A5-D46F-492E-BD6F-DEFF4BD446D8}"/>
              </a:ext>
            </a:extLst>
          </p:cNvPr>
          <p:cNvSpPr txBox="1"/>
          <p:nvPr/>
        </p:nvSpPr>
        <p:spPr>
          <a:xfrm>
            <a:off x="167499" y="182726"/>
            <a:ext cx="4771116" cy="1107996"/>
          </a:xfrm>
          <a:prstGeom prst="rect">
            <a:avLst/>
          </a:prstGeom>
          <a:noFill/>
        </p:spPr>
        <p:txBody>
          <a:bodyPr wrap="square" rtlCol="0">
            <a:spAutoFit/>
          </a:bodyPr>
          <a:lstStyle/>
          <a:p>
            <a:pPr>
              <a:defRPr/>
            </a:pPr>
            <a:r>
              <a:rPr lang="en-GB" sz="2200" b="1" dirty="0" err="1"/>
              <a:t>Estás</a:t>
            </a:r>
            <a:r>
              <a:rPr lang="en-GB" sz="2200" b="1" dirty="0"/>
              <a:t> </a:t>
            </a:r>
            <a:r>
              <a:rPr lang="en-GB" sz="2200" b="1" dirty="0" err="1"/>
              <a:t>en</a:t>
            </a:r>
            <a:r>
              <a:rPr lang="en-GB" sz="2200" b="1" dirty="0"/>
              <a:t> la </a:t>
            </a:r>
            <a:r>
              <a:rPr lang="en-GB" sz="2200" b="1" dirty="0" err="1"/>
              <a:t>calle</a:t>
            </a:r>
            <a:r>
              <a:rPr lang="en-GB" sz="2200" b="1" dirty="0"/>
              <a:t> </a:t>
            </a:r>
            <a:r>
              <a:rPr lang="en-GB" sz="2200" b="1" dirty="0" err="1"/>
              <a:t>en</a:t>
            </a:r>
            <a:r>
              <a:rPr lang="en-GB" sz="2200" b="1" dirty="0"/>
              <a:t> Pamplona </a:t>
            </a:r>
            <a:r>
              <a:rPr lang="en-GB" sz="2200" b="1" dirty="0" err="1"/>
              <a:t>durante</a:t>
            </a:r>
            <a:r>
              <a:rPr lang="en-GB" sz="2200" b="1" dirty="0"/>
              <a:t> las fiestas de San Fermín.</a:t>
            </a:r>
          </a:p>
          <a:p>
            <a:pPr>
              <a:defRPr/>
            </a:pPr>
            <a:r>
              <a:rPr lang="en-GB" sz="2200" dirty="0"/>
              <a:t>Lee </a:t>
            </a:r>
            <a:r>
              <a:rPr lang="en-GB" sz="2200" dirty="0" err="1"/>
              <a:t>los</a:t>
            </a:r>
            <a:r>
              <a:rPr lang="en-GB" sz="2200" dirty="0"/>
              <a:t> </a:t>
            </a:r>
            <a:r>
              <a:rPr lang="en-GB" sz="2200" dirty="0" err="1"/>
              <a:t>comentarios</a:t>
            </a:r>
            <a:r>
              <a:rPr lang="en-GB" sz="2200" dirty="0"/>
              <a:t>. </a:t>
            </a:r>
          </a:p>
        </p:txBody>
      </p:sp>
      <p:sp>
        <p:nvSpPr>
          <p:cNvPr id="12" name="Oval Callout 9">
            <a:extLst>
              <a:ext uri="{FF2B5EF4-FFF2-40B4-BE49-F238E27FC236}">
                <a16:creationId xmlns:a16="http://schemas.microsoft.com/office/drawing/2014/main" id="{9E7574FA-EDCF-4B3A-B673-9E79D46D79E3}"/>
              </a:ext>
            </a:extLst>
          </p:cNvPr>
          <p:cNvSpPr/>
          <p:nvPr/>
        </p:nvSpPr>
        <p:spPr>
          <a:xfrm>
            <a:off x="-115775" y="1435392"/>
            <a:ext cx="2449372" cy="1707557"/>
          </a:xfrm>
          <a:prstGeom prst="wedgeEllipseCallout">
            <a:avLst>
              <a:gd name="adj1" fmla="val 62458"/>
              <a:gd name="adj2" fmla="val 30048"/>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r>
              <a:rPr lang="en-GB" sz="2200" dirty="0"/>
              <a:t>1. Mi amigo </a:t>
            </a:r>
            <a:r>
              <a:rPr lang="en-GB" sz="2200" dirty="0" err="1"/>
              <a:t>corre</a:t>
            </a:r>
            <a:r>
              <a:rPr lang="en-GB" sz="2200" dirty="0"/>
              <a:t> con los </a:t>
            </a:r>
            <a:r>
              <a:rPr lang="en-GB" sz="2200" dirty="0" err="1"/>
              <a:t>toros</a:t>
            </a:r>
            <a:r>
              <a:rPr lang="en-GB" sz="2200" dirty="0"/>
              <a:t>*.</a:t>
            </a:r>
          </a:p>
        </p:txBody>
      </p:sp>
      <p:sp>
        <p:nvSpPr>
          <p:cNvPr id="14" name="Oval Callout 17">
            <a:extLst>
              <a:ext uri="{FF2B5EF4-FFF2-40B4-BE49-F238E27FC236}">
                <a16:creationId xmlns:a16="http://schemas.microsoft.com/office/drawing/2014/main" id="{0452D70B-0FB5-4B9F-A5F0-BB45BB3D38DF}"/>
              </a:ext>
            </a:extLst>
          </p:cNvPr>
          <p:cNvSpPr/>
          <p:nvPr/>
        </p:nvSpPr>
        <p:spPr>
          <a:xfrm>
            <a:off x="112386" y="4407382"/>
            <a:ext cx="2370683" cy="1959143"/>
          </a:xfrm>
          <a:prstGeom prst="wedgeEllipseCallout">
            <a:avLst>
              <a:gd name="adj1" fmla="val 57434"/>
              <a:gd name="adj2" fmla="val -47353"/>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lvl="0" algn="ctr">
              <a:defRPr/>
            </a:pPr>
            <a:r>
              <a:rPr lang="en-GB" sz="2200" dirty="0"/>
              <a:t>5. </a:t>
            </a:r>
            <a:r>
              <a:rPr lang="en-GB" sz="2200" dirty="0" err="1"/>
              <a:t>Yo</a:t>
            </a:r>
            <a:r>
              <a:rPr lang="en-GB" sz="2200" dirty="0"/>
              <a:t> </a:t>
            </a:r>
            <a:r>
              <a:rPr lang="en-GB" sz="2200" dirty="0" err="1"/>
              <a:t>leo</a:t>
            </a:r>
            <a:r>
              <a:rPr lang="en-GB" sz="2200" dirty="0"/>
              <a:t> las </a:t>
            </a:r>
            <a:r>
              <a:rPr lang="en-GB" sz="2200" dirty="0" err="1"/>
              <a:t>reglas</a:t>
            </a:r>
            <a:r>
              <a:rPr lang="en-GB" sz="2200" dirty="0"/>
              <a:t> de </a:t>
            </a:r>
            <a:r>
              <a:rPr lang="en-GB" sz="2200" dirty="0" err="1"/>
              <a:t>seguridad</a:t>
            </a:r>
            <a:r>
              <a:rPr lang="en-GB" sz="2200" dirty="0"/>
              <a:t> antes.</a:t>
            </a:r>
            <a:endParaRPr kumimoji="0" lang="en-GB" sz="2200" b="0" i="0" u="none" strike="noStrike" kern="1200" cap="none" spc="0" normalizeH="0" baseline="0" noProof="0" dirty="0">
              <a:ln>
                <a:noFill/>
              </a:ln>
              <a:solidFill>
                <a:srgbClr val="002060"/>
              </a:solidFill>
              <a:effectLst/>
              <a:uLnTx/>
              <a:uFillTx/>
              <a:latin typeface="Century Gothic" panose="020F0302020204030204"/>
              <a:sym typeface="Arial"/>
            </a:endParaRPr>
          </a:p>
        </p:txBody>
      </p:sp>
      <p:sp>
        <p:nvSpPr>
          <p:cNvPr id="17" name="Oval Callout 20">
            <a:extLst>
              <a:ext uri="{FF2B5EF4-FFF2-40B4-BE49-F238E27FC236}">
                <a16:creationId xmlns:a16="http://schemas.microsoft.com/office/drawing/2014/main" id="{39F9ED16-902C-4F70-80FE-264F75CD2140}"/>
              </a:ext>
            </a:extLst>
          </p:cNvPr>
          <p:cNvSpPr/>
          <p:nvPr/>
        </p:nvSpPr>
        <p:spPr>
          <a:xfrm>
            <a:off x="4411239" y="1180322"/>
            <a:ext cx="3135883" cy="1772664"/>
          </a:xfrm>
          <a:prstGeom prst="wedgeEllipseCallout">
            <a:avLst>
              <a:gd name="adj1" fmla="val -51287"/>
              <a:gd name="adj2" fmla="val 42370"/>
            </a:avLst>
          </a:prstGeom>
          <a:solidFill>
            <a:srgbClr val="FDEFF0"/>
          </a:solidFill>
        </p:spPr>
        <p:style>
          <a:lnRef idx="1">
            <a:schemeClr val="accent6"/>
          </a:lnRef>
          <a:fillRef idx="2">
            <a:schemeClr val="accent6"/>
          </a:fillRef>
          <a:effectRef idx="1">
            <a:schemeClr val="accent6"/>
          </a:effectRef>
          <a:fontRef idx="minor">
            <a:schemeClr val="dk1"/>
          </a:fontRef>
        </p:style>
        <p:txBody>
          <a:bodyPr lIns="0" tIns="0" rIns="0" bIns="0" rtlCol="0" anchor="ctr"/>
          <a:lstStyle/>
          <a:p>
            <a:pPr lvl="0" algn="ctr">
              <a:defRPr/>
            </a:pPr>
            <a:r>
              <a:rPr lang="en-GB" sz="2200" dirty="0"/>
              <a:t>3. Por las </a:t>
            </a:r>
            <a:r>
              <a:rPr lang="en-GB" sz="2200" dirty="0" err="1"/>
              <a:t>tardes</a:t>
            </a:r>
            <a:r>
              <a:rPr lang="en-GB" sz="2200" dirty="0"/>
              <a:t>, </a:t>
            </a:r>
            <a:r>
              <a:rPr lang="en-GB" sz="2200" dirty="0" err="1"/>
              <a:t>descubre</a:t>
            </a:r>
            <a:r>
              <a:rPr lang="en-GB" sz="2200" dirty="0"/>
              <a:t> el pueblo de Pamplona.</a:t>
            </a:r>
            <a:r>
              <a:rPr lang="en-GB" sz="2200" dirty="0">
                <a:solidFill>
                  <a:srgbClr val="002060"/>
                </a:solidFill>
                <a:latin typeface="Century Gothic" panose="020F0302020204030204"/>
                <a:sym typeface="Arial"/>
              </a:rPr>
              <a:t> </a:t>
            </a:r>
            <a:endParaRPr kumimoji="0" lang="en-GB" sz="2200" b="0" i="0" u="none" strike="noStrike" kern="1200" cap="none" spc="0" normalizeH="0" baseline="0" noProof="0" dirty="0">
              <a:ln>
                <a:noFill/>
              </a:ln>
              <a:solidFill>
                <a:srgbClr val="002060"/>
              </a:solidFill>
              <a:effectLst/>
              <a:uLnTx/>
              <a:uFillTx/>
              <a:latin typeface="Century Gothic" panose="020F0302020204030204"/>
              <a:sym typeface="Arial"/>
            </a:endParaRPr>
          </a:p>
        </p:txBody>
      </p:sp>
      <p:sp>
        <p:nvSpPr>
          <p:cNvPr id="19" name="Oval Callout 17">
            <a:extLst>
              <a:ext uri="{FF2B5EF4-FFF2-40B4-BE49-F238E27FC236}">
                <a16:creationId xmlns:a16="http://schemas.microsoft.com/office/drawing/2014/main" id="{B81FAE0F-8B30-457A-A637-B03043C1FD2C}"/>
              </a:ext>
            </a:extLst>
          </p:cNvPr>
          <p:cNvSpPr/>
          <p:nvPr/>
        </p:nvSpPr>
        <p:spPr>
          <a:xfrm>
            <a:off x="4550233" y="2823978"/>
            <a:ext cx="2784142" cy="1461003"/>
          </a:xfrm>
          <a:prstGeom prst="wedgeEllipseCallout">
            <a:avLst>
              <a:gd name="adj1" fmla="val -44563"/>
              <a:gd name="adj2" fmla="val -42303"/>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defRPr/>
            </a:pPr>
            <a:r>
              <a:rPr lang="en-GB" sz="2200" dirty="0"/>
              <a:t>8. Si </a:t>
            </a:r>
            <a:r>
              <a:rPr lang="en-GB" sz="2200" dirty="0" err="1"/>
              <a:t>te</a:t>
            </a:r>
            <a:r>
              <a:rPr lang="en-GB" sz="2200" dirty="0"/>
              <a:t> </a:t>
            </a:r>
            <a:r>
              <a:rPr lang="en-GB" sz="2200" dirty="0" err="1"/>
              <a:t>caes</a:t>
            </a:r>
            <a:r>
              <a:rPr lang="en-GB" sz="2200" dirty="0"/>
              <a:t>, no </a:t>
            </a:r>
            <a:r>
              <a:rPr lang="en-GB" sz="2200" dirty="0" err="1"/>
              <a:t>debes</a:t>
            </a:r>
            <a:r>
              <a:rPr lang="en-GB" sz="2200" dirty="0"/>
              <a:t> </a:t>
            </a:r>
            <a:r>
              <a:rPr lang="en-GB" sz="2200" dirty="0" err="1"/>
              <a:t>levantarte</a:t>
            </a:r>
            <a:r>
              <a:rPr lang="en-GB" sz="2200" dirty="0"/>
              <a:t> </a:t>
            </a:r>
            <a:r>
              <a:rPr lang="en-GB" sz="2200" dirty="0" err="1"/>
              <a:t>enseguida</a:t>
            </a:r>
            <a:r>
              <a:rPr lang="en-GB" sz="2200" dirty="0"/>
              <a:t>.</a:t>
            </a:r>
            <a:endParaRPr kumimoji="0" lang="en-GB" sz="2200" b="0" i="0" u="none" strike="noStrike" kern="1200" cap="none" spc="0" normalizeH="0" baseline="0" noProof="0" dirty="0">
              <a:ln>
                <a:noFill/>
              </a:ln>
              <a:solidFill>
                <a:srgbClr val="002060"/>
              </a:solidFill>
              <a:effectLst/>
              <a:uLnTx/>
              <a:uFillTx/>
              <a:latin typeface="Century Gothic" panose="020F0302020204030204"/>
              <a:sym typeface="Arial"/>
            </a:endParaRPr>
          </a:p>
        </p:txBody>
      </p:sp>
      <p:sp>
        <p:nvSpPr>
          <p:cNvPr id="13" name="Oval Callout 15">
            <a:extLst>
              <a:ext uri="{FF2B5EF4-FFF2-40B4-BE49-F238E27FC236}">
                <a16:creationId xmlns:a16="http://schemas.microsoft.com/office/drawing/2014/main" id="{399CDA16-C471-45B2-912F-0D634A19EDCD}"/>
              </a:ext>
            </a:extLst>
          </p:cNvPr>
          <p:cNvSpPr/>
          <p:nvPr/>
        </p:nvSpPr>
        <p:spPr>
          <a:xfrm>
            <a:off x="40227" y="2929052"/>
            <a:ext cx="2432364" cy="1707557"/>
          </a:xfrm>
          <a:prstGeom prst="wedgeEllipseCallout">
            <a:avLst>
              <a:gd name="adj1" fmla="val 53649"/>
              <a:gd name="adj2" fmla="val -44422"/>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pPr lvl="0" algn="ctr">
              <a:defRPr/>
            </a:pPr>
            <a:r>
              <a:rPr lang="en-GB" sz="2200" dirty="0"/>
              <a:t>4. </a:t>
            </a:r>
            <a:r>
              <a:rPr lang="en-GB" sz="2200" dirty="0" err="1"/>
              <a:t>Camina</a:t>
            </a:r>
            <a:r>
              <a:rPr lang="en-GB" sz="2200" dirty="0"/>
              <a:t> </a:t>
            </a:r>
            <a:r>
              <a:rPr lang="en-GB" sz="2200" dirty="0" err="1"/>
              <a:t>en</a:t>
            </a:r>
            <a:r>
              <a:rPr lang="en-GB" sz="2200" dirty="0"/>
              <a:t> la </a:t>
            </a:r>
            <a:r>
              <a:rPr lang="en-GB" sz="2200" dirty="0" err="1"/>
              <a:t>calle</a:t>
            </a:r>
            <a:r>
              <a:rPr lang="en-GB" sz="2200" dirty="0"/>
              <a:t> y </a:t>
            </a:r>
            <a:r>
              <a:rPr lang="en-GB" sz="2200" dirty="0" err="1"/>
              <a:t>siente</a:t>
            </a:r>
            <a:r>
              <a:rPr lang="en-GB" sz="2200" dirty="0"/>
              <a:t> el </a:t>
            </a:r>
            <a:r>
              <a:rPr lang="en-GB" sz="2200" dirty="0" err="1"/>
              <a:t>ambiente</a:t>
            </a:r>
            <a:r>
              <a:rPr lang="en-GB" sz="2200" dirty="0"/>
              <a:t>*.</a:t>
            </a:r>
            <a:endParaRPr kumimoji="0" lang="en-GB" sz="2200" b="0" i="0" u="none" strike="noStrike" kern="1200" cap="none" spc="0" normalizeH="0" baseline="0" noProof="0" dirty="0">
              <a:ln>
                <a:noFill/>
              </a:ln>
              <a:solidFill>
                <a:srgbClr val="002060"/>
              </a:solidFill>
              <a:effectLst/>
              <a:uLnTx/>
              <a:uFillTx/>
              <a:latin typeface="Century Gothic" panose="020F0302020204030204"/>
              <a:sym typeface="Arial"/>
            </a:endParaRPr>
          </a:p>
        </p:txBody>
      </p:sp>
      <p:sp>
        <p:nvSpPr>
          <p:cNvPr id="6" name="Rectangle 5">
            <a:extLst>
              <a:ext uri="{FF2B5EF4-FFF2-40B4-BE49-F238E27FC236}">
                <a16:creationId xmlns:a16="http://schemas.microsoft.com/office/drawing/2014/main" id="{B775D350-A280-493B-ABF0-5533DDFF845F}"/>
              </a:ext>
            </a:extLst>
          </p:cNvPr>
          <p:cNvSpPr/>
          <p:nvPr/>
        </p:nvSpPr>
        <p:spPr>
          <a:xfrm>
            <a:off x="4938615" y="117224"/>
            <a:ext cx="5571348" cy="1107996"/>
          </a:xfrm>
          <a:prstGeom prst="rect">
            <a:avLst/>
          </a:prstGeom>
        </p:spPr>
        <p:txBody>
          <a:bodyPr wrap="square">
            <a:spAutoFit/>
          </a:bodyPr>
          <a:lstStyle/>
          <a:p>
            <a:pPr marL="342900" indent="-342900">
              <a:buFont typeface="+mj-lt"/>
              <a:buAutoNum type="alphaUcPeriod"/>
              <a:defRPr/>
            </a:pPr>
            <a:r>
              <a:rPr lang="en-GB" sz="2200" dirty="0" err="1"/>
              <a:t>Encentra</a:t>
            </a:r>
            <a:r>
              <a:rPr lang="en-GB" sz="2200" dirty="0"/>
              <a:t> las </a:t>
            </a:r>
            <a:r>
              <a:rPr lang="en-GB" sz="2200" b="1" dirty="0" err="1"/>
              <a:t>cuatro</a:t>
            </a:r>
            <a:r>
              <a:rPr lang="en-GB" sz="2200" b="1" dirty="0"/>
              <a:t> </a:t>
            </a:r>
            <a:r>
              <a:rPr lang="en-GB" sz="2200" dirty="0" err="1"/>
              <a:t>frases</a:t>
            </a:r>
            <a:r>
              <a:rPr lang="en-GB" sz="2200" dirty="0"/>
              <a:t> que </a:t>
            </a:r>
            <a:r>
              <a:rPr lang="en-GB" sz="2200" dirty="0" err="1"/>
              <a:t>pueden</a:t>
            </a:r>
            <a:r>
              <a:rPr lang="en-GB" sz="2200" dirty="0"/>
              <a:t> ser </a:t>
            </a:r>
            <a:r>
              <a:rPr lang="en-GB" sz="2200" dirty="0" err="1"/>
              <a:t>ejemplos</a:t>
            </a:r>
            <a:r>
              <a:rPr lang="en-GB" sz="2200" dirty="0"/>
              <a:t> de </a:t>
            </a:r>
            <a:r>
              <a:rPr lang="en-GB" sz="2200" dirty="0" err="1"/>
              <a:t>imperativo</a:t>
            </a:r>
            <a:r>
              <a:rPr lang="en-GB" sz="2200" dirty="0"/>
              <a:t>. </a:t>
            </a:r>
          </a:p>
          <a:p>
            <a:pPr marL="342900" indent="-342900">
              <a:buFont typeface="+mj-lt"/>
              <a:buAutoNum type="alphaUcPeriod"/>
              <a:defRPr/>
            </a:pPr>
            <a:r>
              <a:rPr lang="en-GB" sz="2200" dirty="0"/>
              <a:t>¿</a:t>
            </a:r>
            <a:r>
              <a:rPr lang="en-GB" sz="2200" dirty="0" err="1"/>
              <a:t>Cómo</a:t>
            </a:r>
            <a:r>
              <a:rPr lang="en-GB" sz="2200" dirty="0"/>
              <a:t> son </a:t>
            </a:r>
            <a:r>
              <a:rPr lang="en-GB" sz="2200" dirty="0" err="1"/>
              <a:t>esas</a:t>
            </a:r>
            <a:r>
              <a:rPr lang="en-GB" sz="2200" dirty="0"/>
              <a:t> </a:t>
            </a:r>
            <a:r>
              <a:rPr lang="en-GB" sz="2200" dirty="0" err="1"/>
              <a:t>frases</a:t>
            </a:r>
            <a:r>
              <a:rPr lang="en-GB" sz="2200" dirty="0"/>
              <a:t> </a:t>
            </a:r>
            <a:r>
              <a:rPr lang="en-GB" sz="2200" dirty="0" err="1"/>
              <a:t>en</a:t>
            </a:r>
            <a:r>
              <a:rPr lang="en-GB" sz="2200" dirty="0"/>
              <a:t> </a:t>
            </a:r>
            <a:r>
              <a:rPr lang="en-GB" sz="2200" dirty="0" err="1"/>
              <a:t>inglés</a:t>
            </a:r>
            <a:r>
              <a:rPr lang="en-GB" sz="2200" dirty="0"/>
              <a:t>?</a:t>
            </a:r>
          </a:p>
        </p:txBody>
      </p:sp>
      <p:sp>
        <p:nvSpPr>
          <p:cNvPr id="7" name="TextBox 6">
            <a:extLst>
              <a:ext uri="{FF2B5EF4-FFF2-40B4-BE49-F238E27FC236}">
                <a16:creationId xmlns:a16="http://schemas.microsoft.com/office/drawing/2014/main" id="{10E2F336-02C3-4B09-ADB2-23864ECCA658}"/>
              </a:ext>
            </a:extLst>
          </p:cNvPr>
          <p:cNvSpPr txBox="1"/>
          <p:nvPr/>
        </p:nvSpPr>
        <p:spPr>
          <a:xfrm>
            <a:off x="7642290" y="1225220"/>
            <a:ext cx="4452103" cy="286232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mj-lt"/>
              <a:buAutoNum type="alphaLcPeriod"/>
            </a:pPr>
            <a:r>
              <a:rPr lang="en-GB" sz="2000" dirty="0"/>
              <a:t>When can you discover Pamplona?</a:t>
            </a:r>
          </a:p>
          <a:p>
            <a:pPr marL="342900" indent="-342900">
              <a:buFont typeface="+mj-lt"/>
              <a:buAutoNum type="alphaLcPeriod"/>
            </a:pPr>
            <a:r>
              <a:rPr lang="en-GB" sz="2000" dirty="0"/>
              <a:t>What mustn’t you do straight way?</a:t>
            </a:r>
          </a:p>
          <a:p>
            <a:pPr marL="342900" indent="-342900">
              <a:buFont typeface="+mj-lt"/>
              <a:buAutoNum type="alphaLcPeriod"/>
            </a:pPr>
            <a:r>
              <a:rPr lang="en-GB" sz="2000" dirty="0"/>
              <a:t>What is read?</a:t>
            </a:r>
          </a:p>
          <a:p>
            <a:pPr marL="342900" indent="-342900">
              <a:buFont typeface="+mj-lt"/>
              <a:buAutoNum type="alphaLcPeriod"/>
            </a:pPr>
            <a:r>
              <a:rPr lang="en-GB" sz="2000" dirty="0"/>
              <a:t>Who runs with the bulls?</a:t>
            </a:r>
          </a:p>
          <a:p>
            <a:pPr marL="342900" indent="-342900">
              <a:buFont typeface="+mj-lt"/>
              <a:buAutoNum type="alphaLcPeriod"/>
            </a:pPr>
            <a:r>
              <a:rPr lang="en-GB" sz="2000" dirty="0"/>
              <a:t>What should you do on the street?</a:t>
            </a:r>
          </a:p>
          <a:p>
            <a:pPr marL="342900" indent="-342900">
              <a:buFont typeface="+mj-lt"/>
              <a:buAutoNum type="alphaLcPeriod"/>
            </a:pPr>
            <a:endParaRPr lang="en-GB" sz="2000" dirty="0"/>
          </a:p>
        </p:txBody>
      </p:sp>
      <p:sp>
        <p:nvSpPr>
          <p:cNvPr id="18" name="Oval Callout 18">
            <a:extLst>
              <a:ext uri="{FF2B5EF4-FFF2-40B4-BE49-F238E27FC236}">
                <a16:creationId xmlns:a16="http://schemas.microsoft.com/office/drawing/2014/main" id="{D261E773-833D-4CEC-8C27-9B61E7E66FE3}"/>
              </a:ext>
            </a:extLst>
          </p:cNvPr>
          <p:cNvSpPr/>
          <p:nvPr/>
        </p:nvSpPr>
        <p:spPr>
          <a:xfrm>
            <a:off x="2101755" y="4641647"/>
            <a:ext cx="3104467" cy="1742477"/>
          </a:xfrm>
          <a:prstGeom prst="wedgeEllipseCallout">
            <a:avLst>
              <a:gd name="adj1" fmla="val -3547"/>
              <a:gd name="adj2" fmla="val -64758"/>
            </a:avLst>
          </a:prstGeom>
        </p:spPr>
        <p:style>
          <a:lnRef idx="1">
            <a:schemeClr val="accent6"/>
          </a:lnRef>
          <a:fillRef idx="2">
            <a:schemeClr val="accent6"/>
          </a:fillRef>
          <a:effectRef idx="1">
            <a:schemeClr val="accent6"/>
          </a:effectRef>
          <a:fontRef idx="minor">
            <a:schemeClr val="dk1"/>
          </a:fontRef>
        </p:style>
        <p:txBody>
          <a:bodyPr lIns="0" tIns="0" rIns="0" bIns="0" rtlCol="0" anchor="ctr"/>
          <a:lstStyle/>
          <a:p>
            <a:r>
              <a:rPr lang="en-GB" sz="2200" dirty="0"/>
              <a:t>6. </a:t>
            </a:r>
            <a:r>
              <a:rPr lang="en-GB" sz="2200" dirty="0" err="1"/>
              <a:t>Elige</a:t>
            </a:r>
            <a:r>
              <a:rPr lang="en-GB" sz="2200" dirty="0"/>
              <a:t> solo </a:t>
            </a:r>
            <a:r>
              <a:rPr lang="en-GB" sz="2200" dirty="0" err="1"/>
              <a:t>una</a:t>
            </a:r>
            <a:r>
              <a:rPr lang="en-GB" sz="2200" dirty="0"/>
              <a:t> </a:t>
            </a:r>
            <a:r>
              <a:rPr lang="en-GB" sz="2200" dirty="0" err="1"/>
              <a:t>parte</a:t>
            </a:r>
            <a:r>
              <a:rPr lang="en-GB" sz="2200" dirty="0"/>
              <a:t> de la </a:t>
            </a:r>
            <a:r>
              <a:rPr lang="en-GB" sz="2200" dirty="0" err="1"/>
              <a:t>ruta</a:t>
            </a:r>
            <a:r>
              <a:rPr lang="en-GB" sz="2200" dirty="0"/>
              <a:t> para </a:t>
            </a:r>
            <a:r>
              <a:rPr lang="en-GB" sz="2200" dirty="0" err="1"/>
              <a:t>correr</a:t>
            </a:r>
            <a:r>
              <a:rPr lang="en-GB" sz="2200" dirty="0"/>
              <a:t> con los toros.</a:t>
            </a:r>
          </a:p>
        </p:txBody>
      </p:sp>
      <p:sp>
        <p:nvSpPr>
          <p:cNvPr id="16" name="Oval Callout 21">
            <a:extLst>
              <a:ext uri="{FF2B5EF4-FFF2-40B4-BE49-F238E27FC236}">
                <a16:creationId xmlns:a16="http://schemas.microsoft.com/office/drawing/2014/main" id="{1F4529EF-2C92-4011-861C-CEF62CF1AF31}"/>
              </a:ext>
            </a:extLst>
          </p:cNvPr>
          <p:cNvSpPr/>
          <p:nvPr/>
        </p:nvSpPr>
        <p:spPr>
          <a:xfrm>
            <a:off x="4867654" y="4201010"/>
            <a:ext cx="2798091" cy="2137689"/>
          </a:xfrm>
          <a:prstGeom prst="wedgeEllipseCallout">
            <a:avLst>
              <a:gd name="adj1" fmla="val -41987"/>
              <a:gd name="adj2" fmla="val -54614"/>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defRPr/>
            </a:pPr>
            <a:r>
              <a:rPr kumimoji="0" lang="en-GB" sz="2200" b="0" i="0" u="none" strike="noStrike" kern="1200" cap="none" spc="0" normalizeH="0" baseline="0" noProof="0" dirty="0">
                <a:ln>
                  <a:noFill/>
                </a:ln>
                <a:solidFill>
                  <a:srgbClr val="002060"/>
                </a:solidFill>
                <a:effectLst/>
                <a:uLnTx/>
                <a:uFillTx/>
                <a:latin typeface="Century Gothic" panose="020F0302020204030204"/>
                <a:sym typeface="Arial"/>
              </a:rPr>
              <a:t>7. </a:t>
            </a:r>
            <a:r>
              <a:rPr lang="en-GB" sz="2200" dirty="0" err="1"/>
              <a:t>Sigue</a:t>
            </a:r>
            <a:r>
              <a:rPr lang="en-GB" sz="2200" dirty="0"/>
              <a:t> la </a:t>
            </a:r>
            <a:r>
              <a:rPr lang="en-GB" sz="2200" dirty="0" err="1"/>
              <a:t>página</a:t>
            </a:r>
            <a:r>
              <a:rPr lang="en-GB" sz="2200" dirty="0"/>
              <a:t> </a:t>
            </a:r>
            <a:r>
              <a:rPr lang="en-GB" sz="2200" dirty="0" err="1"/>
              <a:t>en</a:t>
            </a:r>
            <a:r>
              <a:rPr lang="en-GB" sz="2200" dirty="0"/>
              <a:t> Facebook para </a:t>
            </a:r>
            <a:r>
              <a:rPr lang="en-GB" sz="2200" dirty="0" err="1"/>
              <a:t>saber</a:t>
            </a:r>
            <a:r>
              <a:rPr lang="en-GB" sz="2200" dirty="0"/>
              <a:t> las </a:t>
            </a:r>
            <a:r>
              <a:rPr lang="en-GB" sz="2200" dirty="0" err="1"/>
              <a:t>últimas</a:t>
            </a:r>
            <a:r>
              <a:rPr lang="en-GB" sz="2200" dirty="0"/>
              <a:t> </a:t>
            </a:r>
            <a:r>
              <a:rPr lang="en-GB" sz="2200" dirty="0" err="1"/>
              <a:t>noticias</a:t>
            </a:r>
            <a:r>
              <a:rPr lang="en-GB" sz="2200" dirty="0"/>
              <a:t>.</a:t>
            </a:r>
          </a:p>
        </p:txBody>
      </p:sp>
      <p:sp>
        <p:nvSpPr>
          <p:cNvPr id="22" name="TextBox 21">
            <a:extLst>
              <a:ext uri="{FF2B5EF4-FFF2-40B4-BE49-F238E27FC236}">
                <a16:creationId xmlns:a16="http://schemas.microsoft.com/office/drawing/2014/main" id="{F3800006-485E-47D6-998B-0F6D81CEA82F}"/>
              </a:ext>
            </a:extLst>
          </p:cNvPr>
          <p:cNvSpPr txBox="1"/>
          <p:nvPr/>
        </p:nvSpPr>
        <p:spPr>
          <a:xfrm>
            <a:off x="7465579" y="4283442"/>
            <a:ext cx="4644878" cy="1938992"/>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b="1" dirty="0"/>
              <a:t>Extension: </a:t>
            </a:r>
            <a:r>
              <a:rPr lang="en-GB" sz="2000" dirty="0"/>
              <a:t>Escribe </a:t>
            </a:r>
            <a:r>
              <a:rPr lang="en-GB" sz="2000" dirty="0" err="1"/>
              <a:t>más</a:t>
            </a:r>
            <a:r>
              <a:rPr lang="en-GB" sz="2000" dirty="0"/>
              <a:t> </a:t>
            </a:r>
            <a:r>
              <a:rPr lang="en-GB" sz="2000" dirty="0" err="1"/>
              <a:t>instrucciones</a:t>
            </a:r>
            <a:r>
              <a:rPr lang="en-GB" sz="2000" dirty="0"/>
              <a:t> para </a:t>
            </a:r>
            <a:r>
              <a:rPr lang="en-GB" sz="2000" dirty="0" err="1"/>
              <a:t>visitar</a:t>
            </a:r>
            <a:r>
              <a:rPr lang="en-GB" sz="2000" dirty="0"/>
              <a:t> San Fermín.</a:t>
            </a:r>
          </a:p>
          <a:p>
            <a:pPr marL="457200" indent="-457200">
              <a:buFont typeface="+mj-lt"/>
              <a:buAutoNum type="arabicPeriod"/>
            </a:pPr>
            <a:r>
              <a:rPr lang="en-GB" sz="2000" dirty="0" err="1"/>
              <a:t>beber</a:t>
            </a:r>
            <a:r>
              <a:rPr lang="en-GB" sz="2000" dirty="0"/>
              <a:t>	</a:t>
            </a:r>
            <a:r>
              <a:rPr lang="en-GB" sz="2000" dirty="0" err="1"/>
              <a:t>bastante</a:t>
            </a:r>
            <a:endParaRPr lang="en-GB" sz="2000" dirty="0"/>
          </a:p>
          <a:p>
            <a:pPr marL="457200" indent="-457200">
              <a:buFont typeface="+mj-lt"/>
              <a:buAutoNum type="arabicPeriod"/>
            </a:pPr>
            <a:r>
              <a:rPr lang="en-GB" sz="2000" dirty="0" err="1"/>
              <a:t>llevar</a:t>
            </a:r>
            <a:r>
              <a:rPr lang="en-GB" sz="2000" dirty="0"/>
              <a:t>	</a:t>
            </a:r>
            <a:r>
              <a:rPr lang="en-GB" sz="2000" dirty="0" err="1"/>
              <a:t>blanco</a:t>
            </a:r>
            <a:endParaRPr lang="en-GB" sz="2000" dirty="0"/>
          </a:p>
          <a:p>
            <a:pPr marL="457200" indent="-457200">
              <a:buFont typeface="+mj-lt"/>
              <a:buAutoNum type="arabicPeriod"/>
            </a:pPr>
            <a:r>
              <a:rPr lang="en-GB" sz="2000" dirty="0" err="1"/>
              <a:t>disfrutar</a:t>
            </a:r>
            <a:r>
              <a:rPr lang="en-GB" sz="2000" dirty="0"/>
              <a:t>	</a:t>
            </a:r>
            <a:r>
              <a:rPr lang="en-GB" sz="2000" dirty="0" err="1"/>
              <a:t>visita</a:t>
            </a:r>
            <a:endParaRPr lang="en-GB" sz="2000" dirty="0"/>
          </a:p>
          <a:p>
            <a:pPr marL="457200" indent="-457200">
              <a:buFont typeface="+mj-lt"/>
              <a:buAutoNum type="arabicPeriod"/>
            </a:pPr>
            <a:r>
              <a:rPr lang="en-GB" sz="2000" dirty="0" err="1"/>
              <a:t>incluir</a:t>
            </a:r>
            <a:r>
              <a:rPr lang="en-GB" sz="2000" dirty="0"/>
              <a:t>	</a:t>
            </a:r>
            <a:r>
              <a:rPr lang="en-GB" sz="2000" dirty="0" err="1"/>
              <a:t>tiempo</a:t>
            </a:r>
            <a:r>
              <a:rPr lang="en-GB" sz="2000" dirty="0"/>
              <a:t> para</a:t>
            </a:r>
          </a:p>
        </p:txBody>
      </p:sp>
      <p:sp>
        <p:nvSpPr>
          <p:cNvPr id="24" name="Oval 23">
            <a:extLst>
              <a:ext uri="{FF2B5EF4-FFF2-40B4-BE49-F238E27FC236}">
                <a16:creationId xmlns:a16="http://schemas.microsoft.com/office/drawing/2014/main" id="{0AFAF1D5-41C8-407E-9F1D-EDB2E93F1E72}"/>
              </a:ext>
            </a:extLst>
          </p:cNvPr>
          <p:cNvSpPr/>
          <p:nvPr/>
        </p:nvSpPr>
        <p:spPr>
          <a:xfrm>
            <a:off x="4719154" y="1346772"/>
            <a:ext cx="438921"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6C062A1B-C7B3-4864-BDA3-B15D6B22A6AC}"/>
              </a:ext>
            </a:extLst>
          </p:cNvPr>
          <p:cNvSpPr/>
          <p:nvPr/>
        </p:nvSpPr>
        <p:spPr>
          <a:xfrm>
            <a:off x="410481" y="3079102"/>
            <a:ext cx="394737"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A499E3E4-2D7B-4583-B5DE-558521EA15CD}"/>
              </a:ext>
            </a:extLst>
          </p:cNvPr>
          <p:cNvSpPr/>
          <p:nvPr/>
        </p:nvSpPr>
        <p:spPr>
          <a:xfrm>
            <a:off x="2403982" y="4829182"/>
            <a:ext cx="438921"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04F7B294-B1B3-421F-8977-9734E1DBFB05}"/>
              </a:ext>
            </a:extLst>
          </p:cNvPr>
          <p:cNvSpPr/>
          <p:nvPr/>
        </p:nvSpPr>
        <p:spPr>
          <a:xfrm>
            <a:off x="5391644" y="4210756"/>
            <a:ext cx="438921" cy="434015"/>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DEE19157-4640-45E4-8DB9-6A16E4285E01}"/>
              </a:ext>
            </a:extLst>
          </p:cNvPr>
          <p:cNvSpPr txBox="1"/>
          <p:nvPr/>
        </p:nvSpPr>
        <p:spPr>
          <a:xfrm>
            <a:off x="3707987" y="6418334"/>
            <a:ext cx="5593198"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dirty="0"/>
              <a:t>*el </a:t>
            </a:r>
            <a:r>
              <a:rPr lang="en-GB" sz="2000" dirty="0" err="1"/>
              <a:t>toro</a:t>
            </a:r>
            <a:r>
              <a:rPr lang="en-GB" sz="2000" dirty="0"/>
              <a:t> = bull	*el </a:t>
            </a:r>
            <a:r>
              <a:rPr lang="en-GB" sz="2000" dirty="0" err="1"/>
              <a:t>ambiente</a:t>
            </a:r>
            <a:r>
              <a:rPr lang="en-GB" sz="2000" dirty="0"/>
              <a:t> = atmosphere</a:t>
            </a:r>
          </a:p>
        </p:txBody>
      </p:sp>
      <p:sp>
        <p:nvSpPr>
          <p:cNvPr id="29" name="Rounded Rectangle 11">
            <a:extLst>
              <a:ext uri="{FF2B5EF4-FFF2-40B4-BE49-F238E27FC236}">
                <a16:creationId xmlns:a16="http://schemas.microsoft.com/office/drawing/2014/main" id="{87BD65EE-61CC-4107-BD0F-DBCFFFACB71F}"/>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30" name="TextBox 29">
            <a:extLst>
              <a:ext uri="{FF2B5EF4-FFF2-40B4-BE49-F238E27FC236}">
                <a16:creationId xmlns:a16="http://schemas.microsoft.com/office/drawing/2014/main" id="{1BB150B2-1EB0-4686-9932-79373F269674}"/>
              </a:ext>
            </a:extLst>
          </p:cNvPr>
          <p:cNvSpPr txBox="1"/>
          <p:nvPr/>
        </p:nvSpPr>
        <p:spPr>
          <a:xfrm>
            <a:off x="9491853" y="1565104"/>
            <a:ext cx="2349406"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dirty="0">
                <a:solidFill>
                  <a:schemeClr val="tx2"/>
                </a:solidFill>
              </a:rPr>
              <a:t>In the afternoons</a:t>
            </a:r>
          </a:p>
        </p:txBody>
      </p:sp>
      <p:sp>
        <p:nvSpPr>
          <p:cNvPr id="31" name="TextBox 30">
            <a:extLst>
              <a:ext uri="{FF2B5EF4-FFF2-40B4-BE49-F238E27FC236}">
                <a16:creationId xmlns:a16="http://schemas.microsoft.com/office/drawing/2014/main" id="{EF3719C2-8C6B-4371-8DD0-9B86702A7CA7}"/>
              </a:ext>
            </a:extLst>
          </p:cNvPr>
          <p:cNvSpPr txBox="1"/>
          <p:nvPr/>
        </p:nvSpPr>
        <p:spPr>
          <a:xfrm>
            <a:off x="8724035" y="2112787"/>
            <a:ext cx="2349406"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dirty="0">
                <a:solidFill>
                  <a:schemeClr val="tx2"/>
                </a:solidFill>
              </a:rPr>
              <a:t>Get up</a:t>
            </a:r>
          </a:p>
        </p:txBody>
      </p:sp>
      <p:sp>
        <p:nvSpPr>
          <p:cNvPr id="32" name="TextBox 31">
            <a:extLst>
              <a:ext uri="{FF2B5EF4-FFF2-40B4-BE49-F238E27FC236}">
                <a16:creationId xmlns:a16="http://schemas.microsoft.com/office/drawing/2014/main" id="{347A88BB-D480-4026-84A7-E43FCDC1DABF}"/>
              </a:ext>
            </a:extLst>
          </p:cNvPr>
          <p:cNvSpPr txBox="1"/>
          <p:nvPr/>
        </p:nvSpPr>
        <p:spPr>
          <a:xfrm>
            <a:off x="9719932" y="2437880"/>
            <a:ext cx="2349406"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dirty="0">
                <a:solidFill>
                  <a:schemeClr val="tx2"/>
                </a:solidFill>
              </a:rPr>
              <a:t>The security rules</a:t>
            </a:r>
          </a:p>
        </p:txBody>
      </p:sp>
      <p:sp>
        <p:nvSpPr>
          <p:cNvPr id="33" name="TextBox 32">
            <a:extLst>
              <a:ext uri="{FF2B5EF4-FFF2-40B4-BE49-F238E27FC236}">
                <a16:creationId xmlns:a16="http://schemas.microsoft.com/office/drawing/2014/main" id="{71271B91-F286-4A26-8CEC-3C27EA5C4B27}"/>
              </a:ext>
            </a:extLst>
          </p:cNvPr>
          <p:cNvSpPr txBox="1"/>
          <p:nvPr/>
        </p:nvSpPr>
        <p:spPr>
          <a:xfrm>
            <a:off x="10928494" y="2732724"/>
            <a:ext cx="1292941"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dirty="0">
                <a:solidFill>
                  <a:schemeClr val="tx2"/>
                </a:solidFill>
              </a:rPr>
              <a:t>A friend</a:t>
            </a:r>
          </a:p>
        </p:txBody>
      </p:sp>
      <p:sp>
        <p:nvSpPr>
          <p:cNvPr id="34" name="TextBox 33">
            <a:extLst>
              <a:ext uri="{FF2B5EF4-FFF2-40B4-BE49-F238E27FC236}">
                <a16:creationId xmlns:a16="http://schemas.microsoft.com/office/drawing/2014/main" id="{4618E70B-6A9B-4747-9104-9D945C960AF9}"/>
              </a:ext>
            </a:extLst>
          </p:cNvPr>
          <p:cNvSpPr txBox="1"/>
          <p:nvPr/>
        </p:nvSpPr>
        <p:spPr>
          <a:xfrm>
            <a:off x="8900480" y="3360187"/>
            <a:ext cx="3557862"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000" dirty="0">
                <a:solidFill>
                  <a:schemeClr val="tx2"/>
                </a:solidFill>
              </a:rPr>
              <a:t>Walk and feel the atmosphere</a:t>
            </a:r>
          </a:p>
        </p:txBody>
      </p:sp>
    </p:spTree>
    <p:extLst>
      <p:ext uri="{BB962C8B-B14F-4D97-AF65-F5344CB8AC3E}">
        <p14:creationId xmlns:p14="http://schemas.microsoft.com/office/powerpoint/2010/main" val="22668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30" grpId="0"/>
      <p:bldP spid="31" grpId="0"/>
      <p:bldP spid="32" grpId="0"/>
      <p:bldP spid="33" grpId="0"/>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269603" y="5593135"/>
            <a:ext cx="439575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a:ea typeface="+mn-ea"/>
                <a:cs typeface="+mn-cs"/>
              </a:rPr>
              <a:t>Your friends are in the street.</a:t>
            </a:r>
            <a:endParaRPr kumimoji="0" lang="en-GB" sz="2400" b="0" i="1" u="none" strike="noStrike" kern="1200" cap="none" spc="0" normalizeH="0" baseline="0" noProof="0" dirty="0">
              <a:ln>
                <a:noFill/>
              </a:ln>
              <a:effectLst/>
              <a:uLnTx/>
              <a:uFillTx/>
              <a:latin typeface="Century Gothic"/>
              <a:ea typeface="+mn-ea"/>
              <a:cs typeface="+mn-cs"/>
            </a:endParaRPr>
          </a:p>
        </p:txBody>
      </p:sp>
      <p:sp>
        <p:nvSpPr>
          <p:cNvPr id="22" name="Rectangle 21"/>
          <p:cNvSpPr/>
          <p:nvPr/>
        </p:nvSpPr>
        <p:spPr>
          <a:xfrm>
            <a:off x="220781" y="3747562"/>
            <a:ext cx="9517349" cy="492764"/>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a:ea typeface="+mn-ea"/>
                <a:cs typeface="+mn-cs"/>
              </a:rPr>
              <a:t>To say ‘</a:t>
            </a:r>
            <a:r>
              <a:rPr kumimoji="0" lang="en-US" sz="2400" b="1" i="0" u="none" strike="noStrike" kern="1200" cap="none" spc="0" normalizeH="0" baseline="0" noProof="0" dirty="0">
                <a:ln>
                  <a:noFill/>
                </a:ln>
                <a:effectLst/>
                <a:uLnTx/>
                <a:uFillTx/>
                <a:latin typeface="Century Gothic"/>
                <a:ea typeface="+mn-ea"/>
                <a:cs typeface="+mn-cs"/>
              </a:rPr>
              <a:t>your</a:t>
            </a:r>
            <a:r>
              <a:rPr kumimoji="0" lang="en-US" sz="2400" b="0" i="0" u="none" strike="noStrike" kern="1200" cap="none" spc="0" normalizeH="0" baseline="0" noProof="0" dirty="0">
                <a:ln>
                  <a:noFill/>
                </a:ln>
                <a:effectLst/>
                <a:uLnTx/>
                <a:uFillTx/>
                <a:latin typeface="Century Gothic"/>
                <a:ea typeface="+mn-ea"/>
                <a:cs typeface="+mn-cs"/>
              </a:rPr>
              <a:t>’ before a singular or uncountable noun, use ___.</a:t>
            </a:r>
          </a:p>
        </p:txBody>
      </p:sp>
      <p:sp>
        <p:nvSpPr>
          <p:cNvPr id="2" name="Title 1"/>
          <p:cNvSpPr>
            <a:spLocks noGrp="1"/>
          </p:cNvSpPr>
          <p:nvPr>
            <p:ph type="title"/>
          </p:nvPr>
        </p:nvSpPr>
        <p:spPr>
          <a:xfrm>
            <a:off x="0" y="213557"/>
            <a:ext cx="5143100" cy="926021"/>
          </a:xfrm>
        </p:spPr>
        <p:txBody>
          <a:bodyPr>
            <a:noAutofit/>
          </a:bodyPr>
          <a:lstStyle/>
          <a:p>
            <a:r>
              <a:rPr lang="en-GB" sz="2400" dirty="0">
                <a:solidFill>
                  <a:schemeClr val="bg1"/>
                </a:solidFill>
              </a:rPr>
              <a:t>Talking about your things</a:t>
            </a:r>
            <a:br>
              <a:rPr lang="en-GB" sz="2400" dirty="0">
                <a:solidFill>
                  <a:schemeClr val="bg1"/>
                </a:solidFill>
              </a:rPr>
            </a:br>
            <a:r>
              <a:rPr lang="en-GB" sz="2400" b="0" dirty="0">
                <a:solidFill>
                  <a:schemeClr val="bg1"/>
                </a:solidFill>
              </a:rPr>
              <a:t>Using possessive adjectives</a:t>
            </a:r>
            <a:endParaRPr lang="en-GB" sz="2000" b="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79999" y="1296000"/>
            <a:ext cx="11286287" cy="49276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a:ea typeface="+mn-ea"/>
                <a:cs typeface="+mn-cs"/>
              </a:rPr>
              <a:t>Remember, to say ‘</a:t>
            </a:r>
            <a:r>
              <a:rPr kumimoji="0" lang="en-US" sz="2400" b="1" i="0" u="none" strike="noStrike" kern="1200" cap="none" spc="0" normalizeH="0" baseline="0" noProof="0" dirty="0">
                <a:ln>
                  <a:noFill/>
                </a:ln>
                <a:effectLst/>
                <a:uLnTx/>
                <a:uFillTx/>
                <a:latin typeface="Century Gothic"/>
                <a:ea typeface="+mn-ea"/>
                <a:cs typeface="+mn-cs"/>
              </a:rPr>
              <a:t>my</a:t>
            </a:r>
            <a:r>
              <a:rPr kumimoji="0" lang="en-US" sz="2400" b="0" i="0" u="none" strike="noStrike" kern="1200" cap="none" spc="0" normalizeH="0" baseline="0" noProof="0" dirty="0">
                <a:ln>
                  <a:noFill/>
                </a:ln>
                <a:effectLst/>
                <a:uLnTx/>
                <a:uFillTx/>
                <a:latin typeface="Century Gothic"/>
                <a:ea typeface="+mn-ea"/>
                <a:cs typeface="+mn-cs"/>
              </a:rPr>
              <a:t>’ before a singular or </a:t>
            </a:r>
            <a:r>
              <a:rPr kumimoji="0" lang="en-US" sz="2400" b="0" i="0" u="none" strike="noStrike" kern="1200" cap="none" spc="0" normalizeH="0" baseline="0" noProof="0">
                <a:ln>
                  <a:noFill/>
                </a:ln>
                <a:effectLst/>
                <a:uLnTx/>
                <a:uFillTx/>
                <a:latin typeface="Century Gothic"/>
                <a:ea typeface="+mn-ea"/>
                <a:cs typeface="+mn-cs"/>
              </a:rPr>
              <a:t>uncountable noun, use ______.</a:t>
            </a:r>
            <a:endParaRPr kumimoji="0" lang="en-US" sz="2400" b="0" i="0" u="none" strike="noStrike" kern="1200" cap="none" spc="0" normalizeH="0" baseline="0" noProof="0" dirty="0">
              <a:ln>
                <a:noFill/>
              </a:ln>
              <a:effectLst/>
              <a:uLnTx/>
              <a:uFillTx/>
              <a:latin typeface="Century Gothic"/>
              <a:ea typeface="+mn-ea"/>
              <a:cs typeface="+mn-cs"/>
            </a:endParaRPr>
          </a:p>
        </p:txBody>
      </p:sp>
      <p:sp>
        <p:nvSpPr>
          <p:cNvPr id="3" name="TextBox 2"/>
          <p:cNvSpPr txBox="1"/>
          <p:nvPr/>
        </p:nvSpPr>
        <p:spPr>
          <a:xfrm>
            <a:off x="10365427" y="1296000"/>
            <a:ext cx="775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2"/>
                </a:solidFill>
                <a:effectLst/>
                <a:uLnTx/>
                <a:uFillTx/>
                <a:latin typeface="Century Gothic"/>
                <a:ea typeface="+mn-ea"/>
                <a:cs typeface="+mn-cs"/>
              </a:rPr>
              <a:t>mi</a:t>
            </a:r>
          </a:p>
        </p:txBody>
      </p:sp>
      <p:sp>
        <p:nvSpPr>
          <p:cNvPr id="12" name="TextBox 11"/>
          <p:cNvSpPr txBox="1"/>
          <p:nvPr/>
        </p:nvSpPr>
        <p:spPr>
          <a:xfrm>
            <a:off x="8703178" y="3763111"/>
            <a:ext cx="786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solidFill>
                <a:effectLst/>
                <a:uLnTx/>
                <a:uFillTx/>
                <a:latin typeface="Century Gothic"/>
                <a:ea typeface="+mn-ea"/>
                <a:cs typeface="+mn-cs"/>
              </a:rPr>
              <a:t>tu</a:t>
            </a:r>
            <a:endParaRPr kumimoji="0" lang="en-US" sz="2400" b="1" i="0" u="none" strike="noStrike" kern="1200" cap="none" spc="0" normalizeH="0" baseline="0" noProof="0" dirty="0">
              <a:ln>
                <a:noFill/>
              </a:ln>
              <a:solidFill>
                <a:schemeClr val="tx2"/>
              </a:solidFill>
              <a:effectLst/>
              <a:uLnTx/>
              <a:uFillTx/>
              <a:latin typeface="Century Gothic"/>
              <a:ea typeface="+mn-ea"/>
              <a:cs typeface="+mn-cs"/>
            </a:endParaRPr>
          </a:p>
        </p:txBody>
      </p:sp>
      <p:sp>
        <p:nvSpPr>
          <p:cNvPr id="9" name="TextBox 8"/>
          <p:cNvSpPr txBox="1"/>
          <p:nvPr/>
        </p:nvSpPr>
        <p:spPr>
          <a:xfrm>
            <a:off x="5269940" y="4307687"/>
            <a:ext cx="44681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Century Gothic" panose="020F0302020204030204"/>
                <a:ea typeface="+mn-ea"/>
                <a:cs typeface="+mn-cs"/>
              </a:rPr>
              <a:t>Esta</a:t>
            </a:r>
            <a:r>
              <a:rPr kumimoji="0" lang="en-US" sz="2400" b="0" i="0" u="none" strike="noStrike" kern="1200" cap="none" spc="0" normalizeH="0" noProof="0" dirty="0">
                <a:ln>
                  <a:noFill/>
                </a:ln>
                <a:effectLst/>
                <a:uLnTx/>
                <a:uFillTx/>
                <a:latin typeface="Century Gothic" panose="020F0302020204030204"/>
                <a:ea typeface="+mn-ea"/>
                <a:cs typeface="+mn-cs"/>
              </a:rPr>
              <a:t> </a:t>
            </a:r>
            <a:r>
              <a:rPr kumimoji="0" lang="en-US" sz="2400" b="0" i="0" u="none" strike="noStrike" kern="1200" cap="none" spc="0" normalizeH="0" noProof="0" dirty="0" err="1">
                <a:ln>
                  <a:noFill/>
                </a:ln>
                <a:effectLst/>
                <a:uLnTx/>
                <a:uFillTx/>
                <a:latin typeface="Century Gothic" panose="020F0302020204030204"/>
                <a:ea typeface="+mn-ea"/>
                <a:cs typeface="+mn-cs"/>
              </a:rPr>
              <a:t>camiseta</a:t>
            </a:r>
            <a:r>
              <a:rPr kumimoji="0" lang="en-US" sz="2400" b="0" i="0" u="none" strike="noStrike" kern="1200" cap="none" spc="0" normalizeH="0" noProof="0" dirty="0">
                <a:ln>
                  <a:noFill/>
                </a:ln>
                <a:effectLst/>
                <a:uLnTx/>
                <a:uFillTx/>
                <a:latin typeface="Century Gothic" panose="020F0302020204030204"/>
                <a:ea typeface="+mn-ea"/>
                <a:cs typeface="+mn-cs"/>
              </a:rPr>
              <a:t> </a:t>
            </a:r>
            <a:r>
              <a:rPr lang="en-US" sz="2400" dirty="0">
                <a:latin typeface="Century Gothic" panose="020F0302020204030204"/>
              </a:rPr>
              <a:t>es </a:t>
            </a:r>
            <a:r>
              <a:rPr lang="en-US" sz="2400" dirty="0" err="1">
                <a:latin typeface="Century Gothic" panose="020F0302020204030204"/>
              </a:rPr>
              <a:t>tu</a:t>
            </a:r>
            <a:r>
              <a:rPr lang="en-US" sz="2400" dirty="0">
                <a:latin typeface="Century Gothic" panose="020F0302020204030204"/>
              </a:rPr>
              <a:t> </a:t>
            </a:r>
            <a:r>
              <a:rPr lang="en-US" sz="2400" dirty="0" err="1">
                <a:latin typeface="Century Gothic" panose="020F0302020204030204"/>
              </a:rPr>
              <a:t>talla</a:t>
            </a:r>
            <a:r>
              <a:rPr kumimoji="0" lang="en-US" sz="2400" b="0" i="0" u="none" strike="noStrike" kern="1200" cap="none" spc="0" normalizeH="0" baseline="0" noProof="0" dirty="0">
                <a:ln>
                  <a:noFill/>
                </a:ln>
                <a:effectLst/>
                <a:uLnTx/>
                <a:uFillTx/>
                <a:latin typeface="Century Gothic" panose="020F0302020204030204"/>
                <a:ea typeface="+mn-ea"/>
                <a:cs typeface="+mn-cs"/>
              </a:rPr>
              <a:t>.</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9" name="Rounded Rectangular Callout 18"/>
          <p:cNvSpPr/>
          <p:nvPr/>
        </p:nvSpPr>
        <p:spPr>
          <a:xfrm>
            <a:off x="9608457" y="3971611"/>
            <a:ext cx="2481943" cy="1484692"/>
          </a:xfrm>
          <a:prstGeom prst="wedgeRoundRectCallout">
            <a:avLst>
              <a:gd name="adj1" fmla="val -58548"/>
              <a:gd name="adj2" fmla="val -21517"/>
              <a:gd name="adj3" fmla="val 16667"/>
            </a:avLst>
          </a:prstGeom>
          <a:solidFill>
            <a:schemeClr val="accent4">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a:ea typeface="+mn-ea"/>
                <a:cs typeface="+mn-cs"/>
              </a:rPr>
              <a:t>Remember, you can use ‘mi(s)’ and ‘</a:t>
            </a:r>
            <a:r>
              <a:rPr kumimoji="0" lang="en-GB" sz="2000" b="0" i="0" u="none" strike="noStrike" kern="1200" cap="none" spc="0" normalizeH="0" baseline="0" noProof="0" dirty="0" err="1">
                <a:ln>
                  <a:noFill/>
                </a:ln>
                <a:solidFill>
                  <a:schemeClr val="tx1"/>
                </a:solidFill>
                <a:effectLst/>
                <a:uLnTx/>
                <a:uFillTx/>
                <a:latin typeface="Century Gothic"/>
                <a:ea typeface="+mn-ea"/>
                <a:cs typeface="+mn-cs"/>
              </a:rPr>
              <a:t>tu</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(s)’ </a:t>
            </a:r>
            <a:r>
              <a:rPr kumimoji="0" lang="en-GB" sz="2000" b="0" i="0" u="none" strike="noStrike" kern="1200" cap="none" spc="0" normalizeH="0" baseline="0" noProof="0">
                <a:ln>
                  <a:noFill/>
                </a:ln>
                <a:solidFill>
                  <a:schemeClr val="tx1"/>
                </a:solidFill>
                <a:effectLst/>
                <a:uLnTx/>
                <a:uFillTx/>
                <a:latin typeface="Century Gothic"/>
                <a:ea typeface="+mn-ea"/>
                <a:cs typeface="+mn-cs"/>
              </a:rPr>
              <a:t>with masculine </a:t>
            </a:r>
            <a:r>
              <a:rPr kumimoji="0" lang="en-GB" sz="2000" b="1" i="1" u="none" strike="noStrike" kern="1200" cap="none" spc="0" normalizeH="0" baseline="0" noProof="0" dirty="0">
                <a:ln>
                  <a:noFill/>
                </a:ln>
                <a:solidFill>
                  <a:schemeClr val="tx1"/>
                </a:solidFill>
                <a:effectLst/>
                <a:uLnTx/>
                <a:uFillTx/>
                <a:latin typeface="Century Gothic"/>
                <a:ea typeface="+mn-ea"/>
                <a:cs typeface="+mn-cs"/>
              </a:rPr>
              <a:t>and</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 feminine nouns.</a:t>
            </a:r>
          </a:p>
        </p:txBody>
      </p:sp>
      <p:sp>
        <p:nvSpPr>
          <p:cNvPr id="24" name="Rectangle 23"/>
          <p:cNvSpPr/>
          <p:nvPr/>
        </p:nvSpPr>
        <p:spPr>
          <a:xfrm>
            <a:off x="269603" y="4324803"/>
            <a:ext cx="322395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a:ea typeface="+mn-ea"/>
                <a:cs typeface="+mn-cs"/>
              </a:rPr>
              <a:t>This t-shirt is your size.</a:t>
            </a:r>
            <a:endParaRPr kumimoji="0" lang="en-GB" sz="2400" b="0" i="1" u="none" strike="noStrike" kern="1200" cap="none" spc="0" normalizeH="0" baseline="0" noProof="0" dirty="0">
              <a:ln>
                <a:noFill/>
              </a:ln>
              <a:effectLst/>
              <a:uLnTx/>
              <a:uFillTx/>
              <a:latin typeface="Century Gothic"/>
              <a:ea typeface="+mn-ea"/>
              <a:cs typeface="+mn-cs"/>
            </a:endParaRPr>
          </a:p>
        </p:txBody>
      </p:sp>
      <p:sp>
        <p:nvSpPr>
          <p:cNvPr id="26" name="TextBox 25"/>
          <p:cNvSpPr txBox="1"/>
          <p:nvPr/>
        </p:nvSpPr>
        <p:spPr>
          <a:xfrm>
            <a:off x="6603347" y="1804228"/>
            <a:ext cx="49858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a:ea typeface="+mn-ea"/>
                <a:cs typeface="+mn-cs"/>
              </a:rPr>
              <a:t>Mi amiga </a:t>
            </a:r>
            <a:r>
              <a:rPr kumimoji="0" lang="en-US" sz="2400" b="0" i="0" u="none" strike="noStrike" kern="1200" cap="none" spc="0" normalizeH="0" baseline="0" noProof="0" dirty="0" err="1">
                <a:ln>
                  <a:noFill/>
                </a:ln>
                <a:effectLst/>
                <a:uLnTx/>
                <a:uFillTx/>
                <a:latin typeface="Century Gothic"/>
                <a:ea typeface="+mn-ea"/>
                <a:cs typeface="+mn-cs"/>
              </a:rPr>
              <a:t>participa</a:t>
            </a:r>
            <a:r>
              <a:rPr kumimoji="0" lang="en-US" sz="2400" b="0" i="0" u="none" strike="noStrike" kern="1200" cap="none" spc="0" normalizeH="0" baseline="0" noProof="0" dirty="0">
                <a:ln>
                  <a:noFill/>
                </a:ln>
                <a:effectLst/>
                <a:uLnTx/>
                <a:uFillTx/>
                <a:latin typeface="Century Gothic"/>
                <a:ea typeface="+mn-ea"/>
                <a:cs typeface="+mn-cs"/>
              </a:rPr>
              <a:t> </a:t>
            </a:r>
            <a:r>
              <a:rPr kumimoji="0" lang="en-US" sz="2400" b="0" i="0" u="none" strike="noStrike" kern="1200" cap="none" spc="0" normalizeH="0" baseline="0" noProof="0" dirty="0" err="1">
                <a:ln>
                  <a:noFill/>
                </a:ln>
                <a:effectLst/>
                <a:uLnTx/>
                <a:uFillTx/>
                <a:latin typeface="Century Gothic"/>
                <a:ea typeface="+mn-ea"/>
                <a:cs typeface="+mn-cs"/>
              </a:rPr>
              <a:t>en</a:t>
            </a:r>
            <a:r>
              <a:rPr kumimoji="0" lang="en-US" sz="2400" b="0" i="0" u="none" strike="noStrike" kern="1200" cap="none" spc="0" normalizeH="0" baseline="0" noProof="0" dirty="0">
                <a:ln>
                  <a:noFill/>
                </a:ln>
                <a:effectLst/>
                <a:uLnTx/>
                <a:uFillTx/>
                <a:latin typeface="Century Gothic"/>
                <a:ea typeface="+mn-ea"/>
                <a:cs typeface="+mn-cs"/>
              </a:rPr>
              <a:t> la</a:t>
            </a:r>
            <a:r>
              <a:rPr kumimoji="0" lang="en-US" sz="2400" b="0" i="0" u="none" strike="noStrike" kern="1200" cap="none" spc="0" normalizeH="0" noProof="0" dirty="0">
                <a:ln>
                  <a:noFill/>
                </a:ln>
                <a:effectLst/>
                <a:uLnTx/>
                <a:uFillTx/>
                <a:latin typeface="Century Gothic"/>
                <a:ea typeface="+mn-ea"/>
                <a:cs typeface="+mn-cs"/>
              </a:rPr>
              <a:t> fiesta</a:t>
            </a:r>
            <a:r>
              <a:rPr kumimoji="0" lang="en-US" sz="2400" b="0" i="0" u="none" strike="noStrike" kern="1200" cap="none" spc="0" normalizeH="0" baseline="0" noProof="0" dirty="0">
                <a:ln>
                  <a:noFill/>
                </a:ln>
                <a:effectLst/>
                <a:uLnTx/>
                <a:uFillTx/>
                <a:latin typeface="Century Gothic"/>
                <a:ea typeface="+mn-ea"/>
                <a:cs typeface="+mn-cs"/>
              </a:rPr>
              <a:t>.</a:t>
            </a:r>
          </a:p>
        </p:txBody>
      </p:sp>
      <p:sp>
        <p:nvSpPr>
          <p:cNvPr id="30" name="TextBox 29">
            <a:extLst>
              <a:ext uri="{FF2B5EF4-FFF2-40B4-BE49-F238E27FC236}">
                <a16:creationId xmlns:a16="http://schemas.microsoft.com/office/drawing/2014/main" id="{3CC80B4A-8FB9-5141-8C3B-F7B756E6597D}"/>
              </a:ext>
            </a:extLst>
          </p:cNvPr>
          <p:cNvSpPr txBox="1"/>
          <p:nvPr/>
        </p:nvSpPr>
        <p:spPr>
          <a:xfrm>
            <a:off x="180000" y="2475395"/>
            <a:ext cx="7301456" cy="492764"/>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Century Gothic"/>
                <a:ea typeface="+mn-ea"/>
                <a:cs typeface="+mn-cs"/>
              </a:rPr>
              <a:t>To say </a:t>
            </a:r>
            <a:r>
              <a:rPr kumimoji="0" lang="en-US" sz="2400" b="0" i="0" u="none" strike="noStrike" kern="1200" cap="none" spc="0" normalizeH="0" baseline="0" noProof="0" dirty="0">
                <a:ln>
                  <a:noFill/>
                </a:ln>
                <a:effectLst/>
                <a:uLnTx/>
                <a:uFillTx/>
                <a:latin typeface="Century Gothic"/>
                <a:ea typeface="+mn-ea"/>
                <a:cs typeface="+mn-cs"/>
              </a:rPr>
              <a:t>‘</a:t>
            </a:r>
            <a:r>
              <a:rPr kumimoji="0" lang="en-US" sz="2400" b="1" i="0" u="none" strike="noStrike" kern="1200" cap="none" spc="0" normalizeH="0" baseline="0" noProof="0" dirty="0">
                <a:ln>
                  <a:noFill/>
                </a:ln>
                <a:effectLst/>
                <a:uLnTx/>
                <a:uFillTx/>
                <a:latin typeface="Century Gothic"/>
                <a:ea typeface="+mn-ea"/>
                <a:cs typeface="+mn-cs"/>
              </a:rPr>
              <a:t>my</a:t>
            </a:r>
            <a:r>
              <a:rPr kumimoji="0" lang="en-US" sz="2400" b="0" i="0" u="none" strike="noStrike" kern="1200" cap="none" spc="0" normalizeH="0" baseline="0" noProof="0" dirty="0">
                <a:ln>
                  <a:noFill/>
                </a:ln>
                <a:effectLst/>
                <a:uLnTx/>
                <a:uFillTx/>
                <a:latin typeface="Century Gothic"/>
                <a:ea typeface="+mn-ea"/>
                <a:cs typeface="+mn-cs"/>
              </a:rPr>
              <a:t>’ before </a:t>
            </a:r>
            <a:r>
              <a:rPr kumimoji="0" lang="en-US" sz="2400" b="0" i="0" u="none" strike="noStrike" kern="1200" cap="none" spc="0" normalizeH="0" baseline="0" noProof="0">
                <a:ln>
                  <a:noFill/>
                </a:ln>
                <a:effectLst/>
                <a:uLnTx/>
                <a:uFillTx/>
                <a:latin typeface="Century Gothic"/>
                <a:ea typeface="+mn-ea"/>
                <a:cs typeface="+mn-cs"/>
              </a:rPr>
              <a:t>a plural noun, use _____.</a:t>
            </a:r>
            <a:endParaRPr kumimoji="0" lang="en-US" sz="2400" b="0" i="0" u="none" strike="noStrike" kern="1200" cap="none" spc="0" normalizeH="0" baseline="0" noProof="0" dirty="0">
              <a:ln>
                <a:noFill/>
              </a:ln>
              <a:effectLst/>
              <a:uLnTx/>
              <a:uFillTx/>
              <a:latin typeface="Century Gothic"/>
              <a:ea typeface="+mn-ea"/>
              <a:cs typeface="+mn-cs"/>
            </a:endParaRPr>
          </a:p>
        </p:txBody>
      </p:sp>
      <p:sp>
        <p:nvSpPr>
          <p:cNvPr id="31" name="TextBox 30"/>
          <p:cNvSpPr txBox="1"/>
          <p:nvPr/>
        </p:nvSpPr>
        <p:spPr>
          <a:xfrm>
            <a:off x="5823142" y="2492387"/>
            <a:ext cx="775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solidFill>
                <a:effectLst/>
                <a:uLnTx/>
                <a:uFillTx/>
                <a:latin typeface="Century Gothic"/>
                <a:ea typeface="+mn-ea"/>
                <a:cs typeface="+mn-cs"/>
              </a:rPr>
              <a:t>mis</a:t>
            </a:r>
            <a:endParaRPr kumimoji="0" lang="en-US" sz="2400" b="1" i="0" u="none" strike="noStrike" kern="1200" cap="none" spc="0" normalizeH="0" baseline="0" noProof="0" dirty="0">
              <a:ln>
                <a:noFill/>
              </a:ln>
              <a:solidFill>
                <a:schemeClr val="tx2"/>
              </a:solidFill>
              <a:effectLst/>
              <a:uLnTx/>
              <a:uFillTx/>
              <a:latin typeface="Century Gothic"/>
              <a:ea typeface="+mn-ea"/>
              <a:cs typeface="+mn-cs"/>
            </a:endParaRPr>
          </a:p>
        </p:txBody>
      </p:sp>
      <p:sp>
        <p:nvSpPr>
          <p:cNvPr id="32" name="TextBox 31"/>
          <p:cNvSpPr txBox="1"/>
          <p:nvPr/>
        </p:nvSpPr>
        <p:spPr>
          <a:xfrm>
            <a:off x="220780" y="1815711"/>
            <a:ext cx="65547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a:ea typeface="+mn-ea"/>
                <a:cs typeface="+mn-cs"/>
              </a:rPr>
              <a:t>My friend participates</a:t>
            </a:r>
            <a:r>
              <a:rPr kumimoji="0" lang="en-US" sz="2400" b="0" i="1" u="none" strike="noStrike" kern="1200" cap="none" spc="0" normalizeH="0" noProof="0" dirty="0">
                <a:ln>
                  <a:noFill/>
                </a:ln>
                <a:effectLst/>
                <a:uLnTx/>
                <a:uFillTx/>
                <a:latin typeface="Century Gothic"/>
                <a:ea typeface="+mn-ea"/>
                <a:cs typeface="+mn-cs"/>
              </a:rPr>
              <a:t> in the festival</a:t>
            </a:r>
            <a:r>
              <a:rPr kumimoji="0" lang="en-US" sz="2400" b="0" i="1" u="none" strike="noStrike" kern="1200" cap="none" spc="0" normalizeH="0" baseline="0" noProof="0" dirty="0">
                <a:ln>
                  <a:noFill/>
                </a:ln>
                <a:effectLst/>
                <a:uLnTx/>
                <a:uFillTx/>
                <a:latin typeface="Century Gothic"/>
                <a:ea typeface="+mn-ea"/>
                <a:cs typeface="+mn-cs"/>
              </a:rPr>
              <a:t>.</a:t>
            </a:r>
          </a:p>
        </p:txBody>
      </p:sp>
      <p:cxnSp>
        <p:nvCxnSpPr>
          <p:cNvPr id="33" name="Straight Arrow Connector 32"/>
          <p:cNvCxnSpPr/>
          <p:nvPr/>
        </p:nvCxnSpPr>
        <p:spPr>
          <a:xfrm>
            <a:off x="5726779" y="2060397"/>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34" name="TextBox 33"/>
          <p:cNvSpPr txBox="1"/>
          <p:nvPr/>
        </p:nvSpPr>
        <p:spPr>
          <a:xfrm>
            <a:off x="220780" y="2978112"/>
            <a:ext cx="67708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effectLst/>
                <a:uLnTx/>
                <a:uFillTx/>
                <a:latin typeface="Century Gothic"/>
                <a:ea typeface="+mn-ea"/>
                <a:cs typeface="+mn-cs"/>
              </a:rPr>
              <a:t> I</a:t>
            </a:r>
            <a:r>
              <a:rPr kumimoji="0" lang="en-US" sz="2400" b="0" i="1" u="none" strike="noStrike" kern="1200" cap="none" spc="0" normalizeH="0" noProof="0" dirty="0">
                <a:ln>
                  <a:noFill/>
                </a:ln>
                <a:effectLst/>
                <a:uLnTx/>
                <a:uFillTx/>
                <a:latin typeface="Century Gothic"/>
                <a:ea typeface="+mn-ea"/>
                <a:cs typeface="+mn-cs"/>
              </a:rPr>
              <a:t> try to make my dreams reality.</a:t>
            </a:r>
            <a:endParaRPr kumimoji="0" lang="en-US" sz="2400" b="0" i="1" u="none" strike="noStrike" kern="1200" cap="none" spc="0" normalizeH="0" baseline="0" noProof="0" dirty="0">
              <a:ln>
                <a:noFill/>
              </a:ln>
              <a:effectLst/>
              <a:uLnTx/>
              <a:uFillTx/>
              <a:latin typeface="Century Gothic"/>
              <a:ea typeface="+mn-ea"/>
              <a:cs typeface="+mn-cs"/>
            </a:endParaRPr>
          </a:p>
        </p:txBody>
      </p:sp>
      <p:cxnSp>
        <p:nvCxnSpPr>
          <p:cNvPr id="35" name="Straight Arrow Connector 34"/>
          <p:cNvCxnSpPr/>
          <p:nvPr/>
        </p:nvCxnSpPr>
        <p:spPr>
          <a:xfrm>
            <a:off x="5143100" y="3201419"/>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36" name="TextBox 35"/>
          <p:cNvSpPr txBox="1"/>
          <p:nvPr/>
        </p:nvSpPr>
        <p:spPr>
          <a:xfrm>
            <a:off x="6114287" y="2971889"/>
            <a:ext cx="6228043" cy="461665"/>
          </a:xfrm>
          <a:prstGeom prst="rect">
            <a:avLst/>
          </a:prstGeom>
          <a:noFill/>
        </p:spPr>
        <p:txBody>
          <a:bodyPr wrap="square" rtlCol="0">
            <a:spAutoFit/>
          </a:bodyPr>
          <a:lstStyle/>
          <a:p>
            <a:pPr lvl="0">
              <a:defRPr/>
            </a:pPr>
            <a:r>
              <a:rPr kumimoji="0" lang="en-US" sz="2400" b="0" i="0" u="none" strike="noStrike" kern="1200" cap="none" spc="0" normalizeH="0" baseline="0" noProof="0" dirty="0" err="1">
                <a:ln>
                  <a:noFill/>
                </a:ln>
                <a:effectLst/>
                <a:uLnTx/>
                <a:uFillTx/>
                <a:latin typeface="Century Gothic"/>
                <a:ea typeface="+mn-ea"/>
                <a:cs typeface="+mn-cs"/>
              </a:rPr>
              <a:t>Intento</a:t>
            </a:r>
            <a:r>
              <a:rPr kumimoji="0" lang="en-US" sz="2400" b="0" i="0" u="none" strike="noStrike" kern="1200" cap="none" spc="0" normalizeH="0" baseline="0" noProof="0" dirty="0">
                <a:ln>
                  <a:noFill/>
                </a:ln>
                <a:effectLst/>
                <a:uLnTx/>
                <a:uFillTx/>
                <a:latin typeface="Century Gothic"/>
                <a:ea typeface="+mn-ea"/>
                <a:cs typeface="+mn-cs"/>
              </a:rPr>
              <a:t> </a:t>
            </a:r>
            <a:r>
              <a:rPr kumimoji="0" lang="en-US" sz="2400" b="0" i="0" u="none" strike="noStrike" kern="1200" cap="none" spc="0" normalizeH="0" baseline="0" noProof="0" dirty="0" err="1">
                <a:ln>
                  <a:noFill/>
                </a:ln>
                <a:effectLst/>
                <a:uLnTx/>
                <a:uFillTx/>
                <a:latin typeface="Century Gothic"/>
              </a:rPr>
              <a:t>hacer</a:t>
            </a:r>
            <a:r>
              <a:rPr kumimoji="0" lang="en-US" sz="2400" b="0" i="0" u="none" strike="noStrike" kern="1200" cap="none" spc="0" normalizeH="0" baseline="0" noProof="0" dirty="0">
                <a:ln>
                  <a:noFill/>
                </a:ln>
                <a:effectLst/>
                <a:uLnTx/>
                <a:uFillTx/>
                <a:latin typeface="Century Gothic"/>
              </a:rPr>
              <a:t> mis sue</a:t>
            </a:r>
            <a:r>
              <a:rPr lang="en-GB" sz="2400" dirty="0" err="1"/>
              <a:t>ños</a:t>
            </a:r>
            <a:r>
              <a:rPr lang="en-GB" sz="2400" dirty="0"/>
              <a:t> </a:t>
            </a:r>
            <a:r>
              <a:rPr lang="en-GB" sz="2400" dirty="0" err="1"/>
              <a:t>realidad</a:t>
            </a:r>
            <a:r>
              <a:rPr kumimoji="0" lang="en-US" sz="2400" b="0" i="0" u="none" strike="noStrike" kern="1200" cap="none" spc="0" normalizeH="0" baseline="0" noProof="0" dirty="0">
                <a:ln>
                  <a:noFill/>
                </a:ln>
                <a:effectLst/>
                <a:uLnTx/>
                <a:uFillTx/>
                <a:latin typeface="Century Gothic"/>
              </a:rPr>
              <a:t>.</a:t>
            </a:r>
          </a:p>
        </p:txBody>
      </p:sp>
      <p:cxnSp>
        <p:nvCxnSpPr>
          <p:cNvPr id="37" name="Straight Arrow Connector 36"/>
          <p:cNvCxnSpPr/>
          <p:nvPr/>
        </p:nvCxnSpPr>
        <p:spPr>
          <a:xfrm>
            <a:off x="4485881" y="4550850"/>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38" name="Straight Arrow Connector 37"/>
          <p:cNvCxnSpPr/>
          <p:nvPr/>
        </p:nvCxnSpPr>
        <p:spPr>
          <a:xfrm>
            <a:off x="4659148" y="5831291"/>
            <a:ext cx="691742"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39" name="Rectangle 38"/>
          <p:cNvSpPr/>
          <p:nvPr/>
        </p:nvSpPr>
        <p:spPr>
          <a:xfrm>
            <a:off x="269603" y="5057604"/>
            <a:ext cx="6811480" cy="492764"/>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latin typeface="Century Gothic"/>
                <a:ea typeface="+mn-ea"/>
                <a:cs typeface="+mn-cs"/>
              </a:rPr>
              <a:t>To say ‘</a:t>
            </a:r>
            <a:r>
              <a:rPr kumimoji="0" lang="en-US" sz="2400" b="1" i="0" u="none" strike="noStrike" kern="1200" cap="none" spc="0" normalizeH="0" baseline="0" noProof="0">
                <a:ln>
                  <a:noFill/>
                </a:ln>
                <a:effectLst/>
                <a:uLnTx/>
                <a:uFillTx/>
                <a:latin typeface="Century Gothic"/>
                <a:ea typeface="+mn-ea"/>
                <a:cs typeface="+mn-cs"/>
              </a:rPr>
              <a:t>your</a:t>
            </a:r>
            <a:r>
              <a:rPr kumimoji="0" lang="en-US" sz="2400" b="0" i="0" u="none" strike="noStrike" kern="1200" cap="none" spc="0" normalizeH="0" baseline="0" noProof="0">
                <a:ln>
                  <a:noFill/>
                </a:ln>
                <a:effectLst/>
                <a:uLnTx/>
                <a:uFillTx/>
                <a:latin typeface="Century Gothic"/>
                <a:ea typeface="+mn-ea"/>
                <a:cs typeface="+mn-cs"/>
              </a:rPr>
              <a:t>’ before a plural noun, use _____.</a:t>
            </a:r>
          </a:p>
        </p:txBody>
      </p:sp>
      <p:sp>
        <p:nvSpPr>
          <p:cNvPr id="40" name="TextBox 39"/>
          <p:cNvSpPr txBox="1"/>
          <p:nvPr/>
        </p:nvSpPr>
        <p:spPr>
          <a:xfrm>
            <a:off x="6205465" y="5057604"/>
            <a:ext cx="7861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solidFill>
                <a:effectLst/>
                <a:uLnTx/>
                <a:uFillTx/>
                <a:latin typeface="Century Gothic"/>
                <a:ea typeface="+mn-ea"/>
                <a:cs typeface="+mn-cs"/>
              </a:rPr>
              <a:t>tus</a:t>
            </a:r>
            <a:endParaRPr kumimoji="0" lang="en-US" sz="2400" b="1" i="0" u="none" strike="noStrike" kern="1200" cap="none" spc="0" normalizeH="0" baseline="0" noProof="0" dirty="0">
              <a:ln>
                <a:noFill/>
              </a:ln>
              <a:solidFill>
                <a:schemeClr val="tx2"/>
              </a:solidFill>
              <a:effectLst/>
              <a:uLnTx/>
              <a:uFillTx/>
              <a:latin typeface="Century Gothic"/>
              <a:ea typeface="+mn-ea"/>
              <a:cs typeface="+mn-cs"/>
            </a:endParaRPr>
          </a:p>
        </p:txBody>
      </p:sp>
      <p:sp>
        <p:nvSpPr>
          <p:cNvPr id="42" name="TextBox 41"/>
          <p:cNvSpPr txBox="1"/>
          <p:nvPr/>
        </p:nvSpPr>
        <p:spPr>
          <a:xfrm>
            <a:off x="5391514" y="5600458"/>
            <a:ext cx="4577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Century Gothic" panose="020F0302020204030204"/>
                <a:ea typeface="+mn-ea"/>
                <a:cs typeface="+mn-cs"/>
              </a:rPr>
              <a:t>Tus amigos </a:t>
            </a:r>
            <a:r>
              <a:rPr kumimoji="0" lang="en-US" sz="2400" b="0" i="0" u="none" strike="noStrike" kern="1200" cap="none" spc="0" normalizeH="0" baseline="0" noProof="0" dirty="0" err="1">
                <a:ln>
                  <a:noFill/>
                </a:ln>
                <a:effectLst/>
                <a:uLnTx/>
                <a:uFillTx/>
                <a:latin typeface="Century Gothic" panose="020F0302020204030204"/>
                <a:ea typeface="+mn-ea"/>
                <a:cs typeface="+mn-cs"/>
              </a:rPr>
              <a:t>están</a:t>
            </a:r>
            <a:r>
              <a:rPr kumimoji="0" lang="en-US" sz="2400" b="0" i="0" u="none" strike="noStrike" kern="1200" cap="none" spc="0" normalizeH="0" noProof="0" dirty="0">
                <a:ln>
                  <a:noFill/>
                </a:ln>
                <a:effectLst/>
                <a:uLnTx/>
                <a:uFillTx/>
                <a:latin typeface="Century Gothic" panose="020F0302020204030204"/>
                <a:ea typeface="+mn-ea"/>
                <a:cs typeface="+mn-cs"/>
              </a:rPr>
              <a:t> </a:t>
            </a:r>
            <a:r>
              <a:rPr kumimoji="0" lang="en-US" sz="2400" b="0" i="0" u="none" strike="noStrike" kern="1200" cap="none" spc="0" normalizeH="0" noProof="0" dirty="0" err="1">
                <a:ln>
                  <a:noFill/>
                </a:ln>
                <a:effectLst/>
                <a:uLnTx/>
                <a:uFillTx/>
                <a:latin typeface="Century Gothic" panose="020F0302020204030204"/>
                <a:ea typeface="+mn-ea"/>
                <a:cs typeface="+mn-cs"/>
              </a:rPr>
              <a:t>en</a:t>
            </a:r>
            <a:r>
              <a:rPr kumimoji="0" lang="en-US" sz="2400" b="0" i="0" u="none" strike="noStrike" kern="1200" cap="none" spc="0" normalizeH="0" noProof="0" dirty="0">
                <a:ln>
                  <a:noFill/>
                </a:ln>
                <a:effectLst/>
                <a:uLnTx/>
                <a:uFillTx/>
                <a:latin typeface="Century Gothic" panose="020F0302020204030204"/>
                <a:ea typeface="+mn-ea"/>
                <a:cs typeface="+mn-cs"/>
              </a:rPr>
              <a:t> la </a:t>
            </a:r>
            <a:r>
              <a:rPr kumimoji="0" lang="en-US" sz="2400" b="0" i="0" u="none" strike="noStrike" kern="1200" cap="none" spc="0" normalizeH="0" noProof="0" dirty="0" err="1">
                <a:ln>
                  <a:noFill/>
                </a:ln>
                <a:effectLst/>
                <a:uLnTx/>
                <a:uFillTx/>
                <a:latin typeface="Century Gothic" panose="020F0302020204030204"/>
                <a:ea typeface="+mn-ea"/>
                <a:cs typeface="+mn-cs"/>
              </a:rPr>
              <a:t>calle</a:t>
            </a:r>
            <a:r>
              <a:rPr kumimoji="0" lang="en-US" sz="2400" b="0" i="0" u="none" strike="noStrike" kern="1200" cap="none" spc="0" normalizeH="0" noProof="0" dirty="0">
                <a:ln>
                  <a:noFill/>
                </a:ln>
                <a:effectLst/>
                <a:uLnTx/>
                <a:uFillTx/>
                <a:latin typeface="Century Gothic" panose="020F0302020204030204"/>
                <a:ea typeface="+mn-ea"/>
                <a:cs typeface="+mn-cs"/>
              </a:rPr>
              <a:t>.</a:t>
            </a:r>
            <a:endParaRPr kumimoji="0" lang="en-US" sz="2400" b="0" i="0" u="none" strike="noStrike" kern="1200" cap="none" spc="0" normalizeH="0" baseline="0" noProof="0" dirty="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8702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2" grpId="0"/>
      <p:bldP spid="3" grpId="0"/>
      <p:bldP spid="9" grpId="0"/>
      <p:bldP spid="19" grpId="0" animBg="1"/>
      <p:bldP spid="24" grpId="0"/>
      <p:bldP spid="26" grpId="0"/>
      <p:bldP spid="31" grpId="0"/>
      <p:bldP spid="32" grpId="0"/>
      <p:bldP spid="34" grpId="0"/>
      <p:bldP spid="36" grpId="0"/>
      <p:bldP spid="39" grpId="0"/>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716126-CC45-4781-B1AE-4F02C0D058ED}"/>
              </a:ext>
            </a:extLst>
          </p:cNvPr>
          <p:cNvSpPr>
            <a:spLocks noGrp="1"/>
          </p:cNvSpPr>
          <p:nvPr>
            <p:ph type="title"/>
          </p:nvPr>
        </p:nvSpPr>
        <p:spPr>
          <a:xfrm>
            <a:off x="52621" y="147342"/>
            <a:ext cx="3439886" cy="1172497"/>
          </a:xfrm>
        </p:spPr>
        <p:txBody>
          <a:bodyPr>
            <a:normAutofit/>
          </a:bodyPr>
          <a:lstStyle/>
          <a:p>
            <a:r>
              <a:rPr lang="en-GB" dirty="0"/>
              <a:t>¡</a:t>
            </a:r>
            <a:r>
              <a:rPr lang="en-GB" dirty="0" err="1"/>
              <a:t>Bienvenido</a:t>
            </a:r>
            <a:r>
              <a:rPr lang="en-GB" dirty="0"/>
              <a:t> a Pamplona!</a:t>
            </a:r>
          </a:p>
        </p:txBody>
      </p:sp>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5" imgW="0" imgH="0" progId="Paint.Picture">
                  <p:embed/>
                </p:oleObj>
              </mc:Choice>
              <mc:Fallback>
                <p:oleObj name="Bitmap Image" r:id="rId5"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graphicFrame>
        <p:nvGraphicFramePr>
          <p:cNvPr id="2" name="Table 1">
            <a:extLst>
              <a:ext uri="{FF2B5EF4-FFF2-40B4-BE49-F238E27FC236}">
                <a16:creationId xmlns:a16="http://schemas.microsoft.com/office/drawing/2014/main" id="{09B730AC-F688-4284-A0EC-0E4DBE244A39}"/>
              </a:ext>
            </a:extLst>
          </p:cNvPr>
          <p:cNvGraphicFramePr>
            <a:graphicFrameLocks noGrp="1"/>
          </p:cNvGraphicFramePr>
          <p:nvPr>
            <p:extLst>
              <p:ext uri="{D42A27DB-BD31-4B8C-83A1-F6EECF244321}">
                <p14:modId xmlns:p14="http://schemas.microsoft.com/office/powerpoint/2010/main" val="443831536"/>
              </p:ext>
            </p:extLst>
          </p:nvPr>
        </p:nvGraphicFramePr>
        <p:xfrm>
          <a:off x="105565" y="1397703"/>
          <a:ext cx="8224313" cy="4840442"/>
        </p:xfrm>
        <a:graphic>
          <a:graphicData uri="http://schemas.openxmlformats.org/drawingml/2006/table">
            <a:tbl>
              <a:tblPr firstRow="1" bandRow="1">
                <a:tableStyleId>{5C22544A-7EE6-4342-B048-85BDC9FD1C3A}</a:tableStyleId>
              </a:tblPr>
              <a:tblGrid>
                <a:gridCol w="467459">
                  <a:extLst>
                    <a:ext uri="{9D8B030D-6E8A-4147-A177-3AD203B41FA5}">
                      <a16:colId xmlns:a16="http://schemas.microsoft.com/office/drawing/2014/main" val="210170853"/>
                    </a:ext>
                  </a:extLst>
                </a:gridCol>
                <a:gridCol w="4206240">
                  <a:extLst>
                    <a:ext uri="{9D8B030D-6E8A-4147-A177-3AD203B41FA5}">
                      <a16:colId xmlns:a16="http://schemas.microsoft.com/office/drawing/2014/main" val="2200251370"/>
                    </a:ext>
                  </a:extLst>
                </a:gridCol>
                <a:gridCol w="841783">
                  <a:extLst>
                    <a:ext uri="{9D8B030D-6E8A-4147-A177-3AD203B41FA5}">
                      <a16:colId xmlns:a16="http://schemas.microsoft.com/office/drawing/2014/main" val="2488842728"/>
                    </a:ext>
                  </a:extLst>
                </a:gridCol>
                <a:gridCol w="931160">
                  <a:extLst>
                    <a:ext uri="{9D8B030D-6E8A-4147-A177-3AD203B41FA5}">
                      <a16:colId xmlns:a16="http://schemas.microsoft.com/office/drawing/2014/main" val="2491788580"/>
                    </a:ext>
                  </a:extLst>
                </a:gridCol>
                <a:gridCol w="1777671">
                  <a:extLst>
                    <a:ext uri="{9D8B030D-6E8A-4147-A177-3AD203B41FA5}">
                      <a16:colId xmlns:a16="http://schemas.microsoft.com/office/drawing/2014/main" val="1718277671"/>
                    </a:ext>
                  </a:extLst>
                </a:gridCol>
              </a:tblGrid>
              <a:tr h="500812">
                <a:tc>
                  <a:txBody>
                    <a:bodyPr/>
                    <a:lstStyle/>
                    <a:p>
                      <a:r>
                        <a:rPr lang="en-GB" sz="2200" dirty="0"/>
                        <a:t> </a:t>
                      </a:r>
                    </a:p>
                  </a:txBody>
                  <a:tcPr/>
                </a:tc>
                <a:tc>
                  <a:txBody>
                    <a:bodyPr/>
                    <a:lstStyle/>
                    <a:p>
                      <a:endParaRPr lang="en-GB" sz="2200" dirty="0"/>
                    </a:p>
                  </a:txBody>
                  <a:tcPr/>
                </a:tc>
                <a:tc>
                  <a:txBody>
                    <a:bodyPr/>
                    <a:lstStyle/>
                    <a:p>
                      <a:pPr algn="ctr"/>
                      <a:r>
                        <a:rPr lang="en-GB" sz="2200" dirty="0" err="1"/>
                        <a:t>Yo</a:t>
                      </a:r>
                      <a:endParaRPr lang="en-GB" sz="2200" dirty="0"/>
                    </a:p>
                  </a:txBody>
                  <a:tcPr/>
                </a:tc>
                <a:tc>
                  <a:txBody>
                    <a:bodyPr/>
                    <a:lstStyle/>
                    <a:p>
                      <a:pPr algn="ctr"/>
                      <a:r>
                        <a:rPr lang="en-GB" sz="2200" dirty="0"/>
                        <a:t>Tú</a:t>
                      </a:r>
                    </a:p>
                  </a:txBody>
                  <a:tcPr/>
                </a:tc>
                <a:tc>
                  <a:txBody>
                    <a:bodyPr/>
                    <a:lstStyle/>
                    <a:p>
                      <a:r>
                        <a:rPr lang="en-GB" sz="2200" dirty="0"/>
                        <a:t>Command</a:t>
                      </a:r>
                    </a:p>
                  </a:txBody>
                  <a:tcPr/>
                </a:tc>
                <a:extLst>
                  <a:ext uri="{0D108BD9-81ED-4DB2-BD59-A6C34878D82A}">
                    <a16:rowId xmlns:a16="http://schemas.microsoft.com/office/drawing/2014/main" val="2065105172"/>
                  </a:ext>
                </a:extLst>
              </a:tr>
              <a:tr h="500812">
                <a:tc>
                  <a:txBody>
                    <a:bodyPr/>
                    <a:lstStyle/>
                    <a:p>
                      <a:endParaRPr lang="en-GB" sz="2200" b="1" dirty="0"/>
                    </a:p>
                  </a:txBody>
                  <a:tcPr/>
                </a:tc>
                <a:tc>
                  <a:txBody>
                    <a:bodyPr/>
                    <a:lstStyle/>
                    <a:p>
                      <a:r>
                        <a:rPr lang="en-GB" sz="2200" dirty="0"/>
                        <a:t>Meet with friends</a:t>
                      </a:r>
                    </a:p>
                  </a:txBody>
                  <a:tcPr/>
                </a:tc>
                <a:tc>
                  <a:txBody>
                    <a:bodyPr/>
                    <a:lstStyle/>
                    <a:p>
                      <a:endParaRPr lang="en-GB" sz="2200"/>
                    </a:p>
                  </a:txBody>
                  <a:tcPr/>
                </a:tc>
                <a:tc>
                  <a:txBody>
                    <a:bodyPr/>
                    <a:lstStyle/>
                    <a:p>
                      <a:endParaRPr lang="en-GB" sz="2200"/>
                    </a:p>
                  </a:txBody>
                  <a:tcPr/>
                </a:tc>
                <a:tc>
                  <a:txBody>
                    <a:bodyPr/>
                    <a:lstStyle/>
                    <a:p>
                      <a:endParaRPr lang="en-GB" sz="2200"/>
                    </a:p>
                  </a:txBody>
                  <a:tcPr/>
                </a:tc>
                <a:extLst>
                  <a:ext uri="{0D108BD9-81ED-4DB2-BD59-A6C34878D82A}">
                    <a16:rowId xmlns:a16="http://schemas.microsoft.com/office/drawing/2014/main" val="4230285385"/>
                  </a:ext>
                </a:extLst>
              </a:tr>
              <a:tr h="730715">
                <a:tc>
                  <a:txBody>
                    <a:bodyPr/>
                    <a:lstStyle/>
                    <a:p>
                      <a:endParaRPr lang="en-GB" sz="2200" b="1" dirty="0"/>
                    </a:p>
                  </a:txBody>
                  <a:tcPr/>
                </a:tc>
                <a:tc>
                  <a:txBody>
                    <a:bodyPr/>
                    <a:lstStyle/>
                    <a:p>
                      <a:r>
                        <a:rPr lang="en-GB" sz="2200" dirty="0"/>
                        <a:t>Try the salty cod, bull’s tail stew</a:t>
                      </a:r>
                    </a:p>
                  </a:txBody>
                  <a:tcPr/>
                </a:tc>
                <a:tc>
                  <a:txBody>
                    <a:bodyPr/>
                    <a:lstStyle/>
                    <a:p>
                      <a:endParaRPr lang="en-GB" sz="2200"/>
                    </a:p>
                  </a:txBody>
                  <a:tcPr/>
                </a:tc>
                <a:tc>
                  <a:txBody>
                    <a:bodyPr/>
                    <a:lstStyle/>
                    <a:p>
                      <a:endParaRPr lang="en-GB" sz="2200" dirty="0"/>
                    </a:p>
                  </a:txBody>
                  <a:tcPr/>
                </a:tc>
                <a:tc>
                  <a:txBody>
                    <a:bodyPr/>
                    <a:lstStyle/>
                    <a:p>
                      <a:endParaRPr lang="en-GB" sz="2200" dirty="0"/>
                    </a:p>
                  </a:txBody>
                  <a:tcPr/>
                </a:tc>
                <a:extLst>
                  <a:ext uri="{0D108BD9-81ED-4DB2-BD59-A6C34878D82A}">
                    <a16:rowId xmlns:a16="http://schemas.microsoft.com/office/drawing/2014/main" val="2872826840"/>
                  </a:ext>
                </a:extLst>
              </a:tr>
              <a:tr h="500812">
                <a:tc>
                  <a:txBody>
                    <a:bodyPr/>
                    <a:lstStyle/>
                    <a:p>
                      <a:endParaRPr lang="en-GB" sz="2200" b="1" dirty="0"/>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Go to bed early</a:t>
                      </a:r>
                    </a:p>
                  </a:txBody>
                  <a:tcPr>
                    <a:solidFill>
                      <a:schemeClr val="accent2"/>
                    </a:solidFill>
                  </a:tcPr>
                </a:tc>
                <a:tc>
                  <a:txBody>
                    <a:bodyPr/>
                    <a:lstStyle/>
                    <a:p>
                      <a:endParaRPr lang="en-GB" sz="2200"/>
                    </a:p>
                  </a:txBody>
                  <a:tcPr>
                    <a:solidFill>
                      <a:schemeClr val="accent2"/>
                    </a:solidFill>
                  </a:tcPr>
                </a:tc>
                <a:tc>
                  <a:txBody>
                    <a:bodyPr/>
                    <a:lstStyle/>
                    <a:p>
                      <a:endParaRPr lang="en-GB" sz="2200" dirty="0"/>
                    </a:p>
                  </a:txBody>
                  <a:tcPr>
                    <a:solidFill>
                      <a:schemeClr val="accent2"/>
                    </a:solidFill>
                  </a:tcPr>
                </a:tc>
                <a:tc>
                  <a:txBody>
                    <a:bodyPr/>
                    <a:lstStyle/>
                    <a:p>
                      <a:endParaRPr lang="en-GB" sz="2200" dirty="0"/>
                    </a:p>
                  </a:txBody>
                  <a:tcPr>
                    <a:solidFill>
                      <a:schemeClr val="accent2"/>
                    </a:solidFill>
                  </a:tcPr>
                </a:tc>
                <a:extLst>
                  <a:ext uri="{0D108BD9-81ED-4DB2-BD59-A6C34878D82A}">
                    <a16:rowId xmlns:a16="http://schemas.microsoft.com/office/drawing/2014/main" val="2249119550"/>
                  </a:ext>
                </a:extLst>
              </a:tr>
              <a:tr h="500812">
                <a:tc>
                  <a:txBody>
                    <a:bodyPr/>
                    <a:lstStyle/>
                    <a:p>
                      <a:endParaRPr lang="en-GB" sz="2200" b="1" dirty="0"/>
                    </a:p>
                  </a:txBody>
                  <a:tcPr/>
                </a:tc>
                <a:tc>
                  <a:txBody>
                    <a:bodyPr/>
                    <a:lstStyle/>
                    <a:p>
                      <a:r>
                        <a:rPr lang="en-GB" sz="2200" dirty="0"/>
                        <a:t>Look in the shops </a:t>
                      </a:r>
                    </a:p>
                  </a:txBody>
                  <a:tcPr/>
                </a:tc>
                <a:tc>
                  <a:txBody>
                    <a:bodyPr/>
                    <a:lstStyle/>
                    <a:p>
                      <a:endParaRPr lang="en-GB" sz="2200" dirty="0"/>
                    </a:p>
                  </a:txBody>
                  <a:tcPr/>
                </a:tc>
                <a:tc>
                  <a:txBody>
                    <a:bodyPr/>
                    <a:lstStyle/>
                    <a:p>
                      <a:endParaRPr lang="en-GB" sz="2200" dirty="0"/>
                    </a:p>
                  </a:txBody>
                  <a:tcPr/>
                </a:tc>
                <a:tc>
                  <a:txBody>
                    <a:bodyPr/>
                    <a:lstStyle/>
                    <a:p>
                      <a:endParaRPr lang="en-GB" sz="2200" dirty="0"/>
                    </a:p>
                  </a:txBody>
                  <a:tcPr/>
                </a:tc>
                <a:extLst>
                  <a:ext uri="{0D108BD9-81ED-4DB2-BD59-A6C34878D82A}">
                    <a16:rowId xmlns:a16="http://schemas.microsoft.com/office/drawing/2014/main" val="2392652308"/>
                  </a:ext>
                </a:extLst>
              </a:tr>
              <a:tr h="538850">
                <a:tc>
                  <a:txBody>
                    <a:bodyPr/>
                    <a:lstStyle/>
                    <a:p>
                      <a:endParaRPr lang="en-GB" sz="2200" b="1" dirty="0"/>
                    </a:p>
                  </a:txBody>
                  <a:tcPr>
                    <a:solidFill>
                      <a:schemeClr val="accent4">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Wear comfortable shoes</a:t>
                      </a:r>
                    </a:p>
                  </a:txBody>
                  <a:tcPr>
                    <a:solidFill>
                      <a:srgbClr val="E3CCCC"/>
                    </a:solidFill>
                  </a:tcPr>
                </a:tc>
                <a:tc>
                  <a:txBody>
                    <a:bodyPr/>
                    <a:lstStyle/>
                    <a:p>
                      <a:endParaRPr lang="en-GB" sz="2200" dirty="0"/>
                    </a:p>
                  </a:txBody>
                  <a:tcPr>
                    <a:solidFill>
                      <a:srgbClr val="E3CCCC"/>
                    </a:solidFill>
                  </a:tcPr>
                </a:tc>
                <a:tc>
                  <a:txBody>
                    <a:bodyPr/>
                    <a:lstStyle/>
                    <a:p>
                      <a:endParaRPr lang="en-GB" sz="2200" dirty="0"/>
                    </a:p>
                  </a:txBody>
                  <a:tcPr>
                    <a:solidFill>
                      <a:srgbClr val="E3CCCC"/>
                    </a:solidFill>
                  </a:tcPr>
                </a:tc>
                <a:tc>
                  <a:txBody>
                    <a:bodyPr/>
                    <a:lstStyle/>
                    <a:p>
                      <a:endParaRPr lang="en-GB" sz="2200" dirty="0"/>
                    </a:p>
                  </a:txBody>
                  <a:tcPr>
                    <a:solidFill>
                      <a:srgbClr val="E3CCCC"/>
                    </a:solidFill>
                  </a:tcPr>
                </a:tc>
                <a:extLst>
                  <a:ext uri="{0D108BD9-81ED-4DB2-BD59-A6C34878D82A}">
                    <a16:rowId xmlns:a16="http://schemas.microsoft.com/office/drawing/2014/main" val="3085960154"/>
                  </a:ext>
                </a:extLst>
              </a:tr>
              <a:tr h="534720">
                <a:tc>
                  <a:txBody>
                    <a:bodyPr/>
                    <a:lstStyle/>
                    <a:p>
                      <a:endParaRPr lang="en-GB" sz="22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Find the time to sit down</a:t>
                      </a:r>
                    </a:p>
                  </a:txBody>
                  <a:tcPr>
                    <a:solidFill>
                      <a:srgbClr val="FABD00"/>
                    </a:solidFill>
                  </a:tcPr>
                </a:tc>
                <a:tc>
                  <a:txBody>
                    <a:bodyPr/>
                    <a:lstStyle/>
                    <a:p>
                      <a:endParaRPr lang="en-GB" sz="2200" dirty="0"/>
                    </a:p>
                  </a:txBody>
                  <a:tcPr>
                    <a:solidFill>
                      <a:srgbClr val="FABD00"/>
                    </a:solidFill>
                  </a:tcPr>
                </a:tc>
                <a:tc>
                  <a:txBody>
                    <a:bodyPr/>
                    <a:lstStyle/>
                    <a:p>
                      <a:endParaRPr lang="en-GB" sz="2200" dirty="0"/>
                    </a:p>
                  </a:txBody>
                  <a:tcPr>
                    <a:solidFill>
                      <a:srgbClr val="FABD00"/>
                    </a:solidFill>
                  </a:tcPr>
                </a:tc>
                <a:tc>
                  <a:txBody>
                    <a:bodyPr/>
                    <a:lstStyle/>
                    <a:p>
                      <a:endParaRPr lang="en-GB" sz="2200" dirty="0"/>
                    </a:p>
                  </a:txBody>
                  <a:tcPr>
                    <a:solidFill>
                      <a:srgbClr val="FABD00"/>
                    </a:solidFill>
                  </a:tcPr>
                </a:tc>
                <a:extLst>
                  <a:ext uri="{0D108BD9-81ED-4DB2-BD59-A6C34878D82A}">
                    <a16:rowId xmlns:a16="http://schemas.microsoft.com/office/drawing/2014/main" val="3431054653"/>
                  </a:ext>
                </a:extLst>
              </a:tr>
              <a:tr h="500812">
                <a:tc>
                  <a:txBody>
                    <a:bodyPr/>
                    <a:lstStyle/>
                    <a:p>
                      <a:endParaRPr lang="en-GB" sz="22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Read the security rules</a:t>
                      </a:r>
                    </a:p>
                  </a:txBody>
                  <a:tcPr/>
                </a:tc>
                <a:tc>
                  <a:txBody>
                    <a:bodyPr/>
                    <a:lstStyle/>
                    <a:p>
                      <a:endParaRPr lang="en-GB" sz="2200"/>
                    </a:p>
                  </a:txBody>
                  <a:tcPr/>
                </a:tc>
                <a:tc>
                  <a:txBody>
                    <a:bodyPr/>
                    <a:lstStyle/>
                    <a:p>
                      <a:endParaRPr lang="en-GB" sz="2200" dirty="0"/>
                    </a:p>
                  </a:txBody>
                  <a:tcPr/>
                </a:tc>
                <a:tc>
                  <a:txBody>
                    <a:bodyPr/>
                    <a:lstStyle/>
                    <a:p>
                      <a:endParaRPr lang="en-GB" sz="2200" dirty="0"/>
                    </a:p>
                  </a:txBody>
                  <a:tcPr/>
                </a:tc>
                <a:extLst>
                  <a:ext uri="{0D108BD9-81ED-4DB2-BD59-A6C34878D82A}">
                    <a16:rowId xmlns:a16="http://schemas.microsoft.com/office/drawing/2014/main" val="2780616739"/>
                  </a:ext>
                </a:extLst>
              </a:tr>
              <a:tr h="500812">
                <a:tc>
                  <a:txBody>
                    <a:bodyPr/>
                    <a:lstStyle/>
                    <a:p>
                      <a:endParaRPr lang="en-GB" sz="22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Leave the camera at home</a:t>
                      </a:r>
                    </a:p>
                  </a:txBody>
                  <a:tcPr/>
                </a:tc>
                <a:tc>
                  <a:txBody>
                    <a:bodyPr/>
                    <a:lstStyle/>
                    <a:p>
                      <a:endParaRPr lang="en-GB" sz="2200"/>
                    </a:p>
                  </a:txBody>
                  <a:tcPr/>
                </a:tc>
                <a:tc>
                  <a:txBody>
                    <a:bodyPr/>
                    <a:lstStyle/>
                    <a:p>
                      <a:endParaRPr lang="en-GB" sz="2200" dirty="0"/>
                    </a:p>
                  </a:txBody>
                  <a:tcPr/>
                </a:tc>
                <a:tc>
                  <a:txBody>
                    <a:bodyPr/>
                    <a:lstStyle/>
                    <a:p>
                      <a:endParaRPr lang="en-GB" sz="2200" dirty="0"/>
                    </a:p>
                  </a:txBody>
                  <a:tcPr/>
                </a:tc>
                <a:extLst>
                  <a:ext uri="{0D108BD9-81ED-4DB2-BD59-A6C34878D82A}">
                    <a16:rowId xmlns:a16="http://schemas.microsoft.com/office/drawing/2014/main" val="1484083104"/>
                  </a:ext>
                </a:extLst>
              </a:tr>
            </a:tbl>
          </a:graphicData>
        </a:graphic>
      </p:graphicFrame>
      <p:sp>
        <p:nvSpPr>
          <p:cNvPr id="5" name="Rectangle 4">
            <a:extLst>
              <a:ext uri="{FF2B5EF4-FFF2-40B4-BE49-F238E27FC236}">
                <a16:creationId xmlns:a16="http://schemas.microsoft.com/office/drawing/2014/main" id="{A79FA710-559C-4B7F-A355-17BE93792349}"/>
              </a:ext>
            </a:extLst>
          </p:cNvPr>
          <p:cNvSpPr/>
          <p:nvPr/>
        </p:nvSpPr>
        <p:spPr>
          <a:xfrm>
            <a:off x="3344733" y="68420"/>
            <a:ext cx="5624236" cy="1323439"/>
          </a:xfrm>
          <a:prstGeom prst="rect">
            <a:avLst/>
          </a:prstGeom>
        </p:spPr>
        <p:txBody>
          <a:bodyPr wrap="square">
            <a:spAutoFit/>
          </a:bodyPr>
          <a:lstStyle/>
          <a:p>
            <a:pPr lvl="0">
              <a:defRPr/>
            </a:pPr>
            <a:r>
              <a:rPr lang="en-GB" sz="2000" dirty="0" err="1"/>
              <a:t>Escucha</a:t>
            </a:r>
            <a:r>
              <a:rPr lang="en-GB" sz="2000" dirty="0"/>
              <a:t> </a:t>
            </a:r>
            <a:r>
              <a:rPr lang="en-GB" sz="2000" dirty="0" err="1"/>
              <a:t>el</a:t>
            </a:r>
            <a:r>
              <a:rPr lang="en-GB" sz="2000" dirty="0"/>
              <a:t> </a:t>
            </a:r>
            <a:r>
              <a:rPr lang="en-GB" sz="2000" dirty="0" err="1"/>
              <a:t>programa</a:t>
            </a:r>
            <a:r>
              <a:rPr lang="en-GB" sz="2000" dirty="0"/>
              <a:t> de radio </a:t>
            </a:r>
            <a:r>
              <a:rPr lang="en-GB" sz="2000" dirty="0" err="1"/>
              <a:t>sobre</a:t>
            </a:r>
            <a:r>
              <a:rPr lang="en-GB" sz="2000" dirty="0"/>
              <a:t> San Fermín. </a:t>
            </a:r>
          </a:p>
          <a:p>
            <a:pPr lvl="0">
              <a:defRPr/>
            </a:pPr>
            <a:r>
              <a:rPr lang="en-GB" sz="2000" dirty="0"/>
              <a:t>¿</a:t>
            </a:r>
            <a:r>
              <a:rPr lang="en-GB" sz="2000" dirty="0" err="1"/>
              <a:t>Quién</a:t>
            </a:r>
            <a:r>
              <a:rPr lang="en-GB" sz="2000" dirty="0"/>
              <a:t> </a:t>
            </a:r>
            <a:r>
              <a:rPr lang="en-GB" sz="2000" dirty="0" err="1"/>
              <a:t>hace</a:t>
            </a:r>
            <a:r>
              <a:rPr lang="en-GB" sz="2000" dirty="0"/>
              <a:t> la </a:t>
            </a:r>
            <a:r>
              <a:rPr lang="en-GB" sz="2000" dirty="0" err="1"/>
              <a:t>acción</a:t>
            </a:r>
            <a:r>
              <a:rPr lang="en-GB" sz="2000" dirty="0"/>
              <a:t>: es ‘</a:t>
            </a:r>
            <a:r>
              <a:rPr lang="en-GB" sz="2000" dirty="0" err="1"/>
              <a:t>yo</a:t>
            </a:r>
            <a:r>
              <a:rPr lang="en-GB" sz="2000" dirty="0"/>
              <a:t>’, ’</a:t>
            </a:r>
            <a:r>
              <a:rPr lang="en-GB" sz="2000" dirty="0" err="1"/>
              <a:t>tú</a:t>
            </a:r>
            <a:r>
              <a:rPr lang="en-GB" sz="2000" dirty="0"/>
              <a:t>’ o </a:t>
            </a:r>
            <a:r>
              <a:rPr lang="en-GB" sz="2000" dirty="0" err="1"/>
              <a:t>el</a:t>
            </a:r>
            <a:r>
              <a:rPr lang="en-GB" sz="2000" dirty="0"/>
              <a:t> </a:t>
            </a:r>
            <a:r>
              <a:rPr lang="en-GB" sz="2000" dirty="0" err="1"/>
              <a:t>imperativo</a:t>
            </a:r>
            <a:r>
              <a:rPr lang="en-GB" sz="2000" dirty="0"/>
              <a:t> de ‘</a:t>
            </a:r>
            <a:r>
              <a:rPr lang="en-GB" sz="2000" dirty="0" err="1"/>
              <a:t>tú</a:t>
            </a:r>
            <a:r>
              <a:rPr lang="en-GB" sz="2000" dirty="0"/>
              <a:t>?</a:t>
            </a:r>
          </a:p>
        </p:txBody>
      </p:sp>
      <p:sp>
        <p:nvSpPr>
          <p:cNvPr id="9" name="Rounded Rectangle 11">
            <a:extLst>
              <a:ext uri="{FF2B5EF4-FFF2-40B4-BE49-F238E27FC236}">
                <a16:creationId xmlns:a16="http://schemas.microsoft.com/office/drawing/2014/main" id="{B467931B-F5DC-4A1F-BA2B-D55FB479A669}"/>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5" name="TextBox 14">
            <a:extLst>
              <a:ext uri="{FF2B5EF4-FFF2-40B4-BE49-F238E27FC236}">
                <a16:creationId xmlns:a16="http://schemas.microsoft.com/office/drawing/2014/main" id="{58CEE09F-0BE5-4F02-A4A4-92978C119285}"/>
              </a:ext>
            </a:extLst>
          </p:cNvPr>
          <p:cNvSpPr txBox="1"/>
          <p:nvPr/>
        </p:nvSpPr>
        <p:spPr>
          <a:xfrm>
            <a:off x="8380680" y="3691870"/>
            <a:ext cx="2016141" cy="1015663"/>
          </a:xfrm>
          <a:prstGeom prst="rect">
            <a:avLst/>
          </a:prstGeom>
          <a:noFill/>
        </p:spPr>
        <p:txBody>
          <a:bodyPr wrap="square" rtlCol="0">
            <a:spAutoFit/>
          </a:bodyPr>
          <a:lstStyle/>
          <a:p>
            <a:r>
              <a:rPr lang="es-ES" sz="2000" dirty="0"/>
              <a:t>el estofado de rabo de toro – </a:t>
            </a:r>
            <a:r>
              <a:rPr lang="es-ES" sz="2000" dirty="0" err="1"/>
              <a:t>bull’s</a:t>
            </a:r>
            <a:r>
              <a:rPr lang="es-ES" sz="2000" dirty="0"/>
              <a:t> </a:t>
            </a:r>
            <a:r>
              <a:rPr lang="es-ES" sz="2000" dirty="0" err="1"/>
              <a:t>tail</a:t>
            </a:r>
            <a:r>
              <a:rPr lang="es-ES" sz="2000" dirty="0"/>
              <a:t> </a:t>
            </a:r>
            <a:r>
              <a:rPr lang="es-ES" sz="2000" dirty="0" err="1"/>
              <a:t>stew</a:t>
            </a:r>
            <a:endParaRPr lang="en-GB" sz="2000" dirty="0"/>
          </a:p>
        </p:txBody>
      </p:sp>
      <p:sp>
        <p:nvSpPr>
          <p:cNvPr id="16" name="TextBox 15">
            <a:extLst>
              <a:ext uri="{FF2B5EF4-FFF2-40B4-BE49-F238E27FC236}">
                <a16:creationId xmlns:a16="http://schemas.microsoft.com/office/drawing/2014/main" id="{98E746FF-3105-42D5-9055-BD23890220DF}"/>
              </a:ext>
            </a:extLst>
          </p:cNvPr>
          <p:cNvSpPr txBox="1"/>
          <p:nvPr/>
        </p:nvSpPr>
        <p:spPr>
          <a:xfrm>
            <a:off x="10507486" y="3817924"/>
            <a:ext cx="2016141" cy="707886"/>
          </a:xfrm>
          <a:prstGeom prst="rect">
            <a:avLst/>
          </a:prstGeom>
          <a:noFill/>
        </p:spPr>
        <p:txBody>
          <a:bodyPr wrap="square" rtlCol="0">
            <a:spAutoFit/>
          </a:bodyPr>
          <a:lstStyle/>
          <a:p>
            <a:r>
              <a:rPr lang="en-GB" sz="2000" dirty="0"/>
              <a:t>el bacalao – salty cod</a:t>
            </a:r>
          </a:p>
        </p:txBody>
      </p:sp>
      <p:pic>
        <p:nvPicPr>
          <p:cNvPr id="17" name="Picture 40" descr="Free photos of Ajoarriero">
            <a:extLst>
              <a:ext uri="{FF2B5EF4-FFF2-40B4-BE49-F238E27FC236}">
                <a16:creationId xmlns:a16="http://schemas.microsoft.com/office/drawing/2014/main" id="{A48EB8CE-3C90-4454-BB88-8E513917736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396821" y="2633916"/>
            <a:ext cx="1704461" cy="10644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2" descr="File:Rabo de toro.jpg">
            <a:extLst>
              <a:ext uri="{FF2B5EF4-FFF2-40B4-BE49-F238E27FC236}">
                <a16:creationId xmlns:a16="http://schemas.microsoft.com/office/drawing/2014/main" id="{15E18D10-F9A1-443A-A99E-65F7A389298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496792" y="2621915"/>
            <a:ext cx="1639441" cy="106921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FFB9DBB-F550-406D-AE1E-E97708865CCC}"/>
              </a:ext>
            </a:extLst>
          </p:cNvPr>
          <p:cNvSpPr txBox="1"/>
          <p:nvPr/>
        </p:nvSpPr>
        <p:spPr>
          <a:xfrm>
            <a:off x="10507486" y="1822560"/>
            <a:ext cx="2016141" cy="707886"/>
          </a:xfrm>
          <a:prstGeom prst="rect">
            <a:avLst/>
          </a:prstGeom>
          <a:noFill/>
        </p:spPr>
        <p:txBody>
          <a:bodyPr wrap="square" rtlCol="0">
            <a:spAutoFit/>
          </a:bodyPr>
          <a:lstStyle/>
          <a:p>
            <a:r>
              <a:rPr lang="en-GB" sz="2000" dirty="0"/>
              <a:t>el </a:t>
            </a:r>
            <a:r>
              <a:rPr lang="en-GB" sz="2000" dirty="0" err="1"/>
              <a:t>pañuelo</a:t>
            </a:r>
            <a:r>
              <a:rPr lang="en-GB" sz="2000" dirty="0"/>
              <a:t> – red scarf.</a:t>
            </a:r>
          </a:p>
        </p:txBody>
      </p:sp>
      <p:pic>
        <p:nvPicPr>
          <p:cNvPr id="21" name="Google Shape;258;p6" descr="Powerpoint Check Mark Symbol">
            <a:extLst>
              <a:ext uri="{FF2B5EF4-FFF2-40B4-BE49-F238E27FC236}">
                <a16:creationId xmlns:a16="http://schemas.microsoft.com/office/drawing/2014/main" id="{BB5B9879-E9B4-4A82-9A2B-828711187DD2}"/>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036582" y="1951144"/>
            <a:ext cx="355002" cy="348464"/>
          </a:xfrm>
          <a:prstGeom prst="rect">
            <a:avLst/>
          </a:prstGeom>
          <a:noFill/>
          <a:ln>
            <a:noFill/>
          </a:ln>
        </p:spPr>
      </p:pic>
      <p:pic>
        <p:nvPicPr>
          <p:cNvPr id="22" name="Google Shape;258;p6" descr="Powerpoint Check Mark Symbol">
            <a:extLst>
              <a:ext uri="{FF2B5EF4-FFF2-40B4-BE49-F238E27FC236}">
                <a16:creationId xmlns:a16="http://schemas.microsoft.com/office/drawing/2014/main" id="{99FF360E-8B13-4778-9AE7-CADF904FEE3F}"/>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428621" y="2447683"/>
            <a:ext cx="355002" cy="348464"/>
          </a:xfrm>
          <a:prstGeom prst="rect">
            <a:avLst/>
          </a:prstGeom>
          <a:noFill/>
          <a:ln>
            <a:noFill/>
          </a:ln>
        </p:spPr>
      </p:pic>
      <p:pic>
        <p:nvPicPr>
          <p:cNvPr id="23" name="Google Shape;258;p6" descr="Powerpoint Check Mark Symbol">
            <a:extLst>
              <a:ext uri="{FF2B5EF4-FFF2-40B4-BE49-F238E27FC236}">
                <a16:creationId xmlns:a16="http://schemas.microsoft.com/office/drawing/2014/main" id="{68055EF1-2D89-436F-8605-2F3A67735F8B}"/>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979350" y="3185246"/>
            <a:ext cx="355002" cy="348464"/>
          </a:xfrm>
          <a:prstGeom prst="rect">
            <a:avLst/>
          </a:prstGeom>
          <a:noFill/>
          <a:ln>
            <a:noFill/>
          </a:ln>
        </p:spPr>
      </p:pic>
      <p:pic>
        <p:nvPicPr>
          <p:cNvPr id="24" name="Google Shape;258;p6" descr="Powerpoint Check Mark Symbol">
            <a:extLst>
              <a:ext uri="{FF2B5EF4-FFF2-40B4-BE49-F238E27FC236}">
                <a16:creationId xmlns:a16="http://schemas.microsoft.com/office/drawing/2014/main" id="{95307CBE-E8B3-489C-92FA-FD337C75E69A}"/>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979350" y="3772578"/>
            <a:ext cx="355002" cy="348464"/>
          </a:xfrm>
          <a:prstGeom prst="rect">
            <a:avLst/>
          </a:prstGeom>
          <a:noFill/>
          <a:ln>
            <a:noFill/>
          </a:ln>
        </p:spPr>
      </p:pic>
      <p:pic>
        <p:nvPicPr>
          <p:cNvPr id="25" name="Google Shape;258;p6" descr="Powerpoint Check Mark Symbol">
            <a:extLst>
              <a:ext uri="{FF2B5EF4-FFF2-40B4-BE49-F238E27FC236}">
                <a16:creationId xmlns:a16="http://schemas.microsoft.com/office/drawing/2014/main" id="{DE75D17D-0EA3-47B0-A6E7-2FAFA00B7450}"/>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420646" y="4265993"/>
            <a:ext cx="355002" cy="348464"/>
          </a:xfrm>
          <a:prstGeom prst="rect">
            <a:avLst/>
          </a:prstGeom>
          <a:noFill/>
          <a:ln>
            <a:noFill/>
          </a:ln>
        </p:spPr>
      </p:pic>
      <p:pic>
        <p:nvPicPr>
          <p:cNvPr id="26" name="Google Shape;258;p6" descr="Powerpoint Check Mark Symbol">
            <a:extLst>
              <a:ext uri="{FF2B5EF4-FFF2-40B4-BE49-F238E27FC236}">
                <a16:creationId xmlns:a16="http://schemas.microsoft.com/office/drawing/2014/main" id="{3467A13F-9B1B-4A78-949C-CB7EA51C2F7C}"/>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977623" y="4771760"/>
            <a:ext cx="355002" cy="348464"/>
          </a:xfrm>
          <a:prstGeom prst="rect">
            <a:avLst/>
          </a:prstGeom>
          <a:noFill/>
          <a:ln>
            <a:noFill/>
          </a:ln>
        </p:spPr>
      </p:pic>
      <p:pic>
        <p:nvPicPr>
          <p:cNvPr id="27" name="Google Shape;258;p6" descr="Powerpoint Check Mark Symbol">
            <a:extLst>
              <a:ext uri="{FF2B5EF4-FFF2-40B4-BE49-F238E27FC236}">
                <a16:creationId xmlns:a16="http://schemas.microsoft.com/office/drawing/2014/main" id="{D0D30B77-A743-4187-8C1C-D3126E38EF65}"/>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036582" y="5860604"/>
            <a:ext cx="355002" cy="348464"/>
          </a:xfrm>
          <a:prstGeom prst="rect">
            <a:avLst/>
          </a:prstGeom>
          <a:noFill/>
          <a:ln>
            <a:noFill/>
          </a:ln>
        </p:spPr>
      </p:pic>
      <p:pic>
        <p:nvPicPr>
          <p:cNvPr id="28" name="Google Shape;258;p6" descr="Powerpoint Check Mark Symbol">
            <a:extLst>
              <a:ext uri="{FF2B5EF4-FFF2-40B4-BE49-F238E27FC236}">
                <a16:creationId xmlns:a16="http://schemas.microsoft.com/office/drawing/2014/main" id="{448FF059-AF02-4125-8353-75B3D0730A53}"/>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428621" y="5278388"/>
            <a:ext cx="355002" cy="348464"/>
          </a:xfrm>
          <a:prstGeom prst="rect">
            <a:avLst/>
          </a:prstGeom>
          <a:noFill/>
          <a:ln>
            <a:noFill/>
          </a:ln>
        </p:spPr>
      </p:pic>
      <p:sp>
        <p:nvSpPr>
          <p:cNvPr id="29" name="TextBox 28">
            <a:extLst>
              <a:ext uri="{FF2B5EF4-FFF2-40B4-BE49-F238E27FC236}">
                <a16:creationId xmlns:a16="http://schemas.microsoft.com/office/drawing/2014/main" id="{8B1C9AF4-A2D4-4399-9D6A-21E0428C509F}"/>
              </a:ext>
            </a:extLst>
          </p:cNvPr>
          <p:cNvSpPr txBox="1"/>
          <p:nvPr/>
        </p:nvSpPr>
        <p:spPr>
          <a:xfrm>
            <a:off x="8440447" y="2102225"/>
            <a:ext cx="2126454" cy="400110"/>
          </a:xfrm>
          <a:prstGeom prst="rect">
            <a:avLst/>
          </a:prstGeom>
          <a:noFill/>
        </p:spPr>
        <p:txBody>
          <a:bodyPr wrap="square" rtlCol="0">
            <a:spAutoFit/>
          </a:bodyPr>
          <a:lstStyle/>
          <a:p>
            <a:r>
              <a:rPr lang="en-GB" sz="2000" dirty="0"/>
              <a:t>El </a:t>
            </a:r>
            <a:r>
              <a:rPr lang="en-GB" sz="2000" dirty="0" err="1"/>
              <a:t>chupinazo</a:t>
            </a:r>
            <a:endParaRPr lang="en-GB" sz="2000" dirty="0"/>
          </a:p>
        </p:txBody>
      </p:sp>
      <p:sp>
        <p:nvSpPr>
          <p:cNvPr id="30" name="TextBox 29">
            <a:extLst>
              <a:ext uri="{FF2B5EF4-FFF2-40B4-BE49-F238E27FC236}">
                <a16:creationId xmlns:a16="http://schemas.microsoft.com/office/drawing/2014/main" id="{FD225C14-6753-4FC5-8E5D-B8FB84212C61}"/>
              </a:ext>
            </a:extLst>
          </p:cNvPr>
          <p:cNvSpPr txBox="1"/>
          <p:nvPr/>
        </p:nvSpPr>
        <p:spPr>
          <a:xfrm>
            <a:off x="8643341" y="6031646"/>
            <a:ext cx="3548659" cy="400110"/>
          </a:xfrm>
          <a:prstGeom prst="rect">
            <a:avLst/>
          </a:prstGeom>
          <a:noFill/>
        </p:spPr>
        <p:txBody>
          <a:bodyPr wrap="square" rtlCol="0">
            <a:spAutoFit/>
          </a:bodyPr>
          <a:lstStyle/>
          <a:p>
            <a:r>
              <a:rPr lang="en-GB" sz="2000" dirty="0"/>
              <a:t>El </a:t>
            </a:r>
            <a:r>
              <a:rPr lang="en-GB" sz="2000" dirty="0" err="1"/>
              <a:t>encierro</a:t>
            </a:r>
            <a:r>
              <a:rPr lang="en-GB" sz="2000" dirty="0"/>
              <a:t> – the bull run</a:t>
            </a:r>
          </a:p>
        </p:txBody>
      </p:sp>
      <p:pic>
        <p:nvPicPr>
          <p:cNvPr id="12351" name="Picture 63" descr="Free photos of Sanfermín">
            <a:extLst>
              <a:ext uri="{FF2B5EF4-FFF2-40B4-BE49-F238E27FC236}">
                <a16:creationId xmlns:a16="http://schemas.microsoft.com/office/drawing/2014/main" id="{6E1735AC-B130-4185-A39D-58C5669FBFD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198979" y="4822146"/>
            <a:ext cx="2269528" cy="127661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C0CBFDEA-ADED-46FA-BCA3-ED43A7A7F384}"/>
              </a:ext>
            </a:extLst>
          </p:cNvPr>
          <p:cNvGrpSpPr/>
          <p:nvPr/>
        </p:nvGrpSpPr>
        <p:grpSpPr>
          <a:xfrm>
            <a:off x="10719398" y="967438"/>
            <a:ext cx="909529" cy="825712"/>
            <a:chOff x="11016552" y="1093998"/>
            <a:chExt cx="909529" cy="825712"/>
          </a:xfrm>
        </p:grpSpPr>
        <p:sp>
          <p:nvSpPr>
            <p:cNvPr id="10" name="Flowchart: Off-page Connector 9">
              <a:extLst>
                <a:ext uri="{FF2B5EF4-FFF2-40B4-BE49-F238E27FC236}">
                  <a16:creationId xmlns:a16="http://schemas.microsoft.com/office/drawing/2014/main" id="{4BA39B9B-3A4A-4B06-BE53-CABE4D82F7B7}"/>
                </a:ext>
              </a:extLst>
            </p:cNvPr>
            <p:cNvSpPr/>
            <p:nvPr/>
          </p:nvSpPr>
          <p:spPr>
            <a:xfrm rot="889468">
              <a:off x="11051033" y="1103959"/>
              <a:ext cx="812800" cy="509826"/>
            </a:xfrm>
            <a:prstGeom prst="flowChartOffpageConnector">
              <a:avLst/>
            </a:prstGeom>
            <a:gradFill flip="none" rotWithShape="1">
              <a:gsLst>
                <a:gs pos="0">
                  <a:srgbClr val="FE0000">
                    <a:shade val="30000"/>
                    <a:satMod val="115000"/>
                  </a:srgbClr>
                </a:gs>
                <a:gs pos="50000">
                  <a:srgbClr val="FE0000">
                    <a:shade val="67500"/>
                    <a:satMod val="115000"/>
                  </a:srgbClr>
                </a:gs>
                <a:gs pos="100000">
                  <a:srgbClr val="FE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358" name="Picture 70" descr="red scarf clipart - Clip Art Library">
              <a:extLst>
                <a:ext uri="{FF2B5EF4-FFF2-40B4-BE49-F238E27FC236}">
                  <a16:creationId xmlns:a16="http://schemas.microsoft.com/office/drawing/2014/main" id="{71A94C83-10FD-41EF-B849-F8196B7F1216}"/>
                </a:ext>
              </a:extLst>
            </p:cNvPr>
            <p:cNvPicPr>
              <a:picLocks noChangeAspect="1" noChangeArrowheads="1"/>
            </p:cNvPicPr>
            <p:nvPr/>
          </p:nvPicPr>
          <p:blipFill>
            <a:blip r:embed="rId10"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rot="720054">
              <a:off x="11016552" y="1093998"/>
              <a:ext cx="909529" cy="825712"/>
            </a:xfrm>
            <a:prstGeom prst="rect">
              <a:avLst/>
            </a:prstGeom>
            <a:noFill/>
            <a:extLst>
              <a:ext uri="{909E8E84-426E-40DD-AFC4-6F175D3DCCD1}">
                <a14:hiddenFill xmlns:a14="http://schemas.microsoft.com/office/drawing/2010/main">
                  <a:solidFill>
                    <a:srgbClr val="FFFFFF"/>
                  </a:solidFill>
                </a14:hiddenFill>
              </a:ext>
            </a:extLst>
          </p:spPr>
        </p:pic>
      </p:grpSp>
      <p:pic>
        <p:nvPicPr>
          <p:cNvPr id="12361" name="Picture 73" descr="File:Chupinazo fin de fiestas.jpg">
            <a:extLst>
              <a:ext uri="{FF2B5EF4-FFF2-40B4-BE49-F238E27FC236}">
                <a16:creationId xmlns:a16="http://schemas.microsoft.com/office/drawing/2014/main" id="{8675E8FF-9ECC-4439-A2C3-27153BB92862}"/>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t="10555"/>
          <a:stretch/>
        </p:blipFill>
        <p:spPr bwMode="auto">
          <a:xfrm>
            <a:off x="8778669" y="881220"/>
            <a:ext cx="1317898" cy="1178794"/>
          </a:xfrm>
          <a:prstGeom prst="rect">
            <a:avLst/>
          </a:prstGeom>
          <a:noFill/>
          <a:extLst>
            <a:ext uri="{909E8E84-426E-40DD-AFC4-6F175D3DCCD1}">
              <a14:hiddenFill xmlns:a14="http://schemas.microsoft.com/office/drawing/2010/main">
                <a:solidFill>
                  <a:srgbClr val="FFFFFF"/>
                </a:solidFill>
              </a14:hiddenFill>
            </a:ext>
          </a:extLst>
        </p:spPr>
      </p:pic>
      <p:sp>
        <p:nvSpPr>
          <p:cNvPr id="31" name="Google Shape;898;p32">
            <a:hlinkClick r:id="" action="ppaction://noaction">
              <a:snd r:embed="rId12" name="1 Bienvenido a.wav"/>
            </a:hlinkClick>
            <a:extLst>
              <a:ext uri="{FF2B5EF4-FFF2-40B4-BE49-F238E27FC236}">
                <a16:creationId xmlns:a16="http://schemas.microsoft.com/office/drawing/2014/main" id="{8D73A4B9-1BF9-4598-8010-34D47F95AAFF}"/>
              </a:ext>
            </a:extLst>
          </p:cNvPr>
          <p:cNvSpPr/>
          <p:nvPr/>
        </p:nvSpPr>
        <p:spPr>
          <a:xfrm>
            <a:off x="162935" y="1931934"/>
            <a:ext cx="354387" cy="42599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898;p32">
            <a:hlinkClick r:id="" action="ppaction://noaction">
              <a:snd r:embed="rId13" name="2 Por que%CC%81 no.wav"/>
            </a:hlinkClick>
            <a:extLst>
              <a:ext uri="{FF2B5EF4-FFF2-40B4-BE49-F238E27FC236}">
                <a16:creationId xmlns:a16="http://schemas.microsoft.com/office/drawing/2014/main" id="{F1B0F8BC-7629-4E03-AF1E-77B0D30C0418}"/>
              </a:ext>
            </a:extLst>
          </p:cNvPr>
          <p:cNvSpPr/>
          <p:nvPr/>
        </p:nvSpPr>
        <p:spPr>
          <a:xfrm>
            <a:off x="162934" y="2579083"/>
            <a:ext cx="343752" cy="425992"/>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 name="Google Shape;898;p32">
            <a:hlinkClick r:id="" action="ppaction://noaction">
              <a:snd r:embed="rId14" name="3 Imagino que por la.wav"/>
            </a:hlinkClick>
            <a:extLst>
              <a:ext uri="{FF2B5EF4-FFF2-40B4-BE49-F238E27FC236}">
                <a16:creationId xmlns:a16="http://schemas.microsoft.com/office/drawing/2014/main" id="{3FEB7C73-4B58-46D2-8E76-0B162C4CB534}"/>
              </a:ext>
            </a:extLst>
          </p:cNvPr>
          <p:cNvSpPr/>
          <p:nvPr/>
        </p:nvSpPr>
        <p:spPr>
          <a:xfrm>
            <a:off x="162934" y="3183058"/>
            <a:ext cx="343752" cy="425992"/>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4" name="Google Shape;898;p32">
            <a:hlinkClick r:id="" action="ppaction://noaction">
              <a:snd r:embed="rId15" name="4 La costumbre es.wav"/>
            </a:hlinkClick>
            <a:extLst>
              <a:ext uri="{FF2B5EF4-FFF2-40B4-BE49-F238E27FC236}">
                <a16:creationId xmlns:a16="http://schemas.microsoft.com/office/drawing/2014/main" id="{2EF1EF91-B23F-487F-B89F-767B197EA4A3}"/>
              </a:ext>
            </a:extLst>
          </p:cNvPr>
          <p:cNvSpPr/>
          <p:nvPr/>
        </p:nvSpPr>
        <p:spPr>
          <a:xfrm>
            <a:off x="162934" y="3686152"/>
            <a:ext cx="354387" cy="425992"/>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5" name="Google Shape;898;p32">
            <a:hlinkClick r:id="" action="ppaction://noaction">
              <a:snd r:embed="rId16" name="5 Tambie%CC%81n lleva.wav"/>
            </a:hlinkClick>
            <a:extLst>
              <a:ext uri="{FF2B5EF4-FFF2-40B4-BE49-F238E27FC236}">
                <a16:creationId xmlns:a16="http://schemas.microsoft.com/office/drawing/2014/main" id="{475B8104-4FA9-40C5-87FC-5FED5C47075B}"/>
              </a:ext>
            </a:extLst>
          </p:cNvPr>
          <p:cNvSpPr/>
          <p:nvPr/>
        </p:nvSpPr>
        <p:spPr>
          <a:xfrm>
            <a:off x="162933" y="4188465"/>
            <a:ext cx="354388" cy="425992"/>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898;p32">
            <a:hlinkClick r:id="" action="ppaction://noaction">
              <a:snd r:embed="rId17" name="6 %C2%A1Quiza%CC%81s no encuentras.wav"/>
            </a:hlinkClick>
            <a:extLst>
              <a:ext uri="{FF2B5EF4-FFF2-40B4-BE49-F238E27FC236}">
                <a16:creationId xmlns:a16="http://schemas.microsoft.com/office/drawing/2014/main" id="{D0D495D1-EBE6-456D-BE90-E5600F763D1B}"/>
              </a:ext>
            </a:extLst>
          </p:cNvPr>
          <p:cNvSpPr/>
          <p:nvPr/>
        </p:nvSpPr>
        <p:spPr>
          <a:xfrm>
            <a:off x="152298" y="4716740"/>
            <a:ext cx="354387" cy="425992"/>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7" name="Google Shape;898;p32">
            <a:hlinkClick r:id="" action="ppaction://noaction">
              <a:snd r:embed="rId18" name="7 Lee bien.wav"/>
            </a:hlinkClick>
            <a:extLst>
              <a:ext uri="{FF2B5EF4-FFF2-40B4-BE49-F238E27FC236}">
                <a16:creationId xmlns:a16="http://schemas.microsoft.com/office/drawing/2014/main" id="{9443EC7F-3D81-479B-A9DE-1462D8F4CBB8}"/>
              </a:ext>
            </a:extLst>
          </p:cNvPr>
          <p:cNvSpPr/>
          <p:nvPr/>
        </p:nvSpPr>
        <p:spPr>
          <a:xfrm>
            <a:off x="150510" y="5243451"/>
            <a:ext cx="361192" cy="42599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7</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 name="Google Shape;898;p32">
            <a:hlinkClick r:id="" action="ppaction://noaction">
              <a:snd r:embed="rId19" name="8 Siempre hay.wav"/>
            </a:hlinkClick>
            <a:extLst>
              <a:ext uri="{FF2B5EF4-FFF2-40B4-BE49-F238E27FC236}">
                <a16:creationId xmlns:a16="http://schemas.microsoft.com/office/drawing/2014/main" id="{CFDDE8BB-1F64-4440-A1AA-41EC92838C9E}"/>
              </a:ext>
            </a:extLst>
          </p:cNvPr>
          <p:cNvSpPr/>
          <p:nvPr/>
        </p:nvSpPr>
        <p:spPr>
          <a:xfrm>
            <a:off x="152299" y="5770161"/>
            <a:ext cx="361192" cy="41219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Full text.wav">
            <a:hlinkClick r:id="" action="ppaction://media"/>
            <a:extLst>
              <a:ext uri="{FF2B5EF4-FFF2-40B4-BE49-F238E27FC236}">
                <a16:creationId xmlns:a16="http://schemas.microsoft.com/office/drawing/2014/main" id="{D4149DFE-DE8E-55B7-7A2B-6B4DC5CE94AD}"/>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097274" y="40309"/>
            <a:ext cx="812800" cy="812800"/>
          </a:xfrm>
          <a:prstGeom prst="rect">
            <a:avLst/>
          </a:prstGeom>
        </p:spPr>
      </p:pic>
    </p:spTree>
    <p:extLst>
      <p:ext uri="{BB962C8B-B14F-4D97-AF65-F5344CB8AC3E}">
        <p14:creationId xmlns:p14="http://schemas.microsoft.com/office/powerpoint/2010/main" val="166642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98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12DC6-A214-43A6-9A2E-61893CC82223}"/>
              </a:ext>
            </a:extLst>
          </p:cNvPr>
          <p:cNvSpPr/>
          <p:nvPr/>
        </p:nvSpPr>
        <p:spPr>
          <a:xfrm>
            <a:off x="919515" y="1582722"/>
            <a:ext cx="7224344" cy="217228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3" name="Title 2">
            <a:extLst>
              <a:ext uri="{FF2B5EF4-FFF2-40B4-BE49-F238E27FC236}">
                <a16:creationId xmlns:a16="http://schemas.microsoft.com/office/drawing/2014/main" id="{98716126-CC45-4781-B1AE-4F02C0D058ED}"/>
              </a:ext>
            </a:extLst>
          </p:cNvPr>
          <p:cNvSpPr>
            <a:spLocks noGrp="1"/>
          </p:cNvSpPr>
          <p:nvPr>
            <p:ph type="title"/>
          </p:nvPr>
        </p:nvSpPr>
        <p:spPr>
          <a:xfrm>
            <a:off x="0" y="213557"/>
            <a:ext cx="3439886" cy="1172497"/>
          </a:xfrm>
        </p:spPr>
        <p:txBody>
          <a:bodyPr>
            <a:normAutofit/>
          </a:bodyPr>
          <a:lstStyle/>
          <a:p>
            <a:r>
              <a:rPr lang="en-GB" dirty="0" err="1"/>
              <a:t>Bienvenido</a:t>
            </a:r>
            <a:r>
              <a:rPr lang="en-GB" dirty="0"/>
              <a:t> a Pamplona</a:t>
            </a:r>
          </a:p>
        </p:txBody>
      </p:sp>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5" imgW="0" imgH="0" progId="Paint.Picture">
                  <p:embed/>
                </p:oleObj>
              </mc:Choice>
              <mc:Fallback>
                <p:oleObj name="Bitmap Image" r:id="rId5"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79FA710-559C-4B7F-A355-17BE93792349}"/>
              </a:ext>
            </a:extLst>
          </p:cNvPr>
          <p:cNvSpPr/>
          <p:nvPr/>
        </p:nvSpPr>
        <p:spPr>
          <a:xfrm>
            <a:off x="3387211" y="296161"/>
            <a:ext cx="5624236" cy="954107"/>
          </a:xfrm>
          <a:prstGeom prst="rect">
            <a:avLst/>
          </a:prstGeom>
        </p:spPr>
        <p:txBody>
          <a:bodyPr wrap="square">
            <a:spAutoFit/>
          </a:bodyPr>
          <a:lstStyle/>
          <a:p>
            <a:pPr lvl="0">
              <a:defRPr/>
            </a:pPr>
            <a:r>
              <a:rPr lang="en-GB" sz="2800" dirty="0" err="1"/>
              <a:t>Escucha</a:t>
            </a:r>
            <a:r>
              <a:rPr lang="en-GB" sz="2800" dirty="0"/>
              <a:t> </a:t>
            </a:r>
            <a:r>
              <a:rPr lang="en-GB" sz="2800" dirty="0" err="1"/>
              <a:t>otra</a:t>
            </a:r>
            <a:r>
              <a:rPr lang="en-GB" sz="2800" dirty="0"/>
              <a:t> </a:t>
            </a:r>
            <a:r>
              <a:rPr lang="en-GB" sz="2800" dirty="0" err="1"/>
              <a:t>vez</a:t>
            </a:r>
            <a:r>
              <a:rPr lang="en-GB" sz="2800" dirty="0"/>
              <a:t>.  Escribe las palabras </a:t>
            </a:r>
            <a:r>
              <a:rPr lang="en-GB" sz="2800" dirty="0" err="1"/>
              <a:t>en</a:t>
            </a:r>
            <a:r>
              <a:rPr lang="en-GB" sz="2800" dirty="0"/>
              <a:t> la </a:t>
            </a:r>
            <a:r>
              <a:rPr lang="en-GB" sz="2800" dirty="0" err="1"/>
              <a:t>caja</a:t>
            </a:r>
            <a:r>
              <a:rPr lang="en-GB" sz="2800" dirty="0"/>
              <a:t> </a:t>
            </a:r>
            <a:r>
              <a:rPr lang="en-GB" sz="2800" dirty="0" err="1"/>
              <a:t>correcta</a:t>
            </a:r>
            <a:r>
              <a:rPr lang="en-GB" sz="2800" dirty="0"/>
              <a:t>.</a:t>
            </a:r>
          </a:p>
        </p:txBody>
      </p:sp>
      <p:sp>
        <p:nvSpPr>
          <p:cNvPr id="9" name="Rounded Rectangle 11">
            <a:extLst>
              <a:ext uri="{FF2B5EF4-FFF2-40B4-BE49-F238E27FC236}">
                <a16:creationId xmlns:a16="http://schemas.microsoft.com/office/drawing/2014/main" id="{B467931B-F5DC-4A1F-BA2B-D55FB479A669}"/>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5" name="TextBox 14">
            <a:extLst>
              <a:ext uri="{FF2B5EF4-FFF2-40B4-BE49-F238E27FC236}">
                <a16:creationId xmlns:a16="http://schemas.microsoft.com/office/drawing/2014/main" id="{58CEE09F-0BE5-4F02-A4A4-92978C119285}"/>
              </a:ext>
            </a:extLst>
          </p:cNvPr>
          <p:cNvSpPr txBox="1"/>
          <p:nvPr/>
        </p:nvSpPr>
        <p:spPr>
          <a:xfrm>
            <a:off x="8380680" y="3691870"/>
            <a:ext cx="2016141" cy="1015663"/>
          </a:xfrm>
          <a:prstGeom prst="rect">
            <a:avLst/>
          </a:prstGeom>
          <a:noFill/>
        </p:spPr>
        <p:txBody>
          <a:bodyPr wrap="square" rtlCol="0">
            <a:spAutoFit/>
          </a:bodyPr>
          <a:lstStyle/>
          <a:p>
            <a:r>
              <a:rPr lang="es-ES" sz="2000" dirty="0"/>
              <a:t>el estofado de rabo de toro – </a:t>
            </a:r>
            <a:r>
              <a:rPr lang="es-ES" sz="2000" dirty="0" err="1"/>
              <a:t>bull’s</a:t>
            </a:r>
            <a:r>
              <a:rPr lang="es-ES" sz="2000" dirty="0"/>
              <a:t> </a:t>
            </a:r>
            <a:r>
              <a:rPr lang="es-ES" sz="2000" dirty="0" err="1"/>
              <a:t>tail</a:t>
            </a:r>
            <a:r>
              <a:rPr lang="es-ES" sz="2000" dirty="0"/>
              <a:t> </a:t>
            </a:r>
            <a:r>
              <a:rPr lang="es-ES" sz="2000" dirty="0" err="1"/>
              <a:t>stew</a:t>
            </a:r>
            <a:endParaRPr lang="en-GB" sz="2000" dirty="0"/>
          </a:p>
        </p:txBody>
      </p:sp>
      <p:sp>
        <p:nvSpPr>
          <p:cNvPr id="16" name="TextBox 15">
            <a:extLst>
              <a:ext uri="{FF2B5EF4-FFF2-40B4-BE49-F238E27FC236}">
                <a16:creationId xmlns:a16="http://schemas.microsoft.com/office/drawing/2014/main" id="{98E746FF-3105-42D5-9055-BD23890220DF}"/>
              </a:ext>
            </a:extLst>
          </p:cNvPr>
          <p:cNvSpPr txBox="1"/>
          <p:nvPr/>
        </p:nvSpPr>
        <p:spPr>
          <a:xfrm>
            <a:off x="10507486" y="3817924"/>
            <a:ext cx="2016141" cy="707886"/>
          </a:xfrm>
          <a:prstGeom prst="rect">
            <a:avLst/>
          </a:prstGeom>
          <a:noFill/>
        </p:spPr>
        <p:txBody>
          <a:bodyPr wrap="square" rtlCol="0">
            <a:spAutoFit/>
          </a:bodyPr>
          <a:lstStyle/>
          <a:p>
            <a:r>
              <a:rPr lang="en-GB" sz="2000" dirty="0"/>
              <a:t>el bacalao – salty cod</a:t>
            </a:r>
          </a:p>
        </p:txBody>
      </p:sp>
      <p:pic>
        <p:nvPicPr>
          <p:cNvPr id="17" name="Picture 40" descr="Free photos of Ajoarriero">
            <a:extLst>
              <a:ext uri="{FF2B5EF4-FFF2-40B4-BE49-F238E27FC236}">
                <a16:creationId xmlns:a16="http://schemas.microsoft.com/office/drawing/2014/main" id="{A48EB8CE-3C90-4454-BB88-8E513917736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326914" y="2555094"/>
            <a:ext cx="1780228" cy="11117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2" descr="File:Rabo de toro.jpg">
            <a:extLst>
              <a:ext uri="{FF2B5EF4-FFF2-40B4-BE49-F238E27FC236}">
                <a16:creationId xmlns:a16="http://schemas.microsoft.com/office/drawing/2014/main" id="{15E18D10-F9A1-443A-A99E-65F7A389298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430573" y="2530446"/>
            <a:ext cx="1780228" cy="11610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FFB9DBB-F550-406D-AE1E-E97708865CCC}"/>
              </a:ext>
            </a:extLst>
          </p:cNvPr>
          <p:cNvSpPr txBox="1"/>
          <p:nvPr/>
        </p:nvSpPr>
        <p:spPr>
          <a:xfrm>
            <a:off x="10507486" y="1822560"/>
            <a:ext cx="2016141" cy="707886"/>
          </a:xfrm>
          <a:prstGeom prst="rect">
            <a:avLst/>
          </a:prstGeom>
          <a:noFill/>
        </p:spPr>
        <p:txBody>
          <a:bodyPr wrap="square" rtlCol="0">
            <a:spAutoFit/>
          </a:bodyPr>
          <a:lstStyle/>
          <a:p>
            <a:r>
              <a:rPr lang="en-GB" sz="2000" dirty="0"/>
              <a:t>el </a:t>
            </a:r>
            <a:r>
              <a:rPr lang="en-GB" sz="2000" dirty="0" err="1"/>
              <a:t>pañuelo</a:t>
            </a:r>
            <a:r>
              <a:rPr lang="en-GB" sz="2000" dirty="0"/>
              <a:t> – red scarf.</a:t>
            </a:r>
          </a:p>
        </p:txBody>
      </p:sp>
      <p:sp>
        <p:nvSpPr>
          <p:cNvPr id="29" name="TextBox 28">
            <a:extLst>
              <a:ext uri="{FF2B5EF4-FFF2-40B4-BE49-F238E27FC236}">
                <a16:creationId xmlns:a16="http://schemas.microsoft.com/office/drawing/2014/main" id="{8B1C9AF4-A2D4-4399-9D6A-21E0428C509F}"/>
              </a:ext>
            </a:extLst>
          </p:cNvPr>
          <p:cNvSpPr txBox="1"/>
          <p:nvPr/>
        </p:nvSpPr>
        <p:spPr>
          <a:xfrm>
            <a:off x="8430572" y="1931934"/>
            <a:ext cx="2126454" cy="400110"/>
          </a:xfrm>
          <a:prstGeom prst="rect">
            <a:avLst/>
          </a:prstGeom>
          <a:noFill/>
        </p:spPr>
        <p:txBody>
          <a:bodyPr wrap="square" rtlCol="0">
            <a:spAutoFit/>
          </a:bodyPr>
          <a:lstStyle/>
          <a:p>
            <a:r>
              <a:rPr lang="en-GB" sz="2000" dirty="0"/>
              <a:t>El </a:t>
            </a:r>
            <a:r>
              <a:rPr lang="en-GB" sz="2000" dirty="0" err="1"/>
              <a:t>chupinazo</a:t>
            </a:r>
            <a:endParaRPr lang="en-GB" sz="2000" dirty="0"/>
          </a:p>
        </p:txBody>
      </p:sp>
      <p:sp>
        <p:nvSpPr>
          <p:cNvPr id="30" name="TextBox 29">
            <a:extLst>
              <a:ext uri="{FF2B5EF4-FFF2-40B4-BE49-F238E27FC236}">
                <a16:creationId xmlns:a16="http://schemas.microsoft.com/office/drawing/2014/main" id="{FD225C14-6753-4FC5-8E5D-B8FB84212C61}"/>
              </a:ext>
            </a:extLst>
          </p:cNvPr>
          <p:cNvSpPr txBox="1"/>
          <p:nvPr/>
        </p:nvSpPr>
        <p:spPr>
          <a:xfrm>
            <a:off x="8643341" y="6031646"/>
            <a:ext cx="3548659" cy="400110"/>
          </a:xfrm>
          <a:prstGeom prst="rect">
            <a:avLst/>
          </a:prstGeom>
          <a:noFill/>
        </p:spPr>
        <p:txBody>
          <a:bodyPr wrap="square" rtlCol="0">
            <a:spAutoFit/>
          </a:bodyPr>
          <a:lstStyle/>
          <a:p>
            <a:r>
              <a:rPr lang="en-GB" sz="2000" dirty="0"/>
              <a:t>El </a:t>
            </a:r>
            <a:r>
              <a:rPr lang="en-GB" sz="2000" dirty="0" err="1"/>
              <a:t>encierro</a:t>
            </a:r>
            <a:r>
              <a:rPr lang="en-GB" sz="2000" dirty="0"/>
              <a:t> – the bull run</a:t>
            </a:r>
          </a:p>
        </p:txBody>
      </p:sp>
      <p:pic>
        <p:nvPicPr>
          <p:cNvPr id="12351" name="Picture 63" descr="Free photos of Sanfermín">
            <a:extLst>
              <a:ext uri="{FF2B5EF4-FFF2-40B4-BE49-F238E27FC236}">
                <a16:creationId xmlns:a16="http://schemas.microsoft.com/office/drawing/2014/main" id="{6E1735AC-B130-4185-A39D-58C5669FBFD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198979" y="4822146"/>
            <a:ext cx="2269528" cy="127661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C0CBFDEA-ADED-46FA-BCA3-ED43A7A7F384}"/>
              </a:ext>
            </a:extLst>
          </p:cNvPr>
          <p:cNvGrpSpPr/>
          <p:nvPr/>
        </p:nvGrpSpPr>
        <p:grpSpPr>
          <a:xfrm>
            <a:off x="10719398" y="967438"/>
            <a:ext cx="909529" cy="825712"/>
            <a:chOff x="11016552" y="1093998"/>
            <a:chExt cx="909529" cy="825712"/>
          </a:xfrm>
        </p:grpSpPr>
        <p:sp>
          <p:nvSpPr>
            <p:cNvPr id="10" name="Flowchart: Off-page Connector 9">
              <a:extLst>
                <a:ext uri="{FF2B5EF4-FFF2-40B4-BE49-F238E27FC236}">
                  <a16:creationId xmlns:a16="http://schemas.microsoft.com/office/drawing/2014/main" id="{4BA39B9B-3A4A-4B06-BE53-CABE4D82F7B7}"/>
                </a:ext>
              </a:extLst>
            </p:cNvPr>
            <p:cNvSpPr/>
            <p:nvPr/>
          </p:nvSpPr>
          <p:spPr>
            <a:xfrm rot="889468">
              <a:off x="11051033" y="1103959"/>
              <a:ext cx="812800" cy="509826"/>
            </a:xfrm>
            <a:prstGeom prst="flowChartOffpageConnector">
              <a:avLst/>
            </a:prstGeom>
            <a:gradFill flip="none" rotWithShape="1">
              <a:gsLst>
                <a:gs pos="0">
                  <a:srgbClr val="FE0000">
                    <a:shade val="30000"/>
                    <a:satMod val="115000"/>
                  </a:srgbClr>
                </a:gs>
                <a:gs pos="50000">
                  <a:srgbClr val="FE0000">
                    <a:shade val="67500"/>
                    <a:satMod val="115000"/>
                  </a:srgbClr>
                </a:gs>
                <a:gs pos="100000">
                  <a:srgbClr val="FE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358" name="Picture 70" descr="red scarf clipart - Clip Art Library">
              <a:extLst>
                <a:ext uri="{FF2B5EF4-FFF2-40B4-BE49-F238E27FC236}">
                  <a16:creationId xmlns:a16="http://schemas.microsoft.com/office/drawing/2014/main" id="{71A94C83-10FD-41EF-B849-F8196B7F1216}"/>
                </a:ext>
              </a:extLst>
            </p:cNvPr>
            <p:cNvPicPr>
              <a:picLocks noChangeAspect="1" noChangeArrowheads="1"/>
            </p:cNvPicPr>
            <p:nvPr/>
          </p:nvPicPr>
          <p:blipFill>
            <a:blip r:embed="rId9"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rot="720054">
              <a:off x="11016552" y="1093998"/>
              <a:ext cx="909529" cy="825712"/>
            </a:xfrm>
            <a:prstGeom prst="rect">
              <a:avLst/>
            </a:prstGeom>
            <a:noFill/>
            <a:extLst>
              <a:ext uri="{909E8E84-426E-40DD-AFC4-6F175D3DCCD1}">
                <a14:hiddenFill xmlns:a14="http://schemas.microsoft.com/office/drawing/2010/main">
                  <a:solidFill>
                    <a:srgbClr val="FFFFFF"/>
                  </a:solidFill>
                </a14:hiddenFill>
              </a:ext>
            </a:extLst>
          </p:spPr>
        </p:pic>
      </p:grpSp>
      <p:pic>
        <p:nvPicPr>
          <p:cNvPr id="12361" name="Picture 73" descr="File:Chupinazo fin de fiestas.jpg">
            <a:extLst>
              <a:ext uri="{FF2B5EF4-FFF2-40B4-BE49-F238E27FC236}">
                <a16:creationId xmlns:a16="http://schemas.microsoft.com/office/drawing/2014/main" id="{8675E8FF-9ECC-4439-A2C3-27153BB9286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958772" y="759051"/>
            <a:ext cx="1172497" cy="117249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0C4FED1E-CF15-4E2D-AFF1-316E1508E168}"/>
              </a:ext>
            </a:extLst>
          </p:cNvPr>
          <p:cNvSpPr/>
          <p:nvPr/>
        </p:nvSpPr>
        <p:spPr>
          <a:xfrm>
            <a:off x="1088332" y="1667677"/>
            <a:ext cx="1990377" cy="584775"/>
          </a:xfrm>
          <a:prstGeom prst="rect">
            <a:avLst/>
          </a:prstGeom>
        </p:spPr>
        <p:txBody>
          <a:bodyPr wrap="square">
            <a:spAutoFit/>
          </a:bodyPr>
          <a:lstStyle/>
          <a:p>
            <a:pPr lvl="0">
              <a:defRPr/>
            </a:pPr>
            <a:r>
              <a:rPr lang="en-GB" sz="3200" dirty="0"/>
              <a:t>1. friends</a:t>
            </a:r>
          </a:p>
        </p:txBody>
      </p:sp>
      <p:sp>
        <p:nvSpPr>
          <p:cNvPr id="32" name="Rectangle 31">
            <a:extLst>
              <a:ext uri="{FF2B5EF4-FFF2-40B4-BE49-F238E27FC236}">
                <a16:creationId xmlns:a16="http://schemas.microsoft.com/office/drawing/2014/main" id="{2BA09572-8BEE-4343-84D0-9E916FD3E91F}"/>
              </a:ext>
            </a:extLst>
          </p:cNvPr>
          <p:cNvSpPr/>
          <p:nvPr/>
        </p:nvSpPr>
        <p:spPr>
          <a:xfrm>
            <a:off x="3323154" y="1661062"/>
            <a:ext cx="2963384" cy="584775"/>
          </a:xfrm>
          <a:prstGeom prst="rect">
            <a:avLst/>
          </a:prstGeom>
        </p:spPr>
        <p:txBody>
          <a:bodyPr wrap="square">
            <a:spAutoFit/>
          </a:bodyPr>
          <a:lstStyle/>
          <a:p>
            <a:pPr lvl="0">
              <a:defRPr/>
            </a:pPr>
            <a:r>
              <a:rPr lang="en-GB" sz="3200" dirty="0"/>
              <a:t>2. opportunity</a:t>
            </a:r>
          </a:p>
        </p:txBody>
      </p:sp>
      <p:sp>
        <p:nvSpPr>
          <p:cNvPr id="33" name="Rectangle 32">
            <a:extLst>
              <a:ext uri="{FF2B5EF4-FFF2-40B4-BE49-F238E27FC236}">
                <a16:creationId xmlns:a16="http://schemas.microsoft.com/office/drawing/2014/main" id="{449E8F45-DD80-457C-BD12-6DAE74377BE1}"/>
              </a:ext>
            </a:extLst>
          </p:cNvPr>
          <p:cNvSpPr/>
          <p:nvPr/>
        </p:nvSpPr>
        <p:spPr>
          <a:xfrm>
            <a:off x="5807716" y="2658002"/>
            <a:ext cx="2702014" cy="584775"/>
          </a:xfrm>
          <a:prstGeom prst="rect">
            <a:avLst/>
          </a:prstGeom>
        </p:spPr>
        <p:txBody>
          <a:bodyPr wrap="square">
            <a:spAutoFit/>
          </a:bodyPr>
          <a:lstStyle/>
          <a:p>
            <a:pPr lvl="0">
              <a:defRPr/>
            </a:pPr>
            <a:r>
              <a:rPr lang="en-GB" sz="3200" dirty="0"/>
              <a:t>6. camera</a:t>
            </a:r>
          </a:p>
        </p:txBody>
      </p:sp>
      <p:sp>
        <p:nvSpPr>
          <p:cNvPr id="34" name="Rectangle 33">
            <a:extLst>
              <a:ext uri="{FF2B5EF4-FFF2-40B4-BE49-F238E27FC236}">
                <a16:creationId xmlns:a16="http://schemas.microsoft.com/office/drawing/2014/main" id="{1191DF4F-61D2-4DBF-9556-A81C68BC55F3}"/>
              </a:ext>
            </a:extLst>
          </p:cNvPr>
          <p:cNvSpPr/>
          <p:nvPr/>
        </p:nvSpPr>
        <p:spPr>
          <a:xfrm>
            <a:off x="3375394" y="2681882"/>
            <a:ext cx="2084835" cy="584775"/>
          </a:xfrm>
          <a:prstGeom prst="rect">
            <a:avLst/>
          </a:prstGeom>
        </p:spPr>
        <p:txBody>
          <a:bodyPr wrap="square">
            <a:spAutoFit/>
          </a:bodyPr>
          <a:lstStyle/>
          <a:p>
            <a:pPr lvl="0">
              <a:defRPr/>
            </a:pPr>
            <a:r>
              <a:rPr lang="en-GB" sz="3200" dirty="0"/>
              <a:t>5. visit (H)</a:t>
            </a:r>
          </a:p>
        </p:txBody>
      </p:sp>
      <p:sp>
        <p:nvSpPr>
          <p:cNvPr id="35" name="Rectangle 34">
            <a:extLst>
              <a:ext uri="{FF2B5EF4-FFF2-40B4-BE49-F238E27FC236}">
                <a16:creationId xmlns:a16="http://schemas.microsoft.com/office/drawing/2014/main" id="{F8488003-344A-4A52-962A-1C13001BA4ED}"/>
              </a:ext>
            </a:extLst>
          </p:cNvPr>
          <p:cNvSpPr/>
          <p:nvPr/>
        </p:nvSpPr>
        <p:spPr>
          <a:xfrm>
            <a:off x="6402651" y="1600311"/>
            <a:ext cx="1751328" cy="584775"/>
          </a:xfrm>
          <a:prstGeom prst="rect">
            <a:avLst/>
          </a:prstGeom>
        </p:spPr>
        <p:txBody>
          <a:bodyPr wrap="square">
            <a:spAutoFit/>
          </a:bodyPr>
          <a:lstStyle/>
          <a:p>
            <a:pPr lvl="0">
              <a:defRPr/>
            </a:pPr>
            <a:r>
              <a:rPr lang="en-GB" sz="3200" dirty="0"/>
              <a:t>3. size</a:t>
            </a:r>
          </a:p>
        </p:txBody>
      </p:sp>
      <p:sp>
        <p:nvSpPr>
          <p:cNvPr id="36" name="Rectangle 35">
            <a:extLst>
              <a:ext uri="{FF2B5EF4-FFF2-40B4-BE49-F238E27FC236}">
                <a16:creationId xmlns:a16="http://schemas.microsoft.com/office/drawing/2014/main" id="{2ACFFC01-DF5E-4527-9DC0-3246EEC43E4F}"/>
              </a:ext>
            </a:extLst>
          </p:cNvPr>
          <p:cNvSpPr/>
          <p:nvPr/>
        </p:nvSpPr>
        <p:spPr>
          <a:xfrm>
            <a:off x="1193331" y="2679558"/>
            <a:ext cx="2702014" cy="584775"/>
          </a:xfrm>
          <a:prstGeom prst="rect">
            <a:avLst/>
          </a:prstGeom>
        </p:spPr>
        <p:txBody>
          <a:bodyPr wrap="square">
            <a:spAutoFit/>
          </a:bodyPr>
          <a:lstStyle/>
          <a:p>
            <a:pPr lvl="0">
              <a:defRPr/>
            </a:pPr>
            <a:r>
              <a:rPr lang="en-GB" sz="3200" dirty="0"/>
              <a:t>4. shoes</a:t>
            </a:r>
          </a:p>
        </p:txBody>
      </p:sp>
      <p:sp>
        <p:nvSpPr>
          <p:cNvPr id="6" name="Rectangle: Rounded Corners 5">
            <a:extLst>
              <a:ext uri="{FF2B5EF4-FFF2-40B4-BE49-F238E27FC236}">
                <a16:creationId xmlns:a16="http://schemas.microsoft.com/office/drawing/2014/main" id="{C0EF65EC-1E06-4C74-B40F-D2311890C1D7}"/>
              </a:ext>
            </a:extLst>
          </p:cNvPr>
          <p:cNvSpPr/>
          <p:nvPr/>
        </p:nvSpPr>
        <p:spPr>
          <a:xfrm>
            <a:off x="653143" y="4049486"/>
            <a:ext cx="3158178" cy="19821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b="1" dirty="0"/>
              <a:t>My</a:t>
            </a:r>
          </a:p>
        </p:txBody>
      </p:sp>
      <p:sp>
        <p:nvSpPr>
          <p:cNvPr id="37" name="Rectangle: Rounded Corners 36">
            <a:extLst>
              <a:ext uri="{FF2B5EF4-FFF2-40B4-BE49-F238E27FC236}">
                <a16:creationId xmlns:a16="http://schemas.microsoft.com/office/drawing/2014/main" id="{21B69A1B-A75B-4450-ADF9-608FADB181C6}"/>
              </a:ext>
            </a:extLst>
          </p:cNvPr>
          <p:cNvSpPr/>
          <p:nvPr/>
        </p:nvSpPr>
        <p:spPr>
          <a:xfrm>
            <a:off x="4789846" y="3983230"/>
            <a:ext cx="3158178" cy="19821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b="1" dirty="0"/>
              <a:t>Your</a:t>
            </a:r>
          </a:p>
        </p:txBody>
      </p:sp>
      <p:sp>
        <p:nvSpPr>
          <p:cNvPr id="38" name="Rectangle 37">
            <a:extLst>
              <a:ext uri="{FF2B5EF4-FFF2-40B4-BE49-F238E27FC236}">
                <a16:creationId xmlns:a16="http://schemas.microsoft.com/office/drawing/2014/main" id="{D73F7E47-BD91-49F4-A536-A3EF92BBE226}"/>
              </a:ext>
            </a:extLst>
          </p:cNvPr>
          <p:cNvSpPr/>
          <p:nvPr/>
        </p:nvSpPr>
        <p:spPr>
          <a:xfrm>
            <a:off x="919515" y="4642652"/>
            <a:ext cx="1751328" cy="461665"/>
          </a:xfrm>
          <a:prstGeom prst="rect">
            <a:avLst/>
          </a:prstGeom>
        </p:spPr>
        <p:txBody>
          <a:bodyPr wrap="square">
            <a:spAutoFit/>
          </a:bodyPr>
          <a:lstStyle/>
          <a:p>
            <a:pPr lvl="0">
              <a:defRPr/>
            </a:pPr>
            <a:r>
              <a:rPr lang="en-GB" sz="2400" dirty="0">
                <a:solidFill>
                  <a:schemeClr val="bg1"/>
                </a:solidFill>
              </a:rPr>
              <a:t>friends</a:t>
            </a:r>
          </a:p>
        </p:txBody>
      </p:sp>
      <p:sp>
        <p:nvSpPr>
          <p:cNvPr id="39" name="Rectangle 38">
            <a:extLst>
              <a:ext uri="{FF2B5EF4-FFF2-40B4-BE49-F238E27FC236}">
                <a16:creationId xmlns:a16="http://schemas.microsoft.com/office/drawing/2014/main" id="{323E8FC9-06B5-4F05-A83E-7598F2BD2913}"/>
              </a:ext>
            </a:extLst>
          </p:cNvPr>
          <p:cNvSpPr/>
          <p:nvPr/>
        </p:nvSpPr>
        <p:spPr>
          <a:xfrm>
            <a:off x="5036629" y="4445256"/>
            <a:ext cx="2702014" cy="461665"/>
          </a:xfrm>
          <a:prstGeom prst="rect">
            <a:avLst/>
          </a:prstGeom>
        </p:spPr>
        <p:txBody>
          <a:bodyPr wrap="square">
            <a:spAutoFit/>
          </a:bodyPr>
          <a:lstStyle/>
          <a:p>
            <a:pPr lvl="0">
              <a:defRPr/>
            </a:pPr>
            <a:r>
              <a:rPr lang="en-GB" sz="2400" dirty="0">
                <a:solidFill>
                  <a:schemeClr val="bg1"/>
                </a:solidFill>
              </a:rPr>
              <a:t>opportunity</a:t>
            </a:r>
          </a:p>
        </p:txBody>
      </p:sp>
      <p:sp>
        <p:nvSpPr>
          <p:cNvPr id="40" name="Rectangle 39">
            <a:extLst>
              <a:ext uri="{FF2B5EF4-FFF2-40B4-BE49-F238E27FC236}">
                <a16:creationId xmlns:a16="http://schemas.microsoft.com/office/drawing/2014/main" id="{A398F2BC-F63A-471B-9E8A-CE61829B445A}"/>
              </a:ext>
            </a:extLst>
          </p:cNvPr>
          <p:cNvSpPr/>
          <p:nvPr/>
        </p:nvSpPr>
        <p:spPr>
          <a:xfrm>
            <a:off x="2024503" y="5229618"/>
            <a:ext cx="2702014" cy="461665"/>
          </a:xfrm>
          <a:prstGeom prst="rect">
            <a:avLst/>
          </a:prstGeom>
        </p:spPr>
        <p:txBody>
          <a:bodyPr wrap="square">
            <a:spAutoFit/>
          </a:bodyPr>
          <a:lstStyle/>
          <a:p>
            <a:pPr lvl="0">
              <a:defRPr/>
            </a:pPr>
            <a:r>
              <a:rPr lang="en-GB" sz="2400" dirty="0">
                <a:solidFill>
                  <a:schemeClr val="bg1"/>
                </a:solidFill>
              </a:rPr>
              <a:t>camera</a:t>
            </a:r>
          </a:p>
        </p:txBody>
      </p:sp>
      <p:sp>
        <p:nvSpPr>
          <p:cNvPr id="41" name="Rectangle 40">
            <a:extLst>
              <a:ext uri="{FF2B5EF4-FFF2-40B4-BE49-F238E27FC236}">
                <a16:creationId xmlns:a16="http://schemas.microsoft.com/office/drawing/2014/main" id="{70AAACC3-3425-4DC9-8CCB-A77E675D6FA4}"/>
              </a:ext>
            </a:extLst>
          </p:cNvPr>
          <p:cNvSpPr/>
          <p:nvPr/>
        </p:nvSpPr>
        <p:spPr>
          <a:xfrm>
            <a:off x="5536510" y="5389109"/>
            <a:ext cx="1751328" cy="461665"/>
          </a:xfrm>
          <a:prstGeom prst="rect">
            <a:avLst/>
          </a:prstGeom>
        </p:spPr>
        <p:txBody>
          <a:bodyPr wrap="square">
            <a:spAutoFit/>
          </a:bodyPr>
          <a:lstStyle/>
          <a:p>
            <a:pPr lvl="0">
              <a:defRPr/>
            </a:pPr>
            <a:r>
              <a:rPr lang="en-GB" sz="2400" dirty="0">
                <a:solidFill>
                  <a:schemeClr val="bg1"/>
                </a:solidFill>
              </a:rPr>
              <a:t>visit (H)</a:t>
            </a:r>
          </a:p>
        </p:txBody>
      </p:sp>
      <p:sp>
        <p:nvSpPr>
          <p:cNvPr id="42" name="Rectangle 41">
            <a:extLst>
              <a:ext uri="{FF2B5EF4-FFF2-40B4-BE49-F238E27FC236}">
                <a16:creationId xmlns:a16="http://schemas.microsoft.com/office/drawing/2014/main" id="{46DBBB74-F0B1-408B-AFFC-9B73E903B500}"/>
              </a:ext>
            </a:extLst>
          </p:cNvPr>
          <p:cNvSpPr/>
          <p:nvPr/>
        </p:nvSpPr>
        <p:spPr>
          <a:xfrm>
            <a:off x="5210010" y="4852387"/>
            <a:ext cx="1751328" cy="461665"/>
          </a:xfrm>
          <a:prstGeom prst="rect">
            <a:avLst/>
          </a:prstGeom>
        </p:spPr>
        <p:txBody>
          <a:bodyPr wrap="square">
            <a:spAutoFit/>
          </a:bodyPr>
          <a:lstStyle/>
          <a:p>
            <a:pPr lvl="0">
              <a:defRPr/>
            </a:pPr>
            <a:r>
              <a:rPr lang="en-GB" sz="2400" dirty="0">
                <a:solidFill>
                  <a:schemeClr val="bg1"/>
                </a:solidFill>
              </a:rPr>
              <a:t>size</a:t>
            </a:r>
          </a:p>
        </p:txBody>
      </p:sp>
      <p:sp>
        <p:nvSpPr>
          <p:cNvPr id="43" name="Rectangle 42">
            <a:extLst>
              <a:ext uri="{FF2B5EF4-FFF2-40B4-BE49-F238E27FC236}">
                <a16:creationId xmlns:a16="http://schemas.microsoft.com/office/drawing/2014/main" id="{2F3075F3-926F-4218-A8FD-353D8A7EAB48}"/>
              </a:ext>
            </a:extLst>
          </p:cNvPr>
          <p:cNvSpPr/>
          <p:nvPr/>
        </p:nvSpPr>
        <p:spPr>
          <a:xfrm>
            <a:off x="6670994" y="5033491"/>
            <a:ext cx="2702014" cy="461665"/>
          </a:xfrm>
          <a:prstGeom prst="rect">
            <a:avLst/>
          </a:prstGeom>
        </p:spPr>
        <p:txBody>
          <a:bodyPr wrap="square">
            <a:spAutoFit/>
          </a:bodyPr>
          <a:lstStyle/>
          <a:p>
            <a:pPr lvl="0">
              <a:defRPr/>
            </a:pPr>
            <a:r>
              <a:rPr lang="en-GB" sz="2400" dirty="0">
                <a:solidFill>
                  <a:schemeClr val="bg1"/>
                </a:solidFill>
              </a:rPr>
              <a:t>shoes</a:t>
            </a:r>
          </a:p>
        </p:txBody>
      </p:sp>
      <p:pic>
        <p:nvPicPr>
          <p:cNvPr id="2" name="Full text.wav">
            <a:hlinkClick r:id="" action="ppaction://media"/>
            <a:extLst>
              <a:ext uri="{FF2B5EF4-FFF2-40B4-BE49-F238E27FC236}">
                <a16:creationId xmlns:a16="http://schemas.microsoft.com/office/drawing/2014/main" id="{1B2646EB-5158-147D-F525-D64B3878A94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9576" y="1995868"/>
            <a:ext cx="812800" cy="812800"/>
          </a:xfrm>
          <a:prstGeom prst="rect">
            <a:avLst/>
          </a:prstGeom>
        </p:spPr>
      </p:pic>
    </p:spTree>
    <p:extLst>
      <p:ext uri="{BB962C8B-B14F-4D97-AF65-F5344CB8AC3E}">
        <p14:creationId xmlns:p14="http://schemas.microsoft.com/office/powerpoint/2010/main" val="363835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7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38" grpId="0"/>
      <p:bldP spid="39" grpId="0"/>
      <p:bldP spid="40" grpId="0"/>
      <p:bldP spid="41" grpId="0"/>
      <p:bldP spid="42" grpId="0"/>
      <p:bldP spid="4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716126-CC45-4781-B1AE-4F02C0D058ED}"/>
              </a:ext>
            </a:extLst>
          </p:cNvPr>
          <p:cNvSpPr>
            <a:spLocks noGrp="1"/>
          </p:cNvSpPr>
          <p:nvPr>
            <p:ph type="title"/>
          </p:nvPr>
        </p:nvSpPr>
        <p:spPr>
          <a:xfrm>
            <a:off x="0" y="213557"/>
            <a:ext cx="6438900" cy="647577"/>
          </a:xfrm>
        </p:spPr>
        <p:txBody>
          <a:bodyPr/>
          <a:lstStyle/>
          <a:p>
            <a:r>
              <a:rPr lang="en-GB" dirty="0"/>
              <a:t>Writing activity</a:t>
            </a:r>
          </a:p>
        </p:txBody>
      </p:sp>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8805A46C-06B2-4D23-BB45-ED91256DD103}"/>
              </a:ext>
            </a:extLst>
          </p:cNvPr>
          <p:cNvSpPr/>
          <p:nvPr/>
        </p:nvSpPr>
        <p:spPr>
          <a:xfrm>
            <a:off x="513094" y="1043938"/>
            <a:ext cx="684225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Write</a:t>
            </a:r>
            <a:r>
              <a:rPr lang="en-GB" sz="2400" dirty="0">
                <a:latin typeface="Century Gothic"/>
              </a:rPr>
              <a:t> a list of the top ten tips for visiting a town or a festival either in a Spanish speaking country or in your own country.</a:t>
            </a:r>
            <a:endParaRPr lang="en-GB" sz="2400" b="1" dirty="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latin typeface="Century Gothic"/>
              </a:rPr>
              <a:t>You can include information about: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latin typeface="Century Gothic"/>
              </a:rPr>
              <a:t>where to stay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latin typeface="Century Gothic"/>
              </a:rPr>
              <a:t>what to eat/drink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latin typeface="Century Gothic"/>
              </a:rPr>
              <a:t>how to book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latin typeface="Century Gothic"/>
              </a:rPr>
              <a:t>when to arrive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latin typeface="Century Gothic"/>
              </a:rPr>
              <a:t>what to do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latin typeface="Century Gothic"/>
              </a:rPr>
              <a:t>what to avoid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latin typeface="Century Gothic"/>
              </a:rPr>
              <a:t>what to visit</a:t>
            </a:r>
          </a:p>
        </p:txBody>
      </p:sp>
      <p:graphicFrame>
        <p:nvGraphicFramePr>
          <p:cNvPr id="2" name="Table 1">
            <a:extLst>
              <a:ext uri="{FF2B5EF4-FFF2-40B4-BE49-F238E27FC236}">
                <a16:creationId xmlns:a16="http://schemas.microsoft.com/office/drawing/2014/main" id="{B2A0823D-B60E-4B6E-A8CE-C4AF9F19DB8C}"/>
              </a:ext>
            </a:extLst>
          </p:cNvPr>
          <p:cNvGraphicFramePr>
            <a:graphicFrameLocks noGrp="1"/>
          </p:cNvGraphicFramePr>
          <p:nvPr/>
        </p:nvGraphicFramePr>
        <p:xfrm>
          <a:off x="4339771" y="3123649"/>
          <a:ext cx="7542335" cy="3060532"/>
        </p:xfrm>
        <a:graphic>
          <a:graphicData uri="http://schemas.openxmlformats.org/drawingml/2006/table">
            <a:tbl>
              <a:tblPr firstRow="1" bandRow="1">
                <a:tableStyleId>{5940675A-B579-460E-94D1-54222C63F5DA}</a:tableStyleId>
              </a:tblPr>
              <a:tblGrid>
                <a:gridCol w="943429">
                  <a:extLst>
                    <a:ext uri="{9D8B030D-6E8A-4147-A177-3AD203B41FA5}">
                      <a16:colId xmlns:a16="http://schemas.microsoft.com/office/drawing/2014/main" val="3032442677"/>
                    </a:ext>
                  </a:extLst>
                </a:gridCol>
                <a:gridCol w="1669143">
                  <a:extLst>
                    <a:ext uri="{9D8B030D-6E8A-4147-A177-3AD203B41FA5}">
                      <a16:colId xmlns:a16="http://schemas.microsoft.com/office/drawing/2014/main" val="7270"/>
                    </a:ext>
                  </a:extLst>
                </a:gridCol>
                <a:gridCol w="1480457">
                  <a:extLst>
                    <a:ext uri="{9D8B030D-6E8A-4147-A177-3AD203B41FA5}">
                      <a16:colId xmlns:a16="http://schemas.microsoft.com/office/drawing/2014/main" val="2451626195"/>
                    </a:ext>
                  </a:extLst>
                </a:gridCol>
                <a:gridCol w="1640114">
                  <a:extLst>
                    <a:ext uri="{9D8B030D-6E8A-4147-A177-3AD203B41FA5}">
                      <a16:colId xmlns:a16="http://schemas.microsoft.com/office/drawing/2014/main" val="2964806111"/>
                    </a:ext>
                  </a:extLst>
                </a:gridCol>
                <a:gridCol w="1809192">
                  <a:extLst>
                    <a:ext uri="{9D8B030D-6E8A-4147-A177-3AD203B41FA5}">
                      <a16:colId xmlns:a16="http://schemas.microsoft.com/office/drawing/2014/main" val="3472160972"/>
                    </a:ext>
                  </a:extLst>
                </a:gridCol>
              </a:tblGrid>
              <a:tr h="765133">
                <a:tc rowSpan="4">
                  <a:txBody>
                    <a:bodyPr/>
                    <a:lstStyle/>
                    <a:p>
                      <a:pPr algn="ctr"/>
                      <a:r>
                        <a:rPr lang="en-GB" sz="2800" b="1" dirty="0">
                          <a:solidFill>
                            <a:schemeClr val="tx1"/>
                          </a:solidFill>
                        </a:rPr>
                        <a:t>Useful verbs</a:t>
                      </a:r>
                    </a:p>
                  </a:txBody>
                  <a:tcPr vert="vert270" anchor="ctr">
                    <a:solidFill>
                      <a:schemeClr val="accent5"/>
                    </a:solidFill>
                  </a:tcPr>
                </a:tc>
                <a:tc>
                  <a:txBody>
                    <a:bodyPr/>
                    <a:lstStyle/>
                    <a:p>
                      <a:pPr algn="ctr"/>
                      <a:r>
                        <a:rPr lang="en-GB" sz="2400" dirty="0" err="1">
                          <a:solidFill>
                            <a:schemeClr val="tx1"/>
                          </a:solidFill>
                        </a:rPr>
                        <a:t>llevar</a:t>
                      </a:r>
                      <a:endParaRPr lang="en-GB" sz="2400" dirty="0">
                        <a:solidFill>
                          <a:schemeClr val="tx1"/>
                        </a:solidFill>
                      </a:endParaRPr>
                    </a:p>
                  </a:txBody>
                  <a:tcPr anchor="ctr">
                    <a:solidFill>
                      <a:schemeClr val="accent5"/>
                    </a:solidFill>
                  </a:tcPr>
                </a:tc>
                <a:tc>
                  <a:txBody>
                    <a:bodyPr/>
                    <a:lstStyle/>
                    <a:p>
                      <a:pPr algn="ctr"/>
                      <a:r>
                        <a:rPr lang="en-GB" sz="2400" dirty="0" err="1">
                          <a:solidFill>
                            <a:schemeClr val="tx1"/>
                          </a:solidFill>
                        </a:rPr>
                        <a:t>llegar</a:t>
                      </a:r>
                      <a:endParaRPr lang="en-GB" sz="2400" dirty="0">
                        <a:solidFill>
                          <a:schemeClr val="tx1"/>
                        </a:solidFill>
                      </a:endParaRPr>
                    </a:p>
                  </a:txBody>
                  <a:tcPr anchor="ctr">
                    <a:solidFill>
                      <a:schemeClr val="accent5"/>
                    </a:solidFill>
                  </a:tcPr>
                </a:tc>
                <a:tc>
                  <a:txBody>
                    <a:bodyPr/>
                    <a:lstStyle/>
                    <a:p>
                      <a:pPr algn="ctr"/>
                      <a:r>
                        <a:rPr lang="en-GB" sz="2400" dirty="0" err="1">
                          <a:solidFill>
                            <a:schemeClr val="tx1"/>
                          </a:solidFill>
                        </a:rPr>
                        <a:t>disfrutar</a:t>
                      </a:r>
                      <a:endParaRPr lang="en-GB" sz="2400" dirty="0">
                        <a:solidFill>
                          <a:schemeClr val="tx1"/>
                        </a:solidFill>
                      </a:endParaRPr>
                    </a:p>
                  </a:txBody>
                  <a:tcPr anchor="ctr">
                    <a:solidFill>
                      <a:schemeClr val="accent1">
                        <a:lumMod val="20000"/>
                        <a:lumOff val="80000"/>
                      </a:schemeClr>
                    </a:solidFill>
                  </a:tcPr>
                </a:tc>
                <a:tc>
                  <a:txBody>
                    <a:bodyPr/>
                    <a:lstStyle/>
                    <a:p>
                      <a:pPr algn="ctr"/>
                      <a:r>
                        <a:rPr lang="en-GB" sz="2400" dirty="0" err="1">
                          <a:solidFill>
                            <a:schemeClr val="tx1"/>
                          </a:solidFill>
                        </a:rPr>
                        <a:t>comprar</a:t>
                      </a:r>
                      <a:endParaRPr lang="en-GB" sz="2400" dirty="0">
                        <a:solidFill>
                          <a:schemeClr val="tx1"/>
                        </a:solidFill>
                      </a:endParaRPr>
                    </a:p>
                  </a:txBody>
                  <a:tcPr anchor="ctr">
                    <a:solidFill>
                      <a:schemeClr val="accent1">
                        <a:lumMod val="20000"/>
                        <a:lumOff val="80000"/>
                      </a:schemeClr>
                    </a:solidFill>
                  </a:tcPr>
                </a:tc>
                <a:extLst>
                  <a:ext uri="{0D108BD9-81ED-4DB2-BD59-A6C34878D82A}">
                    <a16:rowId xmlns:a16="http://schemas.microsoft.com/office/drawing/2014/main" val="3083672271"/>
                  </a:ext>
                </a:extLst>
              </a:tr>
              <a:tr h="765133">
                <a:tc vMerge="1">
                  <a:txBody>
                    <a:bodyPr/>
                    <a:lstStyle/>
                    <a:p>
                      <a:pPr algn="ctr"/>
                      <a:endParaRPr lang="en-GB" sz="2400" dirty="0">
                        <a:solidFill>
                          <a:schemeClr val="tx1"/>
                        </a:solidFill>
                      </a:endParaRPr>
                    </a:p>
                  </a:txBody>
                  <a:tcPr anchor="ctr">
                    <a:solidFill>
                      <a:schemeClr val="accent5"/>
                    </a:solidFill>
                  </a:tcPr>
                </a:tc>
                <a:tc>
                  <a:txBody>
                    <a:bodyPr/>
                    <a:lstStyle/>
                    <a:p>
                      <a:pPr algn="ctr"/>
                      <a:r>
                        <a:rPr lang="en-GB" sz="2400" dirty="0" err="1">
                          <a:solidFill>
                            <a:schemeClr val="tx1"/>
                          </a:solidFill>
                        </a:rPr>
                        <a:t>seguir</a:t>
                      </a:r>
                      <a:endParaRPr lang="en-GB" sz="2400" dirty="0">
                        <a:solidFill>
                          <a:schemeClr val="tx1"/>
                        </a:solidFill>
                      </a:endParaRPr>
                    </a:p>
                  </a:txBody>
                  <a:tcPr anchor="ctr">
                    <a:solidFill>
                      <a:schemeClr val="accent5"/>
                    </a:solidFill>
                  </a:tcPr>
                </a:tc>
                <a:tc>
                  <a:txBody>
                    <a:bodyPr/>
                    <a:lstStyle/>
                    <a:p>
                      <a:pPr algn="ctr"/>
                      <a:r>
                        <a:rPr lang="en-GB" sz="2400" dirty="0" err="1">
                          <a:solidFill>
                            <a:schemeClr val="tx1"/>
                          </a:solidFill>
                        </a:rPr>
                        <a:t>mirar</a:t>
                      </a:r>
                      <a:endParaRPr lang="en-GB" sz="2400" dirty="0">
                        <a:solidFill>
                          <a:schemeClr val="tx1"/>
                        </a:solidFill>
                      </a:endParaRPr>
                    </a:p>
                  </a:txBody>
                  <a:tcPr anchor="ctr">
                    <a:solidFill>
                      <a:schemeClr val="accent5"/>
                    </a:solidFill>
                  </a:tcPr>
                </a:tc>
                <a:tc>
                  <a:txBody>
                    <a:bodyPr/>
                    <a:lstStyle/>
                    <a:p>
                      <a:pPr algn="ctr"/>
                      <a:r>
                        <a:rPr lang="en-GB" sz="2400" dirty="0" err="1">
                          <a:solidFill>
                            <a:schemeClr val="tx1"/>
                          </a:solidFill>
                        </a:rPr>
                        <a:t>intentar</a:t>
                      </a:r>
                      <a:endParaRPr lang="en-GB" sz="2400" dirty="0">
                        <a:solidFill>
                          <a:schemeClr val="tx1"/>
                        </a:solidFill>
                      </a:endParaRPr>
                    </a:p>
                  </a:txBody>
                  <a:tcPr anchor="ctr">
                    <a:solidFill>
                      <a:schemeClr val="accent1">
                        <a:lumMod val="20000"/>
                        <a:lumOff val="80000"/>
                      </a:schemeClr>
                    </a:solidFill>
                  </a:tcPr>
                </a:tc>
                <a:tc>
                  <a:txBody>
                    <a:bodyPr/>
                    <a:lstStyle/>
                    <a:p>
                      <a:pPr algn="ctr"/>
                      <a:r>
                        <a:rPr lang="en-GB" sz="2400" dirty="0" err="1">
                          <a:solidFill>
                            <a:schemeClr val="tx1"/>
                          </a:solidFill>
                        </a:rPr>
                        <a:t>reservar</a:t>
                      </a:r>
                      <a:endParaRPr lang="en-GB" sz="2400" dirty="0">
                        <a:solidFill>
                          <a:schemeClr val="tx1"/>
                        </a:solidFill>
                      </a:endParaRPr>
                    </a:p>
                  </a:txBody>
                  <a:tcPr anchor="ctr">
                    <a:solidFill>
                      <a:schemeClr val="accent1">
                        <a:lumMod val="20000"/>
                        <a:lumOff val="80000"/>
                      </a:schemeClr>
                    </a:solidFill>
                  </a:tcPr>
                </a:tc>
                <a:extLst>
                  <a:ext uri="{0D108BD9-81ED-4DB2-BD59-A6C34878D82A}">
                    <a16:rowId xmlns:a16="http://schemas.microsoft.com/office/drawing/2014/main" val="2446438236"/>
                  </a:ext>
                </a:extLst>
              </a:tr>
              <a:tr h="765133">
                <a:tc vMerge="1">
                  <a:txBody>
                    <a:bodyPr/>
                    <a:lstStyle/>
                    <a:p>
                      <a:pPr algn="ctr"/>
                      <a:endParaRPr lang="en-GB" sz="2400" dirty="0">
                        <a:solidFill>
                          <a:schemeClr val="tx1"/>
                        </a:solidFill>
                      </a:endParaRPr>
                    </a:p>
                  </a:txBody>
                  <a:tcPr anchor="ctr">
                    <a:solidFill>
                      <a:schemeClr val="accent5"/>
                    </a:solidFill>
                  </a:tcPr>
                </a:tc>
                <a:tc>
                  <a:txBody>
                    <a:bodyPr/>
                    <a:lstStyle/>
                    <a:p>
                      <a:pPr algn="ctr"/>
                      <a:r>
                        <a:rPr lang="en-GB" sz="2400" dirty="0">
                          <a:solidFill>
                            <a:schemeClr val="tx1"/>
                          </a:solidFill>
                        </a:rPr>
                        <a:t>comer</a:t>
                      </a:r>
                    </a:p>
                  </a:txBody>
                  <a:tcPr anchor="ctr">
                    <a:solidFill>
                      <a:schemeClr val="accent5"/>
                    </a:solidFill>
                  </a:tcPr>
                </a:tc>
                <a:tc>
                  <a:txBody>
                    <a:bodyPr/>
                    <a:lstStyle/>
                    <a:p>
                      <a:pPr algn="ctr"/>
                      <a:r>
                        <a:rPr lang="en-GB" sz="2400" dirty="0" err="1">
                          <a:solidFill>
                            <a:schemeClr val="tx1"/>
                          </a:solidFill>
                        </a:rPr>
                        <a:t>beber</a:t>
                      </a:r>
                      <a:endParaRPr lang="en-GB" sz="2400" dirty="0">
                        <a:solidFill>
                          <a:schemeClr val="tx1"/>
                        </a:solidFill>
                      </a:endParaRPr>
                    </a:p>
                  </a:txBody>
                  <a:tcPr anchor="ctr">
                    <a:solidFill>
                      <a:schemeClr val="accent5"/>
                    </a:solidFill>
                  </a:tcPr>
                </a:tc>
                <a:tc>
                  <a:txBody>
                    <a:bodyPr/>
                    <a:lstStyle/>
                    <a:p>
                      <a:pPr algn="ctr"/>
                      <a:r>
                        <a:rPr lang="en-GB" sz="2400" dirty="0" err="1">
                          <a:solidFill>
                            <a:schemeClr val="tx1"/>
                          </a:solidFill>
                        </a:rPr>
                        <a:t>descubrir</a:t>
                      </a:r>
                      <a:endParaRPr lang="en-GB" sz="2400" dirty="0">
                        <a:solidFill>
                          <a:schemeClr val="tx1"/>
                        </a:solidFill>
                      </a:endParaRPr>
                    </a:p>
                  </a:txBody>
                  <a:tcPr anchor="ctr">
                    <a:solidFill>
                      <a:schemeClr val="accent1">
                        <a:lumMod val="20000"/>
                        <a:lumOff val="80000"/>
                      </a:schemeClr>
                    </a:solidFill>
                  </a:tcPr>
                </a:tc>
                <a:tc>
                  <a:txBody>
                    <a:bodyPr/>
                    <a:lstStyle/>
                    <a:p>
                      <a:pPr algn="ctr"/>
                      <a:r>
                        <a:rPr lang="en-GB" sz="2400" dirty="0" err="1">
                          <a:solidFill>
                            <a:schemeClr val="tx1"/>
                          </a:solidFill>
                        </a:rPr>
                        <a:t>visitar</a:t>
                      </a:r>
                      <a:endParaRPr lang="en-GB" sz="2400" dirty="0">
                        <a:solidFill>
                          <a:schemeClr val="tx1"/>
                        </a:solidFill>
                      </a:endParaRPr>
                    </a:p>
                  </a:txBody>
                  <a:tcPr anchor="ctr">
                    <a:solidFill>
                      <a:schemeClr val="accent1">
                        <a:lumMod val="20000"/>
                        <a:lumOff val="80000"/>
                      </a:schemeClr>
                    </a:solidFill>
                  </a:tcPr>
                </a:tc>
                <a:extLst>
                  <a:ext uri="{0D108BD9-81ED-4DB2-BD59-A6C34878D82A}">
                    <a16:rowId xmlns:a16="http://schemas.microsoft.com/office/drawing/2014/main" val="2997585080"/>
                  </a:ext>
                </a:extLst>
              </a:tr>
              <a:tr h="765133">
                <a:tc vMerge="1">
                  <a:txBody>
                    <a:bodyPr/>
                    <a:lstStyle/>
                    <a:p>
                      <a:pPr algn="ctr"/>
                      <a:endParaRPr lang="en-GB" sz="2400" dirty="0">
                        <a:solidFill>
                          <a:schemeClr val="tx1"/>
                        </a:solidFill>
                      </a:endParaRPr>
                    </a:p>
                  </a:txBody>
                  <a:tcPr anchor="ctr">
                    <a:solidFill>
                      <a:schemeClr val="accent5"/>
                    </a:solidFill>
                  </a:tcPr>
                </a:tc>
                <a:tc>
                  <a:txBody>
                    <a:bodyPr/>
                    <a:lstStyle/>
                    <a:p>
                      <a:pPr algn="ctr"/>
                      <a:r>
                        <a:rPr lang="en-GB" sz="2400" dirty="0" err="1">
                          <a:solidFill>
                            <a:schemeClr val="tx1"/>
                          </a:solidFill>
                        </a:rPr>
                        <a:t>sacar</a:t>
                      </a:r>
                      <a:endParaRPr lang="en-GB" sz="2400" dirty="0">
                        <a:solidFill>
                          <a:schemeClr val="tx1"/>
                        </a:solidFill>
                      </a:endParaRPr>
                    </a:p>
                  </a:txBody>
                  <a:tcPr anchor="ctr">
                    <a:solidFill>
                      <a:schemeClr val="accent5"/>
                    </a:solidFill>
                  </a:tcPr>
                </a:tc>
                <a:tc>
                  <a:txBody>
                    <a:bodyPr/>
                    <a:lstStyle/>
                    <a:p>
                      <a:pPr algn="ctr"/>
                      <a:r>
                        <a:rPr lang="en-GB" sz="2400" dirty="0" err="1">
                          <a:solidFill>
                            <a:schemeClr val="tx1"/>
                          </a:solidFill>
                        </a:rPr>
                        <a:t>evitar</a:t>
                      </a:r>
                      <a:endParaRPr lang="en-GB" sz="2400" dirty="0">
                        <a:solidFill>
                          <a:schemeClr val="tx1"/>
                        </a:solidFill>
                      </a:endParaRPr>
                    </a:p>
                  </a:txBody>
                  <a:tcPr anchor="ctr">
                    <a:solidFill>
                      <a:schemeClr val="accent5"/>
                    </a:solidFill>
                  </a:tcPr>
                </a:tc>
                <a:tc>
                  <a:txBody>
                    <a:bodyPr/>
                    <a:lstStyle/>
                    <a:p>
                      <a:pPr algn="ctr"/>
                      <a:r>
                        <a:rPr lang="en-GB" sz="2400" dirty="0">
                          <a:solidFill>
                            <a:schemeClr val="tx1"/>
                          </a:solidFill>
                        </a:rPr>
                        <a:t>leer</a:t>
                      </a:r>
                    </a:p>
                  </a:txBody>
                  <a:tcPr anchor="ctr">
                    <a:solidFill>
                      <a:schemeClr val="accent1">
                        <a:lumMod val="20000"/>
                        <a:lumOff val="80000"/>
                      </a:schemeClr>
                    </a:solidFill>
                  </a:tcPr>
                </a:tc>
                <a:tc>
                  <a:txBody>
                    <a:bodyPr/>
                    <a:lstStyle/>
                    <a:p>
                      <a:pPr algn="ctr"/>
                      <a:r>
                        <a:rPr lang="en-GB" sz="2400" dirty="0" err="1">
                          <a:solidFill>
                            <a:schemeClr val="tx1"/>
                          </a:solidFill>
                        </a:rPr>
                        <a:t>encontrar</a:t>
                      </a:r>
                      <a:endParaRPr lang="en-GB" sz="2400" dirty="0">
                        <a:solidFill>
                          <a:schemeClr val="tx1"/>
                        </a:solidFill>
                      </a:endParaRPr>
                    </a:p>
                  </a:txBody>
                  <a:tcPr anchor="ctr">
                    <a:solidFill>
                      <a:schemeClr val="accent1">
                        <a:lumMod val="20000"/>
                        <a:lumOff val="80000"/>
                      </a:schemeClr>
                    </a:solidFill>
                  </a:tcPr>
                </a:tc>
                <a:extLst>
                  <a:ext uri="{0D108BD9-81ED-4DB2-BD59-A6C34878D82A}">
                    <a16:rowId xmlns:a16="http://schemas.microsoft.com/office/drawing/2014/main" val="341250684"/>
                  </a:ext>
                </a:extLst>
              </a:tr>
            </a:tbl>
          </a:graphicData>
        </a:graphic>
      </p:graphicFrame>
      <p:pic>
        <p:nvPicPr>
          <p:cNvPr id="13350" name="Picture 38" descr="fiesta clipart - Clip Art Library">
            <a:extLst>
              <a:ext uri="{FF2B5EF4-FFF2-40B4-BE49-F238E27FC236}">
                <a16:creationId xmlns:a16="http://schemas.microsoft.com/office/drawing/2014/main" id="{D0450B8E-D6C4-40F9-8485-63E3E6A490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25229" y="67197"/>
            <a:ext cx="4466771" cy="1591881"/>
          </a:xfrm>
          <a:prstGeom prst="rect">
            <a:avLst/>
          </a:prstGeom>
          <a:noFill/>
          <a:extLst>
            <a:ext uri="{909E8E84-426E-40DD-AFC4-6F175D3DCCD1}">
              <a14:hiddenFill xmlns:a14="http://schemas.microsoft.com/office/drawing/2010/main">
                <a:solidFill>
                  <a:srgbClr val="FFFFFF"/>
                </a:solidFill>
              </a14:hiddenFill>
            </a:ext>
          </a:extLst>
        </p:spPr>
      </p:pic>
      <p:pic>
        <p:nvPicPr>
          <p:cNvPr id="13353" name="Picture 41" descr="Free vector graphics of Fireworks">
            <a:extLst>
              <a:ext uri="{FF2B5EF4-FFF2-40B4-BE49-F238E27FC236}">
                <a16:creationId xmlns:a16="http://schemas.microsoft.com/office/drawing/2014/main" id="{965A79A5-E81E-423B-A598-10B0C56D5E3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55343" y="1018390"/>
            <a:ext cx="2067000" cy="2013857"/>
          </a:xfrm>
          <a:prstGeom prst="rect">
            <a:avLst/>
          </a:prstGeom>
          <a:noFill/>
          <a:extLst>
            <a:ext uri="{909E8E84-426E-40DD-AFC4-6F175D3DCCD1}">
              <a14:hiddenFill xmlns:a14="http://schemas.microsoft.com/office/drawing/2010/main">
                <a:solidFill>
                  <a:srgbClr val="FFFFFF"/>
                </a:solidFill>
              </a14:hiddenFill>
            </a:ext>
          </a:extLst>
        </p:spPr>
      </p:pic>
      <p:pic>
        <p:nvPicPr>
          <p:cNvPr id="13355" name="Picture 43" descr="Digital SLR Camera - Camera Transparent PNG Image png download ...">
            <a:extLst>
              <a:ext uri="{FF2B5EF4-FFF2-40B4-BE49-F238E27FC236}">
                <a16:creationId xmlns:a16="http://schemas.microsoft.com/office/drawing/2014/main" id="{B11F20C7-97E8-4194-B797-C87F4DEA6EB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160000" y="1442910"/>
            <a:ext cx="1382647" cy="1281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59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363537" y="5295985"/>
            <a:ext cx="4164919" cy="1154112"/>
          </a:xfrm>
        </p:spPr>
        <p:txBody>
          <a:bodyPr>
            <a:normAutofit fontScale="62500" lnSpcReduction="20000"/>
          </a:bodyPr>
          <a:lstStyle/>
          <a:p>
            <a:r>
              <a:rPr lang="en-ES" dirty="0"/>
              <a:t>Louise Caruso / Amanda Izquierdo</a:t>
            </a:r>
          </a:p>
          <a:p>
            <a:r>
              <a:rPr lang="en-ES" dirty="0"/>
              <a:t>Mollie Bentley-Smith / Emily Cutts</a:t>
            </a:r>
          </a:p>
          <a:p>
            <a:r>
              <a:rPr lang="en-ES" dirty="0"/>
              <a:t>Artwork: Mark Davies</a:t>
            </a:r>
          </a:p>
          <a:p>
            <a:r>
              <a:rPr lang="en-ES" dirty="0"/>
              <a:t>Date updated 1</a:t>
            </a:r>
            <a:r>
              <a:rPr lang="en-GB" dirty="0"/>
              <a:t>5/12/22</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363538" y="2796466"/>
            <a:ext cx="6392862" cy="2232734"/>
          </a:xfrm>
        </p:spPr>
        <p:txBody>
          <a:bodyPr>
            <a:normAutofit/>
          </a:bodyPr>
          <a:lstStyle/>
          <a:p>
            <a:r>
              <a:rPr lang="en-GB" sz="2400" b="0" dirty="0"/>
              <a:t>SER vs ESTAR in present tense</a:t>
            </a:r>
            <a:endParaRPr lang="en-ES" dirty="0"/>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363537" y="1952625"/>
            <a:ext cx="7854187" cy="844550"/>
          </a:xfrm>
        </p:spPr>
        <p:txBody>
          <a:bodyPr>
            <a:normAutofit/>
          </a:bodyPr>
          <a:lstStyle/>
          <a:p>
            <a:r>
              <a:rPr lang="en-ES" dirty="0"/>
              <a:t>Festivals and emotions</a:t>
            </a:r>
          </a:p>
        </p:txBody>
      </p:sp>
      <p:sp>
        <p:nvSpPr>
          <p:cNvPr id="6" name="Google Shape;125;p1">
            <a:extLst>
              <a:ext uri="{FF2B5EF4-FFF2-40B4-BE49-F238E27FC236}">
                <a16:creationId xmlns:a16="http://schemas.microsoft.com/office/drawing/2014/main" id="{5F05C6AB-231A-4442-9EC3-131896630D55}"/>
              </a:ext>
            </a:extLst>
          </p:cNvPr>
          <p:cNvSpPr txBox="1">
            <a:spLocks/>
          </p:cNvSpPr>
          <p:nvPr/>
        </p:nvSpPr>
        <p:spPr>
          <a:xfrm>
            <a:off x="363537" y="4287406"/>
            <a:ext cx="6515728" cy="741793"/>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5 Lesson 3</a:t>
            </a:r>
          </a:p>
        </p:txBody>
      </p:sp>
    </p:spTree>
    <p:extLst>
      <p:ext uri="{BB962C8B-B14F-4D97-AF65-F5344CB8AC3E}">
        <p14:creationId xmlns:p14="http://schemas.microsoft.com/office/powerpoint/2010/main" val="1401558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92A748E-72A2-0DC8-A75A-5F83297204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8617" y="2246243"/>
            <a:ext cx="7037392" cy="37605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Google Shape;151;p1">
            <a:extLst>
              <a:ext uri="{FF2B5EF4-FFF2-40B4-BE49-F238E27FC236}">
                <a16:creationId xmlns:a16="http://schemas.microsoft.com/office/drawing/2014/main" id="{8BA9D898-1D94-15F2-50BC-EC27E3DAA60D}"/>
              </a:ext>
            </a:extLst>
          </p:cNvPr>
          <p:cNvGraphicFramePr/>
          <p:nvPr/>
        </p:nvGraphicFramePr>
        <p:xfrm>
          <a:off x="676874" y="1077838"/>
          <a:ext cx="8241379" cy="4998474"/>
        </p:xfrm>
        <a:graphic>
          <a:graphicData uri="http://schemas.openxmlformats.org/drawingml/2006/table">
            <a:tbl>
              <a:tblPr>
                <a:noFill/>
              </a:tblPr>
              <a:tblGrid>
                <a:gridCol w="1074963">
                  <a:extLst>
                    <a:ext uri="{9D8B030D-6E8A-4147-A177-3AD203B41FA5}">
                      <a16:colId xmlns:a16="http://schemas.microsoft.com/office/drawing/2014/main" val="20000"/>
                    </a:ext>
                  </a:extLst>
                </a:gridCol>
                <a:gridCol w="1791604">
                  <a:extLst>
                    <a:ext uri="{9D8B030D-6E8A-4147-A177-3AD203B41FA5}">
                      <a16:colId xmlns:a16="http://schemas.microsoft.com/office/drawing/2014/main" val="20001"/>
                    </a:ext>
                  </a:extLst>
                </a:gridCol>
                <a:gridCol w="1791604">
                  <a:extLst>
                    <a:ext uri="{9D8B030D-6E8A-4147-A177-3AD203B41FA5}">
                      <a16:colId xmlns:a16="http://schemas.microsoft.com/office/drawing/2014/main" val="20002"/>
                    </a:ext>
                  </a:extLst>
                </a:gridCol>
                <a:gridCol w="1791604">
                  <a:extLst>
                    <a:ext uri="{9D8B030D-6E8A-4147-A177-3AD203B41FA5}">
                      <a16:colId xmlns:a16="http://schemas.microsoft.com/office/drawing/2014/main" val="20003"/>
                    </a:ext>
                  </a:extLst>
                </a:gridCol>
                <a:gridCol w="1791604">
                  <a:extLst>
                    <a:ext uri="{9D8B030D-6E8A-4147-A177-3AD203B41FA5}">
                      <a16:colId xmlns:a16="http://schemas.microsoft.com/office/drawing/2014/main" val="20004"/>
                    </a:ext>
                  </a:extLst>
                </a:gridCol>
              </a:tblGrid>
              <a:tr h="1074874">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dirty="0">
                        <a:solidFill>
                          <a:srgbClr val="3A5EAB"/>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dirty="0">
                          <a:solidFill>
                            <a:srgbClr val="3A5EAB"/>
                          </a:solidFill>
                          <a:latin typeface="Century Gothic"/>
                          <a:ea typeface="Century Gothic"/>
                          <a:cs typeface="Century Gothic"/>
                          <a:sym typeface="Century Gothic"/>
                        </a:rPr>
                        <a:t>1</a:t>
                      </a:r>
                      <a:endParaRPr dirty="0">
                        <a:solidFill>
                          <a:srgbClr val="3A5EAB"/>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a:solidFill>
                            <a:srgbClr val="3A5EAB"/>
                          </a:solidFill>
                          <a:latin typeface="Century Gothic"/>
                          <a:ea typeface="Century Gothic"/>
                          <a:cs typeface="Century Gothic"/>
                          <a:sym typeface="Century Gothic"/>
                        </a:rPr>
                        <a:t>2</a:t>
                      </a:r>
                      <a:endParaRPr>
                        <a:solidFill>
                          <a:srgbClr val="3A5EAB"/>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dirty="0">
                          <a:solidFill>
                            <a:srgbClr val="3A5EAB"/>
                          </a:solidFill>
                          <a:latin typeface="Century Gothic"/>
                          <a:ea typeface="Century Gothic"/>
                          <a:cs typeface="Century Gothic"/>
                          <a:sym typeface="Century Gothic"/>
                        </a:rPr>
                        <a:t>3</a:t>
                      </a:r>
                      <a:endParaRPr dirty="0">
                        <a:solidFill>
                          <a:srgbClr val="3A5EAB"/>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fr-FR" sz="3200" b="1" u="none" strike="noStrike" cap="none" dirty="0">
                          <a:solidFill>
                            <a:srgbClr val="3A5EAB"/>
                          </a:solidFill>
                          <a:latin typeface="Century Gothic"/>
                          <a:ea typeface="Century Gothic"/>
                          <a:cs typeface="Century Gothic"/>
                          <a:sym typeface="Century Gothic"/>
                        </a:rPr>
                        <a:t>4</a:t>
                      </a:r>
                      <a:endParaRPr dirty="0">
                        <a:solidFill>
                          <a:srgbClr val="3A5EAB"/>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980900">
                <a:tc>
                  <a:txBody>
                    <a:bodyPr/>
                    <a:lstStyle/>
                    <a:p>
                      <a:pPr marL="0" marR="0" lvl="0" indent="0" algn="ctr" rtl="0">
                        <a:spcBef>
                          <a:spcPts val="0"/>
                        </a:spcBef>
                        <a:spcAft>
                          <a:spcPts val="0"/>
                        </a:spcAft>
                        <a:buNone/>
                      </a:pPr>
                      <a:r>
                        <a:rPr lang="fr-FR" sz="3200" b="1" u="none" strike="noStrike" cap="none">
                          <a:solidFill>
                            <a:srgbClr val="3A5EAB"/>
                          </a:solidFill>
                          <a:latin typeface="Century Gothic"/>
                          <a:ea typeface="Century Gothic"/>
                          <a:cs typeface="Century Gothic"/>
                          <a:sym typeface="Century Gothic"/>
                        </a:rPr>
                        <a:t>A</a:t>
                      </a:r>
                      <a:endParaRPr>
                        <a:solidFill>
                          <a:srgbClr val="3A5EAB"/>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dirty="0">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15076"/>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80900">
                <a:tc>
                  <a:txBody>
                    <a:bodyPr/>
                    <a:lstStyle/>
                    <a:p>
                      <a:pPr marL="0" marR="0" lvl="0" indent="0" algn="ctr" rtl="0">
                        <a:spcBef>
                          <a:spcPts val="0"/>
                        </a:spcBef>
                        <a:spcAft>
                          <a:spcPts val="0"/>
                        </a:spcAft>
                        <a:buNone/>
                      </a:pPr>
                      <a:r>
                        <a:rPr lang="fr-FR" sz="3200" b="1" u="none" strike="noStrike" cap="none" dirty="0">
                          <a:solidFill>
                            <a:srgbClr val="3A5EAB"/>
                          </a:solidFill>
                          <a:latin typeface="Century Gothic"/>
                          <a:ea typeface="Century Gothic"/>
                          <a:cs typeface="Century Gothic"/>
                          <a:sym typeface="Century Gothic"/>
                        </a:rPr>
                        <a:t>B</a:t>
                      </a:r>
                      <a:endParaRPr dirty="0">
                        <a:solidFill>
                          <a:srgbClr val="3A5EAB"/>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dirty="0">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980900">
                <a:tc>
                  <a:txBody>
                    <a:bodyPr/>
                    <a:lstStyle/>
                    <a:p>
                      <a:pPr marL="0" marR="0" lvl="0" indent="0" algn="ctr" rtl="0">
                        <a:spcBef>
                          <a:spcPts val="0"/>
                        </a:spcBef>
                        <a:spcAft>
                          <a:spcPts val="0"/>
                        </a:spcAft>
                        <a:buNone/>
                      </a:pPr>
                      <a:r>
                        <a:rPr lang="fr-FR" sz="3200" b="1" u="none" strike="noStrike" cap="none">
                          <a:solidFill>
                            <a:srgbClr val="3A5EAB"/>
                          </a:solidFill>
                          <a:latin typeface="Century Gothic"/>
                          <a:ea typeface="Century Gothic"/>
                          <a:cs typeface="Century Gothic"/>
                          <a:sym typeface="Century Gothic"/>
                        </a:rPr>
                        <a:t>C</a:t>
                      </a:r>
                      <a:endParaRPr>
                        <a:solidFill>
                          <a:srgbClr val="3A5EAB"/>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dirty="0">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80900">
                <a:tc>
                  <a:txBody>
                    <a:bodyPr/>
                    <a:lstStyle/>
                    <a:p>
                      <a:pPr marL="0" marR="0" lvl="0" indent="0" algn="ctr" rtl="0">
                        <a:spcBef>
                          <a:spcPts val="0"/>
                        </a:spcBef>
                        <a:spcAft>
                          <a:spcPts val="0"/>
                        </a:spcAft>
                        <a:buNone/>
                      </a:pPr>
                      <a:r>
                        <a:rPr lang="fr-FR" sz="3200" b="1" u="none" strike="noStrike" cap="none" dirty="0">
                          <a:solidFill>
                            <a:srgbClr val="3A5EAB"/>
                          </a:solidFill>
                          <a:latin typeface="Century Gothic"/>
                          <a:ea typeface="Century Gothic"/>
                          <a:cs typeface="Century Gothic"/>
                          <a:sym typeface="Century Gothic"/>
                        </a:rPr>
                        <a:t>D</a:t>
                      </a:r>
                      <a:endParaRPr dirty="0">
                        <a:solidFill>
                          <a:srgbClr val="3A5EAB"/>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12700" cap="flat" cmpd="sng">
                      <a:solidFill>
                        <a:srgbClr val="115076"/>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entury Gothic"/>
                        <a:buNone/>
                      </a:pPr>
                      <a:endParaRPr sz="2800" b="1" i="0" u="none" strike="noStrike" cap="none" dirty="0">
                        <a:solidFill>
                          <a:srgbClr val="3A5EAB"/>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6" name="Google Shape;153;p1">
            <a:extLst>
              <a:ext uri="{FF2B5EF4-FFF2-40B4-BE49-F238E27FC236}">
                <a16:creationId xmlns:a16="http://schemas.microsoft.com/office/drawing/2014/main" id="{E625294A-0239-5088-1B82-4E63F66D18A7}"/>
              </a:ext>
            </a:extLst>
          </p:cNvPr>
          <p:cNvSpPr/>
          <p:nvPr/>
        </p:nvSpPr>
        <p:spPr>
          <a:xfrm>
            <a:off x="5383383" y="5077481"/>
            <a:ext cx="1770842" cy="982800"/>
          </a:xfrm>
          <a:prstGeom prst="rect">
            <a:avLst/>
          </a:prstGeom>
          <a:solidFill>
            <a:srgbClr val="F18E91"/>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whereas</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7" name="Google Shape;154;p1">
            <a:extLst>
              <a:ext uri="{FF2B5EF4-FFF2-40B4-BE49-F238E27FC236}">
                <a16:creationId xmlns:a16="http://schemas.microsoft.com/office/drawing/2014/main" id="{F936BC63-7085-5D54-D598-AD59D6DC4A71}"/>
              </a:ext>
            </a:extLst>
          </p:cNvPr>
          <p:cNvSpPr/>
          <p:nvPr/>
        </p:nvSpPr>
        <p:spPr>
          <a:xfrm>
            <a:off x="3530114" y="5077481"/>
            <a:ext cx="1836000"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safe</a:t>
            </a: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 </a:t>
            </a: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secure</a:t>
            </a: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 sure</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8" name="Google Shape;155;p1">
            <a:extLst>
              <a:ext uri="{FF2B5EF4-FFF2-40B4-BE49-F238E27FC236}">
                <a16:creationId xmlns:a16="http://schemas.microsoft.com/office/drawing/2014/main" id="{34664F0C-6362-E957-14C3-046B88DB0715}"/>
              </a:ext>
            </a:extLst>
          </p:cNvPr>
          <p:cNvSpPr/>
          <p:nvPr/>
        </p:nvSpPr>
        <p:spPr>
          <a:xfrm>
            <a:off x="1755073" y="4084316"/>
            <a:ext cx="1836000"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mn-ea"/>
                <a:cs typeface="+mn-cs"/>
              </a:rPr>
              <a:t>Welcome!</a:t>
            </a:r>
            <a:endParaRPr kumimoji="0" sz="18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9" name="Google Shape;156;p1">
            <a:extLst>
              <a:ext uri="{FF2B5EF4-FFF2-40B4-BE49-F238E27FC236}">
                <a16:creationId xmlns:a16="http://schemas.microsoft.com/office/drawing/2014/main" id="{67DDB5D3-9D58-8D8B-8DDB-CE923C2E680A}"/>
              </a:ext>
            </a:extLst>
          </p:cNvPr>
          <p:cNvSpPr/>
          <p:nvPr/>
        </p:nvSpPr>
        <p:spPr>
          <a:xfrm>
            <a:off x="5345921" y="4085216"/>
            <a:ext cx="1784931"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mn-ea"/>
                <a:cs typeface="+mn-cs"/>
              </a:rPr>
              <a:t>only, just</a:t>
            </a:r>
            <a:endParaRPr kumimoji="0" sz="18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1" name="Google Shape;158;p1">
            <a:extLst>
              <a:ext uri="{FF2B5EF4-FFF2-40B4-BE49-F238E27FC236}">
                <a16:creationId xmlns:a16="http://schemas.microsoft.com/office/drawing/2014/main" id="{AC3A6909-B4B7-205D-072F-2D08981521BB}"/>
              </a:ext>
            </a:extLst>
          </p:cNvPr>
          <p:cNvSpPr/>
          <p:nvPr/>
        </p:nvSpPr>
        <p:spPr>
          <a:xfrm>
            <a:off x="1759424" y="2152543"/>
            <a:ext cx="1768800" cy="9651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to go up, </a:t>
            </a: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going</a:t>
            </a: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 up</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2" name="Google Shape;159;p1">
            <a:extLst>
              <a:ext uri="{FF2B5EF4-FFF2-40B4-BE49-F238E27FC236}">
                <a16:creationId xmlns:a16="http://schemas.microsoft.com/office/drawing/2014/main" id="{F149FCCE-9712-59DE-A228-446C7150EA3F}"/>
              </a:ext>
            </a:extLst>
          </p:cNvPr>
          <p:cNvSpPr/>
          <p:nvPr/>
        </p:nvSpPr>
        <p:spPr>
          <a:xfrm>
            <a:off x="3531826" y="4085216"/>
            <a:ext cx="1836000"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date, </a:t>
            </a: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day</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3" name="Google Shape;160;p1">
            <a:extLst>
              <a:ext uri="{FF2B5EF4-FFF2-40B4-BE49-F238E27FC236}">
                <a16:creationId xmlns:a16="http://schemas.microsoft.com/office/drawing/2014/main" id="{3AF74CA4-8304-4857-4A10-4AD23C20A997}"/>
              </a:ext>
            </a:extLst>
          </p:cNvPr>
          <p:cNvSpPr/>
          <p:nvPr/>
        </p:nvSpPr>
        <p:spPr>
          <a:xfrm>
            <a:off x="7133322" y="4085216"/>
            <a:ext cx="1784931"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queue, </a:t>
            </a: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tail</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4" name="Google Shape;161;p1">
            <a:extLst>
              <a:ext uri="{FF2B5EF4-FFF2-40B4-BE49-F238E27FC236}">
                <a16:creationId xmlns:a16="http://schemas.microsoft.com/office/drawing/2014/main" id="{CEF370D8-3BD2-9A59-285F-8D1BCA37D5AF}"/>
              </a:ext>
            </a:extLst>
          </p:cNvPr>
          <p:cNvSpPr/>
          <p:nvPr/>
        </p:nvSpPr>
        <p:spPr>
          <a:xfrm>
            <a:off x="1764250" y="3116599"/>
            <a:ext cx="1836000"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to </a:t>
            </a: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fall</a:t>
            </a: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 </a:t>
            </a: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falling</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5" name="Google Shape;162;p1">
            <a:extLst>
              <a:ext uri="{FF2B5EF4-FFF2-40B4-BE49-F238E27FC236}">
                <a16:creationId xmlns:a16="http://schemas.microsoft.com/office/drawing/2014/main" id="{A8ED2412-1682-2338-B7BC-E729FCE2D7C0}"/>
              </a:ext>
            </a:extLst>
          </p:cNvPr>
          <p:cNvSpPr/>
          <p:nvPr/>
        </p:nvSpPr>
        <p:spPr>
          <a:xfrm>
            <a:off x="3530114" y="3123231"/>
            <a:ext cx="1836000" cy="976168"/>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luck</a:t>
            </a:r>
            <a:r>
              <a:rPr kumimoji="0" lang="fr-FR"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fortune</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6" name="Google Shape;163;p1">
            <a:extLst>
              <a:ext uri="{FF2B5EF4-FFF2-40B4-BE49-F238E27FC236}">
                <a16:creationId xmlns:a16="http://schemas.microsoft.com/office/drawing/2014/main" id="{D8AFAAB6-7059-0843-ED3A-24A7BE8B45BC}"/>
              </a:ext>
            </a:extLst>
          </p:cNvPr>
          <p:cNvSpPr/>
          <p:nvPr/>
        </p:nvSpPr>
        <p:spPr>
          <a:xfrm>
            <a:off x="5351747" y="3124648"/>
            <a:ext cx="1783882"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lang="fr-FR" sz="2000" b="1" dirty="0">
                <a:solidFill>
                  <a:srgbClr val="FFFFFF"/>
                </a:solidFill>
                <a:latin typeface="Century Gothic"/>
                <a:ea typeface="Century Gothic"/>
                <a:cs typeface="Century Gothic"/>
                <a:sym typeface="Century Gothic"/>
              </a:rPr>
              <a:t>place, site</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7" name="Google Shape;164;p1">
            <a:extLst>
              <a:ext uri="{FF2B5EF4-FFF2-40B4-BE49-F238E27FC236}">
                <a16:creationId xmlns:a16="http://schemas.microsoft.com/office/drawing/2014/main" id="{684435FA-9A1F-E029-C11C-26A2263DB02A}"/>
              </a:ext>
            </a:extLst>
          </p:cNvPr>
          <p:cNvSpPr/>
          <p:nvPr/>
        </p:nvSpPr>
        <p:spPr>
          <a:xfrm>
            <a:off x="7135231" y="3113392"/>
            <a:ext cx="1783882"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dream</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8" name="Google Shape;165;p1">
            <a:extLst>
              <a:ext uri="{FF2B5EF4-FFF2-40B4-BE49-F238E27FC236}">
                <a16:creationId xmlns:a16="http://schemas.microsoft.com/office/drawing/2014/main" id="{9C97D60A-CA1C-4FC1-6397-3CB9531BAE27}"/>
              </a:ext>
            </a:extLst>
          </p:cNvPr>
          <p:cNvSpPr/>
          <p:nvPr/>
        </p:nvSpPr>
        <p:spPr>
          <a:xfrm>
            <a:off x="7131828" y="2133379"/>
            <a:ext cx="1786425"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on top</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9" name="Google Shape;166;p1">
            <a:extLst>
              <a:ext uri="{FF2B5EF4-FFF2-40B4-BE49-F238E27FC236}">
                <a16:creationId xmlns:a16="http://schemas.microsoft.com/office/drawing/2014/main" id="{9D28F5E2-F59F-B027-E4AE-BF995D841391}"/>
              </a:ext>
            </a:extLst>
          </p:cNvPr>
          <p:cNvSpPr/>
          <p:nvPr/>
        </p:nvSpPr>
        <p:spPr>
          <a:xfrm>
            <a:off x="5336005" y="2133379"/>
            <a:ext cx="1786425"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1900"/>
              <a:buFont typeface="Century Gothic"/>
              <a:buNone/>
              <a:tabLst/>
              <a:defRPr/>
            </a:pPr>
            <a:r>
              <a:rPr kumimoji="0" lang="fr-FR" sz="1900" b="1" i="0" u="none" strike="noStrike" kern="1200" cap="none" spc="0" normalizeH="0" baseline="0" noProof="0" dirty="0" err="1">
                <a:ln>
                  <a:noFill/>
                </a:ln>
                <a:solidFill>
                  <a:srgbClr val="FFFFFF"/>
                </a:solidFill>
                <a:effectLst/>
                <a:uLnTx/>
                <a:uFillTx/>
                <a:latin typeface="Century Gothic"/>
                <a:ea typeface="+mn-ea"/>
                <a:cs typeface="+mn-cs"/>
                <a:sym typeface="Century Gothic"/>
              </a:rPr>
              <a:t>dark-haired</a:t>
            </a:r>
            <a:r>
              <a:rPr kumimoji="0" lang="fr-FR" sz="1900" b="1" i="0" u="none" strike="noStrike" kern="1200" cap="none" spc="0" normalizeH="0" baseline="0" noProof="0" dirty="0">
                <a:ln>
                  <a:noFill/>
                </a:ln>
                <a:solidFill>
                  <a:srgbClr val="FFFFFF"/>
                </a:solidFill>
                <a:effectLst/>
                <a:uLnTx/>
                <a:uFillTx/>
                <a:latin typeface="Century Gothic"/>
                <a:ea typeface="+mn-ea"/>
                <a:cs typeface="+mn-cs"/>
                <a:sym typeface="Century Gothic"/>
              </a:rPr>
              <a:t>, </a:t>
            </a:r>
            <a:r>
              <a:rPr kumimoji="0" lang="fr-FR" sz="1900" b="1" i="0" u="none" strike="noStrike" kern="1200" cap="none" spc="0" normalizeH="0" baseline="0" noProof="0" dirty="0" err="1">
                <a:ln>
                  <a:noFill/>
                </a:ln>
                <a:solidFill>
                  <a:srgbClr val="FFFFFF"/>
                </a:solidFill>
                <a:effectLst/>
                <a:uLnTx/>
                <a:uFillTx/>
                <a:latin typeface="Century Gothic"/>
                <a:ea typeface="+mn-ea"/>
                <a:cs typeface="+mn-cs"/>
                <a:sym typeface="Century Gothic"/>
              </a:rPr>
              <a:t>dark-skinned</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0" name="Google Shape;167;p1">
            <a:extLst>
              <a:ext uri="{FF2B5EF4-FFF2-40B4-BE49-F238E27FC236}">
                <a16:creationId xmlns:a16="http://schemas.microsoft.com/office/drawing/2014/main" id="{00F64A46-6999-165F-AFB7-74BBF8073EB7}"/>
              </a:ext>
            </a:extLst>
          </p:cNvPr>
          <p:cNvSpPr/>
          <p:nvPr/>
        </p:nvSpPr>
        <p:spPr>
          <a:xfrm>
            <a:off x="3524455" y="2133379"/>
            <a:ext cx="1836000"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sym typeface="Century Gothic"/>
              </a:rPr>
              <a:t>end, </a:t>
            </a: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ending</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3" name="Google Shape;170;p1">
            <a:extLst>
              <a:ext uri="{FF2B5EF4-FFF2-40B4-BE49-F238E27FC236}">
                <a16:creationId xmlns:a16="http://schemas.microsoft.com/office/drawing/2014/main" id="{C8F2286C-7F12-CBD7-93B5-462CFA5DB422}"/>
              </a:ext>
            </a:extLst>
          </p:cNvPr>
          <p:cNvSpPr/>
          <p:nvPr/>
        </p:nvSpPr>
        <p:spPr>
          <a:xfrm>
            <a:off x="7136463" y="5084817"/>
            <a:ext cx="1770842" cy="982800"/>
          </a:xfrm>
          <a:prstGeom prst="rect">
            <a:avLst/>
          </a:prstGeom>
          <a:solidFill>
            <a:schemeClr val="tx2">
              <a:lumMod val="40000"/>
              <a:lumOff val="60000"/>
            </a:schemeClr>
          </a:soli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lang="fr-FR" sz="2000" b="1" dirty="0">
                <a:solidFill>
                  <a:srgbClr val="FFFFFF"/>
                </a:solidFill>
                <a:latin typeface="Century Gothic"/>
                <a:sym typeface="Century Gothic"/>
              </a:rPr>
              <a:t>to </a:t>
            </a:r>
            <a:r>
              <a:rPr lang="fr-FR" sz="2000" b="1" dirty="0" err="1">
                <a:solidFill>
                  <a:srgbClr val="FFFFFF"/>
                </a:solidFill>
                <a:latin typeface="Century Gothic"/>
                <a:sym typeface="Century Gothic"/>
              </a:rPr>
              <a:t>consist</a:t>
            </a:r>
            <a:r>
              <a:rPr lang="fr-FR" sz="2000" b="1" dirty="0">
                <a:solidFill>
                  <a:srgbClr val="FFFFFF"/>
                </a:solidFill>
                <a:latin typeface="Century Gothic"/>
                <a:sym typeface="Century Gothic"/>
              </a:rPr>
              <a:t>, </a:t>
            </a:r>
            <a:r>
              <a:rPr lang="fr-FR" sz="2000" b="1" dirty="0" err="1">
                <a:solidFill>
                  <a:srgbClr val="FFFFFF"/>
                </a:solidFill>
                <a:latin typeface="Century Gothic"/>
                <a:sym typeface="Century Gothic"/>
              </a:rPr>
              <a:t>consisting</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4" name="Google Shape;171;p1">
            <a:extLst>
              <a:ext uri="{FF2B5EF4-FFF2-40B4-BE49-F238E27FC236}">
                <a16:creationId xmlns:a16="http://schemas.microsoft.com/office/drawing/2014/main" id="{38BF2A29-8246-32BB-044A-67BB773CA882}"/>
              </a:ext>
            </a:extLst>
          </p:cNvPr>
          <p:cNvSpPr/>
          <p:nvPr/>
        </p:nvSpPr>
        <p:spPr>
          <a:xfrm>
            <a:off x="10277475" y="249869"/>
            <a:ext cx="1632445" cy="400919"/>
          </a:xfrm>
          <a:prstGeom prst="roundRect">
            <a:avLst>
              <a:gd name="adj" fmla="val 16667"/>
            </a:avLst>
          </a:prstGeom>
          <a:solidFill>
            <a:srgbClr val="AD1519"/>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42" name="Google Shape;189;p1">
            <a:hlinkClick r:id="" action="ppaction://noaction">
              <a:snd r:embed="rId4" name="moreno.wav"/>
            </a:hlinkClick>
            <a:extLst>
              <a:ext uri="{FF2B5EF4-FFF2-40B4-BE49-F238E27FC236}">
                <a16:creationId xmlns:a16="http://schemas.microsoft.com/office/drawing/2014/main" id="{98D0832C-E70E-F136-F43B-EEA8C51812FB}"/>
              </a:ext>
            </a:extLst>
          </p:cNvPr>
          <p:cNvSpPr/>
          <p:nvPr/>
        </p:nvSpPr>
        <p:spPr>
          <a:xfrm>
            <a:off x="9445708" y="2651703"/>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3A</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3" name="Google Shape;190;p1">
            <a:extLst>
              <a:ext uri="{FF2B5EF4-FFF2-40B4-BE49-F238E27FC236}">
                <a16:creationId xmlns:a16="http://schemas.microsoft.com/office/drawing/2014/main" id="{3EF4509A-9ACD-A724-8F6A-68855447ED25}"/>
              </a:ext>
            </a:extLst>
          </p:cNvPr>
          <p:cNvSpPr/>
          <p:nvPr/>
        </p:nvSpPr>
        <p:spPr>
          <a:xfrm>
            <a:off x="10439229" y="2159348"/>
            <a:ext cx="799334" cy="400919"/>
          </a:xfrm>
          <a:prstGeom prst="rect">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2A</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4" name="Google Shape;191;p1">
            <a:extLst>
              <a:ext uri="{FF2B5EF4-FFF2-40B4-BE49-F238E27FC236}">
                <a16:creationId xmlns:a16="http://schemas.microsoft.com/office/drawing/2014/main" id="{586C83AB-8058-6121-131E-53FEC37B1E9C}"/>
              </a:ext>
            </a:extLst>
          </p:cNvPr>
          <p:cNvSpPr/>
          <p:nvPr/>
        </p:nvSpPr>
        <p:spPr>
          <a:xfrm>
            <a:off x="10439229" y="2651703"/>
            <a:ext cx="799334" cy="400919"/>
          </a:xfrm>
          <a:prstGeom prst="rect">
            <a:avLst/>
          </a:prstGeom>
          <a:solidFill>
            <a:srgbClr val="115076"/>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4A</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5" name="Google Shape;192;p1">
            <a:hlinkClick r:id="" action="ppaction://noaction">
              <a:snd r:embed="rId5" name="caer.wav"/>
            </a:hlinkClick>
            <a:extLst>
              <a:ext uri="{FF2B5EF4-FFF2-40B4-BE49-F238E27FC236}">
                <a16:creationId xmlns:a16="http://schemas.microsoft.com/office/drawing/2014/main" id="{E3DF267A-4A80-5FD2-68DC-F819FD42912E}"/>
              </a:ext>
            </a:extLst>
          </p:cNvPr>
          <p:cNvSpPr/>
          <p:nvPr/>
        </p:nvSpPr>
        <p:spPr>
          <a:xfrm>
            <a:off x="9445708" y="3144058"/>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1B</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6" name="Google Shape;193;p1">
            <a:hlinkClick r:id="" action="ppaction://noaction">
              <a:snd r:embed="rId6" name="el sitio.wav"/>
            </a:hlinkClick>
            <a:extLst>
              <a:ext uri="{FF2B5EF4-FFF2-40B4-BE49-F238E27FC236}">
                <a16:creationId xmlns:a16="http://schemas.microsoft.com/office/drawing/2014/main" id="{36E46233-A976-1592-4F5C-9721E79710C3}"/>
              </a:ext>
            </a:extLst>
          </p:cNvPr>
          <p:cNvSpPr/>
          <p:nvPr/>
        </p:nvSpPr>
        <p:spPr>
          <a:xfrm>
            <a:off x="9445708" y="3636413"/>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3B</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7" name="Google Shape;194;p1">
            <a:hlinkClick r:id="" action="ppaction://noaction">
              <a:snd r:embed="rId7" name="la suerte.wav"/>
            </a:hlinkClick>
            <a:extLst>
              <a:ext uri="{FF2B5EF4-FFF2-40B4-BE49-F238E27FC236}">
                <a16:creationId xmlns:a16="http://schemas.microsoft.com/office/drawing/2014/main" id="{8E123EE9-25D2-D12B-3095-639118171025}"/>
              </a:ext>
            </a:extLst>
          </p:cNvPr>
          <p:cNvSpPr/>
          <p:nvPr/>
        </p:nvSpPr>
        <p:spPr>
          <a:xfrm>
            <a:off x="10439229" y="3144058"/>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2B</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8" name="Google Shape;195;p1">
            <a:hlinkClick r:id="" action="ppaction://noaction">
              <a:snd r:embed="rId8" name="el sueño.wav"/>
            </a:hlinkClick>
            <a:extLst>
              <a:ext uri="{FF2B5EF4-FFF2-40B4-BE49-F238E27FC236}">
                <a16:creationId xmlns:a16="http://schemas.microsoft.com/office/drawing/2014/main" id="{C18ACBB5-A504-46C5-73EA-C8BDE9642281}"/>
              </a:ext>
            </a:extLst>
          </p:cNvPr>
          <p:cNvSpPr/>
          <p:nvPr/>
        </p:nvSpPr>
        <p:spPr>
          <a:xfrm>
            <a:off x="10439229" y="3636413"/>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4B</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9" name="Google Shape;196;p1">
            <a:hlinkClick r:id="" action="ppaction://noaction">
              <a:snd r:embed="rId9" name="bienvenido.wav"/>
            </a:hlinkClick>
            <a:extLst>
              <a:ext uri="{FF2B5EF4-FFF2-40B4-BE49-F238E27FC236}">
                <a16:creationId xmlns:a16="http://schemas.microsoft.com/office/drawing/2014/main" id="{35A6B005-2D8C-1EA2-02F2-DB5C3070EA5C}"/>
              </a:ext>
            </a:extLst>
          </p:cNvPr>
          <p:cNvSpPr/>
          <p:nvPr/>
        </p:nvSpPr>
        <p:spPr>
          <a:xfrm>
            <a:off x="9445708" y="4128768"/>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1C</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50" name="Google Shape;197;p1">
            <a:hlinkClick r:id="" action="ppaction://noaction">
              <a:snd r:embed="rId10" name="solo.wav"/>
            </a:hlinkClick>
            <a:extLst>
              <a:ext uri="{FF2B5EF4-FFF2-40B4-BE49-F238E27FC236}">
                <a16:creationId xmlns:a16="http://schemas.microsoft.com/office/drawing/2014/main" id="{6D7D6D4C-3401-E458-F936-8A778DFB4ED7}"/>
              </a:ext>
            </a:extLst>
          </p:cNvPr>
          <p:cNvSpPr/>
          <p:nvPr/>
        </p:nvSpPr>
        <p:spPr>
          <a:xfrm>
            <a:off x="9445708" y="4621123"/>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3C</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51" name="Google Shape;198;p1">
            <a:hlinkClick r:id="" action="ppaction://noaction">
              <a:snd r:embed="rId11" name="la fecha.wav"/>
            </a:hlinkClick>
            <a:extLst>
              <a:ext uri="{FF2B5EF4-FFF2-40B4-BE49-F238E27FC236}">
                <a16:creationId xmlns:a16="http://schemas.microsoft.com/office/drawing/2014/main" id="{90DAD6F6-4673-5682-8660-E15B05817139}"/>
              </a:ext>
            </a:extLst>
          </p:cNvPr>
          <p:cNvSpPr/>
          <p:nvPr/>
        </p:nvSpPr>
        <p:spPr>
          <a:xfrm>
            <a:off x="10439229" y="4128768"/>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2C</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52" name="Google Shape;199;p1">
            <a:hlinkClick r:id="" action="ppaction://noaction">
              <a:snd r:embed="rId12" name="la cola.wav"/>
            </a:hlinkClick>
            <a:extLst>
              <a:ext uri="{FF2B5EF4-FFF2-40B4-BE49-F238E27FC236}">
                <a16:creationId xmlns:a16="http://schemas.microsoft.com/office/drawing/2014/main" id="{095127C5-AED2-EBC7-D85E-539B1D8393C2}"/>
              </a:ext>
            </a:extLst>
          </p:cNvPr>
          <p:cNvSpPr/>
          <p:nvPr/>
        </p:nvSpPr>
        <p:spPr>
          <a:xfrm>
            <a:off x="10439229" y="4621123"/>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4C</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53" name="Google Shape;200;p1">
            <a:hlinkClick r:id="" action="ppaction://noaction">
              <a:snd r:embed="rId13" name="el principio.wav"/>
            </a:hlinkClick>
            <a:extLst>
              <a:ext uri="{FF2B5EF4-FFF2-40B4-BE49-F238E27FC236}">
                <a16:creationId xmlns:a16="http://schemas.microsoft.com/office/drawing/2014/main" id="{9D627300-C4EB-4BB0-A427-D170BE6B41A6}"/>
              </a:ext>
            </a:extLst>
          </p:cNvPr>
          <p:cNvSpPr/>
          <p:nvPr/>
        </p:nvSpPr>
        <p:spPr>
          <a:xfrm>
            <a:off x="9445708" y="5113478"/>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1D</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54" name="Google Shape;201;p1">
            <a:hlinkClick r:id="" action="ppaction://noaction">
              <a:snd r:embed="rId14" name="mientras.wav"/>
            </a:hlinkClick>
            <a:extLst>
              <a:ext uri="{FF2B5EF4-FFF2-40B4-BE49-F238E27FC236}">
                <a16:creationId xmlns:a16="http://schemas.microsoft.com/office/drawing/2014/main" id="{FA4AE1BB-535F-6922-E028-A80C472E2BCB}"/>
              </a:ext>
            </a:extLst>
          </p:cNvPr>
          <p:cNvSpPr/>
          <p:nvPr/>
        </p:nvSpPr>
        <p:spPr>
          <a:xfrm>
            <a:off x="9445708" y="5605834"/>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3D</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55" name="Google Shape;202;p1">
            <a:hlinkClick r:id="" action="ppaction://noaction">
              <a:snd r:embed="rId15" name="seguro.wav"/>
            </a:hlinkClick>
            <a:extLst>
              <a:ext uri="{FF2B5EF4-FFF2-40B4-BE49-F238E27FC236}">
                <a16:creationId xmlns:a16="http://schemas.microsoft.com/office/drawing/2014/main" id="{F6FA0514-0768-D60A-25C8-07E1041B0CAD}"/>
              </a:ext>
            </a:extLst>
          </p:cNvPr>
          <p:cNvSpPr/>
          <p:nvPr/>
        </p:nvSpPr>
        <p:spPr>
          <a:xfrm>
            <a:off x="10439229" y="5113478"/>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2D</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56" name="Google Shape;203;p1">
            <a:hlinkClick r:id="" action="ppaction://noaction">
              <a:snd r:embed="rId16" name="consistir.wav"/>
            </a:hlinkClick>
            <a:extLst>
              <a:ext uri="{FF2B5EF4-FFF2-40B4-BE49-F238E27FC236}">
                <a16:creationId xmlns:a16="http://schemas.microsoft.com/office/drawing/2014/main" id="{55F2E2A8-1E2E-15C2-D84D-3AD2D510D626}"/>
              </a:ext>
            </a:extLst>
          </p:cNvPr>
          <p:cNvSpPr/>
          <p:nvPr/>
        </p:nvSpPr>
        <p:spPr>
          <a:xfrm>
            <a:off x="10439229" y="5605834"/>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4D</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7" name="Google Shape;204;p1">
            <a:extLst>
              <a:ext uri="{FF2B5EF4-FFF2-40B4-BE49-F238E27FC236}">
                <a16:creationId xmlns:a16="http://schemas.microsoft.com/office/drawing/2014/main" id="{A5979802-BF57-C2CA-1CBB-AC2DB16099AF}"/>
              </a:ext>
            </a:extLst>
          </p:cNvPr>
          <p:cNvSpPr/>
          <p:nvPr/>
        </p:nvSpPr>
        <p:spPr>
          <a:xfrm>
            <a:off x="9449697" y="1546780"/>
            <a:ext cx="1787509"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audio:</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64" name="Title 11">
            <a:extLst>
              <a:ext uri="{FF2B5EF4-FFF2-40B4-BE49-F238E27FC236}">
                <a16:creationId xmlns:a16="http://schemas.microsoft.com/office/drawing/2014/main" id="{F57B9C99-AE56-28F6-64A3-ACC75BD75707}"/>
              </a:ext>
            </a:extLst>
          </p:cNvPr>
          <p:cNvSpPr txBox="1">
            <a:spLocks/>
          </p:cNvSpPr>
          <p:nvPr/>
        </p:nvSpPr>
        <p:spPr>
          <a:xfrm>
            <a:off x="146039" y="122476"/>
            <a:ext cx="5340362" cy="728771"/>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a:t>
            </a: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Descubre</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la imagen! </a:t>
            </a:r>
          </a:p>
        </p:txBody>
      </p:sp>
      <p:sp>
        <p:nvSpPr>
          <p:cNvPr id="65" name="Google Shape;188;p1">
            <a:hlinkClick r:id="" action="ppaction://noaction">
              <a:snd r:embed="rId18" name="subir.wav"/>
            </a:hlinkClick>
            <a:extLst>
              <a:ext uri="{FF2B5EF4-FFF2-40B4-BE49-F238E27FC236}">
                <a16:creationId xmlns:a16="http://schemas.microsoft.com/office/drawing/2014/main" id="{74D03421-E92B-DA9A-3E7B-8BED5A86B90B}"/>
              </a:ext>
            </a:extLst>
          </p:cNvPr>
          <p:cNvSpPr/>
          <p:nvPr/>
        </p:nvSpPr>
        <p:spPr>
          <a:xfrm>
            <a:off x="9445708" y="2159348"/>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1A</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66" name="Google Shape;190;p1">
            <a:hlinkClick r:id="" action="ppaction://noaction">
              <a:snd r:embed="rId19" name="el final.wav"/>
            </a:hlinkClick>
            <a:extLst>
              <a:ext uri="{FF2B5EF4-FFF2-40B4-BE49-F238E27FC236}">
                <a16:creationId xmlns:a16="http://schemas.microsoft.com/office/drawing/2014/main" id="{462DA25F-E386-E14B-C107-DF2A3311E374}"/>
              </a:ext>
            </a:extLst>
          </p:cNvPr>
          <p:cNvSpPr/>
          <p:nvPr/>
        </p:nvSpPr>
        <p:spPr>
          <a:xfrm>
            <a:off x="10437873" y="2159348"/>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2A</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67" name="Google Shape;191;p1">
            <a:hlinkClick r:id="" action="ppaction://noaction">
              <a:snd r:embed="rId20" name="encima.wav"/>
            </a:hlinkClick>
            <a:extLst>
              <a:ext uri="{FF2B5EF4-FFF2-40B4-BE49-F238E27FC236}">
                <a16:creationId xmlns:a16="http://schemas.microsoft.com/office/drawing/2014/main" id="{FE777521-980F-CCF2-7ECC-F0DD202E0EDD}"/>
              </a:ext>
            </a:extLst>
          </p:cNvPr>
          <p:cNvSpPr/>
          <p:nvPr/>
        </p:nvSpPr>
        <p:spPr>
          <a:xfrm>
            <a:off x="10437873" y="2651703"/>
            <a:ext cx="799334" cy="400919"/>
          </a:xfrm>
          <a:prstGeom prst="rect">
            <a:avLst/>
          </a:prstGeom>
          <a:solidFill>
            <a:srgbClr val="AD1519"/>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4A</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76" name="Google Shape;172;p1">
            <a:extLst>
              <a:ext uri="{FF2B5EF4-FFF2-40B4-BE49-F238E27FC236}">
                <a16:creationId xmlns:a16="http://schemas.microsoft.com/office/drawing/2014/main" id="{FDA0CAC9-C66F-69E7-7E71-FFFC53530980}"/>
              </a:ext>
            </a:extLst>
          </p:cNvPr>
          <p:cNvSpPr/>
          <p:nvPr/>
        </p:nvSpPr>
        <p:spPr>
          <a:xfrm>
            <a:off x="1758379" y="2144570"/>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 name="Google Shape;157;p1">
            <a:extLst>
              <a:ext uri="{FF2B5EF4-FFF2-40B4-BE49-F238E27FC236}">
                <a16:creationId xmlns:a16="http://schemas.microsoft.com/office/drawing/2014/main" id="{6DE21DD0-04E5-1DA5-3ECA-32C5017EDF17}"/>
              </a:ext>
            </a:extLst>
          </p:cNvPr>
          <p:cNvSpPr/>
          <p:nvPr/>
        </p:nvSpPr>
        <p:spPr>
          <a:xfrm>
            <a:off x="1766132" y="5076090"/>
            <a:ext cx="1769412" cy="982800"/>
          </a:xfrm>
          <a:prstGeom prst="rect">
            <a:avLst/>
          </a:prstGeom>
          <a:solidFill>
            <a:srgbClr val="AD1519"/>
          </a:solidFill>
          <a:ln w="9525" cap="flat" cmpd="sng">
            <a:solidFill>
              <a:schemeClr val="accent4"/>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mn-ea"/>
                <a:cs typeface="+mn-cs"/>
                <a:sym typeface="Century Gothic"/>
              </a:rPr>
              <a:t>beginning</a:t>
            </a:r>
            <a:endParaRPr kumimoji="0"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88" name="Google Shape;172;p1">
            <a:extLst>
              <a:ext uri="{FF2B5EF4-FFF2-40B4-BE49-F238E27FC236}">
                <a16:creationId xmlns:a16="http://schemas.microsoft.com/office/drawing/2014/main" id="{862BFEC6-09B7-7FB2-DE68-1505DC18F7FC}"/>
              </a:ext>
            </a:extLst>
          </p:cNvPr>
          <p:cNvSpPr/>
          <p:nvPr/>
        </p:nvSpPr>
        <p:spPr>
          <a:xfrm>
            <a:off x="3539780" y="5094521"/>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89" name="Google Shape;172;p1">
            <a:extLst>
              <a:ext uri="{FF2B5EF4-FFF2-40B4-BE49-F238E27FC236}">
                <a16:creationId xmlns:a16="http://schemas.microsoft.com/office/drawing/2014/main" id="{5A97C25D-7112-8C23-880B-50284DD6068F}"/>
              </a:ext>
            </a:extLst>
          </p:cNvPr>
          <p:cNvSpPr/>
          <p:nvPr/>
        </p:nvSpPr>
        <p:spPr>
          <a:xfrm>
            <a:off x="3546745" y="3121831"/>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0" name="Google Shape;172;p1">
            <a:extLst>
              <a:ext uri="{FF2B5EF4-FFF2-40B4-BE49-F238E27FC236}">
                <a16:creationId xmlns:a16="http://schemas.microsoft.com/office/drawing/2014/main" id="{150146B1-5749-A57F-7E20-02703895C25C}"/>
              </a:ext>
            </a:extLst>
          </p:cNvPr>
          <p:cNvSpPr/>
          <p:nvPr/>
        </p:nvSpPr>
        <p:spPr>
          <a:xfrm>
            <a:off x="3556721" y="2140006"/>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1" name="Google Shape;172;p1">
            <a:extLst>
              <a:ext uri="{FF2B5EF4-FFF2-40B4-BE49-F238E27FC236}">
                <a16:creationId xmlns:a16="http://schemas.microsoft.com/office/drawing/2014/main" id="{3E8FAA73-DB00-C70C-E38A-CDF5C9BAD5E1}"/>
              </a:ext>
            </a:extLst>
          </p:cNvPr>
          <p:cNvSpPr/>
          <p:nvPr/>
        </p:nvSpPr>
        <p:spPr>
          <a:xfrm>
            <a:off x="1763343" y="3120197"/>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2" name="Google Shape;172;p1">
            <a:extLst>
              <a:ext uri="{FF2B5EF4-FFF2-40B4-BE49-F238E27FC236}">
                <a16:creationId xmlns:a16="http://schemas.microsoft.com/office/drawing/2014/main" id="{75B261F0-FA11-1EB2-F17F-09346D9B743C}"/>
              </a:ext>
            </a:extLst>
          </p:cNvPr>
          <p:cNvSpPr/>
          <p:nvPr/>
        </p:nvSpPr>
        <p:spPr>
          <a:xfrm>
            <a:off x="3542896" y="4107009"/>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3" name="Google Shape;172;p1">
            <a:extLst>
              <a:ext uri="{FF2B5EF4-FFF2-40B4-BE49-F238E27FC236}">
                <a16:creationId xmlns:a16="http://schemas.microsoft.com/office/drawing/2014/main" id="{28DA10D7-F602-9F7C-1D23-7E12F9EB8E07}"/>
              </a:ext>
            </a:extLst>
          </p:cNvPr>
          <p:cNvSpPr/>
          <p:nvPr/>
        </p:nvSpPr>
        <p:spPr>
          <a:xfrm>
            <a:off x="5335794" y="4106681"/>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4" name="Google Shape;172;p1">
            <a:extLst>
              <a:ext uri="{FF2B5EF4-FFF2-40B4-BE49-F238E27FC236}">
                <a16:creationId xmlns:a16="http://schemas.microsoft.com/office/drawing/2014/main" id="{2B5916D9-1EE3-57F7-1ED3-13217A0BBA27}"/>
              </a:ext>
            </a:extLst>
          </p:cNvPr>
          <p:cNvSpPr/>
          <p:nvPr/>
        </p:nvSpPr>
        <p:spPr>
          <a:xfrm>
            <a:off x="5340330" y="3126060"/>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5" name="Google Shape;172;p1">
            <a:extLst>
              <a:ext uri="{FF2B5EF4-FFF2-40B4-BE49-F238E27FC236}">
                <a16:creationId xmlns:a16="http://schemas.microsoft.com/office/drawing/2014/main" id="{9B5AFEE8-349B-AE49-D086-5FCC56705F03}"/>
              </a:ext>
            </a:extLst>
          </p:cNvPr>
          <p:cNvSpPr/>
          <p:nvPr/>
        </p:nvSpPr>
        <p:spPr>
          <a:xfrm>
            <a:off x="1759140" y="5089017"/>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6" name="Google Shape;172;p1">
            <a:extLst>
              <a:ext uri="{FF2B5EF4-FFF2-40B4-BE49-F238E27FC236}">
                <a16:creationId xmlns:a16="http://schemas.microsoft.com/office/drawing/2014/main" id="{5649D436-09C8-C38E-9C2D-12B9C6BD8184}"/>
              </a:ext>
            </a:extLst>
          </p:cNvPr>
          <p:cNvSpPr/>
          <p:nvPr/>
        </p:nvSpPr>
        <p:spPr>
          <a:xfrm>
            <a:off x="1759140" y="4108373"/>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7" name="Google Shape;172;p1">
            <a:extLst>
              <a:ext uri="{FF2B5EF4-FFF2-40B4-BE49-F238E27FC236}">
                <a16:creationId xmlns:a16="http://schemas.microsoft.com/office/drawing/2014/main" id="{357D42B8-D696-5234-366F-1EEDD3B0B602}"/>
              </a:ext>
            </a:extLst>
          </p:cNvPr>
          <p:cNvSpPr/>
          <p:nvPr/>
        </p:nvSpPr>
        <p:spPr>
          <a:xfrm>
            <a:off x="7130457" y="2145761"/>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8" name="Google Shape;172;p1">
            <a:extLst>
              <a:ext uri="{FF2B5EF4-FFF2-40B4-BE49-F238E27FC236}">
                <a16:creationId xmlns:a16="http://schemas.microsoft.com/office/drawing/2014/main" id="{DC9C1385-453A-34BD-5B93-210E17B5754D}"/>
              </a:ext>
            </a:extLst>
          </p:cNvPr>
          <p:cNvSpPr/>
          <p:nvPr/>
        </p:nvSpPr>
        <p:spPr>
          <a:xfrm>
            <a:off x="5336396" y="2143317"/>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9" name="Google Shape;172;p1">
            <a:extLst>
              <a:ext uri="{FF2B5EF4-FFF2-40B4-BE49-F238E27FC236}">
                <a16:creationId xmlns:a16="http://schemas.microsoft.com/office/drawing/2014/main" id="{4349F164-EEBC-9B11-DE43-A2E7AD923F52}"/>
              </a:ext>
            </a:extLst>
          </p:cNvPr>
          <p:cNvSpPr/>
          <p:nvPr/>
        </p:nvSpPr>
        <p:spPr>
          <a:xfrm>
            <a:off x="7137728" y="5093429"/>
            <a:ext cx="1787100" cy="978600"/>
          </a:xfrm>
          <a:prstGeom prst="rect">
            <a:avLst/>
          </a:prstGeom>
          <a:solidFill>
            <a:srgbClr val="3A5EAB"/>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lang="fr-FR" sz="2000" b="1" dirty="0">
                <a:solidFill>
                  <a:srgbClr val="FFFFFF"/>
                </a:solidFill>
                <a:latin typeface="Century Gothic"/>
                <a:ea typeface="Century Gothic"/>
                <a:cs typeface="Century Gothic"/>
                <a:sym typeface="Century Gothic"/>
              </a:rPr>
              <a:t>(H)</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0" name="Google Shape;172;p1">
            <a:extLst>
              <a:ext uri="{FF2B5EF4-FFF2-40B4-BE49-F238E27FC236}">
                <a16:creationId xmlns:a16="http://schemas.microsoft.com/office/drawing/2014/main" id="{AE6652A7-2273-0565-2FD7-7DF70E6A87EF}"/>
              </a:ext>
            </a:extLst>
          </p:cNvPr>
          <p:cNvSpPr/>
          <p:nvPr/>
        </p:nvSpPr>
        <p:spPr>
          <a:xfrm>
            <a:off x="7132264" y="4105025"/>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1" name="Google Shape;172;p1">
            <a:extLst>
              <a:ext uri="{FF2B5EF4-FFF2-40B4-BE49-F238E27FC236}">
                <a16:creationId xmlns:a16="http://schemas.microsoft.com/office/drawing/2014/main" id="{EB9B9344-3845-60FF-5BD2-938F460EE4A2}"/>
              </a:ext>
            </a:extLst>
          </p:cNvPr>
          <p:cNvSpPr/>
          <p:nvPr/>
        </p:nvSpPr>
        <p:spPr>
          <a:xfrm>
            <a:off x="7128801" y="3113620"/>
            <a:ext cx="1787100" cy="978600"/>
          </a:xfrm>
          <a:prstGeom prst="rect">
            <a:avLst/>
          </a:prstGeom>
          <a:solidFill>
            <a:srgbClr val="FABD00"/>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2" name="Google Shape;172;p1">
            <a:extLst>
              <a:ext uri="{FF2B5EF4-FFF2-40B4-BE49-F238E27FC236}">
                <a16:creationId xmlns:a16="http://schemas.microsoft.com/office/drawing/2014/main" id="{5E18981F-9746-F4C1-5F4F-49B953ED50D3}"/>
              </a:ext>
            </a:extLst>
          </p:cNvPr>
          <p:cNvSpPr/>
          <p:nvPr/>
        </p:nvSpPr>
        <p:spPr>
          <a:xfrm>
            <a:off x="5332094" y="5094521"/>
            <a:ext cx="1787100" cy="978600"/>
          </a:xfrm>
          <a:prstGeom prst="rect">
            <a:avLst/>
          </a:prstGeom>
          <a:solidFill>
            <a:srgbClr val="3A5EAB"/>
          </a:solidFill>
          <a:ln w="12700" cap="flat" cmpd="sng">
            <a:solidFill>
              <a:schemeClr val="lt1"/>
            </a:solidFill>
            <a:prstDash val="solid"/>
            <a:miter lim="800000"/>
            <a:headEnd type="none" w="sm" len="sm"/>
            <a:tailEnd type="none" w="sm" len="sm"/>
          </a:ln>
          <a:effectLst>
            <a:outerShdw blurRad="50800" dist="38100" dir="5400000" algn="t"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fr-FR"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(H)</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Tree>
    <p:extLst>
      <p:ext uri="{BB962C8B-B14F-4D97-AF65-F5344CB8AC3E}">
        <p14:creationId xmlns:p14="http://schemas.microsoft.com/office/powerpoint/2010/main" val="4068481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499"/>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499"/>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499"/>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499"/>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499"/>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499"/>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499"/>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499"/>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499"/>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499"/>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499"/>
                                        <p:tgtEl>
                                          <p:spTgt spid="9"/>
                                        </p:tgtEl>
                                      </p:cBhvr>
                                    </p:animEffect>
                                    <p:set>
                                      <p:cBhvr>
                                        <p:cTn id="6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8" restart="whenNotActive" fill="hold" evtFilter="cancelBubble" nodeType="interactiveSeq">
                <p:stCondLst>
                  <p:cond evt="onClick" delay="0">
                    <p:tgtEl>
                      <p:spTgt spid="13"/>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499"/>
                                        <p:tgtEl>
                                          <p:spTgt spid="13"/>
                                        </p:tgtEl>
                                      </p:cBhvr>
                                    </p:animEffect>
                                    <p:set>
                                      <p:cBhvr>
                                        <p:cTn id="7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499"/>
                                        <p:tgtEl>
                                          <p:spTgt spid="7"/>
                                        </p:tgtEl>
                                      </p:cBhvr>
                                    </p:animEffect>
                                    <p:set>
                                      <p:cBhvr>
                                        <p:cTn id="7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499"/>
                                        <p:tgtEl>
                                          <p:spTgt spid="6"/>
                                        </p:tgtEl>
                                      </p:cBhvr>
                                    </p:animEffect>
                                    <p:set>
                                      <p:cBhvr>
                                        <p:cTn id="8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6" restart="whenNotActive" fill="hold" evtFilter="cancelBubble" nodeType="interactiveSeq">
                <p:stCondLst>
                  <p:cond evt="onClick" delay="0">
                    <p:tgtEl>
                      <p:spTgt spid="2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499"/>
                                        <p:tgtEl>
                                          <p:spTgt spid="23"/>
                                        </p:tgtEl>
                                      </p:cBhvr>
                                    </p:animEffect>
                                    <p:set>
                                      <p:cBhvr>
                                        <p:cTn id="9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2" restart="whenNotActive" fill="hold" evtFilter="cancelBubble" nodeType="interactiveSeq">
                <p:stCondLst>
                  <p:cond evt="onClick" delay="0">
                    <p:tgtEl>
                      <p:spTgt spid="5"/>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499"/>
                                        <p:tgtEl>
                                          <p:spTgt spid="5"/>
                                        </p:tgtEl>
                                      </p:cBhvr>
                                    </p:animEffect>
                                    <p:set>
                                      <p:cBhvr>
                                        <p:cTn id="9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8" restart="whenNotActive" fill="hold" evtFilter="cancelBubble" nodeType="interactiveSeq">
                <p:stCondLst>
                  <p:cond evt="onClick" delay="0">
                    <p:tgtEl>
                      <p:spTgt spid="76"/>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03" restart="whenNotActive" fill="hold" evtFilter="cancelBubble" nodeType="interactiveSeq">
                <p:stCondLst>
                  <p:cond evt="onClick" delay="0">
                    <p:tgtEl>
                      <p:spTgt spid="88"/>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grpId="0" nodeType="clickEffect">
                                  <p:stCondLst>
                                    <p:cond delay="0"/>
                                  </p:stCondLst>
                                  <p:childTnLst>
                                    <p:set>
                                      <p:cBhvr>
                                        <p:cTn id="107" dur="1" fill="hold">
                                          <p:stCondLst>
                                            <p:cond delay="0"/>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08" restart="whenNotActive" fill="hold" evtFilter="cancelBubble" nodeType="interactiveSeq">
                <p:stCondLst>
                  <p:cond evt="onClick" delay="0">
                    <p:tgtEl>
                      <p:spTgt spid="89"/>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13" restart="whenNotActive" fill="hold" evtFilter="cancelBubble" nodeType="interactiveSeq">
                <p:stCondLst>
                  <p:cond evt="onClick" delay="0">
                    <p:tgtEl>
                      <p:spTgt spid="90"/>
                    </p:tgtEl>
                  </p:cond>
                </p:stCondLst>
                <p:endSync evt="end" delay="0">
                  <p:rtn val="all"/>
                </p:endSync>
                <p:childTnLst>
                  <p:par>
                    <p:cTn id="114" fill="hold">
                      <p:stCondLst>
                        <p:cond delay="0"/>
                      </p:stCondLst>
                      <p:childTnLst>
                        <p:par>
                          <p:cTn id="115" fill="hold">
                            <p:stCondLst>
                              <p:cond delay="0"/>
                            </p:stCondLst>
                            <p:childTnLst>
                              <p:par>
                                <p:cTn id="116" presetID="1" presetClass="exit" presetSubtype="0" fill="hold" grpId="0" nodeType="clickEffect">
                                  <p:stCondLst>
                                    <p:cond delay="0"/>
                                  </p:stCondLst>
                                  <p:childTnLst>
                                    <p:set>
                                      <p:cBhvr>
                                        <p:cTn id="117" dur="1" fill="hold">
                                          <p:stCondLst>
                                            <p:cond delay="0"/>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118" restart="whenNotActive" fill="hold" evtFilter="cancelBubble" nodeType="interactiveSeq">
                <p:stCondLst>
                  <p:cond evt="onClick" delay="0">
                    <p:tgtEl>
                      <p:spTgt spid="91"/>
                    </p:tgtEl>
                  </p:cond>
                </p:stCondLst>
                <p:endSync evt="end" delay="0">
                  <p:rtn val="all"/>
                </p:endSync>
                <p:childTnLst>
                  <p:par>
                    <p:cTn id="119" fill="hold">
                      <p:stCondLst>
                        <p:cond delay="0"/>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123" restart="whenNotActive" fill="hold" evtFilter="cancelBubble" nodeType="interactiveSeq">
                <p:stCondLst>
                  <p:cond evt="onClick" delay="0">
                    <p:tgtEl>
                      <p:spTgt spid="92"/>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grpId="0" nodeType="clickEffect">
                                  <p:stCondLst>
                                    <p:cond delay="0"/>
                                  </p:stCondLst>
                                  <p:childTnLst>
                                    <p:set>
                                      <p:cBhvr>
                                        <p:cTn id="127" dur="1" fill="hold">
                                          <p:stCondLst>
                                            <p:cond delay="0"/>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128" restart="whenNotActive" fill="hold" evtFilter="cancelBubble" nodeType="interactiveSeq">
                <p:stCondLst>
                  <p:cond evt="onClick" delay="0">
                    <p:tgtEl>
                      <p:spTgt spid="93"/>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grpId="0" nodeType="clickEffect">
                                  <p:stCondLst>
                                    <p:cond delay="0"/>
                                  </p:stCondLst>
                                  <p:childTnLst>
                                    <p:set>
                                      <p:cBhvr>
                                        <p:cTn id="132" dur="1" fill="hold">
                                          <p:stCondLst>
                                            <p:cond delay="0"/>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33" restart="whenNotActive" fill="hold" evtFilter="cancelBubble" nodeType="interactiveSeq">
                <p:stCondLst>
                  <p:cond evt="onClick" delay="0">
                    <p:tgtEl>
                      <p:spTgt spid="94"/>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grpId="0" nodeType="clickEffect">
                                  <p:stCondLst>
                                    <p:cond delay="0"/>
                                  </p:stCondLst>
                                  <p:childTnLst>
                                    <p:set>
                                      <p:cBhvr>
                                        <p:cTn id="137" dur="1" fill="hold">
                                          <p:stCondLst>
                                            <p:cond delay="0"/>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138" restart="whenNotActive" fill="hold" evtFilter="cancelBubble" nodeType="interactiveSeq">
                <p:stCondLst>
                  <p:cond evt="onClick" delay="0">
                    <p:tgtEl>
                      <p:spTgt spid="95"/>
                    </p:tgtEl>
                  </p:cond>
                </p:stCondLst>
                <p:endSync evt="end" delay="0">
                  <p:rtn val="all"/>
                </p:endSync>
                <p:childTnLst>
                  <p:par>
                    <p:cTn id="139" fill="hold">
                      <p:stCondLst>
                        <p:cond delay="0"/>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43" restart="whenNotActive" fill="hold" evtFilter="cancelBubble" nodeType="interactiveSeq">
                <p:stCondLst>
                  <p:cond evt="onClick" delay="0">
                    <p:tgtEl>
                      <p:spTgt spid="96"/>
                    </p:tgtEl>
                  </p:cond>
                </p:stCondLst>
                <p:endSync evt="end" delay="0">
                  <p:rtn val="all"/>
                </p:endSync>
                <p:childTnLst>
                  <p:par>
                    <p:cTn id="144" fill="hold">
                      <p:stCondLst>
                        <p:cond delay="0"/>
                      </p:stCondLst>
                      <p:childTnLst>
                        <p:par>
                          <p:cTn id="145" fill="hold">
                            <p:stCondLst>
                              <p:cond delay="0"/>
                            </p:stCondLst>
                            <p:childTnLst>
                              <p:par>
                                <p:cTn id="146" presetID="1" presetClass="exit" presetSubtype="0" fill="hold" grpId="0" nodeType="clickEffect">
                                  <p:stCondLst>
                                    <p:cond delay="0"/>
                                  </p:stCondLst>
                                  <p:childTnLst>
                                    <p:set>
                                      <p:cBhvr>
                                        <p:cTn id="147" dur="1" fill="hold">
                                          <p:stCondLst>
                                            <p:cond delay="0"/>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148" restart="whenNotActive" fill="hold" evtFilter="cancelBubble" nodeType="interactiveSeq">
                <p:stCondLst>
                  <p:cond evt="onClick" delay="0">
                    <p:tgtEl>
                      <p:spTgt spid="97"/>
                    </p:tgtEl>
                  </p:cond>
                </p:stCondLst>
                <p:endSync evt="end" delay="0">
                  <p:rtn val="all"/>
                </p:endSync>
                <p:childTnLst>
                  <p:par>
                    <p:cTn id="149" fill="hold">
                      <p:stCondLst>
                        <p:cond delay="0"/>
                      </p:stCondLst>
                      <p:childTnLst>
                        <p:par>
                          <p:cTn id="150" fill="hold">
                            <p:stCondLst>
                              <p:cond delay="0"/>
                            </p:stCondLst>
                            <p:childTnLst>
                              <p:par>
                                <p:cTn id="151" presetID="1" presetClass="exit" presetSubtype="0" fill="hold" grpId="0" nodeType="clickEffect">
                                  <p:stCondLst>
                                    <p:cond delay="0"/>
                                  </p:stCondLst>
                                  <p:childTnLst>
                                    <p:set>
                                      <p:cBhvr>
                                        <p:cTn id="152" dur="1" fill="hold">
                                          <p:stCondLst>
                                            <p:cond delay="0"/>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3" restart="whenNotActive" fill="hold" evtFilter="cancelBubble" nodeType="interactiveSeq">
                <p:stCondLst>
                  <p:cond evt="onClick" delay="0">
                    <p:tgtEl>
                      <p:spTgt spid="98"/>
                    </p:tgtEl>
                  </p:cond>
                </p:stCondLst>
                <p:endSync evt="end" delay="0">
                  <p:rtn val="all"/>
                </p:endSync>
                <p:childTnLst>
                  <p:par>
                    <p:cTn id="154" fill="hold">
                      <p:stCondLst>
                        <p:cond delay="0"/>
                      </p:stCondLst>
                      <p:childTnLst>
                        <p:par>
                          <p:cTn id="155" fill="hold">
                            <p:stCondLst>
                              <p:cond delay="0"/>
                            </p:stCondLst>
                            <p:childTnLst>
                              <p:par>
                                <p:cTn id="156" presetID="1" presetClass="exit" presetSubtype="0" fill="hold" grpId="0" nodeType="clickEffect">
                                  <p:stCondLst>
                                    <p:cond delay="0"/>
                                  </p:stCondLst>
                                  <p:childTnLst>
                                    <p:set>
                                      <p:cBhvr>
                                        <p:cTn id="157" dur="1" fill="hold">
                                          <p:stCondLst>
                                            <p:cond delay="0"/>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58" restart="whenNotActive" fill="hold" evtFilter="cancelBubble" nodeType="interactiveSeq">
                <p:stCondLst>
                  <p:cond evt="onClick" delay="0">
                    <p:tgtEl>
                      <p:spTgt spid="99"/>
                    </p:tgtEl>
                  </p:cond>
                </p:stCondLst>
                <p:endSync evt="end" delay="0">
                  <p:rtn val="all"/>
                </p:endSync>
                <p:childTnLst>
                  <p:par>
                    <p:cTn id="159" fill="hold">
                      <p:stCondLst>
                        <p:cond delay="0"/>
                      </p:stCondLst>
                      <p:childTnLst>
                        <p:par>
                          <p:cTn id="160" fill="hold">
                            <p:stCondLst>
                              <p:cond delay="0"/>
                            </p:stCondLst>
                            <p:childTnLst>
                              <p:par>
                                <p:cTn id="161" presetID="1" presetClass="exit" presetSubtype="0" fill="hold" grpId="0" nodeType="clickEffect">
                                  <p:stCondLst>
                                    <p:cond delay="0"/>
                                  </p:stCondLst>
                                  <p:childTnLst>
                                    <p:set>
                                      <p:cBhvr>
                                        <p:cTn id="162"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163" restart="whenNotActive" fill="hold" evtFilter="cancelBubble" nodeType="interactiveSeq">
                <p:stCondLst>
                  <p:cond evt="onClick" delay="0">
                    <p:tgtEl>
                      <p:spTgt spid="100"/>
                    </p:tgtEl>
                  </p:cond>
                </p:stCondLst>
                <p:endSync evt="end" delay="0">
                  <p:rtn val="all"/>
                </p:endSync>
                <p:childTnLst>
                  <p:par>
                    <p:cTn id="164" fill="hold">
                      <p:stCondLst>
                        <p:cond delay="0"/>
                      </p:stCondLst>
                      <p:childTnLst>
                        <p:par>
                          <p:cTn id="165" fill="hold">
                            <p:stCondLst>
                              <p:cond delay="0"/>
                            </p:stCondLst>
                            <p:childTnLst>
                              <p:par>
                                <p:cTn id="166" presetID="1" presetClass="exit" presetSubtype="0" fill="hold" grpId="0" nodeType="clickEffect">
                                  <p:stCondLst>
                                    <p:cond delay="0"/>
                                  </p:stCondLst>
                                  <p:childTnLst>
                                    <p:set>
                                      <p:cBhvr>
                                        <p:cTn id="167"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68" restart="whenNotActive" fill="hold" evtFilter="cancelBubble" nodeType="interactiveSeq">
                <p:stCondLst>
                  <p:cond evt="onClick" delay="0">
                    <p:tgtEl>
                      <p:spTgt spid="101"/>
                    </p:tgtEl>
                  </p:cond>
                </p:stCondLst>
                <p:endSync evt="end" delay="0">
                  <p:rtn val="all"/>
                </p:endSync>
                <p:childTnLst>
                  <p:par>
                    <p:cTn id="169" fill="hold">
                      <p:stCondLst>
                        <p:cond delay="0"/>
                      </p:stCondLst>
                      <p:childTnLst>
                        <p:par>
                          <p:cTn id="170" fill="hold">
                            <p:stCondLst>
                              <p:cond delay="0"/>
                            </p:stCondLst>
                            <p:childTnLst>
                              <p:par>
                                <p:cTn id="171" presetID="1" presetClass="exit" presetSubtype="0" fill="hold" grpId="0" nodeType="clickEffect">
                                  <p:stCondLst>
                                    <p:cond delay="0"/>
                                  </p:stCondLst>
                                  <p:childTnLst>
                                    <p:set>
                                      <p:cBhvr>
                                        <p:cTn id="172" dur="1" fill="hold">
                                          <p:stCondLst>
                                            <p:cond delay="0"/>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173" restart="whenNotActive" fill="hold" evtFilter="cancelBubble" nodeType="interactiveSeq">
                <p:stCondLst>
                  <p:cond evt="onClick" delay="0">
                    <p:tgtEl>
                      <p:spTgt spid="102"/>
                    </p:tgtEl>
                  </p:cond>
                </p:stCondLst>
                <p:endSync evt="end" delay="0">
                  <p:rtn val="all"/>
                </p:endSync>
                <p:childTnLst>
                  <p:par>
                    <p:cTn id="174" fill="hold">
                      <p:stCondLst>
                        <p:cond delay="0"/>
                      </p:stCondLst>
                      <p:childTnLst>
                        <p:par>
                          <p:cTn id="175" fill="hold">
                            <p:stCondLst>
                              <p:cond delay="0"/>
                            </p:stCondLst>
                            <p:childTnLst>
                              <p:par>
                                <p:cTn id="176" presetID="1" presetClass="exit" presetSubtype="0" fill="hold" grpId="0" nodeType="clickEffect">
                                  <p:stCondLst>
                                    <p:cond delay="0"/>
                                  </p:stCondLst>
                                  <p:childTnLst>
                                    <p:set>
                                      <p:cBhvr>
                                        <p:cTn id="177" dur="1" fill="hold">
                                          <p:stCondLst>
                                            <p:cond delay="0"/>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childTnLst>
        </p:cTn>
      </p:par>
    </p:tnLst>
    <p:bldLst>
      <p:bldP spid="76"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7;p7">
            <a:extLst>
              <a:ext uri="{FF2B5EF4-FFF2-40B4-BE49-F238E27FC236}">
                <a16:creationId xmlns:a16="http://schemas.microsoft.com/office/drawing/2014/main" id="{AE748012-1A77-51DC-1E60-32F6FCB2C8EB}"/>
              </a:ext>
            </a:extLst>
          </p:cNvPr>
          <p:cNvSpPr txBox="1"/>
          <p:nvPr/>
        </p:nvSpPr>
        <p:spPr>
          <a:xfrm>
            <a:off x="10792050" y="1251554"/>
            <a:ext cx="1304260" cy="461624"/>
          </a:xfrm>
          <a:prstGeom prst="rect">
            <a:avLst/>
          </a:prstGeom>
          <a:noFill/>
          <a:ln w="19050" cap="flat" cmpd="sng">
            <a:solidFill>
              <a:srgbClr val="00B050"/>
            </a:solidFill>
            <a:prstDash val="lgDashDot"/>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800"/>
              <a:buFont typeface="Courier New"/>
              <a:buNone/>
            </a:pPr>
            <a:r>
              <a:rPr lang="en-GB" sz="2400" b="1" i="0" u="none" strike="noStrike" cap="none" dirty="0">
                <a:solidFill>
                  <a:srgbClr val="00B050"/>
                </a:solidFill>
                <a:latin typeface="Courier New"/>
                <a:ea typeface="Courier New"/>
                <a:cs typeface="Courier New"/>
                <a:sym typeface="Courier New"/>
              </a:rPr>
              <a:t>VERDAD</a:t>
            </a:r>
            <a:endParaRPr sz="1000" dirty="0">
              <a:solidFill>
                <a:srgbClr val="00B050"/>
              </a:solidFill>
            </a:endParaRPr>
          </a:p>
        </p:txBody>
      </p:sp>
      <p:sp>
        <p:nvSpPr>
          <p:cNvPr id="7" name="Rectangle: Rounded Corners 6">
            <a:extLst>
              <a:ext uri="{FF2B5EF4-FFF2-40B4-BE49-F238E27FC236}">
                <a16:creationId xmlns:a16="http://schemas.microsoft.com/office/drawing/2014/main" id="{DA7FAD1B-887C-7487-571F-4DC9D8946F64}"/>
              </a:ext>
            </a:extLst>
          </p:cNvPr>
          <p:cNvSpPr/>
          <p:nvPr/>
        </p:nvSpPr>
        <p:spPr>
          <a:xfrm>
            <a:off x="563526" y="1020517"/>
            <a:ext cx="10111559" cy="923701"/>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tx1"/>
                </a:solidFill>
                <a:latin typeface="Century Gothic" panose="020B0502020202020204" pitchFamily="34" charset="0"/>
              </a:rPr>
              <a:t>Después de la Tomatina, los camiones de bomberos* limpian    _________ con mucha agua.</a:t>
            </a:r>
            <a:endParaRPr lang="en-GB" sz="2000" dirty="0">
              <a:solidFill>
                <a:schemeClr val="tx1"/>
              </a:solidFill>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BBDB54AC-3FD0-3E09-0342-9403F84FA41F}"/>
              </a:ext>
            </a:extLst>
          </p:cNvPr>
          <p:cNvSpPr/>
          <p:nvPr/>
        </p:nvSpPr>
        <p:spPr>
          <a:xfrm>
            <a:off x="563526" y="2826717"/>
            <a:ext cx="10111559" cy="9237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tx1"/>
                </a:solidFill>
                <a:latin typeface="Century Gothic" panose="020B0502020202020204" pitchFamily="34" charset="0"/>
              </a:rPr>
              <a:t>Los ______________ en Buñol no venden   _______ con tomates durante la semana después de la Tomatina.</a:t>
            </a:r>
            <a:endParaRPr lang="en-GB" sz="2000" dirty="0">
              <a:solidFill>
                <a:schemeClr val="tx1"/>
              </a:solidFill>
              <a:latin typeface="Century Gothic" panose="020B0502020202020204" pitchFamily="34" charset="0"/>
            </a:endParaRPr>
          </a:p>
        </p:txBody>
      </p:sp>
      <p:sp>
        <p:nvSpPr>
          <p:cNvPr id="14" name="Rectangle: Rounded Corners 13">
            <a:extLst>
              <a:ext uri="{FF2B5EF4-FFF2-40B4-BE49-F238E27FC236}">
                <a16:creationId xmlns:a16="http://schemas.microsoft.com/office/drawing/2014/main" id="{049B7BF5-7C01-4BE5-04DD-D616A9C023A1}"/>
              </a:ext>
            </a:extLst>
          </p:cNvPr>
          <p:cNvSpPr/>
          <p:nvPr/>
        </p:nvSpPr>
        <p:spPr>
          <a:xfrm>
            <a:off x="563526" y="4780439"/>
            <a:ext cx="10111559" cy="545139"/>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b="1" u="sng" dirty="0">
                <a:solidFill>
                  <a:schemeClr val="tx1"/>
                </a:solidFill>
                <a:latin typeface="Century Gothic" panose="020B0502020202020204" pitchFamily="34" charset="0"/>
              </a:rPr>
              <a:t>Hoy en día</a:t>
            </a:r>
            <a:r>
              <a:rPr lang="es-ES" sz="2000" dirty="0">
                <a:solidFill>
                  <a:schemeClr val="tx1"/>
                </a:solidFill>
                <a:latin typeface="Century Gothic" panose="020B0502020202020204" pitchFamily="34" charset="0"/>
              </a:rPr>
              <a:t>,   solo 20,000 personas pueden </a:t>
            </a:r>
            <a:r>
              <a:rPr lang="es-ES" sz="2000" b="1" u="sng" dirty="0">
                <a:solidFill>
                  <a:schemeClr val="tx1"/>
                </a:solidFill>
                <a:latin typeface="Century Gothic" panose="020B0502020202020204" pitchFamily="34" charset="0"/>
              </a:rPr>
              <a:t>___________</a:t>
            </a:r>
            <a:r>
              <a:rPr lang="es-ES" sz="2000" dirty="0">
                <a:solidFill>
                  <a:schemeClr val="tx1"/>
                </a:solidFill>
                <a:latin typeface="Century Gothic" panose="020B0502020202020204" pitchFamily="34" charset="0"/>
              </a:rPr>
              <a:t> de la </a:t>
            </a:r>
            <a:r>
              <a:rPr lang="es-ES" sz="2000" b="1" u="sng" dirty="0">
                <a:solidFill>
                  <a:schemeClr val="tx1"/>
                </a:solidFill>
                <a:latin typeface="Century Gothic" panose="020B0502020202020204" pitchFamily="34" charset="0"/>
              </a:rPr>
              <a:t>fiesta</a:t>
            </a:r>
            <a:r>
              <a:rPr lang="es-ES" sz="2000" dirty="0">
                <a:solidFill>
                  <a:schemeClr val="tx1"/>
                </a:solidFill>
                <a:latin typeface="Century Gothic" panose="020B0502020202020204" pitchFamily="34" charset="0"/>
              </a:rPr>
              <a:t>.</a:t>
            </a:r>
            <a:endParaRPr lang="en-GB" sz="2000" dirty="0">
              <a:solidFill>
                <a:schemeClr val="tx1"/>
              </a:solidFill>
              <a:latin typeface="Century Gothic" panose="020B0502020202020204" pitchFamily="34" charset="0"/>
            </a:endParaRPr>
          </a:p>
        </p:txBody>
      </p:sp>
      <p:sp>
        <p:nvSpPr>
          <p:cNvPr id="18" name="Google Shape;137;p7">
            <a:extLst>
              <a:ext uri="{FF2B5EF4-FFF2-40B4-BE49-F238E27FC236}">
                <a16:creationId xmlns:a16="http://schemas.microsoft.com/office/drawing/2014/main" id="{460CDF75-6823-B293-17B6-A1CDB22EFF33}"/>
              </a:ext>
            </a:extLst>
          </p:cNvPr>
          <p:cNvSpPr txBox="1"/>
          <p:nvPr/>
        </p:nvSpPr>
        <p:spPr>
          <a:xfrm>
            <a:off x="10792050" y="3057754"/>
            <a:ext cx="1304260" cy="461624"/>
          </a:xfrm>
          <a:prstGeom prst="rect">
            <a:avLst/>
          </a:prstGeom>
          <a:noFill/>
          <a:ln w="19050" cap="flat" cmpd="sng">
            <a:solidFill>
              <a:srgbClr val="FF0000"/>
            </a:solidFill>
            <a:prstDash val="lgDashDot"/>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800"/>
              <a:buFont typeface="Courier New"/>
              <a:buNone/>
            </a:pPr>
            <a:r>
              <a:rPr lang="en-GB" sz="2400" b="1" dirty="0">
                <a:solidFill>
                  <a:srgbClr val="FF0000"/>
                </a:solidFill>
                <a:latin typeface="Courier New"/>
                <a:cs typeface="Courier New"/>
                <a:sym typeface="Courier New"/>
              </a:rPr>
              <a:t>FALSO</a:t>
            </a:r>
            <a:endParaRPr sz="1000" dirty="0">
              <a:solidFill>
                <a:srgbClr val="FF0000"/>
              </a:solidFill>
            </a:endParaRPr>
          </a:p>
        </p:txBody>
      </p:sp>
      <p:sp>
        <p:nvSpPr>
          <p:cNvPr id="19" name="Google Shape;137;p7">
            <a:extLst>
              <a:ext uri="{FF2B5EF4-FFF2-40B4-BE49-F238E27FC236}">
                <a16:creationId xmlns:a16="http://schemas.microsoft.com/office/drawing/2014/main" id="{91353B5A-7B3C-724A-7210-7FBD565189DC}"/>
              </a:ext>
            </a:extLst>
          </p:cNvPr>
          <p:cNvSpPr txBox="1"/>
          <p:nvPr/>
        </p:nvSpPr>
        <p:spPr>
          <a:xfrm>
            <a:off x="10792050" y="4863954"/>
            <a:ext cx="1304260" cy="461624"/>
          </a:xfrm>
          <a:prstGeom prst="rect">
            <a:avLst/>
          </a:prstGeom>
          <a:noFill/>
          <a:ln w="19050" cap="flat" cmpd="sng">
            <a:solidFill>
              <a:srgbClr val="00B050"/>
            </a:solidFill>
            <a:prstDash val="lgDashDot"/>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800"/>
              <a:buFont typeface="Courier New"/>
              <a:buNone/>
            </a:pPr>
            <a:r>
              <a:rPr lang="en-GB" sz="2400" b="1" i="0" u="none" strike="noStrike" cap="none" dirty="0">
                <a:solidFill>
                  <a:srgbClr val="00B050"/>
                </a:solidFill>
                <a:latin typeface="Courier New"/>
                <a:ea typeface="Courier New"/>
                <a:cs typeface="Courier New"/>
                <a:sym typeface="Courier New"/>
              </a:rPr>
              <a:t>VERDAD</a:t>
            </a:r>
            <a:endParaRPr sz="1000" dirty="0">
              <a:solidFill>
                <a:srgbClr val="00B050"/>
              </a:solidFill>
            </a:endParaRPr>
          </a:p>
        </p:txBody>
      </p:sp>
      <p:sp>
        <p:nvSpPr>
          <p:cNvPr id="2" name="TextBox 1">
            <a:extLst>
              <a:ext uri="{FF2B5EF4-FFF2-40B4-BE49-F238E27FC236}">
                <a16:creationId xmlns:a16="http://schemas.microsoft.com/office/drawing/2014/main" id="{68560618-2726-E564-158A-06AB96760222}"/>
              </a:ext>
            </a:extLst>
          </p:cNvPr>
          <p:cNvSpPr txBox="1"/>
          <p:nvPr/>
        </p:nvSpPr>
        <p:spPr>
          <a:xfrm>
            <a:off x="564776" y="1944217"/>
            <a:ext cx="10110309" cy="400110"/>
          </a:xfrm>
          <a:prstGeom prst="rect">
            <a:avLst/>
          </a:prstGeom>
          <a:noFill/>
        </p:spPr>
        <p:txBody>
          <a:bodyPr wrap="square" rtlCol="0">
            <a:spAutoFit/>
          </a:bodyPr>
          <a:lstStyle/>
          <a:p>
            <a:r>
              <a:rPr lang="en-GB" sz="2000" i="1" dirty="0">
                <a:latin typeface="Century Gothic" panose="020B0502020202020204" pitchFamily="34" charset="0"/>
              </a:rPr>
              <a:t>After the Tomatina, fire engines* _________ the streets with lots of ________.</a:t>
            </a:r>
          </a:p>
        </p:txBody>
      </p:sp>
      <p:sp>
        <p:nvSpPr>
          <p:cNvPr id="6" name="TextBox 5">
            <a:extLst>
              <a:ext uri="{FF2B5EF4-FFF2-40B4-BE49-F238E27FC236}">
                <a16:creationId xmlns:a16="http://schemas.microsoft.com/office/drawing/2014/main" id="{9CA7E4FB-F0D0-5D3D-593D-23CDEB3054B8}"/>
              </a:ext>
            </a:extLst>
          </p:cNvPr>
          <p:cNvSpPr txBox="1"/>
          <p:nvPr/>
        </p:nvSpPr>
        <p:spPr>
          <a:xfrm>
            <a:off x="563526" y="3750417"/>
            <a:ext cx="10111559" cy="707886"/>
          </a:xfrm>
          <a:prstGeom prst="rect">
            <a:avLst/>
          </a:prstGeom>
          <a:noFill/>
        </p:spPr>
        <p:txBody>
          <a:bodyPr wrap="square" rtlCol="0">
            <a:spAutoFit/>
          </a:bodyPr>
          <a:lstStyle/>
          <a:p>
            <a:r>
              <a:rPr lang="en-GB" sz="2000" i="1" dirty="0">
                <a:latin typeface="Century Gothic" panose="020B0502020202020204" pitchFamily="34" charset="0"/>
              </a:rPr>
              <a:t>Restaurants in </a:t>
            </a:r>
            <a:r>
              <a:rPr lang="en-GB" sz="2000" i="1" dirty="0" err="1">
                <a:latin typeface="Century Gothic" panose="020B0502020202020204" pitchFamily="34" charset="0"/>
              </a:rPr>
              <a:t>Buñol</a:t>
            </a:r>
            <a:r>
              <a:rPr lang="en-GB" sz="2000" i="1" dirty="0">
                <a:latin typeface="Century Gothic" panose="020B0502020202020204" pitchFamily="34" charset="0"/>
              </a:rPr>
              <a:t> don’t ______ dishes with tomatoes during the week after the Tomatina.</a:t>
            </a:r>
          </a:p>
        </p:txBody>
      </p:sp>
      <p:sp>
        <p:nvSpPr>
          <p:cNvPr id="8" name="TextBox 7">
            <a:extLst>
              <a:ext uri="{FF2B5EF4-FFF2-40B4-BE49-F238E27FC236}">
                <a16:creationId xmlns:a16="http://schemas.microsoft.com/office/drawing/2014/main" id="{AE74D66F-D776-5FA1-7584-57E1D4E88BCD}"/>
              </a:ext>
            </a:extLst>
          </p:cNvPr>
          <p:cNvSpPr txBox="1"/>
          <p:nvPr/>
        </p:nvSpPr>
        <p:spPr>
          <a:xfrm>
            <a:off x="563526" y="5331334"/>
            <a:ext cx="10111559" cy="400110"/>
          </a:xfrm>
          <a:prstGeom prst="rect">
            <a:avLst/>
          </a:prstGeom>
          <a:noFill/>
        </p:spPr>
        <p:txBody>
          <a:bodyPr wrap="square" rtlCol="0">
            <a:spAutoFit/>
          </a:bodyPr>
          <a:lstStyle/>
          <a:p>
            <a:r>
              <a:rPr lang="en-GB" sz="2000" i="1" dirty="0">
                <a:latin typeface="Century Gothic" panose="020B0502020202020204" pitchFamily="34" charset="0"/>
              </a:rPr>
              <a:t>____________, only 20,000 people can enjoy the ________.</a:t>
            </a:r>
          </a:p>
        </p:txBody>
      </p:sp>
      <p:sp>
        <p:nvSpPr>
          <p:cNvPr id="11" name="Action Button: Custom 20">
            <a:hlinkClick r:id="" action="ppaction://noaction" highlightClick="1">
              <a:snd r:embed="rId3" name="Tonguetwister slow.wav"/>
            </a:hlinkClick>
            <a:extLst>
              <a:ext uri="{FF2B5EF4-FFF2-40B4-BE49-F238E27FC236}">
                <a16:creationId xmlns:a16="http://schemas.microsoft.com/office/drawing/2014/main" id="{A52262C5-03E8-4E54-D200-36AF1BFB4484}"/>
              </a:ext>
            </a:extLst>
          </p:cNvPr>
          <p:cNvSpPr/>
          <p:nvPr/>
        </p:nvSpPr>
        <p:spPr>
          <a:xfrm>
            <a:off x="95690" y="1284366"/>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4</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Action Button: Custom 20">
            <a:hlinkClick r:id="" action="ppaction://noaction" highlightClick="1">
              <a:snd r:embed="rId3" name="Tonguetwister slow.wav"/>
            </a:hlinkClick>
            <a:extLst>
              <a:ext uri="{FF2B5EF4-FFF2-40B4-BE49-F238E27FC236}">
                <a16:creationId xmlns:a16="http://schemas.microsoft.com/office/drawing/2014/main" id="{3FE12F5B-8D28-DA1B-F8D4-D55F1FFD0219}"/>
              </a:ext>
            </a:extLst>
          </p:cNvPr>
          <p:cNvSpPr/>
          <p:nvPr/>
        </p:nvSpPr>
        <p:spPr>
          <a:xfrm>
            <a:off x="95690" y="3090566"/>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5" name="Action Button: Custom 20">
            <a:hlinkClick r:id="" action="ppaction://noaction" highlightClick="1">
              <a:snd r:embed="rId3" name="Tonguetwister slow.wav"/>
            </a:hlinkClick>
            <a:extLst>
              <a:ext uri="{FF2B5EF4-FFF2-40B4-BE49-F238E27FC236}">
                <a16:creationId xmlns:a16="http://schemas.microsoft.com/office/drawing/2014/main" id="{CBCDDFAC-B0A3-A0B6-7B35-096ADD39D5EA}"/>
              </a:ext>
            </a:extLst>
          </p:cNvPr>
          <p:cNvSpPr/>
          <p:nvPr/>
        </p:nvSpPr>
        <p:spPr>
          <a:xfrm>
            <a:off x="95690" y="4855008"/>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kern="1200" dirty="0">
                <a:solidFill>
                  <a:prstClr val="white"/>
                </a:solidFill>
                <a:latin typeface="Century Gothic" panose="020F0302020204030204"/>
              </a:rPr>
              <a:t>6</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22F0E15A-AE7B-E38C-2CF6-EBBDD08E918C}"/>
              </a:ext>
            </a:extLst>
          </p:cNvPr>
          <p:cNvSpPr/>
          <p:nvPr/>
        </p:nvSpPr>
        <p:spPr>
          <a:xfrm>
            <a:off x="4743157" y="1967172"/>
            <a:ext cx="961464"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clean</a:t>
            </a:r>
          </a:p>
        </p:txBody>
      </p:sp>
      <p:sp>
        <p:nvSpPr>
          <p:cNvPr id="17" name="Rectangle: Rounded Corners 16">
            <a:extLst>
              <a:ext uri="{FF2B5EF4-FFF2-40B4-BE49-F238E27FC236}">
                <a16:creationId xmlns:a16="http://schemas.microsoft.com/office/drawing/2014/main" id="{6B56B848-7D44-D439-ABB9-82183F40F27D}"/>
              </a:ext>
            </a:extLst>
          </p:cNvPr>
          <p:cNvSpPr/>
          <p:nvPr/>
        </p:nvSpPr>
        <p:spPr>
          <a:xfrm>
            <a:off x="8227453" y="1126556"/>
            <a:ext cx="1495985"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the streets</a:t>
            </a:r>
          </a:p>
        </p:txBody>
      </p:sp>
      <p:sp>
        <p:nvSpPr>
          <p:cNvPr id="20" name="Rectangle: Rounded Corners 19">
            <a:extLst>
              <a:ext uri="{FF2B5EF4-FFF2-40B4-BE49-F238E27FC236}">
                <a16:creationId xmlns:a16="http://schemas.microsoft.com/office/drawing/2014/main" id="{420DBF82-268C-199E-C175-026B8249AC45}"/>
              </a:ext>
            </a:extLst>
          </p:cNvPr>
          <p:cNvSpPr/>
          <p:nvPr/>
        </p:nvSpPr>
        <p:spPr>
          <a:xfrm>
            <a:off x="8546135" y="1981988"/>
            <a:ext cx="1011020"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water</a:t>
            </a:r>
          </a:p>
        </p:txBody>
      </p:sp>
      <p:sp>
        <p:nvSpPr>
          <p:cNvPr id="21" name="Rectangle: Rounded Corners 20">
            <a:extLst>
              <a:ext uri="{FF2B5EF4-FFF2-40B4-BE49-F238E27FC236}">
                <a16:creationId xmlns:a16="http://schemas.microsoft.com/office/drawing/2014/main" id="{F867049E-3A01-9FC6-0F7E-B630A4575FFA}"/>
              </a:ext>
            </a:extLst>
          </p:cNvPr>
          <p:cNvSpPr/>
          <p:nvPr/>
        </p:nvSpPr>
        <p:spPr>
          <a:xfrm>
            <a:off x="1199463" y="2952711"/>
            <a:ext cx="1817471" cy="32664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err="1">
                <a:solidFill>
                  <a:schemeClr val="tx1"/>
                </a:solidFill>
                <a:latin typeface="Century Gothic" panose="020B0502020202020204" pitchFamily="34" charset="0"/>
              </a:rPr>
              <a:t>restaurantes</a:t>
            </a:r>
            <a:endParaRPr lang="en-GB" sz="2000" b="1" i="1" u="sng" dirty="0">
              <a:solidFill>
                <a:schemeClr val="tx1"/>
              </a:solidFill>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4303A7E1-4884-5AC1-74CC-79EEBA70C9A2}"/>
              </a:ext>
            </a:extLst>
          </p:cNvPr>
          <p:cNvSpPr/>
          <p:nvPr/>
        </p:nvSpPr>
        <p:spPr>
          <a:xfrm>
            <a:off x="3881178" y="3781448"/>
            <a:ext cx="728922" cy="42166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sell</a:t>
            </a:r>
          </a:p>
        </p:txBody>
      </p:sp>
      <p:sp>
        <p:nvSpPr>
          <p:cNvPr id="24" name="Rectangle: Rounded Corners 23">
            <a:extLst>
              <a:ext uri="{FF2B5EF4-FFF2-40B4-BE49-F238E27FC236}">
                <a16:creationId xmlns:a16="http://schemas.microsoft.com/office/drawing/2014/main" id="{08C59E5D-C890-8566-A784-218C2108A3F8}"/>
              </a:ext>
            </a:extLst>
          </p:cNvPr>
          <p:cNvSpPr/>
          <p:nvPr/>
        </p:nvSpPr>
        <p:spPr>
          <a:xfrm>
            <a:off x="5600015" y="2912606"/>
            <a:ext cx="991970"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err="1">
                <a:solidFill>
                  <a:schemeClr val="tx1"/>
                </a:solidFill>
                <a:latin typeface="Century Gothic" panose="020B0502020202020204" pitchFamily="34" charset="0"/>
              </a:rPr>
              <a:t>platos</a:t>
            </a:r>
            <a:endParaRPr lang="en-GB" sz="2000" b="1" i="1" u="sng" dirty="0">
              <a:solidFill>
                <a:schemeClr val="tx1"/>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7535F0DE-C7DE-FCF1-0F95-47B173139385}"/>
              </a:ext>
            </a:extLst>
          </p:cNvPr>
          <p:cNvSpPr/>
          <p:nvPr/>
        </p:nvSpPr>
        <p:spPr>
          <a:xfrm>
            <a:off x="582576" y="5379261"/>
            <a:ext cx="1625943"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Nowadays</a:t>
            </a:r>
            <a:r>
              <a:rPr lang="en-GB" sz="2000" i="1" dirty="0">
                <a:solidFill>
                  <a:schemeClr val="tx1"/>
                </a:solidFill>
                <a:latin typeface="Century Gothic" panose="020B0502020202020204" pitchFamily="34" charset="0"/>
              </a:rPr>
              <a:t>,</a:t>
            </a:r>
          </a:p>
        </p:txBody>
      </p:sp>
      <p:sp>
        <p:nvSpPr>
          <p:cNvPr id="26" name="Rectangle: Rounded Corners 25">
            <a:extLst>
              <a:ext uri="{FF2B5EF4-FFF2-40B4-BE49-F238E27FC236}">
                <a16:creationId xmlns:a16="http://schemas.microsoft.com/office/drawing/2014/main" id="{8A23DE7B-D2AC-BB4B-E9B5-DCFADFD3B2FF}"/>
              </a:ext>
            </a:extLst>
          </p:cNvPr>
          <p:cNvSpPr/>
          <p:nvPr/>
        </p:nvSpPr>
        <p:spPr>
          <a:xfrm>
            <a:off x="5870304" y="4881644"/>
            <a:ext cx="1443361" cy="34272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err="1">
                <a:solidFill>
                  <a:schemeClr val="tx1"/>
                </a:solidFill>
                <a:latin typeface="Century Gothic" panose="020B0502020202020204" pitchFamily="34" charset="0"/>
              </a:rPr>
              <a:t>disfrutar</a:t>
            </a:r>
            <a:endParaRPr lang="en-GB" sz="2000" b="1" i="1" u="sng" dirty="0">
              <a:solidFill>
                <a:schemeClr val="tx1"/>
              </a:solidFill>
              <a:latin typeface="Century Gothic" panose="020B0502020202020204" pitchFamily="34" charset="0"/>
            </a:endParaRPr>
          </a:p>
        </p:txBody>
      </p:sp>
      <p:sp>
        <p:nvSpPr>
          <p:cNvPr id="27" name="Rectangle: Rounded Corners 26">
            <a:extLst>
              <a:ext uri="{FF2B5EF4-FFF2-40B4-BE49-F238E27FC236}">
                <a16:creationId xmlns:a16="http://schemas.microsoft.com/office/drawing/2014/main" id="{6C582CBB-D291-A559-D1C9-A0E49A9FAD27}"/>
              </a:ext>
            </a:extLst>
          </p:cNvPr>
          <p:cNvSpPr/>
          <p:nvPr/>
        </p:nvSpPr>
        <p:spPr>
          <a:xfrm>
            <a:off x="6427937" y="5376519"/>
            <a:ext cx="1175695" cy="4068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u="sng" dirty="0">
                <a:solidFill>
                  <a:schemeClr val="tx1"/>
                </a:solidFill>
                <a:latin typeface="Century Gothic" panose="020B0502020202020204" pitchFamily="34" charset="0"/>
              </a:rPr>
              <a:t>festival</a:t>
            </a:r>
            <a:r>
              <a:rPr lang="en-GB" sz="2000" i="1" dirty="0">
                <a:solidFill>
                  <a:schemeClr val="tx1"/>
                </a:solidFill>
                <a:latin typeface="Century Gothic" panose="020B0502020202020204" pitchFamily="34" charset="0"/>
              </a:rPr>
              <a:t>.</a:t>
            </a:r>
          </a:p>
        </p:txBody>
      </p:sp>
      <p:sp>
        <p:nvSpPr>
          <p:cNvPr id="28" name="TextBox 27">
            <a:extLst>
              <a:ext uri="{FF2B5EF4-FFF2-40B4-BE49-F238E27FC236}">
                <a16:creationId xmlns:a16="http://schemas.microsoft.com/office/drawing/2014/main" id="{90CD63F8-88AE-F972-7A94-F07562572A18}"/>
              </a:ext>
            </a:extLst>
          </p:cNvPr>
          <p:cNvSpPr txBox="1"/>
          <p:nvPr/>
        </p:nvSpPr>
        <p:spPr>
          <a:xfrm>
            <a:off x="6053666" y="197940"/>
            <a:ext cx="4408857" cy="646331"/>
          </a:xfrm>
          <a:prstGeom prst="rect">
            <a:avLst/>
          </a:prstGeom>
          <a:noFill/>
          <a:ln>
            <a:solidFill>
              <a:schemeClr val="bg2"/>
            </a:solidFill>
          </a:ln>
        </p:spPr>
        <p:txBody>
          <a:bodyPr wrap="square" rtlCol="0">
            <a:spAutoFit/>
          </a:bodyPr>
          <a:lstStyle/>
          <a:p>
            <a:r>
              <a:rPr lang="en-GB" sz="1800" b="1" dirty="0">
                <a:solidFill>
                  <a:schemeClr val="bg2"/>
                </a:solidFill>
                <a:latin typeface="Century Gothic" panose="020B0502020202020204" pitchFamily="34" charset="0"/>
              </a:rPr>
              <a:t>Glossary:</a:t>
            </a:r>
          </a:p>
          <a:p>
            <a:r>
              <a:rPr lang="es-ES" sz="1800" dirty="0">
                <a:latin typeface="Century Gothic" panose="020B0502020202020204" pitchFamily="34" charset="0"/>
              </a:rPr>
              <a:t>el camión de bomberos* = </a:t>
            </a:r>
            <a:r>
              <a:rPr lang="es-ES" sz="1800" dirty="0" err="1">
                <a:latin typeface="Century Gothic" panose="020B0502020202020204" pitchFamily="34" charset="0"/>
              </a:rPr>
              <a:t>fire</a:t>
            </a:r>
            <a:r>
              <a:rPr lang="es-ES" sz="1800" dirty="0">
                <a:latin typeface="Century Gothic" panose="020B0502020202020204" pitchFamily="34" charset="0"/>
              </a:rPr>
              <a:t> </a:t>
            </a:r>
            <a:r>
              <a:rPr lang="es-ES" sz="1800" dirty="0" err="1">
                <a:latin typeface="Century Gothic" panose="020B0502020202020204" pitchFamily="34" charset="0"/>
              </a:rPr>
              <a:t>engine</a:t>
            </a:r>
            <a:endParaRPr lang="en-GB" sz="1800" dirty="0">
              <a:latin typeface="Century Gothic" panose="020B0502020202020204" pitchFamily="34" charset="0"/>
            </a:endParaRPr>
          </a:p>
        </p:txBody>
      </p:sp>
      <p:sp>
        <p:nvSpPr>
          <p:cNvPr id="30" name="Title 29">
            <a:extLst>
              <a:ext uri="{FF2B5EF4-FFF2-40B4-BE49-F238E27FC236}">
                <a16:creationId xmlns:a16="http://schemas.microsoft.com/office/drawing/2014/main" id="{35AF4D69-E635-FC6D-49E4-6E08158912DD}"/>
              </a:ext>
            </a:extLst>
          </p:cNvPr>
          <p:cNvSpPr>
            <a:spLocks noGrp="1"/>
          </p:cNvSpPr>
          <p:nvPr>
            <p:ph type="title"/>
          </p:nvPr>
        </p:nvSpPr>
        <p:spPr>
          <a:xfrm>
            <a:off x="-2" y="213557"/>
            <a:ext cx="4917600" cy="647577"/>
          </a:xfrm>
        </p:spPr>
        <p:txBody>
          <a:bodyPr/>
          <a:lstStyle/>
          <a:p>
            <a:r>
              <a:rPr lang="en-GB" dirty="0"/>
              <a:t>¿</a:t>
            </a:r>
            <a:r>
              <a:rPr lang="en-GB" dirty="0" err="1"/>
              <a:t>Cúal</a:t>
            </a:r>
            <a:r>
              <a:rPr lang="en-GB" dirty="0"/>
              <a:t> es la </a:t>
            </a:r>
            <a:r>
              <a:rPr lang="en-GB" dirty="0" err="1"/>
              <a:t>mentira</a:t>
            </a:r>
            <a:r>
              <a:rPr lang="en-GB" dirty="0"/>
              <a:t>?</a:t>
            </a:r>
          </a:p>
        </p:txBody>
      </p:sp>
      <p:sp>
        <p:nvSpPr>
          <p:cNvPr id="32" name="Rounded Rectangle 11">
            <a:extLst>
              <a:ext uri="{FF2B5EF4-FFF2-40B4-BE49-F238E27FC236}">
                <a16:creationId xmlns:a16="http://schemas.microsoft.com/office/drawing/2014/main" id="{9FA1177E-9F8E-0B0B-BE15-83F9B96414C6}"/>
              </a:ext>
            </a:extLst>
          </p:cNvPr>
          <p:cNvSpPr/>
          <p:nvPr/>
        </p:nvSpPr>
        <p:spPr>
          <a:xfrm>
            <a:off x="10792050" y="158190"/>
            <a:ext cx="1136094" cy="617776"/>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2549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P spid="2" grpId="0"/>
      <p:bldP spid="6" grpId="0"/>
      <p:bldP spid="8" grpId="0"/>
      <p:bldP spid="16" grpId="0" animBg="1"/>
      <p:bldP spid="17" grpId="0" animBg="1"/>
      <p:bldP spid="20" grpId="0" animBg="1"/>
      <p:bldP spid="21" grpId="0" animBg="1"/>
      <p:bldP spid="23" grpId="0" animBg="1"/>
      <p:bldP spid="24" grpId="0" animBg="1"/>
      <p:bldP spid="25" grpId="0" animBg="1"/>
      <p:bldP spid="26" grpId="0" animBg="1"/>
      <p:bldP spid="2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13557"/>
            <a:ext cx="4059124" cy="647577"/>
          </a:xfrm>
        </p:spPr>
        <p:txBody>
          <a:bodyPr>
            <a:normAutofit/>
          </a:bodyPr>
          <a:lstStyle/>
          <a:p>
            <a:r>
              <a:rPr lang="en-GB" sz="3600" b="1" dirty="0">
                <a:solidFill>
                  <a:schemeClr val="bg1"/>
                </a:solidFill>
                <a:latin typeface="Century Gothic" panose="020B0502020202020204" pitchFamily="34" charset="0"/>
              </a:rPr>
              <a:t>SER	and ESTAR</a:t>
            </a:r>
          </a:p>
        </p:txBody>
      </p:sp>
      <p:sp>
        <p:nvSpPr>
          <p:cNvPr id="6" name="TextBox 5"/>
          <p:cNvSpPr txBox="1"/>
          <p:nvPr/>
        </p:nvSpPr>
        <p:spPr>
          <a:xfrm>
            <a:off x="98623" y="887355"/>
            <a:ext cx="1157738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In Spanish, there are two ways to say ‘to be’: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SER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and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ESTAR</a:t>
            </a:r>
            <a:endParaRPr kumimoji="0" lang="en-GB" sz="26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TextBox 12"/>
          <p:cNvSpPr txBox="1">
            <a:spLocks/>
          </p:cNvSpPr>
          <p:nvPr/>
        </p:nvSpPr>
        <p:spPr>
          <a:xfrm>
            <a:off x="116043" y="5251904"/>
            <a:ext cx="4669320" cy="461665"/>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It is in a</a:t>
            </a:r>
            <a:r>
              <a:rPr kumimoji="0" lang="en-GB" sz="2400" b="0" i="0" u="none" strike="noStrike" kern="1200" cap="none" spc="0" normalizeH="0" noProof="0" dirty="0">
                <a:ln>
                  <a:noFill/>
                </a:ln>
                <a:effectLst/>
                <a:uLnTx/>
                <a:uFillTx/>
                <a:latin typeface="Century Gothic" panose="020B0502020202020204" pitchFamily="34" charset="0"/>
                <a:ea typeface="+mn-ea"/>
                <a:cs typeface="+mn-cs"/>
              </a:rPr>
              <a:t> pretty place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15" name="TextBox 5">
            <a:extLst>
              <a:ext uri="{FF2B5EF4-FFF2-40B4-BE49-F238E27FC236}">
                <a16:creationId xmlns:a16="http://schemas.microsoft.com/office/drawing/2014/main" id="{8246465D-4295-9148-956F-B5EDBB5ACB01}"/>
              </a:ext>
            </a:extLst>
          </p:cNvPr>
          <p:cNvSpPr txBox="1"/>
          <p:nvPr/>
        </p:nvSpPr>
        <p:spPr>
          <a:xfrm>
            <a:off x="6766375" y="1438249"/>
            <a:ext cx="5143545" cy="892552"/>
          </a:xfrm>
          <a:prstGeom prst="rect">
            <a:avLst/>
          </a:prstGeom>
          <a:noFill/>
        </p:spPr>
        <p:txBody>
          <a:bodyPr wrap="square" rtlCol="0">
            <a:spAutoFit/>
          </a:bodyPr>
          <a:lstStyle/>
          <a:p>
            <a:pPr lvl="0">
              <a:defRPr/>
            </a:pPr>
            <a:r>
              <a:rPr lang="en-GB" sz="2600" dirty="0">
                <a:latin typeface="Century Gothic" panose="020B0502020202020204" pitchFamily="34" charset="0"/>
              </a:rPr>
              <a:t>For </a:t>
            </a:r>
            <a:r>
              <a:rPr lang="en-GB" sz="2600" b="1" dirty="0">
                <a:latin typeface="Century Gothic" panose="020B0502020202020204" pitchFamily="34" charset="0"/>
              </a:rPr>
              <a:t>location and state/mood </a:t>
            </a:r>
            <a:r>
              <a:rPr lang="en-GB" sz="2600" dirty="0">
                <a:latin typeface="Century Gothic" panose="020B0502020202020204" pitchFamily="34" charset="0"/>
              </a:rPr>
              <a:t>we use</a:t>
            </a:r>
            <a:r>
              <a:rPr lang="en-GB" sz="2600" b="1" dirty="0">
                <a:latin typeface="Century Gothic" panose="020B0502020202020204" pitchFamily="34" charset="0"/>
              </a:rPr>
              <a:t>: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______ .</a:t>
            </a:r>
          </a:p>
        </p:txBody>
      </p:sp>
      <p:sp>
        <p:nvSpPr>
          <p:cNvPr id="16" name="TextBox 5">
            <a:extLst>
              <a:ext uri="{FF2B5EF4-FFF2-40B4-BE49-F238E27FC236}">
                <a16:creationId xmlns:a16="http://schemas.microsoft.com/office/drawing/2014/main" id="{75AA9F86-C43B-244C-8D03-9603CADE96E8}"/>
              </a:ext>
            </a:extLst>
          </p:cNvPr>
          <p:cNvSpPr txBox="1"/>
          <p:nvPr/>
        </p:nvSpPr>
        <p:spPr>
          <a:xfrm>
            <a:off x="132280" y="1591411"/>
            <a:ext cx="5718506" cy="492443"/>
          </a:xfrm>
          <a:prstGeom prst="rect">
            <a:avLst/>
          </a:prstGeom>
          <a:noFill/>
        </p:spPr>
        <p:txBody>
          <a:bodyPr wrap="square" rtlCol="0">
            <a:spAutoFit/>
          </a:bodyPr>
          <a:lstStyle/>
          <a:p>
            <a:pPr lvl="0">
              <a:defRPr/>
            </a:pPr>
            <a:r>
              <a:rPr lang="en-GB" sz="2600" dirty="0">
                <a:latin typeface="Century Gothic" panose="020B0502020202020204" pitchFamily="34" charset="0"/>
              </a:rPr>
              <a:t>For </a:t>
            </a:r>
            <a:r>
              <a:rPr lang="en-GB" sz="2600" b="1" dirty="0">
                <a:latin typeface="Century Gothic" panose="020B0502020202020204" pitchFamily="34" charset="0"/>
              </a:rPr>
              <a:t>traits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we use: ____ .</a:t>
            </a:r>
          </a:p>
        </p:txBody>
      </p:sp>
      <p:sp>
        <p:nvSpPr>
          <p:cNvPr id="19" name="TextBox 6">
            <a:extLst>
              <a:ext uri="{FF2B5EF4-FFF2-40B4-BE49-F238E27FC236}">
                <a16:creationId xmlns:a16="http://schemas.microsoft.com/office/drawing/2014/main" id="{01FE9A6E-C489-9740-8F1A-119E4181E555}"/>
              </a:ext>
            </a:extLst>
          </p:cNvPr>
          <p:cNvSpPr txBox="1"/>
          <p:nvPr/>
        </p:nvSpPr>
        <p:spPr>
          <a:xfrm>
            <a:off x="8070575" y="1820306"/>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600" b="1" noProof="0" dirty="0">
                <a:solidFill>
                  <a:schemeClr val="tx2"/>
                </a:solidFill>
                <a:latin typeface="Century Gothic" panose="020B0502020202020204" pitchFamily="34" charset="0"/>
              </a:rPr>
              <a:t>ESTA</a:t>
            </a: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R</a:t>
            </a:r>
          </a:p>
        </p:txBody>
      </p:sp>
      <p:sp>
        <p:nvSpPr>
          <p:cNvPr id="21" name="TextBox 6">
            <a:extLst>
              <a:ext uri="{FF2B5EF4-FFF2-40B4-BE49-F238E27FC236}">
                <a16:creationId xmlns:a16="http://schemas.microsoft.com/office/drawing/2014/main" id="{3EC941ED-8183-4F48-86B9-2418E6600408}"/>
              </a:ext>
            </a:extLst>
          </p:cNvPr>
          <p:cNvSpPr txBox="1"/>
          <p:nvPr/>
        </p:nvSpPr>
        <p:spPr>
          <a:xfrm>
            <a:off x="2610050" y="1565224"/>
            <a:ext cx="130785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SER</a:t>
            </a:r>
          </a:p>
        </p:txBody>
      </p:sp>
      <p:sp>
        <p:nvSpPr>
          <p:cNvPr id="33" name="TextBox 12">
            <a:extLst>
              <a:ext uri="{FF2B5EF4-FFF2-40B4-BE49-F238E27FC236}">
                <a16:creationId xmlns:a16="http://schemas.microsoft.com/office/drawing/2014/main" id="{F07CB205-471F-5B47-806F-5DB0F60BA575}"/>
              </a:ext>
            </a:extLst>
          </p:cNvPr>
          <p:cNvSpPr txBox="1">
            <a:spLocks/>
          </p:cNvSpPr>
          <p:nvPr/>
        </p:nvSpPr>
        <p:spPr>
          <a:xfrm>
            <a:off x="6667107" y="5227674"/>
            <a:ext cx="4160848" cy="461665"/>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The music is incredible</a:t>
            </a:r>
            <a:r>
              <a:rPr kumimoji="0" lang="en-GB" sz="2400" b="0" i="0" u="none" strike="noStrike" kern="1200" cap="none" spc="0" normalizeH="0" baseline="0" noProof="0" dirty="0">
                <a:ln>
                  <a:noFill/>
                </a:ln>
                <a:effectLst/>
                <a:uLnTx/>
                <a:uFillTx/>
                <a:latin typeface="Century Gothic" panose="020B0502020202020204" pitchFamily="34" charset="0"/>
              </a:rPr>
              <a:t>.</a:t>
            </a:r>
          </a:p>
        </p:txBody>
      </p:sp>
      <p:sp>
        <p:nvSpPr>
          <p:cNvPr id="34" name="TextBox 12">
            <a:extLst>
              <a:ext uri="{FF2B5EF4-FFF2-40B4-BE49-F238E27FC236}">
                <a16:creationId xmlns:a16="http://schemas.microsoft.com/office/drawing/2014/main" id="{BFBBE691-61B9-D040-93C7-F94350639C84}"/>
              </a:ext>
            </a:extLst>
          </p:cNvPr>
          <p:cNvSpPr txBox="1"/>
          <p:nvPr/>
        </p:nvSpPr>
        <p:spPr>
          <a:xfrm>
            <a:off x="116043" y="5857569"/>
            <a:ext cx="3092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panose="020B0502020202020204" pitchFamily="34" charset="0"/>
              </a:rPr>
              <a:t>They are tanned</a:t>
            </a:r>
            <a:r>
              <a:rPr kumimoji="0" lang="en-GB" sz="2400" b="0" i="0" u="none" strike="noStrike" kern="1200" cap="none" spc="0" normalizeH="0" baseline="0" noProof="0" dirty="0">
                <a:ln>
                  <a:noFill/>
                </a:ln>
                <a:effectLst/>
                <a:uLnTx/>
                <a:uFillTx/>
                <a:latin typeface="Century Gothic" panose="020B0502020202020204" pitchFamily="34" charset="0"/>
              </a:rPr>
              <a:t>.</a:t>
            </a:r>
          </a:p>
        </p:txBody>
      </p:sp>
      <p:sp>
        <p:nvSpPr>
          <p:cNvPr id="35" name="TextBox 12">
            <a:extLst>
              <a:ext uri="{FF2B5EF4-FFF2-40B4-BE49-F238E27FC236}">
                <a16:creationId xmlns:a16="http://schemas.microsoft.com/office/drawing/2014/main" id="{21883198-3C81-7843-BE7A-414C8504C0F6}"/>
              </a:ext>
            </a:extLst>
          </p:cNvPr>
          <p:cNvSpPr txBox="1"/>
          <p:nvPr/>
        </p:nvSpPr>
        <p:spPr>
          <a:xfrm>
            <a:off x="6171553" y="5856847"/>
            <a:ext cx="4536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They are dark skinned.</a:t>
            </a:r>
          </a:p>
        </p:txBody>
      </p:sp>
      <p:sp>
        <p:nvSpPr>
          <p:cNvPr id="36" name="TextBox 12">
            <a:extLst>
              <a:ext uri="{FF2B5EF4-FFF2-40B4-BE49-F238E27FC236}">
                <a16:creationId xmlns:a16="http://schemas.microsoft.com/office/drawing/2014/main" id="{67C0620A-3D68-FD44-AD5E-5CC24F532ED7}"/>
              </a:ext>
            </a:extLst>
          </p:cNvPr>
          <p:cNvSpPr txBox="1"/>
          <p:nvPr/>
        </p:nvSpPr>
        <p:spPr>
          <a:xfrm>
            <a:off x="3011336" y="5857569"/>
            <a:ext cx="24951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Están</a:t>
            </a: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morenos</a:t>
            </a: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a:t>
            </a:r>
          </a:p>
        </p:txBody>
      </p:sp>
      <p:sp>
        <p:nvSpPr>
          <p:cNvPr id="37" name="TextBox 12">
            <a:extLst>
              <a:ext uri="{FF2B5EF4-FFF2-40B4-BE49-F238E27FC236}">
                <a16:creationId xmlns:a16="http://schemas.microsoft.com/office/drawing/2014/main" id="{3C842058-80F3-4E46-BCD8-395D0C479F84}"/>
              </a:ext>
            </a:extLst>
          </p:cNvPr>
          <p:cNvSpPr txBox="1"/>
          <p:nvPr/>
        </p:nvSpPr>
        <p:spPr>
          <a:xfrm>
            <a:off x="9528464" y="5856847"/>
            <a:ext cx="23215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Son </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morenos</a:t>
            </a: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a:t>
            </a:r>
          </a:p>
        </p:txBody>
      </p:sp>
      <p:sp>
        <p:nvSpPr>
          <p:cNvPr id="38" name="TextBox 12">
            <a:extLst>
              <a:ext uri="{FF2B5EF4-FFF2-40B4-BE49-F238E27FC236}">
                <a16:creationId xmlns:a16="http://schemas.microsoft.com/office/drawing/2014/main" id="{2540DFF0-BAED-BB44-A5AE-6A97E8F65BD1}"/>
              </a:ext>
            </a:extLst>
          </p:cNvPr>
          <p:cNvSpPr txBox="1">
            <a:spLocks/>
          </p:cNvSpPr>
          <p:nvPr/>
        </p:nvSpPr>
        <p:spPr>
          <a:xfrm>
            <a:off x="3225438" y="5205795"/>
            <a:ext cx="4766771" cy="461665"/>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Está</a:t>
            </a: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un sitio bonito.</a:t>
            </a:r>
          </a:p>
        </p:txBody>
      </p:sp>
      <p:sp>
        <p:nvSpPr>
          <p:cNvPr id="39" name="TextBox 12">
            <a:extLst>
              <a:ext uri="{FF2B5EF4-FFF2-40B4-BE49-F238E27FC236}">
                <a16:creationId xmlns:a16="http://schemas.microsoft.com/office/drawing/2014/main" id="{7373746F-E217-0A4F-ACB7-4D063A5F4474}"/>
              </a:ext>
            </a:extLst>
          </p:cNvPr>
          <p:cNvSpPr txBox="1">
            <a:spLocks/>
          </p:cNvSpPr>
          <p:nvPr/>
        </p:nvSpPr>
        <p:spPr>
          <a:xfrm>
            <a:off x="10097146" y="5040860"/>
            <a:ext cx="1978811" cy="830997"/>
          </a:xfrm>
          <a:prstGeom prst="rect">
            <a:avLst/>
          </a:prstGeom>
          <a:no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La </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música</a:t>
            </a: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es </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increíble</a:t>
            </a: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a:t>
            </a:r>
          </a:p>
        </p:txBody>
      </p:sp>
      <p:sp>
        <p:nvSpPr>
          <p:cNvPr id="2" name="Rectangle: Rounded Corners 1">
            <a:extLst>
              <a:ext uri="{FF2B5EF4-FFF2-40B4-BE49-F238E27FC236}">
                <a16:creationId xmlns:a16="http://schemas.microsoft.com/office/drawing/2014/main" id="{C1A4A817-514E-4B4D-838C-48C3649FD62C}"/>
              </a:ext>
            </a:extLst>
          </p:cNvPr>
          <p:cNvSpPr/>
          <p:nvPr/>
        </p:nvSpPr>
        <p:spPr>
          <a:xfrm>
            <a:off x="940120" y="2389886"/>
            <a:ext cx="3524235" cy="27452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t>I am = </a:t>
            </a:r>
          </a:p>
          <a:p>
            <a:r>
              <a:rPr lang="en-GB" sz="2800" dirty="0"/>
              <a:t>you (sing) = </a:t>
            </a:r>
          </a:p>
          <a:p>
            <a:r>
              <a:rPr lang="en-GB" sz="2800" dirty="0"/>
              <a:t>s/he, it is = </a:t>
            </a:r>
          </a:p>
          <a:p>
            <a:r>
              <a:rPr lang="en-GB" sz="2800" dirty="0"/>
              <a:t>we are = </a:t>
            </a:r>
          </a:p>
          <a:p>
            <a:r>
              <a:rPr lang="en-GB" sz="2800" dirty="0"/>
              <a:t>you (pl) are = </a:t>
            </a:r>
          </a:p>
          <a:p>
            <a:r>
              <a:rPr lang="en-GB" sz="2800" dirty="0"/>
              <a:t>they are = </a:t>
            </a:r>
          </a:p>
        </p:txBody>
      </p:sp>
      <p:sp>
        <p:nvSpPr>
          <p:cNvPr id="42" name="Rectangle: Rounded Corners 41">
            <a:extLst>
              <a:ext uri="{FF2B5EF4-FFF2-40B4-BE49-F238E27FC236}">
                <a16:creationId xmlns:a16="http://schemas.microsoft.com/office/drawing/2014/main" id="{68288E3C-BD1E-48B0-B7D8-12D29ECF1AE7}"/>
              </a:ext>
            </a:extLst>
          </p:cNvPr>
          <p:cNvSpPr/>
          <p:nvPr/>
        </p:nvSpPr>
        <p:spPr>
          <a:xfrm>
            <a:off x="7392245" y="2389886"/>
            <a:ext cx="3775628" cy="27452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t>I am = </a:t>
            </a:r>
          </a:p>
          <a:p>
            <a:r>
              <a:rPr lang="en-GB" sz="2800" dirty="0"/>
              <a:t>you (sing) = </a:t>
            </a:r>
          </a:p>
          <a:p>
            <a:r>
              <a:rPr lang="en-GB" sz="2800" dirty="0"/>
              <a:t>s/he, it is = </a:t>
            </a:r>
          </a:p>
          <a:p>
            <a:r>
              <a:rPr lang="en-GB" sz="2800" dirty="0"/>
              <a:t>we are = </a:t>
            </a:r>
          </a:p>
          <a:p>
            <a:r>
              <a:rPr lang="en-GB" sz="2800" dirty="0"/>
              <a:t>you (pl) are = </a:t>
            </a:r>
          </a:p>
          <a:p>
            <a:r>
              <a:rPr lang="en-GB" sz="2800" dirty="0"/>
              <a:t>they are = </a:t>
            </a:r>
          </a:p>
        </p:txBody>
      </p:sp>
      <p:sp>
        <p:nvSpPr>
          <p:cNvPr id="3" name="Rectangle 2">
            <a:extLst>
              <a:ext uri="{FF2B5EF4-FFF2-40B4-BE49-F238E27FC236}">
                <a16:creationId xmlns:a16="http://schemas.microsoft.com/office/drawing/2014/main" id="{F4D6C77A-62DE-42A4-9E06-FAFEC2300461}"/>
              </a:ext>
            </a:extLst>
          </p:cNvPr>
          <p:cNvSpPr/>
          <p:nvPr/>
        </p:nvSpPr>
        <p:spPr>
          <a:xfrm>
            <a:off x="2309424" y="2411149"/>
            <a:ext cx="752129" cy="523220"/>
          </a:xfrm>
          <a:prstGeom prst="rect">
            <a:avLst/>
          </a:prstGeom>
        </p:spPr>
        <p:txBody>
          <a:bodyPr wrap="none">
            <a:spAutoFit/>
          </a:bodyPr>
          <a:lstStyle/>
          <a:p>
            <a:pPr algn="ctr"/>
            <a:r>
              <a:rPr lang="en-GB" sz="2800" dirty="0">
                <a:solidFill>
                  <a:schemeClr val="bg1"/>
                </a:solidFill>
              </a:rPr>
              <a:t>soy</a:t>
            </a:r>
          </a:p>
        </p:txBody>
      </p:sp>
      <p:sp>
        <p:nvSpPr>
          <p:cNvPr id="4" name="Rectangle 3">
            <a:extLst>
              <a:ext uri="{FF2B5EF4-FFF2-40B4-BE49-F238E27FC236}">
                <a16:creationId xmlns:a16="http://schemas.microsoft.com/office/drawing/2014/main" id="{52AF1A8A-AE28-41E9-8F6B-EE5868BCB4A8}"/>
              </a:ext>
            </a:extLst>
          </p:cNvPr>
          <p:cNvSpPr/>
          <p:nvPr/>
        </p:nvSpPr>
        <p:spPr>
          <a:xfrm>
            <a:off x="3116355" y="2854014"/>
            <a:ext cx="899605" cy="523220"/>
          </a:xfrm>
          <a:prstGeom prst="rect">
            <a:avLst/>
          </a:prstGeom>
        </p:spPr>
        <p:txBody>
          <a:bodyPr wrap="none">
            <a:spAutoFit/>
          </a:bodyPr>
          <a:lstStyle/>
          <a:p>
            <a:pPr algn="ctr"/>
            <a:r>
              <a:rPr lang="en-GB" sz="2800" dirty="0" err="1">
                <a:solidFill>
                  <a:schemeClr val="bg1"/>
                </a:solidFill>
              </a:rPr>
              <a:t>eres</a:t>
            </a:r>
            <a:endParaRPr lang="en-GB" sz="2800" dirty="0">
              <a:solidFill>
                <a:schemeClr val="bg1"/>
              </a:solidFill>
            </a:endParaRPr>
          </a:p>
        </p:txBody>
      </p:sp>
      <p:sp>
        <p:nvSpPr>
          <p:cNvPr id="7" name="Rectangle 6">
            <a:extLst>
              <a:ext uri="{FF2B5EF4-FFF2-40B4-BE49-F238E27FC236}">
                <a16:creationId xmlns:a16="http://schemas.microsoft.com/office/drawing/2014/main" id="{252B7860-CC57-4EA0-B517-014D96EBF8EE}"/>
              </a:ext>
            </a:extLst>
          </p:cNvPr>
          <p:cNvSpPr/>
          <p:nvPr/>
        </p:nvSpPr>
        <p:spPr>
          <a:xfrm>
            <a:off x="2918606" y="3300762"/>
            <a:ext cx="558165" cy="523220"/>
          </a:xfrm>
          <a:prstGeom prst="rect">
            <a:avLst/>
          </a:prstGeom>
        </p:spPr>
        <p:txBody>
          <a:bodyPr wrap="none">
            <a:spAutoFit/>
          </a:bodyPr>
          <a:lstStyle/>
          <a:p>
            <a:pPr algn="ctr"/>
            <a:r>
              <a:rPr lang="en-GB" sz="2800" dirty="0">
                <a:solidFill>
                  <a:schemeClr val="bg1"/>
                </a:solidFill>
              </a:rPr>
              <a:t>es</a:t>
            </a:r>
          </a:p>
        </p:txBody>
      </p:sp>
      <p:sp>
        <p:nvSpPr>
          <p:cNvPr id="9" name="Rectangle 8">
            <a:extLst>
              <a:ext uri="{FF2B5EF4-FFF2-40B4-BE49-F238E27FC236}">
                <a16:creationId xmlns:a16="http://schemas.microsoft.com/office/drawing/2014/main" id="{56D68344-FF26-40AB-803C-7E2A0EB9ACFC}"/>
              </a:ext>
            </a:extLst>
          </p:cNvPr>
          <p:cNvSpPr/>
          <p:nvPr/>
        </p:nvSpPr>
        <p:spPr>
          <a:xfrm>
            <a:off x="2787621" y="3688421"/>
            <a:ext cx="1271502" cy="523220"/>
          </a:xfrm>
          <a:prstGeom prst="rect">
            <a:avLst/>
          </a:prstGeom>
        </p:spPr>
        <p:txBody>
          <a:bodyPr wrap="none">
            <a:spAutoFit/>
          </a:bodyPr>
          <a:lstStyle/>
          <a:p>
            <a:pPr algn="ctr"/>
            <a:r>
              <a:rPr lang="en-GB" sz="2800" dirty="0" err="1">
                <a:solidFill>
                  <a:schemeClr val="bg1"/>
                </a:solidFill>
              </a:rPr>
              <a:t>somos</a:t>
            </a:r>
            <a:endParaRPr lang="en-GB" sz="2800" dirty="0">
              <a:solidFill>
                <a:schemeClr val="bg1"/>
              </a:solidFill>
            </a:endParaRPr>
          </a:p>
        </p:txBody>
      </p:sp>
      <p:sp>
        <p:nvSpPr>
          <p:cNvPr id="10" name="Rectangle 9">
            <a:extLst>
              <a:ext uri="{FF2B5EF4-FFF2-40B4-BE49-F238E27FC236}">
                <a16:creationId xmlns:a16="http://schemas.microsoft.com/office/drawing/2014/main" id="{BDFF8358-A924-4364-AD12-88CD6860E415}"/>
              </a:ext>
            </a:extLst>
          </p:cNvPr>
          <p:cNvSpPr/>
          <p:nvPr/>
        </p:nvSpPr>
        <p:spPr>
          <a:xfrm>
            <a:off x="3457301" y="4148988"/>
            <a:ext cx="771365" cy="523220"/>
          </a:xfrm>
          <a:prstGeom prst="rect">
            <a:avLst/>
          </a:prstGeom>
        </p:spPr>
        <p:txBody>
          <a:bodyPr wrap="none">
            <a:spAutoFit/>
          </a:bodyPr>
          <a:lstStyle/>
          <a:p>
            <a:pPr algn="ctr"/>
            <a:r>
              <a:rPr lang="en-GB" sz="2800" dirty="0" err="1">
                <a:solidFill>
                  <a:schemeClr val="bg1"/>
                </a:solidFill>
              </a:rPr>
              <a:t>sois</a:t>
            </a:r>
            <a:endParaRPr lang="en-GB" sz="2800" dirty="0">
              <a:solidFill>
                <a:schemeClr val="bg1"/>
              </a:solidFill>
            </a:endParaRPr>
          </a:p>
        </p:txBody>
      </p:sp>
      <p:sp>
        <p:nvSpPr>
          <p:cNvPr id="11" name="Rectangle 10">
            <a:extLst>
              <a:ext uri="{FF2B5EF4-FFF2-40B4-BE49-F238E27FC236}">
                <a16:creationId xmlns:a16="http://schemas.microsoft.com/office/drawing/2014/main" id="{FBAFB373-DF9E-4690-AA56-37BBD507E1E2}"/>
              </a:ext>
            </a:extLst>
          </p:cNvPr>
          <p:cNvSpPr/>
          <p:nvPr/>
        </p:nvSpPr>
        <p:spPr>
          <a:xfrm>
            <a:off x="2923322" y="4536647"/>
            <a:ext cx="779381" cy="523220"/>
          </a:xfrm>
          <a:prstGeom prst="rect">
            <a:avLst/>
          </a:prstGeom>
        </p:spPr>
        <p:txBody>
          <a:bodyPr wrap="none">
            <a:spAutoFit/>
          </a:bodyPr>
          <a:lstStyle/>
          <a:p>
            <a:r>
              <a:rPr lang="en-GB" sz="2800" dirty="0">
                <a:solidFill>
                  <a:schemeClr val="bg1"/>
                </a:solidFill>
              </a:rPr>
              <a:t>son</a:t>
            </a:r>
          </a:p>
        </p:txBody>
      </p:sp>
      <p:sp>
        <p:nvSpPr>
          <p:cNvPr id="12" name="Rectangle 11">
            <a:extLst>
              <a:ext uri="{FF2B5EF4-FFF2-40B4-BE49-F238E27FC236}">
                <a16:creationId xmlns:a16="http://schemas.microsoft.com/office/drawing/2014/main" id="{20178223-A6A4-4CC2-99C8-5BCE3B50C29C}"/>
              </a:ext>
            </a:extLst>
          </p:cNvPr>
          <p:cNvSpPr/>
          <p:nvPr/>
        </p:nvSpPr>
        <p:spPr>
          <a:xfrm>
            <a:off x="8724275" y="2382370"/>
            <a:ext cx="1107996" cy="523220"/>
          </a:xfrm>
          <a:prstGeom prst="rect">
            <a:avLst/>
          </a:prstGeom>
        </p:spPr>
        <p:txBody>
          <a:bodyPr wrap="none">
            <a:spAutoFit/>
          </a:bodyPr>
          <a:lstStyle/>
          <a:p>
            <a:r>
              <a:rPr lang="en-GB" sz="2800" dirty="0" err="1">
                <a:solidFill>
                  <a:schemeClr val="bg1"/>
                </a:solidFill>
              </a:rPr>
              <a:t>estoy</a:t>
            </a:r>
            <a:endParaRPr lang="en-GB" sz="2800" dirty="0">
              <a:solidFill>
                <a:schemeClr val="bg1"/>
              </a:solidFill>
            </a:endParaRPr>
          </a:p>
        </p:txBody>
      </p:sp>
      <p:sp>
        <p:nvSpPr>
          <p:cNvPr id="14" name="Rectangle 13">
            <a:extLst>
              <a:ext uri="{FF2B5EF4-FFF2-40B4-BE49-F238E27FC236}">
                <a16:creationId xmlns:a16="http://schemas.microsoft.com/office/drawing/2014/main" id="{104D5769-AD28-45E6-A5E6-3C3FF6BAD81A}"/>
              </a:ext>
            </a:extLst>
          </p:cNvPr>
          <p:cNvSpPr/>
          <p:nvPr/>
        </p:nvSpPr>
        <p:spPr>
          <a:xfrm>
            <a:off x="9574487" y="2833853"/>
            <a:ext cx="1064715" cy="523220"/>
          </a:xfrm>
          <a:prstGeom prst="rect">
            <a:avLst/>
          </a:prstGeom>
        </p:spPr>
        <p:txBody>
          <a:bodyPr wrap="none">
            <a:spAutoFit/>
          </a:bodyPr>
          <a:lstStyle/>
          <a:p>
            <a:pPr algn="ctr"/>
            <a:r>
              <a:rPr lang="en-GB" sz="2800" dirty="0" err="1">
                <a:solidFill>
                  <a:schemeClr val="bg1"/>
                </a:solidFill>
              </a:rPr>
              <a:t>estás</a:t>
            </a:r>
            <a:endParaRPr lang="en-GB" sz="2800" dirty="0">
              <a:solidFill>
                <a:schemeClr val="bg1"/>
              </a:solidFill>
            </a:endParaRPr>
          </a:p>
        </p:txBody>
      </p:sp>
      <p:sp>
        <p:nvSpPr>
          <p:cNvPr id="17" name="Rectangle 16">
            <a:extLst>
              <a:ext uri="{FF2B5EF4-FFF2-40B4-BE49-F238E27FC236}">
                <a16:creationId xmlns:a16="http://schemas.microsoft.com/office/drawing/2014/main" id="{45E0C314-B19E-469E-8E9C-B18E656F9AD5}"/>
              </a:ext>
            </a:extLst>
          </p:cNvPr>
          <p:cNvSpPr/>
          <p:nvPr/>
        </p:nvSpPr>
        <p:spPr>
          <a:xfrm>
            <a:off x="9352221" y="3245078"/>
            <a:ext cx="925254" cy="523220"/>
          </a:xfrm>
          <a:prstGeom prst="rect">
            <a:avLst/>
          </a:prstGeom>
        </p:spPr>
        <p:txBody>
          <a:bodyPr wrap="none">
            <a:spAutoFit/>
          </a:bodyPr>
          <a:lstStyle/>
          <a:p>
            <a:pPr algn="ctr"/>
            <a:r>
              <a:rPr lang="en-GB" sz="2800" dirty="0" err="1">
                <a:solidFill>
                  <a:schemeClr val="bg1"/>
                </a:solidFill>
              </a:rPr>
              <a:t>está</a:t>
            </a:r>
            <a:endParaRPr lang="en-GB" sz="2800" dirty="0">
              <a:solidFill>
                <a:schemeClr val="bg1"/>
              </a:solidFill>
            </a:endParaRPr>
          </a:p>
        </p:txBody>
      </p:sp>
      <p:sp>
        <p:nvSpPr>
          <p:cNvPr id="22" name="Rectangle 21">
            <a:extLst>
              <a:ext uri="{FF2B5EF4-FFF2-40B4-BE49-F238E27FC236}">
                <a16:creationId xmlns:a16="http://schemas.microsoft.com/office/drawing/2014/main" id="{679046E8-429E-4E2D-9315-78BB072DD98D}"/>
              </a:ext>
            </a:extLst>
          </p:cNvPr>
          <p:cNvSpPr/>
          <p:nvPr/>
        </p:nvSpPr>
        <p:spPr>
          <a:xfrm>
            <a:off x="9132369" y="3675387"/>
            <a:ext cx="1636987" cy="523220"/>
          </a:xfrm>
          <a:prstGeom prst="rect">
            <a:avLst/>
          </a:prstGeom>
        </p:spPr>
        <p:txBody>
          <a:bodyPr wrap="none">
            <a:spAutoFit/>
          </a:bodyPr>
          <a:lstStyle/>
          <a:p>
            <a:pPr algn="ctr"/>
            <a:r>
              <a:rPr lang="en-GB" sz="2800" dirty="0" err="1">
                <a:solidFill>
                  <a:schemeClr val="bg1"/>
                </a:solidFill>
              </a:rPr>
              <a:t>estamos</a:t>
            </a:r>
            <a:endParaRPr lang="en-GB" sz="2800" dirty="0">
              <a:solidFill>
                <a:schemeClr val="bg1"/>
              </a:solidFill>
            </a:endParaRPr>
          </a:p>
        </p:txBody>
      </p:sp>
      <p:sp>
        <p:nvSpPr>
          <p:cNvPr id="24" name="Rectangle 23">
            <a:extLst>
              <a:ext uri="{FF2B5EF4-FFF2-40B4-BE49-F238E27FC236}">
                <a16:creationId xmlns:a16="http://schemas.microsoft.com/office/drawing/2014/main" id="{24813028-C729-4613-A832-D92A610ED7A8}"/>
              </a:ext>
            </a:extLst>
          </p:cNvPr>
          <p:cNvSpPr/>
          <p:nvPr/>
        </p:nvSpPr>
        <p:spPr>
          <a:xfrm>
            <a:off x="9921063" y="4094510"/>
            <a:ext cx="1136851" cy="523220"/>
          </a:xfrm>
          <a:prstGeom prst="rect">
            <a:avLst/>
          </a:prstGeom>
        </p:spPr>
        <p:txBody>
          <a:bodyPr wrap="none">
            <a:spAutoFit/>
          </a:bodyPr>
          <a:lstStyle/>
          <a:p>
            <a:pPr algn="ctr"/>
            <a:r>
              <a:rPr lang="en-GB" sz="2800" dirty="0" err="1">
                <a:solidFill>
                  <a:schemeClr val="bg1"/>
                </a:solidFill>
              </a:rPr>
              <a:t>estáis</a:t>
            </a:r>
            <a:endParaRPr lang="en-GB" sz="2800" dirty="0">
              <a:solidFill>
                <a:schemeClr val="bg1"/>
              </a:solidFill>
            </a:endParaRPr>
          </a:p>
        </p:txBody>
      </p:sp>
      <p:sp>
        <p:nvSpPr>
          <p:cNvPr id="25" name="Rectangle 24">
            <a:extLst>
              <a:ext uri="{FF2B5EF4-FFF2-40B4-BE49-F238E27FC236}">
                <a16:creationId xmlns:a16="http://schemas.microsoft.com/office/drawing/2014/main" id="{64229A5B-5B60-4307-94E2-23EE84361448}"/>
              </a:ext>
            </a:extLst>
          </p:cNvPr>
          <p:cNvSpPr/>
          <p:nvPr/>
        </p:nvSpPr>
        <p:spPr>
          <a:xfrm>
            <a:off x="9378431" y="4521647"/>
            <a:ext cx="1144865" cy="523220"/>
          </a:xfrm>
          <a:prstGeom prst="rect">
            <a:avLst/>
          </a:prstGeom>
        </p:spPr>
        <p:txBody>
          <a:bodyPr wrap="none">
            <a:spAutoFit/>
          </a:bodyPr>
          <a:lstStyle/>
          <a:p>
            <a:r>
              <a:rPr lang="en-GB" sz="2800" dirty="0" err="1">
                <a:solidFill>
                  <a:schemeClr val="bg1"/>
                </a:solidFill>
              </a:rPr>
              <a:t>están</a:t>
            </a:r>
            <a:endParaRPr lang="en-GB" sz="2800" dirty="0">
              <a:solidFill>
                <a:schemeClr val="bg1"/>
              </a:solidFill>
            </a:endParaRPr>
          </a:p>
        </p:txBody>
      </p:sp>
      <p:pic>
        <p:nvPicPr>
          <p:cNvPr id="18434" name="Picture 2" descr="Free photos of People">
            <a:extLst>
              <a:ext uri="{FF2B5EF4-FFF2-40B4-BE49-F238E27FC236}">
                <a16:creationId xmlns:a16="http://schemas.microsoft.com/office/drawing/2014/main" id="{7DF7297F-3EA8-4C4B-A939-90AE8AA03492}"/>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a:fillRect/>
          </a:stretch>
        </p:blipFill>
        <p:spPr bwMode="auto">
          <a:xfrm>
            <a:off x="4608643" y="2594343"/>
            <a:ext cx="2665700" cy="2179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Google Shape;171;p1">
            <a:extLst>
              <a:ext uri="{FF2B5EF4-FFF2-40B4-BE49-F238E27FC236}">
                <a16:creationId xmlns:a16="http://schemas.microsoft.com/office/drawing/2014/main" id="{1A9CD473-AC28-DAA4-18AF-2554DDE0AAFB}"/>
              </a:ext>
            </a:extLst>
          </p:cNvPr>
          <p:cNvSpPr/>
          <p:nvPr/>
        </p:nvSpPr>
        <p:spPr>
          <a:xfrm>
            <a:off x="10277475" y="249869"/>
            <a:ext cx="1632445" cy="400919"/>
          </a:xfrm>
          <a:prstGeom prst="roundRect">
            <a:avLst>
              <a:gd name="adj" fmla="val 16667"/>
            </a:avLst>
          </a:prstGeom>
          <a:solidFill>
            <a:srgbClr val="AD1519"/>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17261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4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p:bldP spid="16" grpId="0"/>
      <p:bldP spid="19" grpId="0"/>
      <p:bldP spid="21" grpId="0"/>
      <p:bldP spid="33" grpId="0"/>
      <p:bldP spid="34" grpId="0"/>
      <p:bldP spid="35" grpId="0"/>
      <p:bldP spid="36" grpId="0"/>
      <p:bldP spid="37" grpId="0"/>
      <p:bldP spid="38" grpId="0"/>
      <p:bldP spid="39" grpId="0"/>
      <p:bldP spid="2" grpId="0" animBg="1"/>
      <p:bldP spid="42" grpId="0" animBg="1"/>
      <p:bldP spid="3" grpId="0"/>
      <p:bldP spid="4" grpId="0"/>
      <p:bldP spid="7" grpId="0"/>
      <p:bldP spid="9" grpId="0"/>
      <p:bldP spid="10" grpId="0"/>
      <p:bldP spid="11" grpId="0"/>
      <p:bldP spid="12" grpId="0"/>
      <p:bldP spid="14" grpId="0"/>
      <p:bldP spid="17" grpId="0"/>
      <p:bldP spid="22" grpId="0"/>
      <p:bldP spid="24"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51F54489-95FE-44A5-BF3C-E7D5ADEC74ED}"/>
              </a:ext>
            </a:extLst>
          </p:cNvPr>
          <p:cNvSpPr/>
          <p:nvPr/>
        </p:nvSpPr>
        <p:spPr>
          <a:xfrm>
            <a:off x="2910689" y="1744388"/>
            <a:ext cx="2835316" cy="1029082"/>
          </a:xfrm>
          <a:prstGeom prst="wedgeRoundRectCallou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1. ¿</a:t>
            </a:r>
            <a:r>
              <a:rPr lang="en-GB" sz="2200" dirty="0" err="1">
                <a:solidFill>
                  <a:schemeClr val="tx1"/>
                </a:solidFill>
              </a:rPr>
              <a:t>Dónde</a:t>
            </a:r>
            <a:r>
              <a:rPr lang="en-GB" sz="2200" dirty="0">
                <a:solidFill>
                  <a:schemeClr val="tx1"/>
                </a:solidFill>
              </a:rPr>
              <a:t> ______ el </a:t>
            </a:r>
            <a:r>
              <a:rPr lang="en-GB" sz="2200" dirty="0" err="1">
                <a:solidFill>
                  <a:schemeClr val="tx1"/>
                </a:solidFill>
              </a:rPr>
              <a:t>ayuntamiento</a:t>
            </a:r>
            <a:r>
              <a:rPr lang="en-GB" sz="2200" dirty="0">
                <a:solidFill>
                  <a:schemeClr val="tx1"/>
                </a:solidFill>
              </a:rPr>
              <a:t>?</a:t>
            </a:r>
          </a:p>
        </p:txBody>
      </p:sp>
      <p:sp>
        <p:nvSpPr>
          <p:cNvPr id="32" name="Speech Bubble: Rectangle with Corners Rounded 31">
            <a:extLst>
              <a:ext uri="{FF2B5EF4-FFF2-40B4-BE49-F238E27FC236}">
                <a16:creationId xmlns:a16="http://schemas.microsoft.com/office/drawing/2014/main" id="{A211909E-EF86-46A0-A9A9-F0DEEE41005E}"/>
              </a:ext>
            </a:extLst>
          </p:cNvPr>
          <p:cNvSpPr/>
          <p:nvPr/>
        </p:nvSpPr>
        <p:spPr>
          <a:xfrm>
            <a:off x="5917259" y="1634565"/>
            <a:ext cx="2651669" cy="1062219"/>
          </a:xfrm>
          <a:prstGeom prst="wedgeRoundRectCallou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2. Mira el </a:t>
            </a:r>
            <a:r>
              <a:rPr lang="en-GB" sz="2200" dirty="0" err="1">
                <a:solidFill>
                  <a:schemeClr val="tx1"/>
                </a:solidFill>
              </a:rPr>
              <a:t>jamón</a:t>
            </a:r>
            <a:r>
              <a:rPr lang="en-GB" sz="2200" dirty="0">
                <a:solidFill>
                  <a:schemeClr val="tx1"/>
                </a:solidFill>
              </a:rPr>
              <a:t> que ______ </a:t>
            </a:r>
            <a:r>
              <a:rPr lang="en-GB" sz="2200" dirty="0" err="1">
                <a:solidFill>
                  <a:schemeClr val="tx1"/>
                </a:solidFill>
              </a:rPr>
              <a:t>encima</a:t>
            </a:r>
            <a:r>
              <a:rPr lang="en-GB" sz="2200" dirty="0">
                <a:solidFill>
                  <a:schemeClr val="tx1"/>
                </a:solidFill>
              </a:rPr>
              <a:t> del </a:t>
            </a:r>
            <a:r>
              <a:rPr lang="en-GB" sz="2200" dirty="0" err="1">
                <a:solidFill>
                  <a:schemeClr val="tx1"/>
                </a:solidFill>
              </a:rPr>
              <a:t>palo</a:t>
            </a:r>
            <a:r>
              <a:rPr lang="en-GB" sz="2200" dirty="0">
                <a:solidFill>
                  <a:schemeClr val="tx1"/>
                </a:solidFill>
              </a:rPr>
              <a:t>.</a:t>
            </a:r>
            <a:endParaRPr lang="en-GB" sz="2200" dirty="0">
              <a:solidFill>
                <a:schemeClr val="tx1"/>
              </a:solidFill>
              <a:sym typeface="Arial"/>
            </a:endParaRPr>
          </a:p>
        </p:txBody>
      </p:sp>
      <p:sp>
        <p:nvSpPr>
          <p:cNvPr id="33" name="Speech Bubble: Rectangle with Corners Rounded 32">
            <a:extLst>
              <a:ext uri="{FF2B5EF4-FFF2-40B4-BE49-F238E27FC236}">
                <a16:creationId xmlns:a16="http://schemas.microsoft.com/office/drawing/2014/main" id="{DE60E110-5ECD-4030-9363-945E239A816F}"/>
              </a:ext>
            </a:extLst>
          </p:cNvPr>
          <p:cNvSpPr/>
          <p:nvPr/>
        </p:nvSpPr>
        <p:spPr>
          <a:xfrm>
            <a:off x="8812023" y="1545712"/>
            <a:ext cx="3133461" cy="1153712"/>
          </a:xfrm>
          <a:prstGeom prst="wedgeRoundRectCallout">
            <a:avLst>
              <a:gd name="adj1" fmla="val -58190"/>
              <a:gd name="adj2" fmla="val -27422"/>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200" dirty="0">
                <a:solidFill>
                  <a:schemeClr val="tx1"/>
                </a:solidFill>
              </a:rPr>
              <a:t>3. </a:t>
            </a:r>
            <a:r>
              <a:rPr lang="en-GB" sz="2200" dirty="0" err="1">
                <a:solidFill>
                  <a:schemeClr val="tx1"/>
                </a:solidFill>
              </a:rPr>
              <a:t>Escucha</a:t>
            </a:r>
            <a:r>
              <a:rPr lang="en-GB" sz="2200" dirty="0">
                <a:solidFill>
                  <a:schemeClr val="tx1"/>
                </a:solidFill>
              </a:rPr>
              <a:t>,  </a:t>
            </a:r>
            <a:r>
              <a:rPr lang="en-GB" sz="2200" dirty="0">
                <a:solidFill>
                  <a:schemeClr val="tx1"/>
                </a:solidFill>
                <a:sym typeface="Arial"/>
              </a:rPr>
              <a:t>_____ </a:t>
            </a:r>
            <a:r>
              <a:rPr lang="en-GB" sz="2200" dirty="0" err="1">
                <a:solidFill>
                  <a:schemeClr val="tx1"/>
                </a:solidFill>
                <a:sym typeface="Arial"/>
              </a:rPr>
              <a:t>explicando</a:t>
            </a:r>
            <a:r>
              <a:rPr lang="en-GB" sz="2200" dirty="0">
                <a:solidFill>
                  <a:schemeClr val="tx1"/>
                </a:solidFill>
                <a:sym typeface="Arial"/>
              </a:rPr>
              <a:t> las </a:t>
            </a:r>
            <a:r>
              <a:rPr lang="en-GB" sz="2200" dirty="0" err="1">
                <a:solidFill>
                  <a:schemeClr val="tx1"/>
                </a:solidFill>
                <a:sym typeface="Arial"/>
              </a:rPr>
              <a:t>reglas</a:t>
            </a:r>
            <a:r>
              <a:rPr lang="en-GB" sz="2200" dirty="0">
                <a:solidFill>
                  <a:schemeClr val="tx1"/>
                </a:solidFill>
                <a:sym typeface="Arial"/>
              </a:rPr>
              <a:t> de </a:t>
            </a:r>
            <a:r>
              <a:rPr lang="en-GB" sz="2200" dirty="0" err="1">
                <a:solidFill>
                  <a:schemeClr val="tx1"/>
                </a:solidFill>
                <a:sym typeface="Arial"/>
              </a:rPr>
              <a:t>seguridad</a:t>
            </a:r>
            <a:r>
              <a:rPr lang="en-GB" sz="2200" dirty="0">
                <a:solidFill>
                  <a:schemeClr val="tx1"/>
                </a:solidFill>
                <a:sym typeface="Arial"/>
              </a:rPr>
              <a:t>.</a:t>
            </a:r>
            <a:endParaRPr lang="en-GB" sz="2200" dirty="0">
              <a:solidFill>
                <a:schemeClr val="tx1"/>
              </a:solidFill>
            </a:endParaRPr>
          </a:p>
        </p:txBody>
      </p:sp>
      <p:sp>
        <p:nvSpPr>
          <p:cNvPr id="34" name="Speech Bubble: Rectangle with Corners Rounded 33">
            <a:extLst>
              <a:ext uri="{FF2B5EF4-FFF2-40B4-BE49-F238E27FC236}">
                <a16:creationId xmlns:a16="http://schemas.microsoft.com/office/drawing/2014/main" id="{D75FAA9B-C3ED-490D-9283-3C87E546E909}"/>
              </a:ext>
            </a:extLst>
          </p:cNvPr>
          <p:cNvSpPr/>
          <p:nvPr/>
        </p:nvSpPr>
        <p:spPr>
          <a:xfrm>
            <a:off x="3520527" y="3009480"/>
            <a:ext cx="2651669" cy="1666482"/>
          </a:xfrm>
          <a:prstGeom prst="wedgeRoundRectCallout">
            <a:avLst>
              <a:gd name="adj1" fmla="val -68696"/>
              <a:gd name="adj2" fmla="val 1210"/>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200" dirty="0">
                <a:solidFill>
                  <a:schemeClr val="tx1"/>
                </a:solidFill>
                <a:sym typeface="Arial"/>
              </a:rPr>
              <a:t>4.  La </a:t>
            </a:r>
            <a:r>
              <a:rPr lang="en-GB" sz="2200" dirty="0" err="1">
                <a:solidFill>
                  <a:schemeClr val="tx1"/>
                </a:solidFill>
                <a:sym typeface="Arial"/>
              </a:rPr>
              <a:t>gente</a:t>
            </a:r>
            <a:r>
              <a:rPr lang="en-GB" sz="2200" dirty="0">
                <a:solidFill>
                  <a:schemeClr val="tx1"/>
                </a:solidFill>
                <a:sym typeface="Arial"/>
              </a:rPr>
              <a:t> ______ </a:t>
            </a:r>
            <a:r>
              <a:rPr lang="en-GB" sz="2200" dirty="0" err="1">
                <a:solidFill>
                  <a:schemeClr val="tx1"/>
                </a:solidFill>
                <a:sym typeface="Arial"/>
              </a:rPr>
              <a:t>enojada</a:t>
            </a:r>
            <a:r>
              <a:rPr lang="en-GB" sz="2200" dirty="0">
                <a:solidFill>
                  <a:schemeClr val="tx1"/>
                </a:solidFill>
                <a:sym typeface="Arial"/>
              </a:rPr>
              <a:t> por el </a:t>
            </a:r>
            <a:r>
              <a:rPr lang="en-GB" sz="2200" dirty="0" err="1">
                <a:solidFill>
                  <a:schemeClr val="tx1"/>
                </a:solidFill>
                <a:sym typeface="Arial"/>
              </a:rPr>
              <a:t>tratamiento</a:t>
            </a:r>
            <a:r>
              <a:rPr lang="en-GB" sz="2200" dirty="0">
                <a:solidFill>
                  <a:schemeClr val="tx1"/>
                </a:solidFill>
                <a:sym typeface="Arial"/>
              </a:rPr>
              <a:t>* de los </a:t>
            </a:r>
            <a:r>
              <a:rPr lang="en-GB" sz="2200" dirty="0" err="1">
                <a:solidFill>
                  <a:schemeClr val="tx1"/>
                </a:solidFill>
                <a:sym typeface="Arial"/>
              </a:rPr>
              <a:t>toros</a:t>
            </a:r>
            <a:r>
              <a:rPr lang="en-GB" sz="2200" dirty="0">
                <a:solidFill>
                  <a:schemeClr val="tx1"/>
                </a:solidFill>
                <a:sym typeface="Arial"/>
              </a:rPr>
              <a:t>* </a:t>
            </a:r>
            <a:endParaRPr lang="en-GB" sz="2200" dirty="0">
              <a:solidFill>
                <a:schemeClr val="tx1"/>
              </a:solidFill>
            </a:endParaRPr>
          </a:p>
        </p:txBody>
      </p:sp>
      <p:sp>
        <p:nvSpPr>
          <p:cNvPr id="35" name="Speech Bubble: Rectangle with Corners Rounded 34">
            <a:extLst>
              <a:ext uri="{FF2B5EF4-FFF2-40B4-BE49-F238E27FC236}">
                <a16:creationId xmlns:a16="http://schemas.microsoft.com/office/drawing/2014/main" id="{5D9DED02-8BB9-431F-8537-DE044891DEC7}"/>
              </a:ext>
            </a:extLst>
          </p:cNvPr>
          <p:cNvSpPr/>
          <p:nvPr/>
        </p:nvSpPr>
        <p:spPr>
          <a:xfrm>
            <a:off x="6296039" y="2984381"/>
            <a:ext cx="2651669" cy="788701"/>
          </a:xfrm>
          <a:prstGeom prst="wedgeRoundRectCallout">
            <a:avLst>
              <a:gd name="adj1" fmla="val -47857"/>
              <a:gd name="adj2" fmla="val 79285"/>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5. ___ </a:t>
            </a:r>
            <a:r>
              <a:rPr lang="en-GB" sz="2200" dirty="0" err="1">
                <a:solidFill>
                  <a:schemeClr val="tx1"/>
                </a:solidFill>
              </a:rPr>
              <a:t>necesario</a:t>
            </a:r>
            <a:r>
              <a:rPr lang="en-GB" sz="2200" dirty="0">
                <a:solidFill>
                  <a:schemeClr val="tx1"/>
                </a:solidFill>
              </a:rPr>
              <a:t> </a:t>
            </a:r>
            <a:r>
              <a:rPr lang="en-GB" sz="2200" dirty="0" err="1">
                <a:solidFill>
                  <a:schemeClr val="tx1"/>
                </a:solidFill>
              </a:rPr>
              <a:t>hacer</a:t>
            </a:r>
            <a:r>
              <a:rPr lang="en-GB" sz="2200" dirty="0">
                <a:solidFill>
                  <a:schemeClr val="tx1"/>
                </a:solidFill>
              </a:rPr>
              <a:t> la cola.</a:t>
            </a:r>
            <a:endParaRPr lang="en-GB" sz="2200" dirty="0">
              <a:solidFill>
                <a:schemeClr val="tx1"/>
              </a:solidFill>
              <a:sym typeface="Arial"/>
            </a:endParaRPr>
          </a:p>
        </p:txBody>
      </p:sp>
      <p:sp>
        <p:nvSpPr>
          <p:cNvPr id="36" name="Speech Bubble: Rectangle with Corners Rounded 35">
            <a:extLst>
              <a:ext uri="{FF2B5EF4-FFF2-40B4-BE49-F238E27FC236}">
                <a16:creationId xmlns:a16="http://schemas.microsoft.com/office/drawing/2014/main" id="{265729D6-1C77-4A6F-A6EB-4DBF56BF94C9}"/>
              </a:ext>
            </a:extLst>
          </p:cNvPr>
          <p:cNvSpPr/>
          <p:nvPr/>
        </p:nvSpPr>
        <p:spPr>
          <a:xfrm>
            <a:off x="9049732" y="3010135"/>
            <a:ext cx="2981745" cy="901114"/>
          </a:xfrm>
          <a:prstGeom prst="wedgeRoundRectCallou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6. Las </a:t>
            </a:r>
            <a:r>
              <a:rPr lang="en-GB" sz="2200" dirty="0" err="1">
                <a:solidFill>
                  <a:schemeClr val="tx1"/>
                </a:solidFill>
              </a:rPr>
              <a:t>actividades</a:t>
            </a:r>
            <a:r>
              <a:rPr lang="en-GB" sz="2200" dirty="0">
                <a:solidFill>
                  <a:schemeClr val="tx1"/>
                </a:solidFill>
              </a:rPr>
              <a:t> _____ gratis.</a:t>
            </a:r>
            <a:endParaRPr lang="en-GB" sz="2200" dirty="0">
              <a:solidFill>
                <a:schemeClr val="tx1"/>
              </a:solidFill>
              <a:sym typeface="Arial"/>
            </a:endParaRPr>
          </a:p>
        </p:txBody>
      </p:sp>
      <p:sp>
        <p:nvSpPr>
          <p:cNvPr id="37" name="Speech Bubble: Rectangle with Corners Rounded 36">
            <a:extLst>
              <a:ext uri="{FF2B5EF4-FFF2-40B4-BE49-F238E27FC236}">
                <a16:creationId xmlns:a16="http://schemas.microsoft.com/office/drawing/2014/main" id="{7E8CB8CE-FA0E-446C-A532-AC098B7EF150}"/>
              </a:ext>
            </a:extLst>
          </p:cNvPr>
          <p:cNvSpPr/>
          <p:nvPr/>
        </p:nvSpPr>
        <p:spPr>
          <a:xfrm>
            <a:off x="7085687" y="4111880"/>
            <a:ext cx="4910327" cy="980488"/>
          </a:xfrm>
          <a:prstGeom prst="wedgeRoundRectCallout">
            <a:avLst>
              <a:gd name="adj1" fmla="val -63443"/>
              <a:gd name="adj2" fmla="val 12500"/>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200" dirty="0">
                <a:solidFill>
                  <a:schemeClr val="tx1"/>
                </a:solidFill>
              </a:rPr>
              <a:t>7. No ____</a:t>
            </a:r>
            <a:r>
              <a:rPr lang="en-GB" sz="2200" dirty="0" err="1">
                <a:solidFill>
                  <a:schemeClr val="tx1"/>
                </a:solidFill>
              </a:rPr>
              <a:t>seguro</a:t>
            </a:r>
            <a:r>
              <a:rPr lang="en-GB" sz="2200" dirty="0">
                <a:solidFill>
                  <a:schemeClr val="tx1"/>
                </a:solidFill>
              </a:rPr>
              <a:t> </a:t>
            </a:r>
            <a:r>
              <a:rPr lang="en-GB" sz="2200" dirty="0" err="1">
                <a:solidFill>
                  <a:schemeClr val="tx1"/>
                </a:solidFill>
              </a:rPr>
              <a:t>participar</a:t>
            </a:r>
            <a:r>
              <a:rPr lang="en-GB" sz="2200" dirty="0">
                <a:solidFill>
                  <a:schemeClr val="tx1"/>
                </a:solidFill>
              </a:rPr>
              <a:t> </a:t>
            </a:r>
            <a:r>
              <a:rPr lang="en-GB" sz="2200" dirty="0" err="1">
                <a:solidFill>
                  <a:schemeClr val="tx1"/>
                </a:solidFill>
              </a:rPr>
              <a:t>en</a:t>
            </a:r>
            <a:r>
              <a:rPr lang="en-GB" sz="2200" dirty="0">
                <a:solidFill>
                  <a:schemeClr val="tx1"/>
                </a:solidFill>
              </a:rPr>
              <a:t> la fiesta </a:t>
            </a:r>
            <a:r>
              <a:rPr lang="en-GB" sz="2200" dirty="0" err="1">
                <a:solidFill>
                  <a:schemeClr val="tx1"/>
                </a:solidFill>
              </a:rPr>
              <a:t>porque</a:t>
            </a:r>
            <a:r>
              <a:rPr lang="en-GB" sz="2200" dirty="0">
                <a:solidFill>
                  <a:schemeClr val="tx1"/>
                </a:solidFill>
              </a:rPr>
              <a:t> hay </a:t>
            </a:r>
            <a:r>
              <a:rPr lang="en-GB" sz="2200" dirty="0" err="1">
                <a:solidFill>
                  <a:schemeClr val="tx1"/>
                </a:solidFill>
              </a:rPr>
              <a:t>demasiados</a:t>
            </a:r>
            <a:r>
              <a:rPr lang="en-GB" sz="2200" dirty="0">
                <a:solidFill>
                  <a:schemeClr val="tx1"/>
                </a:solidFill>
              </a:rPr>
              <a:t> </a:t>
            </a:r>
            <a:r>
              <a:rPr lang="en-GB" sz="2200" dirty="0" err="1">
                <a:solidFill>
                  <a:schemeClr val="tx1"/>
                </a:solidFill>
              </a:rPr>
              <a:t>riesgos</a:t>
            </a:r>
            <a:r>
              <a:rPr lang="en-GB" sz="2200" dirty="0">
                <a:solidFill>
                  <a:schemeClr val="tx1"/>
                </a:solidFill>
              </a:rPr>
              <a:t>.</a:t>
            </a:r>
          </a:p>
        </p:txBody>
      </p:sp>
      <p:sp>
        <p:nvSpPr>
          <p:cNvPr id="38" name="Speech Bubble: Rectangle with Corners Rounded 37">
            <a:extLst>
              <a:ext uri="{FF2B5EF4-FFF2-40B4-BE49-F238E27FC236}">
                <a16:creationId xmlns:a16="http://schemas.microsoft.com/office/drawing/2014/main" id="{8DA9744E-5DA1-4056-B110-638098516DD1}"/>
              </a:ext>
            </a:extLst>
          </p:cNvPr>
          <p:cNvSpPr/>
          <p:nvPr/>
        </p:nvSpPr>
        <p:spPr>
          <a:xfrm>
            <a:off x="3689813" y="4879108"/>
            <a:ext cx="2759201" cy="1461313"/>
          </a:xfrm>
          <a:prstGeom prst="wedgeRoundRectCallout">
            <a:avLst>
              <a:gd name="adj1" fmla="val -70448"/>
              <a:gd name="adj2" fmla="val -24597"/>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8. No _____ </a:t>
            </a:r>
            <a:r>
              <a:rPr lang="en-GB" sz="2200" dirty="0" err="1">
                <a:solidFill>
                  <a:schemeClr val="tx1"/>
                </a:solidFill>
              </a:rPr>
              <a:t>seguro</a:t>
            </a:r>
            <a:r>
              <a:rPr lang="en-GB" sz="2200" dirty="0">
                <a:solidFill>
                  <a:schemeClr val="tx1"/>
                </a:solidFill>
              </a:rPr>
              <a:t> que lo </a:t>
            </a:r>
            <a:r>
              <a:rPr lang="en-GB" sz="2200" dirty="0" err="1">
                <a:solidFill>
                  <a:schemeClr val="tx1"/>
                </a:solidFill>
              </a:rPr>
              <a:t>puede</a:t>
            </a:r>
            <a:r>
              <a:rPr lang="en-GB" sz="2200" dirty="0">
                <a:solidFill>
                  <a:schemeClr val="tx1"/>
                </a:solidFill>
              </a:rPr>
              <a:t> </a:t>
            </a:r>
            <a:r>
              <a:rPr lang="en-GB" sz="2200" dirty="0" err="1">
                <a:solidFill>
                  <a:schemeClr val="tx1"/>
                </a:solidFill>
              </a:rPr>
              <a:t>alcanzar</a:t>
            </a:r>
            <a:r>
              <a:rPr lang="en-GB" sz="2200" dirty="0">
                <a:solidFill>
                  <a:schemeClr val="tx1"/>
                </a:solidFill>
              </a:rPr>
              <a:t>.</a:t>
            </a:r>
          </a:p>
        </p:txBody>
      </p:sp>
      <p:sp>
        <p:nvSpPr>
          <p:cNvPr id="39" name="Speech Bubble: Rectangle with Corners Rounded 38">
            <a:extLst>
              <a:ext uri="{FF2B5EF4-FFF2-40B4-BE49-F238E27FC236}">
                <a16:creationId xmlns:a16="http://schemas.microsoft.com/office/drawing/2014/main" id="{66B61FBF-4214-4F5D-BA28-B6F989C3DA07}"/>
              </a:ext>
            </a:extLst>
          </p:cNvPr>
          <p:cNvSpPr/>
          <p:nvPr/>
        </p:nvSpPr>
        <p:spPr>
          <a:xfrm>
            <a:off x="7374268" y="5239440"/>
            <a:ext cx="4654491" cy="1044907"/>
          </a:xfrm>
          <a:prstGeom prst="wedgeRoundRectCallout">
            <a:avLst>
              <a:gd name="adj1" fmla="val -63769"/>
              <a:gd name="adj2" fmla="val -61351"/>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9. Es la </a:t>
            </a:r>
            <a:r>
              <a:rPr lang="en-GB" sz="2200" dirty="0" err="1">
                <a:solidFill>
                  <a:schemeClr val="tx1"/>
                </a:solidFill>
              </a:rPr>
              <a:t>primera</a:t>
            </a:r>
            <a:r>
              <a:rPr lang="en-GB" sz="2200" dirty="0">
                <a:solidFill>
                  <a:schemeClr val="tx1"/>
                </a:solidFill>
              </a:rPr>
              <a:t> </a:t>
            </a:r>
            <a:r>
              <a:rPr lang="en-GB" sz="2200" dirty="0" err="1">
                <a:solidFill>
                  <a:schemeClr val="tx1"/>
                </a:solidFill>
              </a:rPr>
              <a:t>vez</a:t>
            </a:r>
            <a:r>
              <a:rPr lang="en-GB" sz="2200" dirty="0">
                <a:solidFill>
                  <a:schemeClr val="tx1"/>
                </a:solidFill>
              </a:rPr>
              <a:t> que mis </a:t>
            </a:r>
            <a:r>
              <a:rPr lang="en-GB" sz="2200" dirty="0" err="1">
                <a:solidFill>
                  <a:schemeClr val="tx1"/>
                </a:solidFill>
              </a:rPr>
              <a:t>hijos</a:t>
            </a:r>
            <a:r>
              <a:rPr lang="en-GB" sz="2200" dirty="0">
                <a:solidFill>
                  <a:schemeClr val="tx1"/>
                </a:solidFill>
              </a:rPr>
              <a:t> </a:t>
            </a:r>
            <a:r>
              <a:rPr lang="en-GB" sz="2200" dirty="0" err="1">
                <a:solidFill>
                  <a:schemeClr val="tx1"/>
                </a:solidFill>
              </a:rPr>
              <a:t>vienen</a:t>
            </a:r>
            <a:r>
              <a:rPr lang="en-GB" sz="2200" dirty="0">
                <a:solidFill>
                  <a:schemeClr val="tx1"/>
                </a:solidFill>
              </a:rPr>
              <a:t> a la fiesta y ________ </a:t>
            </a:r>
            <a:r>
              <a:rPr lang="en-GB" sz="2200" dirty="0" err="1">
                <a:solidFill>
                  <a:schemeClr val="tx1"/>
                </a:solidFill>
              </a:rPr>
              <a:t>muy</a:t>
            </a:r>
            <a:r>
              <a:rPr lang="en-GB" sz="2200" dirty="0">
                <a:solidFill>
                  <a:schemeClr val="tx1"/>
                </a:solidFill>
              </a:rPr>
              <a:t> </a:t>
            </a:r>
            <a:r>
              <a:rPr lang="en-GB" sz="2200" dirty="0" err="1">
                <a:solidFill>
                  <a:schemeClr val="tx1"/>
                </a:solidFill>
              </a:rPr>
              <a:t>emocionados</a:t>
            </a:r>
            <a:r>
              <a:rPr lang="en-GB" sz="2200" dirty="0">
                <a:solidFill>
                  <a:schemeClr val="tx1"/>
                </a:solidFill>
              </a:rPr>
              <a:t>.</a:t>
            </a:r>
            <a:endParaRPr lang="en-GB" sz="2200" dirty="0">
              <a:solidFill>
                <a:schemeClr val="tx1"/>
              </a:solidFill>
              <a:sym typeface="Arial"/>
            </a:endParaRPr>
          </a:p>
        </p:txBody>
      </p:sp>
      <p:sp>
        <p:nvSpPr>
          <p:cNvPr id="3" name="Title 2">
            <a:extLst>
              <a:ext uri="{FF2B5EF4-FFF2-40B4-BE49-F238E27FC236}">
                <a16:creationId xmlns:a16="http://schemas.microsoft.com/office/drawing/2014/main" id="{98716126-CC45-4781-B1AE-4F02C0D058ED}"/>
              </a:ext>
            </a:extLst>
          </p:cNvPr>
          <p:cNvSpPr>
            <a:spLocks noGrp="1"/>
          </p:cNvSpPr>
          <p:nvPr>
            <p:ph type="title"/>
          </p:nvPr>
        </p:nvSpPr>
        <p:spPr>
          <a:xfrm>
            <a:off x="-1" y="213557"/>
            <a:ext cx="8385049" cy="647577"/>
          </a:xfrm>
        </p:spPr>
        <p:txBody>
          <a:bodyPr>
            <a:normAutofit/>
          </a:bodyPr>
          <a:lstStyle/>
          <a:p>
            <a:r>
              <a:rPr lang="en-GB" dirty="0"/>
              <a:t>¿</a:t>
            </a:r>
            <a:r>
              <a:rPr lang="en-GB" dirty="0" err="1"/>
              <a:t>Qué</a:t>
            </a:r>
            <a:r>
              <a:rPr lang="en-GB" dirty="0"/>
              <a:t> </a:t>
            </a:r>
            <a:r>
              <a:rPr lang="en-GB" dirty="0" err="1"/>
              <a:t>dicen</a:t>
            </a:r>
            <a:r>
              <a:rPr lang="en-GB" dirty="0"/>
              <a:t> las personas </a:t>
            </a:r>
            <a:r>
              <a:rPr lang="en-GB" dirty="0" err="1"/>
              <a:t>en</a:t>
            </a:r>
            <a:r>
              <a:rPr lang="en-GB" dirty="0"/>
              <a:t> la fiesta?</a:t>
            </a:r>
          </a:p>
        </p:txBody>
      </p:sp>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8805A46C-06B2-4D23-BB45-ED91256DD103}"/>
              </a:ext>
            </a:extLst>
          </p:cNvPr>
          <p:cNvSpPr/>
          <p:nvPr/>
        </p:nvSpPr>
        <p:spPr>
          <a:xfrm>
            <a:off x="160523" y="837086"/>
            <a:ext cx="822452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latin typeface="Century Gothic"/>
              </a:rPr>
              <a:t>Lee los </a:t>
            </a:r>
            <a:r>
              <a:rPr lang="en-GB" sz="2400" dirty="0" err="1">
                <a:latin typeface="Century Gothic"/>
              </a:rPr>
              <a:t>comentarios</a:t>
            </a:r>
            <a:r>
              <a:rPr lang="en-GB" sz="2400" dirty="0">
                <a:latin typeface="Century Gothic"/>
              </a:rPr>
              <a:t> de las personas </a:t>
            </a:r>
            <a:r>
              <a:rPr lang="en-GB" sz="2400" dirty="0" err="1">
                <a:latin typeface="Century Gothic"/>
              </a:rPr>
              <a:t>en</a:t>
            </a:r>
            <a:r>
              <a:rPr lang="en-GB" sz="2400" dirty="0">
                <a:latin typeface="Century Gothic"/>
              </a:rPr>
              <a:t> la fiesta.  Escribe la palabra que </a:t>
            </a:r>
            <a:r>
              <a:rPr lang="en-GB" sz="2400" dirty="0" err="1">
                <a:latin typeface="Century Gothic"/>
              </a:rPr>
              <a:t>falta</a:t>
            </a:r>
            <a:r>
              <a:rPr lang="en-GB" sz="2400" dirty="0">
                <a:latin typeface="Century Gothic"/>
              </a:rPr>
              <a:t>: </a:t>
            </a:r>
            <a:r>
              <a:rPr lang="en-GB" sz="2400" b="1" dirty="0">
                <a:latin typeface="Century Gothic"/>
              </a:rPr>
              <a:t>‘es’, ‘son’, ‘</a:t>
            </a:r>
            <a:r>
              <a:rPr lang="en-GB" sz="2400" b="1" dirty="0" err="1">
                <a:latin typeface="Century Gothic"/>
              </a:rPr>
              <a:t>está</a:t>
            </a:r>
            <a:r>
              <a:rPr lang="en-GB" sz="2400" b="1" dirty="0">
                <a:latin typeface="Century Gothic"/>
              </a:rPr>
              <a:t>’ o ‘</a:t>
            </a:r>
            <a:r>
              <a:rPr lang="en-GB" sz="2400" b="1" dirty="0" err="1">
                <a:latin typeface="Century Gothic"/>
              </a:rPr>
              <a:t>están</a:t>
            </a:r>
            <a:r>
              <a:rPr lang="en-GB" sz="2400" b="1" dirty="0">
                <a:latin typeface="Century Gothic"/>
              </a:rPr>
              <a:t>’.</a:t>
            </a:r>
            <a:endParaRPr kumimoji="0" lang="en-GB" sz="2400" b="1" i="0" u="none" strike="noStrike" kern="1200" cap="none" spc="0" normalizeH="0" baseline="0" noProof="0" dirty="0">
              <a:ln>
                <a:noFill/>
              </a:ln>
              <a:effectLst/>
              <a:uLnTx/>
              <a:uFillTx/>
              <a:latin typeface="Century Gothic"/>
              <a:ea typeface="+mn-ea"/>
              <a:cs typeface="+mn-cs"/>
            </a:endParaRPr>
          </a:p>
        </p:txBody>
      </p:sp>
      <p:sp>
        <p:nvSpPr>
          <p:cNvPr id="20" name="Rectangle 19">
            <a:extLst>
              <a:ext uri="{FF2B5EF4-FFF2-40B4-BE49-F238E27FC236}">
                <a16:creationId xmlns:a16="http://schemas.microsoft.com/office/drawing/2014/main" id="{2CBC2B3E-D8AF-4E26-814A-762A006DDE3A}"/>
              </a:ext>
            </a:extLst>
          </p:cNvPr>
          <p:cNvSpPr/>
          <p:nvPr/>
        </p:nvSpPr>
        <p:spPr>
          <a:xfrm>
            <a:off x="8098751" y="3981959"/>
            <a:ext cx="572594" cy="523220"/>
          </a:xfrm>
          <a:prstGeom prst="rect">
            <a:avLst/>
          </a:prstGeom>
        </p:spPr>
        <p:txBody>
          <a:bodyPr wrap="none">
            <a:spAutoFit/>
          </a:bodyPr>
          <a:lstStyle/>
          <a:p>
            <a:pPr algn="ctr"/>
            <a:r>
              <a:rPr lang="en-GB" sz="2800" b="1" dirty="0">
                <a:solidFill>
                  <a:schemeClr val="tx2"/>
                </a:solidFill>
              </a:rPr>
              <a:t>es</a:t>
            </a:r>
          </a:p>
        </p:txBody>
      </p:sp>
      <p:sp>
        <p:nvSpPr>
          <p:cNvPr id="22" name="Rectangle 21">
            <a:extLst>
              <a:ext uri="{FF2B5EF4-FFF2-40B4-BE49-F238E27FC236}">
                <a16:creationId xmlns:a16="http://schemas.microsoft.com/office/drawing/2014/main" id="{7775311D-8430-4ABD-B8EE-A0F3B80D4E17}"/>
              </a:ext>
            </a:extLst>
          </p:cNvPr>
          <p:cNvSpPr/>
          <p:nvPr/>
        </p:nvSpPr>
        <p:spPr>
          <a:xfrm>
            <a:off x="4536625" y="1791664"/>
            <a:ext cx="925254" cy="523220"/>
          </a:xfrm>
          <a:prstGeom prst="rect">
            <a:avLst/>
          </a:prstGeom>
        </p:spPr>
        <p:txBody>
          <a:bodyPr wrap="none">
            <a:spAutoFit/>
          </a:bodyPr>
          <a:lstStyle/>
          <a:p>
            <a:pPr algn="ctr"/>
            <a:r>
              <a:rPr lang="en-GB" sz="2800" b="1" dirty="0" err="1">
                <a:solidFill>
                  <a:schemeClr val="tx2"/>
                </a:solidFill>
              </a:rPr>
              <a:t>está</a:t>
            </a:r>
            <a:endParaRPr lang="en-GB" sz="2800" b="1" dirty="0">
              <a:solidFill>
                <a:schemeClr val="tx2"/>
              </a:solidFill>
            </a:endParaRPr>
          </a:p>
        </p:txBody>
      </p:sp>
      <p:sp>
        <p:nvSpPr>
          <p:cNvPr id="23" name="Rectangle 22">
            <a:extLst>
              <a:ext uri="{FF2B5EF4-FFF2-40B4-BE49-F238E27FC236}">
                <a16:creationId xmlns:a16="http://schemas.microsoft.com/office/drawing/2014/main" id="{08D1E1DE-BEBC-4EEA-B62D-04A5CA2D1341}"/>
              </a:ext>
            </a:extLst>
          </p:cNvPr>
          <p:cNvSpPr/>
          <p:nvPr/>
        </p:nvSpPr>
        <p:spPr>
          <a:xfrm>
            <a:off x="10404816" y="5473548"/>
            <a:ext cx="1144865" cy="523220"/>
          </a:xfrm>
          <a:prstGeom prst="rect">
            <a:avLst/>
          </a:prstGeom>
        </p:spPr>
        <p:txBody>
          <a:bodyPr wrap="none">
            <a:spAutoFit/>
          </a:bodyPr>
          <a:lstStyle/>
          <a:p>
            <a:r>
              <a:rPr lang="en-GB" sz="2800" b="1" dirty="0" err="1">
                <a:solidFill>
                  <a:schemeClr val="tx2"/>
                </a:solidFill>
              </a:rPr>
              <a:t>están</a:t>
            </a:r>
            <a:endParaRPr lang="en-GB" sz="2800" b="1" dirty="0">
              <a:solidFill>
                <a:schemeClr val="tx2"/>
              </a:solidFill>
            </a:endParaRPr>
          </a:p>
        </p:txBody>
      </p:sp>
      <p:sp>
        <p:nvSpPr>
          <p:cNvPr id="24" name="Rectangle 23">
            <a:extLst>
              <a:ext uri="{FF2B5EF4-FFF2-40B4-BE49-F238E27FC236}">
                <a16:creationId xmlns:a16="http://schemas.microsoft.com/office/drawing/2014/main" id="{F451002F-5E50-4FCD-A494-B5CAB87BB9F6}"/>
              </a:ext>
            </a:extLst>
          </p:cNvPr>
          <p:cNvSpPr/>
          <p:nvPr/>
        </p:nvSpPr>
        <p:spPr>
          <a:xfrm>
            <a:off x="7060570" y="1860958"/>
            <a:ext cx="925254" cy="523220"/>
          </a:xfrm>
          <a:prstGeom prst="rect">
            <a:avLst/>
          </a:prstGeom>
        </p:spPr>
        <p:txBody>
          <a:bodyPr wrap="none">
            <a:spAutoFit/>
          </a:bodyPr>
          <a:lstStyle/>
          <a:p>
            <a:pPr algn="ctr"/>
            <a:r>
              <a:rPr lang="en-GB" sz="2800" b="1" dirty="0" err="1">
                <a:solidFill>
                  <a:schemeClr val="tx2"/>
                </a:solidFill>
              </a:rPr>
              <a:t>está</a:t>
            </a:r>
            <a:endParaRPr lang="en-GB" sz="2800" b="1" dirty="0">
              <a:solidFill>
                <a:schemeClr val="tx2"/>
              </a:solidFill>
            </a:endParaRPr>
          </a:p>
        </p:txBody>
      </p:sp>
      <p:sp>
        <p:nvSpPr>
          <p:cNvPr id="25" name="Rectangle 24">
            <a:extLst>
              <a:ext uri="{FF2B5EF4-FFF2-40B4-BE49-F238E27FC236}">
                <a16:creationId xmlns:a16="http://schemas.microsoft.com/office/drawing/2014/main" id="{FB316E60-DE9C-4669-945B-5D3BB76858C6}"/>
              </a:ext>
            </a:extLst>
          </p:cNvPr>
          <p:cNvSpPr/>
          <p:nvPr/>
        </p:nvSpPr>
        <p:spPr>
          <a:xfrm>
            <a:off x="10775769" y="1482778"/>
            <a:ext cx="917239" cy="523220"/>
          </a:xfrm>
          <a:prstGeom prst="rect">
            <a:avLst/>
          </a:prstGeom>
        </p:spPr>
        <p:txBody>
          <a:bodyPr wrap="none">
            <a:spAutoFit/>
          </a:bodyPr>
          <a:lstStyle/>
          <a:p>
            <a:pPr algn="ctr"/>
            <a:r>
              <a:rPr lang="en-GB" sz="2800" b="1" dirty="0" err="1">
                <a:solidFill>
                  <a:schemeClr val="tx2"/>
                </a:solidFill>
              </a:rPr>
              <a:t>está</a:t>
            </a:r>
            <a:endParaRPr lang="en-GB" sz="2800" b="1" dirty="0">
              <a:solidFill>
                <a:schemeClr val="tx2"/>
              </a:solidFill>
            </a:endParaRPr>
          </a:p>
        </p:txBody>
      </p:sp>
      <p:sp>
        <p:nvSpPr>
          <p:cNvPr id="26" name="Rectangle 25">
            <a:extLst>
              <a:ext uri="{FF2B5EF4-FFF2-40B4-BE49-F238E27FC236}">
                <a16:creationId xmlns:a16="http://schemas.microsoft.com/office/drawing/2014/main" id="{975416F1-D1CE-4315-B117-28B46FE7BB13}"/>
              </a:ext>
            </a:extLst>
          </p:cNvPr>
          <p:cNvSpPr/>
          <p:nvPr/>
        </p:nvSpPr>
        <p:spPr>
          <a:xfrm>
            <a:off x="5069413" y="4950328"/>
            <a:ext cx="917239" cy="523220"/>
          </a:xfrm>
          <a:prstGeom prst="rect">
            <a:avLst/>
          </a:prstGeom>
        </p:spPr>
        <p:txBody>
          <a:bodyPr wrap="none">
            <a:spAutoFit/>
          </a:bodyPr>
          <a:lstStyle/>
          <a:p>
            <a:r>
              <a:rPr lang="en-GB" sz="2800" b="1" dirty="0" err="1">
                <a:solidFill>
                  <a:schemeClr val="tx2"/>
                </a:solidFill>
              </a:rPr>
              <a:t>está</a:t>
            </a:r>
            <a:endParaRPr lang="en-GB" sz="2800" b="1" dirty="0">
              <a:solidFill>
                <a:schemeClr val="tx2"/>
              </a:solidFill>
            </a:endParaRPr>
          </a:p>
        </p:txBody>
      </p:sp>
      <p:sp>
        <p:nvSpPr>
          <p:cNvPr id="27" name="Rectangle 26">
            <a:extLst>
              <a:ext uri="{FF2B5EF4-FFF2-40B4-BE49-F238E27FC236}">
                <a16:creationId xmlns:a16="http://schemas.microsoft.com/office/drawing/2014/main" id="{7E901E95-732B-4EB1-995E-ADA2F508535B}"/>
              </a:ext>
            </a:extLst>
          </p:cNvPr>
          <p:cNvSpPr/>
          <p:nvPr/>
        </p:nvSpPr>
        <p:spPr>
          <a:xfrm>
            <a:off x="3769140" y="3195700"/>
            <a:ext cx="925254" cy="523220"/>
          </a:xfrm>
          <a:prstGeom prst="rect">
            <a:avLst/>
          </a:prstGeom>
        </p:spPr>
        <p:txBody>
          <a:bodyPr wrap="none">
            <a:spAutoFit/>
          </a:bodyPr>
          <a:lstStyle/>
          <a:p>
            <a:pPr algn="ctr"/>
            <a:r>
              <a:rPr lang="en-GB" sz="2800" b="1" dirty="0" err="1">
                <a:solidFill>
                  <a:schemeClr val="tx2"/>
                </a:solidFill>
              </a:rPr>
              <a:t>está</a:t>
            </a:r>
            <a:endParaRPr lang="en-GB" sz="2800" b="1" dirty="0">
              <a:solidFill>
                <a:schemeClr val="tx2"/>
              </a:solidFill>
            </a:endParaRPr>
          </a:p>
        </p:txBody>
      </p:sp>
      <p:sp>
        <p:nvSpPr>
          <p:cNvPr id="28" name="Rectangle 27">
            <a:extLst>
              <a:ext uri="{FF2B5EF4-FFF2-40B4-BE49-F238E27FC236}">
                <a16:creationId xmlns:a16="http://schemas.microsoft.com/office/drawing/2014/main" id="{16F545D4-7D82-4628-B5E4-F3CDBD16FB58}"/>
              </a:ext>
            </a:extLst>
          </p:cNvPr>
          <p:cNvSpPr/>
          <p:nvPr/>
        </p:nvSpPr>
        <p:spPr>
          <a:xfrm>
            <a:off x="6816752" y="2934090"/>
            <a:ext cx="529311" cy="523220"/>
          </a:xfrm>
          <a:prstGeom prst="rect">
            <a:avLst/>
          </a:prstGeom>
        </p:spPr>
        <p:txBody>
          <a:bodyPr wrap="none">
            <a:spAutoFit/>
          </a:bodyPr>
          <a:lstStyle/>
          <a:p>
            <a:pPr algn="ctr"/>
            <a:r>
              <a:rPr lang="en-GB" sz="2800" b="1" dirty="0">
                <a:solidFill>
                  <a:schemeClr val="tx2"/>
                </a:solidFill>
              </a:rPr>
              <a:t>Es</a:t>
            </a:r>
          </a:p>
        </p:txBody>
      </p:sp>
      <p:sp>
        <p:nvSpPr>
          <p:cNvPr id="30" name="Rectangle 29">
            <a:extLst>
              <a:ext uri="{FF2B5EF4-FFF2-40B4-BE49-F238E27FC236}">
                <a16:creationId xmlns:a16="http://schemas.microsoft.com/office/drawing/2014/main" id="{973A90B5-606A-4429-9617-EAF914124923}"/>
              </a:ext>
            </a:extLst>
          </p:cNvPr>
          <p:cNvSpPr/>
          <p:nvPr/>
        </p:nvSpPr>
        <p:spPr>
          <a:xfrm>
            <a:off x="9676539" y="3350433"/>
            <a:ext cx="787396" cy="523220"/>
          </a:xfrm>
          <a:prstGeom prst="rect">
            <a:avLst/>
          </a:prstGeom>
        </p:spPr>
        <p:txBody>
          <a:bodyPr wrap="none">
            <a:spAutoFit/>
          </a:bodyPr>
          <a:lstStyle/>
          <a:p>
            <a:pPr algn="ctr"/>
            <a:r>
              <a:rPr lang="en-GB" sz="2800" b="1" dirty="0">
                <a:solidFill>
                  <a:schemeClr val="tx2"/>
                </a:solidFill>
              </a:rPr>
              <a:t>son</a:t>
            </a:r>
          </a:p>
        </p:txBody>
      </p:sp>
      <p:pic>
        <p:nvPicPr>
          <p:cNvPr id="11312" name="Picture 48" descr="man in hoodie">
            <a:extLst>
              <a:ext uri="{FF2B5EF4-FFF2-40B4-BE49-F238E27FC236}">
                <a16:creationId xmlns:a16="http://schemas.microsoft.com/office/drawing/2014/main" id="{294BF038-D777-4F0B-A8E4-0807CA29925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5986" y="2017092"/>
            <a:ext cx="2676578" cy="4014867"/>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1AF5D826-CBF8-4999-8AE3-DC2346F9F434}"/>
              </a:ext>
            </a:extLst>
          </p:cNvPr>
          <p:cNvSpPr/>
          <p:nvPr/>
        </p:nvSpPr>
        <p:spPr>
          <a:xfrm>
            <a:off x="8251355" y="639801"/>
            <a:ext cx="3939413" cy="769441"/>
          </a:xfrm>
          <a:prstGeom prst="rect">
            <a:avLst/>
          </a:prstGeom>
        </p:spPr>
        <p:txBody>
          <a:bodyPr wrap="square">
            <a:spAutoFit/>
          </a:bodyPr>
          <a:lstStyle/>
          <a:p>
            <a:pPr>
              <a:defRPr/>
            </a:pPr>
            <a:r>
              <a:rPr lang="en-GB" sz="2200" dirty="0"/>
              <a:t>*el </a:t>
            </a:r>
            <a:r>
              <a:rPr lang="en-GB" sz="2200" dirty="0" err="1"/>
              <a:t>tratamiento</a:t>
            </a:r>
            <a:r>
              <a:rPr lang="en-GB" sz="2200" dirty="0"/>
              <a:t> = treatment</a:t>
            </a:r>
          </a:p>
          <a:p>
            <a:pPr>
              <a:defRPr/>
            </a:pPr>
            <a:r>
              <a:rPr lang="en-GB" sz="2200" dirty="0"/>
              <a:t>*el </a:t>
            </a:r>
            <a:r>
              <a:rPr lang="en-GB" sz="2200" dirty="0" err="1"/>
              <a:t>toro</a:t>
            </a:r>
            <a:r>
              <a:rPr lang="en-GB" sz="2200" dirty="0"/>
              <a:t> = bull</a:t>
            </a:r>
          </a:p>
        </p:txBody>
      </p:sp>
      <p:sp>
        <p:nvSpPr>
          <p:cNvPr id="5" name="Google Shape;171;p1">
            <a:extLst>
              <a:ext uri="{FF2B5EF4-FFF2-40B4-BE49-F238E27FC236}">
                <a16:creationId xmlns:a16="http://schemas.microsoft.com/office/drawing/2014/main" id="{A07872DB-13E2-8652-B013-31DD388DFBA7}"/>
              </a:ext>
            </a:extLst>
          </p:cNvPr>
          <p:cNvSpPr/>
          <p:nvPr/>
        </p:nvSpPr>
        <p:spPr>
          <a:xfrm>
            <a:off x="10629900" y="249869"/>
            <a:ext cx="1280020" cy="400919"/>
          </a:xfrm>
          <a:prstGeom prst="roundRect">
            <a:avLst>
              <a:gd name="adj" fmla="val 16667"/>
            </a:avLst>
          </a:prstGeom>
          <a:solidFill>
            <a:srgbClr val="AD1519"/>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leer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7547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2" grpId="0"/>
      <p:bldP spid="23" grpId="0"/>
      <p:bldP spid="24" grpId="0"/>
      <p:bldP spid="25" grpId="0"/>
      <p:bldP spid="26" grpId="0"/>
      <p:bldP spid="27" grpId="0"/>
      <p:bldP spid="28" grpId="0"/>
      <p:bldP spid="30" grpId="0"/>
      <p:bldP spid="4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716126-CC45-4781-B1AE-4F02C0D058ED}"/>
              </a:ext>
            </a:extLst>
          </p:cNvPr>
          <p:cNvSpPr>
            <a:spLocks noGrp="1"/>
          </p:cNvSpPr>
          <p:nvPr>
            <p:ph type="title"/>
          </p:nvPr>
        </p:nvSpPr>
        <p:spPr>
          <a:xfrm>
            <a:off x="0" y="213557"/>
            <a:ext cx="6438900" cy="647577"/>
          </a:xfrm>
        </p:spPr>
        <p:txBody>
          <a:bodyPr/>
          <a:lstStyle/>
          <a:p>
            <a:r>
              <a:rPr lang="en-GB" dirty="0" err="1"/>
              <a:t>Conversaciones</a:t>
            </a:r>
            <a:r>
              <a:rPr lang="en-GB" dirty="0"/>
              <a:t> </a:t>
            </a:r>
            <a:r>
              <a:rPr lang="en-GB" dirty="0" err="1"/>
              <a:t>en</a:t>
            </a:r>
            <a:r>
              <a:rPr lang="en-GB" dirty="0"/>
              <a:t> la fiesta</a:t>
            </a:r>
          </a:p>
        </p:txBody>
      </p:sp>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8805A46C-06B2-4D23-BB45-ED91256DD103}"/>
              </a:ext>
            </a:extLst>
          </p:cNvPr>
          <p:cNvSpPr/>
          <p:nvPr/>
        </p:nvSpPr>
        <p:spPr>
          <a:xfrm>
            <a:off x="228601" y="985900"/>
            <a:ext cx="1168131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latin typeface="Century Gothic"/>
              </a:rPr>
              <a:t>Estás</a:t>
            </a:r>
            <a:r>
              <a:rPr lang="en-GB" sz="2400" dirty="0">
                <a:latin typeface="Century Gothic"/>
              </a:rPr>
              <a:t> </a:t>
            </a:r>
            <a:r>
              <a:rPr lang="en-GB" sz="2400" dirty="0" err="1">
                <a:latin typeface="Century Gothic"/>
              </a:rPr>
              <a:t>en</a:t>
            </a:r>
            <a:r>
              <a:rPr lang="en-GB" sz="2400" dirty="0">
                <a:latin typeface="Century Gothic"/>
              </a:rPr>
              <a:t> la fiesta de San Fermín. ¡Hay </a:t>
            </a:r>
            <a:r>
              <a:rPr lang="en-GB" sz="2400" dirty="0" err="1">
                <a:latin typeface="Century Gothic"/>
              </a:rPr>
              <a:t>mucho</a:t>
            </a:r>
            <a:r>
              <a:rPr lang="en-GB" sz="2400" dirty="0">
                <a:latin typeface="Century Gothic"/>
              </a:rPr>
              <a:t> </a:t>
            </a:r>
            <a:r>
              <a:rPr lang="en-GB" sz="2400" dirty="0" err="1">
                <a:latin typeface="Century Gothic"/>
              </a:rPr>
              <a:t>ruido</a:t>
            </a:r>
            <a:r>
              <a:rPr lang="en-GB" sz="2400" dirty="0">
                <a:latin typeface="Century Gothic"/>
              </a:rPr>
              <a:t>! No </a:t>
            </a:r>
            <a:r>
              <a:rPr lang="en-GB" sz="2400" dirty="0" err="1">
                <a:latin typeface="Century Gothic"/>
              </a:rPr>
              <a:t>puedes</a:t>
            </a:r>
            <a:r>
              <a:rPr lang="en-GB" sz="2400" dirty="0">
                <a:latin typeface="Century Gothic"/>
              </a:rPr>
              <a:t> </a:t>
            </a:r>
            <a:r>
              <a:rPr lang="en-GB" sz="2400" dirty="0" err="1">
                <a:latin typeface="Century Gothic"/>
              </a:rPr>
              <a:t>oír</a:t>
            </a:r>
            <a:r>
              <a:rPr lang="en-GB" sz="2400" dirty="0">
                <a:latin typeface="Century Gothic"/>
              </a:rPr>
              <a:t> bien las </a:t>
            </a:r>
            <a:r>
              <a:rPr lang="en-GB" sz="2400" dirty="0" err="1">
                <a:latin typeface="Century Gothic"/>
              </a:rPr>
              <a:t>conversaciones</a:t>
            </a:r>
            <a:r>
              <a:rPr lang="en-GB" sz="2400" dirty="0">
                <a:latin typeface="Century Gothic"/>
              </a:rPr>
              <a:t>. Escribe </a:t>
            </a:r>
            <a:r>
              <a:rPr lang="en-GB" sz="2400" dirty="0" err="1">
                <a:latin typeface="Century Gothic"/>
              </a:rPr>
              <a:t>el</a:t>
            </a:r>
            <a:r>
              <a:rPr lang="en-GB" sz="2400" dirty="0">
                <a:latin typeface="Century Gothic"/>
              </a:rPr>
              <a:t> verbo que </a:t>
            </a:r>
            <a:r>
              <a:rPr lang="en-GB" sz="2400" dirty="0" err="1">
                <a:latin typeface="Century Gothic"/>
              </a:rPr>
              <a:t>falta</a:t>
            </a:r>
            <a:r>
              <a:rPr lang="en-GB" sz="2400" dirty="0">
                <a:latin typeface="Century Gothic"/>
              </a:rPr>
              <a:t> </a:t>
            </a:r>
            <a:r>
              <a:rPr lang="en-GB" sz="2400" dirty="0" err="1">
                <a:latin typeface="Century Gothic"/>
              </a:rPr>
              <a:t>en</a:t>
            </a:r>
            <a:r>
              <a:rPr lang="en-GB" sz="2400" dirty="0">
                <a:latin typeface="Century Gothic"/>
              </a:rPr>
              <a:t> </a:t>
            </a:r>
            <a:r>
              <a:rPr lang="en-GB" sz="2400" dirty="0" err="1">
                <a:latin typeface="Century Gothic"/>
              </a:rPr>
              <a:t>cada</a:t>
            </a:r>
            <a:r>
              <a:rPr lang="en-GB" sz="2400" dirty="0">
                <a:latin typeface="Century Gothic"/>
              </a:rPr>
              <a:t> </a:t>
            </a:r>
            <a:r>
              <a:rPr lang="en-GB" sz="2400" dirty="0" err="1">
                <a:latin typeface="Century Gothic"/>
              </a:rPr>
              <a:t>frase</a:t>
            </a:r>
            <a:r>
              <a:rPr lang="en-GB" sz="2400" dirty="0">
                <a:latin typeface="Century Gothic"/>
              </a:rPr>
              <a:t>. ¿Es </a:t>
            </a:r>
            <a:r>
              <a:rPr lang="en-GB" sz="2400" b="1" dirty="0">
                <a:latin typeface="Century Gothic"/>
              </a:rPr>
              <a:t>ser</a:t>
            </a:r>
            <a:r>
              <a:rPr lang="en-GB" sz="2400" dirty="0">
                <a:latin typeface="Century Gothic"/>
              </a:rPr>
              <a:t> o </a:t>
            </a:r>
            <a:r>
              <a:rPr lang="en-GB" sz="2400" b="1" dirty="0" err="1">
                <a:latin typeface="Century Gothic"/>
              </a:rPr>
              <a:t>estar</a:t>
            </a:r>
            <a:r>
              <a:rPr lang="en-GB" sz="2400" dirty="0">
                <a:latin typeface="Century Gothic"/>
              </a:rPr>
              <a:t>? </a:t>
            </a:r>
            <a:r>
              <a:rPr lang="en-GB" sz="2400" dirty="0" err="1">
                <a:latin typeface="Century Gothic"/>
              </a:rPr>
              <a:t>Piensa</a:t>
            </a:r>
            <a:r>
              <a:rPr lang="en-GB" sz="2400" dirty="0">
                <a:latin typeface="Century Gothic"/>
              </a:rPr>
              <a:t> </a:t>
            </a:r>
            <a:r>
              <a:rPr lang="en-GB" sz="2400" dirty="0" err="1">
                <a:latin typeface="Century Gothic"/>
              </a:rPr>
              <a:t>en</a:t>
            </a:r>
            <a:r>
              <a:rPr lang="en-GB" sz="2400" dirty="0">
                <a:latin typeface="Century Gothic"/>
              </a:rPr>
              <a:t> la persona </a:t>
            </a:r>
            <a:r>
              <a:rPr lang="en-GB" sz="2400" dirty="0" err="1">
                <a:latin typeface="Century Gothic"/>
              </a:rPr>
              <a:t>también</a:t>
            </a:r>
            <a:r>
              <a:rPr lang="en-GB" sz="2400" dirty="0">
                <a:latin typeface="Century Gothic"/>
              </a:rPr>
              <a:t>.</a:t>
            </a:r>
            <a:endParaRPr lang="en-GB" sz="2400" b="1" dirty="0">
              <a:latin typeface="Century Gothic"/>
            </a:endParaRPr>
          </a:p>
        </p:txBody>
      </p:sp>
      <p:sp>
        <p:nvSpPr>
          <p:cNvPr id="2" name="Google Shape;171;p1">
            <a:extLst>
              <a:ext uri="{FF2B5EF4-FFF2-40B4-BE49-F238E27FC236}">
                <a16:creationId xmlns:a16="http://schemas.microsoft.com/office/drawing/2014/main" id="{49D18284-7AF9-4C8B-B4B9-BF58D30146EA}"/>
              </a:ext>
            </a:extLst>
          </p:cNvPr>
          <p:cNvSpPr/>
          <p:nvPr/>
        </p:nvSpPr>
        <p:spPr>
          <a:xfrm>
            <a:off x="10277475" y="249869"/>
            <a:ext cx="1632445" cy="400919"/>
          </a:xfrm>
          <a:prstGeom prst="roundRect">
            <a:avLst>
              <a:gd name="adj" fmla="val 16667"/>
            </a:avLst>
          </a:prstGeom>
          <a:solidFill>
            <a:srgbClr val="AD1519"/>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Google Shape;898;p32">
            <a:hlinkClick r:id="" action="ppaction://noaction">
              <a:snd r:embed="rId4" name="1 La gente beep contenta.wav"/>
            </a:hlinkClick>
            <a:extLst>
              <a:ext uri="{FF2B5EF4-FFF2-40B4-BE49-F238E27FC236}">
                <a16:creationId xmlns:a16="http://schemas.microsoft.com/office/drawing/2014/main" id="{A43425BC-F8B9-475E-78E8-0EDC10817D5F}"/>
              </a:ext>
            </a:extLst>
          </p:cNvPr>
          <p:cNvSpPr/>
          <p:nvPr/>
        </p:nvSpPr>
        <p:spPr>
          <a:xfrm>
            <a:off x="824551" y="2310995"/>
            <a:ext cx="464769" cy="51661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898;p32">
            <a:hlinkClick r:id="" action="ppaction://noaction">
              <a:snd r:embed="rId5" name="2 Mi madre beep asustada.wav"/>
            </a:hlinkClick>
            <a:extLst>
              <a:ext uri="{FF2B5EF4-FFF2-40B4-BE49-F238E27FC236}">
                <a16:creationId xmlns:a16="http://schemas.microsoft.com/office/drawing/2014/main" id="{8A71A466-F34F-2D20-EF36-7A275A22DBD0}"/>
              </a:ext>
            </a:extLst>
          </p:cNvPr>
          <p:cNvSpPr/>
          <p:nvPr/>
        </p:nvSpPr>
        <p:spPr>
          <a:xfrm>
            <a:off x="824549" y="3125425"/>
            <a:ext cx="450821"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898;p32">
            <a:hlinkClick r:id="" action="ppaction://noaction">
              <a:snd r:embed="rId6" name="3 Esta calle.wav"/>
            </a:hlinkClick>
            <a:extLst>
              <a:ext uri="{FF2B5EF4-FFF2-40B4-BE49-F238E27FC236}">
                <a16:creationId xmlns:a16="http://schemas.microsoft.com/office/drawing/2014/main" id="{05D02CA7-AA77-CFA8-1BD1-C99EB0E5C20C}"/>
              </a:ext>
            </a:extLst>
          </p:cNvPr>
          <p:cNvSpPr/>
          <p:nvPr/>
        </p:nvSpPr>
        <p:spPr>
          <a:xfrm>
            <a:off x="824549" y="3939856"/>
            <a:ext cx="450821"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898;p32">
            <a:hlinkClick r:id="" action="ppaction://noaction">
              <a:snd r:embed="rId7" name="4 los toros.wav"/>
            </a:hlinkClick>
            <a:extLst>
              <a:ext uri="{FF2B5EF4-FFF2-40B4-BE49-F238E27FC236}">
                <a16:creationId xmlns:a16="http://schemas.microsoft.com/office/drawing/2014/main" id="{4DDC3E1E-B467-3A31-3803-39A36C695C17}"/>
              </a:ext>
            </a:extLst>
          </p:cNvPr>
          <p:cNvSpPr/>
          <p:nvPr/>
        </p:nvSpPr>
        <p:spPr>
          <a:xfrm>
            <a:off x="824550" y="4754287"/>
            <a:ext cx="464769"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Google Shape;898;p32">
            <a:hlinkClick r:id="" action="ppaction://noaction">
              <a:snd r:embed="rId8" name="5 Mis amigos.wav"/>
            </a:hlinkClick>
            <a:extLst>
              <a:ext uri="{FF2B5EF4-FFF2-40B4-BE49-F238E27FC236}">
                <a16:creationId xmlns:a16="http://schemas.microsoft.com/office/drawing/2014/main" id="{9DE19DF1-60BD-A042-5574-CA9A9EEFAAD7}"/>
              </a:ext>
            </a:extLst>
          </p:cNvPr>
          <p:cNvSpPr/>
          <p:nvPr/>
        </p:nvSpPr>
        <p:spPr>
          <a:xfrm>
            <a:off x="824549" y="5568718"/>
            <a:ext cx="464770"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F66A8DDB-7E54-B9EB-A83C-CC2B7DD88251}"/>
              </a:ext>
            </a:extLst>
          </p:cNvPr>
          <p:cNvSpPr txBox="1"/>
          <p:nvPr/>
        </p:nvSpPr>
        <p:spPr>
          <a:xfrm>
            <a:off x="1377021" y="2329915"/>
            <a:ext cx="4248279" cy="461665"/>
          </a:xfrm>
          <a:prstGeom prst="rect">
            <a:avLst/>
          </a:prstGeom>
          <a:noFill/>
        </p:spPr>
        <p:txBody>
          <a:bodyPr wrap="none" rtlCol="0">
            <a:spAutoFit/>
          </a:bodyPr>
          <a:lstStyle/>
          <a:p>
            <a:r>
              <a:rPr lang="en-ES" sz="2400" dirty="0"/>
              <a:t>La gente _______ contenta.</a:t>
            </a:r>
          </a:p>
        </p:txBody>
      </p:sp>
      <p:sp>
        <p:nvSpPr>
          <p:cNvPr id="15" name="TextBox 14">
            <a:extLst>
              <a:ext uri="{FF2B5EF4-FFF2-40B4-BE49-F238E27FC236}">
                <a16:creationId xmlns:a16="http://schemas.microsoft.com/office/drawing/2014/main" id="{BF31713D-D98D-21DF-DEB0-77384051A8D9}"/>
              </a:ext>
            </a:extLst>
          </p:cNvPr>
          <p:cNvSpPr txBox="1"/>
          <p:nvPr/>
        </p:nvSpPr>
        <p:spPr>
          <a:xfrm>
            <a:off x="1377021" y="3146484"/>
            <a:ext cx="4322017" cy="461665"/>
          </a:xfrm>
          <a:prstGeom prst="rect">
            <a:avLst/>
          </a:prstGeom>
          <a:noFill/>
        </p:spPr>
        <p:txBody>
          <a:bodyPr wrap="none" rtlCol="0">
            <a:spAutoFit/>
          </a:bodyPr>
          <a:lstStyle/>
          <a:p>
            <a:r>
              <a:rPr lang="en-GB" sz="2400" dirty="0"/>
              <a:t>Mi </a:t>
            </a:r>
            <a:r>
              <a:rPr lang="en-GB" sz="2400" dirty="0" err="1"/>
              <a:t>madre</a:t>
            </a:r>
            <a:r>
              <a:rPr lang="en-GB" sz="2400" dirty="0"/>
              <a:t> </a:t>
            </a:r>
            <a:r>
              <a:rPr lang="en-ES" sz="2400" dirty="0"/>
              <a:t>_______ </a:t>
            </a:r>
            <a:r>
              <a:rPr lang="en-GB" sz="2400" dirty="0" err="1"/>
              <a:t>asustada</a:t>
            </a:r>
            <a:r>
              <a:rPr lang="en-GB" sz="2400" dirty="0"/>
              <a:t>.</a:t>
            </a:r>
          </a:p>
        </p:txBody>
      </p:sp>
      <p:sp>
        <p:nvSpPr>
          <p:cNvPr id="16" name="TextBox 15">
            <a:extLst>
              <a:ext uri="{FF2B5EF4-FFF2-40B4-BE49-F238E27FC236}">
                <a16:creationId xmlns:a16="http://schemas.microsoft.com/office/drawing/2014/main" id="{2A7B9A83-CCCE-9C56-A28C-F2A86B334C3E}"/>
              </a:ext>
            </a:extLst>
          </p:cNvPr>
          <p:cNvSpPr txBox="1"/>
          <p:nvPr/>
        </p:nvSpPr>
        <p:spPr>
          <a:xfrm>
            <a:off x="1377021" y="3963053"/>
            <a:ext cx="5144357" cy="461665"/>
          </a:xfrm>
          <a:prstGeom prst="rect">
            <a:avLst/>
          </a:prstGeom>
          <a:noFill/>
        </p:spPr>
        <p:txBody>
          <a:bodyPr wrap="none" rtlCol="0">
            <a:spAutoFit/>
          </a:bodyPr>
          <a:lstStyle/>
          <a:p>
            <a:r>
              <a:rPr lang="en-GB" sz="2400" dirty="0" err="1"/>
              <a:t>Esta</a:t>
            </a:r>
            <a:r>
              <a:rPr lang="en-GB" sz="2400" dirty="0"/>
              <a:t> </a:t>
            </a:r>
            <a:r>
              <a:rPr lang="en-GB" sz="2400" dirty="0" err="1"/>
              <a:t>calle</a:t>
            </a:r>
            <a:r>
              <a:rPr lang="en-GB" sz="2400" dirty="0"/>
              <a:t> </a:t>
            </a:r>
            <a:r>
              <a:rPr lang="en-ES" sz="2400" dirty="0"/>
              <a:t>_______ </a:t>
            </a:r>
            <a:r>
              <a:rPr lang="en-GB" sz="2400" dirty="0" err="1"/>
              <a:t>bastante</a:t>
            </a:r>
            <a:r>
              <a:rPr lang="en-GB" sz="2400" dirty="0"/>
              <a:t> </a:t>
            </a:r>
            <a:r>
              <a:rPr lang="en-GB" sz="2400" dirty="0" err="1"/>
              <a:t>larga</a:t>
            </a:r>
            <a:r>
              <a:rPr lang="en-GB" sz="2400" dirty="0"/>
              <a:t>.</a:t>
            </a:r>
          </a:p>
        </p:txBody>
      </p:sp>
      <p:sp>
        <p:nvSpPr>
          <p:cNvPr id="17" name="TextBox 16">
            <a:extLst>
              <a:ext uri="{FF2B5EF4-FFF2-40B4-BE49-F238E27FC236}">
                <a16:creationId xmlns:a16="http://schemas.microsoft.com/office/drawing/2014/main" id="{471BC028-3F41-C669-6818-89BB1602A744}"/>
              </a:ext>
            </a:extLst>
          </p:cNvPr>
          <p:cNvSpPr txBox="1"/>
          <p:nvPr/>
        </p:nvSpPr>
        <p:spPr>
          <a:xfrm>
            <a:off x="1377021" y="4779622"/>
            <a:ext cx="4743606" cy="461665"/>
          </a:xfrm>
          <a:prstGeom prst="rect">
            <a:avLst/>
          </a:prstGeom>
          <a:noFill/>
        </p:spPr>
        <p:txBody>
          <a:bodyPr wrap="none" rtlCol="0">
            <a:spAutoFit/>
          </a:bodyPr>
          <a:lstStyle/>
          <a:p>
            <a:r>
              <a:rPr lang="en-GB" sz="2400" dirty="0"/>
              <a:t>Los toros </a:t>
            </a:r>
            <a:r>
              <a:rPr lang="en-ES" sz="2400" dirty="0"/>
              <a:t>_______ </a:t>
            </a:r>
            <a:r>
              <a:rPr lang="en-GB" sz="2400" dirty="0" err="1"/>
              <a:t>muy</a:t>
            </a:r>
            <a:r>
              <a:rPr lang="en-GB" sz="2400" dirty="0"/>
              <a:t> </a:t>
            </a:r>
            <a:r>
              <a:rPr lang="en-GB" sz="2400" dirty="0" err="1"/>
              <a:t>grandes</a:t>
            </a:r>
            <a:r>
              <a:rPr lang="en-GB" sz="2400" dirty="0"/>
              <a:t>.</a:t>
            </a:r>
          </a:p>
        </p:txBody>
      </p:sp>
      <p:sp>
        <p:nvSpPr>
          <p:cNvPr id="18" name="TextBox 17">
            <a:extLst>
              <a:ext uri="{FF2B5EF4-FFF2-40B4-BE49-F238E27FC236}">
                <a16:creationId xmlns:a16="http://schemas.microsoft.com/office/drawing/2014/main" id="{8AE9ACFE-3045-A131-1F85-F98F0002E774}"/>
              </a:ext>
            </a:extLst>
          </p:cNvPr>
          <p:cNvSpPr txBox="1"/>
          <p:nvPr/>
        </p:nvSpPr>
        <p:spPr>
          <a:xfrm>
            <a:off x="1377021" y="5596190"/>
            <a:ext cx="6080511" cy="461665"/>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dirty="0">
                <a:ln>
                  <a:noFill/>
                </a:ln>
                <a:effectLst/>
                <a:uLnTx/>
                <a:uFillTx/>
                <a:latin typeface="Century Gothic"/>
                <a:ea typeface="+mn-ea"/>
                <a:cs typeface="+mn-cs"/>
              </a:rPr>
              <a:t>Mis amigos</a:t>
            </a:r>
            <a:r>
              <a:rPr kumimoji="0" lang="en-GB" sz="2400" b="0" i="0" u="none" strike="noStrike" kern="1200" cap="none" spc="0" normalizeH="0" noProof="0" dirty="0">
                <a:ln>
                  <a:noFill/>
                </a:ln>
                <a:effectLst/>
                <a:uLnTx/>
                <a:uFillTx/>
                <a:latin typeface="Century Gothic"/>
                <a:ea typeface="+mn-ea"/>
                <a:cs typeface="+mn-cs"/>
              </a:rPr>
              <a:t> </a:t>
            </a:r>
            <a:r>
              <a:rPr lang="en-ES" sz="2400" dirty="0"/>
              <a:t>_______ </a:t>
            </a:r>
            <a:r>
              <a:rPr lang="en-GB" sz="2400" b="0" dirty="0" err="1">
                <a:latin typeface="Century Gothic"/>
              </a:rPr>
              <a:t>en</a:t>
            </a:r>
            <a:r>
              <a:rPr lang="en-GB" sz="2400" b="0" dirty="0">
                <a:latin typeface="Century Gothic"/>
              </a:rPr>
              <a:t> </a:t>
            </a:r>
            <a:r>
              <a:rPr lang="en-GB" sz="2400" b="0" dirty="0" err="1">
                <a:latin typeface="Century Gothic"/>
              </a:rPr>
              <a:t>el</a:t>
            </a:r>
            <a:r>
              <a:rPr lang="en-GB" sz="2400" b="0" dirty="0">
                <a:latin typeface="Century Gothic"/>
              </a:rPr>
              <a:t> </a:t>
            </a:r>
            <a:r>
              <a:rPr lang="en-GB" sz="2400" b="0" dirty="0" err="1">
                <a:latin typeface="Century Gothic"/>
              </a:rPr>
              <a:t>ayuntamiento</a:t>
            </a:r>
            <a:r>
              <a:rPr lang="en-GB" sz="2400" b="0" dirty="0">
                <a:latin typeface="Century Gothic"/>
              </a:rPr>
              <a:t>.</a:t>
            </a:r>
          </a:p>
        </p:txBody>
      </p:sp>
      <p:sp>
        <p:nvSpPr>
          <p:cNvPr id="20" name="TextBox 19">
            <a:extLst>
              <a:ext uri="{FF2B5EF4-FFF2-40B4-BE49-F238E27FC236}">
                <a16:creationId xmlns:a16="http://schemas.microsoft.com/office/drawing/2014/main" id="{E3997FC5-A2C0-8070-0155-02D62AC18DB0}"/>
              </a:ext>
            </a:extLst>
          </p:cNvPr>
          <p:cNvSpPr txBox="1"/>
          <p:nvPr/>
        </p:nvSpPr>
        <p:spPr>
          <a:xfrm>
            <a:off x="2929369" y="2295571"/>
            <a:ext cx="819455" cy="461665"/>
          </a:xfrm>
          <a:prstGeom prst="rect">
            <a:avLst/>
          </a:prstGeom>
          <a:noFill/>
        </p:spPr>
        <p:txBody>
          <a:bodyPr wrap="none" rtlCol="0">
            <a:spAutoFit/>
          </a:bodyPr>
          <a:lstStyle/>
          <a:p>
            <a:r>
              <a:rPr lang="en-ES" sz="2400" b="1" dirty="0">
                <a:solidFill>
                  <a:schemeClr val="accent3"/>
                </a:solidFill>
              </a:rPr>
              <a:t>está</a:t>
            </a:r>
          </a:p>
        </p:txBody>
      </p:sp>
      <p:sp>
        <p:nvSpPr>
          <p:cNvPr id="21" name="TextBox 20">
            <a:extLst>
              <a:ext uri="{FF2B5EF4-FFF2-40B4-BE49-F238E27FC236}">
                <a16:creationId xmlns:a16="http://schemas.microsoft.com/office/drawing/2014/main" id="{5A1F9E80-C967-4242-AB8F-9D1FB64F0A9B}"/>
              </a:ext>
            </a:extLst>
          </p:cNvPr>
          <p:cNvSpPr txBox="1"/>
          <p:nvPr/>
        </p:nvSpPr>
        <p:spPr>
          <a:xfrm>
            <a:off x="3038435" y="3095015"/>
            <a:ext cx="819455" cy="461665"/>
          </a:xfrm>
          <a:prstGeom prst="rect">
            <a:avLst/>
          </a:prstGeom>
          <a:noFill/>
        </p:spPr>
        <p:txBody>
          <a:bodyPr wrap="none" rtlCol="0">
            <a:spAutoFit/>
          </a:bodyPr>
          <a:lstStyle/>
          <a:p>
            <a:r>
              <a:rPr lang="en-ES" sz="2400" b="1" dirty="0">
                <a:solidFill>
                  <a:schemeClr val="accent3"/>
                </a:solidFill>
              </a:rPr>
              <a:t>está</a:t>
            </a:r>
          </a:p>
        </p:txBody>
      </p:sp>
      <p:sp>
        <p:nvSpPr>
          <p:cNvPr id="22" name="TextBox 21">
            <a:extLst>
              <a:ext uri="{FF2B5EF4-FFF2-40B4-BE49-F238E27FC236}">
                <a16:creationId xmlns:a16="http://schemas.microsoft.com/office/drawing/2014/main" id="{D7503815-871B-5B3E-BEA5-9F007613AD6D}"/>
              </a:ext>
            </a:extLst>
          </p:cNvPr>
          <p:cNvSpPr txBox="1"/>
          <p:nvPr/>
        </p:nvSpPr>
        <p:spPr>
          <a:xfrm>
            <a:off x="3189918" y="3928708"/>
            <a:ext cx="516488" cy="461665"/>
          </a:xfrm>
          <a:prstGeom prst="rect">
            <a:avLst/>
          </a:prstGeom>
          <a:noFill/>
        </p:spPr>
        <p:txBody>
          <a:bodyPr wrap="none" rtlCol="0">
            <a:spAutoFit/>
          </a:bodyPr>
          <a:lstStyle/>
          <a:p>
            <a:r>
              <a:rPr lang="en-ES" sz="2400" b="1" dirty="0">
                <a:solidFill>
                  <a:schemeClr val="accent3"/>
                </a:solidFill>
              </a:rPr>
              <a:t>es</a:t>
            </a:r>
          </a:p>
        </p:txBody>
      </p:sp>
      <p:sp>
        <p:nvSpPr>
          <p:cNvPr id="23" name="TextBox 22">
            <a:extLst>
              <a:ext uri="{FF2B5EF4-FFF2-40B4-BE49-F238E27FC236}">
                <a16:creationId xmlns:a16="http://schemas.microsoft.com/office/drawing/2014/main" id="{D392CB3C-D411-9562-5A8C-47BDFCFD5469}"/>
              </a:ext>
            </a:extLst>
          </p:cNvPr>
          <p:cNvSpPr txBox="1"/>
          <p:nvPr/>
        </p:nvSpPr>
        <p:spPr>
          <a:xfrm>
            <a:off x="3018505" y="4758176"/>
            <a:ext cx="700833" cy="461665"/>
          </a:xfrm>
          <a:prstGeom prst="rect">
            <a:avLst/>
          </a:prstGeom>
          <a:noFill/>
        </p:spPr>
        <p:txBody>
          <a:bodyPr wrap="none" rtlCol="0">
            <a:spAutoFit/>
          </a:bodyPr>
          <a:lstStyle/>
          <a:p>
            <a:r>
              <a:rPr lang="en-ES" sz="2400" b="1" dirty="0">
                <a:solidFill>
                  <a:schemeClr val="accent3"/>
                </a:solidFill>
              </a:rPr>
              <a:t>son</a:t>
            </a:r>
          </a:p>
        </p:txBody>
      </p:sp>
      <p:sp>
        <p:nvSpPr>
          <p:cNvPr id="24" name="TextBox 23">
            <a:extLst>
              <a:ext uri="{FF2B5EF4-FFF2-40B4-BE49-F238E27FC236}">
                <a16:creationId xmlns:a16="http://schemas.microsoft.com/office/drawing/2014/main" id="{9BC2C4D3-4CC0-33E3-1DD6-32B512036FB4}"/>
              </a:ext>
            </a:extLst>
          </p:cNvPr>
          <p:cNvSpPr txBox="1"/>
          <p:nvPr/>
        </p:nvSpPr>
        <p:spPr>
          <a:xfrm>
            <a:off x="3189918" y="5566431"/>
            <a:ext cx="997389" cy="461665"/>
          </a:xfrm>
          <a:prstGeom prst="rect">
            <a:avLst/>
          </a:prstGeom>
          <a:noFill/>
        </p:spPr>
        <p:txBody>
          <a:bodyPr wrap="none" rtlCol="0">
            <a:spAutoFit/>
          </a:bodyPr>
          <a:lstStyle/>
          <a:p>
            <a:r>
              <a:rPr lang="en-ES" sz="2400" b="1" dirty="0">
                <a:solidFill>
                  <a:schemeClr val="accent3"/>
                </a:solidFill>
              </a:rPr>
              <a:t>están</a:t>
            </a:r>
          </a:p>
        </p:txBody>
      </p:sp>
      <p:pic>
        <p:nvPicPr>
          <p:cNvPr id="1026" name="Picture 2" descr="gente en cemento gris">
            <a:extLst>
              <a:ext uri="{FF2B5EF4-FFF2-40B4-BE49-F238E27FC236}">
                <a16:creationId xmlns:a16="http://schemas.microsoft.com/office/drawing/2014/main" id="{83BF0584-B54B-5142-47F9-F42CE5EE728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978433" y="2057799"/>
            <a:ext cx="3897872" cy="21925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statua religiosa desfilando en la calle">
            <a:extLst>
              <a:ext uri="{FF2B5EF4-FFF2-40B4-BE49-F238E27FC236}">
                <a16:creationId xmlns:a16="http://schemas.microsoft.com/office/drawing/2014/main" id="{946F2EE4-F572-434A-0089-65AF8E3EB42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777243" y="4494239"/>
            <a:ext cx="3082633" cy="1734207"/>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898;p32">
            <a:hlinkClick r:id="" action="ppaction://noaction">
              <a:snd r:embed="rId11" name="1 2 La gente beep contenta.wav"/>
            </a:hlinkClick>
            <a:extLst>
              <a:ext uri="{FF2B5EF4-FFF2-40B4-BE49-F238E27FC236}">
                <a16:creationId xmlns:a16="http://schemas.microsoft.com/office/drawing/2014/main" id="{2E48863D-7FFA-D9DF-DF18-802FDAE56D34}"/>
              </a:ext>
            </a:extLst>
          </p:cNvPr>
          <p:cNvSpPr/>
          <p:nvPr/>
        </p:nvSpPr>
        <p:spPr>
          <a:xfrm>
            <a:off x="205267" y="2310995"/>
            <a:ext cx="464769" cy="516610"/>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chemeClr val="accent3"/>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chemeClr val="accent3"/>
              </a:solidFill>
              <a:effectLst/>
              <a:uLnTx/>
              <a:uFillTx/>
              <a:latin typeface="Arial"/>
              <a:cs typeface="Arial"/>
              <a:sym typeface="Arial"/>
            </a:endParaRPr>
          </a:p>
        </p:txBody>
      </p:sp>
      <p:sp>
        <p:nvSpPr>
          <p:cNvPr id="26" name="Google Shape;898;p32">
            <a:hlinkClick r:id="" action="ppaction://noaction">
              <a:snd r:embed="rId12" name="2 2 Mi madre beep asustada.wav"/>
            </a:hlinkClick>
            <a:extLst>
              <a:ext uri="{FF2B5EF4-FFF2-40B4-BE49-F238E27FC236}">
                <a16:creationId xmlns:a16="http://schemas.microsoft.com/office/drawing/2014/main" id="{C36A315F-E133-5752-EA67-756BBA4C26A4}"/>
              </a:ext>
            </a:extLst>
          </p:cNvPr>
          <p:cNvSpPr/>
          <p:nvPr/>
        </p:nvSpPr>
        <p:spPr>
          <a:xfrm>
            <a:off x="205265" y="3125425"/>
            <a:ext cx="450821"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chemeClr val="accent3"/>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chemeClr val="accent3"/>
              </a:solidFill>
              <a:effectLst/>
              <a:uLnTx/>
              <a:uFillTx/>
              <a:latin typeface="Arial"/>
              <a:cs typeface="Arial"/>
              <a:sym typeface="Arial"/>
            </a:endParaRPr>
          </a:p>
        </p:txBody>
      </p:sp>
      <p:sp>
        <p:nvSpPr>
          <p:cNvPr id="27" name="Google Shape;898;p32">
            <a:hlinkClick r:id="" action="ppaction://noaction">
              <a:snd r:embed="rId13" name="3 2 Esta calle.wav"/>
            </a:hlinkClick>
            <a:extLst>
              <a:ext uri="{FF2B5EF4-FFF2-40B4-BE49-F238E27FC236}">
                <a16:creationId xmlns:a16="http://schemas.microsoft.com/office/drawing/2014/main" id="{1E8D2C11-C076-9089-11BD-24404A0B203D}"/>
              </a:ext>
            </a:extLst>
          </p:cNvPr>
          <p:cNvSpPr/>
          <p:nvPr/>
        </p:nvSpPr>
        <p:spPr>
          <a:xfrm>
            <a:off x="205265" y="3939856"/>
            <a:ext cx="450821"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chemeClr val="accent3"/>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chemeClr val="accent3"/>
              </a:solidFill>
              <a:effectLst/>
              <a:uLnTx/>
              <a:uFillTx/>
              <a:latin typeface="Arial"/>
              <a:cs typeface="Arial"/>
              <a:sym typeface="Arial"/>
            </a:endParaRPr>
          </a:p>
        </p:txBody>
      </p:sp>
      <p:sp>
        <p:nvSpPr>
          <p:cNvPr id="28" name="Google Shape;898;p32">
            <a:hlinkClick r:id="" action="ppaction://noaction">
              <a:snd r:embed="rId14" name="4 2 los toros.wav"/>
            </a:hlinkClick>
            <a:extLst>
              <a:ext uri="{FF2B5EF4-FFF2-40B4-BE49-F238E27FC236}">
                <a16:creationId xmlns:a16="http://schemas.microsoft.com/office/drawing/2014/main" id="{0E4B32E1-4761-FC8E-220C-06259FD76CF6}"/>
              </a:ext>
            </a:extLst>
          </p:cNvPr>
          <p:cNvSpPr/>
          <p:nvPr/>
        </p:nvSpPr>
        <p:spPr>
          <a:xfrm>
            <a:off x="205266" y="4754287"/>
            <a:ext cx="464769"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chemeClr val="accent3"/>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chemeClr val="accent3"/>
              </a:solidFill>
              <a:effectLst/>
              <a:uLnTx/>
              <a:uFillTx/>
              <a:latin typeface="Arial"/>
              <a:cs typeface="Arial"/>
              <a:sym typeface="Arial"/>
            </a:endParaRPr>
          </a:p>
        </p:txBody>
      </p:sp>
      <p:sp>
        <p:nvSpPr>
          <p:cNvPr id="29" name="Google Shape;898;p32">
            <a:hlinkClick r:id="" action="ppaction://noaction">
              <a:snd r:embed="rId15" name="5 2 Mis amigos.wav"/>
            </a:hlinkClick>
            <a:extLst>
              <a:ext uri="{FF2B5EF4-FFF2-40B4-BE49-F238E27FC236}">
                <a16:creationId xmlns:a16="http://schemas.microsoft.com/office/drawing/2014/main" id="{59696572-6290-3FF6-1D00-00493F51EE38}"/>
              </a:ext>
            </a:extLst>
          </p:cNvPr>
          <p:cNvSpPr/>
          <p:nvPr/>
        </p:nvSpPr>
        <p:spPr>
          <a:xfrm>
            <a:off x="205265" y="5568718"/>
            <a:ext cx="464770"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chemeClr val="accent3"/>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chemeClr val="accent3"/>
              </a:solidFill>
              <a:effectLst/>
              <a:uLnTx/>
              <a:uFillTx/>
              <a:latin typeface="Arial"/>
              <a:cs typeface="Arial"/>
              <a:sym typeface="Arial"/>
            </a:endParaRPr>
          </a:p>
        </p:txBody>
      </p:sp>
      <p:sp>
        <p:nvSpPr>
          <p:cNvPr id="30" name="TextBox 29">
            <a:extLst>
              <a:ext uri="{FF2B5EF4-FFF2-40B4-BE49-F238E27FC236}">
                <a16:creationId xmlns:a16="http://schemas.microsoft.com/office/drawing/2014/main" id="{87C5D5DB-CD1B-8BE7-4ED6-FC994C533A4E}"/>
              </a:ext>
            </a:extLst>
          </p:cNvPr>
          <p:cNvSpPr txBox="1"/>
          <p:nvPr/>
        </p:nvSpPr>
        <p:spPr>
          <a:xfrm>
            <a:off x="6381521" y="1986174"/>
            <a:ext cx="1523174" cy="400110"/>
          </a:xfrm>
          <a:prstGeom prst="rect">
            <a:avLst/>
          </a:prstGeom>
          <a:noFill/>
        </p:spPr>
        <p:txBody>
          <a:bodyPr wrap="none" rtlCol="0">
            <a:spAutoFit/>
          </a:bodyPr>
          <a:lstStyle/>
          <a:p>
            <a:r>
              <a:rPr lang="en-ES" sz="2000" dirty="0"/>
              <a:t>*toro = bull</a:t>
            </a:r>
          </a:p>
        </p:txBody>
      </p:sp>
    </p:spTree>
    <p:extLst>
      <p:ext uri="{BB962C8B-B14F-4D97-AF65-F5344CB8AC3E}">
        <p14:creationId xmlns:p14="http://schemas.microsoft.com/office/powerpoint/2010/main" val="324147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0" grpId="0"/>
      <p:bldP spid="21" grpId="0"/>
      <p:bldP spid="22" grpId="0"/>
      <p:bldP spid="23" grpId="0"/>
      <p:bldP spid="24" grpId="0"/>
      <p:bldP spid="25" grpId="0" animBg="1"/>
      <p:bldP spid="26" grpId="0" animBg="1"/>
      <p:bldP spid="27" grpId="0" animBg="1"/>
      <p:bldP spid="28" grpId="0" animBg="1"/>
      <p:bldP spid="2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716126-CC45-4781-B1AE-4F02C0D058ED}"/>
              </a:ext>
            </a:extLst>
          </p:cNvPr>
          <p:cNvSpPr>
            <a:spLocks noGrp="1"/>
          </p:cNvSpPr>
          <p:nvPr>
            <p:ph type="title"/>
          </p:nvPr>
        </p:nvSpPr>
        <p:spPr>
          <a:xfrm>
            <a:off x="0" y="213557"/>
            <a:ext cx="6438900" cy="647577"/>
          </a:xfrm>
        </p:spPr>
        <p:txBody>
          <a:bodyPr/>
          <a:lstStyle/>
          <a:p>
            <a:r>
              <a:rPr lang="en-GB" dirty="0" err="1"/>
              <a:t>Conversaciones</a:t>
            </a:r>
            <a:r>
              <a:rPr lang="en-GB" dirty="0"/>
              <a:t> </a:t>
            </a:r>
            <a:r>
              <a:rPr lang="en-GB" dirty="0" err="1"/>
              <a:t>en</a:t>
            </a:r>
            <a:r>
              <a:rPr lang="en-GB" dirty="0"/>
              <a:t> la fiesta</a:t>
            </a:r>
          </a:p>
        </p:txBody>
      </p:sp>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8805A46C-06B2-4D23-BB45-ED91256DD103}"/>
              </a:ext>
            </a:extLst>
          </p:cNvPr>
          <p:cNvSpPr/>
          <p:nvPr/>
        </p:nvSpPr>
        <p:spPr>
          <a:xfrm>
            <a:off x="228601" y="985900"/>
            <a:ext cx="1168131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latin typeface="Century Gothic"/>
              </a:rPr>
              <a:t>Estás</a:t>
            </a:r>
            <a:r>
              <a:rPr lang="en-GB" sz="2400" dirty="0">
                <a:latin typeface="Century Gothic"/>
              </a:rPr>
              <a:t> </a:t>
            </a:r>
            <a:r>
              <a:rPr lang="en-GB" sz="2400" dirty="0" err="1">
                <a:latin typeface="Century Gothic"/>
              </a:rPr>
              <a:t>en</a:t>
            </a:r>
            <a:r>
              <a:rPr lang="en-GB" sz="2400" dirty="0">
                <a:latin typeface="Century Gothic"/>
              </a:rPr>
              <a:t> la fiesta de San Fermín. ¡Hay </a:t>
            </a:r>
            <a:r>
              <a:rPr lang="en-GB" sz="2400" dirty="0" err="1">
                <a:latin typeface="Century Gothic"/>
              </a:rPr>
              <a:t>mucho</a:t>
            </a:r>
            <a:r>
              <a:rPr lang="en-GB" sz="2400" dirty="0">
                <a:latin typeface="Century Gothic"/>
              </a:rPr>
              <a:t> </a:t>
            </a:r>
            <a:r>
              <a:rPr lang="en-GB" sz="2400" dirty="0" err="1">
                <a:latin typeface="Century Gothic"/>
              </a:rPr>
              <a:t>ruido</a:t>
            </a:r>
            <a:r>
              <a:rPr lang="en-GB" sz="2400" dirty="0">
                <a:latin typeface="Century Gothic"/>
              </a:rPr>
              <a:t>! No </a:t>
            </a:r>
            <a:r>
              <a:rPr lang="en-GB" sz="2400" dirty="0" err="1">
                <a:latin typeface="Century Gothic"/>
              </a:rPr>
              <a:t>puedes</a:t>
            </a:r>
            <a:r>
              <a:rPr lang="en-GB" sz="2400" dirty="0">
                <a:latin typeface="Century Gothic"/>
              </a:rPr>
              <a:t> </a:t>
            </a:r>
            <a:r>
              <a:rPr lang="en-GB" sz="2400" dirty="0" err="1">
                <a:latin typeface="Century Gothic"/>
              </a:rPr>
              <a:t>oír</a:t>
            </a:r>
            <a:r>
              <a:rPr lang="en-GB" sz="2400" dirty="0">
                <a:latin typeface="Century Gothic"/>
              </a:rPr>
              <a:t> bien las </a:t>
            </a:r>
            <a:r>
              <a:rPr lang="en-GB" sz="2400" dirty="0" err="1">
                <a:latin typeface="Century Gothic"/>
              </a:rPr>
              <a:t>conversaciones</a:t>
            </a:r>
            <a:r>
              <a:rPr lang="en-GB" sz="2400" dirty="0">
                <a:latin typeface="Century Gothic"/>
              </a:rPr>
              <a:t>. Escribe </a:t>
            </a:r>
            <a:r>
              <a:rPr lang="en-GB" sz="2400" dirty="0" err="1">
                <a:latin typeface="Century Gothic"/>
              </a:rPr>
              <a:t>el</a:t>
            </a:r>
            <a:r>
              <a:rPr lang="en-GB" sz="2400" dirty="0">
                <a:latin typeface="Century Gothic"/>
              </a:rPr>
              <a:t> verbo que </a:t>
            </a:r>
            <a:r>
              <a:rPr lang="en-GB" sz="2400" dirty="0" err="1">
                <a:latin typeface="Century Gothic"/>
              </a:rPr>
              <a:t>falta</a:t>
            </a:r>
            <a:r>
              <a:rPr lang="en-GB" sz="2400" dirty="0">
                <a:latin typeface="Century Gothic"/>
              </a:rPr>
              <a:t> </a:t>
            </a:r>
            <a:r>
              <a:rPr lang="en-GB" sz="2400" dirty="0" err="1">
                <a:latin typeface="Century Gothic"/>
              </a:rPr>
              <a:t>en</a:t>
            </a:r>
            <a:r>
              <a:rPr lang="en-GB" sz="2400" dirty="0">
                <a:latin typeface="Century Gothic"/>
              </a:rPr>
              <a:t> </a:t>
            </a:r>
            <a:r>
              <a:rPr lang="en-GB" sz="2400" dirty="0" err="1">
                <a:latin typeface="Century Gothic"/>
              </a:rPr>
              <a:t>cada</a:t>
            </a:r>
            <a:r>
              <a:rPr lang="en-GB" sz="2400" dirty="0">
                <a:latin typeface="Century Gothic"/>
              </a:rPr>
              <a:t> </a:t>
            </a:r>
            <a:r>
              <a:rPr lang="en-GB" sz="2400" dirty="0" err="1">
                <a:latin typeface="Century Gothic"/>
              </a:rPr>
              <a:t>frase</a:t>
            </a:r>
            <a:r>
              <a:rPr lang="en-GB" sz="2400" dirty="0">
                <a:latin typeface="Century Gothic"/>
              </a:rPr>
              <a:t>. ¿Es </a:t>
            </a:r>
            <a:r>
              <a:rPr lang="en-GB" sz="2400" b="1" dirty="0">
                <a:latin typeface="Century Gothic"/>
              </a:rPr>
              <a:t>ser</a:t>
            </a:r>
            <a:r>
              <a:rPr lang="en-GB" sz="2400" dirty="0">
                <a:latin typeface="Century Gothic"/>
              </a:rPr>
              <a:t> o </a:t>
            </a:r>
            <a:r>
              <a:rPr lang="en-GB" sz="2400" b="1" dirty="0" err="1">
                <a:latin typeface="Century Gothic"/>
              </a:rPr>
              <a:t>estar</a:t>
            </a:r>
            <a:r>
              <a:rPr lang="en-GB" sz="2400" dirty="0">
                <a:latin typeface="Century Gothic"/>
              </a:rPr>
              <a:t>? </a:t>
            </a:r>
            <a:r>
              <a:rPr lang="en-GB" sz="2400" dirty="0" err="1">
                <a:latin typeface="Century Gothic"/>
              </a:rPr>
              <a:t>Piensa</a:t>
            </a:r>
            <a:r>
              <a:rPr lang="en-GB" sz="2400" dirty="0">
                <a:latin typeface="Century Gothic"/>
              </a:rPr>
              <a:t> </a:t>
            </a:r>
            <a:r>
              <a:rPr lang="en-GB" sz="2400" dirty="0" err="1">
                <a:latin typeface="Century Gothic"/>
              </a:rPr>
              <a:t>en</a:t>
            </a:r>
            <a:r>
              <a:rPr lang="en-GB" sz="2400" dirty="0">
                <a:latin typeface="Century Gothic"/>
              </a:rPr>
              <a:t> la persona </a:t>
            </a:r>
            <a:r>
              <a:rPr lang="en-GB" sz="2400" dirty="0" err="1">
                <a:latin typeface="Century Gothic"/>
              </a:rPr>
              <a:t>también</a:t>
            </a:r>
            <a:r>
              <a:rPr lang="en-GB" sz="2400" dirty="0">
                <a:latin typeface="Century Gothic"/>
              </a:rPr>
              <a:t>.</a:t>
            </a:r>
            <a:endParaRPr lang="en-GB" sz="2400" b="1" dirty="0">
              <a:latin typeface="Century Gothic"/>
            </a:endParaRPr>
          </a:p>
        </p:txBody>
      </p:sp>
      <p:sp>
        <p:nvSpPr>
          <p:cNvPr id="2" name="Google Shape;171;p1">
            <a:extLst>
              <a:ext uri="{FF2B5EF4-FFF2-40B4-BE49-F238E27FC236}">
                <a16:creationId xmlns:a16="http://schemas.microsoft.com/office/drawing/2014/main" id="{49D18284-7AF9-4C8B-B4B9-BF58D30146EA}"/>
              </a:ext>
            </a:extLst>
          </p:cNvPr>
          <p:cNvSpPr/>
          <p:nvPr/>
        </p:nvSpPr>
        <p:spPr>
          <a:xfrm>
            <a:off x="10277475" y="249869"/>
            <a:ext cx="1632445" cy="400919"/>
          </a:xfrm>
          <a:prstGeom prst="roundRect">
            <a:avLst>
              <a:gd name="adj" fmla="val 16667"/>
            </a:avLst>
          </a:prstGeom>
          <a:solidFill>
            <a:srgbClr val="AD1519"/>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fr-FR"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Google Shape;898;p32">
            <a:hlinkClick r:id="" action="ppaction://noaction">
              <a:snd r:embed="rId4" name="6 %C2%BFdo%CC%81nde.wav"/>
            </a:hlinkClick>
            <a:extLst>
              <a:ext uri="{FF2B5EF4-FFF2-40B4-BE49-F238E27FC236}">
                <a16:creationId xmlns:a16="http://schemas.microsoft.com/office/drawing/2014/main" id="{A43425BC-F8B9-475E-78E8-0EDC10817D5F}"/>
              </a:ext>
            </a:extLst>
          </p:cNvPr>
          <p:cNvSpPr/>
          <p:nvPr/>
        </p:nvSpPr>
        <p:spPr>
          <a:xfrm>
            <a:off x="824551" y="2310995"/>
            <a:ext cx="464769" cy="51661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FFFFFF"/>
                </a:solidFill>
                <a:latin typeface="Century Gothic"/>
                <a:cs typeface="Arial"/>
                <a:sym typeface="Century Gothic"/>
              </a:rPr>
              <a:t>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898;p32">
            <a:hlinkClick r:id="" action="ppaction://noaction">
              <a:snd r:embed="rId5" name="7 Nosotros beep.wav"/>
            </a:hlinkClick>
            <a:extLst>
              <a:ext uri="{FF2B5EF4-FFF2-40B4-BE49-F238E27FC236}">
                <a16:creationId xmlns:a16="http://schemas.microsoft.com/office/drawing/2014/main" id="{8A71A466-F34F-2D20-EF36-7A275A22DBD0}"/>
              </a:ext>
            </a:extLst>
          </p:cNvPr>
          <p:cNvSpPr/>
          <p:nvPr/>
        </p:nvSpPr>
        <p:spPr>
          <a:xfrm>
            <a:off x="824549" y="3125425"/>
            <a:ext cx="450821"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FFFFFF"/>
                </a:solidFill>
                <a:latin typeface="Century Gothic"/>
                <a:cs typeface="Arial"/>
                <a:sym typeface="Century Gothic"/>
              </a:rPr>
              <a:t>7</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898;p32">
            <a:hlinkClick r:id="" action="ppaction://noaction">
              <a:snd r:embed="rId6" name="8 la plaza.wav"/>
            </a:hlinkClick>
            <a:extLst>
              <a:ext uri="{FF2B5EF4-FFF2-40B4-BE49-F238E27FC236}">
                <a16:creationId xmlns:a16="http://schemas.microsoft.com/office/drawing/2014/main" id="{05D02CA7-AA77-CFA8-1BD1-C99EB0E5C20C}"/>
              </a:ext>
            </a:extLst>
          </p:cNvPr>
          <p:cNvSpPr/>
          <p:nvPr/>
        </p:nvSpPr>
        <p:spPr>
          <a:xfrm>
            <a:off x="824549" y="3939856"/>
            <a:ext cx="450821"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FFFFFF"/>
                </a:solidFill>
                <a:latin typeface="Century Gothic"/>
                <a:cs typeface="Arial"/>
                <a:sym typeface="Century Gothic"/>
              </a:rPr>
              <a:t>8</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898;p32">
            <a:hlinkClick r:id="" action="ppaction://noaction">
              <a:snd r:embed="rId7" name="9 no puedo.wav"/>
            </a:hlinkClick>
            <a:extLst>
              <a:ext uri="{FF2B5EF4-FFF2-40B4-BE49-F238E27FC236}">
                <a16:creationId xmlns:a16="http://schemas.microsoft.com/office/drawing/2014/main" id="{4DDC3E1E-B467-3A31-3803-39A36C695C17}"/>
              </a:ext>
            </a:extLst>
          </p:cNvPr>
          <p:cNvSpPr/>
          <p:nvPr/>
        </p:nvSpPr>
        <p:spPr>
          <a:xfrm>
            <a:off x="824550" y="4754287"/>
            <a:ext cx="464769"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FFFFFF"/>
                </a:solidFill>
                <a:latin typeface="Century Gothic"/>
                <a:cs typeface="Arial"/>
                <a:sym typeface="Century Gothic"/>
              </a:rPr>
              <a:t>9</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Google Shape;898;p32">
            <a:hlinkClick r:id="" action="ppaction://noaction">
              <a:snd r:embed="rId8" name="10 esperamos.wav"/>
            </a:hlinkClick>
            <a:extLst>
              <a:ext uri="{FF2B5EF4-FFF2-40B4-BE49-F238E27FC236}">
                <a16:creationId xmlns:a16="http://schemas.microsoft.com/office/drawing/2014/main" id="{9DE19DF1-60BD-A042-5574-CA9A9EEFAAD7}"/>
              </a:ext>
            </a:extLst>
          </p:cNvPr>
          <p:cNvSpPr/>
          <p:nvPr/>
        </p:nvSpPr>
        <p:spPr>
          <a:xfrm>
            <a:off x="824548" y="5568718"/>
            <a:ext cx="511919"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rgbClr val="FFFFFF"/>
                </a:solidFill>
                <a:latin typeface="Century Gothic"/>
                <a:cs typeface="Arial"/>
                <a:sym typeface="Century Gothic"/>
              </a:rPr>
              <a:t>10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F66A8DDB-7E54-B9EB-A83C-CC2B7DD88251}"/>
              </a:ext>
            </a:extLst>
          </p:cNvPr>
          <p:cNvSpPr txBox="1"/>
          <p:nvPr/>
        </p:nvSpPr>
        <p:spPr>
          <a:xfrm>
            <a:off x="1377021" y="2329915"/>
            <a:ext cx="4631396" cy="461665"/>
          </a:xfrm>
          <a:prstGeom prst="rect">
            <a:avLst/>
          </a:prstGeom>
          <a:noFill/>
        </p:spPr>
        <p:txBody>
          <a:bodyPr wrap="none" rtlCol="0">
            <a:spAutoFit/>
          </a:bodyPr>
          <a:lstStyle/>
          <a:p>
            <a:r>
              <a:rPr lang="en-GB" sz="2400" dirty="0"/>
              <a:t>¿</a:t>
            </a:r>
            <a:r>
              <a:rPr lang="en-GB" sz="2400" dirty="0" err="1"/>
              <a:t>Dónde</a:t>
            </a:r>
            <a:r>
              <a:rPr lang="en-GB" sz="2400" dirty="0"/>
              <a:t> _______ </a:t>
            </a:r>
            <a:r>
              <a:rPr lang="en-GB" sz="2400" dirty="0" err="1"/>
              <a:t>los</a:t>
            </a:r>
            <a:r>
              <a:rPr lang="en-GB" sz="2400" dirty="0"/>
              <a:t> </a:t>
            </a:r>
            <a:r>
              <a:rPr lang="en-GB" sz="2400" dirty="0" err="1"/>
              <a:t>animales</a:t>
            </a:r>
            <a:r>
              <a:rPr lang="en-GB" sz="2400" dirty="0"/>
              <a:t>?</a:t>
            </a:r>
          </a:p>
        </p:txBody>
      </p:sp>
      <p:sp>
        <p:nvSpPr>
          <p:cNvPr id="15" name="TextBox 14">
            <a:extLst>
              <a:ext uri="{FF2B5EF4-FFF2-40B4-BE49-F238E27FC236}">
                <a16:creationId xmlns:a16="http://schemas.microsoft.com/office/drawing/2014/main" id="{BF31713D-D98D-21DF-DEB0-77384051A8D9}"/>
              </a:ext>
            </a:extLst>
          </p:cNvPr>
          <p:cNvSpPr txBox="1"/>
          <p:nvPr/>
        </p:nvSpPr>
        <p:spPr>
          <a:xfrm>
            <a:off x="1377021" y="3146484"/>
            <a:ext cx="5864106" cy="461665"/>
          </a:xfrm>
          <a:prstGeom prst="rect">
            <a:avLst/>
          </a:prstGeom>
          <a:noFill/>
        </p:spPr>
        <p:txBody>
          <a:bodyPr wrap="none" rtlCol="0">
            <a:spAutoFit/>
          </a:bodyPr>
          <a:lstStyle/>
          <a:p>
            <a:r>
              <a:rPr lang="en-GB" sz="2400" dirty="0"/>
              <a:t>¡</a:t>
            </a:r>
            <a:r>
              <a:rPr lang="en-GB" sz="2400" dirty="0" err="1"/>
              <a:t>Nosotros</a:t>
            </a:r>
            <a:r>
              <a:rPr lang="en-GB" sz="2400" dirty="0"/>
              <a:t> ________ </a:t>
            </a:r>
            <a:r>
              <a:rPr lang="en-GB" sz="2400" dirty="0" err="1"/>
              <a:t>muy</a:t>
            </a:r>
            <a:r>
              <a:rPr lang="en-GB" sz="2400" dirty="0"/>
              <a:t> </a:t>
            </a:r>
            <a:r>
              <a:rPr lang="en-GB" sz="2400" dirty="0" err="1"/>
              <a:t>emocionados</a:t>
            </a:r>
            <a:r>
              <a:rPr lang="en-GB" sz="2400" dirty="0"/>
              <a:t>!</a:t>
            </a:r>
          </a:p>
        </p:txBody>
      </p:sp>
      <p:sp>
        <p:nvSpPr>
          <p:cNvPr id="16" name="TextBox 15">
            <a:extLst>
              <a:ext uri="{FF2B5EF4-FFF2-40B4-BE49-F238E27FC236}">
                <a16:creationId xmlns:a16="http://schemas.microsoft.com/office/drawing/2014/main" id="{2A7B9A83-CCCE-9C56-A28C-F2A86B334C3E}"/>
              </a:ext>
            </a:extLst>
          </p:cNvPr>
          <p:cNvSpPr txBox="1"/>
          <p:nvPr/>
        </p:nvSpPr>
        <p:spPr>
          <a:xfrm>
            <a:off x="1377021" y="3963053"/>
            <a:ext cx="4780476" cy="461665"/>
          </a:xfrm>
          <a:prstGeom prst="rect">
            <a:avLst/>
          </a:prstGeom>
          <a:noFill/>
        </p:spPr>
        <p:txBody>
          <a:bodyPr wrap="none" rtlCol="0">
            <a:spAutoFit/>
          </a:bodyPr>
          <a:lstStyle/>
          <a:p>
            <a:r>
              <a:rPr lang="en-GB" sz="2400" dirty="0"/>
              <a:t>La plaza _______ un poco </a:t>
            </a:r>
            <a:r>
              <a:rPr lang="en-GB" sz="2400" dirty="0" err="1"/>
              <a:t>lejos</a:t>
            </a:r>
            <a:r>
              <a:rPr lang="en-GB" sz="2400" dirty="0"/>
              <a:t>.</a:t>
            </a:r>
          </a:p>
        </p:txBody>
      </p:sp>
      <p:sp>
        <p:nvSpPr>
          <p:cNvPr id="17" name="TextBox 16">
            <a:extLst>
              <a:ext uri="{FF2B5EF4-FFF2-40B4-BE49-F238E27FC236}">
                <a16:creationId xmlns:a16="http://schemas.microsoft.com/office/drawing/2014/main" id="{471BC028-3F41-C669-6818-89BB1602A744}"/>
              </a:ext>
            </a:extLst>
          </p:cNvPr>
          <p:cNvSpPr txBox="1"/>
          <p:nvPr/>
        </p:nvSpPr>
        <p:spPr>
          <a:xfrm>
            <a:off x="1377021" y="4779622"/>
            <a:ext cx="6949338" cy="461665"/>
          </a:xfrm>
          <a:prstGeom prst="rect">
            <a:avLst/>
          </a:prstGeom>
          <a:noFill/>
        </p:spPr>
        <p:txBody>
          <a:bodyPr wrap="none" rtlCol="0">
            <a:spAutoFit/>
          </a:bodyPr>
          <a:lstStyle/>
          <a:p>
            <a:r>
              <a:rPr lang="en-GB" sz="2400" dirty="0"/>
              <a:t>No </a:t>
            </a:r>
            <a:r>
              <a:rPr lang="en-GB" sz="2400" dirty="0" err="1"/>
              <a:t>puedo</a:t>
            </a:r>
            <a:r>
              <a:rPr lang="en-GB" sz="2400" dirty="0"/>
              <a:t> </a:t>
            </a:r>
            <a:r>
              <a:rPr lang="en-GB" sz="2400" dirty="0" err="1"/>
              <a:t>ver</a:t>
            </a:r>
            <a:r>
              <a:rPr lang="en-GB" sz="2400" dirty="0"/>
              <a:t>, ¡ese hombre _______ </a:t>
            </a:r>
            <a:r>
              <a:rPr lang="en-GB" sz="2400" dirty="0" err="1"/>
              <a:t>muy</a:t>
            </a:r>
            <a:r>
              <a:rPr lang="en-GB" sz="2400" dirty="0"/>
              <a:t> alto!</a:t>
            </a:r>
          </a:p>
        </p:txBody>
      </p:sp>
      <p:sp>
        <p:nvSpPr>
          <p:cNvPr id="18" name="TextBox 17">
            <a:extLst>
              <a:ext uri="{FF2B5EF4-FFF2-40B4-BE49-F238E27FC236}">
                <a16:creationId xmlns:a16="http://schemas.microsoft.com/office/drawing/2014/main" id="{8AE9ACFE-3045-A131-1F85-F98F0002E774}"/>
              </a:ext>
            </a:extLst>
          </p:cNvPr>
          <p:cNvSpPr txBox="1"/>
          <p:nvPr/>
        </p:nvSpPr>
        <p:spPr>
          <a:xfrm>
            <a:off x="1377021" y="5596190"/>
            <a:ext cx="8359981" cy="461665"/>
          </a:xfrm>
          <a:prstGeom prst="rect">
            <a:avLst/>
          </a:prstGeom>
          <a:noFill/>
        </p:spPr>
        <p:txBody>
          <a:bodyPr wrap="none" rtlCol="0">
            <a:spAutoFit/>
          </a:bodyPr>
          <a:lstStyle/>
          <a:p>
            <a:pPr lvl="0">
              <a:defRPr/>
            </a:pPr>
            <a:r>
              <a:rPr lang="en-GB" sz="2400" dirty="0" err="1"/>
              <a:t>Esperamos</a:t>
            </a:r>
            <a:r>
              <a:rPr lang="en-GB" sz="2400" dirty="0"/>
              <a:t> </a:t>
            </a:r>
            <a:r>
              <a:rPr lang="en-GB" sz="2400" dirty="0" err="1"/>
              <a:t>aquí</a:t>
            </a:r>
            <a:r>
              <a:rPr lang="en-GB" sz="2400" dirty="0"/>
              <a:t> </a:t>
            </a:r>
            <a:r>
              <a:rPr lang="en-GB" sz="2400" dirty="0" err="1"/>
              <a:t>mucho</a:t>
            </a:r>
            <a:r>
              <a:rPr lang="en-GB" sz="2400" dirty="0"/>
              <a:t> </a:t>
            </a:r>
            <a:r>
              <a:rPr lang="en-GB" sz="2400" dirty="0" err="1"/>
              <a:t>tiempo</a:t>
            </a:r>
            <a:r>
              <a:rPr lang="en-GB" sz="2400" dirty="0"/>
              <a:t>…¿Tú _______ </a:t>
            </a:r>
            <a:r>
              <a:rPr lang="en-GB" sz="2400" dirty="0" err="1"/>
              <a:t>aburrida</a:t>
            </a:r>
            <a:r>
              <a:rPr lang="en-GB" sz="2400" dirty="0"/>
              <a:t>?</a:t>
            </a:r>
          </a:p>
        </p:txBody>
      </p:sp>
      <p:sp>
        <p:nvSpPr>
          <p:cNvPr id="20" name="TextBox 19">
            <a:extLst>
              <a:ext uri="{FF2B5EF4-FFF2-40B4-BE49-F238E27FC236}">
                <a16:creationId xmlns:a16="http://schemas.microsoft.com/office/drawing/2014/main" id="{E3997FC5-A2C0-8070-0155-02D62AC18DB0}"/>
              </a:ext>
            </a:extLst>
          </p:cNvPr>
          <p:cNvSpPr txBox="1"/>
          <p:nvPr/>
        </p:nvSpPr>
        <p:spPr>
          <a:xfrm>
            <a:off x="2780431" y="2295429"/>
            <a:ext cx="997389" cy="461665"/>
          </a:xfrm>
          <a:prstGeom prst="rect">
            <a:avLst/>
          </a:prstGeom>
          <a:noFill/>
        </p:spPr>
        <p:txBody>
          <a:bodyPr wrap="none" rtlCol="0">
            <a:spAutoFit/>
          </a:bodyPr>
          <a:lstStyle/>
          <a:p>
            <a:r>
              <a:rPr lang="en-ES" sz="2400" b="1" dirty="0">
                <a:solidFill>
                  <a:schemeClr val="accent3"/>
                </a:solidFill>
              </a:rPr>
              <a:t>están</a:t>
            </a:r>
          </a:p>
        </p:txBody>
      </p:sp>
      <p:sp>
        <p:nvSpPr>
          <p:cNvPr id="21" name="TextBox 20">
            <a:extLst>
              <a:ext uri="{FF2B5EF4-FFF2-40B4-BE49-F238E27FC236}">
                <a16:creationId xmlns:a16="http://schemas.microsoft.com/office/drawing/2014/main" id="{5A1F9E80-C967-4242-AB8F-9D1FB64F0A9B}"/>
              </a:ext>
            </a:extLst>
          </p:cNvPr>
          <p:cNvSpPr txBox="1"/>
          <p:nvPr/>
        </p:nvSpPr>
        <p:spPr>
          <a:xfrm>
            <a:off x="2781585" y="3111243"/>
            <a:ext cx="1433406" cy="461665"/>
          </a:xfrm>
          <a:prstGeom prst="rect">
            <a:avLst/>
          </a:prstGeom>
          <a:noFill/>
        </p:spPr>
        <p:txBody>
          <a:bodyPr wrap="none" rtlCol="0">
            <a:spAutoFit/>
          </a:bodyPr>
          <a:lstStyle/>
          <a:p>
            <a:r>
              <a:rPr lang="en-ES" sz="2400" b="1" dirty="0">
                <a:solidFill>
                  <a:schemeClr val="accent3"/>
                </a:solidFill>
              </a:rPr>
              <a:t>estamos</a:t>
            </a:r>
          </a:p>
        </p:txBody>
      </p:sp>
      <p:sp>
        <p:nvSpPr>
          <p:cNvPr id="22" name="TextBox 21">
            <a:extLst>
              <a:ext uri="{FF2B5EF4-FFF2-40B4-BE49-F238E27FC236}">
                <a16:creationId xmlns:a16="http://schemas.microsoft.com/office/drawing/2014/main" id="{D7503815-871B-5B3E-BEA5-9F007613AD6D}"/>
              </a:ext>
            </a:extLst>
          </p:cNvPr>
          <p:cNvSpPr txBox="1"/>
          <p:nvPr/>
        </p:nvSpPr>
        <p:spPr>
          <a:xfrm>
            <a:off x="2906294" y="3923795"/>
            <a:ext cx="813043" cy="461665"/>
          </a:xfrm>
          <a:prstGeom prst="rect">
            <a:avLst/>
          </a:prstGeom>
          <a:noFill/>
        </p:spPr>
        <p:txBody>
          <a:bodyPr wrap="none" rtlCol="0">
            <a:spAutoFit/>
          </a:bodyPr>
          <a:lstStyle/>
          <a:p>
            <a:r>
              <a:rPr lang="en-ES" sz="2400" b="1" dirty="0">
                <a:solidFill>
                  <a:schemeClr val="accent3"/>
                </a:solidFill>
              </a:rPr>
              <a:t>está</a:t>
            </a:r>
          </a:p>
        </p:txBody>
      </p:sp>
      <p:sp>
        <p:nvSpPr>
          <p:cNvPr id="23" name="TextBox 22">
            <a:extLst>
              <a:ext uri="{FF2B5EF4-FFF2-40B4-BE49-F238E27FC236}">
                <a16:creationId xmlns:a16="http://schemas.microsoft.com/office/drawing/2014/main" id="{D392CB3C-D411-9562-5A8C-47BDFCFD5469}"/>
              </a:ext>
            </a:extLst>
          </p:cNvPr>
          <p:cNvSpPr txBox="1"/>
          <p:nvPr/>
        </p:nvSpPr>
        <p:spPr>
          <a:xfrm>
            <a:off x="5838891" y="4748844"/>
            <a:ext cx="516488" cy="461665"/>
          </a:xfrm>
          <a:prstGeom prst="rect">
            <a:avLst/>
          </a:prstGeom>
          <a:noFill/>
        </p:spPr>
        <p:txBody>
          <a:bodyPr wrap="none" rtlCol="0">
            <a:spAutoFit/>
          </a:bodyPr>
          <a:lstStyle/>
          <a:p>
            <a:r>
              <a:rPr lang="en-ES" sz="2400" b="1" dirty="0">
                <a:solidFill>
                  <a:schemeClr val="accent3"/>
                </a:solidFill>
              </a:rPr>
              <a:t>es</a:t>
            </a:r>
          </a:p>
        </p:txBody>
      </p:sp>
      <p:sp>
        <p:nvSpPr>
          <p:cNvPr id="24" name="TextBox 23">
            <a:extLst>
              <a:ext uri="{FF2B5EF4-FFF2-40B4-BE49-F238E27FC236}">
                <a16:creationId xmlns:a16="http://schemas.microsoft.com/office/drawing/2014/main" id="{9BC2C4D3-4CC0-33E3-1DD6-32B512036FB4}"/>
              </a:ext>
            </a:extLst>
          </p:cNvPr>
          <p:cNvSpPr txBox="1"/>
          <p:nvPr/>
        </p:nvSpPr>
        <p:spPr>
          <a:xfrm>
            <a:off x="7020675" y="5568149"/>
            <a:ext cx="947695" cy="461665"/>
          </a:xfrm>
          <a:prstGeom prst="rect">
            <a:avLst/>
          </a:prstGeom>
          <a:noFill/>
        </p:spPr>
        <p:txBody>
          <a:bodyPr wrap="none" rtlCol="0">
            <a:spAutoFit/>
          </a:bodyPr>
          <a:lstStyle/>
          <a:p>
            <a:r>
              <a:rPr lang="en-ES" sz="2400" b="1" dirty="0">
                <a:solidFill>
                  <a:schemeClr val="accent3"/>
                </a:solidFill>
              </a:rPr>
              <a:t>estás</a:t>
            </a:r>
          </a:p>
        </p:txBody>
      </p:sp>
      <p:pic>
        <p:nvPicPr>
          <p:cNvPr id="1026" name="Picture 2" descr="gente en cemento gris">
            <a:extLst>
              <a:ext uri="{FF2B5EF4-FFF2-40B4-BE49-F238E27FC236}">
                <a16:creationId xmlns:a16="http://schemas.microsoft.com/office/drawing/2014/main" id="{83BF0584-B54B-5142-47F9-F42CE5EE728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978433" y="2057799"/>
            <a:ext cx="3897872" cy="21925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statua religiosa desfilando en la calle">
            <a:extLst>
              <a:ext uri="{FF2B5EF4-FFF2-40B4-BE49-F238E27FC236}">
                <a16:creationId xmlns:a16="http://schemas.microsoft.com/office/drawing/2014/main" id="{946F2EE4-F572-434A-0089-65AF8E3EB42D}"/>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17020" r="15974"/>
          <a:stretch/>
        </p:blipFill>
        <p:spPr bwMode="auto">
          <a:xfrm>
            <a:off x="9844366" y="4424718"/>
            <a:ext cx="2065554" cy="1734207"/>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898;p32">
            <a:hlinkClick r:id="" action="ppaction://noaction">
              <a:snd r:embed="rId11" name="6 2 %C2%BFdo%CC%81nde.wav"/>
            </a:hlinkClick>
            <a:extLst>
              <a:ext uri="{FF2B5EF4-FFF2-40B4-BE49-F238E27FC236}">
                <a16:creationId xmlns:a16="http://schemas.microsoft.com/office/drawing/2014/main" id="{2E48863D-7FFA-D9DF-DF18-802FDAE56D34}"/>
              </a:ext>
            </a:extLst>
          </p:cNvPr>
          <p:cNvSpPr/>
          <p:nvPr/>
        </p:nvSpPr>
        <p:spPr>
          <a:xfrm>
            <a:off x="205267" y="2310995"/>
            <a:ext cx="464769" cy="516610"/>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chemeClr val="accent3"/>
                </a:solidFill>
                <a:latin typeface="Century Gothic"/>
                <a:cs typeface="Arial"/>
                <a:sym typeface="Century Gothic"/>
              </a:rPr>
              <a:t>6</a:t>
            </a:r>
            <a:endParaRPr kumimoji="0" sz="1400" b="0" i="0" u="none" strike="noStrike" kern="0" cap="none" spc="0" normalizeH="0" baseline="0" noProof="0" dirty="0">
              <a:ln>
                <a:noFill/>
              </a:ln>
              <a:solidFill>
                <a:schemeClr val="accent3"/>
              </a:solidFill>
              <a:effectLst/>
              <a:uLnTx/>
              <a:uFillTx/>
              <a:latin typeface="Arial"/>
              <a:cs typeface="Arial"/>
              <a:sym typeface="Arial"/>
            </a:endParaRPr>
          </a:p>
        </p:txBody>
      </p:sp>
      <p:sp>
        <p:nvSpPr>
          <p:cNvPr id="26" name="Google Shape;898;p32">
            <a:hlinkClick r:id="" action="ppaction://noaction">
              <a:snd r:embed="rId12" name="7 2 Nosotros beep.wav"/>
            </a:hlinkClick>
            <a:extLst>
              <a:ext uri="{FF2B5EF4-FFF2-40B4-BE49-F238E27FC236}">
                <a16:creationId xmlns:a16="http://schemas.microsoft.com/office/drawing/2014/main" id="{C36A315F-E133-5752-EA67-756BBA4C26A4}"/>
              </a:ext>
            </a:extLst>
          </p:cNvPr>
          <p:cNvSpPr/>
          <p:nvPr/>
        </p:nvSpPr>
        <p:spPr>
          <a:xfrm>
            <a:off x="205265" y="3125425"/>
            <a:ext cx="450821"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chemeClr val="accent3"/>
                </a:solidFill>
                <a:latin typeface="Century Gothic"/>
                <a:cs typeface="Arial"/>
                <a:sym typeface="Century Gothic"/>
              </a:rPr>
              <a:t>7</a:t>
            </a:r>
            <a:endParaRPr kumimoji="0" sz="1400" b="0" i="0" u="none" strike="noStrike" kern="0" cap="none" spc="0" normalizeH="0" baseline="0" noProof="0" dirty="0">
              <a:ln>
                <a:noFill/>
              </a:ln>
              <a:solidFill>
                <a:schemeClr val="accent3"/>
              </a:solidFill>
              <a:effectLst/>
              <a:uLnTx/>
              <a:uFillTx/>
              <a:latin typeface="Arial"/>
              <a:cs typeface="Arial"/>
              <a:sym typeface="Arial"/>
            </a:endParaRPr>
          </a:p>
        </p:txBody>
      </p:sp>
      <p:sp>
        <p:nvSpPr>
          <p:cNvPr id="27" name="Google Shape;898;p32">
            <a:hlinkClick r:id="" action="ppaction://noaction">
              <a:snd r:embed="rId13" name="8 2 la plaza.wav"/>
            </a:hlinkClick>
            <a:extLst>
              <a:ext uri="{FF2B5EF4-FFF2-40B4-BE49-F238E27FC236}">
                <a16:creationId xmlns:a16="http://schemas.microsoft.com/office/drawing/2014/main" id="{1E8D2C11-C076-9089-11BD-24404A0B203D}"/>
              </a:ext>
            </a:extLst>
          </p:cNvPr>
          <p:cNvSpPr/>
          <p:nvPr/>
        </p:nvSpPr>
        <p:spPr>
          <a:xfrm>
            <a:off x="205265" y="3939856"/>
            <a:ext cx="450821"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chemeClr val="accent3"/>
                </a:solidFill>
                <a:latin typeface="Century Gothic"/>
                <a:cs typeface="Arial"/>
                <a:sym typeface="Century Gothic"/>
              </a:rPr>
              <a:t>8</a:t>
            </a:r>
            <a:endParaRPr kumimoji="0" sz="1400" b="0" i="0" u="none" strike="noStrike" kern="0" cap="none" spc="0" normalizeH="0" baseline="0" noProof="0" dirty="0">
              <a:ln>
                <a:noFill/>
              </a:ln>
              <a:solidFill>
                <a:schemeClr val="accent3"/>
              </a:solidFill>
              <a:effectLst/>
              <a:uLnTx/>
              <a:uFillTx/>
              <a:latin typeface="Arial"/>
              <a:cs typeface="Arial"/>
              <a:sym typeface="Arial"/>
            </a:endParaRPr>
          </a:p>
        </p:txBody>
      </p:sp>
      <p:sp>
        <p:nvSpPr>
          <p:cNvPr id="28" name="Google Shape;898;p32">
            <a:hlinkClick r:id="" action="ppaction://noaction">
              <a:snd r:embed="rId14" name="9 2no puedo.wav"/>
            </a:hlinkClick>
            <a:extLst>
              <a:ext uri="{FF2B5EF4-FFF2-40B4-BE49-F238E27FC236}">
                <a16:creationId xmlns:a16="http://schemas.microsoft.com/office/drawing/2014/main" id="{0E4B32E1-4761-FC8E-220C-06259FD76CF6}"/>
              </a:ext>
            </a:extLst>
          </p:cNvPr>
          <p:cNvSpPr/>
          <p:nvPr/>
        </p:nvSpPr>
        <p:spPr>
          <a:xfrm>
            <a:off x="205266" y="4754287"/>
            <a:ext cx="464769"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chemeClr val="accent3"/>
                </a:solidFill>
                <a:latin typeface="Century Gothic"/>
                <a:cs typeface="Arial"/>
                <a:sym typeface="Century Gothic"/>
              </a:rPr>
              <a:t>9</a:t>
            </a:r>
            <a:endParaRPr kumimoji="0" sz="1400" b="0" i="0" u="none" strike="noStrike" kern="0" cap="none" spc="0" normalizeH="0" baseline="0" noProof="0" dirty="0">
              <a:ln>
                <a:noFill/>
              </a:ln>
              <a:solidFill>
                <a:schemeClr val="accent3"/>
              </a:solidFill>
              <a:effectLst/>
              <a:uLnTx/>
              <a:uFillTx/>
              <a:latin typeface="Arial"/>
              <a:cs typeface="Arial"/>
              <a:sym typeface="Arial"/>
            </a:endParaRPr>
          </a:p>
        </p:txBody>
      </p:sp>
      <p:sp>
        <p:nvSpPr>
          <p:cNvPr id="29" name="Google Shape;898;p32">
            <a:hlinkClick r:id="" action="ppaction://noaction">
              <a:snd r:embed="rId15" name="10 2 esperamos.wav"/>
            </a:hlinkClick>
            <a:extLst>
              <a:ext uri="{FF2B5EF4-FFF2-40B4-BE49-F238E27FC236}">
                <a16:creationId xmlns:a16="http://schemas.microsoft.com/office/drawing/2014/main" id="{59696572-6290-3FF6-1D00-00493F51EE38}"/>
              </a:ext>
            </a:extLst>
          </p:cNvPr>
          <p:cNvSpPr/>
          <p:nvPr/>
        </p:nvSpPr>
        <p:spPr>
          <a:xfrm>
            <a:off x="205265" y="5568718"/>
            <a:ext cx="511920" cy="516611"/>
          </a:xfrm>
          <a:custGeom>
            <a:avLst/>
            <a:gdLst/>
            <a:ahLst/>
            <a:cxnLst/>
            <a:rect l="l" t="t" r="r" b="b"/>
            <a:pathLst>
              <a:path w="120000" h="120000" extrusionOk="0">
                <a:moveTo>
                  <a:pt x="0" y="0"/>
                </a:moveTo>
                <a:lnTo>
                  <a:pt x="120000" y="0"/>
                </a:lnTo>
                <a:lnTo>
                  <a:pt x="120000" y="120000"/>
                </a:lnTo>
                <a:lnTo>
                  <a:pt x="0" y="120000"/>
                </a:lnTo>
                <a:close/>
              </a:path>
            </a:pathLst>
          </a:custGeom>
          <a:solidFill>
            <a:srgbClr val="FFE79D"/>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b="1" kern="0" dirty="0">
                <a:solidFill>
                  <a:schemeClr val="accent3"/>
                </a:solidFill>
                <a:latin typeface="Century Gothic"/>
                <a:cs typeface="Arial"/>
                <a:sym typeface="Century Gothic"/>
              </a:rPr>
              <a:t>10</a:t>
            </a:r>
            <a:endParaRPr kumimoji="0" sz="1400" b="0" i="0" u="none" strike="noStrike" kern="0" cap="none" spc="0" normalizeH="0" baseline="0" noProof="0" dirty="0">
              <a:ln>
                <a:noFill/>
              </a:ln>
              <a:solidFill>
                <a:schemeClr val="accent3"/>
              </a:solidFill>
              <a:effectLst/>
              <a:uLnTx/>
              <a:uFillTx/>
              <a:latin typeface="Arial"/>
              <a:cs typeface="Arial"/>
              <a:sym typeface="Arial"/>
            </a:endParaRPr>
          </a:p>
        </p:txBody>
      </p:sp>
    </p:spTree>
    <p:extLst>
      <p:ext uri="{BB962C8B-B14F-4D97-AF65-F5344CB8AC3E}">
        <p14:creationId xmlns:p14="http://schemas.microsoft.com/office/powerpoint/2010/main" val="92337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0" grpId="0"/>
      <p:bldP spid="21" grpId="0"/>
      <p:bldP spid="22" grpId="0"/>
      <p:bldP spid="23" grpId="0"/>
      <p:bldP spid="24" grpId="0"/>
      <p:bldP spid="25" grpId="0" animBg="1"/>
      <p:bldP spid="26" grpId="0" animBg="1"/>
      <p:bldP spid="27" grpId="0" animBg="1"/>
      <p:bldP spid="28" grpId="0" animBg="1"/>
      <p:bldP spid="2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186A6-A032-5F5F-E488-59999F510250}"/>
              </a:ext>
            </a:extLst>
          </p:cNvPr>
          <p:cNvSpPr>
            <a:spLocks noGrp="1"/>
          </p:cNvSpPr>
          <p:nvPr>
            <p:ph type="title"/>
          </p:nvPr>
        </p:nvSpPr>
        <p:spPr>
          <a:xfrm>
            <a:off x="-1" y="213557"/>
            <a:ext cx="6278882" cy="647577"/>
          </a:xfrm>
        </p:spPr>
        <p:txBody>
          <a:bodyPr>
            <a:normAutofit/>
          </a:bodyPr>
          <a:lstStyle/>
          <a:p>
            <a:r>
              <a:rPr lang="en-GB" dirty="0"/>
              <a:t>Una fiesta </a:t>
            </a:r>
            <a:r>
              <a:rPr lang="en-GB" dirty="0" err="1"/>
              <a:t>latinoamericana</a:t>
            </a:r>
            <a:endParaRPr lang="en-GB" dirty="0"/>
          </a:p>
        </p:txBody>
      </p:sp>
      <p:sp>
        <p:nvSpPr>
          <p:cNvPr id="17" name="Speech Bubble: Rectangle with Corners Rounded 16">
            <a:extLst>
              <a:ext uri="{FF2B5EF4-FFF2-40B4-BE49-F238E27FC236}">
                <a16:creationId xmlns:a16="http://schemas.microsoft.com/office/drawing/2014/main" id="{1335DD55-1E60-55EE-B575-4F5011FB2FB7}"/>
              </a:ext>
            </a:extLst>
          </p:cNvPr>
          <p:cNvSpPr/>
          <p:nvPr/>
        </p:nvSpPr>
        <p:spPr>
          <a:xfrm>
            <a:off x="2557980" y="4500096"/>
            <a:ext cx="2617710" cy="1784448"/>
          </a:xfrm>
          <a:prstGeom prst="wedgeRoundRectCallout">
            <a:avLst>
              <a:gd name="adj1" fmla="val -49905"/>
              <a:gd name="adj2" fmla="val -23126"/>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fr-FR" sz="2000" dirty="0"/>
              <a:t>For –</a:t>
            </a:r>
            <a:r>
              <a:rPr lang="fr-FR" sz="2000" b="1" dirty="0" err="1"/>
              <a:t>ar</a:t>
            </a:r>
            <a:r>
              <a:rPr lang="fr-FR" sz="2000" b="1" dirty="0"/>
              <a:t> </a:t>
            </a:r>
            <a:r>
              <a:rPr lang="fr-FR" sz="2000" dirty="0" err="1"/>
              <a:t>verbs</a:t>
            </a:r>
            <a:r>
              <a:rPr lang="fr-FR" sz="2000" dirty="0"/>
              <a:t>, the </a:t>
            </a:r>
            <a:r>
              <a:rPr lang="fr-FR" sz="2000" dirty="0" err="1"/>
              <a:t>ending</a:t>
            </a:r>
            <a:r>
              <a:rPr lang="fr-FR" sz="2000" dirty="0"/>
              <a:t> </a:t>
            </a:r>
            <a:r>
              <a:rPr lang="fr-FR" sz="2000" dirty="0" err="1"/>
              <a:t>is</a:t>
            </a:r>
            <a:r>
              <a:rPr lang="fr-FR" sz="2000" dirty="0"/>
              <a:t> –</a:t>
            </a:r>
            <a:r>
              <a:rPr lang="fr-FR" sz="2000" b="1" dirty="0"/>
              <a:t>a</a:t>
            </a:r>
          </a:p>
          <a:p>
            <a:endParaRPr lang="en-GB" sz="2000" dirty="0"/>
          </a:p>
          <a:p>
            <a:r>
              <a:rPr lang="fr-FR" sz="2000" dirty="0"/>
              <a:t>¡</a:t>
            </a:r>
            <a:r>
              <a:rPr lang="fr-FR" sz="2000" b="1" dirty="0"/>
              <a:t>Mira </a:t>
            </a:r>
            <a:r>
              <a:rPr lang="fr-FR" sz="2000" dirty="0"/>
              <a:t>la calle -</a:t>
            </a:r>
            <a:r>
              <a:rPr lang="fr-FR" sz="2000" i="1" dirty="0"/>
              <a:t>Look at the </a:t>
            </a:r>
            <a:r>
              <a:rPr lang="fr-FR" sz="2000" i="1" dirty="0" err="1"/>
              <a:t>street</a:t>
            </a:r>
            <a:r>
              <a:rPr lang="fr-FR" sz="2000" i="1" dirty="0"/>
              <a:t>! </a:t>
            </a:r>
            <a:endParaRPr lang="en-GB" sz="2000" dirty="0"/>
          </a:p>
        </p:txBody>
      </p:sp>
      <p:sp>
        <p:nvSpPr>
          <p:cNvPr id="7" name="Speech Bubble: Rectangle with Corners Rounded 6">
            <a:extLst>
              <a:ext uri="{FF2B5EF4-FFF2-40B4-BE49-F238E27FC236}">
                <a16:creationId xmlns:a16="http://schemas.microsoft.com/office/drawing/2014/main" id="{A996467C-16CD-02A1-9044-E54DA612802A}"/>
              </a:ext>
            </a:extLst>
          </p:cNvPr>
          <p:cNvSpPr/>
          <p:nvPr/>
        </p:nvSpPr>
        <p:spPr>
          <a:xfrm>
            <a:off x="5261778" y="4500096"/>
            <a:ext cx="2784942" cy="1783507"/>
          </a:xfrm>
          <a:prstGeom prst="wedgeRoundRectCallout">
            <a:avLst>
              <a:gd name="adj1" fmla="val -49905"/>
              <a:gd name="adj2" fmla="val -23126"/>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fr-FR" sz="2000" dirty="0"/>
              <a:t>For –er and –</a:t>
            </a:r>
            <a:r>
              <a:rPr lang="fr-FR" sz="2000" dirty="0" err="1"/>
              <a:t>ir</a:t>
            </a:r>
            <a:r>
              <a:rPr lang="fr-FR" sz="2000" dirty="0"/>
              <a:t> </a:t>
            </a:r>
            <a:r>
              <a:rPr lang="fr-FR" sz="2000" dirty="0" err="1"/>
              <a:t>verbs</a:t>
            </a:r>
            <a:r>
              <a:rPr lang="fr-FR" sz="2000" dirty="0"/>
              <a:t> the </a:t>
            </a:r>
            <a:r>
              <a:rPr lang="fr-FR" sz="2000" dirty="0" err="1"/>
              <a:t>ending</a:t>
            </a:r>
            <a:r>
              <a:rPr lang="fr-FR" sz="2000" dirty="0"/>
              <a:t> </a:t>
            </a:r>
            <a:r>
              <a:rPr lang="fr-FR" sz="2000" dirty="0" err="1"/>
              <a:t>is</a:t>
            </a:r>
            <a:r>
              <a:rPr lang="fr-FR" sz="2000" dirty="0"/>
              <a:t> –e:</a:t>
            </a:r>
          </a:p>
          <a:p>
            <a:endParaRPr lang="en-GB" sz="2000" dirty="0"/>
          </a:p>
          <a:p>
            <a:r>
              <a:rPr lang="fr-FR" sz="2000" dirty="0"/>
              <a:t>¡</a:t>
            </a:r>
            <a:r>
              <a:rPr lang="fr-FR" sz="2000" b="1" dirty="0"/>
              <a:t>Come </a:t>
            </a:r>
            <a:r>
              <a:rPr lang="fr-FR" sz="2000" dirty="0"/>
              <a:t>el </a:t>
            </a:r>
            <a:r>
              <a:rPr lang="fr-FR" sz="2000" dirty="0" err="1"/>
              <a:t>jamón</a:t>
            </a:r>
            <a:r>
              <a:rPr lang="fr-FR" sz="2000" dirty="0"/>
              <a:t> y </a:t>
            </a:r>
            <a:r>
              <a:rPr lang="fr-FR" sz="2000" dirty="0" err="1"/>
              <a:t>huevos</a:t>
            </a:r>
            <a:r>
              <a:rPr lang="fr-FR" sz="2000" dirty="0"/>
              <a:t>! </a:t>
            </a:r>
            <a:r>
              <a:rPr lang="fr-FR" sz="2000" i="1" dirty="0" err="1"/>
              <a:t>Eat</a:t>
            </a:r>
            <a:r>
              <a:rPr lang="fr-FR" sz="2000" i="1" dirty="0"/>
              <a:t> the </a:t>
            </a:r>
            <a:r>
              <a:rPr lang="fr-FR" sz="2000" i="1" dirty="0" err="1"/>
              <a:t>ham</a:t>
            </a:r>
            <a:r>
              <a:rPr lang="fr-FR" sz="2000" i="1" dirty="0"/>
              <a:t> and </a:t>
            </a:r>
            <a:r>
              <a:rPr lang="fr-FR" sz="2000" i="1" dirty="0" err="1"/>
              <a:t>eggs</a:t>
            </a:r>
            <a:r>
              <a:rPr lang="fr-FR" sz="2000" i="1" dirty="0"/>
              <a:t>! </a:t>
            </a:r>
            <a:r>
              <a:rPr lang="fr-FR" sz="2000" dirty="0"/>
              <a:t> </a:t>
            </a:r>
            <a:endParaRPr lang="en-GB" sz="2000" dirty="0"/>
          </a:p>
        </p:txBody>
      </p:sp>
      <p:sp>
        <p:nvSpPr>
          <p:cNvPr id="12" name="Rectangle: Rounded Corners 11">
            <a:extLst>
              <a:ext uri="{FF2B5EF4-FFF2-40B4-BE49-F238E27FC236}">
                <a16:creationId xmlns:a16="http://schemas.microsoft.com/office/drawing/2014/main" id="{002EE1A4-B330-432C-85AF-2099F87D7DDB}"/>
              </a:ext>
            </a:extLst>
          </p:cNvPr>
          <p:cNvSpPr/>
          <p:nvPr/>
        </p:nvSpPr>
        <p:spPr>
          <a:xfrm>
            <a:off x="10508105" y="134248"/>
            <a:ext cx="1590867"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latin typeface="Century Gothic"/>
              </a:rPr>
              <a:t>escribir</a:t>
            </a:r>
            <a:endParaRPr kumimoji="0" lang="en-GB" sz="2000" b="1"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8ADB9057-7600-4C6F-AEF0-7AE7DC2347B9}"/>
              </a:ext>
            </a:extLst>
          </p:cNvPr>
          <p:cNvSpPr txBox="1"/>
          <p:nvPr/>
        </p:nvSpPr>
        <p:spPr>
          <a:xfrm>
            <a:off x="167485" y="813531"/>
            <a:ext cx="11781692" cy="1686872"/>
          </a:xfrm>
          <a:prstGeom prst="rect">
            <a:avLst/>
          </a:prstGeom>
          <a:noFill/>
        </p:spPr>
        <p:txBody>
          <a:bodyPr wrap="square">
            <a:spAutoFit/>
          </a:bodyPr>
          <a:lstStyle/>
          <a:p>
            <a:pPr>
              <a:lnSpc>
                <a:spcPct val="107000"/>
              </a:lnSpc>
              <a:spcAft>
                <a:spcPts val="800"/>
              </a:spcAft>
            </a:pPr>
            <a:r>
              <a:rPr lang="fr-FR" sz="2000" dirty="0">
                <a:effectLst/>
                <a:latin typeface="Century Gothic" panose="020B0502020202020204" pitchFamily="34" charset="0"/>
                <a:ea typeface="SimSun" panose="02010600030101010101" pitchFamily="2" charset="-122"/>
                <a:cs typeface="Times New Roman" panose="02020603050405020304" pitchFamily="18" charset="0"/>
              </a:rPr>
              <a:t>Prepare to write about a Latin American festival. To do this:</a:t>
            </a:r>
            <a:endParaRPr lang="en-GB" sz="2000" dirty="0">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dirty="0">
                <a:effectLst/>
                <a:latin typeface="Century Gothic" panose="020B0502020202020204" pitchFamily="34" charset="0"/>
                <a:ea typeface="SimSun" panose="02010600030101010101" pitchFamily="2" charset="-122"/>
                <a:cs typeface="Times New Roman" panose="02020603050405020304" pitchFamily="18" charset="0"/>
              </a:rPr>
              <a:t>1) read the task bullets (1 minute)</a:t>
            </a:r>
            <a:br>
              <a:rPr lang="fr-FR" dirty="0">
                <a:effectLst/>
                <a:latin typeface="Century Gothic" panose="020B0502020202020204" pitchFamily="34" charset="0"/>
                <a:ea typeface="SimSun" panose="02010600030101010101" pitchFamily="2" charset="-122"/>
                <a:cs typeface="Times New Roman" panose="02020603050405020304" pitchFamily="18" charset="0"/>
              </a:rPr>
            </a:br>
            <a:r>
              <a:rPr lang="fr-FR" dirty="0">
                <a:effectLst/>
                <a:latin typeface="Century Gothic" panose="020B0502020202020204" pitchFamily="34" charset="0"/>
                <a:ea typeface="SimSun" panose="02010600030101010101" pitchFamily="2" charset="-122"/>
                <a:cs typeface="Times New Roman" panose="02020603050405020304" pitchFamily="18" charset="0"/>
              </a:rPr>
              <a:t>2) note key grammar features to include (2 minutes)</a:t>
            </a:r>
            <a:br>
              <a:rPr lang="fr-FR" dirty="0">
                <a:effectLst/>
                <a:latin typeface="Century Gothic" panose="020B0502020202020204" pitchFamily="34" charset="0"/>
                <a:ea typeface="SimSun" panose="02010600030101010101" pitchFamily="2" charset="-122"/>
                <a:cs typeface="Times New Roman" panose="02020603050405020304" pitchFamily="18" charset="0"/>
              </a:rPr>
            </a:br>
            <a:r>
              <a:rPr lang="fr-FR" dirty="0">
                <a:effectLst/>
                <a:latin typeface="Century Gothic" panose="020B0502020202020204" pitchFamily="34" charset="0"/>
                <a:ea typeface="SimSun" panose="02010600030101010101" pitchFamily="2" charset="-122"/>
                <a:cs typeface="Times New Roman" panose="02020603050405020304" pitchFamily="18" charset="0"/>
              </a:rPr>
              <a:t>3) do some research to </a:t>
            </a:r>
            <a:r>
              <a:rPr lang="fr-FR" dirty="0" err="1">
                <a:effectLst/>
                <a:latin typeface="Century Gothic" panose="020B0502020202020204" pitchFamily="34" charset="0"/>
                <a:ea typeface="SimSun" panose="02010600030101010101" pitchFamily="2" charset="-122"/>
                <a:cs typeface="Times New Roman" panose="02020603050405020304" pitchFamily="18" charset="0"/>
              </a:rPr>
              <a:t>find</a:t>
            </a:r>
            <a:r>
              <a:rPr lang="fr-FR" dirty="0">
                <a:effectLst/>
                <a:latin typeface="Century Gothic" panose="020B0502020202020204" pitchFamily="34" charset="0"/>
                <a:ea typeface="SimSun" panose="02010600030101010101" pitchFamily="2" charset="-122"/>
                <a:cs typeface="Times New Roman" panose="02020603050405020304" pitchFamily="18" charset="0"/>
              </a:rPr>
              <a:t> a festival and note down key information(15 minutes)</a:t>
            </a:r>
            <a:br>
              <a:rPr lang="fr-FR" dirty="0">
                <a:effectLst/>
                <a:latin typeface="Century Gothic" panose="020B0502020202020204" pitchFamily="34" charset="0"/>
                <a:ea typeface="SimSun" panose="02010600030101010101" pitchFamily="2" charset="-122"/>
                <a:cs typeface="Times New Roman" panose="02020603050405020304" pitchFamily="18" charset="0"/>
              </a:rPr>
            </a:br>
            <a:r>
              <a:rPr lang="fr-FR" dirty="0">
                <a:effectLst/>
                <a:latin typeface="Century Gothic" panose="020B0502020202020204" pitchFamily="34" charset="0"/>
                <a:ea typeface="SimSun" panose="02010600030101010101" pitchFamily="2" charset="-122"/>
                <a:cs typeface="Times New Roman" panose="02020603050405020304" pitchFamily="18" charset="0"/>
              </a:rPr>
              <a:t>4) complete the plan with some key words and phrases (25-30 minutes).</a:t>
            </a:r>
            <a:endParaRPr lang="en-GB" dirty="0">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5" name="Rectangle 2">
            <a:extLst>
              <a:ext uri="{FF2B5EF4-FFF2-40B4-BE49-F238E27FC236}">
                <a16:creationId xmlns:a16="http://schemas.microsoft.com/office/drawing/2014/main" id="{D5377B3D-C6A0-498A-9271-7A80FF97836D}"/>
              </a:ext>
            </a:extLst>
          </p:cNvPr>
          <p:cNvSpPr>
            <a:spLocks noChangeArrowheads="1"/>
          </p:cNvSpPr>
          <p:nvPr/>
        </p:nvSpPr>
        <p:spPr bwMode="auto">
          <a:xfrm>
            <a:off x="191869" y="2500403"/>
            <a:ext cx="9195976" cy="1938992"/>
          </a:xfrm>
          <a:prstGeom prst="rect">
            <a:avLst/>
          </a:prstGeom>
          <a:solidFill>
            <a:schemeClr val="accent1">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s-ES" altLang="en-US" sz="2000" b="1" dirty="0">
                <a:latin typeface="Century Gothic" panose="020B0502020202020204" pitchFamily="34" charset="0"/>
                <a:ea typeface="SimSun" panose="02010600030101010101" pitchFamily="2" charset="-122"/>
                <a:cs typeface="Times New Roman" panose="02020603050405020304" pitchFamily="18" charset="0"/>
              </a:rPr>
              <a:t>1) Escribe 100 palabras sobre una fiesta en Latinoamérica.</a:t>
            </a:r>
          </a:p>
          <a:p>
            <a:endParaRPr lang="es-ES" altLang="en-US" sz="2000" b="1" dirty="0">
              <a:latin typeface="Century Gothic" panose="020B0502020202020204" pitchFamily="34" charset="0"/>
              <a:ea typeface="SimSun" panose="02010600030101010101" pitchFamily="2" charset="-122"/>
              <a:cs typeface="Times New Roman" panose="02020603050405020304" pitchFamily="18" charset="0"/>
            </a:endParaRPr>
          </a:p>
          <a:p>
            <a:r>
              <a:rPr lang="es-ES" altLang="en-US" sz="2000" b="1" dirty="0">
                <a:latin typeface="Century Gothic" panose="020B0502020202020204" pitchFamily="34" charset="0"/>
                <a:ea typeface="SimSun" panose="02010600030101010101" pitchFamily="2" charset="-122"/>
                <a:cs typeface="Times New Roman" panose="02020603050405020304" pitchFamily="18" charset="0"/>
              </a:rPr>
              <a:t>▪ las actividades que haces normalmente durante el verano y con quién ▪detalles sobre cuándo y donde las fiestas tienen lugar</a:t>
            </a:r>
          </a:p>
          <a:p>
            <a:r>
              <a:rPr lang="es-ES" altLang="en-US" sz="2000" b="1" dirty="0">
                <a:latin typeface="Century Gothic" panose="020B0502020202020204" pitchFamily="34" charset="0"/>
                <a:ea typeface="SimSun" panose="02010600030101010101" pitchFamily="2" charset="-122"/>
                <a:cs typeface="Times New Roman" panose="02020603050405020304" pitchFamily="18" charset="0"/>
              </a:rPr>
              <a:t>▪ instrucciones sobre cómo llegar, qué ver, qué hacer </a:t>
            </a:r>
          </a:p>
          <a:p>
            <a:r>
              <a:rPr lang="es-ES" altLang="en-US" sz="2000" b="1" dirty="0">
                <a:latin typeface="Century Gothic" panose="020B0502020202020204" pitchFamily="34" charset="0"/>
                <a:ea typeface="SimSun" panose="02010600030101010101" pitchFamily="2" charset="-122"/>
                <a:cs typeface="Times New Roman" panose="02020603050405020304" pitchFamily="18" charset="0"/>
              </a:rPr>
              <a:t>▪ tus opiniones sobre la fiesta, tus emociones durante la fiesta</a:t>
            </a:r>
          </a:p>
        </p:txBody>
      </p:sp>
      <p:sp>
        <p:nvSpPr>
          <p:cNvPr id="18" name="Speech Bubble: Rectangle with Corners Rounded 17">
            <a:extLst>
              <a:ext uri="{FF2B5EF4-FFF2-40B4-BE49-F238E27FC236}">
                <a16:creationId xmlns:a16="http://schemas.microsoft.com/office/drawing/2014/main" id="{292C933B-0E48-44A1-BE2E-541D052285D3}"/>
              </a:ext>
            </a:extLst>
          </p:cNvPr>
          <p:cNvSpPr/>
          <p:nvPr/>
        </p:nvSpPr>
        <p:spPr>
          <a:xfrm>
            <a:off x="295647" y="4500097"/>
            <a:ext cx="2118369" cy="1786611"/>
          </a:xfrm>
          <a:prstGeom prst="wedgeRoundRectCallout">
            <a:avLst>
              <a:gd name="adj1" fmla="val -57132"/>
              <a:gd name="adj2" fmla="val -34373"/>
              <a:gd name="adj3" fmla="val 16667"/>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fr-FR" sz="2000" dirty="0" err="1"/>
              <a:t>We</a:t>
            </a:r>
            <a:r>
              <a:rPr lang="fr-FR" sz="2000" dirty="0"/>
              <a:t> use the </a:t>
            </a:r>
            <a:r>
              <a:rPr lang="fr-FR" sz="2000" b="1" dirty="0"/>
              <a:t>affirmative </a:t>
            </a:r>
            <a:r>
              <a:rPr lang="fr-FR" sz="2000" b="1" dirty="0" err="1"/>
              <a:t>imperative</a:t>
            </a:r>
            <a:r>
              <a:rPr lang="fr-FR" sz="2000" b="1" dirty="0"/>
              <a:t> </a:t>
            </a:r>
            <a:r>
              <a:rPr lang="fr-FR" sz="2000" dirty="0"/>
              <a:t>to tell </a:t>
            </a:r>
            <a:r>
              <a:rPr lang="fr-FR" sz="2000" dirty="0" err="1"/>
              <a:t>somebody</a:t>
            </a:r>
            <a:r>
              <a:rPr lang="fr-FR" sz="2000" dirty="0"/>
              <a:t> to do </a:t>
            </a:r>
            <a:r>
              <a:rPr lang="fr-FR" sz="2000" dirty="0" err="1"/>
              <a:t>something</a:t>
            </a:r>
            <a:endParaRPr lang="en-GB" sz="2000" dirty="0"/>
          </a:p>
        </p:txBody>
      </p:sp>
      <p:sp>
        <p:nvSpPr>
          <p:cNvPr id="15" name="Speech Bubble: Rectangle with Corners Rounded 14">
            <a:extLst>
              <a:ext uri="{FF2B5EF4-FFF2-40B4-BE49-F238E27FC236}">
                <a16:creationId xmlns:a16="http://schemas.microsoft.com/office/drawing/2014/main" id="{E2415CCE-44DC-4769-B54C-7FBFB9915EC5}"/>
              </a:ext>
            </a:extLst>
          </p:cNvPr>
          <p:cNvSpPr/>
          <p:nvPr/>
        </p:nvSpPr>
        <p:spPr>
          <a:xfrm>
            <a:off x="9815369" y="1875903"/>
            <a:ext cx="2296359" cy="785953"/>
          </a:xfrm>
          <a:prstGeom prst="wedgeRoundRectCallout">
            <a:avLst>
              <a:gd name="adj1" fmla="val -49905"/>
              <a:gd name="adj2" fmla="val -23126"/>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000" b="1" dirty="0">
                <a:solidFill>
                  <a:schemeClr val="tx1"/>
                </a:solidFill>
              </a:rPr>
              <a:t>Use ‘</a:t>
            </a:r>
            <a:r>
              <a:rPr lang="fr-FR" sz="2000" b="1" dirty="0" err="1">
                <a:solidFill>
                  <a:schemeClr val="tx1"/>
                </a:solidFill>
              </a:rPr>
              <a:t>ser</a:t>
            </a:r>
            <a:r>
              <a:rPr lang="fr-FR" sz="2000" b="1" dirty="0">
                <a:solidFill>
                  <a:schemeClr val="tx1"/>
                </a:solidFill>
              </a:rPr>
              <a:t>’ for permanent traits</a:t>
            </a:r>
          </a:p>
        </p:txBody>
      </p:sp>
      <p:sp>
        <p:nvSpPr>
          <p:cNvPr id="14" name="Speech Bubble: Rectangle with Corners Rounded 13">
            <a:extLst>
              <a:ext uri="{FF2B5EF4-FFF2-40B4-BE49-F238E27FC236}">
                <a16:creationId xmlns:a16="http://schemas.microsoft.com/office/drawing/2014/main" id="{93881FD2-B82A-83C8-5241-E62560B1C59D}"/>
              </a:ext>
            </a:extLst>
          </p:cNvPr>
          <p:cNvSpPr/>
          <p:nvPr/>
        </p:nvSpPr>
        <p:spPr>
          <a:xfrm>
            <a:off x="9815369" y="861134"/>
            <a:ext cx="2296359" cy="920065"/>
          </a:xfrm>
          <a:prstGeom prst="wedgeRoundRectCallout">
            <a:avLst>
              <a:gd name="adj1" fmla="val -49905"/>
              <a:gd name="adj2" fmla="val -23126"/>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000" b="1" dirty="0">
                <a:solidFill>
                  <a:schemeClr val="tx1"/>
                </a:solidFill>
              </a:rPr>
              <a:t>Use ‘</a:t>
            </a:r>
            <a:r>
              <a:rPr lang="fr-FR" sz="2000" b="1" dirty="0" err="1">
                <a:solidFill>
                  <a:schemeClr val="tx1"/>
                </a:solidFill>
              </a:rPr>
              <a:t>estar</a:t>
            </a:r>
            <a:r>
              <a:rPr lang="fr-FR" sz="2000" b="1" dirty="0">
                <a:solidFill>
                  <a:schemeClr val="tx1"/>
                </a:solidFill>
              </a:rPr>
              <a:t>’ for location and </a:t>
            </a:r>
            <a:r>
              <a:rPr lang="fr-FR" sz="2000" b="1" dirty="0" err="1">
                <a:solidFill>
                  <a:schemeClr val="tx1"/>
                </a:solidFill>
              </a:rPr>
              <a:t>emotion</a:t>
            </a:r>
            <a:endParaRPr lang="fr-FR" sz="2000" b="1" dirty="0">
              <a:solidFill>
                <a:schemeClr val="tx1"/>
              </a:solidFill>
            </a:endParaRPr>
          </a:p>
        </p:txBody>
      </p:sp>
      <p:sp>
        <p:nvSpPr>
          <p:cNvPr id="19" name="Speech Bubble: Rectangle with Corners Rounded 18">
            <a:extLst>
              <a:ext uri="{FF2B5EF4-FFF2-40B4-BE49-F238E27FC236}">
                <a16:creationId xmlns:a16="http://schemas.microsoft.com/office/drawing/2014/main" id="{2A14D9DF-C599-4B03-A8E0-5382A2CC9627}"/>
              </a:ext>
            </a:extLst>
          </p:cNvPr>
          <p:cNvSpPr/>
          <p:nvPr/>
        </p:nvSpPr>
        <p:spPr>
          <a:xfrm>
            <a:off x="9387845" y="2756560"/>
            <a:ext cx="2723883" cy="1601038"/>
          </a:xfrm>
          <a:prstGeom prst="wedgeRoundRectCallout">
            <a:avLst>
              <a:gd name="adj1" fmla="val -49905"/>
              <a:gd name="adj2" fmla="val -23126"/>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2000" b="1" dirty="0"/>
              <a:t>AR verb endings:</a:t>
            </a:r>
          </a:p>
          <a:p>
            <a:pPr algn="ctr"/>
            <a:r>
              <a:rPr lang="en-GB" sz="2000" dirty="0" err="1"/>
              <a:t>Yo</a:t>
            </a:r>
            <a:r>
              <a:rPr lang="en-GB" sz="2000" dirty="0"/>
              <a:t> – o	Tú – as</a:t>
            </a:r>
          </a:p>
          <a:p>
            <a:pPr algn="ctr"/>
            <a:endParaRPr lang="en-GB" sz="2000" dirty="0"/>
          </a:p>
          <a:p>
            <a:pPr algn="ctr"/>
            <a:r>
              <a:rPr lang="en-GB" sz="2000" b="1" dirty="0"/>
              <a:t>ER/IR verb endings</a:t>
            </a:r>
          </a:p>
          <a:p>
            <a:pPr algn="ctr"/>
            <a:r>
              <a:rPr lang="en-GB" sz="2000" dirty="0" err="1"/>
              <a:t>Yo</a:t>
            </a:r>
            <a:r>
              <a:rPr lang="en-GB" sz="2000" dirty="0"/>
              <a:t>  - o	Tú - es</a:t>
            </a:r>
          </a:p>
        </p:txBody>
      </p:sp>
      <p:sp>
        <p:nvSpPr>
          <p:cNvPr id="20" name="Speech Bubble: Rectangle with Corners Rounded 19">
            <a:extLst>
              <a:ext uri="{FF2B5EF4-FFF2-40B4-BE49-F238E27FC236}">
                <a16:creationId xmlns:a16="http://schemas.microsoft.com/office/drawing/2014/main" id="{86D56A91-2131-413C-873E-B6384BBA728C}"/>
              </a:ext>
            </a:extLst>
          </p:cNvPr>
          <p:cNvSpPr/>
          <p:nvPr/>
        </p:nvSpPr>
        <p:spPr>
          <a:xfrm>
            <a:off x="8132808" y="4500096"/>
            <a:ext cx="4007709" cy="1783507"/>
          </a:xfrm>
          <a:prstGeom prst="wedgeRoundRectCallout">
            <a:avLst>
              <a:gd name="adj1" fmla="val -49905"/>
              <a:gd name="adj2" fmla="val -23126"/>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r>
              <a:rPr lang="en-GB" sz="2000" dirty="0"/>
              <a:t>‘</a:t>
            </a:r>
            <a:r>
              <a:rPr lang="en-GB" sz="2000" b="1" dirty="0"/>
              <a:t>mi</a:t>
            </a:r>
            <a:r>
              <a:rPr lang="en-GB" sz="2000" dirty="0"/>
              <a:t>’ and ‘</a:t>
            </a:r>
            <a:r>
              <a:rPr lang="en-GB" sz="2000" b="1" dirty="0" err="1"/>
              <a:t>tu</a:t>
            </a:r>
            <a:r>
              <a:rPr lang="en-GB" sz="2000" dirty="0"/>
              <a:t>’ are possessive adjectives and go with </a:t>
            </a:r>
            <a:r>
              <a:rPr lang="en-GB" sz="2000" b="1" dirty="0"/>
              <a:t>nouns</a:t>
            </a:r>
          </a:p>
          <a:p>
            <a:endParaRPr lang="en-GB" sz="2000" b="1" dirty="0"/>
          </a:p>
          <a:p>
            <a:r>
              <a:rPr lang="en-GB" sz="2000" b="1" dirty="0"/>
              <a:t>‘me’</a:t>
            </a:r>
            <a:r>
              <a:rPr lang="en-GB" sz="2000" dirty="0"/>
              <a:t> and </a:t>
            </a:r>
            <a:r>
              <a:rPr lang="en-GB" sz="2000" b="1" dirty="0"/>
              <a:t>‘</a:t>
            </a:r>
            <a:r>
              <a:rPr lang="en-GB" sz="2000" b="1" dirty="0" err="1"/>
              <a:t>te</a:t>
            </a:r>
            <a:r>
              <a:rPr lang="en-GB" sz="2000" b="1" dirty="0"/>
              <a:t>’</a:t>
            </a:r>
            <a:r>
              <a:rPr lang="en-GB" sz="2000" dirty="0"/>
              <a:t> are</a:t>
            </a:r>
            <a:r>
              <a:rPr lang="en-GB" sz="2000" b="1" dirty="0"/>
              <a:t> </a:t>
            </a:r>
            <a:r>
              <a:rPr lang="en-GB" sz="2000" dirty="0"/>
              <a:t>reflexive pronouns and go with </a:t>
            </a:r>
            <a:r>
              <a:rPr lang="en-GB" sz="2000" b="1" dirty="0"/>
              <a:t>verbs</a:t>
            </a:r>
          </a:p>
        </p:txBody>
      </p:sp>
    </p:spTree>
    <p:extLst>
      <p:ext uri="{BB962C8B-B14F-4D97-AF65-F5344CB8AC3E}">
        <p14:creationId xmlns:p14="http://schemas.microsoft.com/office/powerpoint/2010/main" val="2581359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186A6-A032-5F5F-E488-59999F510250}"/>
              </a:ext>
            </a:extLst>
          </p:cNvPr>
          <p:cNvSpPr>
            <a:spLocks noGrp="1"/>
          </p:cNvSpPr>
          <p:nvPr>
            <p:ph type="title"/>
          </p:nvPr>
        </p:nvSpPr>
        <p:spPr>
          <a:xfrm>
            <a:off x="-2" y="213557"/>
            <a:ext cx="6473953" cy="647577"/>
          </a:xfrm>
        </p:spPr>
        <p:txBody>
          <a:bodyPr>
            <a:normAutofit/>
          </a:bodyPr>
          <a:lstStyle/>
          <a:p>
            <a:r>
              <a:rPr lang="en-GB" dirty="0"/>
              <a:t>Una fiesta </a:t>
            </a:r>
            <a:r>
              <a:rPr lang="en-GB" dirty="0" err="1"/>
              <a:t>latinoamericana</a:t>
            </a:r>
            <a:endParaRPr lang="fr-FR" dirty="0"/>
          </a:p>
        </p:txBody>
      </p:sp>
      <p:sp>
        <p:nvSpPr>
          <p:cNvPr id="2" name="Rectangle 1">
            <a:extLst>
              <a:ext uri="{FF2B5EF4-FFF2-40B4-BE49-F238E27FC236}">
                <a16:creationId xmlns:a16="http://schemas.microsoft.com/office/drawing/2014/main" id="{F5F92548-D02D-4E67-8205-5540EF182311}"/>
              </a:ext>
            </a:extLst>
          </p:cNvPr>
          <p:cNvSpPr/>
          <p:nvPr/>
        </p:nvSpPr>
        <p:spPr>
          <a:xfrm>
            <a:off x="3355896" y="1187699"/>
            <a:ext cx="8690033" cy="4880411"/>
          </a:xfrm>
          <a:prstGeom prst="rect">
            <a:avLst/>
          </a:prstGeom>
          <a:solidFill>
            <a:srgbClr val="FEFA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DE97519-D3DA-43B7-8D29-7367E39378FA}"/>
              </a:ext>
            </a:extLst>
          </p:cNvPr>
          <p:cNvSpPr txBox="1"/>
          <p:nvPr/>
        </p:nvSpPr>
        <p:spPr>
          <a:xfrm>
            <a:off x="3477951" y="1219325"/>
            <a:ext cx="8570845" cy="5319085"/>
          </a:xfrm>
          <a:prstGeom prst="rect">
            <a:avLst/>
          </a:prstGeom>
          <a:noFill/>
        </p:spPr>
        <p:txBody>
          <a:bodyPr wrap="square" rtlCol="0">
            <a:spAutoFit/>
          </a:bodyPr>
          <a:lstStyle/>
          <a:p>
            <a:r>
              <a:rPr lang="es-ES" sz="2400" dirty="0"/>
              <a:t>Durante el verano </a:t>
            </a:r>
            <a:r>
              <a:rPr lang="es-ES" sz="2400" dirty="0">
                <a:highlight>
                  <a:srgbClr val="FFE79D"/>
                </a:highlight>
              </a:rPr>
              <a:t>me levanto </a:t>
            </a:r>
            <a:r>
              <a:rPr lang="es-ES" sz="2400" dirty="0"/>
              <a:t>tarde y </a:t>
            </a:r>
            <a:r>
              <a:rPr lang="es-ES" sz="2400" dirty="0">
                <a:highlight>
                  <a:srgbClr val="CCB3FF"/>
                </a:highlight>
              </a:rPr>
              <a:t>ayudo </a:t>
            </a:r>
            <a:r>
              <a:rPr lang="es-ES" sz="2400" dirty="0"/>
              <a:t>a </a:t>
            </a:r>
            <a:r>
              <a:rPr lang="es-ES" sz="2400" dirty="0">
                <a:highlight>
                  <a:srgbClr val="C0C0C0"/>
                </a:highlight>
              </a:rPr>
              <a:t>mi </a:t>
            </a:r>
            <a:r>
              <a:rPr lang="es-ES" sz="2400" dirty="0"/>
              <a:t>madre, que </a:t>
            </a:r>
            <a:r>
              <a:rPr lang="es-ES" sz="2400" dirty="0">
                <a:highlight>
                  <a:srgbClr val="CCB3FF"/>
                </a:highlight>
              </a:rPr>
              <a:t>limpia</a:t>
            </a:r>
            <a:r>
              <a:rPr lang="es-ES" sz="2400" dirty="0"/>
              <a:t> la casa o </a:t>
            </a:r>
            <a:r>
              <a:rPr lang="es-ES" sz="2400" dirty="0">
                <a:highlight>
                  <a:srgbClr val="CCB3FF"/>
                </a:highlight>
              </a:rPr>
              <a:t>miro</a:t>
            </a:r>
            <a:r>
              <a:rPr lang="es-ES" sz="2400" dirty="0"/>
              <a:t> la televisión.  </a:t>
            </a:r>
            <a:r>
              <a:rPr lang="es-ES" sz="2400" dirty="0">
                <a:highlight>
                  <a:srgbClr val="C0C0C0"/>
                </a:highlight>
              </a:rPr>
              <a:t>Tu</a:t>
            </a:r>
            <a:r>
              <a:rPr lang="es-ES" sz="2400" dirty="0"/>
              <a:t> casa está cerca del mar, entonces imagino que tú </a:t>
            </a:r>
            <a:r>
              <a:rPr lang="es-ES" sz="2400" dirty="0">
                <a:highlight>
                  <a:srgbClr val="CCB3FF"/>
                </a:highlight>
              </a:rPr>
              <a:t>pasas</a:t>
            </a:r>
            <a:r>
              <a:rPr lang="es-ES" sz="2400" dirty="0"/>
              <a:t> mucho tiempo en la playa con </a:t>
            </a:r>
            <a:r>
              <a:rPr lang="es-ES" sz="2400" dirty="0">
                <a:highlight>
                  <a:srgbClr val="C0C0C0"/>
                </a:highlight>
              </a:rPr>
              <a:t>tus</a:t>
            </a:r>
            <a:r>
              <a:rPr lang="es-ES" sz="2400" dirty="0"/>
              <a:t> amigos, </a:t>
            </a:r>
            <a:r>
              <a:rPr lang="es-ES" sz="2400" dirty="0">
                <a:highlight>
                  <a:srgbClr val="CCB3FF"/>
                </a:highlight>
              </a:rPr>
              <a:t>tomas </a:t>
            </a:r>
            <a:r>
              <a:rPr lang="es-ES" sz="2400" dirty="0"/>
              <a:t>el sol, </a:t>
            </a:r>
            <a:r>
              <a:rPr lang="es-ES" sz="2400" dirty="0">
                <a:highlight>
                  <a:srgbClr val="CCB3FF"/>
                </a:highlight>
              </a:rPr>
              <a:t>escuchas</a:t>
            </a:r>
            <a:r>
              <a:rPr lang="es-ES" sz="2400" dirty="0"/>
              <a:t> </a:t>
            </a:r>
            <a:r>
              <a:rPr lang="es-ES" sz="2400" dirty="0">
                <a:highlight>
                  <a:srgbClr val="C0C0C0"/>
                </a:highlight>
              </a:rPr>
              <a:t>tu </a:t>
            </a:r>
            <a:r>
              <a:rPr lang="es-ES" sz="2400" dirty="0"/>
              <a:t>música favorita o </a:t>
            </a:r>
            <a:r>
              <a:rPr lang="es-ES" sz="2400" dirty="0">
                <a:highlight>
                  <a:srgbClr val="CCB3FF"/>
                </a:highlight>
              </a:rPr>
              <a:t>nadas</a:t>
            </a:r>
            <a:r>
              <a:rPr lang="es-ES" sz="2400" dirty="0"/>
              <a:t> en el mar</a:t>
            </a:r>
            <a:r>
              <a:rPr lang="es-ES" sz="2400" i="1" dirty="0"/>
              <a:t>.</a:t>
            </a:r>
            <a:r>
              <a:rPr lang="es-ES" sz="2400" dirty="0"/>
              <a:t> </a:t>
            </a:r>
          </a:p>
          <a:p>
            <a:r>
              <a:rPr lang="es-ES" sz="2400" dirty="0"/>
              <a:t>El primero de noviembre emp</a:t>
            </a:r>
            <a:r>
              <a:rPr lang="es-ES" sz="2400" b="1" u="sng" dirty="0">
                <a:solidFill>
                  <a:srgbClr val="FF0000"/>
                </a:solidFill>
              </a:rPr>
              <a:t>ie</a:t>
            </a:r>
            <a:r>
              <a:rPr lang="es-ES" sz="2400" dirty="0"/>
              <a:t>za el día de los muertos.  Las celebraciones más famosas tienen lugar en México.  La gente </a:t>
            </a:r>
            <a:r>
              <a:rPr lang="es-ES" sz="2400" dirty="0">
                <a:highlight>
                  <a:srgbClr val="FFE79D"/>
                </a:highlight>
              </a:rPr>
              <a:t>se ac</a:t>
            </a:r>
            <a:r>
              <a:rPr lang="es-ES" sz="2400" b="1" u="sng" dirty="0">
                <a:highlight>
                  <a:srgbClr val="FFE79D"/>
                </a:highlight>
              </a:rPr>
              <a:t>ue</a:t>
            </a:r>
            <a:r>
              <a:rPr lang="es-ES" sz="2400" dirty="0">
                <a:highlight>
                  <a:srgbClr val="FFE79D"/>
                </a:highlight>
              </a:rPr>
              <a:t>rda </a:t>
            </a:r>
            <a:r>
              <a:rPr lang="es-ES" sz="2400" dirty="0"/>
              <a:t>de los muertos, principalmente miembros de la familia. </a:t>
            </a:r>
            <a:r>
              <a:rPr lang="es-ES" sz="2400" dirty="0">
                <a:highlight>
                  <a:srgbClr val="FFCCCC"/>
                </a:highlight>
              </a:rPr>
              <a:t>Visita </a:t>
            </a:r>
            <a:r>
              <a:rPr lang="es-ES" sz="2400" dirty="0"/>
              <a:t>el pueblo de Mérida por la noche para ver a las procesiones* y </a:t>
            </a:r>
            <a:r>
              <a:rPr lang="es-ES" sz="2400" dirty="0">
                <a:highlight>
                  <a:srgbClr val="FFCCCC"/>
                </a:highlight>
              </a:rPr>
              <a:t>descubre</a:t>
            </a:r>
            <a:r>
              <a:rPr lang="es-ES" sz="2400" dirty="0"/>
              <a:t> una fiesta única. </a:t>
            </a:r>
            <a:r>
              <a:rPr lang="es-ES" sz="2400" dirty="0">
                <a:highlight>
                  <a:srgbClr val="FFCCCC"/>
                </a:highlight>
              </a:rPr>
              <a:t>Come </a:t>
            </a:r>
            <a:r>
              <a:rPr lang="es-ES" sz="2400" dirty="0"/>
              <a:t>los dulces calaveras* y prueba el pan de muerto.  Durante la fiesta,</a:t>
            </a:r>
            <a:r>
              <a:rPr lang="es-ES" sz="2400" dirty="0">
                <a:highlight>
                  <a:srgbClr val="53D2FF"/>
                </a:highlight>
              </a:rPr>
              <a:t> estoy muy emocionada </a:t>
            </a:r>
            <a:r>
              <a:rPr lang="es-ES" sz="2400" dirty="0"/>
              <a:t>– es un fiesta muy importante para mí.</a:t>
            </a:r>
            <a:endParaRPr lang="en-GB" sz="2400" dirty="0"/>
          </a:p>
          <a:p>
            <a:pPr>
              <a:lnSpc>
                <a:spcPct val="107000"/>
              </a:lnSpc>
              <a:spcAft>
                <a:spcPts val="800"/>
              </a:spcAft>
            </a:pPr>
            <a:endParaRPr lang="en-GB" sz="2800" dirty="0">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19" name="TextBox 18">
            <a:extLst>
              <a:ext uri="{FF2B5EF4-FFF2-40B4-BE49-F238E27FC236}">
                <a16:creationId xmlns:a16="http://schemas.microsoft.com/office/drawing/2014/main" id="{725964F2-5714-412B-A471-34815606C0B7}"/>
              </a:ext>
            </a:extLst>
          </p:cNvPr>
          <p:cNvSpPr txBox="1"/>
          <p:nvPr/>
        </p:nvSpPr>
        <p:spPr>
          <a:xfrm>
            <a:off x="3477951" y="824362"/>
            <a:ext cx="8690033" cy="400110"/>
          </a:xfrm>
          <a:prstGeom prst="rect">
            <a:avLst/>
          </a:prstGeom>
          <a:noFill/>
        </p:spPr>
        <p:txBody>
          <a:bodyPr wrap="square">
            <a:spAutoFit/>
          </a:bodyPr>
          <a:lstStyle/>
          <a:p>
            <a:pPr lvl="0"/>
            <a:r>
              <a:rPr lang="es-ES" altLang="en-US" sz="2000" b="1" dirty="0">
                <a:latin typeface="Century Gothic" panose="020B0502020202020204" pitchFamily="34" charset="0"/>
                <a:ea typeface="SimSun" panose="02010600030101010101" pitchFamily="2" charset="-122"/>
                <a:cs typeface="Times New Roman" panose="02020603050405020304" pitchFamily="18" charset="0"/>
              </a:rPr>
              <a:t>Escribe sobre 100 palabras sobre una fiesta en Latinoamérica.</a:t>
            </a:r>
          </a:p>
        </p:txBody>
      </p:sp>
      <p:sp>
        <p:nvSpPr>
          <p:cNvPr id="20" name="Speech Bubble: Rectangle with Corners Rounded 19">
            <a:extLst>
              <a:ext uri="{FF2B5EF4-FFF2-40B4-BE49-F238E27FC236}">
                <a16:creationId xmlns:a16="http://schemas.microsoft.com/office/drawing/2014/main" id="{45AB0A46-AADC-4AA0-B92D-68757E006655}"/>
              </a:ext>
            </a:extLst>
          </p:cNvPr>
          <p:cNvSpPr/>
          <p:nvPr/>
        </p:nvSpPr>
        <p:spPr>
          <a:xfrm>
            <a:off x="164791" y="1679508"/>
            <a:ext cx="3071918" cy="764903"/>
          </a:xfrm>
          <a:prstGeom prst="wedgeRoundRectCallout">
            <a:avLst>
              <a:gd name="adj1" fmla="val 58010"/>
              <a:gd name="adj2" fmla="val 56208"/>
              <a:gd name="adj3" fmla="val 16667"/>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dirty="0">
                <a:ea typeface="SimSun" panose="02010600030101010101" pitchFamily="2" charset="-122"/>
                <a:cs typeface="Times New Roman" panose="02020603050405020304" pitchFamily="18" charset="0"/>
              </a:rPr>
              <a:t>‘</a:t>
            </a:r>
            <a:r>
              <a:rPr lang="en-GB" sz="2000" dirty="0" err="1">
                <a:ea typeface="SimSun" panose="02010600030101010101" pitchFamily="2" charset="-122"/>
                <a:cs typeface="Times New Roman" panose="02020603050405020304" pitchFamily="18" charset="0"/>
              </a:rPr>
              <a:t>empezar</a:t>
            </a:r>
            <a:r>
              <a:rPr lang="en-GB" sz="2000" dirty="0">
                <a:ea typeface="SimSun" panose="02010600030101010101" pitchFamily="2" charset="-122"/>
                <a:cs typeface="Times New Roman" panose="02020603050405020304" pitchFamily="18" charset="0"/>
              </a:rPr>
              <a:t>’ has an e&gt;</a:t>
            </a:r>
            <a:r>
              <a:rPr lang="en-GB" sz="2000" dirty="0" err="1">
                <a:ea typeface="SimSun" panose="02010600030101010101" pitchFamily="2" charset="-122"/>
                <a:cs typeface="Times New Roman" panose="02020603050405020304" pitchFamily="18" charset="0"/>
              </a:rPr>
              <a:t>ie</a:t>
            </a:r>
            <a:r>
              <a:rPr lang="en-GB" sz="2000" dirty="0">
                <a:ea typeface="SimSun" panose="02010600030101010101" pitchFamily="2" charset="-122"/>
                <a:cs typeface="Times New Roman" panose="02020603050405020304" pitchFamily="18" charset="0"/>
              </a:rPr>
              <a:t> stem change.</a:t>
            </a:r>
            <a:endParaRPr lang="en-GB" sz="2000" dirty="0">
              <a:effectLst/>
              <a:ea typeface="SimSun" panose="02010600030101010101" pitchFamily="2" charset="-122"/>
              <a:cs typeface="Times New Roman" panose="02020603050405020304" pitchFamily="18" charset="0"/>
            </a:endParaRPr>
          </a:p>
        </p:txBody>
      </p:sp>
      <p:sp>
        <p:nvSpPr>
          <p:cNvPr id="21" name="Speech Bubble: Rectangle with Corners Rounded 20">
            <a:extLst>
              <a:ext uri="{FF2B5EF4-FFF2-40B4-BE49-F238E27FC236}">
                <a16:creationId xmlns:a16="http://schemas.microsoft.com/office/drawing/2014/main" id="{986E9780-A244-48D0-98A7-C9CD7C254FD4}"/>
              </a:ext>
            </a:extLst>
          </p:cNvPr>
          <p:cNvSpPr/>
          <p:nvPr/>
        </p:nvSpPr>
        <p:spPr>
          <a:xfrm>
            <a:off x="127001" y="976933"/>
            <a:ext cx="3228895" cy="647577"/>
          </a:xfrm>
          <a:prstGeom prst="wedgeRoundRectCallout">
            <a:avLst>
              <a:gd name="adj1" fmla="val 56204"/>
              <a:gd name="adj2" fmla="val 55843"/>
              <a:gd name="adj3" fmla="val 16667"/>
            </a:avLst>
          </a:prstGeom>
          <a:solidFill>
            <a:srgbClr val="CCB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b="1" dirty="0">
                <a:solidFill>
                  <a:schemeClr val="tx1"/>
                </a:solidFill>
                <a:effectLst/>
                <a:ea typeface="SimSun" panose="02010600030101010101" pitchFamily="2" charset="-122"/>
                <a:cs typeface="Times New Roman" panose="02020603050405020304" pitchFamily="18" charset="0"/>
              </a:rPr>
              <a:t>AR present tense </a:t>
            </a:r>
            <a:r>
              <a:rPr lang="en-GB" sz="2000" b="1" dirty="0" err="1">
                <a:solidFill>
                  <a:schemeClr val="tx1"/>
                </a:solidFill>
                <a:effectLst/>
                <a:ea typeface="SimSun" panose="02010600030101010101" pitchFamily="2" charset="-122"/>
                <a:cs typeface="Times New Roman" panose="02020603050405020304" pitchFamily="18" charset="0"/>
              </a:rPr>
              <a:t>Yo</a:t>
            </a:r>
            <a:r>
              <a:rPr lang="en-GB" sz="2000" b="1" dirty="0">
                <a:solidFill>
                  <a:schemeClr val="tx1"/>
                </a:solidFill>
                <a:effectLst/>
                <a:ea typeface="SimSun" panose="02010600030101010101" pitchFamily="2" charset="-122"/>
                <a:cs typeface="Times New Roman" panose="02020603050405020304" pitchFamily="18" charset="0"/>
              </a:rPr>
              <a:t> &gt; o, </a:t>
            </a:r>
            <a:r>
              <a:rPr lang="en-GB" sz="2000" b="1" dirty="0" err="1">
                <a:solidFill>
                  <a:schemeClr val="tx1"/>
                </a:solidFill>
                <a:effectLst/>
                <a:ea typeface="SimSun" panose="02010600030101010101" pitchFamily="2" charset="-122"/>
                <a:cs typeface="Times New Roman" panose="02020603050405020304" pitchFamily="18" charset="0"/>
              </a:rPr>
              <a:t>tú</a:t>
            </a:r>
            <a:r>
              <a:rPr lang="en-GB" sz="2000" b="1" dirty="0">
                <a:solidFill>
                  <a:schemeClr val="tx1"/>
                </a:solidFill>
                <a:effectLst/>
                <a:ea typeface="SimSun" panose="02010600030101010101" pitchFamily="2" charset="-122"/>
                <a:cs typeface="Times New Roman" panose="02020603050405020304" pitchFamily="18" charset="0"/>
              </a:rPr>
              <a:t> &gt; as, </a:t>
            </a:r>
            <a:r>
              <a:rPr lang="en-GB" sz="2000" b="1" dirty="0" err="1">
                <a:solidFill>
                  <a:schemeClr val="tx1"/>
                </a:solidFill>
                <a:effectLst/>
                <a:ea typeface="SimSun" panose="02010600030101010101" pitchFamily="2" charset="-122"/>
                <a:cs typeface="Times New Roman" panose="02020603050405020304" pitchFamily="18" charset="0"/>
              </a:rPr>
              <a:t>él</a:t>
            </a:r>
            <a:r>
              <a:rPr lang="en-GB" sz="2000" b="1" dirty="0">
                <a:solidFill>
                  <a:schemeClr val="tx1"/>
                </a:solidFill>
                <a:effectLst/>
                <a:ea typeface="SimSun" panose="02010600030101010101" pitchFamily="2" charset="-122"/>
                <a:cs typeface="Times New Roman" panose="02020603050405020304" pitchFamily="18" charset="0"/>
              </a:rPr>
              <a:t>/</a:t>
            </a:r>
            <a:r>
              <a:rPr lang="en-GB" sz="2000" b="1" dirty="0" err="1">
                <a:solidFill>
                  <a:schemeClr val="tx1"/>
                </a:solidFill>
                <a:effectLst/>
                <a:ea typeface="SimSun" panose="02010600030101010101" pitchFamily="2" charset="-122"/>
                <a:cs typeface="Times New Roman" panose="02020603050405020304" pitchFamily="18" charset="0"/>
              </a:rPr>
              <a:t>ella</a:t>
            </a:r>
            <a:r>
              <a:rPr lang="en-GB" sz="2000" b="1" dirty="0">
                <a:solidFill>
                  <a:schemeClr val="tx1"/>
                </a:solidFill>
                <a:ea typeface="SimSun" panose="02010600030101010101" pitchFamily="2" charset="-122"/>
                <a:cs typeface="Times New Roman" panose="02020603050405020304" pitchFamily="18" charset="0"/>
              </a:rPr>
              <a:t> &gt;</a:t>
            </a:r>
            <a:r>
              <a:rPr lang="en-GB" sz="2000" b="1" dirty="0">
                <a:solidFill>
                  <a:schemeClr val="tx1"/>
                </a:solidFill>
                <a:effectLst/>
                <a:ea typeface="SimSun" panose="02010600030101010101" pitchFamily="2" charset="-122"/>
                <a:cs typeface="Times New Roman" panose="02020603050405020304" pitchFamily="18" charset="0"/>
              </a:rPr>
              <a:t> a</a:t>
            </a:r>
            <a:endParaRPr lang="en-GB" sz="2000" dirty="0">
              <a:solidFill>
                <a:schemeClr val="tx1"/>
              </a:solidFill>
              <a:effectLst/>
              <a:ea typeface="SimSun" panose="02010600030101010101" pitchFamily="2" charset="-122"/>
              <a:cs typeface="Times New Roman" panose="02020603050405020304" pitchFamily="18" charset="0"/>
            </a:endParaRPr>
          </a:p>
        </p:txBody>
      </p:sp>
      <p:sp>
        <p:nvSpPr>
          <p:cNvPr id="22" name="Speech Bubble: Rectangle with Corners Rounded 21">
            <a:extLst>
              <a:ext uri="{FF2B5EF4-FFF2-40B4-BE49-F238E27FC236}">
                <a16:creationId xmlns:a16="http://schemas.microsoft.com/office/drawing/2014/main" id="{230FB8D6-7098-46D8-A22E-5CAACEFE2379}"/>
              </a:ext>
            </a:extLst>
          </p:cNvPr>
          <p:cNvSpPr/>
          <p:nvPr/>
        </p:nvSpPr>
        <p:spPr>
          <a:xfrm>
            <a:off x="143204" y="2497230"/>
            <a:ext cx="3109707" cy="1531109"/>
          </a:xfrm>
          <a:prstGeom prst="wedgeRoundRectCallout">
            <a:avLst>
              <a:gd name="adj1" fmla="val 57312"/>
              <a:gd name="adj2" fmla="val 39497"/>
              <a:gd name="adj3" fmla="val 16667"/>
            </a:avLst>
          </a:prstGeom>
          <a:solidFill>
            <a:srgbClr val="FFE79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en-GB" sz="2000" dirty="0">
                <a:solidFill>
                  <a:schemeClr val="tx1"/>
                </a:solidFill>
                <a:effectLst/>
                <a:ea typeface="SimSun" panose="02010600030101010101" pitchFamily="2" charset="-122"/>
                <a:cs typeface="Times New Roman" panose="02020603050405020304" pitchFamily="18" charset="0"/>
              </a:rPr>
              <a:t>‘</a:t>
            </a:r>
            <a:r>
              <a:rPr lang="en-GB" sz="2000" dirty="0" err="1">
                <a:solidFill>
                  <a:schemeClr val="tx1"/>
                </a:solidFill>
                <a:effectLst/>
                <a:ea typeface="SimSun" panose="02010600030101010101" pitchFamily="2" charset="-122"/>
                <a:cs typeface="Times New Roman" panose="02020603050405020304" pitchFamily="18" charset="0"/>
              </a:rPr>
              <a:t>ac</a:t>
            </a:r>
            <a:r>
              <a:rPr lang="en-GB" sz="2000" b="1" u="sng" dirty="0" err="1">
                <a:solidFill>
                  <a:schemeClr val="tx1"/>
                </a:solidFill>
                <a:effectLst/>
                <a:ea typeface="SimSun" panose="02010600030101010101" pitchFamily="2" charset="-122"/>
                <a:cs typeface="Times New Roman" panose="02020603050405020304" pitchFamily="18" charset="0"/>
              </a:rPr>
              <a:t>o</a:t>
            </a:r>
            <a:r>
              <a:rPr lang="en-GB" sz="2000" dirty="0" err="1">
                <a:solidFill>
                  <a:schemeClr val="tx1"/>
                </a:solidFill>
                <a:effectLst/>
                <a:ea typeface="SimSun" panose="02010600030101010101" pitchFamily="2" charset="-122"/>
                <a:cs typeface="Times New Roman" panose="02020603050405020304" pitchFamily="18" charset="0"/>
              </a:rPr>
              <a:t>rdar</a:t>
            </a:r>
            <a:r>
              <a:rPr lang="en-GB" sz="2000" dirty="0">
                <a:solidFill>
                  <a:schemeClr val="tx1"/>
                </a:solidFill>
                <a:effectLst/>
                <a:ea typeface="SimSun" panose="02010600030101010101" pitchFamily="2" charset="-122"/>
                <a:cs typeface="Times New Roman" panose="02020603050405020304" pitchFamily="18" charset="0"/>
              </a:rPr>
              <a:t>’ (o&gt;</a:t>
            </a:r>
            <a:r>
              <a:rPr lang="en-GB" sz="2000" dirty="0" err="1">
                <a:solidFill>
                  <a:schemeClr val="tx1"/>
                </a:solidFill>
                <a:effectLst/>
                <a:ea typeface="SimSun" panose="02010600030101010101" pitchFamily="2" charset="-122"/>
                <a:cs typeface="Times New Roman" panose="02020603050405020304" pitchFamily="18" charset="0"/>
              </a:rPr>
              <a:t>ue</a:t>
            </a:r>
            <a:r>
              <a:rPr lang="en-GB" sz="2000" dirty="0">
                <a:solidFill>
                  <a:schemeClr val="tx1"/>
                </a:solidFill>
                <a:effectLst/>
                <a:ea typeface="SimSun" panose="02010600030101010101" pitchFamily="2" charset="-122"/>
                <a:cs typeface="Times New Roman" panose="02020603050405020304" pitchFamily="18" charset="0"/>
              </a:rPr>
              <a:t> stem-change) needs a reflexive pronoun to mean remember otherwise it means?</a:t>
            </a:r>
          </a:p>
        </p:txBody>
      </p:sp>
      <p:sp>
        <p:nvSpPr>
          <p:cNvPr id="23" name="Speech Bubble: Rectangle with Corners Rounded 22">
            <a:extLst>
              <a:ext uri="{FF2B5EF4-FFF2-40B4-BE49-F238E27FC236}">
                <a16:creationId xmlns:a16="http://schemas.microsoft.com/office/drawing/2014/main" id="{D5E662C0-E389-4741-986C-B6A63D8A57BE}"/>
              </a:ext>
            </a:extLst>
          </p:cNvPr>
          <p:cNvSpPr/>
          <p:nvPr/>
        </p:nvSpPr>
        <p:spPr>
          <a:xfrm>
            <a:off x="127001" y="4087690"/>
            <a:ext cx="3109707" cy="1156017"/>
          </a:xfrm>
          <a:prstGeom prst="wedgeRoundRectCallout">
            <a:avLst>
              <a:gd name="adj1" fmla="val 55762"/>
              <a:gd name="adj2" fmla="val 23113"/>
              <a:gd name="adj3" fmla="val 16667"/>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ea typeface="SimSun" panose="02010600030101010101" pitchFamily="2" charset="-122"/>
                <a:cs typeface="Times New Roman" panose="02020603050405020304" pitchFamily="18" charset="0"/>
              </a:rPr>
              <a:t>Affirmative imperative (commands) </a:t>
            </a:r>
          </a:p>
          <a:p>
            <a:pPr algn="ctr"/>
            <a:r>
              <a:rPr lang="en-GB" sz="2000" dirty="0">
                <a:solidFill>
                  <a:schemeClr val="tx1"/>
                </a:solidFill>
                <a:ea typeface="SimSun" panose="02010600030101010101" pitchFamily="2" charset="-122"/>
                <a:cs typeface="Times New Roman" panose="02020603050405020304" pitchFamily="18" charset="0"/>
              </a:rPr>
              <a:t>AR verbs &gt; a </a:t>
            </a:r>
          </a:p>
          <a:p>
            <a:pPr algn="ctr"/>
            <a:r>
              <a:rPr lang="en-GB" sz="2000" dirty="0">
                <a:solidFill>
                  <a:schemeClr val="tx1"/>
                </a:solidFill>
                <a:ea typeface="SimSun" panose="02010600030101010101" pitchFamily="2" charset="-122"/>
                <a:cs typeface="Times New Roman" panose="02020603050405020304" pitchFamily="18" charset="0"/>
              </a:rPr>
              <a:t>ER/IR verbs &gt; e</a:t>
            </a:r>
          </a:p>
        </p:txBody>
      </p:sp>
      <p:sp>
        <p:nvSpPr>
          <p:cNvPr id="24" name="Speech Bubble: Rectangle with Corners Rounded 23">
            <a:extLst>
              <a:ext uri="{FF2B5EF4-FFF2-40B4-BE49-F238E27FC236}">
                <a16:creationId xmlns:a16="http://schemas.microsoft.com/office/drawing/2014/main" id="{96E2665F-4352-4063-A488-826B565CD3BB}"/>
              </a:ext>
            </a:extLst>
          </p:cNvPr>
          <p:cNvSpPr/>
          <p:nvPr/>
        </p:nvSpPr>
        <p:spPr>
          <a:xfrm>
            <a:off x="7526335" y="5968962"/>
            <a:ext cx="4376390" cy="381983"/>
          </a:xfrm>
          <a:prstGeom prst="wedgeRoundRectCallout">
            <a:avLst>
              <a:gd name="adj1" fmla="val 12891"/>
              <a:gd name="adj2" fmla="val -74855"/>
              <a:gd name="adj3" fmla="val 16667"/>
            </a:avLst>
          </a:prstGeom>
          <a:solidFill>
            <a:srgbClr val="53D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dirty="0">
                <a:effectLst/>
                <a:ea typeface="SimSun" panose="02010600030101010101" pitchFamily="2" charset="-122"/>
                <a:cs typeface="Times New Roman" panose="02020603050405020304" pitchFamily="18" charset="0"/>
              </a:rPr>
              <a:t>‘</a:t>
            </a:r>
            <a:r>
              <a:rPr lang="en-GB" sz="2000" dirty="0" err="1">
                <a:effectLst/>
                <a:ea typeface="SimSun" panose="02010600030101010101" pitchFamily="2" charset="-122"/>
                <a:cs typeface="Times New Roman" panose="02020603050405020304" pitchFamily="18" charset="0"/>
              </a:rPr>
              <a:t>est</a:t>
            </a:r>
            <a:r>
              <a:rPr lang="en-GB" sz="2000" dirty="0" err="1">
                <a:ea typeface="SimSun" panose="02010600030101010101" pitchFamily="2" charset="-122"/>
                <a:cs typeface="Times New Roman" panose="02020603050405020304" pitchFamily="18" charset="0"/>
              </a:rPr>
              <a:t>ar</a:t>
            </a:r>
            <a:r>
              <a:rPr lang="en-GB" sz="2000" dirty="0">
                <a:ea typeface="SimSun" panose="02010600030101010101" pitchFamily="2" charset="-122"/>
                <a:cs typeface="Times New Roman" panose="02020603050405020304" pitchFamily="18" charset="0"/>
              </a:rPr>
              <a:t>’ for location or state/mood</a:t>
            </a:r>
            <a:endParaRPr lang="en-GB" sz="2000" dirty="0">
              <a:effectLst/>
              <a:ea typeface="SimSun" panose="02010600030101010101" pitchFamily="2" charset="-122"/>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E68541CA-8570-48DE-AC71-8023E329BDA3}"/>
              </a:ext>
            </a:extLst>
          </p:cNvPr>
          <p:cNvSpPr/>
          <p:nvPr/>
        </p:nvSpPr>
        <p:spPr>
          <a:xfrm>
            <a:off x="243582" y="5303058"/>
            <a:ext cx="2993126" cy="1047887"/>
          </a:xfrm>
          <a:prstGeom prst="roundRect">
            <a:avLst/>
          </a:prstGeom>
          <a:solidFill>
            <a:schemeClr val="tx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en-US" sz="2000" b="1" dirty="0">
                <a:solidFill>
                  <a:srgbClr val="FFFAEB"/>
                </a:solidFill>
                <a:ea typeface="SimSun" panose="02010600030101010101" pitchFamily="2" charset="-122"/>
                <a:cs typeface="Times New Roman" panose="02020603050405020304" pitchFamily="18" charset="0"/>
              </a:rPr>
              <a:t>la </a:t>
            </a:r>
            <a:r>
              <a:rPr lang="en-US" sz="2000" b="1" dirty="0" err="1">
                <a:solidFill>
                  <a:srgbClr val="FFFAEB"/>
                </a:solidFill>
                <a:ea typeface="SimSun" panose="02010600030101010101" pitchFamily="2" charset="-122"/>
                <a:cs typeface="Times New Roman" panose="02020603050405020304" pitchFamily="18" charset="0"/>
              </a:rPr>
              <a:t>tumba</a:t>
            </a:r>
            <a:r>
              <a:rPr lang="en-US" sz="2000" b="1" dirty="0">
                <a:solidFill>
                  <a:srgbClr val="FFFAEB"/>
                </a:solidFill>
                <a:ea typeface="SimSun" panose="02010600030101010101" pitchFamily="2" charset="-122"/>
                <a:cs typeface="Times New Roman" panose="02020603050405020304" pitchFamily="18" charset="0"/>
              </a:rPr>
              <a:t> </a:t>
            </a:r>
            <a:r>
              <a:rPr lang="en-US" sz="2000" dirty="0">
                <a:solidFill>
                  <a:srgbClr val="FFFAEB"/>
                </a:solidFill>
                <a:ea typeface="SimSun" panose="02010600030101010101" pitchFamily="2" charset="-122"/>
                <a:cs typeface="Times New Roman" panose="02020603050405020304" pitchFamily="18" charset="0"/>
              </a:rPr>
              <a:t>– grave</a:t>
            </a:r>
          </a:p>
          <a:p>
            <a:pPr>
              <a:spcAft>
                <a:spcPts val="800"/>
              </a:spcAft>
            </a:pPr>
            <a:r>
              <a:rPr lang="en-US" sz="2000" b="1" dirty="0">
                <a:solidFill>
                  <a:srgbClr val="FFFAEB"/>
                </a:solidFill>
                <a:ea typeface="SimSun" panose="02010600030101010101" pitchFamily="2" charset="-122"/>
                <a:cs typeface="Times New Roman" panose="02020603050405020304" pitchFamily="18" charset="0"/>
              </a:rPr>
              <a:t>la </a:t>
            </a:r>
            <a:r>
              <a:rPr lang="en-US" sz="2000" b="1" dirty="0" err="1">
                <a:solidFill>
                  <a:srgbClr val="FFFAEB"/>
                </a:solidFill>
                <a:ea typeface="SimSun" panose="02010600030101010101" pitchFamily="2" charset="-122"/>
                <a:cs typeface="Times New Roman" panose="02020603050405020304" pitchFamily="18" charset="0"/>
              </a:rPr>
              <a:t>procesión</a:t>
            </a:r>
            <a:r>
              <a:rPr lang="en-US" sz="2000" dirty="0">
                <a:solidFill>
                  <a:srgbClr val="FFFAEB"/>
                </a:solidFill>
                <a:effectLst/>
                <a:ea typeface="SimSun" panose="02010600030101010101" pitchFamily="2" charset="-122"/>
                <a:cs typeface="Times New Roman" panose="02020603050405020304" pitchFamily="18" charset="0"/>
              </a:rPr>
              <a:t>– parade</a:t>
            </a:r>
          </a:p>
          <a:p>
            <a:pPr>
              <a:spcAft>
                <a:spcPts val="800"/>
              </a:spcAft>
            </a:pPr>
            <a:r>
              <a:rPr lang="en-US" sz="2000" b="1" dirty="0">
                <a:solidFill>
                  <a:srgbClr val="FFFAEB"/>
                </a:solidFill>
                <a:ea typeface="SimSun" panose="02010600030101010101" pitchFamily="2" charset="-122"/>
                <a:cs typeface="Times New Roman" panose="02020603050405020304" pitchFamily="18" charset="0"/>
              </a:rPr>
              <a:t>la calavera </a:t>
            </a:r>
            <a:r>
              <a:rPr lang="en-US" sz="2000" dirty="0">
                <a:solidFill>
                  <a:srgbClr val="FFFAEB"/>
                </a:solidFill>
                <a:ea typeface="SimSun" panose="02010600030101010101" pitchFamily="2" charset="-122"/>
                <a:cs typeface="Times New Roman" panose="02020603050405020304" pitchFamily="18" charset="0"/>
              </a:rPr>
              <a:t>- skull</a:t>
            </a:r>
            <a:endParaRPr lang="en-GB" sz="2000" dirty="0">
              <a:effectLst/>
              <a:ea typeface="SimSun" panose="02010600030101010101" pitchFamily="2" charset="-122"/>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444E9970-D5D6-4A1C-AB5E-89943AD0EAE3}"/>
              </a:ext>
            </a:extLst>
          </p:cNvPr>
          <p:cNvSpPr/>
          <p:nvPr/>
        </p:nvSpPr>
        <p:spPr>
          <a:xfrm>
            <a:off x="10508105" y="134248"/>
            <a:ext cx="1590867"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latin typeface="Century Gothic"/>
              </a:rPr>
              <a:t>escribir</a:t>
            </a:r>
            <a:endParaRPr kumimoji="0" lang="en-GB" sz="2000" b="1" i="0" u="none" strike="noStrike" kern="1200" cap="none" spc="0" normalizeH="0" baseline="0" noProof="0" dirty="0">
              <a:ln>
                <a:noFill/>
              </a:ln>
              <a:solidFill>
                <a:schemeClr val="bg1"/>
              </a:solidFill>
              <a:effectLst/>
              <a:uLnTx/>
              <a:uFillTx/>
              <a:latin typeface="Century Gothic"/>
              <a:ea typeface="+mn-ea"/>
              <a:cs typeface="+mn-cs"/>
            </a:endParaRPr>
          </a:p>
        </p:txBody>
      </p:sp>
      <p:sp>
        <p:nvSpPr>
          <p:cNvPr id="13" name="Speech Bubble: Rectangle with Corners Rounded 12">
            <a:extLst>
              <a:ext uri="{FF2B5EF4-FFF2-40B4-BE49-F238E27FC236}">
                <a16:creationId xmlns:a16="http://schemas.microsoft.com/office/drawing/2014/main" id="{95741706-FAB5-47CD-91A5-826BC864F6A3}"/>
              </a:ext>
            </a:extLst>
          </p:cNvPr>
          <p:cNvSpPr/>
          <p:nvPr/>
        </p:nvSpPr>
        <p:spPr>
          <a:xfrm>
            <a:off x="7262673" y="112487"/>
            <a:ext cx="3050703" cy="774822"/>
          </a:xfrm>
          <a:prstGeom prst="wedgeRoundRectCallout">
            <a:avLst>
              <a:gd name="adj1" fmla="val 57111"/>
              <a:gd name="adj2" fmla="val 49619"/>
              <a:gd name="adj3" fmla="val 16667"/>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dirty="0">
                <a:solidFill>
                  <a:schemeClr val="tx1"/>
                </a:solidFill>
                <a:ea typeface="SimSun" panose="02010600030101010101" pitchFamily="2" charset="-122"/>
                <a:cs typeface="Times New Roman" panose="02020603050405020304" pitchFamily="18" charset="0"/>
              </a:rPr>
              <a:t>Possessive adjectives ‘mi’ and ‘</a:t>
            </a:r>
            <a:r>
              <a:rPr lang="en-GB" sz="2000" dirty="0" err="1">
                <a:solidFill>
                  <a:schemeClr val="tx1"/>
                </a:solidFill>
                <a:ea typeface="SimSun" panose="02010600030101010101" pitchFamily="2" charset="-122"/>
                <a:cs typeface="Times New Roman" panose="02020603050405020304" pitchFamily="18" charset="0"/>
              </a:rPr>
              <a:t>tu</a:t>
            </a:r>
            <a:r>
              <a:rPr lang="en-GB" sz="2000" dirty="0">
                <a:solidFill>
                  <a:schemeClr val="tx1"/>
                </a:solidFill>
                <a:ea typeface="SimSun" panose="02010600030101010101" pitchFamily="2" charset="-122"/>
                <a:cs typeface="Times New Roman" panose="02020603050405020304" pitchFamily="18" charset="0"/>
              </a:rPr>
              <a:t>’</a:t>
            </a:r>
            <a:endParaRPr lang="en-GB" sz="2000" dirty="0">
              <a:solidFill>
                <a:schemeClr val="tx1"/>
              </a:solidFill>
              <a:effectLst/>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51333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11958FE-7AC2-CF98-FED6-C83F3060CB15}"/>
              </a:ext>
            </a:extLst>
          </p:cNvPr>
          <p:cNvSpPr>
            <a:spLocks noGrp="1"/>
          </p:cNvSpPr>
          <p:nvPr>
            <p:ph type="body" sz="quarter" idx="10"/>
          </p:nvPr>
        </p:nvSpPr>
        <p:spPr>
          <a:xfrm>
            <a:off x="373063" y="1065214"/>
            <a:ext cx="4054517" cy="515866"/>
          </a:xfrm>
        </p:spPr>
        <p:txBody>
          <a:bodyPr/>
          <a:lstStyle/>
          <a:p>
            <a:r>
              <a:rPr lang="en-ES" dirty="0"/>
              <a:t>Estudia este vocabulario:</a:t>
            </a:r>
          </a:p>
        </p:txBody>
      </p:sp>
      <p:sp>
        <p:nvSpPr>
          <p:cNvPr id="4" name="Title 3">
            <a:extLst>
              <a:ext uri="{FF2B5EF4-FFF2-40B4-BE49-F238E27FC236}">
                <a16:creationId xmlns:a16="http://schemas.microsoft.com/office/drawing/2014/main" id="{0F7D5586-69E3-8C43-5D07-0C303AA6F6D2}"/>
              </a:ext>
            </a:extLst>
          </p:cNvPr>
          <p:cNvSpPr>
            <a:spLocks noGrp="1"/>
          </p:cNvSpPr>
          <p:nvPr>
            <p:ph type="title"/>
          </p:nvPr>
        </p:nvSpPr>
        <p:spPr>
          <a:xfrm>
            <a:off x="0" y="213557"/>
            <a:ext cx="2553694" cy="647577"/>
          </a:xfrm>
        </p:spPr>
        <p:txBody>
          <a:bodyPr/>
          <a:lstStyle/>
          <a:p>
            <a:r>
              <a:rPr lang="en-ES" dirty="0"/>
              <a:t>Deberes</a:t>
            </a:r>
          </a:p>
        </p:txBody>
      </p:sp>
      <p:sp>
        <p:nvSpPr>
          <p:cNvPr id="6" name="Google Shape;715;p15">
            <a:extLst>
              <a:ext uri="{FF2B5EF4-FFF2-40B4-BE49-F238E27FC236}">
                <a16:creationId xmlns:a16="http://schemas.microsoft.com/office/drawing/2014/main" id="{6E8775B2-26C7-DF44-83EF-5F263D8C0503}"/>
              </a:ext>
            </a:extLst>
          </p:cNvPr>
          <p:cNvSpPr/>
          <p:nvPr/>
        </p:nvSpPr>
        <p:spPr>
          <a:xfrm>
            <a:off x="10477175" y="213557"/>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deberes</a:t>
            </a:r>
            <a:endParaRPr sz="2000" b="1" i="0" u="none" strike="noStrike" cap="none" dirty="0">
              <a:solidFill>
                <a:schemeClr val="lt1"/>
              </a:solidFill>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5F6F1A4C-5B56-006C-E716-8217D590263B}"/>
              </a:ext>
            </a:extLst>
          </p:cNvPr>
          <p:cNvSpPr txBox="1"/>
          <p:nvPr/>
        </p:nvSpPr>
        <p:spPr>
          <a:xfrm>
            <a:off x="3601609" y="1501867"/>
            <a:ext cx="2172390" cy="523220"/>
          </a:xfrm>
          <a:prstGeom prst="rect">
            <a:avLst/>
          </a:prstGeom>
          <a:noFill/>
        </p:spPr>
        <p:txBody>
          <a:bodyPr wrap="none" rtlCol="0">
            <a:spAutoFit/>
          </a:bodyPr>
          <a:lstStyle/>
          <a:p>
            <a:r>
              <a:rPr lang="en-ES" sz="2800" b="1" dirty="0"/>
              <a:t>Foundation</a:t>
            </a:r>
          </a:p>
        </p:txBody>
      </p:sp>
      <p:sp>
        <p:nvSpPr>
          <p:cNvPr id="8" name="TextBox 7">
            <a:extLst>
              <a:ext uri="{FF2B5EF4-FFF2-40B4-BE49-F238E27FC236}">
                <a16:creationId xmlns:a16="http://schemas.microsoft.com/office/drawing/2014/main" id="{6859BA5E-9D9F-3ECF-1FDE-C60538814F6D}"/>
              </a:ext>
            </a:extLst>
          </p:cNvPr>
          <p:cNvSpPr txBox="1"/>
          <p:nvPr/>
        </p:nvSpPr>
        <p:spPr>
          <a:xfrm>
            <a:off x="8386749" y="1501867"/>
            <a:ext cx="1305165" cy="523220"/>
          </a:xfrm>
          <a:prstGeom prst="rect">
            <a:avLst/>
          </a:prstGeom>
          <a:noFill/>
        </p:spPr>
        <p:txBody>
          <a:bodyPr wrap="none" rtlCol="0">
            <a:spAutoFit/>
          </a:bodyPr>
          <a:lstStyle/>
          <a:p>
            <a:r>
              <a:rPr lang="en-ES" sz="2800" b="1" dirty="0"/>
              <a:t>Higher</a:t>
            </a:r>
          </a:p>
        </p:txBody>
      </p:sp>
      <p:sp>
        <p:nvSpPr>
          <p:cNvPr id="14" name="TextBox 13">
            <a:extLst>
              <a:ext uri="{FF2B5EF4-FFF2-40B4-BE49-F238E27FC236}">
                <a16:creationId xmlns:a16="http://schemas.microsoft.com/office/drawing/2014/main" id="{CE1F3F57-9C51-487C-8A45-BAAFB640D21A}"/>
              </a:ext>
            </a:extLst>
          </p:cNvPr>
          <p:cNvSpPr txBox="1"/>
          <p:nvPr/>
        </p:nvSpPr>
        <p:spPr>
          <a:xfrm>
            <a:off x="1586763" y="2744229"/>
            <a:ext cx="966931" cy="523220"/>
          </a:xfrm>
          <a:prstGeom prst="rect">
            <a:avLst/>
          </a:prstGeom>
          <a:noFill/>
        </p:spPr>
        <p:txBody>
          <a:bodyPr wrap="none" rtlCol="0">
            <a:spAutoFit/>
          </a:bodyPr>
          <a:lstStyle/>
          <a:p>
            <a:r>
              <a:rPr lang="en-ES" sz="2800" b="1" dirty="0"/>
              <a:t>New</a:t>
            </a:r>
          </a:p>
        </p:txBody>
      </p:sp>
      <p:sp>
        <p:nvSpPr>
          <p:cNvPr id="15" name="TextBox 14">
            <a:extLst>
              <a:ext uri="{FF2B5EF4-FFF2-40B4-BE49-F238E27FC236}">
                <a16:creationId xmlns:a16="http://schemas.microsoft.com/office/drawing/2014/main" id="{401F17B4-7A47-7195-FA5E-3D72C9927744}"/>
              </a:ext>
            </a:extLst>
          </p:cNvPr>
          <p:cNvSpPr txBox="1"/>
          <p:nvPr/>
        </p:nvSpPr>
        <p:spPr>
          <a:xfrm>
            <a:off x="1439286" y="4758092"/>
            <a:ext cx="1261884" cy="523220"/>
          </a:xfrm>
          <a:prstGeom prst="rect">
            <a:avLst/>
          </a:prstGeom>
          <a:noFill/>
        </p:spPr>
        <p:txBody>
          <a:bodyPr wrap="none" rtlCol="0">
            <a:spAutoFit/>
          </a:bodyPr>
          <a:lstStyle/>
          <a:p>
            <a:r>
              <a:rPr lang="en-ES" sz="2800" b="1" dirty="0"/>
              <a:t>Revisit</a:t>
            </a:r>
          </a:p>
        </p:txBody>
      </p:sp>
      <p:pic>
        <p:nvPicPr>
          <p:cNvPr id="9" name="Picture 8" descr="Qr code&#10;&#10;Description automatically generated">
            <a:extLst>
              <a:ext uri="{FF2B5EF4-FFF2-40B4-BE49-F238E27FC236}">
                <a16:creationId xmlns:a16="http://schemas.microsoft.com/office/drawing/2014/main" id="{B54042B4-2EDA-A7F7-A117-865A14AE83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2289" y="2230324"/>
            <a:ext cx="1551030" cy="1551030"/>
          </a:xfrm>
          <a:prstGeom prst="rect">
            <a:avLst/>
          </a:prstGeom>
        </p:spPr>
      </p:pic>
      <p:pic>
        <p:nvPicPr>
          <p:cNvPr id="12" name="Picture 11" descr="Qr code&#10;&#10;Description automatically generated">
            <a:extLst>
              <a:ext uri="{FF2B5EF4-FFF2-40B4-BE49-F238E27FC236}">
                <a16:creationId xmlns:a16="http://schemas.microsoft.com/office/drawing/2014/main" id="{757DD3AD-64A4-B0DF-BF89-6F08B3182E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83723" y="2190584"/>
            <a:ext cx="1551030" cy="1551030"/>
          </a:xfrm>
          <a:prstGeom prst="rect">
            <a:avLst/>
          </a:prstGeom>
        </p:spPr>
      </p:pic>
      <p:pic>
        <p:nvPicPr>
          <p:cNvPr id="17" name="Picture 16" descr="Qr code&#10;&#10;Description automatically generated">
            <a:extLst>
              <a:ext uri="{FF2B5EF4-FFF2-40B4-BE49-F238E27FC236}">
                <a16:creationId xmlns:a16="http://schemas.microsoft.com/office/drawing/2014/main" id="{3B7032E0-F0C4-1675-CB40-441A47EE85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2289" y="4189302"/>
            <a:ext cx="1603484" cy="1603484"/>
          </a:xfrm>
          <a:prstGeom prst="rect">
            <a:avLst/>
          </a:prstGeom>
        </p:spPr>
      </p:pic>
      <p:pic>
        <p:nvPicPr>
          <p:cNvPr id="19" name="Picture 18" descr="Qr code&#10;&#10;Description automatically generated">
            <a:extLst>
              <a:ext uri="{FF2B5EF4-FFF2-40B4-BE49-F238E27FC236}">
                <a16:creationId xmlns:a16="http://schemas.microsoft.com/office/drawing/2014/main" id="{2F802029-CC1F-8F89-1803-1D8D2ADBC1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83723" y="4189302"/>
            <a:ext cx="1603191" cy="1603191"/>
          </a:xfrm>
          <a:prstGeom prst="rect">
            <a:avLst/>
          </a:prstGeom>
        </p:spPr>
      </p:pic>
    </p:spTree>
    <p:extLst>
      <p:ext uri="{BB962C8B-B14F-4D97-AF65-F5344CB8AC3E}">
        <p14:creationId xmlns:p14="http://schemas.microsoft.com/office/powerpoint/2010/main" val="3191983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107B6B-D261-3292-DB81-6481AC7F13B8}"/>
              </a:ext>
            </a:extLst>
          </p:cNvPr>
          <p:cNvSpPr>
            <a:spLocks noGrp="1"/>
          </p:cNvSpPr>
          <p:nvPr>
            <p:ph type="body" sz="quarter" idx="10"/>
          </p:nvPr>
        </p:nvSpPr>
        <p:spPr>
          <a:xfrm>
            <a:off x="247568" y="1220568"/>
            <a:ext cx="11490903" cy="877258"/>
          </a:xfrm>
        </p:spPr>
        <p:txBody>
          <a:bodyPr>
            <a:normAutofit/>
          </a:bodyPr>
          <a:lstStyle/>
          <a:p>
            <a:r>
              <a:rPr lang="en-GB" sz="2200" dirty="0">
                <a:solidFill>
                  <a:schemeClr val="tx1"/>
                </a:solidFill>
              </a:rPr>
              <a:t>Remember that to form the present tense of verbs ending with </a:t>
            </a:r>
            <a:r>
              <a:rPr lang="en-GB" sz="2200" b="1" dirty="0">
                <a:solidFill>
                  <a:schemeClr val="tx1"/>
                </a:solidFill>
              </a:rPr>
              <a:t>-</a:t>
            </a:r>
            <a:r>
              <a:rPr lang="en-GB" sz="2200" b="1" dirty="0" err="1">
                <a:solidFill>
                  <a:schemeClr val="tx1"/>
                </a:solidFill>
              </a:rPr>
              <a:t>ar</a:t>
            </a:r>
            <a:r>
              <a:rPr lang="en-GB" sz="2200" dirty="0">
                <a:solidFill>
                  <a:schemeClr val="tx1"/>
                </a:solidFill>
              </a:rPr>
              <a:t>, we take the following steps:</a:t>
            </a:r>
          </a:p>
        </p:txBody>
      </p:sp>
      <p:sp>
        <p:nvSpPr>
          <p:cNvPr id="3" name="Title 2">
            <a:extLst>
              <a:ext uri="{FF2B5EF4-FFF2-40B4-BE49-F238E27FC236}">
                <a16:creationId xmlns:a16="http://schemas.microsoft.com/office/drawing/2014/main" id="{A4EBE5D8-FC22-BCA1-4642-FFA8406200AA}"/>
              </a:ext>
            </a:extLst>
          </p:cNvPr>
          <p:cNvSpPr>
            <a:spLocks noGrp="1"/>
          </p:cNvSpPr>
          <p:nvPr>
            <p:ph type="title"/>
          </p:nvPr>
        </p:nvSpPr>
        <p:spPr>
          <a:xfrm>
            <a:off x="0" y="213558"/>
            <a:ext cx="5959930" cy="1000298"/>
          </a:xfrm>
        </p:spPr>
        <p:txBody>
          <a:bodyPr>
            <a:normAutofit/>
          </a:bodyPr>
          <a:lstStyle/>
          <a:p>
            <a:r>
              <a:rPr lang="fr-FR" sz="2600" dirty="0" err="1"/>
              <a:t>Talking</a:t>
            </a:r>
            <a:r>
              <a:rPr lang="fr-FR" sz="2600" dirty="0"/>
              <a:t> about </a:t>
            </a:r>
            <a:r>
              <a:rPr lang="fr-FR" sz="2600" dirty="0" err="1"/>
              <a:t>what</a:t>
            </a:r>
            <a:r>
              <a:rPr lang="fr-FR" sz="2600" dirty="0"/>
              <a:t> </a:t>
            </a:r>
            <a:r>
              <a:rPr lang="fr-FR" sz="2600" dirty="0" err="1"/>
              <a:t>we</a:t>
            </a:r>
            <a:r>
              <a:rPr lang="fr-FR" sz="2600" dirty="0"/>
              <a:t> do</a:t>
            </a:r>
            <a:br>
              <a:rPr lang="fr-FR" sz="2600" dirty="0"/>
            </a:br>
            <a:r>
              <a:rPr lang="fr-FR" sz="2600" b="0" dirty="0" err="1"/>
              <a:t>Using</a:t>
            </a:r>
            <a:r>
              <a:rPr lang="fr-FR" sz="2600" b="0" dirty="0"/>
              <a:t> the </a:t>
            </a:r>
            <a:r>
              <a:rPr lang="fr-FR" sz="2600" b="0" dirty="0" err="1"/>
              <a:t>present</a:t>
            </a:r>
            <a:r>
              <a:rPr lang="fr-FR" sz="2600" b="0" dirty="0"/>
              <a:t> </a:t>
            </a:r>
            <a:r>
              <a:rPr lang="fr-FR" sz="2600" b="0" dirty="0" err="1"/>
              <a:t>tense</a:t>
            </a:r>
            <a:endParaRPr lang="fr-FR" sz="2600" b="0" dirty="0"/>
          </a:p>
        </p:txBody>
      </p:sp>
      <p:sp>
        <p:nvSpPr>
          <p:cNvPr id="4" name="Callout: Right Arrow 3">
            <a:extLst>
              <a:ext uri="{FF2B5EF4-FFF2-40B4-BE49-F238E27FC236}">
                <a16:creationId xmlns:a16="http://schemas.microsoft.com/office/drawing/2014/main" id="{8BDDD348-C311-1650-BBCC-851AA560D0F0}"/>
              </a:ext>
            </a:extLst>
          </p:cNvPr>
          <p:cNvSpPr/>
          <p:nvPr/>
        </p:nvSpPr>
        <p:spPr>
          <a:xfrm>
            <a:off x="285000" y="2396114"/>
            <a:ext cx="2847251" cy="1407622"/>
          </a:xfrm>
          <a:prstGeom prst="rightArrowCallout">
            <a:avLst>
              <a:gd name="adj1" fmla="val 25000"/>
              <a:gd name="adj2" fmla="val 21497"/>
              <a:gd name="adj3" fmla="val 28941"/>
              <a:gd name="adj4" fmla="val 66201"/>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err="1"/>
              <a:t>imagin</a:t>
            </a:r>
            <a:r>
              <a:rPr lang="fr-FR" sz="2200" b="1" dirty="0" err="1">
                <a:solidFill>
                  <a:schemeClr val="accent2"/>
                </a:solidFill>
              </a:rPr>
              <a:t>ar</a:t>
            </a:r>
            <a:r>
              <a:rPr lang="fr-FR" sz="2200" b="1" dirty="0">
                <a:solidFill>
                  <a:schemeClr val="accent2"/>
                </a:solidFill>
              </a:rPr>
              <a:t> </a:t>
            </a:r>
          </a:p>
          <a:p>
            <a:pPr algn="ctr"/>
            <a:r>
              <a:rPr lang="en-GB" sz="2200" dirty="0">
                <a:solidFill>
                  <a:schemeClr val="bg2"/>
                </a:solidFill>
              </a:rPr>
              <a:t>[to imagine]</a:t>
            </a:r>
          </a:p>
        </p:txBody>
      </p:sp>
      <p:sp>
        <p:nvSpPr>
          <p:cNvPr id="14" name="Callout: Right Arrow 13">
            <a:extLst>
              <a:ext uri="{FF2B5EF4-FFF2-40B4-BE49-F238E27FC236}">
                <a16:creationId xmlns:a16="http://schemas.microsoft.com/office/drawing/2014/main" id="{63DABFB4-121F-61A3-B0DA-96D2C78A07FA}"/>
              </a:ext>
            </a:extLst>
          </p:cNvPr>
          <p:cNvSpPr/>
          <p:nvPr/>
        </p:nvSpPr>
        <p:spPr>
          <a:xfrm>
            <a:off x="3132251" y="2415615"/>
            <a:ext cx="2125381" cy="1407622"/>
          </a:xfrm>
          <a:prstGeom prst="rightArrowCallout">
            <a:avLst>
              <a:gd name="adj1" fmla="val 25000"/>
              <a:gd name="adj2" fmla="val 25000"/>
              <a:gd name="adj3" fmla="val 25000"/>
              <a:gd name="adj4" fmla="val 660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err="1"/>
              <a:t>imagin</a:t>
            </a:r>
            <a:r>
              <a:rPr lang="fr-FR" sz="2200" dirty="0"/>
              <a:t>-</a:t>
            </a:r>
            <a:endParaRPr lang="en-GB" sz="2200" dirty="0"/>
          </a:p>
        </p:txBody>
      </p:sp>
      <p:sp>
        <p:nvSpPr>
          <p:cNvPr id="30" name="Rectangle 29">
            <a:extLst>
              <a:ext uri="{FF2B5EF4-FFF2-40B4-BE49-F238E27FC236}">
                <a16:creationId xmlns:a16="http://schemas.microsoft.com/office/drawing/2014/main" id="{4EA593DC-5315-3B71-6B83-91615761409C}"/>
              </a:ext>
            </a:extLst>
          </p:cNvPr>
          <p:cNvSpPr/>
          <p:nvPr/>
        </p:nvSpPr>
        <p:spPr>
          <a:xfrm>
            <a:off x="7976942" y="2420521"/>
            <a:ext cx="1757684" cy="1407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err="1"/>
              <a:t>imagin</a:t>
            </a:r>
            <a:r>
              <a:rPr lang="fr-FR" sz="2200" b="1" dirty="0" err="1">
                <a:solidFill>
                  <a:schemeClr val="accent2"/>
                </a:solidFill>
              </a:rPr>
              <a:t>o</a:t>
            </a:r>
            <a:endParaRPr lang="fr-FR" sz="2200" b="1" dirty="0">
              <a:solidFill>
                <a:schemeClr val="accent2"/>
              </a:solidFill>
            </a:endParaRPr>
          </a:p>
          <a:p>
            <a:pPr algn="ctr"/>
            <a:r>
              <a:rPr lang="fr-FR" sz="2200" dirty="0"/>
              <a:t>imagin</a:t>
            </a:r>
            <a:r>
              <a:rPr lang="fr-FR" sz="2200" b="1" dirty="0">
                <a:solidFill>
                  <a:schemeClr val="accent2"/>
                </a:solidFill>
              </a:rPr>
              <a:t>as</a:t>
            </a:r>
          </a:p>
          <a:p>
            <a:pPr algn="ctr"/>
            <a:r>
              <a:rPr lang="fr-FR" sz="2200" dirty="0"/>
              <a:t>imagin</a:t>
            </a:r>
            <a:r>
              <a:rPr lang="fr-FR" sz="2200" b="1" dirty="0">
                <a:solidFill>
                  <a:schemeClr val="accent2"/>
                </a:solidFill>
              </a:rPr>
              <a:t>a</a:t>
            </a:r>
          </a:p>
        </p:txBody>
      </p:sp>
      <p:sp>
        <p:nvSpPr>
          <p:cNvPr id="33" name="Callout: Right Arrow 32">
            <a:extLst>
              <a:ext uri="{FF2B5EF4-FFF2-40B4-BE49-F238E27FC236}">
                <a16:creationId xmlns:a16="http://schemas.microsoft.com/office/drawing/2014/main" id="{D73B9880-3F83-0B25-16BF-BE92B1661836}"/>
              </a:ext>
            </a:extLst>
          </p:cNvPr>
          <p:cNvSpPr/>
          <p:nvPr/>
        </p:nvSpPr>
        <p:spPr>
          <a:xfrm>
            <a:off x="5258396" y="2415150"/>
            <a:ext cx="2713779" cy="1407622"/>
          </a:xfrm>
          <a:prstGeom prst="rightArrowCallout">
            <a:avLst>
              <a:gd name="adj1" fmla="val 25000"/>
              <a:gd name="adj2" fmla="val 25000"/>
              <a:gd name="adj3" fmla="val 24495"/>
              <a:gd name="adj4" fmla="val 716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yo: </a:t>
            </a:r>
            <a:r>
              <a:rPr lang="fr-FR" sz="2200" b="1" dirty="0">
                <a:solidFill>
                  <a:schemeClr val="accent2"/>
                </a:solidFill>
              </a:rPr>
              <a:t>-o</a:t>
            </a:r>
          </a:p>
          <a:p>
            <a:pPr algn="ctr"/>
            <a:r>
              <a:rPr lang="fr-FR" sz="2200" dirty="0" err="1"/>
              <a:t>tú</a:t>
            </a:r>
            <a:r>
              <a:rPr lang="fr-FR" sz="2200" dirty="0"/>
              <a:t>: </a:t>
            </a:r>
            <a:r>
              <a:rPr lang="fr-FR" sz="2200" b="1" dirty="0">
                <a:solidFill>
                  <a:schemeClr val="accent2"/>
                </a:solidFill>
              </a:rPr>
              <a:t>-as</a:t>
            </a:r>
          </a:p>
          <a:p>
            <a:pPr algn="ctr"/>
            <a:r>
              <a:rPr lang="fr-FR" sz="2200" dirty="0" err="1"/>
              <a:t>él</a:t>
            </a:r>
            <a:r>
              <a:rPr lang="fr-FR" sz="2200" dirty="0"/>
              <a:t>/</a:t>
            </a:r>
            <a:r>
              <a:rPr lang="fr-FR" sz="2200" dirty="0" err="1"/>
              <a:t>ella</a:t>
            </a:r>
            <a:r>
              <a:rPr lang="fr-FR" sz="2200" dirty="0"/>
              <a:t>: </a:t>
            </a:r>
            <a:r>
              <a:rPr lang="fr-FR" sz="2200" b="1" dirty="0">
                <a:solidFill>
                  <a:schemeClr val="accent2"/>
                </a:solidFill>
              </a:rPr>
              <a:t>-a</a:t>
            </a:r>
          </a:p>
        </p:txBody>
      </p:sp>
      <p:sp>
        <p:nvSpPr>
          <p:cNvPr id="36" name="TextBox 35">
            <a:extLst>
              <a:ext uri="{FF2B5EF4-FFF2-40B4-BE49-F238E27FC236}">
                <a16:creationId xmlns:a16="http://schemas.microsoft.com/office/drawing/2014/main" id="{93F9687A-47D6-C5DA-E2BE-F2DDA61B955C}"/>
              </a:ext>
            </a:extLst>
          </p:cNvPr>
          <p:cNvSpPr txBox="1"/>
          <p:nvPr/>
        </p:nvSpPr>
        <p:spPr>
          <a:xfrm>
            <a:off x="327704" y="2014613"/>
            <a:ext cx="1823797" cy="430887"/>
          </a:xfrm>
          <a:prstGeom prst="rect">
            <a:avLst/>
          </a:prstGeom>
          <a:noFill/>
        </p:spPr>
        <p:txBody>
          <a:bodyPr wrap="square" rtlCol="0">
            <a:spAutoFit/>
          </a:bodyPr>
          <a:lstStyle/>
          <a:p>
            <a:pPr algn="ctr"/>
            <a:r>
              <a:rPr lang="en-GB" sz="2200" dirty="0"/>
              <a:t> Infinitive</a:t>
            </a:r>
          </a:p>
        </p:txBody>
      </p:sp>
      <p:sp>
        <p:nvSpPr>
          <p:cNvPr id="38" name="TextBox 37">
            <a:extLst>
              <a:ext uri="{FF2B5EF4-FFF2-40B4-BE49-F238E27FC236}">
                <a16:creationId xmlns:a16="http://schemas.microsoft.com/office/drawing/2014/main" id="{362F43B5-164D-DFB7-6615-43D44FF10A52}"/>
              </a:ext>
            </a:extLst>
          </p:cNvPr>
          <p:cNvSpPr txBox="1"/>
          <p:nvPr/>
        </p:nvSpPr>
        <p:spPr>
          <a:xfrm>
            <a:off x="2457374" y="2014612"/>
            <a:ext cx="2847251" cy="430887"/>
          </a:xfrm>
          <a:prstGeom prst="rect">
            <a:avLst/>
          </a:prstGeom>
          <a:noFill/>
        </p:spPr>
        <p:txBody>
          <a:bodyPr wrap="square" rtlCol="0">
            <a:spAutoFit/>
          </a:bodyPr>
          <a:lstStyle/>
          <a:p>
            <a:pPr algn="ctr"/>
            <a:r>
              <a:rPr lang="en-GB" sz="2200" dirty="0"/>
              <a:t>Remove </a:t>
            </a:r>
            <a:r>
              <a:rPr lang="en-GB" sz="2200" b="1" dirty="0"/>
              <a:t>-</a:t>
            </a:r>
            <a:r>
              <a:rPr lang="en-GB" sz="2200" b="1" dirty="0" err="1"/>
              <a:t>ar</a:t>
            </a:r>
            <a:endParaRPr lang="en-GB" sz="2200" dirty="0"/>
          </a:p>
        </p:txBody>
      </p:sp>
      <p:sp>
        <p:nvSpPr>
          <p:cNvPr id="40" name="TextBox 39">
            <a:extLst>
              <a:ext uri="{FF2B5EF4-FFF2-40B4-BE49-F238E27FC236}">
                <a16:creationId xmlns:a16="http://schemas.microsoft.com/office/drawing/2014/main" id="{1B447061-3E82-D8A1-50C0-3EA784E5E2A4}"/>
              </a:ext>
            </a:extLst>
          </p:cNvPr>
          <p:cNvSpPr txBox="1"/>
          <p:nvPr/>
        </p:nvSpPr>
        <p:spPr>
          <a:xfrm>
            <a:off x="4825802" y="1983798"/>
            <a:ext cx="2713779" cy="430887"/>
          </a:xfrm>
          <a:prstGeom prst="rect">
            <a:avLst/>
          </a:prstGeom>
          <a:noFill/>
        </p:spPr>
        <p:txBody>
          <a:bodyPr wrap="square" rtlCol="0">
            <a:spAutoFit/>
          </a:bodyPr>
          <a:lstStyle/>
          <a:p>
            <a:pPr algn="ctr"/>
            <a:r>
              <a:rPr lang="en-GB" sz="2200" dirty="0"/>
              <a:t>Add </a:t>
            </a:r>
            <a:r>
              <a:rPr lang="en-GB" sz="2200" b="1" dirty="0"/>
              <a:t>endings</a:t>
            </a:r>
            <a:endParaRPr lang="en-GB" sz="2200" dirty="0"/>
          </a:p>
        </p:txBody>
      </p:sp>
      <p:sp>
        <p:nvSpPr>
          <p:cNvPr id="34" name="Rounded Rectangle 11">
            <a:extLst>
              <a:ext uri="{FF2B5EF4-FFF2-40B4-BE49-F238E27FC236}">
                <a16:creationId xmlns:a16="http://schemas.microsoft.com/office/drawing/2014/main" id="{D1975356-F2D3-4FE2-BECA-1F7C94E9EE0C}"/>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37" name="Text Placeholder 1">
            <a:extLst>
              <a:ext uri="{FF2B5EF4-FFF2-40B4-BE49-F238E27FC236}">
                <a16:creationId xmlns:a16="http://schemas.microsoft.com/office/drawing/2014/main" id="{4B1CEDA3-B8D9-483F-9DFF-E2E87C7DFFF7}"/>
              </a:ext>
            </a:extLst>
          </p:cNvPr>
          <p:cNvSpPr txBox="1">
            <a:spLocks/>
          </p:cNvSpPr>
          <p:nvPr/>
        </p:nvSpPr>
        <p:spPr>
          <a:xfrm>
            <a:off x="437241" y="4932065"/>
            <a:ext cx="11490903" cy="877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 </a:t>
            </a:r>
            <a:endParaRPr lang="en-GB" sz="2200" b="1" dirty="0">
              <a:solidFill>
                <a:schemeClr val="tx1"/>
              </a:solidFill>
            </a:endParaRPr>
          </a:p>
        </p:txBody>
      </p:sp>
      <p:sp>
        <p:nvSpPr>
          <p:cNvPr id="39" name="Text Placeholder 1">
            <a:extLst>
              <a:ext uri="{FF2B5EF4-FFF2-40B4-BE49-F238E27FC236}">
                <a16:creationId xmlns:a16="http://schemas.microsoft.com/office/drawing/2014/main" id="{3695429F-8B09-48BA-BF1B-344D76F62898}"/>
              </a:ext>
            </a:extLst>
          </p:cNvPr>
          <p:cNvSpPr txBox="1">
            <a:spLocks/>
          </p:cNvSpPr>
          <p:nvPr/>
        </p:nvSpPr>
        <p:spPr>
          <a:xfrm>
            <a:off x="186141" y="3959436"/>
            <a:ext cx="11848877" cy="71860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Present tense verbs in Spanish can refer to what </a:t>
            </a:r>
            <a:r>
              <a:rPr lang="en-GB" sz="2200" b="1" dirty="0">
                <a:solidFill>
                  <a:schemeClr val="tx1"/>
                </a:solidFill>
              </a:rPr>
              <a:t>normally </a:t>
            </a:r>
            <a:r>
              <a:rPr lang="en-GB" sz="2200" dirty="0">
                <a:solidFill>
                  <a:schemeClr val="tx1"/>
                </a:solidFill>
              </a:rPr>
              <a:t>happens, what’s </a:t>
            </a:r>
            <a:r>
              <a:rPr lang="en-GB" sz="2200" b="1" dirty="0">
                <a:solidFill>
                  <a:schemeClr val="tx1"/>
                </a:solidFill>
              </a:rPr>
              <a:t>happening now </a:t>
            </a:r>
            <a:r>
              <a:rPr lang="en-GB" sz="2200" dirty="0">
                <a:solidFill>
                  <a:schemeClr val="tx1"/>
                </a:solidFill>
              </a:rPr>
              <a:t>and sometimes </a:t>
            </a:r>
            <a:r>
              <a:rPr lang="en-GB" sz="2200" b="1" dirty="0">
                <a:solidFill>
                  <a:schemeClr val="tx1"/>
                </a:solidFill>
              </a:rPr>
              <a:t>future plans.</a:t>
            </a:r>
          </a:p>
        </p:txBody>
      </p:sp>
      <p:sp>
        <p:nvSpPr>
          <p:cNvPr id="43" name="Text Placeholder 1">
            <a:extLst>
              <a:ext uri="{FF2B5EF4-FFF2-40B4-BE49-F238E27FC236}">
                <a16:creationId xmlns:a16="http://schemas.microsoft.com/office/drawing/2014/main" id="{C20710AE-8D61-45C6-B04E-73E7C8C55DFB}"/>
              </a:ext>
            </a:extLst>
          </p:cNvPr>
          <p:cNvSpPr txBox="1">
            <a:spLocks/>
          </p:cNvSpPr>
          <p:nvPr/>
        </p:nvSpPr>
        <p:spPr>
          <a:xfrm>
            <a:off x="186141" y="4687635"/>
            <a:ext cx="8676678"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Los </a:t>
            </a:r>
            <a:r>
              <a:rPr lang="en-GB" sz="2200" dirty="0" err="1">
                <a:solidFill>
                  <a:schemeClr val="tx1"/>
                </a:solidFill>
              </a:rPr>
              <a:t>sábados</a:t>
            </a:r>
            <a:r>
              <a:rPr lang="en-GB" sz="2200" dirty="0">
                <a:solidFill>
                  <a:schemeClr val="tx1"/>
                </a:solidFill>
              </a:rPr>
              <a:t> </a:t>
            </a:r>
            <a:r>
              <a:rPr lang="en-GB" sz="2200" b="1" dirty="0">
                <a:solidFill>
                  <a:schemeClr val="tx1"/>
                </a:solidFill>
              </a:rPr>
              <a:t>paso </a:t>
            </a:r>
            <a:r>
              <a:rPr lang="en-GB" sz="2200" dirty="0" err="1">
                <a:solidFill>
                  <a:schemeClr val="tx1"/>
                </a:solidFill>
              </a:rPr>
              <a:t>tiempo</a:t>
            </a:r>
            <a:r>
              <a:rPr lang="en-GB" sz="2200" dirty="0">
                <a:solidFill>
                  <a:schemeClr val="tx1"/>
                </a:solidFill>
              </a:rPr>
              <a:t> con mi </a:t>
            </a:r>
            <a:r>
              <a:rPr lang="en-GB" sz="2200" dirty="0" err="1">
                <a:solidFill>
                  <a:schemeClr val="tx1"/>
                </a:solidFill>
              </a:rPr>
              <a:t>familia</a:t>
            </a:r>
            <a:r>
              <a:rPr lang="en-GB" sz="2200" dirty="0">
                <a:solidFill>
                  <a:schemeClr val="tx1"/>
                </a:solidFill>
              </a:rPr>
              <a:t>.    </a:t>
            </a:r>
            <a:endParaRPr lang="en-GB" sz="2200" b="1" dirty="0">
              <a:solidFill>
                <a:schemeClr val="tx1"/>
              </a:solidFill>
            </a:endParaRPr>
          </a:p>
        </p:txBody>
      </p:sp>
      <p:sp>
        <p:nvSpPr>
          <p:cNvPr id="45" name="Text Placeholder 1">
            <a:extLst>
              <a:ext uri="{FF2B5EF4-FFF2-40B4-BE49-F238E27FC236}">
                <a16:creationId xmlns:a16="http://schemas.microsoft.com/office/drawing/2014/main" id="{0EDDA0BA-0AE5-43F7-84FB-83CA0D066E2E}"/>
              </a:ext>
            </a:extLst>
          </p:cNvPr>
          <p:cNvSpPr txBox="1">
            <a:spLocks/>
          </p:cNvSpPr>
          <p:nvPr/>
        </p:nvSpPr>
        <p:spPr>
          <a:xfrm>
            <a:off x="186141" y="5924691"/>
            <a:ext cx="5494091"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err="1">
                <a:solidFill>
                  <a:schemeClr val="tx1"/>
                </a:solidFill>
              </a:rPr>
              <a:t>Mañana</a:t>
            </a:r>
            <a:r>
              <a:rPr lang="en-GB" sz="2200" dirty="0">
                <a:solidFill>
                  <a:schemeClr val="tx1"/>
                </a:solidFill>
              </a:rPr>
              <a:t> </a:t>
            </a:r>
            <a:r>
              <a:rPr lang="en-GB" sz="2200" b="1" dirty="0" err="1">
                <a:solidFill>
                  <a:schemeClr val="tx1"/>
                </a:solidFill>
              </a:rPr>
              <a:t>viajo</a:t>
            </a:r>
            <a:r>
              <a:rPr lang="en-GB" sz="2200" b="1" dirty="0">
                <a:solidFill>
                  <a:schemeClr val="tx1"/>
                </a:solidFill>
              </a:rPr>
              <a:t> </a:t>
            </a:r>
            <a:r>
              <a:rPr lang="en-GB" sz="2200" dirty="0">
                <a:solidFill>
                  <a:schemeClr val="tx1"/>
                </a:solidFill>
              </a:rPr>
              <a:t>a Madrid </a:t>
            </a:r>
            <a:r>
              <a:rPr lang="en-GB" sz="2200" dirty="0" err="1">
                <a:solidFill>
                  <a:schemeClr val="tx1"/>
                </a:solidFill>
              </a:rPr>
              <a:t>en</a:t>
            </a:r>
            <a:r>
              <a:rPr lang="en-GB" sz="2200" dirty="0">
                <a:solidFill>
                  <a:schemeClr val="tx1"/>
                </a:solidFill>
              </a:rPr>
              <a:t> </a:t>
            </a:r>
            <a:r>
              <a:rPr lang="en-GB" sz="2200" dirty="0" err="1">
                <a:solidFill>
                  <a:schemeClr val="tx1"/>
                </a:solidFill>
              </a:rPr>
              <a:t>tren</a:t>
            </a:r>
            <a:r>
              <a:rPr lang="en-GB" sz="2200" dirty="0">
                <a:solidFill>
                  <a:schemeClr val="tx1"/>
                </a:solidFill>
              </a:rPr>
              <a:t>.</a:t>
            </a:r>
            <a:endParaRPr lang="en-GB" sz="2200" b="1" dirty="0">
              <a:solidFill>
                <a:schemeClr val="tx1"/>
              </a:solidFill>
            </a:endParaRPr>
          </a:p>
        </p:txBody>
      </p:sp>
      <p:pic>
        <p:nvPicPr>
          <p:cNvPr id="1026" name="Picture 2" descr="using your imagination clipart - Clip Art Library">
            <a:extLst>
              <a:ext uri="{FF2B5EF4-FFF2-40B4-BE49-F238E27FC236}">
                <a16:creationId xmlns:a16="http://schemas.microsoft.com/office/drawing/2014/main" id="{35AFA289-3409-914C-D3CA-61E15D26E9F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11402" b="7859"/>
          <a:stretch/>
        </p:blipFill>
        <p:spPr bwMode="auto">
          <a:xfrm>
            <a:off x="10007982" y="1754974"/>
            <a:ext cx="2184018" cy="2241864"/>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2A3CB10E-03E0-FE2C-C6AF-249944DCB5C9}"/>
              </a:ext>
            </a:extLst>
          </p:cNvPr>
          <p:cNvSpPr txBox="1">
            <a:spLocks/>
          </p:cNvSpPr>
          <p:nvPr/>
        </p:nvSpPr>
        <p:spPr>
          <a:xfrm>
            <a:off x="5959930" y="4678038"/>
            <a:ext cx="6090556"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On Saturdays I spend time with my family.</a:t>
            </a:r>
            <a:endParaRPr lang="en-GB" sz="2200" b="1" dirty="0">
              <a:solidFill>
                <a:schemeClr val="tx1"/>
              </a:solidFill>
            </a:endParaRPr>
          </a:p>
        </p:txBody>
      </p:sp>
      <p:sp>
        <p:nvSpPr>
          <p:cNvPr id="7" name="Text Placeholder 1">
            <a:extLst>
              <a:ext uri="{FF2B5EF4-FFF2-40B4-BE49-F238E27FC236}">
                <a16:creationId xmlns:a16="http://schemas.microsoft.com/office/drawing/2014/main" id="{38B71B38-2984-EF13-59D6-2AC383CD0AE4}"/>
              </a:ext>
            </a:extLst>
          </p:cNvPr>
          <p:cNvSpPr txBox="1">
            <a:spLocks/>
          </p:cNvSpPr>
          <p:nvPr/>
        </p:nvSpPr>
        <p:spPr>
          <a:xfrm>
            <a:off x="5929882" y="5877890"/>
            <a:ext cx="6090556" cy="4484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Tomorrow I’m travelling to Madrid by train.</a:t>
            </a:r>
            <a:endParaRPr lang="en-GB" sz="2200" b="1" dirty="0">
              <a:solidFill>
                <a:schemeClr val="tx1"/>
              </a:solidFill>
            </a:endParaRPr>
          </a:p>
        </p:txBody>
      </p:sp>
      <p:sp>
        <p:nvSpPr>
          <p:cNvPr id="8" name="TextBox 7">
            <a:extLst>
              <a:ext uri="{FF2B5EF4-FFF2-40B4-BE49-F238E27FC236}">
                <a16:creationId xmlns:a16="http://schemas.microsoft.com/office/drawing/2014/main" id="{940CCA23-2EC8-368B-8103-2BB385B376CF}"/>
              </a:ext>
            </a:extLst>
          </p:cNvPr>
          <p:cNvSpPr txBox="1"/>
          <p:nvPr/>
        </p:nvSpPr>
        <p:spPr>
          <a:xfrm>
            <a:off x="186141" y="5145653"/>
            <a:ext cx="5758321" cy="769441"/>
          </a:xfrm>
          <a:prstGeom prst="rect">
            <a:avLst/>
          </a:prstGeom>
          <a:noFill/>
        </p:spPr>
        <p:txBody>
          <a:bodyPr wrap="square" rtlCol="0">
            <a:spAutoFit/>
          </a:bodyPr>
          <a:lstStyle/>
          <a:p>
            <a:r>
              <a:rPr lang="en-GB" sz="2200" dirty="0" err="1">
                <a:solidFill>
                  <a:schemeClr val="tx1"/>
                </a:solidFill>
              </a:rPr>
              <a:t>En</a:t>
            </a:r>
            <a:r>
              <a:rPr lang="en-GB" sz="2200" dirty="0">
                <a:solidFill>
                  <a:schemeClr val="tx1"/>
                </a:solidFill>
              </a:rPr>
              <a:t> </a:t>
            </a:r>
            <a:r>
              <a:rPr lang="en-GB" sz="2200" dirty="0" err="1">
                <a:solidFill>
                  <a:schemeClr val="tx1"/>
                </a:solidFill>
              </a:rPr>
              <a:t>este</a:t>
            </a:r>
            <a:r>
              <a:rPr lang="en-GB" sz="2200" dirty="0">
                <a:solidFill>
                  <a:schemeClr val="tx1"/>
                </a:solidFill>
              </a:rPr>
              <a:t> </a:t>
            </a:r>
            <a:r>
              <a:rPr lang="en-GB" sz="2200" dirty="0" err="1">
                <a:solidFill>
                  <a:schemeClr val="tx1"/>
                </a:solidFill>
              </a:rPr>
              <a:t>momento</a:t>
            </a:r>
            <a:r>
              <a:rPr lang="en-GB" sz="2200" dirty="0">
                <a:solidFill>
                  <a:schemeClr val="tx1"/>
                </a:solidFill>
              </a:rPr>
              <a:t> </a:t>
            </a:r>
            <a:r>
              <a:rPr lang="en-GB" sz="2200" b="1" dirty="0" err="1">
                <a:solidFill>
                  <a:schemeClr val="tx1"/>
                </a:solidFill>
              </a:rPr>
              <a:t>prepara</a:t>
            </a:r>
            <a:r>
              <a:rPr lang="en-GB" sz="2200" b="1" dirty="0">
                <a:solidFill>
                  <a:schemeClr val="tx1"/>
                </a:solidFill>
              </a:rPr>
              <a:t> </a:t>
            </a:r>
            <a:r>
              <a:rPr lang="en-GB" sz="2200" dirty="0" err="1">
                <a:solidFill>
                  <a:schemeClr val="tx1"/>
                </a:solidFill>
              </a:rPr>
              <a:t>unas</a:t>
            </a:r>
            <a:r>
              <a:rPr lang="en-GB" sz="2200" dirty="0">
                <a:solidFill>
                  <a:schemeClr val="tx1"/>
                </a:solidFill>
              </a:rPr>
              <a:t> </a:t>
            </a:r>
            <a:r>
              <a:rPr lang="en-GB" sz="2200" dirty="0" err="1">
                <a:solidFill>
                  <a:schemeClr val="tx1"/>
                </a:solidFill>
              </a:rPr>
              <a:t>actividades</a:t>
            </a:r>
            <a:r>
              <a:rPr lang="en-GB" sz="2200" dirty="0">
                <a:solidFill>
                  <a:schemeClr val="tx1"/>
                </a:solidFill>
              </a:rPr>
              <a:t> para la fiesta.</a:t>
            </a:r>
            <a:endParaRPr lang="en-GB" sz="2200" b="1" dirty="0">
              <a:solidFill>
                <a:schemeClr val="tx1"/>
              </a:solidFill>
            </a:endParaRPr>
          </a:p>
        </p:txBody>
      </p:sp>
      <p:sp>
        <p:nvSpPr>
          <p:cNvPr id="9" name="TextBox 8">
            <a:extLst>
              <a:ext uri="{FF2B5EF4-FFF2-40B4-BE49-F238E27FC236}">
                <a16:creationId xmlns:a16="http://schemas.microsoft.com/office/drawing/2014/main" id="{237BB517-D1F9-D26B-8B23-0D6F353A156C}"/>
              </a:ext>
            </a:extLst>
          </p:cNvPr>
          <p:cNvSpPr txBox="1"/>
          <p:nvPr/>
        </p:nvSpPr>
        <p:spPr>
          <a:xfrm>
            <a:off x="6007598" y="5108449"/>
            <a:ext cx="5935125" cy="769441"/>
          </a:xfrm>
          <a:prstGeom prst="rect">
            <a:avLst/>
          </a:prstGeom>
          <a:noFill/>
        </p:spPr>
        <p:txBody>
          <a:bodyPr wrap="square" rtlCol="0">
            <a:spAutoFit/>
          </a:bodyPr>
          <a:lstStyle/>
          <a:p>
            <a:r>
              <a:rPr lang="en-GB" sz="2200" dirty="0">
                <a:solidFill>
                  <a:schemeClr val="tx1"/>
                </a:solidFill>
              </a:rPr>
              <a:t>At the moment I’m preparing some activities for the party.</a:t>
            </a:r>
            <a:endParaRPr lang="en-GB" sz="2200" b="1" dirty="0">
              <a:solidFill>
                <a:schemeClr val="tx1"/>
              </a:solidFill>
            </a:endParaRPr>
          </a:p>
        </p:txBody>
      </p:sp>
    </p:spTree>
    <p:extLst>
      <p:ext uri="{BB962C8B-B14F-4D97-AF65-F5344CB8AC3E}">
        <p14:creationId xmlns:p14="http://schemas.microsoft.com/office/powerpoint/2010/main" val="361100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14" grpId="0" animBg="1"/>
      <p:bldP spid="30" grpId="0" animBg="1"/>
      <p:bldP spid="33" grpId="0" animBg="1"/>
      <p:bldP spid="36" grpId="0"/>
      <p:bldP spid="38" grpId="0"/>
      <p:bldP spid="40" grpId="0"/>
      <p:bldP spid="39" grpId="0" build="p"/>
      <p:bldP spid="43" grpId="0"/>
      <p:bldP spid="45" grpId="0"/>
      <p:bldP spid="5"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2" name="Rounded Rectangle 11">
            <a:extLst>
              <a:ext uri="{FF2B5EF4-FFF2-40B4-BE49-F238E27FC236}">
                <a16:creationId xmlns:a16="http://schemas.microsoft.com/office/drawing/2014/main" id="{BC73686D-473F-7ACA-56ED-FD83B99CE847}"/>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AB14D1B5-BCA7-70CA-E7FE-05738B72F061}"/>
              </a:ext>
            </a:extLst>
          </p:cNvPr>
          <p:cNvSpPr txBox="1"/>
          <p:nvPr/>
        </p:nvSpPr>
        <p:spPr>
          <a:xfrm>
            <a:off x="263856" y="217349"/>
            <a:ext cx="9758685" cy="707886"/>
          </a:xfrm>
          <a:prstGeom prst="rect">
            <a:avLst/>
          </a:prstGeom>
          <a:noFill/>
        </p:spPr>
        <p:txBody>
          <a:bodyPr wrap="square" rtlCol="0">
            <a:spAutoFit/>
          </a:bodyPr>
          <a:lstStyle/>
          <a:p>
            <a:r>
              <a:rPr lang="en-ES" sz="2000" dirty="0"/>
              <a:t>Lee las frases de una conversación por teléfono entre Nadia y Lucía. </a:t>
            </a:r>
            <a:r>
              <a:rPr lang="en-ES" sz="2000" b="1" dirty="0"/>
              <a:t>Marca</a:t>
            </a:r>
            <a:r>
              <a:rPr lang="en-ES" sz="2000" dirty="0"/>
              <a:t> los verbos en presente. ¡Rápido! Solo tienes 3 minutos.</a:t>
            </a:r>
          </a:p>
        </p:txBody>
      </p:sp>
      <p:sp>
        <p:nvSpPr>
          <p:cNvPr id="3" name="Rectangle 3" descr="rectangle for timer">
            <a:extLst>
              <a:ext uri="{FF2B5EF4-FFF2-40B4-BE49-F238E27FC236}">
                <a16:creationId xmlns:a16="http://schemas.microsoft.com/office/drawing/2014/main" id="{067CD73C-7E13-FEF9-4A08-3AE482FA4AB2}"/>
              </a:ext>
            </a:extLst>
          </p:cNvPr>
          <p:cNvSpPr>
            <a:spLocks noChangeArrowheads="1"/>
          </p:cNvSpPr>
          <p:nvPr/>
        </p:nvSpPr>
        <p:spPr bwMode="auto">
          <a:xfrm>
            <a:off x="10841537" y="1458808"/>
            <a:ext cx="325902" cy="2997517"/>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7" name="Rectangle 2" descr="rectangle that moves down the slide to show the 60 second timer">
            <a:extLst>
              <a:ext uri="{FF2B5EF4-FFF2-40B4-BE49-F238E27FC236}">
                <a16:creationId xmlns:a16="http://schemas.microsoft.com/office/drawing/2014/main" id="{B06D2C50-280D-DA5F-8219-E75FBA7BC1C6}"/>
              </a:ext>
            </a:extLst>
          </p:cNvPr>
          <p:cNvSpPr>
            <a:spLocks noChangeArrowheads="1"/>
          </p:cNvSpPr>
          <p:nvPr/>
        </p:nvSpPr>
        <p:spPr bwMode="auto">
          <a:xfrm>
            <a:off x="10841537" y="1458808"/>
            <a:ext cx="325901" cy="2997518"/>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8" name="Line 7" descr="top line for timer, 60 seconds">
            <a:extLst>
              <a:ext uri="{FF2B5EF4-FFF2-40B4-BE49-F238E27FC236}">
                <a16:creationId xmlns:a16="http://schemas.microsoft.com/office/drawing/2014/main" id="{4391DAD9-587A-2E71-A818-98053B5C71FF}"/>
              </a:ext>
            </a:extLst>
          </p:cNvPr>
          <p:cNvSpPr>
            <a:spLocks noChangeShapeType="1"/>
          </p:cNvSpPr>
          <p:nvPr/>
        </p:nvSpPr>
        <p:spPr bwMode="auto">
          <a:xfrm>
            <a:off x="11243211" y="1480101"/>
            <a:ext cx="21679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0" name="Line 4" descr="line to show the length of 60 seconds">
            <a:extLst>
              <a:ext uri="{FF2B5EF4-FFF2-40B4-BE49-F238E27FC236}">
                <a16:creationId xmlns:a16="http://schemas.microsoft.com/office/drawing/2014/main" id="{5BE6DB2B-3131-CB6E-E6C4-3A6F90B93AF5}"/>
              </a:ext>
            </a:extLst>
          </p:cNvPr>
          <p:cNvSpPr>
            <a:spLocks noChangeShapeType="1"/>
          </p:cNvSpPr>
          <p:nvPr/>
        </p:nvSpPr>
        <p:spPr bwMode="auto">
          <a:xfrm flipH="1">
            <a:off x="11243211" y="1472393"/>
            <a:ext cx="3333" cy="29975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Line 9" descr="bottom line for timer, 0 seconds">
            <a:extLst>
              <a:ext uri="{FF2B5EF4-FFF2-40B4-BE49-F238E27FC236}">
                <a16:creationId xmlns:a16="http://schemas.microsoft.com/office/drawing/2014/main" id="{48ADEDEE-7411-1AA6-31C1-3B86625FF465}"/>
              </a:ext>
            </a:extLst>
          </p:cNvPr>
          <p:cNvSpPr>
            <a:spLocks noChangeShapeType="1"/>
          </p:cNvSpPr>
          <p:nvPr/>
        </p:nvSpPr>
        <p:spPr bwMode="auto">
          <a:xfrm>
            <a:off x="11254996" y="4456588"/>
            <a:ext cx="31057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20" name="AutoShape 11">
            <a:hlinkClick r:id="" action="ppaction://noaction" highlightClick="1"/>
            <a:extLst>
              <a:ext uri="{FF2B5EF4-FFF2-40B4-BE49-F238E27FC236}">
                <a16:creationId xmlns:a16="http://schemas.microsoft.com/office/drawing/2014/main" id="{D9EE357B-F389-FDC8-2419-93FBC52F38B4}"/>
              </a:ext>
            </a:extLst>
          </p:cNvPr>
          <p:cNvSpPr>
            <a:spLocks noChangeArrowheads="1"/>
          </p:cNvSpPr>
          <p:nvPr/>
        </p:nvSpPr>
        <p:spPr bwMode="auto">
          <a:xfrm>
            <a:off x="10499144" y="4578285"/>
            <a:ext cx="1035387" cy="382082"/>
          </a:xfrm>
          <a:prstGeom prst="actionButtonBlank">
            <a:avLst/>
          </a:prstGeom>
          <a:solidFill>
            <a:schemeClr val="tx2"/>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defRPr/>
            </a:pPr>
            <a:r>
              <a:rPr lang="en-GB" sz="2000" b="1" dirty="0" err="1">
                <a:solidFill>
                  <a:schemeClr val="bg1"/>
                </a:solidFill>
                <a:latin typeface="+mj-lt"/>
              </a:rPr>
              <a:t>Tiempo</a:t>
            </a:r>
            <a:endParaRPr lang="en-GB" sz="2400" b="1" dirty="0">
              <a:solidFill>
                <a:schemeClr val="bg1"/>
              </a:solidFill>
              <a:latin typeface="+mj-lt"/>
            </a:endParaRPr>
          </a:p>
        </p:txBody>
      </p:sp>
      <p:sp>
        <p:nvSpPr>
          <p:cNvPr id="21" name="Text Placeholder 2">
            <a:extLst>
              <a:ext uri="{FF2B5EF4-FFF2-40B4-BE49-F238E27FC236}">
                <a16:creationId xmlns:a16="http://schemas.microsoft.com/office/drawing/2014/main" id="{4CF07960-BBE6-6757-FEF1-672D08DA74F4}"/>
              </a:ext>
            </a:extLst>
          </p:cNvPr>
          <p:cNvSpPr txBox="1">
            <a:spLocks/>
          </p:cNvSpPr>
          <p:nvPr/>
        </p:nvSpPr>
        <p:spPr>
          <a:xfrm>
            <a:off x="11411509" y="1303685"/>
            <a:ext cx="718243"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3 m.</a:t>
            </a:r>
          </a:p>
        </p:txBody>
      </p:sp>
      <p:sp>
        <p:nvSpPr>
          <p:cNvPr id="22" name="Text Placeholder 2">
            <a:extLst>
              <a:ext uri="{FF2B5EF4-FFF2-40B4-BE49-F238E27FC236}">
                <a16:creationId xmlns:a16="http://schemas.microsoft.com/office/drawing/2014/main" id="{F19F961F-BDCB-6A2F-54D8-07CCB883E75F}"/>
              </a:ext>
            </a:extLst>
          </p:cNvPr>
          <p:cNvSpPr txBox="1">
            <a:spLocks/>
          </p:cNvSpPr>
          <p:nvPr/>
        </p:nvSpPr>
        <p:spPr>
          <a:xfrm>
            <a:off x="11514997" y="4182489"/>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a:t>
            </a:r>
          </a:p>
        </p:txBody>
      </p:sp>
      <p:sp>
        <p:nvSpPr>
          <p:cNvPr id="23" name="TextBox 22">
            <a:extLst>
              <a:ext uri="{FF2B5EF4-FFF2-40B4-BE49-F238E27FC236}">
                <a16:creationId xmlns:a16="http://schemas.microsoft.com/office/drawing/2014/main" id="{BA69EC02-0E98-AFF1-5AC3-E6091508921A}"/>
              </a:ext>
            </a:extLst>
          </p:cNvPr>
          <p:cNvSpPr txBox="1"/>
          <p:nvPr/>
        </p:nvSpPr>
        <p:spPr>
          <a:xfrm>
            <a:off x="3673795" y="6439009"/>
            <a:ext cx="3239990" cy="400110"/>
          </a:xfrm>
          <a:prstGeom prst="rect">
            <a:avLst/>
          </a:prstGeom>
          <a:noFill/>
        </p:spPr>
        <p:txBody>
          <a:bodyPr wrap="none" rtlCol="0">
            <a:spAutoFit/>
          </a:bodyPr>
          <a:lstStyle/>
          <a:p>
            <a:r>
              <a:rPr lang="en-ES" sz="2000" dirty="0">
                <a:highlight>
                  <a:srgbClr val="FEF8F8"/>
                </a:highlight>
              </a:rPr>
              <a:t>*espectáculo (H) = show</a:t>
            </a:r>
          </a:p>
        </p:txBody>
      </p:sp>
      <p:pic>
        <p:nvPicPr>
          <p:cNvPr id="25" name="Picture 24" descr="A picture containing clipart&#10;&#10;Description automatically generated">
            <a:extLst>
              <a:ext uri="{FF2B5EF4-FFF2-40B4-BE49-F238E27FC236}">
                <a16:creationId xmlns:a16="http://schemas.microsoft.com/office/drawing/2014/main" id="{1BBD249F-38C2-DE4D-D931-751D56D343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47501"/>
          <a:stretch/>
        </p:blipFill>
        <p:spPr>
          <a:xfrm>
            <a:off x="7910429" y="621809"/>
            <a:ext cx="1066800" cy="1353473"/>
          </a:xfrm>
          <a:prstGeom prst="rect">
            <a:avLst/>
          </a:prstGeom>
        </p:spPr>
      </p:pic>
      <p:sp>
        <p:nvSpPr>
          <p:cNvPr id="28" name="Rounded Rectangular Callout 27">
            <a:extLst>
              <a:ext uri="{FF2B5EF4-FFF2-40B4-BE49-F238E27FC236}">
                <a16:creationId xmlns:a16="http://schemas.microsoft.com/office/drawing/2014/main" id="{84576510-DF4A-F43C-2DD4-1104C6BCE9B8}"/>
              </a:ext>
            </a:extLst>
          </p:cNvPr>
          <p:cNvSpPr/>
          <p:nvPr/>
        </p:nvSpPr>
        <p:spPr>
          <a:xfrm>
            <a:off x="151436" y="1575145"/>
            <a:ext cx="8727524" cy="502187"/>
          </a:xfrm>
          <a:prstGeom prst="wedgeRoundRectCallout">
            <a:avLst>
              <a:gd name="adj1" fmla="val 50815"/>
              <a:gd name="adj2" fmla="val -80779"/>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2) </a:t>
            </a:r>
            <a:r>
              <a:rPr lang="en-GB" sz="2000" dirty="0" err="1">
                <a:solidFill>
                  <a:schemeClr val="tx1"/>
                </a:solidFill>
              </a:rPr>
              <a:t>Te</a:t>
            </a:r>
            <a:r>
              <a:rPr lang="en-GB" sz="2000" dirty="0">
                <a:solidFill>
                  <a:schemeClr val="tx1"/>
                </a:solidFill>
              </a:rPr>
              <a:t> </a:t>
            </a:r>
            <a:r>
              <a:rPr lang="en-GB" sz="2000" dirty="0" err="1">
                <a:solidFill>
                  <a:schemeClr val="tx1"/>
                </a:solidFill>
              </a:rPr>
              <a:t>llamo</a:t>
            </a:r>
            <a:r>
              <a:rPr lang="en-GB" sz="2000" dirty="0">
                <a:solidFill>
                  <a:schemeClr val="tx1"/>
                </a:solidFill>
              </a:rPr>
              <a:t> para </a:t>
            </a:r>
            <a:r>
              <a:rPr lang="en-GB" sz="2000" dirty="0" err="1">
                <a:solidFill>
                  <a:schemeClr val="tx1"/>
                </a:solidFill>
              </a:rPr>
              <a:t>hablar</a:t>
            </a:r>
            <a:r>
              <a:rPr lang="en-GB" sz="2000" dirty="0">
                <a:solidFill>
                  <a:schemeClr val="tx1"/>
                </a:solidFill>
              </a:rPr>
              <a:t> </a:t>
            </a:r>
            <a:r>
              <a:rPr lang="en-GB" sz="2000" dirty="0" err="1">
                <a:solidFill>
                  <a:schemeClr val="tx1"/>
                </a:solidFill>
              </a:rPr>
              <a:t>sobre</a:t>
            </a:r>
            <a:r>
              <a:rPr lang="en-GB" sz="2000" dirty="0">
                <a:solidFill>
                  <a:schemeClr val="tx1"/>
                </a:solidFill>
              </a:rPr>
              <a:t> </a:t>
            </a:r>
            <a:r>
              <a:rPr lang="en-GB" sz="2000" dirty="0" err="1">
                <a:solidFill>
                  <a:schemeClr val="tx1"/>
                </a:solidFill>
              </a:rPr>
              <a:t>una</a:t>
            </a:r>
            <a:r>
              <a:rPr lang="en-GB" sz="2000" dirty="0">
                <a:solidFill>
                  <a:schemeClr val="tx1"/>
                </a:solidFill>
              </a:rPr>
              <a:t> </a:t>
            </a:r>
            <a:r>
              <a:rPr lang="en-GB" sz="2000" dirty="0" err="1">
                <a:solidFill>
                  <a:schemeClr val="tx1"/>
                </a:solidFill>
              </a:rPr>
              <a:t>cosa</a:t>
            </a:r>
            <a:r>
              <a:rPr lang="en-GB" sz="2000" dirty="0">
                <a:solidFill>
                  <a:schemeClr val="tx1"/>
                </a:solidFill>
              </a:rPr>
              <a:t>. ¿</a:t>
            </a:r>
            <a:r>
              <a:rPr lang="en-GB" sz="2000" dirty="0" err="1">
                <a:solidFill>
                  <a:schemeClr val="tx1"/>
                </a:solidFill>
              </a:rPr>
              <a:t>Trabajas</a:t>
            </a:r>
            <a:r>
              <a:rPr lang="en-GB" sz="2000" dirty="0">
                <a:solidFill>
                  <a:schemeClr val="tx1"/>
                </a:solidFill>
              </a:rPr>
              <a:t> </a:t>
            </a:r>
            <a:r>
              <a:rPr lang="en-GB" sz="2000" dirty="0" err="1">
                <a:solidFill>
                  <a:schemeClr val="tx1"/>
                </a:solidFill>
              </a:rPr>
              <a:t>ahora</a:t>
            </a:r>
            <a:r>
              <a:rPr lang="en-GB" sz="2000" dirty="0">
                <a:solidFill>
                  <a:schemeClr val="tx1"/>
                </a:solidFill>
              </a:rPr>
              <a:t>? </a:t>
            </a:r>
            <a:r>
              <a:rPr lang="en-GB" sz="2000" b="1" dirty="0">
                <a:solidFill>
                  <a:schemeClr val="tx1"/>
                </a:solidFill>
              </a:rPr>
              <a:t>(2 </a:t>
            </a:r>
            <a:r>
              <a:rPr lang="en-GB" sz="2000" b="1" dirty="0" err="1">
                <a:solidFill>
                  <a:schemeClr val="tx1"/>
                </a:solidFill>
              </a:rPr>
              <a:t>verbos</a:t>
            </a:r>
            <a:r>
              <a:rPr lang="en-GB" sz="2000" b="1" dirty="0">
                <a:solidFill>
                  <a:schemeClr val="tx1"/>
                </a:solidFill>
              </a:rPr>
              <a:t>)</a:t>
            </a:r>
          </a:p>
        </p:txBody>
      </p:sp>
      <p:sp>
        <p:nvSpPr>
          <p:cNvPr id="29" name="Rounded Rectangular Callout 28">
            <a:extLst>
              <a:ext uri="{FF2B5EF4-FFF2-40B4-BE49-F238E27FC236}">
                <a16:creationId xmlns:a16="http://schemas.microsoft.com/office/drawing/2014/main" id="{427BA455-2240-A1BE-9D0C-FA109F907E8F}"/>
              </a:ext>
            </a:extLst>
          </p:cNvPr>
          <p:cNvSpPr/>
          <p:nvPr/>
        </p:nvSpPr>
        <p:spPr>
          <a:xfrm>
            <a:off x="151436" y="2104452"/>
            <a:ext cx="10446031" cy="800606"/>
          </a:xfrm>
          <a:prstGeom prst="wedgeRoundRectCallout">
            <a:avLst>
              <a:gd name="adj1" fmla="val -50408"/>
              <a:gd name="adj2" fmla="val -42352"/>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3) </a:t>
            </a:r>
            <a:r>
              <a:rPr lang="en-GB" sz="2000" dirty="0" err="1">
                <a:solidFill>
                  <a:schemeClr val="tx1"/>
                </a:solidFill>
              </a:rPr>
              <a:t>En</a:t>
            </a:r>
            <a:r>
              <a:rPr lang="en-GB" sz="2000" dirty="0">
                <a:solidFill>
                  <a:schemeClr val="tx1"/>
                </a:solidFill>
              </a:rPr>
              <a:t> </a:t>
            </a:r>
            <a:r>
              <a:rPr lang="en-GB" sz="2000" dirty="0" err="1">
                <a:solidFill>
                  <a:schemeClr val="tx1"/>
                </a:solidFill>
              </a:rPr>
              <a:t>este</a:t>
            </a:r>
            <a:r>
              <a:rPr lang="en-GB" sz="2000" dirty="0">
                <a:solidFill>
                  <a:schemeClr val="tx1"/>
                </a:solidFill>
              </a:rPr>
              <a:t> </a:t>
            </a:r>
            <a:r>
              <a:rPr lang="en-GB" sz="2000" dirty="0" err="1">
                <a:solidFill>
                  <a:schemeClr val="tx1"/>
                </a:solidFill>
              </a:rPr>
              <a:t>momento</a:t>
            </a:r>
            <a:r>
              <a:rPr lang="en-GB" sz="2000" dirty="0">
                <a:solidFill>
                  <a:schemeClr val="tx1"/>
                </a:solidFill>
              </a:rPr>
              <a:t> </a:t>
            </a:r>
            <a:r>
              <a:rPr lang="en-GB" sz="2000" dirty="0" err="1">
                <a:solidFill>
                  <a:schemeClr val="tx1"/>
                </a:solidFill>
              </a:rPr>
              <a:t>arreglo</a:t>
            </a:r>
            <a:r>
              <a:rPr lang="en-GB" sz="2000" dirty="0">
                <a:solidFill>
                  <a:schemeClr val="tx1"/>
                </a:solidFill>
              </a:rPr>
              <a:t> mi </a:t>
            </a:r>
            <a:r>
              <a:rPr lang="en-GB" sz="2000" dirty="0" err="1">
                <a:solidFill>
                  <a:schemeClr val="tx1"/>
                </a:solidFill>
              </a:rPr>
              <a:t>habitación</a:t>
            </a:r>
            <a:r>
              <a:rPr lang="en-GB" sz="2000" dirty="0">
                <a:solidFill>
                  <a:schemeClr val="tx1"/>
                </a:solidFill>
              </a:rPr>
              <a:t> </a:t>
            </a:r>
            <a:r>
              <a:rPr lang="en-GB" sz="2000" dirty="0" err="1">
                <a:solidFill>
                  <a:schemeClr val="tx1"/>
                </a:solidFill>
              </a:rPr>
              <a:t>mientras</a:t>
            </a:r>
            <a:r>
              <a:rPr lang="en-GB" sz="2000" dirty="0">
                <a:solidFill>
                  <a:schemeClr val="tx1"/>
                </a:solidFill>
              </a:rPr>
              <a:t> </a:t>
            </a:r>
            <a:r>
              <a:rPr lang="en-GB" sz="2000" dirty="0" err="1">
                <a:solidFill>
                  <a:schemeClr val="tx1"/>
                </a:solidFill>
              </a:rPr>
              <a:t>escucho</a:t>
            </a:r>
            <a:r>
              <a:rPr lang="en-GB" sz="2000" dirty="0">
                <a:solidFill>
                  <a:schemeClr val="tx1"/>
                </a:solidFill>
              </a:rPr>
              <a:t> </a:t>
            </a:r>
            <a:r>
              <a:rPr lang="en-GB" sz="2000" dirty="0" err="1">
                <a:solidFill>
                  <a:schemeClr val="tx1"/>
                </a:solidFill>
              </a:rPr>
              <a:t>música</a:t>
            </a:r>
            <a:r>
              <a:rPr lang="en-GB" sz="2000" dirty="0">
                <a:solidFill>
                  <a:schemeClr val="tx1"/>
                </a:solidFill>
              </a:rPr>
              <a:t>. Los fines de de </a:t>
            </a:r>
            <a:r>
              <a:rPr lang="en-GB" sz="2000" dirty="0" err="1">
                <a:solidFill>
                  <a:schemeClr val="tx1"/>
                </a:solidFill>
              </a:rPr>
              <a:t>semana</a:t>
            </a:r>
            <a:r>
              <a:rPr lang="en-GB" sz="2000" dirty="0">
                <a:solidFill>
                  <a:schemeClr val="tx1"/>
                </a:solidFill>
              </a:rPr>
              <a:t> </a:t>
            </a:r>
            <a:r>
              <a:rPr lang="en-GB" sz="2000" dirty="0" err="1">
                <a:solidFill>
                  <a:schemeClr val="tx1"/>
                </a:solidFill>
              </a:rPr>
              <a:t>trabajo</a:t>
            </a:r>
            <a:r>
              <a:rPr lang="en-GB" sz="2000" dirty="0">
                <a:solidFill>
                  <a:schemeClr val="tx1"/>
                </a:solidFill>
              </a:rPr>
              <a:t> </a:t>
            </a:r>
            <a:r>
              <a:rPr lang="en-GB" sz="2000" dirty="0" err="1">
                <a:solidFill>
                  <a:schemeClr val="tx1"/>
                </a:solidFill>
              </a:rPr>
              <a:t>en</a:t>
            </a:r>
            <a:r>
              <a:rPr lang="en-GB" sz="2000" dirty="0">
                <a:solidFill>
                  <a:schemeClr val="tx1"/>
                </a:solidFill>
              </a:rPr>
              <a:t> la tienda al </a:t>
            </a:r>
            <a:r>
              <a:rPr lang="en-GB" sz="2000" dirty="0" err="1">
                <a:solidFill>
                  <a:schemeClr val="tx1"/>
                </a:solidFill>
              </a:rPr>
              <a:t>mediodía</a:t>
            </a:r>
            <a:r>
              <a:rPr lang="en-GB" sz="2000" dirty="0">
                <a:solidFill>
                  <a:schemeClr val="tx1"/>
                </a:solidFill>
              </a:rPr>
              <a:t>. </a:t>
            </a:r>
            <a:r>
              <a:rPr lang="en-GB" sz="2000" b="1" dirty="0">
                <a:solidFill>
                  <a:schemeClr val="tx1"/>
                </a:solidFill>
              </a:rPr>
              <a:t>(3 </a:t>
            </a:r>
            <a:r>
              <a:rPr lang="en-GB" sz="2000" b="1" dirty="0" err="1">
                <a:solidFill>
                  <a:schemeClr val="tx1"/>
                </a:solidFill>
              </a:rPr>
              <a:t>verbos</a:t>
            </a:r>
            <a:r>
              <a:rPr lang="en-GB" sz="2000" b="1" dirty="0">
                <a:solidFill>
                  <a:schemeClr val="tx1"/>
                </a:solidFill>
              </a:rPr>
              <a:t>)</a:t>
            </a:r>
          </a:p>
        </p:txBody>
      </p:sp>
      <p:sp>
        <p:nvSpPr>
          <p:cNvPr id="30" name="Rounded Rectangular Callout 29">
            <a:extLst>
              <a:ext uri="{FF2B5EF4-FFF2-40B4-BE49-F238E27FC236}">
                <a16:creationId xmlns:a16="http://schemas.microsoft.com/office/drawing/2014/main" id="{C103BBD4-7103-6D26-FD73-AB4DB3DDCF17}"/>
              </a:ext>
            </a:extLst>
          </p:cNvPr>
          <p:cNvSpPr/>
          <p:nvPr/>
        </p:nvSpPr>
        <p:spPr>
          <a:xfrm>
            <a:off x="151436" y="2932178"/>
            <a:ext cx="10347708" cy="750952"/>
          </a:xfrm>
          <a:prstGeom prst="wedgeRoundRectCallout">
            <a:avLst>
              <a:gd name="adj1" fmla="val 52602"/>
              <a:gd name="adj2" fmla="val -89208"/>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4) Los </a:t>
            </a:r>
            <a:r>
              <a:rPr lang="en-GB" sz="2000" dirty="0" err="1">
                <a:solidFill>
                  <a:schemeClr val="tx1"/>
                </a:solidFill>
              </a:rPr>
              <a:t>domingos</a:t>
            </a:r>
            <a:r>
              <a:rPr lang="en-GB" sz="2000" dirty="0">
                <a:solidFill>
                  <a:schemeClr val="tx1"/>
                </a:solidFill>
              </a:rPr>
              <a:t> </a:t>
            </a:r>
            <a:r>
              <a:rPr lang="en-GB" sz="2000" dirty="0" err="1">
                <a:solidFill>
                  <a:schemeClr val="tx1"/>
                </a:solidFill>
              </a:rPr>
              <a:t>normalmente</a:t>
            </a:r>
            <a:r>
              <a:rPr lang="en-GB" sz="2000" dirty="0">
                <a:solidFill>
                  <a:schemeClr val="tx1"/>
                </a:solidFill>
              </a:rPr>
              <a:t> </a:t>
            </a:r>
            <a:r>
              <a:rPr lang="en-GB" sz="2000" dirty="0" err="1">
                <a:solidFill>
                  <a:schemeClr val="tx1"/>
                </a:solidFill>
              </a:rPr>
              <a:t>pasas</a:t>
            </a:r>
            <a:r>
              <a:rPr lang="en-GB" sz="2000" dirty="0">
                <a:solidFill>
                  <a:schemeClr val="tx1"/>
                </a:solidFill>
              </a:rPr>
              <a:t> </a:t>
            </a:r>
            <a:r>
              <a:rPr lang="en-GB" sz="2000" dirty="0" err="1">
                <a:solidFill>
                  <a:schemeClr val="tx1"/>
                </a:solidFill>
              </a:rPr>
              <a:t>tiempo</a:t>
            </a:r>
            <a:r>
              <a:rPr lang="en-GB" sz="2000" dirty="0">
                <a:solidFill>
                  <a:schemeClr val="tx1"/>
                </a:solidFill>
              </a:rPr>
              <a:t> con </a:t>
            </a:r>
            <a:r>
              <a:rPr lang="en-GB" sz="2000" dirty="0" err="1">
                <a:solidFill>
                  <a:schemeClr val="tx1"/>
                </a:solidFill>
              </a:rPr>
              <a:t>los</a:t>
            </a:r>
            <a:r>
              <a:rPr lang="en-GB" sz="2000" dirty="0">
                <a:solidFill>
                  <a:schemeClr val="tx1"/>
                </a:solidFill>
              </a:rPr>
              <a:t> amigos, ¿no? ¿Con </a:t>
            </a:r>
            <a:r>
              <a:rPr lang="en-GB" sz="2000" dirty="0" err="1">
                <a:solidFill>
                  <a:schemeClr val="tx1"/>
                </a:solidFill>
              </a:rPr>
              <a:t>quién</a:t>
            </a:r>
            <a:r>
              <a:rPr lang="en-GB" sz="2000" dirty="0">
                <a:solidFill>
                  <a:schemeClr val="tx1"/>
                </a:solidFill>
              </a:rPr>
              <a:t> </a:t>
            </a:r>
            <a:r>
              <a:rPr lang="en-GB" sz="2000" dirty="0" err="1">
                <a:solidFill>
                  <a:schemeClr val="tx1"/>
                </a:solidFill>
              </a:rPr>
              <a:t>quedas</a:t>
            </a:r>
            <a:r>
              <a:rPr lang="en-GB" sz="2000" dirty="0">
                <a:solidFill>
                  <a:schemeClr val="tx1"/>
                </a:solidFill>
              </a:rPr>
              <a:t> </a:t>
            </a:r>
            <a:r>
              <a:rPr lang="en-GB" sz="2000" dirty="0" err="1">
                <a:solidFill>
                  <a:schemeClr val="tx1"/>
                </a:solidFill>
              </a:rPr>
              <a:t>esta</a:t>
            </a:r>
            <a:r>
              <a:rPr lang="en-GB" sz="2000" dirty="0">
                <a:solidFill>
                  <a:schemeClr val="tx1"/>
                </a:solidFill>
              </a:rPr>
              <a:t> </a:t>
            </a:r>
            <a:r>
              <a:rPr lang="en-GB" sz="2000" dirty="0" err="1">
                <a:solidFill>
                  <a:schemeClr val="tx1"/>
                </a:solidFill>
              </a:rPr>
              <a:t>tarde</a:t>
            </a:r>
            <a:r>
              <a:rPr lang="en-GB" sz="2000" dirty="0">
                <a:solidFill>
                  <a:schemeClr val="tx1"/>
                </a:solidFill>
              </a:rPr>
              <a:t>? </a:t>
            </a:r>
            <a:r>
              <a:rPr lang="en-GB" sz="2000" b="1" dirty="0">
                <a:solidFill>
                  <a:schemeClr val="tx1"/>
                </a:solidFill>
              </a:rPr>
              <a:t>(2 </a:t>
            </a:r>
            <a:r>
              <a:rPr lang="en-GB" sz="2000" b="1" dirty="0" err="1">
                <a:solidFill>
                  <a:schemeClr val="tx1"/>
                </a:solidFill>
              </a:rPr>
              <a:t>verbos</a:t>
            </a:r>
            <a:r>
              <a:rPr lang="en-GB" sz="2000" b="1" dirty="0">
                <a:solidFill>
                  <a:schemeClr val="tx1"/>
                </a:solidFill>
              </a:rPr>
              <a:t>)</a:t>
            </a:r>
          </a:p>
        </p:txBody>
      </p:sp>
      <p:sp>
        <p:nvSpPr>
          <p:cNvPr id="31" name="Rounded Rectangular Callout 30">
            <a:extLst>
              <a:ext uri="{FF2B5EF4-FFF2-40B4-BE49-F238E27FC236}">
                <a16:creationId xmlns:a16="http://schemas.microsoft.com/office/drawing/2014/main" id="{40819552-2DAE-3EBC-84BB-CE7A1C7815C7}"/>
              </a:ext>
            </a:extLst>
          </p:cNvPr>
          <p:cNvSpPr/>
          <p:nvPr/>
        </p:nvSpPr>
        <p:spPr>
          <a:xfrm>
            <a:off x="151436" y="3710250"/>
            <a:ext cx="10347708" cy="811255"/>
          </a:xfrm>
          <a:prstGeom prst="wedgeRoundRectCallout">
            <a:avLst>
              <a:gd name="adj1" fmla="val -50355"/>
              <a:gd name="adj2" fmla="val -61301"/>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5) </a:t>
            </a:r>
            <a:r>
              <a:rPr lang="en-GB" sz="2000" dirty="0" err="1">
                <a:solidFill>
                  <a:schemeClr val="tx1"/>
                </a:solidFill>
              </a:rPr>
              <a:t>Esta</a:t>
            </a:r>
            <a:r>
              <a:rPr lang="en-GB" sz="2000" dirty="0">
                <a:solidFill>
                  <a:schemeClr val="tx1"/>
                </a:solidFill>
              </a:rPr>
              <a:t> </a:t>
            </a:r>
            <a:r>
              <a:rPr lang="en-GB" sz="2000" dirty="0" err="1">
                <a:solidFill>
                  <a:schemeClr val="tx1"/>
                </a:solidFill>
              </a:rPr>
              <a:t>tarde</a:t>
            </a:r>
            <a:r>
              <a:rPr lang="en-GB" sz="2000" dirty="0">
                <a:solidFill>
                  <a:schemeClr val="tx1"/>
                </a:solidFill>
              </a:rPr>
              <a:t> </a:t>
            </a:r>
            <a:r>
              <a:rPr lang="en-GB" sz="2000" dirty="0" err="1">
                <a:solidFill>
                  <a:schemeClr val="tx1"/>
                </a:solidFill>
              </a:rPr>
              <a:t>quedo</a:t>
            </a:r>
            <a:r>
              <a:rPr lang="en-GB" sz="2000" dirty="0">
                <a:solidFill>
                  <a:schemeClr val="tx1"/>
                </a:solidFill>
              </a:rPr>
              <a:t> con </a:t>
            </a:r>
            <a:r>
              <a:rPr lang="en-GB" sz="2000" dirty="0" err="1">
                <a:solidFill>
                  <a:schemeClr val="tx1"/>
                </a:solidFill>
              </a:rPr>
              <a:t>alguien</a:t>
            </a:r>
            <a:r>
              <a:rPr lang="en-GB" sz="2000" dirty="0">
                <a:solidFill>
                  <a:schemeClr val="tx1"/>
                </a:solidFill>
              </a:rPr>
              <a:t> </a:t>
            </a:r>
            <a:r>
              <a:rPr lang="en-GB" sz="2000" dirty="0" err="1">
                <a:solidFill>
                  <a:schemeClr val="tx1"/>
                </a:solidFill>
              </a:rPr>
              <a:t>diferente</a:t>
            </a:r>
            <a:r>
              <a:rPr lang="en-GB" sz="2000" dirty="0">
                <a:solidFill>
                  <a:schemeClr val="tx1"/>
                </a:solidFill>
              </a:rPr>
              <a:t>… ¿</a:t>
            </a:r>
            <a:r>
              <a:rPr lang="en-GB" sz="2000" dirty="0" err="1">
                <a:solidFill>
                  <a:schemeClr val="tx1"/>
                </a:solidFill>
              </a:rPr>
              <a:t>Te</a:t>
            </a:r>
            <a:r>
              <a:rPr lang="en-GB" sz="2000" dirty="0">
                <a:solidFill>
                  <a:schemeClr val="tx1"/>
                </a:solidFill>
              </a:rPr>
              <a:t> </a:t>
            </a:r>
            <a:r>
              <a:rPr lang="en-GB" sz="2000" dirty="0" err="1">
                <a:solidFill>
                  <a:schemeClr val="tx1"/>
                </a:solidFill>
              </a:rPr>
              <a:t>acuerdas</a:t>
            </a:r>
            <a:r>
              <a:rPr lang="en-GB" sz="2000" dirty="0">
                <a:solidFill>
                  <a:schemeClr val="tx1"/>
                </a:solidFill>
              </a:rPr>
              <a:t> del chico que </a:t>
            </a:r>
            <a:r>
              <a:rPr lang="en-GB" sz="2000" dirty="0" err="1">
                <a:solidFill>
                  <a:schemeClr val="tx1"/>
                </a:solidFill>
              </a:rPr>
              <a:t>estudia</a:t>
            </a:r>
            <a:r>
              <a:rPr lang="en-GB" sz="2000" dirty="0">
                <a:solidFill>
                  <a:schemeClr val="tx1"/>
                </a:solidFill>
              </a:rPr>
              <a:t> </a:t>
            </a:r>
            <a:r>
              <a:rPr lang="en-GB" sz="2000" dirty="0" err="1">
                <a:solidFill>
                  <a:schemeClr val="tx1"/>
                </a:solidFill>
              </a:rPr>
              <a:t>alemán</a:t>
            </a:r>
            <a:r>
              <a:rPr lang="en-GB" sz="2000" dirty="0">
                <a:solidFill>
                  <a:schemeClr val="tx1"/>
                </a:solidFill>
              </a:rPr>
              <a:t> </a:t>
            </a:r>
            <a:r>
              <a:rPr lang="en-GB" sz="2000" dirty="0" err="1">
                <a:solidFill>
                  <a:schemeClr val="tx1"/>
                </a:solidFill>
              </a:rPr>
              <a:t>en</a:t>
            </a:r>
            <a:r>
              <a:rPr lang="en-GB" sz="2000" dirty="0">
                <a:solidFill>
                  <a:schemeClr val="tx1"/>
                </a:solidFill>
              </a:rPr>
              <a:t> la </a:t>
            </a:r>
            <a:r>
              <a:rPr lang="en-GB" sz="2000" dirty="0" err="1">
                <a:solidFill>
                  <a:schemeClr val="tx1"/>
                </a:solidFill>
              </a:rPr>
              <a:t>clase</a:t>
            </a:r>
            <a:r>
              <a:rPr lang="en-GB" sz="2000" dirty="0">
                <a:solidFill>
                  <a:schemeClr val="tx1"/>
                </a:solidFill>
              </a:rPr>
              <a:t> de Hugo? </a:t>
            </a:r>
            <a:r>
              <a:rPr lang="en-GB" sz="2000" b="1" dirty="0">
                <a:solidFill>
                  <a:schemeClr val="tx1"/>
                </a:solidFill>
              </a:rPr>
              <a:t>(3 </a:t>
            </a:r>
            <a:r>
              <a:rPr lang="en-GB" sz="2000" b="1" dirty="0" err="1">
                <a:solidFill>
                  <a:schemeClr val="tx1"/>
                </a:solidFill>
              </a:rPr>
              <a:t>verbos</a:t>
            </a:r>
            <a:r>
              <a:rPr lang="en-GB" sz="2000" b="1" dirty="0">
                <a:solidFill>
                  <a:schemeClr val="tx1"/>
                </a:solidFill>
              </a:rPr>
              <a:t>)</a:t>
            </a:r>
            <a:endParaRPr lang="en-GB" sz="2000" dirty="0">
              <a:solidFill>
                <a:schemeClr val="tx1"/>
              </a:solidFill>
            </a:endParaRPr>
          </a:p>
        </p:txBody>
      </p:sp>
      <p:sp>
        <p:nvSpPr>
          <p:cNvPr id="32" name="Rounded Rectangular Callout 31">
            <a:extLst>
              <a:ext uri="{FF2B5EF4-FFF2-40B4-BE49-F238E27FC236}">
                <a16:creationId xmlns:a16="http://schemas.microsoft.com/office/drawing/2014/main" id="{D35C9DE4-FA99-26E5-67EC-3BE5FC3B0230}"/>
              </a:ext>
            </a:extLst>
          </p:cNvPr>
          <p:cNvSpPr/>
          <p:nvPr/>
        </p:nvSpPr>
        <p:spPr>
          <a:xfrm>
            <a:off x="151436" y="4548625"/>
            <a:ext cx="10304420" cy="802152"/>
          </a:xfrm>
          <a:prstGeom prst="wedgeRoundRectCallout">
            <a:avLst>
              <a:gd name="adj1" fmla="val 53527"/>
              <a:gd name="adj2" fmla="val -103819"/>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6) ¿El chico nuevo? ¿Enrique? </a:t>
            </a:r>
            <a:r>
              <a:rPr lang="en-GB" sz="2000" dirty="0" err="1">
                <a:solidFill>
                  <a:schemeClr val="tx1"/>
                </a:solidFill>
              </a:rPr>
              <a:t>Juega</a:t>
            </a:r>
            <a:r>
              <a:rPr lang="en-GB" sz="2000" dirty="0">
                <a:solidFill>
                  <a:schemeClr val="tx1"/>
                </a:solidFill>
              </a:rPr>
              <a:t> </a:t>
            </a:r>
            <a:r>
              <a:rPr lang="en-GB" sz="2000" dirty="0" err="1">
                <a:solidFill>
                  <a:schemeClr val="tx1"/>
                </a:solidFill>
              </a:rPr>
              <a:t>en</a:t>
            </a:r>
            <a:r>
              <a:rPr lang="en-GB" sz="2000" dirty="0">
                <a:solidFill>
                  <a:schemeClr val="tx1"/>
                </a:solidFill>
              </a:rPr>
              <a:t> el </a:t>
            </a:r>
            <a:r>
              <a:rPr lang="en-GB" sz="2000" dirty="0" err="1">
                <a:solidFill>
                  <a:schemeClr val="tx1"/>
                </a:solidFill>
              </a:rPr>
              <a:t>equipo</a:t>
            </a:r>
            <a:r>
              <a:rPr lang="en-GB" sz="2000" dirty="0">
                <a:solidFill>
                  <a:schemeClr val="tx1"/>
                </a:solidFill>
              </a:rPr>
              <a:t> de </a:t>
            </a:r>
            <a:r>
              <a:rPr lang="en-GB" sz="2000" dirty="0" err="1">
                <a:solidFill>
                  <a:schemeClr val="tx1"/>
                </a:solidFill>
              </a:rPr>
              <a:t>fútbol</a:t>
            </a:r>
            <a:r>
              <a:rPr lang="en-GB" sz="2000" dirty="0">
                <a:solidFill>
                  <a:schemeClr val="tx1"/>
                </a:solidFill>
              </a:rPr>
              <a:t> con los </a:t>
            </a:r>
            <a:r>
              <a:rPr lang="en-GB" sz="2000" dirty="0" err="1">
                <a:solidFill>
                  <a:schemeClr val="tx1"/>
                </a:solidFill>
              </a:rPr>
              <a:t>otros</a:t>
            </a:r>
            <a:r>
              <a:rPr lang="en-GB" sz="2000" dirty="0">
                <a:solidFill>
                  <a:schemeClr val="tx1"/>
                </a:solidFill>
              </a:rPr>
              <a:t> </a:t>
            </a:r>
            <a:r>
              <a:rPr lang="en-GB" sz="2000" dirty="0" err="1">
                <a:solidFill>
                  <a:schemeClr val="tx1"/>
                </a:solidFill>
              </a:rPr>
              <a:t>compañeros</a:t>
            </a:r>
            <a:r>
              <a:rPr lang="en-GB" sz="2000" dirty="0">
                <a:solidFill>
                  <a:schemeClr val="tx1"/>
                </a:solidFill>
              </a:rPr>
              <a:t> del colegio, ¿no? </a:t>
            </a:r>
            <a:r>
              <a:rPr lang="en-GB" sz="2000" b="1" dirty="0">
                <a:solidFill>
                  <a:schemeClr val="tx1"/>
                </a:solidFill>
              </a:rPr>
              <a:t>(1 </a:t>
            </a:r>
            <a:r>
              <a:rPr lang="en-GB" sz="2000" b="1" dirty="0" err="1">
                <a:solidFill>
                  <a:schemeClr val="tx1"/>
                </a:solidFill>
              </a:rPr>
              <a:t>verbo</a:t>
            </a:r>
            <a:r>
              <a:rPr lang="en-GB" sz="2000" b="1" dirty="0">
                <a:solidFill>
                  <a:schemeClr val="tx1"/>
                </a:solidFill>
              </a:rPr>
              <a:t>)</a:t>
            </a:r>
            <a:endParaRPr lang="en-GB" sz="2000" dirty="0">
              <a:solidFill>
                <a:schemeClr val="tx1"/>
              </a:solidFill>
            </a:endParaRPr>
          </a:p>
        </p:txBody>
      </p:sp>
      <p:sp>
        <p:nvSpPr>
          <p:cNvPr id="33" name="Rounded Rectangular Callout 32">
            <a:extLst>
              <a:ext uri="{FF2B5EF4-FFF2-40B4-BE49-F238E27FC236}">
                <a16:creationId xmlns:a16="http://schemas.microsoft.com/office/drawing/2014/main" id="{28549BB8-F294-43E3-6F6C-8019270E3948}"/>
              </a:ext>
            </a:extLst>
          </p:cNvPr>
          <p:cNvSpPr/>
          <p:nvPr/>
        </p:nvSpPr>
        <p:spPr>
          <a:xfrm>
            <a:off x="151436" y="5377899"/>
            <a:ext cx="12040564" cy="828756"/>
          </a:xfrm>
          <a:prstGeom prst="wedgeRoundRectCallout">
            <a:avLst>
              <a:gd name="adj1" fmla="val -49655"/>
              <a:gd name="adj2" fmla="val -64113"/>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7) ¡</a:t>
            </a:r>
            <a:r>
              <a:rPr lang="en-GB" sz="2000" dirty="0" err="1">
                <a:solidFill>
                  <a:schemeClr val="tx1"/>
                </a:solidFill>
              </a:rPr>
              <a:t>Pienso</a:t>
            </a:r>
            <a:r>
              <a:rPr lang="en-GB" sz="2000" dirty="0">
                <a:solidFill>
                  <a:schemeClr val="tx1"/>
                </a:solidFill>
              </a:rPr>
              <a:t> que es </a:t>
            </a:r>
            <a:r>
              <a:rPr lang="en-GB" sz="2000" dirty="0" err="1">
                <a:solidFill>
                  <a:schemeClr val="tx1"/>
                </a:solidFill>
              </a:rPr>
              <a:t>muy</a:t>
            </a:r>
            <a:r>
              <a:rPr lang="en-GB" sz="2000" dirty="0">
                <a:solidFill>
                  <a:schemeClr val="tx1"/>
                </a:solidFill>
              </a:rPr>
              <a:t> </a:t>
            </a:r>
            <a:r>
              <a:rPr lang="en-GB" sz="2000" dirty="0" err="1">
                <a:solidFill>
                  <a:schemeClr val="tx1"/>
                </a:solidFill>
              </a:rPr>
              <a:t>interesante</a:t>
            </a:r>
            <a:r>
              <a:rPr lang="en-GB" sz="2000" dirty="0">
                <a:solidFill>
                  <a:schemeClr val="tx1"/>
                </a:solidFill>
              </a:rPr>
              <a:t>! </a:t>
            </a:r>
            <a:r>
              <a:rPr lang="en-GB" sz="2000" dirty="0" err="1">
                <a:solidFill>
                  <a:schemeClr val="tx1"/>
                </a:solidFill>
              </a:rPr>
              <a:t>Normalmente</a:t>
            </a:r>
            <a:r>
              <a:rPr lang="en-GB" sz="2000" dirty="0">
                <a:solidFill>
                  <a:schemeClr val="tx1"/>
                </a:solidFill>
              </a:rPr>
              <a:t> </a:t>
            </a:r>
            <a:r>
              <a:rPr lang="en-GB" sz="2000" dirty="0" err="1">
                <a:solidFill>
                  <a:schemeClr val="tx1"/>
                </a:solidFill>
              </a:rPr>
              <a:t>participa</a:t>
            </a:r>
            <a:r>
              <a:rPr lang="en-GB" sz="2000" dirty="0">
                <a:solidFill>
                  <a:schemeClr val="tx1"/>
                </a:solidFill>
              </a:rPr>
              <a:t> </a:t>
            </a:r>
            <a:r>
              <a:rPr lang="en-GB" sz="2000" dirty="0" err="1">
                <a:solidFill>
                  <a:schemeClr val="tx1"/>
                </a:solidFill>
              </a:rPr>
              <a:t>en</a:t>
            </a:r>
            <a:r>
              <a:rPr lang="en-GB" sz="2000" dirty="0">
                <a:solidFill>
                  <a:schemeClr val="tx1"/>
                </a:solidFill>
              </a:rPr>
              <a:t> las </a:t>
            </a:r>
            <a:r>
              <a:rPr lang="en-GB" sz="2000" dirty="0" err="1">
                <a:solidFill>
                  <a:schemeClr val="tx1"/>
                </a:solidFill>
              </a:rPr>
              <a:t>actividades</a:t>
            </a:r>
            <a:r>
              <a:rPr lang="en-GB" sz="2000" dirty="0">
                <a:solidFill>
                  <a:schemeClr val="tx1"/>
                </a:solidFill>
              </a:rPr>
              <a:t> del </a:t>
            </a:r>
            <a:r>
              <a:rPr lang="en-GB" sz="2000" dirty="0" err="1">
                <a:solidFill>
                  <a:schemeClr val="tx1"/>
                </a:solidFill>
              </a:rPr>
              <a:t>ayuntamiento</a:t>
            </a:r>
            <a:r>
              <a:rPr lang="en-GB" sz="2000" dirty="0">
                <a:solidFill>
                  <a:schemeClr val="tx1"/>
                </a:solidFill>
              </a:rPr>
              <a:t> </a:t>
            </a:r>
            <a:r>
              <a:rPr lang="en-GB" sz="2000" dirty="0" err="1">
                <a:solidFill>
                  <a:schemeClr val="tx1"/>
                </a:solidFill>
              </a:rPr>
              <a:t>durante</a:t>
            </a:r>
            <a:r>
              <a:rPr lang="en-GB" sz="2000" dirty="0">
                <a:solidFill>
                  <a:schemeClr val="tx1"/>
                </a:solidFill>
              </a:rPr>
              <a:t> las fiestas. Hoy </a:t>
            </a:r>
            <a:r>
              <a:rPr lang="en-GB" sz="2000" dirty="0" err="1">
                <a:solidFill>
                  <a:schemeClr val="tx1"/>
                </a:solidFill>
              </a:rPr>
              <a:t>después</a:t>
            </a:r>
            <a:r>
              <a:rPr lang="en-GB" sz="2000" dirty="0">
                <a:solidFill>
                  <a:schemeClr val="tx1"/>
                </a:solidFill>
              </a:rPr>
              <a:t> del primer </a:t>
            </a:r>
            <a:r>
              <a:rPr lang="en-GB" sz="2000" dirty="0" err="1">
                <a:solidFill>
                  <a:schemeClr val="tx1"/>
                </a:solidFill>
              </a:rPr>
              <a:t>espectáculo</a:t>
            </a:r>
            <a:r>
              <a:rPr lang="en-GB" sz="2000" dirty="0">
                <a:solidFill>
                  <a:schemeClr val="tx1"/>
                </a:solidFill>
              </a:rPr>
              <a:t>* lo </a:t>
            </a:r>
            <a:r>
              <a:rPr lang="en-GB" sz="2000" dirty="0" err="1">
                <a:solidFill>
                  <a:schemeClr val="tx1"/>
                </a:solidFill>
              </a:rPr>
              <a:t>invito</a:t>
            </a:r>
            <a:r>
              <a:rPr lang="en-GB" sz="2000" dirty="0">
                <a:solidFill>
                  <a:schemeClr val="tx1"/>
                </a:solidFill>
              </a:rPr>
              <a:t> a comer . </a:t>
            </a:r>
            <a:r>
              <a:rPr lang="en-GB" sz="2000" b="1" dirty="0">
                <a:solidFill>
                  <a:schemeClr val="tx1"/>
                </a:solidFill>
              </a:rPr>
              <a:t>(3 </a:t>
            </a:r>
            <a:r>
              <a:rPr lang="en-GB" sz="2000" b="1" dirty="0" err="1">
                <a:solidFill>
                  <a:schemeClr val="tx1"/>
                </a:solidFill>
              </a:rPr>
              <a:t>verbos</a:t>
            </a:r>
            <a:r>
              <a:rPr lang="en-GB" sz="2000" b="1" dirty="0">
                <a:solidFill>
                  <a:schemeClr val="tx1"/>
                </a:solidFill>
              </a:rPr>
              <a:t>)</a:t>
            </a:r>
            <a:r>
              <a:rPr lang="en-GB" sz="2000" dirty="0">
                <a:solidFill>
                  <a:schemeClr val="tx1"/>
                </a:solidFill>
              </a:rPr>
              <a:t> </a:t>
            </a:r>
          </a:p>
        </p:txBody>
      </p:sp>
      <p:sp>
        <p:nvSpPr>
          <p:cNvPr id="34" name="Rounded Rectangular Callout 33">
            <a:extLst>
              <a:ext uri="{FF2B5EF4-FFF2-40B4-BE49-F238E27FC236}">
                <a16:creationId xmlns:a16="http://schemas.microsoft.com/office/drawing/2014/main" id="{D349E25F-47F0-B9C5-1DA1-075D62C16F55}"/>
              </a:ext>
            </a:extLst>
          </p:cNvPr>
          <p:cNvSpPr/>
          <p:nvPr/>
        </p:nvSpPr>
        <p:spPr>
          <a:xfrm>
            <a:off x="151436" y="1045838"/>
            <a:ext cx="6713681" cy="502187"/>
          </a:xfrm>
          <a:prstGeom prst="wedgeRoundRectCallout">
            <a:avLst>
              <a:gd name="adj1" fmla="val -52582"/>
              <a:gd name="adj2" fmla="val -71824"/>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ES" sz="2000" dirty="0">
                <a:solidFill>
                  <a:schemeClr val="tx1"/>
                </a:solidFill>
              </a:rPr>
              <a:t>1) Ah! Hola, Lucía, ¡hoy llamas temprano!</a:t>
            </a:r>
            <a:r>
              <a:rPr lang="en-GB" sz="2000" dirty="0">
                <a:solidFill>
                  <a:schemeClr val="tx1"/>
                </a:solidFill>
              </a:rPr>
              <a:t> </a:t>
            </a:r>
            <a:r>
              <a:rPr lang="en-GB" sz="2000" b="1" dirty="0">
                <a:solidFill>
                  <a:schemeClr val="tx1"/>
                </a:solidFill>
              </a:rPr>
              <a:t>(1 </a:t>
            </a:r>
            <a:r>
              <a:rPr lang="en-GB" sz="2000" b="1" dirty="0" err="1">
                <a:solidFill>
                  <a:schemeClr val="tx1"/>
                </a:solidFill>
              </a:rPr>
              <a:t>verbo</a:t>
            </a:r>
            <a:r>
              <a:rPr lang="en-GB" sz="2000" b="1" dirty="0">
                <a:solidFill>
                  <a:schemeClr val="tx1"/>
                </a:solidFill>
              </a:rPr>
              <a:t>)</a:t>
            </a:r>
            <a:endParaRPr lang="en-ES" sz="2000" b="1" dirty="0">
              <a:solidFill>
                <a:schemeClr val="tx1"/>
              </a:solidFill>
            </a:endParaRPr>
          </a:p>
        </p:txBody>
      </p:sp>
      <p:sp>
        <p:nvSpPr>
          <p:cNvPr id="35" name="Frame 34">
            <a:extLst>
              <a:ext uri="{FF2B5EF4-FFF2-40B4-BE49-F238E27FC236}">
                <a16:creationId xmlns:a16="http://schemas.microsoft.com/office/drawing/2014/main" id="{7FDCF059-0A87-FB06-4BED-FC55E1728F87}"/>
              </a:ext>
            </a:extLst>
          </p:cNvPr>
          <p:cNvSpPr/>
          <p:nvPr/>
        </p:nvSpPr>
        <p:spPr>
          <a:xfrm>
            <a:off x="3086100" y="1045838"/>
            <a:ext cx="946254" cy="502187"/>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6" name="Frame 35">
            <a:extLst>
              <a:ext uri="{FF2B5EF4-FFF2-40B4-BE49-F238E27FC236}">
                <a16:creationId xmlns:a16="http://schemas.microsoft.com/office/drawing/2014/main" id="{855A3519-C7B1-F15F-1A06-C091283217F7}"/>
              </a:ext>
            </a:extLst>
          </p:cNvPr>
          <p:cNvSpPr/>
          <p:nvPr/>
        </p:nvSpPr>
        <p:spPr>
          <a:xfrm>
            <a:off x="841676" y="1573597"/>
            <a:ext cx="851180" cy="502187"/>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7" name="Frame 36">
            <a:extLst>
              <a:ext uri="{FF2B5EF4-FFF2-40B4-BE49-F238E27FC236}">
                <a16:creationId xmlns:a16="http://schemas.microsoft.com/office/drawing/2014/main" id="{8C07477A-E555-7368-6295-9A7C528848AC}"/>
              </a:ext>
            </a:extLst>
          </p:cNvPr>
          <p:cNvSpPr/>
          <p:nvPr/>
        </p:nvSpPr>
        <p:spPr>
          <a:xfrm>
            <a:off x="5303646" y="1602265"/>
            <a:ext cx="1211454" cy="502187"/>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8" name="Frame 37">
            <a:extLst>
              <a:ext uri="{FF2B5EF4-FFF2-40B4-BE49-F238E27FC236}">
                <a16:creationId xmlns:a16="http://schemas.microsoft.com/office/drawing/2014/main" id="{83281EBF-96A2-41C8-FD9D-22087364808E}"/>
              </a:ext>
            </a:extLst>
          </p:cNvPr>
          <p:cNvSpPr/>
          <p:nvPr/>
        </p:nvSpPr>
        <p:spPr>
          <a:xfrm>
            <a:off x="2726876" y="2174661"/>
            <a:ext cx="1045024"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9" name="Frame 38">
            <a:extLst>
              <a:ext uri="{FF2B5EF4-FFF2-40B4-BE49-F238E27FC236}">
                <a16:creationId xmlns:a16="http://schemas.microsoft.com/office/drawing/2014/main" id="{AA635B96-E12C-133C-FDE3-C86554AB1CFD}"/>
              </a:ext>
            </a:extLst>
          </p:cNvPr>
          <p:cNvSpPr/>
          <p:nvPr/>
        </p:nvSpPr>
        <p:spPr>
          <a:xfrm>
            <a:off x="6582212" y="2174661"/>
            <a:ext cx="1211160"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0" name="Frame 39">
            <a:extLst>
              <a:ext uri="{FF2B5EF4-FFF2-40B4-BE49-F238E27FC236}">
                <a16:creationId xmlns:a16="http://schemas.microsoft.com/office/drawing/2014/main" id="{41A69281-51BB-9DCB-0AF3-AFDD5F0C9379}"/>
              </a:ext>
            </a:extLst>
          </p:cNvPr>
          <p:cNvSpPr/>
          <p:nvPr/>
        </p:nvSpPr>
        <p:spPr>
          <a:xfrm>
            <a:off x="1692856" y="2493068"/>
            <a:ext cx="1045024"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1" name="Frame 40">
            <a:extLst>
              <a:ext uri="{FF2B5EF4-FFF2-40B4-BE49-F238E27FC236}">
                <a16:creationId xmlns:a16="http://schemas.microsoft.com/office/drawing/2014/main" id="{1CAC0037-3535-3030-B3FF-2CEA70FE51E5}"/>
              </a:ext>
            </a:extLst>
          </p:cNvPr>
          <p:cNvSpPr/>
          <p:nvPr/>
        </p:nvSpPr>
        <p:spPr>
          <a:xfrm>
            <a:off x="3998039" y="2988738"/>
            <a:ext cx="860564"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2" name="Frame 41">
            <a:extLst>
              <a:ext uri="{FF2B5EF4-FFF2-40B4-BE49-F238E27FC236}">
                <a16:creationId xmlns:a16="http://schemas.microsoft.com/office/drawing/2014/main" id="{4CFC5E92-3E76-163F-FDE0-B82578729752}"/>
              </a:ext>
            </a:extLst>
          </p:cNvPr>
          <p:cNvSpPr/>
          <p:nvPr/>
        </p:nvSpPr>
        <p:spPr>
          <a:xfrm>
            <a:off x="220936" y="3278668"/>
            <a:ext cx="1068778"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3" name="Frame 42">
            <a:extLst>
              <a:ext uri="{FF2B5EF4-FFF2-40B4-BE49-F238E27FC236}">
                <a16:creationId xmlns:a16="http://schemas.microsoft.com/office/drawing/2014/main" id="{93B6C930-5CA3-9066-DA85-9D9F5E49EE31}"/>
              </a:ext>
            </a:extLst>
          </p:cNvPr>
          <p:cNvSpPr/>
          <p:nvPr/>
        </p:nvSpPr>
        <p:spPr>
          <a:xfrm>
            <a:off x="1841939" y="3778029"/>
            <a:ext cx="955852"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4" name="Frame 43">
            <a:extLst>
              <a:ext uri="{FF2B5EF4-FFF2-40B4-BE49-F238E27FC236}">
                <a16:creationId xmlns:a16="http://schemas.microsoft.com/office/drawing/2014/main" id="{B26F0688-AB2D-1536-3F79-DAEE7C3278A1}"/>
              </a:ext>
            </a:extLst>
          </p:cNvPr>
          <p:cNvSpPr/>
          <p:nvPr/>
        </p:nvSpPr>
        <p:spPr>
          <a:xfrm>
            <a:off x="5891514" y="3769506"/>
            <a:ext cx="1635226"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5" name="Frame 44">
            <a:extLst>
              <a:ext uri="{FF2B5EF4-FFF2-40B4-BE49-F238E27FC236}">
                <a16:creationId xmlns:a16="http://schemas.microsoft.com/office/drawing/2014/main" id="{A30AA70D-FCFC-FCB6-31DB-C405F27ECE19}"/>
              </a:ext>
            </a:extLst>
          </p:cNvPr>
          <p:cNvSpPr/>
          <p:nvPr/>
        </p:nvSpPr>
        <p:spPr>
          <a:xfrm>
            <a:off x="9263125" y="3766188"/>
            <a:ext cx="1071508"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6" name="Frame 45">
            <a:extLst>
              <a:ext uri="{FF2B5EF4-FFF2-40B4-BE49-F238E27FC236}">
                <a16:creationId xmlns:a16="http://schemas.microsoft.com/office/drawing/2014/main" id="{89D3A6DA-D2B9-EB0E-7D7E-B16BCC2EE47A}"/>
              </a:ext>
            </a:extLst>
          </p:cNvPr>
          <p:cNvSpPr/>
          <p:nvPr/>
        </p:nvSpPr>
        <p:spPr>
          <a:xfrm>
            <a:off x="3998039" y="4591463"/>
            <a:ext cx="921979" cy="40320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7" name="Frame 46">
            <a:extLst>
              <a:ext uri="{FF2B5EF4-FFF2-40B4-BE49-F238E27FC236}">
                <a16:creationId xmlns:a16="http://schemas.microsoft.com/office/drawing/2014/main" id="{9121E4B8-3689-F8EA-7938-4EBB72934E10}"/>
              </a:ext>
            </a:extLst>
          </p:cNvPr>
          <p:cNvSpPr/>
          <p:nvPr/>
        </p:nvSpPr>
        <p:spPr>
          <a:xfrm>
            <a:off x="630729" y="5408962"/>
            <a:ext cx="863701" cy="40320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8" name="Frame 47">
            <a:extLst>
              <a:ext uri="{FF2B5EF4-FFF2-40B4-BE49-F238E27FC236}">
                <a16:creationId xmlns:a16="http://schemas.microsoft.com/office/drawing/2014/main" id="{9E22F7E9-C89A-7C52-38B1-8286CFF26472}"/>
              </a:ext>
            </a:extLst>
          </p:cNvPr>
          <p:cNvSpPr/>
          <p:nvPr/>
        </p:nvSpPr>
        <p:spPr>
          <a:xfrm>
            <a:off x="6231940" y="5448106"/>
            <a:ext cx="1247033" cy="40320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9" name="Frame 48">
            <a:extLst>
              <a:ext uri="{FF2B5EF4-FFF2-40B4-BE49-F238E27FC236}">
                <a16:creationId xmlns:a16="http://schemas.microsoft.com/office/drawing/2014/main" id="{9942EFB3-7FA3-2BC1-CA3B-89FB8753BC6D}"/>
              </a:ext>
            </a:extLst>
          </p:cNvPr>
          <p:cNvSpPr/>
          <p:nvPr/>
        </p:nvSpPr>
        <p:spPr>
          <a:xfrm>
            <a:off x="7563136" y="5751965"/>
            <a:ext cx="780164" cy="40320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14" name="Group 13">
            <a:extLst>
              <a:ext uri="{FF2B5EF4-FFF2-40B4-BE49-F238E27FC236}">
                <a16:creationId xmlns:a16="http://schemas.microsoft.com/office/drawing/2014/main" id="{375EABE2-6E3D-16CA-AE6E-0CA2FD1FC67E}"/>
              </a:ext>
            </a:extLst>
          </p:cNvPr>
          <p:cNvGrpSpPr/>
          <p:nvPr/>
        </p:nvGrpSpPr>
        <p:grpSpPr>
          <a:xfrm>
            <a:off x="9246958" y="890602"/>
            <a:ext cx="1450612" cy="1190176"/>
            <a:chOff x="7164304" y="2898429"/>
            <a:chExt cx="1678656" cy="1390757"/>
          </a:xfrm>
        </p:grpSpPr>
        <p:sp>
          <p:nvSpPr>
            <p:cNvPr id="12" name="Cloud Callout 11">
              <a:extLst>
                <a:ext uri="{FF2B5EF4-FFF2-40B4-BE49-F238E27FC236}">
                  <a16:creationId xmlns:a16="http://schemas.microsoft.com/office/drawing/2014/main" id="{4EFA8CF7-A28C-E181-A353-1B36FEE977AA}"/>
                </a:ext>
              </a:extLst>
            </p:cNvPr>
            <p:cNvSpPr/>
            <p:nvPr/>
          </p:nvSpPr>
          <p:spPr>
            <a:xfrm>
              <a:off x="7164304" y="2898429"/>
              <a:ext cx="1678656" cy="1390757"/>
            </a:xfrm>
            <a:prstGeom prst="cloudCallout">
              <a:avLst>
                <a:gd name="adj1" fmla="val -75401"/>
                <a:gd name="adj2" fmla="val -26943"/>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3" name="Picture 12" descr="A person wearing a garment&#10;&#10;Description automatically generated with low confidence">
              <a:extLst>
                <a:ext uri="{FF2B5EF4-FFF2-40B4-BE49-F238E27FC236}">
                  <a16:creationId xmlns:a16="http://schemas.microsoft.com/office/drawing/2014/main" id="{F0165923-4262-E5EA-B162-92D5BBA9BF1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60564"/>
            <a:stretch/>
          </p:blipFill>
          <p:spPr>
            <a:xfrm>
              <a:off x="7553510" y="3084031"/>
              <a:ext cx="863600" cy="1031733"/>
            </a:xfrm>
            <a:prstGeom prst="rect">
              <a:avLst/>
            </a:prstGeom>
          </p:spPr>
        </p:pic>
      </p:grpSp>
    </p:spTree>
    <p:extLst>
      <p:ext uri="{BB962C8B-B14F-4D97-AF65-F5344CB8AC3E}">
        <p14:creationId xmlns:p14="http://schemas.microsoft.com/office/powerpoint/2010/main" val="428467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2" presetClass="exit" presetSubtype="4" fill="hold" nodeType="afterEffect">
                                  <p:stCondLst>
                                    <p:cond delay="0"/>
                                  </p:stCondLst>
                                  <p:childTnLst>
                                    <p:animEffect transition="out" filter="slide(fromBottom)">
                                      <p:cBhvr>
                                        <p:cTn id="67" dur="180000"/>
                                        <p:tgtEl>
                                          <p:spTgt spid="3"/>
                                        </p:tgtEl>
                                      </p:cBhvr>
                                    </p:animEffect>
                                    <p:set>
                                      <p:cBhvr>
                                        <p:cTn id="68" dur="1" fill="hold">
                                          <p:stCondLst>
                                            <p:cond delay="179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2" name="Rounded Rectangle 11">
            <a:extLst>
              <a:ext uri="{FF2B5EF4-FFF2-40B4-BE49-F238E27FC236}">
                <a16:creationId xmlns:a16="http://schemas.microsoft.com/office/drawing/2014/main" id="{BC73686D-473F-7ACA-56ED-FD83B99CE847}"/>
              </a:ext>
            </a:extLst>
          </p:cNvPr>
          <p:cNvSpPr/>
          <p:nvPr/>
        </p:nvSpPr>
        <p:spPr>
          <a:xfrm>
            <a:off x="10737874" y="258166"/>
            <a:ext cx="1190269"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AB14D1B5-BCA7-70CA-E7FE-05738B72F061}"/>
              </a:ext>
            </a:extLst>
          </p:cNvPr>
          <p:cNvSpPr txBox="1"/>
          <p:nvPr/>
        </p:nvSpPr>
        <p:spPr>
          <a:xfrm>
            <a:off x="159224" y="159772"/>
            <a:ext cx="10455182" cy="707886"/>
          </a:xfrm>
          <a:prstGeom prst="rect">
            <a:avLst/>
          </a:prstGeom>
          <a:noFill/>
        </p:spPr>
        <p:txBody>
          <a:bodyPr wrap="square" rtlCol="0">
            <a:spAutoFit/>
          </a:bodyPr>
          <a:lstStyle/>
          <a:p>
            <a:r>
              <a:rPr lang="en-ES" sz="2000" dirty="0"/>
              <a:t>¿Cómo es cada verbo en inglés? También debes decir si cada verbo es una acción habitual (H), una acción en este momento (E) o una acción en el futuro (F).</a:t>
            </a:r>
          </a:p>
        </p:txBody>
      </p:sp>
      <p:sp>
        <p:nvSpPr>
          <p:cNvPr id="23" name="TextBox 22">
            <a:extLst>
              <a:ext uri="{FF2B5EF4-FFF2-40B4-BE49-F238E27FC236}">
                <a16:creationId xmlns:a16="http://schemas.microsoft.com/office/drawing/2014/main" id="{BA69EC02-0E98-AFF1-5AC3-E6091508921A}"/>
              </a:ext>
            </a:extLst>
          </p:cNvPr>
          <p:cNvSpPr txBox="1"/>
          <p:nvPr/>
        </p:nvSpPr>
        <p:spPr>
          <a:xfrm>
            <a:off x="5785003" y="806288"/>
            <a:ext cx="2805576" cy="400110"/>
          </a:xfrm>
          <a:prstGeom prst="rect">
            <a:avLst/>
          </a:prstGeom>
          <a:noFill/>
        </p:spPr>
        <p:txBody>
          <a:bodyPr wrap="none" rtlCol="0">
            <a:spAutoFit/>
          </a:bodyPr>
          <a:lstStyle/>
          <a:p>
            <a:r>
              <a:rPr lang="en-ES" sz="2000" dirty="0"/>
              <a:t>*espectáculo = show</a:t>
            </a:r>
          </a:p>
        </p:txBody>
      </p:sp>
      <p:pic>
        <p:nvPicPr>
          <p:cNvPr id="25" name="Picture 24" descr="A picture containing clipart&#10;&#10;Description automatically generated">
            <a:extLst>
              <a:ext uri="{FF2B5EF4-FFF2-40B4-BE49-F238E27FC236}">
                <a16:creationId xmlns:a16="http://schemas.microsoft.com/office/drawing/2014/main" id="{1BBD249F-38C2-DE4D-D931-751D56D343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47501"/>
          <a:stretch/>
        </p:blipFill>
        <p:spPr>
          <a:xfrm>
            <a:off x="10737875" y="755292"/>
            <a:ext cx="1066800" cy="1353473"/>
          </a:xfrm>
          <a:prstGeom prst="rect">
            <a:avLst/>
          </a:prstGeom>
        </p:spPr>
      </p:pic>
      <p:sp>
        <p:nvSpPr>
          <p:cNvPr id="28" name="Rounded Rectangular Callout 27">
            <a:extLst>
              <a:ext uri="{FF2B5EF4-FFF2-40B4-BE49-F238E27FC236}">
                <a16:creationId xmlns:a16="http://schemas.microsoft.com/office/drawing/2014/main" id="{84576510-DF4A-F43C-2DD4-1104C6BCE9B8}"/>
              </a:ext>
            </a:extLst>
          </p:cNvPr>
          <p:cNvSpPr/>
          <p:nvPr/>
        </p:nvSpPr>
        <p:spPr>
          <a:xfrm>
            <a:off x="207402" y="2629890"/>
            <a:ext cx="7573789" cy="736133"/>
          </a:xfrm>
          <a:prstGeom prst="wedgeRoundRectCallout">
            <a:avLst>
              <a:gd name="adj1" fmla="val 50815"/>
              <a:gd name="adj2" fmla="val -80779"/>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tx1"/>
                </a:solidFill>
              </a:rPr>
              <a:t>2) </a:t>
            </a:r>
            <a:r>
              <a:rPr lang="en-GB" sz="2200" dirty="0" err="1">
                <a:solidFill>
                  <a:schemeClr val="tx1"/>
                </a:solidFill>
              </a:rPr>
              <a:t>Te</a:t>
            </a:r>
            <a:r>
              <a:rPr lang="en-GB" sz="2200" dirty="0">
                <a:solidFill>
                  <a:schemeClr val="tx1"/>
                </a:solidFill>
              </a:rPr>
              <a:t> </a:t>
            </a:r>
            <a:r>
              <a:rPr lang="en-GB" sz="2200" dirty="0" err="1">
                <a:solidFill>
                  <a:schemeClr val="tx1"/>
                </a:solidFill>
              </a:rPr>
              <a:t>llamo</a:t>
            </a:r>
            <a:r>
              <a:rPr lang="en-GB" sz="2200" dirty="0">
                <a:solidFill>
                  <a:schemeClr val="tx1"/>
                </a:solidFill>
              </a:rPr>
              <a:t> para </a:t>
            </a:r>
            <a:r>
              <a:rPr lang="en-GB" sz="2200" dirty="0" err="1">
                <a:solidFill>
                  <a:schemeClr val="tx1"/>
                </a:solidFill>
              </a:rPr>
              <a:t>hablar</a:t>
            </a:r>
            <a:r>
              <a:rPr lang="en-GB" sz="2200" dirty="0">
                <a:solidFill>
                  <a:schemeClr val="tx1"/>
                </a:solidFill>
              </a:rPr>
              <a:t> </a:t>
            </a:r>
            <a:r>
              <a:rPr lang="en-GB" sz="2200" dirty="0" err="1">
                <a:solidFill>
                  <a:schemeClr val="tx1"/>
                </a:solidFill>
              </a:rPr>
              <a:t>sobre</a:t>
            </a:r>
            <a:r>
              <a:rPr lang="en-GB" sz="2200" dirty="0">
                <a:solidFill>
                  <a:schemeClr val="tx1"/>
                </a:solidFill>
              </a:rPr>
              <a:t> </a:t>
            </a:r>
            <a:r>
              <a:rPr lang="en-GB" sz="2200" dirty="0" err="1">
                <a:solidFill>
                  <a:schemeClr val="tx1"/>
                </a:solidFill>
              </a:rPr>
              <a:t>una</a:t>
            </a:r>
            <a:r>
              <a:rPr lang="en-GB" sz="2200" dirty="0">
                <a:solidFill>
                  <a:schemeClr val="tx1"/>
                </a:solidFill>
              </a:rPr>
              <a:t> </a:t>
            </a:r>
            <a:r>
              <a:rPr lang="en-GB" sz="2200" dirty="0" err="1">
                <a:solidFill>
                  <a:schemeClr val="tx1"/>
                </a:solidFill>
              </a:rPr>
              <a:t>cosa</a:t>
            </a:r>
            <a:r>
              <a:rPr lang="en-GB" sz="2200" dirty="0">
                <a:solidFill>
                  <a:schemeClr val="tx1"/>
                </a:solidFill>
              </a:rPr>
              <a:t>. ¿</a:t>
            </a:r>
            <a:r>
              <a:rPr lang="en-GB" sz="2200" dirty="0" err="1">
                <a:solidFill>
                  <a:schemeClr val="tx1"/>
                </a:solidFill>
              </a:rPr>
              <a:t>Trabajas</a:t>
            </a:r>
            <a:r>
              <a:rPr lang="en-GB" sz="2200" dirty="0">
                <a:solidFill>
                  <a:schemeClr val="tx1"/>
                </a:solidFill>
              </a:rPr>
              <a:t> </a:t>
            </a:r>
            <a:r>
              <a:rPr lang="en-GB" sz="2200" dirty="0" err="1">
                <a:solidFill>
                  <a:schemeClr val="tx1"/>
                </a:solidFill>
              </a:rPr>
              <a:t>ahora</a:t>
            </a:r>
            <a:r>
              <a:rPr lang="en-GB" sz="2200" dirty="0">
                <a:solidFill>
                  <a:schemeClr val="tx1"/>
                </a:solidFill>
              </a:rPr>
              <a:t>?</a:t>
            </a:r>
          </a:p>
        </p:txBody>
      </p:sp>
      <p:sp>
        <p:nvSpPr>
          <p:cNvPr id="29" name="Rounded Rectangular Callout 28">
            <a:extLst>
              <a:ext uri="{FF2B5EF4-FFF2-40B4-BE49-F238E27FC236}">
                <a16:creationId xmlns:a16="http://schemas.microsoft.com/office/drawing/2014/main" id="{427BA455-2240-A1BE-9D0C-FA109F907E8F}"/>
              </a:ext>
            </a:extLst>
          </p:cNvPr>
          <p:cNvSpPr/>
          <p:nvPr/>
        </p:nvSpPr>
        <p:spPr>
          <a:xfrm>
            <a:off x="207402" y="3887148"/>
            <a:ext cx="11776708" cy="800606"/>
          </a:xfrm>
          <a:prstGeom prst="wedgeRoundRectCallout">
            <a:avLst>
              <a:gd name="adj1" fmla="val -50408"/>
              <a:gd name="adj2" fmla="val -42352"/>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tx1"/>
                </a:solidFill>
              </a:rPr>
              <a:t>3) </a:t>
            </a:r>
            <a:r>
              <a:rPr lang="en-GB" sz="2200" dirty="0" err="1">
                <a:solidFill>
                  <a:schemeClr val="tx1"/>
                </a:solidFill>
              </a:rPr>
              <a:t>En</a:t>
            </a:r>
            <a:r>
              <a:rPr lang="en-GB" sz="2200" dirty="0">
                <a:solidFill>
                  <a:schemeClr val="tx1"/>
                </a:solidFill>
              </a:rPr>
              <a:t> </a:t>
            </a:r>
            <a:r>
              <a:rPr lang="en-GB" sz="2200" dirty="0" err="1">
                <a:solidFill>
                  <a:schemeClr val="tx1"/>
                </a:solidFill>
              </a:rPr>
              <a:t>este</a:t>
            </a:r>
            <a:r>
              <a:rPr lang="en-GB" sz="2200" dirty="0">
                <a:solidFill>
                  <a:schemeClr val="tx1"/>
                </a:solidFill>
              </a:rPr>
              <a:t> </a:t>
            </a:r>
            <a:r>
              <a:rPr lang="en-GB" sz="2200" dirty="0" err="1">
                <a:solidFill>
                  <a:schemeClr val="tx1"/>
                </a:solidFill>
              </a:rPr>
              <a:t>momento</a:t>
            </a:r>
            <a:r>
              <a:rPr lang="en-GB" sz="2200" dirty="0">
                <a:solidFill>
                  <a:schemeClr val="tx1"/>
                </a:solidFill>
              </a:rPr>
              <a:t> </a:t>
            </a:r>
            <a:r>
              <a:rPr lang="en-GB" sz="2200" dirty="0" err="1">
                <a:solidFill>
                  <a:schemeClr val="tx1"/>
                </a:solidFill>
              </a:rPr>
              <a:t>arreglo</a:t>
            </a:r>
            <a:r>
              <a:rPr lang="en-GB" sz="2200" dirty="0">
                <a:solidFill>
                  <a:schemeClr val="tx1"/>
                </a:solidFill>
              </a:rPr>
              <a:t> mi </a:t>
            </a:r>
            <a:r>
              <a:rPr lang="en-GB" sz="2200" dirty="0" err="1">
                <a:solidFill>
                  <a:schemeClr val="tx1"/>
                </a:solidFill>
              </a:rPr>
              <a:t>habitación</a:t>
            </a:r>
            <a:r>
              <a:rPr lang="en-GB" sz="2200" dirty="0">
                <a:solidFill>
                  <a:schemeClr val="tx1"/>
                </a:solidFill>
              </a:rPr>
              <a:t> </a:t>
            </a:r>
            <a:r>
              <a:rPr lang="en-GB" sz="2200" dirty="0" err="1">
                <a:solidFill>
                  <a:schemeClr val="tx1"/>
                </a:solidFill>
              </a:rPr>
              <a:t>mientras</a:t>
            </a:r>
            <a:r>
              <a:rPr lang="en-GB" sz="2200" dirty="0">
                <a:solidFill>
                  <a:schemeClr val="tx1"/>
                </a:solidFill>
              </a:rPr>
              <a:t> </a:t>
            </a:r>
            <a:r>
              <a:rPr lang="en-GB" sz="2200" dirty="0" err="1">
                <a:solidFill>
                  <a:schemeClr val="tx1"/>
                </a:solidFill>
              </a:rPr>
              <a:t>escucho</a:t>
            </a:r>
            <a:r>
              <a:rPr lang="en-GB" sz="2200" dirty="0">
                <a:solidFill>
                  <a:schemeClr val="tx1"/>
                </a:solidFill>
              </a:rPr>
              <a:t> </a:t>
            </a:r>
            <a:r>
              <a:rPr lang="en-GB" sz="2200" dirty="0" err="1">
                <a:solidFill>
                  <a:schemeClr val="tx1"/>
                </a:solidFill>
              </a:rPr>
              <a:t>música</a:t>
            </a:r>
            <a:r>
              <a:rPr lang="en-GB" sz="2200" dirty="0">
                <a:solidFill>
                  <a:schemeClr val="tx1"/>
                </a:solidFill>
              </a:rPr>
              <a:t>. Los fines de </a:t>
            </a:r>
            <a:r>
              <a:rPr lang="en-GB" sz="2200" dirty="0" err="1">
                <a:solidFill>
                  <a:schemeClr val="tx1"/>
                </a:solidFill>
              </a:rPr>
              <a:t>semana</a:t>
            </a:r>
            <a:r>
              <a:rPr lang="en-GB" sz="2200" dirty="0">
                <a:solidFill>
                  <a:schemeClr val="tx1"/>
                </a:solidFill>
              </a:rPr>
              <a:t> </a:t>
            </a:r>
            <a:r>
              <a:rPr lang="en-GB" sz="2200" dirty="0" err="1">
                <a:solidFill>
                  <a:schemeClr val="tx1"/>
                </a:solidFill>
              </a:rPr>
              <a:t>trabajo</a:t>
            </a:r>
            <a:r>
              <a:rPr lang="en-GB" sz="2200" dirty="0">
                <a:solidFill>
                  <a:schemeClr val="tx1"/>
                </a:solidFill>
              </a:rPr>
              <a:t> </a:t>
            </a:r>
            <a:r>
              <a:rPr lang="en-GB" sz="2200" dirty="0" err="1">
                <a:solidFill>
                  <a:schemeClr val="tx1"/>
                </a:solidFill>
              </a:rPr>
              <a:t>en</a:t>
            </a:r>
            <a:r>
              <a:rPr lang="en-GB" sz="2200" dirty="0">
                <a:solidFill>
                  <a:schemeClr val="tx1"/>
                </a:solidFill>
              </a:rPr>
              <a:t> la tienda al </a:t>
            </a:r>
            <a:r>
              <a:rPr lang="en-GB" sz="2200" dirty="0" err="1">
                <a:solidFill>
                  <a:schemeClr val="tx1"/>
                </a:solidFill>
              </a:rPr>
              <a:t>mediodía</a:t>
            </a:r>
            <a:r>
              <a:rPr lang="en-GB" sz="2200" dirty="0">
                <a:solidFill>
                  <a:schemeClr val="tx1"/>
                </a:solidFill>
              </a:rPr>
              <a:t>. </a:t>
            </a:r>
          </a:p>
        </p:txBody>
      </p:sp>
      <p:sp>
        <p:nvSpPr>
          <p:cNvPr id="30" name="Rounded Rectangular Callout 29">
            <a:extLst>
              <a:ext uri="{FF2B5EF4-FFF2-40B4-BE49-F238E27FC236}">
                <a16:creationId xmlns:a16="http://schemas.microsoft.com/office/drawing/2014/main" id="{C103BBD4-7103-6D26-FD73-AB4DB3DDCF17}"/>
              </a:ext>
            </a:extLst>
          </p:cNvPr>
          <p:cNvSpPr/>
          <p:nvPr/>
        </p:nvSpPr>
        <p:spPr>
          <a:xfrm>
            <a:off x="207646" y="5208880"/>
            <a:ext cx="11776708" cy="750952"/>
          </a:xfrm>
          <a:prstGeom prst="wedgeRoundRectCallout">
            <a:avLst>
              <a:gd name="adj1" fmla="val 52602"/>
              <a:gd name="adj2" fmla="val -89208"/>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tx1"/>
                </a:solidFill>
              </a:rPr>
              <a:t>4) Los </a:t>
            </a:r>
            <a:r>
              <a:rPr lang="en-GB" sz="2200" dirty="0" err="1">
                <a:solidFill>
                  <a:schemeClr val="tx1"/>
                </a:solidFill>
              </a:rPr>
              <a:t>domingos</a:t>
            </a:r>
            <a:r>
              <a:rPr lang="en-GB" sz="2200" dirty="0">
                <a:solidFill>
                  <a:schemeClr val="tx1"/>
                </a:solidFill>
              </a:rPr>
              <a:t> </a:t>
            </a:r>
            <a:r>
              <a:rPr lang="en-GB" sz="2200" dirty="0" err="1">
                <a:solidFill>
                  <a:schemeClr val="tx1"/>
                </a:solidFill>
              </a:rPr>
              <a:t>normalmente</a:t>
            </a:r>
            <a:r>
              <a:rPr lang="en-GB" sz="2200" dirty="0">
                <a:solidFill>
                  <a:schemeClr val="tx1"/>
                </a:solidFill>
              </a:rPr>
              <a:t>  </a:t>
            </a:r>
            <a:r>
              <a:rPr lang="en-GB" sz="2200" dirty="0" err="1">
                <a:solidFill>
                  <a:schemeClr val="tx1"/>
                </a:solidFill>
              </a:rPr>
              <a:t>pasas</a:t>
            </a:r>
            <a:r>
              <a:rPr lang="en-GB" sz="2200" dirty="0">
                <a:solidFill>
                  <a:schemeClr val="tx1"/>
                </a:solidFill>
              </a:rPr>
              <a:t>  </a:t>
            </a:r>
            <a:r>
              <a:rPr lang="en-GB" sz="2200" dirty="0" err="1">
                <a:solidFill>
                  <a:schemeClr val="tx1"/>
                </a:solidFill>
              </a:rPr>
              <a:t>tiempo</a:t>
            </a:r>
            <a:r>
              <a:rPr lang="en-GB" sz="2200" dirty="0">
                <a:solidFill>
                  <a:schemeClr val="tx1"/>
                </a:solidFill>
              </a:rPr>
              <a:t> con </a:t>
            </a:r>
            <a:r>
              <a:rPr lang="en-GB" sz="2200" dirty="0" err="1">
                <a:solidFill>
                  <a:schemeClr val="tx1"/>
                </a:solidFill>
              </a:rPr>
              <a:t>los</a:t>
            </a:r>
            <a:r>
              <a:rPr lang="en-GB" sz="2200" dirty="0">
                <a:solidFill>
                  <a:schemeClr val="tx1"/>
                </a:solidFill>
              </a:rPr>
              <a:t> amigos, ¿no? ¿Con </a:t>
            </a:r>
            <a:r>
              <a:rPr lang="en-GB" sz="2200" dirty="0" err="1">
                <a:solidFill>
                  <a:schemeClr val="tx1"/>
                </a:solidFill>
              </a:rPr>
              <a:t>quién</a:t>
            </a:r>
            <a:r>
              <a:rPr lang="en-GB" sz="2200" dirty="0">
                <a:solidFill>
                  <a:schemeClr val="tx1"/>
                </a:solidFill>
              </a:rPr>
              <a:t> </a:t>
            </a:r>
            <a:r>
              <a:rPr lang="en-GB" sz="2200" dirty="0" err="1">
                <a:solidFill>
                  <a:schemeClr val="tx1"/>
                </a:solidFill>
              </a:rPr>
              <a:t>quedas</a:t>
            </a:r>
            <a:r>
              <a:rPr lang="en-GB" sz="2200" dirty="0">
                <a:solidFill>
                  <a:schemeClr val="tx1"/>
                </a:solidFill>
              </a:rPr>
              <a:t> </a:t>
            </a:r>
            <a:r>
              <a:rPr lang="en-GB" sz="2200" dirty="0" err="1">
                <a:solidFill>
                  <a:schemeClr val="tx1"/>
                </a:solidFill>
              </a:rPr>
              <a:t>esta</a:t>
            </a:r>
            <a:r>
              <a:rPr lang="en-GB" sz="2200" dirty="0">
                <a:solidFill>
                  <a:schemeClr val="tx1"/>
                </a:solidFill>
              </a:rPr>
              <a:t> </a:t>
            </a:r>
            <a:r>
              <a:rPr lang="en-GB" sz="2200" dirty="0" err="1">
                <a:solidFill>
                  <a:schemeClr val="tx1"/>
                </a:solidFill>
              </a:rPr>
              <a:t>tarde</a:t>
            </a:r>
            <a:r>
              <a:rPr lang="en-GB" sz="2200" dirty="0">
                <a:solidFill>
                  <a:schemeClr val="tx1"/>
                </a:solidFill>
              </a:rPr>
              <a:t>?</a:t>
            </a:r>
          </a:p>
        </p:txBody>
      </p:sp>
      <p:sp>
        <p:nvSpPr>
          <p:cNvPr id="34" name="Rounded Rectangular Callout 33">
            <a:extLst>
              <a:ext uri="{FF2B5EF4-FFF2-40B4-BE49-F238E27FC236}">
                <a16:creationId xmlns:a16="http://schemas.microsoft.com/office/drawing/2014/main" id="{D349E25F-47F0-B9C5-1DA1-075D62C16F55}"/>
              </a:ext>
            </a:extLst>
          </p:cNvPr>
          <p:cNvSpPr/>
          <p:nvPr/>
        </p:nvSpPr>
        <p:spPr>
          <a:xfrm>
            <a:off x="207402" y="1359784"/>
            <a:ext cx="5571343" cy="748981"/>
          </a:xfrm>
          <a:prstGeom prst="wedgeRoundRectCallout">
            <a:avLst>
              <a:gd name="adj1" fmla="val -52582"/>
              <a:gd name="adj2" fmla="val -71824"/>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ES" sz="2200" dirty="0">
                <a:solidFill>
                  <a:schemeClr val="tx1"/>
                </a:solidFill>
              </a:rPr>
              <a:t>1) Ah! Hola, Lucía, ¡hoy llamas temprano!</a:t>
            </a:r>
          </a:p>
        </p:txBody>
      </p:sp>
      <p:sp>
        <p:nvSpPr>
          <p:cNvPr id="35" name="Frame 34">
            <a:extLst>
              <a:ext uri="{FF2B5EF4-FFF2-40B4-BE49-F238E27FC236}">
                <a16:creationId xmlns:a16="http://schemas.microsoft.com/office/drawing/2014/main" id="{7FDCF059-0A87-FB06-4BED-FC55E1728F87}"/>
              </a:ext>
            </a:extLst>
          </p:cNvPr>
          <p:cNvSpPr/>
          <p:nvPr/>
        </p:nvSpPr>
        <p:spPr>
          <a:xfrm>
            <a:off x="3455873" y="1332664"/>
            <a:ext cx="1037726" cy="502187"/>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2200">
              <a:solidFill>
                <a:schemeClr val="tx1"/>
              </a:solidFill>
            </a:endParaRPr>
          </a:p>
        </p:txBody>
      </p:sp>
      <p:sp>
        <p:nvSpPr>
          <p:cNvPr id="36" name="Frame 35">
            <a:extLst>
              <a:ext uri="{FF2B5EF4-FFF2-40B4-BE49-F238E27FC236}">
                <a16:creationId xmlns:a16="http://schemas.microsoft.com/office/drawing/2014/main" id="{855A3519-C7B1-F15F-1A06-C091283217F7}"/>
              </a:ext>
            </a:extLst>
          </p:cNvPr>
          <p:cNvSpPr/>
          <p:nvPr/>
        </p:nvSpPr>
        <p:spPr>
          <a:xfrm>
            <a:off x="983852" y="2600891"/>
            <a:ext cx="900703" cy="502187"/>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7" name="Frame 36">
            <a:extLst>
              <a:ext uri="{FF2B5EF4-FFF2-40B4-BE49-F238E27FC236}">
                <a16:creationId xmlns:a16="http://schemas.microsoft.com/office/drawing/2014/main" id="{8C07477A-E555-7368-6295-9A7C528848AC}"/>
              </a:ext>
            </a:extLst>
          </p:cNvPr>
          <p:cNvSpPr/>
          <p:nvPr/>
        </p:nvSpPr>
        <p:spPr>
          <a:xfrm>
            <a:off x="5893250" y="2584103"/>
            <a:ext cx="1310438" cy="502187"/>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8" name="Frame 37">
            <a:extLst>
              <a:ext uri="{FF2B5EF4-FFF2-40B4-BE49-F238E27FC236}">
                <a16:creationId xmlns:a16="http://schemas.microsoft.com/office/drawing/2014/main" id="{83281EBF-96A2-41C8-FD9D-22087364808E}"/>
              </a:ext>
            </a:extLst>
          </p:cNvPr>
          <p:cNvSpPr/>
          <p:nvPr/>
        </p:nvSpPr>
        <p:spPr>
          <a:xfrm>
            <a:off x="3075558" y="3938942"/>
            <a:ext cx="1045024"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9" name="Frame 38">
            <a:extLst>
              <a:ext uri="{FF2B5EF4-FFF2-40B4-BE49-F238E27FC236}">
                <a16:creationId xmlns:a16="http://schemas.microsoft.com/office/drawing/2014/main" id="{AA635B96-E12C-133C-FDE3-C86554AB1CFD}"/>
              </a:ext>
            </a:extLst>
          </p:cNvPr>
          <p:cNvSpPr/>
          <p:nvPr/>
        </p:nvSpPr>
        <p:spPr>
          <a:xfrm>
            <a:off x="7299272" y="3950633"/>
            <a:ext cx="1300842"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0" name="Frame 39">
            <a:extLst>
              <a:ext uri="{FF2B5EF4-FFF2-40B4-BE49-F238E27FC236}">
                <a16:creationId xmlns:a16="http://schemas.microsoft.com/office/drawing/2014/main" id="{41A69281-51BB-9DCB-0AF3-AFDD5F0C9379}"/>
              </a:ext>
            </a:extLst>
          </p:cNvPr>
          <p:cNvSpPr/>
          <p:nvPr/>
        </p:nvSpPr>
        <p:spPr>
          <a:xfrm>
            <a:off x="1466445" y="4283294"/>
            <a:ext cx="1118836"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1" name="Frame 40">
            <a:extLst>
              <a:ext uri="{FF2B5EF4-FFF2-40B4-BE49-F238E27FC236}">
                <a16:creationId xmlns:a16="http://schemas.microsoft.com/office/drawing/2014/main" id="{1CAC0037-3535-3030-B3FF-2CEA70FE51E5}"/>
              </a:ext>
            </a:extLst>
          </p:cNvPr>
          <p:cNvSpPr/>
          <p:nvPr/>
        </p:nvSpPr>
        <p:spPr>
          <a:xfrm>
            <a:off x="290527" y="5593584"/>
            <a:ext cx="1163598"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2" name="Frame 41">
            <a:extLst>
              <a:ext uri="{FF2B5EF4-FFF2-40B4-BE49-F238E27FC236}">
                <a16:creationId xmlns:a16="http://schemas.microsoft.com/office/drawing/2014/main" id="{4CFC5E92-3E76-163F-FDE0-B82578729752}"/>
              </a:ext>
            </a:extLst>
          </p:cNvPr>
          <p:cNvSpPr/>
          <p:nvPr/>
        </p:nvSpPr>
        <p:spPr>
          <a:xfrm>
            <a:off x="4549597" y="5279677"/>
            <a:ext cx="847231" cy="394585"/>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3" name="Group 2">
            <a:extLst>
              <a:ext uri="{FF2B5EF4-FFF2-40B4-BE49-F238E27FC236}">
                <a16:creationId xmlns:a16="http://schemas.microsoft.com/office/drawing/2014/main" id="{248B28BF-443E-F4FD-29F3-1176CE2F36E2}"/>
              </a:ext>
            </a:extLst>
          </p:cNvPr>
          <p:cNvGrpSpPr/>
          <p:nvPr/>
        </p:nvGrpSpPr>
        <p:grpSpPr>
          <a:xfrm>
            <a:off x="8944494" y="828338"/>
            <a:ext cx="1450612" cy="1190176"/>
            <a:chOff x="7164304" y="2898429"/>
            <a:chExt cx="1678656" cy="1390757"/>
          </a:xfrm>
        </p:grpSpPr>
        <p:sp>
          <p:nvSpPr>
            <p:cNvPr id="7" name="Cloud Callout 6">
              <a:extLst>
                <a:ext uri="{FF2B5EF4-FFF2-40B4-BE49-F238E27FC236}">
                  <a16:creationId xmlns:a16="http://schemas.microsoft.com/office/drawing/2014/main" id="{ABE8174B-D494-9928-F607-0ADBF9EC425F}"/>
                </a:ext>
              </a:extLst>
            </p:cNvPr>
            <p:cNvSpPr/>
            <p:nvPr/>
          </p:nvSpPr>
          <p:spPr>
            <a:xfrm>
              <a:off x="7164304" y="2898429"/>
              <a:ext cx="1678656" cy="1390757"/>
            </a:xfrm>
            <a:prstGeom prst="cloudCallout">
              <a:avLst>
                <a:gd name="adj1" fmla="val 68833"/>
                <a:gd name="adj2" fmla="val -30850"/>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8" name="Picture 7" descr="A person wearing a garment&#10;&#10;Description automatically generated with low confidence">
              <a:extLst>
                <a:ext uri="{FF2B5EF4-FFF2-40B4-BE49-F238E27FC236}">
                  <a16:creationId xmlns:a16="http://schemas.microsoft.com/office/drawing/2014/main" id="{53F89170-F4C2-FF78-4FD2-09FF75541C9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60564"/>
            <a:stretch/>
          </p:blipFill>
          <p:spPr>
            <a:xfrm>
              <a:off x="7553510" y="3084031"/>
              <a:ext cx="863600" cy="1031733"/>
            </a:xfrm>
            <a:prstGeom prst="rect">
              <a:avLst/>
            </a:prstGeom>
          </p:spPr>
        </p:pic>
      </p:grpSp>
      <p:sp>
        <p:nvSpPr>
          <p:cNvPr id="10" name="Rounded Rectangular Callout 9">
            <a:extLst>
              <a:ext uri="{FF2B5EF4-FFF2-40B4-BE49-F238E27FC236}">
                <a16:creationId xmlns:a16="http://schemas.microsoft.com/office/drawing/2014/main" id="{1886C2B3-F041-4AF6-CE3C-3AD85E70F08A}"/>
              </a:ext>
            </a:extLst>
          </p:cNvPr>
          <p:cNvSpPr/>
          <p:nvPr/>
        </p:nvSpPr>
        <p:spPr>
          <a:xfrm>
            <a:off x="4829932" y="1418240"/>
            <a:ext cx="3813839" cy="449177"/>
          </a:xfrm>
          <a:prstGeom prst="wedgeRoundRectCallout">
            <a:avLst>
              <a:gd name="adj1" fmla="val -58658"/>
              <a:gd name="adj2" fmla="val -164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you call / you’re calling | (E) </a:t>
            </a:r>
          </a:p>
        </p:txBody>
      </p:sp>
      <p:sp>
        <p:nvSpPr>
          <p:cNvPr id="11" name="Rounded Rectangular Callout 10">
            <a:extLst>
              <a:ext uri="{FF2B5EF4-FFF2-40B4-BE49-F238E27FC236}">
                <a16:creationId xmlns:a16="http://schemas.microsoft.com/office/drawing/2014/main" id="{962E5331-EF4D-3736-9FFC-6A808BBA67A9}"/>
              </a:ext>
            </a:extLst>
          </p:cNvPr>
          <p:cNvSpPr/>
          <p:nvPr/>
        </p:nvSpPr>
        <p:spPr>
          <a:xfrm>
            <a:off x="1577594" y="2121050"/>
            <a:ext cx="2972003" cy="491789"/>
          </a:xfrm>
          <a:prstGeom prst="wedgeRoundRectCallout">
            <a:avLst>
              <a:gd name="adj1" fmla="val -41407"/>
              <a:gd name="adj2" fmla="val 8524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I call / I’m calling| (E) </a:t>
            </a:r>
          </a:p>
        </p:txBody>
      </p:sp>
      <p:sp>
        <p:nvSpPr>
          <p:cNvPr id="20" name="Rounded Rectangular Callout 19">
            <a:extLst>
              <a:ext uri="{FF2B5EF4-FFF2-40B4-BE49-F238E27FC236}">
                <a16:creationId xmlns:a16="http://schemas.microsoft.com/office/drawing/2014/main" id="{B790C7C2-4864-220D-F731-CB31D8C61C4F}"/>
              </a:ext>
            </a:extLst>
          </p:cNvPr>
          <p:cNvSpPr/>
          <p:nvPr/>
        </p:nvSpPr>
        <p:spPr>
          <a:xfrm>
            <a:off x="8079550" y="2457440"/>
            <a:ext cx="3148833" cy="596207"/>
          </a:xfrm>
          <a:prstGeom prst="wedgeRoundRectCallout">
            <a:avLst>
              <a:gd name="adj1" fmla="val -77529"/>
              <a:gd name="adj2" fmla="val 1043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do you work / are you working | (E) </a:t>
            </a:r>
          </a:p>
        </p:txBody>
      </p:sp>
      <p:sp>
        <p:nvSpPr>
          <p:cNvPr id="21" name="Rounded Rectangular Callout 20">
            <a:extLst>
              <a:ext uri="{FF2B5EF4-FFF2-40B4-BE49-F238E27FC236}">
                <a16:creationId xmlns:a16="http://schemas.microsoft.com/office/drawing/2014/main" id="{8349ECB0-E839-D4E7-FAF2-78B1F251396C}"/>
              </a:ext>
            </a:extLst>
          </p:cNvPr>
          <p:cNvSpPr/>
          <p:nvPr/>
        </p:nvSpPr>
        <p:spPr>
          <a:xfrm>
            <a:off x="2898746" y="3431419"/>
            <a:ext cx="3737905" cy="404460"/>
          </a:xfrm>
          <a:prstGeom prst="wedgeRoundRectCallout">
            <a:avLst>
              <a:gd name="adj1" fmla="val -24701"/>
              <a:gd name="adj2" fmla="val 8524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I tidy up / I’m tidying up| (E) </a:t>
            </a:r>
          </a:p>
        </p:txBody>
      </p:sp>
      <p:sp>
        <p:nvSpPr>
          <p:cNvPr id="22" name="Rounded Rectangular Callout 21">
            <a:extLst>
              <a:ext uri="{FF2B5EF4-FFF2-40B4-BE49-F238E27FC236}">
                <a16:creationId xmlns:a16="http://schemas.microsoft.com/office/drawing/2014/main" id="{9F3FDD12-0B62-DF1E-B2D9-EB2FF9794EFC}"/>
              </a:ext>
            </a:extLst>
          </p:cNvPr>
          <p:cNvSpPr/>
          <p:nvPr/>
        </p:nvSpPr>
        <p:spPr>
          <a:xfrm>
            <a:off x="6983526" y="3446257"/>
            <a:ext cx="3921935" cy="404460"/>
          </a:xfrm>
          <a:prstGeom prst="wedgeRoundRectCallout">
            <a:avLst>
              <a:gd name="adj1" fmla="val -14346"/>
              <a:gd name="adj2" fmla="val 7421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I listen to / I’m listening to| (E) </a:t>
            </a:r>
          </a:p>
        </p:txBody>
      </p:sp>
      <p:sp>
        <p:nvSpPr>
          <p:cNvPr id="52" name="Rounded Rectangular Callout 51">
            <a:extLst>
              <a:ext uri="{FF2B5EF4-FFF2-40B4-BE49-F238E27FC236}">
                <a16:creationId xmlns:a16="http://schemas.microsoft.com/office/drawing/2014/main" id="{F01D2D95-DB18-DC78-ADAB-33F4C1714026}"/>
              </a:ext>
            </a:extLst>
          </p:cNvPr>
          <p:cNvSpPr/>
          <p:nvPr/>
        </p:nvSpPr>
        <p:spPr>
          <a:xfrm>
            <a:off x="1286539" y="4746087"/>
            <a:ext cx="1682759" cy="404460"/>
          </a:xfrm>
          <a:prstGeom prst="wedgeRoundRectCallout">
            <a:avLst>
              <a:gd name="adj1" fmla="val 1131"/>
              <a:gd name="adj2" fmla="val -6915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I work| (H) </a:t>
            </a:r>
          </a:p>
        </p:txBody>
      </p:sp>
      <p:sp>
        <p:nvSpPr>
          <p:cNvPr id="53" name="Rounded Rectangular Callout 52">
            <a:extLst>
              <a:ext uri="{FF2B5EF4-FFF2-40B4-BE49-F238E27FC236}">
                <a16:creationId xmlns:a16="http://schemas.microsoft.com/office/drawing/2014/main" id="{1D3129F7-0172-8C12-E0AC-C301CA7B441B}"/>
              </a:ext>
            </a:extLst>
          </p:cNvPr>
          <p:cNvSpPr/>
          <p:nvPr/>
        </p:nvSpPr>
        <p:spPr>
          <a:xfrm>
            <a:off x="4120582" y="4739946"/>
            <a:ext cx="2260779" cy="404460"/>
          </a:xfrm>
          <a:prstGeom prst="wedgeRoundRectCallout">
            <a:avLst>
              <a:gd name="adj1" fmla="val 638"/>
              <a:gd name="adj2" fmla="val 8800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you spend| (H) </a:t>
            </a:r>
          </a:p>
        </p:txBody>
      </p:sp>
      <p:sp>
        <p:nvSpPr>
          <p:cNvPr id="54" name="Rounded Rectangular Callout 53">
            <a:extLst>
              <a:ext uri="{FF2B5EF4-FFF2-40B4-BE49-F238E27FC236}">
                <a16:creationId xmlns:a16="http://schemas.microsoft.com/office/drawing/2014/main" id="{1E1E6012-43D2-35E7-8750-592D7222FE8F}"/>
              </a:ext>
            </a:extLst>
          </p:cNvPr>
          <p:cNvSpPr/>
          <p:nvPr/>
        </p:nvSpPr>
        <p:spPr>
          <a:xfrm>
            <a:off x="3072005" y="5784084"/>
            <a:ext cx="5748610" cy="404460"/>
          </a:xfrm>
          <a:prstGeom prst="wedgeRoundRectCallout">
            <a:avLst>
              <a:gd name="adj1" fmla="val -76760"/>
              <a:gd name="adj2" fmla="val 253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do you meet|are you going to meet (F) </a:t>
            </a:r>
          </a:p>
        </p:txBody>
      </p:sp>
    </p:spTree>
    <p:extLst>
      <p:ext uri="{BB962C8B-B14F-4D97-AF65-F5344CB8AC3E}">
        <p14:creationId xmlns:p14="http://schemas.microsoft.com/office/powerpoint/2010/main" val="298039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0" grpId="0" animBg="1"/>
      <p:bldP spid="21" grpId="0" animBg="1"/>
      <p:bldP spid="22" grpId="0" animBg="1"/>
      <p:bldP spid="52" grpId="0" animBg="1"/>
      <p:bldP spid="53" grpId="0" animBg="1"/>
      <p:bldP spid="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2" name="Rounded Rectangle 11">
            <a:extLst>
              <a:ext uri="{FF2B5EF4-FFF2-40B4-BE49-F238E27FC236}">
                <a16:creationId xmlns:a16="http://schemas.microsoft.com/office/drawing/2014/main" id="{BC73686D-473F-7ACA-56ED-FD83B99CE847}"/>
              </a:ext>
            </a:extLst>
          </p:cNvPr>
          <p:cNvSpPr/>
          <p:nvPr/>
        </p:nvSpPr>
        <p:spPr>
          <a:xfrm>
            <a:off x="10737874" y="258166"/>
            <a:ext cx="1190269"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9" name="TextBox 8">
            <a:extLst>
              <a:ext uri="{FF2B5EF4-FFF2-40B4-BE49-F238E27FC236}">
                <a16:creationId xmlns:a16="http://schemas.microsoft.com/office/drawing/2014/main" id="{AB14D1B5-BCA7-70CA-E7FE-05738B72F061}"/>
              </a:ext>
            </a:extLst>
          </p:cNvPr>
          <p:cNvSpPr txBox="1"/>
          <p:nvPr/>
        </p:nvSpPr>
        <p:spPr>
          <a:xfrm>
            <a:off x="159224" y="159772"/>
            <a:ext cx="10455182" cy="707886"/>
          </a:xfrm>
          <a:prstGeom prst="rect">
            <a:avLst/>
          </a:prstGeom>
          <a:noFill/>
        </p:spPr>
        <p:txBody>
          <a:bodyPr wrap="square" rtlCol="0">
            <a:spAutoFit/>
          </a:bodyPr>
          <a:lstStyle/>
          <a:p>
            <a:r>
              <a:rPr lang="en-ES" sz="2000" dirty="0"/>
              <a:t>¿Cómo es cada verbo en inglés? También debes decir si cada verbo es una acción habitual (H), una acción en este momento (E) o una acción en el futuro (F).</a:t>
            </a:r>
          </a:p>
        </p:txBody>
      </p:sp>
      <p:sp>
        <p:nvSpPr>
          <p:cNvPr id="23" name="TextBox 22">
            <a:extLst>
              <a:ext uri="{FF2B5EF4-FFF2-40B4-BE49-F238E27FC236}">
                <a16:creationId xmlns:a16="http://schemas.microsoft.com/office/drawing/2014/main" id="{BA69EC02-0E98-AFF1-5AC3-E6091508921A}"/>
              </a:ext>
            </a:extLst>
          </p:cNvPr>
          <p:cNvSpPr txBox="1"/>
          <p:nvPr/>
        </p:nvSpPr>
        <p:spPr>
          <a:xfrm>
            <a:off x="5785003" y="806288"/>
            <a:ext cx="2805576" cy="400110"/>
          </a:xfrm>
          <a:prstGeom prst="rect">
            <a:avLst/>
          </a:prstGeom>
          <a:noFill/>
        </p:spPr>
        <p:txBody>
          <a:bodyPr wrap="none" rtlCol="0">
            <a:spAutoFit/>
          </a:bodyPr>
          <a:lstStyle/>
          <a:p>
            <a:r>
              <a:rPr lang="en-ES" sz="2000" dirty="0"/>
              <a:t>*espectáculo = show</a:t>
            </a:r>
          </a:p>
        </p:txBody>
      </p:sp>
      <p:pic>
        <p:nvPicPr>
          <p:cNvPr id="25" name="Picture 24" descr="A picture containing clipart&#10;&#10;Description automatically generated">
            <a:extLst>
              <a:ext uri="{FF2B5EF4-FFF2-40B4-BE49-F238E27FC236}">
                <a16:creationId xmlns:a16="http://schemas.microsoft.com/office/drawing/2014/main" id="{1BBD249F-38C2-DE4D-D931-751D56D343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47501"/>
          <a:stretch/>
        </p:blipFill>
        <p:spPr>
          <a:xfrm>
            <a:off x="10737875" y="755292"/>
            <a:ext cx="1066800" cy="1353473"/>
          </a:xfrm>
          <a:prstGeom prst="rect">
            <a:avLst/>
          </a:prstGeom>
        </p:spPr>
      </p:pic>
      <p:sp>
        <p:nvSpPr>
          <p:cNvPr id="31" name="Rounded Rectangular Callout 30">
            <a:extLst>
              <a:ext uri="{FF2B5EF4-FFF2-40B4-BE49-F238E27FC236}">
                <a16:creationId xmlns:a16="http://schemas.microsoft.com/office/drawing/2014/main" id="{40819552-2DAE-3EBC-84BB-CE7A1C7815C7}"/>
              </a:ext>
            </a:extLst>
          </p:cNvPr>
          <p:cNvSpPr/>
          <p:nvPr/>
        </p:nvSpPr>
        <p:spPr>
          <a:xfrm>
            <a:off x="151435" y="1264735"/>
            <a:ext cx="8573759" cy="908648"/>
          </a:xfrm>
          <a:prstGeom prst="wedgeRoundRectCallout">
            <a:avLst>
              <a:gd name="adj1" fmla="val -50355"/>
              <a:gd name="adj2" fmla="val -61301"/>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5) </a:t>
            </a:r>
            <a:r>
              <a:rPr lang="en-GB" sz="2000" dirty="0" err="1">
                <a:solidFill>
                  <a:schemeClr val="tx1"/>
                </a:solidFill>
              </a:rPr>
              <a:t>Esta</a:t>
            </a:r>
            <a:r>
              <a:rPr lang="en-GB" sz="2000" dirty="0">
                <a:solidFill>
                  <a:schemeClr val="tx1"/>
                </a:solidFill>
              </a:rPr>
              <a:t> </a:t>
            </a:r>
            <a:r>
              <a:rPr lang="en-GB" sz="2000" dirty="0" err="1">
                <a:solidFill>
                  <a:schemeClr val="tx1"/>
                </a:solidFill>
              </a:rPr>
              <a:t>tarde</a:t>
            </a:r>
            <a:r>
              <a:rPr lang="en-GB" sz="2000" dirty="0">
                <a:solidFill>
                  <a:schemeClr val="tx1"/>
                </a:solidFill>
              </a:rPr>
              <a:t> </a:t>
            </a:r>
            <a:r>
              <a:rPr lang="en-GB" sz="2000" dirty="0" err="1">
                <a:solidFill>
                  <a:schemeClr val="tx1"/>
                </a:solidFill>
              </a:rPr>
              <a:t>quedo</a:t>
            </a:r>
            <a:r>
              <a:rPr lang="en-GB" sz="2000" dirty="0">
                <a:solidFill>
                  <a:schemeClr val="tx1"/>
                </a:solidFill>
              </a:rPr>
              <a:t> con </a:t>
            </a:r>
            <a:r>
              <a:rPr lang="en-GB" sz="2000" dirty="0" err="1">
                <a:solidFill>
                  <a:schemeClr val="tx1"/>
                </a:solidFill>
              </a:rPr>
              <a:t>alguien</a:t>
            </a:r>
            <a:r>
              <a:rPr lang="en-GB" sz="2000" dirty="0">
                <a:solidFill>
                  <a:schemeClr val="tx1"/>
                </a:solidFill>
              </a:rPr>
              <a:t> </a:t>
            </a:r>
            <a:r>
              <a:rPr lang="en-GB" sz="2000" dirty="0" err="1">
                <a:solidFill>
                  <a:schemeClr val="tx1"/>
                </a:solidFill>
              </a:rPr>
              <a:t>diferente</a:t>
            </a:r>
            <a:r>
              <a:rPr lang="en-GB" sz="2000" dirty="0">
                <a:solidFill>
                  <a:schemeClr val="tx1"/>
                </a:solidFill>
              </a:rPr>
              <a:t>… ¿</a:t>
            </a:r>
            <a:r>
              <a:rPr lang="en-GB" sz="2000" dirty="0" err="1">
                <a:solidFill>
                  <a:schemeClr val="tx1"/>
                </a:solidFill>
              </a:rPr>
              <a:t>Te</a:t>
            </a:r>
            <a:r>
              <a:rPr lang="en-GB" sz="2000" dirty="0">
                <a:solidFill>
                  <a:schemeClr val="tx1"/>
                </a:solidFill>
              </a:rPr>
              <a:t> </a:t>
            </a:r>
            <a:r>
              <a:rPr lang="en-GB" sz="2000" dirty="0" err="1">
                <a:solidFill>
                  <a:schemeClr val="tx1"/>
                </a:solidFill>
              </a:rPr>
              <a:t>acuerdas</a:t>
            </a:r>
            <a:r>
              <a:rPr lang="en-GB" sz="2000" dirty="0">
                <a:solidFill>
                  <a:schemeClr val="tx1"/>
                </a:solidFill>
              </a:rPr>
              <a:t> del chico que </a:t>
            </a:r>
            <a:r>
              <a:rPr lang="en-GB" sz="2000" dirty="0" err="1">
                <a:solidFill>
                  <a:schemeClr val="tx1"/>
                </a:solidFill>
              </a:rPr>
              <a:t>estudia</a:t>
            </a:r>
            <a:r>
              <a:rPr lang="en-GB" sz="2000" dirty="0">
                <a:solidFill>
                  <a:schemeClr val="tx1"/>
                </a:solidFill>
              </a:rPr>
              <a:t> </a:t>
            </a:r>
            <a:r>
              <a:rPr lang="en-GB" sz="2000" dirty="0" err="1">
                <a:solidFill>
                  <a:schemeClr val="tx1"/>
                </a:solidFill>
              </a:rPr>
              <a:t>alemán</a:t>
            </a:r>
            <a:r>
              <a:rPr lang="en-GB" sz="2000" dirty="0">
                <a:solidFill>
                  <a:schemeClr val="tx1"/>
                </a:solidFill>
              </a:rPr>
              <a:t> </a:t>
            </a:r>
            <a:r>
              <a:rPr lang="en-GB" sz="2000" dirty="0" err="1">
                <a:solidFill>
                  <a:schemeClr val="tx1"/>
                </a:solidFill>
              </a:rPr>
              <a:t>en</a:t>
            </a:r>
            <a:r>
              <a:rPr lang="en-GB" sz="2000" dirty="0">
                <a:solidFill>
                  <a:schemeClr val="tx1"/>
                </a:solidFill>
              </a:rPr>
              <a:t> la </a:t>
            </a:r>
            <a:r>
              <a:rPr lang="en-GB" sz="2000" dirty="0" err="1">
                <a:solidFill>
                  <a:schemeClr val="tx1"/>
                </a:solidFill>
              </a:rPr>
              <a:t>clase</a:t>
            </a:r>
            <a:r>
              <a:rPr lang="en-GB" sz="2000" dirty="0">
                <a:solidFill>
                  <a:schemeClr val="tx1"/>
                </a:solidFill>
              </a:rPr>
              <a:t> de Hugo?</a:t>
            </a:r>
          </a:p>
        </p:txBody>
      </p:sp>
      <p:sp>
        <p:nvSpPr>
          <p:cNvPr id="32" name="Rounded Rectangular Callout 31">
            <a:extLst>
              <a:ext uri="{FF2B5EF4-FFF2-40B4-BE49-F238E27FC236}">
                <a16:creationId xmlns:a16="http://schemas.microsoft.com/office/drawing/2014/main" id="{D35C9DE4-FA99-26E5-67EC-3BE5FC3B0230}"/>
              </a:ext>
            </a:extLst>
          </p:cNvPr>
          <p:cNvSpPr/>
          <p:nvPr/>
        </p:nvSpPr>
        <p:spPr>
          <a:xfrm>
            <a:off x="159224" y="2965640"/>
            <a:ext cx="11237322" cy="1171151"/>
          </a:xfrm>
          <a:prstGeom prst="wedgeRoundRectCallout">
            <a:avLst>
              <a:gd name="adj1" fmla="val 53527"/>
              <a:gd name="adj2" fmla="val -103819"/>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6) ¿El chico nuevo? ¿Enrique? </a:t>
            </a:r>
            <a:r>
              <a:rPr lang="en-GB" sz="2000" dirty="0" err="1">
                <a:solidFill>
                  <a:schemeClr val="tx1"/>
                </a:solidFill>
              </a:rPr>
              <a:t>Juega</a:t>
            </a:r>
            <a:r>
              <a:rPr lang="en-GB" sz="2000" dirty="0">
                <a:solidFill>
                  <a:schemeClr val="tx1"/>
                </a:solidFill>
              </a:rPr>
              <a:t> </a:t>
            </a:r>
            <a:r>
              <a:rPr lang="en-GB" sz="2000" dirty="0" err="1">
                <a:solidFill>
                  <a:schemeClr val="tx1"/>
                </a:solidFill>
              </a:rPr>
              <a:t>en</a:t>
            </a:r>
            <a:r>
              <a:rPr lang="en-GB" sz="2000" dirty="0">
                <a:solidFill>
                  <a:schemeClr val="tx1"/>
                </a:solidFill>
              </a:rPr>
              <a:t> </a:t>
            </a:r>
            <a:r>
              <a:rPr lang="en-GB" sz="2000" dirty="0" err="1">
                <a:solidFill>
                  <a:schemeClr val="tx1"/>
                </a:solidFill>
              </a:rPr>
              <a:t>el</a:t>
            </a:r>
            <a:r>
              <a:rPr lang="en-GB" sz="2000" dirty="0">
                <a:solidFill>
                  <a:schemeClr val="tx1"/>
                </a:solidFill>
              </a:rPr>
              <a:t> </a:t>
            </a:r>
            <a:r>
              <a:rPr lang="en-GB" sz="2000" dirty="0" err="1">
                <a:solidFill>
                  <a:schemeClr val="tx1"/>
                </a:solidFill>
              </a:rPr>
              <a:t>equipo</a:t>
            </a:r>
            <a:r>
              <a:rPr lang="en-GB" sz="2000" dirty="0">
                <a:solidFill>
                  <a:schemeClr val="tx1"/>
                </a:solidFill>
              </a:rPr>
              <a:t> de </a:t>
            </a:r>
            <a:r>
              <a:rPr lang="en-GB" sz="2000" dirty="0" err="1">
                <a:solidFill>
                  <a:schemeClr val="tx1"/>
                </a:solidFill>
              </a:rPr>
              <a:t>fútbol</a:t>
            </a:r>
            <a:r>
              <a:rPr lang="en-GB" sz="2000" dirty="0">
                <a:solidFill>
                  <a:schemeClr val="tx1"/>
                </a:solidFill>
              </a:rPr>
              <a:t> con </a:t>
            </a:r>
            <a:r>
              <a:rPr lang="en-GB" sz="2000" dirty="0" err="1">
                <a:solidFill>
                  <a:schemeClr val="tx1"/>
                </a:solidFill>
              </a:rPr>
              <a:t>los</a:t>
            </a:r>
            <a:r>
              <a:rPr lang="en-GB" sz="2000" dirty="0">
                <a:solidFill>
                  <a:schemeClr val="tx1"/>
                </a:solidFill>
              </a:rPr>
              <a:t> </a:t>
            </a:r>
            <a:r>
              <a:rPr lang="en-GB" sz="2000" dirty="0" err="1">
                <a:solidFill>
                  <a:schemeClr val="tx1"/>
                </a:solidFill>
              </a:rPr>
              <a:t>otros</a:t>
            </a:r>
            <a:r>
              <a:rPr lang="en-GB" sz="2000" dirty="0">
                <a:solidFill>
                  <a:schemeClr val="tx1"/>
                </a:solidFill>
              </a:rPr>
              <a:t> </a:t>
            </a:r>
            <a:r>
              <a:rPr lang="en-GB" sz="2000" dirty="0" err="1">
                <a:solidFill>
                  <a:schemeClr val="tx1"/>
                </a:solidFill>
              </a:rPr>
              <a:t>compañeros</a:t>
            </a:r>
            <a:r>
              <a:rPr lang="en-GB" sz="2000" dirty="0">
                <a:solidFill>
                  <a:schemeClr val="tx1"/>
                </a:solidFill>
              </a:rPr>
              <a:t> del colegio, ¿no?</a:t>
            </a:r>
          </a:p>
        </p:txBody>
      </p:sp>
      <p:sp>
        <p:nvSpPr>
          <p:cNvPr id="33" name="Rounded Rectangular Callout 32">
            <a:extLst>
              <a:ext uri="{FF2B5EF4-FFF2-40B4-BE49-F238E27FC236}">
                <a16:creationId xmlns:a16="http://schemas.microsoft.com/office/drawing/2014/main" id="{28549BB8-F294-43E3-6F6C-8019270E3948}"/>
              </a:ext>
            </a:extLst>
          </p:cNvPr>
          <p:cNvSpPr/>
          <p:nvPr/>
        </p:nvSpPr>
        <p:spPr>
          <a:xfrm>
            <a:off x="151435" y="4929048"/>
            <a:ext cx="11819628" cy="1171151"/>
          </a:xfrm>
          <a:prstGeom prst="wedgeRoundRectCallout">
            <a:avLst>
              <a:gd name="adj1" fmla="val -49655"/>
              <a:gd name="adj2" fmla="val -64113"/>
              <a:gd name="adj3" fmla="val 1666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7) ¡</a:t>
            </a:r>
            <a:r>
              <a:rPr lang="en-GB" sz="2000" dirty="0" err="1">
                <a:solidFill>
                  <a:schemeClr val="tx1"/>
                </a:solidFill>
              </a:rPr>
              <a:t>Pienso</a:t>
            </a:r>
            <a:r>
              <a:rPr lang="en-GB" sz="2000" dirty="0">
                <a:solidFill>
                  <a:schemeClr val="tx1"/>
                </a:solidFill>
              </a:rPr>
              <a:t> que es </a:t>
            </a:r>
            <a:r>
              <a:rPr lang="en-GB" sz="2000" dirty="0" err="1">
                <a:solidFill>
                  <a:schemeClr val="tx1"/>
                </a:solidFill>
              </a:rPr>
              <a:t>muy</a:t>
            </a:r>
            <a:r>
              <a:rPr lang="en-GB" sz="2000" dirty="0">
                <a:solidFill>
                  <a:schemeClr val="tx1"/>
                </a:solidFill>
              </a:rPr>
              <a:t> </a:t>
            </a:r>
            <a:r>
              <a:rPr lang="en-GB" sz="2000" dirty="0" err="1">
                <a:solidFill>
                  <a:schemeClr val="tx1"/>
                </a:solidFill>
              </a:rPr>
              <a:t>interesante</a:t>
            </a:r>
            <a:r>
              <a:rPr lang="en-GB" sz="2000" dirty="0">
                <a:solidFill>
                  <a:schemeClr val="tx1"/>
                </a:solidFill>
              </a:rPr>
              <a:t>! </a:t>
            </a:r>
            <a:r>
              <a:rPr lang="en-GB" sz="2000" dirty="0" err="1">
                <a:solidFill>
                  <a:schemeClr val="tx1"/>
                </a:solidFill>
              </a:rPr>
              <a:t>Normalmente</a:t>
            </a:r>
            <a:r>
              <a:rPr lang="en-GB" sz="2000" dirty="0">
                <a:solidFill>
                  <a:schemeClr val="tx1"/>
                </a:solidFill>
              </a:rPr>
              <a:t>  </a:t>
            </a:r>
            <a:r>
              <a:rPr lang="en-GB" sz="2000" dirty="0" err="1">
                <a:solidFill>
                  <a:schemeClr val="tx1"/>
                </a:solidFill>
              </a:rPr>
              <a:t>participa</a:t>
            </a:r>
            <a:r>
              <a:rPr lang="en-GB" sz="2000" dirty="0">
                <a:solidFill>
                  <a:schemeClr val="tx1"/>
                </a:solidFill>
              </a:rPr>
              <a:t>   </a:t>
            </a:r>
            <a:r>
              <a:rPr lang="en-GB" sz="2000" dirty="0" err="1">
                <a:solidFill>
                  <a:schemeClr val="tx1"/>
                </a:solidFill>
              </a:rPr>
              <a:t>en</a:t>
            </a:r>
            <a:r>
              <a:rPr lang="en-GB" sz="2000" dirty="0">
                <a:solidFill>
                  <a:schemeClr val="tx1"/>
                </a:solidFill>
              </a:rPr>
              <a:t> las </a:t>
            </a:r>
            <a:r>
              <a:rPr lang="en-GB" sz="2000" dirty="0" err="1">
                <a:solidFill>
                  <a:schemeClr val="tx1"/>
                </a:solidFill>
              </a:rPr>
              <a:t>actividades</a:t>
            </a:r>
            <a:r>
              <a:rPr lang="en-GB" sz="2000" dirty="0">
                <a:solidFill>
                  <a:schemeClr val="tx1"/>
                </a:solidFill>
              </a:rPr>
              <a:t> del </a:t>
            </a:r>
            <a:r>
              <a:rPr lang="en-GB" sz="2000" dirty="0" err="1">
                <a:solidFill>
                  <a:schemeClr val="tx1"/>
                </a:solidFill>
              </a:rPr>
              <a:t>ayuntamiento</a:t>
            </a:r>
            <a:r>
              <a:rPr lang="en-GB" sz="2000" dirty="0">
                <a:solidFill>
                  <a:schemeClr val="tx1"/>
                </a:solidFill>
              </a:rPr>
              <a:t> </a:t>
            </a:r>
            <a:r>
              <a:rPr lang="en-GB" sz="2000" dirty="0" err="1">
                <a:solidFill>
                  <a:schemeClr val="tx1"/>
                </a:solidFill>
              </a:rPr>
              <a:t>durante</a:t>
            </a:r>
            <a:r>
              <a:rPr lang="en-GB" sz="2000" dirty="0">
                <a:solidFill>
                  <a:schemeClr val="tx1"/>
                </a:solidFill>
              </a:rPr>
              <a:t> las fiestas. Hoy </a:t>
            </a:r>
            <a:r>
              <a:rPr lang="en-GB" sz="2000" dirty="0" err="1">
                <a:solidFill>
                  <a:schemeClr val="tx1"/>
                </a:solidFill>
              </a:rPr>
              <a:t>después</a:t>
            </a:r>
            <a:r>
              <a:rPr lang="en-GB" sz="2000" dirty="0">
                <a:solidFill>
                  <a:schemeClr val="tx1"/>
                </a:solidFill>
              </a:rPr>
              <a:t> del primer </a:t>
            </a:r>
            <a:r>
              <a:rPr lang="en-GB" sz="2000" dirty="0" err="1">
                <a:solidFill>
                  <a:schemeClr val="tx1"/>
                </a:solidFill>
              </a:rPr>
              <a:t>espectáculo</a:t>
            </a:r>
            <a:r>
              <a:rPr lang="en-GB" sz="2000" dirty="0">
                <a:solidFill>
                  <a:schemeClr val="tx1"/>
                </a:solidFill>
              </a:rPr>
              <a:t>* lo  </a:t>
            </a:r>
            <a:r>
              <a:rPr lang="en-GB" sz="2000" dirty="0" err="1">
                <a:solidFill>
                  <a:schemeClr val="tx1"/>
                </a:solidFill>
              </a:rPr>
              <a:t>invito</a:t>
            </a:r>
            <a:r>
              <a:rPr lang="en-GB" sz="2000" dirty="0">
                <a:solidFill>
                  <a:schemeClr val="tx1"/>
                </a:solidFill>
              </a:rPr>
              <a:t>  a comer .</a:t>
            </a:r>
          </a:p>
        </p:txBody>
      </p:sp>
      <p:sp>
        <p:nvSpPr>
          <p:cNvPr id="43" name="Frame 42">
            <a:extLst>
              <a:ext uri="{FF2B5EF4-FFF2-40B4-BE49-F238E27FC236}">
                <a16:creationId xmlns:a16="http://schemas.microsoft.com/office/drawing/2014/main" id="{93B6C930-5CA3-9066-DA85-9D9F5E49EE31}"/>
              </a:ext>
            </a:extLst>
          </p:cNvPr>
          <p:cNvSpPr/>
          <p:nvPr/>
        </p:nvSpPr>
        <p:spPr>
          <a:xfrm>
            <a:off x="1841938" y="1332514"/>
            <a:ext cx="955852"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4" name="Frame 43">
            <a:extLst>
              <a:ext uri="{FF2B5EF4-FFF2-40B4-BE49-F238E27FC236}">
                <a16:creationId xmlns:a16="http://schemas.microsoft.com/office/drawing/2014/main" id="{B26F0688-AB2D-1536-3F79-DAEE7C3278A1}"/>
              </a:ext>
            </a:extLst>
          </p:cNvPr>
          <p:cNvSpPr/>
          <p:nvPr/>
        </p:nvSpPr>
        <p:spPr>
          <a:xfrm>
            <a:off x="5871798" y="1378234"/>
            <a:ext cx="1646801"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5" name="Frame 44">
            <a:extLst>
              <a:ext uri="{FF2B5EF4-FFF2-40B4-BE49-F238E27FC236}">
                <a16:creationId xmlns:a16="http://schemas.microsoft.com/office/drawing/2014/main" id="{A30AA70D-FCFC-FCB6-31DB-C405F27ECE19}"/>
              </a:ext>
            </a:extLst>
          </p:cNvPr>
          <p:cNvSpPr/>
          <p:nvPr/>
        </p:nvSpPr>
        <p:spPr>
          <a:xfrm>
            <a:off x="1507772" y="1713566"/>
            <a:ext cx="1071508" cy="40446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6" name="Frame 45">
            <a:extLst>
              <a:ext uri="{FF2B5EF4-FFF2-40B4-BE49-F238E27FC236}">
                <a16:creationId xmlns:a16="http://schemas.microsoft.com/office/drawing/2014/main" id="{89D3A6DA-D2B9-EB0E-7D7E-B16BCC2EE47A}"/>
              </a:ext>
            </a:extLst>
          </p:cNvPr>
          <p:cNvSpPr/>
          <p:nvPr/>
        </p:nvSpPr>
        <p:spPr>
          <a:xfrm>
            <a:off x="3975807" y="3174213"/>
            <a:ext cx="921979" cy="40320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7" name="Frame 46">
            <a:extLst>
              <a:ext uri="{FF2B5EF4-FFF2-40B4-BE49-F238E27FC236}">
                <a16:creationId xmlns:a16="http://schemas.microsoft.com/office/drawing/2014/main" id="{9121E4B8-3689-F8EA-7938-4EBB72934E10}"/>
              </a:ext>
            </a:extLst>
          </p:cNvPr>
          <p:cNvSpPr/>
          <p:nvPr/>
        </p:nvSpPr>
        <p:spPr>
          <a:xfrm>
            <a:off x="641418" y="5175436"/>
            <a:ext cx="863701" cy="40320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8" name="Frame 47">
            <a:extLst>
              <a:ext uri="{FF2B5EF4-FFF2-40B4-BE49-F238E27FC236}">
                <a16:creationId xmlns:a16="http://schemas.microsoft.com/office/drawing/2014/main" id="{9E22F7E9-C89A-7C52-38B1-8286CFF26472}"/>
              </a:ext>
            </a:extLst>
          </p:cNvPr>
          <p:cNvSpPr/>
          <p:nvPr/>
        </p:nvSpPr>
        <p:spPr>
          <a:xfrm>
            <a:off x="6279706" y="5175436"/>
            <a:ext cx="1336577" cy="40320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49" name="Frame 48">
            <a:extLst>
              <a:ext uri="{FF2B5EF4-FFF2-40B4-BE49-F238E27FC236}">
                <a16:creationId xmlns:a16="http://schemas.microsoft.com/office/drawing/2014/main" id="{9942EFB3-7FA3-2BC1-CA3B-89FB8753BC6D}"/>
              </a:ext>
            </a:extLst>
          </p:cNvPr>
          <p:cNvSpPr/>
          <p:nvPr/>
        </p:nvSpPr>
        <p:spPr>
          <a:xfrm>
            <a:off x="9408795" y="5513937"/>
            <a:ext cx="839175" cy="403200"/>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3" name="Group 2">
            <a:extLst>
              <a:ext uri="{FF2B5EF4-FFF2-40B4-BE49-F238E27FC236}">
                <a16:creationId xmlns:a16="http://schemas.microsoft.com/office/drawing/2014/main" id="{248B28BF-443E-F4FD-29F3-1176CE2F36E2}"/>
              </a:ext>
            </a:extLst>
          </p:cNvPr>
          <p:cNvGrpSpPr/>
          <p:nvPr/>
        </p:nvGrpSpPr>
        <p:grpSpPr>
          <a:xfrm>
            <a:off x="8944494" y="828338"/>
            <a:ext cx="1450612" cy="1190176"/>
            <a:chOff x="7164304" y="2898429"/>
            <a:chExt cx="1678656" cy="1390757"/>
          </a:xfrm>
        </p:grpSpPr>
        <p:sp>
          <p:nvSpPr>
            <p:cNvPr id="7" name="Cloud Callout 6">
              <a:extLst>
                <a:ext uri="{FF2B5EF4-FFF2-40B4-BE49-F238E27FC236}">
                  <a16:creationId xmlns:a16="http://schemas.microsoft.com/office/drawing/2014/main" id="{ABE8174B-D494-9928-F607-0ADBF9EC425F}"/>
                </a:ext>
              </a:extLst>
            </p:cNvPr>
            <p:cNvSpPr/>
            <p:nvPr/>
          </p:nvSpPr>
          <p:spPr>
            <a:xfrm>
              <a:off x="7164304" y="2898429"/>
              <a:ext cx="1678656" cy="1390757"/>
            </a:xfrm>
            <a:prstGeom prst="cloudCallout">
              <a:avLst>
                <a:gd name="adj1" fmla="val 68833"/>
                <a:gd name="adj2" fmla="val -30850"/>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8" name="Picture 7" descr="A person wearing a garment&#10;&#10;Description automatically generated with low confidence">
              <a:extLst>
                <a:ext uri="{FF2B5EF4-FFF2-40B4-BE49-F238E27FC236}">
                  <a16:creationId xmlns:a16="http://schemas.microsoft.com/office/drawing/2014/main" id="{53F89170-F4C2-FF78-4FD2-09FF75541C9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60564"/>
            <a:stretch/>
          </p:blipFill>
          <p:spPr>
            <a:xfrm>
              <a:off x="7553510" y="3084031"/>
              <a:ext cx="863600" cy="1031733"/>
            </a:xfrm>
            <a:prstGeom prst="rect">
              <a:avLst/>
            </a:prstGeom>
          </p:spPr>
        </p:pic>
      </p:grpSp>
      <p:sp>
        <p:nvSpPr>
          <p:cNvPr id="52" name="Rounded Rectangular Callout 51">
            <a:extLst>
              <a:ext uri="{FF2B5EF4-FFF2-40B4-BE49-F238E27FC236}">
                <a16:creationId xmlns:a16="http://schemas.microsoft.com/office/drawing/2014/main" id="{F01D2D95-DB18-DC78-ADAB-33F4C1714026}"/>
              </a:ext>
            </a:extLst>
          </p:cNvPr>
          <p:cNvSpPr/>
          <p:nvPr/>
        </p:nvSpPr>
        <p:spPr>
          <a:xfrm>
            <a:off x="1474811" y="864677"/>
            <a:ext cx="4075086" cy="404460"/>
          </a:xfrm>
          <a:prstGeom prst="wedgeRoundRectCallout">
            <a:avLst>
              <a:gd name="adj1" fmla="val -18565"/>
              <a:gd name="adj2" fmla="val 7145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I meet / I’m going to meet| (F) </a:t>
            </a:r>
          </a:p>
        </p:txBody>
      </p:sp>
      <p:sp>
        <p:nvSpPr>
          <p:cNvPr id="5" name="Rounded Rectangular Callout 4">
            <a:extLst>
              <a:ext uri="{FF2B5EF4-FFF2-40B4-BE49-F238E27FC236}">
                <a16:creationId xmlns:a16="http://schemas.microsoft.com/office/drawing/2014/main" id="{90CEF01B-C6B0-02E2-D35A-2C5B56FB09D5}"/>
              </a:ext>
            </a:extLst>
          </p:cNvPr>
          <p:cNvSpPr/>
          <p:nvPr/>
        </p:nvSpPr>
        <p:spPr>
          <a:xfrm>
            <a:off x="5226525" y="2327566"/>
            <a:ext cx="3347194" cy="404460"/>
          </a:xfrm>
          <a:prstGeom prst="wedgeRoundRectCallout">
            <a:avLst>
              <a:gd name="adj1" fmla="val -339"/>
              <a:gd name="adj2" fmla="val -16840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do you remember | (E) </a:t>
            </a:r>
          </a:p>
        </p:txBody>
      </p:sp>
      <p:sp>
        <p:nvSpPr>
          <p:cNvPr id="6" name="Rounded Rectangular Callout 5">
            <a:extLst>
              <a:ext uri="{FF2B5EF4-FFF2-40B4-BE49-F238E27FC236}">
                <a16:creationId xmlns:a16="http://schemas.microsoft.com/office/drawing/2014/main" id="{E69FA0A3-2482-2880-D1BB-DEE29ED17EDD}"/>
              </a:ext>
            </a:extLst>
          </p:cNvPr>
          <p:cNvSpPr/>
          <p:nvPr/>
        </p:nvSpPr>
        <p:spPr>
          <a:xfrm>
            <a:off x="6279706" y="4495071"/>
            <a:ext cx="2664788" cy="404460"/>
          </a:xfrm>
          <a:prstGeom prst="wedgeRoundRectCallout">
            <a:avLst>
              <a:gd name="adj1" fmla="val -13730"/>
              <a:gd name="adj2" fmla="val 12384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he paticipates| (E) </a:t>
            </a:r>
          </a:p>
        </p:txBody>
      </p:sp>
      <p:sp>
        <p:nvSpPr>
          <p:cNvPr id="12" name="Rounded Rectangular Callout 11">
            <a:extLst>
              <a:ext uri="{FF2B5EF4-FFF2-40B4-BE49-F238E27FC236}">
                <a16:creationId xmlns:a16="http://schemas.microsoft.com/office/drawing/2014/main" id="{E9E242BD-4AD9-6677-DB85-9F321D0C9FD1}"/>
              </a:ext>
            </a:extLst>
          </p:cNvPr>
          <p:cNvSpPr/>
          <p:nvPr/>
        </p:nvSpPr>
        <p:spPr>
          <a:xfrm>
            <a:off x="532528" y="4626539"/>
            <a:ext cx="1843193" cy="404460"/>
          </a:xfrm>
          <a:prstGeom prst="wedgeRoundRectCallout">
            <a:avLst>
              <a:gd name="adj1" fmla="val -18489"/>
              <a:gd name="adj2" fmla="val 8800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I think| (E) </a:t>
            </a:r>
          </a:p>
        </p:txBody>
      </p:sp>
      <p:sp>
        <p:nvSpPr>
          <p:cNvPr id="13" name="Rounded Rectangular Callout 12">
            <a:extLst>
              <a:ext uri="{FF2B5EF4-FFF2-40B4-BE49-F238E27FC236}">
                <a16:creationId xmlns:a16="http://schemas.microsoft.com/office/drawing/2014/main" id="{565298F0-9BFD-A8AE-61E1-E9577AA93128}"/>
              </a:ext>
            </a:extLst>
          </p:cNvPr>
          <p:cNvSpPr/>
          <p:nvPr/>
        </p:nvSpPr>
        <p:spPr>
          <a:xfrm>
            <a:off x="7876079" y="5964214"/>
            <a:ext cx="4182300" cy="404460"/>
          </a:xfrm>
          <a:prstGeom prst="wedgeRoundRectCallout">
            <a:avLst>
              <a:gd name="adj1" fmla="val -8931"/>
              <a:gd name="adj2" fmla="val -608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I invite| I’m going to invite (F) </a:t>
            </a:r>
          </a:p>
        </p:txBody>
      </p:sp>
      <p:sp>
        <p:nvSpPr>
          <p:cNvPr id="14" name="Rounded Rectangular Callout 13">
            <a:extLst>
              <a:ext uri="{FF2B5EF4-FFF2-40B4-BE49-F238E27FC236}">
                <a16:creationId xmlns:a16="http://schemas.microsoft.com/office/drawing/2014/main" id="{79B76D9F-D183-D14E-3609-E4B2E9B8E1B1}"/>
              </a:ext>
            </a:extLst>
          </p:cNvPr>
          <p:cNvSpPr/>
          <p:nvPr/>
        </p:nvSpPr>
        <p:spPr>
          <a:xfrm>
            <a:off x="656849" y="2327001"/>
            <a:ext cx="2237358" cy="404460"/>
          </a:xfrm>
          <a:prstGeom prst="wedgeRoundRectCallout">
            <a:avLst>
              <a:gd name="adj1" fmla="val -10307"/>
              <a:gd name="adj2" fmla="val -10775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he studies| (E) </a:t>
            </a:r>
          </a:p>
        </p:txBody>
      </p:sp>
      <p:sp>
        <p:nvSpPr>
          <p:cNvPr id="10" name="Rounded Rectangular Callout 9">
            <a:extLst>
              <a:ext uri="{FF2B5EF4-FFF2-40B4-BE49-F238E27FC236}">
                <a16:creationId xmlns:a16="http://schemas.microsoft.com/office/drawing/2014/main" id="{7DB7CACC-F281-B9B1-ADE7-673B0281D1AA}"/>
              </a:ext>
            </a:extLst>
          </p:cNvPr>
          <p:cNvSpPr/>
          <p:nvPr/>
        </p:nvSpPr>
        <p:spPr>
          <a:xfrm>
            <a:off x="4252807" y="3706497"/>
            <a:ext cx="1843193" cy="404460"/>
          </a:xfrm>
          <a:prstGeom prst="wedgeRoundRectCallout">
            <a:avLst>
              <a:gd name="adj1" fmla="val -50270"/>
              <a:gd name="adj2" fmla="val -8155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dirty="0"/>
              <a:t>he plays| (E) </a:t>
            </a:r>
          </a:p>
        </p:txBody>
      </p:sp>
    </p:spTree>
    <p:extLst>
      <p:ext uri="{BB962C8B-B14F-4D97-AF65-F5344CB8AC3E}">
        <p14:creationId xmlns:p14="http://schemas.microsoft.com/office/powerpoint/2010/main" val="392671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 grpId="0" animBg="1"/>
      <p:bldP spid="6" grpId="0" animBg="1"/>
      <p:bldP spid="12" grpId="0" animBg="1"/>
      <p:bldP spid="13" grpId="0" animBg="1"/>
      <p:bldP spid="14"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716126-CC45-4781-B1AE-4F02C0D058ED}"/>
              </a:ext>
            </a:extLst>
          </p:cNvPr>
          <p:cNvSpPr>
            <a:spLocks noGrp="1"/>
          </p:cNvSpPr>
          <p:nvPr>
            <p:ph type="title"/>
          </p:nvPr>
        </p:nvSpPr>
        <p:spPr>
          <a:xfrm>
            <a:off x="0" y="213557"/>
            <a:ext cx="7833360" cy="1063526"/>
          </a:xfrm>
        </p:spPr>
        <p:txBody>
          <a:bodyPr>
            <a:normAutofit/>
          </a:bodyPr>
          <a:lstStyle/>
          <a:p>
            <a:r>
              <a:rPr lang="en-GB" sz="2800" dirty="0"/>
              <a:t>Giving instructions or recommendations</a:t>
            </a:r>
            <a:br>
              <a:rPr lang="en-GB" sz="2800" b="0" dirty="0"/>
            </a:br>
            <a:r>
              <a:rPr lang="en-GB" sz="2800" b="0" dirty="0"/>
              <a:t>Using the imperative</a:t>
            </a:r>
          </a:p>
        </p:txBody>
      </p:sp>
      <p:graphicFrame>
        <p:nvGraphicFramePr>
          <p:cNvPr id="4" name="Object 3">
            <a:extLst>
              <a:ext uri="{FF2B5EF4-FFF2-40B4-BE49-F238E27FC236}">
                <a16:creationId xmlns:a16="http://schemas.microsoft.com/office/drawing/2014/main" id="{FFB4EE0F-181D-4880-BE95-84CE7AADCCE1}"/>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4" name="Object 3">
                        <a:extLst>
                          <a:ext uri="{FF2B5EF4-FFF2-40B4-BE49-F238E27FC236}">
                            <a16:creationId xmlns:a16="http://schemas.microsoft.com/office/drawing/2014/main" id="{FFB4EE0F-181D-4880-BE95-84CE7AADCCE1}"/>
                          </a:ext>
                        </a:extLst>
                      </p:cNvPr>
                      <p:cNvPicPr/>
                      <p:nvPr/>
                    </p:nvPicPr>
                    <p:blipFill/>
                    <p:spPr>
                      <a:xfrm>
                        <a:off x="2032000" y="719138"/>
                        <a:ext cx="8128000" cy="5418137"/>
                      </a:xfrm>
                      <a:prstGeom prst="rect">
                        <a:avLst/>
                      </a:prstGeom>
                    </p:spPr>
                  </p:pic>
                </p:oleObj>
              </mc:Fallback>
            </mc:AlternateContent>
          </a:graphicData>
        </a:graphic>
      </p:graphicFrame>
      <p:sp>
        <p:nvSpPr>
          <p:cNvPr id="5" name="Speech Bubble: Rectangle with Corners Rounded 4">
            <a:extLst>
              <a:ext uri="{FF2B5EF4-FFF2-40B4-BE49-F238E27FC236}">
                <a16:creationId xmlns:a16="http://schemas.microsoft.com/office/drawing/2014/main" id="{16F129C5-EA99-458F-99B7-E72A08475EC5}"/>
              </a:ext>
            </a:extLst>
          </p:cNvPr>
          <p:cNvSpPr/>
          <p:nvPr/>
        </p:nvSpPr>
        <p:spPr>
          <a:xfrm>
            <a:off x="9422475" y="4432766"/>
            <a:ext cx="2652163" cy="1808997"/>
          </a:xfrm>
          <a:prstGeom prst="wedgeRoundRectCallout">
            <a:avLst>
              <a:gd name="adj1" fmla="val -50127"/>
              <a:gd name="adj2" fmla="val -30534"/>
              <a:gd name="adj3" fmla="val 16667"/>
            </a:avLst>
          </a:prstGeom>
          <a:solidFill>
            <a:schemeClr val="accent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a:ea typeface="+mn-ea"/>
                <a:cs typeface="+mn-cs"/>
              </a:rPr>
              <a:t>The </a:t>
            </a:r>
            <a:r>
              <a:rPr kumimoji="0" lang="en-GB" sz="2000" b="1" i="0" u="none" strike="noStrike" kern="1200" cap="none" spc="0" normalizeH="0" baseline="0" noProof="0" dirty="0">
                <a:ln>
                  <a:noFill/>
                </a:ln>
                <a:solidFill>
                  <a:schemeClr val="tx1"/>
                </a:solidFill>
                <a:effectLst/>
                <a:uLnTx/>
                <a:uFillTx/>
                <a:latin typeface="Century Gothic"/>
                <a:ea typeface="+mn-ea"/>
                <a:cs typeface="+mn-cs"/>
              </a:rPr>
              <a:t>negative imperative </a:t>
            </a:r>
            <a:r>
              <a:rPr kumimoji="0" lang="en-GB" sz="2000" b="0" i="0" u="none" strike="noStrike" kern="1200" cap="none" spc="0" normalizeH="0" baseline="0" noProof="0" dirty="0" err="1">
                <a:ln>
                  <a:noFill/>
                </a:ln>
                <a:solidFill>
                  <a:schemeClr val="tx1"/>
                </a:solidFill>
                <a:effectLst/>
                <a:uLnTx/>
                <a:uFillTx/>
                <a:latin typeface="Century Gothic"/>
                <a:ea typeface="+mn-ea"/>
                <a:cs typeface="+mn-cs"/>
              </a:rPr>
              <a:t>i.e</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 telling somebody </a:t>
            </a:r>
            <a:r>
              <a:rPr kumimoji="0" lang="en-GB" sz="2000" b="1" i="0" u="none" strike="noStrike" kern="1200" cap="none" spc="0" normalizeH="0" baseline="0" noProof="0" dirty="0">
                <a:ln>
                  <a:noFill/>
                </a:ln>
                <a:solidFill>
                  <a:schemeClr val="tx1"/>
                </a:solidFill>
                <a:effectLst/>
                <a:uLnTx/>
                <a:uFillTx/>
                <a:latin typeface="Century Gothic"/>
                <a:ea typeface="+mn-ea"/>
                <a:cs typeface="+mn-cs"/>
              </a:rPr>
              <a:t>not </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to do something, is formed differently.</a:t>
            </a:r>
          </a:p>
        </p:txBody>
      </p:sp>
      <p:sp>
        <p:nvSpPr>
          <p:cNvPr id="6" name="TextBox 5">
            <a:extLst>
              <a:ext uri="{FF2B5EF4-FFF2-40B4-BE49-F238E27FC236}">
                <a16:creationId xmlns:a16="http://schemas.microsoft.com/office/drawing/2014/main" id="{B7CB25FA-F833-4774-BB22-5ECBA0B3C9BA}"/>
              </a:ext>
            </a:extLst>
          </p:cNvPr>
          <p:cNvSpPr txBox="1"/>
          <p:nvPr/>
        </p:nvSpPr>
        <p:spPr>
          <a:xfrm>
            <a:off x="3055950" y="4801199"/>
            <a:ext cx="6042991" cy="461665"/>
          </a:xfrm>
          <a:prstGeom prst="rect">
            <a:avLst/>
          </a:prstGeom>
          <a:noFill/>
        </p:spPr>
        <p:txBody>
          <a:bodyPr wrap="square" rtlCol="0">
            <a:spAutoFit/>
          </a:bodyPr>
          <a:lstStyle/>
          <a:p>
            <a:pPr>
              <a:defRPr/>
            </a:pPr>
            <a:r>
              <a:rPr kumimoji="0" lang="en-GB" sz="2400" b="0" i="1" u="none" strike="noStrike" kern="1200" cap="none" spc="0" normalizeH="0" baseline="0" noProof="0" dirty="0">
                <a:ln>
                  <a:noFill/>
                </a:ln>
                <a:effectLst/>
                <a:uLnTx/>
                <a:uFillTx/>
                <a:latin typeface="Century Gothic"/>
                <a:ea typeface="+mn-ea"/>
                <a:cs typeface="+mn-cs"/>
              </a:rPr>
              <a:t>Look at the </a:t>
            </a:r>
            <a:r>
              <a:rPr lang="en-GB" sz="2400" i="1" dirty="0">
                <a:latin typeface="Century Gothic"/>
              </a:rPr>
              <a:t>street</a:t>
            </a:r>
            <a:r>
              <a:rPr kumimoji="0" lang="en-GB" sz="2400" b="0" i="1" u="none" strike="noStrike" kern="1200" cap="none" spc="0" normalizeH="0" baseline="0" noProof="0" dirty="0">
                <a:ln>
                  <a:noFill/>
                </a:ln>
                <a:effectLst/>
                <a:uLnTx/>
                <a:uFillTx/>
                <a:latin typeface="Century Gothic"/>
                <a:ea typeface="+mn-ea"/>
                <a:cs typeface="+mn-cs"/>
              </a:rPr>
              <a:t>! </a:t>
            </a:r>
          </a:p>
        </p:txBody>
      </p:sp>
      <p:sp>
        <p:nvSpPr>
          <p:cNvPr id="8" name="Rectangle 7">
            <a:extLst>
              <a:ext uri="{FF2B5EF4-FFF2-40B4-BE49-F238E27FC236}">
                <a16:creationId xmlns:a16="http://schemas.microsoft.com/office/drawing/2014/main" id="{8805A46C-06B2-4D23-BB45-ED91256DD103}"/>
              </a:ext>
            </a:extLst>
          </p:cNvPr>
          <p:cNvSpPr/>
          <p:nvPr/>
        </p:nvSpPr>
        <p:spPr>
          <a:xfrm>
            <a:off x="489987" y="1325809"/>
            <a:ext cx="1049018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We use the </a:t>
            </a:r>
            <a:r>
              <a:rPr kumimoji="0" lang="en-GB" sz="2400" b="1" i="0" u="none" strike="noStrike" kern="1200" cap="none" spc="0" normalizeH="0" baseline="0" noProof="0" dirty="0">
                <a:ln>
                  <a:noFill/>
                </a:ln>
                <a:effectLst/>
                <a:uLnTx/>
                <a:uFillTx/>
                <a:latin typeface="Century Gothic"/>
                <a:ea typeface="+mn-ea"/>
                <a:cs typeface="+mn-cs"/>
              </a:rPr>
              <a:t>affirmative imperative </a:t>
            </a:r>
            <a:r>
              <a:rPr kumimoji="0" lang="en-GB" sz="2400" b="0" i="0" u="none" strike="noStrike" kern="1200" cap="none" spc="0" normalizeH="0" baseline="0" noProof="0" dirty="0">
                <a:ln>
                  <a:noFill/>
                </a:ln>
                <a:effectLst/>
                <a:uLnTx/>
                <a:uFillTx/>
                <a:latin typeface="Century Gothic"/>
                <a:ea typeface="+mn-ea"/>
                <a:cs typeface="+mn-cs"/>
              </a:rPr>
              <a:t>to tell somebody to do something or give instructions. It is also known as a </a:t>
            </a:r>
            <a:r>
              <a:rPr kumimoji="0" lang="en-GB" sz="2400" b="1" i="0" u="none" strike="noStrike" kern="1200" cap="none" spc="0" normalizeH="0" baseline="0" noProof="0" dirty="0">
                <a:ln>
                  <a:noFill/>
                </a:ln>
                <a:effectLst/>
                <a:uLnTx/>
                <a:uFillTx/>
                <a:latin typeface="Century Gothic"/>
                <a:ea typeface="+mn-ea"/>
                <a:cs typeface="+mn-cs"/>
              </a:rPr>
              <a:t>positive command.</a:t>
            </a:r>
          </a:p>
        </p:txBody>
      </p:sp>
      <p:sp>
        <p:nvSpPr>
          <p:cNvPr id="9" name="Rectangle 8">
            <a:extLst>
              <a:ext uri="{FF2B5EF4-FFF2-40B4-BE49-F238E27FC236}">
                <a16:creationId xmlns:a16="http://schemas.microsoft.com/office/drawing/2014/main" id="{825234C4-09BF-46DC-B4D2-47696C7B49C2}"/>
              </a:ext>
            </a:extLst>
          </p:cNvPr>
          <p:cNvSpPr/>
          <p:nvPr/>
        </p:nvSpPr>
        <p:spPr>
          <a:xfrm>
            <a:off x="465153" y="2210801"/>
            <a:ext cx="938717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The </a:t>
            </a:r>
            <a:r>
              <a:rPr kumimoji="0" lang="en-GB" sz="2400" b="1" i="0" u="none" strike="noStrike" kern="1200" cap="none" spc="0" normalizeH="0" baseline="0" noProof="0" dirty="0">
                <a:ln>
                  <a:noFill/>
                </a:ln>
                <a:effectLst/>
                <a:uLnTx/>
                <a:uFillTx/>
                <a:latin typeface="Century Gothic"/>
                <a:ea typeface="+mn-ea"/>
                <a:cs typeface="+mn-cs"/>
              </a:rPr>
              <a:t>imperative </a:t>
            </a:r>
            <a:r>
              <a:rPr kumimoji="0" lang="en-GB" sz="2400" b="0" i="0" u="none" strike="noStrike" kern="1200" cap="none" spc="0" normalizeH="0" baseline="0" noProof="0" dirty="0">
                <a:ln>
                  <a:noFill/>
                </a:ln>
                <a:effectLst/>
                <a:uLnTx/>
                <a:uFillTx/>
                <a:latin typeface="Century Gothic"/>
                <a:ea typeface="+mn-ea"/>
                <a:cs typeface="+mn-cs"/>
              </a:rPr>
              <a:t>is a mood, rather than a tense.  The action still takes place in the present, but the verb endings are different.</a:t>
            </a:r>
          </a:p>
        </p:txBody>
      </p:sp>
      <p:sp>
        <p:nvSpPr>
          <p:cNvPr id="10" name="Rectangle 9">
            <a:extLst>
              <a:ext uri="{FF2B5EF4-FFF2-40B4-BE49-F238E27FC236}">
                <a16:creationId xmlns:a16="http://schemas.microsoft.com/office/drawing/2014/main" id="{461A33DB-1B6D-4A32-9456-49D3627AB5A3}"/>
              </a:ext>
            </a:extLst>
          </p:cNvPr>
          <p:cNvSpPr/>
          <p:nvPr/>
        </p:nvSpPr>
        <p:spPr>
          <a:xfrm>
            <a:off x="421652" y="3095793"/>
            <a:ext cx="1106483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a:ea typeface="+mn-ea"/>
                <a:cs typeface="+mn-cs"/>
              </a:rPr>
              <a:t>When talking to somebody familiar to you, using </a:t>
            </a:r>
            <a:r>
              <a:rPr kumimoji="0" lang="en-GB" sz="2400" b="1" i="0" u="none" strike="noStrike" kern="1200" cap="none" spc="0" normalizeH="0" baseline="0" noProof="0" dirty="0" err="1">
                <a:ln>
                  <a:noFill/>
                </a:ln>
                <a:effectLst/>
                <a:uLnTx/>
                <a:uFillTx/>
                <a:latin typeface="Century Gothic"/>
                <a:ea typeface="+mn-ea"/>
                <a:cs typeface="+mn-cs"/>
              </a:rPr>
              <a:t>tú</a:t>
            </a:r>
            <a:r>
              <a:rPr kumimoji="0" lang="en-GB" sz="2400" b="0" i="0" u="none" strike="noStrike" kern="1200" cap="none" spc="0" normalizeH="0" baseline="0" noProof="0" dirty="0">
                <a:ln>
                  <a:noFill/>
                </a:ln>
                <a:effectLst/>
                <a:uLnTx/>
                <a:uFillTx/>
                <a:latin typeface="Century Gothic"/>
                <a:ea typeface="+mn-ea"/>
                <a:cs typeface="+mn-cs"/>
              </a:rPr>
              <a:t>, the </a:t>
            </a:r>
            <a:r>
              <a:rPr kumimoji="0" lang="en-GB" sz="2400" b="1" i="0" u="none" strike="noStrike" kern="1200" cap="none" spc="0" normalizeH="0" baseline="0" noProof="0" dirty="0">
                <a:ln>
                  <a:noFill/>
                </a:ln>
                <a:effectLst/>
                <a:uLnTx/>
                <a:uFillTx/>
                <a:latin typeface="Century Gothic"/>
                <a:ea typeface="+mn-ea"/>
                <a:cs typeface="+mn-cs"/>
              </a:rPr>
              <a:t>affirmative imperative </a:t>
            </a:r>
            <a:r>
              <a:rPr kumimoji="0" lang="en-GB" sz="2400" b="0" i="0" u="none" strike="noStrike" kern="1200" cap="none" spc="0" normalizeH="0" baseline="0" noProof="0" dirty="0">
                <a:ln>
                  <a:noFill/>
                </a:ln>
                <a:effectLst/>
                <a:uLnTx/>
                <a:uFillTx/>
                <a:latin typeface="Century Gothic"/>
                <a:ea typeface="+mn-ea"/>
                <a:cs typeface="+mn-cs"/>
              </a:rPr>
              <a:t>is the same as the </a:t>
            </a:r>
            <a:r>
              <a:rPr kumimoji="0" lang="en-GB" sz="2400" b="1" i="0" u="none" strike="noStrike" kern="1200" cap="none" spc="0" normalizeH="0" baseline="0" noProof="0" dirty="0">
                <a:ln>
                  <a:noFill/>
                </a:ln>
                <a:effectLst/>
                <a:uLnTx/>
                <a:uFillTx/>
                <a:latin typeface="Century Gothic"/>
                <a:ea typeface="+mn-ea"/>
                <a:cs typeface="+mn-cs"/>
              </a:rPr>
              <a:t>3</a:t>
            </a:r>
            <a:r>
              <a:rPr kumimoji="0" lang="en-GB" sz="2400" b="1" i="0" u="none" strike="noStrike" kern="1200" cap="none" spc="0" normalizeH="0" baseline="30000" noProof="0" dirty="0">
                <a:ln>
                  <a:noFill/>
                </a:ln>
                <a:effectLst/>
                <a:uLnTx/>
                <a:uFillTx/>
                <a:latin typeface="Century Gothic"/>
                <a:ea typeface="+mn-ea"/>
                <a:cs typeface="+mn-cs"/>
              </a:rPr>
              <a:t>rd</a:t>
            </a:r>
            <a:r>
              <a:rPr kumimoji="0" lang="en-GB" sz="2400" b="1" i="0" u="none" strike="noStrike" kern="1200" cap="none" spc="0" normalizeH="0" baseline="0" noProof="0" dirty="0">
                <a:ln>
                  <a:noFill/>
                </a:ln>
                <a:effectLst/>
                <a:uLnTx/>
                <a:uFillTx/>
                <a:latin typeface="Century Gothic"/>
                <a:ea typeface="+mn-ea"/>
                <a:cs typeface="+mn-cs"/>
              </a:rPr>
              <a:t> person singular </a:t>
            </a:r>
            <a:r>
              <a:rPr kumimoji="0" lang="en-GB" sz="2400" b="0" i="0" u="none" strike="noStrike" kern="1200" cap="none" spc="0" normalizeH="0" baseline="0" noProof="0" dirty="0">
                <a:ln>
                  <a:noFill/>
                </a:ln>
                <a:effectLst/>
                <a:uLnTx/>
                <a:uFillTx/>
                <a:latin typeface="Century Gothic"/>
                <a:ea typeface="+mn-ea"/>
                <a:cs typeface="+mn-cs"/>
              </a:rPr>
              <a:t>form of the verb.</a:t>
            </a:r>
          </a:p>
        </p:txBody>
      </p:sp>
      <p:pic>
        <p:nvPicPr>
          <p:cNvPr id="13" name="Picture 12" descr="File:Localització de Bunyol respecte del País Valencià.png">
            <a:extLst>
              <a:ext uri="{FF2B5EF4-FFF2-40B4-BE49-F238E27FC236}">
                <a16:creationId xmlns:a16="http://schemas.microsoft.com/office/drawing/2014/main" id="{3C76B02F-7BC9-44B1-8328-ED93819FB1A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14459" y="1685318"/>
            <a:ext cx="1438439" cy="241980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7495C1F-803A-443A-8F11-63ADA6B1EFC8}"/>
              </a:ext>
            </a:extLst>
          </p:cNvPr>
          <p:cNvSpPr/>
          <p:nvPr/>
        </p:nvSpPr>
        <p:spPr>
          <a:xfrm>
            <a:off x="489987" y="4801200"/>
            <a:ext cx="2193229" cy="461665"/>
          </a:xfrm>
          <a:prstGeom prst="rect">
            <a:avLst/>
          </a:prstGeom>
        </p:spPr>
        <p:txBody>
          <a:bodyPr wrap="none">
            <a:spAutoFit/>
          </a:bodyPr>
          <a:lstStyle/>
          <a:p>
            <a:pPr>
              <a:defRPr/>
            </a:pPr>
            <a:r>
              <a:rPr lang="en-GB" sz="2400" dirty="0"/>
              <a:t>¡</a:t>
            </a:r>
            <a:r>
              <a:rPr lang="en-GB" sz="2400" b="1" dirty="0"/>
              <a:t>Mira </a:t>
            </a:r>
            <a:r>
              <a:rPr lang="en-GB" sz="2400" dirty="0"/>
              <a:t>la </a:t>
            </a:r>
            <a:r>
              <a:rPr lang="en-GB" sz="2400" dirty="0" err="1"/>
              <a:t>calle</a:t>
            </a:r>
            <a:r>
              <a:rPr lang="en-GB" sz="2400" dirty="0"/>
              <a:t>!</a:t>
            </a:r>
            <a:endParaRPr lang="en-GB" sz="2400" b="1" dirty="0"/>
          </a:p>
        </p:txBody>
      </p:sp>
      <p:sp>
        <p:nvSpPr>
          <p:cNvPr id="17" name="Rectangle 16">
            <a:extLst>
              <a:ext uri="{FF2B5EF4-FFF2-40B4-BE49-F238E27FC236}">
                <a16:creationId xmlns:a16="http://schemas.microsoft.com/office/drawing/2014/main" id="{C5FA5EFD-119A-47E0-BACA-48A6D9F83B37}"/>
              </a:ext>
            </a:extLst>
          </p:cNvPr>
          <p:cNvSpPr/>
          <p:nvPr/>
        </p:nvSpPr>
        <p:spPr>
          <a:xfrm>
            <a:off x="465153" y="4231720"/>
            <a:ext cx="4599336" cy="461665"/>
          </a:xfrm>
          <a:prstGeom prst="rect">
            <a:avLst/>
          </a:prstGeom>
        </p:spPr>
        <p:txBody>
          <a:bodyPr wrap="none">
            <a:spAutoFit/>
          </a:bodyPr>
          <a:lstStyle/>
          <a:p>
            <a:pPr lvl="0">
              <a:defRPr/>
            </a:pPr>
            <a:r>
              <a:rPr lang="en-GB" sz="2400" dirty="0"/>
              <a:t>For –</a:t>
            </a:r>
            <a:r>
              <a:rPr lang="en-GB" sz="2400" dirty="0" err="1"/>
              <a:t>ar</a:t>
            </a:r>
            <a:r>
              <a:rPr lang="en-GB" sz="2400" dirty="0"/>
              <a:t> verbs, the ending is -a:</a:t>
            </a:r>
          </a:p>
        </p:txBody>
      </p:sp>
      <p:pic>
        <p:nvPicPr>
          <p:cNvPr id="2054" name="Picture 6" descr="Free photos of Tomatina">
            <a:extLst>
              <a:ext uri="{FF2B5EF4-FFF2-40B4-BE49-F238E27FC236}">
                <a16:creationId xmlns:a16="http://schemas.microsoft.com/office/drawing/2014/main" id="{BD99A472-63BF-492D-8534-34B2F2163B3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65651" y="4402394"/>
            <a:ext cx="2835085" cy="1824047"/>
          </a:xfrm>
          <a:prstGeom prst="rect">
            <a:avLst/>
          </a:prstGeom>
          <a:solidFill>
            <a:schemeClr val="bg1"/>
          </a:solidFill>
        </p:spPr>
      </p:pic>
      <p:sp>
        <p:nvSpPr>
          <p:cNvPr id="14" name="TextBox 13">
            <a:extLst>
              <a:ext uri="{FF2B5EF4-FFF2-40B4-BE49-F238E27FC236}">
                <a16:creationId xmlns:a16="http://schemas.microsoft.com/office/drawing/2014/main" id="{C7F2DE4D-268A-4A36-A96C-8C8BBC9A4D0E}"/>
              </a:ext>
            </a:extLst>
          </p:cNvPr>
          <p:cNvSpPr txBox="1"/>
          <p:nvPr/>
        </p:nvSpPr>
        <p:spPr>
          <a:xfrm>
            <a:off x="3058902" y="5532978"/>
            <a:ext cx="6042991" cy="461665"/>
          </a:xfrm>
          <a:prstGeom prst="rect">
            <a:avLst/>
          </a:prstGeom>
          <a:noFill/>
        </p:spPr>
        <p:txBody>
          <a:bodyPr wrap="square" rtlCol="0">
            <a:spAutoFit/>
          </a:bodyPr>
          <a:lstStyle/>
          <a:p>
            <a:pPr>
              <a:defRPr/>
            </a:pPr>
            <a:r>
              <a:rPr kumimoji="0" lang="en-GB" sz="2400" b="0" i="1" u="none" strike="noStrike" kern="1200" cap="none" spc="0" normalizeH="0" baseline="0" noProof="0" dirty="0">
                <a:ln>
                  <a:noFill/>
                </a:ln>
                <a:effectLst/>
                <a:uLnTx/>
                <a:uFillTx/>
                <a:latin typeface="Century Gothic"/>
                <a:ea typeface="+mn-ea"/>
                <a:cs typeface="+mn-cs"/>
              </a:rPr>
              <a:t>Throw the tomato! </a:t>
            </a:r>
          </a:p>
        </p:txBody>
      </p:sp>
      <p:sp>
        <p:nvSpPr>
          <p:cNvPr id="16" name="Rectangle 15">
            <a:extLst>
              <a:ext uri="{FF2B5EF4-FFF2-40B4-BE49-F238E27FC236}">
                <a16:creationId xmlns:a16="http://schemas.microsoft.com/office/drawing/2014/main" id="{35DCC2AD-2E36-405A-8E5F-C48FB67DB933}"/>
              </a:ext>
            </a:extLst>
          </p:cNvPr>
          <p:cNvSpPr/>
          <p:nvPr/>
        </p:nvSpPr>
        <p:spPr>
          <a:xfrm>
            <a:off x="489987" y="5508060"/>
            <a:ext cx="2414444" cy="461665"/>
          </a:xfrm>
          <a:prstGeom prst="rect">
            <a:avLst/>
          </a:prstGeom>
        </p:spPr>
        <p:txBody>
          <a:bodyPr wrap="none">
            <a:spAutoFit/>
          </a:bodyPr>
          <a:lstStyle/>
          <a:p>
            <a:pPr>
              <a:defRPr/>
            </a:pPr>
            <a:r>
              <a:rPr lang="en-GB" sz="2400" dirty="0"/>
              <a:t>¡</a:t>
            </a:r>
            <a:r>
              <a:rPr lang="en-GB" sz="2400" b="1" dirty="0" err="1"/>
              <a:t>Tira</a:t>
            </a:r>
            <a:r>
              <a:rPr lang="en-GB" sz="2400" b="1" dirty="0"/>
              <a:t> </a:t>
            </a:r>
            <a:r>
              <a:rPr lang="en-GB" sz="2400" dirty="0"/>
              <a:t>el </a:t>
            </a:r>
            <a:r>
              <a:rPr lang="en-GB" sz="2400" dirty="0" err="1"/>
              <a:t>tomate</a:t>
            </a:r>
            <a:r>
              <a:rPr lang="en-GB" sz="2400" dirty="0"/>
              <a:t>!</a:t>
            </a:r>
            <a:endParaRPr lang="en-GB" sz="2400" b="1" dirty="0"/>
          </a:p>
        </p:txBody>
      </p:sp>
      <p:sp>
        <p:nvSpPr>
          <p:cNvPr id="2" name="Rounded Rectangle 11">
            <a:extLst>
              <a:ext uri="{FF2B5EF4-FFF2-40B4-BE49-F238E27FC236}">
                <a16:creationId xmlns:a16="http://schemas.microsoft.com/office/drawing/2014/main" id="{5F5AF2B3-CDCB-C677-1EE4-F110161C28E2}"/>
              </a:ext>
            </a:extLst>
          </p:cNvPr>
          <p:cNvSpPr/>
          <p:nvPr/>
        </p:nvSpPr>
        <p:spPr>
          <a:xfrm>
            <a:off x="10210800" y="258166"/>
            <a:ext cx="171734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61295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9" grpId="0"/>
      <p:bldP spid="10" grpId="0"/>
      <p:bldP spid="15" grpId="0"/>
      <p:bldP spid="17" grpId="0"/>
      <p:bldP spid="14" grpId="0"/>
      <p:bldP spid="16"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panish_Master_Template" id="{36A2373B-57EA-442B-ABBD-50818630D245}" vid="{9AE01F9D-6AB8-4352-9FBE-6524C006D1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3449</TotalTime>
  <Words>13951</Words>
  <Application>Microsoft Macintosh PowerPoint</Application>
  <PresentationFormat>Widescreen</PresentationFormat>
  <Paragraphs>1716</Paragraphs>
  <Slides>46</Slides>
  <Notes>46</Notes>
  <HiddenSlides>0</HiddenSlides>
  <MMClips>4</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4" baseType="lpstr">
      <vt:lpstr>Arial</vt:lpstr>
      <vt:lpstr>Calibri</vt:lpstr>
      <vt:lpstr>Century Gothic</vt:lpstr>
      <vt:lpstr>Courier New</vt:lpstr>
      <vt:lpstr>docs-Century Gothic</vt:lpstr>
      <vt:lpstr>Tw Cen MT</vt:lpstr>
      <vt:lpstr>NCELP_German_2022</vt:lpstr>
      <vt:lpstr>Bitmap Image</vt:lpstr>
      <vt:lpstr>PowerPoint Presentation</vt:lpstr>
      <vt:lpstr>Vocabulario</vt:lpstr>
      <vt:lpstr>¿Cúal es la mentira?</vt:lpstr>
      <vt:lpstr>¿Cúal es la mentira?</vt:lpstr>
      <vt:lpstr>Talking about what we do Using the present tense</vt:lpstr>
      <vt:lpstr>PowerPoint Presentation</vt:lpstr>
      <vt:lpstr>PowerPoint Presentation</vt:lpstr>
      <vt:lpstr>PowerPoint Presentation</vt:lpstr>
      <vt:lpstr>Giving instructions or recommendations Using the imperative</vt:lpstr>
      <vt:lpstr>La Tomatina</vt:lpstr>
      <vt:lpstr>La Tomatina</vt:lpstr>
      <vt:lpstr>PowerPoint Presentation</vt:lpstr>
      <vt:lpstr>PowerPoint Presentation</vt:lpstr>
      <vt:lpstr>La Tomatina</vt:lpstr>
      <vt:lpstr>Practicamos la pronunciación</vt:lpstr>
      <vt:lpstr>Hablamos sobre la fiesta.</vt:lpstr>
      <vt:lpstr>Speaking</vt:lpstr>
      <vt:lpstr>hablar / escuchar</vt:lpstr>
      <vt:lpstr>hablar / escuchar</vt:lpstr>
      <vt:lpstr>PowerPoint Presentation</vt:lpstr>
      <vt:lpstr>PowerPoint Presentation</vt:lpstr>
      <vt:lpstr>PowerPoint Presentation</vt:lpstr>
      <vt:lpstr>leer / hablar</vt:lpstr>
      <vt:lpstr>escribir</vt:lpstr>
      <vt:lpstr>Vocabulario</vt:lpstr>
      <vt:lpstr>Talking about more than one thing Using the plural</vt:lpstr>
      <vt:lpstr>Doing something to ‘yourself’ Using reflexive pronouns</vt:lpstr>
      <vt:lpstr>Doing something to ‘yourself’ Using reflexive pronouns</vt:lpstr>
      <vt:lpstr>Sobre fiestas tradicionales</vt:lpstr>
      <vt:lpstr>Sobre fiestas tradicionales</vt:lpstr>
      <vt:lpstr>El festival de San Fermín</vt:lpstr>
      <vt:lpstr>Giving orders and recommendations Using the imperative</vt:lpstr>
      <vt:lpstr>PowerPoint Presentation</vt:lpstr>
      <vt:lpstr>Talking about your things Using possessive adjectives</vt:lpstr>
      <vt:lpstr>¡Bienvenido a Pamplona!</vt:lpstr>
      <vt:lpstr>Bienvenido a Pamplona</vt:lpstr>
      <vt:lpstr>Writing activity</vt:lpstr>
      <vt:lpstr>PowerPoint Presentation</vt:lpstr>
      <vt:lpstr>PowerPoint Presentation</vt:lpstr>
      <vt:lpstr>SER and ESTAR</vt:lpstr>
      <vt:lpstr>¿Qué dicen las personas en la fiesta?</vt:lpstr>
      <vt:lpstr>Conversaciones en la fiesta</vt:lpstr>
      <vt:lpstr>Conversaciones en la fiesta</vt:lpstr>
      <vt:lpstr>Una fiesta latinoamericana</vt:lpstr>
      <vt:lpstr>Una fiesta latinoamericana</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Simpson</dc:creator>
  <cp:lastModifiedBy>Amanda Izquierdo</cp:lastModifiedBy>
  <cp:revision>144</cp:revision>
  <dcterms:created xsi:type="dcterms:W3CDTF">2022-09-26T16:45:46Z</dcterms:created>
  <dcterms:modified xsi:type="dcterms:W3CDTF">2023-01-27T17:15:23Z</dcterms:modified>
</cp:coreProperties>
</file>