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5930" autoAdjust="0"/>
  </p:normalViewPr>
  <p:slideViewPr>
    <p:cSldViewPr snapToGrid="0">
      <p:cViewPr>
        <p:scale>
          <a:sx n="66" d="100"/>
          <a:sy n="66" d="100"/>
        </p:scale>
        <p:origin x="2256" y="2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54A31-4540-4F81-8832-9F10E6148685}" type="datetimeFigureOut">
              <a:rPr lang="en-GB" smtClean="0"/>
              <a:t>19/04/2020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D75BB-379B-46B0-9631-4D0DCFAB14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885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lipart-library.com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lipart-library.com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clipart-library.com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smtClean="0"/>
              <a:t>Learning outcomes</a:t>
            </a:r>
            <a:endParaRPr lang="en-GB" sz="1200" b="0" i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Introduction</a:t>
            </a:r>
            <a:r>
              <a:rPr lang="en-GB" sz="1200" b="0" i="0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and practice of present tense –</a:t>
            </a:r>
            <a:r>
              <a:rPr lang="en-GB" sz="1200" b="0" i="0" baseline="0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ar</a:t>
            </a:r>
            <a:r>
              <a:rPr lang="en-GB" sz="1200" b="0" i="0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verbs in 1</a:t>
            </a:r>
            <a:r>
              <a:rPr lang="en-GB" sz="1200" b="0" i="0" baseline="3000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st</a:t>
            </a:r>
            <a:r>
              <a:rPr lang="en-GB" sz="1200" b="0" i="0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person plural (-</a:t>
            </a:r>
            <a:r>
              <a:rPr lang="en-GB" sz="1200" b="0" i="0" baseline="0" dirty="0" err="1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amos</a:t>
            </a:r>
            <a:r>
              <a:rPr lang="en-GB" sz="1200" b="0" i="0" baseline="0" dirty="0" smtClean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ending).</a:t>
            </a:r>
            <a:endParaRPr lang="es-ES" sz="1200" dirty="0" smtClean="0">
              <a:solidFill>
                <a:prstClr val="whit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u="none" strike="noStrike" kern="1200" cap="none" dirty="0" smtClean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i="0" u="none" strike="noStrike" kern="1200" cap="none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kern="1200" cap="none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introduced</a:t>
            </a:r>
            <a:r>
              <a:rPr lang="en-GB" sz="1200" b="1" i="0" u="none" strike="noStrike" kern="1200" cap="none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this week (1 is the most common word in Spanish): </a:t>
            </a:r>
            <a:endParaRPr lang="en-GB" sz="1200" b="0" i="0" u="none" strike="noStrike" kern="1200" cap="none" dirty="0" smtClean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trabajar [174]; buscar [179]; descansar [1749]; preparar [570]; comida [906]; animal [322]; pasar [68]; tiempo [80]; campo [342]; junto[s] [149]; solo [181]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Frequency rankings of vocabulary </a:t>
            </a:r>
            <a:r>
              <a:rPr lang="en-GB" sz="1200" b="1" i="0" u="sng" strike="noStrike" kern="1200" cap="none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revisited</a:t>
            </a:r>
            <a:r>
              <a:rPr lang="en-GB" sz="1200" b="1" i="0" u="none" strike="noStrike" kern="1200" cap="none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this week (1 is the most common word in Spanish): </a:t>
            </a:r>
          </a:p>
          <a:p>
            <a:pPr rtl="0" latinLnBrk="0"/>
            <a:endParaRPr lang="es-ES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 smtClean="0"/>
              <a:t>2.1.3 </a:t>
            </a:r>
            <a:r>
              <a:rPr lang="es-ES" b="0" dirty="0" smtClean="0"/>
              <a:t>naturaleza [712]; árbol [748]; pájaro [1607]; río [496]; rojo [534]; amarillo [1381]; verde [812]; azul [811]; lugar [144]; sólo [95]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1" dirty="0" smtClean="0"/>
          </a:p>
          <a:p>
            <a:pPr rtl="0" latinLnBrk="0"/>
            <a:r>
              <a:rPr lang="es-ES" b="1" dirty="0" smtClean="0"/>
              <a:t>1.2.5 </a:t>
            </a:r>
            <a:r>
              <a:rPr lang="es-ES" b="0" dirty="0" smtClean="0"/>
              <a:t>museo [1114]; banco [728]; teatro [605]; centro [316]; mercado [487]; tienda [1515]; plaza [806]; iglesia [437]; escuela [424]; ciudad [178]; entre [63]; el, la [1]; lejos [833]; cerca [1042]; respuesta [488]</a:t>
            </a:r>
            <a:endParaRPr lang="en-GB" sz="1200" b="0" i="0" dirty="0" smtClean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rtl="0" latinLnBrk="0"/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Source of frequency rankings: </a:t>
            </a:r>
            <a:r>
              <a:rPr lang="en-GB" sz="1200" baseline="0" dirty="0" smtClean="0"/>
              <a:t>Davies, M. &amp; Davies, K. (2018). </a:t>
            </a:r>
            <a:r>
              <a:rPr lang="en-GB" sz="1200" i="1" baseline="0" dirty="0" smtClean="0"/>
              <a:t>A frequency dictionary of Spanish: Core vocabulary for learners </a:t>
            </a:r>
            <a:r>
              <a:rPr lang="en-GB" sz="1200" i="0" baseline="0" dirty="0" smtClean="0"/>
              <a:t>(2</a:t>
            </a:r>
            <a:r>
              <a:rPr lang="en-GB" sz="1200" i="0" baseline="30000" dirty="0" smtClean="0"/>
              <a:t>nd</a:t>
            </a:r>
            <a:r>
              <a:rPr lang="en-GB" sz="1200" i="0" baseline="0" dirty="0" smtClean="0"/>
              <a:t> ed.)</a:t>
            </a:r>
            <a:r>
              <a:rPr lang="en-GB" sz="1200" baseline="0" dirty="0" smtClean="0"/>
              <a:t>. London: Routledge. </a:t>
            </a:r>
            <a:endParaRPr lang="en-GB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02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endParaRPr lang="en-CA" sz="1000" dirty="0"/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000" dirty="0"/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571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 smtClean="0"/>
              <a:t>OPTIONAL</a:t>
            </a:r>
            <a:r>
              <a:rPr lang="en-CA" dirty="0" smtClean="0"/>
              <a:t> –</a:t>
            </a:r>
            <a:r>
              <a:rPr lang="en-CA" baseline="0" dirty="0" smtClean="0"/>
              <a:t> extra grammar practice (reading)</a:t>
            </a:r>
          </a:p>
          <a:p>
            <a:endParaRPr lang="en-CA" dirty="0" smtClean="0"/>
          </a:p>
          <a:p>
            <a:r>
              <a:rPr lang="en-CA" dirty="0" smtClean="0"/>
              <a:t>This short activity provides extra practice</a:t>
            </a:r>
            <a:r>
              <a:rPr lang="en-CA" baseline="0" dirty="0" smtClean="0"/>
              <a:t> of subject-verb agreement. </a:t>
            </a:r>
            <a:r>
              <a:rPr lang="en-CA" dirty="0" smtClean="0"/>
              <a:t>Pupils </a:t>
            </a:r>
            <a:r>
              <a:rPr lang="en-CA" dirty="0"/>
              <a:t>need to identify the correct person (1</a:t>
            </a:r>
            <a:r>
              <a:rPr lang="en-CA" baseline="30000" dirty="0"/>
              <a:t>st</a:t>
            </a:r>
            <a:r>
              <a:rPr lang="en-CA" dirty="0"/>
              <a:t> </a:t>
            </a:r>
            <a:r>
              <a:rPr lang="en-CA" dirty="0" smtClean="0"/>
              <a:t>person singular </a:t>
            </a:r>
            <a:r>
              <a:rPr lang="en-CA" dirty="0"/>
              <a:t>or </a:t>
            </a:r>
            <a:r>
              <a:rPr lang="en-CA" dirty="0" smtClean="0"/>
              <a:t>plural</a:t>
            </a:r>
            <a:r>
              <a:rPr lang="en-CA" dirty="0"/>
              <a:t>) by choosing the correct </a:t>
            </a:r>
            <a:r>
              <a:rPr lang="en-CA" dirty="0" smtClean="0"/>
              <a:t>picture/word,</a:t>
            </a:r>
            <a:r>
              <a:rPr lang="en-CA" baseline="0" dirty="0" smtClean="0"/>
              <a:t> this time. </a:t>
            </a:r>
          </a:p>
          <a:p>
            <a:endParaRPr lang="en-CA" baseline="0" dirty="0" smtClean="0"/>
          </a:p>
          <a:p>
            <a:r>
              <a:rPr lang="en-CA" baseline="0" dirty="0" smtClean="0"/>
              <a:t>Students can just write A or B in their books.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282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Two </a:t>
            </a:r>
            <a:r>
              <a:rPr lang="en-CA" dirty="0"/>
              <a:t>part activity - In the first part, pupils listen to the Spanish sentence. They choose between ´I´ or ´WE´. In the second part,</a:t>
            </a:r>
            <a:r>
              <a:rPr lang="en-GB" dirty="0"/>
              <a:t> pupils</a:t>
            </a:r>
            <a:r>
              <a:rPr lang="en-GB" baseline="0" dirty="0"/>
              <a:t> either work by themselves or in pairs</a:t>
            </a:r>
            <a:r>
              <a:rPr lang="en-CA" baseline="0" dirty="0"/>
              <a:t>,</a:t>
            </a:r>
            <a:r>
              <a:rPr lang="en-CA" dirty="0"/>
              <a:t> listening again </a:t>
            </a:r>
            <a:r>
              <a:rPr lang="en-CA" dirty="0" smtClean="0"/>
              <a:t>to the </a:t>
            </a:r>
            <a:r>
              <a:rPr lang="en-CA" dirty="0"/>
              <a:t>same sentences and </a:t>
            </a:r>
            <a:r>
              <a:rPr lang="en-CA" dirty="0" smtClean="0"/>
              <a:t>translating </a:t>
            </a:r>
            <a:r>
              <a:rPr lang="en-CA" dirty="0"/>
              <a:t>them. </a:t>
            </a:r>
          </a:p>
          <a:p>
            <a:endParaRPr lang="en-CA" b="0" dirty="0"/>
          </a:p>
          <a:p>
            <a:r>
              <a:rPr lang="en-CA" b="1" dirty="0"/>
              <a:t>Transcript: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1200" b="0" dirty="0">
                <a:solidFill>
                  <a:srgbClr val="115076"/>
                </a:solidFill>
              </a:rPr>
              <a:t>No </a:t>
            </a:r>
            <a:r>
              <a:rPr lang="es-ES" sz="1200" b="0" dirty="0" smtClean="0">
                <a:solidFill>
                  <a:srgbClr val="115076"/>
                </a:solidFill>
              </a:rPr>
              <a:t>trabajamos.</a:t>
            </a:r>
            <a:endParaRPr lang="es-ES" sz="1200" b="0" dirty="0">
              <a:solidFill>
                <a:srgbClr val="115076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1200" b="0" dirty="0">
                <a:solidFill>
                  <a:schemeClr val="accent5">
                    <a:lumMod val="50000"/>
                  </a:schemeClr>
                </a:solidFill>
              </a:rPr>
              <a:t>Preparo la comida.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 err="1" smtClean="0">
                <a:solidFill>
                  <a:schemeClr val="accent5">
                    <a:lumMod val="50000"/>
                  </a:schemeClr>
                </a:solidFill>
              </a:rPr>
              <a:t>Pasamos</a:t>
            </a:r>
            <a:r>
              <a:rPr lang="en-GB" sz="1200" b="0" baseline="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baseline="0" dirty="0" err="1" smtClean="0">
                <a:solidFill>
                  <a:schemeClr val="accent5">
                    <a:lumMod val="50000"/>
                  </a:schemeClr>
                </a:solidFill>
              </a:rPr>
              <a:t>tiempo</a:t>
            </a:r>
            <a:r>
              <a:rPr lang="en-GB" sz="1200" b="0" baseline="0" dirty="0" smtClean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1200" b="0" baseline="0" dirty="0" err="1" smtClean="0">
                <a:solidFill>
                  <a:schemeClr val="accent5">
                    <a:lumMod val="50000"/>
                  </a:schemeClr>
                </a:solidFill>
              </a:rPr>
              <a:t>animales</a:t>
            </a:r>
            <a:r>
              <a:rPr lang="en-GB" sz="1200" b="0" baseline="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fr-CA" sz="1200" b="0" dirty="0">
              <a:solidFill>
                <a:schemeClr val="accent5">
                  <a:lumMod val="50000"/>
                </a:schemeClr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dirty="0" smtClean="0">
                <a:solidFill>
                  <a:schemeClr val="accent5">
                    <a:lumMod val="50000"/>
                  </a:schemeClr>
                </a:solidFill>
              </a:rPr>
              <a:t>Hoy </a:t>
            </a:r>
            <a:r>
              <a:rPr lang="en-GB" sz="1200" b="0" dirty="0" err="1" smtClean="0">
                <a:solidFill>
                  <a:schemeClr val="accent5">
                    <a:lumMod val="50000"/>
                  </a:schemeClr>
                </a:solidFill>
              </a:rPr>
              <a:t>descansamos</a:t>
            </a:r>
            <a:r>
              <a:rPr lang="es-ES" sz="1200" b="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fr-CA" sz="1200" b="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fr-CA" sz="1200" b="0" dirty="0">
              <a:solidFill>
                <a:schemeClr val="accent5">
                  <a:lumMod val="50000"/>
                </a:schemeClr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1200" b="0" dirty="0">
                <a:solidFill>
                  <a:schemeClr val="accent5">
                    <a:lumMod val="50000"/>
                  </a:schemeClr>
                </a:solidFill>
              </a:rPr>
              <a:t>Estudio en </a:t>
            </a:r>
            <a:r>
              <a:rPr lang="es-ES" sz="1200" b="0" dirty="0" smtClean="0">
                <a:solidFill>
                  <a:schemeClr val="accent5">
                    <a:lumMod val="50000"/>
                  </a:schemeClr>
                </a:solidFill>
              </a:rPr>
              <a:t>casa</a:t>
            </a:r>
            <a:r>
              <a:rPr lang="es-ES" sz="1200" b="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1200" b="0" dirty="0">
                <a:solidFill>
                  <a:schemeClr val="accent5">
                    <a:lumMod val="50000"/>
                  </a:schemeClr>
                </a:solidFill>
              </a:rPr>
              <a:t>Hablamos inglés.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1200" b="0" dirty="0" smtClean="0">
                <a:solidFill>
                  <a:schemeClr val="accent5">
                    <a:lumMod val="50000"/>
                  </a:schemeClr>
                </a:solidFill>
              </a:rPr>
              <a:t>Buscamos</a:t>
            </a:r>
            <a:r>
              <a:rPr lang="es-ES" sz="1200" b="0" baseline="0" dirty="0" smtClean="0">
                <a:solidFill>
                  <a:schemeClr val="accent5">
                    <a:lumMod val="50000"/>
                  </a:schemeClr>
                </a:solidFill>
              </a:rPr>
              <a:t> un profesor de arte.</a:t>
            </a:r>
            <a:endParaRPr lang="es-ES" sz="12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CA" b="1" dirty="0"/>
              <a:t>Words revisited in this activity:</a:t>
            </a:r>
          </a:p>
          <a:p>
            <a:endParaRPr lang="en-CA" dirty="0"/>
          </a:p>
          <a:p>
            <a:r>
              <a:rPr lang="en-CA" b="0" dirty="0"/>
              <a:t>hoy</a:t>
            </a:r>
            <a:r>
              <a:rPr lang="en-CA" b="0" noProof="0" dirty="0"/>
              <a:t>[167]</a:t>
            </a:r>
            <a:r>
              <a:rPr lang="en-CA" b="0" dirty="0"/>
              <a:t>; </a:t>
            </a:r>
            <a:r>
              <a:rPr lang="es-ES" b="0" noProof="0" dirty="0"/>
              <a:t>estudiar[281]; casa[106]; hablar[90]; comprar[361], bicicleta[3684]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Source of frequency rankings: </a:t>
            </a:r>
            <a:r>
              <a:rPr lang="en-GB" sz="1200" baseline="0" dirty="0"/>
              <a:t>Davies, M. &amp; Davies, K. (2018). </a:t>
            </a:r>
            <a:r>
              <a:rPr lang="en-GB" sz="1200" i="1" baseline="0" dirty="0"/>
              <a:t>A frequency dictionary of Spanish: Core vocabulary for learners </a:t>
            </a:r>
            <a:r>
              <a:rPr lang="en-GB" sz="1200" i="0" baseline="0" dirty="0"/>
              <a:t>(2</a:t>
            </a:r>
            <a:r>
              <a:rPr lang="en-GB" sz="1200" i="0" baseline="30000" dirty="0"/>
              <a:t>nd</a:t>
            </a:r>
            <a:r>
              <a:rPr lang="en-GB" sz="1200" i="0" baseline="0" dirty="0"/>
              <a:t> ed.)</a:t>
            </a:r>
            <a:r>
              <a:rPr lang="en-GB" sz="1200" baseline="0" dirty="0"/>
              <a:t>. London: Routledge.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CA" sz="12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dirty="0">
              <a:solidFill>
                <a:schemeClr val="accent5">
                  <a:lumMod val="50000"/>
                </a:schemeClr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s-ES" sz="1200" b="0" dirty="0">
              <a:solidFill>
                <a:srgbClr val="115076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s-ES" sz="1200" b="0" dirty="0">
              <a:solidFill>
                <a:srgbClr val="115076"/>
              </a:solidFill>
            </a:endParaRPr>
          </a:p>
          <a:p>
            <a:endParaRPr lang="en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185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See slide 33 help slide for a quick recap of words that will be used in the activity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928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799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Students</a:t>
            </a:r>
            <a:r>
              <a:rPr lang="en-GB" baseline="0" dirty="0" smtClean="0"/>
              <a:t> can just copy the grid into their books (with 3 rows below each header).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720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 smtClean="0"/>
              <a:t>Student A prompt cards - Do not display</a:t>
            </a:r>
            <a:r>
              <a:rPr lang="en-CA" b="1" baseline="0" dirty="0" smtClean="0"/>
              <a:t> during the activity</a:t>
            </a:r>
            <a:endParaRPr lang="en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803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="1" dirty="0" smtClean="0"/>
              <a:t>Student B prompt cards - Do not display</a:t>
            </a:r>
            <a:r>
              <a:rPr lang="en-CA" b="1" baseline="0" dirty="0" smtClean="0"/>
              <a:t> during the activity</a:t>
            </a:r>
            <a:endParaRPr lang="en-CA" b="1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27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Answer grids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These</a:t>
            </a:r>
            <a:r>
              <a:rPr lang="en-GB" baseline="0" dirty="0" smtClean="0"/>
              <a:t> can be used to go through feedback with students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2455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This help slide can be used to do a quick recap of the meaning of the verbs and of the 1</a:t>
            </a:r>
            <a:r>
              <a:rPr lang="en-GB" b="0" baseline="30000" dirty="0"/>
              <a:t>st</a:t>
            </a:r>
            <a:r>
              <a:rPr lang="en-GB" b="0" baseline="0" dirty="0"/>
              <a:t> person plural. Click once on any box to reveal the Spanish translation. The boxes can be clicked in any order.</a:t>
            </a:r>
          </a:p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514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1</a:t>
            </a:r>
            <a:r>
              <a:rPr lang="en-GB" baseline="30000" dirty="0"/>
              <a:t>st</a:t>
            </a:r>
            <a:r>
              <a:rPr lang="en-GB" dirty="0"/>
              <a:t> person</a:t>
            </a:r>
            <a:r>
              <a:rPr lang="en-GB" baseline="0" dirty="0"/>
              <a:t> singular form is used for comparison with the new verb form (1st person plural). The 1</a:t>
            </a:r>
            <a:r>
              <a:rPr lang="en-GB" baseline="30000" dirty="0"/>
              <a:t>st</a:t>
            </a:r>
            <a:r>
              <a:rPr lang="en-GB" baseline="0" dirty="0"/>
              <a:t> person singular form (-o ending) was introduced in </a:t>
            </a:r>
            <a:r>
              <a:rPr lang="en-GB" b="0" baseline="0" dirty="0"/>
              <a:t>term 1.1 week </a:t>
            </a:r>
            <a:r>
              <a:rPr lang="en-GB" b="0" baseline="0" dirty="0" smtClean="0"/>
              <a:t>7</a:t>
            </a:r>
            <a:r>
              <a:rPr lang="en-GB" baseline="0" dirty="0" smtClean="0"/>
              <a:t>.</a:t>
            </a:r>
            <a:endParaRPr lang="en-GB" baseline="0" dirty="0"/>
          </a:p>
          <a:p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983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287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Optional</a:t>
            </a:r>
            <a:r>
              <a:rPr lang="en-CA" baseline="0" dirty="0" smtClean="0"/>
              <a:t> – a quick recap of the meanings of the 3 –</a:t>
            </a:r>
            <a:r>
              <a:rPr lang="en-CA" baseline="0" dirty="0" err="1" smtClean="0"/>
              <a:t>ar</a:t>
            </a:r>
            <a:r>
              <a:rPr lang="en-CA" baseline="0" dirty="0" smtClean="0"/>
              <a:t> verb endings that will appear in the next activity. All have been previously taught.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0625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This slide presents</a:t>
            </a:r>
            <a:r>
              <a:rPr lang="en-CA" baseline="0" dirty="0" smtClean="0"/>
              <a:t> the context for the full text presented on slide 49. The full text is Fiona’s reply to the question. </a:t>
            </a:r>
          </a:p>
          <a:p>
            <a:endParaRPr lang="en-CA" dirty="0" smtClean="0"/>
          </a:p>
          <a:p>
            <a:r>
              <a:rPr lang="en-CA" dirty="0" smtClean="0"/>
              <a:t>Picture </a:t>
            </a:r>
            <a:r>
              <a:rPr lang="en-CA" dirty="0"/>
              <a:t>credit : </a:t>
            </a:r>
            <a:r>
              <a:rPr lang="en-CA" dirty="0">
                <a:hlinkClick r:id="rId3"/>
              </a:rPr>
              <a:t>http://clipart-library.com/</a:t>
            </a:r>
            <a:endParaRPr lang="en-CA" dirty="0"/>
          </a:p>
          <a:p>
            <a:endParaRPr lang="en-CA" dirty="0"/>
          </a:p>
          <a:p>
            <a:r>
              <a:rPr lang="en-CA" dirty="0"/>
              <a:t>Vocabulary revisited </a:t>
            </a:r>
            <a:r>
              <a:rPr lang="en-CA" dirty="0" smtClean="0"/>
              <a:t>on </a:t>
            </a:r>
            <a:r>
              <a:rPr lang="en-CA" dirty="0"/>
              <a:t>this slide: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¿cómo es?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[cómo-151];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pequeño [202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]; perro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[888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];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fuerte [435]; muy [435]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Source: Davies, M.</a:t>
            </a:r>
            <a:r>
              <a:rPr lang="en-GB" sz="1200" kern="1200" baseline="0" dirty="0">
                <a:solidFill>
                  <a:schemeClr val="tx1"/>
                </a:solidFill>
                <a:effectLst/>
                <a:ea typeface="+mn-ea"/>
                <a:cs typeface="+mn-cs"/>
              </a:rPr>
              <a:t> &amp; Davies, K</a:t>
            </a:r>
            <a:r>
              <a:rPr lang="en-GB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.  (2018). </a:t>
            </a:r>
            <a:r>
              <a:rPr lang="en-GB" sz="1200" i="1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A Frequency Dictionary of Spanish: Core vocabulary for learners </a:t>
            </a:r>
            <a:r>
              <a:rPr lang="en-GB" sz="120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(2</a:t>
            </a:r>
            <a:r>
              <a:rPr lang="en-GB" sz="1200" i="0" kern="1200" baseline="30000" dirty="0">
                <a:solidFill>
                  <a:schemeClr val="tx1"/>
                </a:solidFill>
                <a:effectLst/>
                <a:ea typeface="+mn-ea"/>
                <a:cs typeface="+mn-cs"/>
              </a:rPr>
              <a:t>nd</a:t>
            </a:r>
            <a:r>
              <a:rPr lang="en-GB" sz="1200" i="0" kern="1200" baseline="0" dirty="0">
                <a:solidFill>
                  <a:schemeClr val="tx1"/>
                </a:solidFill>
                <a:effectLst/>
                <a:ea typeface="+mn-ea"/>
                <a:cs typeface="+mn-cs"/>
              </a:rPr>
              <a:t> ed.) </a:t>
            </a:r>
            <a:r>
              <a:rPr lang="en-GB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5912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Picture credit : </a:t>
            </a:r>
            <a:r>
              <a:rPr lang="en-CA" dirty="0">
                <a:hlinkClick r:id="rId3"/>
              </a:rPr>
              <a:t>https://pixabay.com/fr/</a:t>
            </a:r>
            <a:endParaRPr lang="en-CA" dirty="0"/>
          </a:p>
          <a:p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Teachers could use this slide to ask the students to </a:t>
            </a:r>
            <a:r>
              <a:rPr lang="en-CA" dirty="0" smtClean="0"/>
              <a:t>say if they think this is the dog or not. Ask yes-no questions </a:t>
            </a:r>
            <a:r>
              <a:rPr lang="en-CA" dirty="0"/>
              <a:t>such as </a:t>
            </a:r>
            <a:r>
              <a:rPr lang="es-ES" sz="1200" b="0" dirty="0" smtClean="0"/>
              <a:t>¿</a:t>
            </a:r>
            <a:r>
              <a:rPr lang="es-ES" sz="1200" b="0" dirty="0"/>
              <a:t>Es grande o pequeño?’, ‘¿Es guapo o feo?’, ‘¿Es </a:t>
            </a:r>
            <a:r>
              <a:rPr lang="es-ES" sz="1200" b="0" dirty="0" smtClean="0"/>
              <a:t>fuerte?’</a:t>
            </a:r>
            <a:r>
              <a:rPr lang="es-ES" sz="1200" b="0" baseline="0" dirty="0" smtClean="0"/>
              <a:t>. (</a:t>
            </a:r>
            <a:r>
              <a:rPr lang="es-ES" sz="1200" b="0" baseline="0" dirty="0" err="1" smtClean="0"/>
              <a:t>It’s</a:t>
            </a:r>
            <a:r>
              <a:rPr lang="es-ES" sz="1200" b="0" baseline="0" dirty="0" smtClean="0"/>
              <a:t> a </a:t>
            </a:r>
            <a:r>
              <a:rPr lang="es-ES" sz="1200" b="0" baseline="0" dirty="0" err="1" smtClean="0"/>
              <a:t>small</a:t>
            </a:r>
            <a:r>
              <a:rPr lang="es-ES" sz="1200" b="0" baseline="0" dirty="0" smtClean="0"/>
              <a:t> </a:t>
            </a:r>
            <a:r>
              <a:rPr lang="es-ES" sz="1200" b="0" baseline="0" dirty="0" err="1" smtClean="0"/>
              <a:t>dog</a:t>
            </a:r>
            <a:r>
              <a:rPr lang="es-ES" sz="1200" b="0" baseline="0" dirty="0" smtClean="0"/>
              <a:t>, </a:t>
            </a:r>
            <a:r>
              <a:rPr lang="es-ES" sz="1200" b="0" baseline="0" dirty="0" err="1" smtClean="0"/>
              <a:t>but</a:t>
            </a:r>
            <a:r>
              <a:rPr lang="es-ES" sz="1200" b="0" baseline="0" dirty="0" smtClean="0"/>
              <a:t> </a:t>
            </a:r>
            <a:r>
              <a:rPr lang="es-ES" sz="1200" b="0" baseline="0" dirty="0" err="1" smtClean="0"/>
              <a:t>not</a:t>
            </a:r>
            <a:r>
              <a:rPr lang="es-ES" sz="1200" b="0" baseline="0" dirty="0" smtClean="0"/>
              <a:t> </a:t>
            </a:r>
            <a:r>
              <a:rPr lang="es-ES" sz="1200" b="0" baseline="0" dirty="0" err="1" smtClean="0"/>
              <a:t>strong</a:t>
            </a:r>
            <a:r>
              <a:rPr lang="es-ES" sz="1200" b="0" baseline="0" dirty="0" smtClean="0"/>
              <a:t> and </a:t>
            </a:r>
            <a:r>
              <a:rPr lang="es-ES" sz="1200" b="0" baseline="0" dirty="0" err="1" smtClean="0"/>
              <a:t>not</a:t>
            </a:r>
            <a:r>
              <a:rPr lang="es-ES" sz="1200" b="0" baseline="0" dirty="0" smtClean="0"/>
              <a:t> </a:t>
            </a:r>
            <a:r>
              <a:rPr lang="es-ES" sz="1200" b="0" baseline="0" dirty="0" err="1" smtClean="0"/>
              <a:t>very</a:t>
            </a:r>
            <a:r>
              <a:rPr lang="es-ES" sz="1200" b="0" baseline="0" dirty="0" smtClean="0"/>
              <a:t> </a:t>
            </a:r>
            <a:r>
              <a:rPr lang="es-ES" sz="1200" b="0" baseline="0" dirty="0" err="1" smtClean="0"/>
              <a:t>ugly</a:t>
            </a:r>
            <a:r>
              <a:rPr lang="es-ES" sz="1200" b="0" baseline="0" dirty="0" smtClean="0"/>
              <a:t>, so </a:t>
            </a:r>
            <a:r>
              <a:rPr lang="es-ES" sz="1200" b="0" baseline="0" dirty="0" err="1" smtClean="0"/>
              <a:t>probably</a:t>
            </a:r>
            <a:r>
              <a:rPr lang="es-ES" sz="1200" b="0" baseline="0" dirty="0" smtClean="0"/>
              <a:t> </a:t>
            </a:r>
            <a:r>
              <a:rPr lang="es-ES" sz="1200" b="0" baseline="0" dirty="0" err="1" smtClean="0"/>
              <a:t>not</a:t>
            </a:r>
            <a:r>
              <a:rPr lang="es-ES" sz="1200" b="0" baseline="0" dirty="0" smtClean="0"/>
              <a:t>!) </a:t>
            </a:r>
            <a:r>
              <a:rPr lang="es-ES" sz="1200" b="0" baseline="0" dirty="0" err="1" smtClean="0"/>
              <a:t>This</a:t>
            </a:r>
            <a:r>
              <a:rPr lang="es-ES" sz="1200" b="0" baseline="0" dirty="0" smtClean="0"/>
              <a:t> </a:t>
            </a:r>
            <a:r>
              <a:rPr lang="es-ES" sz="1200" b="0" baseline="0" dirty="0" err="1" smtClean="0"/>
              <a:t>could</a:t>
            </a:r>
            <a:r>
              <a:rPr lang="es-ES" sz="1200" b="0" baseline="0" dirty="0" smtClean="0"/>
              <a:t> </a:t>
            </a:r>
            <a:r>
              <a:rPr lang="es-ES" sz="1200" b="0" baseline="0" dirty="0" err="1" smtClean="0"/>
              <a:t>also</a:t>
            </a:r>
            <a:r>
              <a:rPr lang="es-ES" sz="1200" b="0" baseline="0" dirty="0" smtClean="0"/>
              <a:t> be done in </a:t>
            </a:r>
            <a:r>
              <a:rPr lang="es-ES" sz="1200" b="0" baseline="0" dirty="0" err="1" smtClean="0"/>
              <a:t>pairs</a:t>
            </a:r>
            <a:r>
              <a:rPr lang="es-ES" sz="1200" b="0" baseline="0" dirty="0" smtClean="0"/>
              <a:t>.</a:t>
            </a:r>
            <a:endParaRPr lang="en-CA" sz="1200" b="0" dirty="0"/>
          </a:p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8705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Picture credit: </a:t>
            </a:r>
            <a:r>
              <a:rPr lang="en-CA" dirty="0">
                <a:hlinkClick r:id="rId3"/>
              </a:rPr>
              <a:t>http://clipart-library.com</a:t>
            </a:r>
            <a:r>
              <a:rPr lang="en-CA" dirty="0" smtClean="0">
                <a:hlinkClick r:id="rId3"/>
              </a:rPr>
              <a:t>/</a:t>
            </a:r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Reading task for grammar</a:t>
            </a:r>
            <a:r>
              <a:rPr lang="en-CA" baseline="0" dirty="0" smtClean="0"/>
              <a:t> awareness raising </a:t>
            </a:r>
            <a:r>
              <a:rPr lang="en-GB" baseline="0" dirty="0" smtClean="0"/>
              <a:t>– </a:t>
            </a:r>
            <a:r>
              <a:rPr lang="en-GB" baseline="0" dirty="0"/>
              <a:t>students read the text and identify how many examples </a:t>
            </a:r>
            <a:r>
              <a:rPr lang="en-GB" baseline="0" dirty="0" smtClean="0"/>
              <a:t>of the verbs refer to ‘we’ and how many to ‘s/he’. </a:t>
            </a:r>
          </a:p>
          <a:p>
            <a:r>
              <a:rPr lang="en-GB" b="1" baseline="0" dirty="0" smtClean="0"/>
              <a:t>Answer</a:t>
            </a:r>
            <a:r>
              <a:rPr lang="en-GB" b="1" baseline="0" dirty="0"/>
              <a:t>: 7 x 1</a:t>
            </a:r>
            <a:r>
              <a:rPr lang="en-GB" b="1" baseline="30000" dirty="0"/>
              <a:t>st</a:t>
            </a:r>
            <a:r>
              <a:rPr lang="en-GB" b="1" baseline="0" dirty="0"/>
              <a:t> </a:t>
            </a:r>
            <a:r>
              <a:rPr lang="en-GB" b="1" baseline="0" dirty="0" smtClean="0"/>
              <a:t>person </a:t>
            </a:r>
            <a:r>
              <a:rPr lang="en-GB" b="1" baseline="0" dirty="0"/>
              <a:t>plural </a:t>
            </a:r>
            <a:r>
              <a:rPr lang="en-GB" baseline="0" dirty="0"/>
              <a:t>(</a:t>
            </a:r>
            <a:r>
              <a:rPr lang="es-ES" baseline="0" noProof="0" dirty="0"/>
              <a:t>estudiamos, pasamos, usamos, hablamos, bailamos, caminamos, compramos</a:t>
            </a:r>
            <a:r>
              <a:rPr lang="en-GB" baseline="0" dirty="0"/>
              <a:t>)</a:t>
            </a:r>
            <a:r>
              <a:rPr lang="en-GB" b="1" baseline="0" dirty="0"/>
              <a:t> 6 x 3</a:t>
            </a:r>
            <a:r>
              <a:rPr lang="en-GB" b="1" baseline="30000" dirty="0"/>
              <a:t>st</a:t>
            </a:r>
            <a:r>
              <a:rPr lang="en-GB" b="1" baseline="0" dirty="0"/>
              <a:t> person singular </a:t>
            </a:r>
            <a:r>
              <a:rPr lang="en-GB" b="0" baseline="0" dirty="0"/>
              <a:t>(</a:t>
            </a:r>
            <a:r>
              <a:rPr lang="en-GB" b="0" baseline="0" dirty="0" err="1"/>
              <a:t>es</a:t>
            </a:r>
            <a:r>
              <a:rPr lang="en-GB" b="0" baseline="0" dirty="0"/>
              <a:t>, </a:t>
            </a:r>
            <a:r>
              <a:rPr lang="en-GB" b="0" baseline="0" dirty="0" err="1"/>
              <a:t>es</a:t>
            </a:r>
            <a:r>
              <a:rPr lang="en-GB" b="0" baseline="0" dirty="0"/>
              <a:t>, </a:t>
            </a:r>
            <a:r>
              <a:rPr lang="en-GB" b="0" baseline="0" dirty="0" err="1"/>
              <a:t>pasa</a:t>
            </a:r>
            <a:r>
              <a:rPr lang="en-GB" b="0" baseline="0" dirty="0"/>
              <a:t>, </a:t>
            </a:r>
            <a:r>
              <a:rPr lang="en-GB" b="0" baseline="0" dirty="0" err="1"/>
              <a:t>escucha</a:t>
            </a:r>
            <a:r>
              <a:rPr lang="en-GB" b="0" baseline="0" dirty="0"/>
              <a:t>, </a:t>
            </a:r>
            <a:r>
              <a:rPr lang="en-GB" b="0" baseline="0" dirty="0" err="1"/>
              <a:t>busca</a:t>
            </a:r>
            <a:r>
              <a:rPr lang="en-GB" b="0" baseline="0" dirty="0"/>
              <a:t>, </a:t>
            </a:r>
            <a:r>
              <a:rPr lang="en-GB" b="0" baseline="0" dirty="0" err="1"/>
              <a:t>es</a:t>
            </a:r>
            <a:r>
              <a:rPr lang="en-GB" b="0" baseline="0" dirty="0"/>
              <a:t>)</a:t>
            </a:r>
            <a:r>
              <a:rPr lang="en-GB" baseline="0" dirty="0"/>
              <a:t>. </a:t>
            </a:r>
            <a:endParaRPr lang="en-GB" baseline="0" dirty="0" smtClean="0"/>
          </a:p>
          <a:p>
            <a:endParaRPr lang="en-GB" baseline="0" dirty="0" smtClean="0"/>
          </a:p>
          <a:p>
            <a:r>
              <a:rPr lang="en-GB" baseline="0" dirty="0" smtClean="0"/>
              <a:t>Alternatively, students can </a:t>
            </a:r>
            <a:r>
              <a:rPr lang="en-GB" i="0" baseline="0" dirty="0" smtClean="0"/>
              <a:t>first</a:t>
            </a:r>
            <a:r>
              <a:rPr lang="en-GB" baseline="0" dirty="0" smtClean="0"/>
              <a:t> </a:t>
            </a:r>
            <a:r>
              <a:rPr lang="en-GB" b="1" baseline="0" dirty="0" smtClean="0"/>
              <a:t>listen</a:t>
            </a:r>
            <a:r>
              <a:rPr lang="en-GB" baseline="0" dirty="0" smtClean="0"/>
              <a:t> to the gapped text on </a:t>
            </a:r>
            <a:r>
              <a:rPr lang="en-GB" b="0" baseline="0" dirty="0" smtClean="0"/>
              <a:t>the next slide </a:t>
            </a:r>
            <a:r>
              <a:rPr lang="en-GB" baseline="0" dirty="0" smtClean="0"/>
              <a:t>and complete the gaps (which include examples of these grammar features, and other vocabulary items revisited this week), before going on to complete the activity on slide 51.</a:t>
            </a:r>
            <a:endParaRPr lang="en-GB" baseline="0" dirty="0"/>
          </a:p>
          <a:p>
            <a:pPr marL="0" indent="0">
              <a:buNone/>
            </a:pPr>
            <a:endParaRPr lang="en-GB" baseline="0" dirty="0"/>
          </a:p>
          <a:p>
            <a:pPr marL="0" indent="0">
              <a:buNone/>
            </a:pPr>
            <a:endParaRPr lang="en-GB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4185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Picture credit: </a:t>
            </a:r>
            <a:r>
              <a:rPr lang="en-CA" dirty="0">
                <a:hlinkClick r:id="rId3"/>
              </a:rPr>
              <a:t>http://clipart-library.com/</a:t>
            </a:r>
            <a:endParaRPr lang="en-CA" dirty="0"/>
          </a:p>
          <a:p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Task: Some </a:t>
            </a:r>
            <a:r>
              <a:rPr lang="en-GB" baseline="0" dirty="0"/>
              <a:t>words are missing from the original text. Ask the students to listen </a:t>
            </a:r>
            <a:r>
              <a:rPr lang="en-GB" baseline="0" dirty="0" smtClean="0"/>
              <a:t>and </a:t>
            </a:r>
            <a:r>
              <a:rPr lang="en-GB" baseline="0" dirty="0"/>
              <a:t>write the missing words</a:t>
            </a:r>
            <a:r>
              <a:rPr lang="en-GB" baseline="0" dirty="0" smtClean="0"/>
              <a:t>. Missing words include: - examples of 1</a:t>
            </a:r>
            <a:r>
              <a:rPr lang="en-GB" baseline="30000" dirty="0" smtClean="0"/>
              <a:t>st</a:t>
            </a:r>
            <a:r>
              <a:rPr lang="en-GB" baseline="0" dirty="0" smtClean="0"/>
              <a:t> person plural –</a:t>
            </a:r>
            <a:r>
              <a:rPr lang="en-GB" baseline="0" dirty="0" err="1" smtClean="0"/>
              <a:t>amos</a:t>
            </a:r>
            <a:r>
              <a:rPr lang="en-GB" baseline="0" dirty="0" smtClean="0"/>
              <a:t> and 3</a:t>
            </a:r>
            <a:r>
              <a:rPr lang="en-GB" baseline="30000" dirty="0" smtClean="0"/>
              <a:t>rd</a:t>
            </a:r>
            <a:r>
              <a:rPr lang="en-GB" baseline="0" dirty="0" smtClean="0"/>
              <a:t> person singular –a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It could be </a:t>
            </a:r>
            <a:r>
              <a:rPr lang="en-GB" baseline="0" dirty="0" smtClean="0"/>
              <a:t>useful </a:t>
            </a:r>
            <a:r>
              <a:rPr lang="en-GB" baseline="0" dirty="0" smtClean="0"/>
              <a:t>to quickly remind the students of the adjective agreement in Spanish.</a:t>
            </a:r>
          </a:p>
          <a:p>
            <a:pPr marL="0" indent="0">
              <a:buNone/>
            </a:pPr>
            <a:r>
              <a:rPr lang="en-GB" baseline="0" dirty="0" smtClean="0"/>
              <a:t>  </a:t>
            </a:r>
          </a:p>
          <a:p>
            <a:pPr marL="0" indent="0">
              <a:buNone/>
            </a:pPr>
            <a:r>
              <a:rPr lang="en-GB" baseline="0" dirty="0" smtClean="0"/>
              <a:t>This activity could be done individually or in pairs.</a:t>
            </a:r>
            <a:endParaRPr lang="en-GB" baseline="0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5909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</a:t>
            </a:r>
            <a:r>
              <a:rPr lang="en-GB" baseline="0" dirty="0" smtClean="0"/>
              <a:t> 8 text fragments contain 4 x examples of the 1</a:t>
            </a:r>
            <a:r>
              <a:rPr lang="en-GB" baseline="30000" dirty="0" smtClean="0"/>
              <a:t>st</a:t>
            </a:r>
            <a:r>
              <a:rPr lang="en-GB" baseline="0" dirty="0" smtClean="0"/>
              <a:t> person plural and 3</a:t>
            </a:r>
            <a:r>
              <a:rPr lang="en-GB" baseline="30000" dirty="0" smtClean="0"/>
              <a:t>rd</a:t>
            </a:r>
            <a:r>
              <a:rPr lang="en-GB" baseline="0" dirty="0" smtClean="0"/>
              <a:t> person singular, respectively.</a:t>
            </a:r>
          </a:p>
          <a:p>
            <a:r>
              <a:rPr lang="en-GB" baseline="0" dirty="0" smtClean="0"/>
              <a:t>Students need to identify which ones correspond to the ‘s/he’ and ‘we’ sentence starters and then translate the sentences.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1345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final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allows</a:t>
            </a:r>
            <a:r>
              <a:rPr lang="es-E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productive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revisited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week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be done as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paired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read-aloud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recall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Spanish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translations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English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useful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gender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agreement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adjectives</a:t>
            </a:r>
            <a:r>
              <a:rPr lang="es-E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E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Revisited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(2.1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week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2)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perro [888]; abuelo [4796]; abuela [717]; bastante [308]; artístico [1402]; fuerte [435]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Revisited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1.2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week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4)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bueno [98]; malo [368]; famoso [997]; feo [2373]; rico [398]; caro [2179]; antiguo [446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636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r>
              <a:rPr lang="en-CA" sz="1000" dirty="0" smtClean="0"/>
              <a:t>Students write the correct verb in their books</a:t>
            </a:r>
            <a:r>
              <a:rPr lang="en-CA" sz="1000" baseline="0" dirty="0" smtClean="0"/>
              <a:t> (e.g. </a:t>
            </a:r>
            <a:r>
              <a:rPr lang="en-CA" sz="1000" baseline="0" dirty="0" err="1" smtClean="0"/>
              <a:t>trabajo</a:t>
            </a:r>
            <a:r>
              <a:rPr lang="en-CA" sz="1000" baseline="0" dirty="0" smtClean="0"/>
              <a:t>). </a:t>
            </a:r>
          </a:p>
          <a:p>
            <a:pPr hangingPunct="0"/>
            <a:r>
              <a:rPr lang="en-CA" sz="1000" baseline="0" dirty="0" smtClean="0"/>
              <a:t>Note that t</a:t>
            </a:r>
            <a:r>
              <a:rPr lang="en-GB" sz="1000" b="0" i="0" baseline="0" dirty="0" smtClean="0">
                <a:solidFill>
                  <a:srgbClr val="002060"/>
                </a:solidFill>
              </a:rPr>
              <a:t>he English pronoun is presented and circled for additional reinforcement of the agreement between the Spanish verb form and the 1</a:t>
            </a:r>
            <a:r>
              <a:rPr lang="en-GB" sz="1000" b="0" i="0" baseline="30000" dirty="0" smtClean="0">
                <a:solidFill>
                  <a:srgbClr val="002060"/>
                </a:solidFill>
              </a:rPr>
              <a:t>st</a:t>
            </a:r>
            <a:r>
              <a:rPr lang="en-GB" sz="1000" b="0" i="0" baseline="0" dirty="0" smtClean="0">
                <a:solidFill>
                  <a:srgbClr val="002060"/>
                </a:solidFill>
              </a:rPr>
              <a:t> person singular or plural. Without the explicit English pronouns here, the pictures could otherwise be misinterpreted (e.g., as ‘he’ and ‘they’).</a:t>
            </a:r>
          </a:p>
          <a:p>
            <a:pPr hangingPunct="0"/>
            <a:endParaRPr lang="en-GB" sz="1000" b="0" i="0" baseline="0" dirty="0" smtClean="0">
              <a:solidFill>
                <a:srgbClr val="002060"/>
              </a:solidFill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baseline="0" dirty="0" smtClean="0">
                <a:solidFill>
                  <a:srgbClr val="002060"/>
                </a:solidFill>
              </a:rPr>
              <a:t>To keep the meaning of the lexical items in focus, and for additional reinforcement of the subject-verb agreement, elicit the English translation, too.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b="0" i="1" dirty="0" smtClean="0">
              <a:solidFill>
                <a:srgbClr val="002060"/>
              </a:solidFill>
            </a:endParaRPr>
          </a:p>
          <a:p>
            <a:pPr hangingPunct="0"/>
            <a:endParaRPr lang="en-CA" sz="1000" dirty="0"/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000" dirty="0"/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401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000" dirty="0"/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941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endParaRPr lang="en-CA" sz="1000" dirty="0"/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000" dirty="0"/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77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endParaRPr lang="en-CA" sz="1000" dirty="0"/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000" dirty="0"/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031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endParaRPr lang="en-CA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459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endParaRPr lang="en-CA" sz="1000" dirty="0"/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000" dirty="0"/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683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endParaRPr lang="en-CA" sz="1000" dirty="0"/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000" dirty="0"/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77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22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039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009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231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5552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150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827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328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210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1845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2123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05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4.png"/><Relationship Id="rId5" Type="http://schemas.openxmlformats.org/officeDocument/2006/relationships/audio" Target="../media/audio3.wav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audio" Target="../media/audio7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DEFE3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E56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5" name="Rectangle 4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56445" y="0"/>
            <a:ext cx="4350984" cy="6858000"/>
          </a:xfrm>
          <a:prstGeom prst="rect">
            <a:avLst/>
          </a:prstGeom>
          <a:solidFill>
            <a:srgbClr val="E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81D6C-D649-1548-983B-DB3A797C7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47" y="1914145"/>
            <a:ext cx="7927349" cy="1138888"/>
          </a:xfrm>
        </p:spPr>
        <p:txBody>
          <a:bodyPr>
            <a:normAutofit/>
          </a:bodyPr>
          <a:lstStyle/>
          <a:p>
            <a:pPr algn="l"/>
            <a:r>
              <a:rPr lang="en-CA" sz="4000" b="1" dirty="0" smtClean="0">
                <a:solidFill>
                  <a:prstClr val="white"/>
                </a:solidFill>
              </a:rPr>
              <a:t>Grammar </a:t>
            </a:r>
            <a:endParaRPr lang="en-US" sz="40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DFED1B0-8365-D84A-847E-1CD3FA337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328" y="3145187"/>
            <a:ext cx="7540978" cy="998893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GB" sz="4000" dirty="0">
                <a:solidFill>
                  <a:prstClr val="white"/>
                </a:solidFill>
              </a:rPr>
              <a:t>present tense -ar verbs: 1st person plural </a:t>
            </a:r>
          </a:p>
          <a:p>
            <a:pPr algn="l"/>
            <a:r>
              <a:rPr lang="en-GB" sz="4000" dirty="0">
                <a:solidFill>
                  <a:prstClr val="white"/>
                </a:solidFill>
              </a:rPr>
              <a:t>(-amos)</a:t>
            </a:r>
          </a:p>
          <a:p>
            <a:endParaRPr lang="en-US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155947" y="5231866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Y7 Spanish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2.2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- Week 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1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B3692F8-CE33-C34E-B376-364FE77401E4}"/>
              </a:ext>
            </a:extLst>
          </p:cNvPr>
          <p:cNvSpPr txBox="1">
            <a:spLocks/>
          </p:cNvSpPr>
          <p:nvPr/>
        </p:nvSpPr>
        <p:spPr>
          <a:xfrm>
            <a:off x="199624" y="6152332"/>
            <a:ext cx="5784972" cy="59418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Author name(s): </a:t>
            </a:r>
            <a:r>
              <a:rPr kumimoji="0" lang="en-GB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Ivan Luciano Avaca / Nick Avery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Date updated: </a:t>
            </a:r>
            <a:r>
              <a:rPr kumimoji="0" lang="en-GB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29/03/2020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5" name="Picture 14" descr="NCELP logo">
            <a:extLs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4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154DF76-116C-485B-ADF9-2ACB7A3395F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3900" y="3788501"/>
          <a:ext cx="10668001" cy="1480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9894">
                  <a:extLst>
                    <a:ext uri="{9D8B030D-6E8A-4147-A177-3AD203B41FA5}">
                      <a16:colId xmlns:a16="http://schemas.microsoft.com/office/drawing/2014/main" val="143992357"/>
                    </a:ext>
                  </a:extLst>
                </a:gridCol>
                <a:gridCol w="2806398">
                  <a:extLst>
                    <a:ext uri="{9D8B030D-6E8A-4147-A177-3AD203B41FA5}">
                      <a16:colId xmlns:a16="http://schemas.microsoft.com/office/drawing/2014/main" val="302881051"/>
                    </a:ext>
                  </a:extLst>
                </a:gridCol>
                <a:gridCol w="5021709">
                  <a:extLst>
                    <a:ext uri="{9D8B030D-6E8A-4147-A177-3AD203B41FA5}">
                      <a16:colId xmlns:a16="http://schemas.microsoft.com/office/drawing/2014/main" val="2331693727"/>
                    </a:ext>
                  </a:extLst>
                </a:gridCol>
              </a:tblGrid>
              <a:tr h="740350">
                <a:tc rowSpan="2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724650"/>
                  </a:ext>
                </a:extLst>
              </a:tr>
              <a:tr h="740350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021048"/>
                  </a:ext>
                </a:extLst>
              </a:tr>
            </a:tbl>
          </a:graphicData>
        </a:graphic>
      </p:graphicFrame>
      <p:sp>
        <p:nvSpPr>
          <p:cNvPr id="10" name="Title 3" descr="tit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300038" y="338225"/>
            <a:ext cx="6353010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3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5FBE4DFF-8CF9-4F75-93C2-35280AEAC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774" y="1842643"/>
            <a:ext cx="660864" cy="154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432855A-BAF2-4B11-B85E-B93D2C04610C}"/>
              </a:ext>
            </a:extLst>
          </p:cNvPr>
          <p:cNvSpPr txBox="1"/>
          <p:nvPr/>
        </p:nvSpPr>
        <p:spPr>
          <a:xfrm>
            <a:off x="6481082" y="4290324"/>
            <a:ext cx="50542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en una plaza bonita y famosa.</a:t>
            </a:r>
            <a:endParaRPr lang="en-CA" sz="2500" b="1" dirty="0">
              <a:solidFill>
                <a:srgbClr val="00206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1F7D5C7-6A33-4DE6-9493-17A140691C3D}"/>
              </a:ext>
            </a:extLst>
          </p:cNvPr>
          <p:cNvSpPr txBox="1"/>
          <p:nvPr/>
        </p:nvSpPr>
        <p:spPr>
          <a:xfrm>
            <a:off x="3833238" y="3938281"/>
            <a:ext cx="23336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Descanso</a:t>
            </a:r>
            <a:endParaRPr lang="es-ES" sz="2500" b="1" dirty="0">
              <a:solidFill>
                <a:srgbClr val="00206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0526B7-4757-4FEE-AEE8-FE49D2179DEB}"/>
              </a:ext>
            </a:extLst>
          </p:cNvPr>
          <p:cNvSpPr txBox="1"/>
          <p:nvPr/>
        </p:nvSpPr>
        <p:spPr>
          <a:xfrm>
            <a:off x="3833238" y="4615473"/>
            <a:ext cx="25044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Descansamos</a:t>
            </a:r>
            <a:endParaRPr lang="es-ES" sz="2500" b="1" dirty="0">
              <a:solidFill>
                <a:srgbClr val="002060"/>
              </a:solidFill>
            </a:endParaRPr>
          </a:p>
        </p:txBody>
      </p:sp>
      <p:sp>
        <p:nvSpPr>
          <p:cNvPr id="42" name="Oval 49">
            <a:extLst>
              <a:ext uri="{FF2B5EF4-FFF2-40B4-BE49-F238E27FC236}">
                <a16:creationId xmlns:a16="http://schemas.microsoft.com/office/drawing/2014/main" id="{80F7838E-F1A9-471A-AA3A-2B37C613F3F2}"/>
              </a:ext>
            </a:extLst>
          </p:cNvPr>
          <p:cNvSpPr/>
          <p:nvPr/>
        </p:nvSpPr>
        <p:spPr>
          <a:xfrm>
            <a:off x="3627501" y="3810531"/>
            <a:ext cx="2610358" cy="604804"/>
          </a:xfrm>
          <a:prstGeom prst="ellipse">
            <a:avLst/>
          </a:prstGeom>
          <a:noFill/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Oval 49">
            <a:extLst>
              <a:ext uri="{FF2B5EF4-FFF2-40B4-BE49-F238E27FC236}">
                <a16:creationId xmlns:a16="http://schemas.microsoft.com/office/drawing/2014/main" id="{47DF1D56-1D19-4893-AAF9-E49D85C91B22}"/>
              </a:ext>
            </a:extLst>
          </p:cNvPr>
          <p:cNvSpPr/>
          <p:nvPr/>
        </p:nvSpPr>
        <p:spPr>
          <a:xfrm>
            <a:off x="2570612" y="1191890"/>
            <a:ext cx="913026" cy="526857"/>
          </a:xfrm>
          <a:prstGeom prst="ellipse">
            <a:avLst/>
          </a:prstGeom>
          <a:noFill/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6769" y="5320859"/>
            <a:ext cx="469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solidFill>
                  <a:schemeClr val="accent5">
                    <a:lumMod val="50000"/>
                  </a:schemeClr>
                </a:solidFill>
              </a:rPr>
              <a:t>¿Cómo se dice en inglés?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ZoneTexte 4">
            <a:extLst>
              <a:ext uri="{FF2B5EF4-FFF2-40B4-BE49-F238E27FC236}">
                <a16:creationId xmlns:a16="http://schemas.microsoft.com/office/drawing/2014/main" id="{CC6C422F-47C4-48D5-8CE3-91B541BDC414}"/>
              </a:ext>
            </a:extLst>
          </p:cNvPr>
          <p:cNvSpPr txBox="1"/>
          <p:nvPr/>
        </p:nvSpPr>
        <p:spPr>
          <a:xfrm>
            <a:off x="991268" y="5746775"/>
            <a:ext cx="83241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I </a:t>
            </a:r>
            <a:r>
              <a:rPr lang="es-ES" sz="2500" b="1" dirty="0" err="1" smtClean="0">
                <a:solidFill>
                  <a:srgbClr val="002060"/>
                </a:solidFill>
              </a:rPr>
              <a:t>rest</a:t>
            </a:r>
            <a:r>
              <a:rPr lang="es-ES" sz="2500" b="1" dirty="0" smtClean="0">
                <a:solidFill>
                  <a:srgbClr val="002060"/>
                </a:solidFill>
              </a:rPr>
              <a:t> in a </a:t>
            </a:r>
            <a:r>
              <a:rPr lang="es-ES" sz="2500" b="1" dirty="0" err="1" smtClean="0">
                <a:solidFill>
                  <a:srgbClr val="002060"/>
                </a:solidFill>
              </a:rPr>
              <a:t>pretty</a:t>
            </a:r>
            <a:r>
              <a:rPr lang="es-ES" sz="2500" b="1" dirty="0" smtClean="0">
                <a:solidFill>
                  <a:srgbClr val="002060"/>
                </a:solidFill>
              </a:rPr>
              <a:t> and </a:t>
            </a:r>
            <a:r>
              <a:rPr lang="es-ES" sz="2500" b="1" dirty="0" err="1" smtClean="0">
                <a:solidFill>
                  <a:srgbClr val="002060"/>
                </a:solidFill>
              </a:rPr>
              <a:t>famous</a:t>
            </a:r>
            <a:r>
              <a:rPr lang="es-ES" sz="2500" b="1" dirty="0" smtClean="0">
                <a:solidFill>
                  <a:srgbClr val="002060"/>
                </a:solidFill>
              </a:rPr>
              <a:t> </a:t>
            </a:r>
            <a:r>
              <a:rPr lang="es-ES" sz="2500" b="1" dirty="0" err="1" smtClean="0">
                <a:solidFill>
                  <a:srgbClr val="002060"/>
                </a:solidFill>
              </a:rPr>
              <a:t>square</a:t>
            </a:r>
            <a:r>
              <a:rPr lang="es-ES" sz="2500" b="1" dirty="0" smtClean="0">
                <a:solidFill>
                  <a:srgbClr val="002060"/>
                </a:solidFill>
              </a:rPr>
              <a:t>.</a:t>
            </a:r>
            <a:endParaRPr lang="es-ES" sz="2500" b="1" dirty="0">
              <a:solidFill>
                <a:srgbClr val="002060"/>
              </a:solidFill>
            </a:endParaRPr>
          </a:p>
        </p:txBody>
      </p:sp>
      <p:sp>
        <p:nvSpPr>
          <p:cNvPr id="22" name="ZoneTexte 6">
            <a:extLst>
              <a:ext uri="{FF2B5EF4-FFF2-40B4-BE49-F238E27FC236}">
                <a16:creationId xmlns:a16="http://schemas.microsoft.com/office/drawing/2014/main" id="{D432855A-BAF2-4B11-B85E-B93D2C04610C}"/>
              </a:ext>
            </a:extLst>
          </p:cNvPr>
          <p:cNvSpPr txBox="1"/>
          <p:nvPr/>
        </p:nvSpPr>
        <p:spPr>
          <a:xfrm>
            <a:off x="2931420" y="1238471"/>
            <a:ext cx="2815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>
                <a:solidFill>
                  <a:srgbClr val="002060"/>
                </a:solidFill>
              </a:rPr>
              <a:t>I</a:t>
            </a:r>
            <a:endParaRPr lang="en-CA" sz="2500" b="1" dirty="0">
              <a:solidFill>
                <a:srgbClr val="002060"/>
              </a:solidFill>
            </a:endParaRPr>
          </a:p>
        </p:txBody>
      </p:sp>
      <p:sp>
        <p:nvSpPr>
          <p:cNvPr id="24" name="ZoneTexte 6">
            <a:extLst>
              <a:ext uri="{FF2B5EF4-FFF2-40B4-BE49-F238E27FC236}">
                <a16:creationId xmlns:a16="http://schemas.microsoft.com/office/drawing/2014/main" id="{D432855A-BAF2-4B11-B85E-B93D2C04610C}"/>
              </a:ext>
            </a:extLst>
          </p:cNvPr>
          <p:cNvSpPr txBox="1"/>
          <p:nvPr/>
        </p:nvSpPr>
        <p:spPr>
          <a:xfrm>
            <a:off x="6382053" y="1197560"/>
            <a:ext cx="7965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>
                <a:solidFill>
                  <a:srgbClr val="002060"/>
                </a:solidFill>
              </a:rPr>
              <a:t>We</a:t>
            </a:r>
            <a:endParaRPr lang="en-CA" sz="2500" b="1" dirty="0">
              <a:solidFill>
                <a:srgbClr val="002060"/>
              </a:solidFill>
            </a:endParaRPr>
          </a:p>
        </p:txBody>
      </p:sp>
      <p:pic>
        <p:nvPicPr>
          <p:cNvPr id="19" name="Image 33">
            <a:extLst>
              <a:ext uri="{FF2B5EF4-FFF2-40B4-BE49-F238E27FC236}">
                <a16:creationId xmlns:a16="http://schemas.microsoft.com/office/drawing/2014/main" id="{9FBB80B8-CAFD-4A2B-919C-59D4B8AD92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44" y="1874685"/>
            <a:ext cx="1027021" cy="1369789"/>
          </a:xfrm>
          <a:prstGeom prst="rect">
            <a:avLst/>
          </a:prstGeom>
        </p:spPr>
      </p:pic>
      <p:pic>
        <p:nvPicPr>
          <p:cNvPr id="23" name="Image 34">
            <a:extLst>
              <a:ext uri="{FF2B5EF4-FFF2-40B4-BE49-F238E27FC236}">
                <a16:creationId xmlns:a16="http://schemas.microsoft.com/office/drawing/2014/main" id="{FD84B78C-6C39-42BB-A9E2-BC683298B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65" y="1842643"/>
            <a:ext cx="1051045" cy="1401831"/>
          </a:xfrm>
          <a:prstGeom prst="rect">
            <a:avLst/>
          </a:prstGeom>
        </p:spPr>
      </p:pic>
      <p:sp>
        <p:nvSpPr>
          <p:cNvPr id="25" name="ZoneTexte 8">
            <a:extLst>
              <a:ext uri="{FF2B5EF4-FFF2-40B4-BE49-F238E27FC236}">
                <a16:creationId xmlns:a16="http://schemas.microsoft.com/office/drawing/2014/main" id="{AF2E4E0D-6FDD-497A-9C4B-2ECAF90FEF77}"/>
              </a:ext>
            </a:extLst>
          </p:cNvPr>
          <p:cNvSpPr txBox="1"/>
          <p:nvPr/>
        </p:nvSpPr>
        <p:spPr>
          <a:xfrm>
            <a:off x="51512" y="11980"/>
            <a:ext cx="10529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002060"/>
                </a:solidFill>
              </a:rPr>
              <a:t>José </a:t>
            </a:r>
            <a:r>
              <a:rPr lang="en-GB" sz="2200" b="1" dirty="0" smtClean="0">
                <a:solidFill>
                  <a:srgbClr val="002060"/>
                </a:solidFill>
              </a:rPr>
              <a:t>and</a:t>
            </a:r>
            <a:r>
              <a:rPr lang="es-E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>
                <a:solidFill>
                  <a:srgbClr val="002060"/>
                </a:solidFill>
              </a:rPr>
              <a:t>his</a:t>
            </a:r>
            <a:r>
              <a:rPr lang="es-ES" sz="2200" b="1" dirty="0">
                <a:solidFill>
                  <a:srgbClr val="002060"/>
                </a:solidFill>
              </a:rPr>
              <a:t> </a:t>
            </a:r>
            <a:r>
              <a:rPr lang="en-CA" sz="2200" b="1" dirty="0" smtClean="0">
                <a:solidFill>
                  <a:srgbClr val="002060"/>
                </a:solidFill>
              </a:rPr>
              <a:t>grandparents do quite different activities! </a:t>
            </a:r>
          </a:p>
          <a:p>
            <a:r>
              <a:rPr lang="en-GB" sz="2400" b="1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¿</a:t>
            </a:r>
            <a:r>
              <a:rPr lang="es-ES" sz="2200" b="1" dirty="0" smtClean="0">
                <a:solidFill>
                  <a:srgbClr val="002060"/>
                </a:solidFill>
              </a:rPr>
              <a:t>Quién </a:t>
            </a:r>
            <a:r>
              <a:rPr lang="es-ES" sz="2200" b="1" dirty="0">
                <a:solidFill>
                  <a:srgbClr val="002060"/>
                </a:solidFill>
              </a:rPr>
              <a:t>habla, </a:t>
            </a:r>
            <a:r>
              <a:rPr lang="es-ES" sz="2200" b="1" dirty="0" smtClean="0">
                <a:solidFill>
                  <a:srgbClr val="002060"/>
                </a:solidFill>
              </a:rPr>
              <a:t>José (‘I’) </a:t>
            </a:r>
            <a:r>
              <a:rPr lang="es-ES" sz="2200" b="1" dirty="0">
                <a:solidFill>
                  <a:srgbClr val="002060"/>
                </a:solidFill>
              </a:rPr>
              <a:t>o los </a:t>
            </a:r>
            <a:r>
              <a:rPr lang="es-ES" sz="2200" b="1" dirty="0" smtClean="0">
                <a:solidFill>
                  <a:srgbClr val="002060"/>
                </a:solidFill>
              </a:rPr>
              <a:t>abuelos (‘we’)? </a:t>
            </a:r>
          </a:p>
          <a:p>
            <a:r>
              <a:rPr lang="en-GB" sz="2200" b="1" dirty="0">
                <a:solidFill>
                  <a:srgbClr val="002060"/>
                </a:solidFill>
              </a:rPr>
              <a:t>Lee la frase, mira la imagen y marca el verbo correcto.</a:t>
            </a:r>
            <a:endParaRPr lang="en-CA" sz="2200" b="1" dirty="0">
              <a:solidFill>
                <a:srgbClr val="002060"/>
              </a:solidFill>
            </a:endParaRPr>
          </a:p>
        </p:txBody>
      </p:sp>
      <p:pic>
        <p:nvPicPr>
          <p:cNvPr id="26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5FBE4DFF-8CF9-4F75-93C2-35280AEAC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49" y="3816885"/>
            <a:ext cx="620997" cy="145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1F7571A-1366-488C-B6C0-F6DFA771F75E}"/>
              </a:ext>
            </a:extLst>
          </p:cNvPr>
          <p:cNvSpPr/>
          <p:nvPr/>
        </p:nvSpPr>
        <p:spPr>
          <a:xfrm>
            <a:off x="11161486" y="0"/>
            <a:ext cx="1030514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391901" y="-462323"/>
            <a:ext cx="10515600" cy="1325563"/>
          </a:xfrm>
        </p:spPr>
        <p:txBody>
          <a:bodyPr>
            <a:norm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leer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70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42" grpId="0" animBg="1"/>
      <p:bldP spid="18" grpId="0" animBg="1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5233494-9B7E-46DA-AE15-C13E36D21A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1829" y="1078151"/>
          <a:ext cx="9264795" cy="10972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71319">
                  <a:extLst>
                    <a:ext uri="{9D8B030D-6E8A-4147-A177-3AD203B41FA5}">
                      <a16:colId xmlns:a16="http://schemas.microsoft.com/office/drawing/2014/main" val="589028621"/>
                    </a:ext>
                  </a:extLst>
                </a:gridCol>
                <a:gridCol w="2363331">
                  <a:extLst>
                    <a:ext uri="{9D8B030D-6E8A-4147-A177-3AD203B41FA5}">
                      <a16:colId xmlns:a16="http://schemas.microsoft.com/office/drawing/2014/main" val="3334331215"/>
                    </a:ext>
                  </a:extLst>
                </a:gridCol>
                <a:gridCol w="2666321">
                  <a:extLst>
                    <a:ext uri="{9D8B030D-6E8A-4147-A177-3AD203B41FA5}">
                      <a16:colId xmlns:a16="http://schemas.microsoft.com/office/drawing/2014/main" val="3426628876"/>
                    </a:ext>
                  </a:extLst>
                </a:gridCol>
                <a:gridCol w="3763824">
                  <a:extLst>
                    <a:ext uri="{9D8B030D-6E8A-4147-A177-3AD203B41FA5}">
                      <a16:colId xmlns:a16="http://schemas.microsoft.com/office/drawing/2014/main" val="2052030207"/>
                    </a:ext>
                  </a:extLst>
                </a:gridCol>
              </a:tblGrid>
              <a:tr h="797874"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tx2"/>
                          </a:solidFill>
                        </a:rPr>
                        <a:t>1.</a:t>
                      </a:r>
                      <a:endParaRPr lang="en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200" dirty="0"/>
                        <a:t>A</a:t>
                      </a:r>
                    </a:p>
                    <a:p>
                      <a:endParaRPr lang="en-CA" dirty="0"/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2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  <a:p>
                      <a:r>
                        <a:rPr lang="en-CA" dirty="0"/>
                        <a:t>                     </a:t>
                      </a:r>
                      <a:endParaRPr lang="en-CA" sz="2200" dirty="0"/>
                    </a:p>
                    <a:p>
                      <a:r>
                        <a:rPr lang="en-CA" dirty="0"/>
                        <a:t>                    </a:t>
                      </a:r>
                      <a:endParaRPr lang="en-CA" sz="2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2200" dirty="0"/>
                    </a:p>
                    <a:p>
                      <a:r>
                        <a:rPr lang="es-ES" sz="2200" dirty="0">
                          <a:solidFill>
                            <a:schemeClr val="tx2"/>
                          </a:solidFill>
                        </a:rPr>
                        <a:t>busco una revista.</a:t>
                      </a:r>
                    </a:p>
                    <a:p>
                      <a:endParaRPr lang="en-CA" sz="2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380994"/>
                  </a:ext>
                </a:extLst>
              </a:tr>
            </a:tbl>
          </a:graphicData>
        </a:graphic>
      </p:graphicFrame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106BDC71-48F1-4EDA-8F62-0B2A32754A7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1828" y="2340713"/>
          <a:ext cx="9264795" cy="11281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71319">
                  <a:extLst>
                    <a:ext uri="{9D8B030D-6E8A-4147-A177-3AD203B41FA5}">
                      <a16:colId xmlns:a16="http://schemas.microsoft.com/office/drawing/2014/main" val="589028621"/>
                    </a:ext>
                  </a:extLst>
                </a:gridCol>
                <a:gridCol w="2363331">
                  <a:extLst>
                    <a:ext uri="{9D8B030D-6E8A-4147-A177-3AD203B41FA5}">
                      <a16:colId xmlns:a16="http://schemas.microsoft.com/office/drawing/2014/main" val="3334331215"/>
                    </a:ext>
                  </a:extLst>
                </a:gridCol>
                <a:gridCol w="2666321">
                  <a:extLst>
                    <a:ext uri="{9D8B030D-6E8A-4147-A177-3AD203B41FA5}">
                      <a16:colId xmlns:a16="http://schemas.microsoft.com/office/drawing/2014/main" val="3426628876"/>
                    </a:ext>
                  </a:extLst>
                </a:gridCol>
                <a:gridCol w="3763824">
                  <a:extLst>
                    <a:ext uri="{9D8B030D-6E8A-4147-A177-3AD203B41FA5}">
                      <a16:colId xmlns:a16="http://schemas.microsoft.com/office/drawing/2014/main" val="2052030207"/>
                    </a:ext>
                  </a:extLst>
                </a:gridCol>
              </a:tblGrid>
              <a:tr h="1128140"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tx2"/>
                          </a:solidFill>
                        </a:rPr>
                        <a:t>2.</a:t>
                      </a:r>
                      <a:endParaRPr lang="en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2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  <a:p>
                      <a:pPr algn="ctr"/>
                      <a:r>
                        <a:rPr lang="es-ES" sz="2200" dirty="0">
                          <a:solidFill>
                            <a:schemeClr val="tx2"/>
                          </a:solidFill>
                        </a:rPr>
                        <a:t>Mi primo</a:t>
                      </a:r>
                      <a:endParaRPr lang="en-CA" dirty="0"/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2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  <a:p>
                      <a:pPr algn="l"/>
                      <a:r>
                        <a:rPr lang="es-ES" sz="2200" dirty="0">
                          <a:solidFill>
                            <a:schemeClr val="tx2"/>
                          </a:solidFill>
                        </a:rPr>
                        <a:t>Mi primo y</a:t>
                      </a:r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es-ES" sz="2200" dirty="0">
                          <a:solidFill>
                            <a:schemeClr val="tx2"/>
                          </a:solidFill>
                        </a:rPr>
                        <a:t>no usamos teléfonos.</a:t>
                      </a:r>
                      <a:endParaRPr lang="en-CA" sz="2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380994"/>
                  </a:ext>
                </a:extLst>
              </a:tr>
            </a:tbl>
          </a:graphicData>
        </a:graphic>
      </p:graphicFrame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CBE3E6E5-C875-405B-8FD8-7399C59A89D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1829" y="3637802"/>
          <a:ext cx="9617907" cy="103632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89283">
                  <a:extLst>
                    <a:ext uri="{9D8B030D-6E8A-4147-A177-3AD203B41FA5}">
                      <a16:colId xmlns:a16="http://schemas.microsoft.com/office/drawing/2014/main" val="589028621"/>
                    </a:ext>
                  </a:extLst>
                </a:gridCol>
                <a:gridCol w="2342813">
                  <a:extLst>
                    <a:ext uri="{9D8B030D-6E8A-4147-A177-3AD203B41FA5}">
                      <a16:colId xmlns:a16="http://schemas.microsoft.com/office/drawing/2014/main" val="3334331215"/>
                    </a:ext>
                  </a:extLst>
                </a:gridCol>
                <a:gridCol w="2683042">
                  <a:extLst>
                    <a:ext uri="{9D8B030D-6E8A-4147-A177-3AD203B41FA5}">
                      <a16:colId xmlns:a16="http://schemas.microsoft.com/office/drawing/2014/main" val="3426628876"/>
                    </a:ext>
                  </a:extLst>
                </a:gridCol>
                <a:gridCol w="4102769">
                  <a:extLst>
                    <a:ext uri="{9D8B030D-6E8A-4147-A177-3AD203B41FA5}">
                      <a16:colId xmlns:a16="http://schemas.microsoft.com/office/drawing/2014/main" val="2052030207"/>
                    </a:ext>
                  </a:extLst>
                </a:gridCol>
              </a:tblGrid>
              <a:tr h="651933"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tx2"/>
                          </a:solidFill>
                        </a:rPr>
                        <a:t>3.</a:t>
                      </a:r>
                      <a:endParaRPr lang="en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2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  <a:p>
                      <a:pPr algn="ctr"/>
                      <a:endParaRPr lang="es-ES" sz="2200" dirty="0">
                        <a:solidFill>
                          <a:schemeClr val="tx2"/>
                        </a:solidFill>
                      </a:endParaRPr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ES" sz="2200" dirty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s-ES" sz="2200" dirty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en-CA" dirty="0"/>
                        <a:t>                    </a:t>
                      </a:r>
                      <a:endParaRPr lang="en-CA" sz="2200" dirty="0">
                        <a:solidFill>
                          <a:schemeClr val="tx2"/>
                        </a:solidFill>
                      </a:endParaRPr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es-ES" sz="2200" dirty="0" smtClean="0">
                          <a:solidFill>
                            <a:schemeClr val="tx2"/>
                          </a:solidFill>
                        </a:rPr>
                        <a:t>paso tiempo en casa.</a:t>
                      </a:r>
                      <a:endParaRPr lang="en-CA" sz="2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380994"/>
                  </a:ext>
                </a:extLst>
              </a:tr>
            </a:tbl>
          </a:graphicData>
        </a:graphic>
      </p:graphicFrame>
      <p:pic>
        <p:nvPicPr>
          <p:cNvPr id="15" name="Image 14">
            <a:extLst>
              <a:ext uri="{FF2B5EF4-FFF2-40B4-BE49-F238E27FC236}">
                <a16:creationId xmlns:a16="http://schemas.microsoft.com/office/drawing/2014/main" id="{72904683-CD6F-4105-A097-88EB94BC96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339" y="3673686"/>
            <a:ext cx="740471" cy="98760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098CCD8-6882-43C5-93B2-D16577ABD6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107" y="3637741"/>
            <a:ext cx="740471" cy="98760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27A1FD2-F17A-4BC9-9287-BE1E0E2AAC8A}"/>
              </a:ext>
            </a:extLst>
          </p:cNvPr>
          <p:cNvSpPr txBox="1"/>
          <p:nvPr/>
        </p:nvSpPr>
        <p:spPr>
          <a:xfrm>
            <a:off x="4953376" y="1411347"/>
            <a:ext cx="3615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002060"/>
                </a:solidFill>
              </a:rPr>
              <a:t>y</a:t>
            </a:r>
            <a:endParaRPr lang="en-CA" sz="2200" b="1" dirty="0">
              <a:solidFill>
                <a:srgbClr val="00206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0A7FAB4-1A0B-4C97-BE07-C5B1148690AD}"/>
              </a:ext>
            </a:extLst>
          </p:cNvPr>
          <p:cNvSpPr txBox="1"/>
          <p:nvPr/>
        </p:nvSpPr>
        <p:spPr>
          <a:xfrm>
            <a:off x="4953375" y="4003433"/>
            <a:ext cx="3615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002060"/>
                </a:solidFill>
              </a:rPr>
              <a:t>y</a:t>
            </a:r>
            <a:endParaRPr lang="en-CA" sz="2200" b="1" dirty="0">
              <a:solidFill>
                <a:srgbClr val="002060"/>
              </a:solidFill>
            </a:endParaRPr>
          </a:p>
        </p:txBody>
      </p:sp>
      <p:pic>
        <p:nvPicPr>
          <p:cNvPr id="24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218743F4-EFF4-4D53-9232-1AE674C28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934" y="1069395"/>
            <a:ext cx="447855" cy="104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EE4D43D7-D2D0-479A-A0FE-67EE2E288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300" y="2378158"/>
            <a:ext cx="447855" cy="104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Tableau 25">
            <a:extLst>
              <a:ext uri="{FF2B5EF4-FFF2-40B4-BE49-F238E27FC236}">
                <a16:creationId xmlns:a16="http://schemas.microsoft.com/office/drawing/2014/main" id="{5B76B52C-DA99-4288-80AF-2E6B0785D36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64907" y="4876849"/>
          <a:ext cx="9617908" cy="10972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79480">
                  <a:extLst>
                    <a:ext uri="{9D8B030D-6E8A-4147-A177-3AD203B41FA5}">
                      <a16:colId xmlns:a16="http://schemas.microsoft.com/office/drawing/2014/main" val="589028621"/>
                    </a:ext>
                  </a:extLst>
                </a:gridCol>
                <a:gridCol w="1078962">
                  <a:extLst>
                    <a:ext uri="{9D8B030D-6E8A-4147-A177-3AD203B41FA5}">
                      <a16:colId xmlns:a16="http://schemas.microsoft.com/office/drawing/2014/main" val="3334331215"/>
                    </a:ext>
                  </a:extLst>
                </a:gridCol>
                <a:gridCol w="2056063">
                  <a:extLst>
                    <a:ext uri="{9D8B030D-6E8A-4147-A177-3AD203B41FA5}">
                      <a16:colId xmlns:a16="http://schemas.microsoft.com/office/drawing/2014/main" val="3426628876"/>
                    </a:ext>
                  </a:extLst>
                </a:gridCol>
                <a:gridCol w="2417992">
                  <a:extLst>
                    <a:ext uri="{9D8B030D-6E8A-4147-A177-3AD203B41FA5}">
                      <a16:colId xmlns:a16="http://schemas.microsoft.com/office/drawing/2014/main" val="3473904841"/>
                    </a:ext>
                  </a:extLst>
                </a:gridCol>
                <a:gridCol w="3585411">
                  <a:extLst>
                    <a:ext uri="{9D8B030D-6E8A-4147-A177-3AD203B41FA5}">
                      <a16:colId xmlns:a16="http://schemas.microsoft.com/office/drawing/2014/main" val="2052030207"/>
                    </a:ext>
                  </a:extLst>
                </a:gridCol>
              </a:tblGrid>
              <a:tr h="766877"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tx2"/>
                          </a:solidFill>
                        </a:rPr>
                        <a:t>4.</a:t>
                      </a:r>
                      <a:endParaRPr lang="en-CA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2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  <a:p>
                      <a:pPr algn="ctr"/>
                      <a:endParaRPr lang="es-ES" sz="2200" dirty="0">
                        <a:solidFill>
                          <a:schemeClr val="tx2"/>
                        </a:solidFill>
                      </a:endParaRPr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20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ES" sz="2200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  <a:p>
                      <a:r>
                        <a:rPr lang="en-CA" dirty="0"/>
                        <a:t>                    </a:t>
                      </a:r>
                      <a:endParaRPr lang="en-CA" sz="2200" dirty="0">
                        <a:solidFill>
                          <a:schemeClr val="tx2"/>
                        </a:solidFill>
                      </a:endParaRPr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200" dirty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CA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2200" dirty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es-ES" sz="2200" dirty="0">
                          <a:solidFill>
                            <a:schemeClr val="tx2"/>
                          </a:solidFill>
                        </a:rPr>
                        <a:t>preparamos la comida.</a:t>
                      </a:r>
                    </a:p>
                    <a:p>
                      <a:endParaRPr lang="en-CA" sz="2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380994"/>
                  </a:ext>
                </a:extLst>
              </a:tr>
            </a:tbl>
          </a:graphicData>
        </a:graphic>
      </p:graphicFrame>
      <p:pic>
        <p:nvPicPr>
          <p:cNvPr id="27" name="Image 26">
            <a:extLst>
              <a:ext uri="{FF2B5EF4-FFF2-40B4-BE49-F238E27FC236}">
                <a16:creationId xmlns:a16="http://schemas.microsoft.com/office/drawing/2014/main" id="{3F8D4054-7E6E-4093-961B-DCA4D9A9C5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996" y="4958360"/>
            <a:ext cx="740471" cy="98760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47E116C-B7D2-4BCE-A07D-EF31BFE79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399" y="4948083"/>
            <a:ext cx="740471" cy="98760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7856500-B1A5-4B30-824C-CB0D19BBD1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785" y="4920961"/>
            <a:ext cx="740471" cy="987603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138AD86F-100C-4FB7-A982-9FC7321CF29A}"/>
              </a:ext>
            </a:extLst>
          </p:cNvPr>
          <p:cNvSpPr txBox="1"/>
          <p:nvPr/>
        </p:nvSpPr>
        <p:spPr>
          <a:xfrm>
            <a:off x="3403337" y="5424835"/>
            <a:ext cx="3615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002060"/>
                </a:solidFill>
              </a:rPr>
              <a:t>y</a:t>
            </a:r>
            <a:endParaRPr lang="en-CA" sz="2200" b="1" dirty="0">
              <a:solidFill>
                <a:srgbClr val="002060"/>
              </a:solidFill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94B98EC-8D73-4E34-A748-EE5B16DF2E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18" y="4963875"/>
            <a:ext cx="740471" cy="987603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A4F16AD-D3E3-4DB1-96DB-CC963754DD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413" y="4885115"/>
            <a:ext cx="740471" cy="987603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41CA2902-71D9-4D39-9727-33F04AA308D3}"/>
              </a:ext>
            </a:extLst>
          </p:cNvPr>
          <p:cNvSpPr txBox="1"/>
          <p:nvPr/>
        </p:nvSpPr>
        <p:spPr>
          <a:xfrm>
            <a:off x="6051010" y="5199318"/>
            <a:ext cx="3615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002060"/>
                </a:solidFill>
              </a:rPr>
              <a:t>y</a:t>
            </a:r>
            <a:endParaRPr lang="en-CA" sz="2200" b="1" dirty="0">
              <a:solidFill>
                <a:srgbClr val="002060"/>
              </a:solidFill>
            </a:endParaRPr>
          </a:p>
        </p:txBody>
      </p:sp>
      <p:pic>
        <p:nvPicPr>
          <p:cNvPr id="34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B1244C36-78F3-44D2-82A4-053DE444F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876" y="4898460"/>
            <a:ext cx="447855" cy="104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49">
            <a:extLst>
              <a:ext uri="{FF2B5EF4-FFF2-40B4-BE49-F238E27FC236}">
                <a16:creationId xmlns:a16="http://schemas.microsoft.com/office/drawing/2014/main" id="{3FD31D7E-2E17-44BF-AA8B-E16600A5525A}"/>
              </a:ext>
            </a:extLst>
          </p:cNvPr>
          <p:cNvSpPr/>
          <p:nvPr/>
        </p:nvSpPr>
        <p:spPr>
          <a:xfrm>
            <a:off x="1631293" y="1153248"/>
            <a:ext cx="1538821" cy="1018515"/>
          </a:xfrm>
          <a:prstGeom prst="ellipse">
            <a:avLst/>
          </a:prstGeom>
          <a:noFill/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6" name="Oval 49">
            <a:extLst>
              <a:ext uri="{FF2B5EF4-FFF2-40B4-BE49-F238E27FC236}">
                <a16:creationId xmlns:a16="http://schemas.microsoft.com/office/drawing/2014/main" id="{D61A0B16-DC51-439C-8820-D92A46641E85}"/>
              </a:ext>
            </a:extLst>
          </p:cNvPr>
          <p:cNvSpPr/>
          <p:nvPr/>
        </p:nvSpPr>
        <p:spPr>
          <a:xfrm>
            <a:off x="3603573" y="2317656"/>
            <a:ext cx="2813552" cy="1232702"/>
          </a:xfrm>
          <a:prstGeom prst="ellipse">
            <a:avLst/>
          </a:prstGeom>
          <a:noFill/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7" name="Oval 49">
            <a:extLst>
              <a:ext uri="{FF2B5EF4-FFF2-40B4-BE49-F238E27FC236}">
                <a16:creationId xmlns:a16="http://schemas.microsoft.com/office/drawing/2014/main" id="{8B5F27DD-19CF-4D72-A92D-126B16FB2C1E}"/>
              </a:ext>
            </a:extLst>
          </p:cNvPr>
          <p:cNvSpPr/>
          <p:nvPr/>
        </p:nvSpPr>
        <p:spPr>
          <a:xfrm>
            <a:off x="1622504" y="3585475"/>
            <a:ext cx="1547610" cy="1062066"/>
          </a:xfrm>
          <a:prstGeom prst="ellipse">
            <a:avLst/>
          </a:prstGeom>
          <a:noFill/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8" name="Oval 49">
            <a:extLst>
              <a:ext uri="{FF2B5EF4-FFF2-40B4-BE49-F238E27FC236}">
                <a16:creationId xmlns:a16="http://schemas.microsoft.com/office/drawing/2014/main" id="{2F58E36F-87B1-4D7D-B30C-0D4DA93DB6CC}"/>
              </a:ext>
            </a:extLst>
          </p:cNvPr>
          <p:cNvSpPr/>
          <p:nvPr/>
        </p:nvSpPr>
        <p:spPr>
          <a:xfrm>
            <a:off x="4391782" y="4726449"/>
            <a:ext cx="2964407" cy="1557055"/>
          </a:xfrm>
          <a:prstGeom prst="ellipse">
            <a:avLst/>
          </a:prstGeom>
          <a:noFill/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9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6E1267CF-5E62-4F80-851A-0BA5103D1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539" y="1124260"/>
            <a:ext cx="447855" cy="104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F67B00C2-12CE-48FB-A39E-9ABD2B473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16" y="3634134"/>
            <a:ext cx="385292" cy="90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B6E0F69-615D-479E-9614-43B0CFF754AF}"/>
              </a:ext>
            </a:extLst>
          </p:cNvPr>
          <p:cNvSpPr txBox="1"/>
          <p:nvPr/>
        </p:nvSpPr>
        <p:spPr>
          <a:xfrm>
            <a:off x="848582" y="146957"/>
            <a:ext cx="7514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Lee la </a:t>
            </a:r>
            <a:r>
              <a:rPr lang="en-GB" sz="2000" b="1" dirty="0" smtClean="0">
                <a:solidFill>
                  <a:srgbClr val="002060"/>
                </a:solidFill>
              </a:rPr>
              <a:t>frase y marca la imagen correcta. </a:t>
            </a:r>
          </a:p>
          <a:p>
            <a:r>
              <a:rPr lang="en-GB" sz="2000" b="1" dirty="0" smtClean="0">
                <a:solidFill>
                  <a:srgbClr val="002060"/>
                </a:solidFill>
              </a:rPr>
              <a:t>¿</a:t>
            </a:r>
            <a:r>
              <a:rPr lang="en-GB" sz="2000" b="1" dirty="0" err="1" smtClean="0">
                <a:solidFill>
                  <a:srgbClr val="002060"/>
                </a:solidFill>
              </a:rPr>
              <a:t>Quién</a:t>
            </a:r>
            <a:r>
              <a:rPr lang="en-GB" sz="2000" b="1" dirty="0" smtClean="0">
                <a:solidFill>
                  <a:srgbClr val="002060"/>
                </a:solidFill>
              </a:rPr>
              <a:t> </a:t>
            </a:r>
            <a:r>
              <a:rPr lang="en-GB" sz="2000" b="1" dirty="0" err="1" smtClean="0">
                <a:solidFill>
                  <a:srgbClr val="002060"/>
                </a:solidFill>
              </a:rPr>
              <a:t>habla</a:t>
            </a:r>
            <a:r>
              <a:rPr lang="en-GB" sz="2000" b="1" dirty="0" smtClean="0">
                <a:solidFill>
                  <a:srgbClr val="002060"/>
                </a:solidFill>
              </a:rPr>
              <a:t>, solo José (‘I’) o José y </a:t>
            </a:r>
            <a:r>
              <a:rPr lang="en-GB" sz="2000" b="1" dirty="0" err="1" smtClean="0">
                <a:solidFill>
                  <a:srgbClr val="002060"/>
                </a:solidFill>
              </a:rPr>
              <a:t>otra</a:t>
            </a:r>
            <a:r>
              <a:rPr lang="en-GB" sz="2000" b="1" dirty="0" smtClean="0">
                <a:solidFill>
                  <a:srgbClr val="002060"/>
                </a:solidFill>
              </a:rPr>
              <a:t> persona (‘we’)?</a:t>
            </a:r>
            <a:endParaRPr lang="en-CA" sz="2000" b="1" dirty="0">
              <a:solidFill>
                <a:srgbClr val="002060"/>
              </a:solidFill>
            </a:endParaRPr>
          </a:p>
        </p:txBody>
      </p:sp>
      <p:pic>
        <p:nvPicPr>
          <p:cNvPr id="42" name="Image 26">
            <a:extLst>
              <a:ext uri="{FF2B5EF4-FFF2-40B4-BE49-F238E27FC236}">
                <a16:creationId xmlns:a16="http://schemas.microsoft.com/office/drawing/2014/main" id="{3F8D4054-7E6E-4093-961B-DCA4D9A9C5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339" y="1115630"/>
            <a:ext cx="740471" cy="987603"/>
          </a:xfrm>
          <a:prstGeom prst="rect">
            <a:avLst/>
          </a:prstGeom>
        </p:spPr>
      </p:pic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B1F7571A-1366-488C-B6C0-F6DFA771F75E}"/>
              </a:ext>
            </a:extLst>
          </p:cNvPr>
          <p:cNvSpPr/>
          <p:nvPr/>
        </p:nvSpPr>
        <p:spPr>
          <a:xfrm>
            <a:off x="11076618" y="0"/>
            <a:ext cx="111538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341100" y="-462323"/>
            <a:ext cx="10515600" cy="1325563"/>
          </a:xfrm>
        </p:spPr>
        <p:txBody>
          <a:bodyPr>
            <a:norm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leer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5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0AFCB81-756A-41AE-A2F3-877B8631F04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9531" y="792959"/>
          <a:ext cx="11123940" cy="553225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16373">
                  <a:extLst>
                    <a:ext uri="{9D8B030D-6E8A-4147-A177-3AD203B41FA5}">
                      <a16:colId xmlns:a16="http://schemas.microsoft.com/office/drawing/2014/main" val="1211227872"/>
                    </a:ext>
                  </a:extLst>
                </a:gridCol>
                <a:gridCol w="1012874">
                  <a:extLst>
                    <a:ext uri="{9D8B030D-6E8A-4147-A177-3AD203B41FA5}">
                      <a16:colId xmlns:a16="http://schemas.microsoft.com/office/drawing/2014/main" val="3665025317"/>
                    </a:ext>
                  </a:extLst>
                </a:gridCol>
                <a:gridCol w="1012874">
                  <a:extLst>
                    <a:ext uri="{9D8B030D-6E8A-4147-A177-3AD203B41FA5}">
                      <a16:colId xmlns:a16="http://schemas.microsoft.com/office/drawing/2014/main" val="751070692"/>
                    </a:ext>
                  </a:extLst>
                </a:gridCol>
                <a:gridCol w="4430323">
                  <a:extLst>
                    <a:ext uri="{9D8B030D-6E8A-4147-A177-3AD203B41FA5}">
                      <a16:colId xmlns:a16="http://schemas.microsoft.com/office/drawing/2014/main" val="3335862365"/>
                    </a:ext>
                  </a:extLst>
                </a:gridCol>
                <a:gridCol w="4051496">
                  <a:extLst>
                    <a:ext uri="{9D8B030D-6E8A-4147-A177-3AD203B41FA5}">
                      <a16:colId xmlns:a16="http://schemas.microsoft.com/office/drawing/2014/main" val="1403173252"/>
                    </a:ext>
                  </a:extLst>
                </a:gridCol>
              </a:tblGrid>
              <a:tr h="1296893">
                <a:tc>
                  <a:txBody>
                    <a:bodyPr/>
                    <a:lstStyle/>
                    <a:p>
                      <a:endParaRPr lang="en-CA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951032"/>
                  </a:ext>
                </a:extLst>
              </a:tr>
              <a:tr h="633367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CA" dirty="0"/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188363"/>
                  </a:ext>
                </a:extLst>
              </a:tr>
              <a:tr h="599214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152529"/>
                  </a:ext>
                </a:extLst>
              </a:tr>
              <a:tr h="599214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245403"/>
                  </a:ext>
                </a:extLst>
              </a:tr>
              <a:tr h="599214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933260"/>
                  </a:ext>
                </a:extLst>
              </a:tr>
              <a:tr h="599214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272647"/>
                  </a:ext>
                </a:extLst>
              </a:tr>
              <a:tr h="599214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0344741"/>
                  </a:ext>
                </a:extLst>
              </a:tr>
              <a:tr h="599214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676424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8A9A7F6A-6E8E-4BCF-8FD3-E9FAE0CEA73A}"/>
              </a:ext>
            </a:extLst>
          </p:cNvPr>
          <p:cNvSpPr txBox="1"/>
          <p:nvPr/>
        </p:nvSpPr>
        <p:spPr>
          <a:xfrm>
            <a:off x="3382108" y="2308886"/>
            <a:ext cx="4501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2060"/>
                </a:solidFill>
              </a:rPr>
              <a:t>No trabajamos</a:t>
            </a:r>
            <a:r>
              <a:rPr lang="es-ES" sz="2000" b="1" dirty="0">
                <a:solidFill>
                  <a:srgbClr val="115076"/>
                </a:solidFill>
              </a:rPr>
              <a:t>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9BDFBE1-BCFA-496F-853F-946653DC9D6C}"/>
              </a:ext>
            </a:extLst>
          </p:cNvPr>
          <p:cNvSpPr txBox="1"/>
          <p:nvPr/>
        </p:nvSpPr>
        <p:spPr>
          <a:xfrm>
            <a:off x="3382108" y="2888259"/>
            <a:ext cx="4501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accent5">
                    <a:lumMod val="50000"/>
                  </a:schemeClr>
                </a:solidFill>
              </a:rPr>
              <a:t>Preparo la comida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7EDEA23-F1EC-46DC-98F0-D255C9F7D777}"/>
              </a:ext>
            </a:extLst>
          </p:cNvPr>
          <p:cNvSpPr txBox="1"/>
          <p:nvPr/>
        </p:nvSpPr>
        <p:spPr>
          <a:xfrm>
            <a:off x="3383411" y="350798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accent5">
                    <a:lumMod val="50000"/>
                  </a:schemeClr>
                </a:solidFill>
              </a:rPr>
              <a:t>Pasamos tiempo con animales</a:t>
            </a:r>
            <a:r>
              <a:rPr lang="fr-CA" sz="20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CA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413B038-F081-4CB3-94EB-81E0DD4EE749}"/>
              </a:ext>
            </a:extLst>
          </p:cNvPr>
          <p:cNvSpPr txBox="1"/>
          <p:nvPr/>
        </p:nvSpPr>
        <p:spPr>
          <a:xfrm>
            <a:off x="3382108" y="4111553"/>
            <a:ext cx="4396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accent5">
                    <a:lumMod val="50000"/>
                  </a:schemeClr>
                </a:solidFill>
              </a:rPr>
              <a:t>Hoy descansamos.</a:t>
            </a:r>
            <a:r>
              <a:rPr lang="fr-CA" sz="20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CA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E86656A-1977-4C93-B1D2-0E3455A9BCB6}"/>
              </a:ext>
            </a:extLst>
          </p:cNvPr>
          <p:cNvSpPr txBox="1"/>
          <p:nvPr/>
        </p:nvSpPr>
        <p:spPr>
          <a:xfrm>
            <a:off x="3382108" y="4705916"/>
            <a:ext cx="4396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accent5">
                    <a:lumMod val="50000"/>
                  </a:schemeClr>
                </a:solidFill>
              </a:rPr>
              <a:t>Estudio en </a:t>
            </a:r>
            <a:r>
              <a:rPr lang="es-ES" sz="2000" b="1" dirty="0" smtClean="0">
                <a:solidFill>
                  <a:schemeClr val="accent5">
                    <a:lumMod val="50000"/>
                  </a:schemeClr>
                </a:solidFill>
              </a:rPr>
              <a:t>casa</a:t>
            </a:r>
            <a:r>
              <a:rPr lang="es-ES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CA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58D1F4-03A9-49C2-B089-8006042217F0}"/>
              </a:ext>
            </a:extLst>
          </p:cNvPr>
          <p:cNvSpPr txBox="1"/>
          <p:nvPr/>
        </p:nvSpPr>
        <p:spPr>
          <a:xfrm>
            <a:off x="3382108" y="5313331"/>
            <a:ext cx="3188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accent5">
                    <a:lumMod val="50000"/>
                  </a:schemeClr>
                </a:solidFill>
              </a:rPr>
              <a:t>Hablamos inglés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CA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E2CA705-E5E2-4DC0-AA96-5ADBDAD9B502}"/>
              </a:ext>
            </a:extLst>
          </p:cNvPr>
          <p:cNvSpPr txBox="1"/>
          <p:nvPr/>
        </p:nvSpPr>
        <p:spPr>
          <a:xfrm>
            <a:off x="3359530" y="5918390"/>
            <a:ext cx="4291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accent5">
                    <a:lumMod val="50000"/>
                  </a:schemeClr>
                </a:solidFill>
              </a:rPr>
              <a:t>Buscamos un profesor de arte. </a:t>
            </a:r>
            <a:endParaRPr lang="en-CA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Action Button: Custom 6">
            <a:hlinkClick r:id="" action="ppaction://noaction" highlightClick="1">
              <a:snd r:embed="rId3" name="no trabajamos.wav"/>
            </a:hlinkClick>
            <a:extLst>
              <a:ext uri="{FF2B5EF4-FFF2-40B4-BE49-F238E27FC236}">
                <a16:creationId xmlns:a16="http://schemas.microsoft.com/office/drawing/2014/main" id="{E5B71CAD-17BA-4283-B07F-4D3325846CF7}"/>
              </a:ext>
            </a:extLst>
          </p:cNvPr>
          <p:cNvSpPr/>
          <p:nvPr/>
        </p:nvSpPr>
        <p:spPr>
          <a:xfrm>
            <a:off x="936333" y="2211161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4" name="Action Button: Custom 7">
            <a:hlinkClick r:id="" action="ppaction://noaction" highlightClick="1">
              <a:snd r:embed="rId4" name="preparo la comida.wav"/>
            </a:hlinkClick>
            <a:extLst>
              <a:ext uri="{FF2B5EF4-FFF2-40B4-BE49-F238E27FC236}">
                <a16:creationId xmlns:a16="http://schemas.microsoft.com/office/drawing/2014/main" id="{1D213BAF-8B5C-4377-A451-F8A2A028D0D4}"/>
              </a:ext>
            </a:extLst>
          </p:cNvPr>
          <p:cNvSpPr/>
          <p:nvPr/>
        </p:nvSpPr>
        <p:spPr>
          <a:xfrm>
            <a:off x="936333" y="2789579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5" name="Action Button: Custom 8">
            <a:hlinkClick r:id="" action="ppaction://noaction" highlightClick="1">
              <a:snd r:embed="rId5" name="pasamos tiempo con animales.wav"/>
            </a:hlinkClick>
            <a:extLst>
              <a:ext uri="{FF2B5EF4-FFF2-40B4-BE49-F238E27FC236}">
                <a16:creationId xmlns:a16="http://schemas.microsoft.com/office/drawing/2014/main" id="{D10C7D74-3B5D-4D95-938A-5C6B763BD1E2}"/>
              </a:ext>
            </a:extLst>
          </p:cNvPr>
          <p:cNvSpPr/>
          <p:nvPr/>
        </p:nvSpPr>
        <p:spPr>
          <a:xfrm>
            <a:off x="936332" y="3429000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6" name="Action Button: Custom 9">
            <a:hlinkClick r:id="" action="ppaction://noaction" highlightClick="1">
              <a:snd r:embed="rId6" name="hoy descansamos.wav"/>
            </a:hlinkClick>
            <a:extLst>
              <a:ext uri="{FF2B5EF4-FFF2-40B4-BE49-F238E27FC236}">
                <a16:creationId xmlns:a16="http://schemas.microsoft.com/office/drawing/2014/main" id="{64DD0635-6699-4EF0-97D1-39187B159A82}"/>
              </a:ext>
            </a:extLst>
          </p:cNvPr>
          <p:cNvSpPr/>
          <p:nvPr/>
        </p:nvSpPr>
        <p:spPr>
          <a:xfrm>
            <a:off x="943687" y="4068421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7" name="Action Button: Custom 10">
            <a:hlinkClick r:id="" action="ppaction://noaction" highlightClick="1">
              <a:snd r:embed="rId7" name="estudio en casa.wav"/>
            </a:hlinkClick>
            <a:extLst>
              <a:ext uri="{FF2B5EF4-FFF2-40B4-BE49-F238E27FC236}">
                <a16:creationId xmlns:a16="http://schemas.microsoft.com/office/drawing/2014/main" id="{DD000481-A16B-486B-A23B-0452D337C548}"/>
              </a:ext>
            </a:extLst>
          </p:cNvPr>
          <p:cNvSpPr/>
          <p:nvPr/>
        </p:nvSpPr>
        <p:spPr>
          <a:xfrm>
            <a:off x="936332" y="4646839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8" name="Action Button: Custom 11">
            <a:hlinkClick r:id="" action="ppaction://noaction" highlightClick="1">
              <a:snd r:embed="rId8" name="hablamos inglés.wav"/>
            </a:hlinkClick>
            <a:extLst>
              <a:ext uri="{FF2B5EF4-FFF2-40B4-BE49-F238E27FC236}">
                <a16:creationId xmlns:a16="http://schemas.microsoft.com/office/drawing/2014/main" id="{B470B2D8-4BD9-44C5-A943-022DC820D940}"/>
              </a:ext>
            </a:extLst>
          </p:cNvPr>
          <p:cNvSpPr/>
          <p:nvPr/>
        </p:nvSpPr>
        <p:spPr>
          <a:xfrm>
            <a:off x="943687" y="5243345"/>
            <a:ext cx="355485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9" name="Action Button: Custom 11">
            <a:hlinkClick r:id="" action="ppaction://noaction" highlightClick="1">
              <a:snd r:embed="rId9" name="buscamos un profesor de arte.wav"/>
            </a:hlinkClick>
            <a:extLst>
              <a:ext uri="{FF2B5EF4-FFF2-40B4-BE49-F238E27FC236}">
                <a16:creationId xmlns:a16="http://schemas.microsoft.com/office/drawing/2014/main" id="{36D8EA19-7A4D-4CDB-B249-4CDB3A9AD086}"/>
              </a:ext>
            </a:extLst>
          </p:cNvPr>
          <p:cNvSpPr/>
          <p:nvPr/>
        </p:nvSpPr>
        <p:spPr>
          <a:xfrm>
            <a:off x="935850" y="5867866"/>
            <a:ext cx="355485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30" name="TextBox 35">
            <a:extLst>
              <a:ext uri="{FF2B5EF4-FFF2-40B4-BE49-F238E27FC236}">
                <a16:creationId xmlns:a16="http://schemas.microsoft.com/office/drawing/2014/main" id="{B5C4F601-C16C-4BD2-A292-0738F92F9E06}"/>
              </a:ext>
            </a:extLst>
          </p:cNvPr>
          <p:cNvSpPr txBox="1"/>
          <p:nvPr/>
        </p:nvSpPr>
        <p:spPr>
          <a:xfrm>
            <a:off x="819531" y="119846"/>
            <a:ext cx="19624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Escucha.</a:t>
            </a:r>
          </a:p>
        </p:txBody>
      </p:sp>
      <p:sp>
        <p:nvSpPr>
          <p:cNvPr id="31" name="TextBox 36">
            <a:extLst>
              <a:ext uri="{FF2B5EF4-FFF2-40B4-BE49-F238E27FC236}">
                <a16:creationId xmlns:a16="http://schemas.microsoft.com/office/drawing/2014/main" id="{EC7C5C44-F6B6-4D47-B4B5-07ABE31AE0DD}"/>
              </a:ext>
            </a:extLst>
          </p:cNvPr>
          <p:cNvSpPr txBox="1"/>
          <p:nvPr/>
        </p:nvSpPr>
        <p:spPr>
          <a:xfrm>
            <a:off x="2122712" y="119846"/>
            <a:ext cx="38233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Marca ‘I’ o ‘WE’.</a:t>
            </a:r>
          </a:p>
        </p:txBody>
      </p:sp>
      <p:pic>
        <p:nvPicPr>
          <p:cNvPr id="32" name="Picture 14">
            <a:extLst>
              <a:ext uri="{FF2B5EF4-FFF2-40B4-BE49-F238E27FC236}">
                <a16:creationId xmlns:a16="http://schemas.microsoft.com/office/drawing/2014/main" id="{732BBCEC-24FB-4712-9EDC-02AF6FC035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35" y="2098957"/>
            <a:ext cx="522871" cy="544657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9C4D2EFB-6C42-42A6-9627-8011B0837F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41" y="2708996"/>
            <a:ext cx="522871" cy="544657"/>
          </a:xfrm>
          <a:prstGeom prst="rect">
            <a:avLst/>
          </a:prstGeom>
        </p:spPr>
      </p:pic>
      <p:pic>
        <p:nvPicPr>
          <p:cNvPr id="34" name="Picture 14">
            <a:extLst>
              <a:ext uri="{FF2B5EF4-FFF2-40B4-BE49-F238E27FC236}">
                <a16:creationId xmlns:a16="http://schemas.microsoft.com/office/drawing/2014/main" id="{11C4D2C0-8093-4BB3-99EC-38624394F8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35" y="3316796"/>
            <a:ext cx="522871" cy="544657"/>
          </a:xfrm>
          <a:prstGeom prst="rect">
            <a:avLst/>
          </a:prstGeom>
        </p:spPr>
      </p:pic>
      <p:pic>
        <p:nvPicPr>
          <p:cNvPr id="35" name="Picture 14">
            <a:extLst>
              <a:ext uri="{FF2B5EF4-FFF2-40B4-BE49-F238E27FC236}">
                <a16:creationId xmlns:a16="http://schemas.microsoft.com/office/drawing/2014/main" id="{0486BC4C-1A7F-4C47-B39D-C728658B8B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34" y="3908090"/>
            <a:ext cx="522871" cy="544657"/>
          </a:xfrm>
          <a:prstGeom prst="rect">
            <a:avLst/>
          </a:prstGeom>
        </p:spPr>
      </p:pic>
      <p:pic>
        <p:nvPicPr>
          <p:cNvPr id="36" name="Picture 14">
            <a:extLst>
              <a:ext uri="{FF2B5EF4-FFF2-40B4-BE49-F238E27FC236}">
                <a16:creationId xmlns:a16="http://schemas.microsoft.com/office/drawing/2014/main" id="{D42BA8EE-51A7-43C3-80CB-BD4ADD38D2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516" y="4534635"/>
            <a:ext cx="522871" cy="544657"/>
          </a:xfrm>
          <a:prstGeom prst="rect">
            <a:avLst/>
          </a:prstGeom>
        </p:spPr>
      </p:pic>
      <p:pic>
        <p:nvPicPr>
          <p:cNvPr id="37" name="Picture 14">
            <a:extLst>
              <a:ext uri="{FF2B5EF4-FFF2-40B4-BE49-F238E27FC236}">
                <a16:creationId xmlns:a16="http://schemas.microsoft.com/office/drawing/2014/main" id="{14F35A87-A7ED-4E0E-B59E-343115ED1C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163" y="5106026"/>
            <a:ext cx="522871" cy="544657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DF0850B0-5070-447C-9FB7-9DE8438F2A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52" y="5734095"/>
            <a:ext cx="522871" cy="544657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E39420B0-EF0D-4ABB-8227-92EDF245E768}"/>
              </a:ext>
            </a:extLst>
          </p:cNvPr>
          <p:cNvSpPr txBox="1"/>
          <p:nvPr/>
        </p:nvSpPr>
        <p:spPr>
          <a:xfrm>
            <a:off x="7386710" y="347545"/>
            <a:ext cx="40925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Translate the sentence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BEEE8F4-46D7-4387-AB2D-9EFB50BEC460}"/>
              </a:ext>
            </a:extLst>
          </p:cNvPr>
          <p:cNvSpPr txBox="1"/>
          <p:nvPr/>
        </p:nvSpPr>
        <p:spPr>
          <a:xfrm>
            <a:off x="8023024" y="2308886"/>
            <a:ext cx="3779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02060"/>
                </a:solidFill>
              </a:rPr>
              <a:t>We don’t work</a:t>
            </a:r>
            <a:r>
              <a:rPr lang="en-CA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2FB45D0D-586E-4F85-BC38-D41551C4FD4E}"/>
              </a:ext>
            </a:extLst>
          </p:cNvPr>
          <p:cNvSpPr txBox="1"/>
          <p:nvPr/>
        </p:nvSpPr>
        <p:spPr>
          <a:xfrm>
            <a:off x="8023024" y="2859891"/>
            <a:ext cx="3135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02060"/>
                </a:solidFill>
              </a:rPr>
              <a:t>I prepare the food.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0C9FEA90-DA31-4886-9828-2323BF69A80E}"/>
              </a:ext>
            </a:extLst>
          </p:cNvPr>
          <p:cNvSpPr txBox="1"/>
          <p:nvPr/>
        </p:nvSpPr>
        <p:spPr>
          <a:xfrm>
            <a:off x="8023024" y="3435763"/>
            <a:ext cx="3779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We spend time with animals.</a:t>
            </a:r>
            <a:endParaRPr lang="en-CA" sz="2000" b="1" dirty="0">
              <a:solidFill>
                <a:srgbClr val="002060"/>
              </a:solidFill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ABFA5553-DB25-4671-9B4C-29157D1E94C5}"/>
              </a:ext>
            </a:extLst>
          </p:cNvPr>
          <p:cNvSpPr txBox="1"/>
          <p:nvPr/>
        </p:nvSpPr>
        <p:spPr>
          <a:xfrm>
            <a:off x="8023024" y="4068421"/>
            <a:ext cx="3135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Today we rest.</a:t>
            </a:r>
            <a:endParaRPr lang="en-CA" sz="2000" b="1" dirty="0">
              <a:solidFill>
                <a:srgbClr val="002060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0DE16804-782A-43BC-95F4-E9DF5BEC3962}"/>
              </a:ext>
            </a:extLst>
          </p:cNvPr>
          <p:cNvSpPr txBox="1"/>
          <p:nvPr/>
        </p:nvSpPr>
        <p:spPr>
          <a:xfrm>
            <a:off x="8023024" y="4641993"/>
            <a:ext cx="3570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02060"/>
                </a:solidFill>
              </a:rPr>
              <a:t>I study </a:t>
            </a:r>
            <a:r>
              <a:rPr lang="en-CA" sz="2000" b="1" dirty="0" smtClean="0">
                <a:solidFill>
                  <a:srgbClr val="002060"/>
                </a:solidFill>
              </a:rPr>
              <a:t>at home</a:t>
            </a:r>
            <a:r>
              <a:rPr lang="en-CA" sz="2000" dirty="0" smtClean="0">
                <a:solidFill>
                  <a:srgbClr val="002060"/>
                </a:solidFill>
              </a:rPr>
              <a:t>.</a:t>
            </a:r>
            <a:endParaRPr lang="en-CA" sz="2000" dirty="0">
              <a:solidFill>
                <a:srgbClr val="002060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EE64A421-8363-4BFA-BAC5-60E687DF6FF3}"/>
              </a:ext>
            </a:extLst>
          </p:cNvPr>
          <p:cNvSpPr txBox="1"/>
          <p:nvPr/>
        </p:nvSpPr>
        <p:spPr>
          <a:xfrm>
            <a:off x="8023024" y="5313331"/>
            <a:ext cx="3779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002060"/>
                </a:solidFill>
              </a:rPr>
              <a:t>We speak English</a:t>
            </a:r>
            <a:r>
              <a:rPr lang="en-CA" sz="20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064AA5BE-38E6-486C-B102-11016453D01B}"/>
              </a:ext>
            </a:extLst>
          </p:cNvPr>
          <p:cNvSpPr txBox="1"/>
          <p:nvPr/>
        </p:nvSpPr>
        <p:spPr>
          <a:xfrm>
            <a:off x="8023024" y="5918390"/>
            <a:ext cx="3570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002060"/>
                </a:solidFill>
              </a:rPr>
              <a:t>We look for an art teacher. </a:t>
            </a:r>
            <a:endParaRPr lang="en-CA" sz="2000" b="1" dirty="0">
              <a:solidFill>
                <a:srgbClr val="002060"/>
              </a:solidFill>
            </a:endParaRPr>
          </a:p>
        </p:txBody>
      </p:sp>
      <p:pic>
        <p:nvPicPr>
          <p:cNvPr id="39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5FBE4DFF-8CF9-4F75-93C2-35280AEAC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763" y="664289"/>
            <a:ext cx="544062" cy="133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 27">
            <a:extLst>
              <a:ext uri="{FF2B5EF4-FFF2-40B4-BE49-F238E27FC236}">
                <a16:creationId xmlns:a16="http://schemas.microsoft.com/office/drawing/2014/main" id="{747E116C-B7D2-4BCE-A07D-EF31BFE795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362" y="904648"/>
            <a:ext cx="740471" cy="987603"/>
          </a:xfrm>
          <a:prstGeom prst="rect">
            <a:avLst/>
          </a:prstGeom>
        </p:spPr>
      </p:pic>
      <p:pic>
        <p:nvPicPr>
          <p:cNvPr id="46" name="Image 28">
            <a:extLst>
              <a:ext uri="{FF2B5EF4-FFF2-40B4-BE49-F238E27FC236}">
                <a16:creationId xmlns:a16="http://schemas.microsoft.com/office/drawing/2014/main" id="{B7856500-B1A5-4B30-824C-CB0D19BBD11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034" y="792298"/>
            <a:ext cx="740471" cy="987603"/>
          </a:xfrm>
          <a:prstGeom prst="rect">
            <a:avLst/>
          </a:prstGeom>
        </p:spPr>
      </p:pic>
      <p:sp>
        <p:nvSpPr>
          <p:cNvPr id="2" name="Rectangular Callout 1"/>
          <p:cNvSpPr/>
          <p:nvPr/>
        </p:nvSpPr>
        <p:spPr>
          <a:xfrm>
            <a:off x="133099" y="680609"/>
            <a:ext cx="1565294" cy="1069796"/>
          </a:xfrm>
          <a:prstGeom prst="wedgeRectCallout">
            <a:avLst>
              <a:gd name="adj1" fmla="val 63397"/>
              <a:gd name="adj2" fmla="val 76391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endParaRPr lang="en-GB" sz="2400" dirty="0">
              <a:solidFill>
                <a:srgbClr val="002060"/>
              </a:solidFill>
            </a:endParaRPr>
          </a:p>
          <a:p>
            <a:r>
              <a:rPr lang="fr-CA" sz="2400" dirty="0" err="1">
                <a:solidFill>
                  <a:srgbClr val="002060"/>
                </a:solidFill>
              </a:rPr>
              <a:t>Talks</a:t>
            </a:r>
            <a:r>
              <a:rPr lang="fr-CA" sz="2400" dirty="0">
                <a:solidFill>
                  <a:srgbClr val="002060"/>
                </a:solidFill>
              </a:rPr>
              <a:t> about </a:t>
            </a:r>
            <a:r>
              <a:rPr lang="fr-CA" sz="2400" b="1" dirty="0">
                <a:solidFill>
                  <a:srgbClr val="002060"/>
                </a:solidFill>
              </a:rPr>
              <a:t>‘I’</a:t>
            </a:r>
            <a:endParaRPr lang="en-GB" sz="2400" dirty="0">
              <a:solidFill>
                <a:srgbClr val="002060"/>
              </a:solidFill>
            </a:endParaRPr>
          </a:p>
          <a:p>
            <a:pPr algn="ctr"/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50" name="Rectangular Callout 49"/>
          <p:cNvSpPr/>
          <p:nvPr/>
        </p:nvSpPr>
        <p:spPr>
          <a:xfrm>
            <a:off x="3973997" y="722591"/>
            <a:ext cx="2085395" cy="1174703"/>
          </a:xfrm>
          <a:prstGeom prst="wedgeRectCallout">
            <a:avLst>
              <a:gd name="adj1" fmla="val -89469"/>
              <a:gd name="adj2" fmla="val 6261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endParaRPr lang="en-GB" sz="2400" dirty="0">
              <a:solidFill>
                <a:srgbClr val="002060"/>
              </a:solidFill>
            </a:endParaRPr>
          </a:p>
          <a:p>
            <a:r>
              <a:rPr lang="fr-CA" sz="2400" dirty="0" err="1">
                <a:solidFill>
                  <a:srgbClr val="002060"/>
                </a:solidFill>
              </a:rPr>
              <a:t>Talks</a:t>
            </a:r>
            <a:r>
              <a:rPr lang="fr-CA" sz="2400" dirty="0">
                <a:solidFill>
                  <a:srgbClr val="002060"/>
                </a:solidFill>
              </a:rPr>
              <a:t> about </a:t>
            </a:r>
            <a:r>
              <a:rPr lang="fr-CA" sz="2400" b="1" dirty="0" smtClean="0">
                <a:solidFill>
                  <a:srgbClr val="002060"/>
                </a:solidFill>
              </a:rPr>
              <a:t>‘</a:t>
            </a:r>
            <a:r>
              <a:rPr lang="fr-CA" sz="2400" b="1" dirty="0" err="1" smtClean="0">
                <a:solidFill>
                  <a:srgbClr val="002060"/>
                </a:solidFill>
              </a:rPr>
              <a:t>We</a:t>
            </a:r>
            <a:r>
              <a:rPr lang="fr-CA" sz="2400" b="1" dirty="0" smtClean="0">
                <a:solidFill>
                  <a:srgbClr val="002060"/>
                </a:solidFill>
              </a:rPr>
              <a:t>’</a:t>
            </a:r>
            <a:endParaRPr lang="en-GB" sz="2400" dirty="0">
              <a:solidFill>
                <a:srgbClr val="002060"/>
              </a:solidFill>
            </a:endParaRPr>
          </a:p>
          <a:p>
            <a:pPr algn="ctr"/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B1F7571A-1366-488C-B6C0-F6DFA771F75E}"/>
              </a:ext>
            </a:extLst>
          </p:cNvPr>
          <p:cNvSpPr/>
          <p:nvPr/>
        </p:nvSpPr>
        <p:spPr>
          <a:xfrm>
            <a:off x="10580914" y="0"/>
            <a:ext cx="1611086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11543" y="-13161"/>
            <a:ext cx="10515600" cy="465811"/>
          </a:xfrm>
        </p:spPr>
        <p:txBody>
          <a:bodyPr>
            <a:normAutofit/>
          </a:bodyPr>
          <a:lstStyle/>
          <a:p>
            <a:r>
              <a:rPr lang="en-GB" sz="2000" b="1" dirty="0" err="1" smtClean="0">
                <a:solidFill>
                  <a:schemeClr val="bg1"/>
                </a:solidFill>
              </a:rPr>
              <a:t>escuchar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23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30" grpId="0"/>
      <p:bldP spid="31" grpId="0"/>
      <p:bldP spid="40" grpId="0"/>
      <p:bldP spid="44" grpId="0"/>
      <p:bldP spid="47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615DB8-C2EC-4935-95DC-2353E2331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724" y="3645041"/>
            <a:ext cx="5241947" cy="15141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s-ES" sz="4000" b="1" dirty="0">
                <a:solidFill>
                  <a:srgbClr val="EE6000"/>
                </a:solidFill>
                <a:latin typeface="+mj-lt"/>
              </a:rPr>
              <a:t>Las actividades de José con la familia</a:t>
            </a:r>
          </a:p>
        </p:txBody>
      </p:sp>
      <p:pic>
        <p:nvPicPr>
          <p:cNvPr id="4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EB83E6CE-81AB-48E7-8292-7C51A216D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3265" y="2617797"/>
            <a:ext cx="1543269" cy="360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C34129-4CB3-435E-920A-8A650196E502}"/>
              </a:ext>
            </a:extLst>
          </p:cNvPr>
          <p:cNvSpPr/>
          <p:nvPr/>
        </p:nvSpPr>
        <p:spPr>
          <a:xfrm>
            <a:off x="5239730" y="4809241"/>
            <a:ext cx="6833208" cy="165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José does a lot of activities.  He also does some of them with members of his family.  Can you identify which he does alone and which he does with a member of his family? </a:t>
            </a:r>
            <a:endParaRPr lang="en-C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85DFF-3C08-49CD-ACCC-405F88FC2D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96" y="27119"/>
            <a:ext cx="1168800" cy="155888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DA635E0-622B-4F90-ACB5-4E52AC0EB1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21403"/>
            <a:ext cx="1168800" cy="185137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5A3FB9D-3F58-466D-9BD0-30056EECD3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800" y="120416"/>
            <a:ext cx="1168800" cy="155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40">
            <a:extLst>
              <a:ext uri="{FF2B5EF4-FFF2-40B4-BE49-F238E27FC236}">
                <a16:creationId xmlns:a16="http://schemas.microsoft.com/office/drawing/2014/main" id="{E4731671-96BB-482C-B13E-4116CE7A3A29}"/>
              </a:ext>
            </a:extLst>
          </p:cNvPr>
          <p:cNvSpPr/>
          <p:nvPr/>
        </p:nvSpPr>
        <p:spPr>
          <a:xfrm>
            <a:off x="9893508" y="60275"/>
            <a:ext cx="2208529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7C1D3E4-6E52-444C-83E6-D7E9E52107E1}"/>
              </a:ext>
            </a:extLst>
          </p:cNvPr>
          <p:cNvSpPr txBox="1"/>
          <p:nvPr/>
        </p:nvSpPr>
        <p:spPr>
          <a:xfrm>
            <a:off x="5226570" y="501854"/>
            <a:ext cx="21186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>
                <a:solidFill>
                  <a:srgbClr val="EE6000"/>
                </a:solidFill>
              </a:rPr>
              <a:t>En </a:t>
            </a:r>
            <a:r>
              <a:rPr lang="es-ES" sz="2500" b="1" dirty="0" smtClean="0">
                <a:solidFill>
                  <a:srgbClr val="EE6000"/>
                </a:solidFill>
              </a:rPr>
              <a:t>parejas</a:t>
            </a:r>
            <a:endParaRPr lang="es-ES" sz="2500" b="1" dirty="0">
              <a:solidFill>
                <a:srgbClr val="EE6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7398880-B0CA-4989-A488-3E71F7445B7B}"/>
              </a:ext>
            </a:extLst>
          </p:cNvPr>
          <p:cNvSpPr txBox="1"/>
          <p:nvPr/>
        </p:nvSpPr>
        <p:spPr>
          <a:xfrm>
            <a:off x="779489" y="857049"/>
            <a:ext cx="59261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b="1" dirty="0">
                <a:solidFill>
                  <a:srgbClr val="002060"/>
                </a:solidFill>
              </a:rPr>
              <a:t>Persona A</a:t>
            </a:r>
            <a:r>
              <a:rPr lang="es-ES" sz="2600" dirty="0">
                <a:solidFill>
                  <a:srgbClr val="115076"/>
                </a:solidFill>
              </a:rPr>
              <a:t>: </a:t>
            </a:r>
            <a:r>
              <a:rPr lang="es-ES" sz="2600" dirty="0" smtClean="0">
                <a:solidFill>
                  <a:srgbClr val="002060"/>
                </a:solidFill>
              </a:rPr>
              <a:t>eres José.  </a:t>
            </a:r>
            <a:endParaRPr lang="es-ES" sz="2600" b="1" dirty="0">
              <a:solidFill>
                <a:srgbClr val="00206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CD2B7E7-F496-4855-B9A5-5EA5F14DBE11}"/>
              </a:ext>
            </a:extLst>
          </p:cNvPr>
          <p:cNvSpPr txBox="1"/>
          <p:nvPr/>
        </p:nvSpPr>
        <p:spPr>
          <a:xfrm>
            <a:off x="779489" y="3009419"/>
            <a:ext cx="67750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dirty="0" err="1" smtClean="0">
                <a:solidFill>
                  <a:srgbClr val="002060"/>
                </a:solidFill>
              </a:rPr>
              <a:t>Remember</a:t>
            </a:r>
            <a:r>
              <a:rPr lang="es-ES" sz="2600" dirty="0" smtClean="0">
                <a:solidFill>
                  <a:srgbClr val="002060"/>
                </a:solidFill>
              </a:rPr>
              <a:t> to use </a:t>
            </a:r>
            <a:r>
              <a:rPr lang="es-ES" sz="2600" dirty="0" err="1" smtClean="0">
                <a:solidFill>
                  <a:srgbClr val="002060"/>
                </a:solidFill>
              </a:rPr>
              <a:t>the</a:t>
            </a:r>
            <a:r>
              <a:rPr lang="es-ES" sz="2600" dirty="0" smtClean="0">
                <a:solidFill>
                  <a:srgbClr val="002060"/>
                </a:solidFill>
              </a:rPr>
              <a:t> </a:t>
            </a:r>
            <a:r>
              <a:rPr lang="es-ES" sz="2600" dirty="0" err="1" smtClean="0">
                <a:solidFill>
                  <a:srgbClr val="002060"/>
                </a:solidFill>
              </a:rPr>
              <a:t>right</a:t>
            </a:r>
            <a:r>
              <a:rPr lang="es-ES" sz="2600" dirty="0" smtClean="0">
                <a:solidFill>
                  <a:srgbClr val="002060"/>
                </a:solidFill>
              </a:rPr>
              <a:t> </a:t>
            </a:r>
            <a:r>
              <a:rPr lang="es-ES" sz="2600" dirty="0" err="1" smtClean="0">
                <a:solidFill>
                  <a:srgbClr val="002060"/>
                </a:solidFill>
              </a:rPr>
              <a:t>verb</a:t>
            </a:r>
            <a:r>
              <a:rPr lang="es-ES" sz="2600" dirty="0" smtClean="0">
                <a:solidFill>
                  <a:srgbClr val="002060"/>
                </a:solidFill>
              </a:rPr>
              <a:t> </a:t>
            </a:r>
            <a:r>
              <a:rPr lang="es-ES" sz="2600" dirty="0" err="1" smtClean="0">
                <a:solidFill>
                  <a:srgbClr val="002060"/>
                </a:solidFill>
              </a:rPr>
              <a:t>ending</a:t>
            </a:r>
            <a:r>
              <a:rPr lang="es-ES" sz="2600" dirty="0" smtClean="0">
                <a:solidFill>
                  <a:srgbClr val="002060"/>
                </a:solidFill>
              </a:rPr>
              <a:t>:</a:t>
            </a:r>
            <a:endParaRPr lang="es-ES" sz="2600" dirty="0">
              <a:solidFill>
                <a:srgbClr val="002060"/>
              </a:solidFill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A99B9D43-171F-4684-AFB8-246EEB25B868}"/>
              </a:ext>
            </a:extLst>
          </p:cNvPr>
          <p:cNvSpPr txBox="1"/>
          <p:nvPr/>
        </p:nvSpPr>
        <p:spPr>
          <a:xfrm>
            <a:off x="779489" y="4505325"/>
            <a:ext cx="65656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Persona B: </a:t>
            </a:r>
            <a:r>
              <a:rPr kumimoji="0" lang="es-E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Escucha</a:t>
            </a: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kumimoji="0" lang="es-E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49307E15-38CA-4C39-A465-9E6AF773CFA0}"/>
              </a:ext>
            </a:extLst>
          </p:cNvPr>
          <p:cNvSpPr txBox="1"/>
          <p:nvPr/>
        </p:nvSpPr>
        <p:spPr>
          <a:xfrm>
            <a:off x="2082798" y="5042100"/>
            <a:ext cx="78107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¿Es 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José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6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(solo) 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José</a:t>
            </a:r>
            <a:r>
              <a:rPr kumimoji="0" lang="en-GB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y </a:t>
            </a:r>
            <a:r>
              <a:rPr kumimoji="0" lang="es-ES" sz="2600" b="0" i="0" u="none" strike="noStrike" kern="120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otra</a:t>
            </a:r>
            <a:r>
              <a:rPr kumimoji="0" lang="es-ES" sz="26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persona (</a:t>
            </a:r>
            <a:r>
              <a:rPr kumimoji="0" lang="en-GB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juntos</a:t>
            </a:r>
            <a:r>
              <a:rPr kumimoji="0" lang="en-GB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)?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6B76E386-CBCE-46B2-A47C-487A4C1FB46F}"/>
              </a:ext>
            </a:extLst>
          </p:cNvPr>
          <p:cNvSpPr txBox="1"/>
          <p:nvPr/>
        </p:nvSpPr>
        <p:spPr>
          <a:xfrm>
            <a:off x="2082798" y="5638863"/>
            <a:ext cx="87646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Escribe el </a:t>
            </a:r>
            <a:r>
              <a:rPr lang="es-E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verbo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en la </a:t>
            </a:r>
            <a:r>
              <a:rPr kumimoji="0" lang="en-GB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columna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6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correcta </a:t>
            </a:r>
            <a:r>
              <a:rPr kumimoji="0" lang="en-GB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 inglés). </a:t>
            </a:r>
          </a:p>
        </p:txBody>
      </p:sp>
      <p:pic>
        <p:nvPicPr>
          <p:cNvPr id="21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E44D89D2-D4B6-48FF-B33C-35141497B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753" y="447629"/>
            <a:ext cx="769239" cy="179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A5EA9BF-22A7-497C-891A-51203C2117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615" y="1964310"/>
            <a:ext cx="1439531" cy="1919974"/>
          </a:xfrm>
          <a:prstGeom prst="rect">
            <a:avLst/>
          </a:prstGeom>
        </p:spPr>
      </p:pic>
      <p:sp>
        <p:nvSpPr>
          <p:cNvPr id="20" name="ZoneTexte 2">
            <a:extLst>
              <a:ext uri="{FF2B5EF4-FFF2-40B4-BE49-F238E27FC236}">
                <a16:creationId xmlns:a16="http://schemas.microsoft.com/office/drawing/2014/main" id="{27398880-B0CA-4989-A488-3E71F7445B7B}"/>
              </a:ext>
            </a:extLst>
          </p:cNvPr>
          <p:cNvSpPr txBox="1"/>
          <p:nvPr/>
        </p:nvSpPr>
        <p:spPr>
          <a:xfrm>
            <a:off x="779489" y="1457138"/>
            <a:ext cx="73975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dirty="0" err="1" smtClean="0">
                <a:solidFill>
                  <a:srgbClr val="002060"/>
                </a:solidFill>
              </a:rPr>
              <a:t>Say</a:t>
            </a:r>
            <a:r>
              <a:rPr lang="es-ES" sz="2600" dirty="0" smtClean="0">
                <a:solidFill>
                  <a:srgbClr val="002060"/>
                </a:solidFill>
              </a:rPr>
              <a:t> </a:t>
            </a:r>
            <a:r>
              <a:rPr lang="es-ES" sz="2600" dirty="0" err="1" smtClean="0">
                <a:solidFill>
                  <a:srgbClr val="002060"/>
                </a:solidFill>
              </a:rPr>
              <a:t>what</a:t>
            </a:r>
            <a:r>
              <a:rPr lang="es-ES" sz="2600" dirty="0" smtClean="0">
                <a:solidFill>
                  <a:srgbClr val="002060"/>
                </a:solidFill>
              </a:rPr>
              <a:t> </a:t>
            </a:r>
            <a:r>
              <a:rPr lang="es-ES" sz="2600" dirty="0" err="1" smtClean="0">
                <a:solidFill>
                  <a:srgbClr val="002060"/>
                </a:solidFill>
              </a:rPr>
              <a:t>you</a:t>
            </a:r>
            <a:r>
              <a:rPr lang="es-ES" sz="2600" dirty="0" smtClean="0">
                <a:solidFill>
                  <a:srgbClr val="002060"/>
                </a:solidFill>
              </a:rPr>
              <a:t> do </a:t>
            </a:r>
          </a:p>
          <a:p>
            <a:pPr marL="514350" indent="-514350">
              <a:buAutoNum type="alphaLcParenR"/>
            </a:pPr>
            <a:r>
              <a:rPr lang="es-ES" sz="2600" i="1" dirty="0" err="1" smtClean="0">
                <a:solidFill>
                  <a:srgbClr val="002060"/>
                </a:solidFill>
              </a:rPr>
              <a:t>alone</a:t>
            </a:r>
            <a:r>
              <a:rPr lang="es-ES" sz="2600" dirty="0" smtClean="0">
                <a:solidFill>
                  <a:srgbClr val="002060"/>
                </a:solidFill>
              </a:rPr>
              <a:t> </a:t>
            </a:r>
          </a:p>
          <a:p>
            <a:pPr marL="514350" indent="-514350">
              <a:buAutoNum type="alphaLcParenR"/>
            </a:pPr>
            <a:r>
              <a:rPr lang="es-ES" sz="2600" i="1" dirty="0" err="1" smtClean="0">
                <a:solidFill>
                  <a:srgbClr val="002060"/>
                </a:solidFill>
              </a:rPr>
              <a:t>with</a:t>
            </a:r>
            <a:r>
              <a:rPr lang="es-ES" sz="2600" i="1" dirty="0" smtClean="0">
                <a:solidFill>
                  <a:srgbClr val="002060"/>
                </a:solidFill>
              </a:rPr>
              <a:t> </a:t>
            </a:r>
            <a:r>
              <a:rPr lang="es-ES" sz="2600" i="1" dirty="0" err="1" smtClean="0">
                <a:solidFill>
                  <a:srgbClr val="002060"/>
                </a:solidFill>
              </a:rPr>
              <a:t>others</a:t>
            </a:r>
            <a:r>
              <a:rPr lang="es-ES" sz="2600" i="1" dirty="0" smtClean="0">
                <a:solidFill>
                  <a:srgbClr val="002060"/>
                </a:solidFill>
              </a:rPr>
              <a:t> </a:t>
            </a:r>
            <a:r>
              <a:rPr lang="es-ES" sz="2600" dirty="0" smtClean="0">
                <a:solidFill>
                  <a:srgbClr val="002060"/>
                </a:solidFill>
              </a:rPr>
              <a:t>in </a:t>
            </a:r>
            <a:r>
              <a:rPr lang="es-ES" sz="2600" dirty="0" err="1" smtClean="0">
                <a:solidFill>
                  <a:srgbClr val="002060"/>
                </a:solidFill>
              </a:rPr>
              <a:t>your</a:t>
            </a:r>
            <a:r>
              <a:rPr lang="es-ES" sz="2600" dirty="0" smtClean="0">
                <a:solidFill>
                  <a:srgbClr val="002060"/>
                </a:solidFill>
              </a:rPr>
              <a:t> </a:t>
            </a:r>
            <a:r>
              <a:rPr lang="es-ES" sz="2600" dirty="0" err="1" smtClean="0">
                <a:solidFill>
                  <a:srgbClr val="002060"/>
                </a:solidFill>
              </a:rPr>
              <a:t>family</a:t>
            </a:r>
            <a:r>
              <a:rPr lang="es-ES" sz="2600" dirty="0" smtClean="0">
                <a:solidFill>
                  <a:srgbClr val="002060"/>
                </a:solidFill>
              </a:rPr>
              <a:t>.</a:t>
            </a:r>
            <a:endParaRPr lang="es-ES" sz="2600" dirty="0">
              <a:solidFill>
                <a:srgbClr val="002060"/>
              </a:solidFill>
            </a:endParaRPr>
          </a:p>
        </p:txBody>
      </p:sp>
      <p:sp>
        <p:nvSpPr>
          <p:cNvPr id="22" name="ZoneTexte 3">
            <a:extLst>
              <a:ext uri="{FF2B5EF4-FFF2-40B4-BE49-F238E27FC236}">
                <a16:creationId xmlns:a16="http://schemas.microsoft.com/office/drawing/2014/main" id="{ECD2B7E7-F496-4855-B9A5-5EA5F14DBE11}"/>
              </a:ext>
            </a:extLst>
          </p:cNvPr>
          <p:cNvSpPr txBox="1"/>
          <p:nvPr/>
        </p:nvSpPr>
        <p:spPr>
          <a:xfrm>
            <a:off x="779489" y="3864230"/>
            <a:ext cx="7642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EE6000"/>
                </a:solidFill>
              </a:rPr>
              <a:t>–</a:t>
            </a:r>
            <a:r>
              <a:rPr lang="es-ES" sz="2800" b="1" dirty="0">
                <a:solidFill>
                  <a:srgbClr val="EE6000"/>
                </a:solidFill>
              </a:rPr>
              <a:t>amos </a:t>
            </a:r>
            <a:r>
              <a:rPr lang="en-GB" sz="2800" dirty="0" smtClean="0"/>
              <a:t>t</a:t>
            </a:r>
            <a:r>
              <a:rPr lang="es-ES" sz="2600" dirty="0" smtClean="0">
                <a:solidFill>
                  <a:srgbClr val="002060"/>
                </a:solidFill>
              </a:rPr>
              <a:t>o </a:t>
            </a:r>
            <a:r>
              <a:rPr lang="es-ES" sz="2600" dirty="0" err="1" smtClean="0">
                <a:solidFill>
                  <a:srgbClr val="002060"/>
                </a:solidFill>
              </a:rPr>
              <a:t>talk</a:t>
            </a:r>
            <a:r>
              <a:rPr lang="es-ES" sz="2600" dirty="0" smtClean="0">
                <a:solidFill>
                  <a:srgbClr val="002060"/>
                </a:solidFill>
              </a:rPr>
              <a:t> </a:t>
            </a:r>
            <a:r>
              <a:rPr lang="es-ES" sz="2600" dirty="0" err="1" smtClean="0">
                <a:solidFill>
                  <a:srgbClr val="002060"/>
                </a:solidFill>
              </a:rPr>
              <a:t>about</a:t>
            </a:r>
            <a:r>
              <a:rPr lang="es-ES" sz="2600" dirty="0" smtClean="0">
                <a:solidFill>
                  <a:srgbClr val="002060"/>
                </a:solidFill>
              </a:rPr>
              <a:t> ‘</a:t>
            </a:r>
            <a:r>
              <a:rPr lang="es-ES" sz="2600" dirty="0" err="1" smtClean="0">
                <a:solidFill>
                  <a:srgbClr val="002060"/>
                </a:solidFill>
              </a:rPr>
              <a:t>we</a:t>
            </a:r>
            <a:r>
              <a:rPr lang="es-ES" sz="2600" dirty="0" smtClean="0">
                <a:solidFill>
                  <a:srgbClr val="002060"/>
                </a:solidFill>
              </a:rPr>
              <a:t>’.</a:t>
            </a:r>
            <a:endParaRPr lang="es-ES" sz="2600" dirty="0">
              <a:solidFill>
                <a:srgbClr val="002060"/>
              </a:solidFill>
            </a:endParaRPr>
          </a:p>
        </p:txBody>
      </p:sp>
      <p:sp>
        <p:nvSpPr>
          <p:cNvPr id="24" name="ZoneTexte 3">
            <a:extLst>
              <a:ext uri="{FF2B5EF4-FFF2-40B4-BE49-F238E27FC236}">
                <a16:creationId xmlns:a16="http://schemas.microsoft.com/office/drawing/2014/main" id="{ECD2B7E7-F496-4855-B9A5-5EA5F14DBE11}"/>
              </a:ext>
            </a:extLst>
          </p:cNvPr>
          <p:cNvSpPr txBox="1"/>
          <p:nvPr/>
        </p:nvSpPr>
        <p:spPr>
          <a:xfrm>
            <a:off x="754849" y="3402254"/>
            <a:ext cx="7642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rgbClr val="EE6000"/>
                </a:solidFill>
              </a:rPr>
              <a:t>–o </a:t>
            </a:r>
            <a:r>
              <a:rPr lang="en-GB" sz="2800" dirty="0" smtClean="0"/>
              <a:t>t</a:t>
            </a:r>
            <a:r>
              <a:rPr lang="es-ES" sz="2600" dirty="0" smtClean="0">
                <a:solidFill>
                  <a:srgbClr val="002060"/>
                </a:solidFill>
              </a:rPr>
              <a:t>o </a:t>
            </a:r>
            <a:r>
              <a:rPr lang="es-ES" sz="2600" dirty="0" err="1" smtClean="0">
                <a:solidFill>
                  <a:srgbClr val="002060"/>
                </a:solidFill>
              </a:rPr>
              <a:t>talk</a:t>
            </a:r>
            <a:r>
              <a:rPr lang="es-ES" sz="2600" dirty="0" smtClean="0">
                <a:solidFill>
                  <a:srgbClr val="002060"/>
                </a:solidFill>
              </a:rPr>
              <a:t> </a:t>
            </a:r>
            <a:r>
              <a:rPr lang="es-ES" sz="2600" dirty="0" err="1" smtClean="0">
                <a:solidFill>
                  <a:srgbClr val="002060"/>
                </a:solidFill>
              </a:rPr>
              <a:t>about</a:t>
            </a:r>
            <a:r>
              <a:rPr lang="es-ES" sz="2600" dirty="0" smtClean="0">
                <a:solidFill>
                  <a:srgbClr val="002060"/>
                </a:solidFill>
              </a:rPr>
              <a:t> ‘I’.</a:t>
            </a:r>
            <a:endParaRPr lang="es-ES" sz="2600" dirty="0">
              <a:solidFill>
                <a:srgbClr val="002060"/>
              </a:solidFill>
            </a:endParaRPr>
          </a:p>
        </p:txBody>
      </p:sp>
      <p:pic>
        <p:nvPicPr>
          <p:cNvPr id="26" name="Image 10">
            <a:extLst>
              <a:ext uri="{FF2B5EF4-FFF2-40B4-BE49-F238E27FC236}">
                <a16:creationId xmlns:a16="http://schemas.microsoft.com/office/drawing/2014/main" id="{3FDFAB60-1B96-4127-A4EF-9D6ECC91E8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532" y="2770272"/>
            <a:ext cx="1249117" cy="197860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893507" y="-402048"/>
            <a:ext cx="10515600" cy="1325563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solidFill>
                  <a:prstClr val="white"/>
                </a:solidFill>
              </a:rPr>
              <a:t>hablar/escuchar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5632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4" grpId="0"/>
      <p:bldP spid="16" grpId="0"/>
      <p:bldP spid="20" grpId="0"/>
      <p:bldP spid="22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F5DDDF9-1D9B-47FD-AF41-1668FE528F39}"/>
              </a:ext>
            </a:extLst>
          </p:cNvPr>
          <p:cNvSpPr txBox="1"/>
          <p:nvPr/>
        </p:nvSpPr>
        <p:spPr>
          <a:xfrm>
            <a:off x="4866688" y="1070709"/>
            <a:ext cx="29682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500" b="1" dirty="0">
                <a:solidFill>
                  <a:srgbClr val="002060"/>
                </a:solidFill>
              </a:rPr>
              <a:t>Persona A </a:t>
            </a:r>
            <a:r>
              <a:rPr lang="es-ES" sz="2500" b="1" dirty="0">
                <a:solidFill>
                  <a:srgbClr val="002060"/>
                </a:solidFill>
              </a:rPr>
              <a:t>(habla</a:t>
            </a:r>
            <a:r>
              <a:rPr lang="es-ES" sz="2000" b="1" dirty="0">
                <a:solidFill>
                  <a:srgbClr val="002060"/>
                </a:solidFill>
              </a:rPr>
              <a:t>)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A179398-8F2F-4254-9AD1-FC2DE23622C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74996" y="1761309"/>
          <a:ext cx="3600553" cy="23160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553">
                  <a:extLst>
                    <a:ext uri="{9D8B030D-6E8A-4147-A177-3AD203B41FA5}">
                      <a16:colId xmlns:a16="http://schemas.microsoft.com/office/drawing/2014/main" val="2529527380"/>
                    </a:ext>
                  </a:extLst>
                </a:gridCol>
              </a:tblGrid>
              <a:tr h="2316016">
                <a:tc>
                  <a:txBody>
                    <a:bodyPr/>
                    <a:lstStyle/>
                    <a:p>
                      <a:endParaRPr lang="en-CA" dirty="0">
                        <a:ln>
                          <a:solidFill>
                            <a:schemeClr val="tx1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6449570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773D67B4-D5DA-4C05-BAD3-D9E2BE91AAC0}"/>
              </a:ext>
            </a:extLst>
          </p:cNvPr>
          <p:cNvSpPr txBox="1"/>
          <p:nvPr/>
        </p:nvSpPr>
        <p:spPr>
          <a:xfrm>
            <a:off x="1609164" y="3384500"/>
            <a:ext cx="29322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</a:rPr>
              <a:t>prepare the food</a:t>
            </a:r>
          </a:p>
        </p:txBody>
      </p:sp>
      <p:pic>
        <p:nvPicPr>
          <p:cNvPr id="7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7F71D78C-B74D-45B5-A690-2C806946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910" y="1922449"/>
            <a:ext cx="525657" cy="122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ulle narrative : rectangle 8">
            <a:extLst>
              <a:ext uri="{FF2B5EF4-FFF2-40B4-BE49-F238E27FC236}">
                <a16:creationId xmlns:a16="http://schemas.microsoft.com/office/drawing/2014/main" id="{0E1920F0-50D8-42C4-BB21-90830094F700}"/>
              </a:ext>
            </a:extLst>
          </p:cNvPr>
          <p:cNvSpPr/>
          <p:nvPr/>
        </p:nvSpPr>
        <p:spPr>
          <a:xfrm>
            <a:off x="8118788" y="2300857"/>
            <a:ext cx="3473771" cy="1702134"/>
          </a:xfrm>
          <a:prstGeom prst="wedgeRectCallout">
            <a:avLst>
              <a:gd name="adj1" fmla="val -90761"/>
              <a:gd name="adj2" fmla="val -8363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b="1" dirty="0"/>
              <a:t>Prepar</a:t>
            </a:r>
            <a:r>
              <a:rPr lang="es-ES" sz="2200" b="1" u="sng" dirty="0"/>
              <a:t>amos</a:t>
            </a:r>
            <a:r>
              <a:rPr lang="es-ES" sz="2200" b="1" dirty="0"/>
              <a:t> la comida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8FE943E-D346-4C34-9E69-355E6072CC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67" y="1922448"/>
            <a:ext cx="776185" cy="12294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29B829-39CF-4B7D-9CAD-637B51DE5143}"/>
              </a:ext>
            </a:extLst>
          </p:cNvPr>
          <p:cNvSpPr/>
          <p:nvPr/>
        </p:nvSpPr>
        <p:spPr>
          <a:xfrm>
            <a:off x="4189023" y="4297352"/>
            <a:ext cx="43236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ES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B (escucha y escribe)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08DB8A21-9E95-4D31-BAFC-C86B5CA7E72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86833" y="4925778"/>
          <a:ext cx="8128000" cy="128014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44921528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844485785"/>
                    </a:ext>
                  </a:extLst>
                </a:gridCol>
              </a:tblGrid>
              <a:tr h="6849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2200" dirty="0">
                          <a:solidFill>
                            <a:srgbClr val="EE6000"/>
                          </a:solidFill>
                        </a:rPr>
                        <a:t>Solo</a:t>
                      </a:r>
                      <a:r>
                        <a:rPr lang="en-US" sz="2400" noProof="0" dirty="0"/>
                        <a:t> </a:t>
                      </a:r>
                      <a:r>
                        <a:rPr lang="en-US" sz="2200" noProof="0" dirty="0">
                          <a:solidFill>
                            <a:srgbClr val="002060"/>
                          </a:solidFill>
                        </a:rPr>
                        <a:t>(alone</a:t>
                      </a:r>
                      <a:r>
                        <a:rPr lang="es-ES" sz="2200" noProof="0" dirty="0">
                          <a:solidFill>
                            <a:srgbClr val="002060"/>
                          </a:solidFill>
                        </a:rPr>
                        <a:t>)</a:t>
                      </a:r>
                      <a:endParaRPr lang="en-CA" sz="2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E6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Juntos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(together</a:t>
                      </a:r>
                      <a:r>
                        <a:rPr kumimoji="0" lang="es-E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CA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754484"/>
                  </a:ext>
                </a:extLst>
              </a:tr>
              <a:tr h="595229">
                <a:tc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sz="2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91326"/>
                  </a:ext>
                </a:extLst>
              </a:tr>
            </a:tbl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4520EEE9-CC48-4570-88CB-967ED49FBFD6}"/>
              </a:ext>
            </a:extLst>
          </p:cNvPr>
          <p:cNvSpPr txBox="1"/>
          <p:nvPr/>
        </p:nvSpPr>
        <p:spPr>
          <a:xfrm>
            <a:off x="7316449" y="5708519"/>
            <a:ext cx="3617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Prepare the food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97873" y="307810"/>
            <a:ext cx="10515600" cy="1325563"/>
          </a:xfrm>
        </p:spPr>
        <p:txBody>
          <a:bodyPr/>
          <a:lstStyle/>
          <a:p>
            <a:r>
              <a:rPr lang="es-ES" b="1" dirty="0">
                <a:solidFill>
                  <a:srgbClr val="002060"/>
                </a:solidFill>
              </a:rPr>
              <a:t>Un ejemplo</a:t>
            </a:r>
            <a:br>
              <a:rPr lang="es-ES" b="1" dirty="0">
                <a:solidFill>
                  <a:srgbClr val="002060"/>
                </a:solidFill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867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 animBg="1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9C11E5-8D5F-4314-A641-3E68C03D9806}"/>
              </a:ext>
            </a:extLst>
          </p:cNvPr>
          <p:cNvSpPr/>
          <p:nvPr/>
        </p:nvSpPr>
        <p:spPr>
          <a:xfrm>
            <a:off x="237636" y="134404"/>
            <a:ext cx="3770583" cy="3078710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721954-8CC5-4AC3-AC4B-718A0A5A251B}"/>
              </a:ext>
            </a:extLst>
          </p:cNvPr>
          <p:cNvSpPr/>
          <p:nvPr/>
        </p:nvSpPr>
        <p:spPr>
          <a:xfrm>
            <a:off x="4142366" y="134404"/>
            <a:ext cx="3770583" cy="3078710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6F0C90-8776-423C-9B29-9301AC0D6F20}"/>
              </a:ext>
            </a:extLst>
          </p:cNvPr>
          <p:cNvSpPr/>
          <p:nvPr/>
        </p:nvSpPr>
        <p:spPr>
          <a:xfrm>
            <a:off x="4142365" y="3273074"/>
            <a:ext cx="3770583" cy="3078710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F274E4-A27E-4AD2-8264-93F03652AB5D}"/>
              </a:ext>
            </a:extLst>
          </p:cNvPr>
          <p:cNvSpPr/>
          <p:nvPr/>
        </p:nvSpPr>
        <p:spPr>
          <a:xfrm>
            <a:off x="237636" y="3273074"/>
            <a:ext cx="3770583" cy="3078710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BC0FCF-4FD7-4DFC-866F-22DCC301E841}"/>
              </a:ext>
            </a:extLst>
          </p:cNvPr>
          <p:cNvSpPr/>
          <p:nvPr/>
        </p:nvSpPr>
        <p:spPr>
          <a:xfrm>
            <a:off x="8047097" y="3273074"/>
            <a:ext cx="3770583" cy="3078710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17374A-A3EA-4E5B-99D7-B8DB95F906FD}"/>
              </a:ext>
            </a:extLst>
          </p:cNvPr>
          <p:cNvSpPr/>
          <p:nvPr/>
        </p:nvSpPr>
        <p:spPr>
          <a:xfrm>
            <a:off x="8047097" y="134404"/>
            <a:ext cx="3770583" cy="3078710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8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F07FDB39-A0C3-495F-954E-85FA22ED3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946" y="239713"/>
            <a:ext cx="800917" cy="187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90BA32EC-CBA4-4B39-99D8-830E41F55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782" y="239713"/>
            <a:ext cx="753372" cy="176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FDFAB60-1B96-4127-A4EF-9D6ECC91E8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610" y="134404"/>
            <a:ext cx="1249117" cy="197860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4D521B0-A019-45BC-A6E8-C65EA07123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618" y="3429000"/>
            <a:ext cx="1336950" cy="178315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99ABDB9-3674-42B5-9BE8-09570A3C5C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45" y="3429000"/>
            <a:ext cx="1483488" cy="197860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D3C5726-9A80-42D8-93B2-ED2D9285AC26}"/>
              </a:ext>
            </a:extLst>
          </p:cNvPr>
          <p:cNvSpPr txBox="1"/>
          <p:nvPr/>
        </p:nvSpPr>
        <p:spPr>
          <a:xfrm>
            <a:off x="974589" y="2460836"/>
            <a:ext cx="2516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 rest in the house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6722654-DFDD-4AAE-BAA2-4B321FC6C353}"/>
              </a:ext>
            </a:extLst>
          </p:cNvPr>
          <p:cNvSpPr txBox="1"/>
          <p:nvPr/>
        </p:nvSpPr>
        <p:spPr>
          <a:xfrm>
            <a:off x="5535252" y="2482764"/>
            <a:ext cx="1695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study art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75BFAA4-CA24-4A37-AEEE-F37174FA9CF2}"/>
              </a:ext>
            </a:extLst>
          </p:cNvPr>
          <p:cNvSpPr txBox="1"/>
          <p:nvPr/>
        </p:nvSpPr>
        <p:spPr>
          <a:xfrm>
            <a:off x="9003148" y="2460836"/>
            <a:ext cx="2326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look for a shirt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00A2CD8-34F8-42C5-83EF-9AC32656D9D4}"/>
              </a:ext>
            </a:extLst>
          </p:cNvPr>
          <p:cNvSpPr txBox="1"/>
          <p:nvPr/>
        </p:nvSpPr>
        <p:spPr>
          <a:xfrm>
            <a:off x="1753946" y="5563528"/>
            <a:ext cx="1249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 walk 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6855D17-DDE7-497B-A446-FB2896D1DAA2}"/>
              </a:ext>
            </a:extLst>
          </p:cNvPr>
          <p:cNvSpPr txBox="1"/>
          <p:nvPr/>
        </p:nvSpPr>
        <p:spPr>
          <a:xfrm>
            <a:off x="5358809" y="5460238"/>
            <a:ext cx="1692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work in the countryside 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80E4746-E45B-4B18-9953-9DBE6B09741F}"/>
              </a:ext>
            </a:extLst>
          </p:cNvPr>
          <p:cNvSpPr txBox="1"/>
          <p:nvPr/>
        </p:nvSpPr>
        <p:spPr>
          <a:xfrm>
            <a:off x="8306925" y="5409640"/>
            <a:ext cx="3319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spend time </a:t>
            </a:r>
            <a:r>
              <a:rPr lang="en-US" sz="2000" b="1" dirty="0" smtClean="0">
                <a:solidFill>
                  <a:srgbClr val="002060"/>
                </a:solidFill>
              </a:rPr>
              <a:t>in </a:t>
            </a:r>
            <a:r>
              <a:rPr lang="en-US" sz="2000" b="1" dirty="0">
                <a:solidFill>
                  <a:srgbClr val="002060"/>
                </a:solidFill>
              </a:rPr>
              <a:t>the </a:t>
            </a:r>
            <a:r>
              <a:rPr lang="en-US" sz="2000" b="1" dirty="0" smtClean="0">
                <a:solidFill>
                  <a:srgbClr val="002060"/>
                </a:solidFill>
              </a:rPr>
              <a:t>city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24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7ABB4CBE-DD93-4A5A-9567-BC353A1FC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415" y="3450072"/>
            <a:ext cx="753372" cy="176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BBDF9B60-05D5-4A97-ACB7-D48E1BA09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932" y="412834"/>
            <a:ext cx="753372" cy="176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88FCC6E7-35F3-4069-B97D-EDC425F21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041" y="3485614"/>
            <a:ext cx="753372" cy="176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873EA05C-2ECA-4026-89F8-E8C5BBEE1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856" y="3560945"/>
            <a:ext cx="753372" cy="176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51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9C11E5-8D5F-4314-A641-3E68C03D9806}"/>
              </a:ext>
            </a:extLst>
          </p:cNvPr>
          <p:cNvSpPr/>
          <p:nvPr/>
        </p:nvSpPr>
        <p:spPr>
          <a:xfrm>
            <a:off x="237636" y="134404"/>
            <a:ext cx="3770583" cy="3078710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721954-8CC5-4AC3-AC4B-718A0A5A251B}"/>
              </a:ext>
            </a:extLst>
          </p:cNvPr>
          <p:cNvSpPr/>
          <p:nvPr/>
        </p:nvSpPr>
        <p:spPr>
          <a:xfrm>
            <a:off x="4142366" y="134404"/>
            <a:ext cx="3770583" cy="3078710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6F0C90-8776-423C-9B29-9301AC0D6F20}"/>
              </a:ext>
            </a:extLst>
          </p:cNvPr>
          <p:cNvSpPr/>
          <p:nvPr/>
        </p:nvSpPr>
        <p:spPr>
          <a:xfrm>
            <a:off x="4140337" y="3273074"/>
            <a:ext cx="3770583" cy="3078710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F274E4-A27E-4AD2-8264-93F03652AB5D}"/>
              </a:ext>
            </a:extLst>
          </p:cNvPr>
          <p:cNvSpPr/>
          <p:nvPr/>
        </p:nvSpPr>
        <p:spPr>
          <a:xfrm>
            <a:off x="237636" y="3273074"/>
            <a:ext cx="3770583" cy="3078710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BC0FCF-4FD7-4DFC-866F-22DCC301E841}"/>
              </a:ext>
            </a:extLst>
          </p:cNvPr>
          <p:cNvSpPr/>
          <p:nvPr/>
        </p:nvSpPr>
        <p:spPr>
          <a:xfrm>
            <a:off x="8047097" y="3273074"/>
            <a:ext cx="3770583" cy="3078710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17374A-A3EA-4E5B-99D7-B8DB95F906FD}"/>
              </a:ext>
            </a:extLst>
          </p:cNvPr>
          <p:cNvSpPr/>
          <p:nvPr/>
        </p:nvSpPr>
        <p:spPr>
          <a:xfrm>
            <a:off x="8047097" y="134404"/>
            <a:ext cx="3770583" cy="3078710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8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F07FDB39-A0C3-495F-954E-85FA22ED3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270" y="314404"/>
            <a:ext cx="800917" cy="187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90BA32EC-CBA4-4B39-99D8-830E41F55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23" y="3396898"/>
            <a:ext cx="753372" cy="176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B99AD1-3CFF-4508-BD4E-07BC5156F6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627" y="3375826"/>
            <a:ext cx="1081711" cy="171343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99ABDB9-3674-42B5-9BE8-09570A3C5C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48" y="250467"/>
            <a:ext cx="1483488" cy="1978602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CC95F1C-8BFB-40DF-BF63-BD8A88B15164}"/>
              </a:ext>
            </a:extLst>
          </p:cNvPr>
          <p:cNvSpPr txBox="1"/>
          <p:nvPr/>
        </p:nvSpPr>
        <p:spPr>
          <a:xfrm>
            <a:off x="4808420" y="2446638"/>
            <a:ext cx="2852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look at the horses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3C77619-CA23-41BD-8A09-7C921438E8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457" y="3375826"/>
            <a:ext cx="1336950" cy="1783156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9D5D2D84-4B9C-4A2C-9718-4BDBCE4A5689}"/>
              </a:ext>
            </a:extLst>
          </p:cNvPr>
          <p:cNvSpPr txBox="1"/>
          <p:nvPr/>
        </p:nvSpPr>
        <p:spPr>
          <a:xfrm>
            <a:off x="696621" y="2446638"/>
            <a:ext cx="2852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study English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67DFAD1-A7B7-4256-A24F-8AF52F7A9CEF}"/>
              </a:ext>
            </a:extLst>
          </p:cNvPr>
          <p:cNvSpPr txBox="1"/>
          <p:nvPr/>
        </p:nvSpPr>
        <p:spPr>
          <a:xfrm>
            <a:off x="8506082" y="2446638"/>
            <a:ext cx="2852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walk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FFA66C3-52AC-43B8-867D-C8A71E652F76}"/>
              </a:ext>
            </a:extLst>
          </p:cNvPr>
          <p:cNvSpPr txBox="1"/>
          <p:nvPr/>
        </p:nvSpPr>
        <p:spPr>
          <a:xfrm>
            <a:off x="1211731" y="5555328"/>
            <a:ext cx="2212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use a bicycle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A3A9BEE-16B8-49E2-9E76-48007E8672FF}"/>
              </a:ext>
            </a:extLst>
          </p:cNvPr>
          <p:cNvSpPr txBox="1"/>
          <p:nvPr/>
        </p:nvSpPr>
        <p:spPr>
          <a:xfrm>
            <a:off x="5192420" y="5525348"/>
            <a:ext cx="2084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talk to a cousin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D338898-35F6-4ABF-86FA-0719D80F790F}"/>
              </a:ext>
            </a:extLst>
          </p:cNvPr>
          <p:cNvSpPr txBox="1"/>
          <p:nvPr/>
        </p:nvSpPr>
        <p:spPr>
          <a:xfrm>
            <a:off x="8549422" y="5505878"/>
            <a:ext cx="2852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prepare the food 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28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B32C416E-25DA-42B3-8B08-D5F248E83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41" y="409479"/>
            <a:ext cx="753372" cy="176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38D57E5D-7F43-4313-9B2F-671371CB6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03" y="386805"/>
            <a:ext cx="753372" cy="176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4C3AD825-4578-4188-B17F-5EB8D5BA2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314" y="3429000"/>
            <a:ext cx="753372" cy="176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02657CEC-5764-4634-95BB-0465454A1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481" y="3375826"/>
            <a:ext cx="753372" cy="176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29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4">
            <a:extLst>
              <a:ext uri="{FF2B5EF4-FFF2-40B4-BE49-F238E27FC236}">
                <a16:creationId xmlns:a16="http://schemas.microsoft.com/office/drawing/2014/main" id="{A8F1B71C-B7CF-40E3-A2EE-4F02140C77F7}"/>
              </a:ext>
            </a:extLst>
          </p:cNvPr>
          <p:cNvSpPr txBox="1"/>
          <p:nvPr/>
        </p:nvSpPr>
        <p:spPr>
          <a:xfrm>
            <a:off x="1541116" y="276656"/>
            <a:ext cx="340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E459FBD-F10C-45B8-B7C6-EE060D26848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71599" y="645988"/>
          <a:ext cx="9682422" cy="15392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841211">
                  <a:extLst>
                    <a:ext uri="{9D8B030D-6E8A-4147-A177-3AD203B41FA5}">
                      <a16:colId xmlns:a16="http://schemas.microsoft.com/office/drawing/2014/main" val="3217712865"/>
                    </a:ext>
                  </a:extLst>
                </a:gridCol>
                <a:gridCol w="4841211">
                  <a:extLst>
                    <a:ext uri="{9D8B030D-6E8A-4147-A177-3AD203B41FA5}">
                      <a16:colId xmlns:a16="http://schemas.microsoft.com/office/drawing/2014/main" val="5559370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2200" dirty="0">
                          <a:solidFill>
                            <a:srgbClr val="EE6000"/>
                          </a:solidFill>
                        </a:rPr>
                        <a:t>Solo</a:t>
                      </a:r>
                      <a:r>
                        <a:rPr lang="en-US" noProof="0" dirty="0"/>
                        <a:t> </a:t>
                      </a:r>
                      <a:r>
                        <a:rPr lang="en-US" sz="2200" noProof="0" dirty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es-ES" sz="2200" noProof="0" dirty="0" err="1">
                          <a:solidFill>
                            <a:srgbClr val="002060"/>
                          </a:solidFill>
                        </a:rPr>
                        <a:t>alone</a:t>
                      </a:r>
                      <a:r>
                        <a:rPr lang="es-ES" sz="2200" noProof="0" dirty="0">
                          <a:solidFill>
                            <a:srgbClr val="002060"/>
                          </a:solidFill>
                        </a:rPr>
                        <a:t>)</a:t>
                      </a:r>
                      <a:endParaRPr lang="en-CA" sz="2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2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E6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Juntos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s-ES" sz="2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together</a:t>
                      </a:r>
                      <a:r>
                        <a:rPr kumimoji="0" lang="es-E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CA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082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385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29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28251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AEAC8D6F-441B-48EC-8F0E-B2EA65004B0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71600" y="3903153"/>
          <a:ext cx="9682422" cy="15392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841211">
                  <a:extLst>
                    <a:ext uri="{9D8B030D-6E8A-4147-A177-3AD203B41FA5}">
                      <a16:colId xmlns:a16="http://schemas.microsoft.com/office/drawing/2014/main" val="3217712865"/>
                    </a:ext>
                  </a:extLst>
                </a:gridCol>
                <a:gridCol w="4841211">
                  <a:extLst>
                    <a:ext uri="{9D8B030D-6E8A-4147-A177-3AD203B41FA5}">
                      <a16:colId xmlns:a16="http://schemas.microsoft.com/office/drawing/2014/main" val="5559370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2200" dirty="0">
                          <a:solidFill>
                            <a:srgbClr val="EE6000"/>
                          </a:solidFill>
                        </a:rPr>
                        <a:t>Solo</a:t>
                      </a:r>
                      <a:r>
                        <a:rPr lang="en-US" noProof="0" dirty="0"/>
                        <a:t> </a:t>
                      </a:r>
                      <a:r>
                        <a:rPr lang="en-US" sz="2200" noProof="0" dirty="0">
                          <a:solidFill>
                            <a:srgbClr val="002060"/>
                          </a:solidFill>
                        </a:rPr>
                        <a:t>(</a:t>
                      </a:r>
                      <a:r>
                        <a:rPr lang="es-ES" sz="2200" noProof="0" dirty="0" err="1">
                          <a:solidFill>
                            <a:srgbClr val="002060"/>
                          </a:solidFill>
                        </a:rPr>
                        <a:t>alone</a:t>
                      </a:r>
                      <a:r>
                        <a:rPr lang="es-ES" sz="2200" noProof="0" dirty="0">
                          <a:solidFill>
                            <a:srgbClr val="002060"/>
                          </a:solidFill>
                        </a:rPr>
                        <a:t>)</a:t>
                      </a:r>
                      <a:endParaRPr lang="en-CA" sz="2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CA" sz="2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EE6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Juntos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s-ES" sz="2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together</a:t>
                      </a:r>
                      <a:r>
                        <a:rPr kumimoji="0" lang="es-E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CA" sz="2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082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385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29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28251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B53F1A74-D1F3-4BD6-AD6D-EABA04D2C042}"/>
              </a:ext>
            </a:extLst>
          </p:cNvPr>
          <p:cNvSpPr txBox="1"/>
          <p:nvPr/>
        </p:nvSpPr>
        <p:spPr>
          <a:xfrm>
            <a:off x="2628822" y="4326027"/>
            <a:ext cx="2326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rest in the house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B7C2D68-2C54-46FC-94C2-B7204FE55458}"/>
              </a:ext>
            </a:extLst>
          </p:cNvPr>
          <p:cNvSpPr txBox="1"/>
          <p:nvPr/>
        </p:nvSpPr>
        <p:spPr>
          <a:xfrm>
            <a:off x="2777981" y="4714755"/>
            <a:ext cx="2326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look for a shirt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C397416-5863-4F13-AE36-55C414F6026A}"/>
              </a:ext>
            </a:extLst>
          </p:cNvPr>
          <p:cNvSpPr txBox="1"/>
          <p:nvPr/>
        </p:nvSpPr>
        <p:spPr>
          <a:xfrm>
            <a:off x="7838746" y="4326027"/>
            <a:ext cx="1472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study art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C093667-14F3-4341-8D8F-71A56F76973D}"/>
              </a:ext>
            </a:extLst>
          </p:cNvPr>
          <p:cNvSpPr txBox="1"/>
          <p:nvPr/>
        </p:nvSpPr>
        <p:spPr>
          <a:xfrm>
            <a:off x="8164902" y="4714755"/>
            <a:ext cx="1249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walk 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D64ED0D-B2AB-409E-8B4C-DD9245684107}"/>
              </a:ext>
            </a:extLst>
          </p:cNvPr>
          <p:cNvSpPr txBox="1"/>
          <p:nvPr/>
        </p:nvSpPr>
        <p:spPr>
          <a:xfrm>
            <a:off x="6143446" y="5060429"/>
            <a:ext cx="4958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spend time in the </a:t>
            </a:r>
            <a:r>
              <a:rPr lang="en-US" sz="2000" b="1" dirty="0" smtClean="0">
                <a:solidFill>
                  <a:srgbClr val="002060"/>
                </a:solidFill>
              </a:rPr>
              <a:t>city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1586320-7605-4AFE-A21C-23EA61053526}"/>
              </a:ext>
            </a:extLst>
          </p:cNvPr>
          <p:cNvSpPr txBox="1"/>
          <p:nvPr/>
        </p:nvSpPr>
        <p:spPr>
          <a:xfrm>
            <a:off x="2452628" y="5078574"/>
            <a:ext cx="4072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w</a:t>
            </a:r>
            <a:r>
              <a:rPr lang="en-US" sz="2000" b="1" dirty="0" smtClean="0">
                <a:solidFill>
                  <a:srgbClr val="002060"/>
                </a:solidFill>
              </a:rPr>
              <a:t>ork in the countryside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DF67424-9FC3-47FE-AD56-D5A653582BB7}"/>
              </a:ext>
            </a:extLst>
          </p:cNvPr>
          <p:cNvSpPr txBox="1"/>
          <p:nvPr/>
        </p:nvSpPr>
        <p:spPr>
          <a:xfrm>
            <a:off x="2850227" y="1075134"/>
            <a:ext cx="1814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study English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4D1672F-6598-4459-A611-C886AEDA2EF7}"/>
              </a:ext>
            </a:extLst>
          </p:cNvPr>
          <p:cNvSpPr txBox="1"/>
          <p:nvPr/>
        </p:nvSpPr>
        <p:spPr>
          <a:xfrm>
            <a:off x="3241554" y="1440085"/>
            <a:ext cx="837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walk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4045847-9140-4E4B-B1D6-844081E523ED}"/>
              </a:ext>
            </a:extLst>
          </p:cNvPr>
          <p:cNvSpPr txBox="1"/>
          <p:nvPr/>
        </p:nvSpPr>
        <p:spPr>
          <a:xfrm>
            <a:off x="2834909" y="1794191"/>
            <a:ext cx="2212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talk to a cousin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3FE0DD6-41FA-4492-955A-1E7BEDB16FC4}"/>
              </a:ext>
            </a:extLst>
          </p:cNvPr>
          <p:cNvSpPr txBox="1"/>
          <p:nvPr/>
        </p:nvSpPr>
        <p:spPr>
          <a:xfrm>
            <a:off x="7205884" y="1041259"/>
            <a:ext cx="273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look at the horses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1F8A7BF-DC9B-4DA7-9F64-97E65A2AD410}"/>
              </a:ext>
            </a:extLst>
          </p:cNvPr>
          <p:cNvSpPr txBox="1"/>
          <p:nvPr/>
        </p:nvSpPr>
        <p:spPr>
          <a:xfrm>
            <a:off x="7649783" y="1394081"/>
            <a:ext cx="1945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use a bicycle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6244759-1595-4F18-B55D-59E0D628842E}"/>
              </a:ext>
            </a:extLst>
          </p:cNvPr>
          <p:cNvSpPr txBox="1"/>
          <p:nvPr/>
        </p:nvSpPr>
        <p:spPr>
          <a:xfrm>
            <a:off x="7319625" y="1803264"/>
            <a:ext cx="251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p</a:t>
            </a:r>
            <a:r>
              <a:rPr lang="en-US" sz="2000" b="1" dirty="0" smtClean="0">
                <a:solidFill>
                  <a:srgbClr val="002060"/>
                </a:solidFill>
              </a:rPr>
              <a:t>repare the food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2" name="TextBox 54">
            <a:extLst>
              <a:ext uri="{FF2B5EF4-FFF2-40B4-BE49-F238E27FC236}">
                <a16:creationId xmlns:a16="http://schemas.microsoft.com/office/drawing/2014/main" id="{ED196EA3-8EF4-49FF-B98A-5AEE181B27B0}"/>
              </a:ext>
            </a:extLst>
          </p:cNvPr>
          <p:cNvSpPr txBox="1"/>
          <p:nvPr/>
        </p:nvSpPr>
        <p:spPr>
          <a:xfrm>
            <a:off x="-1" y="3429000"/>
            <a:ext cx="3241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Respuestas</a:t>
            </a: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 B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228426"/>
            <a:ext cx="10515600" cy="1325563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rgbClr val="002060"/>
                </a:solidFill>
              </a:rPr>
              <a:t>Respuestas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3190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7">
            <a:extLst>
              <a:ext uri="{FF2B5EF4-FFF2-40B4-BE49-F238E27FC236}">
                <a16:creationId xmlns:a16="http://schemas.microsoft.com/office/drawing/2014/main" id="{6F62CB02-70B6-41CB-A173-7A87204485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84656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s-ES" sz="3200" b="1" dirty="0">
                <a:solidFill>
                  <a:srgbClr val="4472C4">
                    <a:lumMod val="50000"/>
                  </a:srgbClr>
                </a:solidFill>
                <a:ea typeface="+mn-ea"/>
                <a:cs typeface="+mn-cs"/>
              </a:rPr>
              <a:t>Necesitas ayuda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6C8C7B-EFEC-4B28-88B4-3243373F92AF}"/>
              </a:ext>
            </a:extLst>
          </p:cNvPr>
          <p:cNvSpPr/>
          <p:nvPr/>
        </p:nvSpPr>
        <p:spPr>
          <a:xfrm>
            <a:off x="1056082" y="795912"/>
            <a:ext cx="2257425" cy="1471613"/>
          </a:xfrm>
          <a:prstGeom prst="rect">
            <a:avLst/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0CA20D8-40C9-4BB5-9C62-3B6D9DB57EE6}"/>
              </a:ext>
            </a:extLst>
          </p:cNvPr>
          <p:cNvSpPr txBox="1"/>
          <p:nvPr/>
        </p:nvSpPr>
        <p:spPr>
          <a:xfrm>
            <a:off x="1815258" y="982463"/>
            <a:ext cx="7250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rest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7FAD9E6-379E-4F41-9DFE-F8C51CC3DD87}"/>
              </a:ext>
            </a:extLst>
          </p:cNvPr>
          <p:cNvSpPr txBox="1"/>
          <p:nvPr/>
        </p:nvSpPr>
        <p:spPr>
          <a:xfrm>
            <a:off x="1432917" y="1562510"/>
            <a:ext cx="17451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chemeClr val="bg1"/>
                </a:solidFill>
              </a:rPr>
              <a:t>descansar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31C85B-306C-4507-9A66-CC518DDAFAC5}"/>
              </a:ext>
            </a:extLst>
          </p:cNvPr>
          <p:cNvSpPr/>
          <p:nvPr/>
        </p:nvSpPr>
        <p:spPr>
          <a:xfrm>
            <a:off x="1023937" y="2536318"/>
            <a:ext cx="2257425" cy="1471613"/>
          </a:xfrm>
          <a:prstGeom prst="rect">
            <a:avLst/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AE3F34-4C27-426A-9E49-EA2D29F4C9AF}"/>
              </a:ext>
            </a:extLst>
          </p:cNvPr>
          <p:cNvSpPr/>
          <p:nvPr/>
        </p:nvSpPr>
        <p:spPr>
          <a:xfrm>
            <a:off x="3631406" y="795912"/>
            <a:ext cx="2257425" cy="1471613"/>
          </a:xfrm>
          <a:prstGeom prst="rect">
            <a:avLst/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969A15-E5D2-4B9F-8906-187CF8258C2C}"/>
              </a:ext>
            </a:extLst>
          </p:cNvPr>
          <p:cNvSpPr/>
          <p:nvPr/>
        </p:nvSpPr>
        <p:spPr>
          <a:xfrm>
            <a:off x="3631406" y="2536318"/>
            <a:ext cx="2257425" cy="1471613"/>
          </a:xfrm>
          <a:prstGeom prst="rect">
            <a:avLst/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487CD-C632-4E43-AF85-2C9FD29C79B6}"/>
              </a:ext>
            </a:extLst>
          </p:cNvPr>
          <p:cNvSpPr/>
          <p:nvPr/>
        </p:nvSpPr>
        <p:spPr>
          <a:xfrm>
            <a:off x="3643068" y="4223420"/>
            <a:ext cx="2257425" cy="1471613"/>
          </a:xfrm>
          <a:prstGeom prst="rect">
            <a:avLst/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9E0ABC-4156-4DD6-88FD-CA2B49AD8481}"/>
              </a:ext>
            </a:extLst>
          </p:cNvPr>
          <p:cNvSpPr/>
          <p:nvPr/>
        </p:nvSpPr>
        <p:spPr>
          <a:xfrm>
            <a:off x="6148384" y="822393"/>
            <a:ext cx="2257425" cy="1471613"/>
          </a:xfrm>
          <a:prstGeom prst="rect">
            <a:avLst/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927E5D-1F4D-49CF-8CBB-B2A88C4AF6EE}"/>
              </a:ext>
            </a:extLst>
          </p:cNvPr>
          <p:cNvSpPr/>
          <p:nvPr/>
        </p:nvSpPr>
        <p:spPr>
          <a:xfrm>
            <a:off x="6208511" y="2536318"/>
            <a:ext cx="2257425" cy="1471613"/>
          </a:xfrm>
          <a:prstGeom prst="rect">
            <a:avLst/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2D5A87-526E-4128-875B-011EF042C161}"/>
              </a:ext>
            </a:extLst>
          </p:cNvPr>
          <p:cNvSpPr/>
          <p:nvPr/>
        </p:nvSpPr>
        <p:spPr>
          <a:xfrm>
            <a:off x="8665364" y="798580"/>
            <a:ext cx="2257425" cy="1471613"/>
          </a:xfrm>
          <a:prstGeom prst="rect">
            <a:avLst/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799C82-D60C-4C6D-88A2-52EB581567B5}"/>
              </a:ext>
            </a:extLst>
          </p:cNvPr>
          <p:cNvSpPr/>
          <p:nvPr/>
        </p:nvSpPr>
        <p:spPr>
          <a:xfrm>
            <a:off x="8677270" y="2536318"/>
            <a:ext cx="2257425" cy="1471613"/>
          </a:xfrm>
          <a:prstGeom prst="rect">
            <a:avLst/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F9B7413-D56F-4B18-BE8C-6FC1D547D74C}"/>
              </a:ext>
            </a:extLst>
          </p:cNvPr>
          <p:cNvSpPr txBox="1"/>
          <p:nvPr/>
        </p:nvSpPr>
        <p:spPr>
          <a:xfrm>
            <a:off x="4317283" y="1013680"/>
            <a:ext cx="9710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study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D38EC37-78D6-420E-987A-180DDF1963C4}"/>
              </a:ext>
            </a:extLst>
          </p:cNvPr>
          <p:cNvSpPr txBox="1"/>
          <p:nvPr/>
        </p:nvSpPr>
        <p:spPr>
          <a:xfrm>
            <a:off x="4108504" y="1573359"/>
            <a:ext cx="13885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chemeClr val="bg1"/>
                </a:solidFill>
              </a:rPr>
              <a:t>estudiar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0D048C3-B80B-43E9-B4B4-51C0A17BA576}"/>
              </a:ext>
            </a:extLst>
          </p:cNvPr>
          <p:cNvSpPr txBox="1"/>
          <p:nvPr/>
        </p:nvSpPr>
        <p:spPr>
          <a:xfrm>
            <a:off x="6644577" y="984193"/>
            <a:ext cx="1265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b="1" dirty="0">
                <a:solidFill>
                  <a:schemeClr val="bg1"/>
                </a:solidFill>
              </a:rPr>
              <a:t>look for</a:t>
            </a:r>
            <a:endParaRPr lang="en-CA" sz="2200" b="1" dirty="0">
              <a:solidFill>
                <a:schemeClr val="bg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B6D34E3-2E00-4303-9852-0B373693D3E2}"/>
              </a:ext>
            </a:extLst>
          </p:cNvPr>
          <p:cNvSpPr txBox="1"/>
          <p:nvPr/>
        </p:nvSpPr>
        <p:spPr>
          <a:xfrm>
            <a:off x="6657299" y="1562510"/>
            <a:ext cx="1265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chemeClr val="bg1"/>
                </a:solidFill>
              </a:rPr>
              <a:t>buscar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6A060B5-771E-4154-BA97-D43FA2346B86}"/>
              </a:ext>
            </a:extLst>
          </p:cNvPr>
          <p:cNvSpPr txBox="1"/>
          <p:nvPr/>
        </p:nvSpPr>
        <p:spPr>
          <a:xfrm>
            <a:off x="9358608" y="997278"/>
            <a:ext cx="870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walk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E98519B-7036-4041-BD60-511F24CCA311}"/>
              </a:ext>
            </a:extLst>
          </p:cNvPr>
          <p:cNvSpPr txBox="1"/>
          <p:nvPr/>
        </p:nvSpPr>
        <p:spPr>
          <a:xfrm>
            <a:off x="9134397" y="1527484"/>
            <a:ext cx="13431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chemeClr val="bg1"/>
                </a:solidFill>
              </a:rPr>
              <a:t>caminar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0425E00-F070-471D-A099-42903BA9A81C}"/>
              </a:ext>
            </a:extLst>
          </p:cNvPr>
          <p:cNvSpPr txBox="1"/>
          <p:nvPr/>
        </p:nvSpPr>
        <p:spPr>
          <a:xfrm>
            <a:off x="1581148" y="2800350"/>
            <a:ext cx="1143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b="1" dirty="0" err="1" smtClean="0">
                <a:solidFill>
                  <a:schemeClr val="bg1"/>
                </a:solidFill>
              </a:rPr>
              <a:t>work</a:t>
            </a:r>
            <a:endParaRPr lang="en-CA" sz="2200" b="1" dirty="0">
              <a:solidFill>
                <a:schemeClr val="bg1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DE22DE9-A4A4-4FAE-84A6-6C633A98CBFE}"/>
              </a:ext>
            </a:extLst>
          </p:cNvPr>
          <p:cNvSpPr txBox="1"/>
          <p:nvPr/>
        </p:nvSpPr>
        <p:spPr>
          <a:xfrm>
            <a:off x="1640381" y="3445914"/>
            <a:ext cx="13323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 smtClean="0">
                <a:solidFill>
                  <a:schemeClr val="bg1"/>
                </a:solidFill>
              </a:rPr>
              <a:t>trabajar</a:t>
            </a:r>
            <a:endParaRPr lang="es-ES" sz="2200" b="1" dirty="0">
              <a:solidFill>
                <a:schemeClr val="bg1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FAAD924-DFA7-4FF0-A6A1-912297060E33}"/>
              </a:ext>
            </a:extLst>
          </p:cNvPr>
          <p:cNvSpPr txBox="1"/>
          <p:nvPr/>
        </p:nvSpPr>
        <p:spPr>
          <a:xfrm>
            <a:off x="4246809" y="2781814"/>
            <a:ext cx="1026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spend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FA6EB07-09FB-4D2F-BB61-C766F298823A}"/>
              </a:ext>
            </a:extLst>
          </p:cNvPr>
          <p:cNvSpPr txBox="1"/>
          <p:nvPr/>
        </p:nvSpPr>
        <p:spPr>
          <a:xfrm>
            <a:off x="4246809" y="3396462"/>
            <a:ext cx="10266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chemeClr val="bg1"/>
                </a:solidFill>
              </a:rPr>
              <a:t>pasar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4A87B961-3365-41A0-BB7E-1944D4603CFB}"/>
              </a:ext>
            </a:extLst>
          </p:cNvPr>
          <p:cNvSpPr txBox="1"/>
          <p:nvPr/>
        </p:nvSpPr>
        <p:spPr>
          <a:xfrm>
            <a:off x="6971103" y="2718570"/>
            <a:ext cx="7453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talk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C7FAA53-452B-4365-8A96-1BF9721EEEF8}"/>
              </a:ext>
            </a:extLst>
          </p:cNvPr>
          <p:cNvSpPr txBox="1"/>
          <p:nvPr/>
        </p:nvSpPr>
        <p:spPr>
          <a:xfrm>
            <a:off x="6793372" y="3304730"/>
            <a:ext cx="10808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chemeClr val="bg1"/>
                </a:solidFill>
              </a:rPr>
              <a:t>hablar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3172963-9628-4517-BD42-920FA595CC63}"/>
              </a:ext>
            </a:extLst>
          </p:cNvPr>
          <p:cNvSpPr txBox="1"/>
          <p:nvPr/>
        </p:nvSpPr>
        <p:spPr>
          <a:xfrm>
            <a:off x="9228528" y="2800350"/>
            <a:ext cx="12420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look at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A0AD0C83-6665-4E5E-BFC8-7C6DD0F73596}"/>
              </a:ext>
            </a:extLst>
          </p:cNvPr>
          <p:cNvSpPr txBox="1"/>
          <p:nvPr/>
        </p:nvSpPr>
        <p:spPr>
          <a:xfrm>
            <a:off x="9369887" y="3309047"/>
            <a:ext cx="9061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chemeClr val="bg1"/>
                </a:solidFill>
              </a:rPr>
              <a:t>mirar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D493AE8-9FDC-4351-8425-B7BC3817E009}"/>
              </a:ext>
            </a:extLst>
          </p:cNvPr>
          <p:cNvSpPr txBox="1"/>
          <p:nvPr/>
        </p:nvSpPr>
        <p:spPr>
          <a:xfrm>
            <a:off x="4420803" y="4405174"/>
            <a:ext cx="7019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use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7B8056D4-5490-4D37-B922-99205C12C0F7}"/>
              </a:ext>
            </a:extLst>
          </p:cNvPr>
          <p:cNvSpPr txBox="1"/>
          <p:nvPr/>
        </p:nvSpPr>
        <p:spPr>
          <a:xfrm>
            <a:off x="4353553" y="4973225"/>
            <a:ext cx="8364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chemeClr val="bg1"/>
                </a:solidFill>
              </a:rPr>
              <a:t>usar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52487CD-C632-4E43-AF85-2C9FD29C79B6}"/>
              </a:ext>
            </a:extLst>
          </p:cNvPr>
          <p:cNvSpPr/>
          <p:nvPr/>
        </p:nvSpPr>
        <p:spPr>
          <a:xfrm>
            <a:off x="6212432" y="4223420"/>
            <a:ext cx="2257425" cy="1471613"/>
          </a:xfrm>
          <a:prstGeom prst="rect">
            <a:avLst/>
          </a:prstGeom>
          <a:solidFill>
            <a:srgbClr val="F66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ZoneTexte 40">
            <a:extLst>
              <a:ext uri="{FF2B5EF4-FFF2-40B4-BE49-F238E27FC236}">
                <a16:creationId xmlns:a16="http://schemas.microsoft.com/office/drawing/2014/main" id="{6D493AE8-9FDC-4351-8425-B7BC3817E009}"/>
              </a:ext>
            </a:extLst>
          </p:cNvPr>
          <p:cNvSpPr txBox="1"/>
          <p:nvPr/>
        </p:nvSpPr>
        <p:spPr>
          <a:xfrm>
            <a:off x="6639862" y="4405174"/>
            <a:ext cx="1791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prepare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43" name="ZoneTexte 41">
            <a:extLst>
              <a:ext uri="{FF2B5EF4-FFF2-40B4-BE49-F238E27FC236}">
                <a16:creationId xmlns:a16="http://schemas.microsoft.com/office/drawing/2014/main" id="{7B8056D4-5490-4D37-B922-99205C12C0F7}"/>
              </a:ext>
            </a:extLst>
          </p:cNvPr>
          <p:cNvSpPr txBox="1"/>
          <p:nvPr/>
        </p:nvSpPr>
        <p:spPr>
          <a:xfrm>
            <a:off x="6639862" y="4946291"/>
            <a:ext cx="18588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 smtClean="0">
                <a:solidFill>
                  <a:schemeClr val="bg1"/>
                </a:solidFill>
              </a:rPr>
              <a:t>preparar</a:t>
            </a:r>
            <a:endParaRPr lang="es-ES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01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2" grpId="0"/>
      <p:bldP spid="23" grpId="0"/>
      <p:bldP spid="25" grpId="0"/>
      <p:bldP spid="27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1" grpId="0"/>
      <p:bldP spid="42" grpId="0"/>
      <p:bldP spid="40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040"/>
            <a:ext cx="8518358" cy="111089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164AFBC-A1A6-44A3-B9CB-5AC3B5C249B6}"/>
              </a:ext>
            </a:extLst>
          </p:cNvPr>
          <p:cNvSpPr txBox="1"/>
          <p:nvPr/>
        </p:nvSpPr>
        <p:spPr>
          <a:xfrm>
            <a:off x="1045269" y="1319959"/>
            <a:ext cx="9704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Remember that present tense –ar verbs change depending on who the verb refers to.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B668377-F975-440C-87D8-16236E774750}"/>
              </a:ext>
            </a:extLst>
          </p:cNvPr>
          <p:cNvSpPr txBox="1"/>
          <p:nvPr/>
        </p:nvSpPr>
        <p:spPr>
          <a:xfrm>
            <a:off x="1095580" y="4421668"/>
            <a:ext cx="10214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</a:rPr>
              <a:t>To mean ‘we’ with an –ar verb, </a:t>
            </a:r>
            <a:r>
              <a:rPr lang="en-US" sz="2400" dirty="0">
                <a:solidFill>
                  <a:srgbClr val="002060"/>
                </a:solidFill>
              </a:rPr>
              <a:t>remove</a:t>
            </a:r>
            <a:r>
              <a:rPr lang="en-US" sz="2200" dirty="0">
                <a:solidFill>
                  <a:srgbClr val="002060"/>
                </a:solidFill>
              </a:rPr>
              <a:t> –ar and add –</a:t>
            </a:r>
            <a:r>
              <a:rPr lang="en-US" sz="2200" dirty="0" smtClean="0">
                <a:solidFill>
                  <a:srgbClr val="002060"/>
                </a:solidFill>
              </a:rPr>
              <a:t>amos to the stem.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7B042ED0-A99A-4817-B088-4801FB2562D4}"/>
              </a:ext>
            </a:extLst>
          </p:cNvPr>
          <p:cNvSpPr/>
          <p:nvPr/>
        </p:nvSpPr>
        <p:spPr>
          <a:xfrm>
            <a:off x="8405316" y="4077234"/>
            <a:ext cx="1137684" cy="1150531"/>
          </a:xfrm>
          <a:prstGeom prst="flowChartConnector">
            <a:avLst/>
          </a:prstGeom>
          <a:noFill/>
          <a:ln w="57150">
            <a:solidFill>
              <a:srgbClr val="F66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23524D3-9224-4D74-9CE0-4ED564673D55}"/>
              </a:ext>
            </a:extLst>
          </p:cNvPr>
          <p:cNvSpPr txBox="1"/>
          <p:nvPr/>
        </p:nvSpPr>
        <p:spPr>
          <a:xfrm>
            <a:off x="1045269" y="2443392"/>
            <a:ext cx="2888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002060"/>
                </a:solidFill>
              </a:rPr>
              <a:t>Compare</a:t>
            </a:r>
            <a:endParaRPr lang="en-CA" sz="2400" dirty="0">
              <a:solidFill>
                <a:srgbClr val="00206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DDBC5CA-B42A-4441-8757-56CEB26F75B3}"/>
              </a:ext>
            </a:extLst>
          </p:cNvPr>
          <p:cNvSpPr txBox="1"/>
          <p:nvPr/>
        </p:nvSpPr>
        <p:spPr>
          <a:xfrm>
            <a:off x="1095580" y="3633833"/>
            <a:ext cx="2788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</a:rPr>
              <a:t>Lleg</a:t>
            </a:r>
            <a:r>
              <a:rPr lang="es-ES" sz="2400" b="1" dirty="0">
                <a:solidFill>
                  <a:srgbClr val="EE6000"/>
                </a:solidFill>
              </a:rPr>
              <a:t>amos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400" dirty="0">
                <a:solidFill>
                  <a:schemeClr val="accent5">
                    <a:lumMod val="50000"/>
                  </a:schemeClr>
                </a:solidFill>
              </a:rPr>
              <a:t>tarde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31A418F-8FBD-44B7-B0B2-8A38CEA12794}"/>
              </a:ext>
            </a:extLst>
          </p:cNvPr>
          <p:cNvSpPr txBox="1"/>
          <p:nvPr/>
        </p:nvSpPr>
        <p:spPr>
          <a:xfrm>
            <a:off x="1095581" y="3130865"/>
            <a:ext cx="2788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accent5">
                    <a:lumMod val="50000"/>
                  </a:schemeClr>
                </a:solidFill>
              </a:rPr>
              <a:t>Lleg</a:t>
            </a:r>
            <a:r>
              <a:rPr lang="es-ES" sz="2400" b="1" dirty="0">
                <a:solidFill>
                  <a:srgbClr val="EE6000"/>
                </a:solidFill>
              </a:rPr>
              <a:t>o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400" dirty="0">
                <a:solidFill>
                  <a:schemeClr val="accent5">
                    <a:lumMod val="50000"/>
                  </a:schemeClr>
                </a:solidFill>
              </a:rPr>
              <a:t>tarde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2DF3248-A072-4D81-9BE4-BD6F1D4F07DD}"/>
              </a:ext>
            </a:extLst>
          </p:cNvPr>
          <p:cNvSpPr txBox="1"/>
          <p:nvPr/>
        </p:nvSpPr>
        <p:spPr>
          <a:xfrm>
            <a:off x="5211590" y="3633833"/>
            <a:ext cx="2788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We arrive late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1B46173-CA96-4662-9498-4E906F55F9B8}"/>
              </a:ext>
            </a:extLst>
          </p:cNvPr>
          <p:cNvSpPr txBox="1"/>
          <p:nvPr/>
        </p:nvSpPr>
        <p:spPr>
          <a:xfrm>
            <a:off x="5211591" y="3151867"/>
            <a:ext cx="2788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I arrive late</a:t>
            </a:r>
            <a:r>
              <a:rPr lang="es-ES" sz="2400" dirty="0">
                <a:solidFill>
                  <a:srgbClr val="002060"/>
                </a:solidFill>
              </a:rPr>
              <a:t>. 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757157A-96C1-4B27-A975-16BBB4A10E8C}"/>
              </a:ext>
            </a:extLst>
          </p:cNvPr>
          <p:cNvCxnSpPr>
            <a:cxnSpLocks/>
          </p:cNvCxnSpPr>
          <p:nvPr/>
        </p:nvCxnSpPr>
        <p:spPr>
          <a:xfrm>
            <a:off x="2605884" y="5317468"/>
            <a:ext cx="104885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DE672866-C21F-4211-85B9-9E6835043FCC}"/>
              </a:ext>
            </a:extLst>
          </p:cNvPr>
          <p:cNvSpPr txBox="1"/>
          <p:nvPr/>
        </p:nvSpPr>
        <p:spPr>
          <a:xfrm>
            <a:off x="1124180" y="5040225"/>
            <a:ext cx="2303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err="1" smtClean="0">
                <a:solidFill>
                  <a:srgbClr val="002060"/>
                </a:solidFill>
              </a:rPr>
              <a:t>compr</a:t>
            </a:r>
            <a:r>
              <a:rPr lang="fr-CA" sz="2400" dirty="0" smtClean="0">
                <a:solidFill>
                  <a:srgbClr val="002060"/>
                </a:solidFill>
              </a:rPr>
              <a:t>-</a:t>
            </a:r>
            <a:endParaRPr lang="en-CA" sz="2400" dirty="0">
              <a:solidFill>
                <a:srgbClr val="00206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5206ADB-EE94-4E7D-BFDB-0593BD3D91F8}"/>
              </a:ext>
            </a:extLst>
          </p:cNvPr>
          <p:cNvSpPr txBox="1"/>
          <p:nvPr/>
        </p:nvSpPr>
        <p:spPr>
          <a:xfrm>
            <a:off x="3984762" y="5074947"/>
            <a:ext cx="2111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2060"/>
                </a:solidFill>
              </a:rPr>
              <a:t>compr</a:t>
            </a:r>
            <a:r>
              <a:rPr lang="es-ES" sz="2400" b="1" dirty="0" smtClean="0">
                <a:solidFill>
                  <a:srgbClr val="EE6000"/>
                </a:solidFill>
              </a:rPr>
              <a:t>amos</a:t>
            </a:r>
            <a:endParaRPr lang="es-ES" sz="2400" b="1" dirty="0">
              <a:solidFill>
                <a:srgbClr val="EE6000"/>
              </a:solidFill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C37D334-C3E7-4E56-AAA0-9C0F4788F971}"/>
              </a:ext>
            </a:extLst>
          </p:cNvPr>
          <p:cNvCxnSpPr>
            <a:cxnSpLocks/>
          </p:cNvCxnSpPr>
          <p:nvPr/>
        </p:nvCxnSpPr>
        <p:spPr>
          <a:xfrm>
            <a:off x="2605884" y="5750292"/>
            <a:ext cx="1048855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328A0AE9-F6C6-4257-9A53-E4F69A910CEA}"/>
              </a:ext>
            </a:extLst>
          </p:cNvPr>
          <p:cNvSpPr txBox="1"/>
          <p:nvPr/>
        </p:nvSpPr>
        <p:spPr>
          <a:xfrm>
            <a:off x="1124180" y="5519459"/>
            <a:ext cx="2303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err="1" smtClean="0">
                <a:solidFill>
                  <a:srgbClr val="002060"/>
                </a:solidFill>
              </a:rPr>
              <a:t>habl</a:t>
            </a:r>
            <a:r>
              <a:rPr lang="fr-CA" sz="2400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endParaRPr lang="en-C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ADEBB78-C610-4A29-8E24-9CF36D481EE5}"/>
              </a:ext>
            </a:extLst>
          </p:cNvPr>
          <p:cNvSpPr txBox="1"/>
          <p:nvPr/>
        </p:nvSpPr>
        <p:spPr>
          <a:xfrm>
            <a:off x="4048425" y="5536612"/>
            <a:ext cx="1848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2060"/>
                </a:solidFill>
              </a:rPr>
              <a:t>habl</a:t>
            </a:r>
            <a:r>
              <a:rPr lang="es-ES" sz="2400" b="1" dirty="0" smtClean="0">
                <a:solidFill>
                  <a:srgbClr val="EE6000"/>
                </a:solidFill>
              </a:rPr>
              <a:t>amos</a:t>
            </a:r>
            <a:endParaRPr lang="es-ES" sz="2400" b="1" dirty="0">
              <a:solidFill>
                <a:srgbClr val="EE6000"/>
              </a:solidFill>
            </a:endParaRP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F7E7A50-13F7-4A5E-A5CA-1FEE3A33F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496"/>
            <a:ext cx="10480964" cy="1238463"/>
          </a:xfrm>
        </p:spPr>
        <p:txBody>
          <a:bodyPr>
            <a:noAutofit/>
          </a:bodyPr>
          <a:lstStyle/>
          <a:p>
            <a:r>
              <a:rPr lang="en-CA" sz="2400" b="1" dirty="0">
                <a:solidFill>
                  <a:schemeClr val="bg1"/>
                </a:solidFill>
              </a:rPr>
              <a:t>Talking about what you do with other people</a:t>
            </a:r>
            <a:br>
              <a:rPr lang="en-CA" sz="2400" b="1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present tense -ar verbs: 1st person plural (-amos)</a:t>
            </a:r>
            <a:r>
              <a:rPr lang="en-GB" sz="2400" dirty="0">
                <a:solidFill>
                  <a:prstClr val="white"/>
                </a:solidFill>
              </a:rPr>
              <a:t/>
            </a:r>
            <a:br>
              <a:rPr lang="en-GB" sz="2400" dirty="0">
                <a:solidFill>
                  <a:prstClr val="white"/>
                </a:solidFill>
              </a:rPr>
            </a:br>
            <a:endParaRPr lang="en-CA" sz="2400" dirty="0">
              <a:solidFill>
                <a:srgbClr val="002060"/>
              </a:solidFill>
            </a:endParaRPr>
          </a:p>
        </p:txBody>
      </p:sp>
      <p:sp>
        <p:nvSpPr>
          <p:cNvPr id="20" name="ZoneTexte 13">
            <a:extLst>
              <a:ext uri="{FF2B5EF4-FFF2-40B4-BE49-F238E27FC236}">
                <a16:creationId xmlns:a16="http://schemas.microsoft.com/office/drawing/2014/main" id="{E2DF3248-A072-4D81-9BE4-BD6F1D4F07DD}"/>
              </a:ext>
            </a:extLst>
          </p:cNvPr>
          <p:cNvSpPr txBox="1"/>
          <p:nvPr/>
        </p:nvSpPr>
        <p:spPr>
          <a:xfrm>
            <a:off x="6754847" y="5074946"/>
            <a:ext cx="2788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we buy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ZoneTexte 13">
            <a:extLst>
              <a:ext uri="{FF2B5EF4-FFF2-40B4-BE49-F238E27FC236}">
                <a16:creationId xmlns:a16="http://schemas.microsoft.com/office/drawing/2014/main" id="{E2DF3248-A072-4D81-9BE4-BD6F1D4F07DD}"/>
              </a:ext>
            </a:extLst>
          </p:cNvPr>
          <p:cNvSpPr txBox="1"/>
          <p:nvPr/>
        </p:nvSpPr>
        <p:spPr>
          <a:xfrm>
            <a:off x="6754846" y="5501890"/>
            <a:ext cx="2788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we speak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0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 animBg="1"/>
      <p:bldP spid="11" grpId="0"/>
      <p:bldP spid="12" grpId="0"/>
      <p:bldP spid="13" grpId="0"/>
      <p:bldP spid="14" grpId="0"/>
      <p:bldP spid="15" grpId="0"/>
      <p:bldP spid="19" grpId="0"/>
      <p:bldP spid="22" grpId="0"/>
      <p:bldP spid="24" grpId="0"/>
      <p:bldP spid="25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DEFE3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E56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5" name="Rectangle 4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56445" y="0"/>
            <a:ext cx="4350984" cy="6858000"/>
          </a:xfrm>
          <a:prstGeom prst="rect">
            <a:avLst/>
          </a:prstGeom>
          <a:solidFill>
            <a:srgbClr val="E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81D6C-D649-1548-983B-DB3A797C7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47" y="1914145"/>
            <a:ext cx="7927349" cy="1138888"/>
          </a:xfrm>
        </p:spPr>
        <p:txBody>
          <a:bodyPr>
            <a:normAutofit/>
          </a:bodyPr>
          <a:lstStyle/>
          <a:p>
            <a:pPr algn="l"/>
            <a:r>
              <a:rPr lang="en-CA" sz="4000" b="1" dirty="0" smtClean="0">
                <a:solidFill>
                  <a:prstClr val="white"/>
                </a:solidFill>
              </a:rPr>
              <a:t>Grammar [2]</a:t>
            </a:r>
            <a:endParaRPr lang="en-US" sz="40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DFED1B0-8365-D84A-847E-1CD3FA337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328" y="3145187"/>
            <a:ext cx="7540978" cy="998893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GB" sz="4000" dirty="0">
                <a:solidFill>
                  <a:prstClr val="white"/>
                </a:solidFill>
              </a:rPr>
              <a:t>present tense -ar verbs: 1st person plural </a:t>
            </a:r>
          </a:p>
          <a:p>
            <a:pPr algn="l"/>
            <a:r>
              <a:rPr lang="en-GB" sz="4000" dirty="0">
                <a:solidFill>
                  <a:prstClr val="white"/>
                </a:solidFill>
              </a:rPr>
              <a:t>(-amos)</a:t>
            </a:r>
          </a:p>
          <a:p>
            <a:endParaRPr lang="en-US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155947" y="5231866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Y7 Spanish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2.2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- Week 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1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B3692F8-CE33-C34E-B376-364FE77401E4}"/>
              </a:ext>
            </a:extLst>
          </p:cNvPr>
          <p:cNvSpPr txBox="1">
            <a:spLocks/>
          </p:cNvSpPr>
          <p:nvPr/>
        </p:nvSpPr>
        <p:spPr>
          <a:xfrm>
            <a:off x="199624" y="6152332"/>
            <a:ext cx="5784972" cy="59418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Author name(s): </a:t>
            </a:r>
            <a:r>
              <a:rPr kumimoji="0" lang="en-GB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Ivan Luciano Avaca / Nick Avery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Date updated: </a:t>
            </a:r>
            <a:r>
              <a:rPr kumimoji="0" lang="en-GB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29/03/2020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5" name="Picture 14" descr="NCELP logo">
            <a:extLs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3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4">
            <a:extLst>
              <a:ext uri="{FF2B5EF4-FFF2-40B4-BE49-F238E27FC236}">
                <a16:creationId xmlns:a16="http://schemas.microsoft.com/office/drawing/2014/main" id="{AF6AF427-0C04-4FCA-805D-4A91069C4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3117" y="182346"/>
            <a:ext cx="1111480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 that verb endings change depending on who the verb refers to.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1DCF217-2439-4DBE-96F8-133B7EDCAA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08" y="4275652"/>
            <a:ext cx="1490475" cy="1868428"/>
          </a:xfrm>
          <a:prstGeom prst="rect">
            <a:avLst/>
          </a:prstGeom>
        </p:spPr>
      </p:pic>
      <p:sp>
        <p:nvSpPr>
          <p:cNvPr id="6" name="Bulle narrative : rectangle à coins arrondis 5">
            <a:extLst>
              <a:ext uri="{FF2B5EF4-FFF2-40B4-BE49-F238E27FC236}">
                <a16:creationId xmlns:a16="http://schemas.microsoft.com/office/drawing/2014/main" id="{B77CB9B1-044E-4544-951D-D3B30D5E86F8}"/>
              </a:ext>
            </a:extLst>
          </p:cNvPr>
          <p:cNvSpPr/>
          <p:nvPr/>
        </p:nvSpPr>
        <p:spPr>
          <a:xfrm>
            <a:off x="138545" y="1904032"/>
            <a:ext cx="2854036" cy="1981200"/>
          </a:xfrm>
          <a:prstGeom prst="wedgeRoundRectCallout">
            <a:avLst>
              <a:gd name="adj1" fmla="val -4037"/>
              <a:gd name="adj2" fmla="val 77186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Busc</a:t>
            </a:r>
            <a:r>
              <a:rPr kumimoji="0" lang="es-E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la escuela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7" name="Légende : encadrée 6">
            <a:extLst>
              <a:ext uri="{FF2B5EF4-FFF2-40B4-BE49-F238E27FC236}">
                <a16:creationId xmlns:a16="http://schemas.microsoft.com/office/drawing/2014/main" id="{8CF5C667-614F-4070-8A51-6DA6416ACF14}"/>
              </a:ext>
            </a:extLst>
          </p:cNvPr>
          <p:cNvSpPr/>
          <p:nvPr/>
        </p:nvSpPr>
        <p:spPr>
          <a:xfrm>
            <a:off x="2662981" y="1183831"/>
            <a:ext cx="2133600" cy="1981200"/>
          </a:xfrm>
          <a:prstGeom prst="borderCallout1">
            <a:avLst>
              <a:gd name="adj1" fmla="val 56512"/>
              <a:gd name="adj2" fmla="val 11796"/>
              <a:gd name="adj3" fmla="val 64249"/>
              <a:gd name="adj4" fmla="val -253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 look for the school.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1380E3A-C11B-4024-A4A9-16A0A4192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47" y="4352697"/>
            <a:ext cx="1490475" cy="1868428"/>
          </a:xfrm>
          <a:prstGeom prst="rect">
            <a:avLst/>
          </a:prstGeom>
        </p:spPr>
      </p:pic>
      <p:pic>
        <p:nvPicPr>
          <p:cNvPr id="11" name="Image 1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6E73D5B4-691F-47C9-9C18-F9E7121E6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2" y="4992400"/>
            <a:ext cx="1666875" cy="1228725"/>
          </a:xfrm>
          <a:prstGeom prst="rect">
            <a:avLst/>
          </a:prstGeom>
        </p:spPr>
      </p:pic>
      <p:sp>
        <p:nvSpPr>
          <p:cNvPr id="13" name="Bulle narrative : rectangle à coins arrondis 12">
            <a:extLst>
              <a:ext uri="{FF2B5EF4-FFF2-40B4-BE49-F238E27FC236}">
                <a16:creationId xmlns:a16="http://schemas.microsoft.com/office/drawing/2014/main" id="{21FB743A-67ED-4AB2-86AD-7528139519E1}"/>
              </a:ext>
            </a:extLst>
          </p:cNvPr>
          <p:cNvSpPr/>
          <p:nvPr/>
        </p:nvSpPr>
        <p:spPr>
          <a:xfrm>
            <a:off x="4853229" y="1839020"/>
            <a:ext cx="2854036" cy="1981200"/>
          </a:xfrm>
          <a:prstGeom prst="wedgeRoundRectCallout">
            <a:avLst>
              <a:gd name="adj1" fmla="val -4037"/>
              <a:gd name="adj2" fmla="val 107256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Busc</a:t>
            </a:r>
            <a:r>
              <a:rPr kumimoji="0" lang="es-E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amos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la escuela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4" name="Légende : encadrée 13">
            <a:extLst>
              <a:ext uri="{FF2B5EF4-FFF2-40B4-BE49-F238E27FC236}">
                <a16:creationId xmlns:a16="http://schemas.microsoft.com/office/drawing/2014/main" id="{B157E563-DCE3-4DC7-AB88-098FBC839194}"/>
              </a:ext>
            </a:extLst>
          </p:cNvPr>
          <p:cNvSpPr/>
          <p:nvPr/>
        </p:nvSpPr>
        <p:spPr>
          <a:xfrm>
            <a:off x="7321017" y="788238"/>
            <a:ext cx="2133600" cy="1981200"/>
          </a:xfrm>
          <a:prstGeom prst="borderCallout1">
            <a:avLst>
              <a:gd name="adj1" fmla="val 56512"/>
              <a:gd name="adj2" fmla="val 11796"/>
              <a:gd name="adj3" fmla="val 78235"/>
              <a:gd name="adj4" fmla="val -201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We look for the school.</a:t>
            </a:r>
          </a:p>
        </p:txBody>
      </p:sp>
      <p:pic>
        <p:nvPicPr>
          <p:cNvPr id="15" name="Picture 44">
            <a:extLst>
              <a:ext uri="{FF2B5EF4-FFF2-40B4-BE49-F238E27FC236}">
                <a16:creationId xmlns:a16="http://schemas.microsoft.com/office/drawing/2014/main" id="{2064B075-3C56-4FCC-A3DD-ECB954A973A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94285" y="4438641"/>
            <a:ext cx="1120664" cy="170543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E0C1364-BF80-4220-AEC1-4DD3D753A4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525" y="4275652"/>
            <a:ext cx="1490475" cy="1868428"/>
          </a:xfrm>
          <a:prstGeom prst="rect">
            <a:avLst/>
          </a:prstGeom>
        </p:spPr>
      </p:pic>
      <p:sp>
        <p:nvSpPr>
          <p:cNvPr id="17" name="Bulle narrative : rectangle à coins arrondis 16">
            <a:extLst>
              <a:ext uri="{FF2B5EF4-FFF2-40B4-BE49-F238E27FC236}">
                <a16:creationId xmlns:a16="http://schemas.microsoft.com/office/drawing/2014/main" id="{E68F6422-0E70-4C2A-83B8-17FCCB8DAE01}"/>
              </a:ext>
            </a:extLst>
          </p:cNvPr>
          <p:cNvSpPr/>
          <p:nvPr/>
        </p:nvSpPr>
        <p:spPr>
          <a:xfrm>
            <a:off x="9625463" y="1895406"/>
            <a:ext cx="2283089" cy="1868428"/>
          </a:xfrm>
          <a:prstGeom prst="wedgeRoundRectCallout">
            <a:avLst>
              <a:gd name="adj1" fmla="val -46040"/>
              <a:gd name="adj2" fmla="val 103110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Busc</a:t>
            </a:r>
            <a:r>
              <a:rPr kumimoji="0" lang="es-E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la escuela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8" name="Légende : encadrée 17">
            <a:extLst>
              <a:ext uri="{FF2B5EF4-FFF2-40B4-BE49-F238E27FC236}">
                <a16:creationId xmlns:a16="http://schemas.microsoft.com/office/drawing/2014/main" id="{EE57F030-FC01-4C28-8885-19A6BEC20E60}"/>
              </a:ext>
            </a:extLst>
          </p:cNvPr>
          <p:cNvSpPr/>
          <p:nvPr/>
        </p:nvSpPr>
        <p:spPr>
          <a:xfrm>
            <a:off x="10014949" y="609599"/>
            <a:ext cx="1859625" cy="1496291"/>
          </a:xfrm>
          <a:prstGeom prst="borderCallout1">
            <a:avLst>
              <a:gd name="adj1" fmla="val 89487"/>
              <a:gd name="adj2" fmla="val 32544"/>
              <a:gd name="adj3" fmla="val 119020"/>
              <a:gd name="adj4" fmla="val 267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S/he </a:t>
            </a: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looks for the school.</a:t>
            </a:r>
          </a:p>
        </p:txBody>
      </p:sp>
    </p:spTree>
    <p:extLst>
      <p:ext uri="{BB962C8B-B14F-4D97-AF65-F5344CB8AC3E}">
        <p14:creationId xmlns:p14="http://schemas.microsoft.com/office/powerpoint/2010/main" val="128596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8578979-4358-4FD8-A8C4-1FBFED2DF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646" y="1086476"/>
            <a:ext cx="4484707" cy="5571065"/>
          </a:xfrm>
          <a:prstGeom prst="rect">
            <a:avLst/>
          </a:prstGeom>
        </p:spPr>
      </p:pic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5596AC22-08F1-47B7-B725-2BFD2E0DE7CE}"/>
              </a:ext>
            </a:extLst>
          </p:cNvPr>
          <p:cNvSpPr/>
          <p:nvPr/>
        </p:nvSpPr>
        <p:spPr>
          <a:xfrm>
            <a:off x="249383" y="2285663"/>
            <a:ext cx="3463636" cy="3172690"/>
          </a:xfrm>
          <a:prstGeom prst="wedgeEllipseCallout">
            <a:avLst>
              <a:gd name="adj1" fmla="val 74868"/>
              <a:gd name="adj2" fmla="val -902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¿Cómo 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 el perro de Vanessa? </a:t>
            </a: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Bulle narrative : rectangle à coins arrondis 8">
            <a:extLst>
              <a:ext uri="{FF2B5EF4-FFF2-40B4-BE49-F238E27FC236}">
                <a16:creationId xmlns:a16="http://schemas.microsoft.com/office/drawing/2014/main" id="{BA3EBED9-8EF9-428A-A362-58541116CBAB}"/>
              </a:ext>
            </a:extLst>
          </p:cNvPr>
          <p:cNvSpPr/>
          <p:nvPr/>
        </p:nvSpPr>
        <p:spPr>
          <a:xfrm>
            <a:off x="8478980" y="2073514"/>
            <a:ext cx="3142749" cy="2710972"/>
          </a:xfrm>
          <a:prstGeom prst="wedgeRoundRectCallout">
            <a:avLst>
              <a:gd name="adj1" fmla="val -64007"/>
              <a:gd name="adj2" fmla="val 2387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¡</a:t>
            </a: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pequeño,</a:t>
            </a: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fuerte</a:t>
            </a: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y 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muy</a:t>
            </a: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feo</a:t>
            </a: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!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8023606-065D-4AD4-9307-2BBEFDF87F89}"/>
              </a:ext>
            </a:extLst>
          </p:cNvPr>
          <p:cNvSpPr txBox="1"/>
          <p:nvPr/>
        </p:nvSpPr>
        <p:spPr>
          <a:xfrm>
            <a:off x="131528" y="666949"/>
            <a:ext cx="1094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Quelly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habla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con Fiona, una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amiga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por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telefono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528" y="-31241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i="1" dirty="0"/>
              <a:t>¿Un perro normal</a:t>
            </a:r>
            <a:r>
              <a:rPr lang="en-US" sz="4000" b="1" i="1" dirty="0" smtClean="0"/>
              <a:t>?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43137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hien, petit, frisbee, brun&#10;&#10;Description générée automatiquement">
            <a:extLst>
              <a:ext uri="{FF2B5EF4-FFF2-40B4-BE49-F238E27FC236}">
                <a16:creationId xmlns:a16="http://schemas.microsoft.com/office/drawing/2014/main" id="{1F7EAC26-FD26-4DFF-B82A-5D4DB1B40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5" r="-1" b="34503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D1EEF983-53E6-41BC-A20E-C369A16F5355}"/>
              </a:ext>
            </a:extLst>
          </p:cNvPr>
          <p:cNvSpPr/>
          <p:nvPr/>
        </p:nvSpPr>
        <p:spPr>
          <a:xfrm>
            <a:off x="9101138" y="1203095"/>
            <a:ext cx="3090862" cy="2797405"/>
          </a:xfrm>
          <a:prstGeom prst="wedgeEllipseCallout">
            <a:avLst>
              <a:gd name="adj1" fmla="val 31556"/>
              <a:gd name="adj2" fmla="val -6711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¿Es el perro de Vanessa? </a:t>
            </a:r>
            <a:endParaRPr kumimoji="0" lang="en-C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01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5">
            <a:extLst>
              <a:ext uri="{FF2B5EF4-FFF2-40B4-BE49-F238E27FC236}">
                <a16:creationId xmlns:a16="http://schemas.microsoft.com/office/drawing/2014/main" id="{F8578979-4358-4FD8-A8C4-1FBFED2DF0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5" t="43058"/>
          <a:stretch/>
        </p:blipFill>
        <p:spPr>
          <a:xfrm>
            <a:off x="10502792" y="4537067"/>
            <a:ext cx="1502595" cy="16752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Rounded Rectangle 40">
            <a:extLst>
              <a:ext uri="{FF2B5EF4-FFF2-40B4-BE49-F238E27FC236}">
                <a16:creationId xmlns:a16="http://schemas.microsoft.com/office/drawing/2014/main" id="{066E6D6E-C92F-4683-9575-291D79D64344}"/>
              </a:ext>
            </a:extLst>
          </p:cNvPr>
          <p:cNvSpPr/>
          <p:nvPr/>
        </p:nvSpPr>
        <p:spPr>
          <a:xfrm>
            <a:off x="11299370" y="0"/>
            <a:ext cx="892629" cy="46463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A49999B6-570E-4698-BC3F-5B3245577125}"/>
              </a:ext>
            </a:extLst>
          </p:cNvPr>
          <p:cNvSpPr/>
          <p:nvPr/>
        </p:nvSpPr>
        <p:spPr>
          <a:xfrm>
            <a:off x="30414" y="464631"/>
            <a:ext cx="10810568" cy="4495546"/>
          </a:xfrm>
          <a:prstGeom prst="wedgeRoundRectCallout">
            <a:avLst>
              <a:gd name="adj1" fmla="val 40831"/>
              <a:gd name="adj2" fmla="val 61188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 perro de Vanessa es fuerte y bastante feo, pero no es malo. Pasa mucho tiempo con el abuelo y la abuela de Vanessa cerca de una plaza artística. Escucha </a:t>
            </a:r>
            <a:r>
              <a:rPr kumimoji="0" lang="es-E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música 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 la iglesia antigua de un pueblo rico y famoso. Luego, el perro busca un lugar tranquilo con los abuelos. Vanessa y yo estudiamos juntas en la escuela. Pasamos tiempo en la tarde en el pueblo famoso. Usamos un teléfono caro y hablamos con los abuelos de Vanessa. En la noche, bailamos y caminamos mucho. Compramos unos zapatos baratos y una camisa con muchos colores para el perro. 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¡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 perro de Vanessa es muy guapo!</a:t>
            </a:r>
            <a:endParaRPr kumimoji="0" lang="en-CA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7" name="Image 16" descr="Une image contenant horloge, signe&#10;&#10;Description générée automatiquement">
            <a:extLst>
              <a:ext uri="{FF2B5EF4-FFF2-40B4-BE49-F238E27FC236}">
                <a16:creationId xmlns:a16="http://schemas.microsoft.com/office/drawing/2014/main" id="{F9BECC5A-FCCC-4868-BF2A-5200052121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74" y="4537067"/>
            <a:ext cx="2030765" cy="167526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04600" y="-430467"/>
            <a:ext cx="10515600" cy="1325563"/>
          </a:xfrm>
        </p:spPr>
        <p:txBody>
          <a:bodyPr>
            <a:norm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leer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28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0">
            <a:extLst>
              <a:ext uri="{FF2B5EF4-FFF2-40B4-BE49-F238E27FC236}">
                <a16:creationId xmlns:a16="http://schemas.microsoft.com/office/drawing/2014/main" id="{066E6D6E-C92F-4683-9575-291D79D64344}"/>
              </a:ext>
            </a:extLst>
          </p:cNvPr>
          <p:cNvSpPr/>
          <p:nvPr/>
        </p:nvSpPr>
        <p:spPr>
          <a:xfrm>
            <a:off x="10842171" y="0"/>
            <a:ext cx="1349829" cy="43542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Bulle narrative : rectangle à coins arrondis 11">
            <a:extLst>
              <a:ext uri="{FF2B5EF4-FFF2-40B4-BE49-F238E27FC236}">
                <a16:creationId xmlns:a16="http://schemas.microsoft.com/office/drawing/2014/main" id="{A49999B6-570E-4698-BC3F-5B3245577125}"/>
              </a:ext>
            </a:extLst>
          </p:cNvPr>
          <p:cNvSpPr/>
          <p:nvPr/>
        </p:nvSpPr>
        <p:spPr>
          <a:xfrm>
            <a:off x="30414" y="216995"/>
            <a:ext cx="10810568" cy="4495546"/>
          </a:xfrm>
          <a:prstGeom prst="wedgeRoundRectCallout">
            <a:avLst>
              <a:gd name="adj1" fmla="val 40831"/>
              <a:gd name="adj2" fmla="val 61188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 perro de Vanessa </a:t>
            </a:r>
            <a:r>
              <a:rPr kumimoji="0" lang="es-ES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                                   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pero no es malo. </a:t>
            </a:r>
            <a:r>
              <a:rPr kumimoji="0" lang="es-ES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_______________________ 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 el abuelo y la abuela de Vanessa cerca de una plaza artística. </a:t>
            </a:r>
            <a:r>
              <a:rPr kumimoji="0" lang="es-ES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                                                                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 la iglesia antigua de un pueblo rico y famoso. Luego, el perro </a:t>
            </a:r>
            <a:r>
              <a:rPr kumimoji="0" lang="es-ES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                     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tranquilo con los abuelos. Vanessa y yo </a:t>
            </a:r>
            <a:r>
              <a:rPr kumimoji="0" lang="es-ES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                                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en la escuela. Pasamos tiempo en la tarde en el pueblo famoso.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                      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caro y hablamos con los abuelos de Vanessa. En la noche, </a:t>
            </a:r>
            <a:r>
              <a:rPr kumimoji="0" lang="es-ES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                   </a:t>
            </a:r>
            <a:br>
              <a:rPr kumimoji="0" lang="es-ES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s-ES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                                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</a:t>
            </a:r>
            <a:r>
              <a:rPr kumimoji="0" lang="es-ES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                                .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Compramos unos zapatos baratos y una camisa con muchos colores para el perro. </a:t>
            </a: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¡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 perro de Vanessa es muy guapo! </a:t>
            </a:r>
            <a:endParaRPr kumimoji="0" lang="en-CA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7" name="Image 16" descr="Une image contenant horloge, signe&#10;&#10;Description générée automatiquement">
            <a:extLst>
              <a:ext uri="{FF2B5EF4-FFF2-40B4-BE49-F238E27FC236}">
                <a16:creationId xmlns:a16="http://schemas.microsoft.com/office/drawing/2014/main" id="{F9BECC5A-FCCC-4868-BF2A-5200052121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8" y="4193208"/>
            <a:ext cx="2475210" cy="2041909"/>
          </a:xfrm>
          <a:prstGeom prst="rect">
            <a:avLst/>
          </a:prstGeom>
        </p:spPr>
      </p:pic>
      <p:pic>
        <p:nvPicPr>
          <p:cNvPr id="19" name="Image 1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AFEB4401-208B-4D62-848A-7B467DCD75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723" y="4193209"/>
            <a:ext cx="1396519" cy="2227006"/>
          </a:xfrm>
          <a:prstGeom prst="rect">
            <a:avLst/>
          </a:prstGeom>
        </p:spPr>
      </p:pic>
      <p:pic>
        <p:nvPicPr>
          <p:cNvPr id="7" name="Vanessa's d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0762" y="126728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73516" y="-445787"/>
            <a:ext cx="10515600" cy="1325563"/>
          </a:xfrm>
        </p:spPr>
        <p:txBody>
          <a:bodyPr>
            <a:normAutofit/>
          </a:bodyPr>
          <a:lstStyle/>
          <a:p>
            <a:r>
              <a:rPr lang="en-GB" sz="2000" b="1" dirty="0" err="1" smtClean="0">
                <a:solidFill>
                  <a:schemeClr val="bg1"/>
                </a:solidFill>
              </a:rPr>
              <a:t>escuchar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5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78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47E685-231B-4623-95E2-1E19BBE67908}"/>
              </a:ext>
            </a:extLst>
          </p:cNvPr>
          <p:cNvSpPr/>
          <p:nvPr/>
        </p:nvSpPr>
        <p:spPr>
          <a:xfrm>
            <a:off x="105202" y="833384"/>
            <a:ext cx="2947964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pasa mucho tiempo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C14C1A-8373-42D1-8B73-9327E9FB716C}"/>
              </a:ext>
            </a:extLst>
          </p:cNvPr>
          <p:cNvSpPr/>
          <p:nvPr/>
        </p:nvSpPr>
        <p:spPr>
          <a:xfrm>
            <a:off x="8960728" y="829860"/>
            <a:ext cx="2907578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busca un lugar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006043-1A1F-49D0-BDE6-5AAB6AF42057}"/>
              </a:ext>
            </a:extLst>
          </p:cNvPr>
          <p:cNvSpPr/>
          <p:nvPr/>
        </p:nvSpPr>
        <p:spPr>
          <a:xfrm>
            <a:off x="105202" y="1708696"/>
            <a:ext cx="3490405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escucha buena música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5DFCFE-C047-4D1C-94E9-A646C7443D82}"/>
              </a:ext>
            </a:extLst>
          </p:cNvPr>
          <p:cNvSpPr/>
          <p:nvPr/>
        </p:nvSpPr>
        <p:spPr>
          <a:xfrm>
            <a:off x="6203709" y="829860"/>
            <a:ext cx="2685110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estudiamos juntas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A86E4F-5DAF-4B2A-AEE0-C19F85FA6B32}"/>
              </a:ext>
            </a:extLst>
          </p:cNvPr>
          <p:cNvSpPr/>
          <p:nvPr/>
        </p:nvSpPr>
        <p:spPr>
          <a:xfrm>
            <a:off x="3183840" y="829860"/>
            <a:ext cx="2961105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usamos un teléfono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A3BD06-46CF-42B3-BE9C-E3C676CC1821}"/>
              </a:ext>
            </a:extLst>
          </p:cNvPr>
          <p:cNvSpPr/>
          <p:nvPr/>
        </p:nvSpPr>
        <p:spPr>
          <a:xfrm>
            <a:off x="7191041" y="1708696"/>
            <a:ext cx="1675459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bailamos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A9F174-93A0-4AC5-8378-58138D7166CA}"/>
              </a:ext>
            </a:extLst>
          </p:cNvPr>
          <p:cNvSpPr/>
          <p:nvPr/>
        </p:nvSpPr>
        <p:spPr>
          <a:xfrm>
            <a:off x="3716772" y="1708696"/>
            <a:ext cx="3380041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 fuerte y bastante feo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755E15-10A8-40A1-8973-873B4B62834A}"/>
              </a:ext>
            </a:extLst>
          </p:cNvPr>
          <p:cNvSpPr/>
          <p:nvPr/>
        </p:nvSpPr>
        <p:spPr>
          <a:xfrm>
            <a:off x="8960729" y="1708696"/>
            <a:ext cx="3090286" cy="762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caminamos mucho</a:t>
            </a:r>
          </a:p>
        </p:txBody>
      </p:sp>
      <p:graphicFrame>
        <p:nvGraphicFramePr>
          <p:cNvPr id="10" name="Tableau 10">
            <a:extLst>
              <a:ext uri="{FF2B5EF4-FFF2-40B4-BE49-F238E27FC236}">
                <a16:creationId xmlns:a16="http://schemas.microsoft.com/office/drawing/2014/main" id="{57D9DE69-CB6E-4B99-9C78-83AC5714C88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2038" y="2924265"/>
          <a:ext cx="11945813" cy="29260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382849">
                  <a:extLst>
                    <a:ext uri="{9D8B030D-6E8A-4147-A177-3AD203B41FA5}">
                      <a16:colId xmlns:a16="http://schemas.microsoft.com/office/drawing/2014/main" val="2487359945"/>
                    </a:ext>
                  </a:extLst>
                </a:gridCol>
                <a:gridCol w="4590058">
                  <a:extLst>
                    <a:ext uri="{9D8B030D-6E8A-4147-A177-3AD203B41FA5}">
                      <a16:colId xmlns:a16="http://schemas.microsoft.com/office/drawing/2014/main" val="2846973106"/>
                    </a:ext>
                  </a:extLst>
                </a:gridCol>
                <a:gridCol w="874692">
                  <a:extLst>
                    <a:ext uri="{9D8B030D-6E8A-4147-A177-3AD203B41FA5}">
                      <a16:colId xmlns:a16="http://schemas.microsoft.com/office/drawing/2014/main" val="2702648462"/>
                    </a:ext>
                  </a:extLst>
                </a:gridCol>
                <a:gridCol w="5098214">
                  <a:extLst>
                    <a:ext uri="{9D8B030D-6E8A-4147-A177-3AD203B41FA5}">
                      <a16:colId xmlns:a16="http://schemas.microsoft.com/office/drawing/2014/main" val="3993751765"/>
                    </a:ext>
                  </a:extLst>
                </a:gridCol>
              </a:tblGrid>
              <a:tr h="705915">
                <a:tc>
                  <a:txBody>
                    <a:bodyPr/>
                    <a:lstStyle/>
                    <a:p>
                      <a:r>
                        <a:rPr lang="en-CA" sz="2400" b="1" dirty="0" smtClean="0">
                          <a:solidFill>
                            <a:srgbClr val="002060"/>
                          </a:solidFill>
                        </a:rPr>
                        <a:t>S/he</a:t>
                      </a:r>
                      <a:endParaRPr lang="en-CA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We</a:t>
                      </a:r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395719"/>
                  </a:ext>
                </a:extLst>
              </a:tr>
              <a:tr h="705915">
                <a:tc>
                  <a:txBody>
                    <a:bodyPr/>
                    <a:lstStyle/>
                    <a:p>
                      <a:r>
                        <a:rPr lang="en-CA" sz="2400" b="1" dirty="0" smtClean="0">
                          <a:solidFill>
                            <a:srgbClr val="002060"/>
                          </a:solidFill>
                        </a:rPr>
                        <a:t>S/he</a:t>
                      </a:r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We</a:t>
                      </a:r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948999"/>
                  </a:ext>
                </a:extLst>
              </a:tr>
              <a:tr h="705915">
                <a:tc>
                  <a:txBody>
                    <a:bodyPr/>
                    <a:lstStyle/>
                    <a:p>
                      <a:r>
                        <a:rPr lang="en-CA" sz="2400" b="1" dirty="0" smtClean="0">
                          <a:solidFill>
                            <a:srgbClr val="002060"/>
                          </a:solidFill>
                        </a:rPr>
                        <a:t>S/he</a:t>
                      </a:r>
                      <a:endParaRPr lang="en-CA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We</a:t>
                      </a:r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06377"/>
                  </a:ext>
                </a:extLst>
              </a:tr>
              <a:tr h="705915">
                <a:tc>
                  <a:txBody>
                    <a:bodyPr/>
                    <a:lstStyle/>
                    <a:p>
                      <a:r>
                        <a:rPr lang="en-CA" sz="2400" b="1" dirty="0" smtClean="0">
                          <a:solidFill>
                            <a:srgbClr val="002060"/>
                          </a:solidFill>
                        </a:rPr>
                        <a:t>S/he</a:t>
                      </a:r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CA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We</a:t>
                      </a:r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595101"/>
                  </a:ext>
                </a:extLst>
              </a:tr>
            </a:tbl>
          </a:graphicData>
        </a:graphic>
      </p:graphicFrame>
      <p:sp>
        <p:nvSpPr>
          <p:cNvPr id="13" name="Rounded Rectangle 40">
            <a:extLst>
              <a:ext uri="{FF2B5EF4-FFF2-40B4-BE49-F238E27FC236}">
                <a16:creationId xmlns:a16="http://schemas.microsoft.com/office/drawing/2014/main" id="{B0F06411-D28F-4937-9338-B317E0C6C5BB}"/>
              </a:ext>
            </a:extLst>
          </p:cNvPr>
          <p:cNvSpPr/>
          <p:nvPr/>
        </p:nvSpPr>
        <p:spPr>
          <a:xfrm>
            <a:off x="11299370" y="0"/>
            <a:ext cx="892629" cy="37629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87EA814-69BA-4746-B9F7-19AA76EC9C3C}"/>
              </a:ext>
            </a:extLst>
          </p:cNvPr>
          <p:cNvSpPr txBox="1"/>
          <p:nvPr/>
        </p:nvSpPr>
        <p:spPr>
          <a:xfrm>
            <a:off x="172038" y="154983"/>
            <a:ext cx="9653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Translate each sentence in English next to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‘S/he’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‘We’.</a:t>
            </a: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1EA73CA-B5B2-49E0-9E78-16875A7A471A}"/>
              </a:ext>
            </a:extLst>
          </p:cNvPr>
          <p:cNvSpPr txBox="1"/>
          <p:nvPr/>
        </p:nvSpPr>
        <p:spPr>
          <a:xfrm>
            <a:off x="1595264" y="2909161"/>
            <a:ext cx="3177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spends a lot of time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ACCDAEC-B288-4D59-846D-3670162C5B12}"/>
              </a:ext>
            </a:extLst>
          </p:cNvPr>
          <p:cNvSpPr txBox="1"/>
          <p:nvPr/>
        </p:nvSpPr>
        <p:spPr>
          <a:xfrm>
            <a:off x="7300243" y="2967335"/>
            <a:ext cx="3177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use a phone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8CAA41A-ED24-451E-8E4F-F9E8FDAF744C}"/>
              </a:ext>
            </a:extLst>
          </p:cNvPr>
          <p:cNvSpPr txBox="1"/>
          <p:nvPr/>
        </p:nvSpPr>
        <p:spPr>
          <a:xfrm>
            <a:off x="1579184" y="3668644"/>
            <a:ext cx="3177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looks for a place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F7D2B21-E5BB-40ED-A365-8B6EF90359C7}"/>
              </a:ext>
            </a:extLst>
          </p:cNvPr>
          <p:cNvSpPr txBox="1"/>
          <p:nvPr/>
        </p:nvSpPr>
        <p:spPr>
          <a:xfrm>
            <a:off x="7277924" y="3668643"/>
            <a:ext cx="3177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study together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6E2954B-DE63-46D9-A86F-99899B6FA95F}"/>
              </a:ext>
            </a:extLst>
          </p:cNvPr>
          <p:cNvSpPr txBox="1"/>
          <p:nvPr/>
        </p:nvSpPr>
        <p:spPr>
          <a:xfrm>
            <a:off x="1579184" y="4353045"/>
            <a:ext cx="336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listens to good music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83D7AD9-A117-4593-93D8-D9AE7EC00DB7}"/>
              </a:ext>
            </a:extLst>
          </p:cNvPr>
          <p:cNvSpPr txBox="1"/>
          <p:nvPr/>
        </p:nvSpPr>
        <p:spPr>
          <a:xfrm>
            <a:off x="7248042" y="4393909"/>
            <a:ext cx="3177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dance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C51510D-51BE-4F72-A3BC-6B936164D8DA}"/>
              </a:ext>
            </a:extLst>
          </p:cNvPr>
          <p:cNvSpPr txBox="1"/>
          <p:nvPr/>
        </p:nvSpPr>
        <p:spPr>
          <a:xfrm>
            <a:off x="1563684" y="5112528"/>
            <a:ext cx="3736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 strong and quite ugly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E12A79E-3A3F-43DE-9564-F216CD5990A5}"/>
              </a:ext>
            </a:extLst>
          </p:cNvPr>
          <p:cNvSpPr txBox="1"/>
          <p:nvPr/>
        </p:nvSpPr>
        <p:spPr>
          <a:xfrm>
            <a:off x="7277924" y="5078310"/>
            <a:ext cx="3177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walk a lot 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1472378" y="-474637"/>
            <a:ext cx="10515600" cy="1325563"/>
          </a:xfrm>
        </p:spPr>
        <p:txBody>
          <a:bodyPr>
            <a:norm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leer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7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2E78633-9D00-4C41-9CE0-6F089C80B95B}"/>
              </a:ext>
            </a:extLst>
          </p:cNvPr>
          <p:cNvSpPr txBox="1"/>
          <p:nvPr/>
        </p:nvSpPr>
        <p:spPr>
          <a:xfrm>
            <a:off x="616527" y="1407468"/>
            <a:ext cx="10958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perro de Vanessa es </a:t>
            </a:r>
            <a:r>
              <a:rPr kumimoji="0" lang="es-ES" sz="2400" b="1" i="0" u="sng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             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 </a:t>
            </a:r>
            <a:r>
              <a:rPr kumimoji="0" lang="es-ES" sz="2400" b="1" i="0" u="sng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              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feo, pero no es </a:t>
            </a:r>
            <a:r>
              <a:rPr kumimoji="0" lang="es-ES" sz="2400" b="1" i="0" u="sng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         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869A248E-5FD0-4101-AFC5-61BCA2F99A2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405748" y="1285055"/>
          <a:ext cx="104371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3710">
                  <a:extLst>
                    <a:ext uri="{9D8B030D-6E8A-4147-A177-3AD203B41FA5}">
                      <a16:colId xmlns:a16="http://schemas.microsoft.com/office/drawing/2014/main" val="1813538168"/>
                    </a:ext>
                  </a:extLst>
                </a:gridCol>
              </a:tblGrid>
              <a:tr h="398436">
                <a:tc>
                  <a:txBody>
                    <a:bodyPr/>
                    <a:lstStyle/>
                    <a:p>
                      <a:r>
                        <a:rPr lang="en-CA" sz="2200" dirty="0"/>
                        <a:t>strong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00527"/>
                  </a:ext>
                </a:extLst>
              </a:tr>
            </a:tbl>
          </a:graphicData>
        </a:graphic>
      </p:graphicFrame>
      <p:graphicFrame>
        <p:nvGraphicFramePr>
          <p:cNvPr id="7" name="Tableau 5">
            <a:extLst>
              <a:ext uri="{FF2B5EF4-FFF2-40B4-BE49-F238E27FC236}">
                <a16:creationId xmlns:a16="http://schemas.microsoft.com/office/drawing/2014/main" id="{A391BD50-7B13-43C7-BD9C-47F1BD0269B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98309" y="1265022"/>
          <a:ext cx="1043710" cy="461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3710">
                  <a:extLst>
                    <a:ext uri="{9D8B030D-6E8A-4147-A177-3AD203B41FA5}">
                      <a16:colId xmlns:a16="http://schemas.microsoft.com/office/drawing/2014/main" val="1813538168"/>
                    </a:ext>
                  </a:extLst>
                </a:gridCol>
              </a:tblGrid>
              <a:tr h="461664">
                <a:tc>
                  <a:txBody>
                    <a:bodyPr/>
                    <a:lstStyle/>
                    <a:p>
                      <a:r>
                        <a:rPr lang="en-CA" sz="2200" dirty="0"/>
                        <a:t>quite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00527"/>
                  </a:ext>
                </a:extLst>
              </a:tr>
            </a:tbl>
          </a:graphicData>
        </a:graphic>
      </p:graphicFrame>
      <p:graphicFrame>
        <p:nvGraphicFramePr>
          <p:cNvPr id="8" name="Tableau 5">
            <a:extLst>
              <a:ext uri="{FF2B5EF4-FFF2-40B4-BE49-F238E27FC236}">
                <a16:creationId xmlns:a16="http://schemas.microsoft.com/office/drawing/2014/main" id="{DEC96EA6-AD55-4EEF-8AE7-1DC597195AA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950326" y="1276837"/>
          <a:ext cx="803563" cy="461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563">
                  <a:extLst>
                    <a:ext uri="{9D8B030D-6E8A-4147-A177-3AD203B41FA5}">
                      <a16:colId xmlns:a16="http://schemas.microsoft.com/office/drawing/2014/main" val="1813538168"/>
                    </a:ext>
                  </a:extLst>
                </a:gridCol>
              </a:tblGrid>
              <a:tr h="461664">
                <a:tc>
                  <a:txBody>
                    <a:bodyPr/>
                    <a:lstStyle/>
                    <a:p>
                      <a:r>
                        <a:rPr lang="en-CA" sz="2200" dirty="0"/>
                        <a:t>bad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00527"/>
                  </a:ext>
                </a:extLst>
              </a:tr>
            </a:tbl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7817493A-F290-452A-955C-E6D32ED037BD}"/>
              </a:ext>
            </a:extLst>
          </p:cNvPr>
          <p:cNvSpPr txBox="1"/>
          <p:nvPr/>
        </p:nvSpPr>
        <p:spPr>
          <a:xfrm>
            <a:off x="616527" y="263236"/>
            <a:ext cx="10730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Sadly, Quelly </a:t>
            </a:r>
            <a:r>
              <a:rPr kumimoji="0" lang="en-CA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has </a:t>
            </a:r>
            <a:r>
              <a:rPr kumimoji="0" lang="en-CA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some </a:t>
            </a:r>
            <a:r>
              <a:rPr kumimoji="0" lang="en-CA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difficulty </a:t>
            </a:r>
            <a:r>
              <a:rPr kumimoji="0" lang="en-CA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hearing what Fiona is saying on the phone. Can you help her find the missing words ?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0C04CB-A753-4AA4-AFE8-CD165E97A939}"/>
              </a:ext>
            </a:extLst>
          </p:cNvPr>
          <p:cNvSpPr/>
          <p:nvPr/>
        </p:nvSpPr>
        <p:spPr>
          <a:xfrm>
            <a:off x="616527" y="4226869"/>
            <a:ext cx="10545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Escucha </a:t>
            </a:r>
            <a:r>
              <a:rPr kumimoji="0" lang="es-ES" sz="2400" b="1" i="0" u="sng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              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música en la iglesia </a:t>
            </a:r>
            <a:r>
              <a:rPr kumimoji="0" lang="es-ES" sz="2400" b="1" i="0" u="sng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              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 un pueblo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sng" strike="noStrike" kern="1200" cap="none" spc="0" normalizeH="0" baseline="0" noProof="0" dirty="0">
                <a:ln>
                  <a:noFill/>
                </a:ln>
                <a:solidFill>
                  <a:srgbClr val="F664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              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 </a:t>
            </a:r>
            <a:r>
              <a:rPr kumimoji="0" lang="es-ES" sz="2400" b="1" i="0" u="sng" strike="noStrike" kern="1200" cap="none" spc="0" normalizeH="0" baseline="0" noProof="0" dirty="0">
                <a:ln>
                  <a:noFill/>
                </a:ln>
                <a:solidFill>
                  <a:srgbClr val="F664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               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11" name="Tableau 5">
            <a:extLst>
              <a:ext uri="{FF2B5EF4-FFF2-40B4-BE49-F238E27FC236}">
                <a16:creationId xmlns:a16="http://schemas.microsoft.com/office/drawing/2014/main" id="{493F866B-280F-4C58-9C49-74740134EC6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69128" y="4065287"/>
          <a:ext cx="942108" cy="461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108">
                  <a:extLst>
                    <a:ext uri="{9D8B030D-6E8A-4147-A177-3AD203B41FA5}">
                      <a16:colId xmlns:a16="http://schemas.microsoft.com/office/drawing/2014/main" val="1813538168"/>
                    </a:ext>
                  </a:extLst>
                </a:gridCol>
              </a:tblGrid>
              <a:tr h="461664">
                <a:tc>
                  <a:txBody>
                    <a:bodyPr/>
                    <a:lstStyle/>
                    <a:p>
                      <a:r>
                        <a:rPr lang="en-CA" sz="2200" dirty="0"/>
                        <a:t>good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00527"/>
                  </a:ext>
                </a:extLst>
              </a:tr>
            </a:tbl>
          </a:graphicData>
        </a:graphic>
      </p:graphicFrame>
      <p:graphicFrame>
        <p:nvGraphicFramePr>
          <p:cNvPr id="12" name="Tableau 5">
            <a:extLst>
              <a:ext uri="{FF2B5EF4-FFF2-40B4-BE49-F238E27FC236}">
                <a16:creationId xmlns:a16="http://schemas.microsoft.com/office/drawing/2014/main" id="{D9FDCC6A-C21D-4B2D-9D88-4CA47C9C9A3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68521" y="3763099"/>
          <a:ext cx="1250373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0373">
                  <a:extLst>
                    <a:ext uri="{9D8B030D-6E8A-4147-A177-3AD203B41FA5}">
                      <a16:colId xmlns:a16="http://schemas.microsoft.com/office/drawing/2014/main" val="1813538168"/>
                    </a:ext>
                  </a:extLst>
                </a:gridCol>
              </a:tblGrid>
              <a:tr h="461664">
                <a:tc>
                  <a:txBody>
                    <a:bodyPr/>
                    <a:lstStyle/>
                    <a:p>
                      <a:r>
                        <a:rPr lang="en-CA" sz="2200" dirty="0" smtClean="0"/>
                        <a:t>old, ancient</a:t>
                      </a:r>
                      <a:endParaRPr lang="en-CA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00527"/>
                  </a:ext>
                </a:extLst>
              </a:tr>
            </a:tbl>
          </a:graphicData>
        </a:graphic>
      </p:graphicFrame>
      <p:graphicFrame>
        <p:nvGraphicFramePr>
          <p:cNvPr id="13" name="Tableau 5">
            <a:extLst>
              <a:ext uri="{FF2B5EF4-FFF2-40B4-BE49-F238E27FC236}">
                <a16:creationId xmlns:a16="http://schemas.microsoft.com/office/drawing/2014/main" id="{58FCC0DA-3C3B-4485-BE98-7F2261AA88C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29855" y="4827033"/>
          <a:ext cx="762000" cy="461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1813538168"/>
                    </a:ext>
                  </a:extLst>
                </a:gridCol>
              </a:tblGrid>
              <a:tr h="461664">
                <a:tc>
                  <a:txBody>
                    <a:bodyPr/>
                    <a:lstStyle/>
                    <a:p>
                      <a:r>
                        <a:rPr lang="en-CA" sz="2200" dirty="0"/>
                        <a:t>rich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00527"/>
                  </a:ext>
                </a:extLst>
              </a:tr>
            </a:tbl>
          </a:graphicData>
        </a:graphic>
      </p:graphicFrame>
      <p:graphicFrame>
        <p:nvGraphicFramePr>
          <p:cNvPr id="14" name="Tableau 5">
            <a:extLst>
              <a:ext uri="{FF2B5EF4-FFF2-40B4-BE49-F238E27FC236}">
                <a16:creationId xmlns:a16="http://schemas.microsoft.com/office/drawing/2014/main" id="{2EFC69E2-B318-4BBD-9087-61FF0A8ACF1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22418" y="4827033"/>
          <a:ext cx="1177636" cy="461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636">
                  <a:extLst>
                    <a:ext uri="{9D8B030D-6E8A-4147-A177-3AD203B41FA5}">
                      <a16:colId xmlns:a16="http://schemas.microsoft.com/office/drawing/2014/main" val="1813538168"/>
                    </a:ext>
                  </a:extLst>
                </a:gridCol>
              </a:tblGrid>
              <a:tr h="461664">
                <a:tc>
                  <a:txBody>
                    <a:bodyPr/>
                    <a:lstStyle/>
                    <a:p>
                      <a:r>
                        <a:rPr lang="en-CA" sz="2200" dirty="0"/>
                        <a:t>famous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00527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8AED5223-CA70-4D82-972D-F0F9DBF3488C}"/>
              </a:ext>
            </a:extLst>
          </p:cNvPr>
          <p:cNvSpPr/>
          <p:nvPr/>
        </p:nvSpPr>
        <p:spPr>
          <a:xfrm>
            <a:off x="621145" y="2446591"/>
            <a:ext cx="10954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Pasa mucho tiempo con el </a:t>
            </a:r>
            <a:r>
              <a:rPr kumimoji="0" lang="es-ES" sz="2400" b="1" i="0" u="sng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                  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y la </a:t>
            </a:r>
            <a:r>
              <a:rPr kumimoji="0" lang="es-ES" sz="2400" b="1" i="0" u="sng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               v     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Vanessa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cerca de una plaza </a:t>
            </a:r>
            <a:r>
              <a:rPr kumimoji="0" lang="es-ES" sz="2400" b="1" i="0" u="sng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                  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endParaRPr kumimoji="0" lang="en-CA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16" name="Tableau 5">
            <a:extLst>
              <a:ext uri="{FF2B5EF4-FFF2-40B4-BE49-F238E27FC236}">
                <a16:creationId xmlns:a16="http://schemas.microsoft.com/office/drawing/2014/main" id="{C912C2F0-03AB-4923-BB45-5444EF4999A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823692" y="2330412"/>
          <a:ext cx="1796472" cy="461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472">
                  <a:extLst>
                    <a:ext uri="{9D8B030D-6E8A-4147-A177-3AD203B41FA5}">
                      <a16:colId xmlns:a16="http://schemas.microsoft.com/office/drawing/2014/main" val="1813538168"/>
                    </a:ext>
                  </a:extLst>
                </a:gridCol>
              </a:tblGrid>
              <a:tr h="461664">
                <a:tc>
                  <a:txBody>
                    <a:bodyPr/>
                    <a:lstStyle/>
                    <a:p>
                      <a:r>
                        <a:rPr lang="en-CA" sz="2200" dirty="0"/>
                        <a:t>grandfather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00527"/>
                  </a:ext>
                </a:extLst>
              </a:tr>
            </a:tbl>
          </a:graphicData>
        </a:graphic>
      </p:graphicFrame>
      <p:graphicFrame>
        <p:nvGraphicFramePr>
          <p:cNvPr id="17" name="Tableau 5">
            <a:extLst>
              <a:ext uri="{FF2B5EF4-FFF2-40B4-BE49-F238E27FC236}">
                <a16:creationId xmlns:a16="http://schemas.microsoft.com/office/drawing/2014/main" id="{0F537072-96DF-45A6-980A-6F82D2CB155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490692" y="2330412"/>
          <a:ext cx="2062017" cy="461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2017">
                  <a:extLst>
                    <a:ext uri="{9D8B030D-6E8A-4147-A177-3AD203B41FA5}">
                      <a16:colId xmlns:a16="http://schemas.microsoft.com/office/drawing/2014/main" val="1813538168"/>
                    </a:ext>
                  </a:extLst>
                </a:gridCol>
              </a:tblGrid>
              <a:tr h="461664">
                <a:tc>
                  <a:txBody>
                    <a:bodyPr/>
                    <a:lstStyle/>
                    <a:p>
                      <a:r>
                        <a:rPr lang="en-CA" sz="2200" dirty="0"/>
                        <a:t>grandmother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00527"/>
                  </a:ext>
                </a:extLst>
              </a:tr>
            </a:tbl>
          </a:graphicData>
        </a:graphic>
      </p:graphicFrame>
      <p:graphicFrame>
        <p:nvGraphicFramePr>
          <p:cNvPr id="18" name="Tableau 5">
            <a:extLst>
              <a:ext uri="{FF2B5EF4-FFF2-40B4-BE49-F238E27FC236}">
                <a16:creationId xmlns:a16="http://schemas.microsoft.com/office/drawing/2014/main" id="{DE21EB92-381B-45BF-A545-7B804B89716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097483" y="3013503"/>
          <a:ext cx="1119908" cy="461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908">
                  <a:extLst>
                    <a:ext uri="{9D8B030D-6E8A-4147-A177-3AD203B41FA5}">
                      <a16:colId xmlns:a16="http://schemas.microsoft.com/office/drawing/2014/main" val="1813538168"/>
                    </a:ext>
                  </a:extLst>
                </a:gridCol>
              </a:tblGrid>
              <a:tr h="461664">
                <a:tc>
                  <a:txBody>
                    <a:bodyPr/>
                    <a:lstStyle/>
                    <a:p>
                      <a:r>
                        <a:rPr lang="en-CA" sz="2200" dirty="0"/>
                        <a:t>artistic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00527"/>
                  </a:ext>
                </a:extLst>
              </a:tr>
            </a:tbl>
          </a:graphicData>
        </a:graphic>
      </p:graphicFrame>
      <p:sp>
        <p:nvSpPr>
          <p:cNvPr id="19" name="Rounded Rectangle 40">
            <a:extLst>
              <a:ext uri="{FF2B5EF4-FFF2-40B4-BE49-F238E27FC236}">
                <a16:creationId xmlns:a16="http://schemas.microsoft.com/office/drawing/2014/main" id="{B1F7571A-1366-488C-B6C0-F6DFA771F75E}"/>
              </a:ext>
            </a:extLst>
          </p:cNvPr>
          <p:cNvSpPr/>
          <p:nvPr/>
        </p:nvSpPr>
        <p:spPr>
          <a:xfrm>
            <a:off x="11076618" y="0"/>
            <a:ext cx="111538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2145" y="-436922"/>
            <a:ext cx="10515600" cy="1325563"/>
          </a:xfrm>
        </p:spPr>
        <p:txBody>
          <a:bodyPr>
            <a:normAutofit/>
          </a:bodyPr>
          <a:lstStyle/>
          <a:p>
            <a:r>
              <a:rPr lang="en-GB" sz="2000" b="1" dirty="0" err="1" smtClean="0">
                <a:solidFill>
                  <a:schemeClr val="bg1"/>
                </a:solidFill>
              </a:rPr>
              <a:t>hablar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3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 descr="tit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300038" y="338225"/>
            <a:ext cx="6353010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3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5FBE4DFF-8CF9-4F75-93C2-35280AEAC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774" y="1842643"/>
            <a:ext cx="660864" cy="154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9FBB80B8-CAFD-4A2B-919C-59D4B8AD92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44" y="1874685"/>
            <a:ext cx="1027021" cy="136978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D84B78C-6C39-42BB-A9E2-BC683298B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65" y="1842643"/>
            <a:ext cx="1051045" cy="1401831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154DF76-116C-485B-ADF9-2ACB7A3395F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91269" y="3788501"/>
          <a:ext cx="9124281" cy="1480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3187">
                  <a:extLst>
                    <a:ext uri="{9D8B030D-6E8A-4147-A177-3AD203B41FA5}">
                      <a16:colId xmlns:a16="http://schemas.microsoft.com/office/drawing/2014/main" val="143992357"/>
                    </a:ext>
                  </a:extLst>
                </a:gridCol>
                <a:gridCol w="3005294">
                  <a:extLst>
                    <a:ext uri="{9D8B030D-6E8A-4147-A177-3AD203B41FA5}">
                      <a16:colId xmlns:a16="http://schemas.microsoft.com/office/drawing/2014/main" val="302881051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331693727"/>
                    </a:ext>
                  </a:extLst>
                </a:gridCol>
              </a:tblGrid>
              <a:tr h="740350">
                <a:tc rowSpan="2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724650"/>
                  </a:ext>
                </a:extLst>
              </a:tr>
              <a:tr h="740350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021048"/>
                  </a:ext>
                </a:extLst>
              </a:tr>
            </a:tbl>
          </a:graphicData>
        </a:graphic>
      </p:graphicFrame>
      <p:pic>
        <p:nvPicPr>
          <p:cNvPr id="37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EBFE7FEA-8F75-46F2-B1BD-E5BBAC6CC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027" y="3815629"/>
            <a:ext cx="561248" cy="131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432855A-BAF2-4B11-B85E-B93D2C04610C}"/>
              </a:ext>
            </a:extLst>
          </p:cNvPr>
          <p:cNvSpPr txBox="1"/>
          <p:nvPr/>
        </p:nvSpPr>
        <p:spPr>
          <a:xfrm>
            <a:off x="5713922" y="4290324"/>
            <a:ext cx="44016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con un primo en el campo</a:t>
            </a:r>
            <a:r>
              <a:rPr lang="en-CA" sz="2500" b="1" dirty="0" smtClean="0">
                <a:solidFill>
                  <a:srgbClr val="002060"/>
                </a:solidFill>
              </a:rPr>
              <a:t>.</a:t>
            </a:r>
            <a:endParaRPr lang="en-CA" sz="2500" b="1" dirty="0">
              <a:solidFill>
                <a:srgbClr val="00206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1F7D5C7-6A33-4DE6-9493-17A140691C3D}"/>
              </a:ext>
            </a:extLst>
          </p:cNvPr>
          <p:cNvSpPr txBox="1"/>
          <p:nvPr/>
        </p:nvSpPr>
        <p:spPr>
          <a:xfrm>
            <a:off x="3258186" y="3942586"/>
            <a:ext cx="188205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Trabajo</a:t>
            </a:r>
            <a:endParaRPr lang="es-ES" sz="2500" b="1" dirty="0">
              <a:solidFill>
                <a:srgbClr val="00206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0526B7-4757-4FEE-AEE8-FE49D2179DEB}"/>
              </a:ext>
            </a:extLst>
          </p:cNvPr>
          <p:cNvSpPr txBox="1"/>
          <p:nvPr/>
        </p:nvSpPr>
        <p:spPr>
          <a:xfrm>
            <a:off x="3258186" y="4651294"/>
            <a:ext cx="21613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Trabajamos</a:t>
            </a:r>
            <a:endParaRPr lang="es-ES" sz="2500" b="1" dirty="0">
              <a:solidFill>
                <a:srgbClr val="002060"/>
              </a:solidFill>
            </a:endParaRPr>
          </a:p>
        </p:txBody>
      </p:sp>
      <p:sp>
        <p:nvSpPr>
          <p:cNvPr id="42" name="Oval 49">
            <a:extLst>
              <a:ext uri="{FF2B5EF4-FFF2-40B4-BE49-F238E27FC236}">
                <a16:creationId xmlns:a16="http://schemas.microsoft.com/office/drawing/2014/main" id="{80F7838E-F1A9-471A-AA3A-2B37C613F3F2}"/>
              </a:ext>
            </a:extLst>
          </p:cNvPr>
          <p:cNvSpPr/>
          <p:nvPr/>
        </p:nvSpPr>
        <p:spPr>
          <a:xfrm>
            <a:off x="2809224" y="3872028"/>
            <a:ext cx="2087320" cy="604804"/>
          </a:xfrm>
          <a:prstGeom prst="ellipse">
            <a:avLst/>
          </a:prstGeom>
          <a:noFill/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F2E4E0D-6FDD-497A-9C4B-2ECAF90FEF77}"/>
              </a:ext>
            </a:extLst>
          </p:cNvPr>
          <p:cNvSpPr txBox="1"/>
          <p:nvPr/>
        </p:nvSpPr>
        <p:spPr>
          <a:xfrm>
            <a:off x="51512" y="11980"/>
            <a:ext cx="10529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002060"/>
                </a:solidFill>
              </a:rPr>
              <a:t>José </a:t>
            </a:r>
            <a:r>
              <a:rPr lang="en-GB" sz="2200" b="1" dirty="0" smtClean="0">
                <a:solidFill>
                  <a:srgbClr val="002060"/>
                </a:solidFill>
              </a:rPr>
              <a:t>and</a:t>
            </a:r>
            <a:r>
              <a:rPr lang="es-E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>
                <a:solidFill>
                  <a:srgbClr val="002060"/>
                </a:solidFill>
              </a:rPr>
              <a:t>his</a:t>
            </a:r>
            <a:r>
              <a:rPr lang="es-ES" sz="2200" b="1" dirty="0">
                <a:solidFill>
                  <a:srgbClr val="002060"/>
                </a:solidFill>
              </a:rPr>
              <a:t> </a:t>
            </a:r>
            <a:r>
              <a:rPr lang="en-CA" sz="2200" b="1" dirty="0" smtClean="0">
                <a:solidFill>
                  <a:srgbClr val="002060"/>
                </a:solidFill>
              </a:rPr>
              <a:t>grandparents do quite different activities! </a:t>
            </a:r>
          </a:p>
          <a:p>
            <a:r>
              <a:rPr lang="en-GB" sz="2400" b="1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¿</a:t>
            </a:r>
            <a:r>
              <a:rPr lang="es-ES" sz="2200" b="1" dirty="0" smtClean="0">
                <a:solidFill>
                  <a:srgbClr val="002060"/>
                </a:solidFill>
              </a:rPr>
              <a:t>Quién </a:t>
            </a:r>
            <a:r>
              <a:rPr lang="es-ES" sz="2200" b="1" dirty="0">
                <a:solidFill>
                  <a:srgbClr val="002060"/>
                </a:solidFill>
              </a:rPr>
              <a:t>habla, </a:t>
            </a:r>
            <a:r>
              <a:rPr lang="es-ES" sz="2200" b="1" dirty="0" smtClean="0">
                <a:solidFill>
                  <a:srgbClr val="002060"/>
                </a:solidFill>
              </a:rPr>
              <a:t>José (‘I’) </a:t>
            </a:r>
            <a:r>
              <a:rPr lang="es-ES" sz="2200" b="1" dirty="0">
                <a:solidFill>
                  <a:srgbClr val="002060"/>
                </a:solidFill>
              </a:rPr>
              <a:t>o los </a:t>
            </a:r>
            <a:r>
              <a:rPr lang="es-ES" sz="2200" b="1" dirty="0" smtClean="0">
                <a:solidFill>
                  <a:srgbClr val="002060"/>
                </a:solidFill>
              </a:rPr>
              <a:t>abuelos (‘we’)? </a:t>
            </a:r>
          </a:p>
          <a:p>
            <a:r>
              <a:rPr lang="en-GB" sz="2200" b="1" dirty="0" smtClean="0">
                <a:solidFill>
                  <a:srgbClr val="002060"/>
                </a:solidFill>
              </a:rPr>
              <a:t>Lee la frase, mira la imagen y marca el verbo correcto.</a:t>
            </a:r>
            <a:endParaRPr lang="en-CA" sz="2200" b="1" dirty="0">
              <a:solidFill>
                <a:srgbClr val="002060"/>
              </a:solidFill>
            </a:endParaRPr>
          </a:p>
        </p:txBody>
      </p:sp>
      <p:sp>
        <p:nvSpPr>
          <p:cNvPr id="18" name="Oval 49">
            <a:extLst>
              <a:ext uri="{FF2B5EF4-FFF2-40B4-BE49-F238E27FC236}">
                <a16:creationId xmlns:a16="http://schemas.microsoft.com/office/drawing/2014/main" id="{47DF1D56-1D19-4893-AAF9-E49D85C91B22}"/>
              </a:ext>
            </a:extLst>
          </p:cNvPr>
          <p:cNvSpPr/>
          <p:nvPr/>
        </p:nvSpPr>
        <p:spPr>
          <a:xfrm>
            <a:off x="2615660" y="1211107"/>
            <a:ext cx="913026" cy="526857"/>
          </a:xfrm>
          <a:prstGeom prst="ellipse">
            <a:avLst/>
          </a:prstGeom>
          <a:noFill/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6769" y="5320859"/>
            <a:ext cx="469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solidFill>
                  <a:schemeClr val="accent5">
                    <a:lumMod val="50000"/>
                  </a:schemeClr>
                </a:solidFill>
              </a:rPr>
              <a:t>¿Cómo se dice en inglés?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ZoneTexte 4">
            <a:extLst>
              <a:ext uri="{FF2B5EF4-FFF2-40B4-BE49-F238E27FC236}">
                <a16:creationId xmlns:a16="http://schemas.microsoft.com/office/drawing/2014/main" id="{CC6C422F-47C4-48D5-8CE3-91B541BDC414}"/>
              </a:ext>
            </a:extLst>
          </p:cNvPr>
          <p:cNvSpPr txBox="1"/>
          <p:nvPr/>
        </p:nvSpPr>
        <p:spPr>
          <a:xfrm>
            <a:off x="991268" y="5759524"/>
            <a:ext cx="79812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I </a:t>
            </a:r>
            <a:r>
              <a:rPr lang="es-ES" sz="2500" b="1" dirty="0" err="1" smtClean="0">
                <a:solidFill>
                  <a:srgbClr val="002060"/>
                </a:solidFill>
              </a:rPr>
              <a:t>work</a:t>
            </a:r>
            <a:r>
              <a:rPr lang="es-ES" sz="2500" b="1" dirty="0" smtClean="0">
                <a:solidFill>
                  <a:srgbClr val="002060"/>
                </a:solidFill>
              </a:rPr>
              <a:t> </a:t>
            </a:r>
            <a:r>
              <a:rPr lang="es-ES" sz="2500" b="1" dirty="0" err="1" smtClean="0">
                <a:solidFill>
                  <a:srgbClr val="002060"/>
                </a:solidFill>
              </a:rPr>
              <a:t>with</a:t>
            </a:r>
            <a:r>
              <a:rPr lang="es-ES" sz="2500" b="1" dirty="0" smtClean="0">
                <a:solidFill>
                  <a:srgbClr val="002060"/>
                </a:solidFill>
              </a:rPr>
              <a:t> a (</a:t>
            </a:r>
            <a:r>
              <a:rPr lang="es-ES" sz="2500" b="1" dirty="0" err="1" smtClean="0">
                <a:solidFill>
                  <a:srgbClr val="002060"/>
                </a:solidFill>
              </a:rPr>
              <a:t>male</a:t>
            </a:r>
            <a:r>
              <a:rPr lang="es-ES" sz="2500" b="1" dirty="0" smtClean="0">
                <a:solidFill>
                  <a:srgbClr val="002060"/>
                </a:solidFill>
              </a:rPr>
              <a:t>) </a:t>
            </a:r>
            <a:r>
              <a:rPr lang="es-ES" sz="2500" b="1" dirty="0" err="1" smtClean="0">
                <a:solidFill>
                  <a:srgbClr val="002060"/>
                </a:solidFill>
              </a:rPr>
              <a:t>cousin</a:t>
            </a:r>
            <a:r>
              <a:rPr lang="es-ES" sz="2500" b="1" dirty="0" smtClean="0">
                <a:solidFill>
                  <a:srgbClr val="002060"/>
                </a:solidFill>
              </a:rPr>
              <a:t> in </a:t>
            </a:r>
            <a:r>
              <a:rPr lang="es-ES" sz="2500" b="1" dirty="0" err="1" smtClean="0">
                <a:solidFill>
                  <a:srgbClr val="002060"/>
                </a:solidFill>
              </a:rPr>
              <a:t>the</a:t>
            </a:r>
            <a:r>
              <a:rPr lang="es-ES" sz="2500" b="1" dirty="0" smtClean="0">
                <a:solidFill>
                  <a:srgbClr val="002060"/>
                </a:solidFill>
              </a:rPr>
              <a:t> </a:t>
            </a:r>
            <a:r>
              <a:rPr lang="es-ES" sz="2500" b="1" dirty="0" err="1" smtClean="0">
                <a:solidFill>
                  <a:srgbClr val="002060"/>
                </a:solidFill>
              </a:rPr>
              <a:t>countryside</a:t>
            </a:r>
            <a:r>
              <a:rPr lang="es-ES" sz="2500" b="1" dirty="0" smtClean="0">
                <a:solidFill>
                  <a:srgbClr val="002060"/>
                </a:solidFill>
              </a:rPr>
              <a:t>.</a:t>
            </a:r>
            <a:endParaRPr lang="es-ES" sz="2500" b="1" dirty="0">
              <a:solidFill>
                <a:srgbClr val="002060"/>
              </a:solidFill>
            </a:endParaRPr>
          </a:p>
        </p:txBody>
      </p:sp>
      <p:sp>
        <p:nvSpPr>
          <p:cNvPr id="22" name="ZoneTexte 6">
            <a:extLst>
              <a:ext uri="{FF2B5EF4-FFF2-40B4-BE49-F238E27FC236}">
                <a16:creationId xmlns:a16="http://schemas.microsoft.com/office/drawing/2014/main" id="{D432855A-BAF2-4B11-B85E-B93D2C04610C}"/>
              </a:ext>
            </a:extLst>
          </p:cNvPr>
          <p:cNvSpPr txBox="1"/>
          <p:nvPr/>
        </p:nvSpPr>
        <p:spPr>
          <a:xfrm>
            <a:off x="2931420" y="1238471"/>
            <a:ext cx="2815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>
                <a:solidFill>
                  <a:srgbClr val="002060"/>
                </a:solidFill>
              </a:rPr>
              <a:t>I</a:t>
            </a:r>
            <a:endParaRPr lang="en-CA" sz="2500" b="1" dirty="0">
              <a:solidFill>
                <a:srgbClr val="002060"/>
              </a:solidFill>
            </a:endParaRPr>
          </a:p>
        </p:txBody>
      </p:sp>
      <p:sp>
        <p:nvSpPr>
          <p:cNvPr id="24" name="ZoneTexte 6">
            <a:extLst>
              <a:ext uri="{FF2B5EF4-FFF2-40B4-BE49-F238E27FC236}">
                <a16:creationId xmlns:a16="http://schemas.microsoft.com/office/drawing/2014/main" id="{D432855A-BAF2-4B11-B85E-B93D2C04610C}"/>
              </a:ext>
            </a:extLst>
          </p:cNvPr>
          <p:cNvSpPr txBox="1"/>
          <p:nvPr/>
        </p:nvSpPr>
        <p:spPr>
          <a:xfrm>
            <a:off x="6382053" y="1197560"/>
            <a:ext cx="7965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>
                <a:solidFill>
                  <a:srgbClr val="002060"/>
                </a:solidFill>
              </a:rPr>
              <a:t>We</a:t>
            </a:r>
            <a:endParaRPr lang="en-CA" sz="2500" b="1" dirty="0">
              <a:solidFill>
                <a:srgbClr val="002060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1F7571A-1366-488C-B6C0-F6DFA771F75E}"/>
              </a:ext>
            </a:extLst>
          </p:cNvPr>
          <p:cNvSpPr/>
          <p:nvPr/>
        </p:nvSpPr>
        <p:spPr>
          <a:xfrm>
            <a:off x="11076618" y="0"/>
            <a:ext cx="111538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236275" y="-507309"/>
            <a:ext cx="1611237" cy="1415536"/>
          </a:xfrm>
        </p:spPr>
        <p:txBody>
          <a:bodyPr>
            <a:norm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leer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92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42" grpId="0" animBg="1"/>
      <p:bldP spid="18" grpId="0" animBg="1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 descr="tit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300038" y="338225"/>
            <a:ext cx="6353010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3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5FBE4DFF-8CF9-4F75-93C2-35280AEAC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774" y="1842643"/>
            <a:ext cx="660864" cy="154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9FBB80B8-CAFD-4A2B-919C-59D4B8AD92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70" y="3788501"/>
            <a:ext cx="1027021" cy="136978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D84B78C-6C39-42BB-A9E2-BC683298B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361" y="3802435"/>
            <a:ext cx="1051045" cy="1401831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154DF76-116C-485B-ADF9-2ACB7A3395F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91269" y="3788501"/>
          <a:ext cx="10267281" cy="1480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3220">
                  <a:extLst>
                    <a:ext uri="{9D8B030D-6E8A-4147-A177-3AD203B41FA5}">
                      <a16:colId xmlns:a16="http://schemas.microsoft.com/office/drawing/2014/main" val="143992357"/>
                    </a:ext>
                  </a:extLst>
                </a:gridCol>
                <a:gridCol w="2828711">
                  <a:extLst>
                    <a:ext uri="{9D8B030D-6E8A-4147-A177-3AD203B41FA5}">
                      <a16:colId xmlns:a16="http://schemas.microsoft.com/office/drawing/2014/main" val="302881051"/>
                    </a:ext>
                  </a:extLst>
                </a:gridCol>
                <a:gridCol w="4705350">
                  <a:extLst>
                    <a:ext uri="{9D8B030D-6E8A-4147-A177-3AD203B41FA5}">
                      <a16:colId xmlns:a16="http://schemas.microsoft.com/office/drawing/2014/main" val="2331693727"/>
                    </a:ext>
                  </a:extLst>
                </a:gridCol>
              </a:tblGrid>
              <a:tr h="740350">
                <a:tc rowSpan="2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724650"/>
                  </a:ext>
                </a:extLst>
              </a:tr>
              <a:tr h="740350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021048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D432855A-BAF2-4B11-B85E-B93D2C04610C}"/>
              </a:ext>
            </a:extLst>
          </p:cNvPr>
          <p:cNvSpPr txBox="1"/>
          <p:nvPr/>
        </p:nvSpPr>
        <p:spPr>
          <a:xfrm>
            <a:off x="6586230" y="4264823"/>
            <a:ext cx="47584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comida barata en el mercado</a:t>
            </a:r>
            <a:r>
              <a:rPr lang="en-CA" sz="2500" b="1" dirty="0" smtClean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1F7D5C7-6A33-4DE6-9493-17A140691C3D}"/>
              </a:ext>
            </a:extLst>
          </p:cNvPr>
          <p:cNvSpPr txBox="1"/>
          <p:nvPr/>
        </p:nvSpPr>
        <p:spPr>
          <a:xfrm>
            <a:off x="3833239" y="3938281"/>
            <a:ext cx="21613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Compramos</a:t>
            </a:r>
            <a:endParaRPr lang="es-ES" sz="2500" b="1" dirty="0">
              <a:solidFill>
                <a:srgbClr val="00206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0526B7-4757-4FEE-AEE8-FE49D2179DEB}"/>
              </a:ext>
            </a:extLst>
          </p:cNvPr>
          <p:cNvSpPr txBox="1"/>
          <p:nvPr/>
        </p:nvSpPr>
        <p:spPr>
          <a:xfrm>
            <a:off x="3833239" y="4615473"/>
            <a:ext cx="21613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Compro</a:t>
            </a:r>
            <a:endParaRPr lang="es-ES" sz="2500" b="1" dirty="0">
              <a:solidFill>
                <a:srgbClr val="002060"/>
              </a:solidFill>
            </a:endParaRPr>
          </a:p>
        </p:txBody>
      </p:sp>
      <p:sp>
        <p:nvSpPr>
          <p:cNvPr id="42" name="Oval 49">
            <a:extLst>
              <a:ext uri="{FF2B5EF4-FFF2-40B4-BE49-F238E27FC236}">
                <a16:creationId xmlns:a16="http://schemas.microsoft.com/office/drawing/2014/main" id="{80F7838E-F1A9-471A-AA3A-2B37C613F3F2}"/>
              </a:ext>
            </a:extLst>
          </p:cNvPr>
          <p:cNvSpPr/>
          <p:nvPr/>
        </p:nvSpPr>
        <p:spPr>
          <a:xfrm>
            <a:off x="3556488" y="3865651"/>
            <a:ext cx="2610358" cy="604804"/>
          </a:xfrm>
          <a:prstGeom prst="ellipse">
            <a:avLst/>
          </a:prstGeom>
          <a:noFill/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Oval 49">
            <a:extLst>
              <a:ext uri="{FF2B5EF4-FFF2-40B4-BE49-F238E27FC236}">
                <a16:creationId xmlns:a16="http://schemas.microsoft.com/office/drawing/2014/main" id="{47DF1D56-1D19-4893-AAF9-E49D85C91B22}"/>
              </a:ext>
            </a:extLst>
          </p:cNvPr>
          <p:cNvSpPr/>
          <p:nvPr/>
        </p:nvSpPr>
        <p:spPr>
          <a:xfrm>
            <a:off x="6265528" y="1173341"/>
            <a:ext cx="913026" cy="526857"/>
          </a:xfrm>
          <a:prstGeom prst="ellipse">
            <a:avLst/>
          </a:prstGeom>
          <a:noFill/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6769" y="5320859"/>
            <a:ext cx="469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solidFill>
                  <a:schemeClr val="accent5">
                    <a:lumMod val="50000"/>
                  </a:schemeClr>
                </a:solidFill>
              </a:rPr>
              <a:t>¿Cómo se dice en inglés?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ZoneTexte 4">
            <a:extLst>
              <a:ext uri="{FF2B5EF4-FFF2-40B4-BE49-F238E27FC236}">
                <a16:creationId xmlns:a16="http://schemas.microsoft.com/office/drawing/2014/main" id="{CC6C422F-47C4-48D5-8CE3-91B541BDC414}"/>
              </a:ext>
            </a:extLst>
          </p:cNvPr>
          <p:cNvSpPr txBox="1"/>
          <p:nvPr/>
        </p:nvSpPr>
        <p:spPr>
          <a:xfrm>
            <a:off x="991267" y="5759524"/>
            <a:ext cx="103533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err="1" smtClean="0">
                <a:solidFill>
                  <a:srgbClr val="002060"/>
                </a:solidFill>
              </a:rPr>
              <a:t>We</a:t>
            </a:r>
            <a:r>
              <a:rPr lang="es-ES" sz="2500" b="1" dirty="0" smtClean="0">
                <a:solidFill>
                  <a:srgbClr val="002060"/>
                </a:solidFill>
              </a:rPr>
              <a:t> </a:t>
            </a:r>
            <a:r>
              <a:rPr lang="es-ES" sz="2500" b="1" dirty="0" err="1" smtClean="0">
                <a:solidFill>
                  <a:srgbClr val="002060"/>
                </a:solidFill>
              </a:rPr>
              <a:t>buy</a:t>
            </a:r>
            <a:r>
              <a:rPr lang="es-ES" sz="2500" b="1" dirty="0" smtClean="0">
                <a:solidFill>
                  <a:srgbClr val="002060"/>
                </a:solidFill>
              </a:rPr>
              <a:t> </a:t>
            </a:r>
            <a:r>
              <a:rPr lang="es-ES" sz="2500" b="1" dirty="0" err="1" smtClean="0">
                <a:solidFill>
                  <a:srgbClr val="002060"/>
                </a:solidFill>
              </a:rPr>
              <a:t>cheap</a:t>
            </a:r>
            <a:r>
              <a:rPr lang="es-ES" sz="2500" b="1" dirty="0" smtClean="0">
                <a:solidFill>
                  <a:srgbClr val="002060"/>
                </a:solidFill>
              </a:rPr>
              <a:t> </a:t>
            </a:r>
            <a:r>
              <a:rPr lang="es-ES" sz="2500" b="1" dirty="0" err="1" smtClean="0">
                <a:solidFill>
                  <a:srgbClr val="002060"/>
                </a:solidFill>
              </a:rPr>
              <a:t>food</a:t>
            </a:r>
            <a:r>
              <a:rPr lang="es-ES" sz="2500" b="1" dirty="0" smtClean="0">
                <a:solidFill>
                  <a:srgbClr val="002060"/>
                </a:solidFill>
              </a:rPr>
              <a:t> at the </a:t>
            </a:r>
            <a:r>
              <a:rPr lang="es-ES" sz="2500" b="1" dirty="0" err="1" smtClean="0">
                <a:solidFill>
                  <a:srgbClr val="002060"/>
                </a:solidFill>
              </a:rPr>
              <a:t>market</a:t>
            </a:r>
            <a:r>
              <a:rPr lang="es-ES" sz="2500" b="1" dirty="0" smtClean="0">
                <a:solidFill>
                  <a:srgbClr val="002060"/>
                </a:solidFill>
              </a:rPr>
              <a:t>. </a:t>
            </a:r>
            <a:endParaRPr lang="es-ES" sz="2500" b="1" dirty="0">
              <a:solidFill>
                <a:srgbClr val="002060"/>
              </a:solidFill>
            </a:endParaRPr>
          </a:p>
        </p:txBody>
      </p:sp>
      <p:sp>
        <p:nvSpPr>
          <p:cNvPr id="22" name="ZoneTexte 6">
            <a:extLst>
              <a:ext uri="{FF2B5EF4-FFF2-40B4-BE49-F238E27FC236}">
                <a16:creationId xmlns:a16="http://schemas.microsoft.com/office/drawing/2014/main" id="{D432855A-BAF2-4B11-B85E-B93D2C04610C}"/>
              </a:ext>
            </a:extLst>
          </p:cNvPr>
          <p:cNvSpPr txBox="1"/>
          <p:nvPr/>
        </p:nvSpPr>
        <p:spPr>
          <a:xfrm>
            <a:off x="2931420" y="1238471"/>
            <a:ext cx="2815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>
                <a:solidFill>
                  <a:srgbClr val="002060"/>
                </a:solidFill>
              </a:rPr>
              <a:t>I</a:t>
            </a:r>
            <a:endParaRPr lang="en-CA" sz="2500" b="1" dirty="0">
              <a:solidFill>
                <a:srgbClr val="002060"/>
              </a:solidFill>
            </a:endParaRPr>
          </a:p>
        </p:txBody>
      </p:sp>
      <p:sp>
        <p:nvSpPr>
          <p:cNvPr id="24" name="ZoneTexte 6">
            <a:extLst>
              <a:ext uri="{FF2B5EF4-FFF2-40B4-BE49-F238E27FC236}">
                <a16:creationId xmlns:a16="http://schemas.microsoft.com/office/drawing/2014/main" id="{D432855A-BAF2-4B11-B85E-B93D2C04610C}"/>
              </a:ext>
            </a:extLst>
          </p:cNvPr>
          <p:cNvSpPr txBox="1"/>
          <p:nvPr/>
        </p:nvSpPr>
        <p:spPr>
          <a:xfrm>
            <a:off x="6382053" y="1197560"/>
            <a:ext cx="7965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>
                <a:solidFill>
                  <a:srgbClr val="002060"/>
                </a:solidFill>
              </a:rPr>
              <a:t>We</a:t>
            </a:r>
            <a:endParaRPr lang="en-CA" sz="2500" b="1" dirty="0">
              <a:solidFill>
                <a:srgbClr val="002060"/>
              </a:solidFill>
            </a:endParaRPr>
          </a:p>
        </p:txBody>
      </p:sp>
      <p:pic>
        <p:nvPicPr>
          <p:cNvPr id="19" name="Image 33">
            <a:extLst>
              <a:ext uri="{FF2B5EF4-FFF2-40B4-BE49-F238E27FC236}">
                <a16:creationId xmlns:a16="http://schemas.microsoft.com/office/drawing/2014/main" id="{9FBB80B8-CAFD-4A2B-919C-59D4B8AD92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44" y="1874685"/>
            <a:ext cx="1027021" cy="1369789"/>
          </a:xfrm>
          <a:prstGeom prst="rect">
            <a:avLst/>
          </a:prstGeom>
        </p:spPr>
      </p:pic>
      <p:pic>
        <p:nvPicPr>
          <p:cNvPr id="23" name="Image 34">
            <a:extLst>
              <a:ext uri="{FF2B5EF4-FFF2-40B4-BE49-F238E27FC236}">
                <a16:creationId xmlns:a16="http://schemas.microsoft.com/office/drawing/2014/main" id="{FD84B78C-6C39-42BB-A9E2-BC683298B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65" y="1842643"/>
            <a:ext cx="1051045" cy="1401831"/>
          </a:xfrm>
          <a:prstGeom prst="rect">
            <a:avLst/>
          </a:prstGeom>
        </p:spPr>
      </p:pic>
      <p:sp>
        <p:nvSpPr>
          <p:cNvPr id="25" name="ZoneTexte 8">
            <a:extLst>
              <a:ext uri="{FF2B5EF4-FFF2-40B4-BE49-F238E27FC236}">
                <a16:creationId xmlns:a16="http://schemas.microsoft.com/office/drawing/2014/main" id="{AF2E4E0D-6FDD-497A-9C4B-2ECAF90FEF77}"/>
              </a:ext>
            </a:extLst>
          </p:cNvPr>
          <p:cNvSpPr txBox="1"/>
          <p:nvPr/>
        </p:nvSpPr>
        <p:spPr>
          <a:xfrm>
            <a:off x="51512" y="11980"/>
            <a:ext cx="10529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002060"/>
                </a:solidFill>
              </a:rPr>
              <a:t>José </a:t>
            </a:r>
            <a:r>
              <a:rPr lang="en-GB" sz="2200" b="1" dirty="0" smtClean="0">
                <a:solidFill>
                  <a:srgbClr val="002060"/>
                </a:solidFill>
              </a:rPr>
              <a:t>and</a:t>
            </a:r>
            <a:r>
              <a:rPr lang="es-E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>
                <a:solidFill>
                  <a:srgbClr val="002060"/>
                </a:solidFill>
              </a:rPr>
              <a:t>his</a:t>
            </a:r>
            <a:r>
              <a:rPr lang="es-ES" sz="2200" b="1" dirty="0">
                <a:solidFill>
                  <a:srgbClr val="002060"/>
                </a:solidFill>
              </a:rPr>
              <a:t> </a:t>
            </a:r>
            <a:r>
              <a:rPr lang="en-CA" sz="2200" b="1" dirty="0" smtClean="0">
                <a:solidFill>
                  <a:srgbClr val="002060"/>
                </a:solidFill>
              </a:rPr>
              <a:t>grandparents do quite different activities! </a:t>
            </a:r>
          </a:p>
          <a:p>
            <a:r>
              <a:rPr lang="en-GB" sz="2400" b="1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¿</a:t>
            </a:r>
            <a:r>
              <a:rPr lang="es-ES" sz="2200" b="1" dirty="0" smtClean="0">
                <a:solidFill>
                  <a:srgbClr val="002060"/>
                </a:solidFill>
              </a:rPr>
              <a:t>Quién </a:t>
            </a:r>
            <a:r>
              <a:rPr lang="es-ES" sz="2200" b="1" dirty="0">
                <a:solidFill>
                  <a:srgbClr val="002060"/>
                </a:solidFill>
              </a:rPr>
              <a:t>habla, </a:t>
            </a:r>
            <a:r>
              <a:rPr lang="es-ES" sz="2200" b="1" dirty="0" smtClean="0">
                <a:solidFill>
                  <a:srgbClr val="002060"/>
                </a:solidFill>
              </a:rPr>
              <a:t>José (‘I’) </a:t>
            </a:r>
            <a:r>
              <a:rPr lang="es-ES" sz="2200" b="1" dirty="0">
                <a:solidFill>
                  <a:srgbClr val="002060"/>
                </a:solidFill>
              </a:rPr>
              <a:t>o los </a:t>
            </a:r>
            <a:r>
              <a:rPr lang="es-ES" sz="2200" b="1" dirty="0" smtClean="0">
                <a:solidFill>
                  <a:srgbClr val="002060"/>
                </a:solidFill>
              </a:rPr>
              <a:t>abuelos (‘we’)? </a:t>
            </a:r>
          </a:p>
          <a:p>
            <a:r>
              <a:rPr lang="en-GB" sz="2200" b="1" dirty="0">
                <a:solidFill>
                  <a:srgbClr val="002060"/>
                </a:solidFill>
              </a:rPr>
              <a:t>Lee la frase, mira la imagen y marca el verbo correcto.</a:t>
            </a:r>
            <a:endParaRPr lang="en-CA" sz="2200" b="1" dirty="0">
              <a:solidFill>
                <a:srgbClr val="002060"/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1F7571A-1366-488C-B6C0-F6DFA771F75E}"/>
              </a:ext>
            </a:extLst>
          </p:cNvPr>
          <p:cNvSpPr/>
          <p:nvPr/>
        </p:nvSpPr>
        <p:spPr>
          <a:xfrm>
            <a:off x="11076618" y="0"/>
            <a:ext cx="111538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258550" y="-462323"/>
            <a:ext cx="10515600" cy="1325563"/>
          </a:xfrm>
        </p:spPr>
        <p:txBody>
          <a:bodyPr>
            <a:norm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leer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7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42" grpId="0" animBg="1"/>
      <p:bldP spid="18" grpId="0" animBg="1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154DF76-116C-485B-ADF9-2ACB7A3395F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91269" y="3788501"/>
          <a:ext cx="9589643" cy="1480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2828">
                  <a:extLst>
                    <a:ext uri="{9D8B030D-6E8A-4147-A177-3AD203B41FA5}">
                      <a16:colId xmlns:a16="http://schemas.microsoft.com/office/drawing/2014/main" val="143992357"/>
                    </a:ext>
                  </a:extLst>
                </a:gridCol>
                <a:gridCol w="3198502">
                  <a:extLst>
                    <a:ext uri="{9D8B030D-6E8A-4147-A177-3AD203B41FA5}">
                      <a16:colId xmlns:a16="http://schemas.microsoft.com/office/drawing/2014/main" val="302881051"/>
                    </a:ext>
                  </a:extLst>
                </a:gridCol>
                <a:gridCol w="3838313">
                  <a:extLst>
                    <a:ext uri="{9D8B030D-6E8A-4147-A177-3AD203B41FA5}">
                      <a16:colId xmlns:a16="http://schemas.microsoft.com/office/drawing/2014/main" val="2331693727"/>
                    </a:ext>
                  </a:extLst>
                </a:gridCol>
              </a:tblGrid>
              <a:tr h="740350">
                <a:tc rowSpan="2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724650"/>
                  </a:ext>
                </a:extLst>
              </a:tr>
              <a:tr h="740350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021048"/>
                  </a:ext>
                </a:extLst>
              </a:tr>
            </a:tbl>
          </a:graphicData>
        </a:graphic>
      </p:graphicFrame>
      <p:sp>
        <p:nvSpPr>
          <p:cNvPr id="10" name="Title 3" descr="tit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300038" y="338225"/>
            <a:ext cx="6353010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3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5FBE4DFF-8CF9-4F75-93C2-35280AEAC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774" y="1842643"/>
            <a:ext cx="660864" cy="154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432855A-BAF2-4B11-B85E-B93D2C04610C}"/>
              </a:ext>
            </a:extLst>
          </p:cNvPr>
          <p:cNvSpPr txBox="1"/>
          <p:nvPr/>
        </p:nvSpPr>
        <p:spPr>
          <a:xfrm>
            <a:off x="6780303" y="4264822"/>
            <a:ext cx="408078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animales pequeños</a:t>
            </a:r>
            <a:r>
              <a:rPr lang="en-CA" sz="2500" b="1" dirty="0" smtClean="0">
                <a:solidFill>
                  <a:srgbClr val="002060"/>
                </a:solidFill>
              </a:rPr>
              <a:t>.</a:t>
            </a:r>
            <a:endParaRPr lang="en-CA" sz="2500" b="1" dirty="0">
              <a:solidFill>
                <a:srgbClr val="00206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1F7D5C7-6A33-4DE6-9493-17A140691C3D}"/>
              </a:ext>
            </a:extLst>
          </p:cNvPr>
          <p:cNvSpPr txBox="1"/>
          <p:nvPr/>
        </p:nvSpPr>
        <p:spPr>
          <a:xfrm>
            <a:off x="3833238" y="3938281"/>
            <a:ext cx="23336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Buscamos</a:t>
            </a:r>
            <a:endParaRPr lang="es-ES" sz="2500" b="1" dirty="0">
              <a:solidFill>
                <a:srgbClr val="00206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0526B7-4757-4FEE-AEE8-FE49D2179DEB}"/>
              </a:ext>
            </a:extLst>
          </p:cNvPr>
          <p:cNvSpPr txBox="1"/>
          <p:nvPr/>
        </p:nvSpPr>
        <p:spPr>
          <a:xfrm>
            <a:off x="3833239" y="4615473"/>
            <a:ext cx="21613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Busco</a:t>
            </a:r>
            <a:endParaRPr lang="es-ES" sz="2500" b="1" dirty="0">
              <a:solidFill>
                <a:srgbClr val="002060"/>
              </a:solidFill>
            </a:endParaRPr>
          </a:p>
        </p:txBody>
      </p:sp>
      <p:sp>
        <p:nvSpPr>
          <p:cNvPr id="42" name="Oval 49">
            <a:extLst>
              <a:ext uri="{FF2B5EF4-FFF2-40B4-BE49-F238E27FC236}">
                <a16:creationId xmlns:a16="http://schemas.microsoft.com/office/drawing/2014/main" id="{80F7838E-F1A9-471A-AA3A-2B37C613F3F2}"/>
              </a:ext>
            </a:extLst>
          </p:cNvPr>
          <p:cNvSpPr/>
          <p:nvPr/>
        </p:nvSpPr>
        <p:spPr>
          <a:xfrm>
            <a:off x="3581175" y="4551598"/>
            <a:ext cx="2610358" cy="604804"/>
          </a:xfrm>
          <a:prstGeom prst="ellipse">
            <a:avLst/>
          </a:prstGeom>
          <a:noFill/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Oval 49">
            <a:extLst>
              <a:ext uri="{FF2B5EF4-FFF2-40B4-BE49-F238E27FC236}">
                <a16:creationId xmlns:a16="http://schemas.microsoft.com/office/drawing/2014/main" id="{47DF1D56-1D19-4893-AAF9-E49D85C91B22}"/>
              </a:ext>
            </a:extLst>
          </p:cNvPr>
          <p:cNvSpPr/>
          <p:nvPr/>
        </p:nvSpPr>
        <p:spPr>
          <a:xfrm>
            <a:off x="2700894" y="1211107"/>
            <a:ext cx="913026" cy="526857"/>
          </a:xfrm>
          <a:prstGeom prst="ellipse">
            <a:avLst/>
          </a:prstGeom>
          <a:noFill/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6769" y="5320859"/>
            <a:ext cx="469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solidFill>
                  <a:schemeClr val="accent5">
                    <a:lumMod val="50000"/>
                  </a:schemeClr>
                </a:solidFill>
              </a:rPr>
              <a:t>¿Cómo se dice en inglés?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ZoneTexte 4">
            <a:extLst>
              <a:ext uri="{FF2B5EF4-FFF2-40B4-BE49-F238E27FC236}">
                <a16:creationId xmlns:a16="http://schemas.microsoft.com/office/drawing/2014/main" id="{CC6C422F-47C4-48D5-8CE3-91B541BDC414}"/>
              </a:ext>
            </a:extLst>
          </p:cNvPr>
          <p:cNvSpPr txBox="1"/>
          <p:nvPr/>
        </p:nvSpPr>
        <p:spPr>
          <a:xfrm>
            <a:off x="991268" y="5759524"/>
            <a:ext cx="52337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I look </a:t>
            </a:r>
            <a:r>
              <a:rPr lang="es-ES" sz="2500" b="1" dirty="0" err="1" smtClean="0">
                <a:solidFill>
                  <a:srgbClr val="002060"/>
                </a:solidFill>
              </a:rPr>
              <a:t>for</a:t>
            </a:r>
            <a:r>
              <a:rPr lang="es-ES" sz="2500" b="1" dirty="0" smtClean="0">
                <a:solidFill>
                  <a:srgbClr val="002060"/>
                </a:solidFill>
              </a:rPr>
              <a:t> </a:t>
            </a:r>
            <a:r>
              <a:rPr lang="es-ES" sz="2500" b="1" dirty="0" err="1" smtClean="0">
                <a:solidFill>
                  <a:srgbClr val="002060"/>
                </a:solidFill>
              </a:rPr>
              <a:t>small</a:t>
            </a:r>
            <a:r>
              <a:rPr lang="es-ES" sz="2500" b="1" dirty="0" smtClean="0">
                <a:solidFill>
                  <a:srgbClr val="002060"/>
                </a:solidFill>
              </a:rPr>
              <a:t> </a:t>
            </a:r>
            <a:r>
              <a:rPr lang="es-ES" sz="2500" b="1" dirty="0" err="1" smtClean="0">
                <a:solidFill>
                  <a:srgbClr val="002060"/>
                </a:solidFill>
              </a:rPr>
              <a:t>animals</a:t>
            </a:r>
            <a:r>
              <a:rPr lang="es-ES" sz="2500" b="1" dirty="0" smtClean="0">
                <a:solidFill>
                  <a:srgbClr val="002060"/>
                </a:solidFill>
              </a:rPr>
              <a:t>.</a:t>
            </a:r>
            <a:endParaRPr lang="es-ES" sz="2500" b="1" dirty="0">
              <a:solidFill>
                <a:srgbClr val="002060"/>
              </a:solidFill>
            </a:endParaRPr>
          </a:p>
        </p:txBody>
      </p:sp>
      <p:sp>
        <p:nvSpPr>
          <p:cNvPr id="22" name="ZoneTexte 6">
            <a:extLst>
              <a:ext uri="{FF2B5EF4-FFF2-40B4-BE49-F238E27FC236}">
                <a16:creationId xmlns:a16="http://schemas.microsoft.com/office/drawing/2014/main" id="{D432855A-BAF2-4B11-B85E-B93D2C04610C}"/>
              </a:ext>
            </a:extLst>
          </p:cNvPr>
          <p:cNvSpPr txBox="1"/>
          <p:nvPr/>
        </p:nvSpPr>
        <p:spPr>
          <a:xfrm>
            <a:off x="2931420" y="1238471"/>
            <a:ext cx="2815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>
                <a:solidFill>
                  <a:srgbClr val="002060"/>
                </a:solidFill>
              </a:rPr>
              <a:t>I</a:t>
            </a:r>
            <a:endParaRPr lang="en-CA" sz="2500" b="1" dirty="0">
              <a:solidFill>
                <a:srgbClr val="002060"/>
              </a:solidFill>
            </a:endParaRPr>
          </a:p>
        </p:txBody>
      </p:sp>
      <p:sp>
        <p:nvSpPr>
          <p:cNvPr id="24" name="ZoneTexte 6">
            <a:extLst>
              <a:ext uri="{FF2B5EF4-FFF2-40B4-BE49-F238E27FC236}">
                <a16:creationId xmlns:a16="http://schemas.microsoft.com/office/drawing/2014/main" id="{D432855A-BAF2-4B11-B85E-B93D2C04610C}"/>
              </a:ext>
            </a:extLst>
          </p:cNvPr>
          <p:cNvSpPr txBox="1"/>
          <p:nvPr/>
        </p:nvSpPr>
        <p:spPr>
          <a:xfrm>
            <a:off x="6382053" y="1197560"/>
            <a:ext cx="7965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>
                <a:solidFill>
                  <a:srgbClr val="002060"/>
                </a:solidFill>
              </a:rPr>
              <a:t>We</a:t>
            </a:r>
            <a:endParaRPr lang="en-CA" sz="2500" b="1" dirty="0">
              <a:solidFill>
                <a:srgbClr val="002060"/>
              </a:solidFill>
            </a:endParaRPr>
          </a:p>
        </p:txBody>
      </p:sp>
      <p:pic>
        <p:nvPicPr>
          <p:cNvPr id="19" name="Image 33">
            <a:extLst>
              <a:ext uri="{FF2B5EF4-FFF2-40B4-BE49-F238E27FC236}">
                <a16:creationId xmlns:a16="http://schemas.microsoft.com/office/drawing/2014/main" id="{9FBB80B8-CAFD-4A2B-919C-59D4B8AD92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44" y="1874685"/>
            <a:ext cx="1027021" cy="1369789"/>
          </a:xfrm>
          <a:prstGeom prst="rect">
            <a:avLst/>
          </a:prstGeom>
        </p:spPr>
      </p:pic>
      <p:pic>
        <p:nvPicPr>
          <p:cNvPr id="23" name="Image 34">
            <a:extLst>
              <a:ext uri="{FF2B5EF4-FFF2-40B4-BE49-F238E27FC236}">
                <a16:creationId xmlns:a16="http://schemas.microsoft.com/office/drawing/2014/main" id="{FD84B78C-6C39-42BB-A9E2-BC683298B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65" y="1842643"/>
            <a:ext cx="1051045" cy="1401831"/>
          </a:xfrm>
          <a:prstGeom prst="rect">
            <a:avLst/>
          </a:prstGeom>
        </p:spPr>
      </p:pic>
      <p:sp>
        <p:nvSpPr>
          <p:cNvPr id="25" name="ZoneTexte 8">
            <a:extLst>
              <a:ext uri="{FF2B5EF4-FFF2-40B4-BE49-F238E27FC236}">
                <a16:creationId xmlns:a16="http://schemas.microsoft.com/office/drawing/2014/main" id="{AF2E4E0D-6FDD-497A-9C4B-2ECAF90FEF77}"/>
              </a:ext>
            </a:extLst>
          </p:cNvPr>
          <p:cNvSpPr txBox="1"/>
          <p:nvPr/>
        </p:nvSpPr>
        <p:spPr>
          <a:xfrm>
            <a:off x="51512" y="11980"/>
            <a:ext cx="10529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002060"/>
                </a:solidFill>
              </a:rPr>
              <a:t>José </a:t>
            </a:r>
            <a:r>
              <a:rPr lang="en-GB" sz="2200" b="1" dirty="0" smtClean="0">
                <a:solidFill>
                  <a:srgbClr val="002060"/>
                </a:solidFill>
              </a:rPr>
              <a:t>and</a:t>
            </a:r>
            <a:r>
              <a:rPr lang="es-E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>
                <a:solidFill>
                  <a:srgbClr val="002060"/>
                </a:solidFill>
              </a:rPr>
              <a:t>his</a:t>
            </a:r>
            <a:r>
              <a:rPr lang="es-ES" sz="2200" b="1" dirty="0">
                <a:solidFill>
                  <a:srgbClr val="002060"/>
                </a:solidFill>
              </a:rPr>
              <a:t> </a:t>
            </a:r>
            <a:r>
              <a:rPr lang="en-CA" sz="2200" b="1" dirty="0" smtClean="0">
                <a:solidFill>
                  <a:srgbClr val="002060"/>
                </a:solidFill>
              </a:rPr>
              <a:t>grandparents do quite different activities! </a:t>
            </a:r>
          </a:p>
          <a:p>
            <a:r>
              <a:rPr lang="en-GB" sz="2400" b="1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¿</a:t>
            </a:r>
            <a:r>
              <a:rPr lang="es-ES" sz="2200" b="1" dirty="0" smtClean="0">
                <a:solidFill>
                  <a:srgbClr val="002060"/>
                </a:solidFill>
              </a:rPr>
              <a:t>Quién </a:t>
            </a:r>
            <a:r>
              <a:rPr lang="es-ES" sz="2200" b="1" dirty="0">
                <a:solidFill>
                  <a:srgbClr val="002060"/>
                </a:solidFill>
              </a:rPr>
              <a:t>habla, </a:t>
            </a:r>
            <a:r>
              <a:rPr lang="es-ES" sz="2200" b="1" dirty="0" smtClean="0">
                <a:solidFill>
                  <a:srgbClr val="002060"/>
                </a:solidFill>
              </a:rPr>
              <a:t>José (‘I’) </a:t>
            </a:r>
            <a:r>
              <a:rPr lang="es-ES" sz="2200" b="1" dirty="0">
                <a:solidFill>
                  <a:srgbClr val="002060"/>
                </a:solidFill>
              </a:rPr>
              <a:t>o los </a:t>
            </a:r>
            <a:r>
              <a:rPr lang="es-ES" sz="2200" b="1" dirty="0" smtClean="0">
                <a:solidFill>
                  <a:srgbClr val="002060"/>
                </a:solidFill>
              </a:rPr>
              <a:t>abuelos (‘we’)? </a:t>
            </a:r>
          </a:p>
          <a:p>
            <a:r>
              <a:rPr lang="en-GB" sz="2200" b="1" dirty="0">
                <a:solidFill>
                  <a:srgbClr val="002060"/>
                </a:solidFill>
              </a:rPr>
              <a:t>Lee la frase, mira la imagen y marca el verbo correcto.</a:t>
            </a:r>
            <a:endParaRPr lang="en-CA" sz="2200" b="1" dirty="0">
              <a:solidFill>
                <a:srgbClr val="002060"/>
              </a:solidFill>
            </a:endParaRPr>
          </a:p>
        </p:txBody>
      </p:sp>
      <p:pic>
        <p:nvPicPr>
          <p:cNvPr id="26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5FBE4DFF-8CF9-4F75-93C2-35280AEAC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09" y="3805382"/>
            <a:ext cx="596826" cy="139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1F7571A-1366-488C-B6C0-F6DFA771F75E}"/>
              </a:ext>
            </a:extLst>
          </p:cNvPr>
          <p:cNvSpPr/>
          <p:nvPr/>
        </p:nvSpPr>
        <p:spPr>
          <a:xfrm>
            <a:off x="11076618" y="0"/>
            <a:ext cx="111538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335192" y="-462323"/>
            <a:ext cx="10515600" cy="1325563"/>
          </a:xfrm>
        </p:spPr>
        <p:txBody>
          <a:bodyPr>
            <a:norm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leer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65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42" grpId="0" animBg="1"/>
      <p:bldP spid="18" grpId="0" animBg="1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154DF76-116C-485B-ADF9-2ACB7A3395F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91269" y="3788501"/>
          <a:ext cx="9589643" cy="1480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52828">
                  <a:extLst>
                    <a:ext uri="{9D8B030D-6E8A-4147-A177-3AD203B41FA5}">
                      <a16:colId xmlns:a16="http://schemas.microsoft.com/office/drawing/2014/main" val="143992357"/>
                    </a:ext>
                  </a:extLst>
                </a:gridCol>
                <a:gridCol w="2875753">
                  <a:extLst>
                    <a:ext uri="{9D8B030D-6E8A-4147-A177-3AD203B41FA5}">
                      <a16:colId xmlns:a16="http://schemas.microsoft.com/office/drawing/2014/main" val="302881051"/>
                    </a:ext>
                  </a:extLst>
                </a:gridCol>
                <a:gridCol w="4161062">
                  <a:extLst>
                    <a:ext uri="{9D8B030D-6E8A-4147-A177-3AD203B41FA5}">
                      <a16:colId xmlns:a16="http://schemas.microsoft.com/office/drawing/2014/main" val="2331693727"/>
                    </a:ext>
                  </a:extLst>
                </a:gridCol>
              </a:tblGrid>
              <a:tr h="740350">
                <a:tc rowSpan="2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724650"/>
                  </a:ext>
                </a:extLst>
              </a:tr>
              <a:tr h="740350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021048"/>
                  </a:ext>
                </a:extLst>
              </a:tr>
            </a:tbl>
          </a:graphicData>
        </a:graphic>
      </p:graphicFrame>
      <p:sp>
        <p:nvSpPr>
          <p:cNvPr id="10" name="Title 3" descr="tit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300038" y="338225"/>
            <a:ext cx="6353010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3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5FBE4DFF-8CF9-4F75-93C2-35280AEAC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774" y="1842643"/>
            <a:ext cx="660864" cy="154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432855A-BAF2-4B11-B85E-B93D2C04610C}"/>
              </a:ext>
            </a:extLst>
          </p:cNvPr>
          <p:cNvSpPr txBox="1"/>
          <p:nvPr/>
        </p:nvSpPr>
        <p:spPr>
          <a:xfrm>
            <a:off x="6500124" y="4264823"/>
            <a:ext cx="38440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dibujos en una revista</a:t>
            </a:r>
            <a:r>
              <a:rPr lang="en-CA" sz="2500" b="1" dirty="0" smtClean="0">
                <a:solidFill>
                  <a:srgbClr val="002060"/>
                </a:solidFill>
              </a:rPr>
              <a:t>.</a:t>
            </a:r>
            <a:endParaRPr lang="en-CA" sz="2500" b="1" dirty="0">
              <a:solidFill>
                <a:srgbClr val="00206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1F7D5C7-6A33-4DE6-9493-17A140691C3D}"/>
              </a:ext>
            </a:extLst>
          </p:cNvPr>
          <p:cNvSpPr txBox="1"/>
          <p:nvPr/>
        </p:nvSpPr>
        <p:spPr>
          <a:xfrm>
            <a:off x="3833238" y="3938281"/>
            <a:ext cx="23336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Miro</a:t>
            </a:r>
            <a:endParaRPr lang="es-ES" sz="2500" b="1" dirty="0">
              <a:solidFill>
                <a:srgbClr val="00206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0526B7-4757-4FEE-AEE8-FE49D2179DEB}"/>
              </a:ext>
            </a:extLst>
          </p:cNvPr>
          <p:cNvSpPr txBox="1"/>
          <p:nvPr/>
        </p:nvSpPr>
        <p:spPr>
          <a:xfrm>
            <a:off x="3833239" y="4615473"/>
            <a:ext cx="21613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Miramos</a:t>
            </a:r>
            <a:endParaRPr lang="es-ES" sz="2500" b="1" dirty="0">
              <a:solidFill>
                <a:srgbClr val="002060"/>
              </a:solidFill>
            </a:endParaRPr>
          </a:p>
        </p:txBody>
      </p:sp>
      <p:sp>
        <p:nvSpPr>
          <p:cNvPr id="42" name="Oval 49">
            <a:extLst>
              <a:ext uri="{FF2B5EF4-FFF2-40B4-BE49-F238E27FC236}">
                <a16:creationId xmlns:a16="http://schemas.microsoft.com/office/drawing/2014/main" id="{80F7838E-F1A9-471A-AA3A-2B37C613F3F2}"/>
              </a:ext>
            </a:extLst>
          </p:cNvPr>
          <p:cNvSpPr/>
          <p:nvPr/>
        </p:nvSpPr>
        <p:spPr>
          <a:xfrm>
            <a:off x="3581175" y="4551598"/>
            <a:ext cx="2610358" cy="604804"/>
          </a:xfrm>
          <a:prstGeom prst="ellipse">
            <a:avLst/>
          </a:prstGeom>
          <a:noFill/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Oval 49">
            <a:extLst>
              <a:ext uri="{FF2B5EF4-FFF2-40B4-BE49-F238E27FC236}">
                <a16:creationId xmlns:a16="http://schemas.microsoft.com/office/drawing/2014/main" id="{47DF1D56-1D19-4893-AAF9-E49D85C91B22}"/>
              </a:ext>
            </a:extLst>
          </p:cNvPr>
          <p:cNvSpPr/>
          <p:nvPr/>
        </p:nvSpPr>
        <p:spPr>
          <a:xfrm>
            <a:off x="6238475" y="1173341"/>
            <a:ext cx="913026" cy="526857"/>
          </a:xfrm>
          <a:prstGeom prst="ellipse">
            <a:avLst/>
          </a:prstGeom>
          <a:noFill/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6769" y="5320859"/>
            <a:ext cx="469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solidFill>
                  <a:schemeClr val="accent5">
                    <a:lumMod val="50000"/>
                  </a:schemeClr>
                </a:solidFill>
              </a:rPr>
              <a:t>¿Cómo se dice en inglés?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ZoneTexte 4">
            <a:extLst>
              <a:ext uri="{FF2B5EF4-FFF2-40B4-BE49-F238E27FC236}">
                <a16:creationId xmlns:a16="http://schemas.microsoft.com/office/drawing/2014/main" id="{CC6C422F-47C4-48D5-8CE3-91B541BDC414}"/>
              </a:ext>
            </a:extLst>
          </p:cNvPr>
          <p:cNvSpPr txBox="1"/>
          <p:nvPr/>
        </p:nvSpPr>
        <p:spPr>
          <a:xfrm>
            <a:off x="991268" y="5759524"/>
            <a:ext cx="59042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err="1" smtClean="0">
                <a:solidFill>
                  <a:srgbClr val="002060"/>
                </a:solidFill>
              </a:rPr>
              <a:t>We</a:t>
            </a:r>
            <a:r>
              <a:rPr lang="es-ES" sz="2500" b="1" dirty="0" smtClean="0">
                <a:solidFill>
                  <a:srgbClr val="002060"/>
                </a:solidFill>
              </a:rPr>
              <a:t> look at </a:t>
            </a:r>
            <a:r>
              <a:rPr lang="es-ES" sz="2500" b="1" dirty="0" err="1" smtClean="0">
                <a:solidFill>
                  <a:srgbClr val="002060"/>
                </a:solidFill>
              </a:rPr>
              <a:t>drawings</a:t>
            </a:r>
            <a:r>
              <a:rPr lang="es-ES" sz="2500" b="1" dirty="0" smtClean="0">
                <a:solidFill>
                  <a:srgbClr val="002060"/>
                </a:solidFill>
              </a:rPr>
              <a:t> in a magazine.</a:t>
            </a:r>
            <a:endParaRPr lang="es-ES" sz="2500" b="1" dirty="0">
              <a:solidFill>
                <a:srgbClr val="002060"/>
              </a:solidFill>
            </a:endParaRPr>
          </a:p>
        </p:txBody>
      </p:sp>
      <p:sp>
        <p:nvSpPr>
          <p:cNvPr id="22" name="ZoneTexte 6">
            <a:extLst>
              <a:ext uri="{FF2B5EF4-FFF2-40B4-BE49-F238E27FC236}">
                <a16:creationId xmlns:a16="http://schemas.microsoft.com/office/drawing/2014/main" id="{D432855A-BAF2-4B11-B85E-B93D2C04610C}"/>
              </a:ext>
            </a:extLst>
          </p:cNvPr>
          <p:cNvSpPr txBox="1"/>
          <p:nvPr/>
        </p:nvSpPr>
        <p:spPr>
          <a:xfrm>
            <a:off x="2931420" y="1238471"/>
            <a:ext cx="2815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>
                <a:solidFill>
                  <a:srgbClr val="002060"/>
                </a:solidFill>
              </a:rPr>
              <a:t>I</a:t>
            </a:r>
            <a:endParaRPr lang="en-CA" sz="2500" b="1" dirty="0">
              <a:solidFill>
                <a:srgbClr val="002060"/>
              </a:solidFill>
            </a:endParaRPr>
          </a:p>
        </p:txBody>
      </p:sp>
      <p:sp>
        <p:nvSpPr>
          <p:cNvPr id="24" name="ZoneTexte 6">
            <a:extLst>
              <a:ext uri="{FF2B5EF4-FFF2-40B4-BE49-F238E27FC236}">
                <a16:creationId xmlns:a16="http://schemas.microsoft.com/office/drawing/2014/main" id="{D432855A-BAF2-4B11-B85E-B93D2C04610C}"/>
              </a:ext>
            </a:extLst>
          </p:cNvPr>
          <p:cNvSpPr txBox="1"/>
          <p:nvPr/>
        </p:nvSpPr>
        <p:spPr>
          <a:xfrm>
            <a:off x="6382053" y="1197560"/>
            <a:ext cx="7965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>
                <a:solidFill>
                  <a:srgbClr val="002060"/>
                </a:solidFill>
              </a:rPr>
              <a:t>We</a:t>
            </a:r>
            <a:endParaRPr lang="en-CA" sz="2500" b="1" dirty="0">
              <a:solidFill>
                <a:srgbClr val="002060"/>
              </a:solidFill>
            </a:endParaRPr>
          </a:p>
        </p:txBody>
      </p:sp>
      <p:pic>
        <p:nvPicPr>
          <p:cNvPr id="19" name="Image 33">
            <a:extLst>
              <a:ext uri="{FF2B5EF4-FFF2-40B4-BE49-F238E27FC236}">
                <a16:creationId xmlns:a16="http://schemas.microsoft.com/office/drawing/2014/main" id="{9FBB80B8-CAFD-4A2B-919C-59D4B8AD92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44" y="1874685"/>
            <a:ext cx="1027021" cy="1369789"/>
          </a:xfrm>
          <a:prstGeom prst="rect">
            <a:avLst/>
          </a:prstGeom>
        </p:spPr>
      </p:pic>
      <p:pic>
        <p:nvPicPr>
          <p:cNvPr id="23" name="Image 34">
            <a:extLst>
              <a:ext uri="{FF2B5EF4-FFF2-40B4-BE49-F238E27FC236}">
                <a16:creationId xmlns:a16="http://schemas.microsoft.com/office/drawing/2014/main" id="{FD84B78C-6C39-42BB-A9E2-BC683298B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65" y="1842643"/>
            <a:ext cx="1051045" cy="1401831"/>
          </a:xfrm>
          <a:prstGeom prst="rect">
            <a:avLst/>
          </a:prstGeom>
        </p:spPr>
      </p:pic>
      <p:sp>
        <p:nvSpPr>
          <p:cNvPr id="25" name="ZoneTexte 8">
            <a:extLst>
              <a:ext uri="{FF2B5EF4-FFF2-40B4-BE49-F238E27FC236}">
                <a16:creationId xmlns:a16="http://schemas.microsoft.com/office/drawing/2014/main" id="{AF2E4E0D-6FDD-497A-9C4B-2ECAF90FEF77}"/>
              </a:ext>
            </a:extLst>
          </p:cNvPr>
          <p:cNvSpPr txBox="1"/>
          <p:nvPr/>
        </p:nvSpPr>
        <p:spPr>
          <a:xfrm>
            <a:off x="51512" y="11980"/>
            <a:ext cx="10529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002060"/>
                </a:solidFill>
              </a:rPr>
              <a:t>José </a:t>
            </a:r>
            <a:r>
              <a:rPr lang="en-GB" sz="2200" b="1" dirty="0" smtClean="0">
                <a:solidFill>
                  <a:srgbClr val="002060"/>
                </a:solidFill>
              </a:rPr>
              <a:t>and</a:t>
            </a:r>
            <a:r>
              <a:rPr lang="es-E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>
                <a:solidFill>
                  <a:srgbClr val="002060"/>
                </a:solidFill>
              </a:rPr>
              <a:t>his</a:t>
            </a:r>
            <a:r>
              <a:rPr lang="es-ES" sz="2200" b="1" dirty="0">
                <a:solidFill>
                  <a:srgbClr val="002060"/>
                </a:solidFill>
              </a:rPr>
              <a:t> </a:t>
            </a:r>
            <a:r>
              <a:rPr lang="en-CA" sz="2200" b="1" dirty="0" smtClean="0">
                <a:solidFill>
                  <a:srgbClr val="002060"/>
                </a:solidFill>
              </a:rPr>
              <a:t>grandparents do quite different activities! </a:t>
            </a:r>
          </a:p>
          <a:p>
            <a:r>
              <a:rPr lang="en-GB" sz="2400" b="1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¿</a:t>
            </a:r>
            <a:r>
              <a:rPr lang="es-ES" sz="2200" b="1" dirty="0" smtClean="0">
                <a:solidFill>
                  <a:srgbClr val="002060"/>
                </a:solidFill>
              </a:rPr>
              <a:t>Quién </a:t>
            </a:r>
            <a:r>
              <a:rPr lang="es-ES" sz="2200" b="1" dirty="0">
                <a:solidFill>
                  <a:srgbClr val="002060"/>
                </a:solidFill>
              </a:rPr>
              <a:t>habla, </a:t>
            </a:r>
            <a:r>
              <a:rPr lang="es-ES" sz="2200" b="1" dirty="0" smtClean="0">
                <a:solidFill>
                  <a:srgbClr val="002060"/>
                </a:solidFill>
              </a:rPr>
              <a:t>José (‘I’) </a:t>
            </a:r>
            <a:r>
              <a:rPr lang="es-ES" sz="2200" b="1" dirty="0">
                <a:solidFill>
                  <a:srgbClr val="002060"/>
                </a:solidFill>
              </a:rPr>
              <a:t>o los </a:t>
            </a:r>
            <a:r>
              <a:rPr lang="es-ES" sz="2200" b="1" dirty="0" smtClean="0">
                <a:solidFill>
                  <a:srgbClr val="002060"/>
                </a:solidFill>
              </a:rPr>
              <a:t>abuelos (‘we’)? </a:t>
            </a:r>
          </a:p>
          <a:p>
            <a:r>
              <a:rPr lang="en-GB" sz="2200" b="1" dirty="0">
                <a:solidFill>
                  <a:srgbClr val="002060"/>
                </a:solidFill>
              </a:rPr>
              <a:t>Lee la frase, mira la imagen y marca el verbo correcto.</a:t>
            </a:r>
            <a:endParaRPr lang="en-CA" sz="2200" b="1" dirty="0">
              <a:solidFill>
                <a:srgbClr val="002060"/>
              </a:solidFill>
            </a:endParaRPr>
          </a:p>
        </p:txBody>
      </p:sp>
      <p:pic>
        <p:nvPicPr>
          <p:cNvPr id="27" name="Image 33">
            <a:extLst>
              <a:ext uri="{FF2B5EF4-FFF2-40B4-BE49-F238E27FC236}">
                <a16:creationId xmlns:a16="http://schemas.microsoft.com/office/drawing/2014/main" id="{9FBB80B8-CAFD-4A2B-919C-59D4B8AD92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29" y="3846391"/>
            <a:ext cx="1027021" cy="1369789"/>
          </a:xfrm>
          <a:prstGeom prst="rect">
            <a:avLst/>
          </a:prstGeom>
        </p:spPr>
      </p:pic>
      <p:pic>
        <p:nvPicPr>
          <p:cNvPr id="28" name="Image 34">
            <a:extLst>
              <a:ext uri="{FF2B5EF4-FFF2-40B4-BE49-F238E27FC236}">
                <a16:creationId xmlns:a16="http://schemas.microsoft.com/office/drawing/2014/main" id="{FD84B78C-6C39-42BB-A9E2-BC683298B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50" y="3814349"/>
            <a:ext cx="1051045" cy="1401831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1F7571A-1366-488C-B6C0-F6DFA771F75E}"/>
              </a:ext>
            </a:extLst>
          </p:cNvPr>
          <p:cNvSpPr/>
          <p:nvPr/>
        </p:nvSpPr>
        <p:spPr>
          <a:xfrm>
            <a:off x="11076618" y="0"/>
            <a:ext cx="111538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213639" y="-462323"/>
            <a:ext cx="10515600" cy="1325563"/>
          </a:xfrm>
        </p:spPr>
        <p:txBody>
          <a:bodyPr>
            <a:norm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leer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41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42" grpId="0" animBg="1"/>
      <p:bldP spid="18" grpId="0" animBg="1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154DF76-116C-485B-ADF9-2ACB7A3395F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91269" y="3788501"/>
          <a:ext cx="9220347" cy="1480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4519">
                  <a:extLst>
                    <a:ext uri="{9D8B030D-6E8A-4147-A177-3AD203B41FA5}">
                      <a16:colId xmlns:a16="http://schemas.microsoft.com/office/drawing/2014/main" val="143992357"/>
                    </a:ext>
                  </a:extLst>
                </a:gridCol>
                <a:gridCol w="3075328">
                  <a:extLst>
                    <a:ext uri="{9D8B030D-6E8A-4147-A177-3AD203B41FA5}">
                      <a16:colId xmlns:a16="http://schemas.microsoft.com/office/drawing/2014/main" val="302881051"/>
                    </a:ext>
                  </a:extLst>
                </a:gridCol>
                <a:gridCol w="3690500">
                  <a:extLst>
                    <a:ext uri="{9D8B030D-6E8A-4147-A177-3AD203B41FA5}">
                      <a16:colId xmlns:a16="http://schemas.microsoft.com/office/drawing/2014/main" val="2331693727"/>
                    </a:ext>
                  </a:extLst>
                </a:gridCol>
              </a:tblGrid>
              <a:tr h="740350">
                <a:tc rowSpan="2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724650"/>
                  </a:ext>
                </a:extLst>
              </a:tr>
              <a:tr h="740350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021048"/>
                  </a:ext>
                </a:extLst>
              </a:tr>
            </a:tbl>
          </a:graphicData>
        </a:graphic>
      </p:graphicFrame>
      <p:sp>
        <p:nvSpPr>
          <p:cNvPr id="10" name="Title 3" descr="tit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300038" y="338225"/>
            <a:ext cx="6353010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3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5FBE4DFF-8CF9-4F75-93C2-35280AEAC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774" y="1842643"/>
            <a:ext cx="660864" cy="154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432855A-BAF2-4B11-B85E-B93D2C04610C}"/>
              </a:ext>
            </a:extLst>
          </p:cNvPr>
          <p:cNvSpPr txBox="1"/>
          <p:nvPr/>
        </p:nvSpPr>
        <p:spPr>
          <a:xfrm>
            <a:off x="6624486" y="4276737"/>
            <a:ext cx="37114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>
                <a:solidFill>
                  <a:srgbClr val="002060"/>
                </a:solidFill>
              </a:rPr>
              <a:t>t</a:t>
            </a:r>
            <a:r>
              <a:rPr lang="es-ES" sz="2500" b="1" dirty="0" smtClean="0">
                <a:solidFill>
                  <a:srgbClr val="002060"/>
                </a:solidFill>
              </a:rPr>
              <a:t>iempo en la ciudad antigua</a:t>
            </a:r>
            <a:r>
              <a:rPr lang="en-CA" sz="2500" b="1" dirty="0" smtClean="0">
                <a:solidFill>
                  <a:srgbClr val="002060"/>
                </a:solidFill>
              </a:rPr>
              <a:t>.</a:t>
            </a:r>
            <a:endParaRPr lang="en-CA" sz="2500" b="1" dirty="0">
              <a:solidFill>
                <a:srgbClr val="00206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1F7D5C7-6A33-4DE6-9493-17A140691C3D}"/>
              </a:ext>
            </a:extLst>
          </p:cNvPr>
          <p:cNvSpPr txBox="1"/>
          <p:nvPr/>
        </p:nvSpPr>
        <p:spPr>
          <a:xfrm>
            <a:off x="3833238" y="3938281"/>
            <a:ext cx="23336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No paso</a:t>
            </a:r>
            <a:endParaRPr lang="es-ES" sz="2500" b="1" dirty="0">
              <a:solidFill>
                <a:srgbClr val="00206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0526B7-4757-4FEE-AEE8-FE49D2179DEB}"/>
              </a:ext>
            </a:extLst>
          </p:cNvPr>
          <p:cNvSpPr txBox="1"/>
          <p:nvPr/>
        </p:nvSpPr>
        <p:spPr>
          <a:xfrm>
            <a:off x="3833239" y="4615473"/>
            <a:ext cx="21613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No pasamos</a:t>
            </a:r>
            <a:endParaRPr lang="es-ES" sz="2500" b="1" dirty="0">
              <a:solidFill>
                <a:srgbClr val="002060"/>
              </a:solidFill>
            </a:endParaRPr>
          </a:p>
        </p:txBody>
      </p:sp>
      <p:sp>
        <p:nvSpPr>
          <p:cNvPr id="42" name="Oval 49">
            <a:extLst>
              <a:ext uri="{FF2B5EF4-FFF2-40B4-BE49-F238E27FC236}">
                <a16:creationId xmlns:a16="http://schemas.microsoft.com/office/drawing/2014/main" id="{80F7838E-F1A9-471A-AA3A-2B37C613F3F2}"/>
              </a:ext>
            </a:extLst>
          </p:cNvPr>
          <p:cNvSpPr/>
          <p:nvPr/>
        </p:nvSpPr>
        <p:spPr>
          <a:xfrm>
            <a:off x="3483638" y="3842525"/>
            <a:ext cx="2610358" cy="604804"/>
          </a:xfrm>
          <a:prstGeom prst="ellipse">
            <a:avLst/>
          </a:prstGeom>
          <a:noFill/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Oval 49">
            <a:extLst>
              <a:ext uri="{FF2B5EF4-FFF2-40B4-BE49-F238E27FC236}">
                <a16:creationId xmlns:a16="http://schemas.microsoft.com/office/drawing/2014/main" id="{47DF1D56-1D19-4893-AAF9-E49D85C91B22}"/>
              </a:ext>
            </a:extLst>
          </p:cNvPr>
          <p:cNvSpPr/>
          <p:nvPr/>
        </p:nvSpPr>
        <p:spPr>
          <a:xfrm>
            <a:off x="2695110" y="1173192"/>
            <a:ext cx="913026" cy="526857"/>
          </a:xfrm>
          <a:prstGeom prst="ellipse">
            <a:avLst/>
          </a:prstGeom>
          <a:noFill/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6769" y="5320859"/>
            <a:ext cx="469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solidFill>
                  <a:schemeClr val="accent5">
                    <a:lumMod val="50000"/>
                  </a:schemeClr>
                </a:solidFill>
              </a:rPr>
              <a:t>¿Cómo se dice en inglés?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ZoneTexte 4">
            <a:extLst>
              <a:ext uri="{FF2B5EF4-FFF2-40B4-BE49-F238E27FC236}">
                <a16:creationId xmlns:a16="http://schemas.microsoft.com/office/drawing/2014/main" id="{CC6C422F-47C4-48D5-8CE3-91B541BDC414}"/>
              </a:ext>
            </a:extLst>
          </p:cNvPr>
          <p:cNvSpPr txBox="1"/>
          <p:nvPr/>
        </p:nvSpPr>
        <p:spPr>
          <a:xfrm>
            <a:off x="991268" y="5746775"/>
            <a:ext cx="78479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I </a:t>
            </a:r>
            <a:r>
              <a:rPr lang="es-ES" sz="2500" b="1" dirty="0" err="1" smtClean="0">
                <a:solidFill>
                  <a:srgbClr val="002060"/>
                </a:solidFill>
              </a:rPr>
              <a:t>don’t</a:t>
            </a:r>
            <a:r>
              <a:rPr lang="es-ES" sz="2500" b="1" dirty="0" smtClean="0">
                <a:solidFill>
                  <a:srgbClr val="002060"/>
                </a:solidFill>
              </a:rPr>
              <a:t> </a:t>
            </a:r>
            <a:r>
              <a:rPr lang="es-ES" sz="2500" b="1" dirty="0" err="1" smtClean="0">
                <a:solidFill>
                  <a:srgbClr val="002060"/>
                </a:solidFill>
              </a:rPr>
              <a:t>spend</a:t>
            </a:r>
            <a:r>
              <a:rPr lang="es-ES" sz="2500" b="1" dirty="0" smtClean="0">
                <a:solidFill>
                  <a:srgbClr val="002060"/>
                </a:solidFill>
              </a:rPr>
              <a:t> time in </a:t>
            </a:r>
            <a:r>
              <a:rPr lang="es-ES" sz="2500" b="1" dirty="0" err="1" smtClean="0">
                <a:solidFill>
                  <a:srgbClr val="002060"/>
                </a:solidFill>
              </a:rPr>
              <a:t>the</a:t>
            </a:r>
            <a:r>
              <a:rPr lang="es-ES" sz="2500" b="1" dirty="0" smtClean="0">
                <a:solidFill>
                  <a:srgbClr val="002060"/>
                </a:solidFill>
              </a:rPr>
              <a:t> </a:t>
            </a:r>
            <a:r>
              <a:rPr lang="es-ES" sz="2500" b="1" dirty="0" err="1" smtClean="0">
                <a:solidFill>
                  <a:srgbClr val="002060"/>
                </a:solidFill>
              </a:rPr>
              <a:t>old</a:t>
            </a:r>
            <a:r>
              <a:rPr lang="es-ES" sz="2500" b="1" dirty="0" smtClean="0">
                <a:solidFill>
                  <a:srgbClr val="002060"/>
                </a:solidFill>
              </a:rPr>
              <a:t> </a:t>
            </a:r>
            <a:r>
              <a:rPr lang="es-ES" sz="2500" b="1" dirty="0" err="1" smtClean="0">
                <a:solidFill>
                  <a:srgbClr val="002060"/>
                </a:solidFill>
              </a:rPr>
              <a:t>city</a:t>
            </a:r>
            <a:r>
              <a:rPr lang="es-ES" sz="2500" b="1" dirty="0" smtClean="0">
                <a:solidFill>
                  <a:srgbClr val="002060"/>
                </a:solidFill>
              </a:rPr>
              <a:t>.</a:t>
            </a:r>
            <a:endParaRPr lang="es-ES" sz="2500" b="1" dirty="0">
              <a:solidFill>
                <a:srgbClr val="002060"/>
              </a:solidFill>
            </a:endParaRPr>
          </a:p>
        </p:txBody>
      </p:sp>
      <p:sp>
        <p:nvSpPr>
          <p:cNvPr id="22" name="ZoneTexte 6">
            <a:extLst>
              <a:ext uri="{FF2B5EF4-FFF2-40B4-BE49-F238E27FC236}">
                <a16:creationId xmlns:a16="http://schemas.microsoft.com/office/drawing/2014/main" id="{D432855A-BAF2-4B11-B85E-B93D2C04610C}"/>
              </a:ext>
            </a:extLst>
          </p:cNvPr>
          <p:cNvSpPr txBox="1"/>
          <p:nvPr/>
        </p:nvSpPr>
        <p:spPr>
          <a:xfrm>
            <a:off x="2931420" y="1238471"/>
            <a:ext cx="2815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>
                <a:solidFill>
                  <a:srgbClr val="002060"/>
                </a:solidFill>
              </a:rPr>
              <a:t>I</a:t>
            </a:r>
            <a:endParaRPr lang="en-CA" sz="2500" b="1" dirty="0">
              <a:solidFill>
                <a:srgbClr val="002060"/>
              </a:solidFill>
            </a:endParaRPr>
          </a:p>
        </p:txBody>
      </p:sp>
      <p:sp>
        <p:nvSpPr>
          <p:cNvPr id="24" name="ZoneTexte 6">
            <a:extLst>
              <a:ext uri="{FF2B5EF4-FFF2-40B4-BE49-F238E27FC236}">
                <a16:creationId xmlns:a16="http://schemas.microsoft.com/office/drawing/2014/main" id="{D432855A-BAF2-4B11-B85E-B93D2C04610C}"/>
              </a:ext>
            </a:extLst>
          </p:cNvPr>
          <p:cNvSpPr txBox="1"/>
          <p:nvPr/>
        </p:nvSpPr>
        <p:spPr>
          <a:xfrm>
            <a:off x="6382053" y="1197560"/>
            <a:ext cx="7965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>
                <a:solidFill>
                  <a:srgbClr val="002060"/>
                </a:solidFill>
              </a:rPr>
              <a:t>We</a:t>
            </a:r>
            <a:endParaRPr lang="en-CA" sz="2500" b="1" dirty="0">
              <a:solidFill>
                <a:srgbClr val="002060"/>
              </a:solidFill>
            </a:endParaRPr>
          </a:p>
        </p:txBody>
      </p:sp>
      <p:pic>
        <p:nvPicPr>
          <p:cNvPr id="19" name="Image 33">
            <a:extLst>
              <a:ext uri="{FF2B5EF4-FFF2-40B4-BE49-F238E27FC236}">
                <a16:creationId xmlns:a16="http://schemas.microsoft.com/office/drawing/2014/main" id="{9FBB80B8-CAFD-4A2B-919C-59D4B8AD92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44" y="1874685"/>
            <a:ext cx="1027021" cy="1369789"/>
          </a:xfrm>
          <a:prstGeom prst="rect">
            <a:avLst/>
          </a:prstGeom>
        </p:spPr>
      </p:pic>
      <p:pic>
        <p:nvPicPr>
          <p:cNvPr id="23" name="Image 34">
            <a:extLst>
              <a:ext uri="{FF2B5EF4-FFF2-40B4-BE49-F238E27FC236}">
                <a16:creationId xmlns:a16="http://schemas.microsoft.com/office/drawing/2014/main" id="{FD84B78C-6C39-42BB-A9E2-BC683298B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65" y="1842643"/>
            <a:ext cx="1051045" cy="1401831"/>
          </a:xfrm>
          <a:prstGeom prst="rect">
            <a:avLst/>
          </a:prstGeom>
        </p:spPr>
      </p:pic>
      <p:sp>
        <p:nvSpPr>
          <p:cNvPr id="25" name="ZoneTexte 8">
            <a:extLst>
              <a:ext uri="{FF2B5EF4-FFF2-40B4-BE49-F238E27FC236}">
                <a16:creationId xmlns:a16="http://schemas.microsoft.com/office/drawing/2014/main" id="{AF2E4E0D-6FDD-497A-9C4B-2ECAF90FEF77}"/>
              </a:ext>
            </a:extLst>
          </p:cNvPr>
          <p:cNvSpPr txBox="1"/>
          <p:nvPr/>
        </p:nvSpPr>
        <p:spPr>
          <a:xfrm>
            <a:off x="51512" y="11980"/>
            <a:ext cx="10529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002060"/>
                </a:solidFill>
              </a:rPr>
              <a:t>José </a:t>
            </a:r>
            <a:r>
              <a:rPr lang="en-GB" sz="2200" b="1" dirty="0" smtClean="0">
                <a:solidFill>
                  <a:srgbClr val="002060"/>
                </a:solidFill>
              </a:rPr>
              <a:t>and</a:t>
            </a:r>
            <a:r>
              <a:rPr lang="es-E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>
                <a:solidFill>
                  <a:srgbClr val="002060"/>
                </a:solidFill>
              </a:rPr>
              <a:t>his</a:t>
            </a:r>
            <a:r>
              <a:rPr lang="es-ES" sz="2200" b="1" dirty="0">
                <a:solidFill>
                  <a:srgbClr val="002060"/>
                </a:solidFill>
              </a:rPr>
              <a:t> </a:t>
            </a:r>
            <a:r>
              <a:rPr lang="en-CA" sz="2200" b="1" dirty="0" smtClean="0">
                <a:solidFill>
                  <a:srgbClr val="002060"/>
                </a:solidFill>
              </a:rPr>
              <a:t>grandparents do quite different activities! </a:t>
            </a:r>
          </a:p>
          <a:p>
            <a:r>
              <a:rPr lang="en-GB" sz="2400" b="1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¿</a:t>
            </a:r>
            <a:r>
              <a:rPr lang="es-ES" sz="2200" b="1" dirty="0" smtClean="0">
                <a:solidFill>
                  <a:srgbClr val="002060"/>
                </a:solidFill>
              </a:rPr>
              <a:t>Quién </a:t>
            </a:r>
            <a:r>
              <a:rPr lang="es-ES" sz="2200" b="1" dirty="0">
                <a:solidFill>
                  <a:srgbClr val="002060"/>
                </a:solidFill>
              </a:rPr>
              <a:t>habla, </a:t>
            </a:r>
            <a:r>
              <a:rPr lang="es-ES" sz="2200" b="1" dirty="0" smtClean="0">
                <a:solidFill>
                  <a:srgbClr val="002060"/>
                </a:solidFill>
              </a:rPr>
              <a:t>José (‘I’) </a:t>
            </a:r>
            <a:r>
              <a:rPr lang="es-ES" sz="2200" b="1" dirty="0">
                <a:solidFill>
                  <a:srgbClr val="002060"/>
                </a:solidFill>
              </a:rPr>
              <a:t>o los </a:t>
            </a:r>
            <a:r>
              <a:rPr lang="es-ES" sz="2200" b="1" dirty="0" smtClean="0">
                <a:solidFill>
                  <a:srgbClr val="002060"/>
                </a:solidFill>
              </a:rPr>
              <a:t>abuelos (‘we’)? </a:t>
            </a:r>
          </a:p>
          <a:p>
            <a:r>
              <a:rPr lang="en-GB" sz="2200" b="1" dirty="0">
                <a:solidFill>
                  <a:srgbClr val="002060"/>
                </a:solidFill>
              </a:rPr>
              <a:t>Lee la frase, mira la imagen y marca el verbo correcto.</a:t>
            </a:r>
            <a:endParaRPr lang="en-CA" sz="2200" b="1" dirty="0">
              <a:solidFill>
                <a:srgbClr val="002060"/>
              </a:solidFill>
            </a:endParaRPr>
          </a:p>
        </p:txBody>
      </p:sp>
      <p:pic>
        <p:nvPicPr>
          <p:cNvPr id="26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5FBE4DFF-8CF9-4F75-93C2-35280AEAC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788501"/>
            <a:ext cx="612974" cy="143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1F7571A-1366-488C-B6C0-F6DFA771F75E}"/>
              </a:ext>
            </a:extLst>
          </p:cNvPr>
          <p:cNvSpPr/>
          <p:nvPr/>
        </p:nvSpPr>
        <p:spPr>
          <a:xfrm>
            <a:off x="11076618" y="0"/>
            <a:ext cx="111538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250789" y="-462323"/>
            <a:ext cx="10515600" cy="1325563"/>
          </a:xfrm>
        </p:spPr>
        <p:txBody>
          <a:bodyPr>
            <a:norm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leer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83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42" grpId="0" animBg="1"/>
      <p:bldP spid="18" grpId="0" animBg="1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154DF76-116C-485B-ADF9-2ACB7A3395F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91269" y="3788501"/>
          <a:ext cx="9220347" cy="1480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4519">
                  <a:extLst>
                    <a:ext uri="{9D8B030D-6E8A-4147-A177-3AD203B41FA5}">
                      <a16:colId xmlns:a16="http://schemas.microsoft.com/office/drawing/2014/main" val="143992357"/>
                    </a:ext>
                  </a:extLst>
                </a:gridCol>
                <a:gridCol w="3075328">
                  <a:extLst>
                    <a:ext uri="{9D8B030D-6E8A-4147-A177-3AD203B41FA5}">
                      <a16:colId xmlns:a16="http://schemas.microsoft.com/office/drawing/2014/main" val="302881051"/>
                    </a:ext>
                  </a:extLst>
                </a:gridCol>
                <a:gridCol w="3690500">
                  <a:extLst>
                    <a:ext uri="{9D8B030D-6E8A-4147-A177-3AD203B41FA5}">
                      <a16:colId xmlns:a16="http://schemas.microsoft.com/office/drawing/2014/main" val="2331693727"/>
                    </a:ext>
                  </a:extLst>
                </a:gridCol>
              </a:tblGrid>
              <a:tr h="740350">
                <a:tc rowSpan="2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724650"/>
                  </a:ext>
                </a:extLst>
              </a:tr>
              <a:tr h="740350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021048"/>
                  </a:ext>
                </a:extLst>
              </a:tr>
            </a:tbl>
          </a:graphicData>
        </a:graphic>
      </p:graphicFrame>
      <p:sp>
        <p:nvSpPr>
          <p:cNvPr id="10" name="Title 3" descr="tit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300038" y="338225"/>
            <a:ext cx="6353010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3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5FBE4DFF-8CF9-4F75-93C2-35280AEAC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774" y="1842643"/>
            <a:ext cx="660864" cy="154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432855A-BAF2-4B11-B85E-B93D2C04610C}"/>
              </a:ext>
            </a:extLst>
          </p:cNvPr>
          <p:cNvSpPr txBox="1"/>
          <p:nvPr/>
        </p:nvSpPr>
        <p:spPr>
          <a:xfrm>
            <a:off x="6624486" y="4276737"/>
            <a:ext cx="37114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arte</a:t>
            </a:r>
            <a:r>
              <a:rPr lang="en-CA" sz="2500" b="1" dirty="0" smtClean="0">
                <a:solidFill>
                  <a:srgbClr val="002060"/>
                </a:solidFill>
              </a:rPr>
              <a:t>.</a:t>
            </a:r>
            <a:endParaRPr lang="en-CA" sz="2500" b="1" dirty="0">
              <a:solidFill>
                <a:srgbClr val="00206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1F7D5C7-6A33-4DE6-9493-17A140691C3D}"/>
              </a:ext>
            </a:extLst>
          </p:cNvPr>
          <p:cNvSpPr txBox="1"/>
          <p:nvPr/>
        </p:nvSpPr>
        <p:spPr>
          <a:xfrm>
            <a:off x="3833238" y="3938281"/>
            <a:ext cx="23336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Estudiamos</a:t>
            </a:r>
            <a:endParaRPr lang="es-ES" sz="2500" b="1" dirty="0">
              <a:solidFill>
                <a:srgbClr val="00206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0526B7-4757-4FEE-AEE8-FE49D2179DEB}"/>
              </a:ext>
            </a:extLst>
          </p:cNvPr>
          <p:cNvSpPr txBox="1"/>
          <p:nvPr/>
        </p:nvSpPr>
        <p:spPr>
          <a:xfrm>
            <a:off x="3833239" y="4615473"/>
            <a:ext cx="21613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Estudio</a:t>
            </a:r>
            <a:endParaRPr lang="es-ES" sz="2500" b="1" dirty="0">
              <a:solidFill>
                <a:srgbClr val="002060"/>
              </a:solidFill>
            </a:endParaRPr>
          </a:p>
        </p:txBody>
      </p:sp>
      <p:sp>
        <p:nvSpPr>
          <p:cNvPr id="42" name="Oval 49">
            <a:extLst>
              <a:ext uri="{FF2B5EF4-FFF2-40B4-BE49-F238E27FC236}">
                <a16:creationId xmlns:a16="http://schemas.microsoft.com/office/drawing/2014/main" id="{80F7838E-F1A9-471A-AA3A-2B37C613F3F2}"/>
              </a:ext>
            </a:extLst>
          </p:cNvPr>
          <p:cNvSpPr/>
          <p:nvPr/>
        </p:nvSpPr>
        <p:spPr>
          <a:xfrm>
            <a:off x="3581175" y="4551598"/>
            <a:ext cx="2610358" cy="604804"/>
          </a:xfrm>
          <a:prstGeom prst="ellipse">
            <a:avLst/>
          </a:prstGeom>
          <a:noFill/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Oval 49">
            <a:extLst>
              <a:ext uri="{FF2B5EF4-FFF2-40B4-BE49-F238E27FC236}">
                <a16:creationId xmlns:a16="http://schemas.microsoft.com/office/drawing/2014/main" id="{47DF1D56-1D19-4893-AAF9-E49D85C91B22}"/>
              </a:ext>
            </a:extLst>
          </p:cNvPr>
          <p:cNvSpPr/>
          <p:nvPr/>
        </p:nvSpPr>
        <p:spPr>
          <a:xfrm>
            <a:off x="2695110" y="1173192"/>
            <a:ext cx="913026" cy="526857"/>
          </a:xfrm>
          <a:prstGeom prst="ellipse">
            <a:avLst/>
          </a:prstGeom>
          <a:noFill/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6769" y="5320859"/>
            <a:ext cx="469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solidFill>
                  <a:schemeClr val="accent5">
                    <a:lumMod val="50000"/>
                  </a:schemeClr>
                </a:solidFill>
              </a:rPr>
              <a:t>¿Cómo se dice en inglés?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ZoneTexte 4">
            <a:extLst>
              <a:ext uri="{FF2B5EF4-FFF2-40B4-BE49-F238E27FC236}">
                <a16:creationId xmlns:a16="http://schemas.microsoft.com/office/drawing/2014/main" id="{CC6C422F-47C4-48D5-8CE3-91B541BDC414}"/>
              </a:ext>
            </a:extLst>
          </p:cNvPr>
          <p:cNvSpPr txBox="1"/>
          <p:nvPr/>
        </p:nvSpPr>
        <p:spPr>
          <a:xfrm>
            <a:off x="991268" y="5746775"/>
            <a:ext cx="52337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I </a:t>
            </a:r>
            <a:r>
              <a:rPr lang="es-ES" sz="2500" b="1" dirty="0" err="1" smtClean="0">
                <a:solidFill>
                  <a:srgbClr val="002060"/>
                </a:solidFill>
              </a:rPr>
              <a:t>study</a:t>
            </a:r>
            <a:r>
              <a:rPr lang="es-ES" sz="2500" b="1" dirty="0" smtClean="0">
                <a:solidFill>
                  <a:srgbClr val="002060"/>
                </a:solidFill>
              </a:rPr>
              <a:t> art.</a:t>
            </a:r>
            <a:endParaRPr lang="es-ES" sz="2500" b="1" dirty="0">
              <a:solidFill>
                <a:srgbClr val="002060"/>
              </a:solidFill>
            </a:endParaRPr>
          </a:p>
        </p:txBody>
      </p:sp>
      <p:sp>
        <p:nvSpPr>
          <p:cNvPr id="22" name="ZoneTexte 6">
            <a:extLst>
              <a:ext uri="{FF2B5EF4-FFF2-40B4-BE49-F238E27FC236}">
                <a16:creationId xmlns:a16="http://schemas.microsoft.com/office/drawing/2014/main" id="{D432855A-BAF2-4B11-B85E-B93D2C04610C}"/>
              </a:ext>
            </a:extLst>
          </p:cNvPr>
          <p:cNvSpPr txBox="1"/>
          <p:nvPr/>
        </p:nvSpPr>
        <p:spPr>
          <a:xfrm>
            <a:off x="2931420" y="1238471"/>
            <a:ext cx="2815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>
                <a:solidFill>
                  <a:srgbClr val="002060"/>
                </a:solidFill>
              </a:rPr>
              <a:t>I</a:t>
            </a:r>
            <a:endParaRPr lang="en-CA" sz="2500" b="1" dirty="0">
              <a:solidFill>
                <a:srgbClr val="002060"/>
              </a:solidFill>
            </a:endParaRPr>
          </a:p>
        </p:txBody>
      </p:sp>
      <p:sp>
        <p:nvSpPr>
          <p:cNvPr id="24" name="ZoneTexte 6">
            <a:extLst>
              <a:ext uri="{FF2B5EF4-FFF2-40B4-BE49-F238E27FC236}">
                <a16:creationId xmlns:a16="http://schemas.microsoft.com/office/drawing/2014/main" id="{D432855A-BAF2-4B11-B85E-B93D2C04610C}"/>
              </a:ext>
            </a:extLst>
          </p:cNvPr>
          <p:cNvSpPr txBox="1"/>
          <p:nvPr/>
        </p:nvSpPr>
        <p:spPr>
          <a:xfrm>
            <a:off x="6382053" y="1197560"/>
            <a:ext cx="7965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>
                <a:solidFill>
                  <a:srgbClr val="002060"/>
                </a:solidFill>
              </a:rPr>
              <a:t>We</a:t>
            </a:r>
            <a:endParaRPr lang="en-CA" sz="2500" b="1" dirty="0">
              <a:solidFill>
                <a:srgbClr val="002060"/>
              </a:solidFill>
            </a:endParaRPr>
          </a:p>
        </p:txBody>
      </p:sp>
      <p:pic>
        <p:nvPicPr>
          <p:cNvPr id="19" name="Image 33">
            <a:extLst>
              <a:ext uri="{FF2B5EF4-FFF2-40B4-BE49-F238E27FC236}">
                <a16:creationId xmlns:a16="http://schemas.microsoft.com/office/drawing/2014/main" id="{9FBB80B8-CAFD-4A2B-919C-59D4B8AD92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44" y="1874685"/>
            <a:ext cx="1027021" cy="1369789"/>
          </a:xfrm>
          <a:prstGeom prst="rect">
            <a:avLst/>
          </a:prstGeom>
        </p:spPr>
      </p:pic>
      <p:pic>
        <p:nvPicPr>
          <p:cNvPr id="23" name="Image 34">
            <a:extLst>
              <a:ext uri="{FF2B5EF4-FFF2-40B4-BE49-F238E27FC236}">
                <a16:creationId xmlns:a16="http://schemas.microsoft.com/office/drawing/2014/main" id="{FD84B78C-6C39-42BB-A9E2-BC683298B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65" y="1842643"/>
            <a:ext cx="1051045" cy="1401831"/>
          </a:xfrm>
          <a:prstGeom prst="rect">
            <a:avLst/>
          </a:prstGeom>
        </p:spPr>
      </p:pic>
      <p:sp>
        <p:nvSpPr>
          <p:cNvPr id="25" name="ZoneTexte 8">
            <a:extLst>
              <a:ext uri="{FF2B5EF4-FFF2-40B4-BE49-F238E27FC236}">
                <a16:creationId xmlns:a16="http://schemas.microsoft.com/office/drawing/2014/main" id="{AF2E4E0D-6FDD-497A-9C4B-2ECAF90FEF77}"/>
              </a:ext>
            </a:extLst>
          </p:cNvPr>
          <p:cNvSpPr txBox="1"/>
          <p:nvPr/>
        </p:nvSpPr>
        <p:spPr>
          <a:xfrm>
            <a:off x="51512" y="11980"/>
            <a:ext cx="10529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002060"/>
                </a:solidFill>
              </a:rPr>
              <a:t>José </a:t>
            </a:r>
            <a:r>
              <a:rPr lang="en-GB" sz="2200" b="1" dirty="0" smtClean="0">
                <a:solidFill>
                  <a:srgbClr val="002060"/>
                </a:solidFill>
              </a:rPr>
              <a:t>and</a:t>
            </a:r>
            <a:r>
              <a:rPr lang="es-E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>
                <a:solidFill>
                  <a:srgbClr val="002060"/>
                </a:solidFill>
              </a:rPr>
              <a:t>his</a:t>
            </a:r>
            <a:r>
              <a:rPr lang="es-ES" sz="2200" b="1" dirty="0">
                <a:solidFill>
                  <a:srgbClr val="002060"/>
                </a:solidFill>
              </a:rPr>
              <a:t> </a:t>
            </a:r>
            <a:r>
              <a:rPr lang="en-CA" sz="2200" b="1" dirty="0" smtClean="0">
                <a:solidFill>
                  <a:srgbClr val="002060"/>
                </a:solidFill>
              </a:rPr>
              <a:t>grandparents do quite different activities! </a:t>
            </a:r>
          </a:p>
          <a:p>
            <a:r>
              <a:rPr lang="en-GB" sz="2400" b="1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¿</a:t>
            </a:r>
            <a:r>
              <a:rPr lang="es-ES" sz="2200" b="1" dirty="0" smtClean="0">
                <a:solidFill>
                  <a:srgbClr val="002060"/>
                </a:solidFill>
              </a:rPr>
              <a:t>Quién </a:t>
            </a:r>
            <a:r>
              <a:rPr lang="es-ES" sz="2200" b="1" dirty="0">
                <a:solidFill>
                  <a:srgbClr val="002060"/>
                </a:solidFill>
              </a:rPr>
              <a:t>habla, </a:t>
            </a:r>
            <a:r>
              <a:rPr lang="es-ES" sz="2200" b="1" dirty="0" smtClean="0">
                <a:solidFill>
                  <a:srgbClr val="002060"/>
                </a:solidFill>
              </a:rPr>
              <a:t>José (‘I’) </a:t>
            </a:r>
            <a:r>
              <a:rPr lang="es-ES" sz="2200" b="1" dirty="0">
                <a:solidFill>
                  <a:srgbClr val="002060"/>
                </a:solidFill>
              </a:rPr>
              <a:t>o los </a:t>
            </a:r>
            <a:r>
              <a:rPr lang="es-ES" sz="2200" b="1" dirty="0" smtClean="0">
                <a:solidFill>
                  <a:srgbClr val="002060"/>
                </a:solidFill>
              </a:rPr>
              <a:t>abuelos (‘we’)? </a:t>
            </a:r>
          </a:p>
          <a:p>
            <a:r>
              <a:rPr lang="en-GB" sz="2200" b="1" dirty="0">
                <a:solidFill>
                  <a:srgbClr val="002060"/>
                </a:solidFill>
              </a:rPr>
              <a:t>Lee la frase, mira la imagen y marca el verbo correcto.</a:t>
            </a:r>
            <a:endParaRPr lang="en-CA" sz="2200" b="1" dirty="0">
              <a:solidFill>
                <a:srgbClr val="002060"/>
              </a:solidFill>
            </a:endParaRPr>
          </a:p>
        </p:txBody>
      </p:sp>
      <p:pic>
        <p:nvPicPr>
          <p:cNvPr id="26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5FBE4DFF-8CF9-4F75-93C2-35280AEAC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788501"/>
            <a:ext cx="612974" cy="143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1F7571A-1366-488C-B6C0-F6DFA771F75E}"/>
              </a:ext>
            </a:extLst>
          </p:cNvPr>
          <p:cNvSpPr/>
          <p:nvPr/>
        </p:nvSpPr>
        <p:spPr>
          <a:xfrm>
            <a:off x="11161486" y="0"/>
            <a:ext cx="1030514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335655" y="-462323"/>
            <a:ext cx="10515600" cy="1325563"/>
          </a:xfrm>
        </p:spPr>
        <p:txBody>
          <a:bodyPr>
            <a:norm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leer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25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42" grpId="0" animBg="1"/>
      <p:bldP spid="18" grpId="0" animBg="1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154DF76-116C-485B-ADF9-2ACB7A3395F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3900" y="3788501"/>
          <a:ext cx="10668001" cy="1480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9894">
                  <a:extLst>
                    <a:ext uri="{9D8B030D-6E8A-4147-A177-3AD203B41FA5}">
                      <a16:colId xmlns:a16="http://schemas.microsoft.com/office/drawing/2014/main" val="143992357"/>
                    </a:ext>
                  </a:extLst>
                </a:gridCol>
                <a:gridCol w="2806398">
                  <a:extLst>
                    <a:ext uri="{9D8B030D-6E8A-4147-A177-3AD203B41FA5}">
                      <a16:colId xmlns:a16="http://schemas.microsoft.com/office/drawing/2014/main" val="302881051"/>
                    </a:ext>
                  </a:extLst>
                </a:gridCol>
                <a:gridCol w="5021709">
                  <a:extLst>
                    <a:ext uri="{9D8B030D-6E8A-4147-A177-3AD203B41FA5}">
                      <a16:colId xmlns:a16="http://schemas.microsoft.com/office/drawing/2014/main" val="2331693727"/>
                    </a:ext>
                  </a:extLst>
                </a:gridCol>
              </a:tblGrid>
              <a:tr h="740350">
                <a:tc rowSpan="2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724650"/>
                  </a:ext>
                </a:extLst>
              </a:tr>
              <a:tr h="740350"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021048"/>
                  </a:ext>
                </a:extLst>
              </a:tr>
            </a:tbl>
          </a:graphicData>
        </a:graphic>
      </p:graphicFrame>
      <p:sp>
        <p:nvSpPr>
          <p:cNvPr id="10" name="Title 3" descr="tit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>
            <a:off x="300038" y="338225"/>
            <a:ext cx="6353010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3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5FBE4DFF-8CF9-4F75-93C2-35280AEAC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774" y="1842643"/>
            <a:ext cx="660864" cy="1545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432855A-BAF2-4B11-B85E-B93D2C04610C}"/>
              </a:ext>
            </a:extLst>
          </p:cNvPr>
          <p:cNvSpPr txBox="1"/>
          <p:nvPr/>
        </p:nvSpPr>
        <p:spPr>
          <a:xfrm>
            <a:off x="6481082" y="4290324"/>
            <a:ext cx="50542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una actividad para la familia</a:t>
            </a:r>
            <a:r>
              <a:rPr lang="en-CA" sz="2500" b="1" dirty="0" smtClean="0">
                <a:solidFill>
                  <a:srgbClr val="002060"/>
                </a:solidFill>
              </a:rPr>
              <a:t>.</a:t>
            </a:r>
            <a:endParaRPr lang="en-CA" sz="2500" b="1" dirty="0">
              <a:solidFill>
                <a:srgbClr val="00206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1F7D5C7-6A33-4DE6-9493-17A140691C3D}"/>
              </a:ext>
            </a:extLst>
          </p:cNvPr>
          <p:cNvSpPr txBox="1"/>
          <p:nvPr/>
        </p:nvSpPr>
        <p:spPr>
          <a:xfrm>
            <a:off x="3833238" y="3938281"/>
            <a:ext cx="23336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Preparo</a:t>
            </a:r>
            <a:endParaRPr lang="es-ES" sz="2500" b="1" dirty="0">
              <a:solidFill>
                <a:srgbClr val="00206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50526B7-4757-4FEE-AEE8-FE49D2179DEB}"/>
              </a:ext>
            </a:extLst>
          </p:cNvPr>
          <p:cNvSpPr txBox="1"/>
          <p:nvPr/>
        </p:nvSpPr>
        <p:spPr>
          <a:xfrm>
            <a:off x="3833239" y="4615473"/>
            <a:ext cx="21613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smtClean="0">
                <a:solidFill>
                  <a:srgbClr val="002060"/>
                </a:solidFill>
              </a:rPr>
              <a:t>Preparamos</a:t>
            </a:r>
            <a:endParaRPr lang="es-ES" sz="2500" b="1" dirty="0">
              <a:solidFill>
                <a:srgbClr val="002060"/>
              </a:solidFill>
            </a:endParaRPr>
          </a:p>
        </p:txBody>
      </p:sp>
      <p:sp>
        <p:nvSpPr>
          <p:cNvPr id="42" name="Oval 49">
            <a:extLst>
              <a:ext uri="{FF2B5EF4-FFF2-40B4-BE49-F238E27FC236}">
                <a16:creationId xmlns:a16="http://schemas.microsoft.com/office/drawing/2014/main" id="{80F7838E-F1A9-471A-AA3A-2B37C613F3F2}"/>
              </a:ext>
            </a:extLst>
          </p:cNvPr>
          <p:cNvSpPr/>
          <p:nvPr/>
        </p:nvSpPr>
        <p:spPr>
          <a:xfrm>
            <a:off x="3581175" y="4551598"/>
            <a:ext cx="2610358" cy="604804"/>
          </a:xfrm>
          <a:prstGeom prst="ellipse">
            <a:avLst/>
          </a:prstGeom>
          <a:noFill/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Oval 49">
            <a:extLst>
              <a:ext uri="{FF2B5EF4-FFF2-40B4-BE49-F238E27FC236}">
                <a16:creationId xmlns:a16="http://schemas.microsoft.com/office/drawing/2014/main" id="{47DF1D56-1D19-4893-AAF9-E49D85C91B22}"/>
              </a:ext>
            </a:extLst>
          </p:cNvPr>
          <p:cNvSpPr/>
          <p:nvPr/>
        </p:nvSpPr>
        <p:spPr>
          <a:xfrm>
            <a:off x="6265528" y="1115714"/>
            <a:ext cx="913026" cy="526857"/>
          </a:xfrm>
          <a:prstGeom prst="ellipse">
            <a:avLst/>
          </a:prstGeom>
          <a:noFill/>
          <a:ln w="5715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6769" y="5320859"/>
            <a:ext cx="469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 smtClean="0">
                <a:solidFill>
                  <a:schemeClr val="accent5">
                    <a:lumMod val="50000"/>
                  </a:schemeClr>
                </a:solidFill>
              </a:rPr>
              <a:t>¿Cómo se dice en inglés?</a:t>
            </a:r>
            <a:endParaRPr lang="en-GB" sz="24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ZoneTexte 4">
            <a:extLst>
              <a:ext uri="{FF2B5EF4-FFF2-40B4-BE49-F238E27FC236}">
                <a16:creationId xmlns:a16="http://schemas.microsoft.com/office/drawing/2014/main" id="{CC6C422F-47C4-48D5-8CE3-91B541BDC414}"/>
              </a:ext>
            </a:extLst>
          </p:cNvPr>
          <p:cNvSpPr txBox="1"/>
          <p:nvPr/>
        </p:nvSpPr>
        <p:spPr>
          <a:xfrm>
            <a:off x="991268" y="5746775"/>
            <a:ext cx="66477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b="1" dirty="0" err="1" smtClean="0">
                <a:solidFill>
                  <a:srgbClr val="002060"/>
                </a:solidFill>
              </a:rPr>
              <a:t>We</a:t>
            </a:r>
            <a:r>
              <a:rPr lang="es-ES" sz="2500" b="1" dirty="0" smtClean="0">
                <a:solidFill>
                  <a:srgbClr val="002060"/>
                </a:solidFill>
              </a:rPr>
              <a:t> prepare </a:t>
            </a:r>
            <a:r>
              <a:rPr lang="es-ES" sz="2500" b="1" dirty="0" err="1" smtClean="0">
                <a:solidFill>
                  <a:srgbClr val="002060"/>
                </a:solidFill>
              </a:rPr>
              <a:t>an</a:t>
            </a:r>
            <a:r>
              <a:rPr lang="es-ES" sz="2500" b="1" dirty="0" smtClean="0">
                <a:solidFill>
                  <a:srgbClr val="002060"/>
                </a:solidFill>
              </a:rPr>
              <a:t> </a:t>
            </a:r>
            <a:r>
              <a:rPr lang="es-ES" sz="2500" b="1" dirty="0" err="1" smtClean="0">
                <a:solidFill>
                  <a:srgbClr val="002060"/>
                </a:solidFill>
              </a:rPr>
              <a:t>activity</a:t>
            </a:r>
            <a:r>
              <a:rPr lang="es-ES" sz="2500" b="1" dirty="0" smtClean="0">
                <a:solidFill>
                  <a:srgbClr val="002060"/>
                </a:solidFill>
              </a:rPr>
              <a:t> </a:t>
            </a:r>
            <a:r>
              <a:rPr lang="es-ES" sz="2500" b="1" dirty="0" err="1" smtClean="0">
                <a:solidFill>
                  <a:srgbClr val="002060"/>
                </a:solidFill>
              </a:rPr>
              <a:t>for</a:t>
            </a:r>
            <a:r>
              <a:rPr lang="es-ES" sz="2500" b="1" dirty="0" smtClean="0">
                <a:solidFill>
                  <a:srgbClr val="002060"/>
                </a:solidFill>
              </a:rPr>
              <a:t> </a:t>
            </a:r>
            <a:r>
              <a:rPr lang="es-ES" sz="2500" b="1" dirty="0" err="1" smtClean="0">
                <a:solidFill>
                  <a:srgbClr val="002060"/>
                </a:solidFill>
              </a:rPr>
              <a:t>the</a:t>
            </a:r>
            <a:r>
              <a:rPr lang="es-ES" sz="2500" b="1" dirty="0" smtClean="0">
                <a:solidFill>
                  <a:srgbClr val="002060"/>
                </a:solidFill>
              </a:rPr>
              <a:t> </a:t>
            </a:r>
            <a:r>
              <a:rPr lang="es-ES" sz="2500" b="1" dirty="0" err="1" smtClean="0">
                <a:solidFill>
                  <a:srgbClr val="002060"/>
                </a:solidFill>
              </a:rPr>
              <a:t>family</a:t>
            </a:r>
            <a:r>
              <a:rPr lang="es-ES" sz="2500" b="1" dirty="0" smtClean="0">
                <a:solidFill>
                  <a:srgbClr val="002060"/>
                </a:solidFill>
              </a:rPr>
              <a:t>.</a:t>
            </a:r>
            <a:endParaRPr lang="es-ES" sz="2500" b="1" dirty="0">
              <a:solidFill>
                <a:srgbClr val="002060"/>
              </a:solidFill>
            </a:endParaRPr>
          </a:p>
        </p:txBody>
      </p:sp>
      <p:sp>
        <p:nvSpPr>
          <p:cNvPr id="22" name="ZoneTexte 6">
            <a:extLst>
              <a:ext uri="{FF2B5EF4-FFF2-40B4-BE49-F238E27FC236}">
                <a16:creationId xmlns:a16="http://schemas.microsoft.com/office/drawing/2014/main" id="{D432855A-BAF2-4B11-B85E-B93D2C04610C}"/>
              </a:ext>
            </a:extLst>
          </p:cNvPr>
          <p:cNvSpPr txBox="1"/>
          <p:nvPr/>
        </p:nvSpPr>
        <p:spPr>
          <a:xfrm>
            <a:off x="2931420" y="1238471"/>
            <a:ext cx="2815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>
                <a:solidFill>
                  <a:srgbClr val="002060"/>
                </a:solidFill>
              </a:rPr>
              <a:t>I</a:t>
            </a:r>
            <a:endParaRPr lang="en-CA" sz="2500" b="1" dirty="0">
              <a:solidFill>
                <a:srgbClr val="002060"/>
              </a:solidFill>
            </a:endParaRPr>
          </a:p>
        </p:txBody>
      </p:sp>
      <p:sp>
        <p:nvSpPr>
          <p:cNvPr id="24" name="ZoneTexte 6">
            <a:extLst>
              <a:ext uri="{FF2B5EF4-FFF2-40B4-BE49-F238E27FC236}">
                <a16:creationId xmlns:a16="http://schemas.microsoft.com/office/drawing/2014/main" id="{D432855A-BAF2-4B11-B85E-B93D2C04610C}"/>
              </a:ext>
            </a:extLst>
          </p:cNvPr>
          <p:cNvSpPr txBox="1"/>
          <p:nvPr/>
        </p:nvSpPr>
        <p:spPr>
          <a:xfrm>
            <a:off x="6382053" y="1197560"/>
            <a:ext cx="7965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>
                <a:solidFill>
                  <a:srgbClr val="002060"/>
                </a:solidFill>
              </a:rPr>
              <a:t>We</a:t>
            </a:r>
            <a:endParaRPr lang="en-CA" sz="2500" b="1" dirty="0">
              <a:solidFill>
                <a:srgbClr val="002060"/>
              </a:solidFill>
            </a:endParaRPr>
          </a:p>
        </p:txBody>
      </p:sp>
      <p:pic>
        <p:nvPicPr>
          <p:cNvPr id="19" name="Image 33">
            <a:extLst>
              <a:ext uri="{FF2B5EF4-FFF2-40B4-BE49-F238E27FC236}">
                <a16:creationId xmlns:a16="http://schemas.microsoft.com/office/drawing/2014/main" id="{9FBB80B8-CAFD-4A2B-919C-59D4B8AD92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44" y="1874685"/>
            <a:ext cx="1027021" cy="1369789"/>
          </a:xfrm>
          <a:prstGeom prst="rect">
            <a:avLst/>
          </a:prstGeom>
        </p:spPr>
      </p:pic>
      <p:pic>
        <p:nvPicPr>
          <p:cNvPr id="23" name="Image 34">
            <a:extLst>
              <a:ext uri="{FF2B5EF4-FFF2-40B4-BE49-F238E27FC236}">
                <a16:creationId xmlns:a16="http://schemas.microsoft.com/office/drawing/2014/main" id="{FD84B78C-6C39-42BB-A9E2-BC683298B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65" y="1842643"/>
            <a:ext cx="1051045" cy="1401831"/>
          </a:xfrm>
          <a:prstGeom prst="rect">
            <a:avLst/>
          </a:prstGeom>
        </p:spPr>
      </p:pic>
      <p:sp>
        <p:nvSpPr>
          <p:cNvPr id="25" name="ZoneTexte 8">
            <a:extLst>
              <a:ext uri="{FF2B5EF4-FFF2-40B4-BE49-F238E27FC236}">
                <a16:creationId xmlns:a16="http://schemas.microsoft.com/office/drawing/2014/main" id="{AF2E4E0D-6FDD-497A-9C4B-2ECAF90FEF77}"/>
              </a:ext>
            </a:extLst>
          </p:cNvPr>
          <p:cNvSpPr txBox="1"/>
          <p:nvPr/>
        </p:nvSpPr>
        <p:spPr>
          <a:xfrm>
            <a:off x="51512" y="11980"/>
            <a:ext cx="10529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solidFill>
                  <a:srgbClr val="002060"/>
                </a:solidFill>
              </a:rPr>
              <a:t>José </a:t>
            </a:r>
            <a:r>
              <a:rPr lang="en-GB" sz="2200" b="1" dirty="0" smtClean="0">
                <a:solidFill>
                  <a:srgbClr val="002060"/>
                </a:solidFill>
              </a:rPr>
              <a:t>and</a:t>
            </a:r>
            <a:r>
              <a:rPr lang="es-ES" sz="2200" b="1" dirty="0" smtClean="0">
                <a:solidFill>
                  <a:srgbClr val="002060"/>
                </a:solidFill>
              </a:rPr>
              <a:t> </a:t>
            </a:r>
            <a:r>
              <a:rPr lang="en-US" sz="2200" b="1" dirty="0">
                <a:solidFill>
                  <a:srgbClr val="002060"/>
                </a:solidFill>
              </a:rPr>
              <a:t>his</a:t>
            </a:r>
            <a:r>
              <a:rPr lang="es-ES" sz="2200" b="1" dirty="0">
                <a:solidFill>
                  <a:srgbClr val="002060"/>
                </a:solidFill>
              </a:rPr>
              <a:t> </a:t>
            </a:r>
            <a:r>
              <a:rPr lang="en-CA" sz="2200" b="1" dirty="0" smtClean="0">
                <a:solidFill>
                  <a:srgbClr val="002060"/>
                </a:solidFill>
              </a:rPr>
              <a:t>grandparents do quite different activities! </a:t>
            </a:r>
          </a:p>
          <a:p>
            <a:r>
              <a:rPr lang="en-GB" sz="2400" b="1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¿</a:t>
            </a:r>
            <a:r>
              <a:rPr lang="es-ES" sz="2200" b="1" dirty="0" smtClean="0">
                <a:solidFill>
                  <a:srgbClr val="002060"/>
                </a:solidFill>
              </a:rPr>
              <a:t>Quién </a:t>
            </a:r>
            <a:r>
              <a:rPr lang="es-ES" sz="2200" b="1" dirty="0">
                <a:solidFill>
                  <a:srgbClr val="002060"/>
                </a:solidFill>
              </a:rPr>
              <a:t>habla, </a:t>
            </a:r>
            <a:r>
              <a:rPr lang="es-ES" sz="2200" b="1" dirty="0" smtClean="0">
                <a:solidFill>
                  <a:srgbClr val="002060"/>
                </a:solidFill>
              </a:rPr>
              <a:t>José (‘I’) </a:t>
            </a:r>
            <a:r>
              <a:rPr lang="es-ES" sz="2200" b="1" dirty="0">
                <a:solidFill>
                  <a:srgbClr val="002060"/>
                </a:solidFill>
              </a:rPr>
              <a:t>o los </a:t>
            </a:r>
            <a:r>
              <a:rPr lang="es-ES" sz="2200" b="1" dirty="0" smtClean="0">
                <a:solidFill>
                  <a:srgbClr val="002060"/>
                </a:solidFill>
              </a:rPr>
              <a:t>abuelos (‘we’)? </a:t>
            </a:r>
          </a:p>
          <a:p>
            <a:r>
              <a:rPr lang="en-GB" sz="2200" b="1" dirty="0">
                <a:solidFill>
                  <a:srgbClr val="002060"/>
                </a:solidFill>
              </a:rPr>
              <a:t>Lee la frase, mira la imagen y marca el verbo correcto.</a:t>
            </a:r>
            <a:endParaRPr lang="en-CA" sz="2200" b="1" dirty="0">
              <a:solidFill>
                <a:srgbClr val="002060"/>
              </a:solidFill>
            </a:endParaRPr>
          </a:p>
        </p:txBody>
      </p:sp>
      <p:pic>
        <p:nvPicPr>
          <p:cNvPr id="27" name="Image 33">
            <a:extLst>
              <a:ext uri="{FF2B5EF4-FFF2-40B4-BE49-F238E27FC236}">
                <a16:creationId xmlns:a16="http://schemas.microsoft.com/office/drawing/2014/main" id="{9FBB80B8-CAFD-4A2B-919C-59D4B8AD92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01" y="3882724"/>
            <a:ext cx="1027021" cy="1369789"/>
          </a:xfrm>
          <a:prstGeom prst="rect">
            <a:avLst/>
          </a:prstGeom>
        </p:spPr>
      </p:pic>
      <p:pic>
        <p:nvPicPr>
          <p:cNvPr id="28" name="Image 34">
            <a:extLst>
              <a:ext uri="{FF2B5EF4-FFF2-40B4-BE49-F238E27FC236}">
                <a16:creationId xmlns:a16="http://schemas.microsoft.com/office/drawing/2014/main" id="{FD84B78C-6C39-42BB-A9E2-BC683298B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22" y="3850682"/>
            <a:ext cx="1051045" cy="1401831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1F7571A-1366-488C-B6C0-F6DFA771F75E}"/>
              </a:ext>
            </a:extLst>
          </p:cNvPr>
          <p:cNvSpPr/>
          <p:nvPr/>
        </p:nvSpPr>
        <p:spPr>
          <a:xfrm>
            <a:off x="11161486" y="0"/>
            <a:ext cx="1030514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391901" y="-462323"/>
            <a:ext cx="10515600" cy="1325563"/>
          </a:xfrm>
        </p:spPr>
        <p:txBody>
          <a:bodyPr>
            <a:norm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leer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68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42" grpId="0" animBg="1"/>
      <p:bldP spid="18" grpId="0" animBg="1"/>
      <p:bldP spid="20" grpId="0"/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E39AC979-EDA1-49DA-99D4-95A74E22A10C}" vid="{61683DBD-0424-47F3-AB63-E89A4B368B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2801</Words>
  <Application>Microsoft Office PowerPoint</Application>
  <PresentationFormat>Widescreen</PresentationFormat>
  <Paragraphs>438</Paragraphs>
  <Slides>27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Century Gothic</vt:lpstr>
      <vt:lpstr>Times New Roman</vt:lpstr>
      <vt:lpstr>Tw Cen MT</vt:lpstr>
      <vt:lpstr>1_Office Theme</vt:lpstr>
      <vt:lpstr>Grammar </vt:lpstr>
      <vt:lpstr>Talking about what you do with other people present tense -ar verbs: 1st person plural (-amos) </vt:lpstr>
      <vt:lpstr>leer</vt:lpstr>
      <vt:lpstr>leer</vt:lpstr>
      <vt:lpstr>leer</vt:lpstr>
      <vt:lpstr>leer</vt:lpstr>
      <vt:lpstr>leer</vt:lpstr>
      <vt:lpstr>leer</vt:lpstr>
      <vt:lpstr>leer</vt:lpstr>
      <vt:lpstr>leer</vt:lpstr>
      <vt:lpstr>leer</vt:lpstr>
      <vt:lpstr>escuchar</vt:lpstr>
      <vt:lpstr>Las actividades de José con la familia</vt:lpstr>
      <vt:lpstr>hablar/escuchar</vt:lpstr>
      <vt:lpstr>Un ejemplo </vt:lpstr>
      <vt:lpstr>PowerPoint Presentation</vt:lpstr>
      <vt:lpstr>PowerPoint Presentation</vt:lpstr>
      <vt:lpstr>Respuestas</vt:lpstr>
      <vt:lpstr>¿Necesitas ayuda? </vt:lpstr>
      <vt:lpstr>Grammar [2]</vt:lpstr>
      <vt:lpstr>Remember that verb endings change depending on who the verb refers to.</vt:lpstr>
      <vt:lpstr>¿Un perro normal?</vt:lpstr>
      <vt:lpstr>PowerPoint Presentation</vt:lpstr>
      <vt:lpstr>leer</vt:lpstr>
      <vt:lpstr>escuchar</vt:lpstr>
      <vt:lpstr>leer</vt:lpstr>
      <vt:lpstr>hablar</vt:lpstr>
    </vt:vector>
  </TitlesOfParts>
  <Company>University of York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Grammar </dc:title>
  <dc:creator>Nicholas Avery</dc:creator>
  <cp:lastModifiedBy>Nicholas Avery</cp:lastModifiedBy>
  <cp:revision>2</cp:revision>
  <dcterms:created xsi:type="dcterms:W3CDTF">2020-04-19T17:04:39Z</dcterms:created>
  <dcterms:modified xsi:type="dcterms:W3CDTF">2020-04-19T17:08:28Z</dcterms:modified>
</cp:coreProperties>
</file>