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50" r:id="rId2"/>
    <p:sldId id="640" r:id="rId3"/>
    <p:sldId id="641" r:id="rId4"/>
    <p:sldId id="642" r:id="rId5"/>
    <p:sldId id="643" r:id="rId6"/>
    <p:sldId id="644" r:id="rId7"/>
    <p:sldId id="679" r:id="rId8"/>
    <p:sldId id="838" r:id="rId9"/>
    <p:sldId id="317" r:id="rId10"/>
    <p:sldId id="845" r:id="rId11"/>
    <p:sldId id="521" r:id="rId12"/>
    <p:sldId id="852" r:id="rId13"/>
    <p:sldId id="316" r:id="rId14"/>
    <p:sldId id="6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2085"/>
  </p:normalViewPr>
  <p:slideViewPr>
    <p:cSldViewPr snapToGrid="0" snapToObjects="1">
      <p:cViewPr varScale="1">
        <p:scale>
          <a:sx n="89" d="100"/>
          <a:sy n="89" d="100"/>
        </p:scale>
        <p:origin x="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A2A328EF-BBFB-5D4C-B69E-2CF87DA0501F}" type="datetimeFigureOut">
              <a:rPr lang="en-US" smtClean="0"/>
              <a:pPr/>
              <a:t>7/12/22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25BCB534-AE23-714F-B1B2-5AA155F8AB86}" type="slidenum">
              <a:rPr lang="en-US" smtClean="0"/>
              <a:pPr/>
              <a:t>‹#›</a:t>
            </a:fld>
            <a:endParaRPr lang="en-US" dirty="0"/>
          </a:p>
        </p:txBody>
      </p:sp>
    </p:spTree>
    <p:extLst>
      <p:ext uri="{BB962C8B-B14F-4D97-AF65-F5344CB8AC3E}">
        <p14:creationId xmlns:p14="http://schemas.microsoft.com/office/powerpoint/2010/main" val="161391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br>
              <a:rPr lang="en-GB" baseline="0" dirty="0"/>
            </a:br>
            <a:endParaRPr lang="en-GB" baseline="0" dirty="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136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Production activity for higher-level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Timing: 10 minutes </a:t>
            </a:r>
          </a:p>
          <a:p>
            <a:endParaRPr lang="en-US" b="1" dirty="0"/>
          </a:p>
          <a:p>
            <a:r>
              <a:rPr lang="en-US" b="1" dirty="0"/>
              <a:t>Aim: </a:t>
            </a:r>
            <a:r>
              <a:rPr lang="en-US" b="0" dirty="0"/>
              <a:t>To respond creatively to the text; written production of novel sentences using known vocabulary.</a:t>
            </a:r>
            <a:endParaRPr lang="en-US" b="1" dirty="0"/>
          </a:p>
          <a:p>
            <a:endParaRPr lang="en-US" b="1" dirty="0"/>
          </a:p>
          <a:p>
            <a:r>
              <a:rPr lang="en-US" b="1" dirty="0"/>
              <a:t>Procedure:</a:t>
            </a:r>
          </a:p>
          <a:p>
            <a:pPr marL="0" indent="0">
              <a:buFont typeface="+mj-lt"/>
              <a:buNone/>
            </a:pPr>
            <a:r>
              <a:rPr lang="en-US" b="0" dirty="0"/>
              <a:t>1. Students think about what might happen next, or another part of the story Amir might want to share. They write a new verse of six lines (and a rhyme scheme, though not essential). </a:t>
            </a:r>
          </a:p>
          <a:p>
            <a:pPr marL="0" indent="0">
              <a:buFont typeface="+mj-lt"/>
              <a:buNone/>
            </a:pPr>
            <a:r>
              <a:rPr lang="en-US" b="0" dirty="0"/>
              <a:t>2. Encourage students to use this week’s new vocabulary (highlighted in orange). Known words that rhyme with this week’s new vocabulary are provided on the slide. For lower-level sets trying this activity, the teacher may wish to add some examples of verbs in the past tense to the table.</a:t>
            </a:r>
          </a:p>
          <a:p>
            <a:pPr marL="0" indent="0">
              <a:buFont typeface="+mj-lt"/>
              <a:buNone/>
            </a:pPr>
            <a:r>
              <a:rPr lang="en-US" b="0" dirty="0"/>
              <a:t>3. Suggest that students could mimic the style of the song, starting each line with </a:t>
            </a:r>
            <a:r>
              <a:rPr lang="en-US" b="0" i="1" dirty="0"/>
              <a:t>je </a:t>
            </a:r>
            <a:r>
              <a:rPr lang="en-US" b="0" i="0" dirty="0"/>
              <a:t>or </a:t>
            </a:r>
            <a:r>
              <a:rPr lang="en-US" b="0" i="1" dirty="0" err="1"/>
              <a:t>tu</a:t>
            </a:r>
            <a:r>
              <a:rPr lang="en-US" b="0" i="0" dirty="0"/>
              <a:t> (or a different pronoun!) followed by the correct form of a verb in the perfect tense.</a:t>
            </a:r>
            <a:endParaRPr lang="en-US"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t>4. Students can use dictionaries and do research online to inform their writing.</a:t>
            </a:r>
          </a:p>
          <a:p>
            <a:endParaRPr lang="en-US" b="0" dirty="0"/>
          </a:p>
          <a:p>
            <a:r>
              <a:rPr lang="en-GB" sz="1200" kern="1200" dirty="0">
                <a:solidFill>
                  <a:schemeClr val="tx1"/>
                </a:solidFill>
                <a:effectLst/>
                <a:ea typeface="+mn-ea"/>
                <a:cs typeface="+mn-cs"/>
              </a:rPr>
              <a:t>Word frequency of unknown words used (1 is the most frequent word in French): </a:t>
            </a:r>
            <a:br>
              <a:rPr lang="en-GB" sz="1200" kern="1200" dirty="0">
                <a:solidFill>
                  <a:schemeClr val="tx1"/>
                </a:solidFill>
                <a:effectLst/>
                <a:ea typeface="+mn-ea"/>
                <a:cs typeface="+mn-cs"/>
              </a:rPr>
            </a:br>
            <a:r>
              <a:rPr lang="en-GB" sz="1200" kern="1200" dirty="0">
                <a:solidFill>
                  <a:schemeClr val="tx1"/>
                </a:solidFill>
                <a:effectLst/>
                <a:ea typeface="+mn-ea"/>
                <a:cs typeface="+mn-cs"/>
              </a:rPr>
              <a:t>tour [523]</a:t>
            </a:r>
          </a:p>
          <a:p>
            <a:r>
              <a:rPr lang="de-DE" sz="1200" kern="1200" dirty="0">
                <a:solidFill>
                  <a:schemeClr val="tx1"/>
                </a:solidFill>
                <a:effectLst/>
                <a:ea typeface="+mn-ea"/>
                <a:cs typeface="+mn-cs"/>
              </a:rPr>
              <a:t>Source: </a:t>
            </a:r>
            <a:r>
              <a:rPr lang="en-GB" sz="1200" kern="1200" dirty="0">
                <a:solidFill>
                  <a:schemeClr val="tx1"/>
                </a:solidFill>
                <a:effectLst/>
                <a:ea typeface="+mn-ea"/>
                <a:cs typeface="+mn-cs"/>
              </a:rPr>
              <a:t>Lonsdale, D., &amp; Le Bras, Y.  (2009). A Frequency Dictionary of French: Core vocabulary for learners London: Routledge.</a:t>
            </a:r>
          </a:p>
          <a:p>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Word frequency of cognates used (1 is the most frequent word in French): </a:t>
            </a:r>
            <a:br>
              <a:rPr lang="en-GB" sz="1200" kern="1200" dirty="0">
                <a:solidFill>
                  <a:schemeClr val="tx1"/>
                </a:solidFill>
                <a:effectLst/>
                <a:ea typeface="+mn-ea"/>
                <a:cs typeface="+mn-cs"/>
              </a:rPr>
            </a:br>
            <a:r>
              <a:rPr lang="en-GB" sz="1200" kern="1200" dirty="0">
                <a:solidFill>
                  <a:schemeClr val="tx1"/>
                </a:solidFill>
                <a:effectLst/>
                <a:ea typeface="+mn-ea"/>
                <a:cs typeface="+mn-cs"/>
              </a:rPr>
              <a:t>couplet [&gt;5000], </a:t>
            </a:r>
            <a:r>
              <a:rPr lang="en-GB" sz="1200" kern="1200" dirty="0" err="1">
                <a:solidFill>
                  <a:schemeClr val="tx1"/>
                </a:solidFill>
                <a:effectLst/>
                <a:ea typeface="+mn-ea"/>
                <a:cs typeface="+mn-cs"/>
              </a:rPr>
              <a:t>ligne</a:t>
            </a:r>
            <a:r>
              <a:rPr lang="en-GB" sz="1200" kern="1200" dirty="0">
                <a:solidFill>
                  <a:schemeClr val="tx1"/>
                </a:solidFill>
                <a:effectLst/>
                <a:ea typeface="+mn-ea"/>
                <a:cs typeface="+mn-cs"/>
              </a:rPr>
              <a:t> [342]</a:t>
            </a:r>
          </a:p>
          <a:p>
            <a:r>
              <a:rPr lang="de-DE" sz="1200" kern="1200" dirty="0">
                <a:solidFill>
                  <a:schemeClr val="tx1"/>
                </a:solidFill>
                <a:effectLst/>
                <a:ea typeface="+mn-ea"/>
                <a:cs typeface="+mn-cs"/>
              </a:rPr>
              <a:t>Source: </a:t>
            </a:r>
            <a:r>
              <a:rPr lang="en-GB" sz="1200" kern="1200" dirty="0">
                <a:solidFill>
                  <a:schemeClr val="tx1"/>
                </a:solidFill>
                <a:effectLst/>
                <a:ea typeface="+mn-ea"/>
                <a:cs typeface="+mn-cs"/>
              </a:rPr>
              <a:t>Lonsdale, D., &amp; Le Bras, Y.  (2009). A Frequency Dictionary of French: Core vocabulary for learners 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5730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9.2.2.1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10 minutes [slide 1 of 2]</a:t>
            </a:r>
          </a:p>
          <a:p>
            <a:endParaRPr lang="en-US" b="1" dirty="0"/>
          </a:p>
          <a:p>
            <a:r>
              <a:rPr lang="en-US" b="1" dirty="0"/>
              <a:t>Aim: </a:t>
            </a:r>
            <a:r>
              <a:rPr lang="en-US" b="0" dirty="0"/>
              <a:t>Oral and written production of sentences in the first</a:t>
            </a:r>
            <a:r>
              <a:rPr lang="en-US" b="0" baseline="0" dirty="0"/>
              <a:t> and third person singular, </a:t>
            </a:r>
            <a:r>
              <a:rPr lang="en-US" b="0" dirty="0"/>
              <a:t>present and imperfect tense; scaffolded free speaking and writing.</a:t>
            </a:r>
          </a:p>
          <a:p>
            <a:endParaRPr lang="en-US" b="1" dirty="0"/>
          </a:p>
          <a:p>
            <a:r>
              <a:rPr lang="en-US" b="1" dirty="0"/>
              <a:t>Procedure:</a:t>
            </a:r>
          </a:p>
          <a:p>
            <a:r>
              <a:rPr lang="en-US" b="0" dirty="0"/>
              <a:t>1. Students work in pairs.</a:t>
            </a:r>
          </a:p>
          <a:p>
            <a:r>
              <a:rPr lang="en-US" b="0" dirty="0"/>
              <a:t>2. One student speaks about what they do at school now vs in primary (using the present and imperfect tense), using the prompts on the next slide to help. They should talk about themselves and a classmate (using </a:t>
            </a:r>
            <a:r>
              <a:rPr lang="en-US" b="0" i="1" dirty="0"/>
              <a:t>je</a:t>
            </a:r>
            <a:r>
              <a:rPr lang="en-US" b="0" i="0" dirty="0"/>
              <a:t> and </a:t>
            </a:r>
            <a:r>
              <a:rPr lang="en-US" b="0" i="1" dirty="0"/>
              <a:t>il/elle/on</a:t>
            </a:r>
            <a:r>
              <a:rPr lang="en-US" b="0" i="0" dirty="0"/>
              <a:t> verb forms) </a:t>
            </a:r>
          </a:p>
          <a:p>
            <a:r>
              <a:rPr lang="en-US" b="0" dirty="0"/>
              <a:t>3. The other student transcribes – paying attention to verb endings that sound the same</a:t>
            </a:r>
          </a:p>
          <a:p>
            <a:r>
              <a:rPr lang="en-US" b="0" dirty="0"/>
              <a:t>4. Students swap roles</a:t>
            </a:r>
          </a:p>
          <a:p>
            <a:r>
              <a:rPr lang="en-US" b="0" dirty="0"/>
              <a:t>5. Click through model on this slide </a:t>
            </a:r>
          </a:p>
          <a:p>
            <a:r>
              <a:rPr lang="en-US" b="0" dirty="0"/>
              <a:t>5. Some sentence starters to help on the next slide (these may be deleted for higher ability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1518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 of 2] Prompts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012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9.2.2.2</a:t>
            </a:r>
          </a:p>
          <a:p>
            <a:r>
              <a:rPr lang="en-US" b="1" dirty="0"/>
              <a:t>Timing: 7 minutes [1/2]</a:t>
            </a:r>
          </a:p>
          <a:p>
            <a:endParaRPr lang="en-US" b="1" dirty="0"/>
          </a:p>
          <a:p>
            <a:r>
              <a:rPr lang="en-US" b="1" dirty="0"/>
              <a:t>Aim: </a:t>
            </a:r>
            <a:r>
              <a:rPr lang="en-US" b="0" dirty="0"/>
              <a:t>Written</a:t>
            </a:r>
            <a:r>
              <a:rPr lang="en-US" b="0" baseline="0" dirty="0"/>
              <a:t> r</a:t>
            </a:r>
            <a:r>
              <a:rPr lang="en-US" b="0" dirty="0"/>
              <a:t>ecognition of new vocabulary</a:t>
            </a:r>
            <a:r>
              <a:rPr lang="en-US" b="0" baseline="0" dirty="0"/>
              <a:t> in context.</a:t>
            </a:r>
            <a:endParaRPr lang="en-US" b="0" dirty="0"/>
          </a:p>
          <a:p>
            <a:endParaRPr lang="en-US" b="1" dirty="0"/>
          </a:p>
          <a:p>
            <a:r>
              <a:rPr lang="en-US" b="1" dirty="0"/>
              <a:t>Procedure:</a:t>
            </a:r>
          </a:p>
          <a:p>
            <a:pPr marL="0" indent="0">
              <a:buNone/>
            </a:pPr>
            <a:r>
              <a:rPr lang="en-US" b="0" dirty="0"/>
              <a:t>1.</a:t>
            </a:r>
            <a:r>
              <a:rPr lang="en-US" b="0" baseline="0" dirty="0"/>
              <a:t> Check understanding of highlighted words (all new vocabulary). Oral or written translation and pronunciation practice.</a:t>
            </a:r>
          </a:p>
          <a:p>
            <a:pPr marL="0" indent="0">
              <a:buNone/>
            </a:pPr>
            <a:r>
              <a:rPr lang="en-US" b="0" dirty="0"/>
              <a:t>2. Students read the</a:t>
            </a:r>
            <a:r>
              <a:rPr lang="en-US" b="0" baseline="0" dirty="0"/>
              <a:t> text and write down six differences in English (answers on the next slide).</a:t>
            </a:r>
            <a:endParaRPr lang="en-US" b="0" dirty="0"/>
          </a:p>
          <a:p>
            <a:pPr marL="0" indent="0">
              <a:buNone/>
            </a:pPr>
            <a:r>
              <a:rPr lang="en-US" b="0" dirty="0"/>
              <a:t>3.</a:t>
            </a:r>
            <a:r>
              <a:rPr lang="en-US" b="0" baseline="0" dirty="0"/>
              <a:t> </a:t>
            </a:r>
            <a:r>
              <a:rPr lang="en-US" b="0" dirty="0"/>
              <a:t>Teacher to elicit responses from students regarding their reaction to the text and their own experiences,</a:t>
            </a:r>
            <a:r>
              <a:rPr lang="en-US" b="0" baseline="0" dirty="0"/>
              <a:t> e</a:t>
            </a:r>
            <a:r>
              <a:rPr lang="en-US" b="0" dirty="0"/>
              <a:t>.g. </a:t>
            </a:r>
            <a:r>
              <a:rPr lang="fr-FR" sz="1800" dirty="0">
                <a:effectLst/>
                <a:latin typeface="Century Gothic" panose="020B0502020202020204" pitchFamily="34" charset="0"/>
                <a:ea typeface="DengXian" panose="02010600030101010101" pitchFamily="2" charset="-122"/>
                <a:cs typeface="Arial" panose="020B0604020202020204" pitchFamily="34" charset="0"/>
              </a:rPr>
              <a:t>Vous avez une clé familiale?  Vous avez plus de liberté maintenant? Vous pensez </a:t>
            </a:r>
            <a:r>
              <a:rPr lang="fr-FR" sz="1200" b="0" i="1" dirty="0">
                <a:solidFill>
                  <a:srgbClr val="115076"/>
                </a:solidFill>
              </a:rPr>
              <a:t>à l’avenir ? </a:t>
            </a:r>
            <a:r>
              <a:rPr lang="fr-FR" sz="1200" b="0" i="0" dirty="0">
                <a:solidFill>
                  <a:srgbClr val="115076"/>
                </a:solidFill>
              </a:rPr>
              <a:t>Allow some time for students to prepare responses.</a:t>
            </a:r>
            <a:endParaRPr lang="en-US" b="0" i="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French): </a:t>
            </a:r>
            <a:br>
              <a:rPr lang="en-GB" baseline="0" dirty="0"/>
            </a:br>
            <a:r>
              <a:rPr lang="en-GB" baseline="0" dirty="0"/>
              <a:t>confiance [435]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cognates(1 is the most frequent word in French): </a:t>
            </a:r>
            <a:br>
              <a:rPr lang="en-GB" baseline="0" dirty="0"/>
            </a:br>
            <a:r>
              <a:rPr lang="en-GB" baseline="0" dirty="0"/>
              <a:t>adolescent [2085], majorité [988], positivement [&gt;5000], changement [530], période [407]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0319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answers to the previous activity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cognates(1 is the most frequent word in French): </a:t>
            </a:r>
            <a:br>
              <a:rPr lang="en-GB" baseline="0" dirty="0"/>
            </a:br>
            <a:r>
              <a:rPr lang="en-GB" baseline="0" dirty="0"/>
              <a:t>adolescent [2085], majorité [988], positivement [&gt;5000], changement [530], période [407]</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3859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9.1.1.3</a:t>
            </a:r>
          </a:p>
          <a:p>
            <a:r>
              <a:rPr lang="en-US" b="1" dirty="0"/>
              <a:t>Timing: 10 minutes </a:t>
            </a:r>
            <a:r>
              <a:rPr lang="en-US" b="0" dirty="0"/>
              <a:t>for 5 slides</a:t>
            </a:r>
          </a:p>
          <a:p>
            <a:endParaRPr lang="en-US" b="1" dirty="0"/>
          </a:p>
          <a:p>
            <a:r>
              <a:rPr lang="en-US" b="1" dirty="0"/>
              <a:t>Aim: </a:t>
            </a:r>
            <a:r>
              <a:rPr lang="en-US" b="0" dirty="0"/>
              <a:t>Oral production of descriptions containing more than one adjective.</a:t>
            </a:r>
            <a:endParaRPr lang="en-US" b="1" dirty="0"/>
          </a:p>
          <a:p>
            <a:endParaRPr lang="en-US" b="1" dirty="0"/>
          </a:p>
          <a:p>
            <a:r>
              <a:rPr lang="en-US" b="1" dirty="0"/>
              <a:t>Procedure:</a:t>
            </a:r>
          </a:p>
          <a:p>
            <a:r>
              <a:rPr lang="en-US" b="0" dirty="0"/>
              <a:t>1. Students work in pairs. Partner A chooses a picture.</a:t>
            </a:r>
          </a:p>
          <a:p>
            <a:r>
              <a:rPr lang="en-US" b="0" dirty="0"/>
              <a:t>2. Partner A completes the sentence in the bubble using adjectives from the box to describe the picture.</a:t>
            </a:r>
          </a:p>
          <a:p>
            <a:r>
              <a:rPr lang="en-US" b="0" dirty="0"/>
              <a:t>3. Partner B guesses which picture Partner A is describing.</a:t>
            </a:r>
          </a:p>
          <a:p>
            <a:r>
              <a:rPr lang="en-US" b="0" dirty="0"/>
              <a:t>4. Students swap roles and repeat for the other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baseline="0" dirty="0"/>
              <a:t>photo [1412], panda [&gt;5000]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used (1 is the most frequent word in French): </a:t>
            </a:r>
            <a:br>
              <a:rPr lang="en-GB" baseline="0" dirty="0"/>
            </a:br>
            <a:r>
              <a:rPr lang="en-GB" baseline="0" dirty="0" err="1"/>
              <a:t>décrire</a:t>
            </a:r>
            <a:r>
              <a:rPr lang="en-GB" baseline="0" dirty="0"/>
              <a:t> [1176]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7199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2686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5423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5704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1682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9.1.1.5</a:t>
            </a:r>
          </a:p>
          <a:p>
            <a:r>
              <a:rPr lang="en-US" b="1" dirty="0"/>
              <a:t>Timing: 5 minutes</a:t>
            </a:r>
          </a:p>
          <a:p>
            <a:endParaRPr lang="en-US" b="1" dirty="0"/>
          </a:p>
          <a:p>
            <a:r>
              <a:rPr lang="en-US" b="1" dirty="0"/>
              <a:t>Aim: </a:t>
            </a:r>
            <a:r>
              <a:rPr lang="en-US" b="0" dirty="0"/>
              <a:t>Written and oral production of sentences containing a mix of adjective types.</a:t>
            </a:r>
            <a:endParaRPr lang="en-US" b="1" dirty="0"/>
          </a:p>
          <a:p>
            <a:endParaRPr lang="en-US" b="1" dirty="0"/>
          </a:p>
          <a:p>
            <a:r>
              <a:rPr lang="en-US" b="1" dirty="0"/>
              <a:t>Procedure:</a:t>
            </a:r>
          </a:p>
          <a:p>
            <a:r>
              <a:rPr lang="en-US" b="0" dirty="0"/>
              <a:t>1. Students write five sentences to describe themselves, using adjectives and qualifiers and adverbs from this slide.</a:t>
            </a:r>
          </a:p>
          <a:p>
            <a:r>
              <a:rPr lang="en-US" b="0" dirty="0"/>
              <a:t>2. Remind students that the qualifiers appear before the adjective and the adverbs after the verb (and before the qualifier, if using both).</a:t>
            </a:r>
          </a:p>
          <a:p>
            <a:r>
              <a:rPr lang="en-US" b="0" dirty="0"/>
              <a:t>3. Use the sentences in the follow-up oral activity on the next slide.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parfait [1600], </a:t>
            </a:r>
            <a:r>
              <a:rPr lang="en-GB" baseline="0" dirty="0" err="1"/>
              <a:t>personnalité</a:t>
            </a:r>
            <a:r>
              <a:rPr lang="en-GB" baseline="0" dirty="0"/>
              <a:t> [1963], </a:t>
            </a:r>
            <a:r>
              <a:rPr lang="en-GB" b="0" baseline="0" dirty="0" err="1"/>
              <a:t>agressif</a:t>
            </a:r>
            <a:r>
              <a:rPr lang="en-GB" b="0" baseline="0" dirty="0"/>
              <a:t> [3059], </a:t>
            </a:r>
            <a:r>
              <a:rPr lang="en-GB" b="0" baseline="0" dirty="0" err="1"/>
              <a:t>créatif</a:t>
            </a:r>
            <a:r>
              <a:rPr lang="en-GB" b="0" baseline="0" dirty="0"/>
              <a:t> [&gt;5000]</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970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9.1.2.7</a:t>
            </a:r>
          </a:p>
          <a:p>
            <a:r>
              <a:rPr lang="en-US" b="1" dirty="0"/>
              <a:t>OPTIONAL EXTENSION/HOMEWORK TASK</a:t>
            </a:r>
          </a:p>
          <a:p>
            <a:endParaRPr lang="en-US" b="1" dirty="0"/>
          </a:p>
          <a:p>
            <a:r>
              <a:rPr lang="en-US" b="1" dirty="0"/>
              <a:t>Aim: </a:t>
            </a:r>
            <a:r>
              <a:rPr lang="en-US" b="0" dirty="0"/>
              <a:t>Written and oral production of a short text using relevant vocabulary and partitive articles</a:t>
            </a:r>
            <a:endParaRPr lang="en-US" b="1" dirty="0"/>
          </a:p>
          <a:p>
            <a:endParaRPr lang="en-US" b="1" dirty="0"/>
          </a:p>
          <a:p>
            <a:r>
              <a:rPr lang="en-US" b="1" dirty="0"/>
              <a:t>Procedure:</a:t>
            </a:r>
          </a:p>
          <a:p>
            <a:r>
              <a:rPr lang="en-US" b="0" dirty="0"/>
              <a:t>1. Students write a short presentation to answer the questions about their Christmas/winter holidays, using a dictionary to look up food items and activities relevant to their situations. </a:t>
            </a:r>
            <a:r>
              <a:rPr lang="en-US" b="0" i="1" dirty="0"/>
              <a:t>No</a:t>
            </a:r>
            <a:r>
              <a:rPr lang="en-US" b="0" i="1" dirty="0">
                <a:latin typeface="Century Gothic" panose="020B0502020202020204" pitchFamily="34" charset="0"/>
              </a:rPr>
              <a:t>ël</a:t>
            </a:r>
            <a:r>
              <a:rPr lang="en-US" b="0" i="0" dirty="0">
                <a:latin typeface="Century Gothic" panose="020B0502020202020204" pitchFamily="34" charset="0"/>
              </a:rPr>
              <a:t> in the first question can be replaced by another festival if appropriate to the class.</a:t>
            </a:r>
            <a:endParaRPr lang="en-US" b="0" dirty="0"/>
          </a:p>
          <a:p>
            <a:r>
              <a:rPr lang="en-US" b="0" dirty="0"/>
              <a:t>2. Students give their presentation to their partner.</a:t>
            </a:r>
          </a:p>
          <a:p>
            <a:r>
              <a:rPr lang="en-US" b="0" dirty="0"/>
              <a:t>3. The partner writes notes.</a:t>
            </a:r>
          </a:p>
          <a:p>
            <a:r>
              <a:rPr lang="en-US" b="0" dirty="0"/>
              <a:t>4. Each pair joins with another pair, and each student tells the other pair what their partner said in their presentation.</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b="0" baseline="0" dirty="0"/>
              <a:t>presentation [1723]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8412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9.2.1.4</a:t>
            </a:r>
          </a:p>
          <a:p>
            <a:r>
              <a:rPr lang="en-GB" b="1" dirty="0"/>
              <a:t>Production activity for lower-level groups. </a:t>
            </a:r>
          </a:p>
          <a:p>
            <a:endParaRPr lang="en-GB" b="1" dirty="0"/>
          </a:p>
          <a:p>
            <a:r>
              <a:rPr lang="en-GB" b="1" dirty="0"/>
              <a:t>Timing: 10 minutes </a:t>
            </a:r>
          </a:p>
          <a:p>
            <a:endParaRPr lang="en-GB" b="1" dirty="0"/>
          </a:p>
          <a:p>
            <a:r>
              <a:rPr lang="en-GB" b="1" dirty="0"/>
              <a:t>Aim: </a:t>
            </a:r>
            <a:r>
              <a:rPr lang="en-GB" b="0" dirty="0"/>
              <a:t>To reconstruct a text from notes as part of a </a:t>
            </a:r>
            <a:r>
              <a:rPr lang="en-GB" b="1" dirty="0" err="1"/>
              <a:t>dictagloss</a:t>
            </a:r>
            <a:r>
              <a:rPr lang="en-GB" b="0" dirty="0"/>
              <a:t>. </a:t>
            </a:r>
          </a:p>
          <a:p>
            <a:endParaRPr lang="en-GB" b="1" dirty="0"/>
          </a:p>
          <a:p>
            <a:r>
              <a:rPr lang="en-GB" b="1" dirty="0"/>
              <a:t>Procedure:</a:t>
            </a:r>
          </a:p>
          <a:p>
            <a:pPr marL="228600" indent="-228600">
              <a:buFont typeface="+mj-lt"/>
              <a:buAutoNum type="arabicPeriod"/>
            </a:pPr>
            <a:r>
              <a:rPr lang="en-GB" b="0" dirty="0"/>
              <a:t>Students write 1-6 in their exercise books with plenty of space for each point.</a:t>
            </a:r>
          </a:p>
          <a:p>
            <a:pPr marL="228600" indent="-228600">
              <a:buFont typeface="+mj-lt"/>
              <a:buAutoNum type="arabicPeriod"/>
            </a:pPr>
            <a:r>
              <a:rPr lang="en-GB" b="0" dirty="0"/>
              <a:t>Students listen to different lines of the song and take notes about each</a:t>
            </a:r>
            <a:r>
              <a:rPr lang="en-GB" b="0" baseline="0" dirty="0"/>
              <a:t> point</a:t>
            </a:r>
            <a:r>
              <a:rPr lang="en-GB" b="0" dirty="0"/>
              <a:t>.</a:t>
            </a:r>
          </a:p>
          <a:p>
            <a:pPr marL="228600" indent="-228600">
              <a:buFont typeface="+mj-lt"/>
              <a:buAutoNum type="arabicPeriod"/>
            </a:pPr>
            <a:r>
              <a:rPr lang="en-GB" b="0" dirty="0"/>
              <a:t>Play each line again if necessary. How many times depends on the class and ability level and is up to the teacher’s judgement.</a:t>
            </a:r>
          </a:p>
          <a:p>
            <a:pPr marL="228600" indent="-228600">
              <a:buFont typeface="+mj-lt"/>
              <a:buAutoNum type="arabicPeriod"/>
            </a:pPr>
            <a:r>
              <a:rPr lang="en-GB" b="0" dirty="0"/>
              <a:t>Based on the notes students reconstruct the lines from the song (could be done in pairs/groups of</a:t>
            </a:r>
            <a:r>
              <a:rPr lang="en-GB" b="0" baseline="0" dirty="0"/>
              <a:t> four</a:t>
            </a:r>
            <a:r>
              <a:rPr lang="en-GB" b="0" dirty="0"/>
              <a:t>).</a:t>
            </a:r>
          </a:p>
          <a:p>
            <a:pPr marL="228600" indent="-228600">
              <a:buFont typeface="+mj-lt"/>
              <a:buAutoNum type="arabicPeriod"/>
            </a:pPr>
            <a:r>
              <a:rPr lang="en-GB" b="0" dirty="0"/>
              <a:t>Students summarise the lyrics in English and discuss what they think of the song. </a:t>
            </a:r>
          </a:p>
          <a:p>
            <a:pPr marL="228600" indent="-228600">
              <a:buFont typeface="+mj-lt"/>
              <a:buAutoNum type="arabicPeriod"/>
            </a:pPr>
            <a:r>
              <a:rPr lang="en-GB" b="0" dirty="0"/>
              <a:t>Click to reveal a transcription of each line. </a:t>
            </a:r>
          </a:p>
          <a:p>
            <a:pPr marL="228600" indent="-228600">
              <a:buFont typeface="+mj-lt"/>
              <a:buAutoNum type="arabicPeriod"/>
            </a:pPr>
            <a:endParaRPr lang="en-GB" b="0" dirty="0"/>
          </a:p>
          <a:p>
            <a:pPr lvl="0" fontAlgn="base"/>
            <a:r>
              <a:rPr lang="en-GB" b="1" dirty="0"/>
              <a:t>Transcript:</a:t>
            </a:r>
          </a:p>
          <a:p>
            <a:pPr marL="228600" lvl="0" indent="-228600" fontAlgn="base">
              <a:buFont typeface="+mj-lt"/>
              <a:buAutoNum type="arabicPeriod"/>
            </a:pPr>
            <a:r>
              <a:rPr lang="en-GB" sz="1200" kern="1200" dirty="0" err="1">
                <a:solidFill>
                  <a:schemeClr val="tx1"/>
                </a:solidFill>
                <a:effectLst/>
                <a:ea typeface="+mn-ea"/>
                <a:cs typeface="+mn-cs"/>
              </a:rPr>
              <a:t>J'ai</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cherché</a:t>
            </a:r>
            <a:r>
              <a:rPr lang="en-GB" sz="1200" kern="1200" dirty="0">
                <a:solidFill>
                  <a:schemeClr val="tx1"/>
                </a:solidFill>
                <a:effectLst/>
                <a:ea typeface="+mn-ea"/>
                <a:cs typeface="+mn-cs"/>
              </a:rPr>
              <a:t> un </a:t>
            </a:r>
            <a:r>
              <a:rPr lang="en-GB" sz="1200" kern="1200" dirty="0" err="1">
                <a:solidFill>
                  <a:schemeClr val="tx1"/>
                </a:solidFill>
                <a:effectLst/>
                <a:ea typeface="+mn-ea"/>
                <a:cs typeface="+mn-cs"/>
              </a:rPr>
              <a:t>sens</a:t>
            </a:r>
            <a:r>
              <a:rPr lang="en-GB" sz="1200" kern="1200" dirty="0">
                <a:solidFill>
                  <a:schemeClr val="tx1"/>
                </a:solidFill>
                <a:effectLst/>
                <a:ea typeface="+mn-ea"/>
                <a:cs typeface="+mn-cs"/>
              </a:rPr>
              <a:t> à mon existence.</a:t>
            </a:r>
          </a:p>
          <a:p>
            <a:pPr marL="228600" lvl="0" indent="-228600" fontAlgn="base">
              <a:buFont typeface="+mj-lt"/>
              <a:buAutoNum type="arabicPeriod"/>
            </a:pPr>
            <a:r>
              <a:rPr lang="en-US" sz="1200" dirty="0" err="1">
                <a:solidFill>
                  <a:schemeClr val="accent5">
                    <a:lumMod val="50000"/>
                  </a:schemeClr>
                </a:solidFill>
              </a:rPr>
              <a:t>J’y</a:t>
            </a:r>
            <a:r>
              <a:rPr lang="en-US" sz="1200" dirty="0">
                <a:solidFill>
                  <a:schemeClr val="accent5">
                    <a:lumMod val="50000"/>
                  </a:schemeClr>
                </a:solidFill>
              </a:rPr>
              <a:t> ai </a:t>
            </a:r>
            <a:r>
              <a:rPr lang="en-US" sz="1200" dirty="0" err="1">
                <a:solidFill>
                  <a:schemeClr val="accent5">
                    <a:lumMod val="50000"/>
                  </a:schemeClr>
                </a:solidFill>
              </a:rPr>
              <a:t>laissé</a:t>
            </a:r>
            <a:r>
              <a:rPr lang="en-US" sz="1200" dirty="0">
                <a:solidFill>
                  <a:schemeClr val="accent5">
                    <a:lumMod val="50000"/>
                  </a:schemeClr>
                </a:solidFill>
              </a:rPr>
              <a:t> mon innocence. </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200" dirty="0" err="1">
                <a:solidFill>
                  <a:schemeClr val="accent5">
                    <a:lumMod val="50000"/>
                  </a:schemeClr>
                </a:solidFill>
              </a:rPr>
              <a:t>J'ai</a:t>
            </a:r>
            <a:r>
              <a:rPr lang="en-US" sz="1200" dirty="0">
                <a:solidFill>
                  <a:schemeClr val="accent5">
                    <a:lumMod val="50000"/>
                  </a:schemeClr>
                </a:solidFill>
              </a:rPr>
              <a:t> </a:t>
            </a:r>
            <a:r>
              <a:rPr lang="en-US" sz="1200" dirty="0" err="1">
                <a:solidFill>
                  <a:schemeClr val="accent5">
                    <a:lumMod val="50000"/>
                  </a:schemeClr>
                </a:solidFill>
              </a:rPr>
              <a:t>cherché</a:t>
            </a:r>
            <a:r>
              <a:rPr lang="en-US" sz="1200" dirty="0">
                <a:solidFill>
                  <a:schemeClr val="accent5">
                    <a:lumMod val="50000"/>
                  </a:schemeClr>
                </a:solidFill>
              </a:rPr>
              <a:t> </a:t>
            </a:r>
            <a:r>
              <a:rPr lang="en-US" sz="1200" dirty="0" err="1">
                <a:solidFill>
                  <a:schemeClr val="accent5">
                    <a:lumMod val="50000"/>
                  </a:schemeClr>
                </a:solidFill>
              </a:rPr>
              <a:t>l'amour</a:t>
            </a:r>
            <a:r>
              <a:rPr lang="en-US" sz="1200" dirty="0">
                <a:solidFill>
                  <a:schemeClr val="accent5">
                    <a:lumMod val="50000"/>
                  </a:schemeClr>
                </a:solidFill>
              </a:rPr>
              <a:t> et la reconnaissance.</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fr-FR" sz="1200" dirty="0">
                <a:solidFill>
                  <a:schemeClr val="accent5">
                    <a:lumMod val="50000"/>
                  </a:schemeClr>
                </a:solidFill>
              </a:rPr>
              <a:t>J'ai payé le prix du silence.</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fr-FR" sz="1200" dirty="0">
                <a:solidFill>
                  <a:schemeClr val="accent5">
                    <a:lumMod val="50000"/>
                  </a:schemeClr>
                </a:solidFill>
              </a:rPr>
              <a:t>Comme une erreur de l'univers</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200" dirty="0" err="1">
                <a:solidFill>
                  <a:schemeClr val="accent5">
                    <a:lumMod val="50000"/>
                  </a:schemeClr>
                </a:solidFill>
              </a:rPr>
              <a:t>J'ai</a:t>
            </a:r>
            <a:r>
              <a:rPr lang="en-US" sz="1200" dirty="0">
                <a:solidFill>
                  <a:schemeClr val="accent5">
                    <a:lumMod val="50000"/>
                  </a:schemeClr>
                </a:solidFill>
              </a:rPr>
              <a:t> </a:t>
            </a:r>
            <a:r>
              <a:rPr lang="en-US" sz="1200" dirty="0" err="1">
                <a:solidFill>
                  <a:schemeClr val="accent5">
                    <a:lumMod val="50000"/>
                  </a:schemeClr>
                </a:solidFill>
              </a:rPr>
              <a:t>jeté</a:t>
            </a:r>
            <a:r>
              <a:rPr lang="en-US" sz="1200" dirty="0">
                <a:solidFill>
                  <a:schemeClr val="accent5">
                    <a:lumMod val="50000"/>
                  </a:schemeClr>
                </a:solidFill>
              </a:rPr>
              <a:t> </a:t>
            </a:r>
            <a:r>
              <a:rPr lang="en-US" sz="1200" dirty="0" err="1">
                <a:solidFill>
                  <a:schemeClr val="accent5">
                    <a:lumMod val="50000"/>
                  </a:schemeClr>
                </a:solidFill>
              </a:rPr>
              <a:t>tellement</a:t>
            </a:r>
            <a:r>
              <a:rPr lang="en-US" sz="1200" dirty="0">
                <a:solidFill>
                  <a:schemeClr val="accent5">
                    <a:lumMod val="50000"/>
                  </a:schemeClr>
                </a:solidFill>
              </a:rPr>
              <a:t> de </a:t>
            </a:r>
            <a:r>
              <a:rPr lang="en-US" sz="1200" dirty="0" err="1">
                <a:solidFill>
                  <a:schemeClr val="accent5">
                    <a:lumMod val="50000"/>
                  </a:schemeClr>
                </a:solidFill>
              </a:rPr>
              <a:t>bouteilles</a:t>
            </a:r>
            <a:r>
              <a:rPr lang="en-US" sz="1200" dirty="0">
                <a:solidFill>
                  <a:schemeClr val="accent5">
                    <a:lumMod val="50000"/>
                  </a:schemeClr>
                </a:solidFill>
              </a:rPr>
              <a:t> à la 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used (1 is the most frequent word in French): </a:t>
            </a:r>
            <a:br>
              <a:rPr lang="en-GB" baseline="0" dirty="0"/>
            </a:br>
            <a:r>
              <a:rPr lang="en-GB" sz="1200" u="none" strike="noStrike" kern="1200" cap="none" dirty="0">
                <a:solidFill>
                  <a:schemeClr val="tx1"/>
                </a:solidFill>
                <a:effectLst/>
                <a:ea typeface="Calibri"/>
                <a:cs typeface="Calibri"/>
                <a:sym typeface="Calibri"/>
              </a:rPr>
              <a:t>existence [1153], innocence [4300], </a:t>
            </a:r>
            <a:r>
              <a:rPr lang="en-GB" sz="1200" u="none" strike="noStrike" kern="1200" cap="none" dirty="0" err="1">
                <a:solidFill>
                  <a:schemeClr val="tx1"/>
                </a:solidFill>
                <a:effectLst/>
                <a:ea typeface="Calibri"/>
                <a:cs typeface="Calibri"/>
                <a:sym typeface="Calibri"/>
              </a:rPr>
              <a:t>ligne</a:t>
            </a:r>
            <a:r>
              <a:rPr lang="en-GB" sz="1200" u="none" strike="noStrike" kern="1200" cap="none" dirty="0">
                <a:solidFill>
                  <a:schemeClr val="tx1"/>
                </a:solidFill>
                <a:effectLst/>
                <a:ea typeface="Calibri"/>
                <a:cs typeface="Calibri"/>
                <a:sym typeface="Calibri"/>
              </a:rPr>
              <a:t> [342]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Source: Lonsdale, D., &amp; Le Bras, Y.  (2009). A Frequency Dictionary of French: Core vocabulary for learners London: Routledge.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5613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C131-54F1-D6EE-B961-5709BAE3AE24}"/>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B508A686-9D91-359A-23C3-6DBF9BB0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52821832-2034-2B4B-B98F-897F904D8227}"/>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BE5E288D-2283-43B5-3D95-FB8FD0AE5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A5455-6543-D433-A98F-ECFC1B3FC13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3049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4A7C-1AC1-7450-7E59-707AA0DE7949}"/>
              </a:ext>
            </a:extLst>
          </p:cNvPr>
          <p:cNvSpPr>
            <a:spLocks noGrp="1"/>
          </p:cNvSpPr>
          <p:nvPr>
            <p:ph type="title"/>
          </p:nvPr>
        </p:nvSpPr>
        <p:spPr/>
        <p:txBody>
          <a:body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DB25DCF1-7ECC-BA31-0811-47633976FCEB}"/>
              </a:ext>
            </a:extLst>
          </p:cNvPr>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3EC84DF-5E83-D46A-27C0-41A5BC499088}"/>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63F9F6C3-91BC-BF9C-899E-5A7D10B02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10BBA-EEBB-2B45-5A2F-0646A27536B5}"/>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24321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39D3C8-39E7-7BB3-631F-09B1382CEA50}"/>
              </a:ext>
            </a:extLst>
          </p:cNvPr>
          <p:cNvSpPr>
            <a:spLocks noGrp="1"/>
          </p:cNvSpPr>
          <p:nvPr>
            <p:ph type="title" orient="vert"/>
          </p:nvPr>
        </p:nvSpPr>
        <p:spPr>
          <a:xfrm>
            <a:off x="8724900" y="365125"/>
            <a:ext cx="2628900" cy="5811838"/>
          </a:xfr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3A81F832-33BF-483E-5105-426085E1B1AB}"/>
              </a:ext>
            </a:extLst>
          </p:cNvPr>
          <p:cNvSpPr>
            <a:spLocks noGrp="1"/>
          </p:cNvSpPr>
          <p:nvPr>
            <p:ph type="body" orient="vert" idx="1"/>
          </p:nvPr>
        </p:nvSpPr>
        <p:spPr>
          <a:xfrm>
            <a:off x="838200" y="365125"/>
            <a:ext cx="77343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90CF5228-715D-CC1C-AD1E-67F4EB1BA34F}"/>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48FC300E-22A5-FAB7-7C47-072E8B37A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258E6-168E-4B51-A965-F66F43963FCF}"/>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60160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2318-1709-A543-9A6E-F93DD63128F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F4545B6-588F-8857-B917-0691681B14B9}"/>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892E9F8-5169-506D-2F26-2402745CEC00}"/>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436DAE64-E17E-3611-D6E6-912DDFFC2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B1E44-2879-D57B-3109-A9022F200B04}"/>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3296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E3BF-9D9B-7244-CB09-1DB724B01A9F}"/>
              </a:ext>
            </a:extLst>
          </p:cNvPr>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6157DF4-87A8-4BE5-0224-B6B46D4F0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F65C4F35-FAD6-9FA5-4A1E-3C1A52DAB72B}"/>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5" name="Footer Placeholder 4">
            <a:extLst>
              <a:ext uri="{FF2B5EF4-FFF2-40B4-BE49-F238E27FC236}">
                <a16:creationId xmlns:a16="http://schemas.microsoft.com/office/drawing/2014/main" id="{1DA344BC-72B4-FEBD-0C1F-82494D5B5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A17F7-596A-BDA4-FD18-2A148616C01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70771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1624-9ED5-3CA2-2B03-0505CA2529E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FA77F73-FEC8-4779-3D5E-54C3D7EE4D0E}"/>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0993B797-7141-2CDB-0682-FDEB2EDECC26}"/>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DA316C8C-AFB7-0E4A-328D-9FC80CCF8787}"/>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344671AF-209D-61E8-FBF8-436EAA6F8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24C9D-9A55-F479-9AAF-7EBC6A719958}"/>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230491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A1E3-C879-63B4-D114-F549AB09928B}"/>
              </a:ext>
            </a:extLst>
          </p:cNvPr>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E869B4D-6FD5-C931-587F-BD7DE9D12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27F990B0-DC3C-AEAD-ADA1-34EEE0987136}"/>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CE4D06EE-0247-923F-18BB-6B5A10F13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E72F7118-A979-D023-9F67-85CD13889A46}"/>
              </a:ext>
            </a:extLst>
          </p:cNvPr>
          <p:cNvSpPr>
            <a:spLocks noGrp="1"/>
          </p:cNvSpPr>
          <p:nvPr>
            <p:ph sz="quarter" idx="4"/>
          </p:nvPr>
        </p:nvSpPr>
        <p:spPr>
          <a:xfrm>
            <a:off x="6172200" y="2505075"/>
            <a:ext cx="5183188"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A9E909B6-470B-B321-6D87-FC0DE246A863}"/>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8" name="Footer Placeholder 7">
            <a:extLst>
              <a:ext uri="{FF2B5EF4-FFF2-40B4-BE49-F238E27FC236}">
                <a16:creationId xmlns:a16="http://schemas.microsoft.com/office/drawing/2014/main" id="{CC51FC38-A07C-F2D8-A92B-EB7587EC81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9ECD50-CACA-2185-104C-50A3515A5140}"/>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50259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8090-CE79-11D9-8E75-AA405D9E20E2}"/>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213FA7C8-1A4E-86CC-E984-2E6F519A7653}"/>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4" name="Footer Placeholder 3">
            <a:extLst>
              <a:ext uri="{FF2B5EF4-FFF2-40B4-BE49-F238E27FC236}">
                <a16:creationId xmlns:a16="http://schemas.microsoft.com/office/drawing/2014/main" id="{BF00A3A8-4D12-6F3B-B6F1-B13DD3585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2C0823-1CEB-F35C-57DA-04B871F23ADE}"/>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5648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DFDC8-6716-E913-D623-22BEBC0695BC}"/>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3" name="Footer Placeholder 2">
            <a:extLst>
              <a:ext uri="{FF2B5EF4-FFF2-40B4-BE49-F238E27FC236}">
                <a16:creationId xmlns:a16="http://schemas.microsoft.com/office/drawing/2014/main" id="{93027CDC-5D32-4815-7FC7-8DC9BC0F2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58FA72-365B-1C72-1C45-9FEF186EB41D}"/>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340294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698A-C5F4-0454-8B5F-A03C697A17AB}"/>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403ED5E-396A-4B92-F489-97B5AECA8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A7C8C418-C798-3F05-7541-E0C2C43CE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C453015F-342F-C769-2133-3E119E87A779}"/>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62ACEB96-7E72-5F28-7073-DD2690173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DA754-9EA5-0709-D7E8-0AA0F90A2FFF}"/>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429339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0352-84DD-2BE7-9B22-2B1E7C518E14}"/>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D34ABA03-486B-CF3E-F143-1B5060E72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971D08-ABBE-CFB9-CE9B-913121B93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758BA22-7B43-132E-EE7E-1335949329A2}"/>
              </a:ext>
            </a:extLst>
          </p:cNvPr>
          <p:cNvSpPr>
            <a:spLocks noGrp="1"/>
          </p:cNvSpPr>
          <p:nvPr>
            <p:ph type="dt" sz="half" idx="10"/>
          </p:nvPr>
        </p:nvSpPr>
        <p:spPr/>
        <p:txBody>
          <a:bodyPr/>
          <a:lstStyle/>
          <a:p>
            <a:fld id="{A011D9F3-DBA5-F24A-B4D2-484B65555B35}" type="datetimeFigureOut">
              <a:rPr lang="en-US" smtClean="0"/>
              <a:t>7/12/22</a:t>
            </a:fld>
            <a:endParaRPr lang="en-US"/>
          </a:p>
        </p:txBody>
      </p:sp>
      <p:sp>
        <p:nvSpPr>
          <p:cNvPr id="6" name="Footer Placeholder 5">
            <a:extLst>
              <a:ext uri="{FF2B5EF4-FFF2-40B4-BE49-F238E27FC236}">
                <a16:creationId xmlns:a16="http://schemas.microsoft.com/office/drawing/2014/main" id="{731CF020-315E-DA91-8D60-4C385B639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B2878-767D-71F2-8DDD-FA3CA0B2ADB3}"/>
              </a:ext>
            </a:extLst>
          </p:cNvPr>
          <p:cNvSpPr>
            <a:spLocks noGrp="1"/>
          </p:cNvSpPr>
          <p:nvPr>
            <p:ph type="sldNum" sz="quarter" idx="12"/>
          </p:nvPr>
        </p:nvSpPr>
        <p:spPr/>
        <p:txBody>
          <a:bodyPr/>
          <a:lstStyle/>
          <a:p>
            <a:fld id="{0A5FF78A-D007-8D4E-8688-22906099605A}" type="slidenum">
              <a:rPr lang="en-US" smtClean="0"/>
              <a:t>‹#›</a:t>
            </a:fld>
            <a:endParaRPr lang="en-US"/>
          </a:p>
        </p:txBody>
      </p:sp>
    </p:spTree>
    <p:extLst>
      <p:ext uri="{BB962C8B-B14F-4D97-AF65-F5344CB8AC3E}">
        <p14:creationId xmlns:p14="http://schemas.microsoft.com/office/powerpoint/2010/main" val="177613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F4D6F-35D4-C62A-4B6C-B8776AE73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D820BE9-6216-FA39-A2EF-D7B26490D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8346C6E-2295-B99C-0225-0E77CB7BF9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A011D9F3-DBA5-F24A-B4D2-484B65555B35}" type="datetimeFigureOut">
              <a:rPr lang="en-US" smtClean="0"/>
              <a:pPr/>
              <a:t>7/12/22</a:t>
            </a:fld>
            <a:endParaRPr lang="en-US" dirty="0"/>
          </a:p>
        </p:txBody>
      </p:sp>
      <p:sp>
        <p:nvSpPr>
          <p:cNvPr id="5" name="Footer Placeholder 4">
            <a:extLst>
              <a:ext uri="{FF2B5EF4-FFF2-40B4-BE49-F238E27FC236}">
                <a16:creationId xmlns:a16="http://schemas.microsoft.com/office/drawing/2014/main" id="{F7846D4D-1898-C31B-752E-0DF1123CE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EBDB988-434D-F91E-D064-690BBDBD9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0A5FF78A-D007-8D4E-8688-22906099605A}" type="slidenum">
              <a:rPr lang="en-US" smtClean="0"/>
              <a:pPr/>
              <a:t>‹#›</a:t>
            </a:fld>
            <a:endParaRPr lang="en-US" dirty="0"/>
          </a:p>
        </p:txBody>
      </p:sp>
    </p:spTree>
    <p:extLst>
      <p:ext uri="{BB962C8B-B14F-4D97-AF65-F5344CB8AC3E}">
        <p14:creationId xmlns:p14="http://schemas.microsoft.com/office/powerpoint/2010/main" val="157205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1.png"/><Relationship Id="rId7"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latin typeface="Century Gothic" panose="020B0502020202020204" pitchFamily="34" charset="0"/>
              </a:rPr>
              <a:t>Examples</a:t>
            </a:r>
          </a:p>
        </p:txBody>
      </p:sp>
      <p:sp>
        <p:nvSpPr>
          <p:cNvPr id="6" name="Rounded Rectangle 46">
            <a:extLst>
              <a:ext uri="{FF2B5EF4-FFF2-40B4-BE49-F238E27FC236}">
                <a16:creationId xmlns:a16="http://schemas.microsoft.com/office/drawing/2014/main" id="{8043CB92-76B0-7531-FF1D-D9BBA9F7FFEE}"/>
              </a:ext>
            </a:extLst>
          </p:cNvPr>
          <p:cNvSpPr/>
          <p:nvPr/>
        </p:nvSpPr>
        <p:spPr>
          <a:xfrm>
            <a:off x="10115550" y="249870"/>
            <a:ext cx="1794370" cy="39783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production</a:t>
            </a:r>
          </a:p>
        </p:txBody>
      </p:sp>
      <p:pic>
        <p:nvPicPr>
          <p:cNvPr id="7" name="Picture 6" descr="background rectangle">
            <a:extLst>
              <a:ext uri="{FF2B5EF4-FFF2-40B4-BE49-F238E27FC236}">
                <a16:creationId xmlns:a16="http://schemas.microsoft.com/office/drawing/2014/main" id="{7177447C-7B22-5DDD-3925-C60920C176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8" name="Title 3">
            <a:extLst>
              <a:ext uri="{FF2B5EF4-FFF2-40B4-BE49-F238E27FC236}">
                <a16:creationId xmlns:a16="http://schemas.microsoft.com/office/drawing/2014/main" id="{4AFD5A5F-6C78-4BE2-02E5-B6A6A53A5903}"/>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defRPr/>
            </a:pPr>
            <a:r>
              <a:rPr lang="en-GB" sz="3600" b="1" dirty="0">
                <a:solidFill>
                  <a:sysClr val="window" lastClr="FFFFFF"/>
                </a:solidFill>
              </a:rPr>
              <a:t>Examples</a:t>
            </a:r>
          </a:p>
        </p:txBody>
      </p:sp>
      <p:sp>
        <p:nvSpPr>
          <p:cNvPr id="11" name="TextBox 10">
            <a:extLst>
              <a:ext uri="{FF2B5EF4-FFF2-40B4-BE49-F238E27FC236}">
                <a16:creationId xmlns:a16="http://schemas.microsoft.com/office/drawing/2014/main" id="{0EEEF1F3-E698-FCBA-03B4-E74BD0E7A606}"/>
              </a:ext>
            </a:extLst>
          </p:cNvPr>
          <p:cNvSpPr txBox="1"/>
          <p:nvPr/>
        </p:nvSpPr>
        <p:spPr>
          <a:xfrm>
            <a:off x="907617" y="1720840"/>
            <a:ext cx="10376766" cy="34163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7200" b="1" dirty="0">
                <a:solidFill>
                  <a:srgbClr val="4472C4">
                    <a:lumMod val="50000"/>
                  </a:srgbClr>
                </a:solidFill>
                <a:latin typeface="Century Gothic" panose="020F0302020204030204"/>
              </a:rPr>
              <a:t>(Freer) production tasks eliciting personal response</a:t>
            </a:r>
          </a:p>
        </p:txBody>
      </p:sp>
    </p:spTree>
    <p:extLst>
      <p:ext uri="{BB962C8B-B14F-4D97-AF65-F5344CB8AC3E}">
        <p14:creationId xmlns:p14="http://schemas.microsoft.com/office/powerpoint/2010/main" val="41139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fr-FR" sz="3600" b="1">
                <a:solidFill>
                  <a:schemeClr val="bg1"/>
                </a:solidFill>
              </a:rPr>
              <a:t>À ton tour !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B246F8A4-7880-0F40-96B1-C45E974017BC}"/>
              </a:ext>
            </a:extLst>
          </p:cNvPr>
          <p:cNvSpPr txBox="1"/>
          <p:nvPr/>
        </p:nvSpPr>
        <p:spPr>
          <a:xfrm>
            <a:off x="276793" y="1334659"/>
            <a:ext cx="11915207" cy="830997"/>
          </a:xfrm>
          <a:prstGeom prst="rect">
            <a:avLst/>
          </a:prstGeom>
          <a:noFill/>
        </p:spPr>
        <p:txBody>
          <a:bodyPr wrap="square" rtlCol="0">
            <a:spAutoFit/>
          </a:bodyPr>
          <a:lstStyle/>
          <a:p>
            <a:r>
              <a:rPr lang="fr-FR" sz="2400" dirty="0">
                <a:solidFill>
                  <a:srgbClr val="115076"/>
                </a:solidFill>
                <a:latin typeface="Century Gothic" panose="020B0502020202020204" pitchFamily="34" charset="0"/>
              </a:rPr>
              <a:t>Écris un nouveau couplet. Tu vas commencer tes phrases avec je ou tu ?</a:t>
            </a:r>
          </a:p>
          <a:p>
            <a:r>
              <a:rPr lang="en-GB" sz="2400" dirty="0">
                <a:solidFill>
                  <a:srgbClr val="115076"/>
                </a:solidFill>
                <a:latin typeface="Century Gothic" panose="020B0502020202020204" pitchFamily="34" charset="0"/>
              </a:rPr>
              <a:t>Try to include a rhyming pattern in your verse if possible!</a:t>
            </a:r>
          </a:p>
        </p:txBody>
      </p:sp>
      <p:graphicFrame>
        <p:nvGraphicFramePr>
          <p:cNvPr id="5" name="Table 10">
            <a:extLst>
              <a:ext uri="{FF2B5EF4-FFF2-40B4-BE49-F238E27FC236}">
                <a16:creationId xmlns:a16="http://schemas.microsoft.com/office/drawing/2014/main" id="{BCD0FE4D-3E96-784E-8572-9464B382CF2A}"/>
              </a:ext>
            </a:extLst>
          </p:cNvPr>
          <p:cNvGraphicFramePr>
            <a:graphicFrameLocks noGrp="1"/>
          </p:cNvGraphicFramePr>
          <p:nvPr/>
        </p:nvGraphicFramePr>
        <p:xfrm>
          <a:off x="276793" y="2499734"/>
          <a:ext cx="7898061" cy="3439746"/>
        </p:xfrm>
        <a:graphic>
          <a:graphicData uri="http://schemas.openxmlformats.org/drawingml/2006/table">
            <a:tbl>
              <a:tblPr firstRow="1" bandRow="1">
                <a:tableStyleId>{5940675A-B579-460E-94D1-54222C63F5DA}</a:tableStyleId>
              </a:tblPr>
              <a:tblGrid>
                <a:gridCol w="7898061">
                  <a:extLst>
                    <a:ext uri="{9D8B030D-6E8A-4147-A177-3AD203B41FA5}">
                      <a16:colId xmlns:a16="http://schemas.microsoft.com/office/drawing/2014/main" val="3396217534"/>
                    </a:ext>
                  </a:extLst>
                </a:gridCol>
              </a:tblGrid>
              <a:tr h="631746">
                <a:tc>
                  <a:txBody>
                    <a:bodyPr/>
                    <a:lstStyle/>
                    <a:p>
                      <a:pPr algn="ctr"/>
                      <a:r>
                        <a:rPr lang="fr-FR" sz="2400" b="0" i="0" noProof="0" dirty="0">
                          <a:solidFill>
                            <a:srgbClr val="115076"/>
                          </a:solidFill>
                          <a:latin typeface="Century Gothic" panose="020B0502020202020204" pitchFamily="34" charset="0"/>
                        </a:rPr>
                        <a:t>Groupe de mots qui riment</a:t>
                      </a:r>
                    </a:p>
                  </a:txBody>
                  <a:tcPr marL="72000" marR="72000" marT="72000" marB="72000">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3940147338"/>
                  </a:ext>
                </a:extLst>
              </a:tr>
              <a:tr h="936000">
                <a:tc>
                  <a:txBody>
                    <a:bodyPr/>
                    <a:lstStyle/>
                    <a:p>
                      <a:pPr algn="ctr"/>
                      <a:r>
                        <a:rPr lang="fr-FR" sz="2400" b="0" i="0" noProof="0" dirty="0">
                          <a:solidFill>
                            <a:srgbClr val="E87D1E"/>
                          </a:solidFill>
                          <a:latin typeface="Century Gothic" panose="020B0502020202020204" pitchFamily="34" charset="0"/>
                        </a:rPr>
                        <a:t>la mer, </a:t>
                      </a:r>
                      <a:r>
                        <a:rPr lang="fr-FR" sz="2400" noProof="0" dirty="0">
                          <a:solidFill>
                            <a:srgbClr val="115076"/>
                          </a:solidFill>
                        </a:rPr>
                        <a:t>la frontière, le partenaire, la guerre, le verre, l’hiver, le père, hier </a:t>
                      </a:r>
                    </a:p>
                  </a:txBody>
                  <a:tcPr marL="72000" marR="72000" marT="72000" marB="72000"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191778450"/>
                  </a:ext>
                </a:extLst>
              </a:tr>
              <a:tr h="936000">
                <a:tc>
                  <a:txBody>
                    <a:bodyPr/>
                    <a:lstStyle/>
                    <a:p>
                      <a:pPr algn="ctr"/>
                      <a:r>
                        <a:rPr lang="fr-FR" sz="2400" b="0" i="0" noProof="0" dirty="0">
                          <a:solidFill>
                            <a:srgbClr val="E87D1E"/>
                          </a:solidFill>
                          <a:latin typeface="Century Gothic" panose="020B0502020202020204" pitchFamily="34" charset="0"/>
                        </a:rPr>
                        <a:t>le prix, l’envie, </a:t>
                      </a:r>
                      <a:r>
                        <a:rPr lang="fr-FR" sz="2400" noProof="0" dirty="0">
                          <a:solidFill>
                            <a:srgbClr val="115076"/>
                          </a:solidFill>
                        </a:rPr>
                        <a:t>le produit, la pluie, la maladie, samedi, lundi, la vie</a:t>
                      </a:r>
                    </a:p>
                  </a:txBody>
                  <a:tcPr marL="72000" marR="72000" marT="72000" marB="72000"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497397067"/>
                  </a:ext>
                </a:extLst>
              </a:tr>
              <a:tr h="936000">
                <a:tc>
                  <a:txBody>
                    <a:bodyPr/>
                    <a:lstStyle/>
                    <a:p>
                      <a:pPr algn="ctr"/>
                      <a:r>
                        <a:rPr lang="fr-FR" sz="2400" b="0" i="0" noProof="0" dirty="0">
                          <a:solidFill>
                            <a:srgbClr val="E87D1E"/>
                          </a:solidFill>
                          <a:latin typeface="Century Gothic" panose="020B0502020202020204" pitchFamily="34" charset="0"/>
                        </a:rPr>
                        <a:t>la reconnaissance, le sens, </a:t>
                      </a:r>
                      <a:r>
                        <a:rPr lang="fr-FR" sz="2400" noProof="0" dirty="0">
                          <a:solidFill>
                            <a:srgbClr val="115076"/>
                          </a:solidFill>
                        </a:rPr>
                        <a:t>la science, la chance, blanche (f), dimanche </a:t>
                      </a:r>
                    </a:p>
                  </a:txBody>
                  <a:tcPr marL="72000" marR="72000" marT="72000" marB="72000"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noFill/>
                  </a:tcPr>
                </a:tc>
                <a:extLst>
                  <a:ext uri="{0D108BD9-81ED-4DB2-BD59-A6C34878D82A}">
                    <a16:rowId xmlns:a16="http://schemas.microsoft.com/office/drawing/2014/main" val="3344034196"/>
                  </a:ext>
                </a:extLst>
              </a:tr>
            </a:tbl>
          </a:graphicData>
        </a:graphic>
      </p:graphicFrame>
      <p:sp>
        <p:nvSpPr>
          <p:cNvPr id="10" name="Rounded Rectangular Callout 11">
            <a:extLst>
              <a:ext uri="{FF2B5EF4-FFF2-40B4-BE49-F238E27FC236}">
                <a16:creationId xmlns:a16="http://schemas.microsoft.com/office/drawing/2014/main" id="{EF3CD323-00A8-4ABD-A6B2-DBAE07CD50DE}"/>
              </a:ext>
            </a:extLst>
          </p:cNvPr>
          <p:cNvSpPr/>
          <p:nvPr/>
        </p:nvSpPr>
        <p:spPr>
          <a:xfrm>
            <a:off x="8020593" y="2954874"/>
            <a:ext cx="3889327" cy="2529466"/>
          </a:xfrm>
          <a:prstGeom prst="wedgeRoundRectCallout">
            <a:avLst>
              <a:gd name="adj1" fmla="val 20806"/>
              <a:gd name="adj2" fmla="val 66515"/>
              <a:gd name="adj3" fmla="val 16667"/>
            </a:avLst>
          </a:prstGeom>
          <a:solidFill>
            <a:srgbClr val="115076"/>
          </a:solidFill>
          <a:ln>
            <a:solidFill>
              <a:srgbClr val="E87D1E"/>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dirty="0">
                <a:latin typeface="Century Gothic" panose="020B0502020202020204" pitchFamily="34" charset="0"/>
              </a:rPr>
              <a:t>Tip: It’s easy to rhyme French verbs because they have similar endings in the infinitive</a:t>
            </a:r>
            <a:br>
              <a:rPr lang="en-GB" sz="2400" dirty="0">
                <a:latin typeface="Century Gothic" panose="020B0502020202020204" pitchFamily="34" charset="0"/>
              </a:rPr>
            </a:br>
            <a:r>
              <a:rPr lang="en-GB" sz="2400" dirty="0">
                <a:latin typeface="Century Gothic" panose="020B0502020202020204" pitchFamily="34" charset="0"/>
              </a:rPr>
              <a:t>(-er, -ir, - re) and the past ( -é)!</a:t>
            </a:r>
          </a:p>
        </p:txBody>
      </p:sp>
    </p:spTree>
    <p:extLst>
      <p:ext uri="{BB962C8B-B14F-4D97-AF65-F5344CB8AC3E}">
        <p14:creationId xmlns:p14="http://schemas.microsoft.com/office/powerpoint/2010/main" val="213748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755156" cy="707849"/>
          </a:xfrm>
        </p:spPr>
        <p:txBody>
          <a:bodyPr>
            <a:normAutofit fontScale="90000"/>
          </a:bodyPr>
          <a:lstStyle/>
          <a:p>
            <a:r>
              <a:rPr lang="fr-FR" sz="3600" b="1" dirty="0">
                <a:solidFill>
                  <a:schemeClr val="bg1"/>
                </a:solidFill>
              </a:rPr>
              <a:t>C’est qui et quand ? [1/2]</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9620250" y="251188"/>
            <a:ext cx="228967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parler/écrire</a:t>
            </a:r>
          </a:p>
        </p:txBody>
      </p:sp>
      <p:sp>
        <p:nvSpPr>
          <p:cNvPr id="6" name="TextBox 5">
            <a:extLst>
              <a:ext uri="{FF2B5EF4-FFF2-40B4-BE49-F238E27FC236}">
                <a16:creationId xmlns:a16="http://schemas.microsoft.com/office/drawing/2014/main" id="{A2AECFFE-55D9-ED46-9E49-F19805C09A6A}"/>
              </a:ext>
            </a:extLst>
          </p:cNvPr>
          <p:cNvSpPr txBox="1"/>
          <p:nvPr/>
        </p:nvSpPr>
        <p:spPr>
          <a:xfrm>
            <a:off x="180000" y="1296000"/>
            <a:ext cx="5760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Au collège aujourd’hui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J’aime …</a:t>
            </a:r>
          </a:p>
        </p:txBody>
      </p:sp>
      <p:sp>
        <p:nvSpPr>
          <p:cNvPr id="12" name="TextBox 11">
            <a:extLst>
              <a:ext uri="{FF2B5EF4-FFF2-40B4-BE49-F238E27FC236}">
                <a16:creationId xmlns:a16="http://schemas.microsoft.com/office/drawing/2014/main" id="{AAA3AE83-3CC8-4B63-A9EA-49AD1E4EF2E7}"/>
              </a:ext>
            </a:extLst>
          </p:cNvPr>
          <p:cNvSpPr txBox="1"/>
          <p:nvPr/>
        </p:nvSpPr>
        <p:spPr>
          <a:xfrm>
            <a:off x="180000" y="2524772"/>
            <a:ext cx="5760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4472C4">
                    <a:lumMod val="50000"/>
                  </a:srgbClr>
                </a:solidFill>
                <a:latin typeface="Century Gothic" panose="020F0302020204030204"/>
              </a:rPr>
              <a:t>À l’école primaire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Je respectais…</a:t>
            </a:r>
          </a:p>
        </p:txBody>
      </p:sp>
      <p:sp>
        <p:nvSpPr>
          <p:cNvPr id="13" name="TextBox 12">
            <a:extLst>
              <a:ext uri="{FF2B5EF4-FFF2-40B4-BE49-F238E27FC236}">
                <a16:creationId xmlns:a16="http://schemas.microsoft.com/office/drawing/2014/main" id="{E2C662E8-5C9F-462A-879D-65443C304EC8}"/>
              </a:ext>
            </a:extLst>
          </p:cNvPr>
          <p:cNvSpPr txBox="1"/>
          <p:nvPr/>
        </p:nvSpPr>
        <p:spPr>
          <a:xfrm>
            <a:off x="3060000" y="2940270"/>
            <a:ext cx="57600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472C4">
                    <a:lumMod val="50000"/>
                  </a:srgbClr>
                </a:solidFill>
                <a:latin typeface="Century Gothic" panose="020F0302020204030204"/>
              </a:rPr>
              <a:t>Il/elle jouait…</a:t>
            </a:r>
          </a:p>
        </p:txBody>
      </p:sp>
      <p:sp>
        <p:nvSpPr>
          <p:cNvPr id="14" name="TextBox 13">
            <a:extLst>
              <a:ext uri="{FF2B5EF4-FFF2-40B4-BE49-F238E27FC236}">
                <a16:creationId xmlns:a16="http://schemas.microsoft.com/office/drawing/2014/main" id="{C5BF5475-F074-496C-878E-853AB42F26FC}"/>
              </a:ext>
            </a:extLst>
          </p:cNvPr>
          <p:cNvSpPr txBox="1"/>
          <p:nvPr/>
        </p:nvSpPr>
        <p:spPr>
          <a:xfrm>
            <a:off x="5791510" y="730428"/>
            <a:ext cx="57872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Talk about how you have changed</a:t>
            </a:r>
          </a:p>
        </p:txBody>
      </p:sp>
      <p:pic>
        <p:nvPicPr>
          <p:cNvPr id="3" name="Picture 2">
            <a:extLst>
              <a:ext uri="{FF2B5EF4-FFF2-40B4-BE49-F238E27FC236}">
                <a16:creationId xmlns:a16="http://schemas.microsoft.com/office/drawing/2014/main" id="{15214F6F-CA1A-4FE2-A2F9-8908C9C0F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5" y="4058049"/>
            <a:ext cx="2310179" cy="2310179"/>
          </a:xfrm>
          <a:prstGeom prst="rect">
            <a:avLst/>
          </a:prstGeom>
        </p:spPr>
      </p:pic>
      <p:sp>
        <p:nvSpPr>
          <p:cNvPr id="19" name="TextBox 18">
            <a:extLst>
              <a:ext uri="{FF2B5EF4-FFF2-40B4-BE49-F238E27FC236}">
                <a16:creationId xmlns:a16="http://schemas.microsoft.com/office/drawing/2014/main" id="{B23AC0A5-131A-45C0-95EF-66752F438B87}"/>
              </a:ext>
            </a:extLst>
          </p:cNvPr>
          <p:cNvSpPr txBox="1"/>
          <p:nvPr/>
        </p:nvSpPr>
        <p:spPr>
          <a:xfrm>
            <a:off x="3060000" y="1679620"/>
            <a:ext cx="3192002"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Il/elle regarde …</a:t>
            </a:r>
          </a:p>
        </p:txBody>
      </p:sp>
      <p:sp>
        <p:nvSpPr>
          <p:cNvPr id="16" name="Speech Bubble: Rectangle with Corners Rounded 15">
            <a:extLst>
              <a:ext uri="{FF2B5EF4-FFF2-40B4-BE49-F238E27FC236}">
                <a16:creationId xmlns:a16="http://schemas.microsoft.com/office/drawing/2014/main" id="{487D6430-A9A0-4F4B-A871-4ED3ACD996BC}"/>
              </a:ext>
            </a:extLst>
          </p:cNvPr>
          <p:cNvSpPr/>
          <p:nvPr/>
        </p:nvSpPr>
        <p:spPr>
          <a:xfrm>
            <a:off x="2028058" y="3756494"/>
            <a:ext cx="3075637" cy="1179403"/>
          </a:xfrm>
          <a:prstGeom prst="wedgeRoundRectCallout">
            <a:avLst>
              <a:gd name="adj1" fmla="val -52128"/>
              <a:gd name="adj2" fmla="val 70661"/>
              <a:gd name="adj3" fmla="val 16667"/>
            </a:avLst>
          </a:prstGeom>
          <a:solidFill>
            <a:srgbClr val="104F7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entury Gothic" panose="020B0502020202020204" pitchFamily="34" charset="0"/>
              </a:rPr>
              <a:t>Je jouais au foot tous les jours.</a:t>
            </a:r>
          </a:p>
        </p:txBody>
      </p:sp>
      <p:pic>
        <p:nvPicPr>
          <p:cNvPr id="1026" name="Picture 2" descr="Paper, Write, Texture, Lines, Template, Writing Paper">
            <a:extLst>
              <a:ext uri="{FF2B5EF4-FFF2-40B4-BE49-F238E27FC236}">
                <a16:creationId xmlns:a16="http://schemas.microsoft.com/office/drawing/2014/main" id="{0424ED13-9ABE-4CB6-8CA2-323169CAE1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83" t="33488" r="10241" b="37047"/>
          <a:stretch/>
        </p:blipFill>
        <p:spPr bwMode="auto">
          <a:xfrm>
            <a:off x="5755156" y="3817393"/>
            <a:ext cx="5105809" cy="23101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3BF342D-949F-4125-B55E-C501D8227AB4}"/>
              </a:ext>
            </a:extLst>
          </p:cNvPr>
          <p:cNvSpPr txBox="1"/>
          <p:nvPr/>
        </p:nvSpPr>
        <p:spPr>
          <a:xfrm>
            <a:off x="5776047" y="4134624"/>
            <a:ext cx="5105809" cy="461665"/>
          </a:xfrm>
          <a:prstGeom prst="rect">
            <a:avLst/>
          </a:prstGeom>
          <a:noFill/>
        </p:spPr>
        <p:txBody>
          <a:bodyPr wrap="square" rtlCol="0">
            <a:spAutoFit/>
          </a:bodyPr>
          <a:lstStyle/>
          <a:p>
            <a:pPr algn="l"/>
            <a:r>
              <a:rPr lang="fr-FR" sz="2400" dirty="0">
                <a:solidFill>
                  <a:schemeClr val="accent5">
                    <a:lumMod val="50000"/>
                  </a:schemeClr>
                </a:solidFill>
                <a:latin typeface="Segoe Print" panose="02000600000000000000" pitchFamily="2" charset="0"/>
              </a:rPr>
              <a:t>Je jouais au foot tous les jours.</a:t>
            </a:r>
          </a:p>
        </p:txBody>
      </p:sp>
      <p:pic>
        <p:nvPicPr>
          <p:cNvPr id="9" name="Picture 8" descr="A picture containing toy, doll&#10;&#10;Description automatically generated">
            <a:extLst>
              <a:ext uri="{FF2B5EF4-FFF2-40B4-BE49-F238E27FC236}">
                <a16:creationId xmlns:a16="http://schemas.microsoft.com/office/drawing/2014/main" id="{108C99A1-9083-4D16-A249-AEA240387B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0250" y="3430553"/>
            <a:ext cx="2937675" cy="2937675"/>
          </a:xfrm>
          <a:prstGeom prst="rect">
            <a:avLst/>
          </a:prstGeom>
        </p:spPr>
      </p:pic>
      <p:sp>
        <p:nvSpPr>
          <p:cNvPr id="23" name="Speech Bubble: Rectangle with Corners Rounded 22">
            <a:extLst>
              <a:ext uri="{FF2B5EF4-FFF2-40B4-BE49-F238E27FC236}">
                <a16:creationId xmlns:a16="http://schemas.microsoft.com/office/drawing/2014/main" id="{092F0473-10AF-46FC-B5DE-5221F1120332}"/>
              </a:ext>
            </a:extLst>
          </p:cNvPr>
          <p:cNvSpPr/>
          <p:nvPr/>
        </p:nvSpPr>
        <p:spPr>
          <a:xfrm>
            <a:off x="2028058" y="3756494"/>
            <a:ext cx="3075637" cy="1179403"/>
          </a:xfrm>
          <a:prstGeom prst="wedgeRoundRectCallout">
            <a:avLst>
              <a:gd name="adj1" fmla="val -52128"/>
              <a:gd name="adj2" fmla="val 70661"/>
              <a:gd name="adj3" fmla="val 16667"/>
            </a:avLst>
          </a:prstGeom>
          <a:solidFill>
            <a:srgbClr val="104F7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entury Gothic" panose="020B0502020202020204" pitchFamily="34" charset="0"/>
              </a:rPr>
              <a:t>Il écrit beaucoup.</a:t>
            </a:r>
          </a:p>
        </p:txBody>
      </p:sp>
      <p:sp>
        <p:nvSpPr>
          <p:cNvPr id="24" name="TextBox 23">
            <a:extLst>
              <a:ext uri="{FF2B5EF4-FFF2-40B4-BE49-F238E27FC236}">
                <a16:creationId xmlns:a16="http://schemas.microsoft.com/office/drawing/2014/main" id="{F16C2FAD-A797-4E1E-ADCE-886D4B2E887E}"/>
              </a:ext>
            </a:extLst>
          </p:cNvPr>
          <p:cNvSpPr txBox="1"/>
          <p:nvPr/>
        </p:nvSpPr>
        <p:spPr>
          <a:xfrm>
            <a:off x="5779901" y="4596289"/>
            <a:ext cx="5105809" cy="461665"/>
          </a:xfrm>
          <a:prstGeom prst="rect">
            <a:avLst/>
          </a:prstGeom>
          <a:noFill/>
        </p:spPr>
        <p:txBody>
          <a:bodyPr wrap="square" rtlCol="0">
            <a:spAutoFit/>
          </a:bodyPr>
          <a:lstStyle/>
          <a:p>
            <a:pPr algn="l"/>
            <a:r>
              <a:rPr lang="fr-FR" sz="2400" dirty="0">
                <a:solidFill>
                  <a:schemeClr val="accent5">
                    <a:lumMod val="50000"/>
                  </a:schemeClr>
                </a:solidFill>
                <a:latin typeface="Segoe Print" panose="02000600000000000000" pitchFamily="2" charset="0"/>
              </a:rPr>
              <a:t>Il écrit beaucoup.</a:t>
            </a:r>
          </a:p>
        </p:txBody>
      </p:sp>
      <p:sp>
        <p:nvSpPr>
          <p:cNvPr id="25" name="Speech Bubble: Rectangle with Corners Rounded 24">
            <a:extLst>
              <a:ext uri="{FF2B5EF4-FFF2-40B4-BE49-F238E27FC236}">
                <a16:creationId xmlns:a16="http://schemas.microsoft.com/office/drawing/2014/main" id="{852891D1-AAEA-4634-951A-AF01D736B56A}"/>
              </a:ext>
            </a:extLst>
          </p:cNvPr>
          <p:cNvSpPr/>
          <p:nvPr/>
        </p:nvSpPr>
        <p:spPr>
          <a:xfrm>
            <a:off x="2028058" y="3756494"/>
            <a:ext cx="3075637" cy="1179403"/>
          </a:xfrm>
          <a:prstGeom prst="wedgeRoundRectCallout">
            <a:avLst>
              <a:gd name="adj1" fmla="val -52128"/>
              <a:gd name="adj2" fmla="val 70661"/>
              <a:gd name="adj3" fmla="val 16667"/>
            </a:avLst>
          </a:prstGeom>
          <a:solidFill>
            <a:srgbClr val="104F7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entury Gothic" panose="020B0502020202020204" pitchFamily="34" charset="0"/>
              </a:rPr>
              <a:t>J’aime étudier.</a:t>
            </a:r>
          </a:p>
        </p:txBody>
      </p:sp>
      <p:sp>
        <p:nvSpPr>
          <p:cNvPr id="26" name="TextBox 25">
            <a:extLst>
              <a:ext uri="{FF2B5EF4-FFF2-40B4-BE49-F238E27FC236}">
                <a16:creationId xmlns:a16="http://schemas.microsoft.com/office/drawing/2014/main" id="{7989CACB-767F-4B5D-B9BC-5F424F8AE27C}"/>
              </a:ext>
            </a:extLst>
          </p:cNvPr>
          <p:cNvSpPr txBox="1"/>
          <p:nvPr/>
        </p:nvSpPr>
        <p:spPr>
          <a:xfrm>
            <a:off x="5791510" y="4986632"/>
            <a:ext cx="5105809" cy="461665"/>
          </a:xfrm>
          <a:prstGeom prst="rect">
            <a:avLst/>
          </a:prstGeom>
          <a:noFill/>
        </p:spPr>
        <p:txBody>
          <a:bodyPr wrap="square" rtlCol="0">
            <a:spAutoFit/>
          </a:bodyPr>
          <a:lstStyle/>
          <a:p>
            <a:pPr algn="l"/>
            <a:r>
              <a:rPr lang="fr-FR" sz="2400" dirty="0">
                <a:solidFill>
                  <a:schemeClr val="accent5">
                    <a:lumMod val="50000"/>
                  </a:schemeClr>
                </a:solidFill>
                <a:latin typeface="Segoe Print" panose="02000600000000000000" pitchFamily="2" charset="0"/>
              </a:rPr>
              <a:t>J’aime étudier.</a:t>
            </a:r>
          </a:p>
        </p:txBody>
      </p:sp>
      <p:sp>
        <p:nvSpPr>
          <p:cNvPr id="27" name="Speech Bubble: Rectangle with Corners Rounded 26">
            <a:extLst>
              <a:ext uri="{FF2B5EF4-FFF2-40B4-BE49-F238E27FC236}">
                <a16:creationId xmlns:a16="http://schemas.microsoft.com/office/drawing/2014/main" id="{1ACF2C84-8CA4-4A1C-AD79-D109416F24D6}"/>
              </a:ext>
            </a:extLst>
          </p:cNvPr>
          <p:cNvSpPr/>
          <p:nvPr/>
        </p:nvSpPr>
        <p:spPr>
          <a:xfrm>
            <a:off x="2028058" y="3756494"/>
            <a:ext cx="3075637" cy="1179403"/>
          </a:xfrm>
          <a:prstGeom prst="wedgeRoundRectCallout">
            <a:avLst>
              <a:gd name="adj1" fmla="val -52128"/>
              <a:gd name="adj2" fmla="val 70661"/>
              <a:gd name="adj3" fmla="val 16667"/>
            </a:avLst>
          </a:prstGeom>
          <a:solidFill>
            <a:srgbClr val="104F75"/>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Century Gothic" panose="020B0502020202020204" pitchFamily="34" charset="0"/>
              </a:rPr>
              <a:t>Elle respectait</a:t>
            </a:r>
          </a:p>
          <a:p>
            <a:pPr algn="ctr"/>
            <a:r>
              <a:rPr lang="fr-FR" sz="2400" dirty="0">
                <a:latin typeface="Century Gothic" panose="020B0502020202020204" pitchFamily="34" charset="0"/>
              </a:rPr>
              <a:t>les règles.</a:t>
            </a:r>
          </a:p>
        </p:txBody>
      </p:sp>
      <p:sp>
        <p:nvSpPr>
          <p:cNvPr id="28" name="TextBox 27">
            <a:extLst>
              <a:ext uri="{FF2B5EF4-FFF2-40B4-BE49-F238E27FC236}">
                <a16:creationId xmlns:a16="http://schemas.microsoft.com/office/drawing/2014/main" id="{7A4CE0EC-1466-4F2C-A179-FB3B19911BED}"/>
              </a:ext>
            </a:extLst>
          </p:cNvPr>
          <p:cNvSpPr txBox="1"/>
          <p:nvPr/>
        </p:nvSpPr>
        <p:spPr>
          <a:xfrm>
            <a:off x="5775766" y="5361931"/>
            <a:ext cx="5105809" cy="461665"/>
          </a:xfrm>
          <a:prstGeom prst="rect">
            <a:avLst/>
          </a:prstGeom>
          <a:noFill/>
        </p:spPr>
        <p:txBody>
          <a:bodyPr wrap="square" rtlCol="0">
            <a:spAutoFit/>
          </a:bodyPr>
          <a:lstStyle/>
          <a:p>
            <a:pPr algn="l"/>
            <a:r>
              <a:rPr lang="fr-FR" sz="2400" dirty="0">
                <a:solidFill>
                  <a:schemeClr val="accent5">
                    <a:lumMod val="50000"/>
                  </a:schemeClr>
                </a:solidFill>
                <a:latin typeface="Segoe Print" panose="02000600000000000000" pitchFamily="2" charset="0"/>
              </a:rPr>
              <a:t>Elle respectait les règles.</a:t>
            </a:r>
          </a:p>
        </p:txBody>
      </p:sp>
    </p:spTree>
    <p:extLst>
      <p:ext uri="{BB962C8B-B14F-4D97-AF65-F5344CB8AC3E}">
        <p14:creationId xmlns:p14="http://schemas.microsoft.com/office/powerpoint/2010/main" val="18063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3" grpId="0" animBg="1"/>
      <p:bldP spid="24" grpId="0"/>
      <p:bldP spid="25" grpId="0" animBg="1"/>
      <p:bldP spid="26" grpId="0"/>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606716" cy="707849"/>
          </a:xfrm>
        </p:spPr>
        <p:txBody>
          <a:bodyPr>
            <a:normAutofit fontScale="90000"/>
          </a:bodyPr>
          <a:lstStyle/>
          <a:p>
            <a:r>
              <a:rPr lang="en-GB" sz="3600" b="1" dirty="0">
                <a:solidFill>
                  <a:schemeClr val="bg1"/>
                </a:solidFill>
              </a:rPr>
              <a:t>C’est qui et quand ? [2/2]</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9620250" y="251188"/>
            <a:ext cx="228967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parler/écrire</a:t>
            </a:r>
          </a:p>
        </p:txBody>
      </p:sp>
      <p:sp>
        <p:nvSpPr>
          <p:cNvPr id="6" name="TextBox 5">
            <a:extLst>
              <a:ext uri="{FF2B5EF4-FFF2-40B4-BE49-F238E27FC236}">
                <a16:creationId xmlns:a16="http://schemas.microsoft.com/office/drawing/2014/main" id="{A2AECFFE-55D9-ED46-9E49-F19805C09A6A}"/>
              </a:ext>
            </a:extLst>
          </p:cNvPr>
          <p:cNvSpPr txBox="1"/>
          <p:nvPr/>
        </p:nvSpPr>
        <p:spPr>
          <a:xfrm>
            <a:off x="348441" y="1296000"/>
            <a:ext cx="57600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Au collège aujourd’hui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Je mange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J’aime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Je voyage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Je retourne…</a:t>
            </a:r>
          </a:p>
        </p:txBody>
      </p:sp>
      <p:sp>
        <p:nvSpPr>
          <p:cNvPr id="11" name="TextBox 10">
            <a:extLst>
              <a:ext uri="{FF2B5EF4-FFF2-40B4-BE49-F238E27FC236}">
                <a16:creationId xmlns:a16="http://schemas.microsoft.com/office/drawing/2014/main" id="{FD65D420-6BBE-4AB9-9E18-5367E1381AF9}"/>
              </a:ext>
            </a:extLst>
          </p:cNvPr>
          <p:cNvSpPr txBox="1"/>
          <p:nvPr/>
        </p:nvSpPr>
        <p:spPr>
          <a:xfrm>
            <a:off x="3801980" y="1283553"/>
            <a:ext cx="3609473"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400" dirty="0">
              <a:solidFill>
                <a:srgbClr val="4472C4">
                  <a:lumMod val="50000"/>
                </a:srgbClr>
              </a:solidFill>
              <a:latin typeface="Century Gothic" panose="020F03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Il/elle fait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Il/elle regarde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Il/elle gagne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Il/elle étudie…</a:t>
            </a:r>
          </a:p>
        </p:txBody>
      </p:sp>
      <p:sp>
        <p:nvSpPr>
          <p:cNvPr id="12" name="TextBox 11">
            <a:extLst>
              <a:ext uri="{FF2B5EF4-FFF2-40B4-BE49-F238E27FC236}">
                <a16:creationId xmlns:a16="http://schemas.microsoft.com/office/drawing/2014/main" id="{AAA3AE83-3CC8-4B63-A9EA-49AD1E4EF2E7}"/>
              </a:ext>
            </a:extLst>
          </p:cNvPr>
          <p:cNvSpPr txBox="1"/>
          <p:nvPr/>
        </p:nvSpPr>
        <p:spPr>
          <a:xfrm>
            <a:off x="348441" y="3604052"/>
            <a:ext cx="57600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4472C4">
                    <a:lumMod val="50000"/>
                  </a:srgbClr>
                </a:solidFill>
                <a:latin typeface="Century Gothic" panose="020F0302020204030204"/>
              </a:rPr>
              <a:t>À l’école primaire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Je respectais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Je quittais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J’achetais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Je tombais…</a:t>
            </a:r>
          </a:p>
        </p:txBody>
      </p:sp>
      <p:sp>
        <p:nvSpPr>
          <p:cNvPr id="13" name="TextBox 12">
            <a:extLst>
              <a:ext uri="{FF2B5EF4-FFF2-40B4-BE49-F238E27FC236}">
                <a16:creationId xmlns:a16="http://schemas.microsoft.com/office/drawing/2014/main" id="{E2C662E8-5C9F-462A-879D-65443C304EC8}"/>
              </a:ext>
            </a:extLst>
          </p:cNvPr>
          <p:cNvSpPr txBox="1"/>
          <p:nvPr/>
        </p:nvSpPr>
        <p:spPr>
          <a:xfrm>
            <a:off x="3801980" y="3591605"/>
            <a:ext cx="360947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solidFill>
                <a:srgbClr val="4472C4">
                  <a:lumMod val="50000"/>
                </a:srgbClr>
              </a:solidFill>
              <a:latin typeface="Century Gothic" panose="020F03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Il/elle jouait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Il/elle étudiait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Il/elle pensait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srgbClr val="4472C4">
                    <a:lumMod val="50000"/>
                  </a:srgbClr>
                </a:solidFill>
                <a:latin typeface="Century Gothic" panose="020F0302020204030204"/>
              </a:rPr>
              <a:t>Il/elle entrait…</a:t>
            </a:r>
          </a:p>
        </p:txBody>
      </p:sp>
      <p:pic>
        <p:nvPicPr>
          <p:cNvPr id="12290" name="Picture 2" descr="Sketch, Comic, Graphic, Element, Talk, Retro, Image">
            <a:extLst>
              <a:ext uri="{FF2B5EF4-FFF2-40B4-BE49-F238E27FC236}">
                <a16:creationId xmlns:a16="http://schemas.microsoft.com/office/drawing/2014/main" id="{092EB4B9-92EA-4AC9-8E47-34B5873E747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3284" b="64722"/>
          <a:stretch/>
        </p:blipFill>
        <p:spPr bwMode="auto">
          <a:xfrm rot="686364">
            <a:off x="7005087" y="1423783"/>
            <a:ext cx="2704358" cy="23011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ost It, Note, Pencil, Write, Write Down, Take Notes">
            <a:extLst>
              <a:ext uri="{FF2B5EF4-FFF2-40B4-BE49-F238E27FC236}">
                <a16:creationId xmlns:a16="http://schemas.microsoft.com/office/drawing/2014/main" id="{9B5F8399-39D4-4A43-8F62-E005E5BC6FD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5555" t="11667" r="13611" b="12778"/>
          <a:stretch/>
        </p:blipFill>
        <p:spPr bwMode="auto">
          <a:xfrm rot="586483">
            <a:off x="9284062" y="3623266"/>
            <a:ext cx="2518202" cy="26860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9818F7A-5D4D-4B49-82EA-539A18A70D94}"/>
              </a:ext>
            </a:extLst>
          </p:cNvPr>
          <p:cNvSpPr txBox="1"/>
          <p:nvPr/>
        </p:nvSpPr>
        <p:spPr>
          <a:xfrm>
            <a:off x="5791510" y="730428"/>
            <a:ext cx="57872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Talk about how you have changed</a:t>
            </a:r>
          </a:p>
        </p:txBody>
      </p:sp>
    </p:spTree>
    <p:extLst>
      <p:ext uri="{BB962C8B-B14F-4D97-AF65-F5344CB8AC3E}">
        <p14:creationId xmlns:p14="http://schemas.microsoft.com/office/powerpoint/2010/main" val="86164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5903843" cy="707849"/>
          </a:xfrm>
        </p:spPr>
        <p:txBody>
          <a:bodyPr>
            <a:normAutofit/>
          </a:bodyPr>
          <a:lstStyle/>
          <a:p>
            <a:r>
              <a:rPr lang="fr-FR" sz="3100" b="1" dirty="0">
                <a:solidFill>
                  <a:schemeClr val="bg1"/>
                </a:solidFill>
              </a:rPr>
              <a:t>De nouvelles responsabilités</a:t>
            </a:r>
          </a:p>
        </p:txBody>
      </p:sp>
      <p:sp>
        <p:nvSpPr>
          <p:cNvPr id="6" name="TextBox 5">
            <a:extLst>
              <a:ext uri="{FF2B5EF4-FFF2-40B4-BE49-F238E27FC236}">
                <a16:creationId xmlns:a16="http://schemas.microsoft.com/office/drawing/2014/main" id="{6E7E97DA-2F23-F745-B756-301D480DCC3C}"/>
              </a:ext>
            </a:extLst>
          </p:cNvPr>
          <p:cNvSpPr txBox="1"/>
          <p:nvPr/>
        </p:nvSpPr>
        <p:spPr>
          <a:xfrm>
            <a:off x="160959" y="2149951"/>
            <a:ext cx="10216417" cy="4154984"/>
          </a:xfrm>
          <a:prstGeom prst="rect">
            <a:avLst/>
          </a:prstGeom>
          <a:noFill/>
        </p:spPr>
        <p:txBody>
          <a:bodyPr wrap="square" rtlCol="0">
            <a:spAutoFit/>
          </a:bodyPr>
          <a:lstStyle/>
          <a:p>
            <a:r>
              <a:rPr lang="fr-FR" sz="2400" dirty="0">
                <a:solidFill>
                  <a:srgbClr val="115076"/>
                </a:solidFill>
                <a:latin typeface="Century Gothic" panose="020B0502020202020204" pitchFamily="34" charset="0"/>
              </a:rPr>
              <a:t>Les adolescents* sont plus responsables et libres que pendant leur enfance. Ils laissent l’ancienne école pour aller au collège. Au quotidien ils doivent réfléchir à leurs habitudes et leur comportement pour construire leur avenir. </a:t>
            </a:r>
          </a:p>
          <a:p>
            <a:endParaRPr lang="fr-FR" sz="2400" dirty="0">
              <a:solidFill>
                <a:srgbClr val="115076"/>
              </a:solidFill>
              <a:latin typeface="Century Gothic" panose="020B0502020202020204" pitchFamily="34" charset="0"/>
            </a:endParaRPr>
          </a:p>
          <a:p>
            <a:r>
              <a:rPr lang="fr-FR" sz="2400" dirty="0">
                <a:solidFill>
                  <a:srgbClr val="115076"/>
                </a:solidFill>
                <a:latin typeface="Century Gothic" panose="020B0502020202020204" pitchFamily="34" charset="0"/>
              </a:rPr>
              <a:t>Les parents montrent leur confiance* quand ils donnent à leur enfant une clé de la maison familiale. Alors les adolescents peuvent rentrer à la maison tout seuls après les clubs.</a:t>
            </a:r>
          </a:p>
          <a:p>
            <a:endParaRPr lang="fr-FR" sz="2400" dirty="0">
              <a:solidFill>
                <a:srgbClr val="115076"/>
              </a:solidFill>
              <a:latin typeface="Century Gothic" panose="020B0502020202020204" pitchFamily="34" charset="0"/>
            </a:endParaRPr>
          </a:p>
          <a:p>
            <a:r>
              <a:rPr lang="fr-FR" sz="2400" dirty="0">
                <a:solidFill>
                  <a:srgbClr val="115076"/>
                </a:solidFill>
                <a:latin typeface="Century Gothic" panose="020B0502020202020204" pitchFamily="34" charset="0"/>
              </a:rPr>
              <a:t>C’est une vie différente aujourd’hui qu’il y a cinq ans! En </a:t>
            </a:r>
            <a:br>
              <a:rPr lang="fr-FR" sz="2400" dirty="0">
                <a:solidFill>
                  <a:srgbClr val="115076"/>
                </a:solidFill>
                <a:latin typeface="Century Gothic" panose="020B0502020202020204" pitchFamily="34" charset="0"/>
              </a:rPr>
            </a:br>
            <a:r>
              <a:rPr lang="fr-FR" sz="2400" dirty="0">
                <a:solidFill>
                  <a:srgbClr val="115076"/>
                </a:solidFill>
                <a:latin typeface="Century Gothic" panose="020B0502020202020204" pitchFamily="34" charset="0"/>
              </a:rPr>
              <a:t>générale, mes parents réagissent positivement aux changements*.</a:t>
            </a:r>
          </a:p>
        </p:txBody>
      </p:sp>
      <p:sp>
        <p:nvSpPr>
          <p:cNvPr id="9" name="Rounded Rectangle 46">
            <a:extLst>
              <a:ext uri="{FF2B5EF4-FFF2-40B4-BE49-F238E27FC236}">
                <a16:creationId xmlns:a16="http://schemas.microsoft.com/office/drawing/2014/main" id="{4FE78117-9311-42FD-9F40-C3D9E7B6960B}"/>
              </a:ext>
            </a:extLst>
          </p:cNvPr>
          <p:cNvSpPr/>
          <p:nvPr/>
        </p:nvSpPr>
        <p:spPr>
          <a:xfrm>
            <a:off x="9597532" y="3852993"/>
            <a:ext cx="2390605" cy="1871810"/>
          </a:xfrm>
          <a:prstGeom prst="rect">
            <a:avLst/>
          </a:prstGeom>
          <a:solidFill>
            <a:srgbClr val="105076"/>
          </a:solidFill>
          <a:ln>
            <a:solidFill>
              <a:schemeClr val="bg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fr-FR" sz="2000" i="1" u="none" strike="noStrike" kern="1200" cap="none" spc="0" normalizeH="0" baseline="0" dirty="0">
                <a:ln>
                  <a:noFill/>
                </a:ln>
                <a:solidFill>
                  <a:prstClr val="white"/>
                </a:solidFill>
                <a:effectLst/>
                <a:uLnTx/>
                <a:uFillTx/>
                <a:latin typeface="Century Gothic" panose="020B0502020202020204" pitchFamily="34" charset="0"/>
                <a:ea typeface="+mn-ea"/>
                <a:cs typeface="+mn-cs"/>
              </a:rPr>
              <a:t>l’adolescent</a:t>
            </a: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 </a:t>
            </a:r>
            <a:b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teenager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prstClr val="white"/>
                </a:solidFill>
                <a:latin typeface="Century Gothic" panose="020B0502020202020204" pitchFamily="34" charset="0"/>
              </a:rPr>
              <a:t>*</a:t>
            </a:r>
            <a:r>
              <a:rPr lang="en-GB" sz="2000" i="1" dirty="0">
                <a:solidFill>
                  <a:prstClr val="white"/>
                </a:solidFill>
                <a:latin typeface="Century Gothic" panose="020B0502020202020204" pitchFamily="34" charset="0"/>
              </a:rPr>
              <a:t>la </a:t>
            </a:r>
            <a:r>
              <a:rPr lang="fr-FR" sz="2000" i="1" dirty="0">
                <a:solidFill>
                  <a:prstClr val="white"/>
                </a:solidFill>
                <a:latin typeface="Century Gothic" panose="020B0502020202020204" pitchFamily="34" charset="0"/>
              </a:rPr>
              <a:t>confiance</a:t>
            </a:r>
            <a:r>
              <a:rPr lang="en-GB" sz="2000" i="1" dirty="0">
                <a:solidFill>
                  <a:prstClr val="white"/>
                </a:solidFill>
                <a:latin typeface="Century Gothic" panose="020B0502020202020204" pitchFamily="34" charset="0"/>
              </a:rPr>
              <a:t> </a:t>
            </a:r>
            <a:r>
              <a:rPr lang="en-GB" sz="2000" dirty="0">
                <a:solidFill>
                  <a:prstClr val="white"/>
                </a:solidFill>
                <a:latin typeface="Century Gothic" panose="020B0502020202020204" pitchFamily="34" charset="0"/>
              </a:rPr>
              <a:t>= 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 </a:t>
            </a:r>
            <a:r>
              <a:rPr kumimoji="0" lang="fr-FR" sz="2000" i="1" u="none" strike="noStrike" kern="1200" cap="none" spc="0" normalizeH="0" baseline="0" dirty="0">
                <a:ln>
                  <a:noFill/>
                </a:ln>
                <a:solidFill>
                  <a:prstClr val="white"/>
                </a:solidFill>
                <a:effectLst/>
                <a:uLnTx/>
                <a:uFillTx/>
                <a:latin typeface="Century Gothic" panose="020B0502020202020204" pitchFamily="34" charset="0"/>
                <a:ea typeface="+mn-ea"/>
                <a:cs typeface="+mn-cs"/>
              </a:rPr>
              <a:t>changement</a:t>
            </a:r>
            <a:r>
              <a:rPr kumimoji="0" lang="en-GB" sz="200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b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change</a:t>
            </a:r>
          </a:p>
        </p:txBody>
      </p:sp>
      <p:pic>
        <p:nvPicPr>
          <p:cNvPr id="12" name="Picture 11">
            <a:extLst>
              <a:ext uri="{FF2B5EF4-FFF2-40B4-BE49-F238E27FC236}">
                <a16:creationId xmlns:a16="http://schemas.microsoft.com/office/drawing/2014/main" id="{598CE2C7-EA14-4D59-9262-D38D3E5ABE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6990" y="2142650"/>
            <a:ext cx="1710343" cy="1710343"/>
          </a:xfrm>
          <a:prstGeom prst="rect">
            <a:avLst/>
          </a:prstGeom>
        </p:spPr>
      </p:pic>
      <p:sp>
        <p:nvSpPr>
          <p:cNvPr id="11" name="Rounded Rectangle 46">
            <a:extLst>
              <a:ext uri="{FF2B5EF4-FFF2-40B4-BE49-F238E27FC236}">
                <a16:creationId xmlns:a16="http://schemas.microsoft.com/office/drawing/2014/main" id="{FB09667E-50A2-4099-B9F5-10D9728BF65D}"/>
              </a:ext>
            </a:extLst>
          </p:cNvPr>
          <p:cNvSpPr/>
          <p:nvPr/>
        </p:nvSpPr>
        <p:spPr>
          <a:xfrm>
            <a:off x="10812162" y="249870"/>
            <a:ext cx="109775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E4825CCD-7CE1-4791-ACB9-64DBA4E895C0}"/>
              </a:ext>
            </a:extLst>
          </p:cNvPr>
          <p:cNvSpPr txBox="1"/>
          <p:nvPr/>
        </p:nvSpPr>
        <p:spPr>
          <a:xfrm>
            <a:off x="160961" y="1215631"/>
            <a:ext cx="11702103" cy="830997"/>
          </a:xfrm>
          <a:prstGeom prst="rect">
            <a:avLst/>
          </a:prstGeom>
          <a:noFill/>
        </p:spPr>
        <p:txBody>
          <a:bodyPr wrap="square" rtlCol="0">
            <a:spAutoFit/>
          </a:bodyPr>
          <a:lstStyle/>
          <a:p>
            <a:r>
              <a:rPr lang="fr-FR" sz="2400" dirty="0">
                <a:solidFill>
                  <a:srgbClr val="115076"/>
                </a:solidFill>
                <a:latin typeface="Century Gothic" panose="020B0502020202020204" pitchFamily="34" charset="0"/>
              </a:rPr>
              <a:t>Amir parle des différences entre l'enfance et l’adolescence.</a:t>
            </a:r>
          </a:p>
          <a:p>
            <a:r>
              <a:rPr lang="fr-FR" sz="2400" dirty="0">
                <a:solidFill>
                  <a:srgbClr val="115076"/>
                </a:solidFill>
                <a:latin typeface="Century Gothic" panose="020B0502020202020204" pitchFamily="34" charset="0"/>
              </a:rPr>
              <a:t>Que dit-il? Écris six différences en anglais.</a:t>
            </a:r>
          </a:p>
        </p:txBody>
      </p:sp>
      <p:pic>
        <p:nvPicPr>
          <p:cNvPr id="10" name="Picture 9" descr="A picture containing person, toy, doll, dark&#10;&#10;Description automatically generated">
            <a:extLst>
              <a:ext uri="{FF2B5EF4-FFF2-40B4-BE49-F238E27FC236}">
                <a16:creationId xmlns:a16="http://schemas.microsoft.com/office/drawing/2014/main" id="{6A695A5F-28F2-4A12-8872-74F12CA2F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2530" y="164223"/>
            <a:ext cx="1672457" cy="1680980"/>
          </a:xfrm>
          <a:prstGeom prst="rect">
            <a:avLst/>
          </a:prstGeom>
        </p:spPr>
      </p:pic>
      <p:pic>
        <p:nvPicPr>
          <p:cNvPr id="3" name="Picture 2" descr="A mannequin wearing a wig&#10;&#10;Description automatically generated with low confidence">
            <a:extLst>
              <a:ext uri="{FF2B5EF4-FFF2-40B4-BE49-F238E27FC236}">
                <a16:creationId xmlns:a16="http://schemas.microsoft.com/office/drawing/2014/main" id="{01B9D90B-40B4-47CE-9715-539E6F8784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0252" y="451920"/>
            <a:ext cx="1698031" cy="1698031"/>
          </a:xfrm>
          <a:prstGeom prst="rect">
            <a:avLst/>
          </a:prstGeom>
        </p:spPr>
      </p:pic>
    </p:spTree>
    <p:extLst>
      <p:ext uri="{BB962C8B-B14F-4D97-AF65-F5344CB8AC3E}">
        <p14:creationId xmlns:p14="http://schemas.microsoft.com/office/powerpoint/2010/main" val="281009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5903843" cy="707849"/>
          </a:xfrm>
        </p:spPr>
        <p:txBody>
          <a:bodyPr>
            <a:normAutofit/>
          </a:bodyPr>
          <a:lstStyle/>
          <a:p>
            <a:r>
              <a:rPr lang="fr-FR" sz="3100" b="1" dirty="0">
                <a:solidFill>
                  <a:schemeClr val="bg1"/>
                </a:solidFill>
              </a:rPr>
              <a:t>De nouvelles responsabilités</a:t>
            </a:r>
          </a:p>
        </p:txBody>
      </p:sp>
      <p:sp>
        <p:nvSpPr>
          <p:cNvPr id="6" name="TextBox 5">
            <a:extLst>
              <a:ext uri="{FF2B5EF4-FFF2-40B4-BE49-F238E27FC236}">
                <a16:creationId xmlns:a16="http://schemas.microsoft.com/office/drawing/2014/main" id="{6E7E97DA-2F23-F745-B756-301D480DCC3C}"/>
              </a:ext>
            </a:extLst>
          </p:cNvPr>
          <p:cNvSpPr txBox="1"/>
          <p:nvPr/>
        </p:nvSpPr>
        <p:spPr>
          <a:xfrm>
            <a:off x="206180" y="2423243"/>
            <a:ext cx="9387076"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teenagers</a:t>
            </a:r>
            <a:r>
              <a:rPr kumimoji="0" lang="en-GB" sz="2400" b="0" i="0" u="none" strike="noStrike" kern="1200" cap="none" spc="0" normalizeH="0" noProof="0" dirty="0">
                <a:ln>
                  <a:noFill/>
                </a:ln>
                <a:solidFill>
                  <a:srgbClr val="115076"/>
                </a:solidFill>
                <a:effectLst/>
                <a:uLnTx/>
                <a:uFillTx/>
                <a:latin typeface="Century Gothic" panose="020F0302020204030204"/>
                <a:ea typeface="+mn-ea"/>
                <a:cs typeface="+mn-cs"/>
              </a:rPr>
              <a:t> are more responsible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115076"/>
                </a:solidFill>
                <a:latin typeface="Century Gothic" panose="020F0302020204030204"/>
              </a:rPr>
              <a:t>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eenagers are freer/have more freedom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teenagers go to high school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115076"/>
                </a:solidFill>
                <a:latin typeface="Century Gothic" panose="020F0302020204030204"/>
              </a:rPr>
              <a:t>teenagers have to think about their behaviour and habits (every day)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teenagers</a:t>
            </a:r>
            <a:r>
              <a:rPr kumimoji="0" lang="en-GB" sz="2400" b="0" i="0" u="none" strike="noStrike" kern="1200" cap="none" spc="0" normalizeH="0" noProof="0" dirty="0">
                <a:ln>
                  <a:noFill/>
                </a:ln>
                <a:solidFill>
                  <a:srgbClr val="115076"/>
                </a:solidFill>
                <a:effectLst/>
                <a:uLnTx/>
                <a:uFillTx/>
                <a:latin typeface="Century Gothic" panose="020F0302020204030204"/>
                <a:ea typeface="+mn-ea"/>
                <a:cs typeface="+mn-cs"/>
              </a:rPr>
              <a:t> think about building their future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a:solidFill>
                  <a:srgbClr val="115076"/>
                </a:solidFill>
                <a:latin typeface="Century Gothic" panose="020F0302020204030204"/>
              </a:rPr>
              <a:t>parents</a:t>
            </a:r>
            <a:r>
              <a:rPr lang="en-GB" sz="2400" dirty="0">
                <a:solidFill>
                  <a:srgbClr val="115076"/>
                </a:solidFill>
                <a:latin typeface="Century Gothic" panose="020F0302020204030204"/>
              </a:rPr>
              <a:t> trust teenagers more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teenagers have a key</a:t>
            </a:r>
            <a:r>
              <a:rPr kumimoji="0" lang="en-GB" sz="2400" b="0" i="0" u="none" strike="noStrike" kern="1200" cap="none" spc="0" normalizeH="0" noProof="0" dirty="0">
                <a:ln>
                  <a:noFill/>
                </a:ln>
                <a:solidFill>
                  <a:srgbClr val="115076"/>
                </a:solidFill>
                <a:effectLst/>
                <a:uLnTx/>
                <a:uFillTx/>
                <a:latin typeface="Century Gothic" panose="020F0302020204030204"/>
                <a:ea typeface="+mn-ea"/>
                <a:cs typeface="+mn-cs"/>
              </a:rPr>
              <a:t> to the family home</a:t>
            </a:r>
            <a:endParaRPr lang="en-GB" sz="2400" dirty="0">
              <a:solidFill>
                <a:srgbClr val="115076"/>
              </a:solidFill>
              <a:latin typeface="Century Gothic" panose="020F03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teenagers can come home by themselves (after clubs)</a:t>
            </a:r>
          </a:p>
        </p:txBody>
      </p:sp>
      <p:sp>
        <p:nvSpPr>
          <p:cNvPr id="14" name="TextBox 13">
            <a:extLst>
              <a:ext uri="{FF2B5EF4-FFF2-40B4-BE49-F238E27FC236}">
                <a16:creationId xmlns:a16="http://schemas.microsoft.com/office/drawing/2014/main" id="{E4825CCD-7CE1-4791-ACB9-64DBA4E895C0}"/>
              </a:ext>
            </a:extLst>
          </p:cNvPr>
          <p:cNvSpPr txBox="1"/>
          <p:nvPr/>
        </p:nvSpPr>
        <p:spPr>
          <a:xfrm>
            <a:off x="206180" y="1292410"/>
            <a:ext cx="1170210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15076"/>
                </a:solidFill>
                <a:effectLst/>
                <a:uLnTx/>
                <a:uFillTx/>
                <a:latin typeface="Century Gothic" panose="020F0302020204030204"/>
                <a:ea typeface="+mn-ea"/>
                <a:cs typeface="+mn-cs"/>
              </a:rPr>
              <a:t>Amir parle des différences entre l'enfance et l’adolescence.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15076"/>
                </a:solidFill>
                <a:effectLst/>
                <a:uLnTx/>
                <a:uFillTx/>
                <a:latin typeface="Century Gothic" panose="020F0302020204030204"/>
                <a:ea typeface="+mn-ea"/>
                <a:cs typeface="+mn-cs"/>
              </a:rPr>
              <a:t>Que dit-il? Écris </a:t>
            </a:r>
            <a:r>
              <a:rPr kumimoji="0" lang="fr-FR" sz="2400" b="1" i="0" u="none" strike="noStrike" kern="1200" cap="none" spc="0" normalizeH="0" baseline="0" noProof="0" dirty="0">
                <a:ln>
                  <a:noFill/>
                </a:ln>
                <a:solidFill>
                  <a:srgbClr val="115076"/>
                </a:solidFill>
                <a:effectLst/>
                <a:uLnTx/>
                <a:uFillTx/>
                <a:latin typeface="Century Gothic" panose="020F0302020204030204"/>
                <a:ea typeface="+mn-ea"/>
                <a:cs typeface="+mn-cs"/>
              </a:rPr>
              <a:t>six </a:t>
            </a:r>
            <a:r>
              <a:rPr kumimoji="0" lang="fr-FR" sz="2400" b="0" i="0" u="none" strike="noStrike" kern="1200" cap="none" spc="0" normalizeH="0" baseline="0" noProof="0" dirty="0">
                <a:ln>
                  <a:noFill/>
                </a:ln>
                <a:solidFill>
                  <a:srgbClr val="115076"/>
                </a:solidFill>
                <a:effectLst/>
                <a:uLnTx/>
                <a:uFillTx/>
                <a:latin typeface="Century Gothic" panose="020F0302020204030204"/>
                <a:ea typeface="+mn-ea"/>
                <a:cs typeface="+mn-cs"/>
              </a:rPr>
              <a:t>différences en anglais.</a:t>
            </a:r>
          </a:p>
        </p:txBody>
      </p:sp>
      <p:sp>
        <p:nvSpPr>
          <p:cNvPr id="13" name="Rounded Rectangle 46">
            <a:extLst>
              <a:ext uri="{FF2B5EF4-FFF2-40B4-BE49-F238E27FC236}">
                <a16:creationId xmlns:a16="http://schemas.microsoft.com/office/drawing/2014/main" id="{4FE78117-9311-42FD-9F40-C3D9E7B6960B}"/>
              </a:ext>
            </a:extLst>
          </p:cNvPr>
          <p:cNvSpPr/>
          <p:nvPr/>
        </p:nvSpPr>
        <p:spPr>
          <a:xfrm>
            <a:off x="9597532" y="3852993"/>
            <a:ext cx="2390605" cy="1871810"/>
          </a:xfrm>
          <a:prstGeom prst="rect">
            <a:avLst/>
          </a:prstGeom>
          <a:solidFill>
            <a:srgbClr val="105076"/>
          </a:solidFill>
          <a:ln>
            <a:solidFill>
              <a:schemeClr val="bg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fr-FR" sz="2000" i="1" u="none" strike="noStrike" kern="1200" cap="none" spc="0" normalizeH="0" baseline="0" dirty="0">
                <a:ln>
                  <a:noFill/>
                </a:ln>
                <a:solidFill>
                  <a:prstClr val="white"/>
                </a:solidFill>
                <a:effectLst/>
                <a:uLnTx/>
                <a:uFillTx/>
                <a:latin typeface="Century Gothic" panose="020B0502020202020204" pitchFamily="34" charset="0"/>
                <a:ea typeface="+mn-ea"/>
                <a:cs typeface="+mn-cs"/>
              </a:rPr>
              <a:t>l’adolescent</a:t>
            </a: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 </a:t>
            </a:r>
            <a:b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teenager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prstClr val="white"/>
                </a:solidFill>
                <a:latin typeface="Century Gothic" panose="020B0502020202020204" pitchFamily="34" charset="0"/>
              </a:rPr>
              <a:t>*</a:t>
            </a:r>
            <a:r>
              <a:rPr lang="en-GB" sz="2000" i="1" dirty="0">
                <a:solidFill>
                  <a:prstClr val="white"/>
                </a:solidFill>
                <a:latin typeface="Century Gothic" panose="020B0502020202020204" pitchFamily="34" charset="0"/>
              </a:rPr>
              <a:t>la </a:t>
            </a:r>
            <a:r>
              <a:rPr lang="fr-FR" sz="2000" i="1" dirty="0">
                <a:solidFill>
                  <a:prstClr val="white"/>
                </a:solidFill>
                <a:latin typeface="Century Gothic" panose="020B0502020202020204" pitchFamily="34" charset="0"/>
              </a:rPr>
              <a:t>confiance</a:t>
            </a:r>
            <a:r>
              <a:rPr lang="en-GB" sz="2000" i="1" dirty="0">
                <a:solidFill>
                  <a:prstClr val="white"/>
                </a:solidFill>
                <a:latin typeface="Century Gothic" panose="020B0502020202020204" pitchFamily="34" charset="0"/>
              </a:rPr>
              <a:t> </a:t>
            </a:r>
            <a:r>
              <a:rPr lang="en-GB" sz="2000" dirty="0">
                <a:solidFill>
                  <a:prstClr val="white"/>
                </a:solidFill>
                <a:latin typeface="Century Gothic" panose="020B0502020202020204" pitchFamily="34" charset="0"/>
              </a:rPr>
              <a:t>= 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 </a:t>
            </a:r>
            <a:r>
              <a:rPr kumimoji="0" lang="fr-FR" sz="2000" i="1" u="none" strike="noStrike" kern="1200" cap="none" spc="0" normalizeH="0" baseline="0" dirty="0">
                <a:ln>
                  <a:noFill/>
                </a:ln>
                <a:solidFill>
                  <a:prstClr val="white"/>
                </a:solidFill>
                <a:effectLst/>
                <a:uLnTx/>
                <a:uFillTx/>
                <a:latin typeface="Century Gothic" panose="020B0502020202020204" pitchFamily="34" charset="0"/>
                <a:ea typeface="+mn-ea"/>
                <a:cs typeface="+mn-cs"/>
              </a:rPr>
              <a:t>changement</a:t>
            </a:r>
            <a:r>
              <a:rPr kumimoji="0" lang="en-GB" sz="200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b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change</a:t>
            </a:r>
          </a:p>
        </p:txBody>
      </p:sp>
      <p:pic>
        <p:nvPicPr>
          <p:cNvPr id="15" name="Picture 14">
            <a:extLst>
              <a:ext uri="{FF2B5EF4-FFF2-40B4-BE49-F238E27FC236}">
                <a16:creationId xmlns:a16="http://schemas.microsoft.com/office/drawing/2014/main" id="{598CE2C7-EA14-4D59-9262-D38D3E5ABE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6990" y="2142650"/>
            <a:ext cx="1710343" cy="1710343"/>
          </a:xfrm>
          <a:prstGeom prst="rect">
            <a:avLst/>
          </a:prstGeom>
        </p:spPr>
      </p:pic>
      <p:sp>
        <p:nvSpPr>
          <p:cNvPr id="16" name="Rounded Rectangle 46">
            <a:extLst>
              <a:ext uri="{FF2B5EF4-FFF2-40B4-BE49-F238E27FC236}">
                <a16:creationId xmlns:a16="http://schemas.microsoft.com/office/drawing/2014/main" id="{FB09667E-50A2-4099-B9F5-10D9728BF65D}"/>
              </a:ext>
            </a:extLst>
          </p:cNvPr>
          <p:cNvSpPr/>
          <p:nvPr/>
        </p:nvSpPr>
        <p:spPr>
          <a:xfrm>
            <a:off x="10812162" y="249870"/>
            <a:ext cx="109775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7" name="Picture 16" descr="A picture containing person, toy, doll, dark&#10;&#10;Description automatically generated">
            <a:extLst>
              <a:ext uri="{FF2B5EF4-FFF2-40B4-BE49-F238E27FC236}">
                <a16:creationId xmlns:a16="http://schemas.microsoft.com/office/drawing/2014/main" id="{6A695A5F-28F2-4A12-8872-74F12CA2F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2530" y="164223"/>
            <a:ext cx="1672457" cy="1680980"/>
          </a:xfrm>
          <a:prstGeom prst="rect">
            <a:avLst/>
          </a:prstGeom>
        </p:spPr>
      </p:pic>
      <p:pic>
        <p:nvPicPr>
          <p:cNvPr id="18" name="Picture 17" descr="A mannequin wearing a wig&#10;&#10;Description automatically generated with low confidence">
            <a:extLst>
              <a:ext uri="{FF2B5EF4-FFF2-40B4-BE49-F238E27FC236}">
                <a16:creationId xmlns:a16="http://schemas.microsoft.com/office/drawing/2014/main" id="{01B9D90B-40B4-47CE-9715-539E6F8784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0252" y="451920"/>
            <a:ext cx="1698031" cy="1698031"/>
          </a:xfrm>
          <a:prstGeom prst="rect">
            <a:avLst/>
          </a:prstGeom>
        </p:spPr>
      </p:pic>
    </p:spTree>
    <p:extLst>
      <p:ext uri="{BB962C8B-B14F-4D97-AF65-F5344CB8AC3E}">
        <p14:creationId xmlns:p14="http://schemas.microsoft.com/office/powerpoint/2010/main" val="74926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Les descriptions</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47216F2F-C4D1-49CB-8127-FF416BC1B548}"/>
              </a:ext>
            </a:extLst>
          </p:cNvPr>
          <p:cNvSpPr txBox="1"/>
          <p:nvPr/>
        </p:nvSpPr>
        <p:spPr>
          <a:xfrm>
            <a:off x="176462" y="1298805"/>
            <a:ext cx="11733457" cy="430887"/>
          </a:xfrm>
          <a:prstGeom prst="rect">
            <a:avLst/>
          </a:prstGeom>
          <a:noFill/>
        </p:spPr>
        <p:txBody>
          <a:bodyPr wrap="square" rtlCol="0">
            <a:spAutoFit/>
          </a:bodyPr>
          <a:lstStyle/>
          <a:p>
            <a:pPr algn="l"/>
            <a:r>
              <a:rPr lang="fr-FR" sz="2200" dirty="0">
                <a:solidFill>
                  <a:schemeClr val="accent5">
                    <a:lumMod val="50000"/>
                  </a:schemeClr>
                </a:solidFill>
                <a:latin typeface="Century Gothic" panose="020B0502020202020204" pitchFamily="34" charset="0"/>
              </a:rPr>
              <a:t>Choisis une photo. Décris la photo pour ton/ta partenaire. C’est quelle photo ?</a:t>
            </a:r>
          </a:p>
        </p:txBody>
      </p:sp>
      <p:sp>
        <p:nvSpPr>
          <p:cNvPr id="9" name="TextBox 8">
            <a:extLst>
              <a:ext uri="{FF2B5EF4-FFF2-40B4-BE49-F238E27FC236}">
                <a16:creationId xmlns:a16="http://schemas.microsoft.com/office/drawing/2014/main" id="{C83904D9-83B2-4BCA-BF29-A17DEAD6A179}"/>
              </a:ext>
            </a:extLst>
          </p:cNvPr>
          <p:cNvSpPr txBox="1"/>
          <p:nvPr/>
        </p:nvSpPr>
        <p:spPr>
          <a:xfrm>
            <a:off x="287167" y="5023427"/>
            <a:ext cx="11368585" cy="1200329"/>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vieux</a:t>
            </a:r>
            <a:r>
              <a:rPr lang="en-GB" sz="2400" dirty="0">
                <a:solidFill>
                  <a:schemeClr val="accent5">
                    <a:lumMod val="50000"/>
                  </a:schemeClr>
                </a:solidFill>
                <a:latin typeface="Century Gothic" panose="020B0502020202020204" pitchFamily="34" charset="0"/>
              </a:rPr>
              <a:t>		important	triste	nouveau 	</a:t>
            </a:r>
            <a:r>
              <a:rPr lang="en-GB" sz="2400" dirty="0" err="1">
                <a:solidFill>
                  <a:schemeClr val="accent5">
                    <a:lumMod val="50000"/>
                  </a:schemeClr>
                </a:solidFill>
                <a:latin typeface="Century Gothic" panose="020B0502020202020204" pitchFamily="34" charset="0"/>
              </a:rPr>
              <a:t>travailleur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intéressant</a:t>
            </a:r>
            <a:r>
              <a:rPr lang="en-GB" sz="2400" dirty="0">
                <a:solidFill>
                  <a:schemeClr val="accent5">
                    <a:lumMod val="50000"/>
                  </a:schemeClr>
                </a:solidFill>
                <a:latin typeface="Century Gothic" panose="020B0502020202020204" pitchFamily="34" charset="0"/>
              </a:rPr>
              <a:t>	noir		bon		</a:t>
            </a:r>
            <a:r>
              <a:rPr lang="en-GB" sz="2400" dirty="0" err="1">
                <a:solidFill>
                  <a:schemeClr val="accent5">
                    <a:lumMod val="50000"/>
                  </a:schemeClr>
                </a:solidFill>
                <a:latin typeface="Century Gothic" panose="020B0502020202020204" pitchFamily="34" charset="0"/>
              </a:rPr>
              <a:t>mauvais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jeune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méchant</a:t>
            </a:r>
            <a:r>
              <a:rPr lang="en-GB" sz="2400" dirty="0">
                <a:solidFill>
                  <a:schemeClr val="accent5">
                    <a:lumMod val="50000"/>
                  </a:schemeClr>
                </a:solidFill>
                <a:latin typeface="Century Gothic" panose="020B0502020202020204" pitchFamily="34" charset="0"/>
              </a:rPr>
              <a:t>	blanc 	grand		</a:t>
            </a:r>
            <a:r>
              <a:rPr lang="en-GB" sz="2400" dirty="0" err="1">
                <a:solidFill>
                  <a:schemeClr val="accent5">
                    <a:lumMod val="50000"/>
                  </a:schemeClr>
                </a:solidFill>
                <a:latin typeface="Century Gothic" panose="020B0502020202020204" pitchFamily="34" charset="0"/>
              </a:rPr>
              <a:t>drôle</a:t>
            </a:r>
            <a:r>
              <a:rPr lang="en-GB" sz="2400" dirty="0">
                <a:solidFill>
                  <a:schemeClr val="accent5">
                    <a:lumMod val="50000"/>
                  </a:schemeClr>
                </a:solidFill>
                <a:latin typeface="Century Gothic" panose="020B0502020202020204" pitchFamily="34" charset="0"/>
              </a:rPr>
              <a:t> 		</a:t>
            </a:r>
            <a:r>
              <a:rPr lang="fr-FR" sz="2400" dirty="0">
                <a:solidFill>
                  <a:schemeClr val="accent5">
                    <a:lumMod val="50000"/>
                  </a:schemeClr>
                </a:solidFill>
                <a:latin typeface="Century Gothic" panose="020B0502020202020204" pitchFamily="34" charset="0"/>
              </a:rPr>
              <a:t>belle	</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ambitieux</a:t>
            </a:r>
            <a:r>
              <a:rPr lang="en-GB" sz="2400" dirty="0">
                <a:solidFill>
                  <a:schemeClr val="accent5">
                    <a:lumMod val="50000"/>
                  </a:schemeClr>
                </a:solidFill>
                <a:latin typeface="Century Gothic" panose="020B0502020202020204" pitchFamily="34" charset="0"/>
              </a:rPr>
              <a:t>	petit	</a:t>
            </a:r>
            <a:r>
              <a:rPr lang="en-GB" sz="2400" dirty="0" err="1">
                <a:solidFill>
                  <a:schemeClr val="accent5">
                    <a:lumMod val="50000"/>
                  </a:schemeClr>
                </a:solidFill>
                <a:latin typeface="Century Gothic" panose="020B0502020202020204" pitchFamily="34" charset="0"/>
              </a:rPr>
              <a:t>moderne</a:t>
            </a:r>
            <a:endParaRPr lang="en-GB" sz="2400" dirty="0">
              <a:solidFill>
                <a:schemeClr val="accent5">
                  <a:lumMod val="50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33F06E1E-475C-4195-A565-ACD1E4EA2AED}"/>
              </a:ext>
            </a:extLst>
          </p:cNvPr>
          <p:cNvPicPr>
            <a:picLocks noChangeAspect="1"/>
          </p:cNvPicPr>
          <p:nvPr/>
        </p:nvPicPr>
        <p:blipFill rotWithShape="1">
          <a:blip r:embed="rId4">
            <a:extLst>
              <a:ext uri="{28A0092B-C50C-407E-A947-70E740481C1C}">
                <a14:useLocalDpi xmlns:a14="http://schemas.microsoft.com/office/drawing/2010/main" val="0"/>
              </a:ext>
            </a:extLst>
          </a:blip>
          <a:srcRect l="23958" t="9249" r="28636" b="4328"/>
          <a:stretch/>
        </p:blipFill>
        <p:spPr>
          <a:xfrm>
            <a:off x="523324" y="1870592"/>
            <a:ext cx="2432582" cy="2956375"/>
          </a:xfrm>
          <a:prstGeom prst="rect">
            <a:avLst/>
          </a:prstGeom>
        </p:spPr>
      </p:pic>
      <p:pic>
        <p:nvPicPr>
          <p:cNvPr id="11" name="Picture 10">
            <a:extLst>
              <a:ext uri="{FF2B5EF4-FFF2-40B4-BE49-F238E27FC236}">
                <a16:creationId xmlns:a16="http://schemas.microsoft.com/office/drawing/2014/main" id="{06787192-FF3F-4A61-9F87-0D17826B9D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324" y="2129028"/>
            <a:ext cx="3901440" cy="2599944"/>
          </a:xfrm>
          <a:prstGeom prst="rect">
            <a:avLst/>
          </a:prstGeom>
        </p:spPr>
      </p:pic>
      <p:pic>
        <p:nvPicPr>
          <p:cNvPr id="13" name="Picture 12">
            <a:extLst>
              <a:ext uri="{FF2B5EF4-FFF2-40B4-BE49-F238E27FC236}">
                <a16:creationId xmlns:a16="http://schemas.microsoft.com/office/drawing/2014/main" id="{5C4D43CA-919A-467F-9174-70FC95DE7C42}"/>
              </a:ext>
            </a:extLst>
          </p:cNvPr>
          <p:cNvPicPr>
            <a:picLocks noChangeAspect="1"/>
          </p:cNvPicPr>
          <p:nvPr/>
        </p:nvPicPr>
        <p:blipFill rotWithShape="1">
          <a:blip r:embed="rId6">
            <a:extLst>
              <a:ext uri="{28A0092B-C50C-407E-A947-70E740481C1C}">
                <a14:useLocalDpi xmlns:a14="http://schemas.microsoft.com/office/drawing/2010/main" val="0"/>
              </a:ext>
            </a:extLst>
          </a:blip>
          <a:srcRect l="2437" r="9766"/>
          <a:stretch/>
        </p:blipFill>
        <p:spPr>
          <a:xfrm>
            <a:off x="7754311" y="1864505"/>
            <a:ext cx="3901441" cy="2962462"/>
          </a:xfrm>
          <a:prstGeom prst="rect">
            <a:avLst/>
          </a:prstGeom>
        </p:spPr>
      </p:pic>
      <p:sp>
        <p:nvSpPr>
          <p:cNvPr id="14" name="Speech Bubble: Rectangle with Corners Rounded 13">
            <a:extLst>
              <a:ext uri="{FF2B5EF4-FFF2-40B4-BE49-F238E27FC236}">
                <a16:creationId xmlns:a16="http://schemas.microsoft.com/office/drawing/2014/main" id="{0AB52720-B799-4264-989A-97C438DD9697}"/>
              </a:ext>
            </a:extLst>
          </p:cNvPr>
          <p:cNvSpPr/>
          <p:nvPr/>
        </p:nvSpPr>
        <p:spPr>
          <a:xfrm>
            <a:off x="6457245" y="108970"/>
            <a:ext cx="3697408" cy="1048935"/>
          </a:xfrm>
          <a:prstGeom prst="wedgeRoundRectCallout">
            <a:avLst>
              <a:gd name="adj1" fmla="val 73752"/>
              <a:gd name="adj2" fmla="val 47206"/>
              <a:gd name="adj3" fmla="val 16667"/>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solidFill>
                  <a:prstClr val="white"/>
                </a:solidFill>
                <a:latin typeface="Century Gothic" panose="020B0502020202020204" pitchFamily="34" charset="0"/>
              </a:rPr>
              <a:t>C’est un __________ panda __________ et __________.</a:t>
            </a:r>
          </a:p>
        </p:txBody>
      </p:sp>
    </p:spTree>
    <p:extLst>
      <p:ext uri="{BB962C8B-B14F-4D97-AF65-F5344CB8AC3E}">
        <p14:creationId xmlns:p14="http://schemas.microsoft.com/office/powerpoint/2010/main" val="369261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Les descriptions</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47216F2F-C4D1-49CB-8127-FF416BC1B548}"/>
              </a:ext>
            </a:extLst>
          </p:cNvPr>
          <p:cNvSpPr txBox="1"/>
          <p:nvPr/>
        </p:nvSpPr>
        <p:spPr>
          <a:xfrm>
            <a:off x="176462" y="1298805"/>
            <a:ext cx="11733457" cy="430887"/>
          </a:xfrm>
          <a:prstGeom prst="rect">
            <a:avLst/>
          </a:prstGeom>
          <a:noFill/>
        </p:spPr>
        <p:txBody>
          <a:bodyPr wrap="square" rtlCol="0">
            <a:spAutoFit/>
          </a:bodyPr>
          <a:lstStyle/>
          <a:p>
            <a:pPr algn="l"/>
            <a:r>
              <a:rPr lang="fr-FR" sz="2200" dirty="0">
                <a:solidFill>
                  <a:schemeClr val="accent5">
                    <a:lumMod val="50000"/>
                  </a:schemeClr>
                </a:solidFill>
                <a:latin typeface="Century Gothic" panose="020B0502020202020204" pitchFamily="34" charset="0"/>
              </a:rPr>
              <a:t>Choisis une photo. Décris la photo pour ton/ta partenaire. C’est quelle photo ?</a:t>
            </a:r>
          </a:p>
        </p:txBody>
      </p:sp>
      <p:sp>
        <p:nvSpPr>
          <p:cNvPr id="10" name="Speech Bubble: Rectangle with Corners Rounded 9">
            <a:extLst>
              <a:ext uri="{FF2B5EF4-FFF2-40B4-BE49-F238E27FC236}">
                <a16:creationId xmlns:a16="http://schemas.microsoft.com/office/drawing/2014/main" id="{B756A464-0459-4BF0-8CD0-1BF181420806}"/>
              </a:ext>
            </a:extLst>
          </p:cNvPr>
          <p:cNvSpPr/>
          <p:nvPr/>
        </p:nvSpPr>
        <p:spPr>
          <a:xfrm>
            <a:off x="6457245" y="108970"/>
            <a:ext cx="3697408" cy="1048935"/>
          </a:xfrm>
          <a:prstGeom prst="wedgeRoundRectCallout">
            <a:avLst>
              <a:gd name="adj1" fmla="val 73752"/>
              <a:gd name="adj2" fmla="val 47206"/>
              <a:gd name="adj3" fmla="val 16667"/>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solidFill>
                  <a:prstClr val="white"/>
                </a:solidFill>
                <a:latin typeface="Century Gothic" panose="020B0502020202020204" pitchFamily="34" charset="0"/>
              </a:rPr>
              <a:t>C’est une __________ __________ femme __________ .</a:t>
            </a:r>
          </a:p>
        </p:txBody>
      </p:sp>
      <p:pic>
        <p:nvPicPr>
          <p:cNvPr id="5" name="Picture 4">
            <a:extLst>
              <a:ext uri="{FF2B5EF4-FFF2-40B4-BE49-F238E27FC236}">
                <a16:creationId xmlns:a16="http://schemas.microsoft.com/office/drawing/2014/main" id="{7884F3D0-381F-4201-83EC-DCB2F4AC3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67" y="2033337"/>
            <a:ext cx="3721768" cy="2791326"/>
          </a:xfrm>
          <a:prstGeom prst="rect">
            <a:avLst/>
          </a:prstGeom>
        </p:spPr>
      </p:pic>
      <p:pic>
        <p:nvPicPr>
          <p:cNvPr id="11" name="Picture 10">
            <a:extLst>
              <a:ext uri="{FF2B5EF4-FFF2-40B4-BE49-F238E27FC236}">
                <a16:creationId xmlns:a16="http://schemas.microsoft.com/office/drawing/2014/main" id="{76216325-EFB6-48C1-930D-8A983BCD70BE}"/>
              </a:ext>
            </a:extLst>
          </p:cNvPr>
          <p:cNvPicPr>
            <a:picLocks noChangeAspect="1"/>
          </p:cNvPicPr>
          <p:nvPr/>
        </p:nvPicPr>
        <p:blipFill rotWithShape="1">
          <a:blip r:embed="rId5">
            <a:extLst>
              <a:ext uri="{28A0092B-C50C-407E-A947-70E740481C1C}">
                <a14:useLocalDpi xmlns:a14="http://schemas.microsoft.com/office/drawing/2010/main" val="0"/>
              </a:ext>
            </a:extLst>
          </a:blip>
          <a:srcRect l="11793" t="3645" r="14912" b="-2456"/>
          <a:stretch/>
        </p:blipFill>
        <p:spPr>
          <a:xfrm>
            <a:off x="4651779" y="1976586"/>
            <a:ext cx="3231987" cy="2904828"/>
          </a:xfrm>
          <a:prstGeom prst="rect">
            <a:avLst/>
          </a:prstGeom>
        </p:spPr>
      </p:pic>
      <p:pic>
        <p:nvPicPr>
          <p:cNvPr id="13" name="Picture 12">
            <a:extLst>
              <a:ext uri="{FF2B5EF4-FFF2-40B4-BE49-F238E27FC236}">
                <a16:creationId xmlns:a16="http://schemas.microsoft.com/office/drawing/2014/main" id="{1A02A391-6DF1-4F87-BFEC-1F3076236646}"/>
              </a:ext>
            </a:extLst>
          </p:cNvPr>
          <p:cNvPicPr>
            <a:picLocks noChangeAspect="1"/>
          </p:cNvPicPr>
          <p:nvPr/>
        </p:nvPicPr>
        <p:blipFill rotWithShape="1">
          <a:blip r:embed="rId6">
            <a:extLst>
              <a:ext uri="{28A0092B-C50C-407E-A947-70E740481C1C}">
                <a14:useLocalDpi xmlns:a14="http://schemas.microsoft.com/office/drawing/2010/main" val="0"/>
              </a:ext>
            </a:extLst>
          </a:blip>
          <a:srcRect l="24093" t="1589" r="21752"/>
          <a:stretch/>
        </p:blipFill>
        <p:spPr>
          <a:xfrm>
            <a:off x="8574936" y="1807240"/>
            <a:ext cx="2598433" cy="3150374"/>
          </a:xfrm>
          <a:prstGeom prst="rect">
            <a:avLst/>
          </a:prstGeom>
        </p:spPr>
      </p:pic>
      <p:sp>
        <p:nvSpPr>
          <p:cNvPr id="14" name="TextBox 13">
            <a:extLst>
              <a:ext uri="{FF2B5EF4-FFF2-40B4-BE49-F238E27FC236}">
                <a16:creationId xmlns:a16="http://schemas.microsoft.com/office/drawing/2014/main" id="{E1A926D6-E02C-4F4B-9B95-7B5C9CEF7E17}"/>
              </a:ext>
            </a:extLst>
          </p:cNvPr>
          <p:cNvSpPr txBox="1"/>
          <p:nvPr/>
        </p:nvSpPr>
        <p:spPr>
          <a:xfrm>
            <a:off x="358897" y="5029389"/>
            <a:ext cx="11368585" cy="1200329"/>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vieux</a:t>
            </a:r>
            <a:r>
              <a:rPr lang="en-GB" sz="2400" dirty="0">
                <a:solidFill>
                  <a:schemeClr val="accent5">
                    <a:lumMod val="50000"/>
                  </a:schemeClr>
                </a:solidFill>
                <a:latin typeface="Century Gothic" panose="020B0502020202020204" pitchFamily="34" charset="0"/>
              </a:rPr>
              <a:t>		important	triste	nouveau 	</a:t>
            </a:r>
            <a:r>
              <a:rPr lang="en-GB" sz="2400" dirty="0" err="1">
                <a:solidFill>
                  <a:schemeClr val="accent5">
                    <a:lumMod val="50000"/>
                  </a:schemeClr>
                </a:solidFill>
                <a:latin typeface="Century Gothic" panose="020B0502020202020204" pitchFamily="34" charset="0"/>
              </a:rPr>
              <a:t>travailleur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intéressant</a:t>
            </a:r>
            <a:r>
              <a:rPr lang="en-GB" sz="2400" dirty="0">
                <a:solidFill>
                  <a:schemeClr val="accent5">
                    <a:lumMod val="50000"/>
                  </a:schemeClr>
                </a:solidFill>
                <a:latin typeface="Century Gothic" panose="020B0502020202020204" pitchFamily="34" charset="0"/>
              </a:rPr>
              <a:t>	noir		bon		</a:t>
            </a:r>
            <a:r>
              <a:rPr lang="en-GB" sz="2400" dirty="0" err="1">
                <a:solidFill>
                  <a:schemeClr val="accent5">
                    <a:lumMod val="50000"/>
                  </a:schemeClr>
                </a:solidFill>
                <a:latin typeface="Century Gothic" panose="020B0502020202020204" pitchFamily="34" charset="0"/>
              </a:rPr>
              <a:t>mauvais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jeune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méchant</a:t>
            </a:r>
            <a:r>
              <a:rPr lang="en-GB" sz="2400" dirty="0">
                <a:solidFill>
                  <a:schemeClr val="accent5">
                    <a:lumMod val="50000"/>
                  </a:schemeClr>
                </a:solidFill>
                <a:latin typeface="Century Gothic" panose="020B0502020202020204" pitchFamily="34" charset="0"/>
              </a:rPr>
              <a:t>	blanc 	grand		</a:t>
            </a:r>
            <a:r>
              <a:rPr lang="en-GB" sz="2400" dirty="0" err="1">
                <a:solidFill>
                  <a:schemeClr val="accent5">
                    <a:lumMod val="50000"/>
                  </a:schemeClr>
                </a:solidFill>
                <a:latin typeface="Century Gothic" panose="020B0502020202020204" pitchFamily="34" charset="0"/>
              </a:rPr>
              <a:t>drôle</a:t>
            </a:r>
            <a:r>
              <a:rPr lang="en-GB" sz="2400" dirty="0">
                <a:solidFill>
                  <a:schemeClr val="accent5">
                    <a:lumMod val="50000"/>
                  </a:schemeClr>
                </a:solidFill>
                <a:latin typeface="Century Gothic" panose="020B0502020202020204" pitchFamily="34" charset="0"/>
              </a:rPr>
              <a:t> 		</a:t>
            </a:r>
            <a:r>
              <a:rPr lang="fr-FR" sz="2400" dirty="0">
                <a:solidFill>
                  <a:schemeClr val="accent5">
                    <a:lumMod val="50000"/>
                  </a:schemeClr>
                </a:solidFill>
                <a:latin typeface="Century Gothic" panose="020B0502020202020204" pitchFamily="34" charset="0"/>
              </a:rPr>
              <a:t>belle	</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ambitieux</a:t>
            </a:r>
            <a:r>
              <a:rPr lang="en-GB" sz="2400" dirty="0">
                <a:solidFill>
                  <a:schemeClr val="accent5">
                    <a:lumMod val="50000"/>
                  </a:schemeClr>
                </a:solidFill>
                <a:latin typeface="Century Gothic" panose="020B0502020202020204" pitchFamily="34" charset="0"/>
              </a:rPr>
              <a:t>	petit	</a:t>
            </a:r>
            <a:r>
              <a:rPr lang="en-GB" sz="2400" dirty="0" err="1">
                <a:solidFill>
                  <a:schemeClr val="accent5">
                    <a:lumMod val="50000"/>
                  </a:schemeClr>
                </a:solidFill>
                <a:latin typeface="Century Gothic" panose="020B0502020202020204" pitchFamily="34" charset="0"/>
              </a:rPr>
              <a:t>moderne</a:t>
            </a:r>
            <a:endParaRPr lang="en-GB"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47792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Les descriptions</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47216F2F-C4D1-49CB-8127-FF416BC1B548}"/>
              </a:ext>
            </a:extLst>
          </p:cNvPr>
          <p:cNvSpPr txBox="1"/>
          <p:nvPr/>
        </p:nvSpPr>
        <p:spPr>
          <a:xfrm>
            <a:off x="176462" y="1298805"/>
            <a:ext cx="11733457" cy="430887"/>
          </a:xfrm>
          <a:prstGeom prst="rect">
            <a:avLst/>
          </a:prstGeom>
          <a:noFill/>
        </p:spPr>
        <p:txBody>
          <a:bodyPr wrap="square" rtlCol="0">
            <a:spAutoFit/>
          </a:bodyPr>
          <a:lstStyle/>
          <a:p>
            <a:pPr algn="l"/>
            <a:r>
              <a:rPr lang="fr-FR" sz="2200" dirty="0">
                <a:solidFill>
                  <a:schemeClr val="accent5">
                    <a:lumMod val="50000"/>
                  </a:schemeClr>
                </a:solidFill>
                <a:latin typeface="Century Gothic" panose="020B0502020202020204" pitchFamily="34" charset="0"/>
              </a:rPr>
              <a:t>Choisis une photo. Décris la photo pour ton/ta partenaire. C’est quelle photo ?</a:t>
            </a:r>
          </a:p>
        </p:txBody>
      </p:sp>
      <p:sp>
        <p:nvSpPr>
          <p:cNvPr id="10" name="Speech Bubble: Rectangle with Corners Rounded 9">
            <a:extLst>
              <a:ext uri="{FF2B5EF4-FFF2-40B4-BE49-F238E27FC236}">
                <a16:creationId xmlns:a16="http://schemas.microsoft.com/office/drawing/2014/main" id="{B756A464-0459-4BF0-8CD0-1BF181420806}"/>
              </a:ext>
            </a:extLst>
          </p:cNvPr>
          <p:cNvSpPr/>
          <p:nvPr/>
        </p:nvSpPr>
        <p:spPr>
          <a:xfrm>
            <a:off x="6457245" y="108970"/>
            <a:ext cx="3697408" cy="1048935"/>
          </a:xfrm>
          <a:prstGeom prst="wedgeRoundRectCallout">
            <a:avLst>
              <a:gd name="adj1" fmla="val 73752"/>
              <a:gd name="adj2" fmla="val 47206"/>
              <a:gd name="adj3" fmla="val 16667"/>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solidFill>
                  <a:prstClr val="white"/>
                </a:solidFill>
                <a:latin typeface="Century Gothic" panose="020B0502020202020204" pitchFamily="34" charset="0"/>
              </a:rPr>
              <a:t>C’est un __________ chat __________ et __________.</a:t>
            </a:r>
          </a:p>
        </p:txBody>
      </p:sp>
      <p:pic>
        <p:nvPicPr>
          <p:cNvPr id="6" name="Picture 5">
            <a:extLst>
              <a:ext uri="{FF2B5EF4-FFF2-40B4-BE49-F238E27FC236}">
                <a16:creationId xmlns:a16="http://schemas.microsoft.com/office/drawing/2014/main" id="{31674E13-D779-466F-9BDB-118547072191}"/>
              </a:ext>
            </a:extLst>
          </p:cNvPr>
          <p:cNvPicPr>
            <a:picLocks noChangeAspect="1"/>
          </p:cNvPicPr>
          <p:nvPr/>
        </p:nvPicPr>
        <p:blipFill rotWithShape="1">
          <a:blip r:embed="rId4">
            <a:extLst>
              <a:ext uri="{28A0092B-C50C-407E-A947-70E740481C1C}">
                <a14:useLocalDpi xmlns:a14="http://schemas.microsoft.com/office/drawing/2010/main" val="0"/>
              </a:ext>
            </a:extLst>
          </a:blip>
          <a:srcRect r="26562"/>
          <a:stretch/>
        </p:blipFill>
        <p:spPr>
          <a:xfrm>
            <a:off x="287167" y="2334489"/>
            <a:ext cx="2296885" cy="2507025"/>
          </a:xfrm>
          <a:prstGeom prst="rect">
            <a:avLst/>
          </a:prstGeom>
        </p:spPr>
      </p:pic>
      <p:pic>
        <p:nvPicPr>
          <p:cNvPr id="14" name="Picture 13">
            <a:extLst>
              <a:ext uri="{FF2B5EF4-FFF2-40B4-BE49-F238E27FC236}">
                <a16:creationId xmlns:a16="http://schemas.microsoft.com/office/drawing/2014/main" id="{1ED06707-292E-48E1-8C76-5D501CC61E37}"/>
              </a:ext>
            </a:extLst>
          </p:cNvPr>
          <p:cNvPicPr>
            <a:picLocks noChangeAspect="1"/>
          </p:cNvPicPr>
          <p:nvPr/>
        </p:nvPicPr>
        <p:blipFill rotWithShape="1">
          <a:blip r:embed="rId5">
            <a:extLst>
              <a:ext uri="{28A0092B-C50C-407E-A947-70E740481C1C}">
                <a14:useLocalDpi xmlns:a14="http://schemas.microsoft.com/office/drawing/2010/main" val="0"/>
              </a:ext>
            </a:extLst>
          </a:blip>
          <a:srcRect l="9275" t="26751" r="2925" b="7603"/>
          <a:stretch/>
        </p:blipFill>
        <p:spPr>
          <a:xfrm>
            <a:off x="2802670" y="2686690"/>
            <a:ext cx="4454052" cy="2204560"/>
          </a:xfrm>
          <a:prstGeom prst="rect">
            <a:avLst/>
          </a:prstGeom>
        </p:spPr>
      </p:pic>
      <p:pic>
        <p:nvPicPr>
          <p:cNvPr id="16" name="Picture 15">
            <a:extLst>
              <a:ext uri="{FF2B5EF4-FFF2-40B4-BE49-F238E27FC236}">
                <a16:creationId xmlns:a16="http://schemas.microsoft.com/office/drawing/2014/main" id="{71040994-3496-40BB-8CF8-84319C56DB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8920" y="2140029"/>
            <a:ext cx="4126832" cy="2751221"/>
          </a:xfrm>
          <a:prstGeom prst="rect">
            <a:avLst/>
          </a:prstGeom>
        </p:spPr>
      </p:pic>
      <p:sp>
        <p:nvSpPr>
          <p:cNvPr id="17" name="TextBox 16">
            <a:extLst>
              <a:ext uri="{FF2B5EF4-FFF2-40B4-BE49-F238E27FC236}">
                <a16:creationId xmlns:a16="http://schemas.microsoft.com/office/drawing/2014/main" id="{65C854F2-5D75-4ACB-A0D0-1FF6B733E5B2}"/>
              </a:ext>
            </a:extLst>
          </p:cNvPr>
          <p:cNvSpPr txBox="1"/>
          <p:nvPr/>
        </p:nvSpPr>
        <p:spPr>
          <a:xfrm>
            <a:off x="287167" y="5023427"/>
            <a:ext cx="11368585" cy="1200329"/>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vieux</a:t>
            </a:r>
            <a:r>
              <a:rPr lang="en-GB" sz="2400" dirty="0">
                <a:solidFill>
                  <a:schemeClr val="accent5">
                    <a:lumMod val="50000"/>
                  </a:schemeClr>
                </a:solidFill>
                <a:latin typeface="Century Gothic" panose="020B0502020202020204" pitchFamily="34" charset="0"/>
              </a:rPr>
              <a:t>		important	triste	nouveau 	</a:t>
            </a:r>
            <a:r>
              <a:rPr lang="en-GB" sz="2400" dirty="0" err="1">
                <a:solidFill>
                  <a:schemeClr val="accent5">
                    <a:lumMod val="50000"/>
                  </a:schemeClr>
                </a:solidFill>
                <a:latin typeface="Century Gothic" panose="020B0502020202020204" pitchFamily="34" charset="0"/>
              </a:rPr>
              <a:t>travailleur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intéressant</a:t>
            </a:r>
            <a:r>
              <a:rPr lang="en-GB" sz="2400" dirty="0">
                <a:solidFill>
                  <a:schemeClr val="accent5">
                    <a:lumMod val="50000"/>
                  </a:schemeClr>
                </a:solidFill>
                <a:latin typeface="Century Gothic" panose="020B0502020202020204" pitchFamily="34" charset="0"/>
              </a:rPr>
              <a:t>	noir		bon		</a:t>
            </a:r>
            <a:r>
              <a:rPr lang="en-GB" sz="2400" dirty="0" err="1">
                <a:solidFill>
                  <a:schemeClr val="accent5">
                    <a:lumMod val="50000"/>
                  </a:schemeClr>
                </a:solidFill>
                <a:latin typeface="Century Gothic" panose="020B0502020202020204" pitchFamily="34" charset="0"/>
              </a:rPr>
              <a:t>mauvais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jeune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méchant</a:t>
            </a:r>
            <a:r>
              <a:rPr lang="en-GB" sz="2400" dirty="0">
                <a:solidFill>
                  <a:schemeClr val="accent5">
                    <a:lumMod val="50000"/>
                  </a:schemeClr>
                </a:solidFill>
                <a:latin typeface="Century Gothic" panose="020B0502020202020204" pitchFamily="34" charset="0"/>
              </a:rPr>
              <a:t>	blanc 	grand		</a:t>
            </a:r>
            <a:r>
              <a:rPr lang="en-GB" sz="2400" dirty="0" err="1">
                <a:solidFill>
                  <a:schemeClr val="accent5">
                    <a:lumMod val="50000"/>
                  </a:schemeClr>
                </a:solidFill>
                <a:latin typeface="Century Gothic" panose="020B0502020202020204" pitchFamily="34" charset="0"/>
              </a:rPr>
              <a:t>drôle</a:t>
            </a:r>
            <a:r>
              <a:rPr lang="en-GB" sz="2400" dirty="0">
                <a:solidFill>
                  <a:schemeClr val="accent5">
                    <a:lumMod val="50000"/>
                  </a:schemeClr>
                </a:solidFill>
                <a:latin typeface="Century Gothic" panose="020B0502020202020204" pitchFamily="34" charset="0"/>
              </a:rPr>
              <a:t> 		</a:t>
            </a:r>
            <a:r>
              <a:rPr lang="fr-FR" sz="2400" dirty="0">
                <a:solidFill>
                  <a:schemeClr val="accent5">
                    <a:lumMod val="50000"/>
                  </a:schemeClr>
                </a:solidFill>
                <a:latin typeface="Century Gothic" panose="020B0502020202020204" pitchFamily="34" charset="0"/>
              </a:rPr>
              <a:t>belle	</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ambitieux</a:t>
            </a:r>
            <a:r>
              <a:rPr lang="en-GB" sz="2400" dirty="0">
                <a:solidFill>
                  <a:schemeClr val="accent5">
                    <a:lumMod val="50000"/>
                  </a:schemeClr>
                </a:solidFill>
                <a:latin typeface="Century Gothic" panose="020B0502020202020204" pitchFamily="34" charset="0"/>
              </a:rPr>
              <a:t>	petit	</a:t>
            </a:r>
            <a:r>
              <a:rPr lang="en-GB" sz="2400" dirty="0" err="1">
                <a:solidFill>
                  <a:schemeClr val="accent5">
                    <a:lumMod val="50000"/>
                  </a:schemeClr>
                </a:solidFill>
                <a:latin typeface="Century Gothic" panose="020B0502020202020204" pitchFamily="34" charset="0"/>
              </a:rPr>
              <a:t>moderne</a:t>
            </a:r>
            <a:endParaRPr lang="en-GB"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52032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Les descriptions</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47216F2F-C4D1-49CB-8127-FF416BC1B548}"/>
              </a:ext>
            </a:extLst>
          </p:cNvPr>
          <p:cNvSpPr txBox="1"/>
          <p:nvPr/>
        </p:nvSpPr>
        <p:spPr>
          <a:xfrm>
            <a:off x="176462" y="1298805"/>
            <a:ext cx="11733457" cy="430887"/>
          </a:xfrm>
          <a:prstGeom prst="rect">
            <a:avLst/>
          </a:prstGeom>
          <a:noFill/>
        </p:spPr>
        <p:txBody>
          <a:bodyPr wrap="square" rtlCol="0">
            <a:spAutoFit/>
          </a:bodyPr>
          <a:lstStyle/>
          <a:p>
            <a:pPr algn="l"/>
            <a:r>
              <a:rPr lang="fr-FR" sz="2200" dirty="0">
                <a:solidFill>
                  <a:schemeClr val="accent5">
                    <a:lumMod val="50000"/>
                  </a:schemeClr>
                </a:solidFill>
                <a:latin typeface="Century Gothic" panose="020B0502020202020204" pitchFamily="34" charset="0"/>
              </a:rPr>
              <a:t>Choisis une photo. Décris la photo pour ton/ta partenaire. C’est quelle photo ?</a:t>
            </a:r>
          </a:p>
        </p:txBody>
      </p:sp>
      <p:sp>
        <p:nvSpPr>
          <p:cNvPr id="10" name="Speech Bubble: Rectangle with Corners Rounded 9">
            <a:extLst>
              <a:ext uri="{FF2B5EF4-FFF2-40B4-BE49-F238E27FC236}">
                <a16:creationId xmlns:a16="http://schemas.microsoft.com/office/drawing/2014/main" id="{B756A464-0459-4BF0-8CD0-1BF181420806}"/>
              </a:ext>
            </a:extLst>
          </p:cNvPr>
          <p:cNvSpPr/>
          <p:nvPr/>
        </p:nvSpPr>
        <p:spPr>
          <a:xfrm>
            <a:off x="6457245" y="108970"/>
            <a:ext cx="3697408" cy="1048935"/>
          </a:xfrm>
          <a:prstGeom prst="wedgeRoundRectCallout">
            <a:avLst>
              <a:gd name="adj1" fmla="val 73752"/>
              <a:gd name="adj2" fmla="val 47206"/>
              <a:gd name="adj3" fmla="val 16667"/>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solidFill>
                  <a:prstClr val="white"/>
                </a:solidFill>
                <a:latin typeface="Century Gothic" panose="020B0502020202020204" pitchFamily="34" charset="0"/>
              </a:rPr>
              <a:t>C’est un __________ garçon __________ et __________.</a:t>
            </a:r>
          </a:p>
        </p:txBody>
      </p:sp>
      <p:pic>
        <p:nvPicPr>
          <p:cNvPr id="5" name="Picture 4">
            <a:extLst>
              <a:ext uri="{FF2B5EF4-FFF2-40B4-BE49-F238E27FC236}">
                <a16:creationId xmlns:a16="http://schemas.microsoft.com/office/drawing/2014/main" id="{41CB99F4-54DD-4458-89ED-A0CEDAA59262}"/>
              </a:ext>
            </a:extLst>
          </p:cNvPr>
          <p:cNvPicPr>
            <a:picLocks noChangeAspect="1"/>
          </p:cNvPicPr>
          <p:nvPr/>
        </p:nvPicPr>
        <p:blipFill rotWithShape="1">
          <a:blip r:embed="rId4">
            <a:extLst>
              <a:ext uri="{28A0092B-C50C-407E-A947-70E740481C1C}">
                <a14:useLocalDpi xmlns:a14="http://schemas.microsoft.com/office/drawing/2010/main" val="0"/>
              </a:ext>
            </a:extLst>
          </a:blip>
          <a:srcRect l="47661" t="19623"/>
          <a:stretch/>
        </p:blipFill>
        <p:spPr>
          <a:xfrm>
            <a:off x="287167" y="1834573"/>
            <a:ext cx="2959240" cy="3029629"/>
          </a:xfrm>
          <a:prstGeom prst="rect">
            <a:avLst/>
          </a:prstGeom>
        </p:spPr>
      </p:pic>
      <p:pic>
        <p:nvPicPr>
          <p:cNvPr id="11" name="Picture 10">
            <a:extLst>
              <a:ext uri="{FF2B5EF4-FFF2-40B4-BE49-F238E27FC236}">
                <a16:creationId xmlns:a16="http://schemas.microsoft.com/office/drawing/2014/main" id="{B91B946E-39FB-4295-A7F4-CEB05FC67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650" y="1864505"/>
            <a:ext cx="4501040" cy="3000693"/>
          </a:xfrm>
          <a:prstGeom prst="rect">
            <a:avLst/>
          </a:prstGeom>
        </p:spPr>
      </p:pic>
      <p:pic>
        <p:nvPicPr>
          <p:cNvPr id="13" name="Picture 12">
            <a:extLst>
              <a:ext uri="{FF2B5EF4-FFF2-40B4-BE49-F238E27FC236}">
                <a16:creationId xmlns:a16="http://schemas.microsoft.com/office/drawing/2014/main" id="{3391830D-E7C2-4A0D-85B5-A01A20F8862A}"/>
              </a:ext>
            </a:extLst>
          </p:cNvPr>
          <p:cNvPicPr>
            <a:picLocks noChangeAspect="1"/>
          </p:cNvPicPr>
          <p:nvPr/>
        </p:nvPicPr>
        <p:blipFill rotWithShape="1">
          <a:blip r:embed="rId6">
            <a:extLst>
              <a:ext uri="{28A0092B-C50C-407E-A947-70E740481C1C}">
                <a14:useLocalDpi xmlns:a14="http://schemas.microsoft.com/office/drawing/2010/main" val="0"/>
              </a:ext>
            </a:extLst>
          </a:blip>
          <a:srcRect t="15590" r="33875" b="1004"/>
          <a:stretch/>
        </p:blipFill>
        <p:spPr>
          <a:xfrm>
            <a:off x="3438796" y="1834573"/>
            <a:ext cx="3427109" cy="2884062"/>
          </a:xfrm>
          <a:prstGeom prst="rect">
            <a:avLst/>
          </a:prstGeom>
        </p:spPr>
      </p:pic>
      <p:sp>
        <p:nvSpPr>
          <p:cNvPr id="14" name="TextBox 13">
            <a:extLst>
              <a:ext uri="{FF2B5EF4-FFF2-40B4-BE49-F238E27FC236}">
                <a16:creationId xmlns:a16="http://schemas.microsoft.com/office/drawing/2014/main" id="{CACF6618-A7C3-4824-BA68-D0A18C516522}"/>
              </a:ext>
            </a:extLst>
          </p:cNvPr>
          <p:cNvSpPr txBox="1"/>
          <p:nvPr/>
        </p:nvSpPr>
        <p:spPr>
          <a:xfrm>
            <a:off x="287167" y="5023427"/>
            <a:ext cx="11368585" cy="1200329"/>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vieux</a:t>
            </a:r>
            <a:r>
              <a:rPr lang="en-GB" sz="2400" dirty="0">
                <a:solidFill>
                  <a:schemeClr val="accent5">
                    <a:lumMod val="50000"/>
                  </a:schemeClr>
                </a:solidFill>
                <a:latin typeface="Century Gothic" panose="020B0502020202020204" pitchFamily="34" charset="0"/>
              </a:rPr>
              <a:t>		important	triste	nouveau 	</a:t>
            </a:r>
            <a:r>
              <a:rPr lang="en-GB" sz="2400" dirty="0" err="1">
                <a:solidFill>
                  <a:schemeClr val="accent5">
                    <a:lumMod val="50000"/>
                  </a:schemeClr>
                </a:solidFill>
                <a:latin typeface="Century Gothic" panose="020B0502020202020204" pitchFamily="34" charset="0"/>
              </a:rPr>
              <a:t>travailleur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intéressant</a:t>
            </a:r>
            <a:r>
              <a:rPr lang="en-GB" sz="2400" dirty="0">
                <a:solidFill>
                  <a:schemeClr val="accent5">
                    <a:lumMod val="50000"/>
                  </a:schemeClr>
                </a:solidFill>
                <a:latin typeface="Century Gothic" panose="020B0502020202020204" pitchFamily="34" charset="0"/>
              </a:rPr>
              <a:t>	noir		bon		</a:t>
            </a:r>
            <a:r>
              <a:rPr lang="en-GB" sz="2400" dirty="0" err="1">
                <a:solidFill>
                  <a:schemeClr val="accent5">
                    <a:lumMod val="50000"/>
                  </a:schemeClr>
                </a:solidFill>
                <a:latin typeface="Century Gothic" panose="020B0502020202020204" pitchFamily="34" charset="0"/>
              </a:rPr>
              <a:t>mauvais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jeune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méchant</a:t>
            </a:r>
            <a:r>
              <a:rPr lang="en-GB" sz="2400" dirty="0">
                <a:solidFill>
                  <a:schemeClr val="accent5">
                    <a:lumMod val="50000"/>
                  </a:schemeClr>
                </a:solidFill>
                <a:latin typeface="Century Gothic" panose="020B0502020202020204" pitchFamily="34" charset="0"/>
              </a:rPr>
              <a:t>	blanc 	grand		</a:t>
            </a:r>
            <a:r>
              <a:rPr lang="en-GB" sz="2400" dirty="0" err="1">
                <a:solidFill>
                  <a:schemeClr val="accent5">
                    <a:lumMod val="50000"/>
                  </a:schemeClr>
                </a:solidFill>
                <a:latin typeface="Century Gothic" panose="020B0502020202020204" pitchFamily="34" charset="0"/>
              </a:rPr>
              <a:t>drôle</a:t>
            </a:r>
            <a:r>
              <a:rPr lang="en-GB" sz="2400" dirty="0">
                <a:solidFill>
                  <a:schemeClr val="accent5">
                    <a:lumMod val="50000"/>
                  </a:schemeClr>
                </a:solidFill>
                <a:latin typeface="Century Gothic" panose="020B0502020202020204" pitchFamily="34" charset="0"/>
              </a:rPr>
              <a:t> 		</a:t>
            </a:r>
            <a:r>
              <a:rPr lang="fr-FR" sz="2400" dirty="0">
                <a:solidFill>
                  <a:schemeClr val="accent5">
                    <a:lumMod val="50000"/>
                  </a:schemeClr>
                </a:solidFill>
                <a:latin typeface="Century Gothic" panose="020B0502020202020204" pitchFamily="34" charset="0"/>
              </a:rPr>
              <a:t>belle	</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ambitieux</a:t>
            </a:r>
            <a:r>
              <a:rPr lang="en-GB" sz="2400" dirty="0">
                <a:solidFill>
                  <a:schemeClr val="accent5">
                    <a:lumMod val="50000"/>
                  </a:schemeClr>
                </a:solidFill>
                <a:latin typeface="Century Gothic" panose="020B0502020202020204" pitchFamily="34" charset="0"/>
              </a:rPr>
              <a:t>	petit	</a:t>
            </a:r>
            <a:r>
              <a:rPr lang="en-GB" sz="2400" dirty="0" err="1">
                <a:solidFill>
                  <a:schemeClr val="accent5">
                    <a:lumMod val="50000"/>
                  </a:schemeClr>
                </a:solidFill>
                <a:latin typeface="Century Gothic" panose="020B0502020202020204" pitchFamily="34" charset="0"/>
              </a:rPr>
              <a:t>moderne</a:t>
            </a:r>
            <a:endParaRPr lang="en-GB"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29521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Les descriptions</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47216F2F-C4D1-49CB-8127-FF416BC1B548}"/>
              </a:ext>
            </a:extLst>
          </p:cNvPr>
          <p:cNvSpPr txBox="1"/>
          <p:nvPr/>
        </p:nvSpPr>
        <p:spPr>
          <a:xfrm>
            <a:off x="176462" y="1298805"/>
            <a:ext cx="11733457" cy="430887"/>
          </a:xfrm>
          <a:prstGeom prst="rect">
            <a:avLst/>
          </a:prstGeom>
          <a:noFill/>
        </p:spPr>
        <p:txBody>
          <a:bodyPr wrap="square" rtlCol="0">
            <a:spAutoFit/>
          </a:bodyPr>
          <a:lstStyle/>
          <a:p>
            <a:pPr algn="l"/>
            <a:r>
              <a:rPr lang="fr-FR" sz="2200" dirty="0">
                <a:solidFill>
                  <a:schemeClr val="accent5">
                    <a:lumMod val="50000"/>
                  </a:schemeClr>
                </a:solidFill>
                <a:latin typeface="Century Gothic" panose="020B0502020202020204" pitchFamily="34" charset="0"/>
              </a:rPr>
              <a:t>Choisis une photo. Décris la photo pour ton/ta partenaire. C’est quelle photo ?</a:t>
            </a:r>
          </a:p>
        </p:txBody>
      </p:sp>
      <p:sp>
        <p:nvSpPr>
          <p:cNvPr id="10" name="Speech Bubble: Rectangle with Corners Rounded 9">
            <a:extLst>
              <a:ext uri="{FF2B5EF4-FFF2-40B4-BE49-F238E27FC236}">
                <a16:creationId xmlns:a16="http://schemas.microsoft.com/office/drawing/2014/main" id="{B756A464-0459-4BF0-8CD0-1BF181420806}"/>
              </a:ext>
            </a:extLst>
          </p:cNvPr>
          <p:cNvSpPr/>
          <p:nvPr/>
        </p:nvSpPr>
        <p:spPr>
          <a:xfrm>
            <a:off x="6457245" y="108970"/>
            <a:ext cx="3697408" cy="1048935"/>
          </a:xfrm>
          <a:prstGeom prst="wedgeRoundRectCallout">
            <a:avLst>
              <a:gd name="adj1" fmla="val 73752"/>
              <a:gd name="adj2" fmla="val 47206"/>
              <a:gd name="adj3" fmla="val 16667"/>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solidFill>
                  <a:prstClr val="white"/>
                </a:solidFill>
                <a:latin typeface="Century Gothic" panose="020B0502020202020204" pitchFamily="34" charset="0"/>
              </a:rPr>
              <a:t>C’est un __________  __________chien  __________.</a:t>
            </a:r>
          </a:p>
        </p:txBody>
      </p:sp>
      <p:pic>
        <p:nvPicPr>
          <p:cNvPr id="5" name="Picture 4">
            <a:extLst>
              <a:ext uri="{FF2B5EF4-FFF2-40B4-BE49-F238E27FC236}">
                <a16:creationId xmlns:a16="http://schemas.microsoft.com/office/drawing/2014/main" id="{287DBC70-F2C0-478B-B48A-DC8DE4C377DF}"/>
              </a:ext>
            </a:extLst>
          </p:cNvPr>
          <p:cNvPicPr>
            <a:picLocks noChangeAspect="1"/>
          </p:cNvPicPr>
          <p:nvPr/>
        </p:nvPicPr>
        <p:blipFill rotWithShape="1">
          <a:blip r:embed="rId4">
            <a:extLst>
              <a:ext uri="{28A0092B-C50C-407E-A947-70E740481C1C}">
                <a14:useLocalDpi xmlns:a14="http://schemas.microsoft.com/office/drawing/2010/main" val="0"/>
              </a:ext>
            </a:extLst>
          </a:blip>
          <a:srcRect r="32502"/>
          <a:stretch/>
        </p:blipFill>
        <p:spPr>
          <a:xfrm>
            <a:off x="282082" y="1790984"/>
            <a:ext cx="3166972" cy="3105976"/>
          </a:xfrm>
          <a:prstGeom prst="rect">
            <a:avLst/>
          </a:prstGeom>
        </p:spPr>
      </p:pic>
      <p:pic>
        <p:nvPicPr>
          <p:cNvPr id="11" name="Picture 10">
            <a:extLst>
              <a:ext uri="{FF2B5EF4-FFF2-40B4-BE49-F238E27FC236}">
                <a16:creationId xmlns:a16="http://schemas.microsoft.com/office/drawing/2014/main" id="{7EFBB0AF-D833-4A14-97A7-A034461C48AD}"/>
              </a:ext>
            </a:extLst>
          </p:cNvPr>
          <p:cNvPicPr>
            <a:picLocks noChangeAspect="1"/>
          </p:cNvPicPr>
          <p:nvPr/>
        </p:nvPicPr>
        <p:blipFill rotWithShape="1">
          <a:blip r:embed="rId5">
            <a:extLst>
              <a:ext uri="{28A0092B-C50C-407E-A947-70E740481C1C}">
                <a14:useLocalDpi xmlns:a14="http://schemas.microsoft.com/office/drawing/2010/main" val="0"/>
              </a:ext>
            </a:extLst>
          </a:blip>
          <a:srcRect l="23024" t="21988" r="21623" b="7602"/>
          <a:stretch/>
        </p:blipFill>
        <p:spPr>
          <a:xfrm>
            <a:off x="5162133" y="1845913"/>
            <a:ext cx="1618651" cy="3083633"/>
          </a:xfrm>
          <a:prstGeom prst="rect">
            <a:avLst/>
          </a:prstGeom>
        </p:spPr>
      </p:pic>
      <p:pic>
        <p:nvPicPr>
          <p:cNvPr id="13" name="Picture 12">
            <a:extLst>
              <a:ext uri="{FF2B5EF4-FFF2-40B4-BE49-F238E27FC236}">
                <a16:creationId xmlns:a16="http://schemas.microsoft.com/office/drawing/2014/main" id="{CF0E3E37-9ABB-4600-90CD-4385EA6FC1EC}"/>
              </a:ext>
            </a:extLst>
          </p:cNvPr>
          <p:cNvPicPr>
            <a:picLocks noChangeAspect="1"/>
          </p:cNvPicPr>
          <p:nvPr/>
        </p:nvPicPr>
        <p:blipFill rotWithShape="1">
          <a:blip r:embed="rId6">
            <a:extLst>
              <a:ext uri="{28A0092B-C50C-407E-A947-70E740481C1C}">
                <a14:useLocalDpi xmlns:a14="http://schemas.microsoft.com/office/drawing/2010/main" val="0"/>
              </a:ext>
            </a:extLst>
          </a:blip>
          <a:srcRect l="26920" t="1" r="16784" b="-2221"/>
          <a:stretch/>
        </p:blipFill>
        <p:spPr>
          <a:xfrm>
            <a:off x="9089946" y="1834742"/>
            <a:ext cx="2565806" cy="3105976"/>
          </a:xfrm>
          <a:prstGeom prst="rect">
            <a:avLst/>
          </a:prstGeom>
        </p:spPr>
      </p:pic>
      <p:sp>
        <p:nvSpPr>
          <p:cNvPr id="14" name="TextBox 13">
            <a:extLst>
              <a:ext uri="{FF2B5EF4-FFF2-40B4-BE49-F238E27FC236}">
                <a16:creationId xmlns:a16="http://schemas.microsoft.com/office/drawing/2014/main" id="{7AB606A1-DC49-4D23-9B0C-C0450FB9EF6E}"/>
              </a:ext>
            </a:extLst>
          </p:cNvPr>
          <p:cNvSpPr txBox="1"/>
          <p:nvPr/>
        </p:nvSpPr>
        <p:spPr>
          <a:xfrm>
            <a:off x="287167" y="5023427"/>
            <a:ext cx="11368585" cy="1200329"/>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vieux</a:t>
            </a:r>
            <a:r>
              <a:rPr lang="en-GB" sz="2400" dirty="0">
                <a:solidFill>
                  <a:schemeClr val="accent5">
                    <a:lumMod val="50000"/>
                  </a:schemeClr>
                </a:solidFill>
                <a:latin typeface="Century Gothic" panose="020B0502020202020204" pitchFamily="34" charset="0"/>
              </a:rPr>
              <a:t>		important	triste	nouveau 	</a:t>
            </a:r>
            <a:r>
              <a:rPr lang="en-GB" sz="2400" dirty="0" err="1">
                <a:solidFill>
                  <a:schemeClr val="accent5">
                    <a:lumMod val="50000"/>
                  </a:schemeClr>
                </a:solidFill>
                <a:latin typeface="Century Gothic" panose="020B0502020202020204" pitchFamily="34" charset="0"/>
              </a:rPr>
              <a:t>travailleur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intéressant</a:t>
            </a:r>
            <a:r>
              <a:rPr lang="en-GB" sz="2400" dirty="0">
                <a:solidFill>
                  <a:schemeClr val="accent5">
                    <a:lumMod val="50000"/>
                  </a:schemeClr>
                </a:solidFill>
                <a:latin typeface="Century Gothic" panose="020B0502020202020204" pitchFamily="34" charset="0"/>
              </a:rPr>
              <a:t>	noir		bon		</a:t>
            </a:r>
            <a:r>
              <a:rPr lang="en-GB" sz="2400" dirty="0" err="1">
                <a:solidFill>
                  <a:schemeClr val="accent5">
                    <a:lumMod val="50000"/>
                  </a:schemeClr>
                </a:solidFill>
                <a:latin typeface="Century Gothic" panose="020B0502020202020204" pitchFamily="34" charset="0"/>
              </a:rPr>
              <a:t>mauvais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jeune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méchant</a:t>
            </a:r>
            <a:r>
              <a:rPr lang="en-GB" sz="2400" dirty="0">
                <a:solidFill>
                  <a:schemeClr val="accent5">
                    <a:lumMod val="50000"/>
                  </a:schemeClr>
                </a:solidFill>
                <a:latin typeface="Century Gothic" panose="020B0502020202020204" pitchFamily="34" charset="0"/>
              </a:rPr>
              <a:t>	blanc 	grand		</a:t>
            </a:r>
            <a:r>
              <a:rPr lang="en-GB" sz="2400" dirty="0" err="1">
                <a:solidFill>
                  <a:schemeClr val="accent5">
                    <a:lumMod val="50000"/>
                  </a:schemeClr>
                </a:solidFill>
                <a:latin typeface="Century Gothic" panose="020B0502020202020204" pitchFamily="34" charset="0"/>
              </a:rPr>
              <a:t>drôle</a:t>
            </a:r>
            <a:r>
              <a:rPr lang="en-GB" sz="2400" dirty="0">
                <a:solidFill>
                  <a:schemeClr val="accent5">
                    <a:lumMod val="50000"/>
                  </a:schemeClr>
                </a:solidFill>
                <a:latin typeface="Century Gothic" panose="020B0502020202020204" pitchFamily="34" charset="0"/>
              </a:rPr>
              <a:t> 		</a:t>
            </a:r>
            <a:r>
              <a:rPr lang="fr-FR" sz="2400" dirty="0">
                <a:solidFill>
                  <a:schemeClr val="accent5">
                    <a:lumMod val="50000"/>
                  </a:schemeClr>
                </a:solidFill>
                <a:latin typeface="Century Gothic" panose="020B0502020202020204" pitchFamily="34" charset="0"/>
              </a:rPr>
              <a:t>belle	</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ambitieux</a:t>
            </a:r>
            <a:r>
              <a:rPr lang="en-GB" sz="2400" dirty="0">
                <a:solidFill>
                  <a:schemeClr val="accent5">
                    <a:lumMod val="50000"/>
                  </a:schemeClr>
                </a:solidFill>
                <a:latin typeface="Century Gothic" panose="020B0502020202020204" pitchFamily="34" charset="0"/>
              </a:rPr>
              <a:t>	petit	</a:t>
            </a:r>
            <a:r>
              <a:rPr lang="en-GB" sz="2400" dirty="0" err="1">
                <a:solidFill>
                  <a:schemeClr val="accent5">
                    <a:lumMod val="50000"/>
                  </a:schemeClr>
                </a:solidFill>
                <a:latin typeface="Century Gothic" panose="020B0502020202020204" pitchFamily="34" charset="0"/>
              </a:rPr>
              <a:t>moderne</a:t>
            </a:r>
            <a:endParaRPr lang="en-GB"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35911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715000" cy="707849"/>
          </a:xfrm>
        </p:spPr>
        <p:txBody>
          <a:bodyPr>
            <a:normAutofit fontScale="90000"/>
          </a:bodyPr>
          <a:lstStyle/>
          <a:p>
            <a:r>
              <a:rPr lang="en-GB" sz="3600" b="1" dirty="0">
                <a:solidFill>
                  <a:schemeClr val="bg1"/>
                </a:solidFill>
              </a:rPr>
              <a:t>Un(e) </a:t>
            </a:r>
            <a:r>
              <a:rPr lang="en-GB" sz="3600" b="1" dirty="0" err="1">
                <a:solidFill>
                  <a:schemeClr val="bg1"/>
                </a:solidFill>
              </a:rPr>
              <a:t>candidat</a:t>
            </a:r>
            <a:r>
              <a:rPr lang="en-GB" sz="3600" b="1" dirty="0">
                <a:solidFill>
                  <a:schemeClr val="bg1"/>
                </a:solidFill>
              </a:rPr>
              <a:t>(e) parfait(e)</a:t>
            </a:r>
          </a:p>
        </p:txBody>
      </p:sp>
      <p:sp>
        <p:nvSpPr>
          <p:cNvPr id="3" name="Rounded Rectangle 46">
            <a:extLst>
              <a:ext uri="{FF2B5EF4-FFF2-40B4-BE49-F238E27FC236}">
                <a16:creationId xmlns:a16="http://schemas.microsoft.com/office/drawing/2014/main" id="{33F3056E-E344-4439-A6C4-587259EC7A32}"/>
              </a:ext>
            </a:extLst>
          </p:cNvPr>
          <p:cNvSpPr/>
          <p:nvPr/>
        </p:nvSpPr>
        <p:spPr>
          <a:xfrm>
            <a:off x="9646921" y="249869"/>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D9DA851C-5B3E-472A-B561-9AA8C0EE5649}"/>
              </a:ext>
            </a:extLst>
          </p:cNvPr>
          <p:cNvSpPr txBox="1"/>
          <p:nvPr/>
        </p:nvSpPr>
        <p:spPr>
          <a:xfrm>
            <a:off x="180000" y="1296000"/>
            <a:ext cx="11729921"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Tu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cherches</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un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emploi</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Écris</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cinq phrases pour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décrire</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ta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personnalité</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Je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suis</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assez</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Je ne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suis</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pas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très</a:t>
            </a:r>
            <a:r>
              <a:rPr lang="en-GB" sz="2200" dirty="0">
                <a:solidFill>
                  <a:srgbClr val="4472C4">
                    <a:lumMod val="50000"/>
                  </a:srgbClr>
                </a:solidFill>
                <a:latin typeface="Century Gothic" panose="020F0302020204030204"/>
              </a:rPr>
              <a:t> </a:t>
            </a:r>
            <a:r>
              <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2" name="Rounded Rectangle 46">
            <a:extLst>
              <a:ext uri="{FF2B5EF4-FFF2-40B4-BE49-F238E27FC236}">
                <a16:creationId xmlns:a16="http://schemas.microsoft.com/office/drawing/2014/main" id="{8CB3ADC5-65E2-4280-966A-4760EF7FE4CE}"/>
              </a:ext>
            </a:extLst>
          </p:cNvPr>
          <p:cNvSpPr/>
          <p:nvPr/>
        </p:nvSpPr>
        <p:spPr>
          <a:xfrm>
            <a:off x="2238347" y="5089662"/>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actif</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/active</a:t>
            </a:r>
          </a:p>
        </p:txBody>
      </p:sp>
      <p:sp>
        <p:nvSpPr>
          <p:cNvPr id="7" name="Rounded Rectangle 46">
            <a:extLst>
              <a:ext uri="{FF2B5EF4-FFF2-40B4-BE49-F238E27FC236}">
                <a16:creationId xmlns:a16="http://schemas.microsoft.com/office/drawing/2014/main" id="{7B4B7FE9-ECA3-48F7-BD0C-0148050518AA}"/>
              </a:ext>
            </a:extLst>
          </p:cNvPr>
          <p:cNvSpPr/>
          <p:nvPr/>
        </p:nvSpPr>
        <p:spPr>
          <a:xfrm>
            <a:off x="6163387" y="2608522"/>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sportif/sportive</a:t>
            </a:r>
          </a:p>
        </p:txBody>
      </p:sp>
      <p:sp>
        <p:nvSpPr>
          <p:cNvPr id="11" name="Rounded Rectangle 46">
            <a:extLst>
              <a:ext uri="{FF2B5EF4-FFF2-40B4-BE49-F238E27FC236}">
                <a16:creationId xmlns:a16="http://schemas.microsoft.com/office/drawing/2014/main" id="{FA18DB41-05DD-4E8C-9E71-2E66B7B82816}"/>
              </a:ext>
            </a:extLst>
          </p:cNvPr>
          <p:cNvSpPr/>
          <p:nvPr/>
        </p:nvSpPr>
        <p:spPr>
          <a:xfrm>
            <a:off x="5749924" y="4255070"/>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créatif</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créative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Rounded Rectangle 46">
            <a:extLst>
              <a:ext uri="{FF2B5EF4-FFF2-40B4-BE49-F238E27FC236}">
                <a16:creationId xmlns:a16="http://schemas.microsoft.com/office/drawing/2014/main" id="{4D2E3CB6-B333-48AA-9861-3CBFE12774DE}"/>
              </a:ext>
            </a:extLst>
          </p:cNvPr>
          <p:cNvSpPr/>
          <p:nvPr/>
        </p:nvSpPr>
        <p:spPr>
          <a:xfrm>
            <a:off x="780497" y="3612712"/>
            <a:ext cx="258935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agressif</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agressive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Rounded Rectangle 46">
            <a:extLst>
              <a:ext uri="{FF2B5EF4-FFF2-40B4-BE49-F238E27FC236}">
                <a16:creationId xmlns:a16="http://schemas.microsoft.com/office/drawing/2014/main" id="{CA13ADEB-9A85-4A4D-BABA-071DCF291A53}"/>
              </a:ext>
            </a:extLst>
          </p:cNvPr>
          <p:cNvSpPr/>
          <p:nvPr/>
        </p:nvSpPr>
        <p:spPr>
          <a:xfrm>
            <a:off x="3745852" y="3588183"/>
            <a:ext cx="3116625" cy="426903"/>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travailleur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travailleuse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Rounded Rectangle 46">
            <a:extLst>
              <a:ext uri="{FF2B5EF4-FFF2-40B4-BE49-F238E27FC236}">
                <a16:creationId xmlns:a16="http://schemas.microsoft.com/office/drawing/2014/main" id="{D92DC31E-A147-4908-9AAE-60684B3C25F5}"/>
              </a:ext>
            </a:extLst>
          </p:cNvPr>
          <p:cNvSpPr/>
          <p:nvPr/>
        </p:nvSpPr>
        <p:spPr>
          <a:xfrm>
            <a:off x="3748216" y="5761340"/>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intelligent(e)</a:t>
            </a:r>
          </a:p>
        </p:txBody>
      </p:sp>
      <p:sp>
        <p:nvSpPr>
          <p:cNvPr id="19" name="Rounded Rectangle 46">
            <a:extLst>
              <a:ext uri="{FF2B5EF4-FFF2-40B4-BE49-F238E27FC236}">
                <a16:creationId xmlns:a16="http://schemas.microsoft.com/office/drawing/2014/main" id="{029096B8-F94F-4156-A702-5C7A5032C0F7}"/>
              </a:ext>
            </a:extLst>
          </p:cNvPr>
          <p:cNvSpPr/>
          <p:nvPr/>
        </p:nvSpPr>
        <p:spPr>
          <a:xfrm>
            <a:off x="3604725" y="2868991"/>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drôle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Rounded Rectangle 46">
            <a:extLst>
              <a:ext uri="{FF2B5EF4-FFF2-40B4-BE49-F238E27FC236}">
                <a16:creationId xmlns:a16="http://schemas.microsoft.com/office/drawing/2014/main" id="{6D42D6C2-3D53-46ED-A8B3-A6557D6AC016}"/>
              </a:ext>
            </a:extLst>
          </p:cNvPr>
          <p:cNvSpPr/>
          <p:nvPr/>
        </p:nvSpPr>
        <p:spPr>
          <a:xfrm>
            <a:off x="4879716" y="4908305"/>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méchant</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23" name="Rounded Rectangle 46">
            <a:extLst>
              <a:ext uri="{FF2B5EF4-FFF2-40B4-BE49-F238E27FC236}">
                <a16:creationId xmlns:a16="http://schemas.microsoft.com/office/drawing/2014/main" id="{A12B47F9-FA23-4335-A08F-9E8A77725BDB}"/>
              </a:ext>
            </a:extLst>
          </p:cNvPr>
          <p:cNvSpPr/>
          <p:nvPr/>
        </p:nvSpPr>
        <p:spPr>
          <a:xfrm>
            <a:off x="180000" y="5672222"/>
            <a:ext cx="318984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ambitieux</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ambitieuse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Rounded Rectangle 46">
            <a:extLst>
              <a:ext uri="{FF2B5EF4-FFF2-40B4-BE49-F238E27FC236}">
                <a16:creationId xmlns:a16="http://schemas.microsoft.com/office/drawing/2014/main" id="{78C2DE2B-A8DF-4EE4-9B6E-5B8DC6CBF855}"/>
              </a:ext>
            </a:extLst>
          </p:cNvPr>
          <p:cNvSpPr/>
          <p:nvPr/>
        </p:nvSpPr>
        <p:spPr>
          <a:xfrm>
            <a:off x="6511222" y="5695894"/>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prudent(e)</a:t>
            </a:r>
          </a:p>
        </p:txBody>
      </p:sp>
      <p:sp>
        <p:nvSpPr>
          <p:cNvPr id="27" name="Rounded Rectangle 46">
            <a:extLst>
              <a:ext uri="{FF2B5EF4-FFF2-40B4-BE49-F238E27FC236}">
                <a16:creationId xmlns:a16="http://schemas.microsoft.com/office/drawing/2014/main" id="{5FACA83B-BCF7-4468-AAFE-53C1CCE786C6}"/>
              </a:ext>
            </a:extLst>
          </p:cNvPr>
          <p:cNvSpPr/>
          <p:nvPr/>
        </p:nvSpPr>
        <p:spPr>
          <a:xfrm>
            <a:off x="180000" y="4550987"/>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gentil(le)</a:t>
            </a:r>
          </a:p>
        </p:txBody>
      </p:sp>
      <p:sp>
        <p:nvSpPr>
          <p:cNvPr id="29" name="Rounded Rectangle 46">
            <a:extLst>
              <a:ext uri="{FF2B5EF4-FFF2-40B4-BE49-F238E27FC236}">
                <a16:creationId xmlns:a16="http://schemas.microsoft.com/office/drawing/2014/main" id="{A9BDBE26-47F0-4249-8E6A-7EC145D137F3}"/>
              </a:ext>
            </a:extLst>
          </p:cNvPr>
          <p:cNvSpPr/>
          <p:nvPr/>
        </p:nvSpPr>
        <p:spPr>
          <a:xfrm>
            <a:off x="2857500" y="4278695"/>
            <a:ext cx="2263000"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calme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Speech Bubble: Rectangle with Corners Rounded 5">
            <a:extLst>
              <a:ext uri="{FF2B5EF4-FFF2-40B4-BE49-F238E27FC236}">
                <a16:creationId xmlns:a16="http://schemas.microsoft.com/office/drawing/2014/main" id="{86F8E863-8519-4F9D-9719-25D9C83C426E}"/>
              </a:ext>
            </a:extLst>
          </p:cNvPr>
          <p:cNvSpPr/>
          <p:nvPr/>
        </p:nvSpPr>
        <p:spPr>
          <a:xfrm>
            <a:off x="8895375" y="2014538"/>
            <a:ext cx="3116625" cy="3474724"/>
          </a:xfrm>
          <a:prstGeom prst="wedgeRoundRectCallout">
            <a:avLst/>
          </a:prstGeom>
          <a:solidFill>
            <a:srgbClr val="105076"/>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err="1">
                <a:solidFill>
                  <a:prstClr val="white"/>
                </a:solidFill>
                <a:latin typeface="Century Gothic" panose="020B0502020202020204" pitchFamily="34" charset="0"/>
              </a:rPr>
              <a:t>Add</a:t>
            </a:r>
            <a:r>
              <a:rPr lang="fr-FR" sz="2000" b="1" dirty="0">
                <a:solidFill>
                  <a:prstClr val="white"/>
                </a:solidFill>
                <a:latin typeface="Century Gothic" panose="020B0502020202020204" pitchFamily="34" charset="0"/>
              </a:rPr>
              <a:t> more </a:t>
            </a:r>
            <a:r>
              <a:rPr lang="fr-FR" sz="2000" b="1" dirty="0" err="1">
                <a:solidFill>
                  <a:prstClr val="white"/>
                </a:solidFill>
                <a:latin typeface="Century Gothic" panose="020B0502020202020204" pitchFamily="34" charset="0"/>
              </a:rPr>
              <a:t>detail</a:t>
            </a:r>
            <a:r>
              <a:rPr lang="fr-FR" sz="2000" b="1" dirty="0">
                <a:solidFill>
                  <a:prstClr val="white"/>
                </a:solidFill>
                <a:latin typeface="Century Gothic" panose="020B0502020202020204" pitchFamily="34" charset="0"/>
              </a:rPr>
              <a:t> to </a:t>
            </a:r>
            <a:r>
              <a:rPr lang="fr-FR" sz="2000" b="1" dirty="0" err="1">
                <a:solidFill>
                  <a:prstClr val="white"/>
                </a:solidFill>
                <a:latin typeface="Century Gothic" panose="020B0502020202020204" pitchFamily="34" charset="0"/>
              </a:rPr>
              <a:t>your</a:t>
            </a:r>
            <a:r>
              <a:rPr lang="fr-FR" sz="2000" b="1" dirty="0">
                <a:solidFill>
                  <a:prstClr val="white"/>
                </a:solidFill>
                <a:latin typeface="Century Gothic" panose="020B0502020202020204" pitchFamily="34" charset="0"/>
              </a:rPr>
              <a:t> </a:t>
            </a:r>
            <a:r>
              <a:rPr lang="fr-FR" sz="2000" b="1" dirty="0" err="1">
                <a:solidFill>
                  <a:prstClr val="white"/>
                </a:solidFill>
                <a:latin typeface="Century Gothic" panose="020B0502020202020204" pitchFamily="34" charset="0"/>
              </a:rPr>
              <a:t>answers</a:t>
            </a:r>
            <a:r>
              <a:rPr lang="fr-FR" sz="2000" b="1" dirty="0">
                <a:solidFill>
                  <a:prstClr val="white"/>
                </a:solidFill>
                <a:latin typeface="Century Gothic" panose="020B0502020202020204" pitchFamily="34" charset="0"/>
              </a:rPr>
              <a:t> </a:t>
            </a:r>
            <a:r>
              <a:rPr lang="fr-FR" sz="2000" b="1" dirty="0" err="1">
                <a:solidFill>
                  <a:prstClr val="white"/>
                </a:solidFill>
                <a:latin typeface="Century Gothic" panose="020B0502020202020204" pitchFamily="34" charset="0"/>
              </a:rPr>
              <a:t>using</a:t>
            </a:r>
            <a:r>
              <a:rPr lang="fr-FR" sz="2000" b="1" dirty="0">
                <a:solidFill>
                  <a:prstClr val="white"/>
                </a:solidFill>
                <a:latin typeface="Century Gothic" panose="020B0502020202020204" pitchFamily="34" charset="0"/>
              </a:rPr>
              <a:t> :</a:t>
            </a:r>
            <a:br>
              <a:rPr lang="fr-FR" sz="2000" b="1" dirty="0">
                <a:solidFill>
                  <a:prstClr val="white"/>
                </a:solidFill>
                <a:latin typeface="Century Gothic" panose="020B0502020202020204" pitchFamily="34" charset="0"/>
              </a:rPr>
            </a:br>
            <a:endParaRPr lang="fr-FR" sz="2000" b="1" dirty="0">
              <a:solidFill>
                <a:prstClr val="white"/>
              </a:solidFill>
              <a:latin typeface="Century Gothic" panose="020B0502020202020204" pitchFamily="34" charset="0"/>
            </a:endParaRPr>
          </a:p>
          <a:p>
            <a:pPr algn="ctr"/>
            <a:r>
              <a:rPr lang="fr-FR" sz="2000" dirty="0">
                <a:solidFill>
                  <a:prstClr val="white"/>
                </a:solidFill>
                <a:latin typeface="Century Gothic" panose="020B0502020202020204" pitchFamily="34" charset="0"/>
              </a:rPr>
              <a:t>un peu</a:t>
            </a:r>
          </a:p>
          <a:p>
            <a:pPr algn="ctr"/>
            <a:r>
              <a:rPr lang="fr-FR" sz="2000" dirty="0">
                <a:solidFill>
                  <a:prstClr val="white"/>
                </a:solidFill>
                <a:latin typeface="Century Gothic" panose="020B0502020202020204" pitchFamily="34" charset="0"/>
              </a:rPr>
              <a:t>assez</a:t>
            </a:r>
          </a:p>
          <a:p>
            <a:pPr algn="ctr"/>
            <a:r>
              <a:rPr lang="fr-FR" sz="2000" dirty="0">
                <a:solidFill>
                  <a:prstClr val="white"/>
                </a:solidFill>
                <a:latin typeface="Century Gothic" panose="020B0502020202020204" pitchFamily="34" charset="0"/>
              </a:rPr>
              <a:t>très</a:t>
            </a:r>
          </a:p>
          <a:p>
            <a:pPr algn="ctr"/>
            <a:r>
              <a:rPr lang="fr-FR" sz="2000" dirty="0">
                <a:solidFill>
                  <a:prstClr val="white"/>
                </a:solidFill>
                <a:latin typeface="Century Gothic" panose="020B0502020202020204" pitchFamily="34" charset="0"/>
              </a:rPr>
              <a:t>toujours</a:t>
            </a:r>
          </a:p>
          <a:p>
            <a:pPr algn="ctr"/>
            <a:r>
              <a:rPr lang="fr-FR" sz="2000" dirty="0">
                <a:solidFill>
                  <a:prstClr val="white"/>
                </a:solidFill>
                <a:latin typeface="Century Gothic" panose="020B0502020202020204" pitchFamily="34" charset="0"/>
              </a:rPr>
              <a:t>souvent</a:t>
            </a:r>
          </a:p>
          <a:p>
            <a:pPr algn="ctr"/>
            <a:r>
              <a:rPr lang="fr-FR" sz="2000" dirty="0">
                <a:solidFill>
                  <a:prstClr val="white"/>
                </a:solidFill>
                <a:latin typeface="Century Gothic" panose="020B0502020202020204" pitchFamily="34" charset="0"/>
              </a:rPr>
              <a:t>rarement</a:t>
            </a:r>
          </a:p>
          <a:p>
            <a:pPr algn="ctr"/>
            <a:r>
              <a:rPr lang="fr-FR" sz="2000" dirty="0">
                <a:solidFill>
                  <a:prstClr val="white"/>
                </a:solidFill>
                <a:latin typeface="Century Gothic" panose="020B0502020202020204" pitchFamily="34" charset="0"/>
              </a:rPr>
              <a:t>normalement</a:t>
            </a:r>
          </a:p>
        </p:txBody>
      </p:sp>
    </p:spTree>
    <p:extLst>
      <p:ext uri="{BB962C8B-B14F-4D97-AF65-F5344CB8AC3E}">
        <p14:creationId xmlns:p14="http://schemas.microsoft.com/office/powerpoint/2010/main" val="272827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6096000" cy="707849"/>
          </a:xfrm>
        </p:spPr>
        <p:txBody>
          <a:bodyPr>
            <a:normAutofit/>
          </a:bodyPr>
          <a:lstStyle/>
          <a:p>
            <a:r>
              <a:rPr lang="en-GB" sz="2800" b="1" dirty="0">
                <a:solidFill>
                  <a:schemeClr val="bg1"/>
                </a:solidFill>
              </a:rPr>
              <a:t>Les vacances </a:t>
            </a:r>
            <a:r>
              <a:rPr lang="en-GB" sz="2800" b="1" dirty="0" err="1">
                <a:solidFill>
                  <a:schemeClr val="bg1"/>
                </a:solidFill>
              </a:rPr>
              <a:t>d’hiver</a:t>
            </a:r>
            <a:r>
              <a:rPr lang="en-GB" sz="2800" b="1" dirty="0">
                <a:solidFill>
                  <a:schemeClr val="bg1"/>
                </a:solidFill>
              </a:rPr>
              <a:t> chez </a:t>
            </a:r>
            <a:r>
              <a:rPr lang="en-GB" sz="2800" b="1" dirty="0" err="1">
                <a:solidFill>
                  <a:schemeClr val="bg1"/>
                </a:solidFill>
              </a:rPr>
              <a:t>toi</a:t>
            </a:r>
            <a:endParaRPr lang="en-GB" sz="2800" b="1" dirty="0">
              <a:solidFill>
                <a:schemeClr val="bg1"/>
              </a:solidFill>
            </a:endParaRPr>
          </a:p>
        </p:txBody>
      </p:sp>
      <p:sp>
        <p:nvSpPr>
          <p:cNvPr id="7" name="Rounded Rectangle 46">
            <a:extLst>
              <a:ext uri="{FF2B5EF4-FFF2-40B4-BE49-F238E27FC236}">
                <a16:creationId xmlns:a16="http://schemas.microsoft.com/office/drawing/2014/main" id="{FB09667E-50A2-4099-B9F5-10D9728BF65D}"/>
              </a:ext>
            </a:extLst>
          </p:cNvPr>
          <p:cNvSpPr/>
          <p:nvPr/>
        </p:nvSpPr>
        <p:spPr>
          <a:xfrm>
            <a:off x="9896354" y="249870"/>
            <a:ext cx="2013566" cy="39831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écrire</a:t>
            </a:r>
          </a:p>
        </p:txBody>
      </p:sp>
      <p:sp>
        <p:nvSpPr>
          <p:cNvPr id="3" name="TextBox 2">
            <a:extLst>
              <a:ext uri="{FF2B5EF4-FFF2-40B4-BE49-F238E27FC236}">
                <a16:creationId xmlns:a16="http://schemas.microsoft.com/office/drawing/2014/main" id="{478322C8-8DA8-41BB-AC01-51C8BCA660EF}"/>
              </a:ext>
            </a:extLst>
          </p:cNvPr>
          <p:cNvSpPr txBox="1"/>
          <p:nvPr/>
        </p:nvSpPr>
        <p:spPr>
          <a:xfrm>
            <a:off x="192505" y="1363579"/>
            <a:ext cx="11717415" cy="4154984"/>
          </a:xfrm>
          <a:prstGeom prst="rect">
            <a:avLst/>
          </a:prstGeom>
          <a:noFill/>
        </p:spPr>
        <p:txBody>
          <a:bodyPr wrap="square" rtlCol="0">
            <a:spAutoFit/>
          </a:bodyPr>
          <a:lstStyle/>
          <a:p>
            <a:pPr algn="l"/>
            <a:r>
              <a:rPr lang="fr-FR" sz="2400" dirty="0">
                <a:solidFill>
                  <a:schemeClr val="accent5">
                    <a:lumMod val="50000"/>
                  </a:schemeClr>
                </a:solidFill>
                <a:latin typeface="Century Gothic" panose="020B0502020202020204" pitchFamily="34" charset="0"/>
              </a:rPr>
              <a:t>Écris une petite présentation pour répondre aux questions :</a:t>
            </a:r>
          </a:p>
          <a:p>
            <a:pPr algn="l"/>
            <a:endParaRPr lang="fr-FR" sz="2400" dirty="0">
              <a:solidFill>
                <a:schemeClr val="accent5">
                  <a:lumMod val="50000"/>
                </a:schemeClr>
              </a:solidFill>
              <a:latin typeface="Century Gothic" panose="020B0502020202020204" pitchFamily="34" charset="0"/>
            </a:endParaRPr>
          </a:p>
          <a:p>
            <a:pPr marL="342900" indent="-342900" algn="l">
              <a:buFont typeface="Wingdings" panose="05000000000000000000" pitchFamily="2" charset="2"/>
              <a:buChar char="§"/>
            </a:pPr>
            <a:r>
              <a:rPr lang="fr-FR" sz="2400" dirty="0">
                <a:solidFill>
                  <a:schemeClr val="accent5">
                    <a:lumMod val="50000"/>
                  </a:schemeClr>
                </a:solidFill>
                <a:latin typeface="Century Gothic" panose="020B0502020202020204" pitchFamily="34" charset="0"/>
              </a:rPr>
              <a:t>Célèbres-tu Noël ? Ou une autre fête religieuse ?</a:t>
            </a:r>
          </a:p>
          <a:p>
            <a:pPr marL="342900" indent="-342900" algn="l">
              <a:buFont typeface="Wingdings" panose="05000000000000000000" pitchFamily="2" charset="2"/>
              <a:buChar char="§"/>
            </a:pPr>
            <a:r>
              <a:rPr lang="fr-FR" sz="2400" dirty="0">
                <a:solidFill>
                  <a:schemeClr val="accent5">
                    <a:lumMod val="50000"/>
                  </a:schemeClr>
                </a:solidFill>
                <a:latin typeface="Century Gothic" panose="020B0502020202020204" pitchFamily="34" charset="0"/>
              </a:rPr>
              <a:t>Avec qui passes-tu les vacances d’hiver ?</a:t>
            </a:r>
          </a:p>
          <a:p>
            <a:pPr marL="342900" indent="-342900" algn="l">
              <a:buFont typeface="Wingdings" panose="05000000000000000000" pitchFamily="2" charset="2"/>
              <a:buChar char="§"/>
            </a:pPr>
            <a:r>
              <a:rPr lang="fr-FR" sz="2400" dirty="0">
                <a:solidFill>
                  <a:schemeClr val="accent5">
                    <a:lumMod val="50000"/>
                  </a:schemeClr>
                </a:solidFill>
                <a:latin typeface="Century Gothic" panose="020B0502020202020204" pitchFamily="34" charset="0"/>
              </a:rPr>
              <a:t>Qu’est-ce que vous mangez ?</a:t>
            </a:r>
          </a:p>
          <a:p>
            <a:pPr marL="342900" indent="-342900" algn="l">
              <a:buFont typeface="Wingdings" panose="05000000000000000000" pitchFamily="2" charset="2"/>
              <a:buChar char="§"/>
            </a:pPr>
            <a:r>
              <a:rPr lang="fr-FR" sz="2400" dirty="0">
                <a:solidFill>
                  <a:schemeClr val="accent5">
                    <a:lumMod val="50000"/>
                  </a:schemeClr>
                </a:solidFill>
                <a:latin typeface="Century Gothic" panose="020B0502020202020204" pitchFamily="34" charset="0"/>
              </a:rPr>
              <a:t>Que faites-vous ?</a:t>
            </a:r>
          </a:p>
          <a:p>
            <a:pPr marL="342900" indent="-342900" algn="l">
              <a:buFont typeface="Wingdings" panose="05000000000000000000" pitchFamily="2" charset="2"/>
              <a:buChar char="§"/>
            </a:pPr>
            <a:endParaRPr lang="fr-FR" sz="2400" dirty="0">
              <a:solidFill>
                <a:schemeClr val="accent5">
                  <a:lumMod val="50000"/>
                </a:schemeClr>
              </a:solidFill>
              <a:latin typeface="Century Gothic" panose="020B0502020202020204" pitchFamily="34" charset="0"/>
            </a:endParaRPr>
          </a:p>
          <a:p>
            <a:pPr algn="l"/>
            <a:r>
              <a:rPr lang="fr-FR" sz="2400" dirty="0">
                <a:solidFill>
                  <a:schemeClr val="accent5">
                    <a:lumMod val="50000"/>
                  </a:schemeClr>
                </a:solidFill>
                <a:latin typeface="Century Gothic" panose="020B0502020202020204" pitchFamily="34" charset="0"/>
              </a:rPr>
              <a:t>Écoute la présentation de ton/ta partenaire. Écris des notes.</a:t>
            </a:r>
          </a:p>
          <a:p>
            <a:pPr algn="l"/>
            <a:endParaRPr lang="fr-FR" sz="2400" dirty="0">
              <a:solidFill>
                <a:schemeClr val="accent5">
                  <a:lumMod val="50000"/>
                </a:schemeClr>
              </a:solidFill>
              <a:latin typeface="Century Gothic" panose="020B0502020202020204" pitchFamily="34" charset="0"/>
            </a:endParaRPr>
          </a:p>
          <a:p>
            <a:pPr algn="l"/>
            <a:r>
              <a:rPr lang="fr-FR" sz="2400" dirty="0">
                <a:solidFill>
                  <a:schemeClr val="accent5">
                    <a:lumMod val="50000"/>
                  </a:schemeClr>
                </a:solidFill>
                <a:latin typeface="Century Gothic" panose="020B0502020202020204" pitchFamily="34" charset="0"/>
              </a:rPr>
              <a:t>Utilise tes notes pour décrire les vacances de ton/ta partenaire à un autre groupe.</a:t>
            </a:r>
          </a:p>
        </p:txBody>
      </p:sp>
    </p:spTree>
    <p:extLst>
      <p:ext uri="{BB962C8B-B14F-4D97-AF65-F5344CB8AC3E}">
        <p14:creationId xmlns:p14="http://schemas.microsoft.com/office/powerpoint/2010/main" val="379868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fr-FR" sz="3600" b="1" dirty="0">
                <a:solidFill>
                  <a:schemeClr val="bg1"/>
                </a:solidFill>
              </a:rPr>
              <a:t>Prends des notes !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639168" y="249870"/>
            <a:ext cx="1270752"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B246F8A4-7880-0F40-96B1-C45E974017BC}"/>
              </a:ext>
            </a:extLst>
          </p:cNvPr>
          <p:cNvSpPr txBox="1"/>
          <p:nvPr/>
        </p:nvSpPr>
        <p:spPr>
          <a:xfrm>
            <a:off x="285400" y="1299861"/>
            <a:ext cx="11621200" cy="576120"/>
          </a:xfrm>
          <a:prstGeom prst="rect">
            <a:avLst/>
          </a:prstGeom>
          <a:noFill/>
        </p:spPr>
        <p:txBody>
          <a:bodyPr wrap="square" rtlCol="0">
            <a:spAutoFit/>
          </a:bodyPr>
          <a:lstStyle/>
          <a:p>
            <a:pPr>
              <a:lnSpc>
                <a:spcPct val="150000"/>
              </a:lnSpc>
            </a:pPr>
            <a:r>
              <a:rPr lang="fr-FR" sz="2400" dirty="0">
                <a:solidFill>
                  <a:srgbClr val="002060"/>
                </a:solidFill>
                <a:latin typeface="Century Gothic" panose="020B0502020202020204" pitchFamily="34" charset="0"/>
              </a:rPr>
              <a:t>Voici six phrases de la chanson. Écoute et prends des notes. </a:t>
            </a:r>
          </a:p>
        </p:txBody>
      </p:sp>
      <p:sp>
        <p:nvSpPr>
          <p:cNvPr id="3" name="TextBox 2">
            <a:extLst>
              <a:ext uri="{FF2B5EF4-FFF2-40B4-BE49-F238E27FC236}">
                <a16:creationId xmlns:a16="http://schemas.microsoft.com/office/drawing/2014/main" id="{202C3B4F-74BA-B84E-9EDA-EC7D2BFA285F}"/>
              </a:ext>
            </a:extLst>
          </p:cNvPr>
          <p:cNvSpPr txBox="1"/>
          <p:nvPr/>
        </p:nvSpPr>
        <p:spPr>
          <a:xfrm>
            <a:off x="1298031" y="2371409"/>
            <a:ext cx="5888150" cy="461665"/>
          </a:xfrm>
          <a:prstGeom prst="rect">
            <a:avLst/>
          </a:prstGeom>
          <a:noFill/>
        </p:spPr>
        <p:txBody>
          <a:bodyPr wrap="none" rtlCol="0">
            <a:spAutoFit/>
          </a:bodyPr>
          <a:lstStyle/>
          <a:p>
            <a:r>
              <a:rPr lang="fr-FR" sz="2400" dirty="0">
                <a:solidFill>
                  <a:schemeClr val="accent5">
                    <a:lumMod val="50000"/>
                  </a:schemeClr>
                </a:solidFill>
                <a:latin typeface="Century Gothic" panose="020B0502020202020204" pitchFamily="34" charset="0"/>
              </a:rPr>
              <a:t>J'ai cherché un sens à mon existence</a:t>
            </a:r>
          </a:p>
        </p:txBody>
      </p:sp>
      <p:sp>
        <p:nvSpPr>
          <p:cNvPr id="16" name="TextBox 15">
            <a:extLst>
              <a:ext uri="{FF2B5EF4-FFF2-40B4-BE49-F238E27FC236}">
                <a16:creationId xmlns:a16="http://schemas.microsoft.com/office/drawing/2014/main" id="{A742D5D1-130B-5E4B-B086-BBBCE7322720}"/>
              </a:ext>
            </a:extLst>
          </p:cNvPr>
          <p:cNvSpPr txBox="1"/>
          <p:nvPr/>
        </p:nvSpPr>
        <p:spPr>
          <a:xfrm>
            <a:off x="1298031" y="2909856"/>
            <a:ext cx="4461478" cy="461665"/>
          </a:xfrm>
          <a:prstGeom prst="rect">
            <a:avLst/>
          </a:prstGeom>
          <a:noFill/>
        </p:spPr>
        <p:txBody>
          <a:bodyPr wrap="none" rtlCol="0">
            <a:spAutoFit/>
          </a:bodyPr>
          <a:lstStyle/>
          <a:p>
            <a:r>
              <a:rPr lang="fr-FR" sz="2400" dirty="0">
                <a:solidFill>
                  <a:schemeClr val="accent5">
                    <a:lumMod val="50000"/>
                  </a:schemeClr>
                </a:solidFill>
                <a:latin typeface="Century Gothic" panose="020B0502020202020204" pitchFamily="34" charset="0"/>
              </a:rPr>
              <a:t>J’y ai laissé mon innocence </a:t>
            </a:r>
          </a:p>
        </p:txBody>
      </p:sp>
      <p:sp>
        <p:nvSpPr>
          <p:cNvPr id="17" name="TextBox 16">
            <a:extLst>
              <a:ext uri="{FF2B5EF4-FFF2-40B4-BE49-F238E27FC236}">
                <a16:creationId xmlns:a16="http://schemas.microsoft.com/office/drawing/2014/main" id="{36F19ECF-B755-1544-B34B-A22E3D6668CD}"/>
              </a:ext>
            </a:extLst>
          </p:cNvPr>
          <p:cNvSpPr txBox="1"/>
          <p:nvPr/>
        </p:nvSpPr>
        <p:spPr>
          <a:xfrm>
            <a:off x="1298031" y="3448303"/>
            <a:ext cx="6728369" cy="461665"/>
          </a:xfrm>
          <a:prstGeom prst="rect">
            <a:avLst/>
          </a:prstGeom>
          <a:noFill/>
        </p:spPr>
        <p:txBody>
          <a:bodyPr wrap="square" rtlCol="0">
            <a:spAutoFit/>
          </a:bodyPr>
          <a:lstStyle/>
          <a:p>
            <a:r>
              <a:rPr lang="fr-FR" sz="2400" dirty="0">
                <a:solidFill>
                  <a:schemeClr val="accent5">
                    <a:lumMod val="50000"/>
                  </a:schemeClr>
                </a:solidFill>
                <a:latin typeface="Century Gothic" panose="020B0502020202020204" pitchFamily="34" charset="0"/>
              </a:rPr>
              <a:t>J'ai cherché l'amour et la reconnaissance</a:t>
            </a:r>
          </a:p>
        </p:txBody>
      </p:sp>
      <p:sp>
        <p:nvSpPr>
          <p:cNvPr id="18" name="TextBox 17">
            <a:extLst>
              <a:ext uri="{FF2B5EF4-FFF2-40B4-BE49-F238E27FC236}">
                <a16:creationId xmlns:a16="http://schemas.microsoft.com/office/drawing/2014/main" id="{554F6BAE-D975-9248-BE91-CF08788BD432}"/>
              </a:ext>
            </a:extLst>
          </p:cNvPr>
          <p:cNvSpPr txBox="1"/>
          <p:nvPr/>
        </p:nvSpPr>
        <p:spPr>
          <a:xfrm>
            <a:off x="1298031" y="3986750"/>
            <a:ext cx="4161717" cy="461665"/>
          </a:xfrm>
          <a:prstGeom prst="rect">
            <a:avLst/>
          </a:prstGeom>
          <a:noFill/>
        </p:spPr>
        <p:txBody>
          <a:bodyPr wrap="none" rtlCol="0">
            <a:spAutoFit/>
          </a:bodyPr>
          <a:lstStyle/>
          <a:p>
            <a:r>
              <a:rPr lang="fr-FR" sz="2400" dirty="0">
                <a:solidFill>
                  <a:schemeClr val="accent5">
                    <a:lumMod val="50000"/>
                  </a:schemeClr>
                </a:solidFill>
                <a:latin typeface="Century Gothic" panose="020B0502020202020204" pitchFamily="34" charset="0"/>
              </a:rPr>
              <a:t>J'ai payé le prix du silence</a:t>
            </a:r>
          </a:p>
        </p:txBody>
      </p:sp>
      <p:sp>
        <p:nvSpPr>
          <p:cNvPr id="19" name="TextBox 18">
            <a:extLst>
              <a:ext uri="{FF2B5EF4-FFF2-40B4-BE49-F238E27FC236}">
                <a16:creationId xmlns:a16="http://schemas.microsoft.com/office/drawing/2014/main" id="{B549E845-B4DC-3840-85EC-75885621A44C}"/>
              </a:ext>
            </a:extLst>
          </p:cNvPr>
          <p:cNvSpPr txBox="1"/>
          <p:nvPr/>
        </p:nvSpPr>
        <p:spPr>
          <a:xfrm>
            <a:off x="1298031" y="4525197"/>
            <a:ext cx="4750018" cy="461665"/>
          </a:xfrm>
          <a:prstGeom prst="rect">
            <a:avLst/>
          </a:prstGeom>
          <a:noFill/>
        </p:spPr>
        <p:txBody>
          <a:bodyPr wrap="none" rtlCol="0">
            <a:spAutoFit/>
          </a:bodyPr>
          <a:lstStyle/>
          <a:p>
            <a:r>
              <a:rPr lang="fr-FR" sz="2400" dirty="0">
                <a:solidFill>
                  <a:schemeClr val="accent5">
                    <a:lumMod val="50000"/>
                  </a:schemeClr>
                </a:solidFill>
                <a:latin typeface="Century Gothic" panose="020B0502020202020204" pitchFamily="34" charset="0"/>
              </a:rPr>
              <a:t>Comme une erreur de l'univers</a:t>
            </a:r>
          </a:p>
        </p:txBody>
      </p:sp>
      <p:sp>
        <p:nvSpPr>
          <p:cNvPr id="20" name="TextBox 19">
            <a:extLst>
              <a:ext uri="{FF2B5EF4-FFF2-40B4-BE49-F238E27FC236}">
                <a16:creationId xmlns:a16="http://schemas.microsoft.com/office/drawing/2014/main" id="{AE09F642-D8D9-4D48-A62F-3B0DF1DE43FE}"/>
              </a:ext>
            </a:extLst>
          </p:cNvPr>
          <p:cNvSpPr txBox="1"/>
          <p:nvPr/>
        </p:nvSpPr>
        <p:spPr>
          <a:xfrm>
            <a:off x="1298031" y="5063642"/>
            <a:ext cx="6202339" cy="461665"/>
          </a:xfrm>
          <a:prstGeom prst="rect">
            <a:avLst/>
          </a:prstGeom>
          <a:noFill/>
        </p:spPr>
        <p:txBody>
          <a:bodyPr wrap="none" rtlCol="0">
            <a:spAutoFit/>
          </a:bodyPr>
          <a:lstStyle/>
          <a:p>
            <a:r>
              <a:rPr lang="fr-FR" sz="2400" dirty="0">
                <a:solidFill>
                  <a:schemeClr val="accent5">
                    <a:lumMod val="50000"/>
                  </a:schemeClr>
                </a:solidFill>
                <a:latin typeface="Century Gothic" panose="020B0502020202020204" pitchFamily="34" charset="0"/>
              </a:rPr>
              <a:t>J'ai jeté tellement de bouteilles à la mer</a:t>
            </a:r>
          </a:p>
        </p:txBody>
      </p:sp>
      <p:sp>
        <p:nvSpPr>
          <p:cNvPr id="21" name="Action Button: Custom 16">
            <a:hlinkClick r:id="" action="ppaction://noaction" highlightClick="1">
              <a:snd r:embed="rId4" name="4 bouteilles a la mer.wav"/>
            </a:hlinkClick>
            <a:extLst>
              <a:ext uri="{FF2B5EF4-FFF2-40B4-BE49-F238E27FC236}">
                <a16:creationId xmlns:a16="http://schemas.microsoft.com/office/drawing/2014/main" id="{87EF9815-B555-4FC2-BFEF-16C0D8EFAA4C}"/>
              </a:ext>
            </a:extLst>
          </p:cNvPr>
          <p:cNvSpPr/>
          <p:nvPr/>
        </p:nvSpPr>
        <p:spPr>
          <a:xfrm>
            <a:off x="704017" y="5096475"/>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2" name="Action Button: Custom 16">
            <a:hlinkClick r:id="" action="ppaction://noaction" highlightClick="1">
              <a:snd r:embed="rId5" name="j'ai cherché un sens à mon existence.wav"/>
            </a:hlinkClick>
            <a:extLst>
              <a:ext uri="{FF2B5EF4-FFF2-40B4-BE49-F238E27FC236}">
                <a16:creationId xmlns:a16="http://schemas.microsoft.com/office/drawing/2014/main" id="{58C37A15-10E2-4E25-9ECA-C1058F687FC1}"/>
              </a:ext>
            </a:extLst>
          </p:cNvPr>
          <p:cNvSpPr/>
          <p:nvPr/>
        </p:nvSpPr>
        <p:spPr>
          <a:xfrm>
            <a:off x="704017" y="2406886"/>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23" name="Action Button: Custom 16">
            <a:hlinkClick r:id="" action="ppaction://noaction" highlightClick="1">
              <a:snd r:embed="rId6" name="j'y ai laissé mon innocence.wav"/>
            </a:hlinkClick>
            <a:extLst>
              <a:ext uri="{FF2B5EF4-FFF2-40B4-BE49-F238E27FC236}">
                <a16:creationId xmlns:a16="http://schemas.microsoft.com/office/drawing/2014/main" id="{5DE25BCE-DD08-41D8-99A7-D0FAA62F531B}"/>
              </a:ext>
            </a:extLst>
          </p:cNvPr>
          <p:cNvSpPr/>
          <p:nvPr/>
        </p:nvSpPr>
        <p:spPr>
          <a:xfrm>
            <a:off x="704017" y="2937791"/>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24" name="Action Button: Custom 16">
            <a:hlinkClick r:id="" action="ppaction://noaction" highlightClick="1">
              <a:snd r:embed="rId7" name="j'ai cherché l'amour et la reconnaissance.wav"/>
            </a:hlinkClick>
            <a:extLst>
              <a:ext uri="{FF2B5EF4-FFF2-40B4-BE49-F238E27FC236}">
                <a16:creationId xmlns:a16="http://schemas.microsoft.com/office/drawing/2014/main" id="{ED7FBCF1-0F5E-4A3A-B199-F95F53F5F8CC}"/>
              </a:ext>
            </a:extLst>
          </p:cNvPr>
          <p:cNvSpPr/>
          <p:nvPr/>
        </p:nvSpPr>
        <p:spPr>
          <a:xfrm>
            <a:off x="704017" y="3486290"/>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25" name="Action Button: Custom 16">
            <a:hlinkClick r:id="" action="ppaction://noaction" highlightClick="1">
              <a:snd r:embed="rId8" name="j'ai payé le prix du silence.wav"/>
            </a:hlinkClick>
            <a:extLst>
              <a:ext uri="{FF2B5EF4-FFF2-40B4-BE49-F238E27FC236}">
                <a16:creationId xmlns:a16="http://schemas.microsoft.com/office/drawing/2014/main" id="{E3A2061F-2C79-4684-80E2-A2EF04920BD7}"/>
              </a:ext>
            </a:extLst>
          </p:cNvPr>
          <p:cNvSpPr/>
          <p:nvPr/>
        </p:nvSpPr>
        <p:spPr>
          <a:xfrm>
            <a:off x="704017" y="4034789"/>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27" name="Action Button: Custom 16">
            <a:hlinkClick r:id="" action="ppaction://noaction" highlightClick="1">
              <a:snd r:embed="rId9" name="3 erreur de l'univers.wav"/>
            </a:hlinkClick>
            <a:extLst>
              <a:ext uri="{FF2B5EF4-FFF2-40B4-BE49-F238E27FC236}">
                <a16:creationId xmlns:a16="http://schemas.microsoft.com/office/drawing/2014/main" id="{A2790DE8-ED93-4060-BB87-573480DD061D}"/>
              </a:ext>
            </a:extLst>
          </p:cNvPr>
          <p:cNvSpPr/>
          <p:nvPr/>
        </p:nvSpPr>
        <p:spPr>
          <a:xfrm>
            <a:off x="704017" y="4583288"/>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Tree>
    <p:extLst>
      <p:ext uri="{BB962C8B-B14F-4D97-AF65-F5344CB8AC3E}">
        <p14:creationId xmlns:p14="http://schemas.microsoft.com/office/powerpoint/2010/main" val="314084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2545</Words>
  <Application>Microsoft Macintosh PowerPoint</Application>
  <PresentationFormat>Widescreen</PresentationFormat>
  <Paragraphs>290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Segoe Print</vt:lpstr>
      <vt:lpstr>Wingdings</vt:lpstr>
      <vt:lpstr>Office Theme</vt:lpstr>
      <vt:lpstr>Examples</vt:lpstr>
      <vt:lpstr>Les descriptions</vt:lpstr>
      <vt:lpstr>Les descriptions</vt:lpstr>
      <vt:lpstr>Les descriptions</vt:lpstr>
      <vt:lpstr>Les descriptions</vt:lpstr>
      <vt:lpstr>Les descriptions</vt:lpstr>
      <vt:lpstr>Un(e) candidat(e) parfait(e)</vt:lpstr>
      <vt:lpstr>Les vacances d’hiver chez toi</vt:lpstr>
      <vt:lpstr>Prends des notes ! </vt:lpstr>
      <vt:lpstr>À ton tour ! </vt:lpstr>
      <vt:lpstr>C’est qui et quand ? [1/2]</vt:lpstr>
      <vt:lpstr>C’est qui et quand ? [2/2]</vt:lpstr>
      <vt:lpstr>De nouvelles responsabilités</vt:lpstr>
      <vt:lpstr>De nouvelles responsabilités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Mary Richardson</dc:creator>
  <cp:lastModifiedBy>Mary Richardson</cp:lastModifiedBy>
  <cp:revision>12</cp:revision>
  <dcterms:created xsi:type="dcterms:W3CDTF">2022-06-21T15:15:07Z</dcterms:created>
  <dcterms:modified xsi:type="dcterms:W3CDTF">2022-07-12T14:14:15Z</dcterms:modified>
</cp:coreProperties>
</file>