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50" r:id="rId2"/>
    <p:sldId id="348" r:id="rId3"/>
    <p:sldId id="395" r:id="rId4"/>
    <p:sldId id="320" r:id="rId5"/>
    <p:sldId id="328" r:id="rId6"/>
    <p:sldId id="545" r:id="rId7"/>
    <p:sldId id="329" r:id="rId8"/>
    <p:sldId id="363" r:id="rId9"/>
    <p:sldId id="555" r:id="rId10"/>
    <p:sldId id="556" r:id="rId11"/>
    <p:sldId id="557" r:id="rId12"/>
    <p:sldId id="558" r:id="rId13"/>
    <p:sldId id="625" r:id="rId14"/>
    <p:sldId id="627" r:id="rId15"/>
    <p:sldId id="592" r:id="rId16"/>
    <p:sldId id="587" r:id="rId17"/>
    <p:sldId id="334" r:id="rId18"/>
    <p:sldId id="294" r:id="rId19"/>
    <p:sldId id="474" r:id="rId20"/>
    <p:sldId id="476" r:id="rId21"/>
    <p:sldId id="63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2085"/>
  </p:normalViewPr>
  <p:slideViewPr>
    <p:cSldViewPr snapToGrid="0" snapToObjects="1">
      <p:cViewPr varScale="1">
        <p:scale>
          <a:sx n="89" d="100"/>
          <a:sy n="89" d="100"/>
        </p:scale>
        <p:origin x="2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A2A328EF-BBFB-5D4C-B69E-2CF87DA0501F}" type="datetimeFigureOut">
              <a:rPr lang="en-US" smtClean="0"/>
              <a:pPr/>
              <a:t>7/12/22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25BCB534-AE23-714F-B1B2-5AA155F8AB86}" type="slidenum">
              <a:rPr lang="en-US" smtClean="0"/>
              <a:pPr/>
              <a:t>‹#›</a:t>
            </a:fld>
            <a:endParaRPr lang="en-US" dirty="0"/>
          </a:p>
        </p:txBody>
      </p:sp>
    </p:spTree>
    <p:extLst>
      <p:ext uri="{BB962C8B-B14F-4D97-AF65-F5344CB8AC3E}">
        <p14:creationId xmlns:p14="http://schemas.microsoft.com/office/powerpoint/2010/main" val="1613916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panose="020B0502020202020204" pitchFamily="34" charset="0"/>
        <a:ea typeface="+mn-ea"/>
        <a:cs typeface="+mn-cs"/>
      </a:defRPr>
    </a:lvl1pPr>
    <a:lvl2pPr marL="457200" algn="l" defTabSz="914400" rtl="0" eaLnBrk="1" latinLnBrk="0" hangingPunct="1">
      <a:defRPr sz="1200" b="0" i="0" kern="1200">
        <a:solidFill>
          <a:schemeClr val="tx1"/>
        </a:solidFill>
        <a:latin typeface="Century Gothic" panose="020B0502020202020204" pitchFamily="34" charset="0"/>
        <a:ea typeface="+mn-ea"/>
        <a:cs typeface="+mn-cs"/>
      </a:defRPr>
    </a:lvl2pPr>
    <a:lvl3pPr marL="914400" algn="l" defTabSz="914400" rtl="0" eaLnBrk="1" latinLnBrk="0" hangingPunct="1">
      <a:defRPr sz="1200" b="0" i="0" kern="1200">
        <a:solidFill>
          <a:schemeClr val="tx1"/>
        </a:solidFill>
        <a:latin typeface="Century Gothic" panose="020B0502020202020204" pitchFamily="34" charset="0"/>
        <a:ea typeface="+mn-ea"/>
        <a:cs typeface="+mn-cs"/>
      </a:defRPr>
    </a:lvl3pPr>
    <a:lvl4pPr marL="1371600" algn="l" defTabSz="914400" rtl="0" eaLnBrk="1" latinLnBrk="0" hangingPunct="1">
      <a:defRPr sz="1200" b="0" i="0" kern="1200">
        <a:solidFill>
          <a:schemeClr val="tx1"/>
        </a:solidFill>
        <a:latin typeface="Century Gothic" panose="020B0502020202020204" pitchFamily="34" charset="0"/>
        <a:ea typeface="+mn-ea"/>
        <a:cs typeface="+mn-cs"/>
      </a:defRPr>
    </a:lvl4pPr>
    <a:lvl5pPr marL="1828800" algn="l" defTabSz="914400" rtl="0" eaLnBrk="1" latinLnBrk="0" hangingPunct="1">
      <a:defRPr sz="1200" b="0" i="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mmons.wikimedia.org/w/index.php?title=User:LaurMG&amp;action=edit&amp;redlink=1"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loc.gov/search?new=true&amp;q=Military+man+at+desk+by+Library+of+Congress,+Prints+%26+Photographs+Division,+photograph+by+Harris+%26+Ewing,+LCCN2016891032" TargetMode="External"/><Relationship Id="rId4" Type="http://schemas.openxmlformats.org/officeDocument/2006/relationships/hyperlink" Target="https://creativecommons.org/licenses/by-sa/3.0/"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br>
              <a:rPr lang="en-GB" baseline="0" dirty="0"/>
            </a:br>
            <a:endParaRPr lang="en-GB" baseline="0" dirty="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013613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sz="1200" kern="1200" dirty="0">
                <a:solidFill>
                  <a:schemeClr val="tx1"/>
                </a:solidFill>
                <a:effectLst/>
                <a:ea typeface="+mn-ea"/>
                <a:cs typeface="+mn-cs"/>
              </a:rPr>
              <a:t>Role card 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099155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sz="1200" kern="1200" dirty="0">
                <a:solidFill>
                  <a:schemeClr val="tx1"/>
                </a:solidFill>
                <a:effectLst/>
                <a:ea typeface="+mn-ea"/>
                <a:cs typeface="+mn-cs"/>
              </a:rPr>
              <a:t>Role card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952516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b="1" dirty="0"/>
              <a:t>7.2.2.2 </a:t>
            </a:r>
          </a:p>
          <a:p>
            <a:pPr marL="0" indent="0"/>
            <a:r>
              <a:rPr lang="en-GB" b="1" dirty="0"/>
              <a:t>Optional extension activity.</a:t>
            </a:r>
          </a:p>
          <a:p>
            <a:pPr marL="0" indent="0"/>
            <a:endParaRPr lang="en-GB" dirty="0"/>
          </a:p>
          <a:p>
            <a:pPr marL="0" indent="0"/>
            <a:r>
              <a:rPr lang="en-GB" b="1" dirty="0"/>
              <a:t>Timing: 5 minutes</a:t>
            </a:r>
          </a:p>
          <a:p>
            <a:pPr marL="0" indent="0"/>
            <a:endParaRPr lang="en-GB" b="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a:t>Aim: </a:t>
            </a:r>
            <a:r>
              <a:rPr lang="en-US" b="0" dirty="0"/>
              <a:t>Written production of questions with </a:t>
            </a:r>
            <a:r>
              <a:rPr lang="en-GB" sz="1200" b="1" dirty="0" err="1">
                <a:solidFill>
                  <a:srgbClr val="002060"/>
                </a:solidFill>
                <a:latin typeface="Century Gothic" panose="020B0502020202020204" pitchFamily="34" charset="0"/>
              </a:rPr>
              <a:t>où</a:t>
            </a:r>
            <a:r>
              <a:rPr lang="en-GB" sz="1200" b="1" dirty="0">
                <a:solidFill>
                  <a:srgbClr val="002060"/>
                </a:solidFill>
                <a:latin typeface="Century Gothic" panose="020B0502020202020204" pitchFamily="34" charset="0"/>
              </a:rPr>
              <a:t> ?</a:t>
            </a:r>
            <a:r>
              <a:rPr lang="en-GB" sz="1200" b="0" dirty="0">
                <a:solidFill>
                  <a:srgbClr val="002060"/>
                </a:solidFill>
                <a:latin typeface="Century Gothic" panose="020B0502020202020204" pitchFamily="34" charset="0"/>
              </a:rPr>
              <a:t>, </a:t>
            </a:r>
            <a:r>
              <a:rPr lang="en-GB" sz="1200" b="1" dirty="0">
                <a:solidFill>
                  <a:srgbClr val="002060"/>
                </a:solidFill>
                <a:latin typeface="Century Gothic" panose="020B0502020202020204" pitchFamily="34" charset="0"/>
              </a:rPr>
              <a:t>comment ? </a:t>
            </a:r>
            <a:r>
              <a:rPr lang="en-GB" sz="1200" b="0" dirty="0">
                <a:solidFill>
                  <a:srgbClr val="002060"/>
                </a:solidFill>
                <a:latin typeface="Century Gothic" panose="020B0502020202020204" pitchFamily="34" charset="0"/>
              </a:rPr>
              <a:t>and</a:t>
            </a:r>
            <a:r>
              <a:rPr lang="en-GB" sz="1200" b="1" dirty="0">
                <a:solidFill>
                  <a:srgbClr val="002060"/>
                </a:solidFill>
                <a:latin typeface="Century Gothic" panose="020B0502020202020204" pitchFamily="34" charset="0"/>
              </a:rPr>
              <a:t> </a:t>
            </a:r>
            <a:r>
              <a:rPr lang="en-GB" sz="1200" b="1" dirty="0" err="1">
                <a:solidFill>
                  <a:srgbClr val="002060"/>
                </a:solidFill>
                <a:latin typeface="Century Gothic" panose="020B0502020202020204" pitchFamily="34" charset="0"/>
              </a:rPr>
              <a:t>quand</a:t>
            </a:r>
            <a:r>
              <a:rPr lang="en-GB" sz="1200" b="1" dirty="0">
                <a:solidFill>
                  <a:srgbClr val="002060"/>
                </a:solidFill>
                <a:latin typeface="Century Gothic" panose="020B0502020202020204" pitchFamily="34" charset="0"/>
              </a:rPr>
              <a:t> </a:t>
            </a:r>
            <a:r>
              <a:rPr lang="en-GB" sz="1200" b="1" i="0" dirty="0">
                <a:solidFill>
                  <a:srgbClr val="002060"/>
                </a:solidFill>
                <a:latin typeface="Century Gothic" panose="020B0502020202020204" pitchFamily="34" charset="0"/>
              </a:rPr>
              <a:t>? </a:t>
            </a:r>
            <a:r>
              <a:rPr lang="en-GB" sz="1200" b="0" i="0" dirty="0">
                <a:solidFill>
                  <a:srgbClr val="002060"/>
                </a:solidFill>
                <a:latin typeface="Century Gothic" panose="020B0502020202020204" pitchFamily="34" charset="0"/>
              </a:rPr>
              <a:t>and answers with </a:t>
            </a:r>
            <a:r>
              <a:rPr lang="en-GB" sz="1200" b="0" i="1" dirty="0">
                <a:solidFill>
                  <a:srgbClr val="002060"/>
                </a:solidFill>
                <a:latin typeface="Century Gothic" panose="020B0502020202020204" pitchFamily="34" charset="0"/>
              </a:rPr>
              <a:t>aux/</a:t>
            </a:r>
            <a:r>
              <a:rPr lang="en-US" i="1" baseline="0" dirty="0"/>
              <a:t>à l’ </a:t>
            </a:r>
            <a:r>
              <a:rPr lang="en-US" i="0" baseline="0" dirty="0"/>
              <a:t>and adverbs of frequency/time.</a:t>
            </a:r>
            <a:endParaRPr lang="en-US" b="1" i="1" dirty="0"/>
          </a:p>
          <a:p>
            <a:pPr marL="0" indent="0"/>
            <a:endParaRPr lang="en-GB" b="1" dirty="0"/>
          </a:p>
          <a:p>
            <a:pPr marL="0" indent="0"/>
            <a:r>
              <a:rPr lang="en-GB" b="1" dirty="0"/>
              <a:t>Procedure:</a:t>
            </a:r>
          </a:p>
          <a:p>
            <a:pPr marL="228600" indent="-228600">
              <a:buAutoNum type="arabicPeriod"/>
            </a:pPr>
            <a:r>
              <a:rPr lang="en-US" dirty="0"/>
              <a:t>Teachers</a:t>
            </a:r>
            <a:r>
              <a:rPr lang="en-US" baseline="0" dirty="0"/>
              <a:t> could choose to add a speaking element to this activity for higher ability pupils.  After preparing the questions, students take turns to ask each other the questions.  The student listening has to say their response in a full sentence, striving for grammatical accuracy.  Partner A would write down partner B’s response in English on their sheet.  A back translation task could follow whereby the sentence in English is translated back into French by the listener.</a:t>
            </a:r>
            <a:endParaRPr lang="en-US" b="0" i="0" baseline="0" dirty="0"/>
          </a:p>
          <a:p>
            <a:pPr marL="228600" indent="-228600">
              <a:buAutoNum type="arabicPeriod"/>
            </a:pPr>
            <a:r>
              <a:rPr lang="en-GB" b="0" i="0" dirty="0"/>
              <a:t>Students will need</a:t>
            </a:r>
            <a:r>
              <a:rPr lang="en-GB" b="0" i="0" baseline="0" dirty="0"/>
              <a:t> to be reminded of the position of the adverbs: </a:t>
            </a:r>
            <a:r>
              <a:rPr lang="en-GB" b="0" i="0" baseline="0" dirty="0" err="1"/>
              <a:t>rarement</a:t>
            </a:r>
            <a:r>
              <a:rPr lang="en-GB" b="0" i="0" baseline="0" dirty="0"/>
              <a:t>/</a:t>
            </a:r>
            <a:r>
              <a:rPr lang="en-GB" b="0" i="0" baseline="0" dirty="0" err="1"/>
              <a:t>souvent</a:t>
            </a:r>
            <a:r>
              <a:rPr lang="en-GB" b="0" i="0" baseline="0" dirty="0"/>
              <a:t> after the verb; le week-end / </a:t>
            </a:r>
            <a:r>
              <a:rPr lang="en-GB" b="0" i="0" baseline="0" dirty="0" err="1"/>
              <a:t>aujourd’hui</a:t>
            </a:r>
            <a:r>
              <a:rPr lang="en-GB" b="0" i="0" baseline="0" dirty="0"/>
              <a:t> / </a:t>
            </a:r>
            <a:r>
              <a:rPr lang="en-GB" b="0" i="0" baseline="0" dirty="0" err="1"/>
              <a:t>chaque</a:t>
            </a:r>
            <a:r>
              <a:rPr lang="en-GB" b="0" i="0" baseline="0" dirty="0"/>
              <a:t> </a:t>
            </a:r>
            <a:r>
              <a:rPr lang="en-GB" b="0" i="0" baseline="0" dirty="0" err="1"/>
              <a:t>semaine</a:t>
            </a:r>
            <a:r>
              <a:rPr lang="en-GB" b="0" i="0" baseline="0" dirty="0"/>
              <a:t> at the end of the sentence.</a:t>
            </a:r>
          </a:p>
          <a:p>
            <a:pPr marL="228600" indent="-228600">
              <a:buAutoNum type="arabicPeriod"/>
            </a:pPr>
            <a:r>
              <a:rPr lang="en-GB" b="0" i="0" baseline="0" dirty="0"/>
              <a:t>This also offers the teacher the chance to remind students of the two different translations into English of the present tense: I go / am going; you go/are going.</a:t>
            </a:r>
            <a:endParaRPr lang="en-GB" b="0"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576846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7.2.2.3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Timing: 2 minutes</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express opinions in French based on interpretation of the text.</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Students </a:t>
            </a:r>
            <a:r>
              <a:rPr lang="en-GB" dirty="0"/>
              <a:t>choose an image to represent the father and justify their choice.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Students describe the mother.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 No right or wrong answer for either.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cognates used (1 is the most frequent word in French): </a:t>
            </a:r>
            <a:br>
              <a:rPr lang="en-GB" baseline="0" dirty="0"/>
            </a:br>
            <a:r>
              <a:rPr lang="fr-FR" i="0" dirty="0"/>
              <a:t>image [659], représenter [293], indifférent [4151], affectueux [&gt;5000], autoritaire [4661].</a:t>
            </a:r>
            <a:endParaRPr lang="en-GB"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0" dirty="0"/>
          </a:p>
          <a:p>
            <a:r>
              <a:rPr lang="en-GB" dirty="0"/>
              <a:t>Attribution:</a:t>
            </a:r>
          </a:p>
          <a:p>
            <a:r>
              <a:rPr lang="en-US" sz="1200" dirty="0"/>
              <a:t>Unidentified man by National Photo Company Collection is in the public domain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Frustrated man at a desk by </a:t>
            </a:r>
            <a:r>
              <a:rPr lang="en-GB" sz="1200" u="sng" kern="1200" dirty="0" err="1">
                <a:solidFill>
                  <a:schemeClr val="tx1"/>
                </a:solidFill>
                <a:effectLst/>
                <a:ea typeface="+mn-ea"/>
                <a:cs typeface="+mn-cs"/>
                <a:hlinkClick r:id="rId3" tooltip="User:LaurMG (page does not exist)"/>
              </a:rPr>
              <a:t>LaurMG</a:t>
            </a:r>
            <a:r>
              <a:rPr lang="en-GB" sz="1200" kern="1200" dirty="0">
                <a:solidFill>
                  <a:schemeClr val="tx1"/>
                </a:solidFill>
                <a:effectLst/>
                <a:ea typeface="+mn-ea"/>
                <a:cs typeface="+mn-cs"/>
              </a:rPr>
              <a:t>. </a:t>
            </a:r>
            <a:r>
              <a:rPr lang="en-US" sz="1200" dirty="0"/>
              <a:t>is licensed under </a:t>
            </a:r>
            <a:r>
              <a:rPr lang="en-GB" sz="1200" u="sng" kern="1200" dirty="0">
                <a:solidFill>
                  <a:schemeClr val="tx1"/>
                </a:solidFill>
                <a:effectLst/>
                <a:ea typeface="+mn-ea"/>
                <a:cs typeface="+mn-cs"/>
                <a:hlinkClick r:id="rId4"/>
              </a:rPr>
              <a:t>CC BY-SA 3.0</a:t>
            </a: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ea typeface="+mn-ea"/>
                <a:cs typeface="+mn-cs"/>
                <a:hlinkClick r:id="rId5"/>
              </a:rPr>
              <a:t>Military man at desk by Library of Congress, Prints &amp; Photographs Division, photograph by Harris &amp; Ewing, </a:t>
            </a:r>
            <a:r>
              <a:rPr lang="en-GB" sz="1200" u="sng" kern="1200" dirty="0">
                <a:solidFill>
                  <a:schemeClr val="tx1"/>
                </a:solidFill>
                <a:effectLst/>
                <a:ea typeface="+mn-ea"/>
                <a:cs typeface="+mn-cs"/>
                <a:hlinkClick r:id="rId5"/>
              </a:rPr>
              <a:t>LCCN2016891032</a:t>
            </a:r>
            <a:endParaRPr lang="en-GB"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437833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7.2.2.3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Timing: 10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baseline="0" dirty="0"/>
              <a:t>Aim: </a:t>
            </a:r>
            <a:r>
              <a:rPr lang="en-GB" b="0" i="0" baseline="0" dirty="0"/>
              <a:t>Class read-aloud of the poem.</a:t>
            </a: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 </a:t>
            </a:r>
            <a:r>
              <a:rPr lang="en-GB" baseline="0" dirty="0"/>
              <a:t>Offer a choice of activities if possible: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1. Give students the opportunity to read the poem aloud </a:t>
            </a:r>
            <a:r>
              <a:rPr lang="en-GB" i="1" baseline="0" dirty="0"/>
              <a:t>(à haute </a:t>
            </a:r>
            <a:r>
              <a:rPr lang="en-GB" i="1" baseline="0" dirty="0" err="1"/>
              <a:t>voix</a:t>
            </a:r>
            <a:r>
              <a:rPr lang="en-GB" i="0" baseline="0" dirty="0"/>
              <a:t> will need to be explained in the instructions)</a:t>
            </a:r>
            <a:r>
              <a:rPr lang="en-GB" i="1" baseline="0" dirty="0"/>
              <a:t>,</a:t>
            </a:r>
            <a:r>
              <a:rPr lang="en-GB" baseline="0" dirty="0"/>
              <a:t> either a line each at a time, or a verse each at a time. Encourage them to read expressively, thinking about the meaning and trying to convey the sense of monotony.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2. Ask them to choose the section of the poem that they think is most important and to memorise it so that they can perform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cognates used (1 is the most frequent word in French): </a:t>
            </a:r>
            <a:br>
              <a:rPr lang="en-GB" baseline="0" dirty="0"/>
            </a:br>
            <a:r>
              <a:rPr lang="en-GB" i="0" baseline="0" dirty="0"/>
              <a:t>haut [264], </a:t>
            </a:r>
            <a:r>
              <a:rPr lang="en-GB" i="0" baseline="0" dirty="0" err="1"/>
              <a:t>voix</a:t>
            </a:r>
            <a:r>
              <a:rPr lang="en-GB" i="0" baseline="0" dirty="0"/>
              <a:t> [414], </a:t>
            </a:r>
            <a:r>
              <a:rPr lang="en-GB" i="0" dirty="0" err="1"/>
              <a:t>répétition</a:t>
            </a:r>
            <a:r>
              <a:rPr lang="en-GB" i="0" dirty="0"/>
              <a:t> [2804], </a:t>
            </a:r>
            <a:r>
              <a:rPr lang="en-GB" i="0" dirty="0" err="1"/>
              <a:t>exprimer</a:t>
            </a:r>
            <a:r>
              <a:rPr lang="en-GB" i="0" dirty="0"/>
              <a:t> [466], </a:t>
            </a:r>
            <a:r>
              <a:rPr lang="en-GB" i="0" dirty="0" err="1"/>
              <a:t>monotonie</a:t>
            </a:r>
            <a:r>
              <a:rPr lang="en-GB" i="0" dirty="0"/>
              <a:t> [&gt;5000], routine [4120], </a:t>
            </a:r>
            <a:r>
              <a:rPr lang="en-GB" i="0" dirty="0" err="1"/>
              <a:t>indifférence</a:t>
            </a:r>
            <a:r>
              <a:rPr lang="en-GB" i="0" dirty="0"/>
              <a:t> [4176], </a:t>
            </a:r>
            <a:r>
              <a:rPr lang="en-GB" i="0" dirty="0" err="1"/>
              <a:t>choisir</a:t>
            </a:r>
            <a:r>
              <a:rPr lang="en-GB" i="0" dirty="0"/>
              <a:t> [226], </a:t>
            </a:r>
            <a:r>
              <a:rPr lang="en-GB" i="0" dirty="0" err="1"/>
              <a:t>ligne</a:t>
            </a:r>
            <a:r>
              <a:rPr lang="en-GB" i="0" dirty="0"/>
              <a:t> [342], </a:t>
            </a:r>
            <a:r>
              <a:rPr lang="en-GB" i="0" dirty="0" err="1"/>
              <a:t>présentation</a:t>
            </a:r>
            <a:r>
              <a:rPr lang="en-GB" i="0" dirty="0"/>
              <a:t> [1723], </a:t>
            </a:r>
            <a:r>
              <a:rPr lang="en-GB" i="0" dirty="0" err="1"/>
              <a:t>mémorisé</a:t>
            </a:r>
            <a:r>
              <a:rPr lang="en-GB" i="0" dirty="0"/>
              <a:t> [&gt;5000], </a:t>
            </a:r>
            <a:r>
              <a:rPr lang="en-GB" i="0" dirty="0" err="1"/>
              <a:t>créatif</a:t>
            </a:r>
            <a:r>
              <a:rPr lang="en-GB" i="0" dirty="0"/>
              <a:t> [&gt;5000], </a:t>
            </a:r>
            <a:r>
              <a:rPr lang="en-GB" i="0" dirty="0" err="1"/>
              <a:t>groupe</a:t>
            </a:r>
            <a:r>
              <a:rPr lang="en-GB" i="0" dirty="0"/>
              <a:t> [187]</a:t>
            </a:r>
            <a:endParaRPr lang="en-GB"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004384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ea typeface="Calibri" panose="020F0502020204030204" pitchFamily="34" charset="0"/>
                <a:cs typeface="Times New Roman" panose="02020603050405020304" pitchFamily="18" charset="0"/>
              </a:rPr>
              <a:t>7.3.1.3</a:t>
            </a:r>
          </a:p>
          <a:p>
            <a:r>
              <a:rPr lang="en-GB" sz="1200" dirty="0">
                <a:effectLst/>
                <a:ea typeface="Calibri" panose="020F0502020204030204" pitchFamily="34" charset="0"/>
                <a:cs typeface="Times New Roman" panose="02020603050405020304" pitchFamily="18" charset="0"/>
              </a:rPr>
              <a:t>Optional additional HW task</a:t>
            </a:r>
          </a:p>
          <a:p>
            <a:r>
              <a:rPr lang="en-GB" sz="1200" dirty="0">
                <a:effectLst/>
                <a:ea typeface="Calibri" panose="020F0502020204030204" pitchFamily="34" charset="0"/>
                <a:cs typeface="Times New Roman" panose="02020603050405020304" pitchFamily="18" charset="0"/>
              </a:rPr>
              <a:t>This writing activity practises a selection of the question words as well as the school subject vocabulary. Students can use a dictionary to help express personal responses which contain unknown vocabulary.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594081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720"/>
              </a:spcBef>
              <a:spcAft>
                <a:spcPts val="0"/>
              </a:spcAft>
              <a:buClrTx/>
              <a:buSzTx/>
              <a:buFontTx/>
              <a:buNone/>
              <a:tabLst/>
              <a:defRPr/>
            </a:pPr>
            <a:r>
              <a:rPr lang="fr-FR" sz="1200" kern="1200" dirty="0">
                <a:solidFill>
                  <a:schemeClr val="tx1"/>
                </a:solidFill>
                <a:effectLst/>
                <a:ea typeface="+mn-ea"/>
                <a:cs typeface="+mn-cs"/>
              </a:rPr>
              <a:t>7.3.1.5</a:t>
            </a:r>
          </a:p>
          <a:p>
            <a:pPr marL="0" marR="0" lvl="0" indent="0" algn="l" defTabSz="914400" rtl="0" eaLnBrk="1" fontAlgn="auto" latinLnBrk="0" hangingPunct="1">
              <a:lnSpc>
                <a:spcPct val="100000"/>
              </a:lnSpc>
              <a:spcBef>
                <a:spcPts val="720"/>
              </a:spcBef>
              <a:spcAft>
                <a:spcPts val="0"/>
              </a:spcAft>
              <a:buClrTx/>
              <a:buSzTx/>
              <a:buFontTx/>
              <a:buNone/>
              <a:tabLst/>
              <a:defRPr/>
            </a:pPr>
            <a:r>
              <a:rPr lang="fr-FR" sz="1200" kern="1200" dirty="0">
                <a:solidFill>
                  <a:schemeClr val="tx1"/>
                </a:solidFill>
                <a:effectLst/>
                <a:ea typeface="+mn-ea"/>
                <a:cs typeface="+mn-cs"/>
              </a:rPr>
              <a:t>In-class version (NB: a self-</a:t>
            </a:r>
            <a:r>
              <a:rPr lang="fr-FR" sz="1200" kern="1200" dirty="0" err="1">
                <a:solidFill>
                  <a:schemeClr val="tx1"/>
                </a:solidFill>
                <a:effectLst/>
                <a:ea typeface="+mn-ea"/>
                <a:cs typeface="+mn-cs"/>
              </a:rPr>
              <a:t>study</a:t>
            </a:r>
            <a:r>
              <a:rPr lang="fr-FR" sz="1200" kern="1200" dirty="0">
                <a:solidFill>
                  <a:schemeClr val="tx1"/>
                </a:solidFill>
                <a:effectLst/>
                <a:ea typeface="+mn-ea"/>
                <a:cs typeface="+mn-cs"/>
              </a:rPr>
              <a:t> version of </a:t>
            </a:r>
            <a:r>
              <a:rPr lang="fr-FR" sz="1200" kern="1200" dirty="0" err="1">
                <a:solidFill>
                  <a:schemeClr val="tx1"/>
                </a:solidFill>
                <a:effectLst/>
                <a:ea typeface="+mn-ea"/>
                <a:cs typeface="+mn-cs"/>
              </a:rPr>
              <a:t>this</a:t>
            </a:r>
            <a:r>
              <a:rPr lang="fr-FR" sz="1200" kern="1200" dirty="0">
                <a:solidFill>
                  <a:schemeClr val="tx1"/>
                </a:solidFill>
                <a:effectLst/>
                <a:ea typeface="+mn-ea"/>
                <a:cs typeface="+mn-cs"/>
              </a:rPr>
              <a:t> </a:t>
            </a:r>
            <a:r>
              <a:rPr lang="fr-FR" sz="1200" kern="1200" dirty="0" err="1">
                <a:solidFill>
                  <a:schemeClr val="tx1"/>
                </a:solidFill>
                <a:effectLst/>
                <a:ea typeface="+mn-ea"/>
                <a:cs typeface="+mn-cs"/>
              </a:rPr>
              <a:t>activity</a:t>
            </a:r>
            <a:r>
              <a:rPr lang="fr-FR" sz="1200" kern="1200" dirty="0">
                <a:solidFill>
                  <a:schemeClr val="tx1"/>
                </a:solidFill>
                <a:effectLst/>
                <a:ea typeface="+mn-ea"/>
                <a:cs typeface="+mn-cs"/>
              </a:rPr>
              <a:t> can </a:t>
            </a:r>
            <a:r>
              <a:rPr lang="fr-FR" sz="1200" kern="1200" dirty="0" err="1">
                <a:solidFill>
                  <a:schemeClr val="tx1"/>
                </a:solidFill>
                <a:effectLst/>
                <a:ea typeface="+mn-ea"/>
                <a:cs typeface="+mn-cs"/>
              </a:rPr>
              <a:t>be</a:t>
            </a:r>
            <a:r>
              <a:rPr lang="fr-FR" sz="1200" kern="1200" dirty="0">
                <a:solidFill>
                  <a:schemeClr val="tx1"/>
                </a:solidFill>
                <a:effectLst/>
                <a:ea typeface="+mn-ea"/>
                <a:cs typeface="+mn-cs"/>
              </a:rPr>
              <a:t> </a:t>
            </a:r>
            <a:r>
              <a:rPr lang="fr-FR" sz="1200" kern="1200" dirty="0" err="1">
                <a:solidFill>
                  <a:schemeClr val="tx1"/>
                </a:solidFill>
                <a:effectLst/>
                <a:ea typeface="+mn-ea"/>
                <a:cs typeface="+mn-cs"/>
              </a:rPr>
              <a:t>found</a:t>
            </a:r>
            <a:r>
              <a:rPr lang="fr-FR" sz="1200" kern="1200" dirty="0">
                <a:solidFill>
                  <a:schemeClr val="tx1"/>
                </a:solidFill>
                <a:effectLst/>
                <a:ea typeface="+mn-ea"/>
                <a:cs typeface="+mn-cs"/>
              </a:rPr>
              <a:t> on the </a:t>
            </a:r>
            <a:r>
              <a:rPr lang="fr-FR" sz="1200" kern="1200" dirty="0" err="1">
                <a:solidFill>
                  <a:schemeClr val="tx1"/>
                </a:solidFill>
                <a:effectLst/>
                <a:ea typeface="+mn-ea"/>
                <a:cs typeface="+mn-cs"/>
              </a:rPr>
              <a:t>next</a:t>
            </a:r>
            <a:r>
              <a:rPr lang="fr-FR" sz="1200" kern="1200" dirty="0">
                <a:solidFill>
                  <a:schemeClr val="tx1"/>
                </a:solidFill>
                <a:effectLst/>
                <a:ea typeface="+mn-ea"/>
                <a:cs typeface="+mn-cs"/>
              </a:rPr>
              <a:t> slide)</a:t>
            </a:r>
          </a:p>
          <a:p>
            <a:pPr marL="0" marR="0" lvl="0" indent="0" algn="l" defTabSz="914400" rtl="0" eaLnBrk="1" fontAlgn="auto" latinLnBrk="0" hangingPunct="1">
              <a:lnSpc>
                <a:spcPct val="100000"/>
              </a:lnSpc>
              <a:spcBef>
                <a:spcPts val="720"/>
              </a:spcBef>
              <a:spcAft>
                <a:spcPts val="0"/>
              </a:spcAft>
              <a:buClrTx/>
              <a:buSzTx/>
              <a:buFontTx/>
              <a:buNone/>
              <a:tabLst/>
              <a:defRPr/>
            </a:pPr>
            <a:endParaRPr lang="fr-FR"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720"/>
              </a:spcBef>
              <a:spcAft>
                <a:spcPts val="0"/>
              </a:spcAft>
              <a:buClrTx/>
              <a:buSzTx/>
              <a:buFontTx/>
              <a:buNone/>
              <a:tabLst/>
              <a:defRPr/>
            </a:pPr>
            <a:r>
              <a:rPr lang="fr-FR" sz="1200" kern="1200" dirty="0">
                <a:solidFill>
                  <a:schemeClr val="tx1"/>
                </a:solidFill>
                <a:effectLst/>
                <a:ea typeface="+mn-ea"/>
                <a:cs typeface="+mn-cs"/>
              </a:rPr>
              <a:t>Timing: 8 minutes</a:t>
            </a:r>
          </a:p>
          <a:p>
            <a:pPr marL="0" marR="0" lvl="0" indent="0" algn="l" defTabSz="914400" rtl="0" eaLnBrk="1" fontAlgn="auto" latinLnBrk="0" hangingPunct="1">
              <a:lnSpc>
                <a:spcPct val="100000"/>
              </a:lnSpc>
              <a:spcBef>
                <a:spcPts val="720"/>
              </a:spcBef>
              <a:spcAft>
                <a:spcPts val="0"/>
              </a:spcAft>
              <a:buClrTx/>
              <a:buSzTx/>
              <a:buFontTx/>
              <a:buNone/>
              <a:tabLst/>
              <a:defRPr/>
            </a:pPr>
            <a:endParaRPr lang="fr-FR"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720"/>
              </a:spcBef>
              <a:spcAft>
                <a:spcPts val="0"/>
              </a:spcAft>
              <a:buClrTx/>
              <a:buSzTx/>
              <a:buFontTx/>
              <a:buNone/>
              <a:tabLst/>
              <a:defRPr/>
            </a:pPr>
            <a:r>
              <a:rPr lang="fr-FR" sz="1200" kern="1200" dirty="0">
                <a:solidFill>
                  <a:schemeClr val="tx1"/>
                </a:solidFill>
                <a:effectLst/>
                <a:ea typeface="+mn-ea"/>
                <a:cs typeface="+mn-cs"/>
              </a:rPr>
              <a:t>Aim: Consolidation of the </a:t>
            </a:r>
            <a:r>
              <a:rPr lang="fr-FR" sz="1200" kern="1200" dirty="0" err="1">
                <a:solidFill>
                  <a:schemeClr val="tx1"/>
                </a:solidFill>
                <a:effectLst/>
                <a:ea typeface="+mn-ea"/>
                <a:cs typeface="+mn-cs"/>
              </a:rPr>
              <a:t>week’s</a:t>
            </a:r>
            <a:r>
              <a:rPr lang="fr-FR" sz="1200" kern="1200" dirty="0">
                <a:solidFill>
                  <a:schemeClr val="tx1"/>
                </a:solidFill>
                <a:effectLst/>
                <a:ea typeface="+mn-ea"/>
                <a:cs typeface="+mn-cs"/>
              </a:rPr>
              <a:t> </a:t>
            </a:r>
            <a:r>
              <a:rPr lang="fr-FR" sz="1200" kern="1200" dirty="0" err="1">
                <a:solidFill>
                  <a:schemeClr val="tx1"/>
                </a:solidFill>
                <a:effectLst/>
                <a:ea typeface="+mn-ea"/>
                <a:cs typeface="+mn-cs"/>
              </a:rPr>
              <a:t>work</a:t>
            </a:r>
            <a:r>
              <a:rPr lang="fr-FR" sz="1200" kern="1200" dirty="0">
                <a:solidFill>
                  <a:schemeClr val="tx1"/>
                </a:solidFill>
                <a:effectLst/>
                <a:ea typeface="+mn-ea"/>
                <a:cs typeface="+mn-cs"/>
              </a:rPr>
              <a:t> on </a:t>
            </a:r>
            <a:r>
              <a:rPr lang="fr-FR" sz="1200" kern="1200" dirty="0" err="1">
                <a:solidFill>
                  <a:schemeClr val="tx1"/>
                </a:solidFill>
                <a:effectLst/>
                <a:ea typeface="+mn-ea"/>
                <a:cs typeface="+mn-cs"/>
              </a:rPr>
              <a:t>negation</a:t>
            </a:r>
            <a:r>
              <a:rPr lang="fr-FR" sz="1200" kern="1200" dirty="0">
                <a:solidFill>
                  <a:schemeClr val="tx1"/>
                </a:solidFill>
                <a:effectLst/>
                <a:ea typeface="+mn-ea"/>
                <a:cs typeface="+mn-cs"/>
              </a:rPr>
              <a:t>, </a:t>
            </a:r>
            <a:r>
              <a:rPr lang="fr-FR" sz="1200" kern="1200" dirty="0" err="1">
                <a:solidFill>
                  <a:schemeClr val="tx1"/>
                </a:solidFill>
                <a:effectLst/>
                <a:ea typeface="+mn-ea"/>
                <a:cs typeface="+mn-cs"/>
              </a:rPr>
              <a:t>whilst</a:t>
            </a:r>
            <a:r>
              <a:rPr lang="fr-FR" sz="1200" kern="1200" dirty="0">
                <a:solidFill>
                  <a:schemeClr val="tx1"/>
                </a:solidFill>
                <a:effectLst/>
                <a:ea typeface="+mn-ea"/>
                <a:cs typeface="+mn-cs"/>
              </a:rPr>
              <a:t> </a:t>
            </a:r>
            <a:r>
              <a:rPr lang="fr-FR" sz="1200" kern="1200" dirty="0" err="1">
                <a:solidFill>
                  <a:schemeClr val="tx1"/>
                </a:solidFill>
                <a:effectLst/>
                <a:ea typeface="+mn-ea"/>
                <a:cs typeface="+mn-cs"/>
              </a:rPr>
              <a:t>revising</a:t>
            </a:r>
            <a:r>
              <a:rPr lang="fr-FR" sz="1200" kern="1200" dirty="0">
                <a:solidFill>
                  <a:schemeClr val="tx1"/>
                </a:solidFill>
                <a:effectLst/>
                <a:ea typeface="+mn-ea"/>
                <a:cs typeface="+mn-cs"/>
              </a:rPr>
              <a:t> the question </a:t>
            </a:r>
            <a:r>
              <a:rPr lang="fr-FR" sz="1200" kern="1200" dirty="0" err="1">
                <a:solidFill>
                  <a:schemeClr val="tx1"/>
                </a:solidFill>
                <a:effectLst/>
                <a:ea typeface="+mn-ea"/>
                <a:cs typeface="+mn-cs"/>
              </a:rPr>
              <a:t>words</a:t>
            </a:r>
            <a:r>
              <a:rPr lang="fr-FR" sz="1200" kern="1200" dirty="0">
                <a:solidFill>
                  <a:schemeClr val="tx1"/>
                </a:solidFill>
                <a:effectLst/>
                <a:ea typeface="+mn-ea"/>
                <a:cs typeface="+mn-cs"/>
              </a:rPr>
              <a:t> combien and quel(le).</a:t>
            </a:r>
          </a:p>
          <a:p>
            <a:pPr marL="0" marR="0" lvl="0" indent="0" algn="l" defTabSz="914400" rtl="0" eaLnBrk="1" fontAlgn="auto" latinLnBrk="0" hangingPunct="1">
              <a:lnSpc>
                <a:spcPct val="100000"/>
              </a:lnSpc>
              <a:spcBef>
                <a:spcPts val="720"/>
              </a:spcBef>
              <a:spcAft>
                <a:spcPts val="0"/>
              </a:spcAft>
              <a:buClrTx/>
              <a:buSzTx/>
              <a:buFontTx/>
              <a:buNone/>
              <a:tabLst/>
              <a:defRPr/>
            </a:pPr>
            <a:endParaRPr lang="fr-FR"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720"/>
              </a:spcBef>
              <a:spcAft>
                <a:spcPts val="0"/>
              </a:spcAft>
              <a:buClrTx/>
              <a:buSzTx/>
              <a:buFontTx/>
              <a:buNone/>
              <a:tabLst/>
              <a:defRPr/>
            </a:pPr>
            <a:r>
              <a:rPr lang="fr-FR" sz="1200" kern="1200" dirty="0" err="1">
                <a:solidFill>
                  <a:schemeClr val="tx1"/>
                </a:solidFill>
                <a:effectLst/>
                <a:ea typeface="+mn-ea"/>
                <a:cs typeface="+mn-cs"/>
              </a:rPr>
              <a:t>Procedure</a:t>
            </a:r>
            <a:r>
              <a:rPr lang="fr-FR" sz="1200" kern="1200" dirty="0">
                <a:solidFill>
                  <a:schemeClr val="tx1"/>
                </a:solidFill>
                <a:effectLst/>
                <a:ea typeface="+mn-ea"/>
                <a:cs typeface="+mn-cs"/>
              </a:rPr>
              <a:t>:</a:t>
            </a:r>
          </a:p>
          <a:p>
            <a:pPr marL="0" marR="0" lvl="0" indent="0" algn="l" defTabSz="914400" rtl="0" eaLnBrk="1" fontAlgn="auto" latinLnBrk="0" hangingPunct="1">
              <a:lnSpc>
                <a:spcPct val="100000"/>
              </a:lnSpc>
              <a:spcBef>
                <a:spcPts val="720"/>
              </a:spcBef>
              <a:spcAft>
                <a:spcPts val="0"/>
              </a:spcAft>
              <a:buClrTx/>
              <a:buSzTx/>
              <a:buFontTx/>
              <a:buNone/>
              <a:tabLst/>
              <a:defRPr/>
            </a:pPr>
            <a:r>
              <a:rPr lang="fr-FR" sz="1200" kern="1200" dirty="0">
                <a:solidFill>
                  <a:schemeClr val="tx1"/>
                </a:solidFill>
                <a:effectLst/>
                <a:ea typeface="+mn-ea"/>
                <a:cs typeface="+mn-cs"/>
              </a:rPr>
              <a:t>1. </a:t>
            </a:r>
            <a:r>
              <a:rPr lang="fr-FR" sz="1200" kern="1200" dirty="0" err="1">
                <a:solidFill>
                  <a:schemeClr val="tx1"/>
                </a:solidFill>
                <a:effectLst/>
                <a:ea typeface="+mn-ea"/>
                <a:cs typeface="+mn-cs"/>
              </a:rPr>
              <a:t>Print</a:t>
            </a:r>
            <a:r>
              <a:rPr lang="fr-FR" sz="1200" kern="1200" dirty="0">
                <a:solidFill>
                  <a:schemeClr val="tx1"/>
                </a:solidFill>
                <a:effectLst/>
                <a:ea typeface="+mn-ea"/>
                <a:cs typeface="+mn-cs"/>
              </a:rPr>
              <a:t> one set of </a:t>
            </a:r>
            <a:r>
              <a:rPr lang="fr-FR" sz="1200" kern="1200" dirty="0" err="1">
                <a:solidFill>
                  <a:schemeClr val="tx1"/>
                </a:solidFill>
                <a:effectLst/>
                <a:ea typeface="+mn-ea"/>
                <a:cs typeface="+mn-cs"/>
              </a:rPr>
              <a:t>role</a:t>
            </a:r>
            <a:r>
              <a:rPr lang="fr-FR" sz="1200" kern="1200" dirty="0">
                <a:solidFill>
                  <a:schemeClr val="tx1"/>
                </a:solidFill>
                <a:effectLst/>
                <a:ea typeface="+mn-ea"/>
                <a:cs typeface="+mn-cs"/>
              </a:rPr>
              <a:t> </a:t>
            </a:r>
            <a:r>
              <a:rPr lang="fr-FR" sz="1200" kern="1200" dirty="0" err="1">
                <a:solidFill>
                  <a:schemeClr val="tx1"/>
                </a:solidFill>
                <a:effectLst/>
                <a:ea typeface="+mn-ea"/>
                <a:cs typeface="+mn-cs"/>
              </a:rPr>
              <a:t>cards</a:t>
            </a:r>
            <a:r>
              <a:rPr lang="fr-FR" sz="1200" kern="1200" dirty="0">
                <a:solidFill>
                  <a:schemeClr val="tx1"/>
                </a:solidFill>
                <a:effectLst/>
                <a:ea typeface="+mn-ea"/>
                <a:cs typeface="+mn-cs"/>
              </a:rPr>
              <a:t> for </a:t>
            </a:r>
            <a:r>
              <a:rPr lang="fr-FR" sz="1200" kern="1200" dirty="0" err="1">
                <a:solidFill>
                  <a:schemeClr val="tx1"/>
                </a:solidFill>
                <a:effectLst/>
                <a:ea typeface="+mn-ea"/>
                <a:cs typeface="+mn-cs"/>
              </a:rPr>
              <a:t>each</a:t>
            </a:r>
            <a:r>
              <a:rPr lang="fr-FR" sz="1200" kern="1200" dirty="0">
                <a:solidFill>
                  <a:schemeClr val="tx1"/>
                </a:solidFill>
                <a:effectLst/>
                <a:ea typeface="+mn-ea"/>
                <a:cs typeface="+mn-cs"/>
              </a:rPr>
              <a:t> pair (the </a:t>
            </a:r>
            <a:r>
              <a:rPr lang="fr-FR" sz="1200" kern="1200" dirty="0" err="1">
                <a:solidFill>
                  <a:schemeClr val="tx1"/>
                </a:solidFill>
                <a:effectLst/>
                <a:ea typeface="+mn-ea"/>
                <a:cs typeface="+mn-cs"/>
              </a:rPr>
              <a:t>cards</a:t>
            </a:r>
            <a:r>
              <a:rPr lang="fr-FR" sz="1200" kern="1200" dirty="0">
                <a:solidFill>
                  <a:schemeClr val="tx1"/>
                </a:solidFill>
                <a:effectLst/>
                <a:ea typeface="+mn-ea"/>
                <a:cs typeface="+mn-cs"/>
              </a:rPr>
              <a:t> </a:t>
            </a:r>
            <a:r>
              <a:rPr lang="fr-FR" sz="1200" kern="1200" dirty="0" err="1">
                <a:solidFill>
                  <a:schemeClr val="tx1"/>
                </a:solidFill>
                <a:effectLst/>
                <a:ea typeface="+mn-ea"/>
                <a:cs typeface="+mn-cs"/>
              </a:rPr>
              <a:t>may</a:t>
            </a:r>
            <a:r>
              <a:rPr lang="fr-FR" sz="1200" kern="1200" dirty="0">
                <a:solidFill>
                  <a:schemeClr val="tx1"/>
                </a:solidFill>
                <a:effectLst/>
                <a:ea typeface="+mn-ea"/>
                <a:cs typeface="+mn-cs"/>
              </a:rPr>
              <a:t> </a:t>
            </a:r>
            <a:r>
              <a:rPr lang="fr-FR" sz="1200" kern="1200" dirty="0" err="1">
                <a:solidFill>
                  <a:schemeClr val="tx1"/>
                </a:solidFill>
                <a:effectLst/>
                <a:ea typeface="+mn-ea"/>
                <a:cs typeface="+mn-cs"/>
              </a:rPr>
              <a:t>be</a:t>
            </a:r>
            <a:r>
              <a:rPr lang="fr-FR" sz="1200" kern="1200" dirty="0">
                <a:solidFill>
                  <a:schemeClr val="tx1"/>
                </a:solidFill>
                <a:effectLst/>
                <a:ea typeface="+mn-ea"/>
                <a:cs typeface="+mn-cs"/>
              </a:rPr>
              <a:t> </a:t>
            </a:r>
            <a:r>
              <a:rPr lang="fr-FR" sz="1200" kern="1200" dirty="0" err="1">
                <a:solidFill>
                  <a:schemeClr val="tx1"/>
                </a:solidFill>
                <a:effectLst/>
                <a:ea typeface="+mn-ea"/>
                <a:cs typeface="+mn-cs"/>
              </a:rPr>
              <a:t>found</a:t>
            </a:r>
            <a:r>
              <a:rPr lang="fr-FR" sz="1200" kern="1200" dirty="0">
                <a:solidFill>
                  <a:schemeClr val="tx1"/>
                </a:solidFill>
                <a:effectLst/>
                <a:ea typeface="+mn-ea"/>
                <a:cs typeface="+mn-cs"/>
              </a:rPr>
              <a:t> on the portal </a:t>
            </a:r>
            <a:r>
              <a:rPr lang="fr-FR" sz="1200" kern="1200" dirty="0" err="1">
                <a:solidFill>
                  <a:schemeClr val="tx1"/>
                </a:solidFill>
                <a:effectLst/>
                <a:ea typeface="+mn-ea"/>
                <a:cs typeface="+mn-cs"/>
              </a:rPr>
              <a:t>alongside</a:t>
            </a:r>
            <a:r>
              <a:rPr lang="fr-FR" sz="1200" kern="1200" dirty="0">
                <a:solidFill>
                  <a:schemeClr val="tx1"/>
                </a:solidFill>
                <a:effectLst/>
                <a:ea typeface="+mn-ea"/>
                <a:cs typeface="+mn-cs"/>
              </a:rPr>
              <a:t> </a:t>
            </a:r>
            <a:r>
              <a:rPr lang="fr-FR" sz="1200" kern="1200" dirty="0" err="1">
                <a:solidFill>
                  <a:schemeClr val="tx1"/>
                </a:solidFill>
                <a:effectLst/>
                <a:ea typeface="+mn-ea"/>
                <a:cs typeface="+mn-cs"/>
              </a:rPr>
              <a:t>this</a:t>
            </a:r>
            <a:r>
              <a:rPr lang="fr-FR" sz="1200" kern="1200" dirty="0">
                <a:solidFill>
                  <a:schemeClr val="tx1"/>
                </a:solidFill>
                <a:effectLst/>
                <a:ea typeface="+mn-ea"/>
                <a:cs typeface="+mn-cs"/>
              </a:rPr>
              <a:t> </a:t>
            </a:r>
            <a:r>
              <a:rPr lang="fr-FR" sz="1200" kern="1200" dirty="0" err="1">
                <a:solidFill>
                  <a:schemeClr val="tx1"/>
                </a:solidFill>
                <a:effectLst/>
                <a:ea typeface="+mn-ea"/>
                <a:cs typeface="+mn-cs"/>
              </a:rPr>
              <a:t>resource</a:t>
            </a:r>
            <a:r>
              <a:rPr lang="fr-FR" sz="1200" kern="1200" dirty="0">
                <a:solidFill>
                  <a:schemeClr val="tx1"/>
                </a:solidFill>
                <a:effectLst/>
                <a:ea typeface="+mn-ea"/>
                <a:cs typeface="+mn-cs"/>
              </a:rPr>
              <a:t>).</a:t>
            </a:r>
          </a:p>
          <a:p>
            <a:pPr marL="0" marR="0" lvl="0" indent="0" algn="l" defTabSz="914400" rtl="0" eaLnBrk="1" fontAlgn="auto" latinLnBrk="0" hangingPunct="1">
              <a:lnSpc>
                <a:spcPct val="100000"/>
              </a:lnSpc>
              <a:spcBef>
                <a:spcPts val="720"/>
              </a:spcBef>
              <a:spcAft>
                <a:spcPts val="0"/>
              </a:spcAft>
              <a:buClrTx/>
              <a:buSzTx/>
              <a:buFontTx/>
              <a:buNone/>
              <a:tabLst/>
              <a:defRPr/>
            </a:pPr>
            <a:r>
              <a:rPr lang="fr-FR" sz="1200" kern="1200" dirty="0">
                <a:solidFill>
                  <a:schemeClr val="tx1"/>
                </a:solidFill>
                <a:effectLst/>
                <a:ea typeface="+mn-ea"/>
                <a:cs typeface="+mn-cs"/>
              </a:rPr>
              <a:t>2. Partner A first </a:t>
            </a:r>
            <a:r>
              <a:rPr lang="fr-FR" sz="1200" kern="1200" dirty="0" err="1">
                <a:solidFill>
                  <a:schemeClr val="tx1"/>
                </a:solidFill>
                <a:effectLst/>
                <a:ea typeface="+mn-ea"/>
                <a:cs typeface="+mn-cs"/>
              </a:rPr>
              <a:t>asks</a:t>
            </a:r>
            <a:r>
              <a:rPr lang="fr-FR" sz="1200" kern="1200" dirty="0">
                <a:solidFill>
                  <a:schemeClr val="tx1"/>
                </a:solidFill>
                <a:effectLst/>
                <a:ea typeface="+mn-ea"/>
                <a:cs typeface="+mn-cs"/>
              </a:rPr>
              <a:t> a question about the </a:t>
            </a:r>
            <a:r>
              <a:rPr lang="fr-FR" sz="1200" kern="1200" dirty="0" err="1">
                <a:solidFill>
                  <a:schemeClr val="tx1"/>
                </a:solidFill>
                <a:effectLst/>
                <a:ea typeface="+mn-ea"/>
                <a:cs typeface="+mn-cs"/>
              </a:rPr>
              <a:t>noun</a:t>
            </a:r>
            <a:r>
              <a:rPr lang="fr-FR" sz="1200" kern="1200" dirty="0">
                <a:solidFill>
                  <a:schemeClr val="tx1"/>
                </a:solidFill>
                <a:effectLst/>
                <a:ea typeface="+mn-ea"/>
                <a:cs typeface="+mn-cs"/>
              </a:rPr>
              <a:t> on </a:t>
            </a:r>
            <a:r>
              <a:rPr lang="fr-FR" sz="1200" kern="1200" dirty="0" err="1">
                <a:solidFill>
                  <a:schemeClr val="tx1"/>
                </a:solidFill>
                <a:effectLst/>
                <a:ea typeface="+mn-ea"/>
                <a:cs typeface="+mn-cs"/>
              </a:rPr>
              <a:t>their</a:t>
            </a:r>
            <a:r>
              <a:rPr lang="fr-FR" sz="1200" kern="1200" dirty="0">
                <a:solidFill>
                  <a:schemeClr val="tx1"/>
                </a:solidFill>
                <a:effectLst/>
                <a:ea typeface="+mn-ea"/>
                <a:cs typeface="+mn-cs"/>
              </a:rPr>
              <a:t> </a:t>
            </a:r>
            <a:r>
              <a:rPr lang="fr-FR" sz="1200" kern="1200" dirty="0" err="1">
                <a:solidFill>
                  <a:schemeClr val="tx1"/>
                </a:solidFill>
                <a:effectLst/>
                <a:ea typeface="+mn-ea"/>
                <a:cs typeface="+mn-cs"/>
              </a:rPr>
              <a:t>role</a:t>
            </a:r>
            <a:r>
              <a:rPr lang="fr-FR" sz="1200" kern="1200" dirty="0">
                <a:solidFill>
                  <a:schemeClr val="tx1"/>
                </a:solidFill>
                <a:effectLst/>
                <a:ea typeface="+mn-ea"/>
                <a:cs typeface="+mn-cs"/>
              </a:rPr>
              <a:t> </a:t>
            </a:r>
            <a:r>
              <a:rPr lang="fr-FR" sz="1200" kern="1200" dirty="0" err="1">
                <a:solidFill>
                  <a:schemeClr val="tx1"/>
                </a:solidFill>
                <a:effectLst/>
                <a:ea typeface="+mn-ea"/>
                <a:cs typeface="+mn-cs"/>
              </a:rPr>
              <a:t>cards</a:t>
            </a:r>
            <a:r>
              <a:rPr lang="fr-FR" sz="1200" kern="1200" dirty="0">
                <a:solidFill>
                  <a:schemeClr val="tx1"/>
                </a:solidFill>
                <a:effectLst/>
                <a:ea typeface="+mn-ea"/>
                <a:cs typeface="+mn-cs"/>
              </a:rPr>
              <a:t> </a:t>
            </a:r>
            <a:r>
              <a:rPr lang="fr-FR" sz="1200" kern="1200" dirty="0" err="1">
                <a:solidFill>
                  <a:schemeClr val="tx1"/>
                </a:solidFill>
                <a:effectLst/>
                <a:ea typeface="+mn-ea"/>
                <a:cs typeface="+mn-cs"/>
              </a:rPr>
              <a:t>using</a:t>
            </a:r>
            <a:r>
              <a:rPr lang="fr-FR" sz="1200" kern="1200" dirty="0">
                <a:solidFill>
                  <a:schemeClr val="tx1"/>
                </a:solidFill>
                <a:effectLst/>
                <a:ea typeface="+mn-ea"/>
                <a:cs typeface="+mn-cs"/>
              </a:rPr>
              <a:t> combien and avoir, Partner B </a:t>
            </a:r>
            <a:r>
              <a:rPr lang="fr-FR" sz="1200" kern="1200" dirty="0" err="1">
                <a:solidFill>
                  <a:schemeClr val="tx1"/>
                </a:solidFill>
                <a:effectLst/>
                <a:ea typeface="+mn-ea"/>
                <a:cs typeface="+mn-cs"/>
              </a:rPr>
              <a:t>answers</a:t>
            </a:r>
            <a:r>
              <a:rPr lang="fr-FR" sz="1200" kern="1200" dirty="0">
                <a:solidFill>
                  <a:schemeClr val="tx1"/>
                </a:solidFill>
                <a:effectLst/>
                <a:ea typeface="+mn-ea"/>
                <a:cs typeface="+mn-cs"/>
              </a:rPr>
              <a:t> first </a:t>
            </a:r>
            <a:r>
              <a:rPr lang="fr-FR" sz="1200" kern="1200" dirty="0" err="1">
                <a:solidFill>
                  <a:schemeClr val="tx1"/>
                </a:solidFill>
                <a:effectLst/>
                <a:ea typeface="+mn-ea"/>
                <a:cs typeface="+mn-cs"/>
              </a:rPr>
              <a:t>with</a:t>
            </a:r>
            <a:r>
              <a:rPr lang="fr-FR" sz="1200" kern="1200" dirty="0">
                <a:solidFill>
                  <a:schemeClr val="tx1"/>
                </a:solidFill>
                <a:effectLst/>
                <a:ea typeface="+mn-ea"/>
                <a:cs typeface="+mn-cs"/>
              </a:rPr>
              <a:t> </a:t>
            </a:r>
            <a:r>
              <a:rPr lang="fr-FR" sz="1200" kern="1200" dirty="0" err="1">
                <a:solidFill>
                  <a:schemeClr val="tx1"/>
                </a:solidFill>
                <a:effectLst/>
                <a:ea typeface="+mn-ea"/>
                <a:cs typeface="+mn-cs"/>
              </a:rPr>
              <a:t>number</a:t>
            </a:r>
            <a:r>
              <a:rPr lang="fr-FR" sz="1200" kern="1200" dirty="0">
                <a:solidFill>
                  <a:schemeClr val="tx1"/>
                </a:solidFill>
                <a:effectLst/>
                <a:ea typeface="+mn-ea"/>
                <a:cs typeface="+mn-cs"/>
              </a:rPr>
              <a:t> + </a:t>
            </a:r>
            <a:r>
              <a:rPr lang="fr-FR" sz="1200" kern="1200" dirty="0" err="1">
                <a:solidFill>
                  <a:schemeClr val="tx1"/>
                </a:solidFill>
                <a:effectLst/>
                <a:ea typeface="+mn-ea"/>
                <a:cs typeface="+mn-cs"/>
              </a:rPr>
              <a:t>noun</a:t>
            </a:r>
            <a:r>
              <a:rPr lang="fr-FR" sz="1200" kern="1200" dirty="0">
                <a:solidFill>
                  <a:schemeClr val="tx1"/>
                </a:solidFill>
                <a:effectLst/>
                <a:ea typeface="+mn-ea"/>
                <a:cs typeface="+mn-cs"/>
              </a:rPr>
              <a:t>.</a:t>
            </a:r>
          </a:p>
          <a:p>
            <a:pPr marL="0" marR="0" lvl="0" indent="0" algn="l" defTabSz="914400" rtl="0" eaLnBrk="1" fontAlgn="auto" latinLnBrk="0" hangingPunct="1">
              <a:lnSpc>
                <a:spcPct val="100000"/>
              </a:lnSpc>
              <a:spcBef>
                <a:spcPts val="720"/>
              </a:spcBef>
              <a:spcAft>
                <a:spcPts val="0"/>
              </a:spcAft>
              <a:buClrTx/>
              <a:buSzTx/>
              <a:buFontTx/>
              <a:buNone/>
              <a:tabLst/>
              <a:defRPr/>
            </a:pPr>
            <a:r>
              <a:rPr lang="fr-FR" sz="1200" kern="1200" dirty="0">
                <a:solidFill>
                  <a:schemeClr val="tx1"/>
                </a:solidFill>
                <a:effectLst/>
                <a:ea typeface="+mn-ea"/>
                <a:cs typeface="+mn-cs"/>
              </a:rPr>
              <a:t>3. Partner A </a:t>
            </a:r>
            <a:r>
              <a:rPr lang="fr-FR" sz="1200" kern="1200" dirty="0" err="1">
                <a:solidFill>
                  <a:schemeClr val="tx1"/>
                </a:solidFill>
                <a:effectLst/>
                <a:ea typeface="+mn-ea"/>
                <a:cs typeface="+mn-cs"/>
              </a:rPr>
              <a:t>then</a:t>
            </a:r>
            <a:r>
              <a:rPr lang="fr-FR" sz="1200" kern="1200" dirty="0">
                <a:solidFill>
                  <a:schemeClr val="tx1"/>
                </a:solidFill>
                <a:effectLst/>
                <a:ea typeface="+mn-ea"/>
                <a:cs typeface="+mn-cs"/>
              </a:rPr>
              <a:t> </a:t>
            </a:r>
            <a:r>
              <a:rPr lang="fr-FR" sz="1200" kern="1200" dirty="0" err="1">
                <a:solidFill>
                  <a:schemeClr val="tx1"/>
                </a:solidFill>
                <a:effectLst/>
                <a:ea typeface="+mn-ea"/>
                <a:cs typeface="+mn-cs"/>
              </a:rPr>
              <a:t>asks</a:t>
            </a:r>
            <a:r>
              <a:rPr lang="fr-FR" sz="1200" kern="1200" dirty="0">
                <a:solidFill>
                  <a:schemeClr val="tx1"/>
                </a:solidFill>
                <a:effectLst/>
                <a:ea typeface="+mn-ea"/>
                <a:cs typeface="+mn-cs"/>
              </a:rPr>
              <a:t> a question about the </a:t>
            </a:r>
            <a:r>
              <a:rPr lang="fr-FR" sz="1200" kern="1200" dirty="0" err="1">
                <a:solidFill>
                  <a:schemeClr val="tx1"/>
                </a:solidFill>
                <a:effectLst/>
                <a:ea typeface="+mn-ea"/>
                <a:cs typeface="+mn-cs"/>
              </a:rPr>
              <a:t>noun</a:t>
            </a:r>
            <a:r>
              <a:rPr lang="fr-FR" sz="1200" kern="1200" dirty="0">
                <a:solidFill>
                  <a:schemeClr val="tx1"/>
                </a:solidFill>
                <a:effectLst/>
                <a:ea typeface="+mn-ea"/>
                <a:cs typeface="+mn-cs"/>
              </a:rPr>
              <a:t> and </a:t>
            </a:r>
            <a:r>
              <a:rPr lang="fr-FR" sz="1200" kern="1200" dirty="0" err="1">
                <a:solidFill>
                  <a:schemeClr val="tx1"/>
                </a:solidFill>
                <a:effectLst/>
                <a:ea typeface="+mn-ea"/>
                <a:cs typeface="+mn-cs"/>
              </a:rPr>
              <a:t>verb</a:t>
            </a:r>
            <a:r>
              <a:rPr lang="fr-FR" sz="1200" kern="1200" dirty="0">
                <a:solidFill>
                  <a:schemeClr val="tx1"/>
                </a:solidFill>
                <a:effectLst/>
                <a:ea typeface="+mn-ea"/>
                <a:cs typeface="+mn-cs"/>
              </a:rPr>
              <a:t> on </a:t>
            </a:r>
            <a:r>
              <a:rPr lang="fr-FR" sz="1200" kern="1200" dirty="0" err="1">
                <a:solidFill>
                  <a:schemeClr val="tx1"/>
                </a:solidFill>
                <a:effectLst/>
                <a:ea typeface="+mn-ea"/>
                <a:cs typeface="+mn-cs"/>
              </a:rPr>
              <a:t>their</a:t>
            </a:r>
            <a:r>
              <a:rPr lang="fr-FR" sz="1200" kern="1200" dirty="0">
                <a:solidFill>
                  <a:schemeClr val="tx1"/>
                </a:solidFill>
                <a:effectLst/>
                <a:ea typeface="+mn-ea"/>
                <a:cs typeface="+mn-cs"/>
              </a:rPr>
              <a:t> </a:t>
            </a:r>
            <a:r>
              <a:rPr lang="fr-FR" sz="1200" kern="1200" dirty="0" err="1">
                <a:solidFill>
                  <a:schemeClr val="tx1"/>
                </a:solidFill>
                <a:effectLst/>
                <a:ea typeface="+mn-ea"/>
                <a:cs typeface="+mn-cs"/>
              </a:rPr>
              <a:t>role</a:t>
            </a:r>
            <a:r>
              <a:rPr lang="fr-FR" sz="1200" kern="1200" dirty="0">
                <a:solidFill>
                  <a:schemeClr val="tx1"/>
                </a:solidFill>
                <a:effectLst/>
                <a:ea typeface="+mn-ea"/>
                <a:cs typeface="+mn-cs"/>
              </a:rPr>
              <a:t> </a:t>
            </a:r>
            <a:r>
              <a:rPr lang="fr-FR" sz="1200" kern="1200" dirty="0" err="1">
                <a:solidFill>
                  <a:schemeClr val="tx1"/>
                </a:solidFill>
                <a:effectLst/>
                <a:ea typeface="+mn-ea"/>
                <a:cs typeface="+mn-cs"/>
              </a:rPr>
              <a:t>cards</a:t>
            </a:r>
            <a:r>
              <a:rPr lang="fr-FR" sz="1200" kern="1200" dirty="0">
                <a:solidFill>
                  <a:schemeClr val="tx1"/>
                </a:solidFill>
                <a:effectLst/>
                <a:ea typeface="+mn-ea"/>
                <a:cs typeface="+mn-cs"/>
              </a:rPr>
              <a:t> </a:t>
            </a:r>
            <a:r>
              <a:rPr lang="fr-FR" sz="1200" kern="1200" dirty="0" err="1">
                <a:solidFill>
                  <a:schemeClr val="tx1"/>
                </a:solidFill>
                <a:effectLst/>
                <a:ea typeface="+mn-ea"/>
                <a:cs typeface="+mn-cs"/>
              </a:rPr>
              <a:t>using</a:t>
            </a:r>
            <a:r>
              <a:rPr lang="fr-FR" sz="1200" kern="1200" dirty="0">
                <a:solidFill>
                  <a:schemeClr val="tx1"/>
                </a:solidFill>
                <a:effectLst/>
                <a:ea typeface="+mn-ea"/>
                <a:cs typeface="+mn-cs"/>
              </a:rPr>
              <a:t> quel(le). Partner B </a:t>
            </a:r>
            <a:r>
              <a:rPr lang="fr-FR" sz="1200" kern="1200" dirty="0" err="1">
                <a:solidFill>
                  <a:schemeClr val="tx1"/>
                </a:solidFill>
                <a:effectLst/>
                <a:ea typeface="+mn-ea"/>
                <a:cs typeface="+mn-cs"/>
              </a:rPr>
              <a:t>chooses</a:t>
            </a:r>
            <a:r>
              <a:rPr lang="fr-FR" sz="1200" kern="1200" dirty="0">
                <a:solidFill>
                  <a:schemeClr val="tx1"/>
                </a:solidFill>
                <a:effectLst/>
                <a:ea typeface="+mn-ea"/>
                <a:cs typeface="+mn-cs"/>
              </a:rPr>
              <a:t> an option and </a:t>
            </a:r>
            <a:r>
              <a:rPr lang="fr-FR" sz="1200" kern="1200" dirty="0" err="1">
                <a:solidFill>
                  <a:schemeClr val="tx1"/>
                </a:solidFill>
                <a:effectLst/>
                <a:ea typeface="+mn-ea"/>
                <a:cs typeface="+mn-cs"/>
              </a:rPr>
              <a:t>answers</a:t>
            </a:r>
            <a:r>
              <a:rPr lang="fr-FR" sz="1200" kern="1200" dirty="0">
                <a:solidFill>
                  <a:schemeClr val="tx1"/>
                </a:solidFill>
                <a:effectLst/>
                <a:ea typeface="+mn-ea"/>
                <a:cs typeface="+mn-cs"/>
              </a:rPr>
              <a:t> in the affirmative </a:t>
            </a:r>
            <a:r>
              <a:rPr lang="fr-FR" sz="1200" kern="1200" dirty="0" err="1">
                <a:solidFill>
                  <a:schemeClr val="tx1"/>
                </a:solidFill>
                <a:effectLst/>
                <a:ea typeface="+mn-ea"/>
                <a:cs typeface="+mn-cs"/>
              </a:rPr>
              <a:t>with</a:t>
            </a:r>
            <a:r>
              <a:rPr lang="fr-FR" sz="1200" kern="1200" dirty="0">
                <a:solidFill>
                  <a:schemeClr val="tx1"/>
                </a:solidFill>
                <a:effectLst/>
                <a:ea typeface="+mn-ea"/>
                <a:cs typeface="+mn-cs"/>
              </a:rPr>
              <a:t> </a:t>
            </a:r>
            <a:r>
              <a:rPr lang="fr-FR" sz="1200" kern="1200" dirty="0" err="1">
                <a:solidFill>
                  <a:schemeClr val="tx1"/>
                </a:solidFill>
                <a:effectLst/>
                <a:ea typeface="+mn-ea"/>
                <a:cs typeface="+mn-cs"/>
              </a:rPr>
              <a:t>indefinite</a:t>
            </a:r>
            <a:r>
              <a:rPr lang="fr-FR" sz="1200" kern="1200" dirty="0">
                <a:solidFill>
                  <a:schemeClr val="tx1"/>
                </a:solidFill>
                <a:effectLst/>
                <a:ea typeface="+mn-ea"/>
                <a:cs typeface="+mn-cs"/>
              </a:rPr>
              <a:t> article + </a:t>
            </a:r>
            <a:r>
              <a:rPr lang="fr-FR" sz="1200" kern="1200" dirty="0" err="1">
                <a:solidFill>
                  <a:schemeClr val="tx1"/>
                </a:solidFill>
                <a:effectLst/>
                <a:ea typeface="+mn-ea"/>
                <a:cs typeface="+mn-cs"/>
              </a:rPr>
              <a:t>noun</a:t>
            </a:r>
            <a:r>
              <a:rPr lang="fr-FR" sz="1200" kern="1200" dirty="0">
                <a:solidFill>
                  <a:schemeClr val="tx1"/>
                </a:solidFill>
                <a:effectLst/>
                <a:ea typeface="+mn-ea"/>
                <a:cs typeface="+mn-cs"/>
              </a:rPr>
              <a:t> + adjective, and </a:t>
            </a:r>
            <a:r>
              <a:rPr lang="fr-FR" sz="1200" kern="1200" dirty="0" err="1">
                <a:solidFill>
                  <a:schemeClr val="tx1"/>
                </a:solidFill>
                <a:effectLst/>
                <a:ea typeface="+mn-ea"/>
                <a:cs typeface="+mn-cs"/>
              </a:rPr>
              <a:t>makes</a:t>
            </a:r>
            <a:r>
              <a:rPr lang="fr-FR" sz="1200" kern="1200" dirty="0">
                <a:solidFill>
                  <a:schemeClr val="tx1"/>
                </a:solidFill>
                <a:effectLst/>
                <a:ea typeface="+mn-ea"/>
                <a:cs typeface="+mn-cs"/>
              </a:rPr>
              <a:t> </a:t>
            </a:r>
            <a:r>
              <a:rPr lang="fr-FR" sz="1200" kern="1200" dirty="0" err="1">
                <a:solidFill>
                  <a:schemeClr val="tx1"/>
                </a:solidFill>
                <a:effectLst/>
                <a:ea typeface="+mn-ea"/>
                <a:cs typeface="+mn-cs"/>
              </a:rPr>
              <a:t>negative</a:t>
            </a:r>
            <a:r>
              <a:rPr lang="fr-FR" sz="1200" kern="1200" dirty="0">
                <a:solidFill>
                  <a:schemeClr val="tx1"/>
                </a:solidFill>
                <a:effectLst/>
                <a:ea typeface="+mn-ea"/>
                <a:cs typeface="+mn-cs"/>
              </a:rPr>
              <a:t> sentences </a:t>
            </a:r>
            <a:r>
              <a:rPr lang="fr-FR" sz="1200" kern="1200" dirty="0" err="1">
                <a:solidFill>
                  <a:schemeClr val="tx1"/>
                </a:solidFill>
                <a:effectLst/>
                <a:ea typeface="+mn-ea"/>
                <a:cs typeface="+mn-cs"/>
              </a:rPr>
              <a:t>with</a:t>
            </a:r>
            <a:r>
              <a:rPr lang="fr-FR" sz="1200" kern="1200" dirty="0">
                <a:solidFill>
                  <a:schemeClr val="tx1"/>
                </a:solidFill>
                <a:effectLst/>
                <a:ea typeface="+mn-ea"/>
                <a:cs typeface="+mn-cs"/>
              </a:rPr>
              <a:t> the </a:t>
            </a:r>
            <a:r>
              <a:rPr lang="fr-FR" sz="1200" kern="1200" dirty="0" err="1">
                <a:solidFill>
                  <a:schemeClr val="tx1"/>
                </a:solidFill>
                <a:effectLst/>
                <a:ea typeface="+mn-ea"/>
                <a:cs typeface="+mn-cs"/>
              </a:rPr>
              <a:t>remaining</a:t>
            </a:r>
            <a:r>
              <a:rPr lang="fr-FR" sz="1200" kern="1200" dirty="0">
                <a:solidFill>
                  <a:schemeClr val="tx1"/>
                </a:solidFill>
                <a:effectLst/>
                <a:ea typeface="+mn-ea"/>
                <a:cs typeface="+mn-cs"/>
              </a:rPr>
              <a:t> options. </a:t>
            </a:r>
          </a:p>
          <a:p>
            <a:pPr marL="0" marR="0" lvl="0" indent="0" algn="l" defTabSz="914400" rtl="0" eaLnBrk="1" fontAlgn="auto" latinLnBrk="0" hangingPunct="1">
              <a:lnSpc>
                <a:spcPct val="100000"/>
              </a:lnSpc>
              <a:spcBef>
                <a:spcPts val="720"/>
              </a:spcBef>
              <a:spcAft>
                <a:spcPts val="0"/>
              </a:spcAft>
              <a:buClrTx/>
              <a:buSzTx/>
              <a:buFontTx/>
              <a:buNone/>
              <a:tabLst/>
              <a:defRPr/>
            </a:pPr>
            <a:r>
              <a:rPr lang="fr-FR" sz="1200" kern="1200" dirty="0">
                <a:solidFill>
                  <a:schemeClr val="tx1"/>
                </a:solidFill>
                <a:effectLst/>
                <a:ea typeface="+mn-ea"/>
                <a:cs typeface="+mn-cs"/>
              </a:rPr>
              <a:t>4. The </a:t>
            </a:r>
            <a:r>
              <a:rPr lang="fr-FR" sz="1200" kern="1200" dirty="0" err="1">
                <a:solidFill>
                  <a:schemeClr val="tx1"/>
                </a:solidFill>
                <a:effectLst/>
                <a:ea typeface="+mn-ea"/>
                <a:cs typeface="+mn-cs"/>
              </a:rPr>
              <a:t>partners</a:t>
            </a:r>
            <a:r>
              <a:rPr lang="fr-FR" sz="1200" kern="1200" dirty="0">
                <a:solidFill>
                  <a:schemeClr val="tx1"/>
                </a:solidFill>
                <a:effectLst/>
                <a:ea typeface="+mn-ea"/>
                <a:cs typeface="+mn-cs"/>
              </a:rPr>
              <a:t> swap </a:t>
            </a:r>
            <a:r>
              <a:rPr lang="fr-FR" sz="1200" kern="1200" dirty="0" err="1">
                <a:solidFill>
                  <a:schemeClr val="tx1"/>
                </a:solidFill>
                <a:effectLst/>
                <a:ea typeface="+mn-ea"/>
                <a:cs typeface="+mn-cs"/>
              </a:rPr>
              <a:t>roles</a:t>
            </a:r>
            <a:r>
              <a:rPr lang="fr-FR" sz="1200" kern="1200" dirty="0">
                <a:solidFill>
                  <a:schemeClr val="tx1"/>
                </a:solidFill>
                <a:effectLst/>
                <a:ea typeface="+mn-ea"/>
                <a:cs typeface="+mn-cs"/>
              </a:rPr>
              <a:t> </a:t>
            </a:r>
            <a:r>
              <a:rPr lang="fr-FR" sz="1200" kern="1200" dirty="0" err="1">
                <a:solidFill>
                  <a:schemeClr val="tx1"/>
                </a:solidFill>
                <a:effectLst/>
                <a:ea typeface="+mn-ea"/>
                <a:cs typeface="+mn-cs"/>
              </a:rPr>
              <a:t>after</a:t>
            </a:r>
            <a:r>
              <a:rPr lang="fr-FR" sz="1200" kern="1200" dirty="0">
                <a:solidFill>
                  <a:schemeClr val="tx1"/>
                </a:solidFill>
                <a:effectLst/>
                <a:ea typeface="+mn-ea"/>
                <a:cs typeface="+mn-cs"/>
              </a:rPr>
              <a:t> </a:t>
            </a:r>
            <a:r>
              <a:rPr lang="fr-FR" sz="1200" kern="1200" dirty="0" err="1">
                <a:solidFill>
                  <a:schemeClr val="tx1"/>
                </a:solidFill>
                <a:effectLst/>
                <a:ea typeface="+mn-ea"/>
                <a:cs typeface="+mn-cs"/>
              </a:rPr>
              <a:t>each</a:t>
            </a:r>
            <a:r>
              <a:rPr lang="fr-FR" sz="1200" kern="1200" dirty="0">
                <a:solidFill>
                  <a:schemeClr val="tx1"/>
                </a:solidFill>
                <a:effectLst/>
                <a:ea typeface="+mn-ea"/>
                <a:cs typeface="+mn-cs"/>
              </a:rPr>
              <a:t> </a:t>
            </a:r>
            <a:r>
              <a:rPr lang="fr-FR" sz="1200" kern="1200" dirty="0" err="1">
                <a:solidFill>
                  <a:schemeClr val="tx1"/>
                </a:solidFill>
                <a:effectLst/>
                <a:ea typeface="+mn-ea"/>
                <a:cs typeface="+mn-cs"/>
              </a:rPr>
              <a:t>turn</a:t>
            </a:r>
            <a:r>
              <a:rPr lang="fr-FR" sz="1200" kern="1200" dirty="0">
                <a:solidFill>
                  <a:schemeClr val="tx1"/>
                </a:solidFill>
                <a:effectLst/>
                <a:ea typeface="+mn-ea"/>
                <a:cs typeface="+mn-cs"/>
              </a:rPr>
              <a:t>.</a:t>
            </a:r>
          </a:p>
          <a:p>
            <a:pPr marL="0" marR="0" lvl="0" indent="0" algn="l" defTabSz="914400" rtl="0" eaLnBrk="1" fontAlgn="auto" latinLnBrk="0" hangingPunct="1">
              <a:lnSpc>
                <a:spcPct val="100000"/>
              </a:lnSpc>
              <a:spcBef>
                <a:spcPts val="720"/>
              </a:spcBef>
              <a:spcAft>
                <a:spcPts val="0"/>
              </a:spcAft>
              <a:buClrTx/>
              <a:buSzTx/>
              <a:buFontTx/>
              <a:buNone/>
              <a:tabLst/>
              <a:defRPr/>
            </a:pPr>
            <a:endParaRPr lang="fr-FR"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French): </a:t>
            </a:r>
            <a:br>
              <a:rPr lang="en-GB" baseline="0" dirty="0"/>
            </a:br>
            <a:r>
              <a:rPr lang="fr-FR" sz="1200" kern="1200" dirty="0">
                <a:solidFill>
                  <a:schemeClr val="tx1"/>
                </a:solidFill>
                <a:effectLst/>
                <a:ea typeface="+mn-ea"/>
                <a:cs typeface="+mn-cs"/>
              </a:rPr>
              <a:t>pizza [&gt;5000], margherita [&gt;5000], pepperoni [&gt;5000], végane [&gt;5000], podcast [&gt;5000], classique [1845], orange [3912].</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pPr marL="0" marR="0" lvl="0" indent="0" algn="l" defTabSz="914400" rtl="0" eaLnBrk="1" fontAlgn="auto" latinLnBrk="0" hangingPunct="1">
              <a:lnSpc>
                <a:spcPct val="100000"/>
              </a:lnSpc>
              <a:spcBef>
                <a:spcPts val="720"/>
              </a:spcBef>
              <a:spcAft>
                <a:spcPts val="0"/>
              </a:spcAft>
              <a:buClrTx/>
              <a:buSzTx/>
              <a:buFontTx/>
              <a:buNone/>
              <a:tabLst/>
              <a:defRPr/>
            </a:pPr>
            <a:endParaRPr lang="fr-FR"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70898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GB" b="1" baseline="0" dirty="0"/>
              <a:t>7.3.1.6 </a:t>
            </a:r>
          </a:p>
          <a:p>
            <a:pPr marL="0"/>
            <a:r>
              <a:rPr lang="en-GB" b="1" baseline="0" dirty="0"/>
              <a:t>OPTIONAL EXTRA (could be set for homework)</a:t>
            </a:r>
          </a:p>
          <a:p>
            <a:pPr marL="0"/>
            <a:endParaRPr lang="en-GB" b="1" baseline="0" dirty="0"/>
          </a:p>
          <a:p>
            <a:pPr marL="0"/>
            <a:r>
              <a:rPr lang="en-GB" b="1" baseline="0" dirty="0"/>
              <a:t>Timing: 10 minutes</a:t>
            </a:r>
          </a:p>
          <a:p>
            <a:pPr marL="0"/>
            <a:endParaRPr lang="en-GB" b="1" baseline="0" dirty="0"/>
          </a:p>
          <a:p>
            <a:pPr marL="0"/>
            <a:r>
              <a:rPr lang="en-GB" b="1" baseline="0" dirty="0"/>
              <a:t>Aim: </a:t>
            </a:r>
            <a:r>
              <a:rPr lang="en-GB" b="0" baseline="0" dirty="0"/>
              <a:t>Free written production exercises bringing together all new vocabulary and grammar structures covered this week.</a:t>
            </a:r>
            <a:endParaRPr lang="en-GB" b="1" baseline="0" dirty="0"/>
          </a:p>
          <a:p>
            <a:pPr marL="0"/>
            <a:endParaRPr lang="en-GB" b="1" baseline="0" dirty="0"/>
          </a:p>
          <a:p>
            <a:pPr marL="0"/>
            <a:r>
              <a:rPr lang="en-GB" b="1" baseline="0" dirty="0"/>
              <a:t>Procedure:</a:t>
            </a:r>
          </a:p>
          <a:p>
            <a:pPr marL="0">
              <a:buAutoNum type="arabicPeriod"/>
            </a:pPr>
            <a:r>
              <a:rPr lang="en-GB" baseline="0" dirty="0"/>
              <a:t>Students are now challenged to write some sentences of their own, contrasting their town/village with their ideal town/village (note that the conditional tense is not introduced at this stage), following the model of the sentences in this resource sequence.</a:t>
            </a:r>
          </a:p>
          <a:p>
            <a:pPr marL="0">
              <a:buAutoNum type="arabicPeriod"/>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cognates used in task instructions (1 is the most frequent word in French): </a:t>
            </a:r>
            <a:br>
              <a:rPr lang="en-GB" baseline="0" dirty="0"/>
            </a:br>
            <a:r>
              <a:rPr lang="fr-FR" sz="1200" b="0" dirty="0">
                <a:solidFill>
                  <a:schemeClr val="accent5">
                    <a:lumMod val="50000"/>
                  </a:schemeClr>
                </a:solidFill>
                <a:latin typeface="Century Gothic" panose="020B0502020202020204" pitchFamily="34" charset="0"/>
              </a:rPr>
              <a:t>idéal [1429]</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pPr marL="0" indent="0">
              <a:buNone/>
            </a:pPr>
            <a:endParaRPr lang="en-GB" baseline="0"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72843D9-4757-4631-B0CD-BAA271821DF5}" type="slidenum">
              <a:rPr kumimoji="0" lang="en-GB" sz="1400" u="none" strike="noStrike" kern="0" cap="none" spc="0" normalizeH="0" baseline="0" noProof="0" smtClean="0">
                <a:ln>
                  <a:noFill/>
                </a:ln>
                <a:solidFill>
                  <a:srgbClr val="000000"/>
                </a:solidFill>
                <a:effectLst/>
                <a:uLnTx/>
                <a:uFillTx/>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GB" sz="1400" u="none" strike="noStrike" kern="0" cap="none" spc="0" normalizeH="0" baseline="0" noProof="0" dirty="0">
              <a:ln>
                <a:noFill/>
              </a:ln>
              <a:solidFill>
                <a:srgbClr val="000000"/>
              </a:solidFill>
              <a:effectLst/>
              <a:uLnTx/>
              <a:uFillTx/>
              <a:cs typeface="Arial"/>
              <a:sym typeface="Arial"/>
            </a:endParaRPr>
          </a:p>
        </p:txBody>
      </p:sp>
    </p:spTree>
    <p:extLst>
      <p:ext uri="{BB962C8B-B14F-4D97-AF65-F5344CB8AC3E}">
        <p14:creationId xmlns:p14="http://schemas.microsoft.com/office/powerpoint/2010/main" val="2798702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b="1" dirty="0"/>
              <a:t>7.3.2.3 </a:t>
            </a:r>
          </a:p>
          <a:p>
            <a:pPr marL="0" lvl="0" indent="0" algn="l" rtl="0">
              <a:lnSpc>
                <a:spcPct val="100000"/>
              </a:lnSpc>
              <a:spcBef>
                <a:spcPts val="0"/>
              </a:spcBef>
              <a:spcAft>
                <a:spcPts val="0"/>
              </a:spcAft>
              <a:buSzPts val="1400"/>
              <a:buNone/>
            </a:pPr>
            <a:r>
              <a:rPr lang="en-GB" b="1" dirty="0"/>
              <a:t>Timing: 8 minutes</a:t>
            </a:r>
          </a:p>
          <a:p>
            <a:pPr marL="0" lvl="0" indent="0" algn="l" rtl="0">
              <a:lnSpc>
                <a:spcPct val="100000"/>
              </a:lnSpc>
              <a:spcBef>
                <a:spcPts val="0"/>
              </a:spcBef>
              <a:spcAft>
                <a:spcPts val="0"/>
              </a:spcAft>
              <a:buSzPts val="1400"/>
              <a:buNone/>
            </a:pPr>
            <a:endParaRPr lang="en-GB" b="0" dirty="0"/>
          </a:p>
          <a:p>
            <a:pPr marL="0" lvl="0" indent="0" algn="l" rtl="0">
              <a:lnSpc>
                <a:spcPct val="100000"/>
              </a:lnSpc>
              <a:spcBef>
                <a:spcPts val="0"/>
              </a:spcBef>
              <a:spcAft>
                <a:spcPts val="0"/>
              </a:spcAft>
              <a:buSzPts val="1400"/>
              <a:buNone/>
            </a:pPr>
            <a:r>
              <a:rPr lang="en-GB" b="1" dirty="0"/>
              <a:t>Aim:</a:t>
            </a:r>
            <a:r>
              <a:rPr lang="en-GB" b="0" dirty="0"/>
              <a:t> Free written production (with dictionary look up) to bring together the vocabulary and grammar covered in lesson 1.</a:t>
            </a:r>
          </a:p>
          <a:p>
            <a:pPr marL="0" lvl="0" indent="0" algn="l" rtl="0">
              <a:lnSpc>
                <a:spcPct val="100000"/>
              </a:lnSpc>
              <a:spcBef>
                <a:spcPts val="0"/>
              </a:spcBef>
              <a:spcAft>
                <a:spcPts val="0"/>
              </a:spcAft>
              <a:buSzPts val="1400"/>
              <a:buNone/>
            </a:pPr>
            <a:endParaRPr lang="en-GB" b="1" dirty="0"/>
          </a:p>
          <a:p>
            <a:pPr marL="0" lvl="0" indent="0" algn="l" rtl="0">
              <a:lnSpc>
                <a:spcPct val="100000"/>
              </a:lnSpc>
              <a:spcBef>
                <a:spcPts val="0"/>
              </a:spcBef>
              <a:spcAft>
                <a:spcPts val="0"/>
              </a:spcAft>
              <a:buSzPts val="1400"/>
              <a:buNone/>
            </a:pPr>
            <a:r>
              <a:rPr lang="en-GB" b="1" dirty="0"/>
              <a:t>Procedure:</a:t>
            </a:r>
          </a:p>
          <a:p>
            <a:pPr marL="228600" lvl="0" indent="-228600" algn="l" rtl="0">
              <a:lnSpc>
                <a:spcPct val="100000"/>
              </a:lnSpc>
              <a:spcBef>
                <a:spcPts val="0"/>
              </a:spcBef>
              <a:spcAft>
                <a:spcPts val="0"/>
              </a:spcAft>
              <a:buSzPts val="1400"/>
              <a:buAutoNum type="arabicPeriod"/>
            </a:pPr>
            <a:r>
              <a:rPr lang="en-GB" b="0" dirty="0"/>
              <a:t>Students write five sentences about what they are going to do on Saturday </a:t>
            </a:r>
          </a:p>
          <a:p>
            <a:pPr marL="228600" lvl="0" indent="-228600" algn="l" rtl="0">
              <a:lnSpc>
                <a:spcPct val="100000"/>
              </a:lnSpc>
              <a:spcBef>
                <a:spcPts val="0"/>
              </a:spcBef>
              <a:spcAft>
                <a:spcPts val="0"/>
              </a:spcAft>
              <a:buSzPts val="1400"/>
              <a:buAutoNum type="arabicPeriod"/>
            </a:pPr>
            <a:r>
              <a:rPr lang="en-GB" b="0" dirty="0"/>
              <a:t>If time permits, the partner should write down the sentences and translate them.</a:t>
            </a:r>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578180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7.3.2.4</a:t>
            </a:r>
          </a:p>
          <a:p>
            <a:r>
              <a:rPr lang="en-US" b="1" dirty="0"/>
              <a:t>Timing: 10 minutes</a:t>
            </a:r>
          </a:p>
          <a:p>
            <a:endParaRPr lang="en-US" b="1" dirty="0"/>
          </a:p>
          <a:p>
            <a:r>
              <a:rPr lang="en-US" b="1" dirty="0"/>
              <a:t>Aim: </a:t>
            </a:r>
            <a:r>
              <a:rPr lang="en-US" b="0" dirty="0"/>
              <a:t>To practice oral production and comprehension of </a:t>
            </a:r>
            <a:r>
              <a:rPr lang="en-US" b="0" dirty="0" err="1"/>
              <a:t>personalised</a:t>
            </a:r>
            <a:r>
              <a:rPr lang="en-US" b="0" dirty="0"/>
              <a:t> statements about the present and the future</a:t>
            </a:r>
          </a:p>
          <a:p>
            <a:endParaRPr lang="en-US" b="0" dirty="0"/>
          </a:p>
          <a:p>
            <a:r>
              <a:rPr lang="en-US" b="1" dirty="0"/>
              <a:t>Procedure</a:t>
            </a:r>
          </a:p>
          <a:p>
            <a:pPr marL="228600" indent="-228600">
              <a:buFont typeface="+mj-lt"/>
              <a:buAutoNum type="arabicPeriod"/>
            </a:pPr>
            <a:r>
              <a:rPr lang="en-US" b="0" dirty="0"/>
              <a:t>Students sketch out a table following the model on the slide, and work in pairs to write three present tense sentences about what they did today, and three sentences with future intention about what they are doing at the weekend. Teacher circulates and corrects.</a:t>
            </a:r>
          </a:p>
          <a:p>
            <a:pPr marL="228600" indent="-228600">
              <a:buFont typeface="+mj-lt"/>
              <a:buAutoNum type="arabicPeriod"/>
            </a:pPr>
            <a:r>
              <a:rPr lang="en-US" b="0" dirty="0"/>
              <a:t>Click to reveal the second set of task instructions. Students sketch out a second table following the model.</a:t>
            </a:r>
          </a:p>
          <a:p>
            <a:pPr marL="228600" indent="-228600">
              <a:buFont typeface="+mj-lt"/>
              <a:buAutoNum type="arabicPeriod"/>
            </a:pPr>
            <a:r>
              <a:rPr lang="en-US" b="0" dirty="0"/>
              <a:t>Working with another pair, students take it in turns to read the six statements they have written in a random order. To ensure the order is random, teachers can </a:t>
            </a:r>
            <a:r>
              <a:rPr lang="en-US" b="1" dirty="0"/>
              <a:t>distribute the role cards on slide 30</a:t>
            </a:r>
            <a:r>
              <a:rPr lang="en-US" b="0" dirty="0"/>
              <a:t>, which tell students the order in which to read their statements. The listening pair notes down the activities in the appropriate column. Students must </a:t>
            </a:r>
            <a:r>
              <a:rPr lang="en-US" b="1" dirty="0"/>
              <a:t>not</a:t>
            </a:r>
            <a:r>
              <a:rPr lang="en-US" b="0" dirty="0"/>
              <a:t> say the words </a:t>
            </a:r>
            <a:r>
              <a:rPr lang="en-US" b="0" i="1" dirty="0" err="1"/>
              <a:t>demain</a:t>
            </a:r>
            <a:r>
              <a:rPr lang="en-US" b="0" i="1" dirty="0"/>
              <a:t> </a:t>
            </a:r>
            <a:r>
              <a:rPr lang="en-US" b="0" i="0" dirty="0"/>
              <a:t>or </a:t>
            </a:r>
            <a:r>
              <a:rPr lang="en-US" b="0" i="1" dirty="0" err="1"/>
              <a:t>aujourd’hui</a:t>
            </a:r>
            <a:r>
              <a:rPr lang="en-US" b="0" i="0" dirty="0"/>
              <a:t>! Remind them that the verb form tells us whether events are happening today or tomorrow.</a:t>
            </a:r>
          </a:p>
          <a:p>
            <a:pPr marL="228600" indent="-228600">
              <a:buFont typeface="+mj-lt"/>
              <a:buAutoNum type="arabicPeriod"/>
            </a:pPr>
            <a:r>
              <a:rPr lang="en-US" b="0" i="0" dirty="0"/>
              <a:t>Students check with the other Groupe to ensure they have written the words in the correct columns.</a:t>
            </a:r>
          </a:p>
          <a:p>
            <a:pPr marL="228600" indent="-228600">
              <a:buFont typeface="+mj-lt"/>
              <a:buAutoNum type="arabicPeriod"/>
            </a:pPr>
            <a:r>
              <a:rPr lang="en-US" b="0" i="0" dirty="0"/>
              <a:t>Students turn their notes into full sentences with </a:t>
            </a:r>
            <a:r>
              <a:rPr lang="en-US" b="0" i="1" dirty="0" err="1"/>
              <a:t>ils</a:t>
            </a:r>
            <a:r>
              <a:rPr lang="en-US" b="0" i="1" dirty="0"/>
              <a:t>/</a:t>
            </a:r>
            <a:r>
              <a:rPr lang="en-US" b="0" i="1" dirty="0" err="1"/>
              <a:t>elles</a:t>
            </a:r>
            <a:r>
              <a:rPr lang="en-US" b="0" i="1" dirty="0"/>
              <a:t>.</a:t>
            </a:r>
          </a:p>
          <a:p>
            <a:pPr marL="228600" indent="-228600">
              <a:buFont typeface="+mj-lt"/>
              <a:buAutoNum type="arabicPeriod"/>
            </a:pPr>
            <a:r>
              <a:rPr lang="en-US" b="0" i="0" dirty="0"/>
              <a:t>Teacher can elicit some oral answers from stronger pairs by asking e.g. </a:t>
            </a:r>
            <a:r>
              <a:rPr lang="en-US" b="0" i="0" dirty="0" err="1"/>
              <a:t>‘</a:t>
            </a:r>
            <a:r>
              <a:rPr lang="en-US" b="0" i="1" dirty="0" err="1"/>
              <a:t>Que</a:t>
            </a:r>
            <a:r>
              <a:rPr lang="en-US" b="0" i="1" dirty="0"/>
              <a:t> font Andrew et Louise </a:t>
            </a:r>
            <a:r>
              <a:rPr lang="en-US" b="0" i="1" dirty="0" err="1"/>
              <a:t>aujourd’hui</a:t>
            </a:r>
            <a:r>
              <a:rPr lang="en-US" b="0" i="1" dirty="0"/>
              <a:t>? Que </a:t>
            </a:r>
            <a:r>
              <a:rPr lang="en-US" b="0" i="1" dirty="0" err="1"/>
              <a:t>vont</a:t>
            </a:r>
            <a:r>
              <a:rPr lang="en-US" b="0" i="1" dirty="0"/>
              <a:t> faire Sarah et Richard le week-end?’</a:t>
            </a:r>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086145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7.1.1.3</a:t>
            </a:r>
          </a:p>
          <a:p>
            <a:r>
              <a:rPr lang="en-GB" b="1" dirty="0"/>
              <a:t>Timing: 2 minutes</a:t>
            </a:r>
          </a:p>
          <a:p>
            <a:endParaRPr lang="en-GB" dirty="0"/>
          </a:p>
          <a:p>
            <a:r>
              <a:rPr lang="en-GB" b="1" dirty="0"/>
              <a:t>Aim: </a:t>
            </a:r>
            <a:r>
              <a:rPr lang="en-GB" b="0" dirty="0"/>
              <a:t>T</a:t>
            </a:r>
            <a:r>
              <a:rPr lang="en-GB" dirty="0"/>
              <a:t>o encourage further engagement with the text</a:t>
            </a:r>
            <a:r>
              <a:rPr lang="en-GB" baseline="0" dirty="0"/>
              <a:t> by asking students for their emotional response after they have finished reading the poem.</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p>
          <a:p>
            <a:pPr marL="228600" indent="-228600">
              <a:buAutoNum type="arabicPeriod"/>
            </a:pPr>
            <a:r>
              <a:rPr lang="en-GB" dirty="0"/>
              <a:t>Use</a:t>
            </a:r>
            <a:r>
              <a:rPr lang="en-GB" baseline="0" dirty="0"/>
              <a:t> the French prompt to ask students how they feel.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Ask students to report back on how their partner feels (</a:t>
            </a:r>
            <a:r>
              <a:rPr lang="en-GB" baseline="0" dirty="0" err="1"/>
              <a:t>il</a:t>
            </a:r>
            <a:r>
              <a:rPr lang="en-GB" baseline="0" dirty="0"/>
              <a:t> </a:t>
            </a:r>
            <a:r>
              <a:rPr lang="en-GB" baseline="0" dirty="0" err="1"/>
              <a:t>est</a:t>
            </a:r>
            <a:r>
              <a:rPr lang="en-GB" baseline="0" dirty="0"/>
              <a:t>/</a:t>
            </a:r>
            <a:r>
              <a:rPr lang="en-GB" baseline="0" dirty="0" err="1"/>
              <a:t>elle</a:t>
            </a:r>
            <a:r>
              <a:rPr lang="en-GB" baseline="0" dirty="0"/>
              <a:t> </a:t>
            </a:r>
            <a:r>
              <a:rPr lang="en-GB" baseline="0" dirty="0" err="1"/>
              <a:t>est</a:t>
            </a:r>
            <a:r>
              <a:rPr lang="en-GB" baseline="0" dirty="0"/>
              <a:t>…)</a:t>
            </a:r>
          </a:p>
          <a:p>
            <a:pPr marL="228600" indent="-228600">
              <a:buAutoNum type="arabicPeriod"/>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French): </a:t>
            </a:r>
            <a:endParaRPr lang="en-GB" sz="1200" u="none" strike="noStrike" kern="1200" cap="none" dirty="0">
              <a:solidFill>
                <a:schemeClr val="tx1"/>
              </a:solidFill>
              <a:effectLst/>
              <a:ea typeface="Calibri"/>
              <a:cs typeface="Calibri"/>
              <a:sym typeface="Calibri"/>
            </a:endParaRPr>
          </a:p>
          <a:p>
            <a:r>
              <a:rPr lang="en-GB" baseline="0" dirty="0" err="1"/>
              <a:t>hereux</a:t>
            </a:r>
            <a:r>
              <a:rPr lang="en-GB" baseline="0" dirty="0"/>
              <a:t>(-</a:t>
            </a:r>
            <a:r>
              <a:rPr lang="en-GB" baseline="0" dirty="0" err="1"/>
              <a:t>euse</a:t>
            </a:r>
            <a:r>
              <a:rPr lang="en-GB" baseline="0" dirty="0"/>
              <a:t>) [764]; </a:t>
            </a:r>
            <a:r>
              <a:rPr lang="en-GB" baseline="0" dirty="0" err="1"/>
              <a:t>calme</a:t>
            </a:r>
            <a:r>
              <a:rPr lang="en-GB" baseline="0" dirty="0"/>
              <a:t> [1731]; content(e) [1841]; </a:t>
            </a:r>
            <a:r>
              <a:rPr lang="en-GB" baseline="0" dirty="0" err="1"/>
              <a:t>indifférent</a:t>
            </a:r>
            <a:r>
              <a:rPr lang="en-GB" baseline="0" dirty="0"/>
              <a:t>(e) [4151]; triste [1843]; </a:t>
            </a:r>
            <a:r>
              <a:rPr lang="en-GB" dirty="0" err="1">
                <a:solidFill>
                  <a:srgbClr val="002060"/>
                </a:solidFill>
              </a:rPr>
              <a:t>fâché</a:t>
            </a:r>
            <a:r>
              <a:rPr lang="en-GB" dirty="0">
                <a:solidFill>
                  <a:srgbClr val="002060"/>
                </a:solidFill>
              </a:rPr>
              <a:t>(e) [4413]; </a:t>
            </a:r>
            <a:r>
              <a:rPr lang="en-GB" dirty="0" err="1">
                <a:solidFill>
                  <a:srgbClr val="002060"/>
                </a:solidFill>
              </a:rPr>
              <a:t>intéressé</a:t>
            </a:r>
            <a:r>
              <a:rPr lang="en-GB" dirty="0">
                <a:solidFill>
                  <a:srgbClr val="002060"/>
                </a:solidFill>
              </a:rPr>
              <a:t>(e) [559].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strike="noStrike" kern="1200" cap="none" dirty="0">
                <a:solidFill>
                  <a:schemeClr val="tx1"/>
                </a:solidFill>
                <a:effectLst/>
                <a:ea typeface="Calibri"/>
                <a:cs typeface="Calibri"/>
                <a:sym typeface="Calibri"/>
              </a:rPr>
              <a:t>Source: </a:t>
            </a:r>
            <a:r>
              <a:rPr lang="en-GB" sz="1200" u="none" strike="noStrike" kern="1200" cap="none" dirty="0" err="1">
                <a:solidFill>
                  <a:schemeClr val="tx1"/>
                </a:solidFill>
                <a:effectLst/>
                <a:ea typeface="Calibri"/>
                <a:cs typeface="Calibri"/>
                <a:sym typeface="Calibri"/>
              </a:rPr>
              <a:t>Londsale</a:t>
            </a:r>
            <a:r>
              <a:rPr lang="en-GB" sz="1200" u="none" strike="noStrike" kern="1200" cap="none" dirty="0">
                <a:solidFill>
                  <a:schemeClr val="tx1"/>
                </a:solidFill>
                <a:effectLst/>
                <a:ea typeface="Calibri"/>
                <a:cs typeface="Calibri"/>
                <a:sym typeface="Calibri"/>
              </a:rPr>
              <a:t>, D., &amp; Le Bras, Y.  (2009). A Frequency Dictionary of French: Core vocabulary for learners London: Routledge.</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a:t>
            </a:fld>
            <a:endParaRPr lang="en-GB"/>
          </a:p>
        </p:txBody>
      </p:sp>
    </p:spTree>
    <p:extLst>
      <p:ext uri="{BB962C8B-B14F-4D97-AF65-F5344CB8AC3E}">
        <p14:creationId xmlns:p14="http://schemas.microsoft.com/office/powerpoint/2010/main" val="3309588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Role cards to accompany the activity on slide 28.</a:t>
            </a:r>
            <a:endParaRPr lang="en-US" b="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279216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7.3.2.5</a:t>
            </a:r>
          </a:p>
          <a:p>
            <a:r>
              <a:rPr lang="en-US" b="1" dirty="0"/>
              <a:t>NB an alternative spoken activity for home-learning can be found on slide 36.</a:t>
            </a:r>
          </a:p>
          <a:p>
            <a:endParaRPr lang="en-US" b="0" dirty="0"/>
          </a:p>
          <a:p>
            <a:r>
              <a:rPr lang="en-US" b="1" dirty="0"/>
              <a:t>Timing: 10 minutes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US" b="0" dirty="0"/>
              <a:t>Semi-structured writing exercise to </a:t>
            </a:r>
            <a:r>
              <a:rPr lang="en-US" b="0" dirty="0" err="1"/>
              <a:t>practise</a:t>
            </a:r>
            <a:r>
              <a:rPr lang="en-US" b="0" dirty="0"/>
              <a:t> independent production of structures with modal verbs </a:t>
            </a:r>
            <a:r>
              <a:rPr lang="en-US" b="0" i="1" dirty="0" err="1"/>
              <a:t>vouloir</a:t>
            </a:r>
            <a:r>
              <a:rPr lang="en-US" b="0" i="0" dirty="0"/>
              <a:t> and </a:t>
            </a:r>
            <a:r>
              <a:rPr lang="en-US" b="0" i="1" dirty="0"/>
              <a:t>devoir</a:t>
            </a:r>
            <a:r>
              <a:rPr lang="en-US" b="0" i="0" dirty="0"/>
              <a:t> and prepositions.</a:t>
            </a:r>
            <a:endParaRPr lang="en-US" b="0" dirty="0"/>
          </a:p>
          <a:p>
            <a:endParaRPr lang="en-US" b="1" dirty="0"/>
          </a:p>
          <a:p>
            <a:r>
              <a:rPr lang="en-US" b="1" dirty="0"/>
              <a:t>Procedure:</a:t>
            </a:r>
          </a:p>
          <a:p>
            <a:r>
              <a:rPr lang="en-US" b="0" dirty="0"/>
              <a:t>1. Students use the pictures on the storyboard </a:t>
            </a:r>
            <a:r>
              <a:rPr lang="en-US" b="0" i="0" dirty="0"/>
              <a:t>to </a:t>
            </a:r>
            <a:r>
              <a:rPr lang="en-US" b="0" i="0" dirty="0" err="1"/>
              <a:t>practise</a:t>
            </a:r>
            <a:r>
              <a:rPr lang="en-US" b="0" i="0" dirty="0"/>
              <a:t> writing example sentences with modal verbs in the first person.</a:t>
            </a:r>
            <a:endParaRPr lang="en-US" b="0" dirty="0"/>
          </a:p>
          <a:p>
            <a:r>
              <a:rPr lang="en-US" b="0" dirty="0"/>
              <a:t>2. Students then write five </a:t>
            </a:r>
            <a:r>
              <a:rPr lang="en-US" b="1" dirty="0"/>
              <a:t>additional </a:t>
            </a:r>
            <a:r>
              <a:rPr lang="en-US" b="0" dirty="0"/>
              <a:t>sentences of their own using </a:t>
            </a:r>
            <a:r>
              <a:rPr lang="en-US" b="0" i="1" dirty="0"/>
              <a:t>devoir</a:t>
            </a:r>
            <a:r>
              <a:rPr lang="en-US" b="0" i="0" dirty="0"/>
              <a:t> and </a:t>
            </a:r>
            <a:r>
              <a:rPr lang="en-US" b="0" i="1" dirty="0" err="1"/>
              <a:t>vouloir</a:t>
            </a:r>
            <a:r>
              <a:rPr lang="en-US" b="0" i="0" dirty="0"/>
              <a:t> to say what they want and have to do during the holidays.</a:t>
            </a:r>
            <a:endParaRPr lang="en-US" b="0" dirty="0"/>
          </a:p>
          <a:p>
            <a:r>
              <a:rPr lang="en-US" b="0" dirty="0"/>
              <a:t>3. Click to bring up the second task instruction.</a:t>
            </a:r>
          </a:p>
          <a:p>
            <a:r>
              <a:rPr lang="en-US" b="0" dirty="0"/>
              <a:t>4. Students use the pictures on the storyboard to </a:t>
            </a:r>
            <a:r>
              <a:rPr lang="en-US" b="0" i="0" dirty="0" err="1"/>
              <a:t>practise</a:t>
            </a:r>
            <a:r>
              <a:rPr lang="en-US" b="0" i="0" dirty="0"/>
              <a:t> writing example sentences with modal verbs in the third person.</a:t>
            </a:r>
            <a:endParaRPr lang="en-US" b="1" i="0" dirty="0"/>
          </a:p>
          <a:p>
            <a:r>
              <a:rPr lang="en-US" b="0" i="0" dirty="0"/>
              <a:t>5. Students exchange their </a:t>
            </a:r>
            <a:r>
              <a:rPr lang="en-US" b="0" i="1" dirty="0"/>
              <a:t>je</a:t>
            </a:r>
            <a:r>
              <a:rPr lang="en-US" b="0" i="0" dirty="0"/>
              <a:t> sentences orally with a partner, taking notes on what their partner has said.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6. </a:t>
            </a:r>
            <a:r>
              <a:rPr lang="en-US" b="0" dirty="0"/>
              <a:t>Students then write five sentences in the third person to convey what their partner wants and has to do.</a:t>
            </a:r>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46625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7.1.2.1 Timing: 10 minutes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GB" sz="1200" kern="1200" dirty="0">
                <a:solidFill>
                  <a:schemeClr val="tx1"/>
                </a:solidFill>
                <a:effectLst/>
                <a:ea typeface="+mn-ea"/>
                <a:cs typeface="+mn-cs"/>
              </a:rPr>
              <a:t>To practise</a:t>
            </a:r>
            <a:r>
              <a:rPr lang="en-GB" sz="1200" kern="1200" baseline="0" dirty="0">
                <a:solidFill>
                  <a:schemeClr val="tx1"/>
                </a:solidFill>
                <a:effectLst/>
                <a:ea typeface="+mn-ea"/>
                <a:cs typeface="+mn-cs"/>
              </a:rPr>
              <a:t> </a:t>
            </a:r>
            <a:r>
              <a:rPr lang="en-GB" sz="1200" kern="1200" dirty="0">
                <a:solidFill>
                  <a:schemeClr val="tx1"/>
                </a:solidFill>
                <a:effectLst/>
                <a:ea typeface="+mn-ea"/>
                <a:cs typeface="+mn-cs"/>
              </a:rPr>
              <a:t>correct use of</a:t>
            </a:r>
            <a:r>
              <a:rPr lang="en-GB" sz="1200" kern="1200" baseline="0" dirty="0">
                <a:solidFill>
                  <a:schemeClr val="tx1"/>
                </a:solidFill>
                <a:effectLst/>
                <a:ea typeface="+mn-ea"/>
                <a:cs typeface="+mn-cs"/>
              </a:rPr>
              <a:t> the </a:t>
            </a:r>
            <a:r>
              <a:rPr lang="en-GB" sz="1200" kern="1200" dirty="0">
                <a:solidFill>
                  <a:schemeClr val="tx1"/>
                </a:solidFill>
                <a:effectLst/>
                <a:ea typeface="+mn-ea"/>
                <a:cs typeface="+mn-cs"/>
              </a:rPr>
              <a:t>article according to intended meaning within a creative written</a:t>
            </a:r>
            <a:r>
              <a:rPr lang="en-GB" sz="1200" kern="1200" baseline="0" dirty="0">
                <a:solidFill>
                  <a:schemeClr val="tx1"/>
                </a:solidFill>
                <a:effectLst/>
                <a:ea typeface="+mn-ea"/>
                <a:cs typeface="+mn-cs"/>
              </a:rPr>
              <a:t> production task</a:t>
            </a:r>
            <a:r>
              <a:rPr lang="en-GB" sz="1200" kern="1200" dirty="0">
                <a:solidFill>
                  <a:schemeClr val="tx1"/>
                </a:solidFill>
                <a:effectLst/>
                <a:ea typeface="+mn-ea"/>
                <a:cs typeface="+mn-cs"/>
              </a:rPr>
              <a:t>.</a:t>
            </a:r>
          </a:p>
          <a:p>
            <a:endParaRPr lang="en-US" b="1" dirty="0"/>
          </a:p>
          <a:p>
            <a:r>
              <a:rPr lang="en-US" b="1" dirty="0"/>
              <a:t>Procedure:</a:t>
            </a:r>
          </a:p>
          <a:p>
            <a:r>
              <a:rPr lang="en-US" b="0" dirty="0"/>
              <a:t>1.</a:t>
            </a:r>
            <a:r>
              <a:rPr lang="en-GB" sz="1200" kern="1200" dirty="0">
                <a:solidFill>
                  <a:schemeClr val="tx1"/>
                </a:solidFill>
                <a:effectLst/>
                <a:ea typeface="+mn-ea"/>
                <a:cs typeface="+mn-cs"/>
              </a:rPr>
              <a:t> Tell</a:t>
            </a:r>
            <a:r>
              <a:rPr lang="en-GB" sz="1200" kern="1200" baseline="0" dirty="0">
                <a:solidFill>
                  <a:schemeClr val="tx1"/>
                </a:solidFill>
                <a:effectLst/>
                <a:ea typeface="+mn-ea"/>
                <a:cs typeface="+mn-cs"/>
              </a:rPr>
              <a:t> student their task is to </a:t>
            </a:r>
            <a:r>
              <a:rPr lang="en-GB" sz="1200" kern="1200" dirty="0">
                <a:solidFill>
                  <a:schemeClr val="tx1"/>
                </a:solidFill>
                <a:effectLst/>
                <a:ea typeface="+mn-ea"/>
                <a:cs typeface="+mn-cs"/>
              </a:rPr>
              <a:t>research and writing their own poem. </a:t>
            </a:r>
            <a:endParaRPr lang="en-US" b="0" dirty="0"/>
          </a:p>
          <a:p>
            <a:r>
              <a:rPr lang="en-US" b="0" dirty="0"/>
              <a:t>2. </a:t>
            </a:r>
            <a:r>
              <a:rPr lang="en-GB" sz="1200" kern="1200" dirty="0">
                <a:solidFill>
                  <a:schemeClr val="tx1"/>
                </a:solidFill>
                <a:effectLst/>
                <a:ea typeface="+mn-ea"/>
                <a:cs typeface="+mn-cs"/>
              </a:rPr>
              <a:t>Allow</a:t>
            </a:r>
            <a:r>
              <a:rPr lang="en-GB" sz="1200" kern="1200" baseline="0" dirty="0">
                <a:solidFill>
                  <a:schemeClr val="tx1"/>
                </a:solidFill>
                <a:effectLst/>
                <a:ea typeface="+mn-ea"/>
                <a:cs typeface="+mn-cs"/>
              </a:rPr>
              <a:t> </a:t>
            </a:r>
            <a:r>
              <a:rPr lang="en-GB" sz="1200" kern="1200" dirty="0">
                <a:solidFill>
                  <a:schemeClr val="tx1"/>
                </a:solidFill>
                <a:effectLst/>
                <a:ea typeface="+mn-ea"/>
                <a:cs typeface="+mn-cs"/>
              </a:rPr>
              <a:t>use of dictionaries for this, especially as they may want to include words</a:t>
            </a:r>
            <a:r>
              <a:rPr lang="en-GB" sz="1200" kern="1200" baseline="0" dirty="0">
                <a:solidFill>
                  <a:schemeClr val="tx1"/>
                </a:solidFill>
                <a:effectLst/>
                <a:ea typeface="+mn-ea"/>
                <a:cs typeface="+mn-cs"/>
              </a:rPr>
              <a:t> that haven’t yet been taught</a:t>
            </a:r>
            <a:r>
              <a:rPr lang="en-GB" sz="1200" kern="1200" dirty="0">
                <a:solidFill>
                  <a:schemeClr val="tx1"/>
                </a:solidFill>
                <a:effectLs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ea typeface="+mn-ea"/>
                <a:cs typeface="+mn-cs"/>
              </a:rPr>
              <a:t>3. </a:t>
            </a:r>
            <a:r>
              <a:rPr lang="en-GB" sz="1200" kern="1200" baseline="0" dirty="0">
                <a:solidFill>
                  <a:schemeClr val="tx1"/>
                </a:solidFill>
                <a:effectLst/>
                <a:ea typeface="+mn-ea"/>
                <a:cs typeface="+mn-cs"/>
              </a:rPr>
              <a:t>Offer students feedback on their use of articles</a:t>
            </a:r>
            <a:endParaRPr lang="en-US" b="0" dirty="0"/>
          </a:p>
          <a:p>
            <a:endParaRPr lang="en-US" b="0" dirty="0"/>
          </a:p>
          <a:p>
            <a:pPr rtl="0" latinLnBrk="0"/>
            <a:r>
              <a:rPr lang="en-GB" sz="1200" kern="1200" dirty="0">
                <a:solidFill>
                  <a:schemeClr val="tx1"/>
                </a:solidFill>
                <a:effectLst/>
                <a:ea typeface="+mn-ea"/>
                <a:cs typeface="+mn-cs"/>
              </a:rPr>
              <a:t>Note:</a:t>
            </a:r>
          </a:p>
          <a:p>
            <a:pPr rtl="0" latinLnBrk="0"/>
            <a:r>
              <a:rPr lang="en-GB" sz="1200" kern="1200" dirty="0">
                <a:solidFill>
                  <a:schemeClr val="tx1"/>
                </a:solidFill>
                <a:effectLst/>
                <a:ea typeface="+mn-ea"/>
                <a:cs typeface="+mn-cs"/>
              </a:rPr>
              <a:t>This task can be given with or without the concrete/abstract nouns focus on the previous slide. Even without an explicit focus on</a:t>
            </a:r>
            <a:r>
              <a:rPr lang="en-GB" sz="1200" kern="1200" baseline="0" dirty="0">
                <a:solidFill>
                  <a:schemeClr val="tx1"/>
                </a:solidFill>
                <a:effectLst/>
                <a:ea typeface="+mn-ea"/>
                <a:cs typeface="+mn-cs"/>
              </a:rPr>
              <a:t> the previous slide</a:t>
            </a:r>
            <a:r>
              <a:rPr lang="en-GB" sz="1200" kern="1200" dirty="0">
                <a:solidFill>
                  <a:schemeClr val="tx1"/>
                </a:solidFill>
                <a:effectLst/>
                <a:ea typeface="+mn-ea"/>
                <a:cs typeface="+mn-cs"/>
              </a:rPr>
              <a:t>, it's possible that students will mix/match concrete and abstract e.g.</a:t>
            </a:r>
            <a:br>
              <a:rPr lang="en-GB" dirty="0"/>
            </a:br>
            <a:r>
              <a:rPr lang="en-GB" i="1" dirty="0"/>
              <a:t>Rouge </a:t>
            </a:r>
            <a:r>
              <a:rPr lang="en-GB" i="1" dirty="0" err="1"/>
              <a:t>comme</a:t>
            </a:r>
            <a:r>
              <a:rPr lang="en-GB" i="1" dirty="0"/>
              <a:t> </a:t>
            </a:r>
            <a:r>
              <a:rPr lang="en-GB" b="0" i="1" dirty="0" err="1"/>
              <a:t>l’</a:t>
            </a:r>
            <a:r>
              <a:rPr lang="en-GB" i="1" dirty="0" err="1"/>
              <a:t>amour</a:t>
            </a:r>
            <a:endParaRPr lang="en-GB" i="1" dirty="0"/>
          </a:p>
          <a:p>
            <a:pPr rtl="0" latinLnBrk="0"/>
            <a:r>
              <a:rPr lang="en-GB" sz="1200" kern="1200" dirty="0">
                <a:solidFill>
                  <a:schemeClr val="tx1"/>
                </a:solidFill>
                <a:effectLst/>
                <a:ea typeface="+mn-ea"/>
                <a:cs typeface="+mn-cs"/>
              </a:rPr>
              <a:t>Bleu</a:t>
            </a:r>
            <a:r>
              <a:rPr lang="en-GB" sz="1200" kern="1200" baseline="0" dirty="0">
                <a:solidFill>
                  <a:schemeClr val="tx1"/>
                </a:solidFill>
                <a:effectLst/>
                <a:ea typeface="+mn-ea"/>
                <a:cs typeface="+mn-cs"/>
              </a:rPr>
              <a:t> </a:t>
            </a:r>
            <a:r>
              <a:rPr lang="en-GB" sz="1200" kern="1200" baseline="0" dirty="0" err="1">
                <a:solidFill>
                  <a:schemeClr val="tx1"/>
                </a:solidFill>
                <a:effectLst/>
                <a:ea typeface="+mn-ea"/>
                <a:cs typeface="+mn-cs"/>
              </a:rPr>
              <a:t>comme</a:t>
            </a:r>
            <a:r>
              <a:rPr lang="en-GB" sz="1200" kern="1200" baseline="0" dirty="0">
                <a:solidFill>
                  <a:schemeClr val="tx1"/>
                </a:solidFill>
                <a:effectLst/>
                <a:ea typeface="+mn-ea"/>
                <a:cs typeface="+mn-cs"/>
              </a:rPr>
              <a:t> </a:t>
            </a:r>
            <a:r>
              <a:rPr lang="en-GB" sz="1200" kern="1200" baseline="0" dirty="0" err="1">
                <a:solidFill>
                  <a:schemeClr val="tx1"/>
                </a:solidFill>
                <a:effectLst/>
                <a:ea typeface="+mn-ea"/>
                <a:cs typeface="+mn-cs"/>
              </a:rPr>
              <a:t>une</a:t>
            </a:r>
            <a:r>
              <a:rPr lang="en-GB" sz="1200" kern="1200" baseline="0" dirty="0">
                <a:solidFill>
                  <a:schemeClr val="tx1"/>
                </a:solidFill>
                <a:effectLst/>
                <a:ea typeface="+mn-ea"/>
                <a:cs typeface="+mn-cs"/>
              </a:rPr>
              <a:t> </a:t>
            </a:r>
            <a:r>
              <a:rPr lang="en-GB" sz="1200" kern="1200" baseline="0" dirty="0" err="1">
                <a:solidFill>
                  <a:schemeClr val="tx1"/>
                </a:solidFill>
                <a:effectLst/>
                <a:ea typeface="+mn-ea"/>
                <a:cs typeface="+mn-cs"/>
              </a:rPr>
              <a:t>voiture</a:t>
            </a:r>
            <a:endParaRPr lang="en-GB" sz="1200" kern="1200" baseline="0" dirty="0">
              <a:solidFill>
                <a:schemeClr val="tx1"/>
              </a:solidFill>
              <a:effectLst/>
              <a:ea typeface="+mn-ea"/>
              <a:cs typeface="+mn-cs"/>
            </a:endParaRP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530927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7.1.2.2</a:t>
            </a:r>
          </a:p>
          <a:p>
            <a:r>
              <a:rPr lang="en-US" b="1" dirty="0"/>
              <a:t>Timing: 6 minutes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US" b="0" dirty="0"/>
              <a:t>to </a:t>
            </a:r>
            <a:r>
              <a:rPr lang="en-US" b="0" dirty="0" err="1"/>
              <a:t>practise</a:t>
            </a:r>
            <a:r>
              <a:rPr lang="en-US" b="0" baseline="0" dirty="0"/>
              <a:t> written production of first person singular of </a:t>
            </a:r>
            <a:r>
              <a:rPr lang="en-GB" i="0" baseline="0" dirty="0"/>
              <a:t>‘faire’ </a:t>
            </a:r>
            <a:r>
              <a:rPr lang="en-US" b="0" baseline="0" dirty="0"/>
              <a:t>along with this week’s target vocabulary.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Procedure:</a:t>
            </a:r>
          </a:p>
          <a:p>
            <a:pPr marL="228600" indent="-228600">
              <a:buAutoNum type="arabicPeriod"/>
            </a:pPr>
            <a:r>
              <a:rPr lang="en-GB" baseline="0" dirty="0"/>
              <a:t>Students write sentences using the first person singular form of ‘faire’ in response to the pictures, in order to narrate an imaginary day on holiday.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For an additional challenge, students could then be asked to do this using the second person singular form – i.e. writing about what ‘you’ do – or the third person singular form – i.e. writing about what s/he does.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Make it clear to students that they are writing in the present tense, i.e. saying what happens normally (Note: we will cover the present continuous in a later week, I am doing, I am playing).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Remind learners that the weather expressions are always used impersonally – i.e. with ‘</a:t>
            </a:r>
            <a:r>
              <a:rPr lang="en-GB" baseline="0" dirty="0" err="1"/>
              <a:t>il</a:t>
            </a:r>
            <a:r>
              <a:rPr lang="en-GB" baseline="0" dirty="0"/>
              <a:t>’.</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051212F4-EB5A-464B-92EC-DACFCB1CC2CD}" type="slidenum">
              <a:rPr lang="en-GB" smtClean="0"/>
              <a:t>4</a:t>
            </a:fld>
            <a:endParaRPr lang="en-GB"/>
          </a:p>
        </p:txBody>
      </p:sp>
    </p:spTree>
    <p:extLst>
      <p:ext uri="{BB962C8B-B14F-4D97-AF65-F5344CB8AC3E}">
        <p14:creationId xmlns:p14="http://schemas.microsoft.com/office/powerpoint/2010/main" val="2607188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7.1.2.5</a:t>
            </a:r>
          </a:p>
          <a:p>
            <a:r>
              <a:rPr lang="en-US" b="1" dirty="0"/>
              <a:t>Timing: 8 minutes</a:t>
            </a:r>
          </a:p>
          <a:p>
            <a:endParaRPr lang="en-US" b="1" dirty="0"/>
          </a:p>
          <a:p>
            <a:r>
              <a:rPr lang="en-US" b="1" dirty="0"/>
              <a:t>Aim: </a:t>
            </a:r>
            <a:r>
              <a:rPr lang="en-US" b="0" dirty="0"/>
              <a:t>Students use cues on slide to ask and answer questions about their </a:t>
            </a:r>
            <a:r>
              <a:rPr lang="en-US" b="0" dirty="0" err="1"/>
              <a:t>favourite</a:t>
            </a:r>
            <a:r>
              <a:rPr lang="en-US" b="0" dirty="0"/>
              <a:t> things.</a:t>
            </a:r>
            <a:endParaRPr lang="en-US" b="1" dirty="0"/>
          </a:p>
          <a:p>
            <a:endParaRPr lang="en-US" b="1" dirty="0"/>
          </a:p>
          <a:p>
            <a:r>
              <a:rPr lang="en-US" b="1" dirty="0"/>
              <a: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 Allow up to 3 minutes’ preparation time. The questions suggested use known vocabulary and are designed to elicit answers that take the form of names or titles. However, at advanced levels, students could be encouraged to use dictionaries to ask about other things (animals, food, sports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2. Students use cues on slide to ask and answer questions about their </a:t>
            </a:r>
            <a:r>
              <a:rPr lang="en-US" b="0" dirty="0" err="1"/>
              <a:t>favourite</a:t>
            </a:r>
            <a:r>
              <a:rPr lang="en-US" b="0" dirty="0"/>
              <a:t> things. Draw attention to the fact that the masculine and feminine forms of </a:t>
            </a:r>
            <a:r>
              <a:rPr lang="fr-FR" sz="1200" dirty="0">
                <a:solidFill>
                  <a:srgbClr val="115076"/>
                </a:solidFill>
              </a:rPr>
              <a:t>préféré are </a:t>
            </a:r>
            <a:r>
              <a:rPr lang="en-GB" sz="1200" dirty="0">
                <a:solidFill>
                  <a:srgbClr val="115076"/>
                </a:solidFill>
              </a:rPr>
              <a:t>identical in the oral 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115076"/>
                </a:solidFill>
              </a:rPr>
              <a:t>3. Encourage students to use </a:t>
            </a:r>
            <a:r>
              <a:rPr lang="fr-FR" sz="1200" b="0" i="1" dirty="0">
                <a:solidFill>
                  <a:schemeClr val="accent5">
                    <a:lumMod val="50000"/>
                  </a:schemeClr>
                </a:solidFill>
              </a:rPr>
              <a:t>Comment ça s'écrit </a:t>
            </a:r>
            <a:r>
              <a:rPr lang="fr-FR" sz="1200" b="0" dirty="0">
                <a:solidFill>
                  <a:schemeClr val="accent5">
                    <a:lumMod val="50000"/>
                  </a:schemeClr>
                </a:solidFill>
              </a:rPr>
              <a:t>? to </a:t>
            </a:r>
            <a:r>
              <a:rPr lang="fr-FR" sz="1200" b="0" dirty="0" err="1">
                <a:solidFill>
                  <a:schemeClr val="accent5">
                    <a:lumMod val="50000"/>
                  </a:schemeClr>
                </a:solidFill>
              </a:rPr>
              <a:t>request</a:t>
            </a:r>
            <a:r>
              <a:rPr lang="fr-FR" sz="1200" b="0" dirty="0">
                <a:solidFill>
                  <a:schemeClr val="accent5">
                    <a:lumMod val="50000"/>
                  </a:schemeClr>
                </a:solidFill>
              </a:rPr>
              <a:t> clarification and </a:t>
            </a:r>
            <a:r>
              <a:rPr lang="fr-FR" sz="1200" b="0" dirty="0" err="1">
                <a:solidFill>
                  <a:schemeClr val="accent5">
                    <a:lumMod val="50000"/>
                  </a:schemeClr>
                </a:solidFill>
              </a:rPr>
              <a:t>spell</a:t>
            </a:r>
            <a:r>
              <a:rPr lang="fr-FR" sz="1200" b="0" dirty="0">
                <a:solidFill>
                  <a:schemeClr val="accent5">
                    <a:lumMod val="50000"/>
                  </a:schemeClr>
                </a:solidFill>
              </a:rPr>
              <a:t> </a:t>
            </a:r>
            <a:r>
              <a:rPr lang="fr-FR" sz="1200" b="0" dirty="0" err="1">
                <a:solidFill>
                  <a:schemeClr val="accent5">
                    <a:lumMod val="50000"/>
                  </a:schemeClr>
                </a:solidFill>
              </a:rPr>
              <a:t>answers</a:t>
            </a:r>
            <a:r>
              <a:rPr lang="fr-FR" sz="1200" b="0" dirty="0">
                <a:solidFill>
                  <a:schemeClr val="accent5">
                    <a:lumMod val="50000"/>
                  </a:schemeClr>
                </a:solidFill>
              </a:rPr>
              <a:t>. </a:t>
            </a:r>
            <a:r>
              <a:rPr lang="fr-FR" sz="1200" b="0" dirty="0" err="1">
                <a:solidFill>
                  <a:schemeClr val="accent5">
                    <a:lumMod val="50000"/>
                  </a:schemeClr>
                </a:solidFill>
              </a:rPr>
              <a:t>Students</a:t>
            </a:r>
            <a:r>
              <a:rPr lang="fr-FR" sz="1200" b="0" dirty="0">
                <a:solidFill>
                  <a:schemeClr val="accent5">
                    <a:lumMod val="50000"/>
                  </a:schemeClr>
                </a:solidFill>
              </a:rPr>
              <a:t> </a:t>
            </a:r>
            <a:r>
              <a:rPr lang="fr-FR" sz="1200" b="0" dirty="0" err="1">
                <a:solidFill>
                  <a:schemeClr val="accent5">
                    <a:lumMod val="50000"/>
                  </a:schemeClr>
                </a:solidFill>
              </a:rPr>
              <a:t>should</a:t>
            </a:r>
            <a:r>
              <a:rPr lang="fr-FR" sz="1200" b="0" dirty="0">
                <a:solidFill>
                  <a:schemeClr val="accent5">
                    <a:lumMod val="50000"/>
                  </a:schemeClr>
                </a:solidFill>
              </a:rPr>
              <a:t> </a:t>
            </a:r>
            <a:r>
              <a:rPr lang="fr-FR" sz="1200" b="0" dirty="0" err="1">
                <a:solidFill>
                  <a:schemeClr val="accent5">
                    <a:lumMod val="50000"/>
                  </a:schemeClr>
                </a:solidFill>
              </a:rPr>
              <a:t>be</a:t>
            </a:r>
            <a:r>
              <a:rPr lang="fr-FR" sz="1200" b="0" dirty="0">
                <a:solidFill>
                  <a:schemeClr val="accent5">
                    <a:lumMod val="50000"/>
                  </a:schemeClr>
                </a:solidFill>
              </a:rPr>
              <a:t> </a:t>
            </a:r>
            <a:r>
              <a:rPr lang="fr-FR" sz="1200" b="0" dirty="0" err="1">
                <a:solidFill>
                  <a:schemeClr val="accent5">
                    <a:lumMod val="50000"/>
                  </a:schemeClr>
                </a:solidFill>
              </a:rPr>
              <a:t>encouraged</a:t>
            </a:r>
            <a:r>
              <a:rPr lang="fr-FR" sz="1200" b="0" dirty="0">
                <a:solidFill>
                  <a:schemeClr val="accent5">
                    <a:lumMod val="50000"/>
                  </a:schemeClr>
                </a:solidFill>
              </a:rPr>
              <a:t> not to </a:t>
            </a:r>
            <a:r>
              <a:rPr lang="fr-FR" sz="1200" b="0" dirty="0" err="1">
                <a:solidFill>
                  <a:schemeClr val="accent5">
                    <a:lumMod val="50000"/>
                  </a:schemeClr>
                </a:solidFill>
              </a:rPr>
              <a:t>respond</a:t>
            </a:r>
            <a:r>
              <a:rPr lang="fr-FR" sz="1200" b="0" dirty="0">
                <a:solidFill>
                  <a:schemeClr val="accent5">
                    <a:lumMod val="50000"/>
                  </a:schemeClr>
                </a:solidFill>
              </a:rPr>
              <a:t> </a:t>
            </a:r>
            <a:r>
              <a:rPr lang="fr-FR" sz="1200" b="0" dirty="0" err="1">
                <a:solidFill>
                  <a:schemeClr val="accent5">
                    <a:lumMod val="50000"/>
                  </a:schemeClr>
                </a:solidFill>
              </a:rPr>
              <a:t>with</a:t>
            </a:r>
            <a:r>
              <a:rPr lang="fr-FR" sz="1200" b="0" dirty="0">
                <a:solidFill>
                  <a:schemeClr val="accent5">
                    <a:lumMod val="50000"/>
                  </a:schemeClr>
                </a:solidFill>
              </a:rPr>
              <a:t> </a:t>
            </a:r>
            <a:r>
              <a:rPr lang="fr-FR" sz="1200" b="0" i="1" dirty="0">
                <a:solidFill>
                  <a:schemeClr val="accent5">
                    <a:lumMod val="50000"/>
                  </a:schemeClr>
                </a:solidFill>
              </a:rPr>
              <a:t>non </a:t>
            </a:r>
            <a:r>
              <a:rPr lang="fr-FR" sz="1200" b="0" i="0" dirty="0">
                <a:solidFill>
                  <a:schemeClr val="accent5">
                    <a:lumMod val="50000"/>
                  </a:schemeClr>
                </a:solidFill>
              </a:rPr>
              <a:t>more </a:t>
            </a:r>
            <a:r>
              <a:rPr lang="fr-FR" sz="1200" b="0" i="0" dirty="0" err="1">
                <a:solidFill>
                  <a:schemeClr val="accent5">
                    <a:lumMod val="50000"/>
                  </a:schemeClr>
                </a:solidFill>
              </a:rPr>
              <a:t>than</a:t>
            </a:r>
            <a:r>
              <a:rPr lang="fr-FR" sz="1200" b="0" i="0" dirty="0">
                <a:solidFill>
                  <a:schemeClr val="accent5">
                    <a:lumMod val="50000"/>
                  </a:schemeClr>
                </a:solidFill>
              </a:rPr>
              <a:t> once!</a:t>
            </a:r>
            <a:endParaRPr lang="fr-FR" sz="1200" b="0" dirty="0">
              <a:solidFill>
                <a:schemeClr val="accent5">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300997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7.1.2.7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a:t>
            </a:r>
            <a:r>
              <a:rPr lang="en-GB" b="0" baseline="0" dirty="0"/>
              <a:t>5 minutes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US" b="0" dirty="0"/>
              <a:t>to practice choosing</a:t>
            </a:r>
            <a:r>
              <a:rPr lang="en-US" b="0" baseline="0" dirty="0"/>
              <a:t> the correct verb form in response to questions asked in second person singular and second person plural, thereby combining learning from 7.1.2.5 (‘je’/’nous’ forms of –ER verbs in the present tense).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1"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Students write an answer to each question.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Students’ creativity can be encouraged here by advising them to review previously learnt vocabulary from across the series of lessons with –ER verbs and, if appropriate, to consult a dictionary to search for any new vocabulary items needed.</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577850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7.1.2.6 </a:t>
            </a:r>
          </a:p>
          <a:p>
            <a:r>
              <a:rPr lang="en-US" b="1" dirty="0"/>
              <a:t>Timing: </a:t>
            </a:r>
            <a:r>
              <a:rPr lang="en-US" b="0" dirty="0"/>
              <a:t>5 minutes</a:t>
            </a:r>
          </a:p>
          <a:p>
            <a:endParaRPr lang="en-US" b="1" dirty="0"/>
          </a:p>
          <a:p>
            <a:r>
              <a:rPr lang="en-US" b="1" dirty="0"/>
              <a:t>Aim: </a:t>
            </a:r>
            <a:r>
              <a:rPr lang="en-US" b="0" dirty="0"/>
              <a:t>to </a:t>
            </a:r>
            <a:r>
              <a:rPr lang="en-US" b="0" dirty="0" err="1"/>
              <a:t>practise</a:t>
            </a:r>
            <a:r>
              <a:rPr lang="en-US" b="0" dirty="0"/>
              <a:t> creative written production</a:t>
            </a:r>
            <a:r>
              <a:rPr lang="en-US" b="0" baseline="0" dirty="0"/>
              <a:t> </a:t>
            </a:r>
            <a:r>
              <a:rPr lang="en-US" b="0" dirty="0"/>
              <a:t>at sentence</a:t>
            </a:r>
            <a:r>
              <a:rPr lang="en-US" b="0" baseline="0" dirty="0"/>
              <a:t> level of regular –</a:t>
            </a:r>
            <a:r>
              <a:rPr lang="en-US" b="0" baseline="0" dirty="0" err="1"/>
              <a:t>er</a:t>
            </a:r>
            <a:r>
              <a:rPr lang="en-US" b="0" baseline="0" dirty="0"/>
              <a:t> verbs in third person singular and plural.</a:t>
            </a:r>
            <a:endParaRPr lang="en-US" b="0" dirty="0"/>
          </a:p>
          <a:p>
            <a:endParaRPr lang="en-US" b="0" dirty="0"/>
          </a:p>
          <a:p>
            <a:r>
              <a:rPr lang="en-US" b="1"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Students </a:t>
            </a:r>
            <a:r>
              <a:rPr lang="en-GB" dirty="0"/>
              <a:t>write (then say) two sentences describing what one friend does (it doesn't have to be true!) 'use she or he';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They then</a:t>
            </a:r>
            <a:r>
              <a:rPr lang="en-GB" baseline="0" dirty="0"/>
              <a:t> </a:t>
            </a:r>
            <a:r>
              <a:rPr lang="en-GB" dirty="0"/>
              <a:t>write (then say) two sentences that you think all your teachers do - use 'they'. </a:t>
            </a:r>
          </a:p>
          <a:p>
            <a:endParaRPr lang="en-GB" dirty="0"/>
          </a:p>
          <a:p>
            <a:r>
              <a:rPr lang="en-GB" b="1" dirty="0"/>
              <a:t>Note:</a:t>
            </a:r>
            <a:r>
              <a:rPr lang="en-GB" dirty="0"/>
              <a:t> this exercise offers an opportunity to try to get students to write and say something creative,</a:t>
            </a:r>
            <a:r>
              <a:rPr lang="en-GB" baseline="0" dirty="0"/>
              <a:t> </a:t>
            </a:r>
            <a:r>
              <a:rPr lang="en-GB" dirty="0"/>
              <a:t>producing their own language to express their own meanings (rather than translations</a:t>
            </a:r>
            <a:r>
              <a:rPr lang="en-GB" baseline="0" dirty="0"/>
              <a:t> as previously practised in this sequence)</a:t>
            </a:r>
            <a:r>
              <a:rPr lang="en-GB" dirty="0"/>
              <a:t>.</a:t>
            </a:r>
          </a:p>
        </p:txBody>
      </p:sp>
      <p:sp>
        <p:nvSpPr>
          <p:cNvPr id="4" name="Slide Number Placeholder 3"/>
          <p:cNvSpPr>
            <a:spLocks noGrp="1"/>
          </p:cNvSpPr>
          <p:nvPr>
            <p:ph type="sldNum" sz="quarter" idx="10"/>
          </p:nvPr>
        </p:nvSpPr>
        <p:spPr/>
        <p:txBody>
          <a:bodyPr/>
          <a:lstStyle/>
          <a:p>
            <a:fld id="{051212F4-EB5A-464B-92EC-DACFCB1CC2CD}" type="slidenum">
              <a:rPr lang="en-GB" smtClean="0"/>
              <a:t>7</a:t>
            </a:fld>
            <a:endParaRPr lang="en-GB"/>
          </a:p>
        </p:txBody>
      </p:sp>
    </p:spTree>
    <p:extLst>
      <p:ext uri="{BB962C8B-B14F-4D97-AF65-F5344CB8AC3E}">
        <p14:creationId xmlns:p14="http://schemas.microsoft.com/office/powerpoint/2010/main" val="2776689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i="0" dirty="0"/>
              <a:t>7.2.1.4</a:t>
            </a:r>
          </a:p>
          <a:p>
            <a:pPr marL="0" lvl="0" indent="0" algn="l" rtl="0">
              <a:spcBef>
                <a:spcPts val="0"/>
              </a:spcBef>
              <a:spcAft>
                <a:spcPts val="0"/>
              </a:spcAft>
              <a:buNone/>
            </a:pPr>
            <a:r>
              <a:rPr lang="en-GB" b="1" i="0" dirty="0"/>
              <a:t>Timing: 10 minutes</a:t>
            </a:r>
          </a:p>
          <a:p>
            <a:pPr marL="0" lvl="0" indent="0" algn="l" rtl="0">
              <a:spcBef>
                <a:spcPts val="0"/>
              </a:spcBef>
              <a:spcAft>
                <a:spcPts val="0"/>
              </a:spcAft>
              <a:buNone/>
            </a:pPr>
            <a:endParaRPr lang="en-GB" b="1" i="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i="0" dirty="0"/>
              <a:t>Aim: </a:t>
            </a:r>
            <a:r>
              <a:rPr lang="en-GB" b="0" i="0" dirty="0"/>
              <a:t>S</a:t>
            </a:r>
            <a:r>
              <a:rPr lang="en-GB" i="0" dirty="0"/>
              <a:t>poken and written production of all three new forms of </a:t>
            </a:r>
            <a:r>
              <a:rPr lang="en-GB" i="1" dirty="0"/>
              <a:t>faire</a:t>
            </a:r>
            <a:r>
              <a:rPr lang="en-GB" i="0" dirty="0"/>
              <a:t> learned this week.</a:t>
            </a:r>
            <a:endParaRPr lang="en-GB" b="1" i="0" dirty="0"/>
          </a:p>
          <a:p>
            <a:pPr marL="0" lvl="0" indent="0" algn="l" rtl="0">
              <a:spcBef>
                <a:spcPts val="0"/>
              </a:spcBef>
              <a:spcAft>
                <a:spcPts val="0"/>
              </a:spcAft>
              <a:buNone/>
            </a:pPr>
            <a:endParaRPr lang="en-GB" b="1" i="0" dirty="0"/>
          </a:p>
          <a:p>
            <a:pPr marL="0" lvl="0" indent="0" algn="l" rtl="0">
              <a:spcBef>
                <a:spcPts val="0"/>
              </a:spcBef>
              <a:spcAft>
                <a:spcPts val="0"/>
              </a:spcAft>
              <a:buNone/>
            </a:pPr>
            <a:r>
              <a:rPr lang="en-GB" b="1" i="0" dirty="0"/>
              <a:t>Procedure:</a:t>
            </a:r>
            <a:endParaRPr lang="en-GB" i="0" dirty="0"/>
          </a:p>
          <a:p>
            <a:pPr marL="0" lvl="0" indent="0" algn="l" rtl="0">
              <a:spcBef>
                <a:spcPts val="0"/>
              </a:spcBef>
              <a:spcAft>
                <a:spcPts val="0"/>
              </a:spcAft>
              <a:buNone/>
            </a:pPr>
            <a:r>
              <a:rPr lang="en-GB" i="0" dirty="0"/>
              <a:t>1. In preparation for the exercise, teacher should work through the example here, drawing attention to question formation with </a:t>
            </a:r>
            <a:r>
              <a:rPr lang="en-GB" i="1" dirty="0"/>
              <a:t>quoi</a:t>
            </a:r>
            <a:r>
              <a:rPr lang="en-GB" i="0" dirty="0"/>
              <a:t>.</a:t>
            </a:r>
          </a:p>
          <a:p>
            <a:pPr marL="0" lvl="0" indent="0" algn="l" rtl="0">
              <a:spcBef>
                <a:spcPts val="0"/>
              </a:spcBef>
              <a:spcAft>
                <a:spcPts val="0"/>
              </a:spcAft>
              <a:buNone/>
            </a:pPr>
            <a:r>
              <a:rPr lang="en-GB" i="0" dirty="0"/>
              <a:t>2. Students write an example sentence in the third person plural using the information given. Teacher to remind students that names of two or more people (e.g. Sophie et Michel here) also require the third person plural form.</a:t>
            </a:r>
          </a:p>
          <a:p>
            <a:pPr marL="0" lvl="0" indent="0" algn="l" rtl="0">
              <a:spcBef>
                <a:spcPts val="0"/>
              </a:spcBef>
              <a:spcAft>
                <a:spcPts val="0"/>
              </a:spcAft>
              <a:buNone/>
            </a:pPr>
            <a:r>
              <a:rPr lang="en-GB" i="0" dirty="0"/>
              <a:t>3. Teacher reveals the answer, and practises pronunciation.</a:t>
            </a:r>
          </a:p>
          <a:p>
            <a:pPr marL="0" lvl="0" indent="0" algn="l" rtl="0">
              <a:spcBef>
                <a:spcPts val="0"/>
              </a:spcBef>
              <a:spcAft>
                <a:spcPts val="0"/>
              </a:spcAft>
              <a:buNone/>
            </a:pPr>
            <a:r>
              <a:rPr lang="en-GB" i="0" dirty="0"/>
              <a:t>4. Working in pairs, students choose three activities from the previous slide that they will do at the weekend, and prepare sentences with </a:t>
            </a:r>
            <a:r>
              <a:rPr lang="en-GB" i="1" dirty="0"/>
              <a:t>nous</a:t>
            </a:r>
            <a:r>
              <a:rPr lang="en-GB" i="0" dirty="0"/>
              <a:t>.</a:t>
            </a:r>
          </a:p>
          <a:p>
            <a:pPr marL="0" lvl="0" indent="0" algn="l" rtl="0">
              <a:spcBef>
                <a:spcPts val="0"/>
              </a:spcBef>
              <a:spcAft>
                <a:spcPts val="0"/>
              </a:spcAft>
              <a:buNone/>
            </a:pPr>
            <a:r>
              <a:rPr lang="en-GB" i="0" dirty="0"/>
              <a:t>5. Students then ask three other pairs, using the </a:t>
            </a:r>
            <a:r>
              <a:rPr lang="en-GB" i="1" dirty="0" err="1"/>
              <a:t>vous</a:t>
            </a:r>
            <a:r>
              <a:rPr lang="en-GB" i="1" dirty="0"/>
              <a:t> </a:t>
            </a:r>
            <a:r>
              <a:rPr lang="en-GB" i="0" dirty="0"/>
              <a:t>form, about their weekend plans.</a:t>
            </a:r>
          </a:p>
          <a:p>
            <a:pPr marL="0" lvl="0" indent="0" algn="l" rtl="0">
              <a:spcBef>
                <a:spcPts val="0"/>
              </a:spcBef>
              <a:spcAft>
                <a:spcPts val="0"/>
              </a:spcAft>
              <a:buNone/>
            </a:pPr>
            <a:r>
              <a:rPr lang="en-GB" i="0" dirty="0"/>
              <a:t>6. Students write sentences in the third person plural describing what their classmates are doing at the weekend.</a:t>
            </a:r>
          </a:p>
          <a:p>
            <a:pPr marL="0" lvl="0" indent="0" algn="l" rtl="0">
              <a:spcBef>
                <a:spcPts val="0"/>
              </a:spcBef>
              <a:spcAft>
                <a:spcPts val="0"/>
              </a:spcAft>
              <a:buNone/>
            </a:pPr>
            <a:r>
              <a:rPr lang="en-GB" i="0" dirty="0"/>
              <a:t>7. Teacher to elicit examples from the class, by choosing a pair and asking e.g. </a:t>
            </a:r>
            <a:r>
              <a:rPr lang="en-GB" i="1" dirty="0"/>
              <a:t>Sophie et Michael font quoi le week-end</a:t>
            </a:r>
            <a:r>
              <a:rPr lang="en-GB" i="0" dirty="0"/>
              <a:t>? The next slide provides a blank template for the teacher to gather class responses.</a:t>
            </a:r>
            <a:endParaRPr i="0" dirty="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u="none" strike="noStrike" kern="0" cap="none" spc="0" normalizeH="0" baseline="0" noProof="0">
                <a:ln>
                  <a:noFill/>
                </a:ln>
                <a:solidFill>
                  <a:srgbClr val="000000"/>
                </a:solidFill>
                <a:effectLst/>
                <a:uLnTx/>
                <a:uFillTx/>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u="none" strike="noStrike" kern="0" cap="none" spc="0" normalizeH="0" baseline="0" noProof="0" dirty="0">
              <a:ln>
                <a:noFill/>
              </a:ln>
              <a:solidFill>
                <a:srgbClr val="000000"/>
              </a:solidFill>
              <a:effectLst/>
              <a:uLnTx/>
              <a:uFillTx/>
              <a:cs typeface="Arial"/>
              <a:sym typeface="Arial"/>
            </a:endParaRPr>
          </a:p>
        </p:txBody>
      </p:sp>
    </p:spTree>
    <p:extLst>
      <p:ext uri="{BB962C8B-B14F-4D97-AF65-F5344CB8AC3E}">
        <p14:creationId xmlns:p14="http://schemas.microsoft.com/office/powerpoint/2010/main" val="2312200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kern="1200" dirty="0">
                <a:solidFill>
                  <a:schemeClr val="tx1"/>
                </a:solidFill>
                <a:effectLst/>
                <a:ea typeface="+mn-ea"/>
                <a:cs typeface="+mn-cs"/>
              </a:rPr>
              <a:t>7.2.1.5</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kern="1200" dirty="0">
                <a:solidFill>
                  <a:schemeClr val="tx1"/>
                </a:solidFill>
                <a:effectLst/>
                <a:ea typeface="+mn-ea"/>
                <a:cs typeface="+mn-cs"/>
              </a:rPr>
              <a:t>In-class version (NB: a self-study version of this activity can be found on slides 25-27)</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200" kern="1200" dirty="0">
              <a:solidFill>
                <a:schemeClr val="tx1"/>
              </a:solidFill>
              <a:effectLst/>
              <a:ea typeface="+mn-ea"/>
              <a:cs typeface="+mn-cs"/>
            </a:endParaRPr>
          </a:p>
          <a:p>
            <a:pPr marL="0" indent="0">
              <a:buFont typeface="+mj-lt"/>
              <a:buNone/>
            </a:pPr>
            <a:r>
              <a:rPr lang="en-GB" sz="1200" kern="1200" dirty="0">
                <a:solidFill>
                  <a:schemeClr val="tx1"/>
                </a:solidFill>
                <a:effectLst/>
                <a:ea typeface="+mn-ea"/>
                <a:cs typeface="+mn-cs"/>
              </a:rPr>
              <a:t>Timing: 10 minutes</a:t>
            </a:r>
          </a:p>
          <a:p>
            <a:pPr marL="0" indent="0">
              <a:buFont typeface="+mj-lt"/>
              <a:buNone/>
            </a:pPr>
            <a:endParaRPr lang="en-GB" sz="1200" kern="1200" dirty="0">
              <a:solidFill>
                <a:schemeClr val="tx1"/>
              </a:solidFill>
              <a:effectLst/>
              <a:ea typeface="+mn-ea"/>
              <a:cs typeface="+mn-cs"/>
            </a:endParaRPr>
          </a:p>
          <a:p>
            <a:pPr marL="0" indent="0">
              <a:buFont typeface="+mj-lt"/>
              <a:buNone/>
            </a:pPr>
            <a:r>
              <a:rPr lang="en-GB" sz="1200" kern="1200" dirty="0">
                <a:solidFill>
                  <a:schemeClr val="tx1"/>
                </a:solidFill>
                <a:effectLst/>
                <a:ea typeface="+mn-ea"/>
                <a:cs typeface="+mn-cs"/>
              </a:rPr>
              <a:t>Aim: consolidate the lesson’s work on agreement with possessive and other adjectives, whilst providing additional practise in adjective placement.</a:t>
            </a:r>
          </a:p>
          <a:p>
            <a:pPr marL="0" indent="0">
              <a:buFont typeface="+mj-lt"/>
              <a:buNone/>
            </a:pPr>
            <a:endParaRPr lang="en-GB" sz="1200" kern="1200" dirty="0">
              <a:solidFill>
                <a:schemeClr val="tx1"/>
              </a:solidFill>
              <a:effectLst/>
              <a:ea typeface="+mn-ea"/>
              <a:cs typeface="+mn-cs"/>
            </a:endParaRPr>
          </a:p>
          <a:p>
            <a:pPr marL="0" indent="0">
              <a:buFont typeface="+mj-lt"/>
              <a:buNone/>
            </a:pPr>
            <a:r>
              <a:rPr lang="en-GB" sz="1200" kern="1200" dirty="0">
                <a:solidFill>
                  <a:schemeClr val="tx1"/>
                </a:solidFill>
                <a:effectLst/>
                <a:ea typeface="+mn-ea"/>
                <a:cs typeface="+mn-cs"/>
              </a:rPr>
              <a:t>Procedure:</a:t>
            </a:r>
          </a:p>
          <a:p>
            <a:pPr marL="228600" indent="-228600">
              <a:buFont typeface="+mj-lt"/>
              <a:buAutoNum type="arabicPeriod"/>
            </a:pPr>
            <a:r>
              <a:rPr lang="en-GB" sz="1200" kern="1200" dirty="0">
                <a:solidFill>
                  <a:schemeClr val="tx1"/>
                </a:solidFill>
                <a:effectLst/>
                <a:ea typeface="+mn-ea"/>
                <a:cs typeface="+mn-cs"/>
              </a:rPr>
              <a:t>Print a </a:t>
            </a:r>
            <a:r>
              <a:rPr lang="en-GB" sz="1200" kern="1200" dirty="0" err="1">
                <a:solidFill>
                  <a:schemeClr val="tx1"/>
                </a:solidFill>
                <a:effectLst/>
                <a:ea typeface="+mn-ea"/>
                <a:cs typeface="+mn-cs"/>
              </a:rPr>
              <a:t>rolecard</a:t>
            </a:r>
            <a:r>
              <a:rPr lang="en-GB" sz="1200" kern="1200" dirty="0">
                <a:solidFill>
                  <a:schemeClr val="tx1"/>
                </a:solidFill>
                <a:effectLst/>
                <a:ea typeface="+mn-ea"/>
                <a:cs typeface="+mn-cs"/>
              </a:rPr>
              <a:t> (slides 22-23) for each student, working in pairs as A and B.</a:t>
            </a:r>
          </a:p>
          <a:p>
            <a:pPr marL="228600" indent="-228600">
              <a:buFont typeface="+mj-lt"/>
              <a:buAutoNum type="arabicPeriod"/>
            </a:pPr>
            <a:r>
              <a:rPr lang="en-GB" sz="1200" kern="1200" dirty="0">
                <a:solidFill>
                  <a:schemeClr val="tx1"/>
                </a:solidFill>
                <a:effectLst/>
                <a:ea typeface="+mn-ea"/>
                <a:cs typeface="+mn-cs"/>
              </a:rPr>
              <a:t>Partner A has Amir’s answers and Partner B has </a:t>
            </a:r>
            <a:r>
              <a:rPr lang="en-GB" sz="1200" kern="1200" dirty="0" err="1">
                <a:solidFill>
                  <a:schemeClr val="tx1"/>
                </a:solidFill>
                <a:effectLst/>
                <a:ea typeface="+mn-ea"/>
                <a:cs typeface="+mn-cs"/>
              </a:rPr>
              <a:t>Léa’s</a:t>
            </a:r>
            <a:r>
              <a:rPr lang="en-GB" sz="1200" kern="1200" dirty="0">
                <a:solidFill>
                  <a:schemeClr val="tx1"/>
                </a:solidFill>
                <a:effectLst/>
                <a:ea typeface="+mn-ea"/>
                <a:cs typeface="+mn-cs"/>
              </a:rPr>
              <a:t> answers – they ask questions in turn, following the examples provided, to complete the information about their partner. </a:t>
            </a:r>
          </a:p>
          <a:p>
            <a:pPr marL="228600" indent="-228600">
              <a:buFont typeface="+mj-lt"/>
              <a:buAutoNum type="arabicPeriod"/>
            </a:pPr>
            <a:r>
              <a:rPr lang="en-GB" sz="1200" kern="1200" dirty="0">
                <a:solidFill>
                  <a:schemeClr val="tx1"/>
                </a:solidFill>
                <a:effectLst/>
                <a:ea typeface="+mn-ea"/>
                <a:cs typeface="+mn-cs"/>
              </a:rPr>
              <a:t>To extend the activity, students complete the tables with their own answers and ask questions about each other.</a:t>
            </a:r>
          </a:p>
          <a:p>
            <a:pPr marL="0" indent="0">
              <a:buFont typeface="+mj-lt"/>
              <a:buNone/>
            </a:pPr>
            <a:endParaRPr lang="en-GB" sz="1200" kern="1200" dirty="0">
              <a:solidFill>
                <a:schemeClr val="tx1"/>
              </a:solidFill>
              <a:effectLst/>
              <a:ea typeface="+mn-ea"/>
              <a:cs typeface="+mn-cs"/>
            </a:endParaRPr>
          </a:p>
          <a:p>
            <a:pPr marL="0" indent="0">
              <a:buFont typeface="+mj-lt"/>
              <a:buNone/>
            </a:pPr>
            <a:r>
              <a:rPr lang="en-GB" b="1" baseline="0" dirty="0"/>
              <a:t>Word frequency (1 is the most frequent word in French): </a:t>
            </a:r>
          </a:p>
          <a:p>
            <a:pPr marL="0" indent="0">
              <a:buFont typeface="+mj-lt"/>
              <a:buNone/>
            </a:pPr>
            <a:r>
              <a:rPr lang="en-GB" sz="1200" kern="1200" dirty="0" err="1">
                <a:solidFill>
                  <a:schemeClr val="tx1"/>
                </a:solidFill>
                <a:effectLst/>
                <a:ea typeface="+mn-ea"/>
                <a:cs typeface="+mn-cs"/>
              </a:rPr>
              <a:t>footballeur</a:t>
            </a:r>
            <a:r>
              <a:rPr lang="en-GB" sz="1200" kern="1200" dirty="0">
                <a:solidFill>
                  <a:schemeClr val="tx1"/>
                </a:solidFill>
                <a:effectLst/>
                <a:ea typeface="+mn-ea"/>
                <a:cs typeface="+mn-cs"/>
              </a:rPr>
              <a:t> [&gt;5000] and </a:t>
            </a:r>
            <a:r>
              <a:rPr lang="en-GB" sz="1200" kern="1200" dirty="0" err="1">
                <a:solidFill>
                  <a:schemeClr val="tx1"/>
                </a:solidFill>
                <a:effectLst/>
                <a:ea typeface="+mn-ea"/>
                <a:cs typeface="+mn-cs"/>
              </a:rPr>
              <a:t>rappeur</a:t>
            </a:r>
            <a:r>
              <a:rPr lang="en-GB" sz="1200" kern="1200" dirty="0">
                <a:solidFill>
                  <a:schemeClr val="tx1"/>
                </a:solidFill>
                <a:effectLst/>
                <a:ea typeface="+mn-ea"/>
                <a:cs typeface="+mn-cs"/>
              </a:rPr>
              <a:t> [&gt;5000], interview [3186]</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pPr marL="0" indent="0">
              <a:buFont typeface="+mj-lt"/>
              <a:buNone/>
            </a:pPr>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249483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6C131-54F1-D6EE-B961-5709BAE3AE24}"/>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B508A686-9D91-359A-23C3-6DBF9BB046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52821832-2034-2B4B-B98F-897F904D8227}"/>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5" name="Footer Placeholder 4">
            <a:extLst>
              <a:ext uri="{FF2B5EF4-FFF2-40B4-BE49-F238E27FC236}">
                <a16:creationId xmlns:a16="http://schemas.microsoft.com/office/drawing/2014/main" id="{BE5E288D-2283-43B5-3D95-FB8FD0AE5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A5455-6543-D433-A98F-ECFC1B3FC130}"/>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230497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B4A7C-1AC1-7450-7E59-707AA0DE7949}"/>
              </a:ext>
            </a:extLst>
          </p:cNvPr>
          <p:cNvSpPr>
            <a:spLocks noGrp="1"/>
          </p:cNvSpPr>
          <p:nvPr>
            <p:ph type="title"/>
          </p:nvPr>
        </p:nvSpPr>
        <p:spPr/>
        <p:txBody>
          <a:bodyPr/>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id="{DB25DCF1-7ECC-BA31-0811-47633976FCEB}"/>
              </a:ext>
            </a:extLst>
          </p:cNvPr>
          <p:cNvSpPr>
            <a:spLocks noGrp="1"/>
          </p:cNvSpPr>
          <p:nvPr>
            <p:ph type="body" orient="vert" idx="1"/>
          </p:nvPr>
        </p:nvSpPr>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3EC84DF-5E83-D46A-27C0-41A5BC499088}"/>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5" name="Footer Placeholder 4">
            <a:extLst>
              <a:ext uri="{FF2B5EF4-FFF2-40B4-BE49-F238E27FC236}">
                <a16:creationId xmlns:a16="http://schemas.microsoft.com/office/drawing/2014/main" id="{63F9F6C3-91BC-BF9C-899E-5A7D10B02A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310BBA-EEBB-2B45-5A2F-0646A27536B5}"/>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224321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39D3C8-39E7-7BB3-631F-09B1382CEA50}"/>
              </a:ext>
            </a:extLst>
          </p:cNvPr>
          <p:cNvSpPr>
            <a:spLocks noGrp="1"/>
          </p:cNvSpPr>
          <p:nvPr>
            <p:ph type="title" orient="vert"/>
          </p:nvPr>
        </p:nvSpPr>
        <p:spPr>
          <a:xfrm>
            <a:off x="8724900" y="365125"/>
            <a:ext cx="2628900" cy="5811838"/>
          </a:xfrm>
        </p:spPr>
        <p:txBody>
          <a:bodyPr vert="eaVert"/>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id="{3A81F832-33BF-483E-5105-426085E1B1AB}"/>
              </a:ext>
            </a:extLst>
          </p:cNvPr>
          <p:cNvSpPr>
            <a:spLocks noGrp="1"/>
          </p:cNvSpPr>
          <p:nvPr>
            <p:ph type="body" orient="vert" idx="1"/>
          </p:nvPr>
        </p:nvSpPr>
        <p:spPr>
          <a:xfrm>
            <a:off x="838200" y="365125"/>
            <a:ext cx="7734300" cy="5811838"/>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90CF5228-715D-CC1C-AD1E-67F4EB1BA34F}"/>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5" name="Footer Placeholder 4">
            <a:extLst>
              <a:ext uri="{FF2B5EF4-FFF2-40B4-BE49-F238E27FC236}">
                <a16:creationId xmlns:a16="http://schemas.microsoft.com/office/drawing/2014/main" id="{48FC300E-22A5-FAB7-7C47-072E8B37A0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258E6-168E-4B51-A965-F66F43963FCF}"/>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1601608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62318-1709-A543-9A6E-F93DD63128F5}"/>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8F4545B6-588F-8857-B917-0691681B14B9}"/>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4892E9F8-5169-506D-2F26-2402745CEC00}"/>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5" name="Footer Placeholder 4">
            <a:extLst>
              <a:ext uri="{FF2B5EF4-FFF2-40B4-BE49-F238E27FC236}">
                <a16:creationId xmlns:a16="http://schemas.microsoft.com/office/drawing/2014/main" id="{436DAE64-E17E-3611-D6E6-912DDFFC27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EB1E44-2879-D57B-3109-A9022F200B04}"/>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132963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9E3BF-9D9B-7244-CB09-1DB724B01A9F}"/>
              </a:ext>
            </a:extLst>
          </p:cNvPr>
          <p:cNvSpPr>
            <a:spLocks noGrp="1"/>
          </p:cNvSpPr>
          <p:nvPr>
            <p:ph type="title"/>
          </p:nvPr>
        </p:nvSpPr>
        <p:spPr>
          <a:xfrm>
            <a:off x="831850" y="1709738"/>
            <a:ext cx="10515600" cy="2852737"/>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6157DF4-87A8-4BE5-0224-B6B46D4F0E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F65C4F35-FAD6-9FA5-4A1E-3C1A52DAB72B}"/>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5" name="Footer Placeholder 4">
            <a:extLst>
              <a:ext uri="{FF2B5EF4-FFF2-40B4-BE49-F238E27FC236}">
                <a16:creationId xmlns:a16="http://schemas.microsoft.com/office/drawing/2014/main" id="{1DA344BC-72B4-FEBD-0C1F-82494D5B5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A17F7-596A-BDA4-FD18-2A148616C010}"/>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707713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F1624-9ED5-3CA2-2B03-0505CA2529E5}"/>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FA77F73-FEC8-4779-3D5E-54C3D7EE4D0E}"/>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0993B797-7141-2CDB-0682-FDEB2EDECC26}"/>
              </a:ext>
            </a:extLst>
          </p:cNvPr>
          <p:cNvSpPr>
            <a:spLocks noGrp="1"/>
          </p:cNvSpPr>
          <p:nvPr>
            <p:ph sz="half" idx="2"/>
          </p:nvPr>
        </p:nvSpPr>
        <p:spPr>
          <a:xfrm>
            <a:off x="6172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DA316C8C-AFB7-0E4A-328D-9FC80CCF8787}"/>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6" name="Footer Placeholder 5">
            <a:extLst>
              <a:ext uri="{FF2B5EF4-FFF2-40B4-BE49-F238E27FC236}">
                <a16:creationId xmlns:a16="http://schemas.microsoft.com/office/drawing/2014/main" id="{344671AF-209D-61E8-FBF8-436EAA6F86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224C9D-9A55-F479-9AAF-7EBC6A719958}"/>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230491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A1E3-C879-63B4-D114-F549AB09928B}"/>
              </a:ext>
            </a:extLst>
          </p:cNvPr>
          <p:cNvSpPr>
            <a:spLocks noGrp="1"/>
          </p:cNvSpPr>
          <p:nvPr>
            <p:ph type="title"/>
          </p:nvPr>
        </p:nvSpPr>
        <p:spPr>
          <a:xfrm>
            <a:off x="839788" y="365125"/>
            <a:ext cx="10515600" cy="1325563"/>
          </a:xfrm>
        </p:spPr>
        <p:txBody>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E869B4D-6FD5-C931-587F-BD7DE9D122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27F990B0-DC3C-AEAD-ADA1-34EEE0987136}"/>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CE4D06EE-0247-923F-18BB-6B5A10F133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E72F7118-A979-D023-9F67-85CD13889A46}"/>
              </a:ext>
            </a:extLst>
          </p:cNvPr>
          <p:cNvSpPr>
            <a:spLocks noGrp="1"/>
          </p:cNvSpPr>
          <p:nvPr>
            <p:ph sz="quarter" idx="4"/>
          </p:nvPr>
        </p:nvSpPr>
        <p:spPr>
          <a:xfrm>
            <a:off x="6172200" y="2505075"/>
            <a:ext cx="5183188"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A9E909B6-470B-B321-6D87-FC0DE246A863}"/>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8" name="Footer Placeholder 7">
            <a:extLst>
              <a:ext uri="{FF2B5EF4-FFF2-40B4-BE49-F238E27FC236}">
                <a16:creationId xmlns:a16="http://schemas.microsoft.com/office/drawing/2014/main" id="{CC51FC38-A07C-F2D8-A92B-EB7587EC81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9ECD50-CACA-2185-104C-50A3515A5140}"/>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1502597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38090-CE79-11D9-8E75-AA405D9E20E2}"/>
              </a:ext>
            </a:extLst>
          </p:cNvPr>
          <p:cNvSpPr>
            <a:spLocks noGrp="1"/>
          </p:cNvSpPr>
          <p:nvPr>
            <p:ph type="title"/>
          </p:nvPr>
        </p:nvSpPr>
        <p:spPr/>
        <p:txBody>
          <a:body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213FA7C8-1A4E-86CC-E984-2E6F519A7653}"/>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4" name="Footer Placeholder 3">
            <a:extLst>
              <a:ext uri="{FF2B5EF4-FFF2-40B4-BE49-F238E27FC236}">
                <a16:creationId xmlns:a16="http://schemas.microsoft.com/office/drawing/2014/main" id="{BF00A3A8-4D12-6F3B-B6F1-B13DD35855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2C0823-1CEB-F35C-57DA-04B871F23ADE}"/>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156482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9DFDC8-6716-E913-D623-22BEBC0695BC}"/>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3" name="Footer Placeholder 2">
            <a:extLst>
              <a:ext uri="{FF2B5EF4-FFF2-40B4-BE49-F238E27FC236}">
                <a16:creationId xmlns:a16="http://schemas.microsoft.com/office/drawing/2014/main" id="{93027CDC-5D32-4815-7FC7-8DC9BC0F29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58FA72-365B-1C72-1C45-9FEF186EB41D}"/>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340294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3698A-C5F4-0454-8B5F-A03C697A17AB}"/>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403ED5E-396A-4B92-F489-97B5AECA8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A7C8C418-C798-3F05-7541-E0C2C43CE4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C453015F-342F-C769-2133-3E119E87A779}"/>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6" name="Footer Placeholder 5">
            <a:extLst>
              <a:ext uri="{FF2B5EF4-FFF2-40B4-BE49-F238E27FC236}">
                <a16:creationId xmlns:a16="http://schemas.microsoft.com/office/drawing/2014/main" id="{62ACEB96-7E72-5F28-7073-DD26901734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EDA754-9EA5-0709-D7E8-0AA0F90A2FFF}"/>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4293396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E0352-84DD-2BE7-9B22-2B1E7C518E14}"/>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D34ABA03-486B-CF3E-F143-1B5060E724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971D08-ABBE-CFB9-CE9B-913121B93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D758BA22-7B43-132E-EE7E-1335949329A2}"/>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6" name="Footer Placeholder 5">
            <a:extLst>
              <a:ext uri="{FF2B5EF4-FFF2-40B4-BE49-F238E27FC236}">
                <a16:creationId xmlns:a16="http://schemas.microsoft.com/office/drawing/2014/main" id="{731CF020-315E-DA91-8D60-4C385B6391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AB2878-767D-71F2-8DDD-FA3CA0B2ADB3}"/>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1776136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F4D6F-35D4-C62A-4B6C-B8776AE73A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D820BE9-6216-FA39-A2EF-D7B26490D0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D8346C6E-2295-B99C-0225-0E77CB7BF9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Century Gothic" panose="020B0502020202020204" pitchFamily="34" charset="0"/>
              </a:defRPr>
            </a:lvl1pPr>
          </a:lstStyle>
          <a:p>
            <a:fld id="{A011D9F3-DBA5-F24A-B4D2-484B65555B35}" type="datetimeFigureOut">
              <a:rPr lang="en-US" smtClean="0"/>
              <a:pPr/>
              <a:t>7/12/22</a:t>
            </a:fld>
            <a:endParaRPr lang="en-US" dirty="0"/>
          </a:p>
        </p:txBody>
      </p:sp>
      <p:sp>
        <p:nvSpPr>
          <p:cNvPr id="5" name="Footer Placeholder 4">
            <a:extLst>
              <a:ext uri="{FF2B5EF4-FFF2-40B4-BE49-F238E27FC236}">
                <a16:creationId xmlns:a16="http://schemas.microsoft.com/office/drawing/2014/main" id="{F7846D4D-1898-C31B-752E-0DF1123CE6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entury Gothic" panose="020B0502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CEBDB988-434D-F91E-D064-690BBDBD9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Century Gothic" panose="020B0502020202020204" pitchFamily="34" charset="0"/>
              </a:defRPr>
            </a:lvl1pPr>
          </a:lstStyle>
          <a:p>
            <a:fld id="{0A5FF78A-D007-8D4E-8688-22906099605A}" type="slidenum">
              <a:rPr lang="en-US" smtClean="0"/>
              <a:pPr/>
              <a:t>‹#›</a:t>
            </a:fld>
            <a:endParaRPr lang="en-US" dirty="0"/>
          </a:p>
        </p:txBody>
      </p:sp>
    </p:spTree>
    <p:extLst>
      <p:ext uri="{BB962C8B-B14F-4D97-AF65-F5344CB8AC3E}">
        <p14:creationId xmlns:p14="http://schemas.microsoft.com/office/powerpoint/2010/main" val="1572059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13"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31.png"/><Relationship Id="rId12" Type="http://schemas.openxmlformats.org/officeDocument/2006/relationships/image" Target="../media/image35.png"/><Relationship Id="rId2" Type="http://schemas.openxmlformats.org/officeDocument/2006/relationships/notesSlide" Target="../notesSlides/notesSlide21.xml"/><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0.png"/><Relationship Id="rId11" Type="http://schemas.microsoft.com/office/2007/relationships/hdphoto" Target="../media/hdphoto1.wdp"/><Relationship Id="rId5" Type="http://schemas.openxmlformats.org/officeDocument/2006/relationships/image" Target="../media/image29.png"/><Relationship Id="rId15" Type="http://schemas.openxmlformats.org/officeDocument/2006/relationships/image" Target="../media/image27.pn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png"/><Relationship Id="rId1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86" y="0"/>
            <a:ext cx="6484584" cy="1325563"/>
          </a:xfrm>
        </p:spPr>
        <p:txBody>
          <a:bodyPr>
            <a:normAutofit/>
          </a:bodyPr>
          <a:lstStyle/>
          <a:p>
            <a:r>
              <a:rPr lang="en-GB" sz="3600" b="1" dirty="0">
                <a:solidFill>
                  <a:schemeClr val="bg1"/>
                </a:solidFill>
                <a:latin typeface="Century Gothic" panose="020B0502020202020204" pitchFamily="34" charset="0"/>
              </a:rPr>
              <a:t>Examples</a:t>
            </a:r>
          </a:p>
        </p:txBody>
      </p:sp>
      <p:sp>
        <p:nvSpPr>
          <p:cNvPr id="6" name="Rounded Rectangle 46">
            <a:extLst>
              <a:ext uri="{FF2B5EF4-FFF2-40B4-BE49-F238E27FC236}">
                <a16:creationId xmlns:a16="http://schemas.microsoft.com/office/drawing/2014/main" id="{8043CB92-76B0-7531-FF1D-D9BBA9F7FFEE}"/>
              </a:ext>
            </a:extLst>
          </p:cNvPr>
          <p:cNvSpPr/>
          <p:nvPr/>
        </p:nvSpPr>
        <p:spPr>
          <a:xfrm>
            <a:off x="10115550" y="249870"/>
            <a:ext cx="1794370" cy="39783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production</a:t>
            </a:r>
          </a:p>
        </p:txBody>
      </p:sp>
      <p:pic>
        <p:nvPicPr>
          <p:cNvPr id="7" name="Picture 6" descr="background rectangle">
            <a:extLst>
              <a:ext uri="{FF2B5EF4-FFF2-40B4-BE49-F238E27FC236}">
                <a16:creationId xmlns:a16="http://schemas.microsoft.com/office/drawing/2014/main" id="{7177447C-7B22-5DDD-3925-C60920C1768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8" name="Title 3">
            <a:extLst>
              <a:ext uri="{FF2B5EF4-FFF2-40B4-BE49-F238E27FC236}">
                <a16:creationId xmlns:a16="http://schemas.microsoft.com/office/drawing/2014/main" id="{4AFD5A5F-6C78-4BE2-02E5-B6A6A53A5903}"/>
              </a:ext>
            </a:extLst>
          </p:cNvPr>
          <p:cNvSpPr txBox="1">
            <a:spLocks/>
          </p:cNvSpPr>
          <p:nvPr/>
        </p:nvSpPr>
        <p:spPr>
          <a:xfrm>
            <a:off x="0" y="296864"/>
            <a:ext cx="5265384" cy="7078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lvl="0">
              <a:defRPr/>
            </a:pPr>
            <a:r>
              <a:rPr lang="en-GB" sz="3600" b="1" dirty="0">
                <a:solidFill>
                  <a:sysClr val="window" lastClr="FFFFFF"/>
                </a:solidFill>
              </a:rPr>
              <a:t>Examples</a:t>
            </a:r>
          </a:p>
        </p:txBody>
      </p:sp>
      <p:sp>
        <p:nvSpPr>
          <p:cNvPr id="11" name="TextBox 10">
            <a:extLst>
              <a:ext uri="{FF2B5EF4-FFF2-40B4-BE49-F238E27FC236}">
                <a16:creationId xmlns:a16="http://schemas.microsoft.com/office/drawing/2014/main" id="{0EEEF1F3-E698-FCBA-03B4-E74BD0E7A606}"/>
              </a:ext>
            </a:extLst>
          </p:cNvPr>
          <p:cNvSpPr txBox="1"/>
          <p:nvPr/>
        </p:nvSpPr>
        <p:spPr>
          <a:xfrm>
            <a:off x="907617" y="1720840"/>
            <a:ext cx="10376766" cy="341632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sz="7200" b="1" dirty="0">
                <a:solidFill>
                  <a:srgbClr val="4472C4">
                    <a:lumMod val="50000"/>
                  </a:srgbClr>
                </a:solidFill>
                <a:latin typeface="Century Gothic" panose="020F0302020204030204"/>
              </a:rPr>
              <a:t>(Freer) production tasks eliciting personal response</a:t>
            </a:r>
          </a:p>
        </p:txBody>
      </p:sp>
    </p:spTree>
    <p:extLst>
      <p:ext uri="{BB962C8B-B14F-4D97-AF65-F5344CB8AC3E}">
        <p14:creationId xmlns:p14="http://schemas.microsoft.com/office/powerpoint/2010/main" val="411394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4BF3E61-AFDC-4336-9217-91864FA81A7B}"/>
              </a:ext>
            </a:extLst>
          </p:cNvPr>
          <p:cNvGraphicFramePr>
            <a:graphicFrameLocks noGrp="1"/>
          </p:cNvGraphicFramePr>
          <p:nvPr/>
        </p:nvGraphicFramePr>
        <p:xfrm>
          <a:off x="3989920" y="1163992"/>
          <a:ext cx="7920000" cy="2300815"/>
        </p:xfrm>
        <a:graphic>
          <a:graphicData uri="http://schemas.openxmlformats.org/drawingml/2006/table">
            <a:tbl>
              <a:tblPr firstRow="1" bandRow="1">
                <a:tableStyleId>{2D5ABB26-0587-4C30-8999-92F81FD0307C}</a:tableStyleId>
              </a:tblPr>
              <a:tblGrid>
                <a:gridCol w="720000">
                  <a:extLst>
                    <a:ext uri="{9D8B030D-6E8A-4147-A177-3AD203B41FA5}">
                      <a16:colId xmlns:a16="http://schemas.microsoft.com/office/drawing/2014/main" val="2433644203"/>
                    </a:ext>
                  </a:extLst>
                </a:gridCol>
                <a:gridCol w="2160000">
                  <a:extLst>
                    <a:ext uri="{9D8B030D-6E8A-4147-A177-3AD203B41FA5}">
                      <a16:colId xmlns:a16="http://schemas.microsoft.com/office/drawing/2014/main" val="1706614231"/>
                    </a:ext>
                  </a:extLst>
                </a:gridCol>
                <a:gridCol w="2880000">
                  <a:extLst>
                    <a:ext uri="{9D8B030D-6E8A-4147-A177-3AD203B41FA5}">
                      <a16:colId xmlns:a16="http://schemas.microsoft.com/office/drawing/2014/main" val="3309230720"/>
                    </a:ext>
                  </a:extLst>
                </a:gridCol>
                <a:gridCol w="2160000">
                  <a:extLst>
                    <a:ext uri="{9D8B030D-6E8A-4147-A177-3AD203B41FA5}">
                      <a16:colId xmlns:a16="http://schemas.microsoft.com/office/drawing/2014/main" val="2119855564"/>
                    </a:ext>
                  </a:extLst>
                </a:gridCol>
              </a:tblGrid>
              <a:tr h="460163">
                <a:tc>
                  <a:txBody>
                    <a:bodyPr/>
                    <a:lstStyle/>
                    <a:p>
                      <a:endParaRPr lang="en-GB" sz="2400" b="0" i="0" dirty="0">
                        <a:solidFill>
                          <a:srgbClr val="115076"/>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400" b="0" i="0" dirty="0">
                        <a:solidFill>
                          <a:srgbClr val="115076"/>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i="0" dirty="0">
                          <a:solidFill>
                            <a:srgbClr val="115076"/>
                          </a:solidFill>
                          <a:latin typeface="Century Gothic" panose="020B0502020202020204" pitchFamily="34" charset="0"/>
                        </a:rPr>
                        <a:t>qui / quoi ?</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a:solidFill>
                            <a:srgbClr val="115076"/>
                          </a:solidFill>
                          <a:latin typeface="Century Gothic" panose="020B0502020202020204" pitchFamily="34" charset="0"/>
                        </a:rPr>
                        <a:t>raison ?</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3095092934"/>
                  </a:ext>
                </a:extLst>
              </a:tr>
              <a:tr h="460163">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a:solidFill>
                            <a:srgbClr val="115076"/>
                          </a:solidFill>
                          <a:latin typeface="Century Gothic" panose="020B0502020202020204" pitchFamily="34" charset="0"/>
                        </a:rPr>
                        <a:t>chanteuse</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2189264018"/>
                  </a:ext>
                </a:extLst>
              </a:tr>
              <a:tr h="460163">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err="1">
                          <a:solidFill>
                            <a:srgbClr val="115076"/>
                          </a:solidFill>
                          <a:latin typeface="Century Gothic" panose="020B0502020202020204" pitchFamily="34" charset="0"/>
                        </a:rPr>
                        <a:t>actrice</a:t>
                      </a:r>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326565471"/>
                  </a:ext>
                </a:extLst>
              </a:tr>
              <a:tr h="460163">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err="1">
                          <a:solidFill>
                            <a:srgbClr val="115076"/>
                          </a:solidFill>
                          <a:latin typeface="Century Gothic" panose="020B0502020202020204" pitchFamily="34" charset="0"/>
                        </a:rPr>
                        <a:t>magasin</a:t>
                      </a:r>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3451273498"/>
                  </a:ext>
                </a:extLst>
              </a:tr>
              <a:tr h="460163">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err="1">
                          <a:solidFill>
                            <a:srgbClr val="115076"/>
                          </a:solidFill>
                          <a:latin typeface="Century Gothic" panose="020B0502020202020204" pitchFamily="34" charset="0"/>
                        </a:rPr>
                        <a:t>numéro</a:t>
                      </a:r>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2302632863"/>
                  </a:ext>
                </a:extLst>
              </a:tr>
            </a:tbl>
          </a:graphicData>
        </a:graphic>
      </p:graphicFrame>
      <p:graphicFrame>
        <p:nvGraphicFramePr>
          <p:cNvPr id="11" name="Table 10">
            <a:extLst>
              <a:ext uri="{FF2B5EF4-FFF2-40B4-BE49-F238E27FC236}">
                <a16:creationId xmlns:a16="http://schemas.microsoft.com/office/drawing/2014/main" id="{9BB15943-2499-4813-9B6D-48ED6B197408}"/>
              </a:ext>
            </a:extLst>
          </p:cNvPr>
          <p:cNvGraphicFramePr>
            <a:graphicFrameLocks noGrp="1"/>
          </p:cNvGraphicFramePr>
          <p:nvPr/>
        </p:nvGraphicFramePr>
        <p:xfrm>
          <a:off x="3989920" y="3943000"/>
          <a:ext cx="7920000" cy="2300815"/>
        </p:xfrm>
        <a:graphic>
          <a:graphicData uri="http://schemas.openxmlformats.org/drawingml/2006/table">
            <a:tbl>
              <a:tblPr firstRow="1" bandRow="1">
                <a:tableStyleId>{2D5ABB26-0587-4C30-8999-92F81FD0307C}</a:tableStyleId>
              </a:tblPr>
              <a:tblGrid>
                <a:gridCol w="720000">
                  <a:extLst>
                    <a:ext uri="{9D8B030D-6E8A-4147-A177-3AD203B41FA5}">
                      <a16:colId xmlns:a16="http://schemas.microsoft.com/office/drawing/2014/main" val="2433644203"/>
                    </a:ext>
                  </a:extLst>
                </a:gridCol>
                <a:gridCol w="2160000">
                  <a:extLst>
                    <a:ext uri="{9D8B030D-6E8A-4147-A177-3AD203B41FA5}">
                      <a16:colId xmlns:a16="http://schemas.microsoft.com/office/drawing/2014/main" val="1706614231"/>
                    </a:ext>
                  </a:extLst>
                </a:gridCol>
                <a:gridCol w="2880000">
                  <a:extLst>
                    <a:ext uri="{9D8B030D-6E8A-4147-A177-3AD203B41FA5}">
                      <a16:colId xmlns:a16="http://schemas.microsoft.com/office/drawing/2014/main" val="3309230720"/>
                    </a:ext>
                  </a:extLst>
                </a:gridCol>
                <a:gridCol w="2160000">
                  <a:extLst>
                    <a:ext uri="{9D8B030D-6E8A-4147-A177-3AD203B41FA5}">
                      <a16:colId xmlns:a16="http://schemas.microsoft.com/office/drawing/2014/main" val="2119855564"/>
                    </a:ext>
                  </a:extLst>
                </a:gridCol>
              </a:tblGrid>
              <a:tr h="460163">
                <a:tc>
                  <a:txBody>
                    <a:bodyPr/>
                    <a:lstStyle/>
                    <a:p>
                      <a:endParaRPr lang="en-GB" sz="2400" b="0" i="0" dirty="0">
                        <a:solidFill>
                          <a:srgbClr val="115076"/>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400" b="0" i="0" dirty="0">
                        <a:solidFill>
                          <a:srgbClr val="115076"/>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i="0" dirty="0">
                          <a:solidFill>
                            <a:srgbClr val="115076"/>
                          </a:solidFill>
                          <a:latin typeface="Century Gothic" panose="020B0502020202020204" pitchFamily="34" charset="0"/>
                        </a:rPr>
                        <a:t>qui / quoi ?</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a:solidFill>
                            <a:srgbClr val="115076"/>
                          </a:solidFill>
                          <a:latin typeface="Century Gothic" panose="020B0502020202020204" pitchFamily="34" charset="0"/>
                        </a:rPr>
                        <a:t>raison ?</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3095092934"/>
                  </a:ext>
                </a:extLst>
              </a:tr>
              <a:tr h="460163">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err="1">
                          <a:solidFill>
                            <a:srgbClr val="115076"/>
                          </a:solidFill>
                          <a:latin typeface="Century Gothic" panose="020B0502020202020204" pitchFamily="34" charset="0"/>
                        </a:rPr>
                        <a:t>footballeur</a:t>
                      </a:r>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err="1">
                          <a:solidFill>
                            <a:srgbClr val="115076"/>
                          </a:solidFill>
                          <a:latin typeface="Century Gothic" panose="020B0502020202020204" pitchFamily="34" charset="0"/>
                        </a:rPr>
                        <a:t>Kylian</a:t>
                      </a:r>
                      <a:r>
                        <a:rPr lang="en-GB" sz="2400" b="0" i="0" dirty="0">
                          <a:solidFill>
                            <a:srgbClr val="115076"/>
                          </a:solidFill>
                          <a:latin typeface="Century Gothic" panose="020B0502020202020204" pitchFamily="34" charset="0"/>
                        </a:rPr>
                        <a:t> </a:t>
                      </a:r>
                      <a:r>
                        <a:rPr lang="en-GB" sz="2400" dirty="0" err="1">
                          <a:solidFill>
                            <a:srgbClr val="115076"/>
                          </a:solidFill>
                        </a:rPr>
                        <a:t>Mbappé</a:t>
                      </a: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err="1">
                          <a:solidFill>
                            <a:srgbClr val="115076"/>
                          </a:solidFill>
                          <a:latin typeface="Century Gothic" panose="020B0502020202020204" pitchFamily="34" charset="0"/>
                        </a:rPr>
                        <a:t>français</a:t>
                      </a:r>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2189264018"/>
                  </a:ext>
                </a:extLst>
              </a:tr>
              <a:tr h="460163">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err="1">
                          <a:solidFill>
                            <a:srgbClr val="115076"/>
                          </a:solidFill>
                          <a:latin typeface="Century Gothic" panose="020B0502020202020204" pitchFamily="34" charset="0"/>
                        </a:rPr>
                        <a:t>rappeur</a:t>
                      </a:r>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a:solidFill>
                            <a:srgbClr val="115076"/>
                          </a:solidFill>
                          <a:latin typeface="Century Gothic" panose="020B0502020202020204" pitchFamily="34" charset="0"/>
                        </a:rPr>
                        <a:t>Sofiane</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err="1">
                          <a:solidFill>
                            <a:srgbClr val="115076"/>
                          </a:solidFill>
                          <a:latin typeface="Century Gothic" panose="020B0502020202020204" pitchFamily="34" charset="0"/>
                        </a:rPr>
                        <a:t>rapide</a:t>
                      </a:r>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326565471"/>
                  </a:ext>
                </a:extLst>
              </a:tr>
              <a:tr h="460163">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a:solidFill>
                            <a:srgbClr val="115076"/>
                          </a:solidFill>
                          <a:latin typeface="Century Gothic" panose="020B0502020202020204" pitchFamily="34" charset="0"/>
                        </a:rPr>
                        <a:t>livre</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err="1">
                          <a:solidFill>
                            <a:srgbClr val="115076"/>
                          </a:solidFill>
                          <a:latin typeface="Century Gothic" panose="020B0502020202020204" pitchFamily="34" charset="0"/>
                        </a:rPr>
                        <a:t>Kiffe</a:t>
                      </a:r>
                      <a:r>
                        <a:rPr lang="en-GB" sz="2400" b="0" i="0" dirty="0">
                          <a:solidFill>
                            <a:srgbClr val="115076"/>
                          </a:solidFill>
                          <a:latin typeface="Century Gothic" panose="020B0502020202020204" pitchFamily="34" charset="0"/>
                        </a:rPr>
                        <a:t> </a:t>
                      </a:r>
                      <a:r>
                        <a:rPr lang="en-GB" sz="2400" i="1" dirty="0" err="1">
                          <a:solidFill>
                            <a:srgbClr val="115076"/>
                          </a:solidFill>
                        </a:rPr>
                        <a:t>kiffe</a:t>
                      </a:r>
                      <a:r>
                        <a:rPr lang="en-GB" sz="2400" i="1" dirty="0">
                          <a:solidFill>
                            <a:srgbClr val="115076"/>
                          </a:solidFill>
                        </a:rPr>
                        <a:t> </a:t>
                      </a:r>
                      <a:r>
                        <a:rPr lang="en-GB" sz="2400" i="1" dirty="0" err="1">
                          <a:solidFill>
                            <a:srgbClr val="115076"/>
                          </a:solidFill>
                        </a:rPr>
                        <a:t>demain</a:t>
                      </a:r>
                      <a:endParaRPr lang="en-GB" sz="2400" i="1"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a:solidFill>
                            <a:srgbClr val="115076"/>
                          </a:solidFill>
                          <a:latin typeface="Century Gothic" panose="020B0502020202020204" pitchFamily="34" charset="0"/>
                        </a:rPr>
                        <a:t>excellent</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3451273498"/>
                  </a:ext>
                </a:extLst>
              </a:tr>
              <a:tr h="460163">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a:solidFill>
                            <a:srgbClr val="115076"/>
                          </a:solidFill>
                          <a:latin typeface="Century Gothic" panose="020B0502020202020204" pitchFamily="34" charset="0"/>
                        </a:rPr>
                        <a:t>film</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a:solidFill>
                            <a:srgbClr val="115076"/>
                          </a:solidFill>
                          <a:latin typeface="Century Gothic" panose="020B0502020202020204" pitchFamily="34" charset="0"/>
                        </a:rPr>
                        <a:t>Moi, César</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err="1">
                          <a:solidFill>
                            <a:srgbClr val="115076"/>
                          </a:solidFill>
                          <a:latin typeface="Century Gothic" panose="020B0502020202020204" pitchFamily="34" charset="0"/>
                        </a:rPr>
                        <a:t>amusant</a:t>
                      </a:r>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2302632863"/>
                  </a:ext>
                </a:extLst>
              </a:tr>
            </a:tbl>
          </a:graphicData>
        </a:graphic>
      </p:graphicFrame>
      <p:sp>
        <p:nvSpPr>
          <p:cNvPr id="14" name="Action Button: Custom 66" descr="number 1">
            <a:hlinkClick r:id="" action="ppaction://noaction" highlightClick="1"/>
            <a:extLst>
              <a:ext uri="{FF2B5EF4-FFF2-40B4-BE49-F238E27FC236}">
                <a16:creationId xmlns:a16="http://schemas.microsoft.com/office/drawing/2014/main" id="{44B904CF-29BB-4678-A3A8-C672666A7CE5}"/>
              </a:ext>
            </a:extLst>
          </p:cNvPr>
          <p:cNvSpPr/>
          <p:nvPr/>
        </p:nvSpPr>
        <p:spPr>
          <a:xfrm>
            <a:off x="4084110" y="1680285"/>
            <a:ext cx="540000" cy="360000"/>
          </a:xfrm>
          <a:prstGeom prst="actionButtonBlank">
            <a:avLst/>
          </a:prstGeom>
          <a:solidFill>
            <a:schemeClr val="bg1"/>
          </a:solidFill>
          <a:ln w="28575">
            <a:solidFill>
              <a:srgbClr val="11507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115076"/>
                </a:solidFill>
                <a:latin typeface="Century Gothic" panose="020B0502020202020204" pitchFamily="34" charset="0"/>
              </a:rPr>
              <a:t>1</a:t>
            </a:r>
          </a:p>
        </p:txBody>
      </p:sp>
      <p:sp>
        <p:nvSpPr>
          <p:cNvPr id="15" name="Action Button: Custom 69" descr="number 2">
            <a:hlinkClick r:id="" action="ppaction://noaction" highlightClick="1"/>
            <a:extLst>
              <a:ext uri="{FF2B5EF4-FFF2-40B4-BE49-F238E27FC236}">
                <a16:creationId xmlns:a16="http://schemas.microsoft.com/office/drawing/2014/main" id="{58E0409C-A567-4546-A459-C3508F54997C}"/>
              </a:ext>
            </a:extLst>
          </p:cNvPr>
          <p:cNvSpPr/>
          <p:nvPr/>
        </p:nvSpPr>
        <p:spPr>
          <a:xfrm>
            <a:off x="4084110" y="2134399"/>
            <a:ext cx="540000" cy="360000"/>
          </a:xfrm>
          <a:prstGeom prst="actionButtonBlank">
            <a:avLst/>
          </a:prstGeom>
          <a:solidFill>
            <a:schemeClr val="bg1"/>
          </a:solidFill>
          <a:ln w="28575">
            <a:solidFill>
              <a:srgbClr val="11507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115076"/>
                </a:solidFill>
                <a:latin typeface="Century Gothic" panose="020B0502020202020204" pitchFamily="34" charset="0"/>
              </a:rPr>
              <a:t>2</a:t>
            </a:r>
          </a:p>
        </p:txBody>
      </p:sp>
      <p:sp>
        <p:nvSpPr>
          <p:cNvPr id="16" name="Action Button: Custom 72" descr="number 3">
            <a:hlinkClick r:id="" action="ppaction://noaction" highlightClick="1"/>
            <a:extLst>
              <a:ext uri="{FF2B5EF4-FFF2-40B4-BE49-F238E27FC236}">
                <a16:creationId xmlns:a16="http://schemas.microsoft.com/office/drawing/2014/main" id="{B22D80CE-24B9-42C8-87C6-83F2424CF039}"/>
              </a:ext>
            </a:extLst>
          </p:cNvPr>
          <p:cNvSpPr/>
          <p:nvPr/>
        </p:nvSpPr>
        <p:spPr>
          <a:xfrm>
            <a:off x="4084110" y="2588513"/>
            <a:ext cx="540000" cy="360000"/>
          </a:xfrm>
          <a:prstGeom prst="actionButtonBlank">
            <a:avLst/>
          </a:prstGeom>
          <a:solidFill>
            <a:schemeClr val="bg1"/>
          </a:solidFill>
          <a:ln w="28575">
            <a:solidFill>
              <a:srgbClr val="11507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115076"/>
                </a:solidFill>
                <a:latin typeface="Century Gothic" panose="020B0502020202020204" pitchFamily="34" charset="0"/>
              </a:rPr>
              <a:t>3</a:t>
            </a:r>
          </a:p>
        </p:txBody>
      </p:sp>
      <p:sp>
        <p:nvSpPr>
          <p:cNvPr id="17" name="Action Button: Custom 75" descr="number 4">
            <a:hlinkClick r:id="" action="ppaction://noaction" highlightClick="1"/>
            <a:extLst>
              <a:ext uri="{FF2B5EF4-FFF2-40B4-BE49-F238E27FC236}">
                <a16:creationId xmlns:a16="http://schemas.microsoft.com/office/drawing/2014/main" id="{4D71168A-F044-4F31-884E-4C4CF59E8F75}"/>
              </a:ext>
            </a:extLst>
          </p:cNvPr>
          <p:cNvSpPr/>
          <p:nvPr/>
        </p:nvSpPr>
        <p:spPr>
          <a:xfrm>
            <a:off x="4084110" y="3042627"/>
            <a:ext cx="540000" cy="360000"/>
          </a:xfrm>
          <a:prstGeom prst="actionButtonBlank">
            <a:avLst/>
          </a:prstGeom>
          <a:solidFill>
            <a:schemeClr val="bg1"/>
          </a:solidFill>
          <a:ln w="28575">
            <a:solidFill>
              <a:srgbClr val="11507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115076"/>
                </a:solidFill>
                <a:latin typeface="Century Gothic" panose="020B0502020202020204" pitchFamily="34" charset="0"/>
              </a:rPr>
              <a:t>4</a:t>
            </a:r>
          </a:p>
        </p:txBody>
      </p:sp>
      <p:sp>
        <p:nvSpPr>
          <p:cNvPr id="18" name="Action Button: Custom 78" descr="number 5">
            <a:hlinkClick r:id="" action="ppaction://noaction" highlightClick="1"/>
            <a:extLst>
              <a:ext uri="{FF2B5EF4-FFF2-40B4-BE49-F238E27FC236}">
                <a16:creationId xmlns:a16="http://schemas.microsoft.com/office/drawing/2014/main" id="{157CCBE3-474F-4D7A-8995-3432579065E3}"/>
              </a:ext>
            </a:extLst>
          </p:cNvPr>
          <p:cNvSpPr/>
          <p:nvPr/>
        </p:nvSpPr>
        <p:spPr>
          <a:xfrm>
            <a:off x="4084110" y="4473232"/>
            <a:ext cx="540000" cy="360000"/>
          </a:xfrm>
          <a:prstGeom prst="actionButtonBlank">
            <a:avLst/>
          </a:prstGeom>
          <a:solidFill>
            <a:schemeClr val="bg1"/>
          </a:solidFill>
          <a:ln w="28575">
            <a:solidFill>
              <a:srgbClr val="11507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115076"/>
                </a:solidFill>
                <a:latin typeface="Century Gothic" panose="020B0502020202020204" pitchFamily="34" charset="0"/>
              </a:rPr>
              <a:t>5</a:t>
            </a:r>
          </a:p>
        </p:txBody>
      </p:sp>
      <p:sp>
        <p:nvSpPr>
          <p:cNvPr id="19" name="Action Button: Custom 81" descr="number 6">
            <a:hlinkClick r:id="" action="ppaction://noaction" highlightClick="1"/>
            <a:extLst>
              <a:ext uri="{FF2B5EF4-FFF2-40B4-BE49-F238E27FC236}">
                <a16:creationId xmlns:a16="http://schemas.microsoft.com/office/drawing/2014/main" id="{51D1A4AB-79E6-4536-B176-B5E0B9B6E894}"/>
              </a:ext>
            </a:extLst>
          </p:cNvPr>
          <p:cNvSpPr/>
          <p:nvPr/>
        </p:nvSpPr>
        <p:spPr>
          <a:xfrm>
            <a:off x="4084110" y="4913407"/>
            <a:ext cx="540000" cy="360000"/>
          </a:xfrm>
          <a:prstGeom prst="actionButtonBlank">
            <a:avLst/>
          </a:prstGeom>
          <a:solidFill>
            <a:schemeClr val="bg1"/>
          </a:solidFill>
          <a:ln w="28575">
            <a:solidFill>
              <a:srgbClr val="11507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115076"/>
                </a:solidFill>
                <a:latin typeface="Century Gothic" panose="020B0502020202020204" pitchFamily="34" charset="0"/>
              </a:rPr>
              <a:t>6</a:t>
            </a:r>
          </a:p>
        </p:txBody>
      </p:sp>
      <p:sp>
        <p:nvSpPr>
          <p:cNvPr id="20" name="Action Button: Custom 84" descr="number 7">
            <a:hlinkClick r:id="" action="ppaction://noaction" highlightClick="1"/>
            <a:extLst>
              <a:ext uri="{FF2B5EF4-FFF2-40B4-BE49-F238E27FC236}">
                <a16:creationId xmlns:a16="http://schemas.microsoft.com/office/drawing/2014/main" id="{337E0199-FC0C-4079-BA95-317B76BAA413}"/>
              </a:ext>
            </a:extLst>
          </p:cNvPr>
          <p:cNvSpPr/>
          <p:nvPr/>
        </p:nvSpPr>
        <p:spPr>
          <a:xfrm>
            <a:off x="4084110" y="5372550"/>
            <a:ext cx="540000" cy="360000"/>
          </a:xfrm>
          <a:prstGeom prst="actionButtonBlank">
            <a:avLst/>
          </a:prstGeom>
          <a:solidFill>
            <a:schemeClr val="bg1"/>
          </a:solidFill>
          <a:ln w="28575">
            <a:solidFill>
              <a:srgbClr val="11507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115076"/>
                </a:solidFill>
                <a:latin typeface="Century Gothic" panose="020B0502020202020204" pitchFamily="34" charset="0"/>
              </a:rPr>
              <a:t>7</a:t>
            </a:r>
          </a:p>
        </p:txBody>
      </p:sp>
      <p:sp>
        <p:nvSpPr>
          <p:cNvPr id="21" name="Action Button: Custom 87" descr="number 8">
            <a:hlinkClick r:id="" action="ppaction://noaction" highlightClick="1"/>
            <a:extLst>
              <a:ext uri="{FF2B5EF4-FFF2-40B4-BE49-F238E27FC236}">
                <a16:creationId xmlns:a16="http://schemas.microsoft.com/office/drawing/2014/main" id="{49A58B0E-2ABB-4AB4-898D-68363B8A7759}"/>
              </a:ext>
            </a:extLst>
          </p:cNvPr>
          <p:cNvSpPr/>
          <p:nvPr/>
        </p:nvSpPr>
        <p:spPr>
          <a:xfrm>
            <a:off x="4084110" y="5836757"/>
            <a:ext cx="540000" cy="360000"/>
          </a:xfrm>
          <a:prstGeom prst="actionButtonBlank">
            <a:avLst/>
          </a:prstGeom>
          <a:solidFill>
            <a:schemeClr val="bg1"/>
          </a:solidFill>
          <a:ln w="28575">
            <a:solidFill>
              <a:srgbClr val="11507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115076"/>
                </a:solidFill>
                <a:latin typeface="Century Gothic" panose="020B0502020202020204" pitchFamily="34" charset="0"/>
              </a:rPr>
              <a:t>8</a:t>
            </a:r>
          </a:p>
        </p:txBody>
      </p:sp>
      <p:pic>
        <p:nvPicPr>
          <p:cNvPr id="7" name="Picture 6">
            <a:extLst>
              <a:ext uri="{FF2B5EF4-FFF2-40B4-BE49-F238E27FC236}">
                <a16:creationId xmlns:a16="http://schemas.microsoft.com/office/drawing/2014/main" id="{B207B401-6D1C-4381-B153-2302B56829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9920" y="1234399"/>
            <a:ext cx="2160000" cy="2160000"/>
          </a:xfrm>
          <a:prstGeom prst="rect">
            <a:avLst/>
          </a:prstGeom>
        </p:spPr>
      </p:pic>
      <p:pic>
        <p:nvPicPr>
          <p:cNvPr id="23" name="Picture 22">
            <a:extLst>
              <a:ext uri="{FF2B5EF4-FFF2-40B4-BE49-F238E27FC236}">
                <a16:creationId xmlns:a16="http://schemas.microsoft.com/office/drawing/2014/main" id="{415463C9-5BA3-4D50-B96D-0F2C57D06C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9920" y="4036757"/>
            <a:ext cx="2160000" cy="2160000"/>
          </a:xfrm>
          <a:prstGeom prst="rect">
            <a:avLst/>
          </a:prstGeom>
        </p:spPr>
      </p:pic>
      <p:sp>
        <p:nvSpPr>
          <p:cNvPr id="22" name="TextBox 21">
            <a:extLst>
              <a:ext uri="{FF2B5EF4-FFF2-40B4-BE49-F238E27FC236}">
                <a16:creationId xmlns:a16="http://schemas.microsoft.com/office/drawing/2014/main" id="{0C82CB0B-6BDE-4865-86D1-AD005CBF1280}"/>
              </a:ext>
            </a:extLst>
          </p:cNvPr>
          <p:cNvSpPr txBox="1"/>
          <p:nvPr/>
        </p:nvSpPr>
        <p:spPr>
          <a:xfrm>
            <a:off x="6788414" y="327622"/>
            <a:ext cx="2969083" cy="646331"/>
          </a:xfrm>
          <a:prstGeom prst="rect">
            <a:avLst/>
          </a:prstGeom>
          <a:noFill/>
        </p:spPr>
        <p:txBody>
          <a:bodyPr wrap="none" rtlCol="0">
            <a:spAutoFit/>
          </a:bodyPr>
          <a:lstStyle/>
          <a:p>
            <a:r>
              <a:rPr lang="en-GB" sz="3600" dirty="0" err="1">
                <a:solidFill>
                  <a:srgbClr val="115076"/>
                </a:solidFill>
                <a:latin typeface="Century Gothic" panose="020B0502020202020204" pitchFamily="34" charset="0"/>
              </a:rPr>
              <a:t>Partenaire</a:t>
            </a:r>
            <a:r>
              <a:rPr lang="en-GB" sz="3600" dirty="0">
                <a:solidFill>
                  <a:srgbClr val="115076"/>
                </a:solidFill>
                <a:latin typeface="Century Gothic" panose="020B0502020202020204" pitchFamily="34" charset="0"/>
              </a:rPr>
              <a:t> A</a:t>
            </a:r>
          </a:p>
        </p:txBody>
      </p:sp>
      <p:sp>
        <p:nvSpPr>
          <p:cNvPr id="24" name="TextBox 23">
            <a:extLst>
              <a:ext uri="{FF2B5EF4-FFF2-40B4-BE49-F238E27FC236}">
                <a16:creationId xmlns:a16="http://schemas.microsoft.com/office/drawing/2014/main" id="{72FDDA88-AA38-4D6A-8E01-AD9C62BBED65}"/>
              </a:ext>
            </a:extLst>
          </p:cNvPr>
          <p:cNvSpPr txBox="1"/>
          <p:nvPr/>
        </p:nvSpPr>
        <p:spPr>
          <a:xfrm>
            <a:off x="188942" y="4117299"/>
            <a:ext cx="1999628" cy="2126516"/>
          </a:xfrm>
          <a:prstGeom prst="wedgeRoundRectCallout">
            <a:avLst>
              <a:gd name="adj1" fmla="val 62282"/>
              <a:gd name="adj2" fmla="val 22758"/>
              <a:gd name="adj3" fmla="val 16667"/>
            </a:avLst>
          </a:prstGeom>
          <a:solidFill>
            <a:schemeClr val="bg1"/>
          </a:solidFill>
          <a:ln>
            <a:solidFill>
              <a:srgbClr val="115076"/>
            </a:solidFill>
          </a:ln>
        </p:spPr>
        <p:txBody>
          <a:bodyPr wrap="square" rtlCol="0">
            <a:spAutoFit/>
          </a:bodyPr>
          <a:lstStyle/>
          <a:p>
            <a:r>
              <a:rPr lang="en-GB" sz="2000" dirty="0" err="1">
                <a:solidFill>
                  <a:schemeClr val="accent5">
                    <a:lumMod val="50000"/>
                  </a:schemeClr>
                </a:solidFill>
                <a:latin typeface="Century Gothic" panose="020B0502020202020204" pitchFamily="34" charset="0"/>
              </a:rPr>
              <a:t>C’est</a:t>
            </a:r>
            <a:r>
              <a:rPr lang="en-GB" sz="2000" dirty="0">
                <a:solidFill>
                  <a:schemeClr val="accent5">
                    <a:lumMod val="50000"/>
                  </a:schemeClr>
                </a:solidFill>
                <a:latin typeface="Century Gothic" panose="020B0502020202020204" pitchFamily="34" charset="0"/>
              </a:rPr>
              <a:t> qui ta chanteuse </a:t>
            </a:r>
            <a:r>
              <a:rPr lang="en-GB" sz="2000" dirty="0" err="1">
                <a:solidFill>
                  <a:schemeClr val="accent5">
                    <a:lumMod val="50000"/>
                  </a:schemeClr>
                </a:solidFill>
                <a:latin typeface="Century Gothic" panose="020B0502020202020204" pitchFamily="34" charset="0"/>
              </a:rPr>
              <a:t>préférée</a:t>
            </a:r>
            <a:r>
              <a:rPr lang="en-GB" sz="2000" dirty="0">
                <a:solidFill>
                  <a:schemeClr val="accent5">
                    <a:lumMod val="50000"/>
                  </a:schemeClr>
                </a:solidFill>
                <a:latin typeface="Century Gothic" panose="020B0502020202020204" pitchFamily="34" charset="0"/>
              </a:rPr>
              <a:t> ?</a:t>
            </a:r>
          </a:p>
          <a:p>
            <a:endParaRPr lang="en-GB" sz="2000" dirty="0">
              <a:solidFill>
                <a:schemeClr val="accent5">
                  <a:lumMod val="50000"/>
                </a:schemeClr>
              </a:solidFill>
              <a:latin typeface="Century Gothic" panose="020B0502020202020204" pitchFamily="34" charset="0"/>
            </a:endParaRPr>
          </a:p>
          <a:p>
            <a:r>
              <a:rPr lang="en-GB" sz="2000" dirty="0" err="1">
                <a:solidFill>
                  <a:schemeClr val="accent5">
                    <a:lumMod val="50000"/>
                  </a:schemeClr>
                </a:solidFill>
                <a:latin typeface="Century Gothic" panose="020B0502020202020204" pitchFamily="34" charset="0"/>
              </a:rPr>
              <a:t>C’est</a:t>
            </a:r>
            <a:r>
              <a:rPr lang="en-GB" sz="2000" dirty="0">
                <a:solidFill>
                  <a:schemeClr val="accent5">
                    <a:lumMod val="50000"/>
                  </a:schemeClr>
                </a:solidFill>
                <a:latin typeface="Century Gothic" panose="020B0502020202020204" pitchFamily="34" charset="0"/>
              </a:rPr>
              <a:t> quoi la raison ?</a:t>
            </a:r>
          </a:p>
        </p:txBody>
      </p:sp>
      <p:sp>
        <p:nvSpPr>
          <p:cNvPr id="6" name="Title 5">
            <a:extLst>
              <a:ext uri="{FF2B5EF4-FFF2-40B4-BE49-F238E27FC236}">
                <a16:creationId xmlns:a16="http://schemas.microsoft.com/office/drawing/2014/main" id="{EF352CE2-26EC-442B-8EAD-4CF9EAE90E95}"/>
              </a:ext>
            </a:extLst>
          </p:cNvPr>
          <p:cNvSpPr>
            <a:spLocks noGrp="1"/>
          </p:cNvSpPr>
          <p:nvPr>
            <p:ph type="title"/>
          </p:nvPr>
        </p:nvSpPr>
        <p:spPr>
          <a:xfrm>
            <a:off x="838200" y="443074"/>
            <a:ext cx="4758353" cy="530880"/>
          </a:xfrm>
        </p:spPr>
        <p:txBody>
          <a:bodyPr>
            <a:normAutofit fontScale="90000"/>
          </a:bodyPr>
          <a:lstStyle/>
          <a:p>
            <a:r>
              <a:rPr lang="fr-FR" dirty="0"/>
              <a:t>Fais une interview</a:t>
            </a:r>
          </a:p>
        </p:txBody>
      </p:sp>
      <p:sp>
        <p:nvSpPr>
          <p:cNvPr id="25" name="Title 2">
            <a:extLst>
              <a:ext uri="{FF2B5EF4-FFF2-40B4-BE49-F238E27FC236}">
                <a16:creationId xmlns:a16="http://schemas.microsoft.com/office/drawing/2014/main" id="{EB54689D-924A-4748-832D-7B384065F965}"/>
              </a:ext>
            </a:extLst>
          </p:cNvPr>
          <p:cNvSpPr txBox="1">
            <a:spLocks/>
          </p:cNvSpPr>
          <p:nvPr/>
        </p:nvSpPr>
        <p:spPr>
          <a:xfrm>
            <a:off x="838200" y="443074"/>
            <a:ext cx="5043616" cy="461666"/>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fr-FR"/>
              <a:t>Fais un interview</a:t>
            </a:r>
            <a:endParaRPr lang="fr-FR" dirty="0"/>
          </a:p>
        </p:txBody>
      </p:sp>
      <p:pic>
        <p:nvPicPr>
          <p:cNvPr id="26" name="Picture 25" descr="background rectangle">
            <a:extLst>
              <a:ext uri="{FF2B5EF4-FFF2-40B4-BE49-F238E27FC236}">
                <a16:creationId xmlns:a16="http://schemas.microsoft.com/office/drawing/2014/main" id="{71516228-01CE-45B7-9928-BF3F7DD4E08B}"/>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7" name="Title 3">
            <a:extLst>
              <a:ext uri="{FF2B5EF4-FFF2-40B4-BE49-F238E27FC236}">
                <a16:creationId xmlns:a16="http://schemas.microsoft.com/office/drawing/2014/main" id="{7950CAD5-5D72-4504-A236-9CB46814CECF}"/>
              </a:ext>
            </a:extLst>
          </p:cNvPr>
          <p:cNvSpPr txBox="1">
            <a:spLocks/>
          </p:cNvSpPr>
          <p:nvPr/>
        </p:nvSpPr>
        <p:spPr>
          <a:xfrm>
            <a:off x="0" y="296864"/>
            <a:ext cx="5265384" cy="7078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dirty="0" err="1">
                <a:solidFill>
                  <a:schemeClr val="bg1"/>
                </a:solidFill>
              </a:rPr>
              <a:t>Fais</a:t>
            </a:r>
            <a:r>
              <a:rPr lang="en-GB" sz="3600" b="1" dirty="0">
                <a:solidFill>
                  <a:schemeClr val="bg1"/>
                </a:solidFill>
              </a:rPr>
              <a:t> </a:t>
            </a:r>
            <a:r>
              <a:rPr lang="en-GB" sz="3600" b="1" dirty="0" err="1">
                <a:solidFill>
                  <a:schemeClr val="bg1"/>
                </a:solidFill>
              </a:rPr>
              <a:t>une</a:t>
            </a:r>
            <a:r>
              <a:rPr lang="en-GB" sz="3600" b="1" dirty="0">
                <a:solidFill>
                  <a:schemeClr val="bg1"/>
                </a:solidFill>
              </a:rPr>
              <a:t> interview !</a:t>
            </a:r>
          </a:p>
        </p:txBody>
      </p:sp>
      <p:sp>
        <p:nvSpPr>
          <p:cNvPr id="28" name="Rounded Rectangle 46">
            <a:extLst>
              <a:ext uri="{FF2B5EF4-FFF2-40B4-BE49-F238E27FC236}">
                <a16:creationId xmlns:a16="http://schemas.microsoft.com/office/drawing/2014/main" id="{4B35E477-DC28-4E1F-9CB9-D25C7E63F732}"/>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10640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4BF3E61-AFDC-4336-9217-91864FA81A7B}"/>
              </a:ext>
            </a:extLst>
          </p:cNvPr>
          <p:cNvGraphicFramePr>
            <a:graphicFrameLocks noGrp="1"/>
          </p:cNvGraphicFramePr>
          <p:nvPr/>
        </p:nvGraphicFramePr>
        <p:xfrm>
          <a:off x="3989920" y="1163992"/>
          <a:ext cx="7920000" cy="2300815"/>
        </p:xfrm>
        <a:graphic>
          <a:graphicData uri="http://schemas.openxmlformats.org/drawingml/2006/table">
            <a:tbl>
              <a:tblPr firstRow="1" bandRow="1">
                <a:tableStyleId>{2D5ABB26-0587-4C30-8999-92F81FD0307C}</a:tableStyleId>
              </a:tblPr>
              <a:tblGrid>
                <a:gridCol w="720000">
                  <a:extLst>
                    <a:ext uri="{9D8B030D-6E8A-4147-A177-3AD203B41FA5}">
                      <a16:colId xmlns:a16="http://schemas.microsoft.com/office/drawing/2014/main" val="2433644203"/>
                    </a:ext>
                  </a:extLst>
                </a:gridCol>
                <a:gridCol w="2160000">
                  <a:extLst>
                    <a:ext uri="{9D8B030D-6E8A-4147-A177-3AD203B41FA5}">
                      <a16:colId xmlns:a16="http://schemas.microsoft.com/office/drawing/2014/main" val="1706614231"/>
                    </a:ext>
                  </a:extLst>
                </a:gridCol>
                <a:gridCol w="2880000">
                  <a:extLst>
                    <a:ext uri="{9D8B030D-6E8A-4147-A177-3AD203B41FA5}">
                      <a16:colId xmlns:a16="http://schemas.microsoft.com/office/drawing/2014/main" val="3309230720"/>
                    </a:ext>
                  </a:extLst>
                </a:gridCol>
                <a:gridCol w="2160000">
                  <a:extLst>
                    <a:ext uri="{9D8B030D-6E8A-4147-A177-3AD203B41FA5}">
                      <a16:colId xmlns:a16="http://schemas.microsoft.com/office/drawing/2014/main" val="2119855564"/>
                    </a:ext>
                  </a:extLst>
                </a:gridCol>
              </a:tblGrid>
              <a:tr h="460163">
                <a:tc>
                  <a:txBody>
                    <a:bodyPr/>
                    <a:lstStyle/>
                    <a:p>
                      <a:endParaRPr lang="en-GB" sz="2400" b="0" i="0" dirty="0">
                        <a:solidFill>
                          <a:srgbClr val="115076"/>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400" b="0" i="0" dirty="0">
                        <a:solidFill>
                          <a:srgbClr val="115076"/>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i="0" dirty="0">
                          <a:solidFill>
                            <a:srgbClr val="115076"/>
                          </a:solidFill>
                          <a:latin typeface="Century Gothic" panose="020B0502020202020204" pitchFamily="34" charset="0"/>
                        </a:rPr>
                        <a:t>qui / quoi ?</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a:solidFill>
                            <a:srgbClr val="115076"/>
                          </a:solidFill>
                          <a:latin typeface="Century Gothic" panose="020B0502020202020204" pitchFamily="34" charset="0"/>
                        </a:rPr>
                        <a:t>raison ?</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3095092934"/>
                  </a:ext>
                </a:extLst>
              </a:tr>
              <a:tr h="460163">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a:solidFill>
                            <a:srgbClr val="115076"/>
                          </a:solidFill>
                          <a:latin typeface="Century Gothic" panose="020B0502020202020204" pitchFamily="34" charset="0"/>
                        </a:rPr>
                        <a:t>chanteuse</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err="1">
                          <a:solidFill>
                            <a:srgbClr val="115076"/>
                          </a:solidFill>
                          <a:latin typeface="Century Gothic" panose="020B0502020202020204" pitchFamily="34" charset="0"/>
                        </a:rPr>
                        <a:t>Suzane</a:t>
                      </a:r>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a:solidFill>
                            <a:srgbClr val="115076"/>
                          </a:solidFill>
                          <a:latin typeface="Century Gothic" panose="020B0502020202020204" pitchFamily="34" charset="0"/>
                        </a:rPr>
                        <a:t>intelligent</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2189264018"/>
                  </a:ext>
                </a:extLst>
              </a:tr>
              <a:tr h="460163">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err="1">
                          <a:solidFill>
                            <a:srgbClr val="115076"/>
                          </a:solidFill>
                          <a:latin typeface="Century Gothic" panose="020B0502020202020204" pitchFamily="34" charset="0"/>
                        </a:rPr>
                        <a:t>actrice</a:t>
                      </a:r>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a:solidFill>
                            <a:srgbClr val="115076"/>
                          </a:solidFill>
                          <a:latin typeface="Century Gothic" panose="020B0502020202020204" pitchFamily="34" charset="0"/>
                        </a:rPr>
                        <a:t>Audrey </a:t>
                      </a:r>
                      <a:r>
                        <a:rPr lang="en-GB" sz="2400" b="0" i="0" dirty="0" err="1">
                          <a:solidFill>
                            <a:srgbClr val="115076"/>
                          </a:solidFill>
                          <a:latin typeface="Century Gothic" panose="020B0502020202020204" pitchFamily="34" charset="0"/>
                        </a:rPr>
                        <a:t>Tautou</a:t>
                      </a: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err="1">
                          <a:solidFill>
                            <a:srgbClr val="115076"/>
                          </a:solidFill>
                          <a:latin typeface="Century Gothic" panose="020B0502020202020204" pitchFamily="34" charset="0"/>
                        </a:rPr>
                        <a:t>sympa</a:t>
                      </a:r>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326565471"/>
                  </a:ext>
                </a:extLst>
              </a:tr>
              <a:tr h="460163">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err="1">
                          <a:solidFill>
                            <a:srgbClr val="115076"/>
                          </a:solidFill>
                          <a:latin typeface="Century Gothic" panose="020B0502020202020204" pitchFamily="34" charset="0"/>
                        </a:rPr>
                        <a:t>magasin</a:t>
                      </a:r>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a:solidFill>
                            <a:srgbClr val="115076"/>
                          </a:solidFill>
                          <a:latin typeface="Century Gothic" panose="020B0502020202020204" pitchFamily="34" charset="0"/>
                        </a:rPr>
                        <a:t>Zara</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err="1">
                          <a:solidFill>
                            <a:srgbClr val="115076"/>
                          </a:solidFill>
                          <a:latin typeface="Century Gothic" panose="020B0502020202020204" pitchFamily="34" charset="0"/>
                        </a:rPr>
                        <a:t>moderne</a:t>
                      </a:r>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3451273498"/>
                  </a:ext>
                </a:extLst>
              </a:tr>
              <a:tr h="460163">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err="1">
                          <a:solidFill>
                            <a:srgbClr val="115076"/>
                          </a:solidFill>
                          <a:latin typeface="Century Gothic" panose="020B0502020202020204" pitchFamily="34" charset="0"/>
                        </a:rPr>
                        <a:t>numéro</a:t>
                      </a:r>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a:solidFill>
                            <a:srgbClr val="115076"/>
                          </a:solidFill>
                          <a:latin typeface="Century Gothic" panose="020B0502020202020204" pitchFamily="34" charset="0"/>
                        </a:rPr>
                        <a:t>7</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err="1">
                          <a:solidFill>
                            <a:srgbClr val="115076"/>
                          </a:solidFill>
                          <a:latin typeface="Century Gothic" panose="020B0502020202020204" pitchFamily="34" charset="0"/>
                        </a:rPr>
                        <a:t>intéressant</a:t>
                      </a:r>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2302632863"/>
                  </a:ext>
                </a:extLst>
              </a:tr>
            </a:tbl>
          </a:graphicData>
        </a:graphic>
      </p:graphicFrame>
      <p:graphicFrame>
        <p:nvGraphicFramePr>
          <p:cNvPr id="11" name="Table 10">
            <a:extLst>
              <a:ext uri="{FF2B5EF4-FFF2-40B4-BE49-F238E27FC236}">
                <a16:creationId xmlns:a16="http://schemas.microsoft.com/office/drawing/2014/main" id="{9BB15943-2499-4813-9B6D-48ED6B197408}"/>
              </a:ext>
            </a:extLst>
          </p:cNvPr>
          <p:cNvGraphicFramePr>
            <a:graphicFrameLocks noGrp="1"/>
          </p:cNvGraphicFramePr>
          <p:nvPr/>
        </p:nvGraphicFramePr>
        <p:xfrm>
          <a:off x="3989920" y="3943000"/>
          <a:ext cx="7920000" cy="2300815"/>
        </p:xfrm>
        <a:graphic>
          <a:graphicData uri="http://schemas.openxmlformats.org/drawingml/2006/table">
            <a:tbl>
              <a:tblPr firstRow="1" bandRow="1">
                <a:tableStyleId>{2D5ABB26-0587-4C30-8999-92F81FD0307C}</a:tableStyleId>
              </a:tblPr>
              <a:tblGrid>
                <a:gridCol w="720000">
                  <a:extLst>
                    <a:ext uri="{9D8B030D-6E8A-4147-A177-3AD203B41FA5}">
                      <a16:colId xmlns:a16="http://schemas.microsoft.com/office/drawing/2014/main" val="2433644203"/>
                    </a:ext>
                  </a:extLst>
                </a:gridCol>
                <a:gridCol w="2160000">
                  <a:extLst>
                    <a:ext uri="{9D8B030D-6E8A-4147-A177-3AD203B41FA5}">
                      <a16:colId xmlns:a16="http://schemas.microsoft.com/office/drawing/2014/main" val="1706614231"/>
                    </a:ext>
                  </a:extLst>
                </a:gridCol>
                <a:gridCol w="2880000">
                  <a:extLst>
                    <a:ext uri="{9D8B030D-6E8A-4147-A177-3AD203B41FA5}">
                      <a16:colId xmlns:a16="http://schemas.microsoft.com/office/drawing/2014/main" val="3309230720"/>
                    </a:ext>
                  </a:extLst>
                </a:gridCol>
                <a:gridCol w="2160000">
                  <a:extLst>
                    <a:ext uri="{9D8B030D-6E8A-4147-A177-3AD203B41FA5}">
                      <a16:colId xmlns:a16="http://schemas.microsoft.com/office/drawing/2014/main" val="2119855564"/>
                    </a:ext>
                  </a:extLst>
                </a:gridCol>
              </a:tblGrid>
              <a:tr h="460163">
                <a:tc>
                  <a:txBody>
                    <a:bodyPr/>
                    <a:lstStyle/>
                    <a:p>
                      <a:endParaRPr lang="en-GB" sz="2400" b="0" i="0" dirty="0">
                        <a:solidFill>
                          <a:srgbClr val="115076"/>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400" b="0" i="0" dirty="0">
                        <a:solidFill>
                          <a:srgbClr val="115076"/>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i="0" dirty="0">
                          <a:solidFill>
                            <a:srgbClr val="115076"/>
                          </a:solidFill>
                          <a:latin typeface="Century Gothic" panose="020B0502020202020204" pitchFamily="34" charset="0"/>
                        </a:rPr>
                        <a:t>qui / quoi ?</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a:solidFill>
                            <a:srgbClr val="115076"/>
                          </a:solidFill>
                          <a:latin typeface="Century Gothic" panose="020B0502020202020204" pitchFamily="34" charset="0"/>
                        </a:rPr>
                        <a:t>raison ?</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3095092934"/>
                  </a:ext>
                </a:extLst>
              </a:tr>
              <a:tr h="460163">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err="1">
                          <a:solidFill>
                            <a:srgbClr val="115076"/>
                          </a:solidFill>
                          <a:latin typeface="Century Gothic" panose="020B0502020202020204" pitchFamily="34" charset="0"/>
                        </a:rPr>
                        <a:t>footballeur</a:t>
                      </a:r>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2189264018"/>
                  </a:ext>
                </a:extLst>
              </a:tr>
              <a:tr h="460163">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err="1">
                          <a:solidFill>
                            <a:srgbClr val="115076"/>
                          </a:solidFill>
                          <a:latin typeface="Century Gothic" panose="020B0502020202020204" pitchFamily="34" charset="0"/>
                        </a:rPr>
                        <a:t>rappeur</a:t>
                      </a:r>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326565471"/>
                  </a:ext>
                </a:extLst>
              </a:tr>
              <a:tr h="460163">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a:solidFill>
                            <a:srgbClr val="115076"/>
                          </a:solidFill>
                          <a:latin typeface="Century Gothic" panose="020B0502020202020204" pitchFamily="34" charset="0"/>
                        </a:rPr>
                        <a:t>livre</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3451273498"/>
                  </a:ext>
                </a:extLst>
              </a:tr>
              <a:tr h="460163">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400" b="0" i="0" dirty="0">
                          <a:solidFill>
                            <a:srgbClr val="115076"/>
                          </a:solidFill>
                          <a:latin typeface="Century Gothic" panose="020B0502020202020204" pitchFamily="34" charset="0"/>
                        </a:rPr>
                        <a:t>film</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2302632863"/>
                  </a:ext>
                </a:extLst>
              </a:tr>
            </a:tbl>
          </a:graphicData>
        </a:graphic>
      </p:graphicFrame>
      <p:sp>
        <p:nvSpPr>
          <p:cNvPr id="14" name="Action Button: Custom 66" descr="number 1">
            <a:hlinkClick r:id="" action="ppaction://noaction" highlightClick="1"/>
            <a:extLst>
              <a:ext uri="{FF2B5EF4-FFF2-40B4-BE49-F238E27FC236}">
                <a16:creationId xmlns:a16="http://schemas.microsoft.com/office/drawing/2014/main" id="{44B904CF-29BB-4678-A3A8-C672666A7CE5}"/>
              </a:ext>
            </a:extLst>
          </p:cNvPr>
          <p:cNvSpPr/>
          <p:nvPr/>
        </p:nvSpPr>
        <p:spPr>
          <a:xfrm>
            <a:off x="4084110" y="1680285"/>
            <a:ext cx="540000" cy="360000"/>
          </a:xfrm>
          <a:prstGeom prst="actionButtonBlank">
            <a:avLst/>
          </a:prstGeom>
          <a:solidFill>
            <a:schemeClr val="bg1"/>
          </a:solidFill>
          <a:ln w="28575">
            <a:solidFill>
              <a:srgbClr val="11507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115076"/>
                </a:solidFill>
                <a:latin typeface="Century Gothic" panose="020B0502020202020204" pitchFamily="34" charset="0"/>
              </a:rPr>
              <a:t>1</a:t>
            </a:r>
          </a:p>
        </p:txBody>
      </p:sp>
      <p:sp>
        <p:nvSpPr>
          <p:cNvPr id="15" name="Action Button: Custom 69" descr="number 2">
            <a:hlinkClick r:id="" action="ppaction://noaction" highlightClick="1"/>
            <a:extLst>
              <a:ext uri="{FF2B5EF4-FFF2-40B4-BE49-F238E27FC236}">
                <a16:creationId xmlns:a16="http://schemas.microsoft.com/office/drawing/2014/main" id="{58E0409C-A567-4546-A459-C3508F54997C}"/>
              </a:ext>
            </a:extLst>
          </p:cNvPr>
          <p:cNvSpPr/>
          <p:nvPr/>
        </p:nvSpPr>
        <p:spPr>
          <a:xfrm>
            <a:off x="4084110" y="2134399"/>
            <a:ext cx="540000" cy="360000"/>
          </a:xfrm>
          <a:prstGeom prst="actionButtonBlank">
            <a:avLst/>
          </a:prstGeom>
          <a:solidFill>
            <a:schemeClr val="bg1"/>
          </a:solidFill>
          <a:ln w="28575">
            <a:solidFill>
              <a:srgbClr val="11507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115076"/>
                </a:solidFill>
                <a:latin typeface="Century Gothic" panose="020B0502020202020204" pitchFamily="34" charset="0"/>
              </a:rPr>
              <a:t>2</a:t>
            </a:r>
          </a:p>
        </p:txBody>
      </p:sp>
      <p:sp>
        <p:nvSpPr>
          <p:cNvPr id="16" name="Action Button: Custom 72" descr="number 3">
            <a:hlinkClick r:id="" action="ppaction://noaction" highlightClick="1"/>
            <a:extLst>
              <a:ext uri="{FF2B5EF4-FFF2-40B4-BE49-F238E27FC236}">
                <a16:creationId xmlns:a16="http://schemas.microsoft.com/office/drawing/2014/main" id="{B22D80CE-24B9-42C8-87C6-83F2424CF039}"/>
              </a:ext>
            </a:extLst>
          </p:cNvPr>
          <p:cNvSpPr/>
          <p:nvPr/>
        </p:nvSpPr>
        <p:spPr>
          <a:xfrm>
            <a:off x="4084110" y="2588513"/>
            <a:ext cx="540000" cy="360000"/>
          </a:xfrm>
          <a:prstGeom prst="actionButtonBlank">
            <a:avLst/>
          </a:prstGeom>
          <a:solidFill>
            <a:schemeClr val="bg1"/>
          </a:solidFill>
          <a:ln w="28575">
            <a:solidFill>
              <a:srgbClr val="11507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115076"/>
                </a:solidFill>
                <a:latin typeface="Century Gothic" panose="020B0502020202020204" pitchFamily="34" charset="0"/>
              </a:rPr>
              <a:t>3</a:t>
            </a:r>
          </a:p>
        </p:txBody>
      </p:sp>
      <p:sp>
        <p:nvSpPr>
          <p:cNvPr id="17" name="Action Button: Custom 75" descr="number 4">
            <a:hlinkClick r:id="" action="ppaction://noaction" highlightClick="1"/>
            <a:extLst>
              <a:ext uri="{FF2B5EF4-FFF2-40B4-BE49-F238E27FC236}">
                <a16:creationId xmlns:a16="http://schemas.microsoft.com/office/drawing/2014/main" id="{4D71168A-F044-4F31-884E-4C4CF59E8F75}"/>
              </a:ext>
            </a:extLst>
          </p:cNvPr>
          <p:cNvSpPr/>
          <p:nvPr/>
        </p:nvSpPr>
        <p:spPr>
          <a:xfrm>
            <a:off x="4084110" y="3042627"/>
            <a:ext cx="540000" cy="360000"/>
          </a:xfrm>
          <a:prstGeom prst="actionButtonBlank">
            <a:avLst/>
          </a:prstGeom>
          <a:solidFill>
            <a:schemeClr val="bg1"/>
          </a:solidFill>
          <a:ln w="28575">
            <a:solidFill>
              <a:srgbClr val="11507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115076"/>
                </a:solidFill>
                <a:latin typeface="Century Gothic" panose="020B0502020202020204" pitchFamily="34" charset="0"/>
              </a:rPr>
              <a:t>4</a:t>
            </a:r>
          </a:p>
        </p:txBody>
      </p:sp>
      <p:sp>
        <p:nvSpPr>
          <p:cNvPr id="18" name="Action Button: Custom 78" descr="number 5">
            <a:hlinkClick r:id="" action="ppaction://noaction" highlightClick="1"/>
            <a:extLst>
              <a:ext uri="{FF2B5EF4-FFF2-40B4-BE49-F238E27FC236}">
                <a16:creationId xmlns:a16="http://schemas.microsoft.com/office/drawing/2014/main" id="{157CCBE3-474F-4D7A-8995-3432579065E3}"/>
              </a:ext>
            </a:extLst>
          </p:cNvPr>
          <p:cNvSpPr/>
          <p:nvPr/>
        </p:nvSpPr>
        <p:spPr>
          <a:xfrm>
            <a:off x="4084110" y="4473232"/>
            <a:ext cx="540000" cy="360000"/>
          </a:xfrm>
          <a:prstGeom prst="actionButtonBlank">
            <a:avLst/>
          </a:prstGeom>
          <a:solidFill>
            <a:schemeClr val="bg1"/>
          </a:solidFill>
          <a:ln w="28575">
            <a:solidFill>
              <a:srgbClr val="11507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115076"/>
                </a:solidFill>
                <a:latin typeface="Century Gothic" panose="020B0502020202020204" pitchFamily="34" charset="0"/>
              </a:rPr>
              <a:t>5</a:t>
            </a:r>
          </a:p>
        </p:txBody>
      </p:sp>
      <p:sp>
        <p:nvSpPr>
          <p:cNvPr id="19" name="Action Button: Custom 81" descr="number 6">
            <a:hlinkClick r:id="" action="ppaction://noaction" highlightClick="1"/>
            <a:extLst>
              <a:ext uri="{FF2B5EF4-FFF2-40B4-BE49-F238E27FC236}">
                <a16:creationId xmlns:a16="http://schemas.microsoft.com/office/drawing/2014/main" id="{51D1A4AB-79E6-4536-B176-B5E0B9B6E894}"/>
              </a:ext>
            </a:extLst>
          </p:cNvPr>
          <p:cNvSpPr/>
          <p:nvPr/>
        </p:nvSpPr>
        <p:spPr>
          <a:xfrm>
            <a:off x="4084110" y="4913407"/>
            <a:ext cx="540000" cy="360000"/>
          </a:xfrm>
          <a:prstGeom prst="actionButtonBlank">
            <a:avLst/>
          </a:prstGeom>
          <a:solidFill>
            <a:schemeClr val="bg1"/>
          </a:solidFill>
          <a:ln w="28575">
            <a:solidFill>
              <a:srgbClr val="11507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115076"/>
                </a:solidFill>
                <a:latin typeface="Century Gothic" panose="020B0502020202020204" pitchFamily="34" charset="0"/>
              </a:rPr>
              <a:t>6</a:t>
            </a:r>
          </a:p>
        </p:txBody>
      </p:sp>
      <p:sp>
        <p:nvSpPr>
          <p:cNvPr id="20" name="Action Button: Custom 84" descr="number 7">
            <a:hlinkClick r:id="" action="ppaction://noaction" highlightClick="1"/>
            <a:extLst>
              <a:ext uri="{FF2B5EF4-FFF2-40B4-BE49-F238E27FC236}">
                <a16:creationId xmlns:a16="http://schemas.microsoft.com/office/drawing/2014/main" id="{337E0199-FC0C-4079-BA95-317B76BAA413}"/>
              </a:ext>
            </a:extLst>
          </p:cNvPr>
          <p:cNvSpPr/>
          <p:nvPr/>
        </p:nvSpPr>
        <p:spPr>
          <a:xfrm>
            <a:off x="4084110" y="5372550"/>
            <a:ext cx="540000" cy="360000"/>
          </a:xfrm>
          <a:prstGeom prst="actionButtonBlank">
            <a:avLst/>
          </a:prstGeom>
          <a:solidFill>
            <a:schemeClr val="bg1"/>
          </a:solidFill>
          <a:ln w="28575">
            <a:solidFill>
              <a:srgbClr val="11507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115076"/>
                </a:solidFill>
                <a:latin typeface="Century Gothic" panose="020B0502020202020204" pitchFamily="34" charset="0"/>
              </a:rPr>
              <a:t>7</a:t>
            </a:r>
          </a:p>
        </p:txBody>
      </p:sp>
      <p:sp>
        <p:nvSpPr>
          <p:cNvPr id="21" name="Action Button: Custom 87" descr="number 8">
            <a:hlinkClick r:id="" action="ppaction://noaction" highlightClick="1"/>
            <a:extLst>
              <a:ext uri="{FF2B5EF4-FFF2-40B4-BE49-F238E27FC236}">
                <a16:creationId xmlns:a16="http://schemas.microsoft.com/office/drawing/2014/main" id="{49A58B0E-2ABB-4AB4-898D-68363B8A7759}"/>
              </a:ext>
            </a:extLst>
          </p:cNvPr>
          <p:cNvSpPr/>
          <p:nvPr/>
        </p:nvSpPr>
        <p:spPr>
          <a:xfrm>
            <a:off x="4084110" y="5836757"/>
            <a:ext cx="540000" cy="360000"/>
          </a:xfrm>
          <a:prstGeom prst="actionButtonBlank">
            <a:avLst/>
          </a:prstGeom>
          <a:solidFill>
            <a:schemeClr val="bg1"/>
          </a:solidFill>
          <a:ln w="28575">
            <a:solidFill>
              <a:srgbClr val="11507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115076"/>
                </a:solidFill>
                <a:latin typeface="Century Gothic" panose="020B0502020202020204" pitchFamily="34" charset="0"/>
              </a:rPr>
              <a:t>8</a:t>
            </a:r>
          </a:p>
        </p:txBody>
      </p:sp>
      <p:pic>
        <p:nvPicPr>
          <p:cNvPr id="7" name="Picture 6">
            <a:extLst>
              <a:ext uri="{FF2B5EF4-FFF2-40B4-BE49-F238E27FC236}">
                <a16:creationId xmlns:a16="http://schemas.microsoft.com/office/drawing/2014/main" id="{B207B401-6D1C-4381-B153-2302B56829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9920" y="1234399"/>
            <a:ext cx="2160000" cy="2160000"/>
          </a:xfrm>
          <a:prstGeom prst="rect">
            <a:avLst/>
          </a:prstGeom>
        </p:spPr>
      </p:pic>
      <p:pic>
        <p:nvPicPr>
          <p:cNvPr id="23" name="Picture 22">
            <a:extLst>
              <a:ext uri="{FF2B5EF4-FFF2-40B4-BE49-F238E27FC236}">
                <a16:creationId xmlns:a16="http://schemas.microsoft.com/office/drawing/2014/main" id="{415463C9-5BA3-4D50-B96D-0F2C57D06C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9920" y="4036757"/>
            <a:ext cx="2160000" cy="2160000"/>
          </a:xfrm>
          <a:prstGeom prst="rect">
            <a:avLst/>
          </a:prstGeom>
        </p:spPr>
      </p:pic>
      <p:sp>
        <p:nvSpPr>
          <p:cNvPr id="24" name="TextBox 23">
            <a:extLst>
              <a:ext uri="{FF2B5EF4-FFF2-40B4-BE49-F238E27FC236}">
                <a16:creationId xmlns:a16="http://schemas.microsoft.com/office/drawing/2014/main" id="{24BF5226-4D9B-4540-AD2E-9C332A0A91FE}"/>
              </a:ext>
            </a:extLst>
          </p:cNvPr>
          <p:cNvSpPr txBox="1"/>
          <p:nvPr/>
        </p:nvSpPr>
        <p:spPr>
          <a:xfrm>
            <a:off x="6788414" y="327622"/>
            <a:ext cx="2933816" cy="646331"/>
          </a:xfrm>
          <a:prstGeom prst="rect">
            <a:avLst/>
          </a:prstGeom>
          <a:noFill/>
        </p:spPr>
        <p:txBody>
          <a:bodyPr wrap="none" rtlCol="0">
            <a:spAutoFit/>
          </a:bodyPr>
          <a:lstStyle/>
          <a:p>
            <a:r>
              <a:rPr lang="en-GB" sz="3600" dirty="0" err="1">
                <a:solidFill>
                  <a:srgbClr val="115076"/>
                </a:solidFill>
                <a:latin typeface="Century Gothic" panose="020B0502020202020204" pitchFamily="34" charset="0"/>
              </a:rPr>
              <a:t>Partenaire</a:t>
            </a:r>
            <a:r>
              <a:rPr lang="en-GB" sz="3600" dirty="0">
                <a:solidFill>
                  <a:srgbClr val="115076"/>
                </a:solidFill>
                <a:latin typeface="Century Gothic" panose="020B0502020202020204" pitchFamily="34" charset="0"/>
              </a:rPr>
              <a:t> B</a:t>
            </a:r>
          </a:p>
        </p:txBody>
      </p:sp>
      <p:sp>
        <p:nvSpPr>
          <p:cNvPr id="26" name="TextBox 25">
            <a:extLst>
              <a:ext uri="{FF2B5EF4-FFF2-40B4-BE49-F238E27FC236}">
                <a16:creationId xmlns:a16="http://schemas.microsoft.com/office/drawing/2014/main" id="{078B0A91-1554-4A26-BB97-72B774FD5E02}"/>
              </a:ext>
            </a:extLst>
          </p:cNvPr>
          <p:cNvSpPr txBox="1"/>
          <p:nvPr/>
        </p:nvSpPr>
        <p:spPr>
          <a:xfrm>
            <a:off x="188942" y="1287472"/>
            <a:ext cx="1999628" cy="2145268"/>
          </a:xfrm>
          <a:prstGeom prst="wedgeRoundRectCallout">
            <a:avLst>
              <a:gd name="adj1" fmla="val 62282"/>
              <a:gd name="adj2" fmla="val 22758"/>
              <a:gd name="adj3" fmla="val 16667"/>
            </a:avLst>
          </a:prstGeom>
          <a:solidFill>
            <a:schemeClr val="bg1"/>
          </a:solidFill>
          <a:ln>
            <a:solidFill>
              <a:srgbClr val="115076"/>
            </a:solidFill>
          </a:ln>
        </p:spPr>
        <p:txBody>
          <a:bodyPr wrap="square" rtlCol="0">
            <a:spAutoFit/>
          </a:bodyPr>
          <a:lstStyle/>
          <a:p>
            <a:r>
              <a:rPr lang="en-GB" sz="2000" dirty="0" err="1">
                <a:solidFill>
                  <a:schemeClr val="accent5">
                    <a:lumMod val="50000"/>
                  </a:schemeClr>
                </a:solidFill>
                <a:latin typeface="Century Gothic" panose="020B0502020202020204" pitchFamily="34" charset="0"/>
              </a:rPr>
              <a:t>C’est</a:t>
            </a:r>
            <a:r>
              <a:rPr lang="en-GB" sz="2000" dirty="0">
                <a:solidFill>
                  <a:schemeClr val="accent5">
                    <a:lumMod val="50000"/>
                  </a:schemeClr>
                </a:solidFill>
                <a:latin typeface="Century Gothic" panose="020B0502020202020204" pitchFamily="34" charset="0"/>
              </a:rPr>
              <a:t> qui ton </a:t>
            </a:r>
            <a:r>
              <a:rPr lang="en-GB" sz="2000" dirty="0" err="1">
                <a:solidFill>
                  <a:schemeClr val="accent5">
                    <a:lumMod val="50000"/>
                  </a:schemeClr>
                </a:solidFill>
                <a:latin typeface="Century Gothic" panose="020B0502020202020204" pitchFamily="34" charset="0"/>
              </a:rPr>
              <a:t>footballeur</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préféré</a:t>
            </a:r>
            <a:r>
              <a:rPr lang="en-GB" sz="2000" dirty="0">
                <a:solidFill>
                  <a:schemeClr val="accent5">
                    <a:lumMod val="50000"/>
                  </a:schemeClr>
                </a:solidFill>
                <a:latin typeface="Century Gothic" panose="020B0502020202020204" pitchFamily="34" charset="0"/>
              </a:rPr>
              <a:t> ?</a:t>
            </a:r>
          </a:p>
          <a:p>
            <a:endParaRPr lang="en-GB" sz="2000" dirty="0">
              <a:solidFill>
                <a:schemeClr val="accent5">
                  <a:lumMod val="50000"/>
                </a:schemeClr>
              </a:solidFill>
              <a:latin typeface="Century Gothic" panose="020B0502020202020204" pitchFamily="34" charset="0"/>
            </a:endParaRPr>
          </a:p>
          <a:p>
            <a:r>
              <a:rPr lang="en-GB" sz="2000" dirty="0" err="1">
                <a:solidFill>
                  <a:schemeClr val="accent5">
                    <a:lumMod val="50000"/>
                  </a:schemeClr>
                </a:solidFill>
                <a:latin typeface="Century Gothic" panose="020B0502020202020204" pitchFamily="34" charset="0"/>
              </a:rPr>
              <a:t>C’est</a:t>
            </a:r>
            <a:r>
              <a:rPr lang="en-GB" sz="2000" dirty="0">
                <a:solidFill>
                  <a:schemeClr val="accent5">
                    <a:lumMod val="50000"/>
                  </a:schemeClr>
                </a:solidFill>
                <a:latin typeface="Century Gothic" panose="020B0502020202020204" pitchFamily="34" charset="0"/>
              </a:rPr>
              <a:t> quoi la raison ?</a:t>
            </a:r>
          </a:p>
        </p:txBody>
      </p:sp>
      <p:sp>
        <p:nvSpPr>
          <p:cNvPr id="6" name="Title 5">
            <a:extLst>
              <a:ext uri="{FF2B5EF4-FFF2-40B4-BE49-F238E27FC236}">
                <a16:creationId xmlns:a16="http://schemas.microsoft.com/office/drawing/2014/main" id="{D6FD9F3B-764A-44E2-99CF-A06D10FD989B}"/>
              </a:ext>
            </a:extLst>
          </p:cNvPr>
          <p:cNvSpPr>
            <a:spLocks noGrp="1"/>
          </p:cNvSpPr>
          <p:nvPr>
            <p:ph type="title"/>
          </p:nvPr>
        </p:nvSpPr>
        <p:spPr>
          <a:xfrm>
            <a:off x="838200" y="443073"/>
            <a:ext cx="4758353" cy="461667"/>
          </a:xfrm>
        </p:spPr>
        <p:txBody>
          <a:bodyPr>
            <a:normAutofit fontScale="90000"/>
          </a:bodyPr>
          <a:lstStyle/>
          <a:p>
            <a:r>
              <a:rPr lang="fr-FR" dirty="0"/>
              <a:t>Fais une interview</a:t>
            </a:r>
          </a:p>
        </p:txBody>
      </p:sp>
      <p:sp>
        <p:nvSpPr>
          <p:cNvPr id="22" name="Title 2">
            <a:extLst>
              <a:ext uri="{FF2B5EF4-FFF2-40B4-BE49-F238E27FC236}">
                <a16:creationId xmlns:a16="http://schemas.microsoft.com/office/drawing/2014/main" id="{22D5EC2C-207F-4301-9BB9-DD9FBC2BACBD}"/>
              </a:ext>
            </a:extLst>
          </p:cNvPr>
          <p:cNvSpPr txBox="1">
            <a:spLocks/>
          </p:cNvSpPr>
          <p:nvPr/>
        </p:nvSpPr>
        <p:spPr>
          <a:xfrm>
            <a:off x="838200" y="443074"/>
            <a:ext cx="5043616" cy="461666"/>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fr-FR"/>
              <a:t>Fais un interview</a:t>
            </a:r>
            <a:endParaRPr lang="fr-FR" dirty="0"/>
          </a:p>
        </p:txBody>
      </p:sp>
      <p:pic>
        <p:nvPicPr>
          <p:cNvPr id="25" name="Picture 24" descr="background rectangle">
            <a:extLst>
              <a:ext uri="{FF2B5EF4-FFF2-40B4-BE49-F238E27FC236}">
                <a16:creationId xmlns:a16="http://schemas.microsoft.com/office/drawing/2014/main" id="{4E7DBD44-B770-4678-A15F-0B2CE3308E9D}"/>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7" name="Title 3">
            <a:extLst>
              <a:ext uri="{FF2B5EF4-FFF2-40B4-BE49-F238E27FC236}">
                <a16:creationId xmlns:a16="http://schemas.microsoft.com/office/drawing/2014/main" id="{2B2B021E-0C02-4F43-8696-DEFE41A3EC2B}"/>
              </a:ext>
            </a:extLst>
          </p:cNvPr>
          <p:cNvSpPr txBox="1">
            <a:spLocks/>
          </p:cNvSpPr>
          <p:nvPr/>
        </p:nvSpPr>
        <p:spPr>
          <a:xfrm>
            <a:off x="0" y="296864"/>
            <a:ext cx="5265384" cy="7078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dirty="0" err="1">
                <a:solidFill>
                  <a:schemeClr val="bg1"/>
                </a:solidFill>
              </a:rPr>
              <a:t>Fais</a:t>
            </a:r>
            <a:r>
              <a:rPr lang="en-GB" sz="3600" b="1" dirty="0">
                <a:solidFill>
                  <a:schemeClr val="bg1"/>
                </a:solidFill>
              </a:rPr>
              <a:t> </a:t>
            </a:r>
            <a:r>
              <a:rPr lang="en-GB" sz="3600" b="1" dirty="0" err="1">
                <a:solidFill>
                  <a:schemeClr val="bg1"/>
                </a:solidFill>
              </a:rPr>
              <a:t>une</a:t>
            </a:r>
            <a:r>
              <a:rPr lang="en-GB" sz="3600" b="1" dirty="0">
                <a:solidFill>
                  <a:schemeClr val="bg1"/>
                </a:solidFill>
              </a:rPr>
              <a:t> interview !</a:t>
            </a:r>
          </a:p>
        </p:txBody>
      </p:sp>
      <p:sp>
        <p:nvSpPr>
          <p:cNvPr id="28" name="Rounded Rectangle 46">
            <a:extLst>
              <a:ext uri="{FF2B5EF4-FFF2-40B4-BE49-F238E27FC236}">
                <a16:creationId xmlns:a16="http://schemas.microsoft.com/office/drawing/2014/main" id="{258AC3E4-EAA3-4399-BC91-50ABD04FDD41}"/>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703464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8942" y="296864"/>
            <a:ext cx="5265384" cy="707849"/>
          </a:xfrm>
        </p:spPr>
        <p:txBody>
          <a:bodyPr>
            <a:normAutofit/>
          </a:bodyPr>
          <a:lstStyle/>
          <a:p>
            <a:r>
              <a:rPr lang="en-GB" sz="3600" b="1" kern="0" dirty="0" err="1">
                <a:solidFill>
                  <a:srgbClr val="FFFFFF"/>
                </a:solidFill>
                <a:sym typeface="Century Gothic"/>
              </a:rPr>
              <a:t>Écris</a:t>
            </a:r>
            <a:r>
              <a:rPr lang="en-GB" sz="3600" b="1" kern="0" dirty="0">
                <a:solidFill>
                  <a:srgbClr val="FFFFFF"/>
                </a:solidFill>
                <a:sym typeface="Century Gothic"/>
              </a:rPr>
              <a:t> </a:t>
            </a:r>
            <a:r>
              <a:rPr lang="en-GB" sz="3600" b="1" kern="0" dirty="0" err="1">
                <a:solidFill>
                  <a:srgbClr val="FFFFFF"/>
                </a:solidFill>
                <a:sym typeface="Century Gothic"/>
              </a:rPr>
              <a:t>en</a:t>
            </a:r>
            <a:r>
              <a:rPr lang="en-GB" sz="3600" b="1" kern="0" dirty="0">
                <a:solidFill>
                  <a:srgbClr val="FFFFFF"/>
                </a:solidFill>
                <a:sym typeface="Century Gothic"/>
              </a:rPr>
              <a:t> </a:t>
            </a:r>
            <a:r>
              <a:rPr lang="en-GB" sz="3600" b="1" kern="0" dirty="0" err="1">
                <a:solidFill>
                  <a:srgbClr val="FFFFFF"/>
                </a:solidFill>
                <a:sym typeface="Century Gothic"/>
              </a:rPr>
              <a:t>fran</a:t>
            </a:r>
            <a:r>
              <a:rPr lang="en-GB" sz="3600" kern="0" dirty="0" err="1">
                <a:solidFill>
                  <a:srgbClr val="FFFFFF"/>
                </a:solidFill>
                <a:cs typeface="Calibri" panose="020F0502020204030204" pitchFamily="34" charset="0"/>
                <a:sym typeface="Century Gothic"/>
              </a:rPr>
              <a:t>çais</a:t>
            </a:r>
            <a:r>
              <a:rPr lang="en-GB" sz="3600" kern="0" dirty="0">
                <a:solidFill>
                  <a:srgbClr val="FFFFFF"/>
                </a:solidFill>
                <a:cs typeface="Calibri" panose="020F0502020204030204" pitchFamily="34" charset="0"/>
                <a:sym typeface="Century Gothic"/>
              </a:rPr>
              <a:t> !</a:t>
            </a:r>
            <a:endParaRPr lang="en-GB" sz="3600" b="1" dirty="0">
              <a:solidFill>
                <a:schemeClr val="bg1"/>
              </a:solidFill>
            </a:endParaRPr>
          </a:p>
        </p:txBody>
      </p:sp>
      <p:sp>
        <p:nvSpPr>
          <p:cNvPr id="7" name="TextBox 6"/>
          <p:cNvSpPr txBox="1"/>
          <p:nvPr/>
        </p:nvSpPr>
        <p:spPr>
          <a:xfrm>
            <a:off x="372339" y="2083682"/>
            <a:ext cx="625716"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1.</a:t>
            </a:r>
          </a:p>
        </p:txBody>
      </p:sp>
      <p:sp>
        <p:nvSpPr>
          <p:cNvPr id="9" name="TextBox 8"/>
          <p:cNvSpPr txBox="1"/>
          <p:nvPr/>
        </p:nvSpPr>
        <p:spPr>
          <a:xfrm>
            <a:off x="692652" y="1643984"/>
            <a:ext cx="11436165" cy="400110"/>
          </a:xfrm>
          <a:prstGeom prst="rect">
            <a:avLst/>
          </a:prstGeom>
          <a:noFill/>
        </p:spPr>
        <p:txBody>
          <a:bodyPr wrap="square" rtlCol="0">
            <a:spAutoFit/>
          </a:bodyPr>
          <a:lstStyle/>
          <a:p>
            <a:r>
              <a:rPr lang="en-GB" sz="2000" dirty="0" err="1">
                <a:solidFill>
                  <a:schemeClr val="accent5">
                    <a:lumMod val="50000"/>
                  </a:schemeClr>
                </a:solidFill>
                <a:latin typeface="Century Gothic" panose="020B0502020202020204" pitchFamily="34" charset="0"/>
              </a:rPr>
              <a:t>où</a:t>
            </a:r>
            <a:r>
              <a:rPr lang="en-GB" sz="2000" dirty="0">
                <a:solidFill>
                  <a:schemeClr val="accent5">
                    <a:lumMod val="50000"/>
                  </a:schemeClr>
                </a:solidFill>
                <a:latin typeface="Century Gothic" panose="020B0502020202020204" pitchFamily="34" charset="0"/>
              </a:rPr>
              <a:t> – comment – </a:t>
            </a:r>
            <a:r>
              <a:rPr lang="en-GB" sz="2000" dirty="0" err="1">
                <a:solidFill>
                  <a:schemeClr val="accent5">
                    <a:lumMod val="50000"/>
                  </a:schemeClr>
                </a:solidFill>
                <a:latin typeface="Century Gothic" panose="020B0502020202020204" pitchFamily="34" charset="0"/>
              </a:rPr>
              <a:t>quand</a:t>
            </a:r>
            <a:r>
              <a:rPr lang="en-GB" sz="2000" dirty="0">
                <a:solidFill>
                  <a:schemeClr val="accent5">
                    <a:lumMod val="50000"/>
                  </a:schemeClr>
                </a:solidFill>
                <a:latin typeface="Century Gothic" panose="020B0502020202020204" pitchFamily="34" charset="0"/>
              </a:rPr>
              <a:t>  - à </a:t>
            </a:r>
            <a:r>
              <a:rPr lang="en-GB" sz="2000" dirty="0" err="1">
                <a:solidFill>
                  <a:schemeClr val="accent5">
                    <a:lumMod val="50000"/>
                  </a:schemeClr>
                </a:solidFill>
                <a:latin typeface="Century Gothic" panose="020B0502020202020204" pitchFamily="34" charset="0"/>
              </a:rPr>
              <a:t>l’étranger</a:t>
            </a:r>
            <a:r>
              <a:rPr lang="en-GB" sz="2000" dirty="0">
                <a:solidFill>
                  <a:schemeClr val="accent5">
                    <a:lumMod val="50000"/>
                  </a:schemeClr>
                </a:solidFill>
                <a:latin typeface="Century Gothic" panose="020B0502020202020204" pitchFamily="34" charset="0"/>
              </a:rPr>
              <a:t> – aux </a:t>
            </a:r>
            <a:r>
              <a:rPr lang="en-GB" sz="2000" dirty="0" err="1">
                <a:solidFill>
                  <a:schemeClr val="accent5">
                    <a:lumMod val="50000"/>
                  </a:schemeClr>
                </a:solidFill>
                <a:latin typeface="Century Gothic" panose="020B0502020202020204" pitchFamily="34" charset="0"/>
              </a:rPr>
              <a:t>magasins</a:t>
            </a:r>
            <a:r>
              <a:rPr lang="en-GB" sz="2000" dirty="0">
                <a:solidFill>
                  <a:schemeClr val="accent5">
                    <a:lumMod val="50000"/>
                  </a:schemeClr>
                </a:solidFill>
                <a:latin typeface="Century Gothic" panose="020B0502020202020204" pitchFamily="34" charset="0"/>
              </a:rPr>
              <a:t> – au </a:t>
            </a:r>
            <a:r>
              <a:rPr lang="en-GB" sz="2000" dirty="0" err="1">
                <a:solidFill>
                  <a:schemeClr val="accent5">
                    <a:lumMod val="50000"/>
                  </a:schemeClr>
                </a:solidFill>
                <a:latin typeface="Century Gothic" panose="020B0502020202020204" pitchFamily="34" charset="0"/>
              </a:rPr>
              <a:t>coll</a:t>
            </a:r>
            <a:r>
              <a:rPr lang="en-GB" sz="2000" dirty="0" err="1">
                <a:solidFill>
                  <a:schemeClr val="accent5">
                    <a:lumMod val="50000"/>
                  </a:schemeClr>
                </a:solidFill>
                <a:latin typeface="Century Gothic" panose="020B0502020202020204" pitchFamily="34" charset="0"/>
                <a:cs typeface="Calibri" panose="020F0502020204030204" pitchFamily="34" charset="0"/>
              </a:rPr>
              <a:t>ège</a:t>
            </a:r>
            <a:r>
              <a:rPr lang="en-GB" sz="2000" dirty="0">
                <a:solidFill>
                  <a:schemeClr val="accent5">
                    <a:lumMod val="50000"/>
                  </a:schemeClr>
                </a:solidFill>
                <a:latin typeface="Century Gothic" panose="020B0502020202020204" pitchFamily="34" charset="0"/>
                <a:cs typeface="Calibri" panose="020F0502020204030204" pitchFamily="34" charset="0"/>
              </a:rPr>
              <a:t> - </a:t>
            </a:r>
            <a:r>
              <a:rPr lang="en-GB" sz="2000" dirty="0">
                <a:solidFill>
                  <a:schemeClr val="accent5">
                    <a:lumMod val="50000"/>
                  </a:schemeClr>
                </a:solidFill>
                <a:latin typeface="Century Gothic" panose="020B0502020202020204" pitchFamily="34" charset="0"/>
              </a:rPr>
              <a:t>à la </a:t>
            </a:r>
            <a:r>
              <a:rPr lang="en-GB" sz="2000" dirty="0" err="1">
                <a:solidFill>
                  <a:schemeClr val="accent5">
                    <a:lumMod val="50000"/>
                  </a:schemeClr>
                </a:solidFill>
                <a:latin typeface="Century Gothic" panose="020B0502020202020204" pitchFamily="34" charset="0"/>
              </a:rPr>
              <a:t>maison</a:t>
            </a:r>
            <a:r>
              <a:rPr lang="en-GB" sz="2000" dirty="0">
                <a:solidFill>
                  <a:schemeClr val="accent5">
                    <a:lumMod val="50000"/>
                  </a:schemeClr>
                </a:solidFill>
                <a:latin typeface="Century Gothic" panose="020B0502020202020204" pitchFamily="34" charset="0"/>
                <a:cs typeface="Calibri" panose="020F0502020204030204" pitchFamily="34" charset="0"/>
              </a:rPr>
              <a:t> </a:t>
            </a:r>
            <a:r>
              <a:rPr lang="en-GB" sz="2000" dirty="0">
                <a:solidFill>
                  <a:schemeClr val="accent5">
                    <a:lumMod val="50000"/>
                  </a:schemeClr>
                </a:solidFill>
                <a:latin typeface="Century Gothic" panose="020B0502020202020204" pitchFamily="34" charset="0"/>
              </a:rPr>
              <a:t>  </a:t>
            </a:r>
          </a:p>
        </p:txBody>
      </p:sp>
      <p:sp>
        <p:nvSpPr>
          <p:cNvPr id="10" name="Rectangle 9"/>
          <p:cNvSpPr/>
          <p:nvPr/>
        </p:nvSpPr>
        <p:spPr>
          <a:xfrm>
            <a:off x="1800680" y="1204990"/>
            <a:ext cx="11406190" cy="400110"/>
          </a:xfrm>
          <a:prstGeom prst="rect">
            <a:avLst/>
          </a:prstGeom>
        </p:spPr>
        <p:txBody>
          <a:bodyPr wrap="square">
            <a:spAutoFit/>
          </a:bodyPr>
          <a:lstStyle/>
          <a:p>
            <a:r>
              <a:rPr lang="en-GB" sz="2000" b="1" dirty="0">
                <a:solidFill>
                  <a:schemeClr val="accent5">
                    <a:lumMod val="50000"/>
                  </a:schemeClr>
                </a:solidFill>
                <a:latin typeface="Century Gothic" panose="020B0502020202020204" pitchFamily="34" charset="0"/>
              </a:rPr>
              <a:t>Write 3 different questions in French for your partner, using the words below:</a:t>
            </a:r>
            <a:endParaRPr lang="en-GB" sz="2000" dirty="0">
              <a:solidFill>
                <a:schemeClr val="accent5">
                  <a:lumMod val="50000"/>
                </a:schemeClr>
              </a:solidFill>
              <a:latin typeface="Century Gothic" panose="020B0502020202020204" pitchFamily="34" charset="0"/>
            </a:endParaRPr>
          </a:p>
        </p:txBody>
      </p:sp>
      <p:sp>
        <p:nvSpPr>
          <p:cNvPr id="11" name="TextBox 10"/>
          <p:cNvSpPr txBox="1"/>
          <p:nvPr/>
        </p:nvSpPr>
        <p:spPr>
          <a:xfrm>
            <a:off x="379794" y="2531384"/>
            <a:ext cx="625716"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2.</a:t>
            </a:r>
          </a:p>
        </p:txBody>
      </p:sp>
      <p:sp>
        <p:nvSpPr>
          <p:cNvPr id="12" name="TextBox 11"/>
          <p:cNvSpPr txBox="1"/>
          <p:nvPr/>
        </p:nvSpPr>
        <p:spPr>
          <a:xfrm>
            <a:off x="303198" y="2985752"/>
            <a:ext cx="778907"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3.</a:t>
            </a:r>
          </a:p>
        </p:txBody>
      </p:sp>
      <p:sp>
        <p:nvSpPr>
          <p:cNvPr id="13" name="TextBox 12"/>
          <p:cNvSpPr txBox="1"/>
          <p:nvPr/>
        </p:nvSpPr>
        <p:spPr>
          <a:xfrm>
            <a:off x="372339" y="5104517"/>
            <a:ext cx="625716"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1.</a:t>
            </a:r>
          </a:p>
        </p:txBody>
      </p:sp>
      <p:sp>
        <p:nvSpPr>
          <p:cNvPr id="14" name="TextBox 13"/>
          <p:cNvSpPr txBox="1"/>
          <p:nvPr/>
        </p:nvSpPr>
        <p:spPr>
          <a:xfrm>
            <a:off x="372339" y="5519756"/>
            <a:ext cx="625716"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2.</a:t>
            </a:r>
          </a:p>
        </p:txBody>
      </p:sp>
      <p:sp>
        <p:nvSpPr>
          <p:cNvPr id="15" name="TextBox 14"/>
          <p:cNvSpPr txBox="1"/>
          <p:nvPr/>
        </p:nvSpPr>
        <p:spPr>
          <a:xfrm>
            <a:off x="379794" y="5934995"/>
            <a:ext cx="625716"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3.</a:t>
            </a:r>
          </a:p>
        </p:txBody>
      </p:sp>
      <p:sp>
        <p:nvSpPr>
          <p:cNvPr id="16" name="TextBox 15"/>
          <p:cNvSpPr txBox="1"/>
          <p:nvPr/>
        </p:nvSpPr>
        <p:spPr>
          <a:xfrm>
            <a:off x="2468285" y="4779054"/>
            <a:ext cx="8715514" cy="400110"/>
          </a:xfrm>
          <a:prstGeom prst="rect">
            <a:avLst/>
          </a:prstGeom>
          <a:noFill/>
        </p:spPr>
        <p:txBody>
          <a:bodyPr wrap="square" rtlCol="0">
            <a:spAutoFit/>
          </a:bodyPr>
          <a:lstStyle/>
          <a:p>
            <a:r>
              <a:rPr lang="en-GB" sz="2000" dirty="0" err="1">
                <a:solidFill>
                  <a:schemeClr val="accent5">
                    <a:lumMod val="50000"/>
                  </a:schemeClr>
                </a:solidFill>
                <a:latin typeface="Century Gothic" panose="020B0502020202020204" pitchFamily="34" charset="0"/>
              </a:rPr>
              <a:t>souvent</a:t>
            </a:r>
            <a:r>
              <a:rPr lang="en-GB" sz="2000" dirty="0">
                <a:solidFill>
                  <a:schemeClr val="accent5">
                    <a:lumMod val="50000"/>
                  </a:schemeClr>
                </a:solidFill>
                <a:latin typeface="Century Gothic" panose="020B0502020202020204" pitchFamily="34" charset="0"/>
              </a:rPr>
              <a:t> – </a:t>
            </a:r>
            <a:r>
              <a:rPr lang="en-GB" sz="2000" dirty="0" err="1">
                <a:solidFill>
                  <a:schemeClr val="accent5">
                    <a:lumMod val="50000"/>
                  </a:schemeClr>
                </a:solidFill>
                <a:latin typeface="Century Gothic" panose="020B0502020202020204" pitchFamily="34" charset="0"/>
              </a:rPr>
              <a:t>rarement</a:t>
            </a:r>
            <a:r>
              <a:rPr lang="en-GB" sz="2000" dirty="0">
                <a:solidFill>
                  <a:schemeClr val="accent5">
                    <a:lumMod val="50000"/>
                  </a:schemeClr>
                </a:solidFill>
                <a:latin typeface="Century Gothic" panose="020B0502020202020204" pitchFamily="34" charset="0"/>
              </a:rPr>
              <a:t> – </a:t>
            </a:r>
            <a:r>
              <a:rPr lang="en-GB" sz="2000" dirty="0" err="1">
                <a:solidFill>
                  <a:schemeClr val="accent5">
                    <a:lumMod val="50000"/>
                  </a:schemeClr>
                </a:solidFill>
                <a:latin typeface="Century Gothic" panose="020B0502020202020204" pitchFamily="34" charset="0"/>
              </a:rPr>
              <a:t>chaque</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semaine</a:t>
            </a:r>
            <a:r>
              <a:rPr lang="en-GB" sz="2000" dirty="0">
                <a:solidFill>
                  <a:schemeClr val="accent5">
                    <a:lumMod val="50000"/>
                  </a:schemeClr>
                </a:solidFill>
                <a:latin typeface="Century Gothic" panose="020B0502020202020204" pitchFamily="34" charset="0"/>
              </a:rPr>
              <a:t> – </a:t>
            </a: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 le week-end </a:t>
            </a:r>
          </a:p>
        </p:txBody>
      </p:sp>
      <p:sp>
        <p:nvSpPr>
          <p:cNvPr id="17" name="Rectangle 16"/>
          <p:cNvSpPr/>
          <p:nvPr/>
        </p:nvSpPr>
        <p:spPr>
          <a:xfrm>
            <a:off x="322670" y="3945237"/>
            <a:ext cx="13109886" cy="400110"/>
          </a:xfrm>
          <a:prstGeom prst="rect">
            <a:avLst/>
          </a:prstGeom>
        </p:spPr>
        <p:txBody>
          <a:bodyPr wrap="square">
            <a:spAutoFit/>
          </a:bodyPr>
          <a:lstStyle/>
          <a:p>
            <a:r>
              <a:rPr lang="en-GB" sz="2000" b="1" dirty="0">
                <a:solidFill>
                  <a:schemeClr val="accent5">
                    <a:lumMod val="50000"/>
                  </a:schemeClr>
                </a:solidFill>
                <a:latin typeface="Century Gothic" panose="020B0502020202020204" pitchFamily="34" charset="0"/>
              </a:rPr>
              <a:t>Answer in French (in full sentences) the 3 questions which your partner has prepared for you!</a:t>
            </a:r>
            <a:endParaRPr lang="en-GB" sz="2000" dirty="0">
              <a:solidFill>
                <a:schemeClr val="accent5">
                  <a:lumMod val="50000"/>
                </a:schemeClr>
              </a:solidFill>
              <a:latin typeface="Century Gothic" panose="020B0502020202020204" pitchFamily="34" charset="0"/>
            </a:endParaRPr>
          </a:p>
        </p:txBody>
      </p:sp>
      <p:sp>
        <p:nvSpPr>
          <p:cNvPr id="18" name="Rectangle 17"/>
          <p:cNvSpPr/>
          <p:nvPr/>
        </p:nvSpPr>
        <p:spPr>
          <a:xfrm>
            <a:off x="2708140" y="4352911"/>
            <a:ext cx="8790091" cy="400110"/>
          </a:xfrm>
          <a:prstGeom prst="rect">
            <a:avLst/>
          </a:prstGeom>
        </p:spPr>
        <p:txBody>
          <a:bodyPr wrap="square">
            <a:spAutoFit/>
          </a:bodyPr>
          <a:lstStyle/>
          <a:p>
            <a:r>
              <a:rPr lang="en-GB" sz="2000" b="1" dirty="0">
                <a:solidFill>
                  <a:schemeClr val="accent5">
                    <a:lumMod val="50000"/>
                  </a:schemeClr>
                </a:solidFill>
                <a:latin typeface="Century Gothic" panose="020B0502020202020204" pitchFamily="34" charset="0"/>
              </a:rPr>
              <a:t>Here are some other words you may find useful:</a:t>
            </a:r>
            <a:endParaRPr lang="en-GB" sz="2000" dirty="0">
              <a:solidFill>
                <a:schemeClr val="accent5">
                  <a:lumMod val="50000"/>
                </a:schemeClr>
              </a:solidFill>
              <a:latin typeface="Century Gothic" panose="020B0502020202020204" pitchFamily="34" charset="0"/>
            </a:endParaRPr>
          </a:p>
        </p:txBody>
      </p:sp>
      <p:sp>
        <p:nvSpPr>
          <p:cNvPr id="19" name="TextBox 18"/>
          <p:cNvSpPr txBox="1"/>
          <p:nvPr/>
        </p:nvSpPr>
        <p:spPr>
          <a:xfrm>
            <a:off x="-105188" y="1144474"/>
            <a:ext cx="2181413" cy="461665"/>
          </a:xfrm>
          <a:prstGeom prst="rect">
            <a:avLst/>
          </a:prstGeom>
          <a:noFill/>
        </p:spPr>
        <p:txBody>
          <a:bodyPr wrap="square" rtlCol="0">
            <a:spAutoFit/>
          </a:bodyPr>
          <a:lstStyle/>
          <a:p>
            <a:pPr algn="ctr"/>
            <a:r>
              <a:rPr lang="en-GB" sz="2400" b="1" u="sng" dirty="0">
                <a:solidFill>
                  <a:schemeClr val="accent5">
                    <a:lumMod val="50000"/>
                  </a:schemeClr>
                </a:solidFill>
                <a:latin typeface="Century Gothic" panose="020B0502020202020204" pitchFamily="34" charset="0"/>
              </a:rPr>
              <a:t>Questions</a:t>
            </a:r>
          </a:p>
        </p:txBody>
      </p:sp>
      <p:sp>
        <p:nvSpPr>
          <p:cNvPr id="20" name="TextBox 19"/>
          <p:cNvSpPr txBox="1"/>
          <p:nvPr/>
        </p:nvSpPr>
        <p:spPr>
          <a:xfrm>
            <a:off x="66935" y="3465037"/>
            <a:ext cx="1837168" cy="461665"/>
          </a:xfrm>
          <a:prstGeom prst="rect">
            <a:avLst/>
          </a:prstGeom>
          <a:noFill/>
        </p:spPr>
        <p:txBody>
          <a:bodyPr wrap="square" rtlCol="0">
            <a:spAutoFit/>
          </a:bodyPr>
          <a:lstStyle/>
          <a:p>
            <a:r>
              <a:rPr lang="en-GB" sz="2400" b="1" u="sng" dirty="0" err="1">
                <a:solidFill>
                  <a:schemeClr val="accent5">
                    <a:lumMod val="50000"/>
                  </a:schemeClr>
                </a:solidFill>
                <a:latin typeface="Century Gothic" panose="020B0502020202020204" pitchFamily="34" charset="0"/>
              </a:rPr>
              <a:t>Réponses</a:t>
            </a:r>
            <a:endParaRPr lang="en-GB" sz="2400" b="1" u="sng" dirty="0">
              <a:solidFill>
                <a:schemeClr val="accent5">
                  <a:lumMod val="50000"/>
                </a:schemeClr>
              </a:solidFill>
              <a:latin typeface="Century Gothic" panose="020B0502020202020204" pitchFamily="34" charset="0"/>
            </a:endParaRPr>
          </a:p>
        </p:txBody>
      </p:sp>
      <p:sp>
        <p:nvSpPr>
          <p:cNvPr id="21" name="TextBox 20"/>
          <p:cNvSpPr txBox="1"/>
          <p:nvPr/>
        </p:nvSpPr>
        <p:spPr>
          <a:xfrm>
            <a:off x="896699" y="2139037"/>
            <a:ext cx="10556380" cy="646331"/>
          </a:xfrm>
          <a:prstGeom prst="rect">
            <a:avLst/>
          </a:prstGeom>
          <a:solidFill>
            <a:srgbClr val="FFC000"/>
          </a:solidFill>
        </p:spPr>
        <p:txBody>
          <a:bodyPr wrap="square" rtlCol="0">
            <a:spAutoFit/>
          </a:bodyPr>
          <a:lstStyle/>
          <a:p>
            <a:r>
              <a:rPr lang="en-GB" sz="3600" b="1" dirty="0">
                <a:solidFill>
                  <a:schemeClr val="bg1"/>
                </a:solidFill>
                <a:latin typeface="Century Gothic" panose="020B0502020202020204" pitchFamily="34" charset="0"/>
              </a:rPr>
              <a:t>E.g. </a:t>
            </a:r>
            <a:r>
              <a:rPr lang="en-GB" sz="3600" b="1" dirty="0" err="1">
                <a:solidFill>
                  <a:schemeClr val="bg1"/>
                </a:solidFill>
                <a:latin typeface="Century Gothic" panose="020B0502020202020204" pitchFamily="34" charset="0"/>
              </a:rPr>
              <a:t>Tu</a:t>
            </a:r>
            <a:r>
              <a:rPr lang="en-GB" sz="3600" b="1" dirty="0">
                <a:solidFill>
                  <a:schemeClr val="bg1"/>
                </a:solidFill>
                <a:latin typeface="Century Gothic" panose="020B0502020202020204" pitchFamily="34" charset="0"/>
              </a:rPr>
              <a:t> vas </a:t>
            </a:r>
            <a:r>
              <a:rPr lang="en-GB" sz="3600" b="1" dirty="0" err="1">
                <a:solidFill>
                  <a:schemeClr val="bg1"/>
                </a:solidFill>
                <a:latin typeface="Century Gothic" panose="020B0502020202020204" pitchFamily="34" charset="0"/>
              </a:rPr>
              <a:t>où</a:t>
            </a:r>
            <a:r>
              <a:rPr lang="en-GB" sz="3600" b="1" dirty="0">
                <a:solidFill>
                  <a:schemeClr val="bg1"/>
                </a:solidFill>
                <a:latin typeface="Century Gothic" panose="020B0502020202020204" pitchFamily="34" charset="0"/>
              </a:rPr>
              <a:t> ?</a:t>
            </a:r>
          </a:p>
        </p:txBody>
      </p:sp>
      <p:sp>
        <p:nvSpPr>
          <p:cNvPr id="22" name="TextBox 21"/>
          <p:cNvSpPr txBox="1"/>
          <p:nvPr/>
        </p:nvSpPr>
        <p:spPr>
          <a:xfrm>
            <a:off x="896699" y="5127470"/>
            <a:ext cx="10556380" cy="646331"/>
          </a:xfrm>
          <a:prstGeom prst="rect">
            <a:avLst/>
          </a:prstGeom>
          <a:solidFill>
            <a:srgbClr val="FFC000"/>
          </a:solidFill>
        </p:spPr>
        <p:txBody>
          <a:bodyPr wrap="square" rtlCol="0">
            <a:spAutoFit/>
          </a:bodyPr>
          <a:lstStyle/>
          <a:p>
            <a:r>
              <a:rPr lang="en-GB" sz="3600" b="1" dirty="0">
                <a:solidFill>
                  <a:schemeClr val="bg1"/>
                </a:solidFill>
                <a:latin typeface="Century Gothic" panose="020B0502020202020204" pitchFamily="34" charset="0"/>
              </a:rPr>
              <a:t>E.g. Je </a:t>
            </a:r>
            <a:r>
              <a:rPr lang="en-GB" sz="3600" b="1" dirty="0" err="1">
                <a:solidFill>
                  <a:schemeClr val="bg1"/>
                </a:solidFill>
                <a:latin typeface="Century Gothic" panose="020B0502020202020204" pitchFamily="34" charset="0"/>
              </a:rPr>
              <a:t>vais</a:t>
            </a:r>
            <a:r>
              <a:rPr lang="en-GB" sz="3600" b="1" dirty="0">
                <a:solidFill>
                  <a:schemeClr val="bg1"/>
                </a:solidFill>
                <a:latin typeface="Century Gothic" panose="020B0502020202020204" pitchFamily="34" charset="0"/>
              </a:rPr>
              <a:t> au </a:t>
            </a:r>
            <a:r>
              <a:rPr lang="en-GB" sz="3600" b="1" dirty="0" err="1">
                <a:solidFill>
                  <a:schemeClr val="bg1"/>
                </a:solidFill>
                <a:latin typeface="Century Gothic" panose="020B0502020202020204" pitchFamily="34" charset="0"/>
              </a:rPr>
              <a:t>collège</a:t>
            </a:r>
            <a:r>
              <a:rPr lang="en-GB" sz="3600" b="1" dirty="0">
                <a:solidFill>
                  <a:schemeClr val="bg1"/>
                </a:solidFill>
                <a:latin typeface="Century Gothic" panose="020B0502020202020204" pitchFamily="34" charset="0"/>
              </a:rPr>
              <a:t>.</a:t>
            </a:r>
          </a:p>
        </p:txBody>
      </p:sp>
      <p:sp>
        <p:nvSpPr>
          <p:cNvPr id="23" name="TextBox 22"/>
          <p:cNvSpPr txBox="1"/>
          <p:nvPr/>
        </p:nvSpPr>
        <p:spPr>
          <a:xfrm>
            <a:off x="896699" y="2077326"/>
            <a:ext cx="10556380" cy="646331"/>
          </a:xfrm>
          <a:prstGeom prst="rect">
            <a:avLst/>
          </a:prstGeom>
          <a:solidFill>
            <a:srgbClr val="FFC000"/>
          </a:solidFill>
        </p:spPr>
        <p:txBody>
          <a:bodyPr wrap="square" rtlCol="0">
            <a:spAutoFit/>
          </a:bodyPr>
          <a:lstStyle/>
          <a:p>
            <a:r>
              <a:rPr lang="en-GB" sz="3600" b="1" dirty="0">
                <a:solidFill>
                  <a:schemeClr val="bg1"/>
                </a:solidFill>
                <a:latin typeface="Century Gothic" panose="020B0502020202020204" pitchFamily="34" charset="0"/>
              </a:rPr>
              <a:t>E.g. </a:t>
            </a:r>
            <a:r>
              <a:rPr lang="en-GB" sz="3600" b="1" dirty="0" err="1">
                <a:solidFill>
                  <a:schemeClr val="bg1"/>
                </a:solidFill>
                <a:latin typeface="Century Gothic" panose="020B0502020202020204" pitchFamily="34" charset="0"/>
              </a:rPr>
              <a:t>Tu</a:t>
            </a:r>
            <a:r>
              <a:rPr lang="en-GB" sz="3600" b="1" dirty="0">
                <a:solidFill>
                  <a:schemeClr val="bg1"/>
                </a:solidFill>
                <a:latin typeface="Century Gothic" panose="020B0502020202020204" pitchFamily="34" charset="0"/>
              </a:rPr>
              <a:t> vas aux </a:t>
            </a:r>
            <a:r>
              <a:rPr lang="en-GB" sz="3600" b="1" dirty="0" err="1">
                <a:solidFill>
                  <a:schemeClr val="bg1"/>
                </a:solidFill>
                <a:latin typeface="Century Gothic" panose="020B0502020202020204" pitchFamily="34" charset="0"/>
              </a:rPr>
              <a:t>magasins</a:t>
            </a:r>
            <a:r>
              <a:rPr lang="en-GB" sz="3600" b="1" dirty="0">
                <a:solidFill>
                  <a:schemeClr val="bg1"/>
                </a:solidFill>
                <a:latin typeface="Century Gothic" panose="020B0502020202020204" pitchFamily="34" charset="0"/>
              </a:rPr>
              <a:t> </a:t>
            </a:r>
            <a:r>
              <a:rPr lang="en-GB" sz="3600" b="1" dirty="0" err="1">
                <a:solidFill>
                  <a:schemeClr val="bg1"/>
                </a:solidFill>
                <a:latin typeface="Century Gothic" panose="020B0502020202020204" pitchFamily="34" charset="0"/>
              </a:rPr>
              <a:t>quand</a:t>
            </a:r>
            <a:r>
              <a:rPr lang="en-GB" sz="3600" b="1" dirty="0">
                <a:solidFill>
                  <a:schemeClr val="bg1"/>
                </a:solidFill>
                <a:latin typeface="Century Gothic" panose="020B0502020202020204" pitchFamily="34" charset="0"/>
              </a:rPr>
              <a:t> ?</a:t>
            </a:r>
          </a:p>
        </p:txBody>
      </p:sp>
      <p:sp>
        <p:nvSpPr>
          <p:cNvPr id="24" name="TextBox 23"/>
          <p:cNvSpPr txBox="1"/>
          <p:nvPr/>
        </p:nvSpPr>
        <p:spPr>
          <a:xfrm>
            <a:off x="885646" y="5058521"/>
            <a:ext cx="10556380" cy="646331"/>
          </a:xfrm>
          <a:prstGeom prst="rect">
            <a:avLst/>
          </a:prstGeom>
          <a:solidFill>
            <a:srgbClr val="FFC000"/>
          </a:solidFill>
        </p:spPr>
        <p:txBody>
          <a:bodyPr wrap="square" rtlCol="0">
            <a:spAutoFit/>
          </a:bodyPr>
          <a:lstStyle/>
          <a:p>
            <a:r>
              <a:rPr lang="en-GB" sz="3600" b="1" dirty="0">
                <a:solidFill>
                  <a:schemeClr val="bg1"/>
                </a:solidFill>
                <a:latin typeface="Century Gothic" panose="020B0502020202020204" pitchFamily="34" charset="0"/>
              </a:rPr>
              <a:t>E.g. Je </a:t>
            </a:r>
            <a:r>
              <a:rPr lang="en-GB" sz="3600" b="1" dirty="0" err="1">
                <a:solidFill>
                  <a:schemeClr val="bg1"/>
                </a:solidFill>
                <a:latin typeface="Century Gothic" panose="020B0502020202020204" pitchFamily="34" charset="0"/>
              </a:rPr>
              <a:t>vais</a:t>
            </a:r>
            <a:r>
              <a:rPr lang="en-GB" sz="3600" b="1" dirty="0">
                <a:solidFill>
                  <a:schemeClr val="bg1"/>
                </a:solidFill>
                <a:latin typeface="Century Gothic" panose="020B0502020202020204" pitchFamily="34" charset="0"/>
              </a:rPr>
              <a:t> aux </a:t>
            </a:r>
            <a:r>
              <a:rPr lang="en-GB" sz="3600" b="1" dirty="0" err="1">
                <a:solidFill>
                  <a:schemeClr val="bg1"/>
                </a:solidFill>
                <a:latin typeface="Century Gothic" panose="020B0502020202020204" pitchFamily="34" charset="0"/>
              </a:rPr>
              <a:t>magasins</a:t>
            </a:r>
            <a:r>
              <a:rPr lang="en-GB" sz="3600" b="1" dirty="0">
                <a:solidFill>
                  <a:schemeClr val="bg1"/>
                </a:solidFill>
                <a:latin typeface="Century Gothic" panose="020B0502020202020204" pitchFamily="34" charset="0"/>
              </a:rPr>
              <a:t> </a:t>
            </a:r>
            <a:r>
              <a:rPr lang="en-GB" sz="3600" b="1" dirty="0" err="1">
                <a:solidFill>
                  <a:schemeClr val="bg1"/>
                </a:solidFill>
                <a:latin typeface="Century Gothic" panose="020B0502020202020204" pitchFamily="34" charset="0"/>
              </a:rPr>
              <a:t>chaque</a:t>
            </a:r>
            <a:r>
              <a:rPr lang="en-GB" sz="3600" b="1" dirty="0">
                <a:solidFill>
                  <a:schemeClr val="bg1"/>
                </a:solidFill>
                <a:latin typeface="Century Gothic" panose="020B0502020202020204" pitchFamily="34" charset="0"/>
              </a:rPr>
              <a:t> </a:t>
            </a:r>
            <a:r>
              <a:rPr lang="en-GB" sz="3600" b="1" dirty="0" err="1">
                <a:solidFill>
                  <a:schemeClr val="bg1"/>
                </a:solidFill>
                <a:latin typeface="Century Gothic" panose="020B0502020202020204" pitchFamily="34" charset="0"/>
              </a:rPr>
              <a:t>semaine</a:t>
            </a:r>
            <a:r>
              <a:rPr lang="en-GB" sz="3600" b="1" dirty="0">
                <a:solidFill>
                  <a:schemeClr val="bg1"/>
                </a:solidFill>
                <a:latin typeface="Century Gothic" panose="020B0502020202020204" pitchFamily="34" charset="0"/>
              </a:rPr>
              <a:t>.</a:t>
            </a:r>
          </a:p>
        </p:txBody>
      </p:sp>
      <p:sp>
        <p:nvSpPr>
          <p:cNvPr id="27" name="TextBox 26"/>
          <p:cNvSpPr txBox="1"/>
          <p:nvPr/>
        </p:nvSpPr>
        <p:spPr>
          <a:xfrm>
            <a:off x="907752" y="2081896"/>
            <a:ext cx="10556380" cy="646331"/>
          </a:xfrm>
          <a:prstGeom prst="rect">
            <a:avLst/>
          </a:prstGeom>
          <a:solidFill>
            <a:srgbClr val="EE6000"/>
          </a:solidFill>
        </p:spPr>
        <p:txBody>
          <a:bodyPr wrap="square" rtlCol="0">
            <a:spAutoFit/>
          </a:bodyPr>
          <a:lstStyle/>
          <a:p>
            <a:r>
              <a:rPr lang="en-GB" sz="3600" b="1" dirty="0">
                <a:solidFill>
                  <a:schemeClr val="bg1"/>
                </a:solidFill>
                <a:latin typeface="Century Gothic" panose="020B0502020202020204" pitchFamily="34" charset="0"/>
              </a:rPr>
              <a:t>E.g. </a:t>
            </a:r>
            <a:r>
              <a:rPr lang="en-GB" sz="3600" b="1" dirty="0" err="1">
                <a:solidFill>
                  <a:schemeClr val="bg1"/>
                </a:solidFill>
                <a:latin typeface="Century Gothic" panose="020B0502020202020204" pitchFamily="34" charset="0"/>
              </a:rPr>
              <a:t>Tu</a:t>
            </a:r>
            <a:r>
              <a:rPr lang="en-GB" sz="3600" b="1" dirty="0">
                <a:solidFill>
                  <a:schemeClr val="bg1"/>
                </a:solidFill>
                <a:latin typeface="Century Gothic" panose="020B0502020202020204" pitchFamily="34" charset="0"/>
              </a:rPr>
              <a:t> vas à la </a:t>
            </a:r>
            <a:r>
              <a:rPr lang="en-GB" sz="3600" b="1" dirty="0" err="1">
                <a:solidFill>
                  <a:schemeClr val="bg1"/>
                </a:solidFill>
                <a:latin typeface="Century Gothic" panose="020B0502020202020204" pitchFamily="34" charset="0"/>
              </a:rPr>
              <a:t>maison</a:t>
            </a:r>
            <a:r>
              <a:rPr lang="en-GB" sz="3600" b="1" dirty="0">
                <a:solidFill>
                  <a:schemeClr val="bg1"/>
                </a:solidFill>
                <a:latin typeface="Century Gothic" panose="020B0502020202020204" pitchFamily="34" charset="0"/>
              </a:rPr>
              <a:t> comment ?</a:t>
            </a:r>
          </a:p>
        </p:txBody>
      </p:sp>
      <p:sp>
        <p:nvSpPr>
          <p:cNvPr id="28" name="TextBox 27"/>
          <p:cNvSpPr txBox="1"/>
          <p:nvPr/>
        </p:nvSpPr>
        <p:spPr>
          <a:xfrm>
            <a:off x="941851" y="5058521"/>
            <a:ext cx="10556380" cy="646331"/>
          </a:xfrm>
          <a:prstGeom prst="rect">
            <a:avLst/>
          </a:prstGeom>
          <a:solidFill>
            <a:srgbClr val="EE6000"/>
          </a:solidFill>
        </p:spPr>
        <p:txBody>
          <a:bodyPr wrap="square" rtlCol="0">
            <a:spAutoFit/>
          </a:bodyPr>
          <a:lstStyle/>
          <a:p>
            <a:r>
              <a:rPr lang="en-GB" sz="3600" b="1" dirty="0">
                <a:solidFill>
                  <a:schemeClr val="bg1"/>
                </a:solidFill>
                <a:latin typeface="Century Gothic" panose="020B0502020202020204" pitchFamily="34" charset="0"/>
              </a:rPr>
              <a:t>E.g. Je </a:t>
            </a:r>
            <a:r>
              <a:rPr lang="en-GB" sz="3600" b="1" dirty="0" err="1">
                <a:solidFill>
                  <a:schemeClr val="bg1"/>
                </a:solidFill>
                <a:latin typeface="Century Gothic" panose="020B0502020202020204" pitchFamily="34" charset="0"/>
              </a:rPr>
              <a:t>vais</a:t>
            </a:r>
            <a:r>
              <a:rPr lang="en-GB" sz="3600" b="1" dirty="0">
                <a:solidFill>
                  <a:schemeClr val="bg1"/>
                </a:solidFill>
                <a:latin typeface="Century Gothic" panose="020B0502020202020204" pitchFamily="34" charset="0"/>
              </a:rPr>
              <a:t> à la </a:t>
            </a:r>
            <a:r>
              <a:rPr lang="en-GB" sz="3600" b="1" dirty="0" err="1">
                <a:solidFill>
                  <a:schemeClr val="bg1"/>
                </a:solidFill>
                <a:latin typeface="Century Gothic" panose="020B0502020202020204" pitchFamily="34" charset="0"/>
              </a:rPr>
              <a:t>maison</a:t>
            </a:r>
            <a:r>
              <a:rPr lang="en-GB" sz="3600" b="1" dirty="0">
                <a:solidFill>
                  <a:schemeClr val="bg1"/>
                </a:solidFill>
                <a:latin typeface="Century Gothic" panose="020B0502020202020204" pitchFamily="34" charset="0"/>
              </a:rPr>
              <a:t> </a:t>
            </a:r>
            <a:r>
              <a:rPr lang="en-GB" sz="3600" b="1" dirty="0" err="1">
                <a:solidFill>
                  <a:schemeClr val="bg1"/>
                </a:solidFill>
                <a:latin typeface="Century Gothic" panose="020B0502020202020204" pitchFamily="34" charset="0"/>
              </a:rPr>
              <a:t>en</a:t>
            </a:r>
            <a:r>
              <a:rPr lang="en-GB" sz="3600" b="1" dirty="0">
                <a:solidFill>
                  <a:schemeClr val="bg1"/>
                </a:solidFill>
                <a:latin typeface="Century Gothic" panose="020B0502020202020204" pitchFamily="34" charset="0"/>
              </a:rPr>
              <a:t> </a:t>
            </a:r>
            <a:r>
              <a:rPr lang="en-GB" sz="3600" b="1" dirty="0" err="1">
                <a:solidFill>
                  <a:schemeClr val="bg1"/>
                </a:solidFill>
                <a:latin typeface="Century Gothic" panose="020B0502020202020204" pitchFamily="34" charset="0"/>
              </a:rPr>
              <a:t>vélo</a:t>
            </a:r>
            <a:r>
              <a:rPr lang="en-GB" sz="3600" b="1" dirty="0">
                <a:solidFill>
                  <a:schemeClr val="bg1"/>
                </a:solidFill>
                <a:latin typeface="Century Gothic" panose="020B0502020202020204" pitchFamily="34" charset="0"/>
              </a:rPr>
              <a:t>.</a:t>
            </a:r>
          </a:p>
        </p:txBody>
      </p:sp>
      <p:sp>
        <p:nvSpPr>
          <p:cNvPr id="29" name="TextBox 28"/>
          <p:cNvSpPr txBox="1"/>
          <p:nvPr/>
        </p:nvSpPr>
        <p:spPr>
          <a:xfrm>
            <a:off x="896699" y="2773052"/>
            <a:ext cx="10556380" cy="646331"/>
          </a:xfrm>
          <a:prstGeom prst="rect">
            <a:avLst/>
          </a:prstGeom>
          <a:solidFill>
            <a:schemeClr val="accent5">
              <a:lumMod val="60000"/>
              <a:lumOff val="40000"/>
            </a:schemeClr>
          </a:solidFill>
        </p:spPr>
        <p:txBody>
          <a:bodyPr wrap="square" rtlCol="0">
            <a:spAutoFit/>
          </a:bodyPr>
          <a:lstStyle/>
          <a:p>
            <a:r>
              <a:rPr lang="en-GB" sz="3600" b="1" dirty="0">
                <a:solidFill>
                  <a:schemeClr val="bg1"/>
                </a:solidFill>
                <a:latin typeface="Century Gothic" panose="020B0502020202020204" pitchFamily="34" charset="0"/>
              </a:rPr>
              <a:t>E.g. Where are you going?</a:t>
            </a:r>
          </a:p>
        </p:txBody>
      </p:sp>
      <p:sp>
        <p:nvSpPr>
          <p:cNvPr id="30" name="TextBox 29"/>
          <p:cNvSpPr txBox="1"/>
          <p:nvPr/>
        </p:nvSpPr>
        <p:spPr>
          <a:xfrm>
            <a:off x="907752" y="5750329"/>
            <a:ext cx="10556380" cy="646331"/>
          </a:xfrm>
          <a:prstGeom prst="rect">
            <a:avLst/>
          </a:prstGeom>
          <a:solidFill>
            <a:schemeClr val="accent5">
              <a:lumMod val="60000"/>
              <a:lumOff val="40000"/>
            </a:schemeClr>
          </a:solidFill>
        </p:spPr>
        <p:txBody>
          <a:bodyPr wrap="square" rtlCol="0">
            <a:spAutoFit/>
          </a:bodyPr>
          <a:lstStyle/>
          <a:p>
            <a:r>
              <a:rPr lang="en-GB" sz="3600" b="1" dirty="0">
                <a:solidFill>
                  <a:schemeClr val="bg1"/>
                </a:solidFill>
                <a:latin typeface="Century Gothic" panose="020B0502020202020204" pitchFamily="34" charset="0"/>
              </a:rPr>
              <a:t>E.g. I am going to school.</a:t>
            </a:r>
          </a:p>
        </p:txBody>
      </p:sp>
      <p:sp>
        <p:nvSpPr>
          <p:cNvPr id="31" name="TextBox 30"/>
          <p:cNvSpPr txBox="1"/>
          <p:nvPr/>
        </p:nvSpPr>
        <p:spPr>
          <a:xfrm>
            <a:off x="907752" y="2789938"/>
            <a:ext cx="10556380" cy="646331"/>
          </a:xfrm>
          <a:prstGeom prst="rect">
            <a:avLst/>
          </a:prstGeom>
          <a:solidFill>
            <a:schemeClr val="accent5">
              <a:lumMod val="60000"/>
              <a:lumOff val="40000"/>
            </a:schemeClr>
          </a:solidFill>
        </p:spPr>
        <p:txBody>
          <a:bodyPr wrap="square" rtlCol="0">
            <a:spAutoFit/>
          </a:bodyPr>
          <a:lstStyle/>
          <a:p>
            <a:r>
              <a:rPr lang="en-GB" sz="3600" b="1" dirty="0">
                <a:solidFill>
                  <a:schemeClr val="bg1"/>
                </a:solidFill>
                <a:latin typeface="Century Gothic" panose="020B0502020202020204" pitchFamily="34" charset="0"/>
              </a:rPr>
              <a:t>E.g. When do you go to the shops?</a:t>
            </a:r>
          </a:p>
        </p:txBody>
      </p:sp>
      <p:sp>
        <p:nvSpPr>
          <p:cNvPr id="32" name="TextBox 31"/>
          <p:cNvSpPr txBox="1"/>
          <p:nvPr/>
        </p:nvSpPr>
        <p:spPr>
          <a:xfrm>
            <a:off x="896699" y="5738852"/>
            <a:ext cx="10556380" cy="646331"/>
          </a:xfrm>
          <a:prstGeom prst="rect">
            <a:avLst/>
          </a:prstGeom>
          <a:solidFill>
            <a:schemeClr val="accent5">
              <a:lumMod val="60000"/>
              <a:lumOff val="40000"/>
            </a:schemeClr>
          </a:solidFill>
        </p:spPr>
        <p:txBody>
          <a:bodyPr wrap="square" rtlCol="0">
            <a:spAutoFit/>
          </a:bodyPr>
          <a:lstStyle/>
          <a:p>
            <a:r>
              <a:rPr lang="en-GB" sz="3600" b="1" dirty="0">
                <a:solidFill>
                  <a:schemeClr val="bg1"/>
                </a:solidFill>
                <a:latin typeface="Century Gothic" panose="020B0502020202020204" pitchFamily="34" charset="0"/>
              </a:rPr>
              <a:t>E.g. I go to the shops every week.</a:t>
            </a:r>
          </a:p>
        </p:txBody>
      </p:sp>
      <p:sp>
        <p:nvSpPr>
          <p:cNvPr id="33" name="TextBox 32"/>
          <p:cNvSpPr txBox="1"/>
          <p:nvPr/>
        </p:nvSpPr>
        <p:spPr>
          <a:xfrm>
            <a:off x="896699" y="2724762"/>
            <a:ext cx="10556380" cy="646331"/>
          </a:xfrm>
          <a:prstGeom prst="rect">
            <a:avLst/>
          </a:prstGeom>
          <a:solidFill>
            <a:srgbClr val="115076"/>
          </a:solidFill>
        </p:spPr>
        <p:txBody>
          <a:bodyPr wrap="square" rtlCol="0">
            <a:spAutoFit/>
          </a:bodyPr>
          <a:lstStyle/>
          <a:p>
            <a:r>
              <a:rPr lang="en-GB" sz="3600" b="1" dirty="0">
                <a:solidFill>
                  <a:schemeClr val="bg1"/>
                </a:solidFill>
                <a:latin typeface="Century Gothic" panose="020B0502020202020204" pitchFamily="34" charset="0"/>
              </a:rPr>
              <a:t>E.g. How do you go (get) home?</a:t>
            </a:r>
          </a:p>
        </p:txBody>
      </p:sp>
      <p:sp>
        <p:nvSpPr>
          <p:cNvPr id="34" name="TextBox 33"/>
          <p:cNvSpPr txBox="1"/>
          <p:nvPr/>
        </p:nvSpPr>
        <p:spPr>
          <a:xfrm>
            <a:off x="941851" y="5703732"/>
            <a:ext cx="10556380" cy="646331"/>
          </a:xfrm>
          <a:prstGeom prst="rect">
            <a:avLst/>
          </a:prstGeom>
          <a:solidFill>
            <a:srgbClr val="115076"/>
          </a:solidFill>
        </p:spPr>
        <p:txBody>
          <a:bodyPr wrap="square" rtlCol="0">
            <a:spAutoFit/>
          </a:bodyPr>
          <a:lstStyle/>
          <a:p>
            <a:r>
              <a:rPr lang="en-GB" sz="3600" b="1" dirty="0">
                <a:solidFill>
                  <a:schemeClr val="bg1"/>
                </a:solidFill>
                <a:latin typeface="Century Gothic" panose="020B0502020202020204" pitchFamily="34" charset="0"/>
              </a:rPr>
              <a:t>E.g. I go (get) home by bike.</a:t>
            </a:r>
          </a:p>
        </p:txBody>
      </p:sp>
      <p:pic>
        <p:nvPicPr>
          <p:cNvPr id="35" name="Picture 34" descr="background rectangle">
            <a:extLst>
              <a:ext uri="{FF2B5EF4-FFF2-40B4-BE49-F238E27FC236}">
                <a16:creationId xmlns:a16="http://schemas.microsoft.com/office/drawing/2014/main" id="{4FDC5F3E-5045-4253-9FFC-0EDC363242E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36" name="Title 3">
            <a:extLst>
              <a:ext uri="{FF2B5EF4-FFF2-40B4-BE49-F238E27FC236}">
                <a16:creationId xmlns:a16="http://schemas.microsoft.com/office/drawing/2014/main" id="{AB8F3025-D50F-4D5C-BF33-C634F082E23B}"/>
              </a:ext>
            </a:extLst>
          </p:cNvPr>
          <p:cNvSpPr txBox="1">
            <a:spLocks/>
          </p:cNvSpPr>
          <p:nvPr/>
        </p:nvSpPr>
        <p:spPr>
          <a:xfrm>
            <a:off x="0" y="296864"/>
            <a:ext cx="5265384" cy="7078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a:solidFill>
                  <a:schemeClr val="bg1"/>
                </a:solidFill>
              </a:rPr>
              <a:t>Écris en français !</a:t>
            </a:r>
            <a:endParaRPr lang="en-GB" sz="3600" b="1" dirty="0">
              <a:solidFill>
                <a:schemeClr val="bg1"/>
              </a:solidFill>
            </a:endParaRPr>
          </a:p>
        </p:txBody>
      </p:sp>
      <p:sp>
        <p:nvSpPr>
          <p:cNvPr id="37" name="Rounded Rectangle 46">
            <a:extLst>
              <a:ext uri="{FF2B5EF4-FFF2-40B4-BE49-F238E27FC236}">
                <a16:creationId xmlns:a16="http://schemas.microsoft.com/office/drawing/2014/main" id="{8050F7D5-03D5-40AE-AD1F-7E975B3C8F04}"/>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8813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32"/>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3"/>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4"/>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27"/>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28"/>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33"/>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2" grpId="1" animBg="1"/>
      <p:bldP spid="23" grpId="0" animBg="1"/>
      <p:bldP spid="23" grpId="1" animBg="1"/>
      <p:bldP spid="24" grpId="0" animBg="1"/>
      <p:bldP spid="24"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BDF5AB0B-7AD2-4099-8D8F-167C971C1F66}"/>
              </a:ext>
            </a:extLst>
          </p:cNvPr>
          <p:cNvSpPr txBox="1"/>
          <p:nvPr/>
        </p:nvSpPr>
        <p:spPr>
          <a:xfrm>
            <a:off x="207434" y="1351879"/>
            <a:ext cx="10745249" cy="523220"/>
          </a:xfrm>
          <a:prstGeom prst="rect">
            <a:avLst/>
          </a:prstGeom>
          <a:noFill/>
        </p:spPr>
        <p:txBody>
          <a:bodyPr wrap="none" rtlCol="0">
            <a:spAutoFit/>
          </a:bodyPr>
          <a:lstStyle/>
          <a:p>
            <a:r>
              <a:rPr lang="en-GB" sz="2800" dirty="0" err="1">
                <a:solidFill>
                  <a:srgbClr val="115076"/>
                </a:solidFill>
                <a:latin typeface="Century Gothic" panose="020B0502020202020204" pitchFamily="34" charset="0"/>
              </a:rPr>
              <a:t>Choisis</a:t>
            </a:r>
            <a:r>
              <a:rPr lang="en-GB" sz="2800" dirty="0">
                <a:solidFill>
                  <a:srgbClr val="115076"/>
                </a:solidFill>
                <a:latin typeface="Century Gothic" panose="020B0502020202020204" pitchFamily="34" charset="0"/>
              </a:rPr>
              <a:t> </a:t>
            </a:r>
            <a:r>
              <a:rPr lang="en-GB" sz="2800" dirty="0" err="1">
                <a:solidFill>
                  <a:srgbClr val="115076"/>
                </a:solidFill>
                <a:latin typeface="Century Gothic" panose="020B0502020202020204" pitchFamily="34" charset="0"/>
              </a:rPr>
              <a:t>une</a:t>
            </a:r>
            <a:r>
              <a:rPr lang="en-GB" sz="2800" dirty="0">
                <a:solidFill>
                  <a:srgbClr val="115076"/>
                </a:solidFill>
                <a:latin typeface="Century Gothic" panose="020B0502020202020204" pitchFamily="34" charset="0"/>
              </a:rPr>
              <a:t> image pour </a:t>
            </a:r>
            <a:r>
              <a:rPr lang="en-GB" sz="2800" dirty="0" err="1">
                <a:solidFill>
                  <a:srgbClr val="115076"/>
                </a:solidFill>
                <a:latin typeface="Century Gothic" panose="020B0502020202020204" pitchFamily="34" charset="0"/>
              </a:rPr>
              <a:t>représenter</a:t>
            </a:r>
            <a:r>
              <a:rPr lang="en-GB" sz="2800" dirty="0">
                <a:solidFill>
                  <a:srgbClr val="115076"/>
                </a:solidFill>
                <a:latin typeface="Century Gothic" panose="020B0502020202020204" pitchFamily="34" charset="0"/>
              </a:rPr>
              <a:t> le </a:t>
            </a:r>
            <a:r>
              <a:rPr lang="en-GB" sz="2800" dirty="0" err="1">
                <a:solidFill>
                  <a:srgbClr val="115076"/>
                </a:solidFill>
                <a:latin typeface="Century Gothic" panose="020B0502020202020204" pitchFamily="34" charset="0"/>
              </a:rPr>
              <a:t>père</a:t>
            </a:r>
            <a:r>
              <a:rPr lang="en-GB" sz="2800" dirty="0">
                <a:solidFill>
                  <a:srgbClr val="115076"/>
                </a:solidFill>
                <a:latin typeface="Century Gothic" panose="020B0502020202020204" pitchFamily="34" charset="0"/>
              </a:rPr>
              <a:t>. Il </a:t>
            </a:r>
            <a:r>
              <a:rPr lang="en-GB" sz="2800" dirty="0" err="1">
                <a:solidFill>
                  <a:srgbClr val="115076"/>
                </a:solidFill>
                <a:latin typeface="Century Gothic" panose="020B0502020202020204" pitchFamily="34" charset="0"/>
              </a:rPr>
              <a:t>est</a:t>
            </a:r>
            <a:r>
              <a:rPr lang="en-GB" sz="2800" dirty="0">
                <a:solidFill>
                  <a:srgbClr val="115076"/>
                </a:solidFill>
                <a:latin typeface="Century Gothic" panose="020B0502020202020204" pitchFamily="34" charset="0"/>
              </a:rPr>
              <a:t> comment ?</a:t>
            </a:r>
          </a:p>
        </p:txBody>
      </p:sp>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17760" y="296864"/>
            <a:ext cx="5600700" cy="808793"/>
          </a:xfrm>
        </p:spPr>
        <p:txBody>
          <a:bodyPr>
            <a:noAutofit/>
          </a:bodyPr>
          <a:lstStyle/>
          <a:p>
            <a:r>
              <a:rPr lang="en-GB" sz="3600" b="1" dirty="0">
                <a:solidFill>
                  <a:schemeClr val="bg1"/>
                </a:solidFill>
              </a:rPr>
              <a:t>Le </a:t>
            </a:r>
            <a:r>
              <a:rPr lang="en-GB" sz="3600" b="1" dirty="0" err="1">
                <a:solidFill>
                  <a:schemeClr val="bg1"/>
                </a:solidFill>
              </a:rPr>
              <a:t>père</a:t>
            </a:r>
            <a:r>
              <a:rPr lang="en-GB" sz="3600" b="1" dirty="0">
                <a:solidFill>
                  <a:schemeClr val="bg1"/>
                </a:solidFill>
              </a:rPr>
              <a:t> et la </a:t>
            </a:r>
            <a:r>
              <a:rPr lang="en-GB" sz="3600" b="1" dirty="0" err="1">
                <a:solidFill>
                  <a:schemeClr val="bg1"/>
                </a:solidFill>
              </a:rPr>
              <a:t>mère</a:t>
            </a:r>
            <a:endParaRPr lang="en-GB" sz="3600" b="1" dirty="0">
              <a:solidFill>
                <a:schemeClr val="bg1"/>
              </a:solidFill>
            </a:endParaRPr>
          </a:p>
        </p:txBody>
      </p:sp>
      <p:sp>
        <p:nvSpPr>
          <p:cNvPr id="13" name="TextBox 12">
            <a:extLst>
              <a:ext uri="{FF2B5EF4-FFF2-40B4-BE49-F238E27FC236}">
                <a16:creationId xmlns:a16="http://schemas.microsoft.com/office/drawing/2014/main" id="{D6332622-1993-4108-8E3E-B08A18B54952}"/>
              </a:ext>
            </a:extLst>
          </p:cNvPr>
          <p:cNvSpPr txBox="1"/>
          <p:nvPr/>
        </p:nvSpPr>
        <p:spPr>
          <a:xfrm>
            <a:off x="1954773" y="2112732"/>
            <a:ext cx="690854" cy="646331"/>
          </a:xfrm>
          <a:prstGeom prst="rect">
            <a:avLst/>
          </a:prstGeom>
          <a:noFill/>
        </p:spPr>
        <p:txBody>
          <a:bodyPr wrap="square" rtlCol="0">
            <a:spAutoFit/>
          </a:bodyPr>
          <a:lstStyle/>
          <a:p>
            <a:r>
              <a:rPr lang="en-GB" sz="3600" b="1" dirty="0">
                <a:solidFill>
                  <a:srgbClr val="115076"/>
                </a:solidFill>
                <a:latin typeface="Century Gothic" panose="020B0502020202020204" pitchFamily="34" charset="0"/>
              </a:rPr>
              <a:t>a)</a:t>
            </a:r>
          </a:p>
        </p:txBody>
      </p:sp>
      <p:sp>
        <p:nvSpPr>
          <p:cNvPr id="15" name="TextBox 14">
            <a:extLst>
              <a:ext uri="{FF2B5EF4-FFF2-40B4-BE49-F238E27FC236}">
                <a16:creationId xmlns:a16="http://schemas.microsoft.com/office/drawing/2014/main" id="{6DB31565-9C2B-4144-9D70-05A0A32D7214}"/>
              </a:ext>
            </a:extLst>
          </p:cNvPr>
          <p:cNvSpPr txBox="1"/>
          <p:nvPr/>
        </p:nvSpPr>
        <p:spPr>
          <a:xfrm>
            <a:off x="5750573" y="2112731"/>
            <a:ext cx="690854" cy="646331"/>
          </a:xfrm>
          <a:prstGeom prst="rect">
            <a:avLst/>
          </a:prstGeom>
          <a:noFill/>
        </p:spPr>
        <p:txBody>
          <a:bodyPr wrap="square" rtlCol="0">
            <a:spAutoFit/>
          </a:bodyPr>
          <a:lstStyle/>
          <a:p>
            <a:r>
              <a:rPr lang="en-GB" sz="3600" b="1" dirty="0">
                <a:solidFill>
                  <a:srgbClr val="115076"/>
                </a:solidFill>
                <a:latin typeface="Century Gothic" panose="020B0502020202020204" pitchFamily="34" charset="0"/>
              </a:rPr>
              <a:t>b)</a:t>
            </a:r>
          </a:p>
        </p:txBody>
      </p:sp>
      <p:sp>
        <p:nvSpPr>
          <p:cNvPr id="16" name="TextBox 15">
            <a:extLst>
              <a:ext uri="{FF2B5EF4-FFF2-40B4-BE49-F238E27FC236}">
                <a16:creationId xmlns:a16="http://schemas.microsoft.com/office/drawing/2014/main" id="{DF2AF407-9435-4F9F-909F-FE9B2A7D6FEE}"/>
              </a:ext>
            </a:extLst>
          </p:cNvPr>
          <p:cNvSpPr txBox="1"/>
          <p:nvPr/>
        </p:nvSpPr>
        <p:spPr>
          <a:xfrm flipH="1">
            <a:off x="10051531" y="2041768"/>
            <a:ext cx="690852" cy="646331"/>
          </a:xfrm>
          <a:prstGeom prst="rect">
            <a:avLst/>
          </a:prstGeom>
          <a:noFill/>
        </p:spPr>
        <p:txBody>
          <a:bodyPr wrap="square" rtlCol="0">
            <a:spAutoFit/>
          </a:bodyPr>
          <a:lstStyle/>
          <a:p>
            <a:r>
              <a:rPr lang="en-GB" sz="3600" b="1" dirty="0">
                <a:solidFill>
                  <a:srgbClr val="115076"/>
                </a:solidFill>
                <a:latin typeface="Century Gothic" panose="020B0502020202020204" pitchFamily="34" charset="0"/>
              </a:rPr>
              <a:t>c)</a:t>
            </a:r>
          </a:p>
        </p:txBody>
      </p:sp>
      <p:sp>
        <p:nvSpPr>
          <p:cNvPr id="17" name="TextBox 16">
            <a:extLst>
              <a:ext uri="{FF2B5EF4-FFF2-40B4-BE49-F238E27FC236}">
                <a16:creationId xmlns:a16="http://schemas.microsoft.com/office/drawing/2014/main" id="{19C987D2-3E85-45B9-849B-DCC41D2DC1C0}"/>
              </a:ext>
            </a:extLst>
          </p:cNvPr>
          <p:cNvSpPr txBox="1"/>
          <p:nvPr/>
        </p:nvSpPr>
        <p:spPr>
          <a:xfrm>
            <a:off x="207434" y="5234394"/>
            <a:ext cx="6302795" cy="1200329"/>
          </a:xfrm>
          <a:prstGeom prst="rect">
            <a:avLst/>
          </a:prstGeom>
          <a:noFill/>
        </p:spPr>
        <p:txBody>
          <a:bodyPr wrap="square" rtlCol="0">
            <a:spAutoFit/>
          </a:bodyPr>
          <a:lstStyle/>
          <a:p>
            <a:r>
              <a:rPr lang="fr-FR" sz="2400" b="1" dirty="0">
                <a:solidFill>
                  <a:srgbClr val="115076"/>
                </a:solidFill>
                <a:latin typeface="Century Gothic" panose="020B0502020202020204" pitchFamily="34" charset="0"/>
              </a:rPr>
              <a:t>Le père est</a:t>
            </a:r>
            <a:r>
              <a:rPr lang="en-GB" sz="2400" b="1" dirty="0">
                <a:solidFill>
                  <a:srgbClr val="115076"/>
                </a:solidFill>
                <a:latin typeface="Century Gothic" panose="020B0502020202020204" pitchFamily="34" charset="0"/>
              </a:rPr>
              <a:t>…</a:t>
            </a:r>
          </a:p>
          <a:p>
            <a:r>
              <a:rPr lang="en-GB" sz="2400" dirty="0">
                <a:solidFill>
                  <a:srgbClr val="115076"/>
                </a:solidFill>
                <a:latin typeface="Century Gothic" panose="020B0502020202020204" pitchFamily="34" charset="0"/>
              </a:rPr>
              <a:t>triste		</a:t>
            </a:r>
            <a:r>
              <a:rPr lang="en-GB" sz="2400" dirty="0" err="1">
                <a:solidFill>
                  <a:srgbClr val="115076"/>
                </a:solidFill>
                <a:latin typeface="Century Gothic" panose="020B0502020202020204" pitchFamily="34" charset="0"/>
              </a:rPr>
              <a:t>sympa</a:t>
            </a:r>
            <a:r>
              <a:rPr lang="en-GB" sz="2400" dirty="0">
                <a:solidFill>
                  <a:srgbClr val="115076"/>
                </a:solidFill>
                <a:latin typeface="Century Gothic" panose="020B0502020202020204" pitchFamily="34" charset="0"/>
              </a:rPr>
              <a:t>	</a:t>
            </a:r>
            <a:r>
              <a:rPr lang="fr-FR" sz="2400" dirty="0">
                <a:solidFill>
                  <a:srgbClr val="115076"/>
                </a:solidFill>
                <a:latin typeface="Century Gothic" panose="020B0502020202020204" pitchFamily="34" charset="0"/>
              </a:rPr>
              <a:t>indifférent    </a:t>
            </a:r>
            <a:br>
              <a:rPr lang="fr-FR" sz="2400" dirty="0">
                <a:solidFill>
                  <a:srgbClr val="115076"/>
                </a:solidFill>
                <a:latin typeface="Century Gothic" panose="020B0502020202020204" pitchFamily="34" charset="0"/>
              </a:rPr>
            </a:br>
            <a:r>
              <a:rPr lang="fr-FR" sz="2400" dirty="0">
                <a:solidFill>
                  <a:srgbClr val="115076"/>
                </a:solidFill>
                <a:latin typeface="Century Gothic" panose="020B0502020202020204" pitchFamily="34" charset="0"/>
              </a:rPr>
              <a:t>strict	affectueux	heureux	autoritaire</a:t>
            </a:r>
            <a:endParaRPr lang="en-GB" sz="2400" dirty="0">
              <a:solidFill>
                <a:srgbClr val="115076"/>
              </a:solidFill>
              <a:latin typeface="Century Gothic" panose="020B0502020202020204" pitchFamily="34" charset="0"/>
            </a:endParaRPr>
          </a:p>
        </p:txBody>
      </p:sp>
      <p:pic>
        <p:nvPicPr>
          <p:cNvPr id="18" name="Picture 17">
            <a:extLst>
              <a:ext uri="{FF2B5EF4-FFF2-40B4-BE49-F238E27FC236}">
                <a16:creationId xmlns:a16="http://schemas.microsoft.com/office/drawing/2014/main" id="{BA96F750-FD52-415E-979F-8758571ABA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7324" y="2761019"/>
            <a:ext cx="1958313" cy="2403829"/>
          </a:xfrm>
          <a:prstGeom prst="rect">
            <a:avLst/>
          </a:prstGeom>
        </p:spPr>
      </p:pic>
      <p:pic>
        <p:nvPicPr>
          <p:cNvPr id="19" name="Picture 18">
            <a:extLst>
              <a:ext uri="{FF2B5EF4-FFF2-40B4-BE49-F238E27FC236}">
                <a16:creationId xmlns:a16="http://schemas.microsoft.com/office/drawing/2014/main" id="{CB4265EA-36B8-4286-B22F-B851074DC0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6363" y="2691474"/>
            <a:ext cx="3281187" cy="2542920"/>
          </a:xfrm>
          <a:prstGeom prst="rect">
            <a:avLst/>
          </a:prstGeom>
        </p:spPr>
      </p:pic>
      <p:pic>
        <p:nvPicPr>
          <p:cNvPr id="20" name="Picture 19">
            <a:extLst>
              <a:ext uri="{FF2B5EF4-FFF2-40B4-BE49-F238E27FC236}">
                <a16:creationId xmlns:a16="http://schemas.microsoft.com/office/drawing/2014/main" id="{2735388B-18F4-4679-B3F7-ED4A8928A2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3426" y="2899714"/>
            <a:ext cx="2525148" cy="2126440"/>
          </a:xfrm>
          <a:prstGeom prst="rect">
            <a:avLst/>
          </a:prstGeom>
        </p:spPr>
      </p:pic>
      <p:sp>
        <p:nvSpPr>
          <p:cNvPr id="21" name="TextBox 20">
            <a:extLst>
              <a:ext uri="{FF2B5EF4-FFF2-40B4-BE49-F238E27FC236}">
                <a16:creationId xmlns:a16="http://schemas.microsoft.com/office/drawing/2014/main" id="{1BD9340C-3432-47AD-B31D-5EF02AB3842C}"/>
              </a:ext>
            </a:extLst>
          </p:cNvPr>
          <p:cNvSpPr txBox="1"/>
          <p:nvPr/>
        </p:nvSpPr>
        <p:spPr>
          <a:xfrm>
            <a:off x="8572934" y="5480616"/>
            <a:ext cx="3619066" cy="954107"/>
          </a:xfrm>
          <a:prstGeom prst="rect">
            <a:avLst/>
          </a:prstGeom>
          <a:noFill/>
        </p:spPr>
        <p:txBody>
          <a:bodyPr wrap="square" rtlCol="0">
            <a:spAutoFit/>
          </a:bodyPr>
          <a:lstStyle/>
          <a:p>
            <a:r>
              <a:rPr lang="en-GB" sz="2800" b="1" dirty="0">
                <a:solidFill>
                  <a:srgbClr val="115076"/>
                </a:solidFill>
                <a:latin typeface="Century Gothic" panose="020B0502020202020204" pitchFamily="34" charset="0"/>
              </a:rPr>
              <a:t>Et la m</a:t>
            </a:r>
            <a:r>
              <a:rPr lang="fr-FR" sz="2800" b="1" dirty="0">
                <a:solidFill>
                  <a:srgbClr val="115076"/>
                </a:solidFill>
                <a:latin typeface="Century Gothic" panose="020B0502020202020204" pitchFamily="34" charset="0"/>
              </a:rPr>
              <a:t>ère </a:t>
            </a:r>
            <a:r>
              <a:rPr lang="en-GB" sz="2800" b="1" dirty="0">
                <a:solidFill>
                  <a:srgbClr val="115076"/>
                </a:solidFill>
                <a:latin typeface="Century Gothic" panose="020B0502020202020204" pitchFamily="34" charset="0"/>
              </a:rPr>
              <a:t>? </a:t>
            </a:r>
            <a:br>
              <a:rPr lang="en-GB" sz="2800" b="1" dirty="0">
                <a:solidFill>
                  <a:srgbClr val="115076"/>
                </a:solidFill>
                <a:latin typeface="Century Gothic" panose="020B0502020202020204" pitchFamily="34" charset="0"/>
              </a:rPr>
            </a:br>
            <a:r>
              <a:rPr lang="en-GB" sz="2800" b="1" dirty="0">
                <a:solidFill>
                  <a:srgbClr val="115076"/>
                </a:solidFill>
                <a:latin typeface="Century Gothic" panose="020B0502020202020204" pitchFamily="34" charset="0"/>
              </a:rPr>
              <a:t>Elle </a:t>
            </a:r>
            <a:r>
              <a:rPr lang="en-GB" sz="2800" b="1" dirty="0" err="1">
                <a:solidFill>
                  <a:srgbClr val="115076"/>
                </a:solidFill>
                <a:latin typeface="Century Gothic" panose="020B0502020202020204" pitchFamily="34" charset="0"/>
              </a:rPr>
              <a:t>est</a:t>
            </a:r>
            <a:r>
              <a:rPr lang="en-GB" sz="2800" b="1" dirty="0">
                <a:solidFill>
                  <a:srgbClr val="115076"/>
                </a:solidFill>
                <a:latin typeface="Century Gothic" panose="020B0502020202020204" pitchFamily="34" charset="0"/>
              </a:rPr>
              <a:t> comment ?</a:t>
            </a:r>
          </a:p>
        </p:txBody>
      </p:sp>
      <p:sp>
        <p:nvSpPr>
          <p:cNvPr id="4" name="Rounded Rectangle 46">
            <a:extLst>
              <a:ext uri="{FF2B5EF4-FFF2-40B4-BE49-F238E27FC236}">
                <a16:creationId xmlns:a16="http://schemas.microsoft.com/office/drawing/2014/main" id="{13EF7EDC-368A-4224-A6C0-8F85161DBFDE}"/>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58442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17760" y="296864"/>
            <a:ext cx="5600700" cy="808793"/>
          </a:xfrm>
        </p:spPr>
        <p:txBody>
          <a:bodyPr>
            <a:noAutofit/>
          </a:bodyPr>
          <a:lstStyle/>
          <a:p>
            <a:r>
              <a:rPr lang="en-GB" sz="3600" b="1" dirty="0">
                <a:solidFill>
                  <a:schemeClr val="bg1"/>
                </a:solidFill>
              </a:rPr>
              <a:t>À ton tour !</a:t>
            </a:r>
          </a:p>
        </p:txBody>
      </p:sp>
      <p:sp>
        <p:nvSpPr>
          <p:cNvPr id="15" name="Content Placeholder 4">
            <a:extLst>
              <a:ext uri="{FF2B5EF4-FFF2-40B4-BE49-F238E27FC236}">
                <a16:creationId xmlns:a16="http://schemas.microsoft.com/office/drawing/2014/main" id="{A3965561-7F5D-4B6B-81C9-2B22530697FA}"/>
              </a:ext>
            </a:extLst>
          </p:cNvPr>
          <p:cNvSpPr txBox="1">
            <a:spLocks/>
          </p:cNvSpPr>
          <p:nvPr/>
        </p:nvSpPr>
        <p:spPr>
          <a:xfrm>
            <a:off x="199159" y="1609302"/>
            <a:ext cx="1185853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dirty="0">
                <a:solidFill>
                  <a:srgbClr val="115076"/>
                </a:solidFill>
              </a:rPr>
              <a:t>Lis le </a:t>
            </a:r>
            <a:r>
              <a:rPr lang="en-GB" sz="3200" dirty="0" err="1">
                <a:solidFill>
                  <a:srgbClr val="115076"/>
                </a:solidFill>
              </a:rPr>
              <a:t>poème</a:t>
            </a:r>
            <a:r>
              <a:rPr lang="en-GB" sz="3200" dirty="0">
                <a:solidFill>
                  <a:srgbClr val="115076"/>
                </a:solidFill>
              </a:rPr>
              <a:t> à haute </a:t>
            </a:r>
            <a:r>
              <a:rPr lang="en-GB" sz="3200" dirty="0" err="1">
                <a:solidFill>
                  <a:srgbClr val="115076"/>
                </a:solidFill>
              </a:rPr>
              <a:t>voix</a:t>
            </a:r>
            <a:r>
              <a:rPr lang="en-GB" sz="3200" dirty="0">
                <a:solidFill>
                  <a:srgbClr val="115076"/>
                </a:solidFill>
              </a:rPr>
              <a:t>. </a:t>
            </a:r>
            <a:r>
              <a:rPr lang="en-GB" sz="3200" dirty="0" err="1">
                <a:solidFill>
                  <a:srgbClr val="115076"/>
                </a:solidFill>
              </a:rPr>
              <a:t>Fais</a:t>
            </a:r>
            <a:r>
              <a:rPr lang="en-GB" sz="3200" dirty="0">
                <a:solidFill>
                  <a:srgbClr val="115076"/>
                </a:solidFill>
              </a:rPr>
              <a:t> attention </a:t>
            </a:r>
            <a:r>
              <a:rPr lang="en-GB" sz="3200" dirty="0">
                <a:solidFill>
                  <a:srgbClr val="115076"/>
                </a:solidFill>
                <a:effectLst>
                  <a:glow>
                    <a:srgbClr val="000000">
                      <a:alpha val="85000"/>
                    </a:srgbClr>
                  </a:glow>
                </a:effectLst>
              </a:rPr>
              <a:t>à la </a:t>
            </a:r>
            <a:r>
              <a:rPr lang="en-GB" sz="3200" dirty="0" err="1">
                <a:solidFill>
                  <a:srgbClr val="115076"/>
                </a:solidFill>
                <a:effectLst>
                  <a:glow>
                    <a:srgbClr val="000000">
                      <a:alpha val="85000"/>
                    </a:srgbClr>
                  </a:glow>
                </a:effectLst>
              </a:rPr>
              <a:t>répétition</a:t>
            </a:r>
            <a:r>
              <a:rPr lang="en-GB" sz="3200" dirty="0">
                <a:solidFill>
                  <a:srgbClr val="115076"/>
                </a:solidFill>
              </a:rPr>
              <a:t> - </a:t>
            </a:r>
            <a:r>
              <a:rPr lang="en-GB" sz="3200" dirty="0" err="1">
                <a:solidFill>
                  <a:srgbClr val="115076"/>
                </a:solidFill>
                <a:effectLst>
                  <a:glow>
                    <a:srgbClr val="000000">
                      <a:alpha val="85000"/>
                    </a:srgbClr>
                  </a:glow>
                </a:effectLst>
              </a:rPr>
              <a:t>exprime</a:t>
            </a:r>
            <a:r>
              <a:rPr lang="en-GB" sz="3200" dirty="0">
                <a:solidFill>
                  <a:srgbClr val="115076"/>
                </a:solidFill>
                <a:effectLst>
                  <a:glow>
                    <a:srgbClr val="000000">
                      <a:alpha val="85000"/>
                    </a:srgbClr>
                  </a:glow>
                </a:effectLst>
              </a:rPr>
              <a:t> la </a:t>
            </a:r>
            <a:r>
              <a:rPr lang="en-GB" sz="3200" dirty="0" err="1">
                <a:solidFill>
                  <a:srgbClr val="115076"/>
                </a:solidFill>
                <a:effectLst>
                  <a:glow>
                    <a:srgbClr val="000000">
                      <a:alpha val="85000"/>
                    </a:srgbClr>
                  </a:glow>
                </a:effectLst>
              </a:rPr>
              <a:t>monotonie</a:t>
            </a:r>
            <a:r>
              <a:rPr lang="en-GB" sz="3200" dirty="0">
                <a:solidFill>
                  <a:srgbClr val="115076"/>
                </a:solidFill>
                <a:effectLst>
                  <a:glow>
                    <a:srgbClr val="000000">
                      <a:alpha val="85000"/>
                    </a:srgbClr>
                  </a:glow>
                </a:effectLst>
              </a:rPr>
              <a:t>, la routine et </a:t>
            </a:r>
            <a:r>
              <a:rPr lang="en-GB" sz="3200" dirty="0" err="1">
                <a:solidFill>
                  <a:srgbClr val="115076"/>
                </a:solidFill>
                <a:effectLst>
                  <a:glow>
                    <a:srgbClr val="000000">
                      <a:alpha val="85000"/>
                    </a:srgbClr>
                  </a:glow>
                </a:effectLst>
              </a:rPr>
              <a:t>l’indifférence</a:t>
            </a:r>
            <a:r>
              <a:rPr lang="en-GB" sz="3200" dirty="0">
                <a:solidFill>
                  <a:srgbClr val="115076"/>
                </a:solidFill>
                <a:effectLst>
                  <a:glow>
                    <a:srgbClr val="000000">
                      <a:alpha val="85000"/>
                    </a:srgbClr>
                  </a:glow>
                </a:effectLst>
              </a:rPr>
              <a:t> !</a:t>
            </a:r>
          </a:p>
          <a:p>
            <a:pPr marL="0" indent="0">
              <a:buFont typeface="Arial" panose="020B0604020202020204" pitchFamily="34" charset="0"/>
              <a:buNone/>
            </a:pPr>
            <a:endParaRPr lang="en-GB" sz="3200" dirty="0">
              <a:solidFill>
                <a:srgbClr val="115076"/>
              </a:solidFill>
              <a:effectLst>
                <a:glow>
                  <a:srgbClr val="000000">
                    <a:alpha val="85000"/>
                  </a:srgbClr>
                </a:glow>
              </a:effectLst>
            </a:endParaRPr>
          </a:p>
          <a:p>
            <a:pPr marL="0" indent="0" algn="ctr">
              <a:buFont typeface="Arial" panose="020B0604020202020204" pitchFamily="34" charset="0"/>
              <a:buNone/>
            </a:pPr>
            <a:r>
              <a:rPr lang="en-GB" sz="4400" b="1" dirty="0" err="1">
                <a:solidFill>
                  <a:srgbClr val="115076"/>
                </a:solidFill>
                <a:effectLst>
                  <a:glow>
                    <a:srgbClr val="000000">
                      <a:alpha val="85000"/>
                    </a:srgbClr>
                  </a:glow>
                </a:effectLst>
              </a:rPr>
              <a:t>ou</a:t>
            </a:r>
            <a:endParaRPr lang="en-GB" sz="4400" b="1" dirty="0">
              <a:solidFill>
                <a:srgbClr val="115076"/>
              </a:solidFill>
              <a:effectLst>
                <a:glow>
                  <a:srgbClr val="000000">
                    <a:alpha val="85000"/>
                  </a:srgbClr>
                </a:glow>
              </a:effectLst>
            </a:endParaRPr>
          </a:p>
          <a:p>
            <a:pPr marL="0" indent="0">
              <a:buFont typeface="Arial" panose="020B0604020202020204" pitchFamily="34" charset="0"/>
              <a:buNone/>
            </a:pPr>
            <a:endParaRPr lang="en-GB" sz="3200" b="1" dirty="0">
              <a:solidFill>
                <a:srgbClr val="115076"/>
              </a:solidFill>
              <a:effectLst>
                <a:glow>
                  <a:srgbClr val="000000">
                    <a:alpha val="85000"/>
                  </a:srgbClr>
                </a:glow>
              </a:effectLst>
            </a:endParaRPr>
          </a:p>
          <a:p>
            <a:pPr marL="0" indent="0">
              <a:buFont typeface="Arial" panose="020B0604020202020204" pitchFamily="34" charset="0"/>
              <a:buNone/>
            </a:pPr>
            <a:r>
              <a:rPr lang="fr-FR" sz="3200" dirty="0">
                <a:solidFill>
                  <a:srgbClr val="115076"/>
                </a:solidFill>
              </a:rPr>
              <a:t>Choisis une ou deux lignes que tu trouves importantes</a:t>
            </a:r>
            <a:r>
              <a:rPr lang="fr-FR" sz="3200" b="1" dirty="0">
                <a:solidFill>
                  <a:srgbClr val="115076"/>
                </a:solidFill>
              </a:rPr>
              <a:t>. </a:t>
            </a:r>
            <a:r>
              <a:rPr lang="en-GB" sz="3200" dirty="0" err="1">
                <a:solidFill>
                  <a:srgbClr val="115076"/>
                </a:solidFill>
              </a:rPr>
              <a:t>Fais</a:t>
            </a:r>
            <a:r>
              <a:rPr lang="en-GB" sz="3200" dirty="0">
                <a:solidFill>
                  <a:srgbClr val="115076"/>
                </a:solidFill>
              </a:rPr>
              <a:t> </a:t>
            </a:r>
            <a:r>
              <a:rPr lang="en-GB" sz="3200" dirty="0" err="1">
                <a:solidFill>
                  <a:srgbClr val="115076"/>
                </a:solidFill>
              </a:rPr>
              <a:t>une</a:t>
            </a:r>
            <a:r>
              <a:rPr lang="en-GB" sz="3200" dirty="0">
                <a:solidFill>
                  <a:srgbClr val="115076"/>
                </a:solidFill>
              </a:rPr>
              <a:t> </a:t>
            </a:r>
            <a:r>
              <a:rPr lang="en-GB" sz="3200" dirty="0" err="1">
                <a:solidFill>
                  <a:srgbClr val="115076"/>
                </a:solidFill>
              </a:rPr>
              <a:t>présentation</a:t>
            </a:r>
            <a:r>
              <a:rPr lang="en-GB" sz="3200" dirty="0">
                <a:solidFill>
                  <a:srgbClr val="115076"/>
                </a:solidFill>
              </a:rPr>
              <a:t> </a:t>
            </a:r>
            <a:r>
              <a:rPr lang="en-GB" sz="3200" dirty="0" err="1">
                <a:solidFill>
                  <a:srgbClr val="115076"/>
                </a:solidFill>
              </a:rPr>
              <a:t>mémorisée</a:t>
            </a:r>
            <a:r>
              <a:rPr lang="en-GB" sz="3200" dirty="0">
                <a:solidFill>
                  <a:srgbClr val="115076"/>
                </a:solidFill>
              </a:rPr>
              <a:t> et creative, avec un(e) </a:t>
            </a:r>
            <a:r>
              <a:rPr lang="en-GB" sz="3200" dirty="0" err="1">
                <a:solidFill>
                  <a:srgbClr val="115076"/>
                </a:solidFill>
              </a:rPr>
              <a:t>partenaire</a:t>
            </a:r>
            <a:r>
              <a:rPr lang="en-GB" sz="3200" dirty="0">
                <a:solidFill>
                  <a:srgbClr val="115076"/>
                </a:solidFill>
              </a:rPr>
              <a:t> </a:t>
            </a:r>
            <a:r>
              <a:rPr lang="en-GB" sz="3200" dirty="0" err="1">
                <a:solidFill>
                  <a:srgbClr val="115076"/>
                </a:solidFill>
              </a:rPr>
              <a:t>ou</a:t>
            </a:r>
            <a:r>
              <a:rPr lang="en-GB" sz="3200" dirty="0">
                <a:solidFill>
                  <a:srgbClr val="115076"/>
                </a:solidFill>
              </a:rPr>
              <a:t> </a:t>
            </a:r>
            <a:r>
              <a:rPr lang="en-GB" sz="3200" dirty="0" err="1">
                <a:solidFill>
                  <a:srgbClr val="115076"/>
                </a:solidFill>
              </a:rPr>
              <a:t>en</a:t>
            </a:r>
            <a:r>
              <a:rPr lang="en-GB" sz="3200" dirty="0">
                <a:solidFill>
                  <a:srgbClr val="115076"/>
                </a:solidFill>
              </a:rPr>
              <a:t> </a:t>
            </a:r>
            <a:r>
              <a:rPr lang="en-GB" sz="3200" dirty="0" err="1">
                <a:solidFill>
                  <a:srgbClr val="115076"/>
                </a:solidFill>
              </a:rPr>
              <a:t>groupe</a:t>
            </a:r>
            <a:r>
              <a:rPr lang="en-GB" sz="3200" dirty="0">
                <a:solidFill>
                  <a:srgbClr val="115076"/>
                </a:solidFill>
              </a:rPr>
              <a:t>.</a:t>
            </a:r>
            <a:endParaRPr lang="fr-FR" sz="3200" b="1" dirty="0">
              <a:solidFill>
                <a:srgbClr val="115076"/>
              </a:solidFill>
            </a:endParaRPr>
          </a:p>
          <a:p>
            <a:endParaRPr lang="en-GB" sz="3200" b="1" dirty="0">
              <a:solidFill>
                <a:srgbClr val="115076"/>
              </a:solidFill>
            </a:endParaRPr>
          </a:p>
          <a:p>
            <a:endParaRPr lang="en-GB" sz="3200" dirty="0">
              <a:solidFill>
                <a:srgbClr val="115076"/>
              </a:solidFill>
            </a:endParaRPr>
          </a:p>
        </p:txBody>
      </p:sp>
      <p:sp>
        <p:nvSpPr>
          <p:cNvPr id="4" name="Rounded Rectangle 46">
            <a:extLst>
              <a:ext uri="{FF2B5EF4-FFF2-40B4-BE49-F238E27FC236}">
                <a16:creationId xmlns:a16="http://schemas.microsoft.com/office/drawing/2014/main" id="{AC9A159B-C9E5-4FB1-92B9-3FE2C0A12611}"/>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5877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fade">
                                      <p:cBhvr>
                                        <p:cTn id="1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Écris</a:t>
            </a:r>
            <a:r>
              <a:rPr lang="en-GB" sz="3600" b="1" dirty="0">
                <a:solidFill>
                  <a:schemeClr val="bg1"/>
                </a:solidFill>
              </a:rPr>
              <a:t> </a:t>
            </a:r>
            <a:r>
              <a:rPr lang="en-GB" sz="3600" b="1" dirty="0" err="1">
                <a:solidFill>
                  <a:schemeClr val="bg1"/>
                </a:solidFill>
              </a:rPr>
              <a:t>en</a:t>
            </a:r>
            <a:r>
              <a:rPr lang="en-GB" sz="3600" b="1" dirty="0">
                <a:solidFill>
                  <a:schemeClr val="bg1"/>
                </a:solidFill>
              </a:rPr>
              <a:t> </a:t>
            </a:r>
            <a:r>
              <a:rPr lang="en-GB" sz="3600" b="1" dirty="0" err="1">
                <a:solidFill>
                  <a:schemeClr val="bg1"/>
                </a:solidFill>
              </a:rPr>
              <a:t>français</a:t>
            </a:r>
            <a:r>
              <a:rPr lang="en-GB" sz="3600" b="1" dirty="0">
                <a:solidFill>
                  <a:schemeClr val="bg1"/>
                </a:solidFill>
              </a:rPr>
              <a:t> !</a:t>
            </a:r>
          </a:p>
        </p:txBody>
      </p:sp>
      <p:sp>
        <p:nvSpPr>
          <p:cNvPr id="5" name="TextBox 4">
            <a:extLst>
              <a:ext uri="{FF2B5EF4-FFF2-40B4-BE49-F238E27FC236}">
                <a16:creationId xmlns:a16="http://schemas.microsoft.com/office/drawing/2014/main" id="{2B2C8E9D-B23E-4BA1-B728-06A5E2F4011D}"/>
              </a:ext>
            </a:extLst>
          </p:cNvPr>
          <p:cNvSpPr txBox="1"/>
          <p:nvPr/>
        </p:nvSpPr>
        <p:spPr>
          <a:xfrm>
            <a:off x="282080" y="1352897"/>
            <a:ext cx="7348487" cy="415498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Réponds</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aux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Combien</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de matières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étudies-tu</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au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collège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Quelle matière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aimes-tu</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Pourquoi</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aimes-tu</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ça</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Aimes-tu</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le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professeur</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 la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professeure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Comment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est-il</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 / Comment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est-elle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6" name="TextBox 5">
            <a:extLst>
              <a:ext uri="{FF2B5EF4-FFF2-40B4-BE49-F238E27FC236}">
                <a16:creationId xmlns:a16="http://schemas.microsoft.com/office/drawing/2014/main" id="{BDA19A75-E667-4421-B10D-F89E5C7C7E5C}"/>
              </a:ext>
            </a:extLst>
          </p:cNvPr>
          <p:cNvSpPr txBox="1"/>
          <p:nvPr/>
        </p:nvSpPr>
        <p:spPr>
          <a:xfrm>
            <a:off x="8042770" y="1106306"/>
            <a:ext cx="3867150" cy="783193"/>
          </a:xfrm>
          <a:prstGeom prst="wedgeRoundRectCallout">
            <a:avLst>
              <a:gd name="adj1" fmla="val -44874"/>
              <a:gd name="adj2" fmla="val 69554"/>
              <a:gd name="adj3" fmla="val 16667"/>
            </a:avLst>
          </a:prstGeom>
          <a:solidFill>
            <a:schemeClr val="accent1">
              <a:lumMod val="50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Use a dictionary to look up any words you don’t know!</a:t>
            </a:r>
          </a:p>
        </p:txBody>
      </p:sp>
      <p:sp>
        <p:nvSpPr>
          <p:cNvPr id="3" name="TextBox 2">
            <a:extLst>
              <a:ext uri="{FF2B5EF4-FFF2-40B4-BE49-F238E27FC236}">
                <a16:creationId xmlns:a16="http://schemas.microsoft.com/office/drawing/2014/main" id="{B74C7780-0DDC-4CF1-A5A7-C6493E94C592}"/>
              </a:ext>
            </a:extLst>
          </p:cNvPr>
          <p:cNvSpPr txBox="1"/>
          <p:nvPr/>
        </p:nvSpPr>
        <p:spPr>
          <a:xfrm>
            <a:off x="857250" y="2483587"/>
            <a:ext cx="463780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J’étudie</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douze</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 matières au </a:t>
            </a: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collège</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a:t>
            </a:r>
          </a:p>
        </p:txBody>
      </p:sp>
      <p:sp>
        <p:nvSpPr>
          <p:cNvPr id="12" name="TextBox 11">
            <a:extLst>
              <a:ext uri="{FF2B5EF4-FFF2-40B4-BE49-F238E27FC236}">
                <a16:creationId xmlns:a16="http://schemas.microsoft.com/office/drawing/2014/main" id="{1A2D75F7-56C3-4636-A83D-0412B3E696D0}"/>
              </a:ext>
            </a:extLst>
          </p:cNvPr>
          <p:cNvSpPr txBox="1"/>
          <p:nvPr/>
        </p:nvSpPr>
        <p:spPr>
          <a:xfrm>
            <a:off x="857250" y="3186902"/>
            <a:ext cx="244009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J’aime</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 le </a:t>
            </a: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français</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a:t>
            </a:r>
          </a:p>
        </p:txBody>
      </p:sp>
      <p:sp>
        <p:nvSpPr>
          <p:cNvPr id="13" name="TextBox 12">
            <a:extLst>
              <a:ext uri="{FF2B5EF4-FFF2-40B4-BE49-F238E27FC236}">
                <a16:creationId xmlns:a16="http://schemas.microsoft.com/office/drawing/2014/main" id="{F4188C10-A2BE-4BD9-894E-CA5F025A1154}"/>
              </a:ext>
            </a:extLst>
          </p:cNvPr>
          <p:cNvSpPr txBox="1"/>
          <p:nvPr/>
        </p:nvSpPr>
        <p:spPr>
          <a:xfrm>
            <a:off x="835568" y="3951694"/>
            <a:ext cx="701506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Parce</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 que je </a:t>
            </a: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trouve</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ça</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intéressant</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J’aime</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 lire et </a:t>
            </a: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écrire</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a:t>
            </a:r>
          </a:p>
        </p:txBody>
      </p:sp>
      <p:sp>
        <p:nvSpPr>
          <p:cNvPr id="14" name="TextBox 13">
            <a:extLst>
              <a:ext uri="{FF2B5EF4-FFF2-40B4-BE49-F238E27FC236}">
                <a16:creationId xmlns:a16="http://schemas.microsoft.com/office/drawing/2014/main" id="{1BA45AA3-2E56-4552-81CC-BEF70CA0D65B}"/>
              </a:ext>
            </a:extLst>
          </p:cNvPr>
          <p:cNvSpPr txBox="1"/>
          <p:nvPr/>
        </p:nvSpPr>
        <p:spPr>
          <a:xfrm>
            <a:off x="857250" y="4655009"/>
            <a:ext cx="75854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Oui</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 !</a:t>
            </a:r>
          </a:p>
        </p:txBody>
      </p:sp>
      <p:sp>
        <p:nvSpPr>
          <p:cNvPr id="15" name="TextBox 14">
            <a:extLst>
              <a:ext uri="{FF2B5EF4-FFF2-40B4-BE49-F238E27FC236}">
                <a16:creationId xmlns:a16="http://schemas.microsoft.com/office/drawing/2014/main" id="{EE3399E8-9695-487B-A123-2C5DBB843C16}"/>
              </a:ext>
            </a:extLst>
          </p:cNvPr>
          <p:cNvSpPr txBox="1"/>
          <p:nvPr/>
        </p:nvSpPr>
        <p:spPr>
          <a:xfrm>
            <a:off x="857250" y="5361607"/>
            <a:ext cx="513794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La </a:t>
            </a: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professeure</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est</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sympa</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 et </a:t>
            </a: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intelligente</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a:t>
            </a:r>
          </a:p>
        </p:txBody>
      </p:sp>
      <p:sp>
        <p:nvSpPr>
          <p:cNvPr id="7" name="TextBox 6">
            <a:extLst>
              <a:ext uri="{FF2B5EF4-FFF2-40B4-BE49-F238E27FC236}">
                <a16:creationId xmlns:a16="http://schemas.microsoft.com/office/drawing/2014/main" id="{48C6455C-0251-408D-9AB9-9BBF416BD2D3}"/>
              </a:ext>
            </a:extLst>
          </p:cNvPr>
          <p:cNvSpPr txBox="1"/>
          <p:nvPr/>
        </p:nvSpPr>
        <p:spPr>
          <a:xfrm>
            <a:off x="3956323" y="1354008"/>
            <a:ext cx="364875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Lis les </a:t>
            </a: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réponses</a:t>
            </a: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 de </a:t>
            </a: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Léa</a:t>
            </a: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a:t>
            </a:r>
          </a:p>
        </p:txBody>
      </p:sp>
      <p:pic>
        <p:nvPicPr>
          <p:cNvPr id="9" name="Picture 8">
            <a:extLst>
              <a:ext uri="{FF2B5EF4-FFF2-40B4-BE49-F238E27FC236}">
                <a16:creationId xmlns:a16="http://schemas.microsoft.com/office/drawing/2014/main" id="{D60208F1-B32E-46F8-9D6C-017EFE7F26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4055" y="2151694"/>
            <a:ext cx="3600000" cy="3600000"/>
          </a:xfrm>
          <a:prstGeom prst="rect">
            <a:avLst/>
          </a:prstGeom>
        </p:spPr>
      </p:pic>
      <p:pic>
        <p:nvPicPr>
          <p:cNvPr id="16" name="Picture 15" descr="background rectangle">
            <a:extLst>
              <a:ext uri="{FF2B5EF4-FFF2-40B4-BE49-F238E27FC236}">
                <a16:creationId xmlns:a16="http://schemas.microsoft.com/office/drawing/2014/main" id="{06049BF3-8F93-4541-9EC0-2484B70AC62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17" name="Title 3">
            <a:extLst>
              <a:ext uri="{FF2B5EF4-FFF2-40B4-BE49-F238E27FC236}">
                <a16:creationId xmlns:a16="http://schemas.microsoft.com/office/drawing/2014/main" id="{28B61E79-5772-49A4-942B-AA230C1FCFB5}"/>
              </a:ext>
            </a:extLst>
          </p:cNvPr>
          <p:cNvSpPr txBox="1">
            <a:spLocks/>
          </p:cNvSpPr>
          <p:nvPr/>
        </p:nvSpPr>
        <p:spPr>
          <a:xfrm>
            <a:off x="0" y="296864"/>
            <a:ext cx="5265384" cy="7078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a:solidFill>
                  <a:schemeClr val="bg1"/>
                </a:solidFill>
              </a:rPr>
              <a:t>Écris en français !</a:t>
            </a:r>
            <a:endParaRPr lang="en-GB" sz="3600" b="1" dirty="0">
              <a:solidFill>
                <a:schemeClr val="bg1"/>
              </a:solidFill>
            </a:endParaRPr>
          </a:p>
        </p:txBody>
      </p:sp>
      <p:sp>
        <p:nvSpPr>
          <p:cNvPr id="18" name="Rounded Rectangle 46">
            <a:extLst>
              <a:ext uri="{FF2B5EF4-FFF2-40B4-BE49-F238E27FC236}">
                <a16:creationId xmlns:a16="http://schemas.microsoft.com/office/drawing/2014/main" id="{E537B6DE-B538-4476-9333-04B61D275E60}"/>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4860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4" grpId="0"/>
      <p:bldP spid="1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Table 38">
            <a:extLst>
              <a:ext uri="{FF2B5EF4-FFF2-40B4-BE49-F238E27FC236}">
                <a16:creationId xmlns:a16="http://schemas.microsoft.com/office/drawing/2014/main" id="{D87E9794-DF95-403D-BDDB-546F1EAA7575}"/>
              </a:ext>
            </a:extLst>
          </p:cNvPr>
          <p:cNvGraphicFramePr>
            <a:graphicFrameLocks noGrp="1"/>
          </p:cNvGraphicFramePr>
          <p:nvPr/>
        </p:nvGraphicFramePr>
        <p:xfrm>
          <a:off x="188940" y="3856447"/>
          <a:ext cx="6654800" cy="2377440"/>
        </p:xfrm>
        <a:graphic>
          <a:graphicData uri="http://schemas.openxmlformats.org/drawingml/2006/table">
            <a:tbl>
              <a:tblPr firstRow="1" bandRow="1">
                <a:tableStyleId>{2D5ABB26-0587-4C30-8999-92F81FD0307C}</a:tableStyleId>
              </a:tblPr>
              <a:tblGrid>
                <a:gridCol w="3327400">
                  <a:extLst>
                    <a:ext uri="{9D8B030D-6E8A-4147-A177-3AD203B41FA5}">
                      <a16:colId xmlns:a16="http://schemas.microsoft.com/office/drawing/2014/main" val="1188635614"/>
                    </a:ext>
                  </a:extLst>
                </a:gridCol>
                <a:gridCol w="3327400">
                  <a:extLst>
                    <a:ext uri="{9D8B030D-6E8A-4147-A177-3AD203B41FA5}">
                      <a16:colId xmlns:a16="http://schemas.microsoft.com/office/drawing/2014/main" val="711741784"/>
                    </a:ext>
                  </a:extLst>
                </a:gridCol>
              </a:tblGrid>
              <a:tr h="985213">
                <a:tc>
                  <a:txBody>
                    <a:bodyPr/>
                    <a:lstStyle/>
                    <a:p>
                      <a:pPr algn="ctr"/>
                      <a:r>
                        <a:rPr lang="en-GB" sz="2400" b="0" i="0" dirty="0">
                          <a:solidFill>
                            <a:srgbClr val="115076"/>
                          </a:solidFill>
                          <a:latin typeface="Century Gothic" panose="020B0502020202020204" pitchFamily="34" charset="0"/>
                        </a:rPr>
                        <a:t>Questions:</a:t>
                      </a:r>
                    </a:p>
                    <a:p>
                      <a:pPr algn="ctr"/>
                      <a:r>
                        <a:rPr lang="en-GB" sz="2400" b="0" i="0" dirty="0" err="1">
                          <a:solidFill>
                            <a:srgbClr val="115076"/>
                          </a:solidFill>
                          <a:latin typeface="Century Gothic" panose="020B0502020202020204" pitchFamily="34" charset="0"/>
                        </a:rPr>
                        <a:t>combien</a:t>
                      </a:r>
                      <a:r>
                        <a:rPr lang="en-GB" sz="2400" b="0" dirty="0">
                          <a:solidFill>
                            <a:srgbClr val="115076"/>
                          </a:solidFill>
                        </a:rPr>
                        <a:t> ?</a:t>
                      </a:r>
                    </a:p>
                    <a:p>
                      <a:pPr algn="ctr"/>
                      <a:r>
                        <a:rPr lang="en-GB" sz="2400" b="0" dirty="0" err="1">
                          <a:solidFill>
                            <a:srgbClr val="115076"/>
                          </a:solidFill>
                        </a:rPr>
                        <a:t>quel</a:t>
                      </a:r>
                      <a:r>
                        <a:rPr lang="en-GB" sz="2400" b="0" dirty="0">
                          <a:solidFill>
                            <a:srgbClr val="115076"/>
                          </a:solidFill>
                        </a:rPr>
                        <a:t>(le) ?</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sz="2400" b="0" i="0" dirty="0" err="1">
                          <a:solidFill>
                            <a:srgbClr val="115076"/>
                          </a:solidFill>
                          <a:latin typeface="Century Gothic" panose="020B0502020202020204" pitchFamily="34" charset="0"/>
                        </a:rPr>
                        <a:t>Réponses</a:t>
                      </a:r>
                      <a:r>
                        <a:rPr lang="en-GB" sz="2400" b="0" i="0" dirty="0">
                          <a:solidFill>
                            <a:srgbClr val="115076"/>
                          </a:solidFill>
                          <a:latin typeface="Century Gothic" panose="020B0502020202020204" pitchFamily="34" charset="0"/>
                        </a:rPr>
                        <a:t>:</a:t>
                      </a:r>
                    </a:p>
                    <a:p>
                      <a:pPr algn="ctr"/>
                      <a:endParaRPr lang="en-GB" sz="2400" b="1" dirty="0">
                        <a:solidFill>
                          <a:srgbClr val="115076"/>
                        </a:solidFill>
                      </a:endParaRPr>
                    </a:p>
                    <a:p>
                      <a:pPr algn="ctr"/>
                      <a:endParaRPr lang="en-GB" sz="2400" b="1"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3680893975"/>
                  </a:ext>
                </a:extLst>
              </a:tr>
              <a:tr h="658280">
                <a:tc>
                  <a:txBody>
                    <a:bodyPr/>
                    <a:lstStyle/>
                    <a:p>
                      <a:pPr algn="ctr"/>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endParaRPr lang="en-GB" sz="2400" b="0" i="0" dirty="0">
                        <a:solidFill>
                          <a:srgbClr val="115076"/>
                        </a:solidFill>
                        <a:latin typeface="Century Gothic" panose="020B0502020202020204" pitchFamily="34" charset="0"/>
                      </a:endParaRPr>
                    </a:p>
                    <a:p>
                      <a:pPr algn="ctr"/>
                      <a:endParaRPr lang="en-GB" sz="2400" b="0" i="0" dirty="0">
                        <a:solidFill>
                          <a:srgbClr val="115076"/>
                        </a:solidFill>
                        <a:latin typeface="Century Gothic" panose="020B0502020202020204" pitchFamily="34" charset="0"/>
                      </a:endParaRPr>
                    </a:p>
                    <a:p>
                      <a:pPr algn="ct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2043496477"/>
                  </a:ext>
                </a:extLst>
              </a:tr>
            </a:tbl>
          </a:graphicData>
        </a:graphic>
      </p:graphicFrame>
      <p:graphicFrame>
        <p:nvGraphicFramePr>
          <p:cNvPr id="9" name="Table 8">
            <a:extLst>
              <a:ext uri="{FF2B5EF4-FFF2-40B4-BE49-F238E27FC236}">
                <a16:creationId xmlns:a16="http://schemas.microsoft.com/office/drawing/2014/main" id="{96236C35-AFD2-4C90-B163-C31229E8217D}"/>
              </a:ext>
            </a:extLst>
          </p:cNvPr>
          <p:cNvGraphicFramePr>
            <a:graphicFrameLocks noGrp="1"/>
          </p:cNvGraphicFramePr>
          <p:nvPr/>
        </p:nvGraphicFramePr>
        <p:xfrm>
          <a:off x="188940" y="1756898"/>
          <a:ext cx="6654800" cy="1847000"/>
        </p:xfrm>
        <a:graphic>
          <a:graphicData uri="http://schemas.openxmlformats.org/drawingml/2006/table">
            <a:tbl>
              <a:tblPr firstRow="1" bandRow="1">
                <a:tableStyleId>{2D5ABB26-0587-4C30-8999-92F81FD0307C}</a:tableStyleId>
              </a:tblPr>
              <a:tblGrid>
                <a:gridCol w="3327400">
                  <a:extLst>
                    <a:ext uri="{9D8B030D-6E8A-4147-A177-3AD203B41FA5}">
                      <a16:colId xmlns:a16="http://schemas.microsoft.com/office/drawing/2014/main" val="1188635614"/>
                    </a:ext>
                  </a:extLst>
                </a:gridCol>
                <a:gridCol w="3327400">
                  <a:extLst>
                    <a:ext uri="{9D8B030D-6E8A-4147-A177-3AD203B41FA5}">
                      <a16:colId xmlns:a16="http://schemas.microsoft.com/office/drawing/2014/main" val="711741784"/>
                    </a:ext>
                  </a:extLst>
                </a:gridCol>
              </a:tblGrid>
              <a:tr h="658280">
                <a:tc>
                  <a:txBody>
                    <a:bodyPr/>
                    <a:lstStyle/>
                    <a:p>
                      <a:pPr algn="ctr"/>
                      <a:r>
                        <a:rPr lang="en-GB" sz="2400" b="0" i="0" dirty="0">
                          <a:solidFill>
                            <a:srgbClr val="115076"/>
                          </a:solidFill>
                          <a:latin typeface="Century Gothic" panose="020B0502020202020204" pitchFamily="34" charset="0"/>
                        </a:rPr>
                        <a:t>Questions:</a:t>
                      </a:r>
                    </a:p>
                    <a:p>
                      <a:pPr algn="ctr"/>
                      <a:r>
                        <a:rPr lang="en-GB" sz="2400" b="0" i="0" dirty="0" err="1">
                          <a:solidFill>
                            <a:srgbClr val="115076"/>
                          </a:solidFill>
                          <a:latin typeface="Century Gothic" panose="020B0502020202020204" pitchFamily="34" charset="0"/>
                        </a:rPr>
                        <a:t>combien</a:t>
                      </a:r>
                      <a:r>
                        <a:rPr lang="en-GB" sz="2400" b="0" dirty="0">
                          <a:solidFill>
                            <a:srgbClr val="115076"/>
                          </a:solidFill>
                        </a:rPr>
                        <a:t> ?</a:t>
                      </a:r>
                    </a:p>
                    <a:p>
                      <a:pPr algn="ctr"/>
                      <a:r>
                        <a:rPr lang="en-GB" sz="2400" b="0" dirty="0" err="1">
                          <a:solidFill>
                            <a:srgbClr val="115076"/>
                          </a:solidFill>
                        </a:rPr>
                        <a:t>quel</a:t>
                      </a:r>
                      <a:r>
                        <a:rPr lang="en-GB" sz="2400" b="0" dirty="0">
                          <a:solidFill>
                            <a:srgbClr val="115076"/>
                          </a:solidFill>
                        </a:rPr>
                        <a:t>(le) ?</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sz="2400" b="0" i="0" dirty="0" err="1">
                          <a:solidFill>
                            <a:srgbClr val="115076"/>
                          </a:solidFill>
                          <a:latin typeface="Century Gothic" panose="020B0502020202020204" pitchFamily="34" charset="0"/>
                        </a:rPr>
                        <a:t>Réponses</a:t>
                      </a:r>
                      <a:r>
                        <a:rPr lang="en-GB" sz="2400" b="0" i="0" dirty="0">
                          <a:solidFill>
                            <a:srgbClr val="115076"/>
                          </a:solidFill>
                          <a:latin typeface="Century Gothic" panose="020B0502020202020204" pitchFamily="34" charset="0"/>
                        </a:rPr>
                        <a:t>:</a:t>
                      </a:r>
                    </a:p>
                    <a:p>
                      <a:pPr algn="ctr"/>
                      <a:endParaRPr lang="en-GB" sz="2400" b="1" dirty="0">
                        <a:solidFill>
                          <a:srgbClr val="115076"/>
                        </a:solidFill>
                      </a:endParaRPr>
                    </a:p>
                    <a:p>
                      <a:pPr algn="ctr"/>
                      <a:endParaRPr lang="en-GB" sz="2400" b="1"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3680893975"/>
                  </a:ext>
                </a:extLst>
              </a:tr>
              <a:tr h="658280">
                <a:tc>
                  <a:txBody>
                    <a:bodyPr/>
                    <a:lstStyle/>
                    <a:p>
                      <a:pPr algn="ctr"/>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endParaRPr lang="en-GB" sz="24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2043496477"/>
                  </a:ext>
                </a:extLst>
              </a:tr>
            </a:tbl>
          </a:graphicData>
        </a:graphic>
      </p:graphicFrame>
      <p:sp>
        <p:nvSpPr>
          <p:cNvPr id="4" name="Title 3"/>
          <p:cNvSpPr>
            <a:spLocks noGrp="1"/>
          </p:cNvSpPr>
          <p:nvPr>
            <p:ph type="title"/>
          </p:nvPr>
        </p:nvSpPr>
        <p:spPr>
          <a:xfrm>
            <a:off x="188942" y="296864"/>
            <a:ext cx="5265384" cy="707849"/>
          </a:xfrm>
        </p:spPr>
        <p:txBody>
          <a:bodyPr>
            <a:noAutofit/>
          </a:bodyPr>
          <a:lstStyle/>
          <a:p>
            <a:r>
              <a:rPr lang="en-GB" sz="3600" b="1" dirty="0" err="1">
                <a:solidFill>
                  <a:schemeClr val="bg1"/>
                </a:solidFill>
              </a:rPr>
              <a:t>Parle</a:t>
            </a:r>
            <a:r>
              <a:rPr lang="en-GB" sz="3600" b="1" dirty="0">
                <a:solidFill>
                  <a:schemeClr val="bg1"/>
                </a:solidFill>
              </a:rPr>
              <a:t> </a:t>
            </a:r>
            <a:r>
              <a:rPr lang="en-GB" sz="3600" b="1" dirty="0" err="1">
                <a:solidFill>
                  <a:schemeClr val="bg1"/>
                </a:solidFill>
              </a:rPr>
              <a:t>en</a:t>
            </a:r>
            <a:r>
              <a:rPr lang="en-GB" sz="3600" b="1" dirty="0">
                <a:solidFill>
                  <a:schemeClr val="bg1"/>
                </a:solidFill>
              </a:rPr>
              <a:t> </a:t>
            </a:r>
            <a:r>
              <a:rPr lang="en-GB" sz="3600" b="1" dirty="0" err="1">
                <a:solidFill>
                  <a:schemeClr val="bg1"/>
                </a:solidFill>
              </a:rPr>
              <a:t>français</a:t>
            </a:r>
            <a:r>
              <a:rPr lang="en-GB" sz="3600" b="1" dirty="0">
                <a:solidFill>
                  <a:schemeClr val="bg1"/>
                </a:solidFill>
              </a:rPr>
              <a:t> !</a:t>
            </a:r>
          </a:p>
        </p:txBody>
      </p:sp>
      <p:sp>
        <p:nvSpPr>
          <p:cNvPr id="2" name="TextBox 1">
            <a:extLst>
              <a:ext uri="{FF2B5EF4-FFF2-40B4-BE49-F238E27FC236}">
                <a16:creationId xmlns:a16="http://schemas.microsoft.com/office/drawing/2014/main" id="{9289CFE7-BD29-4B42-976A-B001961FF707}"/>
              </a:ext>
            </a:extLst>
          </p:cNvPr>
          <p:cNvSpPr txBox="1"/>
          <p:nvPr/>
        </p:nvSpPr>
        <p:spPr>
          <a:xfrm>
            <a:off x="134005" y="1208548"/>
            <a:ext cx="1021465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Parle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avec un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partenaire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Fais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des questions et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donne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des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réponses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sp>
        <p:nvSpPr>
          <p:cNvPr id="3" name="TextBox 2">
            <a:extLst>
              <a:ext uri="{FF2B5EF4-FFF2-40B4-BE49-F238E27FC236}">
                <a16:creationId xmlns:a16="http://schemas.microsoft.com/office/drawing/2014/main" id="{3E290B99-4A81-4872-B6E7-AA47D3A1A928}"/>
              </a:ext>
            </a:extLst>
          </p:cNvPr>
          <p:cNvSpPr txBox="1"/>
          <p:nvPr/>
        </p:nvSpPr>
        <p:spPr>
          <a:xfrm>
            <a:off x="7034867" y="1766497"/>
            <a:ext cx="4875053" cy="2246769"/>
          </a:xfrm>
          <a:prstGeom prst="rect">
            <a:avLst/>
          </a:prstGeom>
          <a:noFill/>
          <a:ln>
            <a:solidFill>
              <a:srgbClr val="115076"/>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Exemple</a:t>
            </a:r>
            <a:endPar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A: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Combien</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de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chiens</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as-</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tu</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B: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J’ai</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deux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chiens</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A: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Quel</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chien</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demandes-tu</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B: Je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demande</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un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chien</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sage.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Je ne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demande</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pas de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chien</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calme</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7" name="TextBox 6">
            <a:extLst>
              <a:ext uri="{FF2B5EF4-FFF2-40B4-BE49-F238E27FC236}">
                <a16:creationId xmlns:a16="http://schemas.microsoft.com/office/drawing/2014/main" id="{AA55487F-F6DA-45FA-B128-3C805CFF78EB}"/>
              </a:ext>
            </a:extLst>
          </p:cNvPr>
          <p:cNvSpPr txBox="1"/>
          <p:nvPr/>
        </p:nvSpPr>
        <p:spPr>
          <a:xfrm>
            <a:off x="120859" y="3037675"/>
            <a:ext cx="34439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un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chien</a:t>
            </a:r>
            <a:r>
              <a:rPr lang="en-GB" sz="2400" dirty="0">
                <a:solidFill>
                  <a:srgbClr val="115076"/>
                </a:solidFill>
                <a:latin typeface="Century Gothic" panose="020F0302020204030204"/>
              </a:rPr>
              <a:t> </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(demander) </a:t>
            </a:r>
          </a:p>
        </p:txBody>
      </p:sp>
      <p:pic>
        <p:nvPicPr>
          <p:cNvPr id="22530" name="Picture 2" descr="Free Free Dog Clipart, Download Free Clip Art, Free Clip Art on ...">
            <a:extLst>
              <a:ext uri="{FF2B5EF4-FFF2-40B4-BE49-F238E27FC236}">
                <a16:creationId xmlns:a16="http://schemas.microsoft.com/office/drawing/2014/main" id="{FDEB7C3E-8287-4338-95D7-3C7430CB3A0D}"/>
              </a:ext>
            </a:extLst>
          </p:cNvPr>
          <p:cNvPicPr>
            <a:picLocks noChangeAspect="1" noChangeArrowheads="1"/>
          </p:cNvPicPr>
          <p:nvPr/>
        </p:nvPicPr>
        <p:blipFill>
          <a:blip r:embed="rId3"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4195539" y="5113777"/>
            <a:ext cx="854667" cy="720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Free Free Dog Clipart, Download Free Clip Art, Free Clip Art on ...">
            <a:extLst>
              <a:ext uri="{FF2B5EF4-FFF2-40B4-BE49-F238E27FC236}">
                <a16:creationId xmlns:a16="http://schemas.microsoft.com/office/drawing/2014/main" id="{5FCCC772-4BA2-4F2C-BD00-DA27502A48E7}"/>
              </a:ext>
            </a:extLst>
          </p:cNvPr>
          <p:cNvPicPr>
            <a:picLocks noChangeAspect="1" noChangeArrowheads="1"/>
          </p:cNvPicPr>
          <p:nvPr/>
        </p:nvPicPr>
        <p:blipFill>
          <a:blip r:embed="rId3"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241333" y="5113777"/>
            <a:ext cx="854667" cy="72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54109FA-FB85-4857-AFF2-73E00538D91F}"/>
              </a:ext>
            </a:extLst>
          </p:cNvPr>
          <p:cNvSpPr txBox="1"/>
          <p:nvPr/>
        </p:nvSpPr>
        <p:spPr>
          <a:xfrm>
            <a:off x="4223563" y="5833777"/>
            <a:ext cx="79861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sage</a:t>
            </a:r>
          </a:p>
        </p:txBody>
      </p:sp>
      <p:sp>
        <p:nvSpPr>
          <p:cNvPr id="41" name="TextBox 40">
            <a:extLst>
              <a:ext uri="{FF2B5EF4-FFF2-40B4-BE49-F238E27FC236}">
                <a16:creationId xmlns:a16="http://schemas.microsoft.com/office/drawing/2014/main" id="{A6B3550E-00D7-47E1-97D5-0C94E9B71B3C}"/>
              </a:ext>
            </a:extLst>
          </p:cNvPr>
          <p:cNvSpPr txBox="1"/>
          <p:nvPr/>
        </p:nvSpPr>
        <p:spPr>
          <a:xfrm>
            <a:off x="5176383" y="5833777"/>
            <a:ext cx="98456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calme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2" name="TextBox 11">
            <a:extLst>
              <a:ext uri="{FF2B5EF4-FFF2-40B4-BE49-F238E27FC236}">
                <a16:creationId xmlns:a16="http://schemas.microsoft.com/office/drawing/2014/main" id="{86F984D1-4B17-4267-BBD1-171D3CE7EA05}"/>
              </a:ext>
            </a:extLst>
          </p:cNvPr>
          <p:cNvSpPr txBox="1"/>
          <p:nvPr/>
        </p:nvSpPr>
        <p:spPr>
          <a:xfrm>
            <a:off x="188940" y="1766497"/>
            <a:ext cx="487634" cy="58477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A</a:t>
            </a:r>
            <a:endPar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43" name="TextBox 42">
            <a:extLst>
              <a:ext uri="{FF2B5EF4-FFF2-40B4-BE49-F238E27FC236}">
                <a16:creationId xmlns:a16="http://schemas.microsoft.com/office/drawing/2014/main" id="{4165BDED-815E-4D85-840B-562B7D476841}"/>
              </a:ext>
            </a:extLst>
          </p:cNvPr>
          <p:cNvSpPr txBox="1"/>
          <p:nvPr/>
        </p:nvSpPr>
        <p:spPr>
          <a:xfrm>
            <a:off x="188940" y="3856447"/>
            <a:ext cx="423514" cy="58477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B</a:t>
            </a:r>
            <a:endPar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pic>
        <p:nvPicPr>
          <p:cNvPr id="16" name="Picture 15" descr="background rectangle">
            <a:extLst>
              <a:ext uri="{FF2B5EF4-FFF2-40B4-BE49-F238E27FC236}">
                <a16:creationId xmlns:a16="http://schemas.microsoft.com/office/drawing/2014/main" id="{A290DBC9-01C6-47CF-824E-4E1FDA19D8E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17" name="Title 3">
            <a:extLst>
              <a:ext uri="{FF2B5EF4-FFF2-40B4-BE49-F238E27FC236}">
                <a16:creationId xmlns:a16="http://schemas.microsoft.com/office/drawing/2014/main" id="{48523492-837E-454F-BA38-F22895350A34}"/>
              </a:ext>
            </a:extLst>
          </p:cNvPr>
          <p:cNvSpPr txBox="1">
            <a:spLocks/>
          </p:cNvSpPr>
          <p:nvPr/>
        </p:nvSpPr>
        <p:spPr>
          <a:xfrm>
            <a:off x="0" y="296864"/>
            <a:ext cx="5265384" cy="7078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a:solidFill>
                  <a:schemeClr val="bg1"/>
                </a:solidFill>
              </a:rPr>
              <a:t>Parle en français !</a:t>
            </a:r>
            <a:endParaRPr lang="en-GB" sz="3600" b="1" dirty="0">
              <a:solidFill>
                <a:schemeClr val="bg1"/>
              </a:solidFill>
            </a:endParaRPr>
          </a:p>
        </p:txBody>
      </p:sp>
      <p:sp>
        <p:nvSpPr>
          <p:cNvPr id="18" name="Rounded Rectangle 46">
            <a:extLst>
              <a:ext uri="{FF2B5EF4-FFF2-40B4-BE49-F238E27FC236}">
                <a16:creationId xmlns:a16="http://schemas.microsoft.com/office/drawing/2014/main" id="{B8044736-30C8-4C8A-AC68-6FAA20DD4105}"/>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07635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909" y="1327117"/>
            <a:ext cx="11992182" cy="3108543"/>
          </a:xfrm>
          <a:prstGeom prst="rect">
            <a:avLst/>
          </a:prstGeom>
          <a:noFill/>
        </p:spPr>
        <p:txBody>
          <a:bodyPr wrap="square" rtlCol="0">
            <a:spAutoFit/>
          </a:bodyPr>
          <a:lstStyle/>
          <a:p>
            <a:r>
              <a:rPr lang="en-GB" sz="2800" dirty="0">
                <a:solidFill>
                  <a:schemeClr val="accent5">
                    <a:lumMod val="50000"/>
                  </a:schemeClr>
                </a:solidFill>
                <a:latin typeface="Century Gothic" panose="020B0502020202020204" pitchFamily="34" charset="0"/>
              </a:rPr>
              <a:t>Write some sentences contrasting your town/village with your ideal town/village. You could start as follows:</a:t>
            </a:r>
          </a:p>
          <a:p>
            <a:endParaRPr lang="en-GB" sz="2800" dirty="0">
              <a:solidFill>
                <a:schemeClr val="accent5">
                  <a:lumMod val="50000"/>
                </a:schemeClr>
              </a:solidFill>
              <a:latin typeface="Century Gothic" panose="020B0502020202020204" pitchFamily="34" charset="0"/>
            </a:endParaRPr>
          </a:p>
          <a:p>
            <a:r>
              <a:rPr lang="fr-FR" sz="2800" b="1" dirty="0">
                <a:solidFill>
                  <a:schemeClr val="accent5">
                    <a:lumMod val="50000"/>
                  </a:schemeClr>
                </a:solidFill>
                <a:latin typeface="Century Gothic" panose="020B0502020202020204" pitchFamily="34" charset="0"/>
              </a:rPr>
              <a:t>Dans mon village (idéal)  / ma ville (idéale), il y a ...</a:t>
            </a:r>
            <a:br>
              <a:rPr lang="fr-FR" sz="2800" b="1" dirty="0">
                <a:solidFill>
                  <a:schemeClr val="accent5">
                    <a:lumMod val="50000"/>
                  </a:schemeClr>
                </a:solidFill>
                <a:latin typeface="Century Gothic" panose="020B0502020202020204" pitchFamily="34" charset="0"/>
              </a:rPr>
            </a:br>
            <a:endParaRPr lang="en-GB" sz="2800" dirty="0">
              <a:solidFill>
                <a:schemeClr val="accent5">
                  <a:lumMod val="50000"/>
                </a:schemeClr>
              </a:solidFill>
              <a:latin typeface="Century Gothic" panose="020B0502020202020204" pitchFamily="34" charset="0"/>
              <a:cs typeface="Calibri" panose="020F0502020204030204" pitchFamily="34" charset="0"/>
            </a:endParaRPr>
          </a:p>
          <a:p>
            <a:r>
              <a:rPr lang="en-GB" sz="2800" dirty="0">
                <a:solidFill>
                  <a:schemeClr val="accent5">
                    <a:lumMod val="50000"/>
                  </a:schemeClr>
                </a:solidFill>
                <a:latin typeface="Century Gothic" panose="020B0502020202020204" pitchFamily="34" charset="0"/>
                <a:cs typeface="Calibri" panose="020F0502020204030204" pitchFamily="34" charset="0"/>
              </a:rPr>
              <a:t>Use the vocabulary from this sequence, and the dictionary to look up other places to mention.</a:t>
            </a:r>
            <a:endParaRPr lang="en-GB" sz="2800" dirty="0">
              <a:solidFill>
                <a:schemeClr val="accent5">
                  <a:lumMod val="50000"/>
                </a:schemeClr>
              </a:solidFill>
              <a:latin typeface="Century Gothic" panose="020B0502020202020204" pitchFamily="34" charset="0"/>
            </a:endParaRPr>
          </a:p>
        </p:txBody>
      </p:sp>
      <p:sp>
        <p:nvSpPr>
          <p:cNvPr id="2" name="Title 1"/>
          <p:cNvSpPr>
            <a:spLocks noGrp="1"/>
          </p:cNvSpPr>
          <p:nvPr>
            <p:ph type="title"/>
          </p:nvPr>
        </p:nvSpPr>
        <p:spPr>
          <a:xfrm>
            <a:off x="0" y="161073"/>
            <a:ext cx="10515600" cy="1325563"/>
          </a:xfrm>
        </p:spPr>
        <p:txBody>
          <a:bodyPr>
            <a:normAutofit/>
          </a:bodyPr>
          <a:lstStyle/>
          <a:p>
            <a:pPr rtl="0"/>
            <a:r>
              <a:rPr lang="en-GB" sz="3200" b="1" i="0" u="none" strike="noStrike" cap="none" dirty="0" err="1">
                <a:solidFill>
                  <a:schemeClr val="bg1"/>
                </a:solidFill>
                <a:effectLst/>
                <a:latin typeface="Century Gothic"/>
                <a:ea typeface="Century Gothic"/>
                <a:cs typeface="Century Gothic"/>
                <a:sym typeface="Century Gothic"/>
              </a:rPr>
              <a:t>Écris</a:t>
            </a:r>
            <a:r>
              <a:rPr lang="en-GB" sz="3200" b="1" i="0" u="none" strike="noStrike" cap="none" dirty="0">
                <a:solidFill>
                  <a:schemeClr val="bg1"/>
                </a:solidFill>
                <a:effectLst/>
                <a:latin typeface="Century Gothic"/>
                <a:ea typeface="Century Gothic"/>
                <a:cs typeface="Century Gothic"/>
                <a:sym typeface="Century Gothic"/>
              </a:rPr>
              <a:t> </a:t>
            </a:r>
            <a:r>
              <a:rPr lang="en-GB" sz="3200" b="1" i="0" u="none" strike="noStrike" cap="none" dirty="0" err="1">
                <a:solidFill>
                  <a:schemeClr val="bg1"/>
                </a:solidFill>
                <a:effectLst/>
                <a:latin typeface="Century Gothic"/>
                <a:ea typeface="Century Gothic"/>
                <a:cs typeface="Century Gothic"/>
                <a:sym typeface="Century Gothic"/>
              </a:rPr>
              <a:t>en</a:t>
            </a:r>
            <a:r>
              <a:rPr lang="en-GB" sz="3200" b="1" i="0" u="none" strike="noStrike" cap="none" dirty="0">
                <a:solidFill>
                  <a:schemeClr val="bg1"/>
                </a:solidFill>
                <a:effectLst/>
                <a:latin typeface="Century Gothic"/>
                <a:ea typeface="Century Gothic"/>
                <a:cs typeface="Century Gothic"/>
                <a:sym typeface="Century Gothic"/>
              </a:rPr>
              <a:t> </a:t>
            </a:r>
            <a:r>
              <a:rPr lang="en-GB" sz="3200" b="1" i="0" u="none" strike="noStrike" cap="none" dirty="0" err="1">
                <a:solidFill>
                  <a:schemeClr val="bg1"/>
                </a:solidFill>
                <a:effectLst/>
                <a:latin typeface="Century Gothic"/>
                <a:ea typeface="Century Gothic"/>
                <a:cs typeface="Century Gothic"/>
                <a:sym typeface="Century Gothic"/>
              </a:rPr>
              <a:t>français</a:t>
            </a:r>
            <a:r>
              <a:rPr lang="en-GB" sz="3200" b="1" i="0" u="none" strike="noStrike" cap="none" dirty="0">
                <a:solidFill>
                  <a:schemeClr val="bg1"/>
                </a:solidFill>
                <a:effectLst/>
                <a:sym typeface="Century Gothic"/>
              </a:rPr>
              <a:t> ! </a:t>
            </a:r>
            <a:endParaRPr lang="en-GB" sz="3200" b="1" dirty="0">
              <a:solidFill>
                <a:schemeClr val="bg1"/>
              </a:solidFill>
              <a:effectLst/>
            </a:endParaRPr>
          </a:p>
          <a:p>
            <a:endParaRPr lang="en-GB" sz="3200" b="1" dirty="0">
              <a:solidFill>
                <a:schemeClr val="bg1"/>
              </a:solidFill>
            </a:endParaRPr>
          </a:p>
        </p:txBody>
      </p:sp>
      <p:sp>
        <p:nvSpPr>
          <p:cNvPr id="4" name="Rounded Rectangular Callout 3"/>
          <p:cNvSpPr/>
          <p:nvPr/>
        </p:nvSpPr>
        <p:spPr>
          <a:xfrm>
            <a:off x="6468531" y="4272953"/>
            <a:ext cx="5623560" cy="1975448"/>
          </a:xfrm>
          <a:prstGeom prst="wedgeRoundRectCallout">
            <a:avLst>
              <a:gd name="adj1" fmla="val 23678"/>
              <a:gd name="adj2" fmla="val -61676"/>
              <a:gd name="adj3" fmla="val 16667"/>
            </a:avLst>
          </a:prstGeom>
          <a:solidFill>
            <a:schemeClr val="accent1">
              <a:lumMod val="50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2000" dirty="0" err="1">
                <a:latin typeface="Century Gothic" panose="020B0502020202020204" pitchFamily="34" charset="0"/>
              </a:rPr>
              <a:t>Make</a:t>
            </a:r>
            <a:r>
              <a:rPr lang="fr-FR" sz="2000" dirty="0">
                <a:latin typeface="Century Gothic" panose="020B0502020202020204" pitchFamily="34" charset="0"/>
              </a:rPr>
              <a:t> longer sentences </a:t>
            </a:r>
            <a:r>
              <a:rPr lang="fr-FR" sz="2000" dirty="0" err="1">
                <a:latin typeface="Century Gothic" panose="020B0502020202020204" pitchFamily="34" charset="0"/>
              </a:rPr>
              <a:t>using</a:t>
            </a:r>
            <a:r>
              <a:rPr lang="fr-FR" sz="2000" dirty="0">
                <a:latin typeface="Century Gothic" panose="020B0502020202020204" pitchFamily="34" charset="0"/>
              </a:rPr>
              <a:t> </a:t>
            </a:r>
            <a:r>
              <a:rPr lang="fr-FR" sz="2000" dirty="0" err="1">
                <a:latin typeface="Century Gothic" panose="020B0502020202020204" pitchFamily="34" charset="0"/>
              </a:rPr>
              <a:t>these</a:t>
            </a:r>
            <a:r>
              <a:rPr lang="fr-FR" sz="2000" dirty="0">
                <a:latin typeface="Century Gothic" panose="020B0502020202020204" pitchFamily="34" charset="0"/>
              </a:rPr>
              <a:t> </a:t>
            </a:r>
            <a:r>
              <a:rPr lang="fr-FR" sz="2000" dirty="0" err="1">
                <a:latin typeface="Century Gothic" panose="020B0502020202020204" pitchFamily="34" charset="0"/>
              </a:rPr>
              <a:t>conjunctions</a:t>
            </a:r>
            <a:r>
              <a:rPr lang="fr-FR" sz="2000" dirty="0">
                <a:latin typeface="Century Gothic" panose="020B0502020202020204" pitchFamily="34" charset="0"/>
              </a:rPr>
              <a:t> (</a:t>
            </a:r>
            <a:r>
              <a:rPr lang="fr-FR" sz="2000" dirty="0" err="1">
                <a:latin typeface="Century Gothic" panose="020B0502020202020204" pitchFamily="34" charset="0"/>
              </a:rPr>
              <a:t>linking</a:t>
            </a:r>
            <a:r>
              <a:rPr lang="fr-FR" sz="2000" dirty="0">
                <a:latin typeface="Century Gothic" panose="020B0502020202020204" pitchFamily="34" charset="0"/>
              </a:rPr>
              <a:t> </a:t>
            </a:r>
            <a:r>
              <a:rPr lang="fr-FR" sz="2000" dirty="0" err="1">
                <a:latin typeface="Century Gothic" panose="020B0502020202020204" pitchFamily="34" charset="0"/>
              </a:rPr>
              <a:t>words</a:t>
            </a:r>
            <a:r>
              <a:rPr lang="fr-FR" sz="2000" dirty="0">
                <a:latin typeface="Century Gothic" panose="020B0502020202020204" pitchFamily="34" charset="0"/>
              </a:rPr>
              <a:t>):</a:t>
            </a:r>
          </a:p>
          <a:p>
            <a:pPr algn="ctr"/>
            <a:endParaRPr lang="fr-FR" sz="2000" dirty="0">
              <a:latin typeface="Century Gothic" panose="020B0502020202020204" pitchFamily="34" charset="0"/>
            </a:endParaRPr>
          </a:p>
          <a:p>
            <a:r>
              <a:rPr lang="fr-FR" sz="2000" dirty="0">
                <a:latin typeface="Century Gothic" panose="020B0502020202020204" pitchFamily="34" charset="0"/>
              </a:rPr>
              <a:t>et	and		comme	like</a:t>
            </a:r>
          </a:p>
          <a:p>
            <a:r>
              <a:rPr lang="fr-FR" sz="2000" dirty="0">
                <a:latin typeface="Century Gothic" panose="020B0502020202020204" pitchFamily="34" charset="0"/>
              </a:rPr>
              <a:t>mais	but		aussi		</a:t>
            </a:r>
            <a:r>
              <a:rPr lang="fr-FR" sz="2000" dirty="0" err="1">
                <a:latin typeface="Century Gothic" panose="020B0502020202020204" pitchFamily="34" charset="0"/>
              </a:rPr>
              <a:t>also</a:t>
            </a:r>
            <a:endParaRPr lang="fr-FR" sz="2000" dirty="0">
              <a:latin typeface="Century Gothic" panose="020B0502020202020204" pitchFamily="34" charset="0"/>
            </a:endParaRPr>
          </a:p>
          <a:p>
            <a:r>
              <a:rPr lang="fr-FR" sz="2000" dirty="0">
                <a:latin typeface="Century Gothic" panose="020B0502020202020204" pitchFamily="34" charset="0"/>
              </a:rPr>
              <a:t>ou	or</a:t>
            </a:r>
          </a:p>
        </p:txBody>
      </p:sp>
      <p:pic>
        <p:nvPicPr>
          <p:cNvPr id="7" name="Picture 6" descr="background rectangle">
            <a:extLst>
              <a:ext uri="{FF2B5EF4-FFF2-40B4-BE49-F238E27FC236}">
                <a16:creationId xmlns:a16="http://schemas.microsoft.com/office/drawing/2014/main" id="{5012873E-4331-43B4-828A-052D4B7B81E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5745"/>
            <a:ext cx="6457246" cy="867128"/>
          </a:xfrm>
          <a:prstGeom prst="rect">
            <a:avLst/>
          </a:prstGeom>
        </p:spPr>
      </p:pic>
      <p:sp>
        <p:nvSpPr>
          <p:cNvPr id="8" name="Title 3">
            <a:extLst>
              <a:ext uri="{FF2B5EF4-FFF2-40B4-BE49-F238E27FC236}">
                <a16:creationId xmlns:a16="http://schemas.microsoft.com/office/drawing/2014/main" id="{5DC05476-76FB-4B25-95A2-99A907E5F7FB}"/>
              </a:ext>
            </a:extLst>
          </p:cNvPr>
          <p:cNvSpPr txBox="1">
            <a:spLocks/>
          </p:cNvSpPr>
          <p:nvPr/>
        </p:nvSpPr>
        <p:spPr>
          <a:xfrm>
            <a:off x="0" y="296864"/>
            <a:ext cx="5265384" cy="70784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F3864"/>
              </a:buClr>
              <a:buSzPts val="1800"/>
              <a:buFont typeface="Century Gothic"/>
              <a:buNone/>
              <a:defRPr sz="4400" b="0" i="0" u="none" strike="noStrike" cap="none">
                <a:solidFill>
                  <a:srgbClr val="1F3864"/>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3600" b="1" dirty="0" err="1">
                <a:solidFill>
                  <a:schemeClr val="bg1"/>
                </a:solidFill>
              </a:rPr>
              <a:t>Écris</a:t>
            </a:r>
            <a:r>
              <a:rPr lang="en-GB" sz="3600" b="1" dirty="0">
                <a:solidFill>
                  <a:schemeClr val="bg1"/>
                </a:solidFill>
              </a:rPr>
              <a:t> </a:t>
            </a:r>
            <a:r>
              <a:rPr lang="en-GB" sz="3600" b="1" dirty="0" err="1">
                <a:solidFill>
                  <a:schemeClr val="bg1"/>
                </a:solidFill>
              </a:rPr>
              <a:t>en</a:t>
            </a:r>
            <a:r>
              <a:rPr lang="en-GB" sz="3600" b="1" dirty="0">
                <a:solidFill>
                  <a:schemeClr val="bg1"/>
                </a:solidFill>
              </a:rPr>
              <a:t> </a:t>
            </a:r>
            <a:r>
              <a:rPr lang="en-GB" sz="3600" b="1" dirty="0" err="1">
                <a:solidFill>
                  <a:schemeClr val="bg1"/>
                </a:solidFill>
              </a:rPr>
              <a:t>français</a:t>
            </a:r>
            <a:r>
              <a:rPr lang="en-GB" sz="3600" b="1" dirty="0">
                <a:solidFill>
                  <a:schemeClr val="bg1"/>
                </a:solidFill>
              </a:rPr>
              <a:t> !</a:t>
            </a:r>
          </a:p>
        </p:txBody>
      </p:sp>
      <p:sp>
        <p:nvSpPr>
          <p:cNvPr id="9" name="Rounded Rectangle 46">
            <a:extLst>
              <a:ext uri="{FF2B5EF4-FFF2-40B4-BE49-F238E27FC236}">
                <a16:creationId xmlns:a16="http://schemas.microsoft.com/office/drawing/2014/main" id="{AD7FE42C-1751-46F8-B6E8-E3537170FADA}"/>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78928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152" y="296864"/>
            <a:ext cx="5852160" cy="707849"/>
          </a:xfrm>
        </p:spPr>
        <p:txBody>
          <a:bodyPr>
            <a:normAutofit/>
          </a:bodyPr>
          <a:lstStyle/>
          <a:p>
            <a:r>
              <a:rPr lang="en-GB" sz="2800" b="1" dirty="0">
                <a:solidFill>
                  <a:schemeClr val="bg1"/>
                </a:solidFill>
              </a:rPr>
              <a:t>Tu vas faire quoi </a:t>
            </a:r>
            <a:r>
              <a:rPr lang="en-GB" sz="2800" b="1" dirty="0" err="1">
                <a:solidFill>
                  <a:schemeClr val="bg1"/>
                </a:solidFill>
              </a:rPr>
              <a:t>samedi</a:t>
            </a:r>
            <a:r>
              <a:rPr lang="en-GB" sz="2800" b="1" dirty="0">
                <a:solidFill>
                  <a:schemeClr val="bg1"/>
                </a:solidFill>
              </a:rPr>
              <a:t>?</a:t>
            </a:r>
          </a:p>
        </p:txBody>
      </p:sp>
      <p:sp>
        <p:nvSpPr>
          <p:cNvPr id="16" name="TextBox 15">
            <a:extLst>
              <a:ext uri="{FF2B5EF4-FFF2-40B4-BE49-F238E27FC236}">
                <a16:creationId xmlns:a16="http://schemas.microsoft.com/office/drawing/2014/main" id="{F6D899BF-C5F7-471B-8DF7-37CA440E5195}"/>
              </a:ext>
            </a:extLst>
          </p:cNvPr>
          <p:cNvSpPr txBox="1"/>
          <p:nvPr/>
        </p:nvSpPr>
        <p:spPr>
          <a:xfrm>
            <a:off x="342925" y="1437838"/>
            <a:ext cx="11506150" cy="4493538"/>
          </a:xfrm>
          <a:prstGeom prst="rect">
            <a:avLst/>
          </a:prstGeom>
          <a:noFill/>
        </p:spPr>
        <p:txBody>
          <a:bodyPr wrap="square" rtlCol="0">
            <a:spAutoFit/>
          </a:bodyPr>
          <a:lstStyle/>
          <a:p>
            <a:r>
              <a:rPr lang="en-GB" sz="2600" dirty="0">
                <a:solidFill>
                  <a:schemeClr val="accent5">
                    <a:lumMod val="50000"/>
                  </a:schemeClr>
                </a:solidFill>
                <a:latin typeface="Century Gothic" panose="020B0502020202020204" pitchFamily="34" charset="0"/>
              </a:rPr>
              <a:t>Write </a:t>
            </a:r>
            <a:r>
              <a:rPr lang="en-GB" sz="2600" u="sng" dirty="0">
                <a:solidFill>
                  <a:schemeClr val="accent5">
                    <a:lumMod val="50000"/>
                  </a:schemeClr>
                </a:solidFill>
                <a:latin typeface="Century Gothic" panose="020B0502020202020204" pitchFamily="34" charset="0"/>
              </a:rPr>
              <a:t>five</a:t>
            </a:r>
            <a:r>
              <a:rPr lang="en-GB" sz="2600" dirty="0">
                <a:solidFill>
                  <a:schemeClr val="accent5">
                    <a:lumMod val="50000"/>
                  </a:schemeClr>
                </a:solidFill>
                <a:latin typeface="Century Gothic" panose="020B0502020202020204" pitchFamily="34" charset="0"/>
              </a:rPr>
              <a:t> sentences about what you are going to do on Saturday! </a:t>
            </a:r>
          </a:p>
          <a:p>
            <a:endParaRPr lang="en-GB" sz="2600" dirty="0">
              <a:solidFill>
                <a:schemeClr val="accent5">
                  <a:lumMod val="50000"/>
                </a:schemeClr>
              </a:solidFill>
              <a:latin typeface="Century Gothic" panose="020B0502020202020204" pitchFamily="34" charset="0"/>
              <a:cs typeface="Calibri" panose="020F0502020204030204" pitchFamily="34" charset="0"/>
            </a:endParaRPr>
          </a:p>
          <a:p>
            <a:r>
              <a:rPr lang="en-GB" sz="2600" dirty="0">
                <a:solidFill>
                  <a:schemeClr val="accent5">
                    <a:lumMod val="50000"/>
                  </a:schemeClr>
                </a:solidFill>
                <a:latin typeface="Century Gothic" panose="020B0502020202020204" pitchFamily="34" charset="0"/>
                <a:cs typeface="Calibri" panose="020F0502020204030204" pitchFamily="34" charset="0"/>
              </a:rPr>
              <a:t>Use the short form of </a:t>
            </a:r>
            <a:r>
              <a:rPr lang="en-GB" sz="2600" dirty="0" err="1">
                <a:solidFill>
                  <a:schemeClr val="accent5">
                    <a:lumMod val="50000"/>
                  </a:schemeClr>
                </a:solidFill>
                <a:latin typeface="Century Gothic" panose="020B0502020202020204" pitchFamily="34" charset="0"/>
                <a:cs typeface="Calibri" panose="020F0502020204030204" pitchFamily="34" charset="0"/>
              </a:rPr>
              <a:t>aller</a:t>
            </a:r>
            <a:r>
              <a:rPr lang="en-GB" sz="2600" dirty="0">
                <a:solidFill>
                  <a:schemeClr val="accent5">
                    <a:lumMod val="50000"/>
                  </a:schemeClr>
                </a:solidFill>
                <a:latin typeface="Century Gothic" panose="020B0502020202020204" pitchFamily="34" charset="0"/>
                <a:cs typeface="Calibri" panose="020F0502020204030204" pitchFamily="34" charset="0"/>
              </a:rPr>
              <a:t> with the </a:t>
            </a:r>
            <a:r>
              <a:rPr lang="en-GB" sz="2600" dirty="0">
                <a:solidFill>
                  <a:schemeClr val="accent2"/>
                </a:solidFill>
                <a:latin typeface="Century Gothic" panose="020B0502020202020204" pitchFamily="34" charset="0"/>
                <a:cs typeface="Calibri" panose="020F0502020204030204" pitchFamily="34" charset="0"/>
              </a:rPr>
              <a:t>infinitive</a:t>
            </a:r>
            <a:r>
              <a:rPr lang="en-GB" sz="2600" dirty="0">
                <a:solidFill>
                  <a:schemeClr val="accent5">
                    <a:lumMod val="50000"/>
                  </a:schemeClr>
                </a:solidFill>
                <a:latin typeface="Century Gothic" panose="020B0502020202020204" pitchFamily="34" charset="0"/>
                <a:cs typeface="Calibri" panose="020F0502020204030204" pitchFamily="34" charset="0"/>
              </a:rPr>
              <a:t> to say what you are going </a:t>
            </a:r>
            <a:r>
              <a:rPr lang="en-GB" sz="2600" dirty="0">
                <a:solidFill>
                  <a:schemeClr val="accent2"/>
                </a:solidFill>
                <a:latin typeface="Century Gothic" panose="020B0502020202020204" pitchFamily="34" charset="0"/>
                <a:cs typeface="Calibri" panose="020F0502020204030204" pitchFamily="34" charset="0"/>
              </a:rPr>
              <a:t>to do</a:t>
            </a:r>
            <a:r>
              <a:rPr lang="en-GB" sz="2600" dirty="0">
                <a:solidFill>
                  <a:schemeClr val="accent5">
                    <a:lumMod val="50000"/>
                  </a:schemeClr>
                </a:solidFill>
                <a:latin typeface="Century Gothic" panose="020B0502020202020204" pitchFamily="34" charset="0"/>
                <a:cs typeface="Calibri" panose="020F0502020204030204" pitchFamily="34" charset="0"/>
              </a:rPr>
              <a:t>.</a:t>
            </a:r>
            <a:endParaRPr lang="en-GB" sz="2600" dirty="0">
              <a:solidFill>
                <a:schemeClr val="accent5">
                  <a:lumMod val="50000"/>
                </a:schemeClr>
              </a:solidFill>
              <a:latin typeface="Century Gothic" panose="020B0502020202020204" pitchFamily="34" charset="0"/>
            </a:endParaRPr>
          </a:p>
          <a:p>
            <a:endParaRPr lang="en-GB" sz="2600" dirty="0">
              <a:solidFill>
                <a:schemeClr val="accent5">
                  <a:lumMod val="50000"/>
                </a:schemeClr>
              </a:solidFill>
              <a:latin typeface="Century Gothic" panose="020B0502020202020204" pitchFamily="34" charset="0"/>
            </a:endParaRPr>
          </a:p>
          <a:p>
            <a:r>
              <a:rPr lang="en-GB" sz="2600" dirty="0">
                <a:solidFill>
                  <a:schemeClr val="accent5">
                    <a:lumMod val="50000"/>
                  </a:schemeClr>
                </a:solidFill>
                <a:latin typeface="Century Gothic" panose="020B0502020202020204" pitchFamily="34" charset="0"/>
              </a:rPr>
              <a:t>You could start as follows:</a:t>
            </a:r>
          </a:p>
          <a:p>
            <a:endParaRPr lang="en-GB" sz="2600" dirty="0">
              <a:solidFill>
                <a:schemeClr val="accent5">
                  <a:lumMod val="50000"/>
                </a:schemeClr>
              </a:solidFill>
              <a:latin typeface="Century Gothic" panose="020B0502020202020204" pitchFamily="34" charset="0"/>
            </a:endParaRPr>
          </a:p>
          <a:p>
            <a:r>
              <a:rPr lang="fr-FR" sz="2600" b="1" dirty="0">
                <a:solidFill>
                  <a:schemeClr val="accent5">
                    <a:lumMod val="50000"/>
                  </a:schemeClr>
                </a:solidFill>
                <a:latin typeface="Century Gothic" panose="020B0502020202020204" pitchFamily="34" charset="0"/>
              </a:rPr>
              <a:t>Samedi, je vais aller en ville ...</a:t>
            </a:r>
          </a:p>
          <a:p>
            <a:endParaRPr lang="en-GB" sz="2600" dirty="0">
              <a:solidFill>
                <a:schemeClr val="accent5">
                  <a:lumMod val="50000"/>
                </a:schemeClr>
              </a:solidFill>
              <a:latin typeface="Century Gothic" panose="020B0502020202020204" pitchFamily="34" charset="0"/>
              <a:cs typeface="Calibri" panose="020F0502020204030204" pitchFamily="34" charset="0"/>
            </a:endParaRPr>
          </a:p>
          <a:p>
            <a:r>
              <a:rPr lang="en-GB" sz="2600" dirty="0">
                <a:solidFill>
                  <a:schemeClr val="accent5">
                    <a:lumMod val="50000"/>
                  </a:schemeClr>
                </a:solidFill>
                <a:latin typeface="Century Gothic" panose="020B0502020202020204" pitchFamily="34" charset="0"/>
                <a:cs typeface="Calibri" panose="020F0502020204030204" pitchFamily="34" charset="0"/>
              </a:rPr>
              <a:t>Then, exchange sentences with your partner!</a:t>
            </a:r>
          </a:p>
          <a:p>
            <a:r>
              <a:rPr lang="en-GB" sz="2600" dirty="0">
                <a:solidFill>
                  <a:schemeClr val="accent5">
                    <a:lumMod val="50000"/>
                  </a:schemeClr>
                </a:solidFill>
                <a:latin typeface="Century Gothic" panose="020B0502020202020204" pitchFamily="34" charset="0"/>
                <a:cs typeface="Calibri" panose="020F0502020204030204" pitchFamily="34" charset="0"/>
              </a:rPr>
              <a:t>What are they doing on Saturday? </a:t>
            </a:r>
            <a:r>
              <a:rPr lang="en-GB" sz="2600" dirty="0" err="1">
                <a:solidFill>
                  <a:schemeClr val="accent5">
                    <a:lumMod val="50000"/>
                  </a:schemeClr>
                </a:solidFill>
                <a:latin typeface="Century Gothic" panose="020B0502020202020204" pitchFamily="34" charset="0"/>
                <a:cs typeface="Calibri" panose="020F0502020204030204" pitchFamily="34" charset="0"/>
              </a:rPr>
              <a:t>Écris</a:t>
            </a:r>
            <a:r>
              <a:rPr lang="en-GB" sz="2600" dirty="0">
                <a:solidFill>
                  <a:schemeClr val="accent5">
                    <a:lumMod val="50000"/>
                  </a:schemeClr>
                </a:solidFill>
                <a:latin typeface="Century Gothic" panose="020B0502020202020204" pitchFamily="34" charset="0"/>
                <a:cs typeface="Calibri" panose="020F0502020204030204" pitchFamily="34" charset="0"/>
              </a:rPr>
              <a:t> </a:t>
            </a:r>
            <a:r>
              <a:rPr lang="en-GB" sz="2600" dirty="0" err="1">
                <a:solidFill>
                  <a:schemeClr val="accent5">
                    <a:lumMod val="50000"/>
                  </a:schemeClr>
                </a:solidFill>
                <a:latin typeface="Century Gothic" panose="020B0502020202020204" pitchFamily="34" charset="0"/>
                <a:cs typeface="Calibri" panose="020F0502020204030204" pitchFamily="34" charset="0"/>
              </a:rPr>
              <a:t>en</a:t>
            </a:r>
            <a:r>
              <a:rPr lang="en-GB" sz="2600" dirty="0">
                <a:solidFill>
                  <a:schemeClr val="accent5">
                    <a:lumMod val="50000"/>
                  </a:schemeClr>
                </a:solidFill>
                <a:latin typeface="Century Gothic" panose="020B0502020202020204" pitchFamily="34" charset="0"/>
                <a:cs typeface="Calibri" panose="020F0502020204030204" pitchFamily="34" charset="0"/>
              </a:rPr>
              <a:t> </a:t>
            </a:r>
            <a:r>
              <a:rPr lang="en-GB" sz="2600" dirty="0" err="1">
                <a:solidFill>
                  <a:schemeClr val="accent5">
                    <a:lumMod val="50000"/>
                  </a:schemeClr>
                </a:solidFill>
                <a:latin typeface="Century Gothic" panose="020B0502020202020204" pitchFamily="34" charset="0"/>
                <a:cs typeface="Calibri" panose="020F0502020204030204" pitchFamily="34" charset="0"/>
              </a:rPr>
              <a:t>français</a:t>
            </a:r>
            <a:r>
              <a:rPr lang="en-GB" sz="2600" dirty="0">
                <a:solidFill>
                  <a:schemeClr val="accent5">
                    <a:lumMod val="50000"/>
                  </a:schemeClr>
                </a:solidFill>
                <a:latin typeface="Century Gothic" panose="020B0502020202020204" pitchFamily="34" charset="0"/>
                <a:cs typeface="Calibri" panose="020F0502020204030204" pitchFamily="34" charset="0"/>
              </a:rPr>
              <a:t>!</a:t>
            </a:r>
          </a:p>
        </p:txBody>
      </p:sp>
      <p:pic>
        <p:nvPicPr>
          <p:cNvPr id="17" name="Picture 4" descr="Man, Relaxing, Bag, Luggage, Sleeping">
            <a:extLst>
              <a:ext uri="{FF2B5EF4-FFF2-40B4-BE49-F238E27FC236}">
                <a16:creationId xmlns:a16="http://schemas.microsoft.com/office/drawing/2014/main" id="{1271CE32-2DBC-4BD3-AAB5-1C08C791B2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321925" y="4283901"/>
            <a:ext cx="2635540" cy="1647475"/>
          </a:xfrm>
          <a:prstGeom prst="rect">
            <a:avLst/>
          </a:prstGeom>
          <a:noFill/>
          <a:extLst>
            <a:ext uri="{909E8E84-426E-40DD-AFC4-6F175D3DCCD1}">
              <a14:hiddenFill xmlns:a14="http://schemas.microsoft.com/office/drawing/2010/main">
                <a:solidFill>
                  <a:srgbClr val="FFFFFF"/>
                </a:solidFill>
              </a14:hiddenFill>
            </a:ext>
          </a:extLst>
        </p:spPr>
      </p:pic>
      <p:sp>
        <p:nvSpPr>
          <p:cNvPr id="18" name="Thought Bubble: Cloud 17">
            <a:extLst>
              <a:ext uri="{FF2B5EF4-FFF2-40B4-BE49-F238E27FC236}">
                <a16:creationId xmlns:a16="http://schemas.microsoft.com/office/drawing/2014/main" id="{321114DA-C2AB-4E75-9EBB-D7A13B80256F}"/>
              </a:ext>
            </a:extLst>
          </p:cNvPr>
          <p:cNvSpPr/>
          <p:nvPr/>
        </p:nvSpPr>
        <p:spPr>
          <a:xfrm>
            <a:off x="8192919" y="3140901"/>
            <a:ext cx="1660358" cy="1143000"/>
          </a:xfrm>
          <a:prstGeom prst="cloudCallout">
            <a:avLst>
              <a:gd name="adj1" fmla="val 78949"/>
              <a:gd name="adj2" fmla="val 5192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pic>
        <p:nvPicPr>
          <p:cNvPr id="9" name="Picture 8" descr="background rectangle">
            <a:extLst>
              <a:ext uri="{FF2B5EF4-FFF2-40B4-BE49-F238E27FC236}">
                <a16:creationId xmlns:a16="http://schemas.microsoft.com/office/drawing/2014/main" id="{F01EE2B5-A73E-4B39-87D1-B0D2E379FB0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10" name="Title 3">
            <a:extLst>
              <a:ext uri="{FF2B5EF4-FFF2-40B4-BE49-F238E27FC236}">
                <a16:creationId xmlns:a16="http://schemas.microsoft.com/office/drawing/2014/main" id="{6DB06293-51AF-4902-B344-5BFE67B98CB6}"/>
              </a:ext>
            </a:extLst>
          </p:cNvPr>
          <p:cNvSpPr txBox="1">
            <a:spLocks/>
          </p:cNvSpPr>
          <p:nvPr/>
        </p:nvSpPr>
        <p:spPr>
          <a:xfrm>
            <a:off x="0" y="296864"/>
            <a:ext cx="5562600" cy="70784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a:solidFill>
                  <a:schemeClr val="bg1"/>
                </a:solidFill>
              </a:rPr>
              <a:t>Tu vas faire quoi samedi ?</a:t>
            </a:r>
            <a:endParaRPr lang="en-GB" sz="3600" b="1" dirty="0">
              <a:solidFill>
                <a:schemeClr val="bg1"/>
              </a:solidFill>
            </a:endParaRPr>
          </a:p>
        </p:txBody>
      </p:sp>
      <p:sp>
        <p:nvSpPr>
          <p:cNvPr id="11" name="Rounded Rectangle 46">
            <a:extLst>
              <a:ext uri="{FF2B5EF4-FFF2-40B4-BE49-F238E27FC236}">
                <a16:creationId xmlns:a16="http://schemas.microsoft.com/office/drawing/2014/main" id="{7E45C019-F993-4593-8C2C-46E7EC9D9AAA}"/>
              </a:ext>
            </a:extLst>
          </p:cNvPr>
          <p:cNvSpPr/>
          <p:nvPr/>
        </p:nvSpPr>
        <p:spPr>
          <a:xfrm>
            <a:off x="9514703" y="249869"/>
            <a:ext cx="2395218"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defRPr/>
            </a:pPr>
            <a:r>
              <a:rPr lang="en-GB" sz="2000" b="1" dirty="0">
                <a:solidFill>
                  <a:prstClr val="white"/>
                </a:solidFill>
                <a:latin typeface="Century Gothic" panose="020B0502020202020204" pitchFamily="34" charset="0"/>
              </a:rPr>
              <a:t>é</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couter</a:t>
            </a:r>
            <a:r>
              <a:rPr lang="en-GB" sz="2000" b="1" dirty="0">
                <a:solidFill>
                  <a:prstClr val="white"/>
                </a:solidFill>
                <a:latin typeface="Century Gothic" panose="020B0502020202020204" pitchFamily="34" charset="0"/>
              </a:rPr>
              <a:t> / </a:t>
            </a:r>
            <a:r>
              <a:rPr lang="en-GB" sz="2000" b="1" dirty="0" err="1">
                <a:solidFill>
                  <a:prstClr val="white"/>
                </a:solidFill>
                <a:latin typeface="Century Gothic" panose="020B0502020202020204" pitchFamily="34" charset="0"/>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859288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Table 26">
            <a:extLst>
              <a:ext uri="{FF2B5EF4-FFF2-40B4-BE49-F238E27FC236}">
                <a16:creationId xmlns:a16="http://schemas.microsoft.com/office/drawing/2014/main" id="{8DD0F1A0-48AD-4B47-B546-F6E2AE26EEBC}"/>
              </a:ext>
            </a:extLst>
          </p:cNvPr>
          <p:cNvGraphicFramePr>
            <a:graphicFrameLocks noGrp="1"/>
          </p:cNvGraphicFramePr>
          <p:nvPr/>
        </p:nvGraphicFramePr>
        <p:xfrm>
          <a:off x="6086766" y="2533444"/>
          <a:ext cx="5498012" cy="3592176"/>
        </p:xfrm>
        <a:graphic>
          <a:graphicData uri="http://schemas.openxmlformats.org/drawingml/2006/table">
            <a:tbl>
              <a:tblPr firstRow="1" bandRow="1">
                <a:tableStyleId>{21E4AEA4-8DFA-4A89-87EB-49C32662AFE0}</a:tableStyleId>
              </a:tblPr>
              <a:tblGrid>
                <a:gridCol w="2749006">
                  <a:extLst>
                    <a:ext uri="{9D8B030D-6E8A-4147-A177-3AD203B41FA5}">
                      <a16:colId xmlns:a16="http://schemas.microsoft.com/office/drawing/2014/main" val="3202089492"/>
                    </a:ext>
                  </a:extLst>
                </a:gridCol>
                <a:gridCol w="2749006">
                  <a:extLst>
                    <a:ext uri="{9D8B030D-6E8A-4147-A177-3AD203B41FA5}">
                      <a16:colId xmlns:a16="http://schemas.microsoft.com/office/drawing/2014/main" val="169629067"/>
                    </a:ext>
                  </a:extLst>
                </a:gridCol>
              </a:tblGrid>
              <a:tr h="513168">
                <a:tc gridSpan="2">
                  <a:txBody>
                    <a:bodyPr/>
                    <a:lstStyle/>
                    <a:p>
                      <a:pPr algn="ctr"/>
                      <a:r>
                        <a:rPr lang="en-GB" sz="2000" b="0" i="0" dirty="0" err="1">
                          <a:latin typeface="Century Gothic" panose="020B0502020202020204" pitchFamily="34" charset="0"/>
                        </a:rPr>
                        <a:t>ils</a:t>
                      </a:r>
                      <a:r>
                        <a:rPr lang="en-GB" sz="2000" b="0" i="0" dirty="0">
                          <a:latin typeface="Century Gothic" panose="020B0502020202020204" pitchFamily="34" charset="0"/>
                        </a:rPr>
                        <a:t>/</a:t>
                      </a:r>
                      <a:r>
                        <a:rPr lang="en-GB" sz="2000" dirty="0" err="1"/>
                        <a:t>elles</a:t>
                      </a:r>
                      <a:endParaRPr lang="en-GB" sz="2000" dirty="0"/>
                    </a:p>
                  </a:txBody>
                  <a:tcPr anchor="ctr"/>
                </a:tc>
                <a:tc hMerge="1">
                  <a:txBody>
                    <a:bodyPr/>
                    <a:lstStyle/>
                    <a:p>
                      <a:endParaRPr lang="en-GB" dirty="0"/>
                    </a:p>
                  </a:txBody>
                  <a:tcPr/>
                </a:tc>
                <a:extLst>
                  <a:ext uri="{0D108BD9-81ED-4DB2-BD59-A6C34878D82A}">
                    <a16:rowId xmlns:a16="http://schemas.microsoft.com/office/drawing/2014/main" val="2125239446"/>
                  </a:ext>
                </a:extLst>
              </a:tr>
              <a:tr h="513168">
                <a:tc>
                  <a:txBody>
                    <a:bodyPr/>
                    <a:lstStyle/>
                    <a:p>
                      <a:pPr algn="ctr"/>
                      <a:r>
                        <a:rPr lang="en-GB" sz="2000" b="0" i="0" dirty="0" err="1">
                          <a:solidFill>
                            <a:schemeClr val="accent1">
                              <a:lumMod val="50000"/>
                            </a:schemeClr>
                          </a:solidFill>
                          <a:latin typeface="Century Gothic" panose="020B0502020202020204" pitchFamily="34" charset="0"/>
                        </a:rPr>
                        <a:t>aujourd’hui</a:t>
                      </a:r>
                      <a:endParaRPr lang="en-GB" sz="2000" b="0" i="0" dirty="0">
                        <a:solidFill>
                          <a:schemeClr val="accent1">
                            <a:lumMod val="50000"/>
                          </a:schemeClr>
                        </a:solidFill>
                        <a:latin typeface="Century Gothic" panose="020B0502020202020204" pitchFamily="34" charset="0"/>
                      </a:endParaRPr>
                    </a:p>
                  </a:txBody>
                  <a:tcPr anchor="ctr"/>
                </a:tc>
                <a:tc>
                  <a:txBody>
                    <a:bodyPr/>
                    <a:lstStyle/>
                    <a:p>
                      <a:pPr algn="ctr"/>
                      <a:r>
                        <a:rPr lang="en-GB" sz="2000" b="0" i="0" dirty="0" err="1">
                          <a:solidFill>
                            <a:schemeClr val="accent1">
                              <a:lumMod val="50000"/>
                            </a:schemeClr>
                          </a:solidFill>
                          <a:latin typeface="Century Gothic" panose="020B0502020202020204" pitchFamily="34" charset="0"/>
                        </a:rPr>
                        <a:t>demain</a:t>
                      </a:r>
                      <a:endParaRPr lang="en-GB" sz="2000" b="0" i="0" dirty="0">
                        <a:solidFill>
                          <a:schemeClr val="accent1">
                            <a:lumMod val="50000"/>
                          </a:schemeClr>
                        </a:solidFill>
                        <a:latin typeface="Century Gothic" panose="020B0502020202020204" pitchFamily="34" charset="0"/>
                      </a:endParaRPr>
                    </a:p>
                  </a:txBody>
                  <a:tcPr anchor="ctr"/>
                </a:tc>
                <a:extLst>
                  <a:ext uri="{0D108BD9-81ED-4DB2-BD59-A6C34878D82A}">
                    <a16:rowId xmlns:a16="http://schemas.microsoft.com/office/drawing/2014/main" val="2053563970"/>
                  </a:ext>
                </a:extLst>
              </a:tr>
              <a:tr h="2565840">
                <a:tc>
                  <a:txBody>
                    <a:bodyPr/>
                    <a:lstStyle/>
                    <a:p>
                      <a:r>
                        <a:rPr lang="en-GB" sz="2000" b="0" i="0" dirty="0">
                          <a:solidFill>
                            <a:schemeClr val="accent1">
                              <a:lumMod val="50000"/>
                            </a:schemeClr>
                          </a:solidFill>
                          <a:latin typeface="Century Gothic" panose="020B0502020202020204" pitchFamily="34" charset="0"/>
                        </a:rPr>
                        <a:t>1</a:t>
                      </a:r>
                      <a:r>
                        <a:rPr lang="en-GB" sz="2200" b="0" i="0" dirty="0">
                          <a:solidFill>
                            <a:schemeClr val="accent1">
                              <a:lumMod val="50000"/>
                            </a:schemeClr>
                          </a:solidFill>
                          <a:latin typeface="Century Gothic" panose="020B0502020202020204" pitchFamily="34" charset="0"/>
                        </a:rPr>
                        <a:t>. </a:t>
                      </a:r>
                      <a:r>
                        <a:rPr lang="en-GB" sz="2000" b="1" i="0" dirty="0" err="1">
                          <a:solidFill>
                            <a:schemeClr val="accent1">
                              <a:lumMod val="50000"/>
                            </a:schemeClr>
                          </a:solidFill>
                          <a:latin typeface="Bradley Hand ITC" panose="03070402050302030203" pitchFamily="66" charset="0"/>
                        </a:rPr>
                        <a:t>Ils</a:t>
                      </a:r>
                      <a:r>
                        <a:rPr lang="en-GB" sz="2000" b="1" i="0" dirty="0">
                          <a:solidFill>
                            <a:schemeClr val="accent1">
                              <a:lumMod val="50000"/>
                            </a:schemeClr>
                          </a:solidFill>
                          <a:latin typeface="Bradley Hand ITC" panose="03070402050302030203" pitchFamily="66" charset="0"/>
                        </a:rPr>
                        <a:t> …</a:t>
                      </a:r>
                    </a:p>
                    <a:p>
                      <a:endParaRPr lang="en-GB" sz="2000" dirty="0">
                        <a:solidFill>
                          <a:schemeClr val="accent1">
                            <a:lumMod val="50000"/>
                          </a:schemeClr>
                        </a:solidFill>
                      </a:endParaRPr>
                    </a:p>
                    <a:p>
                      <a:r>
                        <a:rPr lang="en-GB" sz="2000" dirty="0">
                          <a:solidFill>
                            <a:schemeClr val="accent1">
                              <a:lumMod val="50000"/>
                            </a:schemeClr>
                          </a:solidFill>
                        </a:rPr>
                        <a:t>2.</a:t>
                      </a:r>
                    </a:p>
                    <a:p>
                      <a:endParaRPr lang="en-GB" sz="2000" dirty="0">
                        <a:solidFill>
                          <a:schemeClr val="accent1">
                            <a:lumMod val="50000"/>
                          </a:schemeClr>
                        </a:solidFill>
                      </a:endParaRPr>
                    </a:p>
                    <a:p>
                      <a:r>
                        <a:rPr lang="en-GB" sz="2000" dirty="0">
                          <a:solidFill>
                            <a:schemeClr val="accent1">
                              <a:lumMod val="50000"/>
                            </a:schemeClr>
                          </a:solidFill>
                        </a:rPr>
                        <a:t>3.</a:t>
                      </a:r>
                    </a:p>
                  </a:txBody>
                  <a:tcPr/>
                </a:tc>
                <a:tc>
                  <a:txBody>
                    <a:bodyPr/>
                    <a:lstStyle/>
                    <a:p>
                      <a:r>
                        <a:rPr lang="en-GB" sz="2000" b="0" i="0" dirty="0">
                          <a:solidFill>
                            <a:schemeClr val="accent1">
                              <a:lumMod val="50000"/>
                            </a:schemeClr>
                          </a:solidFill>
                          <a:latin typeface="Century Gothic" panose="020B0502020202020204" pitchFamily="34" charset="0"/>
                        </a:rPr>
                        <a:t>1. </a:t>
                      </a:r>
                      <a:r>
                        <a:rPr lang="en-GB" sz="2000" b="1" dirty="0" err="1">
                          <a:solidFill>
                            <a:schemeClr val="accent1">
                              <a:lumMod val="50000"/>
                            </a:schemeClr>
                          </a:solidFill>
                          <a:latin typeface="Bradley Hand ITC" panose="03070402050302030203" pitchFamily="66" charset="0"/>
                        </a:rPr>
                        <a:t>Ils</a:t>
                      </a:r>
                      <a:r>
                        <a:rPr lang="en-GB" sz="2000" b="1" dirty="0">
                          <a:solidFill>
                            <a:schemeClr val="accent1">
                              <a:lumMod val="50000"/>
                            </a:schemeClr>
                          </a:solidFill>
                          <a:latin typeface="Bradley Hand ITC" panose="03070402050302030203" pitchFamily="66" charset="0"/>
                        </a:rPr>
                        <a:t> </a:t>
                      </a:r>
                      <a:r>
                        <a:rPr lang="en-GB" sz="2000" b="1" dirty="0" err="1">
                          <a:solidFill>
                            <a:schemeClr val="accent1">
                              <a:lumMod val="50000"/>
                            </a:schemeClr>
                          </a:solidFill>
                          <a:latin typeface="Bradley Hand ITC" panose="03070402050302030203" pitchFamily="66" charset="0"/>
                        </a:rPr>
                        <a:t>vont</a:t>
                      </a:r>
                      <a:r>
                        <a:rPr lang="en-GB" sz="2000" b="1" dirty="0">
                          <a:solidFill>
                            <a:schemeClr val="accent1">
                              <a:lumMod val="50000"/>
                            </a:schemeClr>
                          </a:solidFill>
                          <a:latin typeface="Bradley Hand ITC" panose="03070402050302030203" pitchFamily="66" charset="0"/>
                        </a:rPr>
                        <a:t> …</a:t>
                      </a:r>
                    </a:p>
                    <a:p>
                      <a:endParaRPr lang="en-GB" sz="2000" b="0" i="0" dirty="0">
                        <a:solidFill>
                          <a:schemeClr val="accent1">
                            <a:lumMod val="50000"/>
                          </a:schemeClr>
                        </a:solidFill>
                        <a:latin typeface="Century Gothic" panose="020B0502020202020204" pitchFamily="34" charset="0"/>
                      </a:endParaRPr>
                    </a:p>
                    <a:p>
                      <a:r>
                        <a:rPr lang="en-GB" sz="2000" dirty="0">
                          <a:solidFill>
                            <a:schemeClr val="accent1">
                              <a:lumMod val="50000"/>
                            </a:schemeClr>
                          </a:solidFill>
                        </a:rPr>
                        <a:t>2.</a:t>
                      </a:r>
                    </a:p>
                    <a:p>
                      <a:endParaRPr lang="en-GB" sz="2000" dirty="0">
                        <a:solidFill>
                          <a:schemeClr val="accent1">
                            <a:lumMod val="50000"/>
                          </a:schemeClr>
                        </a:solidFill>
                      </a:endParaRPr>
                    </a:p>
                    <a:p>
                      <a:r>
                        <a:rPr lang="en-GB" sz="2000" dirty="0">
                          <a:solidFill>
                            <a:schemeClr val="accent1">
                              <a:lumMod val="50000"/>
                            </a:schemeClr>
                          </a:solidFill>
                        </a:rPr>
                        <a:t>3.</a:t>
                      </a:r>
                    </a:p>
                  </a:txBody>
                  <a:tcPr/>
                </a:tc>
                <a:extLst>
                  <a:ext uri="{0D108BD9-81ED-4DB2-BD59-A6C34878D82A}">
                    <a16:rowId xmlns:a16="http://schemas.microsoft.com/office/drawing/2014/main" val="2927227244"/>
                  </a:ext>
                </a:extLst>
              </a:tr>
            </a:tbl>
          </a:graphicData>
        </a:graphic>
      </p:graphicFrame>
      <p:pic>
        <p:nvPicPr>
          <p:cNvPr id="2" name="Picture 1" descr="background rectangle">
            <a:extLst>
              <a:ext uri="{FF2B5EF4-FFF2-40B4-BE49-F238E27FC236}">
                <a16:creationId xmlns:a16="http://schemas.microsoft.com/office/drawing/2014/main" id="{484D0354-6DBF-4464-BF92-5AAA8AE6789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7172"/>
            <a:ext cx="6457246" cy="867128"/>
          </a:xfrm>
          <a:prstGeom prst="rect">
            <a:avLst/>
          </a:prstGeom>
        </p:spPr>
      </p:pic>
      <p:sp>
        <p:nvSpPr>
          <p:cNvPr id="3" name="Title 3">
            <a:extLst>
              <a:ext uri="{FF2B5EF4-FFF2-40B4-BE49-F238E27FC236}">
                <a16:creationId xmlns:a16="http://schemas.microsoft.com/office/drawing/2014/main" id="{31B2C77B-C680-4DC5-924E-5C20F444D070}"/>
              </a:ext>
            </a:extLst>
          </p:cNvPr>
          <p:cNvSpPr>
            <a:spLocks noGrp="1"/>
          </p:cNvSpPr>
          <p:nvPr>
            <p:ph type="title"/>
          </p:nvPr>
        </p:nvSpPr>
        <p:spPr>
          <a:xfrm>
            <a:off x="10081" y="273047"/>
            <a:ext cx="5631472" cy="713163"/>
          </a:xfrm>
        </p:spPr>
        <p:txBody>
          <a:bodyPr>
            <a:normAutofit/>
          </a:bodyPr>
          <a:lstStyle/>
          <a:p>
            <a:r>
              <a:rPr lang="fr-FR" sz="2800" b="1" dirty="0">
                <a:solidFill>
                  <a:schemeClr val="bg1"/>
                </a:solidFill>
              </a:rPr>
              <a:t>Aujourd’hui ou le week-end?</a:t>
            </a:r>
            <a:endParaRPr lang="fr-FR" sz="2800" b="1" dirty="0">
              <a:solidFill>
                <a:schemeClr val="bg1"/>
              </a:solidFill>
              <a:latin typeface="Century Gothic" panose="020B0502020202020204" pitchFamily="34" charset="0"/>
            </a:endParaRPr>
          </a:p>
        </p:txBody>
      </p:sp>
      <p:sp>
        <p:nvSpPr>
          <p:cNvPr id="13" name="TextBox 12">
            <a:extLst>
              <a:ext uri="{FF2B5EF4-FFF2-40B4-BE49-F238E27FC236}">
                <a16:creationId xmlns:a16="http://schemas.microsoft.com/office/drawing/2014/main" id="{E7B3C07F-AD9A-4B6D-B44F-EDEE28694292}"/>
              </a:ext>
            </a:extLst>
          </p:cNvPr>
          <p:cNvSpPr txBox="1"/>
          <p:nvPr/>
        </p:nvSpPr>
        <p:spPr>
          <a:xfrm>
            <a:off x="142875" y="1192420"/>
            <a:ext cx="11906250" cy="1143903"/>
          </a:xfrm>
          <a:prstGeom prst="rect">
            <a:avLst/>
          </a:prstGeom>
          <a:noFill/>
        </p:spPr>
        <p:txBody>
          <a:bodyPr wrap="square" rtlCol="0">
            <a:spAutoFit/>
          </a:bodyPr>
          <a:lstStyle/>
          <a:p>
            <a:pPr lvl="0">
              <a:spcAft>
                <a:spcPts val="1000"/>
              </a:spcAft>
              <a:defRPr/>
            </a:pPr>
            <a:r>
              <a:rPr kumimoji="0" lang="fr-FR" sz="200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Et vous? Que faites-vous aujourd’hui? Qu’allez-vous faire le week-end? Travaillez en paires !</a:t>
            </a:r>
            <a:r>
              <a:rPr lang="fr-FR" sz="2000" noProof="0" dirty="0">
                <a:solidFill>
                  <a:srgbClr val="1F4E79"/>
                </a:solidFill>
                <a:latin typeface="Century Gothic" panose="020B0502020202020204" pitchFamily="34" charset="0"/>
              </a:rPr>
              <a:t> </a:t>
            </a:r>
          </a:p>
          <a:p>
            <a:pPr lvl="0">
              <a:spcAft>
                <a:spcPts val="1000"/>
              </a:spcAft>
              <a:defRPr/>
            </a:pPr>
            <a:r>
              <a:rPr lang="fr-FR" sz="2000" dirty="0">
                <a:solidFill>
                  <a:srgbClr val="1F4E79"/>
                </a:solidFill>
                <a:latin typeface="Century Gothic" panose="020B0502020202020204" pitchFamily="34" charset="0"/>
              </a:rPr>
              <a:t>Et tes amis? </a:t>
            </a:r>
            <a:r>
              <a:rPr kumimoji="0" lang="fr-FR" sz="200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Que font-ils aujourd’hui?</a:t>
            </a:r>
            <a:r>
              <a:rPr lang="fr-FR" sz="2000" dirty="0">
                <a:solidFill>
                  <a:srgbClr val="1F4E79"/>
                </a:solidFill>
                <a:latin typeface="Century Gothic" panose="020B0502020202020204" pitchFamily="34" charset="0"/>
              </a:rPr>
              <a:t> Que vont-ils faire le week-end? Parlez et écrivez les activités dans les colonnes correctes !</a:t>
            </a:r>
            <a:endParaRPr kumimoji="0" lang="fr-FR" sz="200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sp>
        <p:nvSpPr>
          <p:cNvPr id="34" name="Rounded Rectangle 46" descr="background rectangle">
            <a:extLst>
              <a:ext uri="{FF2B5EF4-FFF2-40B4-BE49-F238E27FC236}">
                <a16:creationId xmlns:a16="http://schemas.microsoft.com/office/drawing/2014/main" id="{C829DD8B-BE13-4479-820C-0A55791172CB}"/>
              </a:ext>
            </a:extLst>
          </p:cNvPr>
          <p:cNvSpPr/>
          <p:nvPr/>
        </p:nvSpPr>
        <p:spPr>
          <a:xfrm>
            <a:off x="9977251" y="212608"/>
            <a:ext cx="1992587"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a:solidFill>
                  <a:prstClr val="white"/>
                </a:solidFill>
                <a:latin typeface="Century Gothic" panose="020F0302020204030204"/>
              </a:rPr>
              <a:t>p</a:t>
            </a:r>
            <a:r>
              <a:rPr kumimoji="0" lang="fr-FR"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arler</a:t>
            </a:r>
            <a:r>
              <a:rPr kumimoji="0" lang="fr-FR" sz="2000" b="1" i="0" u="none" strike="noStrike" kern="1200" cap="none" spc="0" normalizeH="0" baseline="0" noProof="0" dirty="0">
                <a:ln>
                  <a:noFill/>
                </a:ln>
                <a:solidFill>
                  <a:prstClr val="white"/>
                </a:solidFill>
                <a:effectLst/>
                <a:uLnTx/>
                <a:uFillTx/>
                <a:latin typeface="Century Gothic" panose="020F0302020204030204"/>
                <a:ea typeface="+mn-ea"/>
                <a:cs typeface="+mn-cs"/>
              </a:rPr>
              <a:t> / écrire</a:t>
            </a:r>
            <a:endParaRPr kumimoji="0" lang="fr-FR" sz="1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pic>
        <p:nvPicPr>
          <p:cNvPr id="22" name="Picture 21" descr="A close up of a logo&#10;&#10;Description automatically generated">
            <a:extLst>
              <a:ext uri="{FF2B5EF4-FFF2-40B4-BE49-F238E27FC236}">
                <a16:creationId xmlns:a16="http://schemas.microsoft.com/office/drawing/2014/main" id="{21288479-5DDE-42E5-91BA-9765CC087B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6287" y="4382664"/>
            <a:ext cx="1742954" cy="1742954"/>
          </a:xfrm>
          <a:prstGeom prst="rect">
            <a:avLst/>
          </a:prstGeom>
        </p:spPr>
      </p:pic>
      <p:pic>
        <p:nvPicPr>
          <p:cNvPr id="23" name="Picture 22" descr="A picture containing toy, shirt&#10;&#10;Description automatically generated">
            <a:extLst>
              <a:ext uri="{FF2B5EF4-FFF2-40B4-BE49-F238E27FC236}">
                <a16:creationId xmlns:a16="http://schemas.microsoft.com/office/drawing/2014/main" id="{EFC6620E-DC04-418F-9C86-E6435059C6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2773" y="4133030"/>
            <a:ext cx="1992588" cy="1992588"/>
          </a:xfrm>
          <a:prstGeom prst="rect">
            <a:avLst/>
          </a:prstGeom>
        </p:spPr>
      </p:pic>
      <p:graphicFrame>
        <p:nvGraphicFramePr>
          <p:cNvPr id="26" name="Table 26">
            <a:extLst>
              <a:ext uri="{FF2B5EF4-FFF2-40B4-BE49-F238E27FC236}">
                <a16:creationId xmlns:a16="http://schemas.microsoft.com/office/drawing/2014/main" id="{46640871-24B2-44FF-9267-7E23156DE206}"/>
              </a:ext>
            </a:extLst>
          </p:cNvPr>
          <p:cNvGraphicFramePr>
            <a:graphicFrameLocks noGrp="1"/>
          </p:cNvGraphicFramePr>
          <p:nvPr/>
        </p:nvGraphicFramePr>
        <p:xfrm>
          <a:off x="245242" y="2533444"/>
          <a:ext cx="5498012" cy="3592176"/>
        </p:xfrm>
        <a:graphic>
          <a:graphicData uri="http://schemas.openxmlformats.org/drawingml/2006/table">
            <a:tbl>
              <a:tblPr firstRow="1" bandRow="1">
                <a:tableStyleId>{21E4AEA4-8DFA-4A89-87EB-49C32662AFE0}</a:tableStyleId>
              </a:tblPr>
              <a:tblGrid>
                <a:gridCol w="2749006">
                  <a:extLst>
                    <a:ext uri="{9D8B030D-6E8A-4147-A177-3AD203B41FA5}">
                      <a16:colId xmlns:a16="http://schemas.microsoft.com/office/drawing/2014/main" val="3202089492"/>
                    </a:ext>
                  </a:extLst>
                </a:gridCol>
                <a:gridCol w="2749006">
                  <a:extLst>
                    <a:ext uri="{9D8B030D-6E8A-4147-A177-3AD203B41FA5}">
                      <a16:colId xmlns:a16="http://schemas.microsoft.com/office/drawing/2014/main" val="169629067"/>
                    </a:ext>
                  </a:extLst>
                </a:gridCol>
              </a:tblGrid>
              <a:tr h="513168">
                <a:tc gridSpan="2">
                  <a:txBody>
                    <a:bodyPr/>
                    <a:lstStyle/>
                    <a:p>
                      <a:pPr algn="ctr"/>
                      <a:r>
                        <a:rPr lang="en-GB" sz="2000" b="0" i="0" dirty="0">
                          <a:latin typeface="Century Gothic" panose="020B0502020202020204" pitchFamily="34" charset="0"/>
                        </a:rPr>
                        <a:t>nous</a:t>
                      </a:r>
                    </a:p>
                  </a:txBody>
                  <a:tcPr anchor="ctr"/>
                </a:tc>
                <a:tc hMerge="1">
                  <a:txBody>
                    <a:bodyPr/>
                    <a:lstStyle/>
                    <a:p>
                      <a:endParaRPr lang="en-GB" dirty="0"/>
                    </a:p>
                  </a:txBody>
                  <a:tcPr/>
                </a:tc>
                <a:extLst>
                  <a:ext uri="{0D108BD9-81ED-4DB2-BD59-A6C34878D82A}">
                    <a16:rowId xmlns:a16="http://schemas.microsoft.com/office/drawing/2014/main" val="2125239446"/>
                  </a:ext>
                </a:extLst>
              </a:tr>
              <a:tr h="513168">
                <a:tc>
                  <a:txBody>
                    <a:bodyPr/>
                    <a:lstStyle/>
                    <a:p>
                      <a:pPr algn="ctr"/>
                      <a:r>
                        <a:rPr lang="en-GB" sz="2000" b="0" i="0" dirty="0" err="1">
                          <a:solidFill>
                            <a:schemeClr val="accent1">
                              <a:lumMod val="50000"/>
                            </a:schemeClr>
                          </a:solidFill>
                          <a:latin typeface="Century Gothic" panose="020B0502020202020204" pitchFamily="34" charset="0"/>
                        </a:rPr>
                        <a:t>aujourd’hui</a:t>
                      </a:r>
                      <a:endParaRPr lang="en-GB" sz="2000" b="0" i="0" dirty="0">
                        <a:solidFill>
                          <a:schemeClr val="accent1">
                            <a:lumMod val="50000"/>
                          </a:schemeClr>
                        </a:solidFill>
                        <a:latin typeface="Century Gothic" panose="020B0502020202020204" pitchFamily="34" charset="0"/>
                      </a:endParaRPr>
                    </a:p>
                  </a:txBody>
                  <a:tcPr anchor="ctr"/>
                </a:tc>
                <a:tc>
                  <a:txBody>
                    <a:bodyPr/>
                    <a:lstStyle/>
                    <a:p>
                      <a:pPr algn="ctr"/>
                      <a:r>
                        <a:rPr lang="en-GB" sz="2000" b="0" i="0" dirty="0" err="1">
                          <a:solidFill>
                            <a:schemeClr val="accent1">
                              <a:lumMod val="50000"/>
                            </a:schemeClr>
                          </a:solidFill>
                          <a:latin typeface="Century Gothic" panose="020B0502020202020204" pitchFamily="34" charset="0"/>
                        </a:rPr>
                        <a:t>demain</a:t>
                      </a:r>
                      <a:endParaRPr lang="en-GB" sz="2000" b="0" i="0" dirty="0">
                        <a:solidFill>
                          <a:schemeClr val="accent1">
                            <a:lumMod val="50000"/>
                          </a:schemeClr>
                        </a:solidFill>
                        <a:latin typeface="Century Gothic" panose="020B0502020202020204" pitchFamily="34" charset="0"/>
                      </a:endParaRPr>
                    </a:p>
                  </a:txBody>
                  <a:tcPr anchor="ctr"/>
                </a:tc>
                <a:extLst>
                  <a:ext uri="{0D108BD9-81ED-4DB2-BD59-A6C34878D82A}">
                    <a16:rowId xmlns:a16="http://schemas.microsoft.com/office/drawing/2014/main" val="2053563970"/>
                  </a:ext>
                </a:extLst>
              </a:tr>
              <a:tr h="2565840">
                <a:tc>
                  <a:txBody>
                    <a:bodyPr/>
                    <a:lstStyle/>
                    <a:p>
                      <a:r>
                        <a:rPr lang="en-GB" sz="2000" b="0" i="0" dirty="0">
                          <a:solidFill>
                            <a:schemeClr val="accent1">
                              <a:lumMod val="50000"/>
                            </a:schemeClr>
                          </a:solidFill>
                          <a:latin typeface="Century Gothic" panose="020B0502020202020204" pitchFamily="34" charset="0"/>
                        </a:rPr>
                        <a:t>1</a:t>
                      </a:r>
                      <a:r>
                        <a:rPr lang="en-GB" sz="2200" b="0" i="0" dirty="0">
                          <a:solidFill>
                            <a:schemeClr val="accent1">
                              <a:lumMod val="50000"/>
                            </a:schemeClr>
                          </a:solidFill>
                          <a:latin typeface="Century Gothic" panose="020B0502020202020204" pitchFamily="34" charset="0"/>
                        </a:rPr>
                        <a:t>. </a:t>
                      </a:r>
                      <a:r>
                        <a:rPr lang="en-GB" sz="2200" b="1" i="0" dirty="0">
                          <a:solidFill>
                            <a:schemeClr val="accent1">
                              <a:lumMod val="50000"/>
                            </a:schemeClr>
                          </a:solidFill>
                          <a:latin typeface="Bradley Hand ITC" panose="03070402050302030203" pitchFamily="66" charset="0"/>
                        </a:rPr>
                        <a:t>Nous </a:t>
                      </a:r>
                      <a:r>
                        <a:rPr lang="en-GB" sz="2200" b="1" i="0" dirty="0" err="1">
                          <a:solidFill>
                            <a:schemeClr val="accent1">
                              <a:lumMod val="50000"/>
                            </a:schemeClr>
                          </a:solidFill>
                          <a:latin typeface="Bradley Hand ITC" panose="03070402050302030203" pitchFamily="66" charset="0"/>
                        </a:rPr>
                        <a:t>faisons</a:t>
                      </a:r>
                      <a:r>
                        <a:rPr lang="en-GB" sz="2200" b="1" i="0" dirty="0">
                          <a:solidFill>
                            <a:schemeClr val="accent1">
                              <a:lumMod val="50000"/>
                            </a:schemeClr>
                          </a:solidFill>
                          <a:latin typeface="Bradley Hand ITC" panose="03070402050302030203" pitchFamily="66" charset="0"/>
                        </a:rPr>
                        <a:t> les devoirs.</a:t>
                      </a:r>
                    </a:p>
                    <a:p>
                      <a:endParaRPr lang="en-GB" sz="2000" dirty="0">
                        <a:solidFill>
                          <a:schemeClr val="accent1">
                            <a:lumMod val="50000"/>
                          </a:schemeClr>
                        </a:solidFill>
                      </a:endParaRPr>
                    </a:p>
                    <a:p>
                      <a:r>
                        <a:rPr lang="en-GB" sz="2000" dirty="0">
                          <a:solidFill>
                            <a:schemeClr val="accent1">
                              <a:lumMod val="50000"/>
                            </a:schemeClr>
                          </a:solidFill>
                        </a:rPr>
                        <a:t>2.</a:t>
                      </a:r>
                    </a:p>
                    <a:p>
                      <a:endParaRPr lang="en-GB" sz="2000" dirty="0">
                        <a:solidFill>
                          <a:schemeClr val="accent1">
                            <a:lumMod val="50000"/>
                          </a:schemeClr>
                        </a:solidFill>
                      </a:endParaRPr>
                    </a:p>
                    <a:p>
                      <a:r>
                        <a:rPr lang="en-GB" sz="2000" dirty="0">
                          <a:solidFill>
                            <a:schemeClr val="accent1">
                              <a:lumMod val="50000"/>
                            </a:schemeClr>
                          </a:solidFill>
                        </a:rPr>
                        <a:t>3.</a:t>
                      </a:r>
                    </a:p>
                  </a:txBody>
                  <a:tcPr/>
                </a:tc>
                <a:tc>
                  <a:txBody>
                    <a:bodyPr/>
                    <a:lstStyle/>
                    <a:p>
                      <a:r>
                        <a:rPr lang="en-GB" sz="2000" b="0" i="0" dirty="0">
                          <a:solidFill>
                            <a:schemeClr val="accent1">
                              <a:lumMod val="50000"/>
                            </a:schemeClr>
                          </a:solidFill>
                          <a:latin typeface="Century Gothic" panose="020B0502020202020204" pitchFamily="34" charset="0"/>
                        </a:rPr>
                        <a:t>1. </a:t>
                      </a:r>
                      <a:r>
                        <a:rPr lang="en-GB" sz="2200" b="1" dirty="0">
                          <a:solidFill>
                            <a:schemeClr val="accent1">
                              <a:lumMod val="50000"/>
                            </a:schemeClr>
                          </a:solidFill>
                          <a:latin typeface="Bradley Hand ITC" panose="03070402050302030203" pitchFamily="66" charset="0"/>
                        </a:rPr>
                        <a:t>Nous </a:t>
                      </a:r>
                      <a:r>
                        <a:rPr lang="en-GB" sz="2200" b="1" dirty="0" err="1">
                          <a:solidFill>
                            <a:schemeClr val="accent1">
                              <a:lumMod val="50000"/>
                            </a:schemeClr>
                          </a:solidFill>
                          <a:latin typeface="Bradley Hand ITC" panose="03070402050302030203" pitchFamily="66" charset="0"/>
                        </a:rPr>
                        <a:t>allons</a:t>
                      </a:r>
                      <a:r>
                        <a:rPr lang="en-GB" sz="2200" b="1" dirty="0">
                          <a:solidFill>
                            <a:schemeClr val="accent1">
                              <a:lumMod val="50000"/>
                            </a:schemeClr>
                          </a:solidFill>
                          <a:latin typeface="Bradley Hand ITC" panose="03070402050302030203" pitchFamily="66" charset="0"/>
                        </a:rPr>
                        <a:t> faire </a:t>
                      </a:r>
                      <a:r>
                        <a:rPr lang="en-GB" sz="2200" b="1" dirty="0" err="1">
                          <a:solidFill>
                            <a:schemeClr val="accent1">
                              <a:lumMod val="50000"/>
                            </a:schemeClr>
                          </a:solidFill>
                          <a:latin typeface="Bradley Hand ITC" panose="03070402050302030203" pitchFamily="66" charset="0"/>
                        </a:rPr>
                        <a:t>une</a:t>
                      </a:r>
                      <a:r>
                        <a:rPr lang="en-GB" sz="2200" b="1" dirty="0">
                          <a:solidFill>
                            <a:schemeClr val="accent1">
                              <a:lumMod val="50000"/>
                            </a:schemeClr>
                          </a:solidFill>
                          <a:latin typeface="Bradley Hand ITC" panose="03070402050302030203" pitchFamily="66" charset="0"/>
                        </a:rPr>
                        <a:t> promenade.</a:t>
                      </a:r>
                    </a:p>
                    <a:p>
                      <a:endParaRPr lang="en-GB" sz="2000" b="0" i="0" dirty="0">
                        <a:solidFill>
                          <a:schemeClr val="accent1">
                            <a:lumMod val="50000"/>
                          </a:schemeClr>
                        </a:solidFill>
                        <a:latin typeface="Century Gothic" panose="020B0502020202020204" pitchFamily="34" charset="0"/>
                      </a:endParaRPr>
                    </a:p>
                    <a:p>
                      <a:r>
                        <a:rPr lang="en-GB" sz="2000" dirty="0">
                          <a:solidFill>
                            <a:schemeClr val="accent1">
                              <a:lumMod val="50000"/>
                            </a:schemeClr>
                          </a:solidFill>
                        </a:rPr>
                        <a:t>2.</a:t>
                      </a:r>
                    </a:p>
                    <a:p>
                      <a:endParaRPr lang="en-GB" sz="2000" dirty="0">
                        <a:solidFill>
                          <a:schemeClr val="accent1">
                            <a:lumMod val="50000"/>
                          </a:schemeClr>
                        </a:solidFill>
                      </a:endParaRPr>
                    </a:p>
                    <a:p>
                      <a:r>
                        <a:rPr lang="en-GB" sz="2000" dirty="0">
                          <a:solidFill>
                            <a:schemeClr val="accent1">
                              <a:lumMod val="50000"/>
                            </a:schemeClr>
                          </a:solidFill>
                        </a:rPr>
                        <a:t>3.</a:t>
                      </a:r>
                    </a:p>
                  </a:txBody>
                  <a:tcPr/>
                </a:tc>
                <a:extLst>
                  <a:ext uri="{0D108BD9-81ED-4DB2-BD59-A6C34878D82A}">
                    <a16:rowId xmlns:a16="http://schemas.microsoft.com/office/drawing/2014/main" val="2927227244"/>
                  </a:ext>
                </a:extLst>
              </a:tr>
            </a:tbl>
          </a:graphicData>
        </a:graphic>
      </p:graphicFrame>
      <p:pic>
        <p:nvPicPr>
          <p:cNvPr id="3074" name="Picture 2" descr="Pencil 1 Clip Art">
            <a:extLst>
              <a:ext uri="{FF2B5EF4-FFF2-40B4-BE49-F238E27FC236}">
                <a16:creationId xmlns:a16="http://schemas.microsoft.com/office/drawing/2014/main" id="{37598F4C-F99A-41A8-AA67-8740A082ED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60222">
            <a:off x="5097517" y="5154833"/>
            <a:ext cx="745412" cy="1021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87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729" y="1369329"/>
            <a:ext cx="5565072" cy="699561"/>
          </a:xfrm>
        </p:spPr>
        <p:txBody>
          <a:bodyPr>
            <a:normAutofit fontScale="90000"/>
          </a:bodyPr>
          <a:lstStyle/>
          <a:p>
            <a:r>
              <a:rPr lang="en-GB" dirty="0">
                <a:solidFill>
                  <a:srgbClr val="002060"/>
                </a:solidFill>
              </a:rPr>
              <a:t>Quelles sont vos émotions?</a:t>
            </a:r>
          </a:p>
        </p:txBody>
      </p:sp>
      <p:sp>
        <p:nvSpPr>
          <p:cNvPr id="11" name="TextBox 10"/>
          <p:cNvSpPr txBox="1"/>
          <p:nvPr/>
        </p:nvSpPr>
        <p:spPr>
          <a:xfrm>
            <a:off x="308085" y="1195890"/>
            <a:ext cx="3260834"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Je </a:t>
            </a:r>
            <a:r>
              <a:rPr lang="en-GB" sz="2800" dirty="0" err="1">
                <a:solidFill>
                  <a:srgbClr val="002060"/>
                </a:solidFill>
                <a:latin typeface="Century Gothic" panose="020B0502020202020204" pitchFamily="34" charset="0"/>
              </a:rPr>
              <a:t>suis</a:t>
            </a:r>
            <a:r>
              <a:rPr lang="en-GB" sz="2800" dirty="0">
                <a:solidFill>
                  <a:srgbClr val="002060"/>
                </a:solidFill>
                <a:latin typeface="Century Gothic" panose="020B0502020202020204" pitchFamily="34" charset="0"/>
              </a:rPr>
              <a:t>…</a:t>
            </a:r>
          </a:p>
        </p:txBody>
      </p:sp>
      <p:sp>
        <p:nvSpPr>
          <p:cNvPr id="3" name="Content Placeholder 2"/>
          <p:cNvSpPr>
            <a:spLocks noGrp="1"/>
          </p:cNvSpPr>
          <p:nvPr>
            <p:ph idx="1"/>
          </p:nvPr>
        </p:nvSpPr>
        <p:spPr>
          <a:xfrm>
            <a:off x="1468821" y="1674109"/>
            <a:ext cx="10515600" cy="4351338"/>
          </a:xfrm>
        </p:spPr>
        <p:txBody>
          <a:bodyPr>
            <a:normAutofit fontScale="85000" lnSpcReduction="20000"/>
          </a:bodyPr>
          <a:lstStyle/>
          <a:p>
            <a:pPr>
              <a:lnSpc>
                <a:spcPct val="150000"/>
              </a:lnSpc>
            </a:pPr>
            <a:r>
              <a:rPr lang="en-GB" dirty="0" err="1">
                <a:solidFill>
                  <a:srgbClr val="002060"/>
                </a:solidFill>
              </a:rPr>
              <a:t>heureux</a:t>
            </a:r>
            <a:r>
              <a:rPr lang="en-GB" dirty="0">
                <a:solidFill>
                  <a:srgbClr val="002060"/>
                </a:solidFill>
              </a:rPr>
              <a:t> (-</a:t>
            </a:r>
            <a:r>
              <a:rPr lang="en-GB" dirty="0" err="1">
                <a:solidFill>
                  <a:srgbClr val="002060"/>
                </a:solidFill>
              </a:rPr>
              <a:t>euse</a:t>
            </a:r>
            <a:r>
              <a:rPr lang="en-GB" dirty="0">
                <a:solidFill>
                  <a:srgbClr val="002060"/>
                </a:solidFill>
              </a:rPr>
              <a:t>)</a:t>
            </a:r>
          </a:p>
          <a:p>
            <a:pPr>
              <a:lnSpc>
                <a:spcPct val="150000"/>
              </a:lnSpc>
            </a:pPr>
            <a:r>
              <a:rPr lang="en-GB" dirty="0" err="1">
                <a:solidFill>
                  <a:srgbClr val="002060"/>
                </a:solidFill>
              </a:rPr>
              <a:t>calme</a:t>
            </a:r>
            <a:endParaRPr lang="en-GB" dirty="0">
              <a:solidFill>
                <a:srgbClr val="002060"/>
              </a:solidFill>
            </a:endParaRPr>
          </a:p>
          <a:p>
            <a:pPr>
              <a:lnSpc>
                <a:spcPct val="150000"/>
              </a:lnSpc>
            </a:pPr>
            <a:r>
              <a:rPr lang="en-GB" dirty="0">
                <a:solidFill>
                  <a:srgbClr val="002060"/>
                </a:solidFill>
              </a:rPr>
              <a:t>content(e)</a:t>
            </a:r>
          </a:p>
          <a:p>
            <a:pPr>
              <a:lnSpc>
                <a:spcPct val="150000"/>
              </a:lnSpc>
            </a:pPr>
            <a:r>
              <a:rPr lang="en-GB" dirty="0" err="1">
                <a:solidFill>
                  <a:srgbClr val="002060"/>
                </a:solidFill>
              </a:rPr>
              <a:t>indifférent</a:t>
            </a:r>
            <a:r>
              <a:rPr lang="en-GB" dirty="0">
                <a:solidFill>
                  <a:srgbClr val="002060"/>
                </a:solidFill>
              </a:rPr>
              <a:t>(e)</a:t>
            </a:r>
          </a:p>
          <a:p>
            <a:pPr>
              <a:lnSpc>
                <a:spcPct val="150000"/>
              </a:lnSpc>
            </a:pPr>
            <a:r>
              <a:rPr lang="en-GB" dirty="0">
                <a:solidFill>
                  <a:srgbClr val="002060"/>
                </a:solidFill>
              </a:rPr>
              <a:t>triste</a:t>
            </a:r>
          </a:p>
          <a:p>
            <a:pPr>
              <a:lnSpc>
                <a:spcPct val="150000"/>
              </a:lnSpc>
            </a:pPr>
            <a:r>
              <a:rPr lang="en-GB" dirty="0" err="1">
                <a:solidFill>
                  <a:srgbClr val="002060"/>
                </a:solidFill>
              </a:rPr>
              <a:t>fâché</a:t>
            </a:r>
            <a:r>
              <a:rPr lang="en-GB" dirty="0">
                <a:solidFill>
                  <a:srgbClr val="002060"/>
                </a:solidFill>
              </a:rPr>
              <a:t>(e)</a:t>
            </a:r>
          </a:p>
          <a:p>
            <a:pPr>
              <a:lnSpc>
                <a:spcPct val="150000"/>
              </a:lnSpc>
            </a:pPr>
            <a:r>
              <a:rPr lang="en-GB" dirty="0" err="1">
                <a:solidFill>
                  <a:srgbClr val="002060"/>
                </a:solidFill>
              </a:rPr>
              <a:t>intéressé</a:t>
            </a:r>
            <a:r>
              <a:rPr lang="en-GB" dirty="0">
                <a:solidFill>
                  <a:srgbClr val="002060"/>
                </a:solidFill>
              </a:rPr>
              <a:t>(e)</a:t>
            </a:r>
          </a:p>
          <a:p>
            <a:endParaRPr lang="en-GB" dirty="0">
              <a:solidFill>
                <a:srgbClr val="002060"/>
              </a:solidFill>
            </a:endParaRPr>
          </a:p>
        </p:txBody>
      </p:sp>
      <p:pic>
        <p:nvPicPr>
          <p:cNvPr id="4" name="Picture 3" descr="smiley face"/>
          <p:cNvPicPr>
            <a:picLocks noChangeAspect="1"/>
          </p:cNvPicPr>
          <p:nvPr/>
        </p:nvPicPr>
        <p:blipFill>
          <a:blip r:embed="rId3"/>
          <a:stretch>
            <a:fillRect/>
          </a:stretch>
        </p:blipFill>
        <p:spPr>
          <a:xfrm>
            <a:off x="4243688" y="1677282"/>
            <a:ext cx="794845" cy="531640"/>
          </a:xfrm>
          <a:prstGeom prst="rect">
            <a:avLst/>
          </a:prstGeom>
        </p:spPr>
      </p:pic>
      <p:pic>
        <p:nvPicPr>
          <p:cNvPr id="5" name="Picture 4" descr="calm face"/>
          <p:cNvPicPr>
            <a:picLocks noChangeAspect="1"/>
          </p:cNvPicPr>
          <p:nvPr/>
        </p:nvPicPr>
        <p:blipFill>
          <a:blip r:embed="rId3"/>
          <a:stretch>
            <a:fillRect/>
          </a:stretch>
        </p:blipFill>
        <p:spPr>
          <a:xfrm>
            <a:off x="4242337" y="2304884"/>
            <a:ext cx="794845" cy="531640"/>
          </a:xfrm>
          <a:prstGeom prst="rect">
            <a:avLst/>
          </a:prstGeom>
        </p:spPr>
      </p:pic>
      <p:pic>
        <p:nvPicPr>
          <p:cNvPr id="6" name="Picture 5" descr="content face"/>
          <p:cNvPicPr>
            <a:picLocks noChangeAspect="1"/>
          </p:cNvPicPr>
          <p:nvPr/>
        </p:nvPicPr>
        <p:blipFill>
          <a:blip r:embed="rId3"/>
          <a:stretch>
            <a:fillRect/>
          </a:stretch>
        </p:blipFill>
        <p:spPr>
          <a:xfrm>
            <a:off x="4211832" y="2932486"/>
            <a:ext cx="794845" cy="531640"/>
          </a:xfrm>
          <a:prstGeom prst="rect">
            <a:avLst/>
          </a:prstGeom>
        </p:spPr>
      </p:pic>
      <p:pic>
        <p:nvPicPr>
          <p:cNvPr id="7" name="Picture 6" descr="neutral face"/>
          <p:cNvPicPr>
            <a:picLocks noChangeAspect="1"/>
          </p:cNvPicPr>
          <p:nvPr/>
        </p:nvPicPr>
        <p:blipFill>
          <a:blip r:embed="rId4"/>
          <a:stretch>
            <a:fillRect/>
          </a:stretch>
        </p:blipFill>
        <p:spPr>
          <a:xfrm>
            <a:off x="4333950" y="3562908"/>
            <a:ext cx="590235" cy="590235"/>
          </a:xfrm>
          <a:prstGeom prst="rect">
            <a:avLst/>
          </a:prstGeom>
          <a:solidFill>
            <a:schemeClr val="bg1"/>
          </a:solidFill>
        </p:spPr>
      </p:pic>
      <p:pic>
        <p:nvPicPr>
          <p:cNvPr id="5122" name="Picture 2" descr="sad fa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5705" y="4182384"/>
            <a:ext cx="566723" cy="5401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ad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2979" y="4755803"/>
            <a:ext cx="593559" cy="6119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appy face"/>
          <p:cNvPicPr>
            <a:picLocks noChangeAspect="1"/>
          </p:cNvPicPr>
          <p:nvPr/>
        </p:nvPicPr>
        <p:blipFill>
          <a:blip r:embed="rId3"/>
          <a:stretch>
            <a:fillRect/>
          </a:stretch>
        </p:blipFill>
        <p:spPr>
          <a:xfrm>
            <a:off x="4242335" y="5346640"/>
            <a:ext cx="794845" cy="531640"/>
          </a:xfrm>
          <a:prstGeom prst="rect">
            <a:avLst/>
          </a:prstGeom>
        </p:spPr>
      </p:pic>
      <p:pic>
        <p:nvPicPr>
          <p:cNvPr id="15" name="Picture 14" descr="background rectangle">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16" name="Title 3"/>
          <p:cNvSpPr txBox="1">
            <a:spLocks/>
          </p:cNvSpPr>
          <p:nvPr/>
        </p:nvSpPr>
        <p:spPr>
          <a:xfrm>
            <a:off x="0" y="296864"/>
            <a:ext cx="5265384" cy="7078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lvl="0">
              <a:defRPr/>
            </a:pPr>
            <a:r>
              <a:rPr lang="en-GB" sz="3600" b="1" dirty="0">
                <a:solidFill>
                  <a:sysClr val="window" lastClr="FFFFFF"/>
                </a:solidFill>
              </a:rPr>
              <a:t>Les </a:t>
            </a:r>
            <a:r>
              <a:rPr lang="en-GB" sz="3600" b="1" dirty="0" err="1">
                <a:solidFill>
                  <a:sysClr val="window" lastClr="FFFFFF"/>
                </a:solidFill>
              </a:rPr>
              <a:t>émotions</a:t>
            </a:r>
            <a:r>
              <a:rPr lang="en-GB" sz="3600" b="1" dirty="0">
                <a:solidFill>
                  <a:sysClr val="window" lastClr="FFFFFF"/>
                </a:solidFill>
              </a:rPr>
              <a:t>  </a:t>
            </a:r>
          </a:p>
        </p:txBody>
      </p:sp>
      <p:sp>
        <p:nvSpPr>
          <p:cNvPr id="8" name="Rounded Rectangle 46">
            <a:extLst>
              <a:ext uri="{FF2B5EF4-FFF2-40B4-BE49-F238E27FC236}">
                <a16:creationId xmlns:a16="http://schemas.microsoft.com/office/drawing/2014/main" id="{D6D9700C-11F1-4F71-B965-4B22817806DF}"/>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5047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rectangle">
            <a:extLst>
              <a:ext uri="{FF2B5EF4-FFF2-40B4-BE49-F238E27FC236}">
                <a16:creationId xmlns:a16="http://schemas.microsoft.com/office/drawing/2014/main" id="{484D0354-6DBF-4464-BF92-5AAA8AE6789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7172"/>
            <a:ext cx="6457246" cy="867128"/>
          </a:xfrm>
          <a:prstGeom prst="rect">
            <a:avLst/>
          </a:prstGeom>
        </p:spPr>
      </p:pic>
      <p:sp>
        <p:nvSpPr>
          <p:cNvPr id="3" name="Title 3">
            <a:extLst>
              <a:ext uri="{FF2B5EF4-FFF2-40B4-BE49-F238E27FC236}">
                <a16:creationId xmlns:a16="http://schemas.microsoft.com/office/drawing/2014/main" id="{31B2C77B-C680-4DC5-924E-5C20F444D070}"/>
              </a:ext>
            </a:extLst>
          </p:cNvPr>
          <p:cNvSpPr>
            <a:spLocks noGrp="1"/>
          </p:cNvSpPr>
          <p:nvPr>
            <p:ph type="title"/>
          </p:nvPr>
        </p:nvSpPr>
        <p:spPr>
          <a:xfrm>
            <a:off x="10081" y="273047"/>
            <a:ext cx="5631472" cy="713163"/>
          </a:xfrm>
        </p:spPr>
        <p:txBody>
          <a:bodyPr>
            <a:normAutofit/>
          </a:bodyPr>
          <a:lstStyle/>
          <a:p>
            <a:r>
              <a:rPr lang="fr-FR" sz="2800" b="1" dirty="0">
                <a:solidFill>
                  <a:schemeClr val="bg1"/>
                </a:solidFill>
              </a:rPr>
              <a:t>Aujourd’hui ou le week-end?</a:t>
            </a:r>
            <a:endParaRPr lang="fr-FR" sz="2800" b="1" dirty="0">
              <a:solidFill>
                <a:schemeClr val="bg1"/>
              </a:solidFill>
              <a:latin typeface="Century Gothic" panose="020B0502020202020204" pitchFamily="34" charset="0"/>
            </a:endParaRPr>
          </a:p>
        </p:txBody>
      </p:sp>
      <p:sp>
        <p:nvSpPr>
          <p:cNvPr id="34" name="Rounded Rectangle 46" descr="background rectangle">
            <a:extLst>
              <a:ext uri="{FF2B5EF4-FFF2-40B4-BE49-F238E27FC236}">
                <a16:creationId xmlns:a16="http://schemas.microsoft.com/office/drawing/2014/main" id="{C829DD8B-BE13-4479-820C-0A55791172CB}"/>
              </a:ext>
            </a:extLst>
          </p:cNvPr>
          <p:cNvSpPr/>
          <p:nvPr/>
        </p:nvSpPr>
        <p:spPr>
          <a:xfrm>
            <a:off x="9977251" y="212608"/>
            <a:ext cx="1992587"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panose="020F0302020204030204"/>
                <a:ea typeface="+mn-ea"/>
                <a:cs typeface="+mn-cs"/>
              </a:rPr>
              <a:t>p</a:t>
            </a:r>
            <a:r>
              <a:rPr kumimoji="0" lang="fr-FR"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arler</a:t>
            </a:r>
            <a:r>
              <a:rPr kumimoji="0" lang="fr-FR" sz="2000" b="1" i="0" u="none" strike="noStrike" kern="1200" cap="none" spc="0" normalizeH="0" baseline="0" noProof="0" dirty="0">
                <a:ln>
                  <a:noFill/>
                </a:ln>
                <a:solidFill>
                  <a:prstClr val="white"/>
                </a:solidFill>
                <a:effectLst/>
                <a:uLnTx/>
                <a:uFillTx/>
                <a:latin typeface="Century Gothic" panose="020F0302020204030204"/>
                <a:ea typeface="+mn-ea"/>
                <a:cs typeface="+mn-cs"/>
              </a:rPr>
              <a:t> / écrire</a:t>
            </a:r>
            <a:endParaRPr kumimoji="0" lang="fr-FR" sz="1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4" name="TextBox 3">
            <a:extLst>
              <a:ext uri="{FF2B5EF4-FFF2-40B4-BE49-F238E27FC236}">
                <a16:creationId xmlns:a16="http://schemas.microsoft.com/office/drawing/2014/main" id="{E150B722-A193-4C27-8514-EA8766FA7A3A}"/>
              </a:ext>
            </a:extLst>
          </p:cNvPr>
          <p:cNvSpPr txBox="1"/>
          <p:nvPr/>
        </p:nvSpPr>
        <p:spPr>
          <a:xfrm>
            <a:off x="2192038" y="1276349"/>
            <a:ext cx="1809750" cy="2246769"/>
          </a:xfrm>
          <a:prstGeom prst="rect">
            <a:avLst/>
          </a:prstGeom>
          <a:noFill/>
          <a:ln w="19050">
            <a:solidFill>
              <a:schemeClr val="tx1"/>
            </a:solidFill>
          </a:ln>
        </p:spPr>
        <p:txBody>
          <a:bodyPr wrap="square" rtlCol="0">
            <a:spAutoFit/>
          </a:bodyPr>
          <a:lstStyle/>
          <a:p>
            <a:pPr algn="ctr"/>
            <a:r>
              <a:rPr lang="en-GB" sz="2000" dirty="0">
                <a:solidFill>
                  <a:schemeClr val="accent5">
                    <a:lumMod val="50000"/>
                  </a:schemeClr>
                </a:solidFill>
                <a:latin typeface="Century Gothic" panose="020B0502020202020204" pitchFamily="34" charset="0"/>
              </a:rPr>
              <a:t>Groupe 1</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1 </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2 </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1</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3</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2</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3</a:t>
            </a:r>
          </a:p>
        </p:txBody>
      </p:sp>
      <p:sp>
        <p:nvSpPr>
          <p:cNvPr id="14" name="TextBox 13">
            <a:extLst>
              <a:ext uri="{FF2B5EF4-FFF2-40B4-BE49-F238E27FC236}">
                <a16:creationId xmlns:a16="http://schemas.microsoft.com/office/drawing/2014/main" id="{B19667C6-66C7-4C50-911E-5D74B93EA01F}"/>
              </a:ext>
            </a:extLst>
          </p:cNvPr>
          <p:cNvSpPr txBox="1"/>
          <p:nvPr/>
        </p:nvSpPr>
        <p:spPr>
          <a:xfrm>
            <a:off x="4184051" y="1276348"/>
            <a:ext cx="1809750" cy="2246769"/>
          </a:xfrm>
          <a:prstGeom prst="rect">
            <a:avLst/>
          </a:prstGeom>
          <a:noFill/>
          <a:ln w="19050">
            <a:solidFill>
              <a:schemeClr val="tx1"/>
            </a:solidFill>
          </a:ln>
        </p:spPr>
        <p:txBody>
          <a:bodyPr wrap="square" rtlCol="0">
            <a:spAutoFit/>
          </a:bodyPr>
          <a:lstStyle/>
          <a:p>
            <a:pPr algn="ctr"/>
            <a:r>
              <a:rPr lang="en-GB" sz="2000" dirty="0">
                <a:solidFill>
                  <a:schemeClr val="accent5">
                    <a:lumMod val="50000"/>
                  </a:schemeClr>
                </a:solidFill>
                <a:latin typeface="Century Gothic" panose="020B0502020202020204" pitchFamily="34" charset="0"/>
              </a:rPr>
              <a:t>Groupe 1</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1 </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2 </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1</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3</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2</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3</a:t>
            </a:r>
          </a:p>
        </p:txBody>
      </p:sp>
      <p:sp>
        <p:nvSpPr>
          <p:cNvPr id="15" name="TextBox 14">
            <a:extLst>
              <a:ext uri="{FF2B5EF4-FFF2-40B4-BE49-F238E27FC236}">
                <a16:creationId xmlns:a16="http://schemas.microsoft.com/office/drawing/2014/main" id="{B7B29DFF-B6A0-4940-8F6C-1907CF3A63BB}"/>
              </a:ext>
            </a:extLst>
          </p:cNvPr>
          <p:cNvSpPr txBox="1"/>
          <p:nvPr/>
        </p:nvSpPr>
        <p:spPr>
          <a:xfrm>
            <a:off x="200025" y="1276350"/>
            <a:ext cx="1809750" cy="2246769"/>
          </a:xfrm>
          <a:prstGeom prst="rect">
            <a:avLst/>
          </a:prstGeom>
          <a:noFill/>
          <a:ln w="19050">
            <a:solidFill>
              <a:schemeClr val="tx1"/>
            </a:solidFill>
          </a:ln>
        </p:spPr>
        <p:txBody>
          <a:bodyPr wrap="square" rtlCol="0">
            <a:spAutoFit/>
          </a:bodyPr>
          <a:lstStyle/>
          <a:p>
            <a:pPr algn="ctr"/>
            <a:r>
              <a:rPr lang="en-GB" sz="2000" dirty="0">
                <a:solidFill>
                  <a:schemeClr val="accent5">
                    <a:lumMod val="50000"/>
                  </a:schemeClr>
                </a:solidFill>
                <a:latin typeface="Century Gothic" panose="020B0502020202020204" pitchFamily="34" charset="0"/>
              </a:rPr>
              <a:t>Groupe 1</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1 </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2 </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1</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3</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2</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3</a:t>
            </a:r>
          </a:p>
        </p:txBody>
      </p:sp>
      <p:sp>
        <p:nvSpPr>
          <p:cNvPr id="16" name="TextBox 15">
            <a:extLst>
              <a:ext uri="{FF2B5EF4-FFF2-40B4-BE49-F238E27FC236}">
                <a16:creationId xmlns:a16="http://schemas.microsoft.com/office/drawing/2014/main" id="{052F9E41-2209-4941-9CD5-9D9F6B321969}"/>
              </a:ext>
            </a:extLst>
          </p:cNvPr>
          <p:cNvSpPr txBox="1"/>
          <p:nvPr/>
        </p:nvSpPr>
        <p:spPr>
          <a:xfrm>
            <a:off x="8168077" y="1276347"/>
            <a:ext cx="1809750" cy="2246769"/>
          </a:xfrm>
          <a:prstGeom prst="rect">
            <a:avLst/>
          </a:prstGeom>
          <a:noFill/>
          <a:ln w="19050">
            <a:solidFill>
              <a:schemeClr val="tx1"/>
            </a:solidFill>
          </a:ln>
        </p:spPr>
        <p:txBody>
          <a:bodyPr wrap="square" rtlCol="0">
            <a:spAutoFit/>
          </a:bodyPr>
          <a:lstStyle/>
          <a:p>
            <a:pPr algn="ctr"/>
            <a:r>
              <a:rPr lang="en-GB" sz="2000" dirty="0">
                <a:solidFill>
                  <a:schemeClr val="accent5">
                    <a:lumMod val="50000"/>
                  </a:schemeClr>
                </a:solidFill>
                <a:latin typeface="Century Gothic" panose="020B0502020202020204" pitchFamily="34" charset="0"/>
              </a:rPr>
              <a:t>Groupe 1</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1 </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2 </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1</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3</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2</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3</a:t>
            </a:r>
          </a:p>
        </p:txBody>
      </p:sp>
      <p:sp>
        <p:nvSpPr>
          <p:cNvPr id="17" name="TextBox 16">
            <a:extLst>
              <a:ext uri="{FF2B5EF4-FFF2-40B4-BE49-F238E27FC236}">
                <a16:creationId xmlns:a16="http://schemas.microsoft.com/office/drawing/2014/main" id="{FBDE3180-E390-492E-BF25-C0213E932244}"/>
              </a:ext>
            </a:extLst>
          </p:cNvPr>
          <p:cNvSpPr txBox="1"/>
          <p:nvPr/>
        </p:nvSpPr>
        <p:spPr>
          <a:xfrm>
            <a:off x="10160088" y="1276346"/>
            <a:ext cx="1809750" cy="2246769"/>
          </a:xfrm>
          <a:prstGeom prst="rect">
            <a:avLst/>
          </a:prstGeom>
          <a:noFill/>
          <a:ln w="19050">
            <a:solidFill>
              <a:schemeClr val="tx1"/>
            </a:solidFill>
          </a:ln>
        </p:spPr>
        <p:txBody>
          <a:bodyPr wrap="square" rtlCol="0">
            <a:spAutoFit/>
          </a:bodyPr>
          <a:lstStyle/>
          <a:p>
            <a:pPr algn="ctr"/>
            <a:r>
              <a:rPr lang="en-GB" sz="2000" dirty="0">
                <a:solidFill>
                  <a:schemeClr val="accent5">
                    <a:lumMod val="50000"/>
                  </a:schemeClr>
                </a:solidFill>
                <a:latin typeface="Century Gothic" panose="020B0502020202020204" pitchFamily="34" charset="0"/>
              </a:rPr>
              <a:t>Groupe 1</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1 </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2 </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1</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3</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2</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3</a:t>
            </a:r>
          </a:p>
        </p:txBody>
      </p:sp>
      <p:sp>
        <p:nvSpPr>
          <p:cNvPr id="18" name="TextBox 17">
            <a:extLst>
              <a:ext uri="{FF2B5EF4-FFF2-40B4-BE49-F238E27FC236}">
                <a16:creationId xmlns:a16="http://schemas.microsoft.com/office/drawing/2014/main" id="{D5314BDC-0DBD-409E-9CD0-8538331A7901}"/>
              </a:ext>
            </a:extLst>
          </p:cNvPr>
          <p:cNvSpPr txBox="1"/>
          <p:nvPr/>
        </p:nvSpPr>
        <p:spPr>
          <a:xfrm>
            <a:off x="6176064" y="1276348"/>
            <a:ext cx="1809750" cy="2246769"/>
          </a:xfrm>
          <a:prstGeom prst="rect">
            <a:avLst/>
          </a:prstGeom>
          <a:noFill/>
          <a:ln w="19050">
            <a:solidFill>
              <a:schemeClr val="tx1"/>
            </a:solidFill>
          </a:ln>
        </p:spPr>
        <p:txBody>
          <a:bodyPr wrap="square" rtlCol="0">
            <a:spAutoFit/>
          </a:bodyPr>
          <a:lstStyle/>
          <a:p>
            <a:pPr algn="ctr"/>
            <a:r>
              <a:rPr lang="en-GB" sz="2000" dirty="0">
                <a:solidFill>
                  <a:schemeClr val="accent5">
                    <a:lumMod val="50000"/>
                  </a:schemeClr>
                </a:solidFill>
                <a:latin typeface="Century Gothic" panose="020B0502020202020204" pitchFamily="34" charset="0"/>
              </a:rPr>
              <a:t>Groupe 1</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1 </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2 </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1</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3</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2</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3</a:t>
            </a:r>
          </a:p>
        </p:txBody>
      </p:sp>
      <p:sp>
        <p:nvSpPr>
          <p:cNvPr id="19" name="TextBox 18">
            <a:extLst>
              <a:ext uri="{FF2B5EF4-FFF2-40B4-BE49-F238E27FC236}">
                <a16:creationId xmlns:a16="http://schemas.microsoft.com/office/drawing/2014/main" id="{ECB390DF-43E9-44EC-AC2F-3AD9F74393E4}"/>
              </a:ext>
            </a:extLst>
          </p:cNvPr>
          <p:cNvSpPr txBox="1"/>
          <p:nvPr/>
        </p:nvSpPr>
        <p:spPr>
          <a:xfrm>
            <a:off x="200025" y="3800475"/>
            <a:ext cx="1809750" cy="2246769"/>
          </a:xfrm>
          <a:prstGeom prst="rect">
            <a:avLst/>
          </a:prstGeom>
          <a:noFill/>
          <a:ln w="19050">
            <a:solidFill>
              <a:schemeClr val="tx1"/>
            </a:solidFill>
          </a:ln>
        </p:spPr>
        <p:txBody>
          <a:bodyPr wrap="square" rtlCol="0">
            <a:spAutoFit/>
          </a:bodyPr>
          <a:lstStyle/>
          <a:p>
            <a:pPr algn="ctr"/>
            <a:r>
              <a:rPr lang="en-GB" sz="2000" dirty="0">
                <a:solidFill>
                  <a:schemeClr val="accent5">
                    <a:lumMod val="50000"/>
                  </a:schemeClr>
                </a:solidFill>
                <a:latin typeface="Century Gothic" panose="020B0502020202020204" pitchFamily="34" charset="0"/>
              </a:rPr>
              <a:t>Groupe 2</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1 </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1</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2</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2</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3</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3</a:t>
            </a:r>
          </a:p>
        </p:txBody>
      </p:sp>
      <p:sp>
        <p:nvSpPr>
          <p:cNvPr id="20" name="TextBox 19">
            <a:extLst>
              <a:ext uri="{FF2B5EF4-FFF2-40B4-BE49-F238E27FC236}">
                <a16:creationId xmlns:a16="http://schemas.microsoft.com/office/drawing/2014/main" id="{F8991D87-BE8A-4D3B-9FFF-41F906096B06}"/>
              </a:ext>
            </a:extLst>
          </p:cNvPr>
          <p:cNvSpPr txBox="1"/>
          <p:nvPr/>
        </p:nvSpPr>
        <p:spPr>
          <a:xfrm>
            <a:off x="10160088" y="3800474"/>
            <a:ext cx="1809750" cy="2246769"/>
          </a:xfrm>
          <a:prstGeom prst="rect">
            <a:avLst/>
          </a:prstGeom>
          <a:noFill/>
          <a:ln w="19050">
            <a:solidFill>
              <a:schemeClr val="tx1"/>
            </a:solidFill>
          </a:ln>
        </p:spPr>
        <p:txBody>
          <a:bodyPr wrap="square" rtlCol="0">
            <a:spAutoFit/>
          </a:bodyPr>
          <a:lstStyle/>
          <a:p>
            <a:pPr algn="ctr"/>
            <a:r>
              <a:rPr lang="en-GB" sz="2000" dirty="0">
                <a:solidFill>
                  <a:schemeClr val="accent5">
                    <a:lumMod val="50000"/>
                  </a:schemeClr>
                </a:solidFill>
                <a:latin typeface="Century Gothic" panose="020B0502020202020204" pitchFamily="34" charset="0"/>
              </a:rPr>
              <a:t>Groupe 2</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1 </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1</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2</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2</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3</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3</a:t>
            </a:r>
          </a:p>
        </p:txBody>
      </p:sp>
      <p:sp>
        <p:nvSpPr>
          <p:cNvPr id="21" name="TextBox 20">
            <a:extLst>
              <a:ext uri="{FF2B5EF4-FFF2-40B4-BE49-F238E27FC236}">
                <a16:creationId xmlns:a16="http://schemas.microsoft.com/office/drawing/2014/main" id="{13ACD6D7-43B5-47D5-A206-6B3F58877270}"/>
              </a:ext>
            </a:extLst>
          </p:cNvPr>
          <p:cNvSpPr txBox="1"/>
          <p:nvPr/>
        </p:nvSpPr>
        <p:spPr>
          <a:xfrm>
            <a:off x="8168077" y="3800473"/>
            <a:ext cx="1809750" cy="2246769"/>
          </a:xfrm>
          <a:prstGeom prst="rect">
            <a:avLst/>
          </a:prstGeom>
          <a:noFill/>
          <a:ln w="19050">
            <a:solidFill>
              <a:schemeClr val="tx1"/>
            </a:solidFill>
          </a:ln>
        </p:spPr>
        <p:txBody>
          <a:bodyPr wrap="square" rtlCol="0">
            <a:spAutoFit/>
          </a:bodyPr>
          <a:lstStyle/>
          <a:p>
            <a:pPr algn="ctr"/>
            <a:r>
              <a:rPr lang="en-GB" sz="2000" dirty="0">
                <a:solidFill>
                  <a:schemeClr val="accent5">
                    <a:lumMod val="50000"/>
                  </a:schemeClr>
                </a:solidFill>
                <a:latin typeface="Century Gothic" panose="020B0502020202020204" pitchFamily="34" charset="0"/>
              </a:rPr>
              <a:t>Groupe 2</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1 </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1</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2</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2</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3</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3</a:t>
            </a:r>
          </a:p>
        </p:txBody>
      </p:sp>
      <p:sp>
        <p:nvSpPr>
          <p:cNvPr id="24" name="TextBox 23">
            <a:extLst>
              <a:ext uri="{FF2B5EF4-FFF2-40B4-BE49-F238E27FC236}">
                <a16:creationId xmlns:a16="http://schemas.microsoft.com/office/drawing/2014/main" id="{1F158329-B91D-42AF-82B9-156279707C87}"/>
              </a:ext>
            </a:extLst>
          </p:cNvPr>
          <p:cNvSpPr txBox="1"/>
          <p:nvPr/>
        </p:nvSpPr>
        <p:spPr>
          <a:xfrm>
            <a:off x="6176064" y="3800472"/>
            <a:ext cx="1809750" cy="2246769"/>
          </a:xfrm>
          <a:prstGeom prst="rect">
            <a:avLst/>
          </a:prstGeom>
          <a:noFill/>
          <a:ln w="19050">
            <a:solidFill>
              <a:schemeClr val="tx1"/>
            </a:solidFill>
          </a:ln>
        </p:spPr>
        <p:txBody>
          <a:bodyPr wrap="square" rtlCol="0">
            <a:spAutoFit/>
          </a:bodyPr>
          <a:lstStyle/>
          <a:p>
            <a:pPr algn="ctr"/>
            <a:r>
              <a:rPr lang="en-GB" sz="2000" dirty="0">
                <a:solidFill>
                  <a:schemeClr val="accent5">
                    <a:lumMod val="50000"/>
                  </a:schemeClr>
                </a:solidFill>
                <a:latin typeface="Century Gothic" panose="020B0502020202020204" pitchFamily="34" charset="0"/>
              </a:rPr>
              <a:t>Groupe 2</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1 </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1</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2</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2</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3</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3</a:t>
            </a:r>
          </a:p>
        </p:txBody>
      </p:sp>
      <p:sp>
        <p:nvSpPr>
          <p:cNvPr id="25" name="TextBox 24">
            <a:extLst>
              <a:ext uri="{FF2B5EF4-FFF2-40B4-BE49-F238E27FC236}">
                <a16:creationId xmlns:a16="http://schemas.microsoft.com/office/drawing/2014/main" id="{92F2E7E9-9B1A-41CF-8829-66D0190EEA1D}"/>
              </a:ext>
            </a:extLst>
          </p:cNvPr>
          <p:cNvSpPr txBox="1"/>
          <p:nvPr/>
        </p:nvSpPr>
        <p:spPr>
          <a:xfrm>
            <a:off x="4184051" y="3800472"/>
            <a:ext cx="1809750" cy="2246769"/>
          </a:xfrm>
          <a:prstGeom prst="rect">
            <a:avLst/>
          </a:prstGeom>
          <a:noFill/>
          <a:ln w="19050">
            <a:solidFill>
              <a:schemeClr val="tx1"/>
            </a:solidFill>
          </a:ln>
        </p:spPr>
        <p:txBody>
          <a:bodyPr wrap="square" rtlCol="0">
            <a:spAutoFit/>
          </a:bodyPr>
          <a:lstStyle/>
          <a:p>
            <a:pPr algn="ctr"/>
            <a:r>
              <a:rPr lang="en-GB" sz="2000" dirty="0">
                <a:solidFill>
                  <a:schemeClr val="accent5">
                    <a:lumMod val="50000"/>
                  </a:schemeClr>
                </a:solidFill>
                <a:latin typeface="Century Gothic" panose="020B0502020202020204" pitchFamily="34" charset="0"/>
              </a:rPr>
              <a:t>Groupe 2</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1 </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1</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2</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2</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3</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3</a:t>
            </a:r>
          </a:p>
        </p:txBody>
      </p:sp>
      <p:sp>
        <p:nvSpPr>
          <p:cNvPr id="27" name="TextBox 26">
            <a:extLst>
              <a:ext uri="{FF2B5EF4-FFF2-40B4-BE49-F238E27FC236}">
                <a16:creationId xmlns:a16="http://schemas.microsoft.com/office/drawing/2014/main" id="{8090C169-41CB-40D8-A26B-5D93A1B9C99B}"/>
              </a:ext>
            </a:extLst>
          </p:cNvPr>
          <p:cNvSpPr txBox="1"/>
          <p:nvPr/>
        </p:nvSpPr>
        <p:spPr>
          <a:xfrm>
            <a:off x="2192038" y="3800471"/>
            <a:ext cx="1809750" cy="2246769"/>
          </a:xfrm>
          <a:prstGeom prst="rect">
            <a:avLst/>
          </a:prstGeom>
          <a:noFill/>
          <a:ln w="19050">
            <a:solidFill>
              <a:schemeClr val="tx1"/>
            </a:solidFill>
          </a:ln>
        </p:spPr>
        <p:txBody>
          <a:bodyPr wrap="square" rtlCol="0">
            <a:spAutoFit/>
          </a:bodyPr>
          <a:lstStyle/>
          <a:p>
            <a:pPr algn="ctr"/>
            <a:r>
              <a:rPr lang="en-GB" sz="2000" dirty="0">
                <a:solidFill>
                  <a:schemeClr val="accent5">
                    <a:lumMod val="50000"/>
                  </a:schemeClr>
                </a:solidFill>
                <a:latin typeface="Century Gothic" panose="020B0502020202020204" pitchFamily="34" charset="0"/>
              </a:rPr>
              <a:t>Groupe 2</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1 </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1</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2</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2</a:t>
            </a:r>
          </a:p>
          <a:p>
            <a:pPr algn="ctr"/>
            <a:r>
              <a:rPr lang="en-GB" sz="2000" dirty="0" err="1">
                <a:solidFill>
                  <a:schemeClr val="accent5">
                    <a:lumMod val="50000"/>
                  </a:schemeClr>
                </a:solidFill>
                <a:latin typeface="Century Gothic" panose="020B0502020202020204" pitchFamily="34" charset="0"/>
              </a:rPr>
              <a:t>demain</a:t>
            </a:r>
            <a:r>
              <a:rPr lang="en-GB" sz="2000" dirty="0">
                <a:solidFill>
                  <a:schemeClr val="accent5">
                    <a:lumMod val="50000"/>
                  </a:schemeClr>
                </a:solidFill>
                <a:latin typeface="Century Gothic" panose="020B0502020202020204" pitchFamily="34" charset="0"/>
              </a:rPr>
              <a:t> 3</a:t>
            </a:r>
          </a:p>
          <a:p>
            <a:pPr algn="ctr"/>
            <a:r>
              <a:rPr lang="en-GB" sz="2000" dirty="0" err="1">
                <a:solidFill>
                  <a:schemeClr val="accent5">
                    <a:lumMod val="50000"/>
                  </a:schemeClr>
                </a:solidFill>
                <a:latin typeface="Century Gothic" panose="020B0502020202020204" pitchFamily="34" charset="0"/>
              </a:rPr>
              <a:t>aujourd’hui</a:t>
            </a:r>
            <a:r>
              <a:rPr lang="en-GB" sz="2000" dirty="0">
                <a:solidFill>
                  <a:schemeClr val="accent5">
                    <a:lumMod val="50000"/>
                  </a:schemeClr>
                </a:solidFill>
                <a:latin typeface="Century Gothic" panose="020B0502020202020204" pitchFamily="34" charset="0"/>
              </a:rPr>
              <a:t> 3</a:t>
            </a:r>
          </a:p>
        </p:txBody>
      </p:sp>
    </p:spTree>
    <p:extLst>
      <p:ext uri="{BB962C8B-B14F-4D97-AF65-F5344CB8AC3E}">
        <p14:creationId xmlns:p14="http://schemas.microsoft.com/office/powerpoint/2010/main" val="1877761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fontScale="90000"/>
          </a:bodyPr>
          <a:lstStyle/>
          <a:p>
            <a:r>
              <a:rPr lang="fr-FR" sz="3600" b="1" dirty="0">
                <a:solidFill>
                  <a:schemeClr val="bg1"/>
                </a:solidFill>
              </a:rPr>
              <a:t>Les idées de vacances</a:t>
            </a:r>
            <a:r>
              <a:rPr lang="en-GB" sz="3600" b="1" dirty="0">
                <a:solidFill>
                  <a:schemeClr val="bg1"/>
                </a:solidFill>
              </a:rPr>
              <a:t>  </a:t>
            </a:r>
          </a:p>
        </p:txBody>
      </p:sp>
      <p:sp>
        <p:nvSpPr>
          <p:cNvPr id="7" name="Rounded Rectangle 46">
            <a:extLst>
              <a:ext uri="{FF2B5EF4-FFF2-40B4-BE49-F238E27FC236}">
                <a16:creationId xmlns:a16="http://schemas.microsoft.com/office/drawing/2014/main" id="{8F859989-DB06-4C35-8F6D-A746E286940A}"/>
              </a:ext>
            </a:extLst>
          </p:cNvPr>
          <p:cNvSpPr/>
          <p:nvPr/>
        </p:nvSpPr>
        <p:spPr>
          <a:xfrm>
            <a:off x="9873343" y="249868"/>
            <a:ext cx="2036578" cy="3960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26" name="Flowchart: Document 125">
            <a:extLst>
              <a:ext uri="{FF2B5EF4-FFF2-40B4-BE49-F238E27FC236}">
                <a16:creationId xmlns:a16="http://schemas.microsoft.com/office/drawing/2014/main" id="{7CF03CCD-D7CC-4FD0-8119-11F1F530F356}"/>
              </a:ext>
            </a:extLst>
          </p:cNvPr>
          <p:cNvSpPr/>
          <p:nvPr/>
        </p:nvSpPr>
        <p:spPr>
          <a:xfrm>
            <a:off x="6044359" y="1883619"/>
            <a:ext cx="5923256" cy="1908474"/>
          </a:xfrm>
          <a:prstGeom prst="flowChartDocument">
            <a:avLst/>
          </a:prstGeom>
          <a:pattFill prst="lgGrid">
            <a:fgClr>
              <a:schemeClr val="accent1">
                <a:lumMod val="20000"/>
                <a:lumOff val="80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2200" dirty="0">
                <a:solidFill>
                  <a:schemeClr val="accent1">
                    <a:lumMod val="50000"/>
                  </a:schemeClr>
                </a:solidFill>
                <a:latin typeface="Century Gothic" panose="020B0502020202020204" pitchFamily="34" charset="0"/>
              </a:rPr>
              <a:t>1.  </a:t>
            </a:r>
            <a:r>
              <a:rPr lang="fr-FR" sz="2200" b="1" dirty="0">
                <a:solidFill>
                  <a:schemeClr val="accent1">
                    <a:lumMod val="50000"/>
                  </a:schemeClr>
                </a:solidFill>
                <a:latin typeface="Bradley Hand ITC" panose="03070402050302030203" pitchFamily="66" charset="0"/>
              </a:rPr>
              <a:t>Je dois voyager en avion à Paris.	</a:t>
            </a:r>
            <a:endParaRPr lang="fr-FR" sz="2200" dirty="0">
              <a:solidFill>
                <a:schemeClr val="accent1">
                  <a:lumMod val="50000"/>
                </a:schemeClr>
              </a:solidFill>
              <a:latin typeface="+mj-lt"/>
            </a:endParaRPr>
          </a:p>
          <a:p>
            <a:r>
              <a:rPr lang="fr-FR" sz="2200" dirty="0">
                <a:solidFill>
                  <a:schemeClr val="accent1">
                    <a:lumMod val="50000"/>
                  </a:schemeClr>
                </a:solidFill>
                <a:latin typeface="Century Gothic" panose="020B0502020202020204" pitchFamily="34" charset="0"/>
              </a:rPr>
              <a:t>2.  </a:t>
            </a:r>
            <a:r>
              <a:rPr lang="fr-FR" sz="2200" b="1" dirty="0">
                <a:solidFill>
                  <a:schemeClr val="accent1">
                    <a:lumMod val="50000"/>
                  </a:schemeClr>
                </a:solidFill>
                <a:latin typeface="Bradley Hand ITC" panose="03070402050302030203" pitchFamily="66" charset="0"/>
              </a:rPr>
              <a:t>Je veux visiter les vieilles églises.	</a:t>
            </a:r>
          </a:p>
          <a:p>
            <a:r>
              <a:rPr lang="fr-FR" sz="2200" b="1" dirty="0">
                <a:solidFill>
                  <a:schemeClr val="accent1">
                    <a:lumMod val="50000"/>
                  </a:schemeClr>
                </a:solidFill>
                <a:latin typeface="Bradley Hand ITC" panose="03070402050302030203" pitchFamily="66" charset="0"/>
              </a:rPr>
              <a:t>				</a:t>
            </a:r>
          </a:p>
        </p:txBody>
      </p:sp>
      <p:sp>
        <p:nvSpPr>
          <p:cNvPr id="127" name="Rectangle 126">
            <a:extLst>
              <a:ext uri="{FF2B5EF4-FFF2-40B4-BE49-F238E27FC236}">
                <a16:creationId xmlns:a16="http://schemas.microsoft.com/office/drawing/2014/main" id="{BDCE9812-8838-49E6-89DC-654A6C09C719}"/>
              </a:ext>
            </a:extLst>
          </p:cNvPr>
          <p:cNvSpPr/>
          <p:nvPr/>
        </p:nvSpPr>
        <p:spPr>
          <a:xfrm>
            <a:off x="192272" y="1883619"/>
            <a:ext cx="5674568" cy="1794954"/>
          </a:xfrm>
          <a:prstGeom prst="rect">
            <a:avLst/>
          </a:prstGeom>
          <a:blipFill>
            <a:blip r:embed="rId4">
              <a:alphaModFix amt="70000"/>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29" name="TextBox 128">
            <a:extLst>
              <a:ext uri="{FF2B5EF4-FFF2-40B4-BE49-F238E27FC236}">
                <a16:creationId xmlns:a16="http://schemas.microsoft.com/office/drawing/2014/main" id="{C8625317-C555-4167-A76A-D9F8A2DFCFF6}"/>
              </a:ext>
            </a:extLst>
          </p:cNvPr>
          <p:cNvSpPr txBox="1"/>
          <p:nvPr/>
        </p:nvSpPr>
        <p:spPr>
          <a:xfrm rot="20817348">
            <a:off x="218878" y="1902156"/>
            <a:ext cx="1611615" cy="830997"/>
          </a:xfrm>
          <a:custGeom>
            <a:avLst/>
            <a:gdLst>
              <a:gd name="connsiteX0" fmla="*/ 0 w 1611615"/>
              <a:gd name="connsiteY0" fmla="*/ 0 h 830997"/>
              <a:gd name="connsiteX1" fmla="*/ 569437 w 1611615"/>
              <a:gd name="connsiteY1" fmla="*/ 0 h 830997"/>
              <a:gd name="connsiteX2" fmla="*/ 1074410 w 1611615"/>
              <a:gd name="connsiteY2" fmla="*/ 0 h 830997"/>
              <a:gd name="connsiteX3" fmla="*/ 1611615 w 1611615"/>
              <a:gd name="connsiteY3" fmla="*/ 0 h 830997"/>
              <a:gd name="connsiteX4" fmla="*/ 1611615 w 1611615"/>
              <a:gd name="connsiteY4" fmla="*/ 398879 h 830997"/>
              <a:gd name="connsiteX5" fmla="*/ 1611615 w 1611615"/>
              <a:gd name="connsiteY5" fmla="*/ 830997 h 830997"/>
              <a:gd name="connsiteX6" fmla="*/ 1106642 w 1611615"/>
              <a:gd name="connsiteY6" fmla="*/ 830997 h 830997"/>
              <a:gd name="connsiteX7" fmla="*/ 553321 w 1611615"/>
              <a:gd name="connsiteY7" fmla="*/ 830997 h 830997"/>
              <a:gd name="connsiteX8" fmla="*/ 0 w 1611615"/>
              <a:gd name="connsiteY8" fmla="*/ 830997 h 830997"/>
              <a:gd name="connsiteX9" fmla="*/ 0 w 1611615"/>
              <a:gd name="connsiteY9" fmla="*/ 423808 h 830997"/>
              <a:gd name="connsiteX10" fmla="*/ 0 w 1611615"/>
              <a:gd name="connsiteY10"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615" h="830997" fill="none" extrusionOk="0">
                <a:moveTo>
                  <a:pt x="0" y="0"/>
                </a:moveTo>
                <a:cubicBezTo>
                  <a:pt x="280586" y="-53592"/>
                  <a:pt x="419420" y="9527"/>
                  <a:pt x="569437" y="0"/>
                </a:cubicBezTo>
                <a:cubicBezTo>
                  <a:pt x="719454" y="-9527"/>
                  <a:pt x="904468" y="2145"/>
                  <a:pt x="1074410" y="0"/>
                </a:cubicBezTo>
                <a:cubicBezTo>
                  <a:pt x="1244352" y="-2145"/>
                  <a:pt x="1486813" y="10221"/>
                  <a:pt x="1611615" y="0"/>
                </a:cubicBezTo>
                <a:cubicBezTo>
                  <a:pt x="1633509" y="169056"/>
                  <a:pt x="1592748" y="258665"/>
                  <a:pt x="1611615" y="398879"/>
                </a:cubicBezTo>
                <a:cubicBezTo>
                  <a:pt x="1630482" y="539093"/>
                  <a:pt x="1604872" y="689206"/>
                  <a:pt x="1611615" y="830997"/>
                </a:cubicBezTo>
                <a:cubicBezTo>
                  <a:pt x="1491144" y="872401"/>
                  <a:pt x="1244587" y="775696"/>
                  <a:pt x="1106642" y="830997"/>
                </a:cubicBezTo>
                <a:cubicBezTo>
                  <a:pt x="968697" y="886298"/>
                  <a:pt x="780889" y="806851"/>
                  <a:pt x="553321" y="830997"/>
                </a:cubicBezTo>
                <a:cubicBezTo>
                  <a:pt x="325753" y="855143"/>
                  <a:pt x="111614" y="828555"/>
                  <a:pt x="0" y="830997"/>
                </a:cubicBezTo>
                <a:cubicBezTo>
                  <a:pt x="-43952" y="669211"/>
                  <a:pt x="47630" y="576597"/>
                  <a:pt x="0" y="423808"/>
                </a:cubicBezTo>
                <a:cubicBezTo>
                  <a:pt x="-47630" y="271019"/>
                  <a:pt x="7115" y="206213"/>
                  <a:pt x="0" y="0"/>
                </a:cubicBezTo>
                <a:close/>
              </a:path>
              <a:path w="1611615" h="830997" stroke="0" extrusionOk="0">
                <a:moveTo>
                  <a:pt x="0" y="0"/>
                </a:moveTo>
                <a:cubicBezTo>
                  <a:pt x="222527" y="-17428"/>
                  <a:pt x="316529" y="9897"/>
                  <a:pt x="488857" y="0"/>
                </a:cubicBezTo>
                <a:cubicBezTo>
                  <a:pt x="661185" y="-9897"/>
                  <a:pt x="804605" y="7549"/>
                  <a:pt x="1058294" y="0"/>
                </a:cubicBezTo>
                <a:cubicBezTo>
                  <a:pt x="1311983" y="-7549"/>
                  <a:pt x="1462732" y="6686"/>
                  <a:pt x="1611615" y="0"/>
                </a:cubicBezTo>
                <a:cubicBezTo>
                  <a:pt x="1639046" y="111935"/>
                  <a:pt x="1589269" y="235639"/>
                  <a:pt x="1611615" y="407189"/>
                </a:cubicBezTo>
                <a:cubicBezTo>
                  <a:pt x="1633961" y="578739"/>
                  <a:pt x="1600919" y="701548"/>
                  <a:pt x="1611615" y="830997"/>
                </a:cubicBezTo>
                <a:cubicBezTo>
                  <a:pt x="1400262" y="833056"/>
                  <a:pt x="1256137" y="780393"/>
                  <a:pt x="1122758" y="830997"/>
                </a:cubicBezTo>
                <a:cubicBezTo>
                  <a:pt x="989379" y="881601"/>
                  <a:pt x="826005" y="780786"/>
                  <a:pt x="585553" y="830997"/>
                </a:cubicBezTo>
                <a:cubicBezTo>
                  <a:pt x="345102" y="881208"/>
                  <a:pt x="150846" y="770160"/>
                  <a:pt x="0" y="830997"/>
                </a:cubicBezTo>
                <a:cubicBezTo>
                  <a:pt x="-31044" y="693981"/>
                  <a:pt x="26169" y="602602"/>
                  <a:pt x="0" y="432118"/>
                </a:cubicBezTo>
                <a:cubicBezTo>
                  <a:pt x="-26169" y="261634"/>
                  <a:pt x="19770" y="171456"/>
                  <a:pt x="0" y="0"/>
                </a:cubicBezTo>
                <a:close/>
              </a:path>
            </a:pathLst>
          </a:custGeom>
          <a:pattFill prst="dotGrid">
            <a:fgClr>
              <a:schemeClr val="accent1"/>
            </a:fgClr>
            <a:bgClr>
              <a:schemeClr val="bg1"/>
            </a:bgClr>
          </a:pattFill>
          <a:ln w="38100">
            <a:solidFill>
              <a:schemeClr val="accent2">
                <a:lumMod val="75000"/>
              </a:schemeClr>
            </a:solidFill>
            <a:extLst>
              <a:ext uri="{C807C97D-BFC1-408E-A445-0C87EB9F89A2}">
                <ask:lineSketchStyleProps xmlns:ask="http://schemas.microsoft.com/office/drawing/2018/sketchyshapes" sd="3717257472">
                  <a:prstGeom prst="rect">
                    <a:avLst/>
                  </a:prstGeom>
                  <ask:type>
                    <ask:lineSketchScribble/>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solidFill>
                  <a:srgbClr val="5B9BD5">
                    <a:lumMod val="50000"/>
                  </a:srgbClr>
                </a:solidFill>
                <a:latin typeface="Century Gothic" panose="020B0502020202020204" pitchFamily="34" charset="0"/>
              </a:rPr>
              <a:t>Example (je)</a:t>
            </a:r>
            <a:endParaRPr kumimoji="0" lang="fr-FR" sz="2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pic>
        <p:nvPicPr>
          <p:cNvPr id="130" name="Picture 2" descr="Pushed Pin Clip Art">
            <a:extLst>
              <a:ext uri="{FF2B5EF4-FFF2-40B4-BE49-F238E27FC236}">
                <a16:creationId xmlns:a16="http://schemas.microsoft.com/office/drawing/2014/main" id="{A07716DA-8C62-4440-9859-FD56297BC659}"/>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557317">
            <a:off x="1467961" y="1869959"/>
            <a:ext cx="608980" cy="584621"/>
          </a:xfrm>
          <a:prstGeom prst="rect">
            <a:avLst/>
          </a:prstGeom>
          <a:noFill/>
          <a:extLst>
            <a:ext uri="{909E8E84-426E-40DD-AFC4-6F175D3DCCD1}">
              <a14:hiddenFill xmlns:a14="http://schemas.microsoft.com/office/drawing/2010/main">
                <a:solidFill>
                  <a:srgbClr val="FFFFFF"/>
                </a:solidFill>
              </a14:hiddenFill>
            </a:ext>
          </a:extLst>
        </p:spPr>
      </p:pic>
      <p:grpSp>
        <p:nvGrpSpPr>
          <p:cNvPr id="131" name="Group 130">
            <a:extLst>
              <a:ext uri="{FF2B5EF4-FFF2-40B4-BE49-F238E27FC236}">
                <a16:creationId xmlns:a16="http://schemas.microsoft.com/office/drawing/2014/main" id="{10ED73B5-D677-4924-AFF0-FD97C594FE55}"/>
              </a:ext>
            </a:extLst>
          </p:cNvPr>
          <p:cNvGrpSpPr/>
          <p:nvPr/>
        </p:nvGrpSpPr>
        <p:grpSpPr>
          <a:xfrm>
            <a:off x="2603636" y="1672978"/>
            <a:ext cx="1422270" cy="860693"/>
            <a:chOff x="7261126" y="4111642"/>
            <a:chExt cx="1411031" cy="837158"/>
          </a:xfrm>
        </p:grpSpPr>
        <p:sp>
          <p:nvSpPr>
            <p:cNvPr id="132" name="TextBox 131">
              <a:extLst>
                <a:ext uri="{FF2B5EF4-FFF2-40B4-BE49-F238E27FC236}">
                  <a16:creationId xmlns:a16="http://schemas.microsoft.com/office/drawing/2014/main" id="{6E1DA6A6-9DC6-4339-A935-12DC8F902E2A}"/>
                </a:ext>
              </a:extLst>
            </p:cNvPr>
            <p:cNvSpPr txBox="1"/>
            <p:nvPr/>
          </p:nvSpPr>
          <p:spPr>
            <a:xfrm>
              <a:off x="7463225" y="4499759"/>
              <a:ext cx="1208932" cy="449041"/>
            </a:xfrm>
            <a:custGeom>
              <a:avLst/>
              <a:gdLst>
                <a:gd name="connsiteX0" fmla="*/ 0 w 1208932"/>
                <a:gd name="connsiteY0" fmla="*/ 0 h 449041"/>
                <a:gd name="connsiteX1" fmla="*/ 415067 w 1208932"/>
                <a:gd name="connsiteY1" fmla="*/ 0 h 449041"/>
                <a:gd name="connsiteX2" fmla="*/ 781776 w 1208932"/>
                <a:gd name="connsiteY2" fmla="*/ 0 h 449041"/>
                <a:gd name="connsiteX3" fmla="*/ 1208932 w 1208932"/>
                <a:gd name="connsiteY3" fmla="*/ 0 h 449041"/>
                <a:gd name="connsiteX4" fmla="*/ 1208932 w 1208932"/>
                <a:gd name="connsiteY4" fmla="*/ 449041 h 449041"/>
                <a:gd name="connsiteX5" fmla="*/ 781776 w 1208932"/>
                <a:gd name="connsiteY5" fmla="*/ 449041 h 449041"/>
                <a:gd name="connsiteX6" fmla="*/ 378799 w 1208932"/>
                <a:gd name="connsiteY6" fmla="*/ 449041 h 449041"/>
                <a:gd name="connsiteX7" fmla="*/ 0 w 1208932"/>
                <a:gd name="connsiteY7" fmla="*/ 449041 h 449041"/>
                <a:gd name="connsiteX8" fmla="*/ 0 w 1208932"/>
                <a:gd name="connsiteY8" fmla="*/ 0 h 4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932" h="449041" fill="none" extrusionOk="0">
                  <a:moveTo>
                    <a:pt x="0" y="0"/>
                  </a:moveTo>
                  <a:cubicBezTo>
                    <a:pt x="143270" y="-19927"/>
                    <a:pt x="213725" y="23839"/>
                    <a:pt x="415067" y="0"/>
                  </a:cubicBezTo>
                  <a:cubicBezTo>
                    <a:pt x="616409" y="-23839"/>
                    <a:pt x="693278" y="16448"/>
                    <a:pt x="781776" y="0"/>
                  </a:cubicBezTo>
                  <a:cubicBezTo>
                    <a:pt x="870274" y="-16448"/>
                    <a:pt x="1094538" y="20079"/>
                    <a:pt x="1208932" y="0"/>
                  </a:cubicBezTo>
                  <a:cubicBezTo>
                    <a:pt x="1221351" y="110141"/>
                    <a:pt x="1179030" y="254523"/>
                    <a:pt x="1208932" y="449041"/>
                  </a:cubicBezTo>
                  <a:cubicBezTo>
                    <a:pt x="1006467" y="451667"/>
                    <a:pt x="875444" y="436026"/>
                    <a:pt x="781776" y="449041"/>
                  </a:cubicBezTo>
                  <a:cubicBezTo>
                    <a:pt x="688108" y="462056"/>
                    <a:pt x="566817" y="412299"/>
                    <a:pt x="378799" y="449041"/>
                  </a:cubicBezTo>
                  <a:cubicBezTo>
                    <a:pt x="190781" y="485783"/>
                    <a:pt x="110995" y="426052"/>
                    <a:pt x="0" y="449041"/>
                  </a:cubicBezTo>
                  <a:cubicBezTo>
                    <a:pt x="-22242" y="262629"/>
                    <a:pt x="9843" y="98234"/>
                    <a:pt x="0" y="0"/>
                  </a:cubicBezTo>
                  <a:close/>
                </a:path>
                <a:path w="1208932" h="449041" stroke="0" extrusionOk="0">
                  <a:moveTo>
                    <a:pt x="0" y="0"/>
                  </a:moveTo>
                  <a:cubicBezTo>
                    <a:pt x="107738" y="-9677"/>
                    <a:pt x="216334" y="17390"/>
                    <a:pt x="366709" y="0"/>
                  </a:cubicBezTo>
                  <a:cubicBezTo>
                    <a:pt x="517084" y="-17390"/>
                    <a:pt x="659990" y="44356"/>
                    <a:pt x="757597" y="0"/>
                  </a:cubicBezTo>
                  <a:cubicBezTo>
                    <a:pt x="855204" y="-44356"/>
                    <a:pt x="1089826" y="38361"/>
                    <a:pt x="1208932" y="0"/>
                  </a:cubicBezTo>
                  <a:cubicBezTo>
                    <a:pt x="1236392" y="92674"/>
                    <a:pt x="1170295" y="319650"/>
                    <a:pt x="1208932" y="449041"/>
                  </a:cubicBezTo>
                  <a:cubicBezTo>
                    <a:pt x="1047525" y="450774"/>
                    <a:pt x="907527" y="419798"/>
                    <a:pt x="818044" y="449041"/>
                  </a:cubicBezTo>
                  <a:cubicBezTo>
                    <a:pt x="728561" y="478284"/>
                    <a:pt x="575667" y="424285"/>
                    <a:pt x="451335" y="449041"/>
                  </a:cubicBezTo>
                  <a:cubicBezTo>
                    <a:pt x="327003" y="473797"/>
                    <a:pt x="204101" y="431237"/>
                    <a:pt x="0" y="449041"/>
                  </a:cubicBezTo>
                  <a:cubicBezTo>
                    <a:pt x="-31148" y="304683"/>
                    <a:pt x="32477" y="186430"/>
                    <a:pt x="0" y="0"/>
                  </a:cubicBezTo>
                  <a:close/>
                </a:path>
              </a:pathLst>
            </a:custGeom>
            <a:pattFill prst="dotGrid">
              <a:fgClr>
                <a:schemeClr val="accent1"/>
              </a:fgClr>
              <a:bgClr>
                <a:schemeClr val="bg1"/>
              </a:bgClr>
            </a:pattFill>
            <a:ln w="28575">
              <a:solidFill>
                <a:schemeClr val="accent1">
                  <a:lumMod val="50000"/>
                </a:schemeClr>
              </a:solidFill>
              <a:extLst>
                <a:ext uri="{C807C97D-BFC1-408E-A445-0C87EB9F89A2}">
                  <ask:lineSketchStyleProps xmlns:ask="http://schemas.microsoft.com/office/drawing/2018/sketchyshapes" sd="349013223">
                    <a:prstGeom prst="rect">
                      <a:avLst/>
                    </a:prstGeom>
                    <ask:type>
                      <ask:lineSketchScribble/>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devoir</a:t>
              </a:r>
            </a:p>
          </p:txBody>
        </p:sp>
        <p:pic>
          <p:nvPicPr>
            <p:cNvPr id="133" name="Picture 2" descr="Pushed Pin Clip Art">
              <a:extLst>
                <a:ext uri="{FF2B5EF4-FFF2-40B4-BE49-F238E27FC236}">
                  <a16:creationId xmlns:a16="http://schemas.microsoft.com/office/drawing/2014/main" id="{94989B4D-8707-4E9D-8BF0-76F0BEFCA8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1126" y="4111642"/>
              <a:ext cx="608980" cy="5846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7" name="Group 136">
            <a:extLst>
              <a:ext uri="{FF2B5EF4-FFF2-40B4-BE49-F238E27FC236}">
                <a16:creationId xmlns:a16="http://schemas.microsoft.com/office/drawing/2014/main" id="{694C77AF-94D6-4498-98DB-B55975FFDA36}"/>
              </a:ext>
            </a:extLst>
          </p:cNvPr>
          <p:cNvGrpSpPr/>
          <p:nvPr/>
        </p:nvGrpSpPr>
        <p:grpSpPr>
          <a:xfrm>
            <a:off x="280137" y="2635200"/>
            <a:ext cx="1914309" cy="749551"/>
            <a:chOff x="5732463" y="5146756"/>
            <a:chExt cx="1600578" cy="749551"/>
          </a:xfrm>
        </p:grpSpPr>
        <p:sp>
          <p:nvSpPr>
            <p:cNvPr id="138" name="TextBox 137">
              <a:extLst>
                <a:ext uri="{FF2B5EF4-FFF2-40B4-BE49-F238E27FC236}">
                  <a16:creationId xmlns:a16="http://schemas.microsoft.com/office/drawing/2014/main" id="{85F2A7F6-9E42-485F-990E-502705824F0E}"/>
                </a:ext>
              </a:extLst>
            </p:cNvPr>
            <p:cNvSpPr txBox="1"/>
            <p:nvPr/>
          </p:nvSpPr>
          <p:spPr>
            <a:xfrm>
              <a:off x="6199336" y="5434642"/>
              <a:ext cx="1133705" cy="461665"/>
            </a:xfrm>
            <a:custGeom>
              <a:avLst/>
              <a:gdLst>
                <a:gd name="connsiteX0" fmla="*/ 0 w 1133705"/>
                <a:gd name="connsiteY0" fmla="*/ 0 h 461665"/>
                <a:gd name="connsiteX1" fmla="*/ 532841 w 1133705"/>
                <a:gd name="connsiteY1" fmla="*/ 0 h 461665"/>
                <a:gd name="connsiteX2" fmla="*/ 1133705 w 1133705"/>
                <a:gd name="connsiteY2" fmla="*/ 0 h 461665"/>
                <a:gd name="connsiteX3" fmla="*/ 1133705 w 1133705"/>
                <a:gd name="connsiteY3" fmla="*/ 461665 h 461665"/>
                <a:gd name="connsiteX4" fmla="*/ 589527 w 1133705"/>
                <a:gd name="connsiteY4" fmla="*/ 461665 h 461665"/>
                <a:gd name="connsiteX5" fmla="*/ 0 w 1133705"/>
                <a:gd name="connsiteY5" fmla="*/ 461665 h 461665"/>
                <a:gd name="connsiteX6" fmla="*/ 0 w 1133705"/>
                <a:gd name="connsiteY6"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3705" h="461665" fill="none" extrusionOk="0">
                  <a:moveTo>
                    <a:pt x="0" y="0"/>
                  </a:moveTo>
                  <a:cubicBezTo>
                    <a:pt x="120773" y="-11256"/>
                    <a:pt x="343189" y="37311"/>
                    <a:pt x="532841" y="0"/>
                  </a:cubicBezTo>
                  <a:cubicBezTo>
                    <a:pt x="722493" y="-37311"/>
                    <a:pt x="943186" y="25334"/>
                    <a:pt x="1133705" y="0"/>
                  </a:cubicBezTo>
                  <a:cubicBezTo>
                    <a:pt x="1182053" y="127110"/>
                    <a:pt x="1127159" y="355181"/>
                    <a:pt x="1133705" y="461665"/>
                  </a:cubicBezTo>
                  <a:cubicBezTo>
                    <a:pt x="975902" y="517884"/>
                    <a:pt x="740534" y="426619"/>
                    <a:pt x="589527" y="461665"/>
                  </a:cubicBezTo>
                  <a:cubicBezTo>
                    <a:pt x="438520" y="496711"/>
                    <a:pt x="133872" y="459252"/>
                    <a:pt x="0" y="461665"/>
                  </a:cubicBezTo>
                  <a:cubicBezTo>
                    <a:pt x="-28003" y="299504"/>
                    <a:pt x="42733" y="201457"/>
                    <a:pt x="0" y="0"/>
                  </a:cubicBezTo>
                  <a:close/>
                </a:path>
                <a:path w="1133705" h="461665" stroke="0" extrusionOk="0">
                  <a:moveTo>
                    <a:pt x="0" y="0"/>
                  </a:moveTo>
                  <a:cubicBezTo>
                    <a:pt x="182018" y="-63433"/>
                    <a:pt x="316740" y="43173"/>
                    <a:pt x="532841" y="0"/>
                  </a:cubicBezTo>
                  <a:cubicBezTo>
                    <a:pt x="748942" y="-43173"/>
                    <a:pt x="1003304" y="71063"/>
                    <a:pt x="1133705" y="0"/>
                  </a:cubicBezTo>
                  <a:cubicBezTo>
                    <a:pt x="1160928" y="176381"/>
                    <a:pt x="1128767" y="248342"/>
                    <a:pt x="1133705" y="461665"/>
                  </a:cubicBezTo>
                  <a:cubicBezTo>
                    <a:pt x="975508" y="475668"/>
                    <a:pt x="794863" y="412973"/>
                    <a:pt x="566853" y="461665"/>
                  </a:cubicBezTo>
                  <a:cubicBezTo>
                    <a:pt x="338843" y="510357"/>
                    <a:pt x="263122" y="437794"/>
                    <a:pt x="0" y="461665"/>
                  </a:cubicBezTo>
                  <a:cubicBezTo>
                    <a:pt x="-26098" y="283571"/>
                    <a:pt x="30374" y="229361"/>
                    <a:pt x="0" y="0"/>
                  </a:cubicBezTo>
                  <a:close/>
                </a:path>
              </a:pathLst>
            </a:custGeom>
            <a:pattFill prst="dotGrid">
              <a:fgClr>
                <a:schemeClr val="accent1"/>
              </a:fgClr>
              <a:bgClr>
                <a:schemeClr val="bg1"/>
              </a:bgClr>
            </a:pattFill>
            <a:ln w="28575">
              <a:solidFill>
                <a:schemeClr val="accent1">
                  <a:lumMod val="50000"/>
                </a:schemeClr>
              </a:solidFill>
              <a:extLst>
                <a:ext uri="{C807C97D-BFC1-408E-A445-0C87EB9F89A2}">
                  <ask:lineSketchStyleProps xmlns:ask="http://schemas.microsoft.com/office/drawing/2018/sketchyshapes" sd="349013223">
                    <a:prstGeom prst="rect">
                      <a:avLst/>
                    </a:prstGeom>
                    <ask:type>
                      <ask:lineSketchScribble/>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5B9BD5">
                      <a:lumMod val="50000"/>
                    </a:srgbClr>
                  </a:solidFill>
                  <a:latin typeface="Century Gothic" panose="020B0502020202020204" pitchFamily="34" charset="0"/>
                </a:rPr>
                <a:t>vouloir</a:t>
              </a:r>
              <a:endParaRPr kumimoji="0" lang="fr-FR" sz="2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pic>
          <p:nvPicPr>
            <p:cNvPr id="139" name="Picture 2" descr="Pushed Pin Clip Art">
              <a:extLst>
                <a:ext uri="{FF2B5EF4-FFF2-40B4-BE49-F238E27FC236}">
                  <a16:creationId xmlns:a16="http://schemas.microsoft.com/office/drawing/2014/main" id="{3DD6B41E-419C-4E7E-B70A-1FF535F6B9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654874">
              <a:off x="5732463" y="5146756"/>
              <a:ext cx="608980" cy="584621"/>
            </a:xfrm>
            <a:prstGeom prst="rect">
              <a:avLst/>
            </a:prstGeom>
            <a:noFill/>
            <a:extLst>
              <a:ext uri="{909E8E84-426E-40DD-AFC4-6F175D3DCCD1}">
                <a14:hiddenFill xmlns:a14="http://schemas.microsoft.com/office/drawing/2010/main">
                  <a:solidFill>
                    <a:srgbClr val="FFFFFF"/>
                  </a:solidFill>
                </a14:hiddenFill>
              </a:ext>
            </a:extLst>
          </p:spPr>
        </p:pic>
      </p:grpSp>
      <p:sp>
        <p:nvSpPr>
          <p:cNvPr id="162" name="Rectangle 161">
            <a:extLst>
              <a:ext uri="{FF2B5EF4-FFF2-40B4-BE49-F238E27FC236}">
                <a16:creationId xmlns:a16="http://schemas.microsoft.com/office/drawing/2014/main" id="{DD4EAFDE-0B94-403A-B20F-CF4763E9DD9F}"/>
              </a:ext>
            </a:extLst>
          </p:cNvPr>
          <p:cNvSpPr/>
          <p:nvPr/>
        </p:nvSpPr>
        <p:spPr>
          <a:xfrm>
            <a:off x="219663" y="4442532"/>
            <a:ext cx="5674568" cy="1796400"/>
          </a:xfrm>
          <a:prstGeom prst="rect">
            <a:avLst/>
          </a:prstGeom>
          <a:blipFill>
            <a:blip r:embed="rId4">
              <a:alphaModFix amt="70000"/>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67" name="TextBox 166">
            <a:extLst>
              <a:ext uri="{FF2B5EF4-FFF2-40B4-BE49-F238E27FC236}">
                <a16:creationId xmlns:a16="http://schemas.microsoft.com/office/drawing/2014/main" id="{B8FB7143-D44D-476C-975F-A4F135E0D72B}"/>
              </a:ext>
            </a:extLst>
          </p:cNvPr>
          <p:cNvSpPr txBox="1"/>
          <p:nvPr/>
        </p:nvSpPr>
        <p:spPr>
          <a:xfrm rot="20973016">
            <a:off x="199042" y="4353139"/>
            <a:ext cx="1752310" cy="830997"/>
          </a:xfrm>
          <a:custGeom>
            <a:avLst/>
            <a:gdLst>
              <a:gd name="connsiteX0" fmla="*/ 0 w 1752310"/>
              <a:gd name="connsiteY0" fmla="*/ 0 h 830997"/>
              <a:gd name="connsiteX1" fmla="*/ 619150 w 1752310"/>
              <a:gd name="connsiteY1" fmla="*/ 0 h 830997"/>
              <a:gd name="connsiteX2" fmla="*/ 1168207 w 1752310"/>
              <a:gd name="connsiteY2" fmla="*/ 0 h 830997"/>
              <a:gd name="connsiteX3" fmla="*/ 1752310 w 1752310"/>
              <a:gd name="connsiteY3" fmla="*/ 0 h 830997"/>
              <a:gd name="connsiteX4" fmla="*/ 1752310 w 1752310"/>
              <a:gd name="connsiteY4" fmla="*/ 398879 h 830997"/>
              <a:gd name="connsiteX5" fmla="*/ 1752310 w 1752310"/>
              <a:gd name="connsiteY5" fmla="*/ 830997 h 830997"/>
              <a:gd name="connsiteX6" fmla="*/ 1203253 w 1752310"/>
              <a:gd name="connsiteY6" fmla="*/ 830997 h 830997"/>
              <a:gd name="connsiteX7" fmla="*/ 601626 w 1752310"/>
              <a:gd name="connsiteY7" fmla="*/ 830997 h 830997"/>
              <a:gd name="connsiteX8" fmla="*/ 0 w 1752310"/>
              <a:gd name="connsiteY8" fmla="*/ 830997 h 830997"/>
              <a:gd name="connsiteX9" fmla="*/ 0 w 1752310"/>
              <a:gd name="connsiteY9" fmla="*/ 423808 h 830997"/>
              <a:gd name="connsiteX10" fmla="*/ 0 w 1752310"/>
              <a:gd name="connsiteY10"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10" h="830997" fill="none" extrusionOk="0">
                <a:moveTo>
                  <a:pt x="0" y="0"/>
                </a:moveTo>
                <a:cubicBezTo>
                  <a:pt x="179459" y="-12261"/>
                  <a:pt x="471533" y="14834"/>
                  <a:pt x="619150" y="0"/>
                </a:cubicBezTo>
                <a:cubicBezTo>
                  <a:pt x="766767" y="-14834"/>
                  <a:pt x="940756" y="64742"/>
                  <a:pt x="1168207" y="0"/>
                </a:cubicBezTo>
                <a:cubicBezTo>
                  <a:pt x="1395658" y="-64742"/>
                  <a:pt x="1596604" y="622"/>
                  <a:pt x="1752310" y="0"/>
                </a:cubicBezTo>
                <a:cubicBezTo>
                  <a:pt x="1774204" y="169056"/>
                  <a:pt x="1733443" y="258665"/>
                  <a:pt x="1752310" y="398879"/>
                </a:cubicBezTo>
                <a:cubicBezTo>
                  <a:pt x="1771177" y="539093"/>
                  <a:pt x="1745567" y="689206"/>
                  <a:pt x="1752310" y="830997"/>
                </a:cubicBezTo>
                <a:cubicBezTo>
                  <a:pt x="1589754" y="839082"/>
                  <a:pt x="1409124" y="826369"/>
                  <a:pt x="1203253" y="830997"/>
                </a:cubicBezTo>
                <a:cubicBezTo>
                  <a:pt x="997382" y="835625"/>
                  <a:pt x="825516" y="830743"/>
                  <a:pt x="601626" y="830997"/>
                </a:cubicBezTo>
                <a:cubicBezTo>
                  <a:pt x="377736" y="831251"/>
                  <a:pt x="122603" y="759802"/>
                  <a:pt x="0" y="830997"/>
                </a:cubicBezTo>
                <a:cubicBezTo>
                  <a:pt x="-43952" y="669211"/>
                  <a:pt x="47630" y="576597"/>
                  <a:pt x="0" y="423808"/>
                </a:cubicBezTo>
                <a:cubicBezTo>
                  <a:pt x="-47630" y="271019"/>
                  <a:pt x="7115" y="206213"/>
                  <a:pt x="0" y="0"/>
                </a:cubicBezTo>
                <a:close/>
              </a:path>
              <a:path w="1752310" h="830997" stroke="0" extrusionOk="0">
                <a:moveTo>
                  <a:pt x="0" y="0"/>
                </a:moveTo>
                <a:cubicBezTo>
                  <a:pt x="256532" y="-2643"/>
                  <a:pt x="327079" y="17844"/>
                  <a:pt x="531534" y="0"/>
                </a:cubicBezTo>
                <a:cubicBezTo>
                  <a:pt x="735989" y="-17844"/>
                  <a:pt x="967290" y="48545"/>
                  <a:pt x="1150684" y="0"/>
                </a:cubicBezTo>
                <a:cubicBezTo>
                  <a:pt x="1334078" y="-48545"/>
                  <a:pt x="1525592" y="48018"/>
                  <a:pt x="1752310" y="0"/>
                </a:cubicBezTo>
                <a:cubicBezTo>
                  <a:pt x="1779741" y="111935"/>
                  <a:pt x="1729964" y="235639"/>
                  <a:pt x="1752310" y="407189"/>
                </a:cubicBezTo>
                <a:cubicBezTo>
                  <a:pt x="1774656" y="578739"/>
                  <a:pt x="1741614" y="701548"/>
                  <a:pt x="1752310" y="830997"/>
                </a:cubicBezTo>
                <a:cubicBezTo>
                  <a:pt x="1502799" y="889970"/>
                  <a:pt x="1344676" y="779538"/>
                  <a:pt x="1220776" y="830997"/>
                </a:cubicBezTo>
                <a:cubicBezTo>
                  <a:pt x="1096876" y="882456"/>
                  <a:pt x="839296" y="828876"/>
                  <a:pt x="636673" y="830997"/>
                </a:cubicBezTo>
                <a:cubicBezTo>
                  <a:pt x="434050" y="833118"/>
                  <a:pt x="307459" y="771716"/>
                  <a:pt x="0" y="830997"/>
                </a:cubicBezTo>
                <a:cubicBezTo>
                  <a:pt x="-31044" y="693981"/>
                  <a:pt x="26169" y="602602"/>
                  <a:pt x="0" y="432118"/>
                </a:cubicBezTo>
                <a:cubicBezTo>
                  <a:pt x="-26169" y="261634"/>
                  <a:pt x="19770" y="171456"/>
                  <a:pt x="0" y="0"/>
                </a:cubicBezTo>
                <a:close/>
              </a:path>
            </a:pathLst>
          </a:custGeom>
          <a:pattFill prst="dotGrid">
            <a:fgClr>
              <a:schemeClr val="accent1"/>
            </a:fgClr>
            <a:bgClr>
              <a:schemeClr val="bg1"/>
            </a:bgClr>
          </a:pattFill>
          <a:ln w="28575">
            <a:solidFill>
              <a:schemeClr val="accent4">
                <a:lumMod val="60000"/>
                <a:lumOff val="40000"/>
              </a:schemeClr>
            </a:solidFill>
            <a:extLst>
              <a:ext uri="{C807C97D-BFC1-408E-A445-0C87EB9F89A2}">
                <ask:lineSketchStyleProps xmlns:ask="http://schemas.microsoft.com/office/drawing/2018/sketchyshapes" sd="3717257472">
                  <a:prstGeom prst="rect">
                    <a:avLst/>
                  </a:prstGeom>
                  <ask:type>
                    <ask:lineSketchScribble/>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solidFill>
                  <a:srgbClr val="5B9BD5">
                    <a:lumMod val="50000"/>
                  </a:srgbClr>
                </a:solidFill>
                <a:latin typeface="Century Gothic" panose="020B0502020202020204" pitchFamily="34" charset="0"/>
              </a:rPr>
              <a:t>Example (il/elle)</a:t>
            </a:r>
            <a:endParaRPr kumimoji="0" lang="fr-FR" sz="2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ndParaRPr>
          </a:p>
        </p:txBody>
      </p:sp>
      <p:pic>
        <p:nvPicPr>
          <p:cNvPr id="168" name="Picture 2" descr="Pushed Pin Clip Art">
            <a:extLst>
              <a:ext uri="{FF2B5EF4-FFF2-40B4-BE49-F238E27FC236}">
                <a16:creationId xmlns:a16="http://schemas.microsoft.com/office/drawing/2014/main" id="{C0F49245-95B8-453D-96F4-6BAD4DE07F36}"/>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48051">
            <a:off x="1624147" y="4334174"/>
            <a:ext cx="473681" cy="584621"/>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4" descr="Train Clip Art">
            <a:extLst>
              <a:ext uri="{FF2B5EF4-FFF2-40B4-BE49-F238E27FC236}">
                <a16:creationId xmlns:a16="http://schemas.microsoft.com/office/drawing/2014/main" id="{E85C0676-2BE3-4850-83A3-9D19A75D83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0872" y="5512807"/>
            <a:ext cx="952500" cy="428625"/>
          </a:xfrm>
          <a:prstGeom prst="rect">
            <a:avLst/>
          </a:prstGeom>
          <a:noFill/>
          <a:extLst>
            <a:ext uri="{909E8E84-426E-40DD-AFC4-6F175D3DCCD1}">
              <a14:hiddenFill xmlns:a14="http://schemas.microsoft.com/office/drawing/2010/main">
                <a:solidFill>
                  <a:srgbClr val="FFFFFF"/>
                </a:solidFill>
              </a14:hiddenFill>
            </a:ext>
          </a:extLst>
        </p:spPr>
      </p:pic>
      <p:sp>
        <p:nvSpPr>
          <p:cNvPr id="174" name="TextBox 173">
            <a:extLst>
              <a:ext uri="{FF2B5EF4-FFF2-40B4-BE49-F238E27FC236}">
                <a16:creationId xmlns:a16="http://schemas.microsoft.com/office/drawing/2014/main" id="{199271BA-9052-4711-857B-D2AB8093F382}"/>
              </a:ext>
            </a:extLst>
          </p:cNvPr>
          <p:cNvSpPr txBox="1"/>
          <p:nvPr/>
        </p:nvSpPr>
        <p:spPr>
          <a:xfrm>
            <a:off x="1176956" y="5479767"/>
            <a:ext cx="1133705" cy="461665"/>
          </a:xfrm>
          <a:custGeom>
            <a:avLst/>
            <a:gdLst>
              <a:gd name="connsiteX0" fmla="*/ 0 w 1133705"/>
              <a:gd name="connsiteY0" fmla="*/ 0 h 461665"/>
              <a:gd name="connsiteX1" fmla="*/ 532841 w 1133705"/>
              <a:gd name="connsiteY1" fmla="*/ 0 h 461665"/>
              <a:gd name="connsiteX2" fmla="*/ 1133705 w 1133705"/>
              <a:gd name="connsiteY2" fmla="*/ 0 h 461665"/>
              <a:gd name="connsiteX3" fmla="*/ 1133705 w 1133705"/>
              <a:gd name="connsiteY3" fmla="*/ 461665 h 461665"/>
              <a:gd name="connsiteX4" fmla="*/ 589527 w 1133705"/>
              <a:gd name="connsiteY4" fmla="*/ 461665 h 461665"/>
              <a:gd name="connsiteX5" fmla="*/ 0 w 1133705"/>
              <a:gd name="connsiteY5" fmla="*/ 461665 h 461665"/>
              <a:gd name="connsiteX6" fmla="*/ 0 w 1133705"/>
              <a:gd name="connsiteY6"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3705" h="461665" fill="none" extrusionOk="0">
                <a:moveTo>
                  <a:pt x="0" y="0"/>
                </a:moveTo>
                <a:cubicBezTo>
                  <a:pt x="120773" y="-11256"/>
                  <a:pt x="343189" y="37311"/>
                  <a:pt x="532841" y="0"/>
                </a:cubicBezTo>
                <a:cubicBezTo>
                  <a:pt x="722493" y="-37311"/>
                  <a:pt x="943186" y="25334"/>
                  <a:pt x="1133705" y="0"/>
                </a:cubicBezTo>
                <a:cubicBezTo>
                  <a:pt x="1182053" y="127110"/>
                  <a:pt x="1127159" y="355181"/>
                  <a:pt x="1133705" y="461665"/>
                </a:cubicBezTo>
                <a:cubicBezTo>
                  <a:pt x="975902" y="517884"/>
                  <a:pt x="740534" y="426619"/>
                  <a:pt x="589527" y="461665"/>
                </a:cubicBezTo>
                <a:cubicBezTo>
                  <a:pt x="438520" y="496711"/>
                  <a:pt x="133872" y="459252"/>
                  <a:pt x="0" y="461665"/>
                </a:cubicBezTo>
                <a:cubicBezTo>
                  <a:pt x="-28003" y="299504"/>
                  <a:pt x="42733" y="201457"/>
                  <a:pt x="0" y="0"/>
                </a:cubicBezTo>
                <a:close/>
              </a:path>
              <a:path w="1133705" h="461665" stroke="0" extrusionOk="0">
                <a:moveTo>
                  <a:pt x="0" y="0"/>
                </a:moveTo>
                <a:cubicBezTo>
                  <a:pt x="182018" y="-63433"/>
                  <a:pt x="316740" y="43173"/>
                  <a:pt x="532841" y="0"/>
                </a:cubicBezTo>
                <a:cubicBezTo>
                  <a:pt x="748942" y="-43173"/>
                  <a:pt x="1003304" y="71063"/>
                  <a:pt x="1133705" y="0"/>
                </a:cubicBezTo>
                <a:cubicBezTo>
                  <a:pt x="1160928" y="176381"/>
                  <a:pt x="1128767" y="248342"/>
                  <a:pt x="1133705" y="461665"/>
                </a:cubicBezTo>
                <a:cubicBezTo>
                  <a:pt x="975508" y="475668"/>
                  <a:pt x="794863" y="412973"/>
                  <a:pt x="566853" y="461665"/>
                </a:cubicBezTo>
                <a:cubicBezTo>
                  <a:pt x="338843" y="510357"/>
                  <a:pt x="263122" y="437794"/>
                  <a:pt x="0" y="461665"/>
                </a:cubicBezTo>
                <a:cubicBezTo>
                  <a:pt x="-26098" y="283571"/>
                  <a:pt x="30374" y="229361"/>
                  <a:pt x="0" y="0"/>
                </a:cubicBezTo>
                <a:close/>
              </a:path>
            </a:pathLst>
          </a:custGeom>
          <a:pattFill prst="dotGrid">
            <a:fgClr>
              <a:schemeClr val="accent1"/>
            </a:fgClr>
            <a:bgClr>
              <a:schemeClr val="bg1"/>
            </a:bgClr>
          </a:pattFill>
          <a:ln w="28575">
            <a:solidFill>
              <a:schemeClr val="accent1">
                <a:lumMod val="50000"/>
              </a:schemeClr>
            </a:solidFill>
            <a:extLst>
              <a:ext uri="{C807C97D-BFC1-408E-A445-0C87EB9F89A2}">
                <ask:lineSketchStyleProps xmlns:ask="http://schemas.microsoft.com/office/drawing/2018/sketchyshapes" sd="349013223">
                  <a:prstGeom prst="rect">
                    <a:avLst/>
                  </a:prstGeom>
                  <ask:type>
                    <ask:lineSketchScribble/>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5B9BD5">
                    <a:lumMod val="50000"/>
                  </a:srgbClr>
                </a:solidFill>
                <a:latin typeface="Century Gothic" panose="020B0502020202020204" pitchFamily="34" charset="0"/>
              </a:rPr>
              <a:t>devoir</a:t>
            </a:r>
            <a:endParaRPr kumimoji="0" lang="fr-FR" sz="2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pic>
        <p:nvPicPr>
          <p:cNvPr id="175" name="Picture 2" descr="Pushed Pin Clip Art">
            <a:extLst>
              <a:ext uri="{FF2B5EF4-FFF2-40B4-BE49-F238E27FC236}">
                <a16:creationId xmlns:a16="http://schemas.microsoft.com/office/drawing/2014/main" id="{5B294AB2-26A6-4F2E-8A7C-18C3B632AD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088033">
            <a:off x="700155" y="5286846"/>
            <a:ext cx="608980" cy="584621"/>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6" descr="Student Reading Clip Art">
            <a:extLst>
              <a:ext uri="{FF2B5EF4-FFF2-40B4-BE49-F238E27FC236}">
                <a16:creationId xmlns:a16="http://schemas.microsoft.com/office/drawing/2014/main" id="{77A06D68-03AF-40B0-A681-9B013E78A8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8239" y="5370212"/>
            <a:ext cx="432924" cy="669680"/>
          </a:xfrm>
          <a:prstGeom prst="rect">
            <a:avLst/>
          </a:prstGeom>
          <a:noFill/>
          <a:extLst>
            <a:ext uri="{909E8E84-426E-40DD-AFC4-6F175D3DCCD1}">
              <a14:hiddenFill xmlns:a14="http://schemas.microsoft.com/office/drawing/2010/main">
                <a:solidFill>
                  <a:srgbClr val="FFFFFF"/>
                </a:solidFill>
              </a14:hiddenFill>
            </a:ext>
          </a:extLst>
        </p:spPr>
      </p:pic>
      <p:grpSp>
        <p:nvGrpSpPr>
          <p:cNvPr id="178" name="Group 177">
            <a:extLst>
              <a:ext uri="{FF2B5EF4-FFF2-40B4-BE49-F238E27FC236}">
                <a16:creationId xmlns:a16="http://schemas.microsoft.com/office/drawing/2014/main" id="{24186828-74B8-4723-93F9-E59A2EECB9A3}"/>
              </a:ext>
            </a:extLst>
          </p:cNvPr>
          <p:cNvGrpSpPr/>
          <p:nvPr/>
        </p:nvGrpSpPr>
        <p:grpSpPr>
          <a:xfrm>
            <a:off x="2580547" y="4342445"/>
            <a:ext cx="1478604" cy="842577"/>
            <a:chOff x="7194603" y="4129708"/>
            <a:chExt cx="1478604" cy="842577"/>
          </a:xfrm>
        </p:grpSpPr>
        <p:sp>
          <p:nvSpPr>
            <p:cNvPr id="179" name="TextBox 178">
              <a:extLst>
                <a:ext uri="{FF2B5EF4-FFF2-40B4-BE49-F238E27FC236}">
                  <a16:creationId xmlns:a16="http://schemas.microsoft.com/office/drawing/2014/main" id="{1F6D6B39-A356-4B0A-9CE7-922200E07400}"/>
                </a:ext>
              </a:extLst>
            </p:cNvPr>
            <p:cNvSpPr txBox="1"/>
            <p:nvPr/>
          </p:nvSpPr>
          <p:spPr>
            <a:xfrm>
              <a:off x="7464275" y="4510620"/>
              <a:ext cx="1208932" cy="461665"/>
            </a:xfrm>
            <a:custGeom>
              <a:avLst/>
              <a:gdLst>
                <a:gd name="connsiteX0" fmla="*/ 0 w 1208932"/>
                <a:gd name="connsiteY0" fmla="*/ 0 h 461665"/>
                <a:gd name="connsiteX1" fmla="*/ 415067 w 1208932"/>
                <a:gd name="connsiteY1" fmla="*/ 0 h 461665"/>
                <a:gd name="connsiteX2" fmla="*/ 781776 w 1208932"/>
                <a:gd name="connsiteY2" fmla="*/ 0 h 461665"/>
                <a:gd name="connsiteX3" fmla="*/ 1208932 w 1208932"/>
                <a:gd name="connsiteY3" fmla="*/ 0 h 461665"/>
                <a:gd name="connsiteX4" fmla="*/ 1208932 w 1208932"/>
                <a:gd name="connsiteY4" fmla="*/ 461665 h 461665"/>
                <a:gd name="connsiteX5" fmla="*/ 781776 w 1208932"/>
                <a:gd name="connsiteY5" fmla="*/ 461665 h 461665"/>
                <a:gd name="connsiteX6" fmla="*/ 378799 w 1208932"/>
                <a:gd name="connsiteY6" fmla="*/ 461665 h 461665"/>
                <a:gd name="connsiteX7" fmla="*/ 0 w 1208932"/>
                <a:gd name="connsiteY7" fmla="*/ 461665 h 461665"/>
                <a:gd name="connsiteX8" fmla="*/ 0 w 1208932"/>
                <a:gd name="connsiteY8"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932" h="461665" fill="none" extrusionOk="0">
                  <a:moveTo>
                    <a:pt x="0" y="0"/>
                  </a:moveTo>
                  <a:cubicBezTo>
                    <a:pt x="143270" y="-19927"/>
                    <a:pt x="213725" y="23839"/>
                    <a:pt x="415067" y="0"/>
                  </a:cubicBezTo>
                  <a:cubicBezTo>
                    <a:pt x="616409" y="-23839"/>
                    <a:pt x="693278" y="16448"/>
                    <a:pt x="781776" y="0"/>
                  </a:cubicBezTo>
                  <a:cubicBezTo>
                    <a:pt x="870274" y="-16448"/>
                    <a:pt x="1094538" y="20079"/>
                    <a:pt x="1208932" y="0"/>
                  </a:cubicBezTo>
                  <a:cubicBezTo>
                    <a:pt x="1213790" y="215358"/>
                    <a:pt x="1186094" y="239564"/>
                    <a:pt x="1208932" y="461665"/>
                  </a:cubicBezTo>
                  <a:cubicBezTo>
                    <a:pt x="1006467" y="464291"/>
                    <a:pt x="875444" y="448650"/>
                    <a:pt x="781776" y="461665"/>
                  </a:cubicBezTo>
                  <a:cubicBezTo>
                    <a:pt x="688108" y="474680"/>
                    <a:pt x="566817" y="424923"/>
                    <a:pt x="378799" y="461665"/>
                  </a:cubicBezTo>
                  <a:cubicBezTo>
                    <a:pt x="190781" y="498407"/>
                    <a:pt x="110995" y="438676"/>
                    <a:pt x="0" y="461665"/>
                  </a:cubicBezTo>
                  <a:cubicBezTo>
                    <a:pt x="-2370" y="261478"/>
                    <a:pt x="41867" y="160372"/>
                    <a:pt x="0" y="0"/>
                  </a:cubicBezTo>
                  <a:close/>
                </a:path>
                <a:path w="1208932" h="461665" stroke="0" extrusionOk="0">
                  <a:moveTo>
                    <a:pt x="0" y="0"/>
                  </a:moveTo>
                  <a:cubicBezTo>
                    <a:pt x="107738" y="-9677"/>
                    <a:pt x="216334" y="17390"/>
                    <a:pt x="366709" y="0"/>
                  </a:cubicBezTo>
                  <a:cubicBezTo>
                    <a:pt x="517084" y="-17390"/>
                    <a:pt x="659990" y="44356"/>
                    <a:pt x="757597" y="0"/>
                  </a:cubicBezTo>
                  <a:cubicBezTo>
                    <a:pt x="855204" y="-44356"/>
                    <a:pt x="1089826" y="38361"/>
                    <a:pt x="1208932" y="0"/>
                  </a:cubicBezTo>
                  <a:cubicBezTo>
                    <a:pt x="1240982" y="194189"/>
                    <a:pt x="1184282" y="249772"/>
                    <a:pt x="1208932" y="461665"/>
                  </a:cubicBezTo>
                  <a:cubicBezTo>
                    <a:pt x="1047525" y="463398"/>
                    <a:pt x="907527" y="432422"/>
                    <a:pt x="818044" y="461665"/>
                  </a:cubicBezTo>
                  <a:cubicBezTo>
                    <a:pt x="728561" y="490908"/>
                    <a:pt x="575667" y="436909"/>
                    <a:pt x="451335" y="461665"/>
                  </a:cubicBezTo>
                  <a:cubicBezTo>
                    <a:pt x="327003" y="486421"/>
                    <a:pt x="204101" y="443861"/>
                    <a:pt x="0" y="461665"/>
                  </a:cubicBezTo>
                  <a:cubicBezTo>
                    <a:pt x="-30050" y="316969"/>
                    <a:pt x="4674" y="116255"/>
                    <a:pt x="0" y="0"/>
                  </a:cubicBezTo>
                  <a:close/>
                </a:path>
              </a:pathLst>
            </a:custGeom>
            <a:pattFill prst="dotGrid">
              <a:fgClr>
                <a:schemeClr val="accent1"/>
              </a:fgClr>
              <a:bgClr>
                <a:schemeClr val="bg1"/>
              </a:bgClr>
            </a:pattFill>
            <a:ln w="28575">
              <a:solidFill>
                <a:schemeClr val="accent1">
                  <a:lumMod val="50000"/>
                </a:schemeClr>
              </a:solidFill>
              <a:extLst>
                <a:ext uri="{C807C97D-BFC1-408E-A445-0C87EB9F89A2}">
                  <ask:lineSketchStyleProps xmlns:ask="http://schemas.microsoft.com/office/drawing/2018/sketchyshapes" sd="349013223">
                    <a:prstGeom prst="rect">
                      <a:avLst/>
                    </a:prstGeom>
                    <ask:type>
                      <ask:lineSketchScribble/>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vouloir</a:t>
              </a:r>
            </a:p>
          </p:txBody>
        </p:sp>
        <p:pic>
          <p:nvPicPr>
            <p:cNvPr id="180" name="Picture 2" descr="Pushed Pin Clip Art">
              <a:extLst>
                <a:ext uri="{FF2B5EF4-FFF2-40B4-BE49-F238E27FC236}">
                  <a16:creationId xmlns:a16="http://schemas.microsoft.com/office/drawing/2014/main" id="{8897D358-DDD2-4847-B201-2747356274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270977">
              <a:off x="7194603" y="4129708"/>
              <a:ext cx="608980" cy="5846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1" name="Group 180">
            <a:extLst>
              <a:ext uri="{FF2B5EF4-FFF2-40B4-BE49-F238E27FC236}">
                <a16:creationId xmlns:a16="http://schemas.microsoft.com/office/drawing/2014/main" id="{51032CB6-4401-44C9-B237-99B003F20742}"/>
              </a:ext>
            </a:extLst>
          </p:cNvPr>
          <p:cNvGrpSpPr/>
          <p:nvPr/>
        </p:nvGrpSpPr>
        <p:grpSpPr>
          <a:xfrm>
            <a:off x="4207988" y="4839585"/>
            <a:ext cx="875224" cy="669680"/>
            <a:chOff x="2942430" y="2584659"/>
            <a:chExt cx="1120528" cy="942975"/>
          </a:xfrm>
        </p:grpSpPr>
        <p:pic>
          <p:nvPicPr>
            <p:cNvPr id="182" name="Picture 12" descr="Wave Clip Art">
              <a:extLst>
                <a:ext uri="{FF2B5EF4-FFF2-40B4-BE49-F238E27FC236}">
                  <a16:creationId xmlns:a16="http://schemas.microsoft.com/office/drawing/2014/main" id="{F390E436-B469-4BA8-BA5F-FDE2C89AB4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43808" y="2584659"/>
              <a:ext cx="819150" cy="942975"/>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4" descr="Island, Palm, And The Sun Clip Art">
              <a:extLst>
                <a:ext uri="{FF2B5EF4-FFF2-40B4-BE49-F238E27FC236}">
                  <a16:creationId xmlns:a16="http://schemas.microsoft.com/office/drawing/2014/main" id="{90539A0C-BFDB-4D02-BD62-ADADD0596A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2430" y="2591432"/>
              <a:ext cx="952500" cy="7715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9" name="Group 188">
            <a:extLst>
              <a:ext uri="{FF2B5EF4-FFF2-40B4-BE49-F238E27FC236}">
                <a16:creationId xmlns:a16="http://schemas.microsoft.com/office/drawing/2014/main" id="{FF0468FB-1A2A-4D9B-AA27-FC7F9C7D17AA}"/>
              </a:ext>
            </a:extLst>
          </p:cNvPr>
          <p:cNvGrpSpPr/>
          <p:nvPr/>
        </p:nvGrpSpPr>
        <p:grpSpPr>
          <a:xfrm>
            <a:off x="4889577" y="1932937"/>
            <a:ext cx="633996" cy="963564"/>
            <a:chOff x="2798052" y="1365347"/>
            <a:chExt cx="633996" cy="963564"/>
          </a:xfrm>
        </p:grpSpPr>
        <p:pic>
          <p:nvPicPr>
            <p:cNvPr id="190" name="Picture 6" descr="Eiffel Tower Clip Art">
              <a:extLst>
                <a:ext uri="{FF2B5EF4-FFF2-40B4-BE49-F238E27FC236}">
                  <a16:creationId xmlns:a16="http://schemas.microsoft.com/office/drawing/2014/main" id="{B23C7535-2730-4109-8B39-22F2C1728CAD}"/>
                </a:ext>
              </a:extLst>
            </p:cNvPr>
            <p:cNvPicPr>
              <a:picLocks noChangeAspect="1" noChangeArrowheads="1"/>
            </p:cNvPicPr>
            <p:nvPr/>
          </p:nvPicPr>
          <p:blipFill>
            <a:blip r:embed="rId10">
              <a:biLevel thresh="5000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832097" y="1385936"/>
              <a:ext cx="504825" cy="942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91" name="Group 190">
              <a:extLst>
                <a:ext uri="{FF2B5EF4-FFF2-40B4-BE49-F238E27FC236}">
                  <a16:creationId xmlns:a16="http://schemas.microsoft.com/office/drawing/2014/main" id="{75471A02-7B2B-4411-A42D-4B79A0FB9999}"/>
                </a:ext>
              </a:extLst>
            </p:cNvPr>
            <p:cNvGrpSpPr/>
            <p:nvPr/>
          </p:nvGrpSpPr>
          <p:grpSpPr>
            <a:xfrm>
              <a:off x="2798052" y="1365347"/>
              <a:ext cx="633996" cy="243099"/>
              <a:chOff x="5141159" y="4566714"/>
              <a:chExt cx="633996" cy="243099"/>
            </a:xfrm>
          </p:grpSpPr>
          <p:sp>
            <p:nvSpPr>
              <p:cNvPr id="192" name="Flowchart: Process 191">
                <a:extLst>
                  <a:ext uri="{FF2B5EF4-FFF2-40B4-BE49-F238E27FC236}">
                    <a16:creationId xmlns:a16="http://schemas.microsoft.com/office/drawing/2014/main" id="{59630654-BCEE-40FF-8DFA-F3C72539A685}"/>
                  </a:ext>
                </a:extLst>
              </p:cNvPr>
              <p:cNvSpPr/>
              <p:nvPr/>
            </p:nvSpPr>
            <p:spPr>
              <a:xfrm rot="241437">
                <a:off x="5141159" y="4566714"/>
                <a:ext cx="627142" cy="24309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accent1">
                        <a:lumMod val="50000"/>
                      </a:schemeClr>
                    </a:solidFill>
                    <a:latin typeface="Century Gothic" panose="020B0502020202020204" pitchFamily="34" charset="0"/>
                  </a:rPr>
                  <a:t>Paris</a:t>
                </a:r>
              </a:p>
            </p:txBody>
          </p:sp>
          <p:sp>
            <p:nvSpPr>
              <p:cNvPr id="193" name="Heart 192">
                <a:extLst>
                  <a:ext uri="{FF2B5EF4-FFF2-40B4-BE49-F238E27FC236}">
                    <a16:creationId xmlns:a16="http://schemas.microsoft.com/office/drawing/2014/main" id="{C0BA5155-FCF3-45F5-A091-332485A4A56A}"/>
                  </a:ext>
                </a:extLst>
              </p:cNvPr>
              <p:cNvSpPr/>
              <p:nvPr/>
            </p:nvSpPr>
            <p:spPr>
              <a:xfrm rot="2276141">
                <a:off x="5623641" y="4613727"/>
                <a:ext cx="151514" cy="10550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Century Gothic" panose="020B0502020202020204" pitchFamily="34" charset="0"/>
                </a:endParaRPr>
              </a:p>
            </p:txBody>
          </p:sp>
        </p:grpSp>
      </p:grpSp>
      <p:sp>
        <p:nvSpPr>
          <p:cNvPr id="195" name="TextBox 194">
            <a:extLst>
              <a:ext uri="{FF2B5EF4-FFF2-40B4-BE49-F238E27FC236}">
                <a16:creationId xmlns:a16="http://schemas.microsoft.com/office/drawing/2014/main" id="{B41BF8A9-A459-40F0-99A5-4D019A8A4614}"/>
              </a:ext>
            </a:extLst>
          </p:cNvPr>
          <p:cNvSpPr txBox="1"/>
          <p:nvPr/>
        </p:nvSpPr>
        <p:spPr>
          <a:xfrm>
            <a:off x="180000" y="1296000"/>
            <a:ext cx="11902409" cy="400110"/>
          </a:xfrm>
          <a:prstGeom prst="rect">
            <a:avLst/>
          </a:prstGeom>
          <a:noFill/>
        </p:spPr>
        <p:txBody>
          <a:bodyPr wrap="square" rtlCol="0">
            <a:spAutoFit/>
          </a:bodyPr>
          <a:lstStyle/>
          <a:p>
            <a:pPr lvl="0">
              <a:defRPr/>
            </a:pPr>
            <a:r>
              <a:rPr lang="fr-FR" sz="2000" dirty="0">
                <a:solidFill>
                  <a:srgbClr val="1F4E79"/>
                </a:solidFill>
                <a:latin typeface="Century Gothic" panose="020B0502020202020204" pitchFamily="34" charset="0"/>
              </a:rPr>
              <a:t>Tu veux faire quoi ? Que dois-tu faire ? Écris cinq phrases avec </a:t>
            </a:r>
            <a:r>
              <a:rPr lang="fr-FR" sz="2000" i="1" dirty="0">
                <a:solidFill>
                  <a:srgbClr val="1F4E79"/>
                </a:solidFill>
                <a:latin typeface="Century Gothic" panose="020B0502020202020204" pitchFamily="34" charset="0"/>
              </a:rPr>
              <a:t>vouloir</a:t>
            </a:r>
            <a:r>
              <a:rPr lang="fr-FR" sz="2000" dirty="0">
                <a:solidFill>
                  <a:srgbClr val="1F4E79"/>
                </a:solidFill>
                <a:latin typeface="Century Gothic" panose="020B0502020202020204" pitchFamily="34" charset="0"/>
              </a:rPr>
              <a:t> et </a:t>
            </a:r>
            <a:r>
              <a:rPr lang="fr-FR" sz="2000" i="1" dirty="0">
                <a:solidFill>
                  <a:srgbClr val="1F4E79"/>
                </a:solidFill>
                <a:latin typeface="Century Gothic" panose="020B0502020202020204" pitchFamily="34" charset="0"/>
              </a:rPr>
              <a:t>devoir</a:t>
            </a:r>
            <a:r>
              <a:rPr lang="fr-FR" sz="2000" dirty="0">
                <a:solidFill>
                  <a:srgbClr val="1F4E79"/>
                </a:solidFill>
                <a:latin typeface="Century Gothic" panose="020B0502020202020204" pitchFamily="34" charset="0"/>
              </a:rPr>
              <a:t>.</a:t>
            </a:r>
          </a:p>
        </p:txBody>
      </p:sp>
      <p:grpSp>
        <p:nvGrpSpPr>
          <p:cNvPr id="5" name="Group 4">
            <a:extLst>
              <a:ext uri="{FF2B5EF4-FFF2-40B4-BE49-F238E27FC236}">
                <a16:creationId xmlns:a16="http://schemas.microsoft.com/office/drawing/2014/main" id="{2DE04974-D390-4997-85C0-3B016ECABC2B}"/>
              </a:ext>
            </a:extLst>
          </p:cNvPr>
          <p:cNvGrpSpPr/>
          <p:nvPr/>
        </p:nvGrpSpPr>
        <p:grpSpPr>
          <a:xfrm>
            <a:off x="2370982" y="2786963"/>
            <a:ext cx="713003" cy="813499"/>
            <a:chOff x="2659880" y="3630740"/>
            <a:chExt cx="760828" cy="1160821"/>
          </a:xfrm>
        </p:grpSpPr>
        <p:sp>
          <p:nvSpPr>
            <p:cNvPr id="3" name="Rectangle 2">
              <a:extLst>
                <a:ext uri="{FF2B5EF4-FFF2-40B4-BE49-F238E27FC236}">
                  <a16:creationId xmlns:a16="http://schemas.microsoft.com/office/drawing/2014/main" id="{91AE37C6-1981-413E-A593-91703F785B6F}"/>
                </a:ext>
              </a:extLst>
            </p:cNvPr>
            <p:cNvSpPr/>
            <p:nvPr/>
          </p:nvSpPr>
          <p:spPr>
            <a:xfrm>
              <a:off x="2659880" y="3630740"/>
              <a:ext cx="760828" cy="1160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pic>
          <p:nvPicPr>
            <p:cNvPr id="194" name="Picture 4" descr="Church, Building, Architecture, France, Monument">
              <a:extLst>
                <a:ext uri="{FF2B5EF4-FFF2-40B4-BE49-F238E27FC236}">
                  <a16:creationId xmlns:a16="http://schemas.microsoft.com/office/drawing/2014/main" id="{7C1748AA-0308-47CB-8437-B51B14FA8A1D}"/>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a:off x="2743871" y="3644735"/>
              <a:ext cx="603988" cy="1079085"/>
            </a:xfrm>
            <a:prstGeom prst="rect">
              <a:avLst/>
            </a:prstGeom>
            <a:noFill/>
            <a:extLst>
              <a:ext uri="{909E8E84-426E-40DD-AFC4-6F175D3DCCD1}">
                <a14:hiddenFill xmlns:a14="http://schemas.microsoft.com/office/drawing/2010/main">
                  <a:solidFill>
                    <a:srgbClr val="FFFFFF"/>
                  </a:solidFill>
                </a14:hiddenFill>
              </a:ext>
            </a:extLst>
          </p:spPr>
        </p:pic>
      </p:grpSp>
      <p:pic>
        <p:nvPicPr>
          <p:cNvPr id="140" name="Picture 2" descr="Aircraft Airplane Clip Art">
            <a:extLst>
              <a:ext uri="{FF2B5EF4-FFF2-40B4-BE49-F238E27FC236}">
                <a16:creationId xmlns:a16="http://schemas.microsoft.com/office/drawing/2014/main" id="{677206B4-DB9D-487B-BE87-6E8CDCD6733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0773486">
            <a:off x="4116625" y="2236500"/>
            <a:ext cx="952500"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encil 1 Clip Art">
            <a:extLst>
              <a:ext uri="{FF2B5EF4-FFF2-40B4-BE49-F238E27FC236}">
                <a16:creationId xmlns:a16="http://schemas.microsoft.com/office/drawing/2014/main" id="{C771E3D8-7DF4-46F6-BCAB-1438104AE78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303479">
            <a:off x="11067681" y="1857758"/>
            <a:ext cx="522864" cy="716517"/>
          </a:xfrm>
          <a:prstGeom prst="rect">
            <a:avLst/>
          </a:prstGeom>
          <a:noFill/>
          <a:extLst>
            <a:ext uri="{909E8E84-426E-40DD-AFC4-6F175D3DCCD1}">
              <a14:hiddenFill xmlns:a14="http://schemas.microsoft.com/office/drawing/2010/main">
                <a:solidFill>
                  <a:srgbClr val="FFFFFF"/>
                </a:solidFill>
              </a14:hiddenFill>
            </a:ext>
          </a:extLst>
        </p:spPr>
      </p:pic>
      <p:sp>
        <p:nvSpPr>
          <p:cNvPr id="202" name="TextBox 201">
            <a:extLst>
              <a:ext uri="{FF2B5EF4-FFF2-40B4-BE49-F238E27FC236}">
                <a16:creationId xmlns:a16="http://schemas.microsoft.com/office/drawing/2014/main" id="{286E97C7-ACB6-42E1-B1EE-2E4ADBD46422}"/>
              </a:ext>
            </a:extLst>
          </p:cNvPr>
          <p:cNvSpPr txBox="1"/>
          <p:nvPr/>
        </p:nvSpPr>
        <p:spPr>
          <a:xfrm>
            <a:off x="144795" y="3810454"/>
            <a:ext cx="11902409" cy="400110"/>
          </a:xfrm>
          <a:prstGeom prst="rect">
            <a:avLst/>
          </a:prstGeom>
          <a:noFill/>
        </p:spPr>
        <p:txBody>
          <a:bodyPr wrap="square" rtlCol="0">
            <a:spAutoFit/>
          </a:bodyPr>
          <a:lstStyle/>
          <a:p>
            <a:pPr lvl="0">
              <a:defRPr/>
            </a:pPr>
            <a:r>
              <a:rPr lang="fr-FR" sz="2000" dirty="0">
                <a:solidFill>
                  <a:srgbClr val="1F4E79"/>
                </a:solidFill>
                <a:latin typeface="Century Gothic" panose="020B0502020202020204" pitchFamily="34" charset="0"/>
              </a:rPr>
              <a:t>Parle avec un(e) partenaire. Que veut-il/elle fait ? Il/elle doit faire quoi ? Écris cinq phrases.</a:t>
            </a:r>
          </a:p>
        </p:txBody>
      </p:sp>
      <p:pic>
        <p:nvPicPr>
          <p:cNvPr id="1028" name="Picture 4" descr="School Bus Vehicle Clip Art">
            <a:extLst>
              <a:ext uri="{FF2B5EF4-FFF2-40B4-BE49-F238E27FC236}">
                <a16:creationId xmlns:a16="http://schemas.microsoft.com/office/drawing/2014/main" id="{D9C84B7E-D8C0-4AF6-9725-7025266423C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67618" y="4621749"/>
            <a:ext cx="821104" cy="462555"/>
          </a:xfrm>
          <a:prstGeom prst="rect">
            <a:avLst/>
          </a:prstGeom>
          <a:noFill/>
          <a:extLst>
            <a:ext uri="{909E8E84-426E-40DD-AFC4-6F175D3DCCD1}">
              <a14:hiddenFill xmlns:a14="http://schemas.microsoft.com/office/drawing/2010/main">
                <a:solidFill>
                  <a:srgbClr val="FFFFFF"/>
                </a:solidFill>
              </a14:hiddenFill>
            </a:ext>
          </a:extLst>
        </p:spPr>
      </p:pic>
      <p:sp>
        <p:nvSpPr>
          <p:cNvPr id="204" name="Flowchart: Document 203">
            <a:extLst>
              <a:ext uri="{FF2B5EF4-FFF2-40B4-BE49-F238E27FC236}">
                <a16:creationId xmlns:a16="http://schemas.microsoft.com/office/drawing/2014/main" id="{3B4FA7C5-8214-4FD0-9D68-0BFD2BEB2BDF}"/>
              </a:ext>
            </a:extLst>
          </p:cNvPr>
          <p:cNvSpPr/>
          <p:nvPr/>
        </p:nvSpPr>
        <p:spPr>
          <a:xfrm>
            <a:off x="6044359" y="4420556"/>
            <a:ext cx="5923256" cy="1908000"/>
          </a:xfrm>
          <a:prstGeom prst="flowChartDocument">
            <a:avLst/>
          </a:prstGeom>
          <a:pattFill prst="lgGrid">
            <a:fgClr>
              <a:schemeClr val="accent1">
                <a:lumMod val="20000"/>
                <a:lumOff val="80000"/>
              </a:schemeClr>
            </a:fgClr>
            <a:bgClr>
              <a:schemeClr val="bg1"/>
            </a:bgClr>
          </a:patt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2200" dirty="0">
                <a:solidFill>
                  <a:schemeClr val="accent1">
                    <a:lumMod val="50000"/>
                  </a:schemeClr>
                </a:solidFill>
                <a:latin typeface="Century Gothic" panose="020B0502020202020204" pitchFamily="34" charset="0"/>
              </a:rPr>
              <a:t>1. </a:t>
            </a:r>
            <a:r>
              <a:rPr lang="fr-FR" sz="2200" b="1" dirty="0">
                <a:solidFill>
                  <a:schemeClr val="accent1">
                    <a:lumMod val="50000"/>
                  </a:schemeClr>
                </a:solidFill>
                <a:latin typeface="Bradley Hand ITC" panose="03070402050302030203" pitchFamily="66" charset="0"/>
              </a:rPr>
              <a:t>Il veut aller à la plage.		</a:t>
            </a:r>
            <a:endParaRPr lang="fr-FR" sz="2200" dirty="0">
              <a:solidFill>
                <a:schemeClr val="accent1">
                  <a:lumMod val="50000"/>
                </a:schemeClr>
              </a:solidFill>
              <a:latin typeface="+mj-lt"/>
            </a:endParaRPr>
          </a:p>
          <a:p>
            <a:r>
              <a:rPr lang="fr-FR" sz="2200" dirty="0">
                <a:solidFill>
                  <a:schemeClr val="accent1">
                    <a:lumMod val="50000"/>
                  </a:schemeClr>
                </a:solidFill>
                <a:latin typeface="Century Gothic" panose="020B0502020202020204" pitchFamily="34" charset="0"/>
              </a:rPr>
              <a:t>2. </a:t>
            </a:r>
            <a:r>
              <a:rPr lang="fr-FR" sz="2200" b="1" dirty="0">
                <a:solidFill>
                  <a:schemeClr val="accent1">
                    <a:lumMod val="50000"/>
                  </a:schemeClr>
                </a:solidFill>
                <a:latin typeface="Bradley Hand ITC" panose="03070402050302030203" pitchFamily="66" charset="0"/>
              </a:rPr>
              <a:t>Elle doit faire les devoirs dans le train.	</a:t>
            </a:r>
          </a:p>
          <a:p>
            <a:r>
              <a:rPr lang="fr-FR" sz="2200" b="1" dirty="0">
                <a:solidFill>
                  <a:schemeClr val="accent1">
                    <a:lumMod val="50000"/>
                  </a:schemeClr>
                </a:solidFill>
                <a:latin typeface="Bradley Hand ITC" panose="03070402050302030203" pitchFamily="66" charset="0"/>
              </a:rPr>
              <a:t>				</a:t>
            </a:r>
          </a:p>
        </p:txBody>
      </p:sp>
      <p:pic>
        <p:nvPicPr>
          <p:cNvPr id="205" name="Picture 2" descr="Pencil 1 Clip Art">
            <a:extLst>
              <a:ext uri="{FF2B5EF4-FFF2-40B4-BE49-F238E27FC236}">
                <a16:creationId xmlns:a16="http://schemas.microsoft.com/office/drawing/2014/main" id="{50AE461D-8782-4596-91BD-F3B9EC46260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303479">
            <a:off x="10965210" y="5311141"/>
            <a:ext cx="522864" cy="7165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170F0CD-2883-4C96-AF1C-E0C89C419C93}"/>
              </a:ext>
            </a:extLst>
          </p:cNvPr>
          <p:cNvSpPr txBox="1"/>
          <p:nvPr/>
        </p:nvSpPr>
        <p:spPr>
          <a:xfrm>
            <a:off x="6093942" y="2591764"/>
            <a:ext cx="5778717" cy="1200329"/>
          </a:xfrm>
          <a:prstGeom prst="rect">
            <a:avLst/>
          </a:prstGeom>
          <a:noFill/>
        </p:spPr>
        <p:txBody>
          <a:bodyPr wrap="square" rtlCol="0">
            <a:spAutoFit/>
          </a:bodyPr>
          <a:lstStyle/>
          <a:p>
            <a:pPr algn="ctr"/>
            <a:r>
              <a:rPr lang="en-GB" sz="2400" b="1" u="sng" dirty="0" err="1">
                <a:solidFill>
                  <a:schemeClr val="accent1">
                    <a:lumMod val="50000"/>
                  </a:schemeClr>
                </a:solidFill>
                <a:latin typeface="Bradley Hand ITC" panose="03070402050302030203" pitchFamily="66" charset="0"/>
              </a:rPr>
              <a:t>Mes</a:t>
            </a:r>
            <a:r>
              <a:rPr lang="en-GB" sz="2400" b="1" u="sng" dirty="0">
                <a:solidFill>
                  <a:schemeClr val="accent1">
                    <a:lumMod val="50000"/>
                  </a:schemeClr>
                </a:solidFill>
                <a:latin typeface="Bradley Hand ITC" panose="03070402050302030203" pitchFamily="66" charset="0"/>
              </a:rPr>
              <a:t> phrases</a:t>
            </a:r>
          </a:p>
          <a:p>
            <a:r>
              <a:rPr lang="en-GB" sz="2400" b="1" dirty="0">
                <a:solidFill>
                  <a:schemeClr val="accent1">
                    <a:lumMod val="50000"/>
                  </a:schemeClr>
                </a:solidFill>
                <a:latin typeface="Bradley Hand ITC" panose="03070402050302030203" pitchFamily="66" charset="0"/>
              </a:rPr>
              <a:t>1. Je …		   2.		   3.		</a:t>
            </a:r>
          </a:p>
          <a:p>
            <a:r>
              <a:rPr lang="en-GB" sz="2400" b="1" dirty="0">
                <a:solidFill>
                  <a:schemeClr val="accent1">
                    <a:lumMod val="50000"/>
                  </a:schemeClr>
                </a:solidFill>
                <a:latin typeface="Bradley Hand ITC" panose="03070402050302030203" pitchFamily="66" charset="0"/>
              </a:rPr>
              <a:t>4.		   5.</a:t>
            </a:r>
          </a:p>
        </p:txBody>
      </p:sp>
      <p:sp>
        <p:nvSpPr>
          <p:cNvPr id="44" name="TextBox 43">
            <a:extLst>
              <a:ext uri="{FF2B5EF4-FFF2-40B4-BE49-F238E27FC236}">
                <a16:creationId xmlns:a16="http://schemas.microsoft.com/office/drawing/2014/main" id="{10F0882D-4615-4862-AD9F-56AA004D9A6E}"/>
              </a:ext>
            </a:extLst>
          </p:cNvPr>
          <p:cNvSpPr txBox="1"/>
          <p:nvPr/>
        </p:nvSpPr>
        <p:spPr>
          <a:xfrm>
            <a:off x="6093941" y="5104887"/>
            <a:ext cx="5778717" cy="1200329"/>
          </a:xfrm>
          <a:prstGeom prst="rect">
            <a:avLst/>
          </a:prstGeom>
          <a:noFill/>
        </p:spPr>
        <p:txBody>
          <a:bodyPr wrap="square" rtlCol="0">
            <a:spAutoFit/>
          </a:bodyPr>
          <a:lstStyle/>
          <a:p>
            <a:pPr algn="ctr"/>
            <a:r>
              <a:rPr lang="en-GB" sz="2400" b="1" u="sng" dirty="0">
                <a:solidFill>
                  <a:schemeClr val="accent1">
                    <a:lumMod val="50000"/>
                  </a:schemeClr>
                </a:solidFill>
                <a:latin typeface="Bradley Hand ITC" panose="03070402050302030203" pitchFamily="66" charset="0"/>
              </a:rPr>
              <a:t>Mon/ma </a:t>
            </a:r>
            <a:r>
              <a:rPr lang="en-GB" sz="2400" b="1" u="sng" dirty="0" err="1">
                <a:solidFill>
                  <a:schemeClr val="accent1">
                    <a:lumMod val="50000"/>
                  </a:schemeClr>
                </a:solidFill>
                <a:latin typeface="Bradley Hand ITC" panose="03070402050302030203" pitchFamily="66" charset="0"/>
              </a:rPr>
              <a:t>partenaire</a:t>
            </a:r>
            <a:endParaRPr lang="en-GB" sz="2400" b="1" u="sng" dirty="0">
              <a:solidFill>
                <a:schemeClr val="accent1">
                  <a:lumMod val="50000"/>
                </a:schemeClr>
              </a:solidFill>
              <a:latin typeface="Bradley Hand ITC" panose="03070402050302030203" pitchFamily="66" charset="0"/>
            </a:endParaRPr>
          </a:p>
          <a:p>
            <a:r>
              <a:rPr lang="en-GB" sz="2400" b="1" dirty="0">
                <a:solidFill>
                  <a:schemeClr val="accent1">
                    <a:lumMod val="50000"/>
                  </a:schemeClr>
                </a:solidFill>
                <a:latin typeface="Bradley Hand ITC" panose="03070402050302030203" pitchFamily="66" charset="0"/>
              </a:rPr>
              <a:t>1. Elle …	   2.		   3.	</a:t>
            </a:r>
          </a:p>
          <a:p>
            <a:r>
              <a:rPr lang="en-GB" sz="2400" b="1" dirty="0">
                <a:solidFill>
                  <a:schemeClr val="accent1">
                    <a:lumMod val="50000"/>
                  </a:schemeClr>
                </a:solidFill>
                <a:latin typeface="Bradley Hand ITC" panose="03070402050302030203" pitchFamily="66" charset="0"/>
              </a:rPr>
              <a:t>4.		   5.</a:t>
            </a:r>
          </a:p>
        </p:txBody>
      </p:sp>
    </p:spTree>
    <p:extLst>
      <p:ext uri="{BB962C8B-B14F-4D97-AF65-F5344CB8AC3E}">
        <p14:creationId xmlns:p14="http://schemas.microsoft.com/office/powerpoint/2010/main" val="134442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4">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4">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P spid="167" grpId="0" animBg="1"/>
      <p:bldP spid="174" grpId="0" animBg="1"/>
      <p:bldP spid="202" grpId="0"/>
      <p:bldP spid="204" grpId="0" animBg="1"/>
      <p:bldP spid="2" grpId="0"/>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err="1">
                <a:solidFill>
                  <a:schemeClr val="bg1"/>
                </a:solidFill>
              </a:rPr>
              <a:t>Écris</a:t>
            </a:r>
            <a:r>
              <a:rPr lang="en-GB" sz="3600" b="1" dirty="0">
                <a:solidFill>
                  <a:schemeClr val="bg1"/>
                </a:solidFill>
              </a:rPr>
              <a:t> un </a:t>
            </a:r>
            <a:r>
              <a:rPr lang="en-GB" sz="3600" b="1" dirty="0" err="1">
                <a:solidFill>
                  <a:schemeClr val="bg1"/>
                </a:solidFill>
              </a:rPr>
              <a:t>poème</a:t>
            </a:r>
            <a:r>
              <a:rPr lang="en-GB" sz="3600" b="1" dirty="0">
                <a:solidFill>
                  <a:schemeClr val="bg1"/>
                </a:solidFill>
              </a:rPr>
              <a:t>! </a:t>
            </a:r>
          </a:p>
        </p:txBody>
      </p:sp>
      <p:sp>
        <p:nvSpPr>
          <p:cNvPr id="7" name="Rounded Rectangle 46">
            <a:extLst>
              <a:ext uri="{FF2B5EF4-FFF2-40B4-BE49-F238E27FC236}">
                <a16:creationId xmlns:a16="http://schemas.microsoft.com/office/drawing/2014/main" id="{FB09667E-50A2-4099-B9F5-10D9728BF65D}"/>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Title 1"/>
          <p:cNvSpPr txBox="1">
            <a:spLocks/>
          </p:cNvSpPr>
          <p:nvPr/>
        </p:nvSpPr>
        <p:spPr>
          <a:xfrm>
            <a:off x="1841997" y="1568405"/>
            <a:ext cx="85652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a:t>Now create your own poem!</a:t>
            </a:r>
            <a:endParaRPr lang="en-GB" dirty="0"/>
          </a:p>
        </p:txBody>
      </p:sp>
      <p:sp>
        <p:nvSpPr>
          <p:cNvPr id="10" name="TextBox 9"/>
          <p:cNvSpPr txBox="1"/>
          <p:nvPr/>
        </p:nvSpPr>
        <p:spPr>
          <a:xfrm>
            <a:off x="1199445" y="3095796"/>
            <a:ext cx="10515600" cy="584775"/>
          </a:xfrm>
          <a:prstGeom prst="rect">
            <a:avLst/>
          </a:prstGeom>
          <a:noFill/>
        </p:spPr>
        <p:txBody>
          <a:bodyPr wrap="square" rtlCol="0">
            <a:spAutoFit/>
          </a:bodyPr>
          <a:lstStyle/>
          <a:p>
            <a:pPr marL="285750" indent="-285750">
              <a:buFont typeface="Arial" panose="020B0604020202020204" pitchFamily="34" charset="0"/>
              <a:buChar char="•"/>
            </a:pPr>
            <a:r>
              <a:rPr lang="en-GB" sz="3200" dirty="0">
                <a:solidFill>
                  <a:srgbClr val="002060"/>
                </a:solidFill>
                <a:latin typeface="Century Gothic" panose="020B0502020202020204" pitchFamily="34" charset="0"/>
              </a:rPr>
              <a:t>Try to re-use the colours in the poem with ‘comme’</a:t>
            </a:r>
          </a:p>
        </p:txBody>
      </p:sp>
      <p:sp>
        <p:nvSpPr>
          <p:cNvPr id="11" name="TextBox 10"/>
          <p:cNvSpPr txBox="1"/>
          <p:nvPr/>
        </p:nvSpPr>
        <p:spPr>
          <a:xfrm>
            <a:off x="1199445" y="3882399"/>
            <a:ext cx="10515600" cy="584775"/>
          </a:xfrm>
          <a:prstGeom prst="rect">
            <a:avLst/>
          </a:prstGeom>
          <a:noFill/>
        </p:spPr>
        <p:txBody>
          <a:bodyPr wrap="square" rtlCol="0">
            <a:spAutoFit/>
          </a:bodyPr>
          <a:lstStyle/>
          <a:p>
            <a:pPr marL="285750" indent="-285750">
              <a:buFont typeface="Arial" panose="020B0604020202020204" pitchFamily="34" charset="0"/>
              <a:buChar char="•"/>
            </a:pPr>
            <a:r>
              <a:rPr lang="en-GB" sz="3200" dirty="0">
                <a:solidFill>
                  <a:srgbClr val="002060"/>
                </a:solidFill>
                <a:latin typeface="Century Gothic" panose="020B0502020202020204" pitchFamily="34" charset="0"/>
              </a:rPr>
              <a:t>Remember to use un/</a:t>
            </a:r>
            <a:r>
              <a:rPr lang="en-GB" sz="3200" dirty="0" err="1">
                <a:solidFill>
                  <a:srgbClr val="002060"/>
                </a:solidFill>
                <a:latin typeface="Century Gothic" panose="020B0502020202020204" pitchFamily="34" charset="0"/>
              </a:rPr>
              <a:t>une</a:t>
            </a:r>
            <a:r>
              <a:rPr lang="en-GB" sz="3200" dirty="0">
                <a:solidFill>
                  <a:srgbClr val="002060"/>
                </a:solidFill>
                <a:latin typeface="Century Gothic" panose="020B0502020202020204" pitchFamily="34" charset="0"/>
              </a:rPr>
              <a:t>/le/la correctly</a:t>
            </a:r>
          </a:p>
        </p:txBody>
      </p:sp>
    </p:spTree>
    <p:extLst>
      <p:ext uri="{BB962C8B-B14F-4D97-AF65-F5344CB8AC3E}">
        <p14:creationId xmlns:p14="http://schemas.microsoft.com/office/powerpoint/2010/main" val="342797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1708" y="2689773"/>
            <a:ext cx="2433346" cy="130589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4566" y="3278896"/>
            <a:ext cx="883032" cy="120358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686" y="3880688"/>
            <a:ext cx="1688223" cy="2289508"/>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5522" y="4876304"/>
            <a:ext cx="1274712" cy="127471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45522" y="3250752"/>
            <a:ext cx="900375" cy="856857"/>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36082" y="4934268"/>
            <a:ext cx="1278333" cy="969403"/>
          </a:xfrm>
          <a:prstGeom prst="rect">
            <a:avLst/>
          </a:prstGeom>
        </p:spPr>
      </p:pic>
      <p:sp>
        <p:nvSpPr>
          <p:cNvPr id="20" name="TextBox 19"/>
          <p:cNvSpPr txBox="1"/>
          <p:nvPr/>
        </p:nvSpPr>
        <p:spPr>
          <a:xfrm>
            <a:off x="-1" y="1306872"/>
            <a:ext cx="11909921" cy="839405"/>
          </a:xfrm>
          <a:prstGeom prst="rect">
            <a:avLst/>
          </a:prstGeom>
          <a:noFill/>
        </p:spPr>
        <p:txBody>
          <a:bodyPr wrap="square" rtlCol="0">
            <a:spAutoFit/>
          </a:bodyPr>
          <a:lstStyle/>
          <a:p>
            <a:r>
              <a:rPr lang="en-GB" sz="2400" dirty="0">
                <a:solidFill>
                  <a:schemeClr val="accent1">
                    <a:lumMod val="50000"/>
                  </a:schemeClr>
                </a:solidFill>
                <a:latin typeface="Century Gothic" panose="020B0502020202020204" pitchFamily="34" charset="0"/>
              </a:rPr>
              <a:t>Now use the pictures below to write 8 sentences in FRENCH to describe what normally happens on a holiday. </a:t>
            </a:r>
          </a:p>
        </p:txBody>
      </p:sp>
      <p:pic>
        <p:nvPicPr>
          <p:cNvPr id="13" name="Picture 2" descr="Shopping cart Stock photography Shopping bag - shopping png download - 1000*1000 - Free Transparent Shopping Cart png Download.">
            <a:extLst>
              <a:ext uri="{FF2B5EF4-FFF2-40B4-BE49-F238E27FC236}">
                <a16:creationId xmlns:a16="http://schemas.microsoft.com/office/drawing/2014/main" id="{B2878683-37FC-4108-BBBC-0E488215B79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68262" y="295918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Bucket, Cleaning, Supplies, Housework, Household">
            <a:extLst>
              <a:ext uri="{FF2B5EF4-FFF2-40B4-BE49-F238E27FC236}">
                <a16:creationId xmlns:a16="http://schemas.microsoft.com/office/drawing/2014/main" id="{5C2549FD-74FE-4AFB-9991-2A3585F0CCE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14971" y="4711723"/>
            <a:ext cx="1578442" cy="15012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942DFAB-1098-445B-A933-3CE79631AB10}"/>
              </a:ext>
            </a:extLst>
          </p:cNvPr>
          <p:cNvSpPr txBox="1"/>
          <p:nvPr/>
        </p:nvSpPr>
        <p:spPr>
          <a:xfrm>
            <a:off x="5462850" y="227045"/>
            <a:ext cx="750277" cy="369332"/>
          </a:xfrm>
          <a:prstGeom prst="rect">
            <a:avLst/>
          </a:prstGeom>
          <a:noFill/>
        </p:spPr>
        <p:txBody>
          <a:bodyPr wrap="square" rtlCol="0">
            <a:spAutoFit/>
          </a:bodyPr>
          <a:lstStyle/>
          <a:p>
            <a:endParaRPr lang="en-GB" dirty="0">
              <a:latin typeface="Century Gothic" panose="020B0502020202020204" pitchFamily="34" charset="0"/>
            </a:endParaRPr>
          </a:p>
        </p:txBody>
      </p:sp>
      <p:pic>
        <p:nvPicPr>
          <p:cNvPr id="11" name="Picture 10">
            <a:extLst>
              <a:ext uri="{FF2B5EF4-FFF2-40B4-BE49-F238E27FC236}">
                <a16:creationId xmlns:a16="http://schemas.microsoft.com/office/drawing/2014/main" id="{E89B4723-D240-4D4C-9177-A272488AC24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19" name="Title 3">
            <a:extLst>
              <a:ext uri="{FF2B5EF4-FFF2-40B4-BE49-F238E27FC236}">
                <a16:creationId xmlns:a16="http://schemas.microsoft.com/office/drawing/2014/main" id="{45B76881-6C62-4BDB-BC5F-483793DB5902}"/>
              </a:ext>
            </a:extLst>
          </p:cNvPr>
          <p:cNvSpPr txBox="1">
            <a:spLocks/>
          </p:cNvSpPr>
          <p:nvPr/>
        </p:nvSpPr>
        <p:spPr>
          <a:xfrm>
            <a:off x="0" y="319088"/>
            <a:ext cx="5265738" cy="708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dirty="0" err="1">
                <a:solidFill>
                  <a:schemeClr val="bg1"/>
                </a:solidFill>
              </a:rPr>
              <a:t>Écris</a:t>
            </a:r>
            <a:r>
              <a:rPr lang="en-GB" sz="3600" b="1" dirty="0">
                <a:solidFill>
                  <a:schemeClr val="bg1"/>
                </a:solidFill>
              </a:rPr>
              <a:t> </a:t>
            </a:r>
            <a:r>
              <a:rPr lang="en-GB" sz="3600" b="1" dirty="0" err="1">
                <a:solidFill>
                  <a:schemeClr val="bg1"/>
                </a:solidFill>
              </a:rPr>
              <a:t>en</a:t>
            </a:r>
            <a:r>
              <a:rPr lang="en-GB" sz="3600" b="1" dirty="0">
                <a:solidFill>
                  <a:schemeClr val="bg1"/>
                </a:solidFill>
              </a:rPr>
              <a:t> </a:t>
            </a:r>
            <a:r>
              <a:rPr lang="en-GB" sz="3600" b="1" dirty="0" err="1">
                <a:solidFill>
                  <a:schemeClr val="bg1"/>
                </a:solidFill>
              </a:rPr>
              <a:t>français</a:t>
            </a:r>
            <a:r>
              <a:rPr lang="en-GB" sz="3600" b="1" dirty="0">
                <a:solidFill>
                  <a:schemeClr val="bg1"/>
                </a:solidFill>
              </a:rPr>
              <a:t> </a:t>
            </a:r>
          </a:p>
        </p:txBody>
      </p:sp>
      <p:sp>
        <p:nvSpPr>
          <p:cNvPr id="23" name="Rounded Rectangle 46">
            <a:extLst>
              <a:ext uri="{FF2B5EF4-FFF2-40B4-BE49-F238E27FC236}">
                <a16:creationId xmlns:a16="http://schemas.microsoft.com/office/drawing/2014/main" id="{6B2A51A9-6477-40A3-B67F-22A777B4B7CF}"/>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56448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7">
            <a:extLst>
              <a:ext uri="{FF2B5EF4-FFF2-40B4-BE49-F238E27FC236}">
                <a16:creationId xmlns:a16="http://schemas.microsoft.com/office/drawing/2014/main" id="{762244F7-3899-4530-8B8B-8B15F8F25380}"/>
              </a:ext>
            </a:extLst>
          </p:cNvPr>
          <p:cNvGraphicFramePr>
            <a:graphicFrameLocks noGrp="1"/>
          </p:cNvGraphicFramePr>
          <p:nvPr/>
        </p:nvGraphicFramePr>
        <p:xfrm>
          <a:off x="8475416" y="4840290"/>
          <a:ext cx="4327503" cy="1767840"/>
        </p:xfrm>
        <a:graphic>
          <a:graphicData uri="http://schemas.openxmlformats.org/drawingml/2006/table">
            <a:tbl>
              <a:tblPr firstRow="1" bandRow="1">
                <a:tableStyleId>{5C22544A-7EE6-4342-B048-85BDC9FD1C3A}</a:tableStyleId>
              </a:tblPr>
              <a:tblGrid>
                <a:gridCol w="4327503">
                  <a:extLst>
                    <a:ext uri="{9D8B030D-6E8A-4147-A177-3AD203B41FA5}">
                      <a16:colId xmlns:a16="http://schemas.microsoft.com/office/drawing/2014/main" val="4035331874"/>
                    </a:ext>
                  </a:extLst>
                </a:gridCol>
              </a:tblGrid>
              <a:tr h="370840">
                <a:tc>
                  <a:txBody>
                    <a:bodyPr/>
                    <a:lstStyle/>
                    <a:p>
                      <a:pPr algn="l"/>
                      <a:r>
                        <a:rPr lang="fr-FR" sz="2600" b="0" i="0" u="sng" dirty="0">
                          <a:solidFill>
                            <a:schemeClr val="accent5">
                              <a:lumMod val="50000"/>
                            </a:schemeClr>
                          </a:solidFill>
                          <a:latin typeface="Century Gothic" panose="020B0502020202020204" pitchFamily="34" charset="0"/>
                        </a:rPr>
                        <a:t>Les réponses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1962559"/>
                  </a:ext>
                </a:extLst>
              </a:tr>
              <a:tr h="370840">
                <a:tc>
                  <a:txBody>
                    <a:bodyPr/>
                    <a:lstStyle/>
                    <a:p>
                      <a:pPr algn="l"/>
                      <a:r>
                        <a:rPr lang="fr-FR" sz="2600" b="0" i="0" dirty="0">
                          <a:solidFill>
                            <a:schemeClr val="accent5">
                              <a:lumMod val="50000"/>
                            </a:schemeClr>
                          </a:solidFill>
                          <a:latin typeface="Century Gothic" panose="020B0502020202020204" pitchFamily="34" charset="0"/>
                        </a:rPr>
                        <a:t>Non / oui, c’est …</a:t>
                      </a:r>
                    </a:p>
                    <a:p>
                      <a:pPr algn="l"/>
                      <a:r>
                        <a:rPr lang="fr-FR" sz="2600" b="0" i="0" dirty="0">
                          <a:solidFill>
                            <a:schemeClr val="accent5">
                              <a:lumMod val="50000"/>
                            </a:schemeClr>
                          </a:solidFill>
                          <a:latin typeface="Century Gothic" panose="020B0502020202020204" pitchFamily="34" charset="0"/>
                        </a:rPr>
                        <a:t>Comment ça s'écrit ?</a:t>
                      </a:r>
                    </a:p>
                    <a:p>
                      <a:pPr algn="l"/>
                      <a:endParaRPr lang="fr-FR" sz="2600" b="0" dirty="0">
                        <a:solidFill>
                          <a:schemeClr val="accent5">
                            <a:lumMod val="50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68120879"/>
                  </a:ext>
                </a:extLst>
              </a:tr>
            </a:tbl>
          </a:graphicData>
        </a:graphic>
      </p:graphicFrame>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7" name="Rounded Rectangle 46">
            <a:extLst>
              <a:ext uri="{FF2B5EF4-FFF2-40B4-BE49-F238E27FC236}">
                <a16:creationId xmlns:a16="http://schemas.microsoft.com/office/drawing/2014/main" id="{FB09667E-50A2-4099-B9F5-10D9728BF65D}"/>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28084BE4-A4AF-364C-B8E5-ED6D583A6685}"/>
              </a:ext>
            </a:extLst>
          </p:cNvPr>
          <p:cNvSpPr txBox="1"/>
          <p:nvPr/>
        </p:nvSpPr>
        <p:spPr>
          <a:xfrm>
            <a:off x="126823" y="1184984"/>
            <a:ext cx="11198087" cy="954107"/>
          </a:xfrm>
          <a:prstGeom prst="rect">
            <a:avLst/>
          </a:prstGeom>
          <a:noFill/>
        </p:spPr>
        <p:txBody>
          <a:bodyPr wrap="square" rtlCol="0">
            <a:spAutoFit/>
          </a:bodyPr>
          <a:lstStyle/>
          <a:p>
            <a:r>
              <a:rPr lang="en-US" sz="2800" dirty="0">
                <a:solidFill>
                  <a:schemeClr val="accent1">
                    <a:lumMod val="50000"/>
                  </a:schemeClr>
                </a:solidFill>
                <a:latin typeface="Century Gothic" panose="020B0502020202020204" pitchFamily="34" charset="0"/>
              </a:rPr>
              <a:t>Discuss your </a:t>
            </a:r>
            <a:r>
              <a:rPr lang="en-US" sz="2800" dirty="0" err="1">
                <a:solidFill>
                  <a:schemeClr val="accent1">
                    <a:lumMod val="50000"/>
                  </a:schemeClr>
                </a:solidFill>
                <a:latin typeface="Century Gothic" panose="020B0502020202020204" pitchFamily="34" charset="0"/>
              </a:rPr>
              <a:t>favourite</a:t>
            </a:r>
            <a:r>
              <a:rPr lang="en-US" sz="2800" dirty="0">
                <a:solidFill>
                  <a:schemeClr val="accent1">
                    <a:lumMod val="50000"/>
                  </a:schemeClr>
                </a:solidFill>
                <a:latin typeface="Century Gothic" panose="020B0502020202020204" pitchFamily="34" charset="0"/>
              </a:rPr>
              <a:t> things with your partner.</a:t>
            </a:r>
          </a:p>
          <a:p>
            <a:r>
              <a:rPr lang="en-US" sz="2800" dirty="0">
                <a:solidFill>
                  <a:schemeClr val="accent1">
                    <a:lumMod val="50000"/>
                  </a:schemeClr>
                </a:solidFill>
                <a:latin typeface="Century Gothic" panose="020B0502020202020204" pitchFamily="34" charset="0"/>
              </a:rPr>
              <a:t>Here are some example questions to get you started.</a:t>
            </a:r>
          </a:p>
        </p:txBody>
      </p:sp>
      <p:sp>
        <p:nvSpPr>
          <p:cNvPr id="3" name="Speech Bubble: Oval 2">
            <a:extLst>
              <a:ext uri="{FF2B5EF4-FFF2-40B4-BE49-F238E27FC236}">
                <a16:creationId xmlns:a16="http://schemas.microsoft.com/office/drawing/2014/main" id="{3544A2F0-B93D-431F-B0A9-C5248AF7C911}"/>
              </a:ext>
            </a:extLst>
          </p:cNvPr>
          <p:cNvSpPr/>
          <p:nvPr/>
        </p:nvSpPr>
        <p:spPr>
          <a:xfrm>
            <a:off x="691978" y="2160083"/>
            <a:ext cx="3152660" cy="1424223"/>
          </a:xfrm>
          <a:prstGeom prst="wedgeEllipseCallout">
            <a:avLst>
              <a:gd name="adj1" fmla="val 44384"/>
              <a:gd name="adj2" fmla="val 62501"/>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dirty="0">
                <a:solidFill>
                  <a:srgbClr val="115076"/>
                </a:solidFill>
                <a:latin typeface="Century Gothic" panose="020B0502020202020204" pitchFamily="34" charset="0"/>
              </a:rPr>
              <a:t>Tu as un livre préféré ?</a:t>
            </a:r>
          </a:p>
        </p:txBody>
      </p:sp>
      <p:sp>
        <p:nvSpPr>
          <p:cNvPr id="5" name="Speech Bubble: Oval 4">
            <a:extLst>
              <a:ext uri="{FF2B5EF4-FFF2-40B4-BE49-F238E27FC236}">
                <a16:creationId xmlns:a16="http://schemas.microsoft.com/office/drawing/2014/main" id="{3E92ABF4-625F-4CD7-98F9-B9895D540E18}"/>
              </a:ext>
            </a:extLst>
          </p:cNvPr>
          <p:cNvSpPr/>
          <p:nvPr/>
        </p:nvSpPr>
        <p:spPr>
          <a:xfrm>
            <a:off x="4322915" y="2160083"/>
            <a:ext cx="5382193" cy="1891305"/>
          </a:xfrm>
          <a:prstGeom prst="wedgeEllipseCallout">
            <a:avLst>
              <a:gd name="adj1" fmla="val -45278"/>
              <a:gd name="adj2" fmla="val 61195"/>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dirty="0">
                <a:solidFill>
                  <a:srgbClr val="115076"/>
                </a:solidFill>
                <a:latin typeface="Century Gothic" panose="020B0502020202020204" pitchFamily="34" charset="0"/>
              </a:rPr>
              <a:t>Tu as un professeur préféré ou une professeure préférée ?</a:t>
            </a:r>
          </a:p>
        </p:txBody>
      </p:sp>
      <p:sp>
        <p:nvSpPr>
          <p:cNvPr id="12" name="Speech Bubble: Oval 11">
            <a:extLst>
              <a:ext uri="{FF2B5EF4-FFF2-40B4-BE49-F238E27FC236}">
                <a16:creationId xmlns:a16="http://schemas.microsoft.com/office/drawing/2014/main" id="{E87F65D7-0F33-4C94-827B-94AD8D3F5B43}"/>
              </a:ext>
            </a:extLst>
          </p:cNvPr>
          <p:cNvSpPr/>
          <p:nvPr/>
        </p:nvSpPr>
        <p:spPr>
          <a:xfrm>
            <a:off x="417728" y="4006798"/>
            <a:ext cx="4303551" cy="2091500"/>
          </a:xfrm>
          <a:prstGeom prst="wedgeEllipseCallout">
            <a:avLst>
              <a:gd name="adj1" fmla="val 65904"/>
              <a:gd name="adj2" fmla="val 37687"/>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dirty="0">
                <a:solidFill>
                  <a:srgbClr val="115076"/>
                </a:solidFill>
                <a:latin typeface="Century Gothic" panose="020B0502020202020204" pitchFamily="34" charset="0"/>
              </a:rPr>
              <a:t>Tu as un chanteur préféré ou une chanteuse préférée ?</a:t>
            </a:r>
          </a:p>
        </p:txBody>
      </p:sp>
      <p:sp>
        <p:nvSpPr>
          <p:cNvPr id="14" name="Speech Bubble: Oval 13">
            <a:extLst>
              <a:ext uri="{FF2B5EF4-FFF2-40B4-BE49-F238E27FC236}">
                <a16:creationId xmlns:a16="http://schemas.microsoft.com/office/drawing/2014/main" id="{E9A1EDCD-2D2E-48EB-A9CD-7055DCF2980C}"/>
              </a:ext>
            </a:extLst>
          </p:cNvPr>
          <p:cNvSpPr/>
          <p:nvPr/>
        </p:nvSpPr>
        <p:spPr>
          <a:xfrm>
            <a:off x="5321003" y="4378318"/>
            <a:ext cx="2877663" cy="1424223"/>
          </a:xfrm>
          <a:prstGeom prst="wedgeEllipseCallout">
            <a:avLst>
              <a:gd name="adj1" fmla="val 44384"/>
              <a:gd name="adj2" fmla="val 62501"/>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dirty="0">
                <a:solidFill>
                  <a:srgbClr val="115076"/>
                </a:solidFill>
                <a:latin typeface="Century Gothic" panose="020B0502020202020204" pitchFamily="34" charset="0"/>
              </a:rPr>
              <a:t>Tu as un film préféré ?</a:t>
            </a:r>
          </a:p>
        </p:txBody>
      </p:sp>
      <p:sp>
        <p:nvSpPr>
          <p:cNvPr id="11" name="Speech Bubble: Oval 10">
            <a:extLst>
              <a:ext uri="{FF2B5EF4-FFF2-40B4-BE49-F238E27FC236}">
                <a16:creationId xmlns:a16="http://schemas.microsoft.com/office/drawing/2014/main" id="{2B3E88F0-4D1E-4285-A780-5FF7406EE3E9}"/>
              </a:ext>
            </a:extLst>
          </p:cNvPr>
          <p:cNvSpPr/>
          <p:nvPr/>
        </p:nvSpPr>
        <p:spPr>
          <a:xfrm>
            <a:off x="9461294" y="3294615"/>
            <a:ext cx="2578306" cy="1424223"/>
          </a:xfrm>
          <a:prstGeom prst="wedgeEllipseCallout">
            <a:avLst>
              <a:gd name="adj1" fmla="val -53213"/>
              <a:gd name="adj2" fmla="val 56081"/>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dirty="0">
                <a:solidFill>
                  <a:srgbClr val="115076"/>
                </a:solidFill>
                <a:latin typeface="Century Gothic" panose="020B0502020202020204" pitchFamily="34" charset="0"/>
              </a:rPr>
              <a:t>Tu as une couleur préférée ?</a:t>
            </a:r>
          </a:p>
        </p:txBody>
      </p:sp>
    </p:spTree>
    <p:extLst>
      <p:ext uri="{BB962C8B-B14F-4D97-AF65-F5344CB8AC3E}">
        <p14:creationId xmlns:p14="http://schemas.microsoft.com/office/powerpoint/2010/main" val="362675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 y="296864"/>
            <a:ext cx="5839097" cy="707849"/>
          </a:xfrm>
        </p:spPr>
        <p:txBody>
          <a:bodyPr>
            <a:noAutofit/>
          </a:bodyPr>
          <a:lstStyle/>
          <a:p>
            <a:r>
              <a:rPr lang="en-GB" sz="3000" b="1" dirty="0">
                <a:solidFill>
                  <a:schemeClr val="bg1"/>
                </a:solidFill>
              </a:rPr>
              <a:t>Answering others: </a:t>
            </a:r>
            <a:r>
              <a:rPr lang="en-GB" sz="3000" b="1" i="1" dirty="0">
                <a:solidFill>
                  <a:schemeClr val="bg1"/>
                </a:solidFill>
              </a:rPr>
              <a:t>je</a:t>
            </a:r>
            <a:r>
              <a:rPr lang="en-GB" sz="3000" b="1" dirty="0">
                <a:solidFill>
                  <a:schemeClr val="bg1"/>
                </a:solidFill>
              </a:rPr>
              <a:t> and </a:t>
            </a:r>
            <a:r>
              <a:rPr lang="en-GB" sz="3000" b="1" i="1" dirty="0">
                <a:solidFill>
                  <a:schemeClr val="bg1"/>
                </a:solidFill>
              </a:rPr>
              <a:t>nous</a:t>
            </a:r>
            <a:endParaRPr lang="en-GB" sz="3000" b="1" dirty="0">
              <a:solidFill>
                <a:prstClr val="white"/>
              </a:solidFill>
            </a:endParaRPr>
          </a:p>
        </p:txBody>
      </p:sp>
      <p:sp>
        <p:nvSpPr>
          <p:cNvPr id="7" name="Rounded Rectangle 46">
            <a:extLst>
              <a:ext uri="{FF2B5EF4-FFF2-40B4-BE49-F238E27FC236}">
                <a16:creationId xmlns:a16="http://schemas.microsoft.com/office/drawing/2014/main" id="{FB09667E-50A2-4099-B9F5-10D9728BF65D}"/>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aphicFrame>
        <p:nvGraphicFramePr>
          <p:cNvPr id="9" name="Table 8">
            <a:extLst>
              <a:ext uri="{FF2B5EF4-FFF2-40B4-BE49-F238E27FC236}">
                <a16:creationId xmlns:a16="http://schemas.microsoft.com/office/drawing/2014/main" id="{41469759-5951-4913-86D4-7F770BBF85AB}"/>
              </a:ext>
            </a:extLst>
          </p:cNvPr>
          <p:cNvGraphicFramePr>
            <a:graphicFrameLocks noGrp="1"/>
          </p:cNvGraphicFramePr>
          <p:nvPr/>
        </p:nvGraphicFramePr>
        <p:xfrm>
          <a:off x="394838" y="1659810"/>
          <a:ext cx="11553756" cy="4648220"/>
        </p:xfrm>
        <a:graphic>
          <a:graphicData uri="http://schemas.openxmlformats.org/drawingml/2006/table">
            <a:tbl>
              <a:tblPr firstRow="1" bandRow="1">
                <a:tableStyleId>{5940675A-B579-460E-94D1-54222C63F5DA}</a:tableStyleId>
              </a:tblPr>
              <a:tblGrid>
                <a:gridCol w="1050343">
                  <a:extLst>
                    <a:ext uri="{9D8B030D-6E8A-4147-A177-3AD203B41FA5}">
                      <a16:colId xmlns:a16="http://schemas.microsoft.com/office/drawing/2014/main" val="267610939"/>
                    </a:ext>
                  </a:extLst>
                </a:gridCol>
                <a:gridCol w="4390989">
                  <a:extLst>
                    <a:ext uri="{9D8B030D-6E8A-4147-A177-3AD203B41FA5}">
                      <a16:colId xmlns:a16="http://schemas.microsoft.com/office/drawing/2014/main" val="3420051441"/>
                    </a:ext>
                  </a:extLst>
                </a:gridCol>
                <a:gridCol w="6112424">
                  <a:extLst>
                    <a:ext uri="{9D8B030D-6E8A-4147-A177-3AD203B41FA5}">
                      <a16:colId xmlns:a16="http://schemas.microsoft.com/office/drawing/2014/main" val="3036206872"/>
                    </a:ext>
                  </a:extLst>
                </a:gridCol>
              </a:tblGrid>
              <a:tr h="649605">
                <a:tc>
                  <a:txBody>
                    <a:bodyPr/>
                    <a:lstStyle/>
                    <a:p>
                      <a:pPr algn="ctr"/>
                      <a:endParaRPr lang="en-GB" sz="2000" b="1" dirty="0">
                        <a:solidFill>
                          <a:srgbClr val="02456F"/>
                        </a:solidFill>
                        <a:latin typeface="Century Gothic" panose="020B0502020202020204" pitchFamily="34" charset="0"/>
                      </a:endParaRP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algn="ctr"/>
                      <a:r>
                        <a:rPr lang="en-GB" sz="2000" b="1" dirty="0">
                          <a:solidFill>
                            <a:srgbClr val="02456F"/>
                          </a:solidFill>
                          <a:latin typeface="Century Gothic" panose="020B0502020202020204" pitchFamily="34" charset="0"/>
                        </a:rPr>
                        <a:t>Question</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algn="ctr"/>
                      <a:r>
                        <a:rPr lang="en-GB" sz="2000" b="1" dirty="0" err="1">
                          <a:solidFill>
                            <a:srgbClr val="02456F"/>
                          </a:solidFill>
                          <a:latin typeface="Century Gothic" panose="020B0502020202020204" pitchFamily="34" charset="0"/>
                        </a:rPr>
                        <a:t>Réponse</a:t>
                      </a:r>
                      <a:endParaRPr lang="en-GB" sz="2000" b="1" dirty="0">
                        <a:solidFill>
                          <a:srgbClr val="02456F"/>
                        </a:solidFill>
                        <a:latin typeface="Century Gothic" panose="020B0502020202020204" pitchFamily="34" charset="0"/>
                      </a:endParaRP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683242069"/>
                  </a:ext>
                </a:extLst>
              </a:tr>
              <a:tr h="544406">
                <a:tc>
                  <a:txBody>
                    <a:bodyPr/>
                    <a:lstStyle/>
                    <a:p>
                      <a:pPr algn="ctr"/>
                      <a:r>
                        <a:rPr lang="en-GB" sz="2400" dirty="0">
                          <a:solidFill>
                            <a:srgbClr val="02456F"/>
                          </a:solidFill>
                          <a:latin typeface="Century Gothic" panose="020B0502020202020204" pitchFamily="34" charset="0"/>
                        </a:rPr>
                        <a:t>1</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r>
                        <a:rPr lang="fr-FR" sz="2400" noProof="0" dirty="0">
                          <a:solidFill>
                            <a:srgbClr val="02456F"/>
                          </a:solidFill>
                          <a:latin typeface="Century Gothic" panose="020B0502020202020204" pitchFamily="34" charset="0"/>
                        </a:rPr>
                        <a:t>Vous travaillez</a:t>
                      </a:r>
                      <a:r>
                        <a:rPr lang="fr-FR" sz="2400" baseline="0" noProof="0" dirty="0">
                          <a:solidFill>
                            <a:srgbClr val="02456F"/>
                          </a:solidFill>
                          <a:latin typeface="Century Gothic" panose="020B0502020202020204" pitchFamily="34" charset="0"/>
                        </a:rPr>
                        <a:t> à l’école </a:t>
                      </a:r>
                      <a:r>
                        <a:rPr lang="fr-FR" sz="2400" noProof="0" dirty="0">
                          <a:solidFill>
                            <a:srgbClr val="02456F"/>
                          </a:solidFill>
                          <a:latin typeface="Century Gothic" panose="020B0502020202020204" pitchFamily="34" charset="0"/>
                        </a:rPr>
                        <a:t>?</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67673671"/>
                  </a:ext>
                </a:extLst>
              </a:tr>
              <a:tr h="618068">
                <a:tc>
                  <a:txBody>
                    <a:bodyPr/>
                    <a:lstStyle/>
                    <a:p>
                      <a:pPr algn="ctr"/>
                      <a:r>
                        <a:rPr lang="en-GB" sz="2400" dirty="0">
                          <a:solidFill>
                            <a:srgbClr val="02456F"/>
                          </a:solidFill>
                          <a:latin typeface="Century Gothic" panose="020B0502020202020204" pitchFamily="34" charset="0"/>
                        </a:rPr>
                        <a:t>2</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r>
                        <a:rPr lang="fr-FR" sz="2400" noProof="0" dirty="0">
                          <a:solidFill>
                            <a:srgbClr val="02456F"/>
                          </a:solidFill>
                          <a:latin typeface="Century Gothic" panose="020B0502020202020204" pitchFamily="34" charset="0"/>
                        </a:rPr>
                        <a:t>Vous</a:t>
                      </a:r>
                      <a:r>
                        <a:rPr lang="fr-FR" sz="2400" baseline="0" noProof="0" dirty="0">
                          <a:solidFill>
                            <a:srgbClr val="02456F"/>
                          </a:solidFill>
                          <a:latin typeface="Century Gothic" panose="020B0502020202020204" pitchFamily="34" charset="0"/>
                        </a:rPr>
                        <a:t> demandez la raison </a:t>
                      </a:r>
                      <a:r>
                        <a:rPr lang="fr-FR" sz="2400" noProof="0" dirty="0">
                          <a:solidFill>
                            <a:srgbClr val="02456F"/>
                          </a:solidFill>
                          <a:latin typeface="Century Gothic" panose="020B0502020202020204" pitchFamily="34" charset="0"/>
                        </a:rPr>
                        <a:t>?</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830539050"/>
                  </a:ext>
                </a:extLst>
              </a:tr>
              <a:tr h="593051">
                <a:tc>
                  <a:txBody>
                    <a:bodyPr/>
                    <a:lstStyle/>
                    <a:p>
                      <a:pPr algn="ctr"/>
                      <a:r>
                        <a:rPr lang="en-GB" sz="2400" dirty="0">
                          <a:solidFill>
                            <a:srgbClr val="02456F"/>
                          </a:solidFill>
                          <a:latin typeface="Century Gothic" panose="020B0502020202020204" pitchFamily="34" charset="0"/>
                        </a:rPr>
                        <a:t>3</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r>
                        <a:rPr lang="fr-FR" sz="2400" noProof="0" dirty="0">
                          <a:solidFill>
                            <a:srgbClr val="02456F"/>
                          </a:solidFill>
                          <a:latin typeface="Century Gothic" panose="020B0502020202020204" pitchFamily="34" charset="0"/>
                        </a:rPr>
                        <a:t>Tu</a:t>
                      </a:r>
                      <a:r>
                        <a:rPr lang="fr-FR" sz="2400" baseline="0" noProof="0" dirty="0">
                          <a:solidFill>
                            <a:srgbClr val="02456F"/>
                          </a:solidFill>
                          <a:latin typeface="Century Gothic" panose="020B0502020202020204" pitchFamily="34" charset="0"/>
                        </a:rPr>
                        <a:t> trouves la solution </a:t>
                      </a:r>
                      <a:r>
                        <a:rPr lang="fr-FR" sz="2400" noProof="0" dirty="0">
                          <a:solidFill>
                            <a:srgbClr val="02456F"/>
                          </a:solidFill>
                          <a:latin typeface="Century Gothic" panose="020B0502020202020204" pitchFamily="34" charset="0"/>
                        </a:rPr>
                        <a:t>?	</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34728787"/>
                  </a:ext>
                </a:extLst>
              </a:tr>
              <a:tr h="567267">
                <a:tc>
                  <a:txBody>
                    <a:bodyPr/>
                    <a:lstStyle/>
                    <a:p>
                      <a:pPr algn="ctr"/>
                      <a:r>
                        <a:rPr lang="en-GB" sz="2400" dirty="0">
                          <a:solidFill>
                            <a:srgbClr val="02456F"/>
                          </a:solidFill>
                          <a:latin typeface="Century Gothic" panose="020B0502020202020204" pitchFamily="34" charset="0"/>
                        </a:rPr>
                        <a:t>4</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r>
                        <a:rPr lang="fr-FR" sz="2400" noProof="0" dirty="0">
                          <a:solidFill>
                            <a:srgbClr val="02456F"/>
                          </a:solidFill>
                          <a:latin typeface="Century Gothic" panose="020B0502020202020204" pitchFamily="34" charset="0"/>
                        </a:rPr>
                        <a:t>Tu</a:t>
                      </a:r>
                      <a:r>
                        <a:rPr lang="fr-FR" sz="2400" baseline="0" noProof="0" dirty="0">
                          <a:solidFill>
                            <a:srgbClr val="02456F"/>
                          </a:solidFill>
                          <a:latin typeface="Century Gothic" panose="020B0502020202020204" pitchFamily="34" charset="0"/>
                        </a:rPr>
                        <a:t> marches dehors </a:t>
                      </a:r>
                      <a:r>
                        <a:rPr lang="fr-FR" sz="2400" noProof="0" dirty="0">
                          <a:solidFill>
                            <a:srgbClr val="02456F"/>
                          </a:solidFill>
                          <a:latin typeface="Century Gothic" panose="020B0502020202020204" pitchFamily="34" charset="0"/>
                        </a:rPr>
                        <a:t>?</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57559236"/>
                  </a:ext>
                </a:extLst>
              </a:tr>
              <a:tr h="590590">
                <a:tc>
                  <a:txBody>
                    <a:bodyPr/>
                    <a:lstStyle/>
                    <a:p>
                      <a:pPr algn="ctr"/>
                      <a:r>
                        <a:rPr lang="en-GB" sz="2400" dirty="0">
                          <a:solidFill>
                            <a:srgbClr val="02456F"/>
                          </a:solidFill>
                          <a:latin typeface="Century Gothic" panose="020B0502020202020204" pitchFamily="34" charset="0"/>
                        </a:rPr>
                        <a:t>5</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r>
                        <a:rPr lang="fr-FR" sz="2400" noProof="0" dirty="0">
                          <a:solidFill>
                            <a:srgbClr val="02456F"/>
                          </a:solidFill>
                          <a:latin typeface="Century Gothic" panose="020B0502020202020204" pitchFamily="34" charset="0"/>
                        </a:rPr>
                        <a:t>Tu</a:t>
                      </a:r>
                      <a:r>
                        <a:rPr lang="fr-FR" sz="2400" baseline="0" noProof="0" dirty="0">
                          <a:solidFill>
                            <a:srgbClr val="02456F"/>
                          </a:solidFill>
                          <a:latin typeface="Century Gothic" panose="020B0502020202020204" pitchFamily="34" charset="0"/>
                        </a:rPr>
                        <a:t> portes un uniforme </a:t>
                      </a:r>
                      <a:r>
                        <a:rPr lang="fr-FR" sz="2400" noProof="0" dirty="0">
                          <a:solidFill>
                            <a:srgbClr val="02456F"/>
                          </a:solidFill>
                          <a:latin typeface="Century Gothic" panose="020B0502020202020204" pitchFamily="34" charset="0"/>
                        </a:rPr>
                        <a:t>?</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746307245"/>
                  </a:ext>
                </a:extLst>
              </a:tr>
              <a:tr h="540827">
                <a:tc>
                  <a:txBody>
                    <a:bodyPr/>
                    <a:lstStyle/>
                    <a:p>
                      <a:pPr algn="ctr"/>
                      <a:r>
                        <a:rPr lang="en-GB" sz="2400" dirty="0">
                          <a:solidFill>
                            <a:srgbClr val="02456F"/>
                          </a:solidFill>
                          <a:latin typeface="Century Gothic" panose="020B0502020202020204" pitchFamily="34" charset="0"/>
                        </a:rPr>
                        <a:t>6</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r>
                        <a:rPr lang="fr-FR" sz="2400" baseline="0" noProof="0" dirty="0">
                          <a:solidFill>
                            <a:srgbClr val="02456F"/>
                          </a:solidFill>
                          <a:latin typeface="Century Gothic" panose="020B0502020202020204" pitchFamily="34" charset="0"/>
                        </a:rPr>
                        <a:t>Vous restez à la maison ?</a:t>
                      </a:r>
                      <a:endParaRPr lang="fr-FR" sz="2400" noProof="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830355617"/>
                  </a:ext>
                </a:extLst>
              </a:tr>
              <a:tr h="544406">
                <a:tc>
                  <a:txBody>
                    <a:bodyPr/>
                    <a:lstStyle/>
                    <a:p>
                      <a:pPr algn="ctr"/>
                      <a:r>
                        <a:rPr lang="en-GB" sz="2400" dirty="0">
                          <a:solidFill>
                            <a:srgbClr val="02456F"/>
                          </a:solidFill>
                          <a:latin typeface="Century Gothic" panose="020B0502020202020204" pitchFamily="34" charset="0"/>
                        </a:rPr>
                        <a:t>7</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r>
                        <a:rPr lang="fr-FR" sz="2400" noProof="0" dirty="0">
                          <a:solidFill>
                            <a:srgbClr val="02456F"/>
                          </a:solidFill>
                          <a:latin typeface="Century Gothic" panose="020B0502020202020204" pitchFamily="34" charset="0"/>
                        </a:rPr>
                        <a:t>Tu</a:t>
                      </a:r>
                      <a:r>
                        <a:rPr lang="fr-FR" sz="2400" baseline="0" noProof="0" dirty="0">
                          <a:solidFill>
                            <a:srgbClr val="02456F"/>
                          </a:solidFill>
                          <a:latin typeface="Century Gothic" panose="020B0502020202020204" pitchFamily="34" charset="0"/>
                        </a:rPr>
                        <a:t> prépares le déjeuner </a:t>
                      </a:r>
                      <a:r>
                        <a:rPr lang="fr-FR" sz="2400" noProof="0" dirty="0">
                          <a:solidFill>
                            <a:srgbClr val="02456F"/>
                          </a:solidFill>
                          <a:latin typeface="Century Gothic" panose="020B0502020202020204" pitchFamily="34" charset="0"/>
                        </a:rPr>
                        <a:t>?</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153775532"/>
                  </a:ext>
                </a:extLst>
              </a:tr>
            </a:tbl>
          </a:graphicData>
        </a:graphic>
      </p:graphicFrame>
      <p:sp>
        <p:nvSpPr>
          <p:cNvPr id="10" name="Rectangle 9">
            <a:extLst>
              <a:ext uri="{FF2B5EF4-FFF2-40B4-BE49-F238E27FC236}">
                <a16:creationId xmlns:a16="http://schemas.microsoft.com/office/drawing/2014/main" id="{DBD076AC-BE50-42CA-88A7-20E87DABE724}"/>
              </a:ext>
            </a:extLst>
          </p:cNvPr>
          <p:cNvSpPr/>
          <p:nvPr/>
        </p:nvSpPr>
        <p:spPr>
          <a:xfrm>
            <a:off x="242438" y="1178425"/>
            <a:ext cx="11553756" cy="400110"/>
          </a:xfrm>
          <a:prstGeom prst="rect">
            <a:avLst/>
          </a:prstGeom>
        </p:spPr>
        <p:txBody>
          <a:bodyPr wrap="square">
            <a:spAutoFit/>
          </a:bodyPr>
          <a:lstStyle/>
          <a:p>
            <a:r>
              <a:rPr lang="en-GB" sz="2000" dirty="0">
                <a:solidFill>
                  <a:srgbClr val="02456F"/>
                </a:solidFill>
                <a:latin typeface="Century Gothic" panose="020B0502020202020204" pitchFamily="34" charset="0"/>
              </a:rPr>
              <a:t>Write an answer to each question below. You can choose what other vocabulary to use! </a:t>
            </a:r>
          </a:p>
        </p:txBody>
      </p:sp>
    </p:spTree>
    <p:extLst>
      <p:ext uri="{BB962C8B-B14F-4D97-AF65-F5344CB8AC3E}">
        <p14:creationId xmlns:p14="http://schemas.microsoft.com/office/powerpoint/2010/main" val="1342553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6048" y="1486464"/>
            <a:ext cx="11340791" cy="1200329"/>
          </a:xfrm>
          <a:prstGeom prst="rect">
            <a:avLst/>
          </a:prstGeom>
          <a:solidFill>
            <a:srgbClr val="115076"/>
          </a:solidFill>
        </p:spPr>
        <p:txBody>
          <a:bodyPr wrap="square" rtlCol="0">
            <a:spAutoFit/>
          </a:bodyPr>
          <a:lstStyle/>
          <a:p>
            <a:r>
              <a:rPr lang="en-GB" sz="2400" dirty="0">
                <a:solidFill>
                  <a:schemeClr val="bg1"/>
                </a:solidFill>
                <a:latin typeface="Century Gothic" panose="020B0502020202020204" pitchFamily="34" charset="0"/>
              </a:rPr>
              <a:t>Now write two sentences about what your friend does - use ‘he’ or ‘she’ and write two sentences about what you think your teachers do – use ‘they’ (it doesn’t have to be true!).</a:t>
            </a:r>
          </a:p>
        </p:txBody>
      </p:sp>
      <p:sp>
        <p:nvSpPr>
          <p:cNvPr id="7" name="Action Button: Custom 6">
            <a:hlinkClick r:id="" action="ppaction://noaction" highlightClick="1">
              <a:snd r:embed="rId3" name="4_01_Leo.wav"/>
            </a:hlinkClick>
          </p:cNvPr>
          <p:cNvSpPr/>
          <p:nvPr/>
        </p:nvSpPr>
        <p:spPr>
          <a:xfrm>
            <a:off x="446048" y="2931298"/>
            <a:ext cx="869795" cy="325174"/>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entury Gothic" panose="020B0502020202020204" pitchFamily="34" charset="0"/>
              </a:rPr>
              <a:t>E.G.</a:t>
            </a:r>
          </a:p>
        </p:txBody>
      </p:sp>
      <p:sp>
        <p:nvSpPr>
          <p:cNvPr id="24" name="TextBox 23"/>
          <p:cNvSpPr txBox="1"/>
          <p:nvPr/>
        </p:nvSpPr>
        <p:spPr>
          <a:xfrm>
            <a:off x="1101915" y="3367957"/>
            <a:ext cx="3764123" cy="584775"/>
          </a:xfrm>
          <a:prstGeom prst="rect">
            <a:avLst/>
          </a:prstGeom>
          <a:noFill/>
        </p:spPr>
        <p:txBody>
          <a:bodyPr wrap="square" rtlCol="0">
            <a:spAutoFit/>
          </a:bodyPr>
          <a:lstStyle/>
          <a:p>
            <a:r>
              <a:rPr lang="en-GB" sz="3200" b="1" u="sng" dirty="0" err="1">
                <a:solidFill>
                  <a:srgbClr val="115076"/>
                </a:solidFill>
                <a:latin typeface="Century Gothic" panose="020B0502020202020204" pitchFamily="34" charset="0"/>
              </a:rPr>
              <a:t>L’amie</a:t>
            </a:r>
            <a:endParaRPr lang="en-GB" sz="3200" b="1" u="sng" dirty="0">
              <a:solidFill>
                <a:srgbClr val="115076"/>
              </a:solidFill>
              <a:latin typeface="Century Gothic" panose="020B0502020202020204" pitchFamily="34" charset="0"/>
            </a:endParaRPr>
          </a:p>
        </p:txBody>
      </p:sp>
      <p:sp>
        <p:nvSpPr>
          <p:cNvPr id="20" name="TextBox 19"/>
          <p:cNvSpPr txBox="1"/>
          <p:nvPr/>
        </p:nvSpPr>
        <p:spPr>
          <a:xfrm>
            <a:off x="1101915" y="4064217"/>
            <a:ext cx="4975401" cy="584775"/>
          </a:xfrm>
          <a:prstGeom prst="rect">
            <a:avLst/>
          </a:prstGeom>
          <a:noFill/>
        </p:spPr>
        <p:txBody>
          <a:bodyPr wrap="square" rtlCol="0">
            <a:spAutoFit/>
          </a:bodyPr>
          <a:lstStyle/>
          <a:p>
            <a:r>
              <a:rPr lang="en-GB" sz="3200" dirty="0">
                <a:solidFill>
                  <a:srgbClr val="115076"/>
                </a:solidFill>
                <a:latin typeface="Century Gothic" panose="020B0502020202020204" pitchFamily="34" charset="0"/>
              </a:rPr>
              <a:t>Elle </a:t>
            </a:r>
            <a:r>
              <a:rPr lang="en-GB" sz="3200" dirty="0" err="1">
                <a:solidFill>
                  <a:srgbClr val="115076"/>
                </a:solidFill>
                <a:latin typeface="Century Gothic" panose="020B0502020202020204" pitchFamily="34" charset="0"/>
              </a:rPr>
              <a:t>écoute</a:t>
            </a:r>
            <a:r>
              <a:rPr lang="en-GB" sz="3200" dirty="0">
                <a:solidFill>
                  <a:srgbClr val="115076"/>
                </a:solidFill>
                <a:latin typeface="Century Gothic" panose="020B0502020202020204" pitchFamily="34" charset="0"/>
              </a:rPr>
              <a:t> le </a:t>
            </a:r>
            <a:r>
              <a:rPr lang="en-GB" sz="3200" dirty="0" err="1">
                <a:solidFill>
                  <a:srgbClr val="115076"/>
                </a:solidFill>
                <a:latin typeface="Century Gothic" panose="020B0502020202020204" pitchFamily="34" charset="0"/>
              </a:rPr>
              <a:t>chanteur</a:t>
            </a:r>
            <a:r>
              <a:rPr lang="en-GB" sz="3200" dirty="0">
                <a:solidFill>
                  <a:srgbClr val="115076"/>
                </a:solidFill>
                <a:latin typeface="Century Gothic" panose="020B0502020202020204" pitchFamily="34" charset="0"/>
              </a:rPr>
              <a:t>.</a:t>
            </a:r>
          </a:p>
        </p:txBody>
      </p:sp>
      <p:sp>
        <p:nvSpPr>
          <p:cNvPr id="21" name="TextBox 20"/>
          <p:cNvSpPr txBox="1"/>
          <p:nvPr/>
        </p:nvSpPr>
        <p:spPr>
          <a:xfrm>
            <a:off x="1101915" y="4959318"/>
            <a:ext cx="4724284" cy="584775"/>
          </a:xfrm>
          <a:prstGeom prst="rect">
            <a:avLst/>
          </a:prstGeom>
          <a:noFill/>
        </p:spPr>
        <p:txBody>
          <a:bodyPr wrap="square" rtlCol="0">
            <a:spAutoFit/>
          </a:bodyPr>
          <a:lstStyle/>
          <a:p>
            <a:r>
              <a:rPr lang="en-GB" sz="3200" dirty="0">
                <a:solidFill>
                  <a:srgbClr val="115076"/>
                </a:solidFill>
                <a:latin typeface="Century Gothic" panose="020B0502020202020204" pitchFamily="34" charset="0"/>
              </a:rPr>
              <a:t>Elle </a:t>
            </a:r>
            <a:r>
              <a:rPr lang="en-GB" sz="3200" dirty="0" err="1">
                <a:solidFill>
                  <a:srgbClr val="115076"/>
                </a:solidFill>
                <a:latin typeface="Century Gothic" panose="020B0502020202020204" pitchFamily="34" charset="0"/>
              </a:rPr>
              <a:t>étudie</a:t>
            </a:r>
            <a:r>
              <a:rPr lang="en-GB" sz="3200" dirty="0">
                <a:solidFill>
                  <a:srgbClr val="115076"/>
                </a:solidFill>
                <a:latin typeface="Century Gothic" panose="020B0502020202020204" pitchFamily="34" charset="0"/>
              </a:rPr>
              <a:t> </a:t>
            </a:r>
            <a:r>
              <a:rPr lang="en-GB" sz="3200" dirty="0" err="1">
                <a:solidFill>
                  <a:srgbClr val="115076"/>
                </a:solidFill>
                <a:latin typeface="Century Gothic" panose="020B0502020202020204" pitchFamily="34" charset="0"/>
              </a:rPr>
              <a:t>l’histoire</a:t>
            </a:r>
            <a:r>
              <a:rPr lang="en-GB" sz="3200" dirty="0">
                <a:solidFill>
                  <a:srgbClr val="115076"/>
                </a:solidFill>
                <a:latin typeface="Century Gothic" panose="020B0502020202020204" pitchFamily="34" charset="0"/>
              </a:rPr>
              <a:t>.</a:t>
            </a:r>
          </a:p>
        </p:txBody>
      </p:sp>
      <p:sp>
        <p:nvSpPr>
          <p:cNvPr id="25" name="TextBox 24"/>
          <p:cNvSpPr txBox="1"/>
          <p:nvPr/>
        </p:nvSpPr>
        <p:spPr>
          <a:xfrm>
            <a:off x="6336650" y="3367957"/>
            <a:ext cx="3764123" cy="584775"/>
          </a:xfrm>
          <a:prstGeom prst="rect">
            <a:avLst/>
          </a:prstGeom>
          <a:noFill/>
        </p:spPr>
        <p:txBody>
          <a:bodyPr wrap="square" rtlCol="0">
            <a:spAutoFit/>
          </a:bodyPr>
          <a:lstStyle/>
          <a:p>
            <a:r>
              <a:rPr lang="en-GB" sz="3200" b="1" u="sng" dirty="0">
                <a:solidFill>
                  <a:srgbClr val="115076"/>
                </a:solidFill>
                <a:latin typeface="Century Gothic" panose="020B0502020202020204" pitchFamily="34" charset="0"/>
              </a:rPr>
              <a:t>Les </a:t>
            </a:r>
            <a:r>
              <a:rPr lang="en-GB" sz="3200" b="1" u="sng" dirty="0" err="1">
                <a:solidFill>
                  <a:srgbClr val="115076"/>
                </a:solidFill>
                <a:latin typeface="Century Gothic" panose="020B0502020202020204" pitchFamily="34" charset="0"/>
              </a:rPr>
              <a:t>professeurs</a:t>
            </a:r>
            <a:endParaRPr lang="en-GB" sz="3200" b="1" u="sng" dirty="0">
              <a:solidFill>
                <a:srgbClr val="115076"/>
              </a:solidFill>
              <a:latin typeface="Century Gothic" panose="020B0502020202020204" pitchFamily="34" charset="0"/>
            </a:endParaRPr>
          </a:p>
        </p:txBody>
      </p:sp>
      <p:sp>
        <p:nvSpPr>
          <p:cNvPr id="22" name="TextBox 21"/>
          <p:cNvSpPr txBox="1"/>
          <p:nvPr/>
        </p:nvSpPr>
        <p:spPr>
          <a:xfrm>
            <a:off x="6336650" y="4114732"/>
            <a:ext cx="5450189" cy="584775"/>
          </a:xfrm>
          <a:prstGeom prst="rect">
            <a:avLst/>
          </a:prstGeom>
          <a:noFill/>
        </p:spPr>
        <p:txBody>
          <a:bodyPr wrap="square" rtlCol="0">
            <a:spAutoFit/>
          </a:bodyPr>
          <a:lstStyle/>
          <a:p>
            <a:r>
              <a:rPr lang="en-GB" sz="3200" dirty="0" err="1">
                <a:solidFill>
                  <a:srgbClr val="115076"/>
                </a:solidFill>
                <a:latin typeface="Century Gothic" panose="020B0502020202020204" pitchFamily="34" charset="0"/>
              </a:rPr>
              <a:t>Ils</a:t>
            </a:r>
            <a:r>
              <a:rPr lang="en-GB" sz="3200" dirty="0">
                <a:solidFill>
                  <a:srgbClr val="115076"/>
                </a:solidFill>
                <a:latin typeface="Century Gothic" panose="020B0502020202020204" pitchFamily="34" charset="0"/>
              </a:rPr>
              <a:t> </a:t>
            </a:r>
            <a:r>
              <a:rPr lang="en-GB" sz="3200" dirty="0" err="1">
                <a:solidFill>
                  <a:srgbClr val="115076"/>
                </a:solidFill>
                <a:latin typeface="Century Gothic" panose="020B0502020202020204" pitchFamily="34" charset="0"/>
              </a:rPr>
              <a:t>préparent</a:t>
            </a:r>
            <a:r>
              <a:rPr lang="en-GB" sz="3200" dirty="0">
                <a:solidFill>
                  <a:srgbClr val="115076"/>
                </a:solidFill>
                <a:latin typeface="Century Gothic" panose="020B0502020202020204" pitchFamily="34" charset="0"/>
              </a:rPr>
              <a:t> le </a:t>
            </a:r>
            <a:r>
              <a:rPr lang="en-GB" sz="3200" dirty="0" err="1">
                <a:solidFill>
                  <a:srgbClr val="115076"/>
                </a:solidFill>
                <a:latin typeface="Century Gothic" panose="020B0502020202020204" pitchFamily="34" charset="0"/>
              </a:rPr>
              <a:t>déjeuner</a:t>
            </a:r>
            <a:r>
              <a:rPr lang="en-GB" sz="3200" dirty="0">
                <a:solidFill>
                  <a:srgbClr val="115076"/>
                </a:solidFill>
                <a:latin typeface="Century Gothic" panose="020B0502020202020204" pitchFamily="34" charset="0"/>
              </a:rPr>
              <a:t>.</a:t>
            </a:r>
          </a:p>
        </p:txBody>
      </p:sp>
      <p:sp>
        <p:nvSpPr>
          <p:cNvPr id="23" name="TextBox 22"/>
          <p:cNvSpPr txBox="1"/>
          <p:nvPr/>
        </p:nvSpPr>
        <p:spPr>
          <a:xfrm>
            <a:off x="6336650" y="4959318"/>
            <a:ext cx="5450189" cy="584775"/>
          </a:xfrm>
          <a:prstGeom prst="rect">
            <a:avLst/>
          </a:prstGeom>
          <a:noFill/>
        </p:spPr>
        <p:txBody>
          <a:bodyPr wrap="square" rtlCol="0">
            <a:spAutoFit/>
          </a:bodyPr>
          <a:lstStyle/>
          <a:p>
            <a:r>
              <a:rPr lang="en-GB" sz="3200" dirty="0" err="1">
                <a:solidFill>
                  <a:srgbClr val="115076"/>
                </a:solidFill>
                <a:latin typeface="Century Gothic" panose="020B0502020202020204" pitchFamily="34" charset="0"/>
              </a:rPr>
              <a:t>Ils</a:t>
            </a:r>
            <a:r>
              <a:rPr lang="en-GB" sz="3200" dirty="0">
                <a:solidFill>
                  <a:srgbClr val="115076"/>
                </a:solidFill>
                <a:latin typeface="Century Gothic" panose="020B0502020202020204" pitchFamily="34" charset="0"/>
              </a:rPr>
              <a:t> </a:t>
            </a:r>
            <a:r>
              <a:rPr lang="en-GB" sz="3200" dirty="0" err="1">
                <a:solidFill>
                  <a:srgbClr val="115076"/>
                </a:solidFill>
                <a:latin typeface="Century Gothic" panose="020B0502020202020204" pitchFamily="34" charset="0"/>
              </a:rPr>
              <a:t>chantent</a:t>
            </a:r>
            <a:r>
              <a:rPr lang="en-GB" sz="3200" dirty="0">
                <a:solidFill>
                  <a:srgbClr val="115076"/>
                </a:solidFill>
                <a:latin typeface="Century Gothic" panose="020B0502020202020204" pitchFamily="34" charset="0"/>
              </a:rPr>
              <a:t> avec la radio.</a:t>
            </a:r>
          </a:p>
        </p:txBody>
      </p:sp>
      <p:sp>
        <p:nvSpPr>
          <p:cNvPr id="26" name="TextBox 25"/>
          <p:cNvSpPr txBox="1"/>
          <p:nvPr/>
        </p:nvSpPr>
        <p:spPr>
          <a:xfrm>
            <a:off x="446048" y="5727423"/>
            <a:ext cx="11340791" cy="461665"/>
          </a:xfrm>
          <a:prstGeom prst="rect">
            <a:avLst/>
          </a:prstGeom>
          <a:solidFill>
            <a:srgbClr val="115076"/>
          </a:solidFill>
        </p:spPr>
        <p:txBody>
          <a:bodyPr wrap="square" rtlCol="0">
            <a:spAutoFit/>
          </a:bodyPr>
          <a:lstStyle/>
          <a:p>
            <a:r>
              <a:rPr lang="en-GB" sz="2400" dirty="0">
                <a:solidFill>
                  <a:schemeClr val="bg1"/>
                </a:solidFill>
                <a:latin typeface="Century Gothic" panose="020B0502020202020204" pitchFamily="34" charset="0"/>
              </a:rPr>
              <a:t>Say your sentences to your partner who will translate them into English.</a:t>
            </a:r>
          </a:p>
        </p:txBody>
      </p:sp>
      <p:sp>
        <p:nvSpPr>
          <p:cNvPr id="14" name="Rounded Rectangle 46">
            <a:extLst>
              <a:ext uri="{FF2B5EF4-FFF2-40B4-BE49-F238E27FC236}">
                <a16:creationId xmlns:a16="http://schemas.microsoft.com/office/drawing/2014/main" id="{8F859989-DB06-4C35-8F6D-A746E286940A}"/>
              </a:ext>
            </a:extLst>
          </p:cNvPr>
          <p:cNvSpPr/>
          <p:nvPr/>
        </p:nvSpPr>
        <p:spPr>
          <a:xfrm>
            <a:off x="9514703" y="249869"/>
            <a:ext cx="2395218"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sz="2000" b="1" dirty="0" err="1">
                <a:solidFill>
                  <a:prstClr val="white"/>
                </a:solidFill>
                <a:latin typeface="Century Gothic" panose="020B0502020202020204" pitchFamily="34" charset="0"/>
              </a:rPr>
              <a:t>parler</a:t>
            </a:r>
            <a:r>
              <a:rPr lang="en-GB" sz="2000" b="1" dirty="0">
                <a:solidFill>
                  <a:prstClr val="white"/>
                </a:solidFill>
                <a:latin typeface="Century Gothic" panose="020B0502020202020204" pitchFamily="34" charset="0"/>
              </a:rPr>
              <a:t> / </a:t>
            </a:r>
            <a:r>
              <a:rPr lang="en-GB" sz="2000" b="1" dirty="0" err="1">
                <a:solidFill>
                  <a:prstClr val="white"/>
                </a:solidFill>
                <a:latin typeface="Century Gothic" panose="020B0502020202020204" pitchFamily="34" charset="0"/>
              </a:rPr>
              <a:t>écrire</a:t>
            </a:r>
            <a:endParaRPr lang="en-GB" sz="2000" b="1" dirty="0">
              <a:solidFill>
                <a:prstClr val="white"/>
              </a:solidFill>
              <a:latin typeface="Century Gothic" panose="020B0502020202020204" pitchFamily="34" charset="0"/>
            </a:endParaRPr>
          </a:p>
        </p:txBody>
      </p:sp>
      <p:pic>
        <p:nvPicPr>
          <p:cNvPr id="28" name="Picture 27"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9" name="Title 3"/>
          <p:cNvSpPr>
            <a:spLocks noGrp="1"/>
          </p:cNvSpPr>
          <p:nvPr>
            <p:ph type="title"/>
          </p:nvPr>
        </p:nvSpPr>
        <p:spPr>
          <a:xfrm>
            <a:off x="0" y="296864"/>
            <a:ext cx="5265384" cy="707849"/>
          </a:xfrm>
        </p:spPr>
        <p:txBody>
          <a:bodyPr>
            <a:normAutofit/>
          </a:bodyPr>
          <a:lstStyle/>
          <a:p>
            <a:r>
              <a:rPr lang="en-GB" sz="3600" b="1" dirty="0" err="1">
                <a:solidFill>
                  <a:schemeClr val="bg1"/>
                </a:solidFill>
              </a:rPr>
              <a:t>Vous</a:t>
            </a:r>
            <a:r>
              <a:rPr lang="en-GB" sz="3600" b="1" dirty="0">
                <a:solidFill>
                  <a:schemeClr val="bg1"/>
                </a:solidFill>
              </a:rPr>
              <a:t> </a:t>
            </a:r>
            <a:r>
              <a:rPr lang="en-GB" sz="3600" b="1" dirty="0" err="1">
                <a:solidFill>
                  <a:schemeClr val="bg1"/>
                </a:solidFill>
              </a:rPr>
              <a:t>faites</a:t>
            </a:r>
            <a:r>
              <a:rPr lang="en-GB" sz="3600" b="1" dirty="0">
                <a:solidFill>
                  <a:schemeClr val="bg1"/>
                </a:solidFill>
              </a:rPr>
              <a:t> quoi ?</a:t>
            </a:r>
          </a:p>
        </p:txBody>
      </p:sp>
    </p:spTree>
    <p:extLst>
      <p:ext uri="{BB962C8B-B14F-4D97-AF65-F5344CB8AC3E}">
        <p14:creationId xmlns:p14="http://schemas.microsoft.com/office/powerpoint/2010/main" val="48757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6" name="Rectangle 15">
            <a:extLst>
              <a:ext uri="{FF2B5EF4-FFF2-40B4-BE49-F238E27FC236}">
                <a16:creationId xmlns:a16="http://schemas.microsoft.com/office/drawing/2014/main" id="{3B491A95-5AB4-41F2-9310-1ECC003D6DBA}"/>
              </a:ext>
            </a:extLst>
          </p:cNvPr>
          <p:cNvSpPr/>
          <p:nvPr/>
        </p:nvSpPr>
        <p:spPr>
          <a:xfrm>
            <a:off x="233015" y="5756687"/>
            <a:ext cx="11725967" cy="400110"/>
          </a:xfrm>
          <a:prstGeom prst="rect">
            <a:avLst/>
          </a:prstGeom>
        </p:spPr>
        <p:txBody>
          <a:bodyPr wrap="square">
            <a:spAutoFit/>
          </a:bodyPr>
          <a:lstStyle/>
          <a:p>
            <a:pPr lvl="0"/>
            <a:r>
              <a:rPr lang="fr-FR" sz="2000" dirty="0">
                <a:solidFill>
                  <a:srgbClr val="5B9BD5">
                    <a:lumMod val="50000"/>
                  </a:srgbClr>
                </a:solidFill>
                <a:latin typeface="Century Gothic" panose="020B0502020202020204" pitchFamily="34" charset="0"/>
              </a:rPr>
              <a:t>e.g. </a:t>
            </a:r>
            <a:r>
              <a:rPr lang="fr-FR" sz="2000" dirty="0">
                <a:solidFill>
                  <a:srgbClr val="5B9BD5">
                    <a:lumMod val="50000"/>
                  </a:srgbClr>
                </a:solidFill>
                <a:latin typeface="Lucida Handwriting" panose="03010101010101010101" pitchFamily="66" charset="0"/>
              </a:rPr>
              <a:t>Sophie et Michael</a:t>
            </a:r>
            <a:r>
              <a:rPr lang="fr-FR" sz="2000" b="1" dirty="0">
                <a:solidFill>
                  <a:srgbClr val="5B9BD5">
                    <a:lumMod val="50000"/>
                  </a:srgbClr>
                </a:solidFill>
                <a:latin typeface="Lucida Handwriting" panose="03010101010101010101" pitchFamily="66" charset="0"/>
              </a:rPr>
              <a:t> </a:t>
            </a:r>
            <a:r>
              <a:rPr lang="fr-FR" sz="2000" b="1" u="sng" dirty="0">
                <a:solidFill>
                  <a:srgbClr val="5B9BD5">
                    <a:lumMod val="50000"/>
                  </a:srgbClr>
                </a:solidFill>
                <a:latin typeface="Lucida Handwriting" panose="03010101010101010101" pitchFamily="66" charset="0"/>
              </a:rPr>
              <a:t>font </a:t>
            </a:r>
            <a:r>
              <a:rPr lang="fr-FR" sz="2000" dirty="0">
                <a:solidFill>
                  <a:srgbClr val="5B9BD5">
                    <a:lumMod val="50000"/>
                  </a:srgbClr>
                </a:solidFill>
                <a:latin typeface="Lucida Handwriting" panose="03010101010101010101" pitchFamily="66" charset="0"/>
              </a:rPr>
              <a:t>le ménage. Ils  </a:t>
            </a:r>
            <a:r>
              <a:rPr lang="fr-FR" sz="2000" b="1" u="sng" dirty="0">
                <a:solidFill>
                  <a:srgbClr val="5B9BD5">
                    <a:lumMod val="50000"/>
                  </a:srgbClr>
                </a:solidFill>
                <a:latin typeface="Lucida Handwriting" panose="03010101010101010101" pitchFamily="66" charset="0"/>
              </a:rPr>
              <a:t>font</a:t>
            </a:r>
            <a:r>
              <a:rPr lang="fr-FR" sz="2000" dirty="0">
                <a:solidFill>
                  <a:srgbClr val="5B9BD5">
                    <a:lumMod val="50000"/>
                  </a:srgbClr>
                </a:solidFill>
                <a:latin typeface="Lucida Handwriting" panose="03010101010101010101" pitchFamily="66" charset="0"/>
              </a:rPr>
              <a:t> les devoirs. Ils </a:t>
            </a:r>
            <a:r>
              <a:rPr lang="fr-FR" sz="2000" b="1" u="sng" dirty="0">
                <a:solidFill>
                  <a:srgbClr val="5B9BD5">
                    <a:lumMod val="50000"/>
                  </a:srgbClr>
                </a:solidFill>
                <a:latin typeface="Lucida Handwriting" panose="03010101010101010101" pitchFamily="66" charset="0"/>
              </a:rPr>
              <a:t>font</a:t>
            </a:r>
            <a:r>
              <a:rPr lang="fr-FR" sz="2000" dirty="0">
                <a:solidFill>
                  <a:srgbClr val="5B9BD5">
                    <a:lumMod val="50000"/>
                  </a:srgbClr>
                </a:solidFill>
                <a:latin typeface="Lucida Handwriting" panose="03010101010101010101" pitchFamily="66" charset="0"/>
              </a:rPr>
              <a:t> une fête aussi.</a:t>
            </a:r>
            <a:endParaRPr kumimoji="0" lang="fr-FR" sz="2000" b="0" i="0" u="none" strike="noStrike" kern="0" cap="none" spc="0" normalizeH="0" baseline="0" noProof="0" dirty="0">
              <a:ln>
                <a:noFill/>
              </a:ln>
              <a:solidFill>
                <a:srgbClr val="5B9BD5">
                  <a:lumMod val="50000"/>
                </a:srgbClr>
              </a:solidFill>
              <a:effectLst/>
              <a:uLnTx/>
              <a:uFillTx/>
              <a:latin typeface="Lucida Handwriting" panose="03010101010101010101" pitchFamily="66" charset="0"/>
              <a:sym typeface="Arial"/>
            </a:endParaRPr>
          </a:p>
        </p:txBody>
      </p:sp>
      <p:grpSp>
        <p:nvGrpSpPr>
          <p:cNvPr id="6" name="Group 5">
            <a:extLst>
              <a:ext uri="{FF2B5EF4-FFF2-40B4-BE49-F238E27FC236}">
                <a16:creationId xmlns:a16="http://schemas.microsoft.com/office/drawing/2014/main" id="{D4AFD3F6-7454-4F39-95DA-96EFD511FC0C}"/>
              </a:ext>
            </a:extLst>
          </p:cNvPr>
          <p:cNvGrpSpPr/>
          <p:nvPr/>
        </p:nvGrpSpPr>
        <p:grpSpPr>
          <a:xfrm>
            <a:off x="8624805" y="4009619"/>
            <a:ext cx="2534124" cy="1308942"/>
            <a:chOff x="2998974" y="2366682"/>
            <a:chExt cx="2534124" cy="1308942"/>
          </a:xfrm>
        </p:grpSpPr>
        <p:pic>
          <p:nvPicPr>
            <p:cNvPr id="1026" name="Picture 2" descr="Person Symbol Clip Art">
              <a:extLst>
                <a:ext uri="{FF2B5EF4-FFF2-40B4-BE49-F238E27FC236}">
                  <a16:creationId xmlns:a16="http://schemas.microsoft.com/office/drawing/2014/main" id="{082C2D1F-B63C-49E9-A217-21C97ECEB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974" y="2366683"/>
              <a:ext cx="1116321" cy="13089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rson Symbol Clip Art">
              <a:extLst>
                <a:ext uri="{FF2B5EF4-FFF2-40B4-BE49-F238E27FC236}">
                  <a16:creationId xmlns:a16="http://schemas.microsoft.com/office/drawing/2014/main" id="{D5425503-CE3D-4F7B-A655-3EB4E92F4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777" y="2366682"/>
              <a:ext cx="1116321" cy="13089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B810BBA9-FF5B-4E0D-B779-38ACD0302B35}"/>
              </a:ext>
            </a:extLst>
          </p:cNvPr>
          <p:cNvGrpSpPr/>
          <p:nvPr/>
        </p:nvGrpSpPr>
        <p:grpSpPr>
          <a:xfrm>
            <a:off x="976348" y="3083017"/>
            <a:ext cx="2534124" cy="1327032"/>
            <a:chOff x="8428102" y="3932041"/>
            <a:chExt cx="2534124" cy="1327032"/>
          </a:xfrm>
        </p:grpSpPr>
        <p:pic>
          <p:nvPicPr>
            <p:cNvPr id="1030" name="Picture 6" descr="Orange Person Clip Art">
              <a:extLst>
                <a:ext uri="{FF2B5EF4-FFF2-40B4-BE49-F238E27FC236}">
                  <a16:creationId xmlns:a16="http://schemas.microsoft.com/office/drawing/2014/main" id="{CE26999C-5A23-4A33-8096-34FAA6B1DE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8102" y="3932041"/>
              <a:ext cx="1116321" cy="13270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range Person Clip Art">
              <a:extLst>
                <a:ext uri="{FF2B5EF4-FFF2-40B4-BE49-F238E27FC236}">
                  <a16:creationId xmlns:a16="http://schemas.microsoft.com/office/drawing/2014/main" id="{ECFF6CC1-6B85-4D66-A3AA-19FC05BBAC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5905" y="3932041"/>
              <a:ext cx="1116321" cy="1327032"/>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Speech Bubble: Rectangle with Corners Rounded 7">
            <a:extLst>
              <a:ext uri="{FF2B5EF4-FFF2-40B4-BE49-F238E27FC236}">
                <a16:creationId xmlns:a16="http://schemas.microsoft.com/office/drawing/2014/main" id="{9CF997DB-7BF8-492F-8DE3-38E08F4BE26D}"/>
              </a:ext>
            </a:extLst>
          </p:cNvPr>
          <p:cNvSpPr/>
          <p:nvPr/>
        </p:nvSpPr>
        <p:spPr>
          <a:xfrm>
            <a:off x="4841611" y="2198743"/>
            <a:ext cx="2581836" cy="1255070"/>
          </a:xfrm>
          <a:prstGeom prst="wedgeRoundRectCallout">
            <a:avLst>
              <a:gd name="adj1" fmla="val -60699"/>
              <a:gd name="adj2" fmla="val 23047"/>
              <a:gd name="adj3" fmla="val 16667"/>
            </a:avLst>
          </a:prstGeom>
          <a:solidFill>
            <a:schemeClr val="accent1">
              <a:lumMod val="5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entury Gothic" panose="020B0502020202020204" pitchFamily="34" charset="0"/>
              </a:rPr>
              <a:t>Sophie et Michel, </a:t>
            </a:r>
            <a:r>
              <a:rPr lang="en-GB" sz="2000" dirty="0" err="1">
                <a:latin typeface="Century Gothic" panose="020B0502020202020204" pitchFamily="34" charset="0"/>
              </a:rPr>
              <a:t>vous</a:t>
            </a:r>
            <a:r>
              <a:rPr lang="en-GB" sz="2000" dirty="0">
                <a:latin typeface="Century Gothic" panose="020B0502020202020204" pitchFamily="34" charset="0"/>
              </a:rPr>
              <a:t> </a:t>
            </a:r>
            <a:r>
              <a:rPr lang="en-GB" sz="2000" b="1" u="sng" dirty="0" err="1">
                <a:latin typeface="Century Gothic" panose="020B0502020202020204" pitchFamily="34" charset="0"/>
              </a:rPr>
              <a:t>faites</a:t>
            </a:r>
            <a:r>
              <a:rPr lang="en-GB" sz="2000" b="1" dirty="0">
                <a:latin typeface="Century Gothic" panose="020B0502020202020204" pitchFamily="34" charset="0"/>
              </a:rPr>
              <a:t> </a:t>
            </a:r>
            <a:r>
              <a:rPr lang="en-GB" sz="2000" dirty="0">
                <a:latin typeface="Century Gothic" panose="020B0502020202020204" pitchFamily="34" charset="0"/>
              </a:rPr>
              <a:t>quoi le week-end?</a:t>
            </a:r>
          </a:p>
        </p:txBody>
      </p:sp>
      <p:sp>
        <p:nvSpPr>
          <p:cNvPr id="34" name="Speech Bubble: Rectangle with Corners Rounded 33">
            <a:extLst>
              <a:ext uri="{FF2B5EF4-FFF2-40B4-BE49-F238E27FC236}">
                <a16:creationId xmlns:a16="http://schemas.microsoft.com/office/drawing/2014/main" id="{FF9D3D77-F558-4C30-B64B-13E62CA5F98A}"/>
              </a:ext>
            </a:extLst>
          </p:cNvPr>
          <p:cNvSpPr/>
          <p:nvPr/>
        </p:nvSpPr>
        <p:spPr>
          <a:xfrm>
            <a:off x="4900529" y="3586468"/>
            <a:ext cx="2629648" cy="1771006"/>
          </a:xfrm>
          <a:prstGeom prst="wedgeRoundRectCallout">
            <a:avLst>
              <a:gd name="adj1" fmla="val 59568"/>
              <a:gd name="adj2" fmla="val 21094"/>
              <a:gd name="adj3" fmla="val 16667"/>
            </a:avLst>
          </a:prstGeom>
          <a:solidFill>
            <a:schemeClr val="accent1">
              <a:lumMod val="5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entury Gothic" panose="020B0502020202020204" pitchFamily="34" charset="0"/>
              </a:rPr>
              <a:t>Nous </a:t>
            </a:r>
            <a:r>
              <a:rPr lang="en-GB" sz="2000" b="1" u="sng" dirty="0" err="1">
                <a:latin typeface="Century Gothic" panose="020B0502020202020204" pitchFamily="34" charset="0"/>
              </a:rPr>
              <a:t>faisons</a:t>
            </a:r>
            <a:r>
              <a:rPr lang="en-GB" sz="2000" dirty="0">
                <a:latin typeface="Century Gothic" panose="020B0502020202020204" pitchFamily="34" charset="0"/>
              </a:rPr>
              <a:t> le ménage, nous </a:t>
            </a:r>
            <a:r>
              <a:rPr lang="en-GB" sz="2000" b="1" u="sng" dirty="0" err="1">
                <a:latin typeface="Century Gothic" panose="020B0502020202020204" pitchFamily="34" charset="0"/>
              </a:rPr>
              <a:t>faisons</a:t>
            </a:r>
            <a:r>
              <a:rPr lang="en-GB" sz="2000" dirty="0">
                <a:latin typeface="Century Gothic" panose="020B0502020202020204" pitchFamily="34" charset="0"/>
              </a:rPr>
              <a:t> les devoirs et nous </a:t>
            </a:r>
            <a:r>
              <a:rPr lang="en-GB" sz="2000" b="1" u="sng" dirty="0" err="1">
                <a:latin typeface="Century Gothic" panose="020B0502020202020204" pitchFamily="34" charset="0"/>
              </a:rPr>
              <a:t>faisons</a:t>
            </a:r>
            <a:r>
              <a:rPr lang="en-GB" sz="2000" dirty="0">
                <a:latin typeface="Century Gothic" panose="020B0502020202020204" pitchFamily="34" charset="0"/>
              </a:rPr>
              <a:t> </a:t>
            </a:r>
            <a:r>
              <a:rPr lang="en-GB" sz="2000" dirty="0" err="1">
                <a:latin typeface="Century Gothic" panose="020B0502020202020204" pitchFamily="34" charset="0"/>
              </a:rPr>
              <a:t>une</a:t>
            </a:r>
            <a:r>
              <a:rPr lang="en-GB" sz="2000" dirty="0">
                <a:latin typeface="Century Gothic" panose="020B0502020202020204" pitchFamily="34" charset="0"/>
              </a:rPr>
              <a:t> fête.</a:t>
            </a:r>
          </a:p>
        </p:txBody>
      </p:sp>
      <p:sp>
        <p:nvSpPr>
          <p:cNvPr id="14" name="Rectangle 13">
            <a:extLst>
              <a:ext uri="{FF2B5EF4-FFF2-40B4-BE49-F238E27FC236}">
                <a16:creationId xmlns:a16="http://schemas.microsoft.com/office/drawing/2014/main" id="{9A81400D-02BF-481F-B5DC-590FDE105CA3}"/>
              </a:ext>
            </a:extLst>
          </p:cNvPr>
          <p:cNvSpPr/>
          <p:nvPr/>
        </p:nvSpPr>
        <p:spPr>
          <a:xfrm>
            <a:off x="233015" y="1310202"/>
            <a:ext cx="11582375" cy="769441"/>
          </a:xfrm>
          <a:prstGeom prst="rect">
            <a:avLst/>
          </a:prstGeom>
        </p:spPr>
        <p:txBody>
          <a:bodyPr wrap="square">
            <a:spAutoFit/>
          </a:bodyPr>
          <a:lstStyle/>
          <a:p>
            <a:pPr lvl="0"/>
            <a:r>
              <a:rPr lang="fr-FR" sz="2200" dirty="0">
                <a:solidFill>
                  <a:srgbClr val="5B9BD5">
                    <a:lumMod val="50000"/>
                  </a:srgbClr>
                </a:solidFill>
                <a:latin typeface="Century Gothic" panose="020B0502020202020204" pitchFamily="34" charset="0"/>
              </a:rPr>
              <a:t>Travaille avec un(e) partenaire. Parlez avec trois groupes différentes. </a:t>
            </a:r>
            <a:br>
              <a:rPr lang="fr-FR" sz="2200" dirty="0">
                <a:solidFill>
                  <a:srgbClr val="5B9BD5">
                    <a:lumMod val="50000"/>
                  </a:srgbClr>
                </a:solidFill>
                <a:latin typeface="Century Gothic" panose="020B0502020202020204" pitchFamily="34" charset="0"/>
              </a:rPr>
            </a:br>
            <a:r>
              <a:rPr lang="fr-FR" sz="2200" dirty="0">
                <a:solidFill>
                  <a:srgbClr val="5B9BD5">
                    <a:lumMod val="50000"/>
                  </a:srgbClr>
                </a:solidFill>
                <a:latin typeface="Century Gothic" panose="020B0502020202020204" pitchFamily="34" charset="0"/>
              </a:rPr>
              <a:t>Qui fait quoi le week-end? Écrivez </a:t>
            </a:r>
            <a:r>
              <a:rPr lang="fr-FR" sz="2200" b="1" dirty="0">
                <a:solidFill>
                  <a:srgbClr val="5B9BD5">
                    <a:lumMod val="50000"/>
                  </a:srgbClr>
                </a:solidFill>
                <a:latin typeface="Century Gothic" panose="020B0502020202020204" pitchFamily="34" charset="0"/>
              </a:rPr>
              <a:t>trois phrases.</a:t>
            </a:r>
            <a:r>
              <a:rPr lang="fr-FR" sz="2200" dirty="0">
                <a:solidFill>
                  <a:srgbClr val="5B9BD5">
                    <a:lumMod val="50000"/>
                  </a:srgbClr>
                </a:solidFill>
                <a:latin typeface="Century Gothic" panose="020B0502020202020204" pitchFamily="34" charset="0"/>
              </a:rPr>
              <a:t> </a:t>
            </a:r>
            <a:endParaRPr kumimoji="0" lang="fr-FR" sz="220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endParaRPr>
          </a:p>
        </p:txBody>
      </p:sp>
      <p:pic>
        <p:nvPicPr>
          <p:cNvPr id="2" name="Picture 2" descr="Pencil 3 Clip Art">
            <a:extLst>
              <a:ext uri="{FF2B5EF4-FFF2-40B4-BE49-F238E27FC236}">
                <a16:creationId xmlns:a16="http://schemas.microsoft.com/office/drawing/2014/main" id="{9B745A66-B555-42FE-9CBF-28501F962C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064386">
            <a:off x="635699" y="5229199"/>
            <a:ext cx="405002" cy="6168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8F046E13-381A-41B3-B61B-68A94836D375}"/>
              </a:ext>
            </a:extLst>
          </p:cNvPr>
          <p:cNvSpPr>
            <a:spLocks noGrp="1"/>
          </p:cNvSpPr>
          <p:nvPr>
            <p:ph type="title"/>
          </p:nvPr>
        </p:nvSpPr>
        <p:spPr>
          <a:xfrm>
            <a:off x="838200" y="443074"/>
            <a:ext cx="10515600" cy="595064"/>
          </a:xfrm>
        </p:spPr>
        <p:txBody>
          <a:bodyPr>
            <a:normAutofit fontScale="90000"/>
          </a:bodyPr>
          <a:lstStyle/>
          <a:p>
            <a:r>
              <a:rPr lang="fr-FR" dirty="0"/>
              <a:t>Le week-end</a:t>
            </a:r>
          </a:p>
        </p:txBody>
      </p:sp>
      <p:pic>
        <p:nvPicPr>
          <p:cNvPr id="18" name="Picture 17" descr="background rectangle">
            <a:extLst>
              <a:ext uri="{FF2B5EF4-FFF2-40B4-BE49-F238E27FC236}">
                <a16:creationId xmlns:a16="http://schemas.microsoft.com/office/drawing/2014/main" id="{2A9846E1-8C26-4DC9-AFE6-AEC9DA7B1A1A}"/>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19" name="Title 3">
            <a:extLst>
              <a:ext uri="{FF2B5EF4-FFF2-40B4-BE49-F238E27FC236}">
                <a16:creationId xmlns:a16="http://schemas.microsoft.com/office/drawing/2014/main" id="{9E3B35FB-D777-40A0-B01D-318F45C6D72D}"/>
              </a:ext>
            </a:extLst>
          </p:cNvPr>
          <p:cNvSpPr txBox="1">
            <a:spLocks/>
          </p:cNvSpPr>
          <p:nvPr/>
        </p:nvSpPr>
        <p:spPr>
          <a:xfrm>
            <a:off x="0" y="296864"/>
            <a:ext cx="5265384" cy="70784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F3864"/>
              </a:buClr>
              <a:buSzPts val="1800"/>
              <a:buFont typeface="Century Gothic"/>
              <a:buNone/>
              <a:defRPr sz="4400" b="0" i="0" u="none" strike="noStrike" cap="none">
                <a:solidFill>
                  <a:srgbClr val="1F3864"/>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3600" b="1" dirty="0">
                <a:solidFill>
                  <a:schemeClr val="bg1"/>
                </a:solidFill>
              </a:rPr>
              <a:t>Le week-end  </a:t>
            </a:r>
          </a:p>
        </p:txBody>
      </p:sp>
      <p:sp>
        <p:nvSpPr>
          <p:cNvPr id="20" name="Rounded Rectangle 46">
            <a:extLst>
              <a:ext uri="{FF2B5EF4-FFF2-40B4-BE49-F238E27FC236}">
                <a16:creationId xmlns:a16="http://schemas.microsoft.com/office/drawing/2014/main" id="{CDEE82BE-01F7-4BA9-A995-0FBAC6FF7AF0}"/>
              </a:ext>
            </a:extLst>
          </p:cNvPr>
          <p:cNvSpPr/>
          <p:nvPr/>
        </p:nvSpPr>
        <p:spPr>
          <a:xfrm>
            <a:off x="9514703" y="249869"/>
            <a:ext cx="2395218"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defRPr/>
            </a:pPr>
            <a:r>
              <a:rPr lang="en-GB" sz="2000" b="1" dirty="0" err="1">
                <a:solidFill>
                  <a:prstClr val="white"/>
                </a:solidFill>
                <a:latin typeface="Century Gothic" panose="020B0502020202020204" pitchFamily="34" charset="0"/>
              </a:rPr>
              <a:t>parler</a:t>
            </a:r>
            <a:r>
              <a:rPr lang="en-GB" sz="2000" b="1" dirty="0">
                <a:solidFill>
                  <a:prstClr val="white"/>
                </a:solidFill>
                <a:latin typeface="Century Gothic" panose="020B0502020202020204" pitchFamily="34" charset="0"/>
              </a:rPr>
              <a:t> / </a:t>
            </a:r>
            <a:r>
              <a:rPr lang="en-GB" sz="2000" b="1" dirty="0" err="1">
                <a:solidFill>
                  <a:prstClr val="white"/>
                </a:solidFill>
                <a:latin typeface="Century Gothic" panose="020B0502020202020204" pitchFamily="34" charset="0"/>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84303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FF502EC-D87A-4B61-9748-BC8C62A841A8}"/>
              </a:ext>
            </a:extLst>
          </p:cNvPr>
          <p:cNvSpPr txBox="1"/>
          <p:nvPr/>
        </p:nvSpPr>
        <p:spPr>
          <a:xfrm>
            <a:off x="-1" y="1163992"/>
            <a:ext cx="11790407" cy="461665"/>
          </a:xfrm>
          <a:prstGeom prst="rect">
            <a:avLst/>
          </a:prstGeom>
          <a:noFill/>
        </p:spPr>
        <p:txBody>
          <a:bodyPr wrap="none" rtlCol="0">
            <a:spAutoFit/>
          </a:bodyPr>
          <a:lstStyle/>
          <a:p>
            <a:r>
              <a:rPr lang="en-GB" sz="2400" dirty="0" err="1">
                <a:solidFill>
                  <a:srgbClr val="115076"/>
                </a:solidFill>
                <a:latin typeface="Century Gothic" panose="020B0502020202020204" pitchFamily="34" charset="0"/>
              </a:rPr>
              <a:t>Fais</a:t>
            </a:r>
            <a:r>
              <a:rPr lang="en-GB" sz="2400" dirty="0">
                <a:solidFill>
                  <a:srgbClr val="115076"/>
                </a:solidFill>
                <a:latin typeface="Century Gothic" panose="020B0502020202020204" pitchFamily="34" charset="0"/>
              </a:rPr>
              <a:t> des questions avec qui </a:t>
            </a:r>
            <a:r>
              <a:rPr lang="en-GB" sz="2400" dirty="0" err="1">
                <a:solidFill>
                  <a:srgbClr val="115076"/>
                </a:solidFill>
                <a:latin typeface="Century Gothic" panose="020B0502020202020204" pitchFamily="34" charset="0"/>
              </a:rPr>
              <a:t>ou</a:t>
            </a:r>
            <a:r>
              <a:rPr lang="en-GB" sz="2400" dirty="0">
                <a:solidFill>
                  <a:srgbClr val="115076"/>
                </a:solidFill>
                <a:latin typeface="Century Gothic" panose="020B0502020202020204" pitchFamily="34" charset="0"/>
              </a:rPr>
              <a:t> quoi. Donne des </a:t>
            </a:r>
            <a:r>
              <a:rPr lang="en-GB" sz="2400" dirty="0" err="1">
                <a:solidFill>
                  <a:srgbClr val="115076"/>
                </a:solidFill>
                <a:latin typeface="Century Gothic" panose="020B0502020202020204" pitchFamily="34" charset="0"/>
              </a:rPr>
              <a:t>réponses</a:t>
            </a:r>
            <a:r>
              <a:rPr lang="en-GB" sz="2400" dirty="0">
                <a:solidFill>
                  <a:srgbClr val="115076"/>
                </a:solidFill>
                <a:latin typeface="Century Gothic" panose="020B0502020202020204" pitchFamily="34" charset="0"/>
              </a:rPr>
              <a:t> </a:t>
            </a:r>
            <a:r>
              <a:rPr lang="en-GB" sz="2400" dirty="0" err="1">
                <a:solidFill>
                  <a:srgbClr val="115076"/>
                </a:solidFill>
                <a:latin typeface="Century Gothic" panose="020B0502020202020204" pitchFamily="34" charset="0"/>
              </a:rPr>
              <a:t>comme</a:t>
            </a:r>
            <a:r>
              <a:rPr lang="en-GB" sz="2400" dirty="0">
                <a:solidFill>
                  <a:srgbClr val="115076"/>
                </a:solidFill>
                <a:latin typeface="Century Gothic" panose="020B0502020202020204" pitchFamily="34" charset="0"/>
              </a:rPr>
              <a:t> </a:t>
            </a:r>
            <a:r>
              <a:rPr lang="en-GB" sz="2400" dirty="0" err="1">
                <a:solidFill>
                  <a:srgbClr val="115076"/>
                </a:solidFill>
                <a:latin typeface="Century Gothic" panose="020B0502020202020204" pitchFamily="34" charset="0"/>
              </a:rPr>
              <a:t>Léa</a:t>
            </a:r>
            <a:r>
              <a:rPr lang="en-GB" sz="2400" dirty="0">
                <a:solidFill>
                  <a:srgbClr val="115076"/>
                </a:solidFill>
                <a:latin typeface="Century Gothic" panose="020B0502020202020204" pitchFamily="34" charset="0"/>
              </a:rPr>
              <a:t> et Amir.</a:t>
            </a:r>
          </a:p>
        </p:txBody>
      </p:sp>
      <p:sp>
        <p:nvSpPr>
          <p:cNvPr id="13" name="TextBox 12">
            <a:extLst>
              <a:ext uri="{FF2B5EF4-FFF2-40B4-BE49-F238E27FC236}">
                <a16:creationId xmlns:a16="http://schemas.microsoft.com/office/drawing/2014/main" id="{6BA12143-6215-4DC7-ADA5-DB87BEA18DE4}"/>
              </a:ext>
            </a:extLst>
          </p:cNvPr>
          <p:cNvSpPr txBox="1"/>
          <p:nvPr/>
        </p:nvSpPr>
        <p:spPr>
          <a:xfrm>
            <a:off x="188942" y="1773826"/>
            <a:ext cx="4748416" cy="1938992"/>
          </a:xfrm>
          <a:prstGeom prst="rect">
            <a:avLst/>
          </a:prstGeom>
          <a:noFill/>
          <a:ln>
            <a:solidFill>
              <a:srgbClr val="115076"/>
            </a:solidFill>
          </a:ln>
        </p:spPr>
        <p:txBody>
          <a:bodyPr wrap="none" rtlCol="0">
            <a:spAutoFit/>
          </a:bodyPr>
          <a:lstStyle/>
          <a:p>
            <a:r>
              <a:rPr lang="en-GB" sz="2000" dirty="0" err="1">
                <a:solidFill>
                  <a:srgbClr val="115076"/>
                </a:solidFill>
                <a:latin typeface="Century Gothic" panose="020B0502020202020204" pitchFamily="34" charset="0"/>
              </a:rPr>
              <a:t>Exemple</a:t>
            </a:r>
            <a:r>
              <a:rPr lang="en-GB" sz="2000" dirty="0">
                <a:solidFill>
                  <a:srgbClr val="115076"/>
                </a:solidFill>
                <a:latin typeface="Century Gothic" panose="020B0502020202020204" pitchFamily="34" charset="0"/>
              </a:rPr>
              <a:t> 1 :</a:t>
            </a:r>
          </a:p>
          <a:p>
            <a:endParaRPr lang="en-GB" sz="2000" dirty="0">
              <a:solidFill>
                <a:srgbClr val="115076"/>
              </a:solidFill>
              <a:latin typeface="Century Gothic" panose="020B0502020202020204" pitchFamily="34" charset="0"/>
            </a:endParaRPr>
          </a:p>
          <a:p>
            <a:r>
              <a:rPr lang="en-GB" sz="2000" dirty="0">
                <a:solidFill>
                  <a:srgbClr val="115076"/>
                </a:solidFill>
                <a:latin typeface="Century Gothic" panose="020B0502020202020204" pitchFamily="34" charset="0"/>
              </a:rPr>
              <a:t>A : </a:t>
            </a:r>
            <a:r>
              <a:rPr lang="en-GB" sz="2000" dirty="0" err="1">
                <a:solidFill>
                  <a:srgbClr val="115076"/>
                </a:solidFill>
                <a:latin typeface="Century Gothic" panose="020B0502020202020204" pitchFamily="34" charset="0"/>
              </a:rPr>
              <a:t>C’est</a:t>
            </a:r>
            <a:r>
              <a:rPr lang="en-GB" sz="2000" dirty="0">
                <a:solidFill>
                  <a:srgbClr val="115076"/>
                </a:solidFill>
                <a:latin typeface="Century Gothic" panose="020B0502020202020204" pitchFamily="34" charset="0"/>
              </a:rPr>
              <a:t> qui ta </a:t>
            </a:r>
            <a:r>
              <a:rPr lang="en-GB" sz="2000" dirty="0" err="1">
                <a:solidFill>
                  <a:srgbClr val="115076"/>
                </a:solidFill>
                <a:latin typeface="Century Gothic" panose="020B0502020202020204" pitchFamily="34" charset="0"/>
              </a:rPr>
              <a:t>personne</a:t>
            </a:r>
            <a:r>
              <a:rPr lang="en-GB" sz="2000" dirty="0">
                <a:solidFill>
                  <a:srgbClr val="115076"/>
                </a:solidFill>
                <a:latin typeface="Century Gothic" panose="020B0502020202020204" pitchFamily="34" charset="0"/>
              </a:rPr>
              <a:t> </a:t>
            </a:r>
            <a:r>
              <a:rPr lang="en-GB" sz="2000" dirty="0" err="1">
                <a:solidFill>
                  <a:srgbClr val="115076"/>
                </a:solidFill>
                <a:latin typeface="Century Gothic" panose="020B0502020202020204" pitchFamily="34" charset="0"/>
              </a:rPr>
              <a:t>préférée</a:t>
            </a:r>
            <a:r>
              <a:rPr lang="en-GB" sz="2000" dirty="0">
                <a:solidFill>
                  <a:srgbClr val="115076"/>
                </a:solidFill>
                <a:latin typeface="Century Gothic" panose="020B0502020202020204" pitchFamily="34" charset="0"/>
              </a:rPr>
              <a:t> ?</a:t>
            </a:r>
          </a:p>
          <a:p>
            <a:r>
              <a:rPr lang="en-GB" sz="2000" dirty="0">
                <a:solidFill>
                  <a:srgbClr val="115076"/>
                </a:solidFill>
                <a:latin typeface="Century Gothic" panose="020B0502020202020204" pitchFamily="34" charset="0"/>
              </a:rPr>
              <a:t>B : Ma </a:t>
            </a:r>
            <a:r>
              <a:rPr lang="en-GB" sz="2000" dirty="0" err="1">
                <a:solidFill>
                  <a:srgbClr val="115076"/>
                </a:solidFill>
                <a:latin typeface="Century Gothic" panose="020B0502020202020204" pitchFamily="34" charset="0"/>
              </a:rPr>
              <a:t>personne</a:t>
            </a:r>
            <a:r>
              <a:rPr lang="en-GB" sz="2000" dirty="0">
                <a:solidFill>
                  <a:srgbClr val="115076"/>
                </a:solidFill>
                <a:latin typeface="Century Gothic" panose="020B0502020202020204" pitchFamily="34" charset="0"/>
              </a:rPr>
              <a:t> </a:t>
            </a:r>
            <a:r>
              <a:rPr lang="en-GB" sz="2000" dirty="0" err="1">
                <a:solidFill>
                  <a:srgbClr val="115076"/>
                </a:solidFill>
                <a:latin typeface="Century Gothic" panose="020B0502020202020204" pitchFamily="34" charset="0"/>
              </a:rPr>
              <a:t>préférée</a:t>
            </a:r>
            <a:r>
              <a:rPr lang="en-GB" sz="2000" dirty="0">
                <a:solidFill>
                  <a:srgbClr val="115076"/>
                </a:solidFill>
                <a:latin typeface="Century Gothic" panose="020B0502020202020204" pitchFamily="34" charset="0"/>
              </a:rPr>
              <a:t> </a:t>
            </a:r>
            <a:r>
              <a:rPr lang="en-GB" sz="2000" dirty="0" err="1">
                <a:solidFill>
                  <a:srgbClr val="115076"/>
                </a:solidFill>
                <a:latin typeface="Century Gothic" panose="020B0502020202020204" pitchFamily="34" charset="0"/>
              </a:rPr>
              <a:t>est</a:t>
            </a:r>
            <a:r>
              <a:rPr lang="en-GB" sz="2000" dirty="0">
                <a:solidFill>
                  <a:srgbClr val="115076"/>
                </a:solidFill>
                <a:latin typeface="Century Gothic" panose="020B0502020202020204" pitchFamily="34" charset="0"/>
              </a:rPr>
              <a:t> Sophie.</a:t>
            </a:r>
          </a:p>
          <a:p>
            <a:r>
              <a:rPr lang="en-GB" sz="2000" dirty="0">
                <a:solidFill>
                  <a:srgbClr val="115076"/>
                </a:solidFill>
                <a:latin typeface="Century Gothic" panose="020B0502020202020204" pitchFamily="34" charset="0"/>
              </a:rPr>
              <a:t>A : </a:t>
            </a:r>
            <a:r>
              <a:rPr lang="en-GB" sz="2000" dirty="0" err="1">
                <a:solidFill>
                  <a:srgbClr val="115076"/>
                </a:solidFill>
                <a:latin typeface="Century Gothic" panose="020B0502020202020204" pitchFamily="34" charset="0"/>
              </a:rPr>
              <a:t>C’est</a:t>
            </a:r>
            <a:r>
              <a:rPr lang="en-GB" sz="2000" dirty="0">
                <a:solidFill>
                  <a:srgbClr val="115076"/>
                </a:solidFill>
                <a:latin typeface="Century Gothic" panose="020B0502020202020204" pitchFamily="34" charset="0"/>
              </a:rPr>
              <a:t> quoi la raison ?</a:t>
            </a:r>
          </a:p>
          <a:p>
            <a:r>
              <a:rPr lang="en-GB" sz="2000" dirty="0">
                <a:solidFill>
                  <a:srgbClr val="115076"/>
                </a:solidFill>
                <a:latin typeface="Century Gothic" panose="020B0502020202020204" pitchFamily="34" charset="0"/>
              </a:rPr>
              <a:t>B : Elle </a:t>
            </a:r>
            <a:r>
              <a:rPr lang="en-GB" sz="2000" dirty="0" err="1">
                <a:solidFill>
                  <a:srgbClr val="115076"/>
                </a:solidFill>
                <a:latin typeface="Century Gothic" panose="020B0502020202020204" pitchFamily="34" charset="0"/>
              </a:rPr>
              <a:t>est</a:t>
            </a:r>
            <a:r>
              <a:rPr lang="en-GB" sz="2000" dirty="0">
                <a:solidFill>
                  <a:srgbClr val="115076"/>
                </a:solidFill>
                <a:latin typeface="Century Gothic" panose="020B0502020202020204" pitchFamily="34" charset="0"/>
              </a:rPr>
              <a:t> </a:t>
            </a:r>
            <a:r>
              <a:rPr lang="en-GB" sz="2000" dirty="0" err="1">
                <a:solidFill>
                  <a:srgbClr val="115076"/>
                </a:solidFill>
                <a:latin typeface="Century Gothic" panose="020B0502020202020204" pitchFamily="34" charset="0"/>
              </a:rPr>
              <a:t>une</a:t>
            </a:r>
            <a:r>
              <a:rPr lang="en-GB" sz="2000" dirty="0">
                <a:solidFill>
                  <a:srgbClr val="115076"/>
                </a:solidFill>
                <a:latin typeface="Century Gothic" panose="020B0502020202020204" pitchFamily="34" charset="0"/>
              </a:rPr>
              <a:t> </a:t>
            </a:r>
            <a:r>
              <a:rPr lang="en-GB" sz="2000" dirty="0" err="1">
                <a:solidFill>
                  <a:srgbClr val="115076"/>
                </a:solidFill>
                <a:latin typeface="Century Gothic" panose="020B0502020202020204" pitchFamily="34" charset="0"/>
              </a:rPr>
              <a:t>personne</a:t>
            </a:r>
            <a:r>
              <a:rPr lang="en-GB" sz="2000" dirty="0">
                <a:solidFill>
                  <a:srgbClr val="115076"/>
                </a:solidFill>
                <a:latin typeface="Century Gothic" panose="020B0502020202020204" pitchFamily="34" charset="0"/>
              </a:rPr>
              <a:t> ouverte.</a:t>
            </a:r>
          </a:p>
        </p:txBody>
      </p:sp>
      <p:graphicFrame>
        <p:nvGraphicFramePr>
          <p:cNvPr id="24" name="Table 23">
            <a:extLst>
              <a:ext uri="{FF2B5EF4-FFF2-40B4-BE49-F238E27FC236}">
                <a16:creationId xmlns:a16="http://schemas.microsoft.com/office/drawing/2014/main" id="{BBD94193-9D22-48E4-A640-2C9DDFE21E6D}"/>
              </a:ext>
            </a:extLst>
          </p:cNvPr>
          <p:cNvGraphicFramePr>
            <a:graphicFrameLocks noGrp="1"/>
          </p:cNvGraphicFramePr>
          <p:nvPr/>
        </p:nvGraphicFramePr>
        <p:xfrm>
          <a:off x="5183434" y="2792492"/>
          <a:ext cx="4984978" cy="920326"/>
        </p:xfrm>
        <a:graphic>
          <a:graphicData uri="http://schemas.openxmlformats.org/drawingml/2006/table">
            <a:tbl>
              <a:tblPr firstRow="1" bandRow="1">
                <a:tableStyleId>{2D5ABB26-0587-4C30-8999-92F81FD0307C}</a:tableStyleId>
              </a:tblPr>
              <a:tblGrid>
                <a:gridCol w="720000">
                  <a:extLst>
                    <a:ext uri="{9D8B030D-6E8A-4147-A177-3AD203B41FA5}">
                      <a16:colId xmlns:a16="http://schemas.microsoft.com/office/drawing/2014/main" val="2433644203"/>
                    </a:ext>
                  </a:extLst>
                </a:gridCol>
                <a:gridCol w="1408430">
                  <a:extLst>
                    <a:ext uri="{9D8B030D-6E8A-4147-A177-3AD203B41FA5}">
                      <a16:colId xmlns:a16="http://schemas.microsoft.com/office/drawing/2014/main" val="1706614231"/>
                    </a:ext>
                  </a:extLst>
                </a:gridCol>
                <a:gridCol w="1652905">
                  <a:extLst>
                    <a:ext uri="{9D8B030D-6E8A-4147-A177-3AD203B41FA5}">
                      <a16:colId xmlns:a16="http://schemas.microsoft.com/office/drawing/2014/main" val="3309230720"/>
                    </a:ext>
                  </a:extLst>
                </a:gridCol>
                <a:gridCol w="1203643">
                  <a:extLst>
                    <a:ext uri="{9D8B030D-6E8A-4147-A177-3AD203B41FA5}">
                      <a16:colId xmlns:a16="http://schemas.microsoft.com/office/drawing/2014/main" val="2119855564"/>
                    </a:ext>
                  </a:extLst>
                </a:gridCol>
              </a:tblGrid>
              <a:tr h="460163">
                <a:tc>
                  <a:txBody>
                    <a:bodyPr/>
                    <a:lstStyle/>
                    <a:p>
                      <a:endParaRPr lang="en-GB" sz="2000" b="0" i="0" dirty="0">
                        <a:solidFill>
                          <a:srgbClr val="115076"/>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b="0" i="0" dirty="0">
                        <a:solidFill>
                          <a:srgbClr val="115076"/>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a:solidFill>
                            <a:srgbClr val="115076"/>
                          </a:solidFill>
                          <a:latin typeface="Century Gothic" panose="020B0502020202020204" pitchFamily="34" charset="0"/>
                        </a:rPr>
                        <a:t>qui / quoi ?</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b="0" i="0" dirty="0">
                          <a:solidFill>
                            <a:srgbClr val="115076"/>
                          </a:solidFill>
                          <a:latin typeface="Century Gothic" panose="020B0502020202020204" pitchFamily="34" charset="0"/>
                        </a:rPr>
                        <a:t>raison ?</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3095092934"/>
                  </a:ext>
                </a:extLst>
              </a:tr>
              <a:tr h="460163">
                <a:tc>
                  <a:txBody>
                    <a:bodyPr/>
                    <a:lstStyle/>
                    <a:p>
                      <a:r>
                        <a:rPr lang="en-GB" sz="2000" b="0" i="0" dirty="0">
                          <a:solidFill>
                            <a:srgbClr val="115076"/>
                          </a:solidFill>
                          <a:latin typeface="Century Gothic" panose="020B0502020202020204" pitchFamily="34" charset="0"/>
                        </a:rPr>
                        <a:t>B</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b="0" i="0" dirty="0" err="1">
                          <a:solidFill>
                            <a:srgbClr val="115076"/>
                          </a:solidFill>
                          <a:latin typeface="Century Gothic" panose="020B0502020202020204" pitchFamily="34" charset="0"/>
                        </a:rPr>
                        <a:t>personne</a:t>
                      </a:r>
                      <a:endParaRPr lang="en-GB" sz="20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b="0" i="0" dirty="0">
                          <a:solidFill>
                            <a:srgbClr val="115076"/>
                          </a:solidFill>
                          <a:latin typeface="Century Gothic" panose="020B0502020202020204" pitchFamily="34" charset="0"/>
                        </a:rPr>
                        <a:t>Sophie</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b="0" i="0" dirty="0">
                          <a:solidFill>
                            <a:srgbClr val="115076"/>
                          </a:solidFill>
                          <a:latin typeface="Century Gothic" panose="020B0502020202020204" pitchFamily="34" charset="0"/>
                        </a:rPr>
                        <a:t>ouverte</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2189264018"/>
                  </a:ext>
                </a:extLst>
              </a:tr>
            </a:tbl>
          </a:graphicData>
        </a:graphic>
      </p:graphicFrame>
      <p:graphicFrame>
        <p:nvGraphicFramePr>
          <p:cNvPr id="29" name="Table 28">
            <a:extLst>
              <a:ext uri="{FF2B5EF4-FFF2-40B4-BE49-F238E27FC236}">
                <a16:creationId xmlns:a16="http://schemas.microsoft.com/office/drawing/2014/main" id="{FB7EE05F-140B-49F9-8408-AA9735537A5F}"/>
              </a:ext>
            </a:extLst>
          </p:cNvPr>
          <p:cNvGraphicFramePr>
            <a:graphicFrameLocks noGrp="1"/>
          </p:cNvGraphicFramePr>
          <p:nvPr/>
        </p:nvGraphicFramePr>
        <p:xfrm>
          <a:off x="5183434" y="1773826"/>
          <a:ext cx="4984978" cy="920326"/>
        </p:xfrm>
        <a:graphic>
          <a:graphicData uri="http://schemas.openxmlformats.org/drawingml/2006/table">
            <a:tbl>
              <a:tblPr firstRow="1" bandRow="1">
                <a:tableStyleId>{2D5ABB26-0587-4C30-8999-92F81FD0307C}</a:tableStyleId>
              </a:tblPr>
              <a:tblGrid>
                <a:gridCol w="720000">
                  <a:extLst>
                    <a:ext uri="{9D8B030D-6E8A-4147-A177-3AD203B41FA5}">
                      <a16:colId xmlns:a16="http://schemas.microsoft.com/office/drawing/2014/main" val="2433644203"/>
                    </a:ext>
                  </a:extLst>
                </a:gridCol>
                <a:gridCol w="1408430">
                  <a:extLst>
                    <a:ext uri="{9D8B030D-6E8A-4147-A177-3AD203B41FA5}">
                      <a16:colId xmlns:a16="http://schemas.microsoft.com/office/drawing/2014/main" val="1706614231"/>
                    </a:ext>
                  </a:extLst>
                </a:gridCol>
                <a:gridCol w="1652905">
                  <a:extLst>
                    <a:ext uri="{9D8B030D-6E8A-4147-A177-3AD203B41FA5}">
                      <a16:colId xmlns:a16="http://schemas.microsoft.com/office/drawing/2014/main" val="3309230720"/>
                    </a:ext>
                  </a:extLst>
                </a:gridCol>
                <a:gridCol w="1203643">
                  <a:extLst>
                    <a:ext uri="{9D8B030D-6E8A-4147-A177-3AD203B41FA5}">
                      <a16:colId xmlns:a16="http://schemas.microsoft.com/office/drawing/2014/main" val="2119855564"/>
                    </a:ext>
                  </a:extLst>
                </a:gridCol>
              </a:tblGrid>
              <a:tr h="460163">
                <a:tc>
                  <a:txBody>
                    <a:bodyPr/>
                    <a:lstStyle/>
                    <a:p>
                      <a:endParaRPr lang="en-GB" sz="2000" b="0" i="0" dirty="0">
                        <a:solidFill>
                          <a:srgbClr val="115076"/>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b="0" i="0" dirty="0">
                        <a:solidFill>
                          <a:srgbClr val="115076"/>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a:solidFill>
                            <a:srgbClr val="115076"/>
                          </a:solidFill>
                          <a:latin typeface="Century Gothic" panose="020B0502020202020204" pitchFamily="34" charset="0"/>
                        </a:rPr>
                        <a:t>qui / quoi ?</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b="0" i="0" dirty="0">
                          <a:solidFill>
                            <a:srgbClr val="115076"/>
                          </a:solidFill>
                          <a:latin typeface="Century Gothic" panose="020B0502020202020204" pitchFamily="34" charset="0"/>
                        </a:rPr>
                        <a:t>raison ?</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3095092934"/>
                  </a:ext>
                </a:extLst>
              </a:tr>
              <a:tr h="460163">
                <a:tc>
                  <a:txBody>
                    <a:bodyPr/>
                    <a:lstStyle/>
                    <a:p>
                      <a:r>
                        <a:rPr lang="en-GB" sz="2000" b="0" i="0" dirty="0">
                          <a:solidFill>
                            <a:srgbClr val="115076"/>
                          </a:solidFill>
                          <a:latin typeface="Century Gothic" panose="020B0502020202020204" pitchFamily="34" charset="0"/>
                        </a:rPr>
                        <a:t>A</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b="0" i="0" dirty="0" err="1">
                          <a:solidFill>
                            <a:srgbClr val="115076"/>
                          </a:solidFill>
                          <a:latin typeface="Century Gothic" panose="020B0502020202020204" pitchFamily="34" charset="0"/>
                        </a:rPr>
                        <a:t>personne</a:t>
                      </a:r>
                      <a:endParaRPr lang="en-GB" sz="20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2189264018"/>
                  </a:ext>
                </a:extLst>
              </a:tr>
            </a:tbl>
          </a:graphicData>
        </a:graphic>
      </p:graphicFrame>
      <p:sp>
        <p:nvSpPr>
          <p:cNvPr id="14" name="TextBox 13">
            <a:extLst>
              <a:ext uri="{FF2B5EF4-FFF2-40B4-BE49-F238E27FC236}">
                <a16:creationId xmlns:a16="http://schemas.microsoft.com/office/drawing/2014/main" id="{0ACAD66A-D1DA-47C7-BC81-4F88FDA4CE43}"/>
              </a:ext>
            </a:extLst>
          </p:cNvPr>
          <p:cNvSpPr txBox="1"/>
          <p:nvPr/>
        </p:nvSpPr>
        <p:spPr>
          <a:xfrm>
            <a:off x="7344412" y="2242902"/>
            <a:ext cx="1027845" cy="461665"/>
          </a:xfrm>
          <a:prstGeom prst="rect">
            <a:avLst/>
          </a:prstGeom>
          <a:noFill/>
        </p:spPr>
        <p:txBody>
          <a:bodyPr wrap="none" rtlCol="0" anchor="ctr">
            <a:spAutoFit/>
          </a:bodyPr>
          <a:lstStyle/>
          <a:p>
            <a:r>
              <a:rPr lang="en-GB" sz="2400" dirty="0">
                <a:solidFill>
                  <a:srgbClr val="EE6000"/>
                </a:solidFill>
                <a:latin typeface="Ink Free" panose="03080402000500000000" pitchFamily="66" charset="0"/>
              </a:rPr>
              <a:t>Sophie</a:t>
            </a:r>
          </a:p>
        </p:txBody>
      </p:sp>
      <p:sp>
        <p:nvSpPr>
          <p:cNvPr id="31" name="TextBox 30">
            <a:extLst>
              <a:ext uri="{FF2B5EF4-FFF2-40B4-BE49-F238E27FC236}">
                <a16:creationId xmlns:a16="http://schemas.microsoft.com/office/drawing/2014/main" id="{7585C4C3-0A6E-4EA7-990E-8F451B1C64F9}"/>
              </a:ext>
            </a:extLst>
          </p:cNvPr>
          <p:cNvSpPr txBox="1"/>
          <p:nvPr/>
        </p:nvSpPr>
        <p:spPr>
          <a:xfrm>
            <a:off x="8963662" y="2262607"/>
            <a:ext cx="1199367" cy="461665"/>
          </a:xfrm>
          <a:prstGeom prst="rect">
            <a:avLst/>
          </a:prstGeom>
          <a:noFill/>
        </p:spPr>
        <p:txBody>
          <a:bodyPr wrap="none" rtlCol="0" anchor="ctr">
            <a:spAutoFit/>
          </a:bodyPr>
          <a:lstStyle/>
          <a:p>
            <a:r>
              <a:rPr lang="en-GB" sz="2400" dirty="0">
                <a:solidFill>
                  <a:srgbClr val="EE6000"/>
                </a:solidFill>
                <a:latin typeface="Ink Free" panose="03080402000500000000" pitchFamily="66" charset="0"/>
              </a:rPr>
              <a:t>ouvert</a:t>
            </a:r>
            <a:r>
              <a:rPr lang="en-GB" sz="2400" b="1" dirty="0">
                <a:solidFill>
                  <a:srgbClr val="EE6000"/>
                </a:solidFill>
                <a:latin typeface="Ink Free" panose="03080402000500000000" pitchFamily="66" charset="0"/>
              </a:rPr>
              <a:t>e</a:t>
            </a:r>
          </a:p>
        </p:txBody>
      </p:sp>
      <p:sp>
        <p:nvSpPr>
          <p:cNvPr id="32" name="TextBox 31">
            <a:extLst>
              <a:ext uri="{FF2B5EF4-FFF2-40B4-BE49-F238E27FC236}">
                <a16:creationId xmlns:a16="http://schemas.microsoft.com/office/drawing/2014/main" id="{68067FF7-8BAB-4CB3-824D-D96DF81B1561}"/>
              </a:ext>
            </a:extLst>
          </p:cNvPr>
          <p:cNvSpPr txBox="1"/>
          <p:nvPr/>
        </p:nvSpPr>
        <p:spPr>
          <a:xfrm>
            <a:off x="188941" y="4100536"/>
            <a:ext cx="4596130" cy="1938992"/>
          </a:xfrm>
          <a:prstGeom prst="rect">
            <a:avLst/>
          </a:prstGeom>
          <a:noFill/>
          <a:ln>
            <a:solidFill>
              <a:srgbClr val="115076"/>
            </a:solidFill>
          </a:ln>
        </p:spPr>
        <p:txBody>
          <a:bodyPr wrap="none" rtlCol="0">
            <a:spAutoFit/>
          </a:bodyPr>
          <a:lstStyle/>
          <a:p>
            <a:r>
              <a:rPr lang="en-GB" sz="2000" dirty="0" err="1">
                <a:solidFill>
                  <a:srgbClr val="115076"/>
                </a:solidFill>
                <a:latin typeface="Century Gothic" panose="020B0502020202020204" pitchFamily="34" charset="0"/>
              </a:rPr>
              <a:t>Exemple</a:t>
            </a:r>
            <a:r>
              <a:rPr lang="en-GB" sz="2000" dirty="0">
                <a:solidFill>
                  <a:srgbClr val="115076"/>
                </a:solidFill>
                <a:latin typeface="Century Gothic" panose="020B0502020202020204" pitchFamily="34" charset="0"/>
              </a:rPr>
              <a:t> 2 :</a:t>
            </a:r>
          </a:p>
          <a:p>
            <a:endParaRPr lang="en-GB" sz="2000" dirty="0">
              <a:solidFill>
                <a:srgbClr val="115076"/>
              </a:solidFill>
              <a:latin typeface="Century Gothic" panose="020B0502020202020204" pitchFamily="34" charset="0"/>
            </a:endParaRPr>
          </a:p>
          <a:p>
            <a:r>
              <a:rPr lang="en-GB" sz="2000" dirty="0">
                <a:solidFill>
                  <a:srgbClr val="115076"/>
                </a:solidFill>
                <a:latin typeface="Century Gothic" panose="020B0502020202020204" pitchFamily="34" charset="0"/>
              </a:rPr>
              <a:t>B : </a:t>
            </a:r>
            <a:r>
              <a:rPr lang="en-GB" sz="2000" dirty="0" err="1">
                <a:solidFill>
                  <a:srgbClr val="115076"/>
                </a:solidFill>
                <a:latin typeface="Century Gothic" panose="020B0502020202020204" pitchFamily="34" charset="0"/>
              </a:rPr>
              <a:t>C’est</a:t>
            </a:r>
            <a:r>
              <a:rPr lang="en-GB" sz="2000" dirty="0">
                <a:solidFill>
                  <a:srgbClr val="115076"/>
                </a:solidFill>
                <a:latin typeface="Century Gothic" panose="020B0502020202020204" pitchFamily="34" charset="0"/>
              </a:rPr>
              <a:t> quoi ton animal </a:t>
            </a:r>
            <a:r>
              <a:rPr lang="en-GB" sz="2000" dirty="0" err="1">
                <a:solidFill>
                  <a:srgbClr val="115076"/>
                </a:solidFill>
                <a:latin typeface="Century Gothic" panose="020B0502020202020204" pitchFamily="34" charset="0"/>
              </a:rPr>
              <a:t>préféré</a:t>
            </a:r>
            <a:r>
              <a:rPr lang="en-GB" sz="2000" dirty="0">
                <a:solidFill>
                  <a:srgbClr val="115076"/>
                </a:solidFill>
                <a:latin typeface="Century Gothic" panose="020B0502020202020204" pitchFamily="34" charset="0"/>
              </a:rPr>
              <a:t> ?</a:t>
            </a:r>
          </a:p>
          <a:p>
            <a:r>
              <a:rPr lang="en-GB" sz="2000" dirty="0">
                <a:solidFill>
                  <a:srgbClr val="115076"/>
                </a:solidFill>
                <a:latin typeface="Century Gothic" panose="020B0502020202020204" pitchFamily="34" charset="0"/>
              </a:rPr>
              <a:t>A : Mon animal </a:t>
            </a:r>
            <a:r>
              <a:rPr lang="en-GB" sz="2000" dirty="0" err="1">
                <a:solidFill>
                  <a:srgbClr val="115076"/>
                </a:solidFill>
                <a:latin typeface="Century Gothic" panose="020B0502020202020204" pitchFamily="34" charset="0"/>
              </a:rPr>
              <a:t>préféré</a:t>
            </a:r>
            <a:r>
              <a:rPr lang="en-GB" sz="2000" dirty="0">
                <a:solidFill>
                  <a:srgbClr val="115076"/>
                </a:solidFill>
                <a:latin typeface="Century Gothic" panose="020B0502020202020204" pitchFamily="34" charset="0"/>
              </a:rPr>
              <a:t> </a:t>
            </a:r>
            <a:r>
              <a:rPr lang="en-GB" sz="2000" dirty="0" err="1">
                <a:solidFill>
                  <a:srgbClr val="115076"/>
                </a:solidFill>
                <a:latin typeface="Century Gothic" panose="020B0502020202020204" pitchFamily="34" charset="0"/>
              </a:rPr>
              <a:t>est</a:t>
            </a:r>
            <a:r>
              <a:rPr lang="en-GB" sz="2000" dirty="0">
                <a:solidFill>
                  <a:srgbClr val="115076"/>
                </a:solidFill>
                <a:latin typeface="Century Gothic" panose="020B0502020202020204" pitchFamily="34" charset="0"/>
              </a:rPr>
              <a:t> le </a:t>
            </a:r>
            <a:r>
              <a:rPr lang="en-GB" sz="2000" dirty="0" err="1">
                <a:solidFill>
                  <a:srgbClr val="115076"/>
                </a:solidFill>
                <a:latin typeface="Century Gothic" panose="020B0502020202020204" pitchFamily="34" charset="0"/>
              </a:rPr>
              <a:t>chien</a:t>
            </a:r>
            <a:r>
              <a:rPr lang="en-GB" sz="2000" dirty="0">
                <a:solidFill>
                  <a:srgbClr val="115076"/>
                </a:solidFill>
                <a:latin typeface="Century Gothic" panose="020B0502020202020204" pitchFamily="34" charset="0"/>
              </a:rPr>
              <a:t>.</a:t>
            </a:r>
          </a:p>
          <a:p>
            <a:r>
              <a:rPr lang="en-GB" sz="2000" dirty="0">
                <a:solidFill>
                  <a:srgbClr val="115076"/>
                </a:solidFill>
                <a:latin typeface="Century Gothic" panose="020B0502020202020204" pitchFamily="34" charset="0"/>
              </a:rPr>
              <a:t>B : </a:t>
            </a:r>
            <a:r>
              <a:rPr lang="en-GB" sz="2000" dirty="0" err="1">
                <a:solidFill>
                  <a:srgbClr val="115076"/>
                </a:solidFill>
                <a:latin typeface="Century Gothic" panose="020B0502020202020204" pitchFamily="34" charset="0"/>
              </a:rPr>
              <a:t>C’est</a:t>
            </a:r>
            <a:r>
              <a:rPr lang="en-GB" sz="2000" dirty="0">
                <a:solidFill>
                  <a:srgbClr val="115076"/>
                </a:solidFill>
                <a:latin typeface="Century Gothic" panose="020B0502020202020204" pitchFamily="34" charset="0"/>
              </a:rPr>
              <a:t> quoi la raison ?</a:t>
            </a:r>
          </a:p>
          <a:p>
            <a:r>
              <a:rPr lang="en-GB" sz="2000" dirty="0">
                <a:solidFill>
                  <a:srgbClr val="115076"/>
                </a:solidFill>
                <a:latin typeface="Century Gothic" panose="020B0502020202020204" pitchFamily="34" charset="0"/>
              </a:rPr>
              <a:t>A : </a:t>
            </a:r>
            <a:r>
              <a:rPr lang="en-GB" sz="2000" dirty="0" err="1">
                <a:solidFill>
                  <a:srgbClr val="115076"/>
                </a:solidFill>
                <a:latin typeface="Century Gothic" panose="020B0502020202020204" pitchFamily="34" charset="0"/>
              </a:rPr>
              <a:t>C’est</a:t>
            </a:r>
            <a:r>
              <a:rPr lang="en-GB" sz="2000" dirty="0">
                <a:solidFill>
                  <a:srgbClr val="115076"/>
                </a:solidFill>
                <a:latin typeface="Century Gothic" panose="020B0502020202020204" pitchFamily="34" charset="0"/>
              </a:rPr>
              <a:t> un animal sage.</a:t>
            </a:r>
          </a:p>
        </p:txBody>
      </p:sp>
      <p:graphicFrame>
        <p:nvGraphicFramePr>
          <p:cNvPr id="33" name="Table 32">
            <a:extLst>
              <a:ext uri="{FF2B5EF4-FFF2-40B4-BE49-F238E27FC236}">
                <a16:creationId xmlns:a16="http://schemas.microsoft.com/office/drawing/2014/main" id="{4C16E5AF-5B0E-4E53-87CE-3EE2D5CBC00E}"/>
              </a:ext>
            </a:extLst>
          </p:cNvPr>
          <p:cNvGraphicFramePr>
            <a:graphicFrameLocks noGrp="1"/>
          </p:cNvGraphicFramePr>
          <p:nvPr/>
        </p:nvGraphicFramePr>
        <p:xfrm>
          <a:off x="5183434" y="5119202"/>
          <a:ext cx="4984978" cy="920326"/>
        </p:xfrm>
        <a:graphic>
          <a:graphicData uri="http://schemas.openxmlformats.org/drawingml/2006/table">
            <a:tbl>
              <a:tblPr firstRow="1" bandRow="1">
                <a:tableStyleId>{2D5ABB26-0587-4C30-8999-92F81FD0307C}</a:tableStyleId>
              </a:tblPr>
              <a:tblGrid>
                <a:gridCol w="720000">
                  <a:extLst>
                    <a:ext uri="{9D8B030D-6E8A-4147-A177-3AD203B41FA5}">
                      <a16:colId xmlns:a16="http://schemas.microsoft.com/office/drawing/2014/main" val="2433644203"/>
                    </a:ext>
                  </a:extLst>
                </a:gridCol>
                <a:gridCol w="1408430">
                  <a:extLst>
                    <a:ext uri="{9D8B030D-6E8A-4147-A177-3AD203B41FA5}">
                      <a16:colId xmlns:a16="http://schemas.microsoft.com/office/drawing/2014/main" val="1706614231"/>
                    </a:ext>
                  </a:extLst>
                </a:gridCol>
                <a:gridCol w="1652905">
                  <a:extLst>
                    <a:ext uri="{9D8B030D-6E8A-4147-A177-3AD203B41FA5}">
                      <a16:colId xmlns:a16="http://schemas.microsoft.com/office/drawing/2014/main" val="3309230720"/>
                    </a:ext>
                  </a:extLst>
                </a:gridCol>
                <a:gridCol w="1203643">
                  <a:extLst>
                    <a:ext uri="{9D8B030D-6E8A-4147-A177-3AD203B41FA5}">
                      <a16:colId xmlns:a16="http://schemas.microsoft.com/office/drawing/2014/main" val="2119855564"/>
                    </a:ext>
                  </a:extLst>
                </a:gridCol>
              </a:tblGrid>
              <a:tr h="460163">
                <a:tc>
                  <a:txBody>
                    <a:bodyPr/>
                    <a:lstStyle/>
                    <a:p>
                      <a:endParaRPr lang="en-GB" sz="2000" b="0" i="0" dirty="0">
                        <a:solidFill>
                          <a:srgbClr val="115076"/>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b="0" i="0" dirty="0">
                        <a:solidFill>
                          <a:srgbClr val="115076"/>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a:solidFill>
                            <a:srgbClr val="115076"/>
                          </a:solidFill>
                          <a:latin typeface="Century Gothic" panose="020B0502020202020204" pitchFamily="34" charset="0"/>
                        </a:rPr>
                        <a:t>qui / quoi ?</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b="0" i="0" dirty="0">
                          <a:solidFill>
                            <a:srgbClr val="115076"/>
                          </a:solidFill>
                          <a:latin typeface="Century Gothic" panose="020B0502020202020204" pitchFamily="34" charset="0"/>
                        </a:rPr>
                        <a:t>raison ?</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3095092934"/>
                  </a:ext>
                </a:extLst>
              </a:tr>
              <a:tr h="460163">
                <a:tc>
                  <a:txBody>
                    <a:bodyPr/>
                    <a:lstStyle/>
                    <a:p>
                      <a:r>
                        <a:rPr lang="en-GB" sz="2000" b="0" i="0" dirty="0">
                          <a:solidFill>
                            <a:srgbClr val="115076"/>
                          </a:solidFill>
                          <a:latin typeface="Century Gothic" panose="020B0502020202020204" pitchFamily="34" charset="0"/>
                        </a:rPr>
                        <a:t>A</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b="0" i="0" dirty="0">
                          <a:solidFill>
                            <a:srgbClr val="115076"/>
                          </a:solidFill>
                          <a:latin typeface="Century Gothic" panose="020B0502020202020204" pitchFamily="34" charset="0"/>
                        </a:rPr>
                        <a:t>animal</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b="0" i="0" dirty="0">
                          <a:solidFill>
                            <a:srgbClr val="115076"/>
                          </a:solidFill>
                          <a:latin typeface="Century Gothic" panose="020B0502020202020204" pitchFamily="34" charset="0"/>
                        </a:rPr>
                        <a:t>le </a:t>
                      </a:r>
                      <a:r>
                        <a:rPr lang="en-GB" sz="2000" b="0" i="0" dirty="0" err="1">
                          <a:solidFill>
                            <a:srgbClr val="115076"/>
                          </a:solidFill>
                          <a:latin typeface="Century Gothic" panose="020B0502020202020204" pitchFamily="34" charset="0"/>
                        </a:rPr>
                        <a:t>chien</a:t>
                      </a:r>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b="0" i="0" dirty="0">
                          <a:solidFill>
                            <a:srgbClr val="115076"/>
                          </a:solidFill>
                          <a:latin typeface="Century Gothic" panose="020B0502020202020204" pitchFamily="34" charset="0"/>
                        </a:rPr>
                        <a:t>sage</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2189264018"/>
                  </a:ext>
                </a:extLst>
              </a:tr>
            </a:tbl>
          </a:graphicData>
        </a:graphic>
      </p:graphicFrame>
      <p:graphicFrame>
        <p:nvGraphicFramePr>
          <p:cNvPr id="34" name="Table 33">
            <a:extLst>
              <a:ext uri="{FF2B5EF4-FFF2-40B4-BE49-F238E27FC236}">
                <a16:creationId xmlns:a16="http://schemas.microsoft.com/office/drawing/2014/main" id="{4BE5F71F-52DB-4CD6-B0C2-C763A7B78515}"/>
              </a:ext>
            </a:extLst>
          </p:cNvPr>
          <p:cNvGraphicFramePr>
            <a:graphicFrameLocks noGrp="1"/>
          </p:cNvGraphicFramePr>
          <p:nvPr/>
        </p:nvGraphicFramePr>
        <p:xfrm>
          <a:off x="5183434" y="4100536"/>
          <a:ext cx="4984978" cy="920326"/>
        </p:xfrm>
        <a:graphic>
          <a:graphicData uri="http://schemas.openxmlformats.org/drawingml/2006/table">
            <a:tbl>
              <a:tblPr firstRow="1" bandRow="1">
                <a:tableStyleId>{2D5ABB26-0587-4C30-8999-92F81FD0307C}</a:tableStyleId>
              </a:tblPr>
              <a:tblGrid>
                <a:gridCol w="720000">
                  <a:extLst>
                    <a:ext uri="{9D8B030D-6E8A-4147-A177-3AD203B41FA5}">
                      <a16:colId xmlns:a16="http://schemas.microsoft.com/office/drawing/2014/main" val="2433644203"/>
                    </a:ext>
                  </a:extLst>
                </a:gridCol>
                <a:gridCol w="1408430">
                  <a:extLst>
                    <a:ext uri="{9D8B030D-6E8A-4147-A177-3AD203B41FA5}">
                      <a16:colId xmlns:a16="http://schemas.microsoft.com/office/drawing/2014/main" val="1706614231"/>
                    </a:ext>
                  </a:extLst>
                </a:gridCol>
                <a:gridCol w="1652905">
                  <a:extLst>
                    <a:ext uri="{9D8B030D-6E8A-4147-A177-3AD203B41FA5}">
                      <a16:colId xmlns:a16="http://schemas.microsoft.com/office/drawing/2014/main" val="3309230720"/>
                    </a:ext>
                  </a:extLst>
                </a:gridCol>
                <a:gridCol w="1203643">
                  <a:extLst>
                    <a:ext uri="{9D8B030D-6E8A-4147-A177-3AD203B41FA5}">
                      <a16:colId xmlns:a16="http://schemas.microsoft.com/office/drawing/2014/main" val="2119855564"/>
                    </a:ext>
                  </a:extLst>
                </a:gridCol>
              </a:tblGrid>
              <a:tr h="460163">
                <a:tc>
                  <a:txBody>
                    <a:bodyPr/>
                    <a:lstStyle/>
                    <a:p>
                      <a:endParaRPr lang="en-GB" sz="2000" b="0" i="0" dirty="0">
                        <a:solidFill>
                          <a:srgbClr val="115076"/>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b="0" i="0" dirty="0">
                        <a:solidFill>
                          <a:srgbClr val="115076"/>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a:solidFill>
                            <a:srgbClr val="115076"/>
                          </a:solidFill>
                          <a:latin typeface="Century Gothic" panose="020B0502020202020204" pitchFamily="34" charset="0"/>
                        </a:rPr>
                        <a:t>qui / quoi ?</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b="0" i="0" dirty="0">
                          <a:solidFill>
                            <a:srgbClr val="115076"/>
                          </a:solidFill>
                          <a:latin typeface="Century Gothic" panose="020B0502020202020204" pitchFamily="34" charset="0"/>
                        </a:rPr>
                        <a:t>raison ?</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3095092934"/>
                  </a:ext>
                </a:extLst>
              </a:tr>
              <a:tr h="460163">
                <a:tc>
                  <a:txBody>
                    <a:bodyPr/>
                    <a:lstStyle/>
                    <a:p>
                      <a:r>
                        <a:rPr lang="en-GB" sz="2000" b="0" i="0" dirty="0">
                          <a:solidFill>
                            <a:srgbClr val="115076"/>
                          </a:solidFill>
                          <a:latin typeface="Century Gothic" panose="020B0502020202020204" pitchFamily="34" charset="0"/>
                        </a:rPr>
                        <a:t>B</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b="0" i="0" dirty="0">
                          <a:solidFill>
                            <a:srgbClr val="115076"/>
                          </a:solidFill>
                          <a:latin typeface="Century Gothic" panose="020B0502020202020204" pitchFamily="34" charset="0"/>
                        </a:rPr>
                        <a:t>animal</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b="0" i="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2189264018"/>
                  </a:ext>
                </a:extLst>
              </a:tr>
            </a:tbl>
          </a:graphicData>
        </a:graphic>
      </p:graphicFrame>
      <p:sp>
        <p:nvSpPr>
          <p:cNvPr id="35" name="TextBox 34">
            <a:extLst>
              <a:ext uri="{FF2B5EF4-FFF2-40B4-BE49-F238E27FC236}">
                <a16:creationId xmlns:a16="http://schemas.microsoft.com/office/drawing/2014/main" id="{A7C63B65-6243-4C20-B2B5-96B4EBD16FE0}"/>
              </a:ext>
            </a:extLst>
          </p:cNvPr>
          <p:cNvSpPr txBox="1"/>
          <p:nvPr/>
        </p:nvSpPr>
        <p:spPr>
          <a:xfrm>
            <a:off x="7344412" y="4569612"/>
            <a:ext cx="1112805" cy="461665"/>
          </a:xfrm>
          <a:prstGeom prst="rect">
            <a:avLst/>
          </a:prstGeom>
          <a:noFill/>
        </p:spPr>
        <p:txBody>
          <a:bodyPr wrap="none" rtlCol="0" anchor="ctr">
            <a:spAutoFit/>
          </a:bodyPr>
          <a:lstStyle/>
          <a:p>
            <a:r>
              <a:rPr lang="en-GB" sz="2400" dirty="0">
                <a:solidFill>
                  <a:srgbClr val="EE6000"/>
                </a:solidFill>
                <a:latin typeface="Ink Free" panose="03080402000500000000" pitchFamily="66" charset="0"/>
              </a:rPr>
              <a:t>le </a:t>
            </a:r>
            <a:r>
              <a:rPr lang="en-GB" sz="2400" dirty="0" err="1">
                <a:solidFill>
                  <a:srgbClr val="EE6000"/>
                </a:solidFill>
                <a:latin typeface="Ink Free" panose="03080402000500000000" pitchFamily="66" charset="0"/>
              </a:rPr>
              <a:t>chien</a:t>
            </a:r>
            <a:endParaRPr lang="en-GB" sz="2400" dirty="0">
              <a:solidFill>
                <a:srgbClr val="EE6000"/>
              </a:solidFill>
              <a:latin typeface="Ink Free" panose="03080402000500000000" pitchFamily="66" charset="0"/>
            </a:endParaRPr>
          </a:p>
        </p:txBody>
      </p:sp>
      <p:sp>
        <p:nvSpPr>
          <p:cNvPr id="36" name="TextBox 35">
            <a:extLst>
              <a:ext uri="{FF2B5EF4-FFF2-40B4-BE49-F238E27FC236}">
                <a16:creationId xmlns:a16="http://schemas.microsoft.com/office/drawing/2014/main" id="{477A6583-0914-41A2-8152-302D953D27D9}"/>
              </a:ext>
            </a:extLst>
          </p:cNvPr>
          <p:cNvSpPr txBox="1"/>
          <p:nvPr/>
        </p:nvSpPr>
        <p:spPr>
          <a:xfrm>
            <a:off x="8963662" y="4589317"/>
            <a:ext cx="793807" cy="461665"/>
          </a:xfrm>
          <a:prstGeom prst="rect">
            <a:avLst/>
          </a:prstGeom>
          <a:noFill/>
        </p:spPr>
        <p:txBody>
          <a:bodyPr wrap="none" rtlCol="0" anchor="ctr">
            <a:spAutoFit/>
          </a:bodyPr>
          <a:lstStyle/>
          <a:p>
            <a:r>
              <a:rPr lang="en-GB" sz="2400" dirty="0">
                <a:solidFill>
                  <a:srgbClr val="EE6000"/>
                </a:solidFill>
                <a:latin typeface="Ink Free" panose="03080402000500000000" pitchFamily="66" charset="0"/>
              </a:rPr>
              <a:t>sage</a:t>
            </a:r>
            <a:endParaRPr lang="en-GB" sz="2400" b="1" dirty="0">
              <a:solidFill>
                <a:srgbClr val="EE6000"/>
              </a:solidFill>
              <a:latin typeface="Ink Free" panose="03080402000500000000" pitchFamily="66" charset="0"/>
            </a:endParaRPr>
          </a:p>
        </p:txBody>
      </p:sp>
      <p:sp>
        <p:nvSpPr>
          <p:cNvPr id="15" name="TextBox 14">
            <a:extLst>
              <a:ext uri="{FF2B5EF4-FFF2-40B4-BE49-F238E27FC236}">
                <a16:creationId xmlns:a16="http://schemas.microsoft.com/office/drawing/2014/main" id="{98987135-F6D8-4766-B1E0-C2E4EA25707D}"/>
              </a:ext>
            </a:extLst>
          </p:cNvPr>
          <p:cNvSpPr txBox="1"/>
          <p:nvPr/>
        </p:nvSpPr>
        <p:spPr>
          <a:xfrm>
            <a:off x="10288835" y="1768062"/>
            <a:ext cx="1828799" cy="2107763"/>
          </a:xfrm>
          <a:prstGeom prst="wedgeRoundRectCallout">
            <a:avLst>
              <a:gd name="adj1" fmla="val -60416"/>
              <a:gd name="adj2" fmla="val -21554"/>
              <a:gd name="adj3" fmla="val 16667"/>
            </a:avLst>
          </a:prstGeom>
          <a:solidFill>
            <a:srgbClr val="115076"/>
          </a:solidFill>
          <a:ln>
            <a:solidFill>
              <a:srgbClr val="EE6000"/>
            </a:solidFill>
          </a:ln>
        </p:spPr>
        <p:txBody>
          <a:bodyPr wrap="square" rtlCol="0">
            <a:spAutoFit/>
          </a:bodyPr>
          <a:lstStyle/>
          <a:p>
            <a:r>
              <a:rPr lang="en-GB" sz="2000" dirty="0">
                <a:solidFill>
                  <a:schemeClr val="bg1"/>
                </a:solidFill>
                <a:latin typeface="Century Gothic" panose="020B0502020202020204" pitchFamily="34" charset="0"/>
              </a:rPr>
              <a:t>Remember to make the adjective agree if needed!</a:t>
            </a:r>
          </a:p>
        </p:txBody>
      </p:sp>
      <p:sp>
        <p:nvSpPr>
          <p:cNvPr id="3" name="Title 2">
            <a:extLst>
              <a:ext uri="{FF2B5EF4-FFF2-40B4-BE49-F238E27FC236}">
                <a16:creationId xmlns:a16="http://schemas.microsoft.com/office/drawing/2014/main" id="{D8C07307-3070-4502-A111-D9D3C2A961C1}"/>
              </a:ext>
            </a:extLst>
          </p:cNvPr>
          <p:cNvSpPr>
            <a:spLocks noGrp="1"/>
          </p:cNvSpPr>
          <p:nvPr>
            <p:ph type="title"/>
          </p:nvPr>
        </p:nvSpPr>
        <p:spPr>
          <a:xfrm>
            <a:off x="838200" y="443074"/>
            <a:ext cx="5043616" cy="461666"/>
          </a:xfrm>
        </p:spPr>
        <p:txBody>
          <a:bodyPr>
            <a:normAutofit fontScale="90000"/>
          </a:bodyPr>
          <a:lstStyle/>
          <a:p>
            <a:r>
              <a:rPr lang="fr-FR" dirty="0"/>
              <a:t>Fais une interview</a:t>
            </a:r>
          </a:p>
        </p:txBody>
      </p:sp>
      <p:pic>
        <p:nvPicPr>
          <p:cNvPr id="19" name="Picture 18" descr="background rectangle">
            <a:extLst>
              <a:ext uri="{FF2B5EF4-FFF2-40B4-BE49-F238E27FC236}">
                <a16:creationId xmlns:a16="http://schemas.microsoft.com/office/drawing/2014/main" id="{160BD932-6D19-4FB4-A316-3373057E345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0" name="Title 3">
            <a:extLst>
              <a:ext uri="{FF2B5EF4-FFF2-40B4-BE49-F238E27FC236}">
                <a16:creationId xmlns:a16="http://schemas.microsoft.com/office/drawing/2014/main" id="{AF86BF1B-15D5-4CBA-84EC-22E40674A470}"/>
              </a:ext>
            </a:extLst>
          </p:cNvPr>
          <p:cNvSpPr txBox="1">
            <a:spLocks/>
          </p:cNvSpPr>
          <p:nvPr/>
        </p:nvSpPr>
        <p:spPr>
          <a:xfrm>
            <a:off x="0" y="296864"/>
            <a:ext cx="5265384" cy="7078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dirty="0" err="1">
                <a:solidFill>
                  <a:schemeClr val="bg1"/>
                </a:solidFill>
              </a:rPr>
              <a:t>Fais</a:t>
            </a:r>
            <a:r>
              <a:rPr lang="en-GB" sz="3600" b="1" dirty="0">
                <a:solidFill>
                  <a:schemeClr val="bg1"/>
                </a:solidFill>
              </a:rPr>
              <a:t> </a:t>
            </a:r>
            <a:r>
              <a:rPr lang="en-GB" sz="3600" b="1" dirty="0" err="1">
                <a:solidFill>
                  <a:schemeClr val="bg1"/>
                </a:solidFill>
              </a:rPr>
              <a:t>une</a:t>
            </a:r>
            <a:r>
              <a:rPr lang="en-GB" sz="3600" b="1" dirty="0">
                <a:solidFill>
                  <a:schemeClr val="bg1"/>
                </a:solidFill>
              </a:rPr>
              <a:t> interview !</a:t>
            </a:r>
          </a:p>
        </p:txBody>
      </p:sp>
      <p:sp>
        <p:nvSpPr>
          <p:cNvPr id="21" name="Rounded Rectangle 46">
            <a:extLst>
              <a:ext uri="{FF2B5EF4-FFF2-40B4-BE49-F238E27FC236}">
                <a16:creationId xmlns:a16="http://schemas.microsoft.com/office/drawing/2014/main" id="{77B91647-B240-4600-8131-6D6EC179DA80}"/>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57473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left)">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1" grpId="0"/>
      <p:bldP spid="32" grpId="0" animBg="1"/>
      <p:bldP spid="35" grpId="0"/>
      <p:bldP spid="36" grpId="0"/>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4467</Words>
  <Application>Microsoft Macintosh PowerPoint</Application>
  <PresentationFormat>Widescreen</PresentationFormat>
  <Paragraphs>658</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Bradley Hand ITC</vt:lpstr>
      <vt:lpstr>Calibri</vt:lpstr>
      <vt:lpstr>Calibri Light</vt:lpstr>
      <vt:lpstr>Century Gothic</vt:lpstr>
      <vt:lpstr>Ink Free</vt:lpstr>
      <vt:lpstr>Lucida Handwriting</vt:lpstr>
      <vt:lpstr>Office Theme</vt:lpstr>
      <vt:lpstr>Examples</vt:lpstr>
      <vt:lpstr>Quelles sont vos émotions?</vt:lpstr>
      <vt:lpstr>Écris un poème! </vt:lpstr>
      <vt:lpstr>PowerPoint Presentation</vt:lpstr>
      <vt:lpstr>Vocabulaire</vt:lpstr>
      <vt:lpstr>Answering others: je and nous</vt:lpstr>
      <vt:lpstr>Vous faites quoi ?</vt:lpstr>
      <vt:lpstr>Le week-end</vt:lpstr>
      <vt:lpstr>Fais une interview</vt:lpstr>
      <vt:lpstr>Fais une interview</vt:lpstr>
      <vt:lpstr>Fais une interview</vt:lpstr>
      <vt:lpstr>Écris en français !</vt:lpstr>
      <vt:lpstr>Le père et la mère</vt:lpstr>
      <vt:lpstr>À ton tour !</vt:lpstr>
      <vt:lpstr>Écris en français !</vt:lpstr>
      <vt:lpstr>Parle en français !</vt:lpstr>
      <vt:lpstr>Écris en français !  </vt:lpstr>
      <vt:lpstr>Tu vas faire quoi samedi?</vt:lpstr>
      <vt:lpstr>Aujourd’hui ou le week-end?</vt:lpstr>
      <vt:lpstr>Aujourd’hui ou le week-end?</vt:lpstr>
      <vt:lpstr>Les idées de vacances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Examples</dc:title>
  <dc:creator>Mary Richardson</dc:creator>
  <cp:lastModifiedBy>Mary Richardson</cp:lastModifiedBy>
  <cp:revision>9</cp:revision>
  <dcterms:created xsi:type="dcterms:W3CDTF">2022-06-21T15:15:07Z</dcterms:created>
  <dcterms:modified xsi:type="dcterms:W3CDTF">2022-07-12T14:09:26Z</dcterms:modified>
</cp:coreProperties>
</file>