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7"/>
  </p:notesMasterIdLst>
  <p:sldIdLst>
    <p:sldId id="389" r:id="rId4"/>
    <p:sldId id="391" r:id="rId5"/>
    <p:sldId id="397" r:id="rId6"/>
    <p:sldId id="398" r:id="rId7"/>
    <p:sldId id="333" r:id="rId8"/>
    <p:sldId id="399" r:id="rId9"/>
    <p:sldId id="400" r:id="rId10"/>
    <p:sldId id="265" r:id="rId11"/>
    <p:sldId id="267" r:id="rId12"/>
    <p:sldId id="297" r:id="rId13"/>
    <p:sldId id="298" r:id="rId14"/>
    <p:sldId id="301" r:id="rId15"/>
    <p:sldId id="299" r:id="rId16"/>
    <p:sldId id="300" r:id="rId17"/>
    <p:sldId id="302" r:id="rId18"/>
    <p:sldId id="305" r:id="rId19"/>
    <p:sldId id="303" r:id="rId20"/>
    <p:sldId id="304" r:id="rId21"/>
    <p:sldId id="306" r:id="rId22"/>
    <p:sldId id="270" r:id="rId23"/>
    <p:sldId id="307" r:id="rId24"/>
    <p:sldId id="308" r:id="rId25"/>
    <p:sldId id="311" r:id="rId26"/>
    <p:sldId id="314" r:id="rId27"/>
    <p:sldId id="272" r:id="rId28"/>
    <p:sldId id="274" r:id="rId29"/>
    <p:sldId id="323" r:id="rId30"/>
    <p:sldId id="321" r:id="rId31"/>
    <p:sldId id="340" r:id="rId32"/>
    <p:sldId id="325" r:id="rId33"/>
    <p:sldId id="388" r:id="rId34"/>
    <p:sldId id="327" r:id="rId35"/>
    <p:sldId id="390" r:id="rId36"/>
    <p:sldId id="275" r:id="rId37"/>
    <p:sldId id="351" r:id="rId38"/>
    <p:sldId id="376" r:id="rId39"/>
    <p:sldId id="379" r:id="rId40"/>
    <p:sldId id="380" r:id="rId41"/>
    <p:sldId id="381" r:id="rId42"/>
    <p:sldId id="382" r:id="rId43"/>
    <p:sldId id="383" r:id="rId44"/>
    <p:sldId id="384" r:id="rId45"/>
    <p:sldId id="385" r:id="rId46"/>
    <p:sldId id="386" r:id="rId47"/>
    <p:sldId id="387" r:id="rId48"/>
    <p:sldId id="328" r:id="rId49"/>
    <p:sldId id="329" r:id="rId50"/>
    <p:sldId id="331" r:id="rId51"/>
    <p:sldId id="330" r:id="rId52"/>
    <p:sldId id="344" r:id="rId53"/>
    <p:sldId id="345" r:id="rId54"/>
    <p:sldId id="341" r:id="rId55"/>
    <p:sldId id="34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Avery" initials="N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E55B00"/>
    <a:srgbClr val="FF7415"/>
    <a:srgbClr val="11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5" autoAdjust="0"/>
    <p:restoredTop sz="66413" autoAdjust="0"/>
  </p:normalViewPr>
  <p:slideViewPr>
    <p:cSldViewPr snapToGrid="0">
      <p:cViewPr varScale="1">
        <p:scale>
          <a:sx n="69" d="100"/>
          <a:sy n="69" d="100"/>
        </p:scale>
        <p:origin x="2208" y="176"/>
      </p:cViewPr>
      <p:guideLst>
        <p:guide orient="horz" pos="2160"/>
        <p:guide pos="3840"/>
      </p:guideLst>
    </p:cSldViewPr>
  </p:slideViewPr>
  <p:outlineViewPr>
    <p:cViewPr>
      <p:scale>
        <a:sx n="33" d="100"/>
        <a:sy n="33" d="100"/>
      </p:scale>
      <p:origin x="0" y="-4512"/>
    </p:cViewPr>
  </p:outlineViewPr>
  <p:notesTextViewPr>
    <p:cViewPr>
      <p:scale>
        <a:sx n="100" d="100"/>
        <a:sy n="100" d="100"/>
      </p:scale>
      <p:origin x="0" y="0"/>
    </p:cViewPr>
  </p:notesTextViewPr>
  <p:sorterViewPr>
    <p:cViewPr>
      <p:scale>
        <a:sx n="100" d="100"/>
        <a:sy n="100" d="100"/>
      </p:scale>
      <p:origin x="0" y="-74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A7863-13F5-4B7B-8DDC-B1CC3E707B1D}"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4AA3A-6297-4A81-B074-FA71CC375327}" type="slidenum">
              <a:rPr lang="en-GB" smtClean="0"/>
              <a:t>‹#›</a:t>
            </a:fld>
            <a:endParaRPr lang="en-GB"/>
          </a:p>
        </p:txBody>
      </p:sp>
    </p:spTree>
    <p:extLst>
      <p:ext uri="{BB962C8B-B14F-4D97-AF65-F5344CB8AC3E}">
        <p14:creationId xmlns:p14="http://schemas.microsoft.com/office/powerpoint/2010/main" val="205525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quizlet.com/gb/510149955/year-7-spanish-summer-term-mash-up-term-31-week-6-flash-cards/?new"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 [</a:t>
            </a:r>
            <a:r>
              <a:rPr lang="en-GB" b="0" baseline="0" dirty="0"/>
              <a:t>j] </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Introduction of present tense -</a:t>
            </a:r>
            <a:r>
              <a:rPr lang="en-GB" sz="1200" b="0" i="0" baseline="0" dirty="0" err="1">
                <a:solidFill>
                  <a:schemeClr val="dk1"/>
                </a:solidFill>
                <a:latin typeface="+mn-lt"/>
                <a:ea typeface="Calibri"/>
                <a:cs typeface="Calibri"/>
                <a:sym typeface="Calibri"/>
              </a:rPr>
              <a:t>er</a:t>
            </a:r>
            <a:r>
              <a:rPr lang="en-GB" sz="1200" b="0" i="0" baseline="0" dirty="0">
                <a:solidFill>
                  <a:schemeClr val="dk1"/>
                </a:solidFill>
                <a:latin typeface="+mn-lt"/>
                <a:ea typeface="Calibri"/>
                <a:cs typeface="Calibri"/>
                <a:sym typeface="Calibri"/>
              </a:rPr>
              <a:t> and -</a:t>
            </a:r>
            <a:r>
              <a:rPr lang="en-GB" sz="1200" b="0" i="0" baseline="0" dirty="0" err="1">
                <a:solidFill>
                  <a:schemeClr val="dk1"/>
                </a:solidFill>
                <a:latin typeface="+mn-lt"/>
                <a:ea typeface="Calibri"/>
                <a:cs typeface="Calibri"/>
                <a:sym typeface="Calibri"/>
              </a:rPr>
              <a:t>ir</a:t>
            </a:r>
            <a:r>
              <a:rPr lang="en-GB" sz="1200" b="0" i="0" baseline="0" dirty="0">
                <a:solidFill>
                  <a:schemeClr val="dk1"/>
                </a:solidFill>
                <a:latin typeface="+mn-lt"/>
                <a:ea typeface="Calibri"/>
                <a:cs typeface="Calibri"/>
                <a:sym typeface="Calibri"/>
              </a:rPr>
              <a:t> verbs:  3rd person plural (-</a:t>
            </a:r>
            <a:r>
              <a:rPr lang="en-GB" sz="1200" b="0" i="0" baseline="0" dirty="0" err="1">
                <a:solidFill>
                  <a:schemeClr val="dk1"/>
                </a:solidFill>
                <a:latin typeface="+mn-lt"/>
                <a:ea typeface="Calibri"/>
                <a:cs typeface="Calibri"/>
                <a:sym typeface="Calibri"/>
              </a:rPr>
              <a:t>en</a:t>
            </a:r>
            <a:r>
              <a:rPr lang="en-GB"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3</a:t>
            </a:r>
            <a:r>
              <a:rPr lang="en-GB" sz="1200" b="0" i="0" baseline="30000" dirty="0">
                <a:solidFill>
                  <a:schemeClr val="dk1"/>
                </a:solidFill>
                <a:latin typeface="+mn-lt"/>
                <a:ea typeface="Calibri"/>
                <a:cs typeface="Calibri"/>
                <a:sym typeface="Calibri"/>
              </a:rPr>
              <a:t>rd</a:t>
            </a:r>
            <a:r>
              <a:rPr lang="en-GB" sz="1200" b="0" i="0" baseline="0" dirty="0">
                <a:solidFill>
                  <a:schemeClr val="dk1"/>
                </a:solidFill>
                <a:latin typeface="+mn-lt"/>
                <a:ea typeface="Calibri"/>
                <a:cs typeface="Calibri"/>
                <a:sym typeface="Calibri"/>
              </a:rPr>
              <a:t> person singular (-e)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u="none" strike="noStrike" kern="1200" dirty="0">
                <a:solidFill>
                  <a:schemeClr val="tx1"/>
                </a:solidFill>
                <a:effectLst/>
                <a:latin typeface="+mn-lt"/>
                <a:ea typeface="+mn-ea"/>
                <a:cs typeface="+mn-cs"/>
              </a:rPr>
              <a:t>7.3.1.6 (introduce)</a:t>
            </a:r>
            <a:r>
              <a:rPr lang="es-ES" sz="1200" b="1" i="0" u="none" strike="noStrike" kern="1200" baseline="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responder (a) [464]; recibir [216]; abrir [246]; correo [1638]; electrónico [1619]; mensaje [847]; ordenador [2624]; llamada [1324]; todo¹ [472]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7.3.1.2 (revisit) </a:t>
            </a:r>
            <a:r>
              <a:rPr lang="en-GB" sz="1200" b="0" i="0" dirty="0">
                <a:solidFill>
                  <a:schemeClr val="dk1"/>
                </a:solidFill>
                <a:latin typeface="+mn-lt"/>
                <a:ea typeface="Calibri"/>
                <a:cs typeface="Calibri"/>
                <a:sym typeface="Calibri"/>
              </a:rPr>
              <a:t>vocabulary from the poem ‘Un hombre sin </a:t>
            </a:r>
            <a:r>
              <a:rPr lang="en-GB" sz="1200" b="0" i="0" dirty="0" err="1">
                <a:solidFill>
                  <a:schemeClr val="dk1"/>
                </a:solidFill>
                <a:latin typeface="+mn-lt"/>
                <a:ea typeface="Calibri"/>
                <a:cs typeface="Calibri"/>
                <a:sym typeface="Calibri"/>
              </a:rPr>
              <a:t>cabeza</a:t>
            </a:r>
            <a:r>
              <a:rPr lang="en-GB" sz="1200" b="0" i="0" dirty="0">
                <a:solidFill>
                  <a:schemeClr val="dk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hombre </a:t>
            </a:r>
            <a:r>
              <a:rPr lang="es-ES" sz="1200" b="0" i="0" u="none" strike="noStrike" kern="1200" dirty="0">
                <a:solidFill>
                  <a:schemeClr val="tx1"/>
                </a:solidFill>
                <a:effectLst/>
                <a:latin typeface="+mn-lt"/>
                <a:ea typeface="+mn-ea"/>
                <a:cs typeface="+mn-cs"/>
              </a:rPr>
              <a:t>[397]; </a:t>
            </a:r>
            <a:r>
              <a:rPr lang="en-GB" sz="1200" b="0" i="0" dirty="0" err="1">
                <a:solidFill>
                  <a:schemeClr val="dk1"/>
                </a:solidFill>
                <a:latin typeface="+mn-lt"/>
                <a:ea typeface="Calibri"/>
                <a:cs typeface="Calibri"/>
                <a:sym typeface="Calibri"/>
              </a:rPr>
              <a:t>cabeza</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[265];</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problema</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[145];</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pensar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[105];</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usar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[317];</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amar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[700];</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cantar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[717];</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besar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[1591];</a:t>
            </a:r>
            <a:r>
              <a:rPr lang="en-GB" sz="1200" b="0" i="0" dirty="0">
                <a:solidFill>
                  <a:schemeClr val="dk1"/>
                </a:solidFill>
                <a:latin typeface="+mn-lt"/>
                <a:ea typeface="Calibri"/>
                <a:cs typeface="Calibri"/>
                <a:sym typeface="Calibri"/>
              </a:rPr>
              <a:t> sin </a:t>
            </a:r>
            <a:r>
              <a:rPr lang="es-ES" sz="1200" b="0" i="0" u="none" strike="noStrike" kern="1200" dirty="0">
                <a:solidFill>
                  <a:schemeClr val="tx1"/>
                </a:solidFill>
                <a:effectLst/>
                <a:latin typeface="+mn-lt"/>
                <a:ea typeface="+mn-ea"/>
                <a:cs typeface="+mn-cs"/>
              </a:rPr>
              <a:t>[54];</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entender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[229];</a:t>
            </a:r>
            <a:r>
              <a:rPr lang="en-GB" sz="1200" b="0" i="0" dirty="0">
                <a:solidFill>
                  <a:schemeClr val="dk1"/>
                </a:solidFill>
                <a:latin typeface="+mn-lt"/>
                <a:ea typeface="Calibri"/>
                <a:cs typeface="Calibri"/>
                <a:sym typeface="Calibri"/>
              </a:rPr>
              <a:t> leer </a:t>
            </a:r>
            <a:r>
              <a:rPr lang="es-ES" sz="1200" b="0" i="0" u="none" strike="noStrike" kern="1200" dirty="0">
                <a:solidFill>
                  <a:schemeClr val="tx1"/>
                </a:solidFill>
                <a:effectLst/>
                <a:latin typeface="+mn-lt"/>
                <a:ea typeface="+mn-ea"/>
                <a:cs typeface="+mn-cs"/>
              </a:rPr>
              <a:t>[209];</a:t>
            </a:r>
            <a:r>
              <a:rPr lang="en-GB" sz="1200" b="0" i="0" dirty="0">
                <a:solidFill>
                  <a:schemeClr val="dk1"/>
                </a:solidFill>
                <a:latin typeface="+mn-lt"/>
                <a:ea typeface="Calibri"/>
                <a:cs typeface="Calibri"/>
                <a:sym typeface="Calibri"/>
              </a:rPr>
              <a:t> comer </a:t>
            </a:r>
            <a:r>
              <a:rPr lang="es-ES" sz="1200" b="0" i="0" u="none" strike="noStrike" kern="1200" dirty="0">
                <a:solidFill>
                  <a:schemeClr val="tx1"/>
                </a:solidFill>
                <a:effectLst/>
                <a:latin typeface="+mn-lt"/>
                <a:ea typeface="+mn-ea"/>
                <a:cs typeface="+mn-cs"/>
              </a:rPr>
              <a:t>[347].</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7.2.2.2 (revisit) </a:t>
            </a:r>
            <a:r>
              <a:rPr lang="es-ES" sz="1200" b="0" i="0" u="none" strike="noStrike" kern="1200" dirty="0">
                <a:solidFill>
                  <a:schemeClr val="tx1"/>
                </a:solidFill>
                <a:effectLst/>
                <a:latin typeface="+mn-lt"/>
                <a:ea typeface="+mn-ea"/>
                <a:cs typeface="+mn-cs"/>
              </a:rPr>
              <a:t>poder [32]; puedo; puedes; puede; jugar [356]; participar [593]; favor [516]; pedir [217]; preguntar [219]; cambiar [255]; material [690]; ¿puedo ir a los servicios?; compañero/a [551]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5738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10</a:t>
            </a:fld>
            <a:endParaRPr lang="en-GB"/>
          </a:p>
        </p:txBody>
      </p:sp>
    </p:spTree>
    <p:extLst>
      <p:ext uri="{BB962C8B-B14F-4D97-AF65-F5344CB8AC3E}">
        <p14:creationId xmlns:p14="http://schemas.microsoft.com/office/powerpoint/2010/main" val="33092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11</a:t>
            </a:fld>
            <a:endParaRPr lang="en-GB"/>
          </a:p>
        </p:txBody>
      </p:sp>
    </p:spTree>
    <p:extLst>
      <p:ext uri="{BB962C8B-B14F-4D97-AF65-F5344CB8AC3E}">
        <p14:creationId xmlns:p14="http://schemas.microsoft.com/office/powerpoint/2010/main" val="3011511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p:txBody>
      </p:sp>
      <p:sp>
        <p:nvSpPr>
          <p:cNvPr id="4" name="Slide Number Placeholder 3"/>
          <p:cNvSpPr>
            <a:spLocks noGrp="1"/>
          </p:cNvSpPr>
          <p:nvPr>
            <p:ph type="sldNum" sz="quarter" idx="10"/>
          </p:nvPr>
        </p:nvSpPr>
        <p:spPr/>
        <p:txBody>
          <a:bodyPr/>
          <a:lstStyle/>
          <a:p>
            <a:fld id="{C1D4AA3A-6297-4A81-B074-FA71CC375327}" type="slidenum">
              <a:rPr lang="en-GB" smtClean="0"/>
              <a:t>12</a:t>
            </a:fld>
            <a:endParaRPr lang="en-GB"/>
          </a:p>
        </p:txBody>
      </p:sp>
    </p:spTree>
    <p:extLst>
      <p:ext uri="{BB962C8B-B14F-4D97-AF65-F5344CB8AC3E}">
        <p14:creationId xmlns:p14="http://schemas.microsoft.com/office/powerpoint/2010/main" val="3793260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13</a:t>
            </a:fld>
            <a:endParaRPr lang="en-GB"/>
          </a:p>
        </p:txBody>
      </p:sp>
    </p:spTree>
    <p:extLst>
      <p:ext uri="{BB962C8B-B14F-4D97-AF65-F5344CB8AC3E}">
        <p14:creationId xmlns:p14="http://schemas.microsoft.com/office/powerpoint/2010/main" val="694050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14</a:t>
            </a:fld>
            <a:endParaRPr lang="en-GB"/>
          </a:p>
        </p:txBody>
      </p:sp>
    </p:spTree>
    <p:extLst>
      <p:ext uri="{BB962C8B-B14F-4D97-AF65-F5344CB8AC3E}">
        <p14:creationId xmlns:p14="http://schemas.microsoft.com/office/powerpoint/2010/main" val="1502389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15</a:t>
            </a:fld>
            <a:endParaRPr lang="en-GB"/>
          </a:p>
        </p:txBody>
      </p:sp>
    </p:spTree>
    <p:extLst>
      <p:ext uri="{BB962C8B-B14F-4D97-AF65-F5344CB8AC3E}">
        <p14:creationId xmlns:p14="http://schemas.microsoft.com/office/powerpoint/2010/main" val="4010373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16</a:t>
            </a:fld>
            <a:endParaRPr lang="en-GB"/>
          </a:p>
        </p:txBody>
      </p:sp>
    </p:spTree>
    <p:extLst>
      <p:ext uri="{BB962C8B-B14F-4D97-AF65-F5344CB8AC3E}">
        <p14:creationId xmlns:p14="http://schemas.microsoft.com/office/powerpoint/2010/main" val="3354503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17</a:t>
            </a:fld>
            <a:endParaRPr lang="en-GB"/>
          </a:p>
        </p:txBody>
      </p:sp>
    </p:spTree>
    <p:extLst>
      <p:ext uri="{BB962C8B-B14F-4D97-AF65-F5344CB8AC3E}">
        <p14:creationId xmlns:p14="http://schemas.microsoft.com/office/powerpoint/2010/main" val="2686000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18</a:t>
            </a:fld>
            <a:endParaRPr lang="en-GB"/>
          </a:p>
        </p:txBody>
      </p:sp>
    </p:spTree>
    <p:extLst>
      <p:ext uri="{BB962C8B-B14F-4D97-AF65-F5344CB8AC3E}">
        <p14:creationId xmlns:p14="http://schemas.microsoft.com/office/powerpoint/2010/main" val="2746505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Timing:</a:t>
            </a:r>
            <a:r>
              <a:rPr lang="en-GB" sz="1200" baseline="0" dirty="0"/>
              <a:t>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Aim</a:t>
            </a:r>
            <a:r>
              <a:rPr lang="en-GB" sz="1200" b="1" baseline="0"/>
              <a:t>: </a:t>
            </a:r>
            <a:r>
              <a:rPr lang="en-GB" sz="1200" b="0" baseline="0"/>
              <a:t>to introduce and embed this week’s new vocabulary</a:t>
            </a:r>
            <a:endParaRPr lang="en-GB" sz="1200" b="1" baseline="0" dirty="0"/>
          </a:p>
          <a:p>
            <a:br>
              <a:rPr lang="en-GB" dirty="0"/>
            </a:br>
            <a:r>
              <a:rPr lang="en-GB" b="1" dirty="0"/>
              <a:t>Procedure:</a:t>
            </a:r>
          </a:p>
          <a:p>
            <a:r>
              <a:rPr lang="en-GB" b="0" dirty="0"/>
              <a:t>1.</a:t>
            </a:r>
            <a:r>
              <a:rPr lang="en-GB" b="0" baseline="0" dirty="0"/>
              <a:t> </a:t>
            </a:r>
            <a:r>
              <a:rPr lang="en-GB" dirty="0"/>
              <a:t>Pupils</a:t>
            </a:r>
            <a:r>
              <a:rPr lang="en-GB" baseline="0" dirty="0"/>
              <a:t> either work by themselves or in pairs, reading out the words and studying their English meaning (1 minute). Teachers can click the ‘</a:t>
            </a:r>
            <a:r>
              <a:rPr lang="en-GB" baseline="0" dirty="0" err="1"/>
              <a:t>inicio</a:t>
            </a:r>
            <a:r>
              <a:rPr lang="en-GB" baseline="0" dirty="0"/>
              <a:t>’ button’ to start the timer, or use their own timer.</a:t>
            </a:r>
          </a:p>
          <a:p>
            <a:r>
              <a:rPr lang="en-GB" baseline="0" dirty="0"/>
              <a:t>2</a:t>
            </a:r>
            <a:r>
              <a:rPr lang="en-GB" baseline="0"/>
              <a:t>. Click </a:t>
            </a:r>
            <a:r>
              <a:rPr lang="en-GB" baseline="0" dirty="0"/>
              <a:t>to remove English meanings and the students try to recall them, looking at the Spanish (1 minute).</a:t>
            </a:r>
          </a:p>
          <a:p>
            <a:r>
              <a:rPr lang="en-GB" baseline="0" dirty="0"/>
              <a:t>3. Then the Spanish meaning are removed on the next click and the students try to recall them, looking at the English (1 minute).</a:t>
            </a:r>
          </a:p>
          <a:p>
            <a:r>
              <a:rPr lang="en-GB" baseline="0" dirty="0"/>
              <a:t>4. 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r>
              <a:rPr lang="en-GB" baseline="0" dirty="0">
                <a:sym typeface="Wingdings" panose="05000000000000000000" pitchFamily="2" charset="2"/>
              </a:rPr>
              <a:t>Clicking once activates a short additional explanation of how ‘todo’ requires gender and number marking. Each part of the explanation is animated to appear separately to help students to follow it step by step. It may also be useful to make explicit that a separate word for ‘of’ isn’t used after ‘todo’, unlike in English. Note that the use of ‘todo’ as a pronoun (to mean ‘everything’) will be taught in Year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According to the RAE, ‘responder’ may be followed by the preposition ‘a’ or simply by a direct object. ‘Responder una pregunta’ and ‘responder </a:t>
            </a:r>
            <a:r>
              <a:rPr lang="en-GB" b="1" baseline="0" dirty="0">
                <a:sym typeface="Wingdings" panose="05000000000000000000" pitchFamily="2" charset="2"/>
              </a:rPr>
              <a:t>a</a:t>
            </a:r>
            <a:r>
              <a:rPr lang="en-GB" baseline="0" dirty="0">
                <a:sym typeface="Wingdings" panose="05000000000000000000" pitchFamily="2" charset="2"/>
              </a:rPr>
              <a:t> una pregunta’ are both therefore correct. The equivalent in English requires ‘to’ when there is a complement (‘respond to’, ‘reply to’). As this is a point of cross-linguistic similarity, we use the preposition ‘a’ in such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a:t>
            </a:r>
            <a:r>
              <a:rPr lang="en-GB" baseline="0" dirty="0" err="1">
                <a:sym typeface="Wingdings" panose="05000000000000000000" pitchFamily="2" charset="2"/>
              </a:rPr>
              <a:t>Compañero</a:t>
            </a:r>
            <a:r>
              <a:rPr lang="en-GB" baseline="0" dirty="0">
                <a:sym typeface="Wingdings" panose="05000000000000000000" pitchFamily="2" charset="2"/>
              </a:rPr>
              <a:t>’ [551] was taught in 2.2.2 and is revisited this week in the scheme of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Vocabulary introduced this week:</a:t>
            </a:r>
          </a:p>
          <a:p>
            <a:pPr marL="0" lvl="0" indent="0" algn="l" rtl="0">
              <a:spcBef>
                <a:spcPts val="0"/>
              </a:spcBef>
              <a:spcAft>
                <a:spcPts val="0"/>
              </a:spcAft>
              <a:buNone/>
            </a:pPr>
            <a:r>
              <a:rPr lang="es-ES" sz="1200" b="0" i="0" u="none" strike="noStrike" kern="1200" dirty="0">
                <a:solidFill>
                  <a:schemeClr val="tx1"/>
                </a:solidFill>
                <a:effectLst/>
                <a:latin typeface="+mn-lt"/>
                <a:ea typeface="+mn-ea"/>
                <a:cs typeface="+mn-cs"/>
              </a:rPr>
              <a:t>responder (a) [464]; recibir [216]; abrir [246]; correo [1638]; electrónico [1619]; mensaje [847]; ordenador [2624]; llamada [1324]; todo [472]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Source of frequency rankings: </a:t>
            </a:r>
            <a:r>
              <a:rPr lang="en-GB" sz="1200" baseline="0" dirty="0"/>
              <a:t>Davies, M. &amp; Davies, K. (2018). </a:t>
            </a:r>
            <a:r>
              <a:rPr lang="en-GB" sz="1200" i="1" baseline="0" dirty="0"/>
              <a:t>A frequency dictionary of Spanish: Core vocabulary for learners </a:t>
            </a:r>
            <a:r>
              <a:rPr lang="en-GB" sz="1200" i="0" baseline="0" dirty="0"/>
              <a:t>(2</a:t>
            </a:r>
            <a:r>
              <a:rPr lang="en-GB" sz="1200" i="0" baseline="30000" dirty="0"/>
              <a:t>nd</a:t>
            </a:r>
            <a:r>
              <a:rPr lang="en-GB" sz="1200" i="0" baseline="0" dirty="0"/>
              <a:t> ed.)</a:t>
            </a:r>
            <a:r>
              <a:rPr lang="en-GB" sz="1200" baseline="0" dirty="0"/>
              <a:t>. London: Routledge.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endParaRPr lang="en-GB"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40208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‘j’ </a:t>
            </a:r>
            <a:r>
              <a:rPr lang="en-GB" baseline="0" dirty="0"/>
              <a:t>and then present and practise the pronunciation of the </a:t>
            </a:r>
            <a:r>
              <a:rPr lang="en-GB" b="1" baseline="0" dirty="0"/>
              <a:t>source word ‘</a:t>
            </a:r>
            <a:r>
              <a:rPr lang="en-GB" b="1" baseline="0" dirty="0" err="1"/>
              <a:t>ojo</a:t>
            </a:r>
            <a:r>
              <a:rPr lang="en-GB" b="1" baseline="0" dirty="0"/>
              <a:t>’.</a:t>
            </a:r>
            <a:endParaRPr lang="en-GB" b="0" baseline="0" dirty="0"/>
          </a:p>
          <a:p>
            <a:endParaRPr lang="en-GB" dirty="0"/>
          </a:p>
          <a:p>
            <a:r>
              <a:rPr lang="en-GB" dirty="0"/>
              <a:t>A possible gesture for this source word would be to point towards your eye</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05973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Century Gothic" panose="020B0502020202020204" pitchFamily="34" charset="0"/>
              </a:rPr>
              <a:t>Timing</a:t>
            </a:r>
            <a:r>
              <a:rPr lang="en-GB" sz="1200" baseline="0" dirty="0">
                <a:solidFill>
                  <a:srgbClr val="002060"/>
                </a:solidFill>
                <a:latin typeface="Century Gothic" panose="020B0502020202020204" pitchFamily="34" charset="0"/>
              </a:rPr>
              <a:t>: 2 minutes</a:t>
            </a:r>
          </a:p>
          <a:p>
            <a:endParaRPr lang="en-GB" sz="1200" baseline="0" dirty="0">
              <a:solidFill>
                <a:srgbClr val="002060"/>
              </a:solidFill>
              <a:latin typeface="Century Gothic" panose="020B0502020202020204" pitchFamily="34" charset="0"/>
            </a:endParaRPr>
          </a:p>
          <a:p>
            <a:r>
              <a:rPr lang="en-GB" b="1" dirty="0"/>
              <a:t>Aim</a:t>
            </a:r>
            <a:r>
              <a:rPr lang="en-GB" b="1"/>
              <a:t>:</a:t>
            </a:r>
            <a:r>
              <a:rPr lang="en-GB" b="1" baseline="0"/>
              <a:t> </a:t>
            </a:r>
            <a:r>
              <a:rPr lang="en-GB"/>
              <a:t>to introduce </a:t>
            </a:r>
            <a:r>
              <a:rPr lang="en-GB" dirty="0"/>
              <a:t>the –en ending for 3</a:t>
            </a:r>
            <a:r>
              <a:rPr lang="en-GB" baseline="30000" dirty="0"/>
              <a:t>rd</a:t>
            </a:r>
            <a:r>
              <a:rPr lang="en-GB" dirty="0"/>
              <a:t> person plural forms of ‘–</a:t>
            </a:r>
            <a:r>
              <a:rPr lang="en-GB" dirty="0" err="1"/>
              <a:t>er</a:t>
            </a:r>
            <a:r>
              <a:rPr lang="en-GB" dirty="0"/>
              <a:t>’ and ‘–</a:t>
            </a:r>
            <a:r>
              <a:rPr lang="en-GB" dirty="0" err="1"/>
              <a:t>ir</a:t>
            </a:r>
            <a:r>
              <a:rPr lang="en-GB" dirty="0"/>
              <a:t>’ verbs.</a:t>
            </a:r>
            <a:r>
              <a:rPr lang="en-GB" baseline="0" dirty="0"/>
              <a:t> It is contrasted with the –e ending for 3</a:t>
            </a:r>
            <a:r>
              <a:rPr lang="en-GB" baseline="30000" dirty="0"/>
              <a:t>rd</a:t>
            </a:r>
            <a:r>
              <a:rPr lang="en-GB" baseline="0" dirty="0"/>
              <a:t> person singular (taught in 3.1.4).</a:t>
            </a:r>
          </a:p>
          <a:p>
            <a:endParaRPr lang="en-GB" baseline="0" dirty="0"/>
          </a:p>
          <a:p>
            <a:r>
              <a:rPr lang="en-GB" b="1" baseline="0" dirty="0"/>
              <a:t>Procedure:</a:t>
            </a:r>
          </a:p>
          <a:p>
            <a:r>
              <a:rPr lang="en-GB" b="0" baseline="0" dirty="0"/>
              <a:t>1</a:t>
            </a:r>
            <a:r>
              <a:rPr lang="en-GB" b="0" baseline="0"/>
              <a:t>. Click </a:t>
            </a:r>
            <a:r>
              <a:rPr lang="en-GB" b="0" baseline="0" dirty="0"/>
              <a:t>to go through the explanation and examples on this slide.</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723759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endParaRPr lang="en-GB" b="1" dirty="0"/>
          </a:p>
          <a:p>
            <a:r>
              <a:rPr lang="en-GB" b="1" baseline="0" dirty="0"/>
              <a:t>Timing: </a:t>
            </a:r>
            <a:r>
              <a:rPr lang="en-GB" b="0" baseline="0" dirty="0"/>
              <a:t>: 2 minutes</a:t>
            </a:r>
          </a:p>
          <a:p>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a:t>to provide </a:t>
            </a:r>
            <a:r>
              <a:rPr lang="en-GB" b="0" baseline="0"/>
              <a:t>further </a:t>
            </a:r>
            <a:r>
              <a:rPr lang="en-GB" b="0" baseline="0" dirty="0"/>
              <a:t>examples that can be used to reinforce to </a:t>
            </a:r>
            <a:r>
              <a:rPr lang="en-GB" b="0" baseline="0"/>
              <a:t>the difference in meaning </a:t>
            </a:r>
            <a:r>
              <a:rPr lang="en-GB" b="0" baseline="0" dirty="0"/>
              <a:t>between the ‘–e’ and ‘–en’ endings, together with the vocabulary introduced this lesson.</a:t>
            </a:r>
          </a:p>
          <a:p>
            <a:endParaRPr lang="en-GB" b="1" dirty="0"/>
          </a:p>
          <a:p>
            <a:r>
              <a:rPr lang="en-GB" b="1" dirty="0"/>
              <a:t>Procedure:</a:t>
            </a:r>
          </a:p>
          <a:p>
            <a:pPr marL="228600" indent="-228600">
              <a:buAutoNum type="arabicPeriod"/>
            </a:pPr>
            <a:r>
              <a:rPr lang="en-GB" b="0" baseline="0" dirty="0"/>
              <a:t>Teachers show the Spanish and ask students to translate into English, before showing the answer. </a:t>
            </a:r>
          </a:p>
          <a:p>
            <a:pPr marL="228600" indent="-228600">
              <a:buAutoNum type="arabicPeriod"/>
            </a:pPr>
            <a:r>
              <a:rPr lang="en-GB" b="0" baseline="0" dirty="0"/>
              <a:t>Follow the same process for each of the examples.</a:t>
            </a:r>
            <a:endParaRPr lang="en-GB" b="0" dirty="0"/>
          </a:p>
          <a:p>
            <a:endParaRPr lang="en-GB" b="1" dirty="0"/>
          </a:p>
          <a:p>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9747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Timing</a:t>
            </a:r>
            <a:r>
              <a:rPr lang="en-GB" sz="1200" kern="1200" baseline="0" dirty="0">
                <a:solidFill>
                  <a:schemeClr val="tx1"/>
                </a:solidFill>
                <a:effectLst/>
                <a:latin typeface="+mn-lt"/>
                <a:ea typeface="+mn-ea"/>
                <a:cs typeface="+mn-cs"/>
              </a:rPr>
              <a:t>: 6 minutes</a:t>
            </a:r>
            <a:br>
              <a:rPr lang="en-GB" sz="1200" kern="1200" baseline="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reading exercise </a:t>
            </a:r>
            <a:r>
              <a:rPr lang="en-GB" sz="1200" b="0" kern="1200" baseline="0">
                <a:solidFill>
                  <a:schemeClr val="tx1"/>
                </a:solidFill>
                <a:effectLst/>
                <a:latin typeface="+mn-lt"/>
                <a:ea typeface="+mn-ea"/>
                <a:cs typeface="+mn-cs"/>
              </a:rPr>
              <a:t>to practise distinguishing between ‘-</a:t>
            </a:r>
            <a:r>
              <a:rPr lang="en-GB" sz="1200" b="0" kern="1200" baseline="0" dirty="0" err="1">
                <a:solidFill>
                  <a:schemeClr val="tx1"/>
                </a:solidFill>
                <a:effectLst/>
                <a:latin typeface="+mn-lt"/>
                <a:ea typeface="+mn-ea"/>
                <a:cs typeface="+mn-cs"/>
              </a:rPr>
              <a:t>er</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ir</a:t>
            </a:r>
            <a:r>
              <a:rPr lang="en-GB" sz="1200" b="0" kern="1200" baseline="0">
                <a:solidFill>
                  <a:schemeClr val="tx1"/>
                </a:solidFill>
                <a:effectLst/>
                <a:latin typeface="+mn-lt"/>
                <a:ea typeface="+mn-ea"/>
                <a:cs typeface="+mn-cs"/>
              </a:rPr>
              <a:t>’ verbs in the 3</a:t>
            </a:r>
            <a:r>
              <a:rPr lang="en-GB" sz="1200" b="0" kern="1200" baseline="30000">
                <a:solidFill>
                  <a:schemeClr val="tx1"/>
                </a:solidFill>
                <a:effectLst/>
                <a:latin typeface="+mn-lt"/>
                <a:ea typeface="+mn-ea"/>
                <a:cs typeface="+mn-cs"/>
              </a:rPr>
              <a:t>rd</a:t>
            </a:r>
            <a:r>
              <a:rPr lang="en-GB" sz="1200" b="0" kern="1200" baseline="0">
                <a:solidFill>
                  <a:schemeClr val="tx1"/>
                </a:solidFill>
                <a:effectLst/>
                <a:latin typeface="+mn-lt"/>
                <a:ea typeface="+mn-ea"/>
                <a:cs typeface="+mn-cs"/>
              </a:rPr>
              <a:t> person singular and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a:solidFill>
                  <a:schemeClr val="tx1"/>
                </a:solidFill>
                <a:effectLst/>
                <a:latin typeface="+mn-lt"/>
                <a:ea typeface="+mn-ea"/>
                <a:cs typeface="+mn-cs"/>
              </a:rPr>
              <a:t>Students </a:t>
            </a:r>
            <a:r>
              <a:rPr lang="en-GB" sz="1200" kern="1200" baseline="0" dirty="0">
                <a:solidFill>
                  <a:schemeClr val="tx1"/>
                </a:solidFill>
                <a:effectLst/>
                <a:latin typeface="+mn-lt"/>
                <a:ea typeface="+mn-ea"/>
                <a:cs typeface="+mn-cs"/>
              </a:rPr>
              <a:t>write 1-10 in their books and ‘he’ or ‘they’ for each.  Answers appear on each mouse </a:t>
            </a:r>
            <a:r>
              <a:rPr lang="en-GB" sz="1200" kern="1200" baseline="0">
                <a:solidFill>
                  <a:schemeClr val="tx1"/>
                </a:solidFill>
                <a:effectLst/>
                <a:latin typeface="+mn-lt"/>
                <a:ea typeface="+mn-ea"/>
                <a:cs typeface="+mn-cs"/>
              </a:rPr>
              <a:t>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a:solidFill>
                  <a:schemeClr val="tx1"/>
                </a:solidFill>
                <a:effectLst/>
                <a:latin typeface="+mn-lt"/>
                <a:ea typeface="+mn-ea"/>
                <a:cs typeface="+mn-cs"/>
              </a:rPr>
              <a:t>Understanding of sentences should also be checked. Students could work in pairs to discuss the meanings of the sentences (see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a:t>
            </a:r>
            <a:r>
              <a:rPr lang="x-none" i="0" dirty="0"/>
              <a:t>Vender</a:t>
            </a:r>
            <a:r>
              <a:rPr lang="en-GB" i="0" dirty="0"/>
              <a:t>’</a:t>
            </a:r>
            <a:r>
              <a:rPr lang="x-none" i="0" dirty="0"/>
              <a:t> </a:t>
            </a:r>
            <a:r>
              <a:rPr lang="en-GB" sz="1200" kern="1200" dirty="0">
                <a:solidFill>
                  <a:schemeClr val="tx1"/>
                </a:solidFill>
                <a:effectLst/>
                <a:latin typeface="+mn-lt"/>
                <a:ea typeface="+mn-ea"/>
                <a:cs typeface="+mn-cs"/>
              </a:rPr>
              <a:t>will be taught early in Year 8 with other regular –er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‘Entiendo’ was taught</a:t>
            </a:r>
            <a:r>
              <a:rPr lang="en-GB" sz="1200" kern="1200" baseline="0" dirty="0">
                <a:solidFill>
                  <a:schemeClr val="tx1"/>
                </a:solidFill>
                <a:effectLst/>
                <a:latin typeface="+mn-lt"/>
                <a:ea typeface="+mn-ea"/>
                <a:cs typeface="+mn-cs"/>
              </a:rPr>
              <a:t> as a lexical item in Year 7, term 1.2.1. The same stem is used in the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so the verb was included in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C1D4AA3A-6297-4A81-B074-FA71CC375327}" type="slidenum">
              <a:rPr lang="en-GB" smtClean="0"/>
              <a:t>22</a:t>
            </a:fld>
            <a:endParaRPr lang="en-GB"/>
          </a:p>
        </p:txBody>
      </p:sp>
    </p:spTree>
    <p:extLst>
      <p:ext uri="{BB962C8B-B14F-4D97-AF65-F5344CB8AC3E}">
        <p14:creationId xmlns:p14="http://schemas.microsoft.com/office/powerpoint/2010/main" val="2834534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n-GB" dirty="0"/>
              <a:t> 4 minutes</a:t>
            </a:r>
          </a:p>
          <a:p>
            <a:endParaRPr lang="en-GB" dirty="0"/>
          </a:p>
          <a:p>
            <a:r>
              <a:rPr lang="en-GB" b="1" dirty="0"/>
              <a:t>Aim</a:t>
            </a:r>
            <a:r>
              <a:rPr lang="en-GB" b="1"/>
              <a:t>: </a:t>
            </a:r>
            <a:r>
              <a:rPr lang="en-GB" b="0"/>
              <a:t>to check understanding of the sentences on the previous slide.</a:t>
            </a:r>
            <a:endParaRPr lang="en-GB" b="1" dirty="0"/>
          </a:p>
          <a:p>
            <a:endParaRPr lang="en-GB" dirty="0"/>
          </a:p>
          <a:p>
            <a:r>
              <a:rPr lang="en-GB" b="1" dirty="0"/>
              <a:t>Procedure:</a:t>
            </a:r>
          </a:p>
          <a:p>
            <a:pPr marL="228600" indent="-228600">
              <a:buAutoNum type="arabicPeriod"/>
            </a:pPr>
            <a:r>
              <a:rPr lang="en-GB"/>
              <a:t>Give </a:t>
            </a:r>
            <a:r>
              <a:rPr lang="en-GB" dirty="0"/>
              <a:t>students 2</a:t>
            </a:r>
            <a:r>
              <a:rPr lang="en-GB" baseline="0" dirty="0"/>
              <a:t> minutes to work through the sentences with a partner, translating the sentences orally into English. </a:t>
            </a:r>
          </a:p>
          <a:p>
            <a:pPr marL="228600" indent="-228600">
              <a:buAutoNum type="arabicPeriod"/>
            </a:pPr>
            <a:r>
              <a:rPr lang="en-GB" baseline="0"/>
              <a:t>Then encourage </a:t>
            </a:r>
            <a:r>
              <a:rPr lang="en-GB" baseline="0" dirty="0"/>
              <a:t>choral oral translations in whole class feedback. </a:t>
            </a:r>
          </a:p>
          <a:p>
            <a:pPr marL="0" indent="0">
              <a:buNone/>
            </a:pPr>
            <a:endParaRPr lang="en-GB" baseline="0" dirty="0"/>
          </a:p>
          <a:p>
            <a:pPr marL="0" indent="0">
              <a:buNone/>
            </a:pPr>
            <a:r>
              <a:rPr lang="en-GB" b="1" baseline="0" dirty="0"/>
              <a:t>Notes:</a:t>
            </a:r>
          </a:p>
          <a:p>
            <a:pPr marL="0" indent="0">
              <a:buNone/>
            </a:pPr>
            <a:r>
              <a:rPr lang="en-GB" baseline="0" dirty="0"/>
              <a:t>Note that in the context of the activity, the 3</a:t>
            </a:r>
            <a:r>
              <a:rPr lang="en-GB" baseline="30000" dirty="0"/>
              <a:t>rd</a:t>
            </a:r>
            <a:r>
              <a:rPr lang="en-GB" baseline="0" dirty="0"/>
              <a:t> person singular verbs refer to ‘he’. However, teachers could ask ‘Y ¿cómo se dice ‘</a:t>
            </a:r>
            <a:r>
              <a:rPr lang="en-GB" i="1" baseline="0" dirty="0"/>
              <a:t>she</a:t>
            </a:r>
            <a:r>
              <a:rPr lang="en-GB" baseline="0" dirty="0"/>
              <a:t> reads conversations?’, to check understanding that the same verb form is used.  </a:t>
            </a:r>
          </a:p>
        </p:txBody>
      </p:sp>
      <p:sp>
        <p:nvSpPr>
          <p:cNvPr id="4" name="Marcador de número de diapositiva 3"/>
          <p:cNvSpPr>
            <a:spLocks noGrp="1"/>
          </p:cNvSpPr>
          <p:nvPr>
            <p:ph type="sldNum" sz="quarter" idx="5"/>
          </p:nvPr>
        </p:nvSpPr>
        <p:spPr/>
        <p:txBody>
          <a:bodyPr/>
          <a:lstStyle/>
          <a:p>
            <a:fld id="{C1D4AA3A-6297-4A81-B074-FA71CC375327}" type="slidenum">
              <a:rPr lang="en-GB" smtClean="0"/>
              <a:t>23</a:t>
            </a:fld>
            <a:endParaRPr lang="en-GB"/>
          </a:p>
        </p:txBody>
      </p:sp>
    </p:spTree>
    <p:extLst>
      <p:ext uri="{BB962C8B-B14F-4D97-AF65-F5344CB8AC3E}">
        <p14:creationId xmlns:p14="http://schemas.microsoft.com/office/powerpoint/2010/main" val="3139846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aseline="0"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a:t>
            </a:r>
            <a:r>
              <a:rPr lang="en-GB" b="1" baseline="0" dirty="0"/>
              <a:t> </a:t>
            </a:r>
            <a:r>
              <a:rPr lang="en-GB" sz="1200" b="0" kern="1200" baseline="0" dirty="0">
                <a:solidFill>
                  <a:schemeClr val="tx1"/>
                </a:solidFill>
                <a:effectLst/>
                <a:latin typeface="+mn-lt"/>
                <a:ea typeface="+mn-ea"/>
                <a:cs typeface="+mn-cs"/>
              </a:rPr>
              <a:t>exercise </a:t>
            </a:r>
            <a:r>
              <a:rPr lang="en-GB" sz="1200" b="0" kern="1200" baseline="0">
                <a:solidFill>
                  <a:schemeClr val="tx1"/>
                </a:solidFill>
                <a:effectLst/>
                <a:latin typeface="+mn-lt"/>
                <a:ea typeface="+mn-ea"/>
                <a:cs typeface="+mn-cs"/>
              </a:rPr>
              <a:t>to practise undersatnding </a:t>
            </a:r>
            <a:r>
              <a:rPr lang="en-GB" sz="1200" b="0" kern="1200" baseline="0" dirty="0">
                <a:solidFill>
                  <a:schemeClr val="tx1"/>
                </a:solidFill>
                <a:effectLst/>
                <a:latin typeface="+mn-lt"/>
                <a:ea typeface="+mn-ea"/>
                <a:cs typeface="+mn-cs"/>
              </a:rPr>
              <a:t>the 3</a:t>
            </a:r>
            <a:r>
              <a:rPr lang="en-GB" sz="1200" b="0" kern="1200" baseline="30000" dirty="0">
                <a:solidFill>
                  <a:schemeClr val="tx1"/>
                </a:solidFill>
                <a:effectLst/>
                <a:latin typeface="+mn-lt"/>
                <a:ea typeface="+mn-ea"/>
                <a:cs typeface="+mn-cs"/>
              </a:rPr>
              <a:t>rd</a:t>
            </a:r>
            <a:r>
              <a:rPr lang="en-GB" sz="1200" b="0" kern="1200" baseline="0" dirty="0">
                <a:solidFill>
                  <a:schemeClr val="tx1"/>
                </a:solidFill>
                <a:effectLst/>
                <a:latin typeface="+mn-lt"/>
                <a:ea typeface="+mn-ea"/>
                <a:cs typeface="+mn-cs"/>
              </a:rPr>
              <a:t> person singular and plural endings of ‘-</a:t>
            </a:r>
            <a:r>
              <a:rPr lang="en-GB" sz="1200" b="0" kern="1200" baseline="0" dirty="0" err="1">
                <a:solidFill>
                  <a:schemeClr val="tx1"/>
                </a:solidFill>
                <a:effectLst/>
                <a:latin typeface="+mn-lt"/>
                <a:ea typeface="+mn-ea"/>
                <a:cs typeface="+mn-cs"/>
              </a:rPr>
              <a:t>er</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ir</a:t>
            </a:r>
            <a:r>
              <a:rPr lang="en-GB" sz="1200" b="0" kern="1200" baseline="0">
                <a:solidFill>
                  <a:schemeClr val="tx1"/>
                </a:solidFill>
                <a:effectLst/>
                <a:latin typeface="+mn-lt"/>
                <a:ea typeface="+mn-ea"/>
                <a:cs typeface="+mn-cs"/>
              </a:rPr>
              <a:t>’ verbs.</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Students should copy the grid into their exercise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a:solidFill>
                  <a:schemeClr val="tx1"/>
                </a:solidFill>
                <a:effectLst/>
                <a:latin typeface="+mn-lt"/>
                <a:ea typeface="+mn-ea"/>
                <a:cs typeface="+mn-cs"/>
              </a:rPr>
              <a:t>Click </a:t>
            </a:r>
            <a:r>
              <a:rPr lang="en-GB" sz="1200" b="0" kern="1200" baseline="0" dirty="0">
                <a:solidFill>
                  <a:schemeClr val="tx1"/>
                </a:solidFill>
                <a:effectLst/>
                <a:latin typeface="+mn-lt"/>
                <a:ea typeface="+mn-ea"/>
                <a:cs typeface="+mn-cs"/>
              </a:rPr>
              <a:t>on the number button to play the recording.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Student tick either the ‘she’ or the ‘they’ column. On the second listen they can decide if this is a normal activity or not based on their own experience.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a:solidFill>
                  <a:schemeClr val="tx1"/>
                </a:solidFill>
                <a:effectLst/>
                <a:latin typeface="+mn-lt"/>
                <a:ea typeface="+mn-ea"/>
                <a:cs typeface="+mn-cs"/>
              </a:rPr>
              <a:t>Click </a:t>
            </a:r>
            <a:r>
              <a:rPr lang="en-GB" sz="1200" b="0" kern="1200" baseline="0" dirty="0">
                <a:solidFill>
                  <a:schemeClr val="tx1"/>
                </a:solidFill>
                <a:effectLst/>
                <a:latin typeface="+mn-lt"/>
                <a:ea typeface="+mn-ea"/>
                <a:cs typeface="+mn-cs"/>
              </a:rPr>
              <a:t>to go through the answers (no answers are given for the ‘</a:t>
            </a:r>
            <a:r>
              <a:rPr lang="en-GB" sz="1200" b="0" kern="1200" baseline="0" dirty="0" err="1">
                <a:solidFill>
                  <a:schemeClr val="tx1"/>
                </a:solidFill>
                <a:effectLst/>
                <a:latin typeface="+mn-lt"/>
                <a:ea typeface="+mn-ea"/>
                <a:cs typeface="+mn-cs"/>
              </a:rPr>
              <a:t>es</a:t>
            </a:r>
            <a:r>
              <a:rPr lang="en-GB" sz="1200" b="0" kern="1200" baseline="0" dirty="0">
                <a:solidFill>
                  <a:schemeClr val="tx1"/>
                </a:solidFill>
                <a:effectLst/>
                <a:latin typeface="+mn-lt"/>
                <a:ea typeface="+mn-ea"/>
                <a:cs typeface="+mn-cs"/>
              </a:rPr>
              <a:t> normal’ column.</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endParaRPr lang="en-GB" baseline="0" dirty="0"/>
          </a:p>
          <a:p>
            <a:pPr marL="228600" lvl="0" indent="-228600" algn="l" rtl="0">
              <a:spcBef>
                <a:spcPts val="0"/>
              </a:spcBef>
              <a:spcAft>
                <a:spcPts val="0"/>
              </a:spcAft>
              <a:buAutoNum type="arabicPeriod"/>
            </a:pPr>
            <a:r>
              <a:rPr lang="en-GB" baseline="0" dirty="0"/>
              <a:t>Abren correos electrónicos.</a:t>
            </a:r>
          </a:p>
          <a:p>
            <a:pPr marL="228600" lvl="0" indent="-228600" algn="l" rtl="0">
              <a:spcBef>
                <a:spcPts val="0"/>
              </a:spcBef>
              <a:spcAft>
                <a:spcPts val="0"/>
              </a:spcAft>
              <a:buAutoNum type="arabicPeriod"/>
            </a:pPr>
            <a:r>
              <a:rPr lang="en-GB" baseline="0" dirty="0"/>
              <a:t>Escribe textos en Wikipedia.</a:t>
            </a:r>
          </a:p>
          <a:p>
            <a:pPr marL="228600" lvl="0" indent="-228600" algn="l" rtl="0">
              <a:spcBef>
                <a:spcPts val="0"/>
              </a:spcBef>
              <a:spcAft>
                <a:spcPts val="0"/>
              </a:spcAft>
              <a:buAutoNum type="arabicPeriod"/>
            </a:pPr>
            <a:r>
              <a:rPr lang="en-GB" baseline="0" dirty="0"/>
              <a:t>Lee libros electrónicos.</a:t>
            </a:r>
          </a:p>
          <a:p>
            <a:pPr marL="228600" lvl="0" indent="-228600" algn="l" rtl="0">
              <a:spcBef>
                <a:spcPts val="0"/>
              </a:spcBef>
              <a:spcAft>
                <a:spcPts val="0"/>
              </a:spcAft>
              <a:buAutoNum type="arabicPeriod"/>
            </a:pPr>
            <a:r>
              <a:rPr lang="en-GB" baseline="0" dirty="0"/>
              <a:t>Responden a llamadas.</a:t>
            </a:r>
          </a:p>
          <a:p>
            <a:pPr marL="228600" lvl="0" indent="-228600" algn="l" rtl="0">
              <a:spcBef>
                <a:spcPts val="0"/>
              </a:spcBef>
              <a:spcAft>
                <a:spcPts val="0"/>
              </a:spcAft>
              <a:buAutoNum type="arabicPeriod"/>
            </a:pPr>
            <a:r>
              <a:rPr lang="en-GB" baseline="0" dirty="0"/>
              <a:t>Aprende idiomas en internet.</a:t>
            </a:r>
          </a:p>
          <a:p>
            <a:pPr marL="228600" lvl="0" indent="-228600" algn="l" rtl="0">
              <a:spcBef>
                <a:spcPts val="0"/>
              </a:spcBef>
              <a:spcAft>
                <a:spcPts val="0"/>
              </a:spcAft>
              <a:buAutoNum type="arabicPeriod"/>
            </a:pPr>
            <a:r>
              <a:rPr lang="en-GB" baseline="0" dirty="0"/>
              <a:t>Recibe mensajes en Skype.</a:t>
            </a:r>
          </a:p>
          <a:p>
            <a:pPr marL="228600" lvl="0" indent="-228600" algn="l" rtl="0">
              <a:spcBef>
                <a:spcPts val="0"/>
              </a:spcBef>
              <a:spcAft>
                <a:spcPts val="0"/>
              </a:spcAft>
              <a:buAutoNum type="arabicPeriod"/>
            </a:pPr>
            <a:r>
              <a:rPr lang="en-GB" baseline="0" dirty="0"/>
              <a:t>Leen mensajes en Facebook.</a:t>
            </a:r>
          </a:p>
          <a:p>
            <a:pPr marL="228600" lvl="0" indent="-228600" algn="l" rtl="0">
              <a:spcBef>
                <a:spcPts val="0"/>
              </a:spcBef>
              <a:spcAft>
                <a:spcPts val="0"/>
              </a:spcAft>
              <a:buAutoNum type="arabicPeriod"/>
            </a:pPr>
            <a:r>
              <a:rPr lang="en-GB" baseline="0" dirty="0"/>
              <a:t>Hacen muchas </a:t>
            </a:r>
            <a:r>
              <a:rPr lang="en-GB" baseline="0" dirty="0" err="1"/>
              <a:t>llamadas</a:t>
            </a:r>
            <a:r>
              <a:rPr lang="en-GB" baseline="0" dirty="0"/>
              <a:t>.</a:t>
            </a:r>
          </a:p>
          <a:p>
            <a:pPr marL="228600" lvl="0" indent="-228600" algn="l" rtl="0">
              <a:spcBef>
                <a:spcPts val="0"/>
              </a:spcBef>
              <a:spcAft>
                <a:spcPts val="0"/>
              </a:spcAft>
              <a:buAutoNum type="arabicPeriod"/>
            </a:pPr>
            <a:endParaRPr lang="en-GB" baseline="0" dirty="0"/>
          </a:p>
          <a:p>
            <a:pPr marL="0" lvl="0" indent="0" algn="l" rtl="0">
              <a:spcBef>
                <a:spcPts val="0"/>
              </a:spcBef>
              <a:spcAft>
                <a:spcPts val="0"/>
              </a:spcAft>
              <a:buNone/>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third column is included to give students the opportunity to consider the meaning of the sentence and give a personal response to it, based on their own experience.</a:t>
            </a:r>
            <a:r>
              <a:rPr lang="en-GB" b="0" baseline="0" dirty="0"/>
              <a:t> </a:t>
            </a:r>
          </a:p>
          <a:p>
            <a:pPr marL="0" lvl="0" indent="0" algn="l" rtl="0">
              <a:spcBef>
                <a:spcPts val="0"/>
              </a:spcBef>
              <a:spcAft>
                <a:spcPts val="0"/>
              </a:spcAft>
              <a:buNone/>
            </a:pPr>
            <a:endParaRPr lang="en-GB" b="1" baseline="0" dirty="0"/>
          </a:p>
          <a:p>
            <a:endParaRPr lang="x-none"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24</a:t>
            </a:fld>
            <a:endParaRPr lang="en-GB"/>
          </a:p>
        </p:txBody>
      </p:sp>
    </p:spTree>
    <p:extLst>
      <p:ext uri="{BB962C8B-B14F-4D97-AF65-F5344CB8AC3E}">
        <p14:creationId xmlns:p14="http://schemas.microsoft.com/office/powerpoint/2010/main" val="913571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15 minutes (for slides 22-26)</a:t>
            </a:r>
            <a:endParaRPr lang="en-GB" dirty="0"/>
          </a:p>
          <a:p>
            <a:endParaRPr lang="en-GB" b="1" dirty="0"/>
          </a:p>
          <a:p>
            <a:r>
              <a:rPr lang="en-GB" b="1" dirty="0"/>
              <a:t>Aim</a:t>
            </a:r>
            <a:r>
              <a:rPr lang="en-GB" b="1"/>
              <a:t>:</a:t>
            </a:r>
            <a:r>
              <a:rPr lang="en-GB" b="1" baseline="0"/>
              <a:t> </a:t>
            </a:r>
            <a:r>
              <a:rPr lang="en-GB"/>
              <a:t>to practise producing and understanding –er</a:t>
            </a:r>
            <a:r>
              <a:rPr lang="en-GB" baseline="0"/>
              <a:t> / –ir verbs in</a:t>
            </a:r>
            <a:r>
              <a:rPr lang="en-GB"/>
              <a:t> </a:t>
            </a:r>
            <a:r>
              <a:rPr lang="en-GB" dirty="0"/>
              <a:t>3</a:t>
            </a:r>
            <a:r>
              <a:rPr lang="en-GB" baseline="30000" dirty="0"/>
              <a:t>rd</a:t>
            </a:r>
            <a:r>
              <a:rPr lang="en-GB" dirty="0"/>
              <a:t> person singular </a:t>
            </a:r>
            <a:r>
              <a:rPr lang="en-GB"/>
              <a:t>and plural, as</a:t>
            </a:r>
            <a:r>
              <a:rPr lang="en-GB" baseline="0"/>
              <a:t> well as vocabulary</a:t>
            </a:r>
            <a:endParaRPr lang="en-GB"/>
          </a:p>
          <a:p>
            <a:endParaRPr lang="en-GB" dirty="0"/>
          </a:p>
          <a:p>
            <a:r>
              <a:rPr lang="en-GB" b="1" dirty="0"/>
              <a:t>Procedure:</a:t>
            </a:r>
          </a:p>
          <a:p>
            <a:pPr marL="228600" indent="-228600">
              <a:buAutoNum type="arabicPeriod"/>
            </a:pPr>
            <a:r>
              <a:rPr lang="en-GB" b="0" baseline="0" dirty="0"/>
              <a:t>This slide explains the speaking and listening activity. Teachers should hand out the speaking cards to help the students understand the activity before going through this slide and the next one which is a example. These cards are reproduced on slide 24 which should not be shown during the activity.</a:t>
            </a:r>
          </a:p>
          <a:p>
            <a:pPr marL="228600" indent="-228600">
              <a:buAutoNum type="arabicPeriod"/>
            </a:pPr>
            <a:r>
              <a:rPr lang="en-GB" dirty="0"/>
              <a:t>After person</a:t>
            </a:r>
            <a:r>
              <a:rPr lang="en-GB" baseline="0" dirty="0"/>
              <a:t> A</a:t>
            </a:r>
            <a:r>
              <a:rPr lang="en-GB" dirty="0"/>
              <a:t> says a sentence in Spanish, their partner will tick the corresponding box in the table, depending on what they hear: -e or –en. </a:t>
            </a:r>
          </a:p>
          <a:p>
            <a:pPr marL="228600" indent="-228600">
              <a:buAutoNum type="arabicPeriod"/>
            </a:pPr>
            <a:r>
              <a:rPr lang="en-GB" dirty="0"/>
              <a:t>Then, person B will also translate the sentences that they hear into English. There is a worked example on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For the listening part</a:t>
            </a:r>
            <a:r>
              <a:rPr lang="en-GB" b="0" baseline="0"/>
              <a:t>, ask </a:t>
            </a:r>
            <a:r>
              <a:rPr lang="en-GB" b="0" baseline="0" dirty="0"/>
              <a:t>students to copy the outline of the grid on slide 23 into their books, with numbers 1-5. </a:t>
            </a:r>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25</a:t>
            </a:fld>
            <a:endParaRPr lang="en-GB"/>
          </a:p>
        </p:txBody>
      </p:sp>
    </p:spTree>
    <p:extLst>
      <p:ext uri="{BB962C8B-B14F-4D97-AF65-F5344CB8AC3E}">
        <p14:creationId xmlns:p14="http://schemas.microsoft.com/office/powerpoint/2010/main" val="4023994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Example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may need to write the Spanish first before they translate it. It is sometimes challenging to listen and immediately translate. For this reason, in this example and on the answer slides we include both the Spanish and English sentences (slides 28-29). Students may benefit from checking that they correctly transcribed a sentence before attempting to translate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C1D4AA3A-6297-4A81-B074-FA71CC375327}" type="slidenum">
              <a:rPr lang="en-GB" smtClean="0"/>
              <a:t>26</a:t>
            </a:fld>
            <a:endParaRPr lang="en-GB"/>
          </a:p>
        </p:txBody>
      </p:sp>
    </p:spTree>
    <p:extLst>
      <p:ext uri="{BB962C8B-B14F-4D97-AF65-F5344CB8AC3E}">
        <p14:creationId xmlns:p14="http://schemas.microsoft.com/office/powerpoint/2010/main" val="4264773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SPEAKING</a:t>
            </a:r>
            <a:r>
              <a:rPr lang="en-GB" b="1" baseline="0" dirty="0"/>
              <a:t> CARDS - </a:t>
            </a:r>
            <a:r>
              <a:rPr lang="x-none" b="1" dirty="0"/>
              <a:t>DO NOT DISPLAY DURING ACTIVITY</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These</a:t>
            </a:r>
            <a:r>
              <a:rPr lang="en-GB" b="0" baseline="0" dirty="0"/>
              <a:t> are available to print in Word format. </a:t>
            </a:r>
            <a:endParaRPr lang="x-none" b="0"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27</a:t>
            </a:fld>
            <a:endParaRPr lang="en-GB"/>
          </a:p>
        </p:txBody>
      </p:sp>
    </p:spTree>
    <p:extLst>
      <p:ext uri="{BB962C8B-B14F-4D97-AF65-F5344CB8AC3E}">
        <p14:creationId xmlns:p14="http://schemas.microsoft.com/office/powerpoint/2010/main" val="3205488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x-none" b="1" dirty="0"/>
              <a:t>ANSWERS</a:t>
            </a:r>
            <a:r>
              <a:rPr lang="x-none" dirty="0"/>
              <a:t> </a:t>
            </a:r>
            <a:r>
              <a:rPr lang="x-none" b="1" dirty="0"/>
              <a:t>- DISPLAY AT THE END OF THE ACTIVITY</a:t>
            </a:r>
            <a:endParaRPr lang="en-GB" b="1" dirty="0"/>
          </a:p>
          <a:p>
            <a:endParaRPr lang="en-GB" b="1" dirty="0"/>
          </a:p>
          <a:p>
            <a:r>
              <a:rPr lang="en-GB" b="1" dirty="0"/>
              <a:t>Procedure:</a:t>
            </a:r>
          </a:p>
          <a:p>
            <a:r>
              <a:rPr lang="en-GB" b="0" dirty="0"/>
              <a:t>1.</a:t>
            </a:r>
            <a:r>
              <a:rPr lang="en-GB" b="0" baseline="0" dirty="0"/>
              <a:t> Teachers click to go through the answers on this slide and the next one for Persona A and B</a:t>
            </a:r>
            <a:endParaRPr lang="x-none" b="0"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28</a:t>
            </a:fld>
            <a:endParaRPr lang="en-GB"/>
          </a:p>
        </p:txBody>
      </p:sp>
    </p:spTree>
    <p:extLst>
      <p:ext uri="{BB962C8B-B14F-4D97-AF65-F5344CB8AC3E}">
        <p14:creationId xmlns:p14="http://schemas.microsoft.com/office/powerpoint/2010/main" val="3601461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x-none" b="1" dirty="0"/>
              <a:t>ANSWERS</a:t>
            </a:r>
            <a:r>
              <a:rPr lang="x-none" dirty="0"/>
              <a:t> </a:t>
            </a:r>
            <a:r>
              <a:rPr lang="x-none" b="1" dirty="0"/>
              <a:t>- DISPLAY AT THE END OF THE ACTIVITY</a:t>
            </a:r>
          </a:p>
        </p:txBody>
      </p:sp>
      <p:sp>
        <p:nvSpPr>
          <p:cNvPr id="4" name="Marcador de número de diapositiva 3"/>
          <p:cNvSpPr>
            <a:spLocks noGrp="1"/>
          </p:cNvSpPr>
          <p:nvPr>
            <p:ph type="sldNum" sz="quarter" idx="5"/>
          </p:nvPr>
        </p:nvSpPr>
        <p:spPr/>
        <p:txBody>
          <a:bodyPr/>
          <a:lstStyle/>
          <a:p>
            <a:fld id="{C1D4AA3A-6297-4A81-B074-FA71CC375327}" type="slidenum">
              <a:rPr lang="en-GB" smtClean="0"/>
              <a:t>29</a:t>
            </a:fld>
            <a:endParaRPr lang="en-GB"/>
          </a:p>
        </p:txBody>
      </p:sp>
    </p:spTree>
    <p:extLst>
      <p:ext uri="{BB962C8B-B14F-4D97-AF65-F5344CB8AC3E}">
        <p14:creationId xmlns:p14="http://schemas.microsoft.com/office/powerpoint/2010/main" val="139189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001279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OPTIONAL</a:t>
            </a:r>
          </a:p>
          <a:p>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aseline="0" dirty="0"/>
              <a:t> 8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a:t>additional </a:t>
            </a:r>
            <a:r>
              <a:rPr lang="en-GB" dirty="0"/>
              <a:t>practice using</a:t>
            </a:r>
            <a:r>
              <a:rPr lang="en-GB" baseline="0" dirty="0"/>
              <a:t> the</a:t>
            </a:r>
            <a:r>
              <a:rPr lang="x-none" dirty="0"/>
              <a:t> 3rd person singular and plural endings for –er and –ir verbs</a:t>
            </a:r>
            <a:r>
              <a:rPr lang="en-GB" dirty="0"/>
              <a:t>,</a:t>
            </a:r>
            <a:r>
              <a:rPr lang="en-GB" baseline="0" dirty="0"/>
              <a:t> along with new vocabulary. It could be given for homework or used to support extra consolidation of –er/-ir verbs at a later date.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look at the 8 picture chains and write sentences practising using the 3</a:t>
            </a:r>
            <a:r>
              <a:rPr lang="en-GB" b="0" baseline="30000" dirty="0"/>
              <a:t>rd</a:t>
            </a:r>
            <a:r>
              <a:rPr lang="en-GB" b="0" baseline="0" dirty="0"/>
              <a:t> person singular and plural.</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2. Once completed, the answers can be checked on the next two slides.</a:t>
            </a:r>
          </a:p>
          <a:p>
            <a:endParaRPr lang="en-GB" baseline="0"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30</a:t>
            </a:fld>
            <a:endParaRPr lang="en-GB"/>
          </a:p>
        </p:txBody>
      </p:sp>
    </p:spTree>
    <p:extLst>
      <p:ext uri="{BB962C8B-B14F-4D97-AF65-F5344CB8AC3E}">
        <p14:creationId xmlns:p14="http://schemas.microsoft.com/office/powerpoint/2010/main" val="85064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x-none" b="1" dirty="0"/>
              <a:t>Answers</a:t>
            </a:r>
            <a:r>
              <a:rPr lang="x-none" dirty="0"/>
              <a:t> - Optional activity for extra practice o</a:t>
            </a:r>
            <a:r>
              <a:rPr lang="en-GB" dirty="0"/>
              <a:t>f</a:t>
            </a:r>
            <a:r>
              <a:rPr lang="x-none" dirty="0"/>
              <a:t> 3rd person singular and plural endings for –er and –ir verbs.</a:t>
            </a:r>
          </a:p>
        </p:txBody>
      </p:sp>
      <p:sp>
        <p:nvSpPr>
          <p:cNvPr id="4" name="Marcador de número de diapositiva 3"/>
          <p:cNvSpPr>
            <a:spLocks noGrp="1"/>
          </p:cNvSpPr>
          <p:nvPr>
            <p:ph type="sldNum" sz="quarter" idx="5"/>
          </p:nvPr>
        </p:nvSpPr>
        <p:spPr/>
        <p:txBody>
          <a:bodyPr/>
          <a:lstStyle/>
          <a:p>
            <a:fld id="{C1D4AA3A-6297-4A81-B074-FA71CC375327}"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105338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x-none" b="1" dirty="0"/>
              <a:t>Answers</a:t>
            </a:r>
            <a:r>
              <a:rPr lang="x-none" dirty="0"/>
              <a:t> - Optional activity for extra practice o</a:t>
            </a:r>
            <a:r>
              <a:rPr lang="en-GB" dirty="0"/>
              <a:t>f</a:t>
            </a:r>
            <a:r>
              <a:rPr lang="x-none" dirty="0"/>
              <a:t> 3rd person singular and plural endings for –er and –ir verbs.</a:t>
            </a:r>
          </a:p>
        </p:txBody>
      </p:sp>
      <p:sp>
        <p:nvSpPr>
          <p:cNvPr id="4" name="Marcador de número de diapositiva 3"/>
          <p:cNvSpPr>
            <a:spLocks noGrp="1"/>
          </p:cNvSpPr>
          <p:nvPr>
            <p:ph type="sldNum" sz="quarter" idx="5"/>
          </p:nvPr>
        </p:nvSpPr>
        <p:spPr/>
        <p:txBody>
          <a:bodyPr/>
          <a:lstStyle/>
          <a:p>
            <a:fld id="{C1D4AA3A-6297-4A81-B074-FA71CC375327}" type="slidenum">
              <a:rPr lang="en-GB" smtClean="0"/>
              <a:t>32</a:t>
            </a:fld>
            <a:endParaRPr lang="en-GB"/>
          </a:p>
        </p:txBody>
      </p:sp>
    </p:spTree>
    <p:extLst>
      <p:ext uri="{BB962C8B-B14F-4D97-AF65-F5344CB8AC3E}">
        <p14:creationId xmlns:p14="http://schemas.microsoft.com/office/powerpoint/2010/main" val="1229977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 [</a:t>
            </a:r>
            <a:r>
              <a:rPr lang="en-GB" b="0" baseline="0" dirty="0"/>
              <a:t>j] </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Introduction of present tense -</a:t>
            </a:r>
            <a:r>
              <a:rPr lang="en-GB" sz="1200" b="0" i="0" baseline="0" dirty="0" err="1">
                <a:solidFill>
                  <a:schemeClr val="dk1"/>
                </a:solidFill>
                <a:latin typeface="+mn-lt"/>
                <a:ea typeface="Calibri"/>
                <a:cs typeface="Calibri"/>
                <a:sym typeface="Calibri"/>
              </a:rPr>
              <a:t>er</a:t>
            </a:r>
            <a:r>
              <a:rPr lang="en-GB" sz="1200" b="0" i="0" baseline="0" dirty="0">
                <a:solidFill>
                  <a:schemeClr val="dk1"/>
                </a:solidFill>
                <a:latin typeface="+mn-lt"/>
                <a:ea typeface="Calibri"/>
                <a:cs typeface="Calibri"/>
                <a:sym typeface="Calibri"/>
              </a:rPr>
              <a:t> and -</a:t>
            </a:r>
            <a:r>
              <a:rPr lang="en-GB" sz="1200" b="0" i="0" baseline="0" dirty="0" err="1">
                <a:solidFill>
                  <a:schemeClr val="dk1"/>
                </a:solidFill>
                <a:latin typeface="+mn-lt"/>
                <a:ea typeface="Calibri"/>
                <a:cs typeface="Calibri"/>
                <a:sym typeface="Calibri"/>
              </a:rPr>
              <a:t>ir</a:t>
            </a:r>
            <a:r>
              <a:rPr lang="en-GB" sz="1200" b="0" i="0" baseline="0" dirty="0">
                <a:solidFill>
                  <a:schemeClr val="dk1"/>
                </a:solidFill>
                <a:latin typeface="+mn-lt"/>
                <a:ea typeface="Calibri"/>
                <a:cs typeface="Calibri"/>
                <a:sym typeface="Calibri"/>
              </a:rPr>
              <a:t> verbs:  3rd person plural (-</a:t>
            </a:r>
            <a:r>
              <a:rPr lang="en-GB" sz="1200" b="0" i="0" baseline="0" dirty="0" err="1">
                <a:solidFill>
                  <a:schemeClr val="dk1"/>
                </a:solidFill>
                <a:latin typeface="+mn-lt"/>
                <a:ea typeface="Calibri"/>
                <a:cs typeface="Calibri"/>
                <a:sym typeface="Calibri"/>
              </a:rPr>
              <a:t>en</a:t>
            </a:r>
            <a:r>
              <a:rPr lang="en-GB"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3</a:t>
            </a:r>
            <a:r>
              <a:rPr lang="en-GB" sz="1200" b="0" i="0" baseline="30000" dirty="0">
                <a:solidFill>
                  <a:schemeClr val="dk1"/>
                </a:solidFill>
                <a:latin typeface="+mn-lt"/>
                <a:ea typeface="Calibri"/>
                <a:cs typeface="Calibri"/>
                <a:sym typeface="Calibri"/>
              </a:rPr>
              <a:t>rd</a:t>
            </a:r>
            <a:r>
              <a:rPr lang="en-GB" sz="1200" b="0" i="0" baseline="0" dirty="0">
                <a:solidFill>
                  <a:schemeClr val="dk1"/>
                </a:solidFill>
                <a:latin typeface="+mn-lt"/>
                <a:ea typeface="Calibri"/>
                <a:cs typeface="Calibri"/>
                <a:sym typeface="Calibri"/>
              </a:rPr>
              <a:t> person singular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dk1"/>
                </a:solidFill>
                <a:latin typeface="+mn-lt"/>
                <a:ea typeface="Calibri"/>
                <a:cs typeface="Calibri"/>
                <a:sym typeface="Calibri"/>
              </a:rPr>
              <a:t>Consolidation of yes/no questions with raised intonation vs statements with 'flat' intonation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u="none" strike="noStrike" kern="1200" dirty="0">
                <a:solidFill>
                  <a:schemeClr val="tx1"/>
                </a:solidFill>
                <a:effectLst/>
                <a:latin typeface="+mn-lt"/>
                <a:ea typeface="+mn-ea"/>
                <a:cs typeface="+mn-cs"/>
              </a:rPr>
              <a:t>7.3.1.6 (introduce)</a:t>
            </a:r>
            <a:r>
              <a:rPr lang="es-ES" sz="1200" b="1" i="0" u="none" strike="noStrike" kern="1200" baseline="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responder (a) [464]; recibir [216]; abrir [246]; correo [1638]; electrónico [1619]; mensaje [847]; ordenador [2624]; llamada [1324]; todo¹ [472]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7.3.1.2 (revisit) </a:t>
            </a:r>
            <a:r>
              <a:rPr lang="en-GB" sz="1200" b="0" i="0" dirty="0">
                <a:solidFill>
                  <a:schemeClr val="dk1"/>
                </a:solidFill>
                <a:latin typeface="+mn-lt"/>
                <a:ea typeface="Calibri"/>
                <a:cs typeface="Calibri"/>
                <a:sym typeface="Calibri"/>
              </a:rPr>
              <a:t>vocabulary from the poem ‘Un hombre sin </a:t>
            </a:r>
            <a:r>
              <a:rPr lang="en-GB" sz="1200" b="0" i="0" dirty="0" err="1">
                <a:solidFill>
                  <a:schemeClr val="dk1"/>
                </a:solidFill>
                <a:latin typeface="+mn-lt"/>
                <a:ea typeface="Calibri"/>
                <a:cs typeface="Calibri"/>
                <a:sym typeface="Calibri"/>
              </a:rPr>
              <a:t>cabeza</a:t>
            </a:r>
            <a:r>
              <a:rPr lang="en-GB" sz="1200" b="0" i="0" dirty="0">
                <a:solidFill>
                  <a:schemeClr val="dk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hombre </a:t>
            </a:r>
            <a:r>
              <a:rPr lang="es-ES" sz="1200" b="0" i="0" u="none" strike="noStrike" kern="1200" dirty="0">
                <a:solidFill>
                  <a:schemeClr val="tx1"/>
                </a:solidFill>
                <a:effectLst/>
                <a:latin typeface="+mn-lt"/>
                <a:ea typeface="+mn-ea"/>
                <a:cs typeface="+mn-cs"/>
              </a:rPr>
              <a:t>[397]; </a:t>
            </a:r>
            <a:r>
              <a:rPr lang="en-GB" sz="1200" b="0" i="0" dirty="0" err="1">
                <a:solidFill>
                  <a:schemeClr val="dk1"/>
                </a:solidFill>
                <a:latin typeface="+mn-lt"/>
                <a:ea typeface="Calibri"/>
                <a:cs typeface="Calibri"/>
                <a:sym typeface="Calibri"/>
              </a:rPr>
              <a:t>cabeza</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[265];</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problema</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[145];</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pensar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[105];</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usar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[317];</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amar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[700];</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cantar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[717];</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besar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[1591];</a:t>
            </a:r>
            <a:r>
              <a:rPr lang="en-GB" sz="1200" b="0" i="0" dirty="0">
                <a:solidFill>
                  <a:schemeClr val="dk1"/>
                </a:solidFill>
                <a:latin typeface="+mn-lt"/>
                <a:ea typeface="Calibri"/>
                <a:cs typeface="Calibri"/>
                <a:sym typeface="Calibri"/>
              </a:rPr>
              <a:t> sin </a:t>
            </a:r>
            <a:r>
              <a:rPr lang="es-ES" sz="1200" b="0" i="0" u="none" strike="noStrike" kern="1200" dirty="0">
                <a:solidFill>
                  <a:schemeClr val="tx1"/>
                </a:solidFill>
                <a:effectLst/>
                <a:latin typeface="+mn-lt"/>
                <a:ea typeface="+mn-ea"/>
                <a:cs typeface="+mn-cs"/>
              </a:rPr>
              <a:t>[54];</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entender</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[229];</a:t>
            </a:r>
            <a:r>
              <a:rPr lang="en-GB" sz="1200" b="0" i="0" dirty="0">
                <a:solidFill>
                  <a:schemeClr val="dk1"/>
                </a:solidFill>
                <a:latin typeface="+mn-lt"/>
                <a:ea typeface="Calibri"/>
                <a:cs typeface="Calibri"/>
                <a:sym typeface="Calibri"/>
              </a:rPr>
              <a:t> leer </a:t>
            </a:r>
            <a:r>
              <a:rPr lang="es-ES" sz="1200" b="0" i="0" u="none" strike="noStrike" kern="1200" dirty="0">
                <a:solidFill>
                  <a:schemeClr val="tx1"/>
                </a:solidFill>
                <a:effectLst/>
                <a:latin typeface="+mn-lt"/>
                <a:ea typeface="+mn-ea"/>
                <a:cs typeface="+mn-cs"/>
              </a:rPr>
              <a:t>[209];</a:t>
            </a:r>
            <a:r>
              <a:rPr lang="en-GB" sz="1200" b="0" i="0" dirty="0">
                <a:solidFill>
                  <a:schemeClr val="dk1"/>
                </a:solidFill>
                <a:latin typeface="+mn-lt"/>
                <a:ea typeface="Calibri"/>
                <a:cs typeface="Calibri"/>
                <a:sym typeface="Calibri"/>
              </a:rPr>
              <a:t> comer </a:t>
            </a:r>
            <a:r>
              <a:rPr lang="es-ES" sz="1200" b="0" i="0" u="none" strike="noStrike" kern="1200" dirty="0">
                <a:solidFill>
                  <a:schemeClr val="tx1"/>
                </a:solidFill>
                <a:effectLst/>
                <a:latin typeface="+mn-lt"/>
                <a:ea typeface="+mn-ea"/>
                <a:cs typeface="+mn-cs"/>
              </a:rPr>
              <a:t>[347].</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7.2.2.2 (revisit) </a:t>
            </a:r>
            <a:r>
              <a:rPr lang="es-ES" sz="1200" b="0" i="0" u="none" strike="noStrike" kern="1200" dirty="0">
                <a:solidFill>
                  <a:schemeClr val="tx1"/>
                </a:solidFill>
                <a:effectLst/>
                <a:latin typeface="+mn-lt"/>
                <a:ea typeface="+mn-ea"/>
                <a:cs typeface="+mn-cs"/>
              </a:rPr>
              <a:t>poder [32]; puedo; puedes; puede; jugar [356]; participar [593]; favor [516]; pedir [217]; preguntar [219]; cambiar [255]; material [690]; ¿puedo ir a los servicios?; compañero/a [551]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3822162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aseline="0" dirty="0"/>
              <a:t>8 minutes</a:t>
            </a:r>
            <a:endParaRPr lang="en-GB" b="1" dirty="0"/>
          </a:p>
          <a:p>
            <a:endParaRPr lang="en-GB" b="1" dirty="0"/>
          </a:p>
          <a:p>
            <a:r>
              <a:rPr lang="en-GB" b="1" dirty="0"/>
              <a:t>Aim</a:t>
            </a:r>
            <a:r>
              <a:rPr lang="en-GB" b="1"/>
              <a:t>: </a:t>
            </a:r>
            <a:r>
              <a:rPr lang="en-GB" b="0"/>
              <a:t>to practise recognising and spelling the SSC [j].</a:t>
            </a:r>
            <a:endParaRPr lang="en-GB" b="1" dirty="0"/>
          </a:p>
          <a:p>
            <a:endParaRPr lang="en-GB" b="1" dirty="0"/>
          </a:p>
          <a:p>
            <a:r>
              <a:rPr lang="en-GB" b="1" dirty="0"/>
              <a:t>Procedure:</a:t>
            </a:r>
          </a:p>
          <a:p>
            <a:pPr marL="228600" indent="-228600">
              <a:buAutoNum type="arabicPeriod"/>
            </a:pPr>
            <a:r>
              <a:rPr lang="en-GB" b="0"/>
              <a:t>Play </a:t>
            </a:r>
            <a:r>
              <a:rPr lang="en-GB" b="0" dirty="0"/>
              <a:t>the recording</a:t>
            </a:r>
            <a:r>
              <a:rPr lang="en-GB" b="0" baseline="0" dirty="0"/>
              <a:t> by clicking on the number button. Students first should tally how many [j] SSCs they hear in the recording. Answers can then be checked by clicking.</a:t>
            </a:r>
          </a:p>
          <a:p>
            <a:pPr marL="228600" indent="-228600">
              <a:buAutoNum type="arabicPeriod"/>
            </a:pPr>
            <a:r>
              <a:rPr lang="en-GB" b="0" baseline="0" dirty="0"/>
              <a:t>The students should then transcribe the sentence and answers are shown in the same way.</a:t>
            </a:r>
          </a:p>
          <a:p>
            <a:pPr marL="228600" indent="-228600">
              <a:buAutoNum type="arabicPeriod"/>
            </a:pPr>
            <a:r>
              <a:rPr lang="en-GB" b="0" baseline="0" dirty="0"/>
              <a:t>Finally, students can translate the sentences </a:t>
            </a:r>
            <a:r>
              <a:rPr lang="en-GB" b="0" baseline="0"/>
              <a:t>either in writing </a:t>
            </a:r>
            <a:r>
              <a:rPr lang="en-GB" b="0" baseline="0" dirty="0"/>
              <a:t>or orally. Answers are once again shown by clicking.</a:t>
            </a:r>
          </a:p>
          <a:p>
            <a:pPr marL="228600" indent="-228600">
              <a:buAutoNum type="arabicPeriod"/>
            </a:pPr>
            <a:r>
              <a:rPr lang="en-GB" b="0" baseline="0" dirty="0"/>
              <a:t>A call out appears after the final answers has been shown.</a:t>
            </a:r>
          </a:p>
          <a:p>
            <a:pPr marL="228600" indent="-228600">
              <a:buAutoNum type="arabicPeriod"/>
            </a:pPr>
            <a:endParaRPr lang="en-GB" b="0" dirty="0"/>
          </a:p>
          <a:p>
            <a:r>
              <a:rPr lang="en-GB" b="1" dirty="0"/>
              <a:t>Notes:</a:t>
            </a:r>
          </a:p>
          <a:p>
            <a:r>
              <a:rPr lang="en-GB" dirty="0"/>
              <a:t>All words included in this activity are previously taught vocabulary</a:t>
            </a:r>
            <a:r>
              <a:rPr lang="en-GB" baseline="0" dirty="0"/>
              <a:t> items or phonics words.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Words from weeks revisited in the SoW this week: </a:t>
            </a:r>
            <a:r>
              <a:rPr lang="en-GB" baseline="0" dirty="0" err="1"/>
              <a:t>puede</a:t>
            </a:r>
            <a:r>
              <a:rPr lang="en-GB" baseline="0" dirty="0"/>
              <a:t> [poder-32] – 2.2.2</a:t>
            </a:r>
          </a:p>
          <a:p>
            <a:r>
              <a:rPr lang="en-GB" baseline="0" dirty="0"/>
              <a:t>Weeks in which other vocabulary items were taught: </a:t>
            </a:r>
            <a:r>
              <a:rPr lang="en-GB" baseline="0" dirty="0" err="1"/>
              <a:t>pájaro</a:t>
            </a:r>
            <a:r>
              <a:rPr lang="en-GB" baseline="0" dirty="0"/>
              <a:t>, </a:t>
            </a:r>
            <a:r>
              <a:rPr lang="en-GB" baseline="0" dirty="0" err="1"/>
              <a:t>rojo</a:t>
            </a:r>
            <a:r>
              <a:rPr lang="en-GB" baseline="0" dirty="0"/>
              <a:t> – 2.1.3; comer – 3.1.4; </a:t>
            </a:r>
            <a:r>
              <a:rPr lang="en-GB" baseline="0" dirty="0" err="1"/>
              <a:t>trabajar</a:t>
            </a:r>
            <a:r>
              <a:rPr lang="en-GB" baseline="0" dirty="0"/>
              <a:t>, juntos – 2.2.1; </a:t>
            </a:r>
            <a:r>
              <a:rPr lang="en-GB" baseline="0" dirty="0" err="1"/>
              <a:t>aprender</a:t>
            </a:r>
            <a:r>
              <a:rPr lang="en-GB" baseline="0" dirty="0"/>
              <a:t> – 3.1.5; </a:t>
            </a:r>
            <a:r>
              <a:rPr lang="en-GB" baseline="0" dirty="0" err="1"/>
              <a:t>mejor</a:t>
            </a:r>
            <a:r>
              <a:rPr lang="en-GB" baseline="0" dirty="0"/>
              <a:t> – SCC 1.2.6 and 3.1.6; </a:t>
            </a:r>
            <a:r>
              <a:rPr lang="en-GB" baseline="0" dirty="0" err="1"/>
              <a:t>hijo</a:t>
            </a:r>
            <a:r>
              <a:rPr lang="en-GB" baseline="0" dirty="0"/>
              <a:t> - SCC 2.1.3; </a:t>
            </a:r>
            <a:r>
              <a:rPr lang="en-GB" baseline="0" dirty="0" err="1"/>
              <a:t>mujer</a:t>
            </a:r>
            <a:r>
              <a:rPr lang="en-GB" baseline="0" dirty="0"/>
              <a:t> – 3.1.5; </a:t>
            </a:r>
            <a:r>
              <a:rPr lang="en-GB" baseline="0" dirty="0" err="1"/>
              <a:t>ordenador</a:t>
            </a:r>
            <a:r>
              <a:rPr lang="en-GB" baseline="0" dirty="0"/>
              <a:t> – 3.1.6; </a:t>
            </a:r>
            <a:r>
              <a:rPr lang="en-GB" baseline="0" dirty="0" err="1"/>
              <a:t>dibujo</a:t>
            </a:r>
            <a:r>
              <a:rPr lang="en-GB" baseline="0" dirty="0"/>
              <a:t>, </a:t>
            </a:r>
            <a:r>
              <a:rPr lang="en-GB" baseline="0" dirty="0" err="1"/>
              <a:t>hacer</a:t>
            </a:r>
            <a:r>
              <a:rPr lang="en-GB" baseline="0" dirty="0"/>
              <a:t> – 2.1.4; </a:t>
            </a:r>
            <a:r>
              <a:rPr lang="en-GB" baseline="0" dirty="0" err="1"/>
              <a:t>cabeza</a:t>
            </a:r>
            <a:r>
              <a:rPr lang="en-GB" baseline="0" dirty="0"/>
              <a:t> – 3.1.2; </a:t>
            </a:r>
            <a:r>
              <a:rPr lang="en-GB" baseline="0" dirty="0" err="1"/>
              <a:t>ojo</a:t>
            </a:r>
            <a:r>
              <a:rPr lang="en-GB" baseline="0" dirty="0"/>
              <a:t> - SSC 1.2.6 and 3.1.6; </a:t>
            </a:r>
            <a:r>
              <a:rPr lang="en-GB" baseline="0" dirty="0" err="1"/>
              <a:t>recibir</a:t>
            </a:r>
            <a:r>
              <a:rPr lang="en-GB" baseline="0" dirty="0"/>
              <a:t> – 3.1.6; </a:t>
            </a:r>
            <a:r>
              <a:rPr lang="en-GB" baseline="0" dirty="0" err="1"/>
              <a:t>mensaje</a:t>
            </a:r>
            <a:r>
              <a:rPr lang="en-GB" baseline="0" dirty="0"/>
              <a:t> – 3.1.6; </a:t>
            </a:r>
            <a:r>
              <a:rPr lang="en-GB" baseline="0" dirty="0" err="1"/>
              <a:t>teléfono</a:t>
            </a:r>
            <a:r>
              <a:rPr lang="en-GB" baseline="0" dirty="0"/>
              <a:t> – 1.1.5; </a:t>
            </a:r>
            <a:r>
              <a:rPr lang="en-GB" baseline="0" dirty="0" err="1"/>
              <a:t>bajo</a:t>
            </a:r>
            <a:r>
              <a:rPr lang="en-GB" baseline="0" dirty="0"/>
              <a:t>/a – 1.1.3; </a:t>
            </a:r>
            <a:r>
              <a:rPr lang="en-GB" baseline="0" dirty="0" err="1"/>
              <a:t>chica</a:t>
            </a:r>
            <a:r>
              <a:rPr lang="en-GB" baseline="0" dirty="0"/>
              <a:t> – 1.2.3; </a:t>
            </a:r>
            <a:r>
              <a:rPr lang="en-GB" baseline="0" dirty="0" err="1"/>
              <a:t>joven</a:t>
            </a:r>
            <a:r>
              <a:rPr lang="en-GB" baseline="0" dirty="0"/>
              <a:t> - SCC 1.2.6 and 3.1.6; </a:t>
            </a:r>
            <a:r>
              <a:rPr lang="en-GB" baseline="0" dirty="0" err="1"/>
              <a:t>viajar</a:t>
            </a:r>
            <a:r>
              <a:rPr lang="en-GB" baseline="0" dirty="0"/>
              <a:t> – 3.1.1; mucho – 1.2.1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34</a:t>
            </a:fld>
            <a:endParaRPr lang="en-GB"/>
          </a:p>
        </p:txBody>
      </p:sp>
    </p:spTree>
    <p:extLst>
      <p:ext uri="{BB962C8B-B14F-4D97-AF65-F5344CB8AC3E}">
        <p14:creationId xmlns:p14="http://schemas.microsoft.com/office/powerpoint/2010/main" val="3390198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 (for slides 32-43)</a:t>
            </a:r>
          </a:p>
          <a:p>
            <a:endParaRPr lang="en-GB" b="0" dirty="0"/>
          </a:p>
          <a:p>
            <a:r>
              <a:rPr lang="en-GB" b="1" dirty="0"/>
              <a:t>Aim</a:t>
            </a:r>
            <a:r>
              <a:rPr lang="en-GB" b="1"/>
              <a:t>:</a:t>
            </a:r>
            <a:r>
              <a:rPr lang="en-GB" b="1" baseline="0"/>
              <a:t> </a:t>
            </a:r>
            <a:r>
              <a:rPr lang="en-GB"/>
              <a:t>to revise (productively) vocabulary from 3.1.2 </a:t>
            </a:r>
            <a:r>
              <a:rPr lang="en-GB" dirty="0"/>
              <a:t>and 2.2.2, which are revisited</a:t>
            </a:r>
            <a:r>
              <a:rPr lang="en-GB" baseline="0" dirty="0"/>
              <a:t> in the scheme of work this </a:t>
            </a:r>
            <a:r>
              <a:rPr lang="en-GB" baseline="0"/>
              <a:t>week.</a:t>
            </a:r>
          </a:p>
          <a:p>
            <a:r>
              <a:rPr lang="en-GB" baseline="0"/>
              <a:t>Note: the </a:t>
            </a:r>
            <a:r>
              <a:rPr lang="en-GB" baseline="0" dirty="0"/>
              <a:t>remaining words from these vocabulary sets are integrated into other activities in this two-lesson sequence.</a:t>
            </a:r>
          </a:p>
          <a:p>
            <a:endParaRPr lang="en-GB" baseline="0" dirty="0"/>
          </a:p>
          <a:p>
            <a:r>
              <a:rPr lang="en-GB" b="1" baseline="0" dirty="0"/>
              <a:t>Procedure:</a:t>
            </a:r>
          </a:p>
          <a:p>
            <a:pPr marL="228600" indent="-228600">
              <a:buAutoNum type="arabicPeriod"/>
            </a:pPr>
            <a:r>
              <a:rPr lang="en-GB" b="0" baseline="0" dirty="0"/>
              <a:t>Students look at the middle word in English and try to recall the Spanish word. First letters are given to help.</a:t>
            </a:r>
          </a:p>
          <a:p>
            <a:pPr marL="228600" indent="-228600">
              <a:buAutoNum type="arabicPeriod"/>
            </a:pPr>
            <a:r>
              <a:rPr lang="en-GB" b="0" baseline="0"/>
              <a:t>Students can answer </a:t>
            </a:r>
            <a:r>
              <a:rPr lang="en-GB" b="0" baseline="0" dirty="0"/>
              <a:t>chorally or answer individually, or have a race between pairs.</a:t>
            </a:r>
          </a:p>
          <a:p>
            <a:pPr marL="228600" indent="-228600">
              <a:buAutoNum type="arabicPeriod"/>
            </a:pPr>
            <a:r>
              <a:rPr lang="en-GB" b="0" baseline="0" dirty="0"/>
              <a:t>The answer is revealed by clicking.</a:t>
            </a:r>
          </a:p>
          <a:p>
            <a:pPr marL="228600" indent="-228600">
              <a:buAutoNum type="arabicPeriod"/>
            </a:pPr>
            <a:r>
              <a:rPr lang="en-GB" b="0" baseline="0" dirty="0"/>
              <a:t>Follow the same procedure for the next 10 slides.</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3.1.2 – hombre [397], </a:t>
            </a:r>
            <a:r>
              <a:rPr lang="en-GB" baseline="0" dirty="0" err="1"/>
              <a:t>cabeza</a:t>
            </a:r>
            <a:r>
              <a:rPr lang="en-GB" baseline="0" dirty="0"/>
              <a:t> [265], problema [145], </a:t>
            </a:r>
            <a:r>
              <a:rPr lang="en-GB" baseline="0" dirty="0" err="1"/>
              <a:t>usar</a:t>
            </a:r>
            <a:r>
              <a:rPr lang="en-GB" baseline="0" dirty="0"/>
              <a:t> [317], amar [700], </a:t>
            </a:r>
            <a:r>
              <a:rPr lang="en-GB" baseline="0" dirty="0" err="1"/>
              <a:t>cantar</a:t>
            </a:r>
            <a:r>
              <a:rPr lang="en-GB" baseline="0" dirty="0"/>
              <a:t> [717], sin [54]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2.2.2 – </a:t>
            </a:r>
            <a:r>
              <a:rPr lang="en-GB" baseline="0" dirty="0" err="1"/>
              <a:t>puedo</a:t>
            </a:r>
            <a:r>
              <a:rPr lang="en-GB" baseline="0" dirty="0"/>
              <a:t> [poder-32], puedes [32], </a:t>
            </a:r>
            <a:r>
              <a:rPr lang="en-GB" baseline="0" dirty="0" err="1"/>
              <a:t>jugar</a:t>
            </a:r>
            <a:r>
              <a:rPr lang="en-GB" baseline="0" dirty="0"/>
              <a:t> [356], material [690], </a:t>
            </a:r>
            <a:r>
              <a:rPr lang="es-ES" sz="1200" kern="1200" dirty="0">
                <a:solidFill>
                  <a:schemeClr val="tx1"/>
                </a:solidFill>
                <a:effectLst/>
                <a:latin typeface="+mn-lt"/>
                <a:ea typeface="+mn-ea"/>
                <a:cs typeface="+mn-cs"/>
              </a:rPr>
              <a:t>¿puedo ir a los servicios?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t>35</a:t>
            </a:fld>
            <a:endParaRPr lang="en-GB"/>
          </a:p>
        </p:txBody>
      </p:sp>
    </p:spTree>
    <p:extLst>
      <p:ext uri="{BB962C8B-B14F-4D97-AF65-F5344CB8AC3E}">
        <p14:creationId xmlns:p14="http://schemas.microsoft.com/office/powerpoint/2010/main" val="2140939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36</a:t>
            </a:fld>
            <a:endParaRPr lang="en-GB"/>
          </a:p>
        </p:txBody>
      </p:sp>
    </p:spTree>
    <p:extLst>
      <p:ext uri="{BB962C8B-B14F-4D97-AF65-F5344CB8AC3E}">
        <p14:creationId xmlns:p14="http://schemas.microsoft.com/office/powerpoint/2010/main" val="2837834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37</a:t>
            </a:fld>
            <a:endParaRPr lang="en-GB"/>
          </a:p>
        </p:txBody>
      </p:sp>
    </p:spTree>
    <p:extLst>
      <p:ext uri="{BB962C8B-B14F-4D97-AF65-F5344CB8AC3E}">
        <p14:creationId xmlns:p14="http://schemas.microsoft.com/office/powerpoint/2010/main" val="3132111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38</a:t>
            </a:fld>
            <a:endParaRPr lang="en-GB"/>
          </a:p>
        </p:txBody>
      </p:sp>
    </p:spTree>
    <p:extLst>
      <p:ext uri="{BB962C8B-B14F-4D97-AF65-F5344CB8AC3E}">
        <p14:creationId xmlns:p14="http://schemas.microsoft.com/office/powerpoint/2010/main" val="127806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39</a:t>
            </a:fld>
            <a:endParaRPr lang="en-GB"/>
          </a:p>
        </p:txBody>
      </p:sp>
    </p:spTree>
    <p:extLst>
      <p:ext uri="{BB962C8B-B14F-4D97-AF65-F5344CB8AC3E}">
        <p14:creationId xmlns:p14="http://schemas.microsoft.com/office/powerpoint/2010/main" val="326075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663326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t>
            </a:r>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40</a:t>
            </a:fld>
            <a:endParaRPr lang="en-GB"/>
          </a:p>
        </p:txBody>
      </p:sp>
    </p:spTree>
    <p:extLst>
      <p:ext uri="{BB962C8B-B14F-4D97-AF65-F5344CB8AC3E}">
        <p14:creationId xmlns:p14="http://schemas.microsoft.com/office/powerpoint/2010/main" val="4044577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41</a:t>
            </a:fld>
            <a:endParaRPr lang="en-GB"/>
          </a:p>
        </p:txBody>
      </p:sp>
    </p:spTree>
    <p:extLst>
      <p:ext uri="{BB962C8B-B14F-4D97-AF65-F5344CB8AC3E}">
        <p14:creationId xmlns:p14="http://schemas.microsoft.com/office/powerpoint/2010/main" val="1844408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42</a:t>
            </a:fld>
            <a:endParaRPr lang="en-GB"/>
          </a:p>
        </p:txBody>
      </p:sp>
    </p:spTree>
    <p:extLst>
      <p:ext uri="{BB962C8B-B14F-4D97-AF65-F5344CB8AC3E}">
        <p14:creationId xmlns:p14="http://schemas.microsoft.com/office/powerpoint/2010/main" val="708611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43</a:t>
            </a:fld>
            <a:endParaRPr lang="en-GB"/>
          </a:p>
        </p:txBody>
      </p:sp>
    </p:spTree>
    <p:extLst>
      <p:ext uri="{BB962C8B-B14F-4D97-AF65-F5344CB8AC3E}">
        <p14:creationId xmlns:p14="http://schemas.microsoft.com/office/powerpoint/2010/main" val="1915453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44</a:t>
            </a:fld>
            <a:endParaRPr lang="en-GB"/>
          </a:p>
        </p:txBody>
      </p:sp>
    </p:spTree>
    <p:extLst>
      <p:ext uri="{BB962C8B-B14F-4D97-AF65-F5344CB8AC3E}">
        <p14:creationId xmlns:p14="http://schemas.microsoft.com/office/powerpoint/2010/main" val="3144678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45</a:t>
            </a:fld>
            <a:endParaRPr lang="en-GB"/>
          </a:p>
        </p:txBody>
      </p:sp>
    </p:spTree>
    <p:extLst>
      <p:ext uri="{BB962C8B-B14F-4D97-AF65-F5344CB8AC3E}">
        <p14:creationId xmlns:p14="http://schemas.microsoft.com/office/powerpoint/2010/main" val="3997338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effectLst/>
              </a:rPr>
              <a:t>Timing</a:t>
            </a:r>
            <a:r>
              <a:rPr lang="en-GB" dirty="0">
                <a:effectLst/>
              </a:rPr>
              <a:t>:</a:t>
            </a:r>
            <a:r>
              <a:rPr lang="en-GB" baseline="0" dirty="0">
                <a:effectLst/>
              </a:rPr>
              <a:t> 2 minutes</a:t>
            </a:r>
          </a:p>
          <a:p>
            <a:endParaRPr lang="en-GB" baseline="0" dirty="0">
              <a:effectLst/>
            </a:endParaRPr>
          </a:p>
          <a:p>
            <a:r>
              <a:rPr lang="en-GB" b="1" baseline="0" dirty="0">
                <a:effectLst/>
              </a:rPr>
              <a:t>Aim:</a:t>
            </a:r>
            <a:r>
              <a:rPr lang="en-GB" sz="1200" kern="1200" dirty="0">
                <a:solidFill>
                  <a:schemeClr val="tx1"/>
                </a:solidFill>
                <a:effectLst/>
                <a:latin typeface="+mn-lt"/>
                <a:ea typeface="+mn-ea"/>
                <a:cs typeface="+mn-cs"/>
              </a:rPr>
              <a:t> slide to recap the grammar point that was introduced in lesson 1 (the –en ending for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verbs in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plural)</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a:solidFill>
                  <a:schemeClr val="tx1"/>
                </a:solidFill>
                <a:effectLst/>
                <a:latin typeface="+mn-lt"/>
                <a:ea typeface="+mn-ea"/>
                <a:cs typeface="+mn-cs"/>
              </a:rPr>
              <a:t>Click </a:t>
            </a:r>
            <a:r>
              <a:rPr lang="en-GB" sz="1200" kern="1200" dirty="0">
                <a:solidFill>
                  <a:schemeClr val="tx1"/>
                </a:solidFill>
                <a:effectLst/>
                <a:latin typeface="+mn-lt"/>
                <a:ea typeface="+mn-ea"/>
                <a:cs typeface="+mn-cs"/>
              </a:rPr>
              <a:t>anywhere on the screen to reveal the next part of the explanation</a:t>
            </a:r>
            <a:r>
              <a:rPr lang="en-GB" sz="1200" kern="1200">
                <a:solidFill>
                  <a:schemeClr val="tx1"/>
                </a:solidFill>
                <a:effectLst/>
                <a:latin typeface="+mn-lt"/>
                <a:ea typeface="+mn-ea"/>
                <a:cs typeface="+mn-cs"/>
              </a:rPr>
              <a:t>. Each part is animated </a:t>
            </a:r>
            <a:r>
              <a:rPr lang="en-GB" sz="1200" kern="1200" dirty="0">
                <a:solidFill>
                  <a:schemeClr val="tx1"/>
                </a:solidFill>
                <a:effectLst/>
                <a:latin typeface="+mn-lt"/>
                <a:ea typeface="+mn-ea"/>
                <a:cs typeface="+mn-cs"/>
              </a:rPr>
              <a:t>to appear consecutively so that example sentences and rules can be elicited </a:t>
            </a:r>
            <a:r>
              <a:rPr lang="en-GB" sz="1200" kern="1200">
                <a:solidFill>
                  <a:schemeClr val="tx1"/>
                </a:solidFill>
                <a:effectLst/>
                <a:latin typeface="+mn-lt"/>
                <a:ea typeface="+mn-ea"/>
                <a:cs typeface="+mn-cs"/>
              </a:rPr>
              <a:t>from students.</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Endings </a:t>
            </a:r>
            <a:r>
              <a:rPr lang="en-GB" sz="1200" kern="1200" dirty="0">
                <a:solidFill>
                  <a:schemeClr val="tx1"/>
                </a:solidFill>
                <a:effectLst/>
                <a:latin typeface="+mn-lt"/>
                <a:ea typeface="+mn-ea"/>
                <a:cs typeface="+mn-cs"/>
              </a:rPr>
              <a:t>are contrasted</a:t>
            </a:r>
            <a:r>
              <a:rPr lang="en-GB" sz="1200" kern="1200" baseline="0" dirty="0">
                <a:solidFill>
                  <a:schemeClr val="tx1"/>
                </a:solidFill>
                <a:effectLst/>
                <a:latin typeface="+mn-lt"/>
                <a:ea typeface="+mn-ea"/>
                <a:cs typeface="+mn-cs"/>
              </a:rPr>
              <a:t> with the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singular.</a:t>
            </a:r>
            <a:endParaRPr lang="en-GB" dirty="0">
              <a:effectLst/>
            </a:endParaRPr>
          </a:p>
          <a:p>
            <a:endParaRPr lang="x-none" b="1"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46</a:t>
            </a:fld>
            <a:endParaRPr lang="en-GB"/>
          </a:p>
        </p:txBody>
      </p:sp>
    </p:spTree>
    <p:extLst>
      <p:ext uri="{BB962C8B-B14F-4D97-AF65-F5344CB8AC3E}">
        <p14:creationId xmlns:p14="http://schemas.microsoft.com/office/powerpoint/2010/main" val="299980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Timing:</a:t>
            </a:r>
            <a:r>
              <a:rPr lang="en-GB" baseline="0" dirty="0">
                <a:effectLst/>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effectLst/>
              </a:rPr>
              <a:t>Aim</a:t>
            </a:r>
            <a:r>
              <a:rPr lang="en-GB" b="1" baseline="0">
                <a:effectLst/>
              </a:rPr>
              <a:t>: </a:t>
            </a:r>
            <a:r>
              <a:rPr lang="en-GB"/>
              <a:t>to </a:t>
            </a:r>
            <a:r>
              <a:rPr lang="en-GB" dirty="0"/>
              <a:t>remind students of the </a:t>
            </a:r>
            <a:r>
              <a:rPr lang="x-none" dirty="0"/>
              <a:t>different intonation in Spanish for statements and questions.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Teachers c</a:t>
            </a:r>
            <a:r>
              <a:rPr lang="x-none" dirty="0"/>
              <a:t>lick</a:t>
            </a:r>
            <a:r>
              <a:rPr lang="en-GB" dirty="0"/>
              <a:t> through the presentation to explain the differences</a:t>
            </a:r>
            <a:r>
              <a:rPr lang="en-GB" baseline="0" dirty="0"/>
              <a:t> between statements and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a:t>
            </a:r>
            <a:r>
              <a:rPr lang="x-none" dirty="0"/>
              <a:t> on ‘</a:t>
            </a:r>
            <a:r>
              <a:rPr lang="en-GB" dirty="0"/>
              <a:t>afirmación</a:t>
            </a:r>
            <a:r>
              <a:rPr lang="x-none" dirty="0"/>
              <a:t>’ and ‘</a:t>
            </a:r>
            <a:r>
              <a:rPr lang="en-GB" dirty="0"/>
              <a:t>pregunta</a:t>
            </a:r>
            <a:r>
              <a:rPr lang="x-none" dirty="0"/>
              <a:t>’ to </a:t>
            </a:r>
            <a:r>
              <a:rPr lang="en-GB" dirty="0"/>
              <a:t>hear </a:t>
            </a:r>
            <a:r>
              <a:rPr lang="x-none" dirty="0"/>
              <a:t>the </a:t>
            </a:r>
            <a:r>
              <a:rPr lang="en-GB" dirty="0"/>
              <a:t>difference</a:t>
            </a:r>
            <a:r>
              <a:rPr lang="en-GB" baseline="0" dirty="0"/>
              <a:t>.</a:t>
            </a:r>
          </a:p>
          <a:p>
            <a:endParaRPr lang="en-GB" baseline="0" dirty="0"/>
          </a:p>
          <a:p>
            <a:endParaRPr lang="x-none"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47</a:t>
            </a:fld>
            <a:endParaRPr lang="en-GB"/>
          </a:p>
        </p:txBody>
      </p:sp>
    </p:spTree>
    <p:extLst>
      <p:ext uri="{BB962C8B-B14F-4D97-AF65-F5344CB8AC3E}">
        <p14:creationId xmlns:p14="http://schemas.microsoft.com/office/powerpoint/2010/main" val="437350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GB" sz="1200" b="1" dirty="0">
                <a:latin typeface="+mn-lt"/>
              </a:rPr>
              <a:t>Timing: </a:t>
            </a:r>
            <a:r>
              <a:rPr lang="en-GB" sz="1200" b="0" dirty="0">
                <a:latin typeface="+mn-lt"/>
              </a:rPr>
              <a:t>8 minutes</a:t>
            </a:r>
          </a:p>
          <a:p>
            <a:pPr marL="0" indent="0">
              <a:buNone/>
            </a:pPr>
            <a:endParaRPr lang="en-GB" sz="1200" b="0" dirty="0">
              <a:latin typeface="+mn-lt"/>
            </a:endParaRPr>
          </a:p>
          <a:p>
            <a:pPr marL="0" indent="0">
              <a:buNone/>
            </a:pPr>
            <a:r>
              <a:rPr lang="en-GB" sz="1200" b="1" dirty="0">
                <a:latin typeface="+mn-lt"/>
              </a:rPr>
              <a:t>Aim: </a:t>
            </a:r>
            <a:r>
              <a:rPr lang="en-GB" sz="1200" b="0" dirty="0">
                <a:latin typeface="+mn-lt"/>
              </a:rPr>
              <a:t>listening activity to practise recognising intonation for questions and statements in Spanish, and to practise </a:t>
            </a:r>
            <a:r>
              <a:rPr lang="en-GB" sz="1200" b="0" baseline="0" dirty="0">
                <a:latin typeface="+mn-lt"/>
              </a:rPr>
              <a:t>punctuation.</a:t>
            </a:r>
            <a:endParaRPr lang="en-GB" sz="1200" b="1" dirty="0">
              <a:latin typeface="+mn-lt"/>
            </a:endParaRPr>
          </a:p>
          <a:p>
            <a:pPr marL="0" indent="0">
              <a:buNone/>
            </a:pPr>
            <a:endParaRPr lang="en-GB" sz="1200" b="1" dirty="0">
              <a:latin typeface="+mn-lt"/>
            </a:endParaRPr>
          </a:p>
          <a:p>
            <a:pPr marL="0" indent="0">
              <a:buNone/>
            </a:pPr>
            <a:r>
              <a:rPr lang="en-GB" sz="1200" b="1" dirty="0">
                <a:latin typeface="+mn-lt"/>
              </a:rPr>
              <a:t>Procedure:</a:t>
            </a:r>
          </a:p>
          <a:p>
            <a:pPr marL="228600" indent="-228600">
              <a:buAutoNum type="arabicPeriod"/>
            </a:pPr>
            <a:r>
              <a:rPr lang="x-none" sz="1200" dirty="0">
                <a:latin typeface="+mn-lt"/>
              </a:rPr>
              <a:t>In this activity students listen to </a:t>
            </a:r>
            <a:r>
              <a:rPr lang="x-none" sz="1200">
                <a:latin typeface="+mn-lt"/>
              </a:rPr>
              <a:t>the </a:t>
            </a:r>
            <a:r>
              <a:rPr lang="en-GB" sz="1200" dirty="0">
                <a:latin typeface="+mn-lt"/>
              </a:rPr>
              <a:t>sentences</a:t>
            </a:r>
            <a:r>
              <a:rPr lang="x-none" sz="1200">
                <a:latin typeface="+mn-lt"/>
              </a:rPr>
              <a:t> </a:t>
            </a:r>
            <a:r>
              <a:rPr lang="x-none" sz="1200" dirty="0">
                <a:latin typeface="+mn-lt"/>
              </a:rPr>
              <a:t>and write the correct punctuation</a:t>
            </a:r>
            <a:r>
              <a:rPr lang="en-GB" sz="1200" dirty="0">
                <a:latin typeface="+mn-lt"/>
              </a:rPr>
              <a:t> to complete the sentence.</a:t>
            </a:r>
          </a:p>
          <a:p>
            <a:pPr marL="228600" indent="-228600">
              <a:buAutoNum type="arabicPeriod"/>
            </a:pPr>
            <a:r>
              <a:rPr lang="en-GB" sz="1200" dirty="0">
                <a:latin typeface="+mn-lt"/>
              </a:rPr>
              <a:t>Click on the number</a:t>
            </a:r>
            <a:r>
              <a:rPr lang="en-GB" sz="1200" baseline="0" dirty="0">
                <a:latin typeface="+mn-lt"/>
              </a:rPr>
              <a:t> button to play the recording. </a:t>
            </a:r>
            <a:r>
              <a:rPr lang="en-GB" sz="1200" dirty="0">
                <a:latin typeface="+mn-lt"/>
              </a:rPr>
              <a:t>I</a:t>
            </a:r>
            <a:r>
              <a:rPr lang="en-GB" sz="1200" dirty="0">
                <a:solidFill>
                  <a:srgbClr val="002060"/>
                </a:solidFill>
                <a:latin typeface="+mn-lt"/>
              </a:rPr>
              <a:t>f it is a statement, students need to add a full stop; if it is a question, they add the question marks. Answers are shown by clicking.</a:t>
            </a:r>
          </a:p>
          <a:p>
            <a:pPr marL="228600" indent="-228600">
              <a:buAutoNum type="arabicPeriod"/>
            </a:pPr>
            <a:r>
              <a:rPr lang="en-GB" sz="1200" dirty="0">
                <a:solidFill>
                  <a:srgbClr val="002060"/>
                </a:solidFill>
                <a:latin typeface="+mn-lt"/>
              </a:rPr>
              <a:t>Then, students translate the statements or questions into English. Again,</a:t>
            </a:r>
            <a:r>
              <a:rPr lang="en-GB" sz="1200" baseline="0" dirty="0">
                <a:solidFill>
                  <a:srgbClr val="002060"/>
                </a:solidFill>
                <a:latin typeface="+mn-lt"/>
              </a:rPr>
              <a:t> the answers are shown by clicking.</a:t>
            </a:r>
            <a:endParaRPr lang="en-GB" sz="1200" dirty="0">
              <a:solidFill>
                <a:srgbClr val="002060"/>
              </a:solidFill>
              <a:latin typeface="+mn-lt"/>
            </a:endParaRPr>
          </a:p>
          <a:p>
            <a:pPr marL="0" indent="0">
              <a:buNone/>
            </a:pPr>
            <a:endParaRPr lang="en-GB" sz="1200" dirty="0">
              <a:solidFill>
                <a:srgbClr val="002060"/>
              </a:solidFill>
              <a:latin typeface="+mn-lt"/>
            </a:endParaRPr>
          </a:p>
          <a:p>
            <a:pPr marL="0" indent="0">
              <a:buNone/>
            </a:pPr>
            <a:r>
              <a:rPr lang="en-GB" sz="1200" b="1" dirty="0">
                <a:solidFill>
                  <a:srgbClr val="002060"/>
                </a:solidFill>
                <a:latin typeface="+mn-lt"/>
              </a:rPr>
              <a:t>Notes:</a:t>
            </a:r>
          </a:p>
          <a:p>
            <a:pPr marL="0" indent="0">
              <a:buNone/>
            </a:pPr>
            <a:r>
              <a:rPr lang="en-GB" sz="1200" dirty="0">
                <a:solidFill>
                  <a:srgbClr val="002060"/>
                </a:solidFill>
                <a:latin typeface="+mn-lt"/>
              </a:rPr>
              <a:t>Since</a:t>
            </a:r>
            <a:r>
              <a:rPr lang="en-GB" sz="1200" baseline="0" dirty="0">
                <a:solidFill>
                  <a:srgbClr val="002060"/>
                </a:solidFill>
                <a:latin typeface="+mn-lt"/>
              </a:rPr>
              <a:t> the activity focuses on question vs statement intonation and punctuation, the same verb form (3</a:t>
            </a:r>
            <a:r>
              <a:rPr lang="en-GB" sz="1200" baseline="30000" dirty="0">
                <a:solidFill>
                  <a:srgbClr val="002060"/>
                </a:solidFill>
                <a:latin typeface="+mn-lt"/>
              </a:rPr>
              <a:t>rd</a:t>
            </a:r>
            <a:r>
              <a:rPr lang="en-GB" sz="1200" baseline="0" dirty="0">
                <a:solidFill>
                  <a:srgbClr val="002060"/>
                </a:solidFill>
                <a:latin typeface="+mn-lt"/>
              </a:rPr>
              <a:t> person plural) is used throughout.</a:t>
            </a:r>
          </a:p>
          <a:p>
            <a:pPr marL="0" indent="0">
              <a:buNone/>
            </a:pPr>
            <a:endParaRPr lang="en-GB" sz="1200" baseline="0" dirty="0">
              <a:solidFill>
                <a:srgbClr val="002060"/>
              </a:solidFill>
              <a:latin typeface="+mn-lt"/>
            </a:endParaRPr>
          </a:p>
          <a:p>
            <a:pPr marL="0" indent="0">
              <a:buNone/>
            </a:pPr>
            <a:endParaRPr lang="x-none" sz="1200" dirty="0">
              <a:latin typeface="+mn-lt"/>
            </a:endParaRPr>
          </a:p>
        </p:txBody>
      </p:sp>
      <p:sp>
        <p:nvSpPr>
          <p:cNvPr id="4" name="Marcador de número de diapositiva 3"/>
          <p:cNvSpPr>
            <a:spLocks noGrp="1"/>
          </p:cNvSpPr>
          <p:nvPr>
            <p:ph type="sldNum" sz="quarter" idx="5"/>
          </p:nvPr>
        </p:nvSpPr>
        <p:spPr/>
        <p:txBody>
          <a:bodyPr/>
          <a:lstStyle/>
          <a:p>
            <a:fld id="{C1D4AA3A-6297-4A81-B074-FA71CC375327}" type="slidenum">
              <a:rPr lang="en-GB" smtClean="0"/>
              <a:t>48</a:t>
            </a:fld>
            <a:endParaRPr lang="en-GB"/>
          </a:p>
        </p:txBody>
      </p:sp>
    </p:spTree>
    <p:extLst>
      <p:ext uri="{BB962C8B-B14F-4D97-AF65-F5344CB8AC3E}">
        <p14:creationId xmlns:p14="http://schemas.microsoft.com/office/powerpoint/2010/main" val="11265416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10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a:t>
            </a:r>
            <a:r>
              <a:rPr lang="en-GB" b="1"/>
              <a:t>: </a:t>
            </a:r>
            <a:r>
              <a:rPr lang="en-GB" b="0" baseline="0"/>
              <a:t>to practise </a:t>
            </a:r>
            <a:r>
              <a:rPr lang="en-GB" b="0" baseline="0" dirty="0"/>
              <a:t>recognising statements </a:t>
            </a:r>
            <a:r>
              <a:rPr lang="en-GB" b="0" baseline="0"/>
              <a:t>or questions; to also focus on </a:t>
            </a:r>
            <a:r>
              <a:rPr lang="en-GB" b="0" baseline="0" dirty="0"/>
              <a:t>differentiating between 3</a:t>
            </a:r>
            <a:r>
              <a:rPr lang="en-GB" b="0" baseline="30000" dirty="0"/>
              <a:t>rd</a:t>
            </a:r>
            <a:r>
              <a:rPr lang="en-GB" b="0" baseline="0" dirty="0"/>
              <a:t> person singular and plural ‘-</a:t>
            </a:r>
            <a:r>
              <a:rPr lang="en-GB" b="0" baseline="0" dirty="0" err="1"/>
              <a:t>er</a:t>
            </a:r>
            <a:r>
              <a:rPr lang="en-GB" b="0" baseline="0" dirty="0"/>
              <a:t>’ and ‘-</a:t>
            </a:r>
            <a:r>
              <a:rPr lang="en-GB" b="0" baseline="0" dirty="0" err="1"/>
              <a:t>ir</a:t>
            </a:r>
            <a:r>
              <a:rPr lang="en-GB" b="0" baseline="0"/>
              <a:t>’ verbs.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dirty="0"/>
              <a:t>Students can copy the grid into their exercise books</a:t>
            </a:r>
          </a:p>
          <a:p>
            <a:pPr marL="228600" lvl="0" indent="-228600" algn="l" rtl="0">
              <a:spcBef>
                <a:spcPts val="0"/>
              </a:spcBef>
              <a:spcAft>
                <a:spcPts val="0"/>
              </a:spcAft>
              <a:buAutoNum type="arabicPeriod"/>
            </a:pPr>
            <a:r>
              <a:rPr lang="en-GB"/>
              <a:t>Click </a:t>
            </a:r>
            <a:r>
              <a:rPr lang="en-GB" dirty="0"/>
              <a:t>the number button</a:t>
            </a:r>
            <a:r>
              <a:rPr lang="en-GB" baseline="0" dirty="0"/>
              <a:t> to play the recording. S</a:t>
            </a:r>
            <a:r>
              <a:rPr lang="en-GB" dirty="0"/>
              <a:t>tudents</a:t>
            </a:r>
            <a:r>
              <a:rPr lang="en-GB" baseline="0" dirty="0"/>
              <a:t> have to identify whether they hear a question or statement and then transcribe the sentence. This may require one or two repeats. </a:t>
            </a:r>
          </a:p>
          <a:p>
            <a:pPr marL="228600" lvl="0" indent="-228600" algn="l" rtl="0">
              <a:spcBef>
                <a:spcPts val="0"/>
              </a:spcBef>
              <a:spcAft>
                <a:spcPts val="0"/>
              </a:spcAft>
              <a:buAutoNum type="arabicPeriod"/>
            </a:pPr>
            <a:r>
              <a:rPr lang="en-GB" baseline="0" dirty="0"/>
              <a:t>Correct transcription of the verb in the sentence is needed to correctly complete the final column, which requires attention to the difference in meaning between the –e and –en endings.</a:t>
            </a:r>
          </a:p>
          <a:p>
            <a:pPr marL="228600" lvl="0" indent="-228600" algn="l" rtl="0">
              <a:spcBef>
                <a:spcPts val="0"/>
              </a:spcBef>
              <a:spcAft>
                <a:spcPts val="0"/>
              </a:spcAft>
              <a:buAutoNum type="arabicPeriod"/>
            </a:pPr>
            <a:r>
              <a:rPr lang="en-GB" baseline="0" dirty="0"/>
              <a:t>Answers are given one by one in columns, first the statement or question column, then the transcription column, and finally the ‘el </a:t>
            </a:r>
            <a:r>
              <a:rPr lang="en-GB" baseline="0" dirty="0" err="1"/>
              <a:t>hermano</a:t>
            </a:r>
            <a:r>
              <a:rPr lang="en-GB" baseline="0" dirty="0"/>
              <a:t>’ or ‘</a:t>
            </a:r>
            <a:r>
              <a:rPr lang="en-GB" baseline="0" dirty="0" err="1"/>
              <a:t>las</a:t>
            </a:r>
            <a:r>
              <a:rPr lang="en-GB" baseline="0" dirty="0"/>
              <a:t> </a:t>
            </a:r>
            <a:r>
              <a:rPr lang="en-GB" baseline="0" dirty="0" err="1"/>
              <a:t>hermanas’</a:t>
            </a:r>
            <a:r>
              <a:rPr lang="en-GB" baseline="0" dirty="0"/>
              <a:t> column.</a:t>
            </a:r>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1" dirty="0"/>
              <a:t>Transcript:</a:t>
            </a:r>
          </a:p>
          <a:p>
            <a:pPr marL="228600" lvl="0" indent="-228600" algn="l" rtl="0">
              <a:spcBef>
                <a:spcPts val="0"/>
              </a:spcBef>
              <a:spcAft>
                <a:spcPts val="0"/>
              </a:spcAft>
              <a:buAutoNum type="arabicPeriod"/>
            </a:pPr>
            <a:r>
              <a:rPr lang="en-GB" dirty="0"/>
              <a:t>¿Recibe muchas llamadas?</a:t>
            </a:r>
          </a:p>
          <a:p>
            <a:pPr marL="228600" lvl="0" indent="-228600" algn="l" rtl="0">
              <a:spcBef>
                <a:spcPts val="0"/>
              </a:spcBef>
              <a:spcAft>
                <a:spcPts val="0"/>
              </a:spcAft>
              <a:buAutoNum type="arabicPeriod"/>
            </a:pPr>
            <a:r>
              <a:rPr lang="en-GB" dirty="0"/>
              <a:t>No</a:t>
            </a:r>
            <a:r>
              <a:rPr lang="en-GB" baseline="0" dirty="0"/>
              <a:t> l</a:t>
            </a:r>
            <a:r>
              <a:rPr lang="en-GB" dirty="0"/>
              <a:t>een</a:t>
            </a:r>
            <a:r>
              <a:rPr lang="en-GB" baseline="0" dirty="0"/>
              <a:t> las cartas.</a:t>
            </a:r>
            <a:endParaRPr lang="en-GB" dirty="0"/>
          </a:p>
          <a:p>
            <a:pPr marL="228600" lvl="0" indent="-228600" algn="l" rtl="0">
              <a:spcBef>
                <a:spcPts val="0"/>
              </a:spcBef>
              <a:spcAft>
                <a:spcPts val="0"/>
              </a:spcAft>
              <a:buAutoNum type="arabicPeriod"/>
            </a:pPr>
            <a:r>
              <a:rPr lang="en-GB" dirty="0"/>
              <a:t>Hacen favores.</a:t>
            </a:r>
            <a:endParaRPr lang="en-GB" baseline="0" dirty="0"/>
          </a:p>
          <a:p>
            <a:pPr marL="228600" lvl="0" indent="-228600" algn="l" rtl="0">
              <a:spcBef>
                <a:spcPts val="0"/>
              </a:spcBef>
              <a:spcAft>
                <a:spcPts val="0"/>
              </a:spcAft>
              <a:buAutoNum type="arabicPeriod"/>
            </a:pPr>
            <a:r>
              <a:rPr lang="en-GB" baseline="0" dirty="0"/>
              <a:t>¿Entiende todas las preguntas?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aseline="0" dirty="0"/>
              <a:t>¿Escriben revistas?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aseline="0" dirty="0"/>
              <a:t>Abre </a:t>
            </a:r>
            <a:r>
              <a:rPr lang="en-GB" dirty="0"/>
              <a:t>tiendas en el centro.</a:t>
            </a:r>
            <a:endParaRPr lang="en-GB" baseline="0"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49</a:t>
            </a:fld>
            <a:endParaRPr lang="en-GB"/>
          </a:p>
        </p:txBody>
      </p:sp>
    </p:spTree>
    <p:extLst>
      <p:ext uri="{BB962C8B-B14F-4D97-AF65-F5344CB8AC3E}">
        <p14:creationId xmlns:p14="http://schemas.microsoft.com/office/powerpoint/2010/main" val="121497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‘j’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383717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aseline="0" dirty="0"/>
              <a:t>15 minutes (for slides 48-50)</a:t>
            </a:r>
          </a:p>
          <a:p>
            <a:endParaRPr lang="en-GB" baseline="0" dirty="0"/>
          </a:p>
          <a:p>
            <a:r>
              <a:rPr lang="en-GB" b="1" baseline="0" dirty="0"/>
              <a:t>Aim</a:t>
            </a:r>
            <a:r>
              <a:rPr lang="en-GB" b="1" baseline="0"/>
              <a:t>: </a:t>
            </a:r>
            <a:r>
              <a:rPr lang="en-GB" b="0" baseline="0"/>
              <a:t>to practise using 3</a:t>
            </a:r>
            <a:r>
              <a:rPr lang="en-GB" b="0" baseline="30000"/>
              <a:t>rd</a:t>
            </a:r>
            <a:r>
              <a:rPr lang="en-GB" b="0" baseline="0"/>
              <a:t> </a:t>
            </a:r>
            <a:r>
              <a:rPr lang="en-GB" b="0" baseline="0" dirty="0"/>
              <a:t>person singular and plural ‘-</a:t>
            </a:r>
            <a:r>
              <a:rPr lang="en-GB" b="0" baseline="0" dirty="0" err="1"/>
              <a:t>er</a:t>
            </a:r>
            <a:r>
              <a:rPr lang="en-GB" b="0" baseline="0" dirty="0"/>
              <a:t>’ and ‘-</a:t>
            </a:r>
            <a:r>
              <a:rPr lang="en-GB" b="0" baseline="0" dirty="0" err="1"/>
              <a:t>ir</a:t>
            </a:r>
            <a:r>
              <a:rPr lang="en-GB" b="0" baseline="0"/>
              <a:t>’ verbs in production.</a:t>
            </a:r>
            <a:endParaRPr lang="en-GB" b="0" baseline="0" dirty="0"/>
          </a:p>
          <a:p>
            <a:endParaRPr lang="en-GB" b="0" baseline="0" dirty="0"/>
          </a:p>
          <a:p>
            <a:r>
              <a:rPr lang="en-GB" b="1" baseline="0" dirty="0"/>
              <a:t>Procedure:</a:t>
            </a:r>
          </a:p>
          <a:p>
            <a:pPr marL="228600" indent="-228600">
              <a:buAutoNum type="arabicPeriod"/>
            </a:pPr>
            <a:r>
              <a:rPr lang="en-GB" b="0" baseline="0" dirty="0"/>
              <a:t>This slide explains the activity</a:t>
            </a:r>
            <a:r>
              <a:rPr lang="en-GB" b="0" baseline="0"/>
              <a:t>. Click </a:t>
            </a:r>
            <a:r>
              <a:rPr lang="en-GB" b="0" baseline="0" dirty="0"/>
              <a:t>to show first what Person A does, then click again to see the role of Person B.</a:t>
            </a:r>
          </a:p>
          <a:p>
            <a:pPr marL="228600" indent="-228600">
              <a:buAutoNum type="arabicPeriod"/>
            </a:pPr>
            <a:r>
              <a:rPr lang="en-GB" b="0" baseline="0" dirty="0"/>
              <a:t>The following slide will give an example of how the activity develops.</a:t>
            </a:r>
          </a:p>
          <a:p>
            <a:pPr marL="228600" indent="-228600">
              <a:buAutoNum type="arabicPeriod"/>
            </a:pPr>
            <a:endParaRPr lang="en-GB" b="0" baseline="0" dirty="0"/>
          </a:p>
          <a:p>
            <a:endParaRPr lang="en-GB" baseline="0" dirty="0"/>
          </a:p>
        </p:txBody>
      </p:sp>
      <p:sp>
        <p:nvSpPr>
          <p:cNvPr id="4" name="Slide Number Placeholder 3"/>
          <p:cNvSpPr>
            <a:spLocks noGrp="1"/>
          </p:cNvSpPr>
          <p:nvPr>
            <p:ph type="sldNum" sz="quarter" idx="10"/>
          </p:nvPr>
        </p:nvSpPr>
        <p:spPr/>
        <p:txBody>
          <a:bodyPr/>
          <a:lstStyle/>
          <a:p>
            <a:fld id="{C1D4AA3A-6297-4A81-B074-FA71CC375327}" type="slidenum">
              <a:rPr lang="en-GB" smtClean="0"/>
              <a:t>50</a:t>
            </a:fld>
            <a:endParaRPr lang="en-GB"/>
          </a:p>
        </p:txBody>
      </p:sp>
    </p:spTree>
    <p:extLst>
      <p:ext uri="{BB962C8B-B14F-4D97-AF65-F5344CB8AC3E}">
        <p14:creationId xmlns:p14="http://schemas.microsoft.com/office/powerpoint/2010/main" val="3439400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a:t>
            </a:r>
            <a:r>
              <a:rPr lang="en-US" b="0"/>
              <a:t>.</a:t>
            </a:r>
            <a:r>
              <a:rPr lang="en-US" b="0" baseline="0"/>
              <a:t> Click </a:t>
            </a:r>
            <a:r>
              <a:rPr lang="en-US" b="0" baseline="0" dirty="0"/>
              <a:t>thorough this slide to explain </a:t>
            </a:r>
            <a:r>
              <a:rPr lang="en-US" b="0" baseline="0"/>
              <a:t>the activity.</a:t>
            </a:r>
            <a:endParaRPr lang="en-US" b="0" dirty="0"/>
          </a:p>
        </p:txBody>
      </p:sp>
      <p:sp>
        <p:nvSpPr>
          <p:cNvPr id="4" name="Slide Number Placeholder 3"/>
          <p:cNvSpPr>
            <a:spLocks noGrp="1"/>
          </p:cNvSpPr>
          <p:nvPr>
            <p:ph type="sldNum" sz="quarter" idx="10"/>
          </p:nvPr>
        </p:nvSpPr>
        <p:spPr/>
        <p:txBody>
          <a:bodyPr/>
          <a:lstStyle/>
          <a:p>
            <a:fld id="{C1D4AA3A-6297-4A81-B074-FA71CC375327}" type="slidenum">
              <a:rPr lang="en-GB" smtClean="0"/>
              <a:t>51</a:t>
            </a:fld>
            <a:endParaRPr lang="en-GB"/>
          </a:p>
        </p:txBody>
      </p:sp>
    </p:spTree>
    <p:extLst>
      <p:ext uri="{BB962C8B-B14F-4D97-AF65-F5344CB8AC3E}">
        <p14:creationId xmlns:p14="http://schemas.microsoft.com/office/powerpoint/2010/main" val="2461808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p>
          <a:p>
            <a:pPr marL="228600" indent="-228600">
              <a:buAutoNum type="arabicPeriod"/>
            </a:pPr>
            <a:r>
              <a:rPr lang="en-GB"/>
              <a:t>Display</a:t>
            </a:r>
            <a:r>
              <a:rPr lang="en-GB" baseline="0"/>
              <a:t> </a:t>
            </a:r>
            <a:r>
              <a:rPr lang="en-GB" baseline="0" dirty="0"/>
              <a:t>this slide to the whole class during the activity. No printing is needed for this speaking/listening activity.</a:t>
            </a:r>
          </a:p>
          <a:p>
            <a:pPr marL="228600" indent="-228600">
              <a:buAutoNum type="arabicPeriod"/>
            </a:pPr>
            <a:r>
              <a:rPr lang="en-GB" baseline="0"/>
              <a:t>Circulate </a:t>
            </a:r>
            <a:r>
              <a:rPr lang="en-GB" baseline="0" dirty="0"/>
              <a:t>around the class to ensure students are using </a:t>
            </a:r>
            <a:r>
              <a:rPr lang="en-GB" baseline="0"/>
              <a:t>full sentences.</a:t>
            </a:r>
            <a:endParaRPr lang="en-GB" baseline="0" dirty="0"/>
          </a:p>
          <a:p>
            <a:pPr marL="228600" indent="-228600">
              <a:buAutoNum type="arabicPeriod"/>
            </a:pPr>
            <a:r>
              <a:rPr lang="en-GB" baseline="0" dirty="0"/>
              <a:t>Following the completion of the activity, teachers could go </a:t>
            </a:r>
            <a:r>
              <a:rPr lang="en-GB" baseline="0"/>
              <a:t>through one or two of the cards </a:t>
            </a:r>
            <a:r>
              <a:rPr lang="en-GB" baseline="0" dirty="0"/>
              <a:t>asking students what the </a:t>
            </a:r>
            <a:r>
              <a:rPr lang="en-GB" baseline="0"/>
              <a:t>correct sentences </a:t>
            </a:r>
            <a:r>
              <a:rPr lang="en-GB" baseline="0" dirty="0"/>
              <a:t>should be in Spanish.</a:t>
            </a:r>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52</a:t>
            </a:fld>
            <a:endParaRPr lang="en-GB"/>
          </a:p>
        </p:txBody>
      </p:sp>
    </p:spTree>
    <p:extLst>
      <p:ext uri="{BB962C8B-B14F-4D97-AF65-F5344CB8AC3E}">
        <p14:creationId xmlns:p14="http://schemas.microsoft.com/office/powerpoint/2010/main" val="2230311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Link</a:t>
            </a:r>
            <a:r>
              <a:rPr lang="en-GB" sz="1200" i="0" baseline="0" dirty="0">
                <a:latin typeface="+mn-lt"/>
                <a:ea typeface="Calibri"/>
                <a:cs typeface="Calibri"/>
                <a:sym typeface="Calibri"/>
              </a:rPr>
              <a:t> to Quizlet embedded in text as hyperlink.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latin typeface="+mn-lt"/>
                <a:ea typeface="Calibri"/>
                <a:cs typeface="Calibri"/>
                <a:sym typeface="Calibri"/>
              </a:rPr>
              <a:t>It is also here, for ease of reference: </a:t>
            </a:r>
            <a:r>
              <a:rPr lang="en-GB" dirty="0">
                <a:hlinkClick r:id="rId3"/>
              </a:rPr>
              <a:t>https://quizlet.com/gb/510149955/year-7-spanish-summer-term-mash-up-term-31-week-6-flash-cards/?new</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48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387484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93349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aseline="0" dirty="0"/>
              <a:t> 7 minutes</a:t>
            </a:r>
          </a:p>
          <a:p>
            <a:endParaRPr lang="en-GB" dirty="0"/>
          </a:p>
          <a:p>
            <a:r>
              <a:rPr lang="en-GB" b="1" dirty="0"/>
              <a:t>Aim: </a:t>
            </a:r>
            <a:r>
              <a:rPr lang="en-GB" b="0" dirty="0"/>
              <a:t>listening</a:t>
            </a:r>
            <a:r>
              <a:rPr lang="en-GB" b="0" baseline="0" dirty="0"/>
              <a:t> activity </a:t>
            </a:r>
            <a:r>
              <a:rPr lang="en-GB" b="0" baseline="0"/>
              <a:t>to practise </a:t>
            </a:r>
            <a:r>
              <a:rPr lang="en-GB" b="0" baseline="0" dirty="0"/>
              <a:t>distinguishing </a:t>
            </a:r>
            <a:r>
              <a:rPr lang="en-GB" b="0" baseline="0"/>
              <a:t>the SSC [j].</a:t>
            </a:r>
            <a:endParaRPr lang="en-GB" b="0" baseline="0" dirty="0"/>
          </a:p>
          <a:p>
            <a:endParaRPr lang="en-GB" b="0" baseline="0" dirty="0"/>
          </a:p>
          <a:p>
            <a:r>
              <a:rPr lang="en-GB" b="1" baseline="0" dirty="0"/>
              <a:t>Procedure:</a:t>
            </a:r>
            <a:endParaRPr lang="en-GB" b="1" dirty="0"/>
          </a:p>
          <a:p>
            <a:pPr marL="228600" indent="-228600">
              <a:buAutoNum type="arabicPeriod"/>
            </a:pPr>
            <a:r>
              <a:rPr lang="en-GB"/>
              <a:t>Ask </a:t>
            </a:r>
            <a:r>
              <a:rPr lang="en-GB" dirty="0"/>
              <a:t>students to write the words with ‘j’ in each sentence</a:t>
            </a:r>
            <a:r>
              <a:rPr lang="en-GB" baseline="0" dirty="0"/>
              <a:t> that they hear on the recording. There will be at least 2 words in each sentence.</a:t>
            </a:r>
          </a:p>
          <a:p>
            <a:pPr marL="228600" indent="-228600">
              <a:buAutoNum type="arabicPeriod"/>
            </a:pPr>
            <a:r>
              <a:rPr lang="en-GB" baseline="0"/>
              <a:t>Click </a:t>
            </a:r>
            <a:r>
              <a:rPr lang="en-GB" baseline="0" dirty="0"/>
              <a:t>on the number button to play the recording. Answers are shown by clicking, first the Spanish word and then the English translation of the individual words.</a:t>
            </a:r>
          </a:p>
          <a:p>
            <a:pPr marL="228600" indent="-228600">
              <a:buAutoNum type="arabicPeriod"/>
            </a:pPr>
            <a:r>
              <a:rPr lang="en-GB" baseline="0"/>
              <a:t>Then ask </a:t>
            </a:r>
            <a:r>
              <a:rPr lang="en-GB" baseline="0" dirty="0"/>
              <a:t>students to give the English translation. </a:t>
            </a:r>
          </a:p>
          <a:p>
            <a:pPr marL="228600" indent="-228600">
              <a:buAutoNum type="arabicPeriod"/>
            </a:pPr>
            <a:r>
              <a:rPr lang="en-GB" sz="1200" kern="1200" dirty="0">
                <a:solidFill>
                  <a:schemeClr val="tx1"/>
                </a:solidFill>
                <a:effectLst/>
                <a:latin typeface="+mn-lt"/>
                <a:ea typeface="+mn-ea"/>
                <a:cs typeface="+mn-cs"/>
              </a:rPr>
              <a:t>Some students will be able to write the whole sentence in Spanish, so full sentences and their</a:t>
            </a:r>
            <a:r>
              <a:rPr lang="en-GB" sz="1200" kern="1200" baseline="0" dirty="0">
                <a:solidFill>
                  <a:schemeClr val="tx1"/>
                </a:solidFill>
                <a:effectLst/>
                <a:latin typeface="+mn-lt"/>
                <a:ea typeface="+mn-ea"/>
                <a:cs typeface="+mn-cs"/>
              </a:rPr>
              <a:t> translations </a:t>
            </a:r>
            <a:r>
              <a:rPr lang="en-GB" sz="1200" kern="1200" dirty="0">
                <a:solidFill>
                  <a:schemeClr val="tx1"/>
                </a:solidFill>
                <a:effectLst/>
                <a:latin typeface="+mn-lt"/>
                <a:ea typeface="+mn-ea"/>
                <a:cs typeface="+mn-cs"/>
              </a:rPr>
              <a:t>are also displayed. This differentiation caters for different ability levels.</a:t>
            </a:r>
            <a:endParaRPr lang="en-GB" baseline="0" dirty="0"/>
          </a:p>
          <a:p>
            <a:endParaRPr lang="en-GB" baseline="0" dirty="0"/>
          </a:p>
          <a:p>
            <a:r>
              <a:rPr lang="en-GB" b="1" baseline="0" dirty="0"/>
              <a:t>Transcript:</a:t>
            </a:r>
          </a:p>
          <a:p>
            <a:pPr marL="228600" indent="-228600">
              <a:buAutoNum type="arabicPeriod"/>
            </a:pPr>
            <a:r>
              <a:rPr lang="en-GB" baseline="0" dirty="0"/>
              <a:t>Es normal </a:t>
            </a:r>
            <a:r>
              <a:rPr lang="en-GB" baseline="0" dirty="0" err="1"/>
              <a:t>trabajar</a:t>
            </a:r>
            <a:r>
              <a:rPr lang="en-GB" baseline="0" dirty="0"/>
              <a:t> los jueves.</a:t>
            </a:r>
          </a:p>
          <a:p>
            <a:pPr marL="228600" indent="-228600">
              <a:buAutoNum type="arabicPeriod"/>
            </a:pPr>
            <a:r>
              <a:rPr lang="en-GB" baseline="0" dirty="0"/>
              <a:t>La </a:t>
            </a:r>
            <a:r>
              <a:rPr lang="en-GB" baseline="0" dirty="0" err="1"/>
              <a:t>mujer</a:t>
            </a:r>
            <a:r>
              <a:rPr lang="en-GB" baseline="0" dirty="0"/>
              <a:t> </a:t>
            </a:r>
            <a:r>
              <a:rPr lang="en-GB" baseline="0" dirty="0" err="1"/>
              <a:t>quiere</a:t>
            </a:r>
            <a:r>
              <a:rPr lang="en-GB" baseline="0" dirty="0"/>
              <a:t> </a:t>
            </a:r>
            <a:r>
              <a:rPr lang="en-GB" baseline="0" dirty="0" err="1"/>
              <a:t>viajar</a:t>
            </a:r>
            <a:r>
              <a:rPr lang="en-GB" baseline="0" dirty="0"/>
              <a:t> en </a:t>
            </a:r>
            <a:r>
              <a:rPr lang="en-GB" baseline="0" dirty="0" err="1"/>
              <a:t>julio</a:t>
            </a:r>
            <a:r>
              <a:rPr lang="en-GB" baseline="0" dirty="0"/>
              <a:t>.</a:t>
            </a:r>
          </a:p>
          <a:p>
            <a:pPr marL="228600" indent="-228600" algn="just">
              <a:buAutoNum type="arabicPeriod"/>
            </a:pPr>
            <a:r>
              <a:rPr lang="en-GB" baseline="0" dirty="0"/>
              <a:t>El </a:t>
            </a:r>
            <a:r>
              <a:rPr lang="en-GB" baseline="0" dirty="0" err="1"/>
              <a:t>chico</a:t>
            </a:r>
            <a:r>
              <a:rPr lang="en-GB" baseline="0" dirty="0"/>
              <a:t> bajo </a:t>
            </a:r>
            <a:r>
              <a:rPr lang="en-GB" baseline="0" dirty="0" err="1"/>
              <a:t>puede</a:t>
            </a:r>
            <a:r>
              <a:rPr lang="en-GB" baseline="0" dirty="0"/>
              <a:t> </a:t>
            </a:r>
            <a:r>
              <a:rPr lang="en-GB" baseline="0" dirty="0" err="1"/>
              <a:t>jugar</a:t>
            </a:r>
            <a:r>
              <a:rPr lang="en-GB" baseline="0" dirty="0"/>
              <a:t> con Juan.</a:t>
            </a:r>
          </a:p>
          <a:p>
            <a:pPr marL="228600" indent="-228600">
              <a:buAutoNum type="arabicPeriod"/>
            </a:pPr>
            <a:r>
              <a:rPr lang="en-GB" baseline="0" dirty="0"/>
              <a:t>El </a:t>
            </a:r>
            <a:r>
              <a:rPr lang="en-GB" baseline="0" dirty="0" err="1"/>
              <a:t>dibujo</a:t>
            </a:r>
            <a:r>
              <a:rPr lang="en-GB" baseline="0" dirty="0"/>
              <a:t> </a:t>
            </a:r>
            <a:r>
              <a:rPr lang="en-GB" baseline="0" dirty="0" err="1"/>
              <a:t>está</a:t>
            </a:r>
            <a:r>
              <a:rPr lang="en-GB" baseline="0" dirty="0"/>
              <a:t> </a:t>
            </a:r>
            <a:r>
              <a:rPr lang="en-GB" baseline="0" dirty="0" err="1"/>
              <a:t>debajo</a:t>
            </a:r>
            <a:r>
              <a:rPr lang="en-GB" baseline="0" dirty="0"/>
              <a:t> del libro.</a:t>
            </a:r>
          </a:p>
          <a:p>
            <a:pPr marL="228600" indent="-228600">
              <a:buAutoNum type="arabicPeriod"/>
            </a:pPr>
            <a:r>
              <a:rPr lang="en-GB" baseline="0" dirty="0"/>
              <a:t>Es </a:t>
            </a:r>
            <a:r>
              <a:rPr lang="en-GB" baseline="0" dirty="0" err="1"/>
              <a:t>mejor</a:t>
            </a:r>
            <a:r>
              <a:rPr lang="en-GB" baseline="0" dirty="0"/>
              <a:t> </a:t>
            </a:r>
            <a:r>
              <a:rPr lang="en-GB" baseline="0" dirty="0" err="1"/>
              <a:t>hacer</a:t>
            </a:r>
            <a:r>
              <a:rPr lang="en-GB" baseline="0" dirty="0"/>
              <a:t> </a:t>
            </a:r>
            <a:r>
              <a:rPr lang="en-GB" baseline="0" dirty="0" err="1"/>
              <a:t>ejercicio</a:t>
            </a:r>
            <a:r>
              <a:rPr lang="en-GB" baseline="0" dirty="0"/>
              <a:t> juntos.</a:t>
            </a:r>
          </a:p>
          <a:p>
            <a:endParaRPr lang="en-GB" dirty="0"/>
          </a:p>
          <a:p>
            <a:r>
              <a:rPr lang="en-GB" b="1" dirty="0"/>
              <a:t>Notes:</a:t>
            </a:r>
          </a:p>
          <a:p>
            <a:r>
              <a:rPr lang="en-GB" dirty="0"/>
              <a:t>All words included in this activity are previously taught vocabulary</a:t>
            </a:r>
            <a:r>
              <a:rPr lang="en-GB" baseline="0" dirty="0"/>
              <a:t> items or phonics words. ‘Normal’ [1000] is a cognate.</a:t>
            </a:r>
          </a:p>
          <a:p>
            <a:endParaRPr lang="en-GB" baseline="0" dirty="0"/>
          </a:p>
          <a:p>
            <a:r>
              <a:rPr lang="en-GB" baseline="0" dirty="0"/>
              <a:t>Weeks in which vocabulary items were taught: </a:t>
            </a:r>
          </a:p>
          <a:p>
            <a:r>
              <a:rPr lang="en-GB" baseline="0" dirty="0" err="1"/>
              <a:t>trabajar</a:t>
            </a:r>
            <a:r>
              <a:rPr lang="en-GB" baseline="0" dirty="0"/>
              <a:t>, juntos – 2.2.1; </a:t>
            </a:r>
            <a:r>
              <a:rPr lang="en-GB" baseline="0" dirty="0" err="1"/>
              <a:t>jueves</a:t>
            </a:r>
            <a:r>
              <a:rPr lang="en-GB" baseline="0" dirty="0"/>
              <a:t> – 2.2.3; </a:t>
            </a:r>
            <a:r>
              <a:rPr lang="en-GB" baseline="0" dirty="0" err="1"/>
              <a:t>mujer</a:t>
            </a:r>
            <a:r>
              <a:rPr lang="en-GB" baseline="0" dirty="0"/>
              <a:t> – 3.1.5; </a:t>
            </a:r>
            <a:r>
              <a:rPr lang="en-GB" baseline="0" dirty="0" err="1"/>
              <a:t>viajar</a:t>
            </a:r>
            <a:r>
              <a:rPr lang="en-GB" baseline="0" dirty="0"/>
              <a:t>, </a:t>
            </a:r>
            <a:r>
              <a:rPr lang="en-GB" baseline="0" dirty="0" err="1"/>
              <a:t>julio</a:t>
            </a:r>
            <a:r>
              <a:rPr lang="en-GB" baseline="0" dirty="0"/>
              <a:t> – 3.1.1; </a:t>
            </a:r>
            <a:r>
              <a:rPr lang="en-GB" baseline="0" dirty="0" err="1"/>
              <a:t>chico</a:t>
            </a:r>
            <a:r>
              <a:rPr lang="en-GB" baseline="0" dirty="0"/>
              <a:t> – 1.2.3; </a:t>
            </a:r>
            <a:r>
              <a:rPr lang="en-GB" baseline="0" dirty="0" err="1"/>
              <a:t>bajo</a:t>
            </a:r>
            <a:r>
              <a:rPr lang="en-GB" baseline="0" dirty="0"/>
              <a:t> – 1.1.3; </a:t>
            </a:r>
            <a:r>
              <a:rPr lang="en-GB" baseline="0" dirty="0" err="1"/>
              <a:t>puede</a:t>
            </a:r>
            <a:r>
              <a:rPr lang="en-GB" baseline="0" dirty="0"/>
              <a:t>, </a:t>
            </a:r>
            <a:r>
              <a:rPr lang="en-GB" baseline="0" dirty="0" err="1"/>
              <a:t>jugar</a:t>
            </a:r>
            <a:r>
              <a:rPr lang="en-GB" baseline="0" dirty="0"/>
              <a:t> – 2.2.2; </a:t>
            </a:r>
            <a:r>
              <a:rPr lang="en-GB" baseline="0" dirty="0" err="1"/>
              <a:t>pareja</a:t>
            </a:r>
            <a:r>
              <a:rPr lang="en-GB" baseline="0" dirty="0"/>
              <a:t> – 1.1.6; </a:t>
            </a:r>
            <a:r>
              <a:rPr lang="en-GB" baseline="0" dirty="0" err="1"/>
              <a:t>dibujo</a:t>
            </a:r>
            <a:r>
              <a:rPr lang="en-GB" baseline="0" dirty="0"/>
              <a:t>, </a:t>
            </a:r>
            <a:r>
              <a:rPr lang="en-GB" baseline="0" dirty="0" err="1"/>
              <a:t>hacer</a:t>
            </a:r>
            <a:r>
              <a:rPr lang="en-GB" baseline="0" dirty="0"/>
              <a:t> – 2.1.4; </a:t>
            </a:r>
            <a:r>
              <a:rPr lang="en-GB" baseline="0" dirty="0" err="1"/>
              <a:t>está</a:t>
            </a:r>
            <a:r>
              <a:rPr lang="en-GB" baseline="0" dirty="0"/>
              <a:t> – 1.1.1; </a:t>
            </a:r>
            <a:r>
              <a:rPr lang="en-GB" baseline="0" dirty="0" err="1"/>
              <a:t>debajo</a:t>
            </a:r>
            <a:r>
              <a:rPr lang="en-GB" baseline="0" dirty="0"/>
              <a:t> – 2.2.4; </a:t>
            </a:r>
            <a:r>
              <a:rPr lang="en-GB" baseline="0" dirty="0" err="1"/>
              <a:t>libro</a:t>
            </a:r>
            <a:r>
              <a:rPr lang="en-GB" baseline="0" dirty="0"/>
              <a:t>– 1.1.4; </a:t>
            </a:r>
            <a:r>
              <a:rPr lang="en-GB" baseline="0" dirty="0" err="1"/>
              <a:t>mejor</a:t>
            </a:r>
            <a:r>
              <a:rPr lang="en-GB" baseline="0" dirty="0"/>
              <a:t> – </a:t>
            </a:r>
            <a:r>
              <a:rPr lang="en-GB" sz="1200" kern="1200" dirty="0">
                <a:solidFill>
                  <a:schemeClr val="tx1"/>
                </a:solidFill>
                <a:effectLst/>
                <a:latin typeface="+mn-lt"/>
                <a:ea typeface="+mn-ea"/>
                <a:cs typeface="+mn-cs"/>
              </a:rPr>
              <a:t>phonics practice word in 1.2.6 and 3.1.6;</a:t>
            </a:r>
            <a:r>
              <a:rPr lang="en-GB" sz="1200" kern="1200" baseline="0" dirty="0">
                <a:solidFill>
                  <a:schemeClr val="tx1"/>
                </a:solidFill>
                <a:effectLst/>
                <a:latin typeface="+mn-lt"/>
                <a:ea typeface="+mn-ea"/>
                <a:cs typeface="+mn-cs"/>
              </a:rPr>
              <a:t> </a:t>
            </a:r>
            <a:r>
              <a:rPr lang="en-GB" baseline="0" dirty="0" err="1"/>
              <a:t>ejercicio</a:t>
            </a:r>
            <a:r>
              <a:rPr lang="en-GB" baseline="0" dirty="0"/>
              <a:t> – 3.1.4</a:t>
            </a:r>
          </a:p>
        </p:txBody>
      </p:sp>
      <p:sp>
        <p:nvSpPr>
          <p:cNvPr id="4" name="Slide Number Placeholder 3"/>
          <p:cNvSpPr>
            <a:spLocks noGrp="1"/>
          </p:cNvSpPr>
          <p:nvPr>
            <p:ph type="sldNum" sz="quarter" idx="10"/>
          </p:nvPr>
        </p:nvSpPr>
        <p:spPr/>
        <p:txBody>
          <a:bodyPr/>
          <a:lstStyle/>
          <a:p>
            <a:fld id="{C1D4AA3A-6297-4A81-B074-FA71CC375327}" type="slidenum">
              <a:rPr lang="en-GB" smtClean="0"/>
              <a:t>8</a:t>
            </a:fld>
            <a:endParaRPr lang="en-GB"/>
          </a:p>
        </p:txBody>
      </p:sp>
    </p:spTree>
    <p:extLst>
      <p:ext uri="{BB962C8B-B14F-4D97-AF65-F5344CB8AC3E}">
        <p14:creationId xmlns:p14="http://schemas.microsoft.com/office/powerpoint/2010/main" val="25380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aseline="0" dirty="0"/>
              <a:t>3 minutes (for slides 6-15)</a:t>
            </a:r>
            <a:endParaRPr lang="en-GB" dirty="0"/>
          </a:p>
          <a:p>
            <a:endParaRPr lang="en-GB" dirty="0"/>
          </a:p>
          <a:p>
            <a:r>
              <a:rPr lang="en-GB" b="1" dirty="0"/>
              <a:t>Aim</a:t>
            </a:r>
            <a:r>
              <a:rPr lang="en-GB" b="1"/>
              <a:t>: </a:t>
            </a:r>
            <a:r>
              <a:rPr lang="en-GB"/>
              <a:t>to refresh </a:t>
            </a:r>
            <a:r>
              <a:rPr lang="en-GB" dirty="0"/>
              <a:t>students’ knowledge</a:t>
            </a:r>
            <a:r>
              <a:rPr lang="en-GB" baseline="0" dirty="0"/>
              <a:t> of ten previously taught verbs from 3.1.2 and 2.2.2. These weeks are revisited in the SoW this week. Some of these will also be used in this lesson to practise 3</a:t>
            </a:r>
            <a:r>
              <a:rPr lang="en-GB" baseline="30000" dirty="0"/>
              <a:t>rd</a:t>
            </a:r>
            <a:r>
              <a:rPr lang="en-GB" baseline="0" dirty="0"/>
              <a:t> person plural of –er and –ir verbs.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Ask </a:t>
            </a:r>
            <a:r>
              <a:rPr lang="en-GB" b="0" baseline="0" dirty="0"/>
              <a:t>students what the Spanish word is for the picture (and English translation) shown. Students should answer chorally.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One click reveals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Repeat the process for the next 10 slides.</a:t>
            </a:r>
          </a:p>
          <a:p>
            <a:endParaRPr lang="en-GB" baseline="0" dirty="0"/>
          </a:p>
          <a:p>
            <a:r>
              <a:rPr lang="en-GB" baseline="0" dirty="0"/>
              <a:t>Weeks in which vocabulary items were taught: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3.1.2 - </a:t>
            </a:r>
            <a:r>
              <a:rPr lang="en-GB" sz="1200" b="0" i="0" dirty="0" err="1">
                <a:solidFill>
                  <a:schemeClr val="dk1"/>
                </a:solidFill>
                <a:latin typeface="+mn-lt"/>
                <a:ea typeface="Calibri"/>
                <a:cs typeface="Calibri"/>
                <a:sym typeface="Calibri"/>
              </a:rPr>
              <a:t>pensar</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besar</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entender</a:t>
            </a:r>
            <a:r>
              <a:rPr lang="en-GB" sz="1200" b="0" i="0" dirty="0">
                <a:solidFill>
                  <a:schemeClr val="dk1"/>
                </a:solidFill>
                <a:latin typeface="+mn-lt"/>
                <a:ea typeface="Calibri"/>
                <a:cs typeface="Calibri"/>
                <a:sym typeface="Calibri"/>
              </a:rPr>
              <a:t>, leer, comer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2.2.2 – poder, participar, pedir, preguntar, cambiar</a:t>
            </a:r>
          </a:p>
          <a:p>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9</a:t>
            </a:fld>
            <a:endParaRPr lang="en-GB"/>
          </a:p>
        </p:txBody>
      </p:sp>
    </p:spTree>
    <p:extLst>
      <p:ext uri="{BB962C8B-B14F-4D97-AF65-F5344CB8AC3E}">
        <p14:creationId xmlns:p14="http://schemas.microsoft.com/office/powerpoint/2010/main" val="1557990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4160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220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550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8841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12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7828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0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438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9612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6946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5150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3395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12043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50871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19034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1503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371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60869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6205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8992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1171653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448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87345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93551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2923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9753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111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472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935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4875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76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91253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4242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0846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312618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16167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6.jpe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25.tif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audio" Target="../media/audio16.wav"/><Relationship Id="rId11" Type="http://schemas.openxmlformats.org/officeDocument/2006/relationships/audio" Target="../media/audio20.wav"/><Relationship Id="rId5" Type="http://schemas.openxmlformats.org/officeDocument/2006/relationships/audio" Target="../media/audio15.wav"/><Relationship Id="rId10" Type="http://schemas.openxmlformats.org/officeDocument/2006/relationships/audio" Target="../media/audio19.wav"/><Relationship Id="rId4" Type="http://schemas.openxmlformats.org/officeDocument/2006/relationships/audio" Target="../media/audio14.wav"/><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8.tiff"/></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tiff"/></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tif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tiff"/><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tiff"/><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30.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3.png"/><Relationship Id="rId11" Type="http://schemas.openxmlformats.org/officeDocument/2006/relationships/image" Target="../media/image42.png"/><Relationship Id="rId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png"/><Relationship Id="rId7" Type="http://schemas.openxmlformats.org/officeDocument/2006/relationships/image" Target="../media/image39.tiff"/><Relationship Id="rId12"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4.tiff"/><Relationship Id="rId11" Type="http://schemas.openxmlformats.org/officeDocument/2006/relationships/image" Target="../media/image42.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40.tiff"/></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1.wav"/><Relationship Id="rId7" Type="http://schemas.openxmlformats.org/officeDocument/2006/relationships/audio" Target="../media/audio25.wav"/><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audio" Target="../media/audio28.wav"/><Relationship Id="rId4" Type="http://schemas.openxmlformats.org/officeDocument/2006/relationships/audio" Target="../media/audio27.wav"/></Relationships>
</file>

<file path=ppt/slides/_rels/slide48.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image" Target="../media/image45.png"/></Relationships>
</file>

<file path=ppt/slides/_rels/slide49.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5.wav"/><Relationship Id="rId7" Type="http://schemas.openxmlformats.org/officeDocument/2006/relationships/audio" Target="../media/audio39.wav"/><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hyperlink" Target="https://quizlet.com/gb/510149955/year-7-spanish-summer-term-mash-up-term-31-week-6-flash-cards/?new"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489575" cy="879475"/>
          </a:xfrm>
        </p:spPr>
        <p:txBody>
          <a:bodyPr>
            <a:noAutofit/>
          </a:bodyPr>
          <a:lstStyle/>
          <a:p>
            <a:pPr algn="l"/>
            <a:r>
              <a:rPr lang="en-GB" sz="4000" b="1" dirty="0">
                <a:solidFill>
                  <a:prstClr val="white"/>
                </a:solidFill>
              </a:rPr>
              <a:t>Describing what people do (Technology)</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8173507" cy="567626"/>
          </a:xfrm>
        </p:spPr>
        <p:txBody>
          <a:bodyPr>
            <a:noAutofit/>
          </a:bodyPr>
          <a:lstStyle/>
          <a:p>
            <a:pPr algn="l"/>
            <a:r>
              <a:rPr lang="en-GB" dirty="0">
                <a:solidFill>
                  <a:prstClr val="white"/>
                </a:solidFill>
              </a:rPr>
              <a:t>Present tense -</a:t>
            </a:r>
            <a:r>
              <a:rPr lang="en-GB" dirty="0" err="1">
                <a:solidFill>
                  <a:prstClr val="white"/>
                </a:solidFill>
              </a:rPr>
              <a:t>er</a:t>
            </a:r>
            <a:r>
              <a:rPr lang="en-GB" dirty="0">
                <a:solidFill>
                  <a:prstClr val="white"/>
                </a:solidFill>
              </a:rPr>
              <a:t> and -</a:t>
            </a:r>
            <a:r>
              <a:rPr lang="en-GB" dirty="0" err="1">
                <a:solidFill>
                  <a:prstClr val="white"/>
                </a:solidFill>
              </a:rPr>
              <a:t>ir</a:t>
            </a:r>
            <a:r>
              <a:rPr lang="en-GB" dirty="0">
                <a:solidFill>
                  <a:prstClr val="white"/>
                </a:solidFill>
              </a:rPr>
              <a:t> verbs: 3</a:t>
            </a:r>
            <a:r>
              <a:rPr lang="en-GB" baseline="30000" dirty="0">
                <a:solidFill>
                  <a:prstClr val="white"/>
                </a:solidFill>
              </a:rPr>
              <a:t>rd</a:t>
            </a:r>
            <a:r>
              <a:rPr lang="en-GB" dirty="0">
                <a:solidFill>
                  <a:prstClr val="white"/>
                </a:solidFill>
              </a:rPr>
              <a:t> person plural (-</a:t>
            </a:r>
            <a:r>
              <a:rPr lang="en-GB" dirty="0" err="1">
                <a:solidFill>
                  <a:prstClr val="white"/>
                </a:solidFill>
              </a:rPr>
              <a:t>en</a:t>
            </a:r>
            <a:r>
              <a:rPr lang="en-GB" dirty="0">
                <a:solidFill>
                  <a:prstClr val="white"/>
                </a:solidFill>
              </a:rPr>
              <a:t>)</a:t>
            </a:r>
          </a:p>
          <a:p>
            <a:pPr algn="l"/>
            <a:r>
              <a:rPr lang="en-GB" dirty="0">
                <a:solidFill>
                  <a:prstClr val="white"/>
                </a:solidFill>
              </a:rPr>
              <a:t>3</a:t>
            </a:r>
            <a:r>
              <a:rPr lang="en-GB" baseline="30000" dirty="0">
                <a:solidFill>
                  <a:prstClr val="white"/>
                </a:solidFill>
              </a:rPr>
              <a:t>rd</a:t>
            </a:r>
            <a:r>
              <a:rPr lang="en-GB" dirty="0">
                <a:solidFill>
                  <a:prstClr val="white"/>
                </a:solidFill>
              </a:rPr>
              <a:t> person singular (-e) [revisited]</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8" y="4057150"/>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SSC [j] [revisited]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6 - Lesson 59</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661447"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Emma Hickey / Nick Avery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16/08/21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626592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6"/>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rgbClr val="E55B00"/>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8" name="Imagen 7" descr="eating">
            <a:extLst>
              <a:ext uri="{FF2B5EF4-FFF2-40B4-BE49-F238E27FC236}">
                <a16:creationId xmlns:a16="http://schemas.microsoft.com/office/drawing/2014/main" id="{874EEE27-793C-7048-B6C6-59941B228E5A}"/>
              </a:ext>
            </a:extLst>
          </p:cNvPr>
          <p:cNvPicPr>
            <a:picLocks noChangeAspect="1"/>
          </p:cNvPicPr>
          <p:nvPr/>
        </p:nvPicPr>
        <p:blipFill>
          <a:blip r:embed="rId3"/>
          <a:stretch>
            <a:fillRect/>
          </a:stretch>
        </p:blipFill>
        <p:spPr>
          <a:xfrm>
            <a:off x="5909780" y="1467564"/>
            <a:ext cx="3922872" cy="3922872"/>
          </a:xfrm>
          <a:prstGeom prst="rect">
            <a:avLst/>
          </a:prstGeom>
        </p:spPr>
      </p:pic>
      <p:pic>
        <p:nvPicPr>
          <p:cNvPr id="6" name="Picture 2" descr="http://www.clker.com/cliparts/j/p/l/D/8/K/green-tick-md.png">
            <a:extLst>
              <a:ext uri="{FF2B5EF4-FFF2-40B4-BE49-F238E27FC236}">
                <a16:creationId xmlns:a16="http://schemas.microsoft.com/office/drawing/2014/main" id="{E74CC290-C585-AB47-B350-67D3E220FC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5450" y="4253977"/>
            <a:ext cx="422268" cy="440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6975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rgbClr val="E55B00"/>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4" name="Imagen 3">
            <a:extLst>
              <a:ext uri="{FF2B5EF4-FFF2-40B4-BE49-F238E27FC236}">
                <a16:creationId xmlns:a16="http://schemas.microsoft.com/office/drawing/2014/main" id="{EB762AB3-F4AE-5A42-B708-3F26CFBA1475}"/>
              </a:ext>
            </a:extLst>
          </p:cNvPr>
          <p:cNvPicPr>
            <a:picLocks noChangeAspect="1"/>
          </p:cNvPicPr>
          <p:nvPr/>
        </p:nvPicPr>
        <p:blipFill>
          <a:blip r:embed="rId3"/>
          <a:stretch>
            <a:fillRect/>
          </a:stretch>
        </p:blipFill>
        <p:spPr>
          <a:xfrm>
            <a:off x="5587354" y="1576551"/>
            <a:ext cx="5199855" cy="3704897"/>
          </a:xfrm>
          <a:prstGeom prst="rect">
            <a:avLst/>
          </a:prstGeom>
        </p:spPr>
      </p:pic>
      <p:pic>
        <p:nvPicPr>
          <p:cNvPr id="6" name="Picture 2" descr="http://www.clker.com/cliparts/j/p/l/D/8/K/green-tick-md.png">
            <a:extLst>
              <a:ext uri="{FF2B5EF4-FFF2-40B4-BE49-F238E27FC236}">
                <a16:creationId xmlns:a16="http://schemas.microsoft.com/office/drawing/2014/main" id="{B6AE2E98-2079-D945-804C-65C1FBB126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9222" y="2114910"/>
            <a:ext cx="422268" cy="440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4971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rgbClr val="E55B00"/>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9" name="Imagen 8" descr="reading">
            <a:extLst>
              <a:ext uri="{FF2B5EF4-FFF2-40B4-BE49-F238E27FC236}">
                <a16:creationId xmlns:a16="http://schemas.microsoft.com/office/drawing/2014/main" id="{5FC88B1A-BFD3-8844-BBC8-4DB0FE0B4B07}"/>
              </a:ext>
            </a:extLst>
          </p:cNvPr>
          <p:cNvPicPr>
            <a:picLocks noChangeAspect="1"/>
          </p:cNvPicPr>
          <p:nvPr/>
        </p:nvPicPr>
        <p:blipFill>
          <a:blip r:embed="rId3"/>
          <a:stretch>
            <a:fillRect/>
          </a:stretch>
        </p:blipFill>
        <p:spPr>
          <a:xfrm>
            <a:off x="7015655" y="1222674"/>
            <a:ext cx="2169431" cy="4412652"/>
          </a:xfrm>
          <a:prstGeom prst="rect">
            <a:avLst/>
          </a:prstGeom>
        </p:spPr>
      </p:pic>
      <p:pic>
        <p:nvPicPr>
          <p:cNvPr id="6" name="Picture 2" descr="http://www.clker.com/cliparts/j/p/l/D/8/K/green-tick-md.png">
            <a:extLst>
              <a:ext uri="{FF2B5EF4-FFF2-40B4-BE49-F238E27FC236}">
                <a16:creationId xmlns:a16="http://schemas.microsoft.com/office/drawing/2014/main" id="{B6A7DDFF-B18A-AD49-831D-8E1C114AB3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0589" y="1545871"/>
            <a:ext cx="422268" cy="440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341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rgbClr val="E55B00"/>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6" name="Imagen 5">
            <a:extLst>
              <a:ext uri="{FF2B5EF4-FFF2-40B4-BE49-F238E27FC236}">
                <a16:creationId xmlns:a16="http://schemas.microsoft.com/office/drawing/2014/main" id="{AC69C160-D818-8149-BE83-2BE6860B6254}"/>
              </a:ext>
            </a:extLst>
          </p:cNvPr>
          <p:cNvPicPr>
            <a:picLocks noChangeAspect="1"/>
          </p:cNvPicPr>
          <p:nvPr/>
        </p:nvPicPr>
        <p:blipFill>
          <a:blip r:embed="rId3"/>
          <a:stretch>
            <a:fillRect/>
          </a:stretch>
        </p:blipFill>
        <p:spPr>
          <a:xfrm>
            <a:off x="5178753" y="1638300"/>
            <a:ext cx="5397500" cy="3581400"/>
          </a:xfrm>
          <a:prstGeom prst="rect">
            <a:avLst/>
          </a:prstGeom>
        </p:spPr>
      </p:pic>
      <p:pic>
        <p:nvPicPr>
          <p:cNvPr id="7" name="Picture 2" descr="http://www.clker.com/cliparts/j/p/l/D/8/K/green-tick-md.png">
            <a:extLst>
              <a:ext uri="{FF2B5EF4-FFF2-40B4-BE49-F238E27FC236}">
                <a16:creationId xmlns:a16="http://schemas.microsoft.com/office/drawing/2014/main" id="{689AACC5-3A25-724E-82D7-64D230788A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1490" y="5219700"/>
            <a:ext cx="422268" cy="440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974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6"/>
            <a:ext cx="2459534" cy="5324535"/>
          </a:xfrm>
          <a:prstGeom prst="rect">
            <a:avLst/>
          </a:prstGeom>
          <a:noFill/>
        </p:spPr>
        <p:txBody>
          <a:bodyPr wrap="square" rtlCol="0">
            <a:spAutoFit/>
          </a:bodyPr>
          <a:lstStyle/>
          <a:p>
            <a:r>
              <a:rPr lang="x-none" sz="3400" dirty="0">
                <a:solidFill>
                  <a:srgbClr val="E55B00"/>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sp>
        <p:nvSpPr>
          <p:cNvPr id="8" name="TextBox 11">
            <a:extLst>
              <a:ext uri="{FF2B5EF4-FFF2-40B4-BE49-F238E27FC236}">
                <a16:creationId xmlns:a16="http://schemas.microsoft.com/office/drawing/2014/main" id="{A81CD99F-A387-8747-9089-32E27DF59B6B}"/>
              </a:ext>
            </a:extLst>
          </p:cNvPr>
          <p:cNvSpPr txBox="1"/>
          <p:nvPr/>
        </p:nvSpPr>
        <p:spPr>
          <a:xfrm>
            <a:off x="7624484" y="3061610"/>
            <a:ext cx="4271682" cy="707886"/>
          </a:xfrm>
          <a:prstGeom prst="rect">
            <a:avLst/>
          </a:prstGeom>
          <a:noFill/>
        </p:spPr>
        <p:txBody>
          <a:bodyPr wrap="square" rtlCol="0">
            <a:spAutoFit/>
          </a:bodyPr>
          <a:lstStyle/>
          <a:p>
            <a:r>
              <a:rPr lang="en-GB" sz="4000" dirty="0">
                <a:solidFill>
                  <a:schemeClr val="accent1">
                    <a:lumMod val="50000"/>
                  </a:schemeClr>
                </a:solidFill>
                <a:latin typeface="Century Gothic" panose="020B0502020202020204" pitchFamily="34" charset="0"/>
              </a:rPr>
              <a:t>[to understand]</a:t>
            </a:r>
          </a:p>
        </p:txBody>
      </p:sp>
      <p:pic>
        <p:nvPicPr>
          <p:cNvPr id="9" name="Picture 2" descr="http://www.clker.com/cliparts/j/p/l/D/8/K/green-tick-md.png">
            <a:extLst>
              <a:ext uri="{FF2B5EF4-FFF2-40B4-BE49-F238E27FC236}">
                <a16:creationId xmlns:a16="http://schemas.microsoft.com/office/drawing/2014/main" id="{47DFD6B8-159A-DF45-83D3-B13679AAD3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482" y="101064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Understanding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76" t="10137" r="22020" b="12869"/>
          <a:stretch/>
        </p:blipFill>
        <p:spPr bwMode="auto">
          <a:xfrm>
            <a:off x="5096435" y="1450688"/>
            <a:ext cx="2151529" cy="3646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2122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rgbClr val="E55B00"/>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7" name="Picture 2" descr="http://www.clker.com/cliparts/j/p/l/D/8/K/green-tick-md.png">
            <a:extLst>
              <a:ext uri="{FF2B5EF4-FFF2-40B4-BE49-F238E27FC236}">
                <a16:creationId xmlns:a16="http://schemas.microsoft.com/office/drawing/2014/main" id="{A26DF96C-9D92-6D46-B7E1-9F75FEEDB6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6617" y="2651836"/>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11">
            <a:extLst>
              <a:ext uri="{FF2B5EF4-FFF2-40B4-BE49-F238E27FC236}">
                <a16:creationId xmlns:a16="http://schemas.microsoft.com/office/drawing/2014/main" id="{A81CD99F-A387-8747-9089-32E27DF59B6B}"/>
              </a:ext>
            </a:extLst>
          </p:cNvPr>
          <p:cNvSpPr txBox="1"/>
          <p:nvPr/>
        </p:nvSpPr>
        <p:spPr>
          <a:xfrm>
            <a:off x="6548714" y="3061610"/>
            <a:ext cx="5347452" cy="707886"/>
          </a:xfrm>
          <a:prstGeom prst="rect">
            <a:avLst/>
          </a:prstGeom>
          <a:noFill/>
        </p:spPr>
        <p:txBody>
          <a:bodyPr wrap="square" rtlCol="0">
            <a:spAutoFit/>
          </a:bodyPr>
          <a:lstStyle/>
          <a:p>
            <a:r>
              <a:rPr lang="en-GB" sz="4000" dirty="0">
                <a:solidFill>
                  <a:schemeClr val="accent1">
                    <a:lumMod val="50000"/>
                  </a:schemeClr>
                </a:solidFill>
                <a:latin typeface="Century Gothic" panose="020B0502020202020204" pitchFamily="34" charset="0"/>
              </a:rPr>
              <a:t>[can, to be able to]</a:t>
            </a:r>
          </a:p>
        </p:txBody>
      </p:sp>
    </p:spTree>
    <p:extLst>
      <p:ext uri="{BB962C8B-B14F-4D97-AF65-F5344CB8AC3E}">
        <p14:creationId xmlns:p14="http://schemas.microsoft.com/office/powerpoint/2010/main" val="20639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6"/>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rgbClr val="E55B00"/>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3" name="Imagen 2">
            <a:extLst>
              <a:ext uri="{FF2B5EF4-FFF2-40B4-BE49-F238E27FC236}">
                <a16:creationId xmlns:a16="http://schemas.microsoft.com/office/drawing/2014/main" id="{0E545791-5430-AF47-9470-58A31CB04977}"/>
              </a:ext>
            </a:extLst>
          </p:cNvPr>
          <p:cNvPicPr>
            <a:picLocks noChangeAspect="1"/>
          </p:cNvPicPr>
          <p:nvPr/>
        </p:nvPicPr>
        <p:blipFill>
          <a:blip r:embed="rId3"/>
          <a:stretch>
            <a:fillRect/>
          </a:stretch>
        </p:blipFill>
        <p:spPr>
          <a:xfrm>
            <a:off x="6096000" y="1524000"/>
            <a:ext cx="3810000" cy="3810000"/>
          </a:xfrm>
          <a:prstGeom prst="rect">
            <a:avLst/>
          </a:prstGeom>
        </p:spPr>
      </p:pic>
      <p:sp>
        <p:nvSpPr>
          <p:cNvPr id="9" name="TextBox 11">
            <a:extLst>
              <a:ext uri="{FF2B5EF4-FFF2-40B4-BE49-F238E27FC236}">
                <a16:creationId xmlns:a16="http://schemas.microsoft.com/office/drawing/2014/main" id="{B78D52B6-234A-C342-808B-CE0D9240277E}"/>
              </a:ext>
            </a:extLst>
          </p:cNvPr>
          <p:cNvSpPr txBox="1"/>
          <p:nvPr/>
        </p:nvSpPr>
        <p:spPr>
          <a:xfrm>
            <a:off x="9342695" y="3429000"/>
            <a:ext cx="2087305" cy="707886"/>
          </a:xfrm>
          <a:prstGeom prst="rect">
            <a:avLst/>
          </a:prstGeom>
          <a:noFill/>
        </p:spPr>
        <p:txBody>
          <a:bodyPr wrap="square" rtlCol="0">
            <a:spAutoFit/>
          </a:bodyPr>
          <a:lstStyle/>
          <a:p>
            <a:r>
              <a:rPr lang="en-GB" sz="4000" dirty="0">
                <a:solidFill>
                  <a:schemeClr val="accent1">
                    <a:lumMod val="50000"/>
                  </a:schemeClr>
                </a:solidFill>
                <a:latin typeface="Century Gothic" panose="020B0502020202020204" pitchFamily="34" charset="0"/>
              </a:rPr>
              <a:t>[to ask]</a:t>
            </a:r>
          </a:p>
        </p:txBody>
      </p:sp>
      <p:pic>
        <p:nvPicPr>
          <p:cNvPr id="7" name="Picture 2" descr="http://www.clker.com/cliparts/j/p/l/D/8/K/green-tick-md.png">
            <a:extLst>
              <a:ext uri="{FF2B5EF4-FFF2-40B4-BE49-F238E27FC236}">
                <a16:creationId xmlns:a16="http://schemas.microsoft.com/office/drawing/2014/main" id="{E6CFB8F9-C197-B041-9222-90151AA47F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731" y="5759372"/>
            <a:ext cx="422268" cy="440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1987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rgbClr val="E55B00"/>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7" name="Imagen 6" descr="kissing">
            <a:extLst>
              <a:ext uri="{FF2B5EF4-FFF2-40B4-BE49-F238E27FC236}">
                <a16:creationId xmlns:a16="http://schemas.microsoft.com/office/drawing/2014/main" id="{1EEB03CB-8366-4A4C-A135-0F50CE5A7D7B}"/>
              </a:ext>
            </a:extLst>
          </p:cNvPr>
          <p:cNvPicPr>
            <a:picLocks noChangeAspect="1"/>
          </p:cNvPicPr>
          <p:nvPr/>
        </p:nvPicPr>
        <p:blipFill>
          <a:blip r:embed="rId3"/>
          <a:stretch>
            <a:fillRect/>
          </a:stretch>
        </p:blipFill>
        <p:spPr>
          <a:xfrm>
            <a:off x="6548714" y="2008040"/>
            <a:ext cx="4145177" cy="3296667"/>
          </a:xfrm>
          <a:prstGeom prst="rect">
            <a:avLst/>
          </a:prstGeom>
        </p:spPr>
      </p:pic>
      <p:pic>
        <p:nvPicPr>
          <p:cNvPr id="6" name="Picture 2" descr="http://www.clker.com/cliparts/j/p/l/D/8/K/green-tick-md.png">
            <a:extLst>
              <a:ext uri="{FF2B5EF4-FFF2-40B4-BE49-F238E27FC236}">
                <a16:creationId xmlns:a16="http://schemas.microsoft.com/office/drawing/2014/main" id="{6232F0A1-14E2-BC4D-B9B0-ED4787756A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5170" y="3656372"/>
            <a:ext cx="422268" cy="440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959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6"/>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rgbClr val="E55B00"/>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7" name="Picture 2" descr="http://www.clker.com/cliparts/j/p/l/D/8/K/green-tick-md.png">
            <a:extLst>
              <a:ext uri="{FF2B5EF4-FFF2-40B4-BE49-F238E27FC236}">
                <a16:creationId xmlns:a16="http://schemas.microsoft.com/office/drawing/2014/main" id="{42070483-0308-AD4D-8221-7FD03CD9C6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723" y="4657061"/>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11">
            <a:extLst>
              <a:ext uri="{FF2B5EF4-FFF2-40B4-BE49-F238E27FC236}">
                <a16:creationId xmlns:a16="http://schemas.microsoft.com/office/drawing/2014/main" id="{A81CD99F-A387-8747-9089-32E27DF59B6B}"/>
              </a:ext>
            </a:extLst>
          </p:cNvPr>
          <p:cNvSpPr txBox="1"/>
          <p:nvPr/>
        </p:nvSpPr>
        <p:spPr>
          <a:xfrm>
            <a:off x="7392664" y="3061610"/>
            <a:ext cx="4271682" cy="707886"/>
          </a:xfrm>
          <a:prstGeom prst="rect">
            <a:avLst/>
          </a:prstGeom>
          <a:noFill/>
        </p:spPr>
        <p:txBody>
          <a:bodyPr wrap="square" rtlCol="0">
            <a:spAutoFit/>
          </a:bodyPr>
          <a:lstStyle/>
          <a:p>
            <a:r>
              <a:rPr lang="en-GB" sz="4000" dirty="0">
                <a:solidFill>
                  <a:schemeClr val="accent1">
                    <a:lumMod val="50000"/>
                  </a:schemeClr>
                </a:solidFill>
                <a:latin typeface="Century Gothic" panose="020B0502020202020204" pitchFamily="34" charset="0"/>
              </a:rPr>
              <a:t>[to ask for]</a:t>
            </a:r>
          </a:p>
        </p:txBody>
      </p:sp>
    </p:spTree>
    <p:extLst>
      <p:ext uri="{BB962C8B-B14F-4D97-AF65-F5344CB8AC3E}">
        <p14:creationId xmlns:p14="http://schemas.microsoft.com/office/powerpoint/2010/main" val="305566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94799" y="48409"/>
            <a:ext cx="6484584" cy="1325563"/>
          </a:xfrm>
        </p:spPr>
        <p:txBody>
          <a:bodyPr>
            <a:normAutofit/>
          </a:bodyPr>
          <a:lstStyle/>
          <a:p>
            <a:r>
              <a:rPr lang="es-ES" sz="3600" b="1" dirty="0">
                <a:solidFill>
                  <a:schemeClr val="bg1"/>
                </a:solidFill>
                <a:latin typeface="Century Gothic" panose="020B0502020202020204" pitchFamily="34" charset="0"/>
              </a:rPr>
              <a:t>Vocabulario</a:t>
            </a:r>
          </a:p>
        </p:txBody>
      </p:sp>
      <p:graphicFrame>
        <p:nvGraphicFramePr>
          <p:cNvPr id="18" name="Table 17"/>
          <p:cNvGraphicFramePr>
            <a:graphicFrameLocks noGrp="1"/>
          </p:cNvGraphicFramePr>
          <p:nvPr>
            <p:extLst>
              <p:ext uri="{D42A27DB-BD31-4B8C-83A1-F6EECF244321}">
                <p14:modId xmlns:p14="http://schemas.microsoft.com/office/powerpoint/2010/main" val="524291741"/>
              </p:ext>
            </p:extLst>
          </p:nvPr>
        </p:nvGraphicFramePr>
        <p:xfrm>
          <a:off x="4186581" y="1281238"/>
          <a:ext cx="5517818" cy="4324850"/>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English meaning</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responder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respond, to reply</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2</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recibir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receive,</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receiving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3</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abrir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open, opening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4</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correo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mail</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5</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electrónico</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electronic</a:t>
                      </a: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endParaRPr kumimoji="0" lang="en-GB" sz="16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mensaje</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message</a:t>
                      </a:r>
                    </a:p>
                  </a:txBody>
                  <a:tcPr marL="68580" marR="68580" marT="0" marB="0" anchor="ctr"/>
                </a:tc>
                <a:extLst>
                  <a:ext uri="{0D108BD9-81ED-4DB2-BD59-A6C34878D82A}">
                    <a16:rowId xmlns:a16="http://schemas.microsoft.com/office/drawing/2014/main" val="125615305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7</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ordenador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computer</a:t>
                      </a: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llamada</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call</a:t>
                      </a: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todo </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all</a:t>
                      </a:r>
                    </a:p>
                  </a:txBody>
                  <a:tcPr marL="68580" marR="68580" marT="0" marB="0" anchor="ctr"/>
                </a:tc>
                <a:extLst>
                  <a:ext uri="{0D108BD9-81ED-4DB2-BD59-A6C34878D82A}">
                    <a16:rowId xmlns:a16="http://schemas.microsoft.com/office/drawing/2014/main" val="1422373820"/>
                  </a:ext>
                </a:extLst>
              </a:tr>
            </a:tbl>
          </a:graphicData>
        </a:graphic>
      </p:graphicFrame>
      <p:grpSp>
        <p:nvGrpSpPr>
          <p:cNvPr id="20" name="Group 19"/>
          <p:cNvGrpSpPr/>
          <p:nvPr/>
        </p:nvGrpSpPr>
        <p:grpSpPr>
          <a:xfrm>
            <a:off x="7022370" y="1736592"/>
            <a:ext cx="2647425" cy="3802791"/>
            <a:chOff x="2616479" y="1842309"/>
            <a:chExt cx="2024504" cy="3802791"/>
          </a:xfrm>
        </p:grpSpPr>
        <p:sp>
          <p:nvSpPr>
            <p:cNvPr id="23" name="Rectangle 22"/>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2616479" y="2724933"/>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p:cNvSpPr/>
            <p:nvPr/>
          </p:nvSpPr>
          <p:spPr>
            <a:xfrm>
              <a:off x="2634335" y="3998001"/>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ectangle 29"/>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38" name="Group 37"/>
          <p:cNvGrpSpPr/>
          <p:nvPr/>
        </p:nvGrpSpPr>
        <p:grpSpPr>
          <a:xfrm>
            <a:off x="4849964" y="1745587"/>
            <a:ext cx="2030516" cy="3802791"/>
            <a:chOff x="2616479" y="1842309"/>
            <a:chExt cx="2024504" cy="3802791"/>
          </a:xfrm>
        </p:grpSpPr>
        <p:sp>
          <p:nvSpPr>
            <p:cNvPr id="39" name="Rectangle 38"/>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2616479" y="2724933"/>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43"/>
            <p:cNvSpPr/>
            <p:nvPr/>
          </p:nvSpPr>
          <p:spPr>
            <a:xfrm>
              <a:off x="2634335" y="3998001"/>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ectangle 44"/>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45"/>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Rectangle 46"/>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8" name="Rounded Rectangular Callout 47"/>
          <p:cNvSpPr/>
          <p:nvPr/>
        </p:nvSpPr>
        <p:spPr>
          <a:xfrm>
            <a:off x="169545" y="1245154"/>
            <a:ext cx="3683184" cy="5102530"/>
          </a:xfrm>
          <a:prstGeom prst="wedgeRoundRectCallout">
            <a:avLst>
              <a:gd name="adj1" fmla="val 60353"/>
              <a:gd name="adj2" fmla="val 30879"/>
              <a:gd name="adj3" fmla="val 16667"/>
            </a:avLst>
          </a:prstGeom>
          <a:solidFill>
            <a:schemeClr val="accent1">
              <a:lumMod val="50000"/>
            </a:schemeClr>
          </a:solidFill>
          <a:ln>
            <a:solidFill>
              <a:srgbClr val="E5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endParaRPr lang="es-ES" sz="2000" dirty="0">
              <a:solidFill>
                <a:schemeClr val="accent5">
                  <a:lumMod val="50000"/>
                </a:schemeClr>
              </a:solidFill>
              <a:latin typeface="Century Gothic" panose="020B0502020202020204" pitchFamily="34" charset="0"/>
            </a:endParaRPr>
          </a:p>
        </p:txBody>
      </p:sp>
      <p:sp>
        <p:nvSpPr>
          <p:cNvPr id="3" name="CuadroTexto 2">
            <a:extLst>
              <a:ext uri="{FF2B5EF4-FFF2-40B4-BE49-F238E27FC236}">
                <a16:creationId xmlns:a16="http://schemas.microsoft.com/office/drawing/2014/main" id="{69ABE557-B7A3-EF4B-9CC4-3C9A565EC6B0}"/>
              </a:ext>
            </a:extLst>
          </p:cNvPr>
          <p:cNvSpPr txBox="1"/>
          <p:nvPr/>
        </p:nvSpPr>
        <p:spPr>
          <a:xfrm>
            <a:off x="244383" y="1297399"/>
            <a:ext cx="3824092" cy="1200329"/>
          </a:xfrm>
          <a:prstGeom prst="rect">
            <a:avLst/>
          </a:prstGeom>
          <a:noFill/>
        </p:spPr>
        <p:txBody>
          <a:bodyPr wrap="square" rtlCol="0">
            <a:spAutoFit/>
          </a:bodyPr>
          <a:lstStyle/>
          <a:p>
            <a:pPr lvl="0">
              <a:lnSpc>
                <a:spcPct val="120000"/>
              </a:lnSpc>
              <a:defRPr/>
            </a:pPr>
            <a:r>
              <a:rPr lang="es-ES" sz="2000" dirty="0">
                <a:solidFill>
                  <a:schemeClr val="bg1"/>
                </a:solidFill>
                <a:latin typeface="Century Gothic" panose="020B0502020202020204" pitchFamily="34" charset="0"/>
              </a:rPr>
              <a:t>‘Todo’ </a:t>
            </a:r>
            <a:r>
              <a:rPr lang="es-ES" sz="2000" dirty="0" err="1">
                <a:solidFill>
                  <a:schemeClr val="bg1"/>
                </a:solidFill>
                <a:latin typeface="Century Gothic" panose="020B0502020202020204" pitchFamily="34" charset="0"/>
              </a:rPr>
              <a:t>is</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an</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adjective</a:t>
            </a:r>
            <a:r>
              <a:rPr lang="es-ES" sz="2000" dirty="0">
                <a:solidFill>
                  <a:schemeClr val="bg1"/>
                </a:solidFill>
                <a:latin typeface="Century Gothic" panose="020B0502020202020204" pitchFamily="34" charset="0"/>
              </a:rPr>
              <a:t>, so </a:t>
            </a:r>
            <a:r>
              <a:rPr lang="es-ES" sz="2000" dirty="0" err="1">
                <a:solidFill>
                  <a:schemeClr val="bg1"/>
                </a:solidFill>
                <a:latin typeface="Century Gothic" panose="020B0502020202020204" pitchFamily="34" charset="0"/>
              </a:rPr>
              <a:t>it</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needs</a:t>
            </a:r>
            <a:r>
              <a:rPr lang="es-ES" sz="2000" dirty="0">
                <a:solidFill>
                  <a:schemeClr val="bg1"/>
                </a:solidFill>
                <a:latin typeface="Century Gothic" panose="020B0502020202020204" pitchFamily="34" charset="0"/>
              </a:rPr>
              <a:t> to </a:t>
            </a:r>
            <a:r>
              <a:rPr lang="es-ES" sz="2000" dirty="0" err="1">
                <a:solidFill>
                  <a:schemeClr val="bg1"/>
                </a:solidFill>
                <a:latin typeface="Century Gothic" panose="020B0502020202020204" pitchFamily="34" charset="0"/>
              </a:rPr>
              <a:t>agree</a:t>
            </a:r>
            <a:r>
              <a:rPr lang="es-ES" sz="2000" dirty="0">
                <a:solidFill>
                  <a:schemeClr val="bg1"/>
                </a:solidFill>
                <a:latin typeface="Century Gothic" panose="020B0502020202020204" pitchFamily="34" charset="0"/>
              </a:rPr>
              <a:t> in </a:t>
            </a:r>
            <a:r>
              <a:rPr lang="es-ES" sz="2000" dirty="0" err="1">
                <a:solidFill>
                  <a:schemeClr val="bg1"/>
                </a:solidFill>
                <a:latin typeface="Century Gothic" panose="020B0502020202020204" pitchFamily="34" charset="0"/>
              </a:rPr>
              <a:t>gender</a:t>
            </a:r>
            <a:r>
              <a:rPr lang="es-ES" sz="2000" dirty="0">
                <a:solidFill>
                  <a:schemeClr val="bg1"/>
                </a:solidFill>
                <a:latin typeface="Century Gothic" panose="020B0502020202020204" pitchFamily="34" charset="0"/>
              </a:rPr>
              <a:t> and </a:t>
            </a:r>
            <a:r>
              <a:rPr lang="es-ES" sz="2000" dirty="0" err="1">
                <a:solidFill>
                  <a:schemeClr val="bg1"/>
                </a:solidFill>
                <a:latin typeface="Century Gothic" panose="020B0502020202020204" pitchFamily="34" charset="0"/>
              </a:rPr>
              <a:t>number</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with</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the</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noun</a:t>
            </a:r>
            <a:r>
              <a:rPr lang="es-ES" sz="2000" dirty="0">
                <a:solidFill>
                  <a:schemeClr val="bg1"/>
                </a:solidFill>
                <a:latin typeface="Century Gothic" panose="020B0502020202020204" pitchFamily="34" charset="0"/>
              </a:rPr>
              <a:t>.</a:t>
            </a:r>
          </a:p>
        </p:txBody>
      </p:sp>
      <p:sp>
        <p:nvSpPr>
          <p:cNvPr id="17" name="CuadroTexto 16">
            <a:extLst>
              <a:ext uri="{FF2B5EF4-FFF2-40B4-BE49-F238E27FC236}">
                <a16:creationId xmlns:a16="http://schemas.microsoft.com/office/drawing/2014/main" id="{F0DDC8FF-A71F-1244-BD40-64EA79ECFAA5}"/>
              </a:ext>
            </a:extLst>
          </p:cNvPr>
          <p:cNvSpPr txBox="1"/>
          <p:nvPr/>
        </p:nvSpPr>
        <p:spPr>
          <a:xfrm>
            <a:off x="801204" y="3600289"/>
            <a:ext cx="3401865"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all (of) the fruits</a:t>
            </a:r>
            <a:endParaRPr lang="x-none" sz="2000" dirty="0">
              <a:solidFill>
                <a:schemeClr val="bg1"/>
              </a:solidFill>
              <a:latin typeface="Century Gothic" panose="020B0502020202020204" pitchFamily="34" charset="0"/>
            </a:endParaRPr>
          </a:p>
        </p:txBody>
      </p:sp>
      <p:sp>
        <p:nvSpPr>
          <p:cNvPr id="52" name="CuadroTexto 2">
            <a:extLst>
              <a:ext uri="{FF2B5EF4-FFF2-40B4-BE49-F238E27FC236}">
                <a16:creationId xmlns:a16="http://schemas.microsoft.com/office/drawing/2014/main" id="{69ABE557-B7A3-EF4B-9CC4-3C9A565EC6B0}"/>
              </a:ext>
            </a:extLst>
          </p:cNvPr>
          <p:cNvSpPr txBox="1"/>
          <p:nvPr/>
        </p:nvSpPr>
        <p:spPr>
          <a:xfrm>
            <a:off x="800143" y="2802580"/>
            <a:ext cx="3824092"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all (of) the classmates</a:t>
            </a:r>
            <a:endParaRPr lang="x-none" sz="2000" dirty="0">
              <a:solidFill>
                <a:schemeClr val="bg1"/>
              </a:solidFill>
              <a:latin typeface="Century Gothic" panose="020B0502020202020204" pitchFamily="34" charset="0"/>
            </a:endParaRPr>
          </a:p>
        </p:txBody>
      </p:sp>
      <p:sp>
        <p:nvSpPr>
          <p:cNvPr id="53" name="CuadroTexto 2">
            <a:extLst>
              <a:ext uri="{FF2B5EF4-FFF2-40B4-BE49-F238E27FC236}">
                <a16:creationId xmlns:a16="http://schemas.microsoft.com/office/drawing/2014/main" id="{69ABE557-B7A3-EF4B-9CC4-3C9A565EC6B0}"/>
              </a:ext>
            </a:extLst>
          </p:cNvPr>
          <p:cNvSpPr txBox="1"/>
          <p:nvPr/>
        </p:nvSpPr>
        <p:spPr>
          <a:xfrm>
            <a:off x="239318" y="2430839"/>
            <a:ext cx="3824092"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E.g. ‘</a:t>
            </a:r>
            <a:r>
              <a:rPr lang="en-GB" sz="2000" dirty="0" err="1">
                <a:solidFill>
                  <a:schemeClr val="bg1"/>
                </a:solidFill>
                <a:latin typeface="Century Gothic" panose="020B0502020202020204" pitchFamily="34" charset="0"/>
              </a:rPr>
              <a:t>tod</a:t>
            </a:r>
            <a:r>
              <a:rPr lang="en-GB" sz="2000" b="1" dirty="0" err="1">
                <a:solidFill>
                  <a:schemeClr val="bg1"/>
                </a:solidFill>
                <a:latin typeface="Century Gothic" panose="020B0502020202020204" pitchFamily="34" charset="0"/>
              </a:rPr>
              <a:t>os</a:t>
            </a:r>
            <a:r>
              <a:rPr lang="en-GB" sz="2000" dirty="0">
                <a:solidFill>
                  <a:schemeClr val="bg1"/>
                </a:solidFill>
                <a:latin typeface="Century Gothic" panose="020B0502020202020204" pitchFamily="34" charset="0"/>
              </a:rPr>
              <a:t> los compañeros’</a:t>
            </a:r>
            <a:endParaRPr lang="x-none" sz="2000" dirty="0">
              <a:solidFill>
                <a:schemeClr val="bg1"/>
              </a:solidFill>
              <a:latin typeface="Century Gothic" panose="020B0502020202020204" pitchFamily="34" charset="0"/>
            </a:endParaRPr>
          </a:p>
        </p:txBody>
      </p:sp>
      <p:sp>
        <p:nvSpPr>
          <p:cNvPr id="54" name="CuadroTexto 2">
            <a:extLst>
              <a:ext uri="{FF2B5EF4-FFF2-40B4-BE49-F238E27FC236}">
                <a16:creationId xmlns:a16="http://schemas.microsoft.com/office/drawing/2014/main" id="{69ABE557-B7A3-EF4B-9CC4-3C9A565EC6B0}"/>
              </a:ext>
            </a:extLst>
          </p:cNvPr>
          <p:cNvSpPr txBox="1"/>
          <p:nvPr/>
        </p:nvSpPr>
        <p:spPr>
          <a:xfrm>
            <a:off x="765539" y="3204778"/>
            <a:ext cx="3824092"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a:t>
            </a:r>
            <a:r>
              <a:rPr lang="en-GB" sz="2000" dirty="0" err="1">
                <a:solidFill>
                  <a:schemeClr val="bg1"/>
                </a:solidFill>
                <a:latin typeface="Century Gothic" panose="020B0502020202020204" pitchFamily="34" charset="0"/>
              </a:rPr>
              <a:t>tod</a:t>
            </a:r>
            <a:r>
              <a:rPr lang="en-GB" sz="2000" b="1" dirty="0" err="1">
                <a:solidFill>
                  <a:schemeClr val="bg1"/>
                </a:solidFill>
                <a:latin typeface="Century Gothic" panose="020B0502020202020204" pitchFamily="34" charset="0"/>
              </a:rPr>
              <a:t>as</a:t>
            </a:r>
            <a:r>
              <a:rPr lang="en-GB" sz="2000" dirty="0">
                <a:solidFill>
                  <a:schemeClr val="bg1"/>
                </a:solidFill>
                <a:latin typeface="Century Gothic" panose="020B0502020202020204" pitchFamily="34" charset="0"/>
              </a:rPr>
              <a:t> las </a:t>
            </a:r>
            <a:r>
              <a:rPr lang="en-GB" sz="2000" dirty="0" err="1">
                <a:solidFill>
                  <a:schemeClr val="bg1"/>
                </a:solidFill>
                <a:latin typeface="Century Gothic" panose="020B0502020202020204" pitchFamily="34" charset="0"/>
              </a:rPr>
              <a:t>frutas</a:t>
            </a:r>
            <a:r>
              <a:rPr lang="en-GB" sz="2000" dirty="0">
                <a:solidFill>
                  <a:schemeClr val="bg1"/>
                </a:solidFill>
                <a:latin typeface="Century Gothic" panose="020B0502020202020204" pitchFamily="34" charset="0"/>
              </a:rPr>
              <a:t>’</a:t>
            </a:r>
            <a:endParaRPr lang="x-none" sz="2000" dirty="0">
              <a:solidFill>
                <a:schemeClr val="bg1"/>
              </a:solidFill>
              <a:latin typeface="Century Gothic" panose="020B0502020202020204" pitchFamily="34" charset="0"/>
            </a:endParaRPr>
          </a:p>
        </p:txBody>
      </p:sp>
      <p:sp>
        <p:nvSpPr>
          <p:cNvPr id="4" name="TextBox 3"/>
          <p:cNvSpPr txBox="1"/>
          <p:nvPr/>
        </p:nvSpPr>
        <p:spPr>
          <a:xfrm>
            <a:off x="244383" y="4120190"/>
            <a:ext cx="3530600" cy="1200329"/>
          </a:xfrm>
          <a:prstGeom prst="rect">
            <a:avLst/>
          </a:prstGeom>
          <a:noFill/>
        </p:spPr>
        <p:txBody>
          <a:bodyPr wrap="square" rtlCol="0">
            <a:spAutoFit/>
          </a:bodyPr>
          <a:lstStyle/>
          <a:p>
            <a:pPr lvl="0">
              <a:lnSpc>
                <a:spcPct val="120000"/>
              </a:lnSpc>
              <a:defRPr/>
            </a:pPr>
            <a:r>
              <a:rPr lang="es-ES" sz="2000" dirty="0" err="1">
                <a:solidFill>
                  <a:schemeClr val="bg1"/>
                </a:solidFill>
                <a:latin typeface="Century Gothic" panose="020B0502020202020204" pitchFamily="34" charset="0"/>
              </a:rPr>
              <a:t>When</a:t>
            </a:r>
            <a:r>
              <a:rPr lang="es-ES" sz="2000" dirty="0">
                <a:solidFill>
                  <a:schemeClr val="bg1"/>
                </a:solidFill>
                <a:latin typeface="Century Gothic" panose="020B0502020202020204" pitchFamily="34" charset="0"/>
              </a:rPr>
              <a:t> ‘todo’ </a:t>
            </a:r>
            <a:r>
              <a:rPr lang="es-ES" sz="2000" dirty="0" err="1">
                <a:solidFill>
                  <a:schemeClr val="bg1"/>
                </a:solidFill>
                <a:latin typeface="Century Gothic" panose="020B0502020202020204" pitchFamily="34" charset="0"/>
              </a:rPr>
              <a:t>refers</a:t>
            </a:r>
            <a:r>
              <a:rPr lang="es-ES" sz="2000" dirty="0">
                <a:solidFill>
                  <a:schemeClr val="bg1"/>
                </a:solidFill>
                <a:latin typeface="Century Gothic" panose="020B0502020202020204" pitchFamily="34" charset="0"/>
              </a:rPr>
              <a:t> to a </a:t>
            </a:r>
            <a:r>
              <a:rPr lang="es-ES" sz="2000" dirty="0" err="1">
                <a:solidFill>
                  <a:schemeClr val="bg1"/>
                </a:solidFill>
                <a:latin typeface="Century Gothic" panose="020B0502020202020204" pitchFamily="34" charset="0"/>
              </a:rPr>
              <a:t>day</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or</a:t>
            </a:r>
            <a:r>
              <a:rPr lang="es-ES" sz="2000" dirty="0">
                <a:solidFill>
                  <a:schemeClr val="bg1"/>
                </a:solidFill>
                <a:latin typeface="Century Gothic" panose="020B0502020202020204" pitchFamily="34" charset="0"/>
              </a:rPr>
              <a:t> time, English </a:t>
            </a:r>
            <a:r>
              <a:rPr lang="es-ES" sz="2000" dirty="0" err="1">
                <a:solidFill>
                  <a:schemeClr val="bg1"/>
                </a:solidFill>
                <a:latin typeface="Century Gothic" panose="020B0502020202020204" pitchFamily="34" charset="0"/>
              </a:rPr>
              <a:t>often</a:t>
            </a:r>
            <a:r>
              <a:rPr lang="es-ES" sz="2000" dirty="0">
                <a:solidFill>
                  <a:schemeClr val="bg1"/>
                </a:solidFill>
                <a:latin typeface="Century Gothic" panose="020B0502020202020204" pitchFamily="34" charset="0"/>
              </a:rPr>
              <a:t> uses ‘</a:t>
            </a:r>
            <a:r>
              <a:rPr lang="es-ES" sz="2000" dirty="0" err="1">
                <a:solidFill>
                  <a:schemeClr val="bg1"/>
                </a:solidFill>
                <a:latin typeface="Century Gothic" panose="020B0502020202020204" pitchFamily="34" charset="0"/>
              </a:rPr>
              <a:t>every</a:t>
            </a:r>
            <a:r>
              <a:rPr lang="es-ES" sz="2000" dirty="0">
                <a:solidFill>
                  <a:schemeClr val="bg1"/>
                </a:solidFill>
                <a:latin typeface="Century Gothic" panose="020B0502020202020204" pitchFamily="34" charset="0"/>
              </a:rPr>
              <a:t>’.</a:t>
            </a:r>
          </a:p>
        </p:txBody>
      </p:sp>
      <p:sp>
        <p:nvSpPr>
          <p:cNvPr id="13" name="TextBox 12"/>
          <p:cNvSpPr txBox="1"/>
          <p:nvPr/>
        </p:nvSpPr>
        <p:spPr>
          <a:xfrm>
            <a:off x="239318" y="5436258"/>
            <a:ext cx="3653971"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E.g. ‘todas las noches’</a:t>
            </a:r>
          </a:p>
        </p:txBody>
      </p:sp>
      <p:sp>
        <p:nvSpPr>
          <p:cNvPr id="56" name="TextBox 55"/>
          <p:cNvSpPr txBox="1"/>
          <p:nvPr/>
        </p:nvSpPr>
        <p:spPr>
          <a:xfrm>
            <a:off x="857770" y="5804267"/>
            <a:ext cx="2917614"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every night</a:t>
            </a:r>
          </a:p>
        </p:txBody>
      </p:sp>
      <p:sp>
        <p:nvSpPr>
          <p:cNvPr id="49"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73000"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0"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8765"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Rectangle 50"/>
          <p:cNvSpPr/>
          <p:nvPr/>
        </p:nvSpPr>
        <p:spPr>
          <a:xfrm>
            <a:off x="10753114"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5"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7852"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7"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73164"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8" name="Rectangle 57" descr="box to hide timer as it goes off the page">
            <a:extLst>
              <a:ext uri="{FF2B5EF4-FFF2-40B4-BE49-F238E27FC236}">
                <a16:creationId xmlns:a16="http://schemas.microsoft.com/office/drawing/2014/main" id="{80BB973F-93FA-4A26-B850-9E1862347B2F}"/>
              </a:ext>
            </a:extLst>
          </p:cNvPr>
          <p:cNvSpPr/>
          <p:nvPr/>
        </p:nvSpPr>
        <p:spPr>
          <a:xfrm>
            <a:off x="9919406"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Rectangle 58"/>
          <p:cNvSpPr/>
          <p:nvPr/>
        </p:nvSpPr>
        <p:spPr>
          <a:xfrm>
            <a:off x="9943188"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p:cNvCxnSpPr/>
          <p:nvPr/>
        </p:nvCxnSpPr>
        <p:spPr>
          <a:xfrm>
            <a:off x="10064716"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0774263"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793446" y="551685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63"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6016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2"/>
                    </p:tgtEl>
                  </p:cond>
                </p:stCondLst>
                <p:endSync evt="end" delay="0">
                  <p:rtn val="all"/>
                </p:endSync>
                <p:childTnLst>
                  <p:par>
                    <p:cTn id="66" fill="hold">
                      <p:stCondLst>
                        <p:cond delay="0"/>
                      </p:stCondLst>
                      <p:childTnLst>
                        <p:par>
                          <p:cTn id="67" fill="hold">
                            <p:stCondLst>
                              <p:cond delay="0"/>
                            </p:stCondLst>
                            <p:childTnLst>
                              <p:par>
                                <p:cTn id="68" presetID="12" presetClass="exit" presetSubtype="4" fill="hold" nodeType="afterEffect">
                                  <p:stCondLst>
                                    <p:cond delay="0"/>
                                  </p:stCondLst>
                                  <p:childTnLst>
                                    <p:animEffect transition="out" filter="slide(fromBottom)">
                                      <p:cBhvr>
                                        <p:cTn id="69" dur="59000"/>
                                        <p:tgtEl>
                                          <p:spTgt spid="50"/>
                                        </p:tgtEl>
                                      </p:cBhvr>
                                    </p:animEffect>
                                    <p:set>
                                      <p:cBhvr>
                                        <p:cTn id="70" dur="1" fill="hold">
                                          <p:stCondLst>
                                            <p:cond delay="58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48" grpId="0" animBg="1"/>
      <p:bldP spid="3" grpId="0"/>
      <p:bldP spid="17" grpId="0"/>
      <p:bldP spid="52" grpId="0"/>
      <p:bldP spid="53" grpId="0"/>
      <p:bldP spid="54" grpId="0"/>
      <p:bldP spid="4" grpId="0"/>
      <p:bldP spid="13"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14726"/>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026" name="Picture 2" descr="green ey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684" y="1114726"/>
            <a:ext cx="3102632" cy="2947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39085" y="4139803"/>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1852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j_ojo.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subTnLst>
                                    <p:audio>
                                      <p:cMediaNode>
                                        <p:cTn display="0" masterRel="sameClick">
                                          <p:stCondLst>
                                            <p:cond evt="begin" delay="0">
                                              <p:tn val="14"/>
                                            </p:cond>
                                          </p:stCondLst>
                                          <p:endCondLst>
                                            <p:cond evt="onStopAudio" delay="0">
                                              <p:tgtEl>
                                                <p:sldTgt/>
                                              </p:tgtEl>
                                            </p:cond>
                                          </p:endCondLst>
                                        </p:cTn>
                                        <p:tgtEl>
                                          <p:sndTgt r:embed="rId4" name="j_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0" y="178062"/>
            <a:ext cx="7205776" cy="1325563"/>
          </a:xfrm>
        </p:spPr>
        <p:txBody>
          <a:bodyPr>
            <a:normAutofit/>
          </a:bodyPr>
          <a:lstStyle/>
          <a:p>
            <a:r>
              <a:rPr lang="en-GB" sz="2600" b="1" dirty="0">
                <a:solidFill>
                  <a:schemeClr val="bg1"/>
                </a:solidFill>
                <a:latin typeface="Century Gothic" panose="020B0502020202020204" pitchFamily="34" charset="0"/>
              </a:rPr>
              <a:t>Saying what s/he does and </a:t>
            </a:r>
            <a:r>
              <a:rPr lang="en-GB" sz="2600" b="1">
                <a:solidFill>
                  <a:schemeClr val="bg1"/>
                </a:solidFill>
                <a:latin typeface="Century Gothic" panose="020B0502020202020204" pitchFamily="34" charset="0"/>
              </a:rPr>
              <a:t>they do</a:t>
            </a:r>
            <a:br>
              <a:rPr lang="en-GB" sz="2600" b="1">
                <a:solidFill>
                  <a:schemeClr val="bg1"/>
                </a:solidFill>
                <a:latin typeface="Century Gothic" panose="020B0502020202020204" pitchFamily="34" charset="0"/>
              </a:rPr>
            </a:br>
            <a:r>
              <a:rPr lang="en-GB" sz="2600" b="1">
                <a:solidFill>
                  <a:schemeClr val="bg1"/>
                </a:solidFill>
                <a:latin typeface="Century Gothic" panose="020B0502020202020204" pitchFamily="34" charset="0"/>
              </a:rPr>
              <a:t>-er &amp; -ir verbs in the 3</a:t>
            </a:r>
            <a:r>
              <a:rPr lang="en-GB" sz="2600" b="1" baseline="30000">
                <a:solidFill>
                  <a:schemeClr val="bg1"/>
                </a:solidFill>
                <a:latin typeface="Century Gothic" panose="020B0502020202020204" pitchFamily="34" charset="0"/>
              </a:rPr>
              <a:t>rd</a:t>
            </a:r>
            <a:r>
              <a:rPr lang="en-GB" sz="2600" b="1">
                <a:solidFill>
                  <a:schemeClr val="bg1"/>
                </a:solidFill>
                <a:latin typeface="Century Gothic" panose="020B0502020202020204" pitchFamily="34" charset="0"/>
              </a:rPr>
              <a:t> person</a:t>
            </a:r>
            <a:br>
              <a:rPr lang="en-GB" sz="2600" b="1" dirty="0">
                <a:solidFill>
                  <a:schemeClr val="bg1"/>
                </a:solidFill>
                <a:latin typeface="Century Gothic" panose="020B0502020202020204" pitchFamily="34" charset="0"/>
              </a:rPr>
            </a:br>
            <a:endParaRPr lang="en-GB" sz="2600" b="1" dirty="0">
              <a:solidFill>
                <a:schemeClr val="bg1"/>
              </a:solidFill>
              <a:latin typeface="Century Gothic" panose="020B0502020202020204" pitchFamily="34" charset="0"/>
            </a:endParaRPr>
          </a:p>
        </p:txBody>
      </p:sp>
      <p:sp>
        <p:nvSpPr>
          <p:cNvPr id="15" name="TextBox 12">
            <a:extLst>
              <a:ext uri="{FF2B5EF4-FFF2-40B4-BE49-F238E27FC236}">
                <a16:creationId xmlns:a16="http://schemas.microsoft.com/office/drawing/2014/main" id="{76D777F6-9906-C140-AB73-3B52B26679C0}"/>
              </a:ext>
            </a:extLst>
          </p:cNvPr>
          <p:cNvSpPr txBox="1"/>
          <p:nvPr/>
        </p:nvSpPr>
        <p:spPr>
          <a:xfrm>
            <a:off x="332858" y="3571420"/>
            <a:ext cx="500118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Le</a:t>
            </a:r>
            <a:r>
              <a:rPr lang="en-GB" sz="2800" b="1" dirty="0">
                <a:solidFill>
                  <a:srgbClr val="E55B00"/>
                </a:solidFill>
                <a:latin typeface="Century Gothic" panose="020B0502020202020204" pitchFamily="34" charset="0"/>
              </a:rPr>
              <a:t>en</a:t>
            </a:r>
            <a:r>
              <a:rPr lang="en-GB" sz="2800"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un mensaje.</a:t>
            </a:r>
          </a:p>
        </p:txBody>
      </p:sp>
      <p:sp>
        <p:nvSpPr>
          <p:cNvPr id="16" name="TextBox 21">
            <a:extLst>
              <a:ext uri="{FF2B5EF4-FFF2-40B4-BE49-F238E27FC236}">
                <a16:creationId xmlns:a16="http://schemas.microsoft.com/office/drawing/2014/main" id="{23DF80B6-65B8-BA45-AE33-22F25F1E5C19}"/>
              </a:ext>
            </a:extLst>
          </p:cNvPr>
          <p:cNvSpPr txBox="1"/>
          <p:nvPr/>
        </p:nvSpPr>
        <p:spPr>
          <a:xfrm>
            <a:off x="4545011" y="3581242"/>
            <a:ext cx="4296762"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read a message.</a:t>
            </a:r>
          </a:p>
        </p:txBody>
      </p:sp>
      <p:sp>
        <p:nvSpPr>
          <p:cNvPr id="18" name="TextBox 23">
            <a:extLst>
              <a:ext uri="{FF2B5EF4-FFF2-40B4-BE49-F238E27FC236}">
                <a16:creationId xmlns:a16="http://schemas.microsoft.com/office/drawing/2014/main" id="{71D3EA4B-CBBA-4646-8652-B4B49BB011DE}"/>
              </a:ext>
            </a:extLst>
          </p:cNvPr>
          <p:cNvSpPr txBox="1"/>
          <p:nvPr/>
        </p:nvSpPr>
        <p:spPr>
          <a:xfrm>
            <a:off x="341814" y="2480905"/>
            <a:ext cx="6151206"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Compare:</a:t>
            </a:r>
          </a:p>
        </p:txBody>
      </p:sp>
      <p:sp>
        <p:nvSpPr>
          <p:cNvPr id="19" name="TextBox 2">
            <a:extLst>
              <a:ext uri="{FF2B5EF4-FFF2-40B4-BE49-F238E27FC236}">
                <a16:creationId xmlns:a16="http://schemas.microsoft.com/office/drawing/2014/main" id="{20CC3160-725F-ED4F-A2C2-A6FAD6B5F4E7}"/>
              </a:ext>
            </a:extLst>
          </p:cNvPr>
          <p:cNvSpPr txBox="1"/>
          <p:nvPr/>
        </p:nvSpPr>
        <p:spPr>
          <a:xfrm>
            <a:off x="332858" y="1950836"/>
            <a:ext cx="1228364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The verb ending changes depending on who the verb refers to. </a:t>
            </a:r>
          </a:p>
        </p:txBody>
      </p:sp>
      <p:sp>
        <p:nvSpPr>
          <p:cNvPr id="20" name="TextBox 5">
            <a:extLst>
              <a:ext uri="{FF2B5EF4-FFF2-40B4-BE49-F238E27FC236}">
                <a16:creationId xmlns:a16="http://schemas.microsoft.com/office/drawing/2014/main" id="{089CB309-86FD-294F-A6D9-60DC05378A24}"/>
              </a:ext>
            </a:extLst>
          </p:cNvPr>
          <p:cNvSpPr txBox="1"/>
          <p:nvPr/>
        </p:nvSpPr>
        <p:spPr>
          <a:xfrm>
            <a:off x="341815" y="1503625"/>
            <a:ext cx="7256541" cy="523220"/>
          </a:xfrm>
          <a:prstGeom prst="rect">
            <a:avLst/>
          </a:prstGeom>
          <a:noFill/>
        </p:spPr>
        <p:txBody>
          <a:bodyPr wrap="square" rtlCol="0">
            <a:spAutoFit/>
          </a:bodyPr>
          <a:lstStyle/>
          <a:p>
            <a:r>
              <a:rPr lang="en-GB" sz="2800">
                <a:solidFill>
                  <a:schemeClr val="accent1">
                    <a:lumMod val="50000"/>
                  </a:schemeClr>
                </a:solidFill>
                <a:latin typeface="Century Gothic" panose="020B0502020202020204" pitchFamily="34" charset="0"/>
              </a:rPr>
              <a:t>Many Spanish infinitives end in –</a:t>
            </a:r>
            <a:r>
              <a:rPr lang="en-GB" sz="2800" b="1">
                <a:solidFill>
                  <a:schemeClr val="accent1">
                    <a:lumMod val="50000"/>
                  </a:schemeClr>
                </a:solidFill>
                <a:latin typeface="Century Gothic" panose="020B0502020202020204" pitchFamily="34" charset="0"/>
              </a:rPr>
              <a:t>er </a:t>
            </a:r>
            <a:r>
              <a:rPr lang="en-GB" sz="2800">
                <a:solidFill>
                  <a:schemeClr val="accent1">
                    <a:lumMod val="50000"/>
                  </a:schemeClr>
                </a:solidFill>
                <a:latin typeface="Century Gothic" panose="020B0502020202020204" pitchFamily="34" charset="0"/>
              </a:rPr>
              <a:t>or</a:t>
            </a:r>
            <a:r>
              <a:rPr lang="en-GB" sz="2800" b="1">
                <a:solidFill>
                  <a:schemeClr val="accent1">
                    <a:lumMod val="50000"/>
                  </a:schemeClr>
                </a:solidFill>
                <a:latin typeface="Century Gothic" panose="020B0502020202020204" pitchFamily="34" charset="0"/>
              </a:rPr>
              <a:t> </a:t>
            </a:r>
            <a:r>
              <a:rPr lang="en-GB" sz="2800">
                <a:solidFill>
                  <a:schemeClr val="accent1">
                    <a:lumMod val="50000"/>
                  </a:schemeClr>
                </a:solidFill>
                <a:latin typeface="Century Gothic" panose="020B0502020202020204" pitchFamily="34" charset="0"/>
              </a:rPr>
              <a:t>–</a:t>
            </a:r>
            <a:r>
              <a:rPr lang="en-GB" sz="2800" b="1">
                <a:solidFill>
                  <a:schemeClr val="accent1">
                    <a:lumMod val="50000"/>
                  </a:schemeClr>
                </a:solidFill>
                <a:latin typeface="Century Gothic" panose="020B0502020202020204" pitchFamily="34" charset="0"/>
              </a:rPr>
              <a:t>ir</a:t>
            </a:r>
            <a:r>
              <a:rPr lang="en-GB" sz="2800">
                <a:solidFill>
                  <a:schemeClr val="accent1">
                    <a:lumMod val="50000"/>
                  </a:schemeClr>
                </a:solidFill>
                <a:latin typeface="Century Gothic" panose="020B0502020202020204" pitchFamily="34" charset="0"/>
              </a:rPr>
              <a:t>.</a:t>
            </a:r>
            <a:endParaRPr lang="en-GB" sz="2800" dirty="0">
              <a:solidFill>
                <a:schemeClr val="accent1">
                  <a:lumMod val="50000"/>
                </a:schemeClr>
              </a:solidFill>
              <a:latin typeface="Century Gothic" panose="020B0502020202020204" pitchFamily="34" charset="0"/>
            </a:endParaRPr>
          </a:p>
        </p:txBody>
      </p:sp>
      <p:sp>
        <p:nvSpPr>
          <p:cNvPr id="21" name="TextBox 15">
            <a:extLst>
              <a:ext uri="{FF2B5EF4-FFF2-40B4-BE49-F238E27FC236}">
                <a16:creationId xmlns:a16="http://schemas.microsoft.com/office/drawing/2014/main" id="{DB1A7E30-19B9-2248-81E4-9FA340307ADC}"/>
              </a:ext>
            </a:extLst>
          </p:cNvPr>
          <p:cNvSpPr txBox="1"/>
          <p:nvPr/>
        </p:nvSpPr>
        <p:spPr>
          <a:xfrm>
            <a:off x="341815" y="3030174"/>
            <a:ext cx="343192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Le</a:t>
            </a:r>
            <a:r>
              <a:rPr lang="en-GB" sz="2800" b="1" dirty="0">
                <a:solidFill>
                  <a:srgbClr val="E55B00"/>
                </a:solidFill>
                <a:latin typeface="Century Gothic" panose="020B0502020202020204" pitchFamily="34" charset="0"/>
              </a:rPr>
              <a:t>e</a:t>
            </a:r>
            <a:r>
              <a:rPr lang="en-GB" sz="2800"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un mensaje.</a:t>
            </a:r>
          </a:p>
        </p:txBody>
      </p:sp>
      <p:sp>
        <p:nvSpPr>
          <p:cNvPr id="26" name="TextBox 16">
            <a:extLst>
              <a:ext uri="{FF2B5EF4-FFF2-40B4-BE49-F238E27FC236}">
                <a16:creationId xmlns:a16="http://schemas.microsoft.com/office/drawing/2014/main" id="{D503FE9B-4472-FB43-AC88-F6FA58C1E120}"/>
              </a:ext>
            </a:extLst>
          </p:cNvPr>
          <p:cNvSpPr txBox="1"/>
          <p:nvPr/>
        </p:nvSpPr>
        <p:spPr>
          <a:xfrm>
            <a:off x="4493336" y="3067843"/>
            <a:ext cx="4400112"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S/he</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reads a message.</a:t>
            </a:r>
          </a:p>
        </p:txBody>
      </p:sp>
      <p:sp>
        <p:nvSpPr>
          <p:cNvPr id="27" name="TextBox 26">
            <a:extLst>
              <a:ext uri="{FF2B5EF4-FFF2-40B4-BE49-F238E27FC236}">
                <a16:creationId xmlns:a16="http://schemas.microsoft.com/office/drawing/2014/main" id="{C5EF1A48-6BF6-E442-80DD-97F996D44918}"/>
              </a:ext>
            </a:extLst>
          </p:cNvPr>
          <p:cNvSpPr txBox="1"/>
          <p:nvPr/>
        </p:nvSpPr>
        <p:spPr>
          <a:xfrm>
            <a:off x="341814" y="4554729"/>
            <a:ext cx="10982018"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To mean ‘s/he’, remove –</a:t>
            </a:r>
            <a:r>
              <a:rPr lang="en-GB" sz="2800" dirty="0" err="1">
                <a:solidFill>
                  <a:schemeClr val="accent1">
                    <a:lumMod val="50000"/>
                  </a:schemeClr>
                </a:solidFill>
                <a:latin typeface="Century Gothic" panose="020B0502020202020204" pitchFamily="34" charset="0"/>
              </a:rPr>
              <a:t>er</a:t>
            </a:r>
            <a:r>
              <a:rPr lang="en-GB" sz="2800" dirty="0">
                <a:solidFill>
                  <a:schemeClr val="accent1">
                    <a:lumMod val="50000"/>
                  </a:schemeClr>
                </a:solidFill>
                <a:latin typeface="Century Gothic" panose="020B0502020202020204" pitchFamily="34" charset="0"/>
              </a:rPr>
              <a:t>/</a:t>
            </a:r>
            <a:r>
              <a:rPr lang="en-GB" sz="2800" dirty="0" err="1">
                <a:solidFill>
                  <a:schemeClr val="accent1">
                    <a:lumMod val="50000"/>
                  </a:schemeClr>
                </a:solidFill>
                <a:latin typeface="Century Gothic" panose="020B0502020202020204" pitchFamily="34" charset="0"/>
              </a:rPr>
              <a:t>ir</a:t>
            </a:r>
            <a:r>
              <a:rPr lang="en-GB" sz="2800" dirty="0">
                <a:solidFill>
                  <a:schemeClr val="accent1">
                    <a:lumMod val="50000"/>
                  </a:schemeClr>
                </a:solidFill>
                <a:latin typeface="Century Gothic" panose="020B0502020202020204" pitchFamily="34" charset="0"/>
              </a:rPr>
              <a:t> and add </a:t>
            </a:r>
            <a:r>
              <a:rPr lang="en-GB" sz="2800" b="1" dirty="0">
                <a:solidFill>
                  <a:srgbClr val="E55B00"/>
                </a:solidFill>
                <a:latin typeface="Century Gothic" panose="020B0502020202020204" pitchFamily="34" charset="0"/>
              </a:rPr>
              <a:t>–e</a:t>
            </a:r>
            <a:r>
              <a:rPr lang="en-GB" sz="2800" dirty="0">
                <a:solidFill>
                  <a:schemeClr val="accent1">
                    <a:lumMod val="50000"/>
                  </a:schemeClr>
                </a:solidFill>
                <a:latin typeface="Century Gothic" panose="020B0502020202020204" pitchFamily="34" charset="0"/>
              </a:rPr>
              <a:t>.</a:t>
            </a:r>
          </a:p>
        </p:txBody>
      </p:sp>
      <p:sp>
        <p:nvSpPr>
          <p:cNvPr id="2" name="CuadroTexto 1">
            <a:extLst>
              <a:ext uri="{FF2B5EF4-FFF2-40B4-BE49-F238E27FC236}">
                <a16:creationId xmlns:a16="http://schemas.microsoft.com/office/drawing/2014/main" id="{EE418800-3920-3C4B-855D-7A5C4A67CFF7}"/>
              </a:ext>
            </a:extLst>
          </p:cNvPr>
          <p:cNvSpPr txBox="1"/>
          <p:nvPr/>
        </p:nvSpPr>
        <p:spPr>
          <a:xfrm>
            <a:off x="332858" y="5226467"/>
            <a:ext cx="7797327" cy="800219"/>
          </a:xfrm>
          <a:prstGeom prst="rect">
            <a:avLst/>
          </a:prstGeom>
          <a:noFill/>
        </p:spPr>
        <p:txBody>
          <a:bodyPr wrap="none" rtlCol="0">
            <a:spAutoFit/>
          </a:bodyPr>
          <a:lstStyle/>
          <a:p>
            <a:r>
              <a:rPr lang="en-GB" sz="2800" dirty="0">
                <a:solidFill>
                  <a:schemeClr val="accent1">
                    <a:lumMod val="50000"/>
                  </a:schemeClr>
                </a:solidFill>
                <a:latin typeface="Century Gothic" panose="020B0502020202020204" pitchFamily="34" charset="0"/>
              </a:rPr>
              <a:t>To mean ‘they’, remove –er/ir and add </a:t>
            </a:r>
            <a:r>
              <a:rPr lang="en-GB" sz="2800" b="1" dirty="0">
                <a:solidFill>
                  <a:srgbClr val="E55B00"/>
                </a:solidFill>
                <a:latin typeface="Century Gothic" panose="020B0502020202020204" pitchFamily="34" charset="0"/>
              </a:rPr>
              <a:t>–en</a:t>
            </a:r>
            <a:r>
              <a:rPr lang="en-GB" sz="2800" dirty="0">
                <a:solidFill>
                  <a:schemeClr val="accent1">
                    <a:lumMod val="50000"/>
                  </a:schemeClr>
                </a:solidFill>
                <a:latin typeface="Century Gothic" panose="020B0502020202020204" pitchFamily="34" charset="0"/>
              </a:rPr>
              <a:t>.</a:t>
            </a:r>
          </a:p>
          <a:p>
            <a:endParaRPr lang="x-none" dirty="0"/>
          </a:p>
        </p:txBody>
      </p:sp>
    </p:spTree>
    <p:extLst>
      <p:ext uri="{BB962C8B-B14F-4D97-AF65-F5344CB8AC3E}">
        <p14:creationId xmlns:p14="http://schemas.microsoft.com/office/powerpoint/2010/main" val="391827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P spid="26" grpId="0"/>
      <p:bldP spid="2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1196" y="27698"/>
            <a:ext cx="7205776" cy="1325563"/>
          </a:xfrm>
        </p:spPr>
        <p:txBody>
          <a:bodyPr>
            <a:normAutofit/>
          </a:bodyPr>
          <a:lstStyle/>
          <a:p>
            <a:r>
              <a:rPr lang="en-GB" sz="2600" b="1" dirty="0">
                <a:solidFill>
                  <a:schemeClr val="bg1"/>
                </a:solidFill>
                <a:latin typeface="Century Gothic" panose="020B0502020202020204" pitchFamily="34" charset="0"/>
              </a:rPr>
              <a:t>Saying what s/he does and they do</a:t>
            </a:r>
          </a:p>
        </p:txBody>
      </p:sp>
      <p:sp>
        <p:nvSpPr>
          <p:cNvPr id="12" name="TextBox 12">
            <a:extLst>
              <a:ext uri="{FF2B5EF4-FFF2-40B4-BE49-F238E27FC236}">
                <a16:creationId xmlns:a16="http://schemas.microsoft.com/office/drawing/2014/main" id="{910965A6-8A99-CA4D-AF23-8BCEF54443E3}"/>
              </a:ext>
            </a:extLst>
          </p:cNvPr>
          <p:cNvSpPr txBox="1"/>
          <p:nvPr/>
        </p:nvSpPr>
        <p:spPr>
          <a:xfrm>
            <a:off x="691274" y="2368359"/>
            <a:ext cx="500118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Recib</a:t>
            </a:r>
            <a:r>
              <a:rPr lang="en-GB" sz="2800" b="1" dirty="0">
                <a:solidFill>
                  <a:srgbClr val="E55B00"/>
                </a:solidFill>
                <a:latin typeface="Century Gothic" panose="020B0502020202020204" pitchFamily="34" charset="0"/>
              </a:rPr>
              <a:t>en</a:t>
            </a:r>
            <a:r>
              <a:rPr lang="en-GB" sz="2800"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una llamada.</a:t>
            </a:r>
          </a:p>
        </p:txBody>
      </p:sp>
      <p:sp>
        <p:nvSpPr>
          <p:cNvPr id="13" name="TextBox 21">
            <a:extLst>
              <a:ext uri="{FF2B5EF4-FFF2-40B4-BE49-F238E27FC236}">
                <a16:creationId xmlns:a16="http://schemas.microsoft.com/office/drawing/2014/main" id="{830984E1-A7C0-A74F-945D-D38B13935960}"/>
              </a:ext>
            </a:extLst>
          </p:cNvPr>
          <p:cNvSpPr txBox="1"/>
          <p:nvPr/>
        </p:nvSpPr>
        <p:spPr>
          <a:xfrm>
            <a:off x="6921023" y="2368359"/>
            <a:ext cx="4296762"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receive a call.</a:t>
            </a:r>
          </a:p>
        </p:txBody>
      </p:sp>
      <p:sp>
        <p:nvSpPr>
          <p:cNvPr id="17" name="TextBox 15">
            <a:extLst>
              <a:ext uri="{FF2B5EF4-FFF2-40B4-BE49-F238E27FC236}">
                <a16:creationId xmlns:a16="http://schemas.microsoft.com/office/drawing/2014/main" id="{D2B5FD10-A949-F240-AA56-0E8ADCB8F0C2}"/>
              </a:ext>
            </a:extLst>
          </p:cNvPr>
          <p:cNvSpPr txBox="1"/>
          <p:nvPr/>
        </p:nvSpPr>
        <p:spPr>
          <a:xfrm>
            <a:off x="700230" y="1750753"/>
            <a:ext cx="400470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Recib</a:t>
            </a:r>
            <a:r>
              <a:rPr lang="en-GB" sz="2800" b="1" dirty="0">
                <a:solidFill>
                  <a:srgbClr val="E55B00"/>
                </a:solidFill>
                <a:latin typeface="Century Gothic" panose="020B0502020202020204" pitchFamily="34" charset="0"/>
              </a:rPr>
              <a:t>e</a:t>
            </a:r>
            <a:r>
              <a:rPr lang="en-GB" sz="2800"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una llamada.</a:t>
            </a:r>
          </a:p>
        </p:txBody>
      </p:sp>
      <p:sp>
        <p:nvSpPr>
          <p:cNvPr id="22" name="TextBox 16">
            <a:extLst>
              <a:ext uri="{FF2B5EF4-FFF2-40B4-BE49-F238E27FC236}">
                <a16:creationId xmlns:a16="http://schemas.microsoft.com/office/drawing/2014/main" id="{A1B98E23-D7E2-9D4A-88B9-E227A223D115}"/>
              </a:ext>
            </a:extLst>
          </p:cNvPr>
          <p:cNvSpPr txBox="1"/>
          <p:nvPr/>
        </p:nvSpPr>
        <p:spPr>
          <a:xfrm>
            <a:off x="6869348" y="1814984"/>
            <a:ext cx="4400112"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S/he</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receives a call.</a:t>
            </a:r>
          </a:p>
        </p:txBody>
      </p:sp>
      <p:sp>
        <p:nvSpPr>
          <p:cNvPr id="23" name="TextBox 11">
            <a:extLst>
              <a:ext uri="{FF2B5EF4-FFF2-40B4-BE49-F238E27FC236}">
                <a16:creationId xmlns:a16="http://schemas.microsoft.com/office/drawing/2014/main" id="{313928E0-E034-C545-99E6-CF55FA5071A7}"/>
              </a:ext>
            </a:extLst>
          </p:cNvPr>
          <p:cNvSpPr txBox="1"/>
          <p:nvPr/>
        </p:nvSpPr>
        <p:spPr>
          <a:xfrm>
            <a:off x="691274" y="4049130"/>
            <a:ext cx="5637508" cy="523220"/>
          </a:xfrm>
          <a:prstGeom prst="rect">
            <a:avLst/>
          </a:prstGeom>
          <a:noFill/>
        </p:spPr>
        <p:txBody>
          <a:bodyPr wrap="square" rtlCol="0">
            <a:spAutoFit/>
          </a:bodyPr>
          <a:lstStyle/>
          <a:p>
            <a:pPr lvl="0"/>
            <a:r>
              <a:rPr lang="en-GB" sz="2800" dirty="0">
                <a:solidFill>
                  <a:schemeClr val="accent1">
                    <a:lumMod val="50000"/>
                  </a:schemeClr>
                </a:solidFill>
                <a:latin typeface="Century Gothic" panose="020B0502020202020204" pitchFamily="34" charset="0"/>
              </a:rPr>
              <a:t>Abr</a:t>
            </a:r>
            <a:r>
              <a:rPr lang="en-GB" sz="2800" b="1" dirty="0">
                <a:solidFill>
                  <a:srgbClr val="E55B00"/>
                </a:solidFill>
                <a:latin typeface="Century Gothic" panose="020B0502020202020204" pitchFamily="34" charset="0"/>
              </a:rPr>
              <a:t>en</a:t>
            </a:r>
            <a:r>
              <a:rPr lang="en-GB" sz="2800"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un correo electrónico.</a:t>
            </a:r>
          </a:p>
        </p:txBody>
      </p:sp>
      <p:sp>
        <p:nvSpPr>
          <p:cNvPr id="24" name="TextBox 13">
            <a:extLst>
              <a:ext uri="{FF2B5EF4-FFF2-40B4-BE49-F238E27FC236}">
                <a16:creationId xmlns:a16="http://schemas.microsoft.com/office/drawing/2014/main" id="{EC3B52F6-7FFB-7043-9249-F50D0D947BC3}"/>
              </a:ext>
            </a:extLst>
          </p:cNvPr>
          <p:cNvSpPr txBox="1"/>
          <p:nvPr/>
        </p:nvSpPr>
        <p:spPr>
          <a:xfrm>
            <a:off x="6869348" y="4049130"/>
            <a:ext cx="4030881"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open an email.</a:t>
            </a:r>
          </a:p>
        </p:txBody>
      </p:sp>
      <p:sp>
        <p:nvSpPr>
          <p:cNvPr id="25" name="TextBox 14">
            <a:extLst>
              <a:ext uri="{FF2B5EF4-FFF2-40B4-BE49-F238E27FC236}">
                <a16:creationId xmlns:a16="http://schemas.microsoft.com/office/drawing/2014/main" id="{98848857-16E9-2B4F-A42B-3D91E7F764F8}"/>
              </a:ext>
            </a:extLst>
          </p:cNvPr>
          <p:cNvSpPr txBox="1"/>
          <p:nvPr/>
        </p:nvSpPr>
        <p:spPr>
          <a:xfrm>
            <a:off x="691274" y="3473428"/>
            <a:ext cx="5218648" cy="523220"/>
          </a:xfrm>
          <a:prstGeom prst="rect">
            <a:avLst/>
          </a:prstGeom>
          <a:noFill/>
        </p:spPr>
        <p:txBody>
          <a:bodyPr wrap="square" rtlCol="0">
            <a:spAutoFit/>
          </a:bodyPr>
          <a:lstStyle/>
          <a:p>
            <a:pPr lvl="0"/>
            <a:r>
              <a:rPr lang="en-GB" sz="2800" dirty="0">
                <a:solidFill>
                  <a:schemeClr val="accent1">
                    <a:lumMod val="50000"/>
                  </a:schemeClr>
                </a:solidFill>
                <a:latin typeface="Century Gothic" panose="020B0502020202020204" pitchFamily="34" charset="0"/>
              </a:rPr>
              <a:t>Abr</a:t>
            </a:r>
            <a:r>
              <a:rPr lang="en-GB" sz="2800" b="1" dirty="0">
                <a:solidFill>
                  <a:srgbClr val="E55B00"/>
                </a:solidFill>
                <a:latin typeface="Century Gothic" panose="020B0502020202020204" pitchFamily="34" charset="0"/>
              </a:rPr>
              <a:t>e</a:t>
            </a:r>
            <a:r>
              <a:rPr lang="en-GB" sz="2800"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un correo electrónico.</a:t>
            </a:r>
          </a:p>
        </p:txBody>
      </p:sp>
      <p:sp>
        <p:nvSpPr>
          <p:cNvPr id="28" name="TextBox 17">
            <a:extLst>
              <a:ext uri="{FF2B5EF4-FFF2-40B4-BE49-F238E27FC236}">
                <a16:creationId xmlns:a16="http://schemas.microsoft.com/office/drawing/2014/main" id="{21BF6DAB-4C79-EF48-95D7-6BA3B1F23C60}"/>
              </a:ext>
            </a:extLst>
          </p:cNvPr>
          <p:cNvSpPr txBox="1"/>
          <p:nvPr/>
        </p:nvSpPr>
        <p:spPr>
          <a:xfrm>
            <a:off x="6869348" y="3487555"/>
            <a:ext cx="4030881"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S/he</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opens an email.</a:t>
            </a:r>
          </a:p>
        </p:txBody>
      </p:sp>
      <p:sp>
        <p:nvSpPr>
          <p:cNvPr id="29" name="TextBox 18">
            <a:extLst>
              <a:ext uri="{FF2B5EF4-FFF2-40B4-BE49-F238E27FC236}">
                <a16:creationId xmlns:a16="http://schemas.microsoft.com/office/drawing/2014/main" id="{1B5F31F1-4736-1944-BD59-FFF32D951F94}"/>
              </a:ext>
            </a:extLst>
          </p:cNvPr>
          <p:cNvSpPr txBox="1"/>
          <p:nvPr/>
        </p:nvSpPr>
        <p:spPr>
          <a:xfrm>
            <a:off x="691274" y="5734835"/>
            <a:ext cx="5637508" cy="523220"/>
          </a:xfrm>
          <a:prstGeom prst="rect">
            <a:avLst/>
          </a:prstGeom>
          <a:noFill/>
        </p:spPr>
        <p:txBody>
          <a:bodyPr wrap="square" rtlCol="0">
            <a:spAutoFit/>
          </a:bodyPr>
          <a:lstStyle/>
          <a:p>
            <a:pPr lvl="0"/>
            <a:r>
              <a:rPr lang="en-GB" sz="2800" dirty="0">
                <a:solidFill>
                  <a:schemeClr val="accent1">
                    <a:lumMod val="50000"/>
                  </a:schemeClr>
                </a:solidFill>
                <a:latin typeface="Century Gothic" panose="020B0502020202020204" pitchFamily="34" charset="0"/>
              </a:rPr>
              <a:t>Respond</a:t>
            </a:r>
            <a:r>
              <a:rPr lang="en-GB" sz="2800" b="1" dirty="0">
                <a:solidFill>
                  <a:srgbClr val="E55B00"/>
                </a:solidFill>
                <a:latin typeface="Century Gothic" panose="020B0502020202020204" pitchFamily="34" charset="0"/>
              </a:rPr>
              <a:t>en</a:t>
            </a:r>
            <a:r>
              <a:rPr lang="en-GB" sz="2800"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a la carta.</a:t>
            </a:r>
          </a:p>
        </p:txBody>
      </p:sp>
      <p:sp>
        <p:nvSpPr>
          <p:cNvPr id="30" name="TextBox 19">
            <a:extLst>
              <a:ext uri="{FF2B5EF4-FFF2-40B4-BE49-F238E27FC236}">
                <a16:creationId xmlns:a16="http://schemas.microsoft.com/office/drawing/2014/main" id="{7E3B1226-5256-1A45-9A01-1315D21F2304}"/>
              </a:ext>
            </a:extLst>
          </p:cNvPr>
          <p:cNvSpPr txBox="1"/>
          <p:nvPr/>
        </p:nvSpPr>
        <p:spPr>
          <a:xfrm>
            <a:off x="6869349" y="5734835"/>
            <a:ext cx="4916252"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reply to the letter.</a:t>
            </a:r>
          </a:p>
        </p:txBody>
      </p:sp>
      <p:sp>
        <p:nvSpPr>
          <p:cNvPr id="31" name="TextBox 20">
            <a:extLst>
              <a:ext uri="{FF2B5EF4-FFF2-40B4-BE49-F238E27FC236}">
                <a16:creationId xmlns:a16="http://schemas.microsoft.com/office/drawing/2014/main" id="{203B00B1-C16E-A248-BDD4-DDE8C58B866B}"/>
              </a:ext>
            </a:extLst>
          </p:cNvPr>
          <p:cNvSpPr txBox="1"/>
          <p:nvPr/>
        </p:nvSpPr>
        <p:spPr>
          <a:xfrm>
            <a:off x="682776" y="5159133"/>
            <a:ext cx="5628552" cy="523220"/>
          </a:xfrm>
          <a:prstGeom prst="rect">
            <a:avLst/>
          </a:prstGeom>
          <a:noFill/>
        </p:spPr>
        <p:txBody>
          <a:bodyPr wrap="square" rtlCol="0">
            <a:spAutoFit/>
          </a:bodyPr>
          <a:lstStyle/>
          <a:p>
            <a:pPr lvl="0"/>
            <a:r>
              <a:rPr lang="en-GB" sz="2800" dirty="0">
                <a:solidFill>
                  <a:schemeClr val="accent1">
                    <a:lumMod val="50000"/>
                  </a:schemeClr>
                </a:solidFill>
                <a:latin typeface="Century Gothic" panose="020B0502020202020204" pitchFamily="34" charset="0"/>
              </a:rPr>
              <a:t>Respond</a:t>
            </a:r>
            <a:r>
              <a:rPr lang="en-GB" sz="2800" b="1" dirty="0">
                <a:solidFill>
                  <a:srgbClr val="E55B00"/>
                </a:solidFill>
                <a:latin typeface="Century Gothic" panose="020B0502020202020204" pitchFamily="34" charset="0"/>
              </a:rPr>
              <a:t>e</a:t>
            </a:r>
            <a:r>
              <a:rPr lang="en-GB" sz="2800"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a la carta.</a:t>
            </a:r>
          </a:p>
        </p:txBody>
      </p:sp>
      <p:sp>
        <p:nvSpPr>
          <p:cNvPr id="32" name="TextBox 22">
            <a:extLst>
              <a:ext uri="{FF2B5EF4-FFF2-40B4-BE49-F238E27FC236}">
                <a16:creationId xmlns:a16="http://schemas.microsoft.com/office/drawing/2014/main" id="{013A64C0-929B-0F44-8035-AAE5DE3AF5A1}"/>
              </a:ext>
            </a:extLst>
          </p:cNvPr>
          <p:cNvSpPr txBox="1"/>
          <p:nvPr/>
        </p:nvSpPr>
        <p:spPr>
          <a:xfrm>
            <a:off x="6869347" y="5211615"/>
            <a:ext cx="4640482"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S/he</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replies to the letter.</a:t>
            </a:r>
          </a:p>
        </p:txBody>
      </p:sp>
      <p:sp>
        <p:nvSpPr>
          <p:cNvPr id="3" name="Rectangle 2"/>
          <p:cNvSpPr/>
          <p:nvPr/>
        </p:nvSpPr>
        <p:spPr>
          <a:xfrm>
            <a:off x="612973" y="1196494"/>
            <a:ext cx="8002073" cy="523220"/>
          </a:xfrm>
          <a:prstGeom prst="rect">
            <a:avLst/>
          </a:prstGeom>
        </p:spPr>
        <p:txBody>
          <a:bodyPr wrap="square">
            <a:spAutoFit/>
          </a:bodyPr>
          <a:lstStyle/>
          <a:p>
            <a:r>
              <a:rPr lang="en-GB" sz="2800" b="1" dirty="0">
                <a:solidFill>
                  <a:srgbClr val="5B9BD5">
                    <a:lumMod val="50000"/>
                  </a:srgbClr>
                </a:solidFill>
                <a:latin typeface="Century Gothic" panose="020B0502020202020204" pitchFamily="34" charset="0"/>
              </a:rPr>
              <a:t>-</a:t>
            </a:r>
            <a:r>
              <a:rPr lang="en-GB" sz="2800" b="1" dirty="0" err="1">
                <a:solidFill>
                  <a:srgbClr val="5B9BD5">
                    <a:lumMod val="50000"/>
                  </a:srgbClr>
                </a:solidFill>
                <a:latin typeface="Century Gothic" panose="020B0502020202020204" pitchFamily="34" charset="0"/>
              </a:rPr>
              <a:t>er</a:t>
            </a:r>
            <a:r>
              <a:rPr lang="en-GB" sz="2800" b="1" dirty="0">
                <a:solidFill>
                  <a:srgbClr val="5B9BD5">
                    <a:lumMod val="50000"/>
                  </a:srgbClr>
                </a:solidFill>
                <a:latin typeface="Century Gothic" panose="020B0502020202020204" pitchFamily="34" charset="0"/>
              </a:rPr>
              <a:t>/ -</a:t>
            </a:r>
            <a:r>
              <a:rPr lang="en-GB" sz="2800" b="1" dirty="0" err="1">
                <a:solidFill>
                  <a:srgbClr val="5B9BD5">
                    <a:lumMod val="50000"/>
                  </a:srgbClr>
                </a:solidFill>
                <a:latin typeface="Century Gothic" panose="020B0502020202020204" pitchFamily="34" charset="0"/>
              </a:rPr>
              <a:t>ir</a:t>
            </a:r>
            <a:r>
              <a:rPr lang="en-GB" sz="2800" b="1" dirty="0">
                <a:solidFill>
                  <a:srgbClr val="5B9BD5">
                    <a:lumMod val="50000"/>
                  </a:srgbClr>
                </a:solidFill>
                <a:latin typeface="Century Gothic" panose="020B0502020202020204" pitchFamily="34" charset="0"/>
              </a:rPr>
              <a:t> verbs –3rd person singular and plural</a:t>
            </a:r>
            <a:endParaRPr lang="en-GB" dirty="0"/>
          </a:p>
        </p:txBody>
      </p:sp>
    </p:spTree>
    <p:extLst>
      <p:ext uri="{BB962C8B-B14F-4D97-AF65-F5344CB8AC3E}">
        <p14:creationId xmlns:p14="http://schemas.microsoft.com/office/powerpoint/2010/main" val="347152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22" grpId="0"/>
      <p:bldP spid="23" grpId="0"/>
      <p:bldP spid="24" grpId="0"/>
      <p:bldP spid="25"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otebook White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2553"/>
            <a:ext cx="6009187" cy="518953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Google Shape;78;p3">
            <a:extLst>
              <a:ext uri="{FF2B5EF4-FFF2-40B4-BE49-F238E27FC236}">
                <a16:creationId xmlns:a16="http://schemas.microsoft.com/office/drawing/2014/main" id="{29B41496-62BD-FA43-B5DE-A583BE9534F5}"/>
              </a:ext>
            </a:extLst>
          </p:cNvPr>
          <p:cNvSpPr txBox="1">
            <a:spLocks noGrp="1"/>
          </p:cNvSpPr>
          <p:nvPr>
            <p:ph type="title"/>
          </p:nvPr>
        </p:nvSpPr>
        <p:spPr>
          <a:xfrm>
            <a:off x="-1" y="-46972"/>
            <a:ext cx="10515600" cy="4436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400"/>
              <a:buFont typeface="Century Gothic"/>
              <a:buNone/>
            </a:pPr>
            <a:r>
              <a:rPr lang="en-GB" sz="2400" b="1" dirty="0">
                <a:solidFill>
                  <a:schemeClr val="accent1">
                    <a:lumMod val="50000"/>
                  </a:schemeClr>
                </a:solidFill>
                <a:latin typeface="Century Gothic" panose="020B0502020202020204" pitchFamily="34" charset="0"/>
              </a:rPr>
              <a:t>Los deberes</a:t>
            </a:r>
            <a:endParaRPr sz="2400" b="1" dirty="0">
              <a:solidFill>
                <a:schemeClr val="accent1">
                  <a:lumMod val="50000"/>
                </a:schemeClr>
              </a:solidFill>
              <a:latin typeface="Century Gothic" panose="020B0502020202020204" pitchFamily="34" charset="0"/>
            </a:endParaRPr>
          </a:p>
        </p:txBody>
      </p:sp>
      <p:sp>
        <p:nvSpPr>
          <p:cNvPr id="31" name="TextBox 17">
            <a:extLst>
              <a:ext uri="{FF2B5EF4-FFF2-40B4-BE49-F238E27FC236}">
                <a16:creationId xmlns:a16="http://schemas.microsoft.com/office/drawing/2014/main" id="{8A6D947E-8EEA-A14A-8BDE-B8122A362222}"/>
              </a:ext>
            </a:extLst>
          </p:cNvPr>
          <p:cNvSpPr txBox="1"/>
          <p:nvPr/>
        </p:nvSpPr>
        <p:spPr>
          <a:xfrm>
            <a:off x="377122" y="1330586"/>
            <a:ext cx="4919044"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1. Hacen videollamadas los martes.</a:t>
            </a:r>
          </a:p>
        </p:txBody>
      </p:sp>
      <p:graphicFrame>
        <p:nvGraphicFramePr>
          <p:cNvPr id="2" name="Tabla 1">
            <a:extLst>
              <a:ext uri="{FF2B5EF4-FFF2-40B4-BE49-F238E27FC236}">
                <a16:creationId xmlns:a16="http://schemas.microsoft.com/office/drawing/2014/main" id="{B88C7A91-F36A-F440-A594-7C697CD608B0}"/>
              </a:ext>
            </a:extLst>
          </p:cNvPr>
          <p:cNvGraphicFramePr>
            <a:graphicFrameLocks noGrp="1"/>
          </p:cNvGraphicFramePr>
          <p:nvPr>
            <p:extLst>
              <p:ext uri="{D42A27DB-BD31-4B8C-83A1-F6EECF244321}">
                <p14:modId xmlns:p14="http://schemas.microsoft.com/office/powerpoint/2010/main" val="444407181"/>
              </p:ext>
            </p:extLst>
          </p:nvPr>
        </p:nvGraphicFramePr>
        <p:xfrm>
          <a:off x="6222813" y="1330581"/>
          <a:ext cx="5784024" cy="5011502"/>
        </p:xfrm>
        <a:graphic>
          <a:graphicData uri="http://schemas.openxmlformats.org/drawingml/2006/table">
            <a:tbl>
              <a:tblPr firstRow="1" bandRow="1">
                <a:tableStyleId>{5DA37D80-6434-44D0-A028-1B22A696006F}</a:tableStyleId>
              </a:tblPr>
              <a:tblGrid>
                <a:gridCol w="548985">
                  <a:extLst>
                    <a:ext uri="{9D8B030D-6E8A-4147-A177-3AD203B41FA5}">
                      <a16:colId xmlns:a16="http://schemas.microsoft.com/office/drawing/2014/main" val="118279627"/>
                    </a:ext>
                  </a:extLst>
                </a:gridCol>
                <a:gridCol w="2481943">
                  <a:extLst>
                    <a:ext uri="{9D8B030D-6E8A-4147-A177-3AD203B41FA5}">
                      <a16:colId xmlns:a16="http://schemas.microsoft.com/office/drawing/2014/main" val="878429141"/>
                    </a:ext>
                  </a:extLst>
                </a:gridCol>
                <a:gridCol w="2753096">
                  <a:extLst>
                    <a:ext uri="{9D8B030D-6E8A-4147-A177-3AD203B41FA5}">
                      <a16:colId xmlns:a16="http://schemas.microsoft.com/office/drawing/2014/main" val="2017205079"/>
                    </a:ext>
                  </a:extLst>
                </a:gridCol>
              </a:tblGrid>
              <a:tr h="499852">
                <a:tc>
                  <a:txBody>
                    <a:bodyPr/>
                    <a:lstStyle/>
                    <a:p>
                      <a:pPr algn="ctr"/>
                      <a:endParaRPr lang="x-none" sz="2000" dirty="0">
                        <a:solidFill>
                          <a:schemeClr val="accent1">
                            <a:lumMod val="50000"/>
                          </a:schemeClr>
                        </a:solidFill>
                        <a:latin typeface="Century Gothic" panose="020B0502020202020204" pitchFamily="34" charset="0"/>
                      </a:endParaRPr>
                    </a:p>
                  </a:txBody>
                  <a:tcPr/>
                </a:tc>
                <a:tc>
                  <a:txBody>
                    <a:bodyPr/>
                    <a:lstStyle/>
                    <a:p>
                      <a:pPr algn="ctr"/>
                      <a:r>
                        <a:rPr lang="en-GB" sz="2000" dirty="0">
                          <a:solidFill>
                            <a:schemeClr val="accent1">
                              <a:lumMod val="50000"/>
                            </a:schemeClr>
                          </a:solidFill>
                          <a:latin typeface="Century Gothic" panose="020B0502020202020204" pitchFamily="34" charset="0"/>
                        </a:rPr>
                        <a:t>Daniel</a:t>
                      </a:r>
                      <a:r>
                        <a:rPr lang="en-GB" sz="2000" baseline="0" dirty="0">
                          <a:solidFill>
                            <a:schemeClr val="accent1">
                              <a:lumMod val="50000"/>
                            </a:schemeClr>
                          </a:solidFill>
                          <a:latin typeface="Century Gothic" panose="020B0502020202020204" pitchFamily="34" charset="0"/>
                        </a:rPr>
                        <a:t> (‘h</a:t>
                      </a:r>
                      <a:r>
                        <a:rPr lang="x-none" sz="2000" dirty="0">
                          <a:solidFill>
                            <a:schemeClr val="accent1">
                              <a:lumMod val="50000"/>
                            </a:schemeClr>
                          </a:solidFill>
                          <a:latin typeface="Century Gothic" panose="020B0502020202020204" pitchFamily="34" charset="0"/>
                        </a:rPr>
                        <a:t>e</a:t>
                      </a:r>
                      <a:r>
                        <a:rPr lang="en-GB" sz="2000" dirty="0">
                          <a:solidFill>
                            <a:schemeClr val="accent1">
                              <a:lumMod val="50000"/>
                            </a:schemeClr>
                          </a:solidFill>
                          <a:latin typeface="Century Gothic" panose="020B0502020202020204" pitchFamily="34" charset="0"/>
                        </a:rPr>
                        <a:t>’)</a:t>
                      </a:r>
                      <a:endParaRPr lang="x-none" sz="2000" dirty="0">
                        <a:solidFill>
                          <a:schemeClr val="accent1">
                            <a:lumMod val="50000"/>
                          </a:schemeClr>
                        </a:solidFill>
                        <a:latin typeface="Century Gothic" panose="020B0502020202020204" pitchFamily="34" charset="0"/>
                      </a:endParaRPr>
                    </a:p>
                  </a:txBody>
                  <a:tcPr anchor="ctr"/>
                </a:tc>
                <a:tc>
                  <a:txBody>
                    <a:bodyPr/>
                    <a:lstStyle/>
                    <a:p>
                      <a:pPr algn="ctr"/>
                      <a:r>
                        <a:rPr lang="en-GB" sz="2000" dirty="0">
                          <a:solidFill>
                            <a:schemeClr val="accent1">
                              <a:lumMod val="50000"/>
                            </a:schemeClr>
                          </a:solidFill>
                          <a:latin typeface="Century Gothic" panose="020B0502020202020204" pitchFamily="34" charset="0"/>
                        </a:rPr>
                        <a:t>Ana</a:t>
                      </a:r>
                      <a:r>
                        <a:rPr lang="en-GB" sz="2000" baseline="0" dirty="0">
                          <a:solidFill>
                            <a:schemeClr val="accent1">
                              <a:lumMod val="50000"/>
                            </a:schemeClr>
                          </a:solidFill>
                          <a:latin typeface="Century Gothic" panose="020B0502020202020204" pitchFamily="34" charset="0"/>
                        </a:rPr>
                        <a:t> y Diego (‘they’)</a:t>
                      </a:r>
                      <a:endParaRPr lang="x-none" sz="200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570282371"/>
                  </a:ext>
                </a:extLst>
              </a:tr>
              <a:tr h="451165">
                <a:tc>
                  <a:txBody>
                    <a:bodyPr/>
                    <a:lstStyle/>
                    <a:p>
                      <a:r>
                        <a:rPr lang="en-GB" sz="2000" b="1" dirty="0">
                          <a:solidFill>
                            <a:schemeClr val="accent1">
                              <a:lumMod val="50000"/>
                            </a:schemeClr>
                          </a:solidFill>
                          <a:latin typeface="Century Gothic" panose="020B0502020202020204" pitchFamily="34" charset="0"/>
                        </a:rPr>
                        <a:t>1. </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2257485331"/>
                  </a:ext>
                </a:extLst>
              </a:tr>
              <a:tr h="451165">
                <a:tc>
                  <a:txBody>
                    <a:bodyPr/>
                    <a:lstStyle/>
                    <a:p>
                      <a:r>
                        <a:rPr lang="en-GB" sz="2000" b="1" dirty="0">
                          <a:solidFill>
                            <a:schemeClr val="accent1">
                              <a:lumMod val="50000"/>
                            </a:schemeClr>
                          </a:solidFill>
                          <a:latin typeface="Century Gothic" panose="020B0502020202020204" pitchFamily="34" charset="0"/>
                        </a:rPr>
                        <a:t>2.</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2192720152"/>
                  </a:ext>
                </a:extLst>
              </a:tr>
              <a:tr h="451165">
                <a:tc>
                  <a:txBody>
                    <a:bodyPr/>
                    <a:lstStyle/>
                    <a:p>
                      <a:r>
                        <a:rPr lang="en-GB" sz="2000" b="1" dirty="0">
                          <a:solidFill>
                            <a:schemeClr val="accent1">
                              <a:lumMod val="50000"/>
                            </a:schemeClr>
                          </a:solidFill>
                          <a:latin typeface="Century Gothic" panose="020B0502020202020204" pitchFamily="34" charset="0"/>
                        </a:rPr>
                        <a:t>3.</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2626623966"/>
                  </a:ext>
                </a:extLst>
              </a:tr>
              <a:tr h="451165">
                <a:tc>
                  <a:txBody>
                    <a:bodyPr/>
                    <a:lstStyle/>
                    <a:p>
                      <a:r>
                        <a:rPr lang="en-GB" sz="2000" b="1" dirty="0">
                          <a:solidFill>
                            <a:schemeClr val="accent1">
                              <a:lumMod val="50000"/>
                            </a:schemeClr>
                          </a:solidFill>
                          <a:latin typeface="Century Gothic" panose="020B0502020202020204" pitchFamily="34" charset="0"/>
                        </a:rPr>
                        <a:t>4.</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4204545514"/>
                  </a:ext>
                </a:extLst>
              </a:tr>
              <a:tr h="451165">
                <a:tc>
                  <a:txBody>
                    <a:bodyPr/>
                    <a:lstStyle/>
                    <a:p>
                      <a:r>
                        <a:rPr lang="en-GB" sz="2000" b="1" dirty="0">
                          <a:solidFill>
                            <a:schemeClr val="accent1">
                              <a:lumMod val="50000"/>
                            </a:schemeClr>
                          </a:solidFill>
                          <a:latin typeface="Century Gothic" panose="020B0502020202020204" pitchFamily="34" charset="0"/>
                        </a:rPr>
                        <a:t>5.</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4201823126"/>
                  </a:ext>
                </a:extLst>
              </a:tr>
              <a:tr h="451165">
                <a:tc>
                  <a:txBody>
                    <a:bodyPr/>
                    <a:lstStyle/>
                    <a:p>
                      <a:r>
                        <a:rPr lang="en-GB" sz="2000" b="1" dirty="0">
                          <a:solidFill>
                            <a:schemeClr val="accent1">
                              <a:lumMod val="50000"/>
                            </a:schemeClr>
                          </a:solidFill>
                          <a:latin typeface="Century Gothic" panose="020B0502020202020204" pitchFamily="34" charset="0"/>
                        </a:rPr>
                        <a:t>6.</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756937593"/>
                  </a:ext>
                </a:extLst>
              </a:tr>
              <a:tr h="451165">
                <a:tc>
                  <a:txBody>
                    <a:bodyPr/>
                    <a:lstStyle/>
                    <a:p>
                      <a:r>
                        <a:rPr lang="en-GB" sz="2000" b="1" dirty="0">
                          <a:solidFill>
                            <a:schemeClr val="accent1">
                              <a:lumMod val="50000"/>
                            </a:schemeClr>
                          </a:solidFill>
                          <a:latin typeface="Century Gothic" panose="020B0502020202020204" pitchFamily="34" charset="0"/>
                        </a:rPr>
                        <a:t>7.</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3394260026"/>
                  </a:ext>
                </a:extLst>
              </a:tr>
              <a:tr h="451165">
                <a:tc>
                  <a:txBody>
                    <a:bodyPr/>
                    <a:lstStyle/>
                    <a:p>
                      <a:r>
                        <a:rPr lang="en-GB" sz="2000" b="1" dirty="0">
                          <a:solidFill>
                            <a:schemeClr val="accent1">
                              <a:lumMod val="50000"/>
                            </a:schemeClr>
                          </a:solidFill>
                          <a:latin typeface="Century Gothic" panose="020B0502020202020204" pitchFamily="34" charset="0"/>
                        </a:rPr>
                        <a:t>8.</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3684622384"/>
                  </a:ext>
                </a:extLst>
              </a:tr>
              <a:tr h="451165">
                <a:tc>
                  <a:txBody>
                    <a:bodyPr/>
                    <a:lstStyle/>
                    <a:p>
                      <a:r>
                        <a:rPr lang="en-GB" sz="2000" b="1" dirty="0">
                          <a:solidFill>
                            <a:schemeClr val="accent1">
                              <a:lumMod val="50000"/>
                            </a:schemeClr>
                          </a:solidFill>
                          <a:latin typeface="Century Gothic" panose="020B0502020202020204" pitchFamily="34" charset="0"/>
                        </a:rPr>
                        <a:t>9.</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1806336076"/>
                  </a:ext>
                </a:extLst>
              </a:tr>
              <a:tr h="451165">
                <a:tc>
                  <a:txBody>
                    <a:bodyPr/>
                    <a:lstStyle/>
                    <a:p>
                      <a:r>
                        <a:rPr lang="en-GB" sz="2000" b="1" dirty="0">
                          <a:solidFill>
                            <a:schemeClr val="accent1">
                              <a:lumMod val="50000"/>
                            </a:schemeClr>
                          </a:solidFill>
                          <a:latin typeface="Century Gothic" panose="020B0502020202020204" pitchFamily="34" charset="0"/>
                        </a:rPr>
                        <a:t>10.</a:t>
                      </a:r>
                      <a:endParaRPr lang="x-none" sz="2000" b="1" dirty="0">
                        <a:solidFill>
                          <a:schemeClr val="accent1">
                            <a:lumMod val="50000"/>
                          </a:schemeClr>
                        </a:solidFill>
                        <a:latin typeface="Century Gothic" panose="020B0502020202020204" pitchFamily="34" charset="0"/>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2769432942"/>
                  </a:ext>
                </a:extLst>
              </a:tr>
            </a:tbl>
          </a:graphicData>
        </a:graphic>
      </p:graphicFrame>
      <p:pic>
        <p:nvPicPr>
          <p:cNvPr id="26" name="Picture 2" descr="http://www.clker.com/cliparts/j/p/l/D/8/K/green-tick-md.png">
            <a:extLst>
              <a:ext uri="{FF2B5EF4-FFF2-40B4-BE49-F238E27FC236}">
                <a16:creationId xmlns:a16="http://schemas.microsoft.com/office/drawing/2014/main" id="{746298C2-11BF-1A40-AB7D-95A77406DB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1619" y="1827346"/>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E38266CA-D3D9-CC4F-8A5F-73E0321B7B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9941" y="2302396"/>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a:extLst>
              <a:ext uri="{FF2B5EF4-FFF2-40B4-BE49-F238E27FC236}">
                <a16:creationId xmlns:a16="http://schemas.microsoft.com/office/drawing/2014/main" id="{CE3B93CA-C0FA-C844-8607-B358125A73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2362" y="2741469"/>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6B066CDD-4ED5-234C-95B7-F543B04DAE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9941" y="3190405"/>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http://www.clker.com/cliparts/j/p/l/D/8/K/green-tick-md.png">
            <a:extLst>
              <a:ext uri="{FF2B5EF4-FFF2-40B4-BE49-F238E27FC236}">
                <a16:creationId xmlns:a16="http://schemas.microsoft.com/office/drawing/2014/main" id="{E795CCCE-7DFB-B843-A098-D753F3BB72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9941" y="3648961"/>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http://www.clker.com/cliparts/j/p/l/D/8/K/green-tick-md.png">
            <a:extLst>
              <a:ext uri="{FF2B5EF4-FFF2-40B4-BE49-F238E27FC236}">
                <a16:creationId xmlns:a16="http://schemas.microsoft.com/office/drawing/2014/main" id="{A2016CC5-793E-EB4A-BDD1-92F0153F74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1186" y="4127163"/>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http://www.clker.com/cliparts/j/p/l/D/8/K/green-tick-md.png">
            <a:extLst>
              <a:ext uri="{FF2B5EF4-FFF2-40B4-BE49-F238E27FC236}">
                <a16:creationId xmlns:a16="http://schemas.microsoft.com/office/drawing/2014/main" id="{6F81EE53-FE4A-BF42-853E-02050A673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3039" y="4565028"/>
            <a:ext cx="383946" cy="4001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uadroTexto 2">
            <a:extLst>
              <a:ext uri="{FF2B5EF4-FFF2-40B4-BE49-F238E27FC236}">
                <a16:creationId xmlns:a16="http://schemas.microsoft.com/office/drawing/2014/main" id="{F620414E-6033-374D-96A5-8D8921F8F949}"/>
              </a:ext>
            </a:extLst>
          </p:cNvPr>
          <p:cNvSpPr txBox="1"/>
          <p:nvPr/>
        </p:nvSpPr>
        <p:spPr>
          <a:xfrm>
            <a:off x="3233179" y="6408194"/>
            <a:ext cx="2241319" cy="400110"/>
          </a:xfrm>
          <a:prstGeom prst="rect">
            <a:avLst/>
          </a:prstGeom>
          <a:noFill/>
          <a:ln>
            <a:solidFill>
              <a:schemeClr val="bg1"/>
            </a:solidFill>
          </a:ln>
        </p:spPr>
        <p:txBody>
          <a:bodyPr wrap="none" rtlCol="0">
            <a:spAutoFit/>
          </a:bodyPr>
          <a:lstStyle/>
          <a:p>
            <a:r>
              <a:rPr lang="x-none" sz="2000" i="1" dirty="0">
                <a:solidFill>
                  <a:schemeClr val="bg1"/>
                </a:solidFill>
                <a:latin typeface="Century Gothic" panose="020B0502020202020204" pitchFamily="34" charset="0"/>
              </a:rPr>
              <a:t>* vender = to sell</a:t>
            </a:r>
          </a:p>
        </p:txBody>
      </p:sp>
      <p:sp>
        <p:nvSpPr>
          <p:cNvPr id="6" name="TextBox 5"/>
          <p:cNvSpPr txBox="1"/>
          <p:nvPr/>
        </p:nvSpPr>
        <p:spPr>
          <a:xfrm>
            <a:off x="0" y="337347"/>
            <a:ext cx="7394713"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Lucía escribe sobre los usos del internet en su familia. </a:t>
            </a:r>
          </a:p>
        </p:txBody>
      </p:sp>
      <p:sp>
        <p:nvSpPr>
          <p:cNvPr id="41" name="TextBox 17">
            <a:extLst>
              <a:ext uri="{FF2B5EF4-FFF2-40B4-BE49-F238E27FC236}">
                <a16:creationId xmlns:a16="http://schemas.microsoft.com/office/drawing/2014/main" id="{8A6D947E-8EEA-A14A-8BDE-B8122A362222}"/>
              </a:ext>
            </a:extLst>
          </p:cNvPr>
          <p:cNvSpPr txBox="1"/>
          <p:nvPr/>
        </p:nvSpPr>
        <p:spPr>
          <a:xfrm>
            <a:off x="397047" y="1751837"/>
            <a:ext cx="5237323"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2. Lee conversaciones en </a:t>
            </a:r>
            <a:r>
              <a:rPr lang="en-GB" sz="2000" i="1" dirty="0">
                <a:solidFill>
                  <a:schemeClr val="accent1">
                    <a:lumMod val="50000"/>
                  </a:schemeClr>
                </a:solidFill>
                <a:latin typeface="Century Gothic" panose="020B0502020202020204" pitchFamily="34" charset="0"/>
              </a:rPr>
              <a:t>WhatsApp</a:t>
            </a:r>
            <a:r>
              <a:rPr lang="en-GB" sz="2000" dirty="0">
                <a:solidFill>
                  <a:schemeClr val="accent1">
                    <a:lumMod val="50000"/>
                  </a:schemeClr>
                </a:solidFill>
                <a:latin typeface="Century Gothic" panose="020B0502020202020204" pitchFamily="34" charset="0"/>
              </a:rPr>
              <a:t>.</a:t>
            </a:r>
          </a:p>
        </p:txBody>
      </p:sp>
      <p:sp>
        <p:nvSpPr>
          <p:cNvPr id="42" name="TextBox 17">
            <a:extLst>
              <a:ext uri="{FF2B5EF4-FFF2-40B4-BE49-F238E27FC236}">
                <a16:creationId xmlns:a16="http://schemas.microsoft.com/office/drawing/2014/main" id="{8A6D947E-8EEA-A14A-8BDE-B8122A362222}"/>
              </a:ext>
            </a:extLst>
          </p:cNvPr>
          <p:cNvSpPr txBox="1"/>
          <p:nvPr/>
        </p:nvSpPr>
        <p:spPr>
          <a:xfrm>
            <a:off x="397047" y="2218058"/>
            <a:ext cx="5237323" cy="707886"/>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3. Abren correos electrónicos todas las mañanas.</a:t>
            </a:r>
          </a:p>
        </p:txBody>
      </p:sp>
      <p:sp>
        <p:nvSpPr>
          <p:cNvPr id="43" name="TextBox 17">
            <a:extLst>
              <a:ext uri="{FF2B5EF4-FFF2-40B4-BE49-F238E27FC236}">
                <a16:creationId xmlns:a16="http://schemas.microsoft.com/office/drawing/2014/main" id="{8A6D947E-8EEA-A14A-8BDE-B8122A362222}"/>
              </a:ext>
            </a:extLst>
          </p:cNvPr>
          <p:cNvSpPr txBox="1"/>
          <p:nvPr/>
        </p:nvSpPr>
        <p:spPr>
          <a:xfrm>
            <a:off x="385454" y="2969570"/>
            <a:ext cx="5420387"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4. Recibe mensajes importantes los lunes.</a:t>
            </a:r>
          </a:p>
        </p:txBody>
      </p:sp>
      <p:sp>
        <p:nvSpPr>
          <p:cNvPr id="44" name="TextBox 17">
            <a:extLst>
              <a:ext uri="{FF2B5EF4-FFF2-40B4-BE49-F238E27FC236}">
                <a16:creationId xmlns:a16="http://schemas.microsoft.com/office/drawing/2014/main" id="{8A6D947E-8EEA-A14A-8BDE-B8122A362222}"/>
              </a:ext>
            </a:extLst>
          </p:cNvPr>
          <p:cNvSpPr txBox="1"/>
          <p:nvPr/>
        </p:nvSpPr>
        <p:spPr>
          <a:xfrm>
            <a:off x="385454" y="3427658"/>
            <a:ext cx="5237323"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5. Siempre lee libros electrónicos.</a:t>
            </a:r>
          </a:p>
        </p:txBody>
      </p:sp>
      <p:sp>
        <p:nvSpPr>
          <p:cNvPr id="45" name="TextBox 17">
            <a:extLst>
              <a:ext uri="{FF2B5EF4-FFF2-40B4-BE49-F238E27FC236}">
                <a16:creationId xmlns:a16="http://schemas.microsoft.com/office/drawing/2014/main" id="{8A6D947E-8EEA-A14A-8BDE-B8122A362222}"/>
              </a:ext>
            </a:extLst>
          </p:cNvPr>
          <p:cNvSpPr txBox="1"/>
          <p:nvPr/>
        </p:nvSpPr>
        <p:spPr>
          <a:xfrm>
            <a:off x="385454" y="3927109"/>
            <a:ext cx="5428718"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6. A veces escriben cartas en </a:t>
            </a:r>
            <a:r>
              <a:rPr lang="en-GB" sz="2000" i="1" dirty="0">
                <a:solidFill>
                  <a:schemeClr val="accent1">
                    <a:lumMod val="50000"/>
                  </a:schemeClr>
                </a:solidFill>
                <a:latin typeface="Century Gothic" panose="020B0502020202020204" pitchFamily="34" charset="0"/>
              </a:rPr>
              <a:t>Word</a:t>
            </a:r>
            <a:r>
              <a:rPr lang="en-GB" sz="2000" dirty="0">
                <a:solidFill>
                  <a:schemeClr val="accent1">
                    <a:lumMod val="50000"/>
                  </a:schemeClr>
                </a:solidFill>
                <a:latin typeface="Century Gothic" panose="020B0502020202020204" pitchFamily="34" charset="0"/>
              </a:rPr>
              <a:t>.</a:t>
            </a:r>
          </a:p>
        </p:txBody>
      </p:sp>
      <p:sp>
        <p:nvSpPr>
          <p:cNvPr id="46" name="TextBox 17">
            <a:extLst>
              <a:ext uri="{FF2B5EF4-FFF2-40B4-BE49-F238E27FC236}">
                <a16:creationId xmlns:a16="http://schemas.microsoft.com/office/drawing/2014/main" id="{8A6D947E-8EEA-A14A-8BDE-B8122A362222}"/>
              </a:ext>
            </a:extLst>
          </p:cNvPr>
          <p:cNvSpPr txBox="1"/>
          <p:nvPr/>
        </p:nvSpPr>
        <p:spPr>
          <a:xfrm>
            <a:off x="377122" y="4428728"/>
            <a:ext cx="5632065"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7. Nunca responden tarde.</a:t>
            </a:r>
          </a:p>
        </p:txBody>
      </p:sp>
      <p:sp>
        <p:nvSpPr>
          <p:cNvPr id="47" name="TextBox 17">
            <a:extLst>
              <a:ext uri="{FF2B5EF4-FFF2-40B4-BE49-F238E27FC236}">
                <a16:creationId xmlns:a16="http://schemas.microsoft.com/office/drawing/2014/main" id="{8A6D947E-8EEA-A14A-8BDE-B8122A362222}"/>
              </a:ext>
            </a:extLst>
          </p:cNvPr>
          <p:cNvSpPr txBox="1"/>
          <p:nvPr/>
        </p:nvSpPr>
        <p:spPr>
          <a:xfrm>
            <a:off x="385454" y="4913655"/>
            <a:ext cx="5428718"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8. No recibe llamadas en </a:t>
            </a:r>
            <a:r>
              <a:rPr lang="en-GB" sz="2000" i="1" dirty="0">
                <a:solidFill>
                  <a:schemeClr val="accent1">
                    <a:lumMod val="50000"/>
                  </a:schemeClr>
                </a:solidFill>
                <a:latin typeface="Century Gothic" panose="020B0502020202020204" pitchFamily="34" charset="0"/>
              </a:rPr>
              <a:t>Skype</a:t>
            </a:r>
            <a:r>
              <a:rPr lang="en-GB" sz="2000" dirty="0">
                <a:solidFill>
                  <a:schemeClr val="accent1">
                    <a:lumMod val="50000"/>
                  </a:schemeClr>
                </a:solidFill>
                <a:latin typeface="Century Gothic" panose="020B0502020202020204" pitchFamily="34" charset="0"/>
              </a:rPr>
              <a:t>.</a:t>
            </a:r>
          </a:p>
        </p:txBody>
      </p:sp>
      <p:sp>
        <p:nvSpPr>
          <p:cNvPr id="48" name="TextBox 17">
            <a:extLst>
              <a:ext uri="{FF2B5EF4-FFF2-40B4-BE49-F238E27FC236}">
                <a16:creationId xmlns:a16="http://schemas.microsoft.com/office/drawing/2014/main" id="{8A6D947E-8EEA-A14A-8BDE-B8122A362222}"/>
              </a:ext>
            </a:extLst>
          </p:cNvPr>
          <p:cNvSpPr txBox="1"/>
          <p:nvPr/>
        </p:nvSpPr>
        <p:spPr>
          <a:xfrm>
            <a:off x="397047" y="5371743"/>
            <a:ext cx="5428718"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9. Vende* cámaras en </a:t>
            </a:r>
            <a:r>
              <a:rPr lang="en-GB" sz="2000" i="1" dirty="0">
                <a:solidFill>
                  <a:schemeClr val="accent1">
                    <a:lumMod val="50000"/>
                  </a:schemeClr>
                </a:solidFill>
                <a:latin typeface="Century Gothic" panose="020B0502020202020204" pitchFamily="34" charset="0"/>
              </a:rPr>
              <a:t>Ebay</a:t>
            </a:r>
            <a:r>
              <a:rPr lang="en-GB" sz="2000" dirty="0">
                <a:solidFill>
                  <a:schemeClr val="accent1">
                    <a:lumMod val="50000"/>
                  </a:schemeClr>
                </a:solidFill>
                <a:latin typeface="Century Gothic" panose="020B0502020202020204" pitchFamily="34" charset="0"/>
              </a:rPr>
              <a:t>.</a:t>
            </a:r>
          </a:p>
        </p:txBody>
      </p:sp>
      <p:sp>
        <p:nvSpPr>
          <p:cNvPr id="54" name="TextBox 17">
            <a:extLst>
              <a:ext uri="{FF2B5EF4-FFF2-40B4-BE49-F238E27FC236}">
                <a16:creationId xmlns:a16="http://schemas.microsoft.com/office/drawing/2014/main" id="{8A6D947E-8EEA-A14A-8BDE-B8122A362222}"/>
              </a:ext>
            </a:extLst>
          </p:cNvPr>
          <p:cNvSpPr txBox="1"/>
          <p:nvPr/>
        </p:nvSpPr>
        <p:spPr>
          <a:xfrm>
            <a:off x="385453" y="5810437"/>
            <a:ext cx="5237323"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10. No entienden bien los ordenadores.</a:t>
            </a:r>
          </a:p>
        </p:txBody>
      </p:sp>
      <p:pic>
        <p:nvPicPr>
          <p:cNvPr id="55" name="Picture 2" descr="http://www.clker.com/cliparts/j/p/l/D/8/K/green-tick-md.png">
            <a:extLst>
              <a:ext uri="{FF2B5EF4-FFF2-40B4-BE49-F238E27FC236}">
                <a16:creationId xmlns:a16="http://schemas.microsoft.com/office/drawing/2014/main" id="{6F81EE53-FE4A-BF42-853E-02050A673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1385" y="5027583"/>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http://www.clker.com/cliparts/j/p/l/D/8/K/green-tick-md.png">
            <a:extLst>
              <a:ext uri="{FF2B5EF4-FFF2-40B4-BE49-F238E27FC236}">
                <a16:creationId xmlns:a16="http://schemas.microsoft.com/office/drawing/2014/main" id="{6F81EE53-FE4A-BF42-853E-02050A673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9941" y="5508812"/>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2" descr="http://www.clker.com/cliparts/j/p/l/D/8/K/green-tick-md.png">
            <a:extLst>
              <a:ext uri="{FF2B5EF4-FFF2-40B4-BE49-F238E27FC236}">
                <a16:creationId xmlns:a16="http://schemas.microsoft.com/office/drawing/2014/main" id="{6F81EE53-FE4A-BF42-853E-02050A673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1186" y="5888740"/>
            <a:ext cx="383946" cy="40011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0" y="752413"/>
            <a:ext cx="6325771"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¿Quién es, Daniel o los padres, Ana y Diego?</a:t>
            </a:r>
          </a:p>
        </p:txBody>
      </p:sp>
      <p:pic>
        <p:nvPicPr>
          <p:cNvPr id="8" name="Picture 7"/>
          <p:cNvPicPr>
            <a:picLocks noChangeAspect="1"/>
          </p:cNvPicPr>
          <p:nvPr/>
        </p:nvPicPr>
        <p:blipFill rotWithShape="1">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l="23849" t="5587" r="19216" b="6791"/>
          <a:stretch/>
        </p:blipFill>
        <p:spPr>
          <a:xfrm>
            <a:off x="7759941" y="0"/>
            <a:ext cx="1528693" cy="1323357"/>
          </a:xfrm>
          <a:prstGeom prst="rect">
            <a:avLst/>
          </a:prstGeom>
        </p:spPr>
      </p:pic>
      <p:sp>
        <p:nvSpPr>
          <p:cNvPr id="3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81058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8;p3">
            <a:extLst>
              <a:ext uri="{FF2B5EF4-FFF2-40B4-BE49-F238E27FC236}">
                <a16:creationId xmlns:a16="http://schemas.microsoft.com/office/drawing/2014/main" id="{29B41496-62BD-FA43-B5DE-A583BE9534F5}"/>
              </a:ext>
            </a:extLst>
          </p:cNvPr>
          <p:cNvSpPr txBox="1">
            <a:spLocks noGrp="1"/>
          </p:cNvSpPr>
          <p:nvPr>
            <p:ph type="title"/>
          </p:nvPr>
        </p:nvSpPr>
        <p:spPr>
          <a:xfrm>
            <a:off x="52951" y="218451"/>
            <a:ext cx="5296168" cy="556916"/>
          </a:xfrm>
          <a:prstGeom prst="rect">
            <a:avLst/>
          </a:prstGeom>
          <a:noFill/>
          <a:ln>
            <a:noFill/>
          </a:ln>
        </p:spPr>
        <p:txBody>
          <a:bodyPr spcFirstLastPara="1" wrap="square" lIns="91425" tIns="45700" rIns="91425" bIns="45700" anchor="ctr" anchorCtr="0">
            <a:noAutofit/>
          </a:bodyPr>
          <a:lstStyle/>
          <a:p>
            <a:pPr lvl="0">
              <a:spcBef>
                <a:spcPts val="0"/>
              </a:spcBef>
              <a:buClr>
                <a:srgbClr val="1F3864"/>
              </a:buClr>
              <a:buSzPts val="4400"/>
            </a:pPr>
            <a:r>
              <a:rPr lang="en-GB" sz="2400" b="1" dirty="0">
                <a:solidFill>
                  <a:schemeClr val="accent1">
                    <a:lumMod val="50000"/>
                  </a:schemeClr>
                </a:solidFill>
                <a:latin typeface="Century Gothic" panose="020B0502020202020204" pitchFamily="34" charset="0"/>
              </a:rPr>
              <a:t>En parejas</a:t>
            </a:r>
            <a:endParaRPr sz="2400" b="1" dirty="0">
              <a:solidFill>
                <a:schemeClr val="accent1">
                  <a:lumMod val="50000"/>
                </a:schemeClr>
              </a:solidFill>
              <a:latin typeface="Century Gothic" panose="020B0502020202020204" pitchFamily="34" charset="0"/>
            </a:endParaRPr>
          </a:p>
        </p:txBody>
      </p:sp>
      <p:pic>
        <p:nvPicPr>
          <p:cNvPr id="28" name="Picture 4" descr="Notebook White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1" y="797389"/>
            <a:ext cx="6009187" cy="5378790"/>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17">
            <a:extLst>
              <a:ext uri="{FF2B5EF4-FFF2-40B4-BE49-F238E27FC236}">
                <a16:creationId xmlns:a16="http://schemas.microsoft.com/office/drawing/2014/main" id="{8A6D947E-8EEA-A14A-8BDE-B8122A362222}"/>
              </a:ext>
            </a:extLst>
          </p:cNvPr>
          <p:cNvSpPr txBox="1"/>
          <p:nvPr/>
        </p:nvSpPr>
        <p:spPr>
          <a:xfrm>
            <a:off x="430075" y="1046706"/>
            <a:ext cx="4919044"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1. Hacen videollamadas los martes.</a:t>
            </a:r>
          </a:p>
        </p:txBody>
      </p:sp>
      <p:sp>
        <p:nvSpPr>
          <p:cNvPr id="31" name="TextBox 17">
            <a:extLst>
              <a:ext uri="{FF2B5EF4-FFF2-40B4-BE49-F238E27FC236}">
                <a16:creationId xmlns:a16="http://schemas.microsoft.com/office/drawing/2014/main" id="{8A6D947E-8EEA-A14A-8BDE-B8122A362222}"/>
              </a:ext>
            </a:extLst>
          </p:cNvPr>
          <p:cNvSpPr txBox="1"/>
          <p:nvPr/>
        </p:nvSpPr>
        <p:spPr>
          <a:xfrm>
            <a:off x="449999" y="1518705"/>
            <a:ext cx="5794248"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2. Lee conversaciones en </a:t>
            </a:r>
            <a:r>
              <a:rPr lang="en-GB" sz="2000" i="1" dirty="0">
                <a:solidFill>
                  <a:schemeClr val="accent1">
                    <a:lumMod val="50000"/>
                  </a:schemeClr>
                </a:solidFill>
                <a:latin typeface="Century Gothic" panose="020B0502020202020204" pitchFamily="34" charset="0"/>
              </a:rPr>
              <a:t>WhatsApp</a:t>
            </a:r>
            <a:r>
              <a:rPr lang="en-GB" sz="2000" dirty="0">
                <a:solidFill>
                  <a:schemeClr val="accent1">
                    <a:lumMod val="50000"/>
                  </a:schemeClr>
                </a:solidFill>
                <a:latin typeface="Century Gothic" panose="020B0502020202020204" pitchFamily="34" charset="0"/>
              </a:rPr>
              <a:t>.</a:t>
            </a:r>
          </a:p>
        </p:txBody>
      </p:sp>
      <p:sp>
        <p:nvSpPr>
          <p:cNvPr id="33" name="TextBox 17">
            <a:extLst>
              <a:ext uri="{FF2B5EF4-FFF2-40B4-BE49-F238E27FC236}">
                <a16:creationId xmlns:a16="http://schemas.microsoft.com/office/drawing/2014/main" id="{8A6D947E-8EEA-A14A-8BDE-B8122A362222}"/>
              </a:ext>
            </a:extLst>
          </p:cNvPr>
          <p:cNvSpPr txBox="1"/>
          <p:nvPr/>
        </p:nvSpPr>
        <p:spPr>
          <a:xfrm>
            <a:off x="449999" y="1997581"/>
            <a:ext cx="5237323" cy="707886"/>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3. Abren correos electrónicos todas las mañanas.</a:t>
            </a:r>
          </a:p>
        </p:txBody>
      </p:sp>
      <p:sp>
        <p:nvSpPr>
          <p:cNvPr id="34" name="TextBox 17">
            <a:extLst>
              <a:ext uri="{FF2B5EF4-FFF2-40B4-BE49-F238E27FC236}">
                <a16:creationId xmlns:a16="http://schemas.microsoft.com/office/drawing/2014/main" id="{8A6D947E-8EEA-A14A-8BDE-B8122A362222}"/>
              </a:ext>
            </a:extLst>
          </p:cNvPr>
          <p:cNvSpPr txBox="1"/>
          <p:nvPr/>
        </p:nvSpPr>
        <p:spPr>
          <a:xfrm>
            <a:off x="438406" y="2803666"/>
            <a:ext cx="5420387"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4. Recibe mensajes importantes los lunes.</a:t>
            </a:r>
          </a:p>
        </p:txBody>
      </p:sp>
      <p:sp>
        <p:nvSpPr>
          <p:cNvPr id="36" name="TextBox 17">
            <a:extLst>
              <a:ext uri="{FF2B5EF4-FFF2-40B4-BE49-F238E27FC236}">
                <a16:creationId xmlns:a16="http://schemas.microsoft.com/office/drawing/2014/main" id="{8A6D947E-8EEA-A14A-8BDE-B8122A362222}"/>
              </a:ext>
            </a:extLst>
          </p:cNvPr>
          <p:cNvSpPr txBox="1"/>
          <p:nvPr/>
        </p:nvSpPr>
        <p:spPr>
          <a:xfrm>
            <a:off x="438406" y="3261754"/>
            <a:ext cx="5237323"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5. Siempre lee libros electrónicos.</a:t>
            </a:r>
          </a:p>
        </p:txBody>
      </p:sp>
      <p:sp>
        <p:nvSpPr>
          <p:cNvPr id="37" name="TextBox 17">
            <a:extLst>
              <a:ext uri="{FF2B5EF4-FFF2-40B4-BE49-F238E27FC236}">
                <a16:creationId xmlns:a16="http://schemas.microsoft.com/office/drawing/2014/main" id="{8A6D947E-8EEA-A14A-8BDE-B8122A362222}"/>
              </a:ext>
            </a:extLst>
          </p:cNvPr>
          <p:cNvSpPr txBox="1"/>
          <p:nvPr/>
        </p:nvSpPr>
        <p:spPr>
          <a:xfrm>
            <a:off x="438406" y="3761205"/>
            <a:ext cx="5428718"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6. A veces escriben cartas en </a:t>
            </a:r>
            <a:r>
              <a:rPr lang="en-GB" sz="2000" i="1" dirty="0">
                <a:solidFill>
                  <a:schemeClr val="accent1">
                    <a:lumMod val="50000"/>
                  </a:schemeClr>
                </a:solidFill>
                <a:latin typeface="Century Gothic" panose="020B0502020202020204" pitchFamily="34" charset="0"/>
              </a:rPr>
              <a:t>Word.</a:t>
            </a:r>
            <a:endParaRPr lang="en-GB" sz="2000" dirty="0">
              <a:solidFill>
                <a:schemeClr val="accent1">
                  <a:lumMod val="50000"/>
                </a:schemeClr>
              </a:solidFill>
              <a:latin typeface="Century Gothic" panose="020B0502020202020204" pitchFamily="34" charset="0"/>
            </a:endParaRPr>
          </a:p>
        </p:txBody>
      </p:sp>
      <p:sp>
        <p:nvSpPr>
          <p:cNvPr id="38" name="TextBox 17">
            <a:extLst>
              <a:ext uri="{FF2B5EF4-FFF2-40B4-BE49-F238E27FC236}">
                <a16:creationId xmlns:a16="http://schemas.microsoft.com/office/drawing/2014/main" id="{8A6D947E-8EEA-A14A-8BDE-B8122A362222}"/>
              </a:ext>
            </a:extLst>
          </p:cNvPr>
          <p:cNvSpPr txBox="1"/>
          <p:nvPr/>
        </p:nvSpPr>
        <p:spPr>
          <a:xfrm>
            <a:off x="430074" y="4262824"/>
            <a:ext cx="5632065"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7. Nunca responden tarde.</a:t>
            </a:r>
          </a:p>
        </p:txBody>
      </p:sp>
      <p:sp>
        <p:nvSpPr>
          <p:cNvPr id="39" name="TextBox 17">
            <a:extLst>
              <a:ext uri="{FF2B5EF4-FFF2-40B4-BE49-F238E27FC236}">
                <a16:creationId xmlns:a16="http://schemas.microsoft.com/office/drawing/2014/main" id="{8A6D947E-8EEA-A14A-8BDE-B8122A362222}"/>
              </a:ext>
            </a:extLst>
          </p:cNvPr>
          <p:cNvSpPr txBox="1"/>
          <p:nvPr/>
        </p:nvSpPr>
        <p:spPr>
          <a:xfrm>
            <a:off x="438406" y="4747751"/>
            <a:ext cx="5428718"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8. No recibe llamadas en </a:t>
            </a:r>
            <a:r>
              <a:rPr lang="en-GB" sz="2000" i="1" dirty="0">
                <a:solidFill>
                  <a:schemeClr val="accent1">
                    <a:lumMod val="50000"/>
                  </a:schemeClr>
                </a:solidFill>
                <a:latin typeface="Century Gothic" panose="020B0502020202020204" pitchFamily="34" charset="0"/>
              </a:rPr>
              <a:t>Skype</a:t>
            </a:r>
            <a:r>
              <a:rPr lang="en-GB" sz="2000" dirty="0">
                <a:solidFill>
                  <a:schemeClr val="accent1">
                    <a:lumMod val="50000"/>
                  </a:schemeClr>
                </a:solidFill>
                <a:latin typeface="Century Gothic" panose="020B0502020202020204" pitchFamily="34" charset="0"/>
              </a:rPr>
              <a:t>.</a:t>
            </a:r>
          </a:p>
        </p:txBody>
      </p:sp>
      <p:sp>
        <p:nvSpPr>
          <p:cNvPr id="40" name="TextBox 17">
            <a:extLst>
              <a:ext uri="{FF2B5EF4-FFF2-40B4-BE49-F238E27FC236}">
                <a16:creationId xmlns:a16="http://schemas.microsoft.com/office/drawing/2014/main" id="{8A6D947E-8EEA-A14A-8BDE-B8122A362222}"/>
              </a:ext>
            </a:extLst>
          </p:cNvPr>
          <p:cNvSpPr txBox="1"/>
          <p:nvPr/>
        </p:nvSpPr>
        <p:spPr>
          <a:xfrm>
            <a:off x="449999" y="5205839"/>
            <a:ext cx="5428718"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9. Vende* cámaras en </a:t>
            </a:r>
            <a:r>
              <a:rPr lang="en-GB" sz="2000" i="1" dirty="0">
                <a:solidFill>
                  <a:schemeClr val="accent1">
                    <a:lumMod val="50000"/>
                  </a:schemeClr>
                </a:solidFill>
                <a:latin typeface="Century Gothic" panose="020B0502020202020204" pitchFamily="34" charset="0"/>
              </a:rPr>
              <a:t>Ebay</a:t>
            </a:r>
            <a:r>
              <a:rPr lang="en-GB" sz="2000" dirty="0">
                <a:solidFill>
                  <a:schemeClr val="accent1">
                    <a:lumMod val="50000"/>
                  </a:schemeClr>
                </a:solidFill>
                <a:latin typeface="Century Gothic" panose="020B0502020202020204" pitchFamily="34" charset="0"/>
              </a:rPr>
              <a:t>.</a:t>
            </a:r>
          </a:p>
        </p:txBody>
      </p:sp>
      <p:sp>
        <p:nvSpPr>
          <p:cNvPr id="41" name="TextBox 17">
            <a:extLst>
              <a:ext uri="{FF2B5EF4-FFF2-40B4-BE49-F238E27FC236}">
                <a16:creationId xmlns:a16="http://schemas.microsoft.com/office/drawing/2014/main" id="{8A6D947E-8EEA-A14A-8BDE-B8122A362222}"/>
              </a:ext>
            </a:extLst>
          </p:cNvPr>
          <p:cNvSpPr txBox="1"/>
          <p:nvPr/>
        </p:nvSpPr>
        <p:spPr>
          <a:xfrm>
            <a:off x="438405" y="5644533"/>
            <a:ext cx="5237323" cy="400110"/>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10. No entienden bien los ordenadores.</a:t>
            </a:r>
          </a:p>
        </p:txBody>
      </p:sp>
      <p:sp>
        <p:nvSpPr>
          <p:cNvPr id="60" name="CuadroTexto 2">
            <a:extLst>
              <a:ext uri="{FF2B5EF4-FFF2-40B4-BE49-F238E27FC236}">
                <a16:creationId xmlns:a16="http://schemas.microsoft.com/office/drawing/2014/main" id="{F620414E-6033-374D-96A5-8D8921F8F949}"/>
              </a:ext>
            </a:extLst>
          </p:cNvPr>
          <p:cNvSpPr txBox="1"/>
          <p:nvPr/>
        </p:nvSpPr>
        <p:spPr>
          <a:xfrm>
            <a:off x="3233179" y="6408194"/>
            <a:ext cx="2241319" cy="400110"/>
          </a:xfrm>
          <a:prstGeom prst="rect">
            <a:avLst/>
          </a:prstGeom>
          <a:noFill/>
          <a:ln>
            <a:solidFill>
              <a:schemeClr val="bg1"/>
            </a:solidFill>
          </a:ln>
        </p:spPr>
        <p:txBody>
          <a:bodyPr wrap="none" rtlCol="0">
            <a:spAutoFit/>
          </a:bodyPr>
          <a:lstStyle/>
          <a:p>
            <a:r>
              <a:rPr lang="x-none" sz="2000" i="1" dirty="0">
                <a:solidFill>
                  <a:schemeClr val="bg1"/>
                </a:solidFill>
                <a:latin typeface="Century Gothic" panose="020B0502020202020204" pitchFamily="34" charset="0"/>
              </a:rPr>
              <a:t>* vender = to sell</a:t>
            </a:r>
          </a:p>
        </p:txBody>
      </p:sp>
      <p:sp>
        <p:nvSpPr>
          <p:cNvPr id="27" name="Rounded Rectangle 26"/>
          <p:cNvSpPr/>
          <p:nvPr/>
        </p:nvSpPr>
        <p:spPr>
          <a:xfrm>
            <a:off x="6641295" y="1670274"/>
            <a:ext cx="4967610" cy="3182959"/>
          </a:xfrm>
          <a:prstGeom prst="roundRect">
            <a:avLst/>
          </a:prstGeom>
          <a:solidFill>
            <a:schemeClr val="accent1">
              <a:lumMod val="50000"/>
            </a:schemeClr>
          </a:solidFill>
          <a:ln>
            <a:solidFill>
              <a:srgbClr val="E5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En parejas</a:t>
            </a:r>
          </a:p>
          <a:p>
            <a:pPr marL="0" marR="0" indent="0" algn="ctr" defTabSz="914400" rtl="0" eaLnBrk="1" fontAlgn="auto" latinLnBrk="0" hangingPunct="1">
              <a:lnSpc>
                <a:spcPct val="100000"/>
              </a:lnSpc>
              <a:spcBef>
                <a:spcPts val="0"/>
              </a:spcBef>
              <a:spcAft>
                <a:spcPts val="0"/>
              </a:spcAft>
              <a:buClrTx/>
              <a:buSzTx/>
              <a:buFontTx/>
              <a:buNone/>
              <a:tabLst/>
            </a:pPr>
            <a:endParaRPr lang="en-GB" sz="2000" b="1" dirty="0">
              <a:solidFill>
                <a:schemeClr val="bg1"/>
              </a:solidFill>
              <a:latin typeface="Century Gothic" panose="020B0502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¿Cómo</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rPr>
              <a:t> se dice en inglés?</a:t>
            </a:r>
          </a:p>
          <a:p>
            <a:pPr marL="0" marR="0" indent="0" algn="ctr" defTabSz="914400" rtl="0" eaLnBrk="1" fontAlgn="auto" latinLnBrk="0" hangingPunct="1">
              <a:lnSpc>
                <a:spcPct val="100000"/>
              </a:lnSpc>
              <a:spcBef>
                <a:spcPts val="0"/>
              </a:spcBef>
              <a:spcAft>
                <a:spcPts val="0"/>
              </a:spcAft>
              <a:buClrTx/>
              <a:buSzTx/>
              <a:buFontTx/>
              <a:buNone/>
              <a:tabLst/>
            </a:pPr>
            <a:r>
              <a:rPr lang="en-GB" sz="2400" b="1" baseline="0" dirty="0">
                <a:solidFill>
                  <a:schemeClr val="bg1"/>
                </a:solidFill>
                <a:latin typeface="Century Gothic" panose="020B0502020202020204" pitchFamily="34" charset="0"/>
              </a:rPr>
              <a:t>Trabaja con un compañero</a:t>
            </a:r>
            <a:r>
              <a:rPr lang="en-GB" sz="2000" b="1" baseline="0" dirty="0">
                <a:solidFill>
                  <a:schemeClr val="bg1"/>
                </a:solidFill>
                <a:latin typeface="Century Gothic" panose="020B0502020202020204" pitchFamily="34" charset="0"/>
              </a:rPr>
              <a:t>.</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559695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0">
            <a:extLst>
              <a:ext uri="{FF2B5EF4-FFF2-40B4-BE49-F238E27FC236}">
                <a16:creationId xmlns:a16="http://schemas.microsoft.com/office/drawing/2014/main" id="{1358B73E-7D18-D443-BCB9-0FBCCC93F630}"/>
              </a:ext>
            </a:extLst>
          </p:cNvPr>
          <p:cNvGraphicFramePr>
            <a:graphicFrameLocks noGrp="1"/>
          </p:cNvGraphicFramePr>
          <p:nvPr>
            <p:extLst>
              <p:ext uri="{D42A27DB-BD31-4B8C-83A1-F6EECF244321}">
                <p14:modId xmlns:p14="http://schemas.microsoft.com/office/powerpoint/2010/main" val="4248553063"/>
              </p:ext>
            </p:extLst>
          </p:nvPr>
        </p:nvGraphicFramePr>
        <p:xfrm>
          <a:off x="645617" y="1556915"/>
          <a:ext cx="7191553" cy="4631768"/>
        </p:xfrm>
        <a:graphic>
          <a:graphicData uri="http://schemas.openxmlformats.org/drawingml/2006/table">
            <a:tbl>
              <a:tblPr firstRow="1" bandRow="1">
                <a:tableStyleId>{8A107856-5554-42FB-B03E-39F5DBC370BA}</a:tableStyleId>
              </a:tblPr>
              <a:tblGrid>
                <a:gridCol w="1880480">
                  <a:extLst>
                    <a:ext uri="{9D8B030D-6E8A-4147-A177-3AD203B41FA5}">
                      <a16:colId xmlns:a16="http://schemas.microsoft.com/office/drawing/2014/main" val="862796494"/>
                    </a:ext>
                  </a:extLst>
                </a:gridCol>
                <a:gridCol w="1733087">
                  <a:extLst>
                    <a:ext uri="{9D8B030D-6E8A-4147-A177-3AD203B41FA5}">
                      <a16:colId xmlns:a16="http://schemas.microsoft.com/office/drawing/2014/main" val="1300524604"/>
                    </a:ext>
                  </a:extLst>
                </a:gridCol>
                <a:gridCol w="3577986">
                  <a:extLst>
                    <a:ext uri="{9D8B030D-6E8A-4147-A177-3AD203B41FA5}">
                      <a16:colId xmlns:a16="http://schemas.microsoft.com/office/drawing/2014/main" val="782317053"/>
                    </a:ext>
                  </a:extLst>
                </a:gridCol>
              </a:tblGrid>
              <a:tr h="563332">
                <a:tc>
                  <a:txBody>
                    <a:bodyPr/>
                    <a:lstStyle/>
                    <a:p>
                      <a:pPr algn="ctr"/>
                      <a:r>
                        <a:rPr lang="en-GB" sz="2000" b="1" dirty="0">
                          <a:solidFill>
                            <a:schemeClr val="accent1">
                              <a:lumMod val="50000"/>
                            </a:schemeClr>
                          </a:solidFill>
                          <a:latin typeface="Century Gothic" panose="020B0502020202020204" pitchFamily="34" charset="0"/>
                        </a:rPr>
                        <a:t>Lucía </a:t>
                      </a:r>
                      <a:r>
                        <a:rPr lang="en-GB" sz="2000" b="1" baseline="0" dirty="0">
                          <a:solidFill>
                            <a:schemeClr val="accent1">
                              <a:lumMod val="50000"/>
                            </a:schemeClr>
                          </a:solidFill>
                          <a:latin typeface="Century Gothic" panose="020B0502020202020204" pitchFamily="34" charset="0"/>
                        </a:rPr>
                        <a:t>(‘she’)</a:t>
                      </a:r>
                      <a:endParaRPr lang="en-GB" sz="2000" b="1" dirty="0">
                        <a:solidFill>
                          <a:schemeClr val="accent1">
                            <a:lumMod val="50000"/>
                          </a:schemeClr>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Los padres </a:t>
                      </a:r>
                      <a:r>
                        <a:rPr lang="en-GB" sz="2000" b="1" baseline="0" dirty="0">
                          <a:solidFill>
                            <a:schemeClr val="accent1">
                              <a:lumMod val="50000"/>
                            </a:schemeClr>
                          </a:solidFill>
                          <a:latin typeface="Century Gothic" panose="020B0502020202020204" pitchFamily="34" charset="0"/>
                        </a:rPr>
                        <a:t>(‘they’)</a:t>
                      </a:r>
                      <a:endParaRPr lang="en-GB" sz="2000" b="1" dirty="0">
                        <a:solidFill>
                          <a:schemeClr val="accent1">
                            <a:lumMod val="50000"/>
                          </a:schemeClr>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¿Es normal?</a:t>
                      </a:r>
                    </a:p>
                  </a:txBody>
                  <a:tcPr anchor="ctr"/>
                </a:tc>
                <a:extLst>
                  <a:ext uri="{0D108BD9-81ED-4DB2-BD59-A6C34878D82A}">
                    <a16:rowId xmlns:a16="http://schemas.microsoft.com/office/drawing/2014/main" val="1044628243"/>
                  </a:ext>
                </a:extLst>
              </a:tr>
              <a:tr h="491341">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491341">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491341">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491341">
                <a:tc>
                  <a:txBody>
                    <a:bodyPr/>
                    <a:lstStyle/>
                    <a:p>
                      <a:endParaRPr lang="en-GB">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080627764"/>
                  </a:ext>
                </a:extLst>
              </a:tr>
              <a:tr h="491341">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491341">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491341">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930309737"/>
                  </a:ext>
                </a:extLst>
              </a:tr>
              <a:tr h="491341">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678251076"/>
                  </a:ext>
                </a:extLst>
              </a:tr>
            </a:tbl>
          </a:graphicData>
        </a:graphic>
      </p:graphicFrame>
      <p:sp>
        <p:nvSpPr>
          <p:cNvPr id="7" name="Action Button: Custom 31">
            <a:hlinkClick r:id="" action="ppaction://noaction" highlightClick="1">
              <a:snd r:embed="rId3" name="abren correos electronicos.wav"/>
            </a:hlinkClick>
            <a:extLst>
              <a:ext uri="{FF2B5EF4-FFF2-40B4-BE49-F238E27FC236}">
                <a16:creationId xmlns:a16="http://schemas.microsoft.com/office/drawing/2014/main" id="{96B08FCF-E033-DF45-A590-A3D27617D70A}"/>
              </a:ext>
            </a:extLst>
          </p:cNvPr>
          <p:cNvSpPr/>
          <p:nvPr/>
        </p:nvSpPr>
        <p:spPr>
          <a:xfrm>
            <a:off x="204339" y="2314206"/>
            <a:ext cx="355003"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39">
            <a:hlinkClick r:id="" action="ppaction://noaction" highlightClick="1">
              <a:snd r:embed="rId4" name="escribe textos en wikipedia.wav"/>
            </a:hlinkClick>
            <a:extLst>
              <a:ext uri="{FF2B5EF4-FFF2-40B4-BE49-F238E27FC236}">
                <a16:creationId xmlns:a16="http://schemas.microsoft.com/office/drawing/2014/main" id="{66E2F305-5B4F-B34D-A7E4-63D56383B1DB}"/>
              </a:ext>
            </a:extLst>
          </p:cNvPr>
          <p:cNvSpPr/>
          <p:nvPr/>
        </p:nvSpPr>
        <p:spPr>
          <a:xfrm>
            <a:off x="204339" y="2817941"/>
            <a:ext cx="355003"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40">
            <a:hlinkClick r:id="" action="ppaction://noaction" highlightClick="1">
              <a:snd r:embed="rId5" name="lee lisbros electronicos.wav"/>
            </a:hlinkClick>
            <a:extLst>
              <a:ext uri="{FF2B5EF4-FFF2-40B4-BE49-F238E27FC236}">
                <a16:creationId xmlns:a16="http://schemas.microsoft.com/office/drawing/2014/main" id="{22D1486A-345F-3E4E-A5C4-CF9D159B4B94}"/>
              </a:ext>
            </a:extLst>
          </p:cNvPr>
          <p:cNvSpPr/>
          <p:nvPr/>
        </p:nvSpPr>
        <p:spPr>
          <a:xfrm>
            <a:off x="203857" y="3310827"/>
            <a:ext cx="355003"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41">
            <a:hlinkClick r:id="" action="ppaction://noaction" highlightClick="1">
              <a:snd r:embed="rId6" name="responden a llamadas.wav"/>
            </a:hlinkClick>
            <a:extLst>
              <a:ext uri="{FF2B5EF4-FFF2-40B4-BE49-F238E27FC236}">
                <a16:creationId xmlns:a16="http://schemas.microsoft.com/office/drawing/2014/main" id="{3A2CCE28-BDB3-5A47-8380-E37348E85A61}"/>
              </a:ext>
            </a:extLst>
          </p:cNvPr>
          <p:cNvSpPr/>
          <p:nvPr/>
        </p:nvSpPr>
        <p:spPr>
          <a:xfrm>
            <a:off x="203856" y="3809390"/>
            <a:ext cx="355003"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42">
            <a:hlinkClick r:id="" action="ppaction://noaction" highlightClick="1">
              <a:snd r:embed="rId7" name="aprende idiomas en internet.wav"/>
            </a:hlinkClick>
            <a:extLst>
              <a:ext uri="{FF2B5EF4-FFF2-40B4-BE49-F238E27FC236}">
                <a16:creationId xmlns:a16="http://schemas.microsoft.com/office/drawing/2014/main" id="{CCDE251F-639F-7B4B-99EE-1094942A084A}"/>
              </a:ext>
            </a:extLst>
          </p:cNvPr>
          <p:cNvSpPr/>
          <p:nvPr/>
        </p:nvSpPr>
        <p:spPr>
          <a:xfrm>
            <a:off x="203855" y="4313125"/>
            <a:ext cx="355003"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43">
            <a:hlinkClick r:id="" action="ppaction://noaction" highlightClick="1">
              <a:snd r:embed="rId8" name="recibe mensajes en skype.wav"/>
            </a:hlinkClick>
            <a:extLst>
              <a:ext uri="{FF2B5EF4-FFF2-40B4-BE49-F238E27FC236}">
                <a16:creationId xmlns:a16="http://schemas.microsoft.com/office/drawing/2014/main" id="{5A58FF2F-A56C-9341-9A30-0AAA99DACD54}"/>
              </a:ext>
            </a:extLst>
          </p:cNvPr>
          <p:cNvSpPr/>
          <p:nvPr/>
        </p:nvSpPr>
        <p:spPr>
          <a:xfrm>
            <a:off x="203373" y="4799134"/>
            <a:ext cx="355485"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3" name="Picture 2" descr="http://www.clker.com/cliparts/j/p/l/D/8/K/green-tick-md.png">
            <a:extLst>
              <a:ext uri="{FF2B5EF4-FFF2-40B4-BE49-F238E27FC236}">
                <a16:creationId xmlns:a16="http://schemas.microsoft.com/office/drawing/2014/main" id="{C6E0731C-B408-084F-ABFD-1C8339F5E5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5623" y="226660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27B3A3CD-87AC-874A-B768-C4D3014E59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102" y="276826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BBA2354C-44E6-9447-828C-3B488A7301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102" y="323975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96CDE8CB-DA4F-CF4D-89A0-D2846133A1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5623" y="368099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1E498A75-FF1B-AB47-9D6D-068DC138F7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102" y="425862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EA8490F1-950D-2048-B8F4-1339DEE1318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102" y="475263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Action Button: Custom 50">
            <a:hlinkClick r:id="" action="ppaction://noaction" highlightClick="1">
              <a:snd r:embed="rId10" name="leen mensajes en facebook.wav"/>
            </a:hlinkClick>
            <a:extLst>
              <a:ext uri="{FF2B5EF4-FFF2-40B4-BE49-F238E27FC236}">
                <a16:creationId xmlns:a16="http://schemas.microsoft.com/office/drawing/2014/main" id="{44A07402-4F5F-0C43-AC40-BCC2CAB16CA0}"/>
              </a:ext>
            </a:extLst>
          </p:cNvPr>
          <p:cNvSpPr/>
          <p:nvPr/>
        </p:nvSpPr>
        <p:spPr>
          <a:xfrm>
            <a:off x="203373" y="5292020"/>
            <a:ext cx="355485"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51">
            <a:hlinkClick r:id="" action="ppaction://noaction" highlightClick="1">
              <a:snd r:embed="rId11" name="hacen muchas llamadas.wav"/>
            </a:hlinkClick>
            <a:extLst>
              <a:ext uri="{FF2B5EF4-FFF2-40B4-BE49-F238E27FC236}">
                <a16:creationId xmlns:a16="http://schemas.microsoft.com/office/drawing/2014/main" id="{9446A72B-2702-2F4E-9926-4B17F7E0052F}"/>
              </a:ext>
            </a:extLst>
          </p:cNvPr>
          <p:cNvSpPr/>
          <p:nvPr/>
        </p:nvSpPr>
        <p:spPr>
          <a:xfrm>
            <a:off x="203372" y="5789660"/>
            <a:ext cx="355485"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 descr="http://www.clker.com/cliparts/j/p/l/D/8/K/green-tick-md.png">
            <a:extLst>
              <a:ext uri="{FF2B5EF4-FFF2-40B4-BE49-F238E27FC236}">
                <a16:creationId xmlns:a16="http://schemas.microsoft.com/office/drawing/2014/main" id="{5CAB37A4-BAAD-BD49-827E-F81902BD46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5623" y="512926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3888D447-484C-4A46-B9E0-C840EBAA4C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5623" y="566986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Imagen 22">
            <a:extLst>
              <a:ext uri="{FF2B5EF4-FFF2-40B4-BE49-F238E27FC236}">
                <a16:creationId xmlns:a16="http://schemas.microsoft.com/office/drawing/2014/main" id="{521E26BC-CA3A-4546-BC7C-3A17ECC30643}"/>
              </a:ext>
            </a:extLst>
          </p:cNvPr>
          <p:cNvPicPr>
            <a:picLocks noChangeAspect="1"/>
          </p:cNvPicPr>
          <p:nvPr/>
        </p:nvPicPr>
        <p:blipFill>
          <a:blip r:embed="rId12"/>
          <a:stretch>
            <a:fillRect/>
          </a:stretch>
        </p:blipFill>
        <p:spPr>
          <a:xfrm>
            <a:off x="8970923" y="4133865"/>
            <a:ext cx="2359864" cy="1655125"/>
          </a:xfrm>
          <a:prstGeom prst="rect">
            <a:avLst/>
          </a:prstGeom>
        </p:spPr>
      </p:pic>
      <p:sp>
        <p:nvSpPr>
          <p:cNvPr id="2" name="TextBox 1"/>
          <p:cNvSpPr txBox="1"/>
          <p:nvPr/>
        </p:nvSpPr>
        <p:spPr>
          <a:xfrm>
            <a:off x="-1" y="9160"/>
            <a:ext cx="9858791"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¿Adictos a la tecnología?</a:t>
            </a:r>
          </a:p>
        </p:txBody>
      </p:sp>
      <p:sp>
        <p:nvSpPr>
          <p:cNvPr id="24" name="TextBox 23"/>
          <p:cNvSpPr txBox="1"/>
          <p:nvPr/>
        </p:nvSpPr>
        <p:spPr>
          <a:xfrm>
            <a:off x="12872" y="567594"/>
            <a:ext cx="11598442"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Daniel hace los deberes también. Describe las actividades de la familia por la noche. </a:t>
            </a:r>
          </a:p>
        </p:txBody>
      </p:sp>
      <p:pic>
        <p:nvPicPr>
          <p:cNvPr id="3074" name="Picture 2" descr="Night Clip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8108" y="1894970"/>
            <a:ext cx="1565494" cy="1513313"/>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p:cNvSpPr txBox="1"/>
          <p:nvPr/>
        </p:nvSpPr>
        <p:spPr>
          <a:xfrm>
            <a:off x="3681397" y="972800"/>
            <a:ext cx="98587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¿Quién es, Lucía o los padres?</a:t>
            </a:r>
          </a:p>
        </p:txBody>
      </p:sp>
      <p:sp>
        <p:nvSpPr>
          <p:cNvPr id="3" name="Title 2"/>
          <p:cNvSpPr>
            <a:spLocks noGrp="1"/>
          </p:cNvSpPr>
          <p:nvPr>
            <p:ph type="title"/>
          </p:nvPr>
        </p:nvSpPr>
        <p:spPr>
          <a:xfrm>
            <a:off x="10857553" y="449630"/>
            <a:ext cx="220178" cy="67751"/>
          </a:xfrm>
        </p:spPr>
        <p:txBody>
          <a:bodyPr>
            <a:noAutofit/>
          </a:bodyPr>
          <a:lstStyle/>
          <a:p>
            <a:r>
              <a:rPr lang="en-GB" sz="100" b="1" dirty="0">
                <a:solidFill>
                  <a:schemeClr val="bg1"/>
                </a:solidFill>
                <a:latin typeface="Century Gothic" panose="020B0502020202020204" pitchFamily="34" charset="0"/>
              </a:rPr>
              <a:t>escuchar</a:t>
            </a:r>
          </a:p>
        </p:txBody>
      </p:sp>
      <p:sp>
        <p:nvSpPr>
          <p:cNvPr id="27"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72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0"/>
            <a:ext cx="10515600" cy="1325563"/>
          </a:xfrm>
        </p:spPr>
        <p:txBody>
          <a:bodyPr>
            <a:normAutofit/>
          </a:bodyPr>
          <a:lstStyle/>
          <a:p>
            <a:r>
              <a:rPr lang="en-GB" sz="3200" b="1" dirty="0">
                <a:solidFill>
                  <a:schemeClr val="accent1">
                    <a:lumMod val="50000"/>
                  </a:schemeClr>
                </a:solidFill>
                <a:latin typeface="Century Gothic" panose="020B0502020202020204" pitchFamily="34" charset="0"/>
              </a:rPr>
              <a:t>En la oficina</a:t>
            </a:r>
          </a:p>
        </p:txBody>
      </p:sp>
      <p:sp>
        <p:nvSpPr>
          <p:cNvPr id="7" name="TextBox 6"/>
          <p:cNvSpPr txBox="1"/>
          <p:nvPr/>
        </p:nvSpPr>
        <p:spPr>
          <a:xfrm>
            <a:off x="546683" y="2136049"/>
            <a:ext cx="11412706"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Trabajas en una oficina. Hablas de las tareas del director y de los compañeros de trabajo. </a:t>
            </a:r>
          </a:p>
        </p:txBody>
      </p:sp>
      <p:sp>
        <p:nvSpPr>
          <p:cNvPr id="8" name="TextBox 7"/>
          <p:cNvSpPr txBox="1"/>
          <p:nvPr/>
        </p:nvSpPr>
        <p:spPr>
          <a:xfrm>
            <a:off x="546681" y="3168684"/>
            <a:ext cx="11291015"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Say the sentences in Spanish to your partner. </a:t>
            </a:r>
          </a:p>
          <a:p>
            <a:r>
              <a:rPr lang="en-GB" sz="2400" dirty="0">
                <a:solidFill>
                  <a:schemeClr val="accent1">
                    <a:lumMod val="50000"/>
                  </a:schemeClr>
                </a:solidFill>
                <a:latin typeface="Century Gothic" panose="020B0502020202020204" pitchFamily="34" charset="0"/>
              </a:rPr>
              <a:t>Remember to use the </a:t>
            </a:r>
            <a:r>
              <a:rPr lang="en-GB" sz="2400" b="1" dirty="0">
                <a:solidFill>
                  <a:schemeClr val="accent1">
                    <a:lumMod val="50000"/>
                  </a:schemeClr>
                </a:solidFill>
                <a:latin typeface="Century Gothic" panose="020B0502020202020204" pitchFamily="34" charset="0"/>
              </a:rPr>
              <a:t>–e </a:t>
            </a:r>
            <a:r>
              <a:rPr lang="en-GB" sz="2400" dirty="0">
                <a:solidFill>
                  <a:schemeClr val="accent1">
                    <a:lumMod val="50000"/>
                  </a:schemeClr>
                </a:solidFill>
                <a:latin typeface="Century Gothic" panose="020B0502020202020204" pitchFamily="34" charset="0"/>
              </a:rPr>
              <a:t>ending for ‘he’ and </a:t>
            </a:r>
            <a:r>
              <a:rPr lang="en-GB" sz="2400" b="1" dirty="0">
                <a:solidFill>
                  <a:schemeClr val="accent1">
                    <a:lumMod val="50000"/>
                  </a:schemeClr>
                </a:solidFill>
                <a:latin typeface="Century Gothic" panose="020B0502020202020204" pitchFamily="34" charset="0"/>
              </a:rPr>
              <a:t>–en </a:t>
            </a:r>
            <a:r>
              <a:rPr lang="en-GB" sz="2400" dirty="0">
                <a:solidFill>
                  <a:schemeClr val="accent1">
                    <a:lumMod val="50000"/>
                  </a:schemeClr>
                </a:solidFill>
                <a:latin typeface="Century Gothic" panose="020B0502020202020204" pitchFamily="34" charset="0"/>
              </a:rPr>
              <a:t>ending for ‘they’.</a:t>
            </a:r>
          </a:p>
        </p:txBody>
      </p:sp>
      <p:sp>
        <p:nvSpPr>
          <p:cNvPr id="11" name="Title 1"/>
          <p:cNvSpPr txBox="1">
            <a:spLocks/>
          </p:cNvSpPr>
          <p:nvPr/>
        </p:nvSpPr>
        <p:spPr>
          <a:xfrm>
            <a:off x="142875" y="492308"/>
            <a:ext cx="37286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800" dirty="0">
                <a:solidFill>
                  <a:schemeClr val="accent1">
                    <a:lumMod val="50000"/>
                  </a:schemeClr>
                </a:solidFill>
                <a:latin typeface="Century Gothic" panose="020B0502020202020204" pitchFamily="34" charset="0"/>
              </a:rPr>
              <a:t>(In the office)</a:t>
            </a:r>
          </a:p>
        </p:txBody>
      </p:sp>
      <p:sp>
        <p:nvSpPr>
          <p:cNvPr id="12" name="TextBox 11"/>
          <p:cNvSpPr txBox="1"/>
          <p:nvPr/>
        </p:nvSpPr>
        <p:spPr>
          <a:xfrm>
            <a:off x="13283" y="1702655"/>
            <a:ext cx="82550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A</a:t>
            </a:r>
          </a:p>
        </p:txBody>
      </p:sp>
      <p:sp>
        <p:nvSpPr>
          <p:cNvPr id="14" name="TextBox 13"/>
          <p:cNvSpPr txBox="1"/>
          <p:nvPr/>
        </p:nvSpPr>
        <p:spPr>
          <a:xfrm>
            <a:off x="13283" y="3951608"/>
            <a:ext cx="82550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B</a:t>
            </a:r>
          </a:p>
        </p:txBody>
      </p:sp>
      <p:sp>
        <p:nvSpPr>
          <p:cNvPr id="15" name="TextBox 14"/>
          <p:cNvSpPr txBox="1"/>
          <p:nvPr/>
        </p:nvSpPr>
        <p:spPr>
          <a:xfrm>
            <a:off x="546681" y="4467227"/>
            <a:ext cx="11773656"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Un amigo habla del trabajo. Escucha</a:t>
            </a:r>
            <a:r>
              <a:rPr lang="en-GB" sz="2400">
                <a:solidFill>
                  <a:schemeClr val="accent1">
                    <a:lumMod val="50000"/>
                  </a:schemeClr>
                </a:solidFill>
                <a:latin typeface="Century Gothic" panose="020B0502020202020204" pitchFamily="34" charset="0"/>
              </a:rPr>
              <a:t>. </a:t>
            </a:r>
          </a:p>
          <a:p>
            <a:r>
              <a:rPr lang="en-GB" sz="2400">
                <a:solidFill>
                  <a:schemeClr val="accent1">
                    <a:lumMod val="50000"/>
                  </a:schemeClr>
                </a:solidFill>
                <a:latin typeface="Century Gothic" panose="020B0502020202020204" pitchFamily="34" charset="0"/>
              </a:rPr>
              <a:t>¿</a:t>
            </a:r>
            <a:r>
              <a:rPr lang="en-GB" sz="2400" dirty="0">
                <a:solidFill>
                  <a:schemeClr val="accent1">
                    <a:lumMod val="50000"/>
                  </a:schemeClr>
                </a:solidFill>
                <a:latin typeface="Century Gothic" panose="020B0502020202020204" pitchFamily="34" charset="0"/>
              </a:rPr>
              <a:t>Habla del director o de los compañeros? </a:t>
            </a:r>
          </a:p>
        </p:txBody>
      </p:sp>
      <p:sp>
        <p:nvSpPr>
          <p:cNvPr id="16" name="TextBox 15"/>
          <p:cNvSpPr txBox="1"/>
          <p:nvPr/>
        </p:nvSpPr>
        <p:spPr>
          <a:xfrm>
            <a:off x="546681" y="5406132"/>
            <a:ext cx="1129101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Tick the corresponding column.  Then, write the sentence in English.</a:t>
            </a:r>
          </a:p>
        </p:txBody>
      </p:sp>
      <p:pic>
        <p:nvPicPr>
          <p:cNvPr id="9" name="Imagen 8">
            <a:extLst>
              <a:ext uri="{FF2B5EF4-FFF2-40B4-BE49-F238E27FC236}">
                <a16:creationId xmlns:a16="http://schemas.microsoft.com/office/drawing/2014/main" id="{B1C9EACE-1175-E544-9098-AFC26CB01B6D}"/>
              </a:ext>
            </a:extLst>
          </p:cNvPr>
          <p:cNvPicPr>
            <a:picLocks noChangeAspect="1"/>
          </p:cNvPicPr>
          <p:nvPr/>
        </p:nvPicPr>
        <p:blipFill>
          <a:blip r:embed="rId3"/>
          <a:stretch>
            <a:fillRect/>
          </a:stretch>
        </p:blipFill>
        <p:spPr>
          <a:xfrm>
            <a:off x="6712630" y="258807"/>
            <a:ext cx="2320244" cy="1798462"/>
          </a:xfrm>
          <a:prstGeom prst="rect">
            <a:avLst/>
          </a:prstGeom>
        </p:spPr>
      </p:pic>
      <p:pic>
        <p:nvPicPr>
          <p:cNvPr id="10" name="Imagen 9">
            <a:extLst>
              <a:ext uri="{FF2B5EF4-FFF2-40B4-BE49-F238E27FC236}">
                <a16:creationId xmlns:a16="http://schemas.microsoft.com/office/drawing/2014/main" id="{EDEA4050-37F7-EF4F-AE42-79CEE01E1F59}"/>
              </a:ext>
            </a:extLst>
          </p:cNvPr>
          <p:cNvPicPr>
            <a:picLocks noChangeAspect="1"/>
          </p:cNvPicPr>
          <p:nvPr/>
        </p:nvPicPr>
        <p:blipFill>
          <a:blip r:embed="rId4"/>
          <a:stretch>
            <a:fillRect/>
          </a:stretch>
        </p:blipFill>
        <p:spPr>
          <a:xfrm>
            <a:off x="3475962" y="198914"/>
            <a:ext cx="2320244" cy="1918249"/>
          </a:xfrm>
          <a:prstGeom prst="rect">
            <a:avLst/>
          </a:prstGeom>
        </p:spPr>
      </p:pic>
      <p:sp>
        <p:nvSpPr>
          <p:cNvPr id="18" name="Rounded Rectangle 11">
            <a:extLst>
              <a:ext uri="{FF2B5EF4-FFF2-40B4-BE49-F238E27FC236}">
                <a16:creationId xmlns:a16="http://schemas.microsoft.com/office/drawing/2014/main" id="{A316DD52-7894-4A75-969C-CA0645DA2978}"/>
              </a:ext>
            </a:extLst>
          </p:cNvPr>
          <p:cNvSpPr/>
          <p:nvPr/>
        </p:nvSpPr>
        <p:spPr>
          <a:xfrm>
            <a:off x="9488774" y="258166"/>
            <a:ext cx="2439369"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78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4" y="-28842"/>
            <a:ext cx="10515600" cy="581159"/>
          </a:xfrm>
        </p:spPr>
        <p:txBody>
          <a:bodyPr>
            <a:noAutofit/>
          </a:bodyPr>
          <a:lstStyle/>
          <a:p>
            <a:r>
              <a:rPr lang="en-GB" sz="2800" b="1" dirty="0">
                <a:solidFill>
                  <a:schemeClr val="accent1">
                    <a:lumMod val="50000"/>
                  </a:schemeClr>
                </a:solidFill>
                <a:latin typeface="Century Gothic" panose="020B0502020202020204" pitchFamily="34" charset="0"/>
              </a:rPr>
              <a:t>Un ejemplo</a:t>
            </a:r>
          </a:p>
        </p:txBody>
      </p:sp>
      <p:sp>
        <p:nvSpPr>
          <p:cNvPr id="8" name="TextBox 7"/>
          <p:cNvSpPr txBox="1"/>
          <p:nvPr/>
        </p:nvSpPr>
        <p:spPr>
          <a:xfrm>
            <a:off x="558203" y="788129"/>
            <a:ext cx="218499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A</a:t>
            </a:r>
          </a:p>
        </p:txBody>
      </p:sp>
      <p:sp>
        <p:nvSpPr>
          <p:cNvPr id="32" name="TextBox 7">
            <a:extLst>
              <a:ext uri="{FF2B5EF4-FFF2-40B4-BE49-F238E27FC236}">
                <a16:creationId xmlns:a16="http://schemas.microsoft.com/office/drawing/2014/main" id="{A7E22168-E346-6947-B520-D6E77A075F47}"/>
              </a:ext>
            </a:extLst>
          </p:cNvPr>
          <p:cNvSpPr txBox="1"/>
          <p:nvPr/>
        </p:nvSpPr>
        <p:spPr>
          <a:xfrm>
            <a:off x="585118" y="2967335"/>
            <a:ext cx="218499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B</a:t>
            </a:r>
          </a:p>
        </p:txBody>
      </p:sp>
      <p:graphicFrame>
        <p:nvGraphicFramePr>
          <p:cNvPr id="29" name="Tabla 28">
            <a:extLst>
              <a:ext uri="{FF2B5EF4-FFF2-40B4-BE49-F238E27FC236}">
                <a16:creationId xmlns:a16="http://schemas.microsoft.com/office/drawing/2014/main" id="{63EFA14E-B105-B842-B40E-A18D2B75BEA8}"/>
              </a:ext>
            </a:extLst>
          </p:cNvPr>
          <p:cNvGraphicFramePr>
            <a:graphicFrameLocks noGrp="1"/>
          </p:cNvGraphicFramePr>
          <p:nvPr>
            <p:extLst>
              <p:ext uri="{D42A27DB-BD31-4B8C-83A1-F6EECF244321}">
                <p14:modId xmlns:p14="http://schemas.microsoft.com/office/powerpoint/2010/main" val="3552067096"/>
              </p:ext>
            </p:extLst>
          </p:nvPr>
        </p:nvGraphicFramePr>
        <p:xfrm>
          <a:off x="2956275" y="1328304"/>
          <a:ext cx="2801143" cy="945661"/>
        </p:xfrm>
        <a:graphic>
          <a:graphicData uri="http://schemas.openxmlformats.org/drawingml/2006/table">
            <a:tbl>
              <a:tblPr firstRow="1" bandRow="1">
                <a:tableStyleId>{5DA37D80-6434-44D0-A028-1B22A696006F}</a:tableStyleId>
              </a:tblPr>
              <a:tblGrid>
                <a:gridCol w="2801143">
                  <a:extLst>
                    <a:ext uri="{9D8B030D-6E8A-4147-A177-3AD203B41FA5}">
                      <a16:colId xmlns:a16="http://schemas.microsoft.com/office/drawing/2014/main" val="3152824343"/>
                    </a:ext>
                  </a:extLst>
                </a:gridCol>
              </a:tblGrid>
              <a:tr h="945661">
                <a:tc>
                  <a:txBody>
                    <a:bodyPr/>
                    <a:lstStyle/>
                    <a:p>
                      <a:endParaRPr lang="x-none" dirty="0"/>
                    </a:p>
                    <a:p>
                      <a:endParaRPr lang="x-none" dirty="0"/>
                    </a:p>
                  </a:txBody>
                  <a:tcPr>
                    <a:solidFill>
                      <a:schemeClr val="accent4">
                        <a:lumMod val="20000"/>
                        <a:lumOff val="80000"/>
                      </a:schemeClr>
                    </a:solidFill>
                  </a:tcPr>
                </a:tc>
                <a:extLst>
                  <a:ext uri="{0D108BD9-81ED-4DB2-BD59-A6C34878D82A}">
                    <a16:rowId xmlns:a16="http://schemas.microsoft.com/office/drawing/2014/main" val="695180803"/>
                  </a:ext>
                </a:extLst>
              </a:tr>
            </a:tbl>
          </a:graphicData>
        </a:graphic>
      </p:graphicFrame>
      <p:sp>
        <p:nvSpPr>
          <p:cNvPr id="38" name="TextBox 51">
            <a:extLst>
              <a:ext uri="{FF2B5EF4-FFF2-40B4-BE49-F238E27FC236}">
                <a16:creationId xmlns:a16="http://schemas.microsoft.com/office/drawing/2014/main" id="{739227D3-4563-BA48-A936-DCEF87C86413}"/>
              </a:ext>
            </a:extLst>
          </p:cNvPr>
          <p:cNvSpPr txBox="1"/>
          <p:nvPr/>
        </p:nvSpPr>
        <p:spPr>
          <a:xfrm>
            <a:off x="2956274" y="1528993"/>
            <a:ext cx="2801143"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He reads emails.</a:t>
            </a:r>
          </a:p>
        </p:txBody>
      </p:sp>
      <p:sp>
        <p:nvSpPr>
          <p:cNvPr id="41" name="Llamada ovalada 40">
            <a:extLst>
              <a:ext uri="{FF2B5EF4-FFF2-40B4-BE49-F238E27FC236}">
                <a16:creationId xmlns:a16="http://schemas.microsoft.com/office/drawing/2014/main" id="{2EC2522A-58B5-6D47-9851-684E6A3BF0EC}"/>
              </a:ext>
            </a:extLst>
          </p:cNvPr>
          <p:cNvSpPr/>
          <p:nvPr/>
        </p:nvSpPr>
        <p:spPr>
          <a:xfrm>
            <a:off x="6768933" y="921368"/>
            <a:ext cx="3497591" cy="1676915"/>
          </a:xfrm>
          <a:prstGeom prst="wedgeEllipseCallout">
            <a:avLst>
              <a:gd name="adj1" fmla="val -63160"/>
              <a:gd name="adj2" fmla="val -42774"/>
            </a:avLst>
          </a:prstGeom>
          <a:solidFill>
            <a:schemeClr val="accent1">
              <a:lumMod val="50000"/>
            </a:schemeClr>
          </a:solidFill>
          <a:ln w="12700" cap="flat" cmpd="sng" algn="ctr">
            <a:solidFill>
              <a:srgbClr val="E55B00"/>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rPr>
              <a:t>Lee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rPr>
              <a:t>correos</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rPr>
              <a:t>electrónicos</a:t>
            </a:r>
            <a:endParaRPr kumimoji="0" lang="x-none" sz="28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43" name="CuadroTexto 42">
            <a:extLst>
              <a:ext uri="{FF2B5EF4-FFF2-40B4-BE49-F238E27FC236}">
                <a16:creationId xmlns:a16="http://schemas.microsoft.com/office/drawing/2014/main" id="{587E5663-865A-0348-9C54-C0C2839E9A00}"/>
              </a:ext>
            </a:extLst>
          </p:cNvPr>
          <p:cNvSpPr txBox="1"/>
          <p:nvPr/>
        </p:nvSpPr>
        <p:spPr>
          <a:xfrm>
            <a:off x="7602653" y="70058"/>
            <a:ext cx="2168253" cy="830997"/>
          </a:xfrm>
          <a:prstGeom prst="rect">
            <a:avLst/>
          </a:prstGeom>
          <a:noFill/>
        </p:spPr>
        <p:txBody>
          <a:bodyPr wrap="square" rtlCol="0">
            <a:spAutoFit/>
          </a:bodyPr>
          <a:lstStyle/>
          <a:p>
            <a:r>
              <a:rPr lang="x-none" sz="2400" dirty="0">
                <a:solidFill>
                  <a:schemeClr val="accent1">
                    <a:lumMod val="50000"/>
                  </a:schemeClr>
                </a:solidFill>
                <a:latin typeface="Century Gothic" panose="020B0502020202020204" pitchFamily="34" charset="0"/>
              </a:rPr>
              <a:t>Lee correos electrónicos</a:t>
            </a:r>
          </a:p>
        </p:txBody>
      </p:sp>
      <p:graphicFrame>
        <p:nvGraphicFramePr>
          <p:cNvPr id="44" name="Tabla 43">
            <a:extLst>
              <a:ext uri="{FF2B5EF4-FFF2-40B4-BE49-F238E27FC236}">
                <a16:creationId xmlns:a16="http://schemas.microsoft.com/office/drawing/2014/main" id="{9217E8BA-B2CF-3148-B30F-3BFB1CFD245A}"/>
              </a:ext>
            </a:extLst>
          </p:cNvPr>
          <p:cNvGraphicFramePr>
            <a:graphicFrameLocks noGrp="1"/>
          </p:cNvGraphicFramePr>
          <p:nvPr>
            <p:extLst>
              <p:ext uri="{D42A27DB-BD31-4B8C-83A1-F6EECF244321}">
                <p14:modId xmlns:p14="http://schemas.microsoft.com/office/powerpoint/2010/main" val="3595004996"/>
              </p:ext>
            </p:extLst>
          </p:nvPr>
        </p:nvGraphicFramePr>
        <p:xfrm>
          <a:off x="439927" y="3664812"/>
          <a:ext cx="9826596" cy="2506575"/>
        </p:xfrm>
        <a:graphic>
          <a:graphicData uri="http://schemas.openxmlformats.org/drawingml/2006/table">
            <a:tbl>
              <a:tblPr firstRow="1" bandRow="1">
                <a:tableStyleId>{5DA37D80-6434-44D0-A028-1B22A696006F}</a:tableStyleId>
              </a:tblPr>
              <a:tblGrid>
                <a:gridCol w="2900432">
                  <a:extLst>
                    <a:ext uri="{9D8B030D-6E8A-4147-A177-3AD203B41FA5}">
                      <a16:colId xmlns:a16="http://schemas.microsoft.com/office/drawing/2014/main" val="3152824343"/>
                    </a:ext>
                  </a:extLst>
                </a:gridCol>
                <a:gridCol w="2612572">
                  <a:extLst>
                    <a:ext uri="{9D8B030D-6E8A-4147-A177-3AD203B41FA5}">
                      <a16:colId xmlns:a16="http://schemas.microsoft.com/office/drawing/2014/main" val="1495824292"/>
                    </a:ext>
                  </a:extLst>
                </a:gridCol>
                <a:gridCol w="4313592">
                  <a:extLst>
                    <a:ext uri="{9D8B030D-6E8A-4147-A177-3AD203B41FA5}">
                      <a16:colId xmlns:a16="http://schemas.microsoft.com/office/drawing/2014/main" val="1593891820"/>
                    </a:ext>
                  </a:extLst>
                </a:gridCol>
              </a:tblGrid>
              <a:tr h="1525667">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684624902"/>
                  </a:ext>
                </a:extLst>
              </a:tr>
              <a:tr h="980908">
                <a:tc>
                  <a:txBody>
                    <a:bodyPr/>
                    <a:lstStyle/>
                    <a:p>
                      <a:endParaRPr lang="x-none" dirty="0"/>
                    </a:p>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695180803"/>
                  </a:ext>
                </a:extLst>
              </a:tr>
            </a:tbl>
          </a:graphicData>
        </a:graphic>
      </p:graphicFrame>
      <p:pic>
        <p:nvPicPr>
          <p:cNvPr id="45" name="Imagen 44">
            <a:extLst>
              <a:ext uri="{FF2B5EF4-FFF2-40B4-BE49-F238E27FC236}">
                <a16:creationId xmlns:a16="http://schemas.microsoft.com/office/drawing/2014/main" id="{74964D31-B077-B14E-BFCD-9A875C47F3A0}"/>
              </a:ext>
            </a:extLst>
          </p:cNvPr>
          <p:cNvPicPr>
            <a:picLocks noChangeAspect="1"/>
          </p:cNvPicPr>
          <p:nvPr/>
        </p:nvPicPr>
        <p:blipFill>
          <a:blip r:embed="rId3"/>
          <a:stretch>
            <a:fillRect/>
          </a:stretch>
        </p:blipFill>
        <p:spPr>
          <a:xfrm>
            <a:off x="3954200" y="3726795"/>
            <a:ext cx="1294296" cy="1003231"/>
          </a:xfrm>
          <a:prstGeom prst="rect">
            <a:avLst/>
          </a:prstGeom>
        </p:spPr>
      </p:pic>
      <p:pic>
        <p:nvPicPr>
          <p:cNvPr id="46" name="Imagen 45">
            <a:extLst>
              <a:ext uri="{FF2B5EF4-FFF2-40B4-BE49-F238E27FC236}">
                <a16:creationId xmlns:a16="http://schemas.microsoft.com/office/drawing/2014/main" id="{64BF470A-5A68-AF4D-8E55-21B1868A64C8}"/>
              </a:ext>
            </a:extLst>
          </p:cNvPr>
          <p:cNvPicPr>
            <a:picLocks noChangeAspect="1"/>
          </p:cNvPicPr>
          <p:nvPr/>
        </p:nvPicPr>
        <p:blipFill>
          <a:blip r:embed="rId4"/>
          <a:stretch>
            <a:fillRect/>
          </a:stretch>
        </p:blipFill>
        <p:spPr>
          <a:xfrm>
            <a:off x="1077678" y="3725966"/>
            <a:ext cx="1294296" cy="1070052"/>
          </a:xfrm>
          <a:prstGeom prst="rect">
            <a:avLst/>
          </a:prstGeom>
        </p:spPr>
      </p:pic>
      <p:sp>
        <p:nvSpPr>
          <p:cNvPr id="47" name="TextBox 51">
            <a:extLst>
              <a:ext uri="{FF2B5EF4-FFF2-40B4-BE49-F238E27FC236}">
                <a16:creationId xmlns:a16="http://schemas.microsoft.com/office/drawing/2014/main" id="{E17383AB-444A-EB43-AE61-995B08F086D5}"/>
              </a:ext>
            </a:extLst>
          </p:cNvPr>
          <p:cNvSpPr txBox="1"/>
          <p:nvPr/>
        </p:nvSpPr>
        <p:spPr>
          <a:xfrm>
            <a:off x="1246576" y="4670851"/>
            <a:ext cx="99430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(He)</a:t>
            </a:r>
          </a:p>
        </p:txBody>
      </p:sp>
      <p:sp>
        <p:nvSpPr>
          <p:cNvPr id="48" name="TextBox 51">
            <a:extLst>
              <a:ext uri="{FF2B5EF4-FFF2-40B4-BE49-F238E27FC236}">
                <a16:creationId xmlns:a16="http://schemas.microsoft.com/office/drawing/2014/main" id="{E332FEBA-D0F4-2D4D-826E-65E896815408}"/>
              </a:ext>
            </a:extLst>
          </p:cNvPr>
          <p:cNvSpPr txBox="1"/>
          <p:nvPr/>
        </p:nvSpPr>
        <p:spPr>
          <a:xfrm>
            <a:off x="4038100" y="4737843"/>
            <a:ext cx="112649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(They)</a:t>
            </a:r>
          </a:p>
        </p:txBody>
      </p:sp>
      <p:pic>
        <p:nvPicPr>
          <p:cNvPr id="49" name="Picture 24">
            <a:extLst>
              <a:ext uri="{FF2B5EF4-FFF2-40B4-BE49-F238E27FC236}">
                <a16:creationId xmlns:a16="http://schemas.microsoft.com/office/drawing/2014/main" id="{AF56E744-A55F-CF4E-9BC2-387C9C808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726" y="5436709"/>
            <a:ext cx="497151" cy="517865"/>
          </a:xfrm>
          <a:prstGeom prst="rect">
            <a:avLst/>
          </a:prstGeom>
        </p:spPr>
      </p:pic>
      <p:sp>
        <p:nvSpPr>
          <p:cNvPr id="42" name="CuadroTexto 41">
            <a:extLst>
              <a:ext uri="{FF2B5EF4-FFF2-40B4-BE49-F238E27FC236}">
                <a16:creationId xmlns:a16="http://schemas.microsoft.com/office/drawing/2014/main" id="{A2B6B275-DED4-404F-8F23-FBFEC134CAED}"/>
              </a:ext>
            </a:extLst>
          </p:cNvPr>
          <p:cNvSpPr txBox="1"/>
          <p:nvPr/>
        </p:nvSpPr>
        <p:spPr>
          <a:xfrm>
            <a:off x="6289633" y="5628299"/>
            <a:ext cx="2626040" cy="461665"/>
          </a:xfrm>
          <a:prstGeom prst="rect">
            <a:avLst/>
          </a:prstGeom>
          <a:noFill/>
        </p:spPr>
        <p:txBody>
          <a:bodyPr wrap="none" rtlCol="0">
            <a:spAutoFit/>
          </a:bodyPr>
          <a:lstStyle/>
          <a:p>
            <a:r>
              <a:rPr lang="x-none" sz="2400" i="1" dirty="0">
                <a:solidFill>
                  <a:schemeClr val="accent1">
                    <a:lumMod val="50000"/>
                  </a:schemeClr>
                </a:solidFill>
                <a:latin typeface="Century Gothic" panose="020B0502020202020204" pitchFamily="34" charset="0"/>
              </a:rPr>
              <a:t>He reads emails.</a:t>
            </a:r>
          </a:p>
        </p:txBody>
      </p:sp>
      <p:sp>
        <p:nvSpPr>
          <p:cNvPr id="16" name="CuadroTexto 41">
            <a:extLst>
              <a:ext uri="{FF2B5EF4-FFF2-40B4-BE49-F238E27FC236}">
                <a16:creationId xmlns:a16="http://schemas.microsoft.com/office/drawing/2014/main" id="{A2B6B275-DED4-404F-8F23-FBFEC134CAED}"/>
              </a:ext>
            </a:extLst>
          </p:cNvPr>
          <p:cNvSpPr txBox="1"/>
          <p:nvPr/>
        </p:nvSpPr>
        <p:spPr>
          <a:xfrm>
            <a:off x="6289633" y="5279561"/>
            <a:ext cx="3921266" cy="461665"/>
          </a:xfrm>
          <a:prstGeom prst="rect">
            <a:avLst/>
          </a:prstGeom>
          <a:noFill/>
        </p:spPr>
        <p:txBody>
          <a:bodyPr wrap="none" rtlCol="0">
            <a:spAutoFit/>
          </a:bodyPr>
          <a:lstStyle/>
          <a:p>
            <a:r>
              <a:rPr lang="en-GB" sz="2400" dirty="0">
                <a:solidFill>
                  <a:schemeClr val="accent1">
                    <a:lumMod val="50000"/>
                  </a:schemeClr>
                </a:solidFill>
                <a:latin typeface="Century Gothic" panose="020B0502020202020204" pitchFamily="34" charset="0"/>
              </a:rPr>
              <a:t>Lee </a:t>
            </a:r>
            <a:r>
              <a:rPr lang="en-GB" sz="2400" dirty="0" err="1">
                <a:solidFill>
                  <a:schemeClr val="accent1">
                    <a:lumMod val="50000"/>
                  </a:schemeClr>
                </a:solidFill>
                <a:latin typeface="Century Gothic" panose="020B0502020202020204" pitchFamily="34" charset="0"/>
              </a:rPr>
              <a:t>correos</a:t>
            </a:r>
            <a:r>
              <a:rPr lang="en-GB" sz="2400" dirty="0">
                <a:solidFill>
                  <a:schemeClr val="accent1">
                    <a:lumMod val="50000"/>
                  </a:schemeClr>
                </a:solidFill>
                <a:latin typeface="Century Gothic" panose="020B0502020202020204" pitchFamily="34" charset="0"/>
              </a:rPr>
              <a:t> electrónicos.</a:t>
            </a:r>
            <a:endParaRPr lang="x-none"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4183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p:bldP spid="38" grpId="0"/>
      <p:bldP spid="41" grpId="0" animBg="1"/>
      <p:bldP spid="43" grpId="0"/>
      <p:bldP spid="47" grpId="0"/>
      <p:bldP spid="48" grpId="0"/>
      <p:bldP spid="42"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1C3418-CAC8-8D46-97C9-F9E52BF2EAB5}"/>
              </a:ext>
            </a:extLst>
          </p:cNvPr>
          <p:cNvSpPr>
            <a:spLocks noGrp="1"/>
          </p:cNvSpPr>
          <p:nvPr>
            <p:ph type="title"/>
          </p:nvPr>
        </p:nvSpPr>
        <p:spPr>
          <a:xfrm>
            <a:off x="173043" y="435269"/>
            <a:ext cx="2604247" cy="453398"/>
          </a:xfrm>
        </p:spPr>
        <p:txBody>
          <a:bodyPr>
            <a:normAutofit/>
          </a:bodyPr>
          <a:lstStyle/>
          <a:p>
            <a:r>
              <a:rPr lang="en-GB" sz="2400" b="1" dirty="0">
                <a:solidFill>
                  <a:schemeClr val="accent1">
                    <a:lumMod val="50000"/>
                  </a:schemeClr>
                </a:solidFill>
                <a:latin typeface="Century Gothic" panose="020B0502020202020204" pitchFamily="34" charset="0"/>
              </a:rPr>
              <a:t>Persona</a:t>
            </a:r>
            <a:r>
              <a:rPr lang="x-none" sz="2400" b="1"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A</a:t>
            </a:r>
            <a:endParaRPr lang="x-none" sz="2400" b="1" dirty="0">
              <a:solidFill>
                <a:schemeClr val="accent1">
                  <a:lumMod val="50000"/>
                </a:schemeClr>
              </a:solidFill>
              <a:latin typeface="Century Gothic" panose="020B0502020202020204" pitchFamily="34" charset="0"/>
            </a:endParaRPr>
          </a:p>
        </p:txBody>
      </p:sp>
      <p:graphicFrame>
        <p:nvGraphicFramePr>
          <p:cNvPr id="3" name="Tabla 2">
            <a:extLst>
              <a:ext uri="{FF2B5EF4-FFF2-40B4-BE49-F238E27FC236}">
                <a16:creationId xmlns:a16="http://schemas.microsoft.com/office/drawing/2014/main" id="{4617FC90-031C-514D-AF9E-E96A89F143C5}"/>
              </a:ext>
            </a:extLst>
          </p:cNvPr>
          <p:cNvGraphicFramePr>
            <a:graphicFrameLocks noGrp="1"/>
          </p:cNvGraphicFramePr>
          <p:nvPr>
            <p:extLst>
              <p:ext uri="{D42A27DB-BD31-4B8C-83A1-F6EECF244321}">
                <p14:modId xmlns:p14="http://schemas.microsoft.com/office/powerpoint/2010/main" val="3522462874"/>
              </p:ext>
            </p:extLst>
          </p:nvPr>
        </p:nvGraphicFramePr>
        <p:xfrm>
          <a:off x="173043" y="970725"/>
          <a:ext cx="5957563" cy="5188655"/>
        </p:xfrm>
        <a:graphic>
          <a:graphicData uri="http://schemas.openxmlformats.org/drawingml/2006/table">
            <a:tbl>
              <a:tblPr firstRow="1" bandRow="1">
                <a:tableStyleId>{5DA37D80-6434-44D0-A028-1B22A696006F}</a:tableStyleId>
              </a:tblPr>
              <a:tblGrid>
                <a:gridCol w="5957563">
                  <a:extLst>
                    <a:ext uri="{9D8B030D-6E8A-4147-A177-3AD203B41FA5}">
                      <a16:colId xmlns:a16="http://schemas.microsoft.com/office/drawing/2014/main" val="1214476900"/>
                    </a:ext>
                  </a:extLst>
                </a:gridCol>
              </a:tblGrid>
              <a:tr h="1037731">
                <a:tc>
                  <a:txBody>
                    <a:bodyPr/>
                    <a:lstStyle/>
                    <a:p>
                      <a:endParaRPr lang="x-none" dirty="0"/>
                    </a:p>
                  </a:txBody>
                  <a:tcPr/>
                </a:tc>
                <a:extLst>
                  <a:ext uri="{0D108BD9-81ED-4DB2-BD59-A6C34878D82A}">
                    <a16:rowId xmlns:a16="http://schemas.microsoft.com/office/drawing/2014/main" val="998971042"/>
                  </a:ext>
                </a:extLst>
              </a:tr>
              <a:tr h="1037731">
                <a:tc>
                  <a:txBody>
                    <a:bodyPr/>
                    <a:lstStyle/>
                    <a:p>
                      <a:endParaRPr lang="x-none" dirty="0"/>
                    </a:p>
                  </a:txBody>
                  <a:tcPr/>
                </a:tc>
                <a:extLst>
                  <a:ext uri="{0D108BD9-81ED-4DB2-BD59-A6C34878D82A}">
                    <a16:rowId xmlns:a16="http://schemas.microsoft.com/office/drawing/2014/main" val="763611724"/>
                  </a:ext>
                </a:extLst>
              </a:tr>
              <a:tr h="1037731">
                <a:tc>
                  <a:txBody>
                    <a:bodyPr/>
                    <a:lstStyle/>
                    <a:p>
                      <a:endParaRPr lang="x-none"/>
                    </a:p>
                  </a:txBody>
                  <a:tcPr/>
                </a:tc>
                <a:extLst>
                  <a:ext uri="{0D108BD9-81ED-4DB2-BD59-A6C34878D82A}">
                    <a16:rowId xmlns:a16="http://schemas.microsoft.com/office/drawing/2014/main" val="781360399"/>
                  </a:ext>
                </a:extLst>
              </a:tr>
              <a:tr h="1037731">
                <a:tc>
                  <a:txBody>
                    <a:bodyPr/>
                    <a:lstStyle/>
                    <a:p>
                      <a:endParaRPr lang="x-none" dirty="0"/>
                    </a:p>
                  </a:txBody>
                  <a:tcPr/>
                </a:tc>
                <a:extLst>
                  <a:ext uri="{0D108BD9-81ED-4DB2-BD59-A6C34878D82A}">
                    <a16:rowId xmlns:a16="http://schemas.microsoft.com/office/drawing/2014/main" val="800432571"/>
                  </a:ext>
                </a:extLst>
              </a:tr>
              <a:tr h="1037731">
                <a:tc>
                  <a:txBody>
                    <a:bodyPr/>
                    <a:lstStyle/>
                    <a:p>
                      <a:endParaRPr lang="x-none" dirty="0"/>
                    </a:p>
                  </a:txBody>
                  <a:tcPr/>
                </a:tc>
                <a:extLst>
                  <a:ext uri="{0D108BD9-81ED-4DB2-BD59-A6C34878D82A}">
                    <a16:rowId xmlns:a16="http://schemas.microsoft.com/office/drawing/2014/main" val="3529236500"/>
                  </a:ext>
                </a:extLst>
              </a:tr>
            </a:tbl>
          </a:graphicData>
        </a:graphic>
      </p:graphicFrame>
      <p:sp>
        <p:nvSpPr>
          <p:cNvPr id="18" name="Rectángulo 17">
            <a:extLst>
              <a:ext uri="{FF2B5EF4-FFF2-40B4-BE49-F238E27FC236}">
                <a16:creationId xmlns:a16="http://schemas.microsoft.com/office/drawing/2014/main" id="{B0A41060-DC5E-354A-BB6D-BE8DB5152CB7}"/>
              </a:ext>
            </a:extLst>
          </p:cNvPr>
          <p:cNvSpPr/>
          <p:nvPr/>
        </p:nvSpPr>
        <p:spPr>
          <a:xfrm>
            <a:off x="173043" y="1285733"/>
            <a:ext cx="5957564" cy="430887"/>
          </a:xfrm>
          <a:prstGeom prst="rect">
            <a:avLst/>
          </a:prstGeom>
        </p:spPr>
        <p:txBody>
          <a:bodyPr wrap="square">
            <a:spAutoFit/>
          </a:bodyPr>
          <a:lstStyle/>
          <a:p>
            <a:pPr marL="228600" lvl="0" indent="-228600">
              <a:buAutoNum type="arabicPeriod"/>
            </a:pPr>
            <a:r>
              <a:rPr lang="en-GB" sz="2200" dirty="0">
                <a:solidFill>
                  <a:schemeClr val="accent1">
                    <a:lumMod val="50000"/>
                  </a:schemeClr>
                </a:solidFill>
                <a:latin typeface="Century Gothic" panose="020B0502020202020204" pitchFamily="34" charset="0"/>
              </a:rPr>
              <a:t> They open a message on the computer. </a:t>
            </a:r>
          </a:p>
        </p:txBody>
      </p:sp>
      <p:sp>
        <p:nvSpPr>
          <p:cNvPr id="19" name="Rectángulo 18">
            <a:extLst>
              <a:ext uri="{FF2B5EF4-FFF2-40B4-BE49-F238E27FC236}">
                <a16:creationId xmlns:a16="http://schemas.microsoft.com/office/drawing/2014/main" id="{43ADB578-0F1D-4A42-996E-F9B9FAADC6E2}"/>
              </a:ext>
            </a:extLst>
          </p:cNvPr>
          <p:cNvSpPr/>
          <p:nvPr/>
        </p:nvSpPr>
        <p:spPr>
          <a:xfrm>
            <a:off x="173043" y="2350046"/>
            <a:ext cx="5957564"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2. He writes an email on Gmail. </a:t>
            </a:r>
            <a:endParaRPr lang="x-none" sz="2200" dirty="0">
              <a:solidFill>
                <a:schemeClr val="accent1">
                  <a:lumMod val="50000"/>
                </a:schemeClr>
              </a:solidFill>
            </a:endParaRPr>
          </a:p>
        </p:txBody>
      </p:sp>
      <p:sp>
        <p:nvSpPr>
          <p:cNvPr id="20" name="Rectángulo 19">
            <a:extLst>
              <a:ext uri="{FF2B5EF4-FFF2-40B4-BE49-F238E27FC236}">
                <a16:creationId xmlns:a16="http://schemas.microsoft.com/office/drawing/2014/main" id="{5DDC8450-6691-B043-A7BB-A4D04DCA2519}"/>
              </a:ext>
            </a:extLst>
          </p:cNvPr>
          <p:cNvSpPr/>
          <p:nvPr/>
        </p:nvSpPr>
        <p:spPr>
          <a:xfrm>
            <a:off x="173042" y="3362772"/>
            <a:ext cx="5957563" cy="430887"/>
          </a:xfrm>
          <a:prstGeom prst="rect">
            <a:avLst/>
          </a:prstGeom>
        </p:spPr>
        <p:txBody>
          <a:bodyPr wrap="square">
            <a:spAutoFit/>
          </a:bodyPr>
          <a:lstStyle/>
          <a:p>
            <a:pPr lvl="0"/>
            <a:r>
              <a:rPr lang="en-GB" sz="2200" dirty="0">
                <a:solidFill>
                  <a:schemeClr val="accent1">
                    <a:lumMod val="50000"/>
                  </a:schemeClr>
                </a:solidFill>
                <a:latin typeface="Century Gothic" panose="020B0502020202020204" pitchFamily="34" charset="0"/>
              </a:rPr>
              <a:t>3. They do tasks on Google. </a:t>
            </a:r>
          </a:p>
        </p:txBody>
      </p:sp>
      <p:sp>
        <p:nvSpPr>
          <p:cNvPr id="21" name="Rectángulo 20">
            <a:extLst>
              <a:ext uri="{FF2B5EF4-FFF2-40B4-BE49-F238E27FC236}">
                <a16:creationId xmlns:a16="http://schemas.microsoft.com/office/drawing/2014/main" id="{C708F7CD-7884-5147-BDDC-E021FED1F3D9}"/>
              </a:ext>
            </a:extLst>
          </p:cNvPr>
          <p:cNvSpPr/>
          <p:nvPr/>
        </p:nvSpPr>
        <p:spPr>
          <a:xfrm>
            <a:off x="173042" y="4379971"/>
            <a:ext cx="5957563"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4. He receives a call on WhatsApp. </a:t>
            </a:r>
          </a:p>
        </p:txBody>
      </p:sp>
      <p:sp>
        <p:nvSpPr>
          <p:cNvPr id="22" name="Rectángulo 21">
            <a:extLst>
              <a:ext uri="{FF2B5EF4-FFF2-40B4-BE49-F238E27FC236}">
                <a16:creationId xmlns:a16="http://schemas.microsoft.com/office/drawing/2014/main" id="{988C8919-4135-7344-A083-CA7B96C522A5}"/>
              </a:ext>
            </a:extLst>
          </p:cNvPr>
          <p:cNvSpPr/>
          <p:nvPr/>
        </p:nvSpPr>
        <p:spPr>
          <a:xfrm>
            <a:off x="173043" y="5392697"/>
            <a:ext cx="5957562"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5. They reply to a letter. </a:t>
            </a:r>
            <a:endParaRPr lang="en-GB" sz="2200" dirty="0">
              <a:solidFill>
                <a:schemeClr val="accent1">
                  <a:lumMod val="50000"/>
                </a:schemeClr>
              </a:solidFill>
            </a:endParaRPr>
          </a:p>
        </p:txBody>
      </p:sp>
      <p:sp>
        <p:nvSpPr>
          <p:cNvPr id="23" name="Título 1">
            <a:extLst>
              <a:ext uri="{FF2B5EF4-FFF2-40B4-BE49-F238E27FC236}">
                <a16:creationId xmlns:a16="http://schemas.microsoft.com/office/drawing/2014/main" id="{CE1C3418-CAC8-8D46-97C9-F9E52BF2EAB5}"/>
              </a:ext>
            </a:extLst>
          </p:cNvPr>
          <p:cNvSpPr txBox="1">
            <a:spLocks/>
          </p:cNvSpPr>
          <p:nvPr/>
        </p:nvSpPr>
        <p:spPr>
          <a:xfrm>
            <a:off x="6371237" y="399012"/>
            <a:ext cx="2604247" cy="4533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b="1" dirty="0">
                <a:solidFill>
                  <a:schemeClr val="accent1">
                    <a:lumMod val="50000"/>
                  </a:schemeClr>
                </a:solidFill>
                <a:latin typeface="Century Gothic" panose="020B0502020202020204" pitchFamily="34" charset="0"/>
              </a:rPr>
              <a:t>Persona</a:t>
            </a:r>
            <a:r>
              <a:rPr lang="x-none" sz="2400" b="1" dirty="0">
                <a:solidFill>
                  <a:schemeClr val="accent1">
                    <a:lumMod val="50000"/>
                  </a:schemeClr>
                </a:solidFill>
                <a:latin typeface="Century Gothic" panose="020B0502020202020204" pitchFamily="34" charset="0"/>
              </a:rPr>
              <a:t> B</a:t>
            </a:r>
          </a:p>
        </p:txBody>
      </p:sp>
      <p:graphicFrame>
        <p:nvGraphicFramePr>
          <p:cNvPr id="30" name="Tabla 2">
            <a:extLst>
              <a:ext uri="{FF2B5EF4-FFF2-40B4-BE49-F238E27FC236}">
                <a16:creationId xmlns:a16="http://schemas.microsoft.com/office/drawing/2014/main" id="{4617FC90-031C-514D-AF9E-E96A89F143C5}"/>
              </a:ext>
            </a:extLst>
          </p:cNvPr>
          <p:cNvGraphicFramePr>
            <a:graphicFrameLocks noGrp="1"/>
          </p:cNvGraphicFramePr>
          <p:nvPr>
            <p:extLst>
              <p:ext uri="{D42A27DB-BD31-4B8C-83A1-F6EECF244321}">
                <p14:modId xmlns:p14="http://schemas.microsoft.com/office/powerpoint/2010/main" val="1775406488"/>
              </p:ext>
            </p:extLst>
          </p:nvPr>
        </p:nvGraphicFramePr>
        <p:xfrm>
          <a:off x="6458453" y="970725"/>
          <a:ext cx="5584793" cy="5188655"/>
        </p:xfrm>
        <a:graphic>
          <a:graphicData uri="http://schemas.openxmlformats.org/drawingml/2006/table">
            <a:tbl>
              <a:tblPr firstRow="1" bandRow="1">
                <a:tableStyleId>{5DA37D80-6434-44D0-A028-1B22A696006F}</a:tableStyleId>
              </a:tblPr>
              <a:tblGrid>
                <a:gridCol w="5584793">
                  <a:extLst>
                    <a:ext uri="{9D8B030D-6E8A-4147-A177-3AD203B41FA5}">
                      <a16:colId xmlns:a16="http://schemas.microsoft.com/office/drawing/2014/main" val="1214476900"/>
                    </a:ext>
                  </a:extLst>
                </a:gridCol>
              </a:tblGrid>
              <a:tr h="1037731">
                <a:tc>
                  <a:txBody>
                    <a:bodyPr/>
                    <a:lstStyle/>
                    <a:p>
                      <a:endParaRPr lang="x-none" dirty="0"/>
                    </a:p>
                  </a:txBody>
                  <a:tcPr/>
                </a:tc>
                <a:extLst>
                  <a:ext uri="{0D108BD9-81ED-4DB2-BD59-A6C34878D82A}">
                    <a16:rowId xmlns:a16="http://schemas.microsoft.com/office/drawing/2014/main" val="998971042"/>
                  </a:ext>
                </a:extLst>
              </a:tr>
              <a:tr h="1037731">
                <a:tc>
                  <a:txBody>
                    <a:bodyPr/>
                    <a:lstStyle/>
                    <a:p>
                      <a:endParaRPr lang="x-none" dirty="0"/>
                    </a:p>
                  </a:txBody>
                  <a:tcPr/>
                </a:tc>
                <a:extLst>
                  <a:ext uri="{0D108BD9-81ED-4DB2-BD59-A6C34878D82A}">
                    <a16:rowId xmlns:a16="http://schemas.microsoft.com/office/drawing/2014/main" val="763611724"/>
                  </a:ext>
                </a:extLst>
              </a:tr>
              <a:tr h="1037731">
                <a:tc>
                  <a:txBody>
                    <a:bodyPr/>
                    <a:lstStyle/>
                    <a:p>
                      <a:endParaRPr lang="x-none" dirty="0"/>
                    </a:p>
                  </a:txBody>
                  <a:tcPr/>
                </a:tc>
                <a:extLst>
                  <a:ext uri="{0D108BD9-81ED-4DB2-BD59-A6C34878D82A}">
                    <a16:rowId xmlns:a16="http://schemas.microsoft.com/office/drawing/2014/main" val="781360399"/>
                  </a:ext>
                </a:extLst>
              </a:tr>
              <a:tr h="1037731">
                <a:tc>
                  <a:txBody>
                    <a:bodyPr/>
                    <a:lstStyle/>
                    <a:p>
                      <a:endParaRPr lang="x-none" dirty="0"/>
                    </a:p>
                  </a:txBody>
                  <a:tcPr/>
                </a:tc>
                <a:extLst>
                  <a:ext uri="{0D108BD9-81ED-4DB2-BD59-A6C34878D82A}">
                    <a16:rowId xmlns:a16="http://schemas.microsoft.com/office/drawing/2014/main" val="800432571"/>
                  </a:ext>
                </a:extLst>
              </a:tr>
              <a:tr h="1037731">
                <a:tc>
                  <a:txBody>
                    <a:bodyPr/>
                    <a:lstStyle/>
                    <a:p>
                      <a:endParaRPr lang="x-none" dirty="0"/>
                    </a:p>
                  </a:txBody>
                  <a:tcPr/>
                </a:tc>
                <a:extLst>
                  <a:ext uri="{0D108BD9-81ED-4DB2-BD59-A6C34878D82A}">
                    <a16:rowId xmlns:a16="http://schemas.microsoft.com/office/drawing/2014/main" val="3529236500"/>
                  </a:ext>
                </a:extLst>
              </a:tr>
            </a:tbl>
          </a:graphicData>
        </a:graphic>
      </p:graphicFrame>
      <p:sp>
        <p:nvSpPr>
          <p:cNvPr id="31" name="Rectángulo 7">
            <a:extLst>
              <a:ext uri="{FF2B5EF4-FFF2-40B4-BE49-F238E27FC236}">
                <a16:creationId xmlns:a16="http://schemas.microsoft.com/office/drawing/2014/main" id="{AC6221EA-0903-0B40-BF88-14EEC277AEED}"/>
              </a:ext>
            </a:extLst>
          </p:cNvPr>
          <p:cNvSpPr/>
          <p:nvPr/>
        </p:nvSpPr>
        <p:spPr>
          <a:xfrm>
            <a:off x="6458453" y="1285732"/>
            <a:ext cx="5584792" cy="430887"/>
          </a:xfrm>
          <a:prstGeom prst="rect">
            <a:avLst/>
          </a:prstGeom>
        </p:spPr>
        <p:txBody>
          <a:bodyPr wrap="square">
            <a:spAutoFit/>
          </a:bodyPr>
          <a:lstStyle/>
          <a:p>
            <a:pPr marL="228600" lvl="0" indent="-228600">
              <a:buAutoNum type="arabicPeriod"/>
            </a:pPr>
            <a:r>
              <a:rPr lang="en-GB" sz="2200" dirty="0">
                <a:solidFill>
                  <a:schemeClr val="accent1">
                    <a:lumMod val="50000"/>
                  </a:schemeClr>
                </a:solidFill>
                <a:latin typeface="Century Gothic" panose="020B0502020202020204" pitchFamily="34" charset="0"/>
              </a:rPr>
              <a:t> They receive a letter.</a:t>
            </a:r>
          </a:p>
        </p:txBody>
      </p:sp>
      <p:sp>
        <p:nvSpPr>
          <p:cNvPr id="32" name="Rectángulo 9">
            <a:extLst>
              <a:ext uri="{FF2B5EF4-FFF2-40B4-BE49-F238E27FC236}">
                <a16:creationId xmlns:a16="http://schemas.microsoft.com/office/drawing/2014/main" id="{EE89FDE6-89A2-7448-B9C0-8E88C87ED4EB}"/>
              </a:ext>
            </a:extLst>
          </p:cNvPr>
          <p:cNvSpPr/>
          <p:nvPr/>
        </p:nvSpPr>
        <p:spPr>
          <a:xfrm>
            <a:off x="6458454" y="2311457"/>
            <a:ext cx="5584792"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 2. He writes a book.</a:t>
            </a:r>
            <a:endParaRPr lang="x-none" sz="2200" dirty="0">
              <a:solidFill>
                <a:schemeClr val="accent1">
                  <a:lumMod val="50000"/>
                </a:schemeClr>
              </a:solidFill>
            </a:endParaRPr>
          </a:p>
        </p:txBody>
      </p:sp>
      <p:sp>
        <p:nvSpPr>
          <p:cNvPr id="33" name="Rectángulo 10">
            <a:extLst>
              <a:ext uri="{FF2B5EF4-FFF2-40B4-BE49-F238E27FC236}">
                <a16:creationId xmlns:a16="http://schemas.microsoft.com/office/drawing/2014/main" id="{8CDEDD7A-7DF5-4847-A492-11855058E37F}"/>
              </a:ext>
            </a:extLst>
          </p:cNvPr>
          <p:cNvSpPr/>
          <p:nvPr/>
        </p:nvSpPr>
        <p:spPr>
          <a:xfrm>
            <a:off x="6458453" y="3366484"/>
            <a:ext cx="5584793"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3. He reads the newspaper.</a:t>
            </a:r>
            <a:endParaRPr lang="x-none" sz="2200" dirty="0">
              <a:solidFill>
                <a:schemeClr val="accent1">
                  <a:lumMod val="50000"/>
                </a:schemeClr>
              </a:solidFill>
            </a:endParaRPr>
          </a:p>
        </p:txBody>
      </p:sp>
      <p:sp>
        <p:nvSpPr>
          <p:cNvPr id="34" name="Rectángulo 11">
            <a:extLst>
              <a:ext uri="{FF2B5EF4-FFF2-40B4-BE49-F238E27FC236}">
                <a16:creationId xmlns:a16="http://schemas.microsoft.com/office/drawing/2014/main" id="{8149F960-AA2D-8C40-95D0-2C2EDE4A957F}"/>
              </a:ext>
            </a:extLst>
          </p:cNvPr>
          <p:cNvSpPr/>
          <p:nvPr/>
        </p:nvSpPr>
        <p:spPr>
          <a:xfrm>
            <a:off x="6458453" y="4352959"/>
            <a:ext cx="5584793" cy="430887"/>
          </a:xfrm>
          <a:prstGeom prst="rect">
            <a:avLst/>
          </a:prstGeom>
        </p:spPr>
        <p:txBody>
          <a:bodyPr wrap="square">
            <a:spAutoFit/>
          </a:bodyPr>
          <a:lstStyle/>
          <a:p>
            <a:pPr lvl="0"/>
            <a:r>
              <a:rPr lang="en-GB" sz="2200" dirty="0">
                <a:solidFill>
                  <a:schemeClr val="accent1">
                    <a:lumMod val="50000"/>
                  </a:schemeClr>
                </a:solidFill>
                <a:latin typeface="Century Gothic" panose="020B0502020202020204" pitchFamily="34" charset="0"/>
              </a:rPr>
              <a:t>4. They respond to an email. </a:t>
            </a:r>
          </a:p>
        </p:txBody>
      </p:sp>
      <p:sp>
        <p:nvSpPr>
          <p:cNvPr id="35" name="Rectángulo 12">
            <a:extLst>
              <a:ext uri="{FF2B5EF4-FFF2-40B4-BE49-F238E27FC236}">
                <a16:creationId xmlns:a16="http://schemas.microsoft.com/office/drawing/2014/main" id="{FB20B2FC-A032-FF42-92A3-F2592A33EF23}"/>
              </a:ext>
            </a:extLst>
          </p:cNvPr>
          <p:cNvSpPr/>
          <p:nvPr/>
        </p:nvSpPr>
        <p:spPr>
          <a:xfrm>
            <a:off x="6458453" y="5338069"/>
            <a:ext cx="5584792" cy="430887"/>
          </a:xfrm>
          <a:prstGeom prst="rect">
            <a:avLst/>
          </a:prstGeom>
        </p:spPr>
        <p:txBody>
          <a:bodyPr wrap="square">
            <a:spAutoFit/>
          </a:bodyPr>
          <a:lstStyle/>
          <a:p>
            <a:pPr lvl="0"/>
            <a:r>
              <a:rPr lang="en-GB" sz="2200" dirty="0">
                <a:solidFill>
                  <a:schemeClr val="accent1">
                    <a:lumMod val="50000"/>
                  </a:schemeClr>
                </a:solidFill>
                <a:latin typeface="Century Gothic" panose="020B0502020202020204" pitchFamily="34" charset="0"/>
              </a:rPr>
              <a:t>5. He does activities on Google.</a:t>
            </a:r>
          </a:p>
        </p:txBody>
      </p:sp>
    </p:spTree>
    <p:extLst>
      <p:ext uri="{BB962C8B-B14F-4D97-AF65-F5344CB8AC3E}">
        <p14:creationId xmlns:p14="http://schemas.microsoft.com/office/powerpoint/2010/main" val="2135858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a 27">
            <a:extLst>
              <a:ext uri="{FF2B5EF4-FFF2-40B4-BE49-F238E27FC236}">
                <a16:creationId xmlns:a16="http://schemas.microsoft.com/office/drawing/2014/main" id="{9043DE9A-70BB-FD43-A9A9-614B6B5A8AF7}"/>
              </a:ext>
            </a:extLst>
          </p:cNvPr>
          <p:cNvGraphicFramePr>
            <a:graphicFrameLocks noGrp="1"/>
          </p:cNvGraphicFramePr>
          <p:nvPr>
            <p:extLst>
              <p:ext uri="{D42A27DB-BD31-4B8C-83A1-F6EECF244321}">
                <p14:modId xmlns:p14="http://schemas.microsoft.com/office/powerpoint/2010/main" val="1705079765"/>
              </p:ext>
            </p:extLst>
          </p:nvPr>
        </p:nvGraphicFramePr>
        <p:xfrm>
          <a:off x="339934" y="162530"/>
          <a:ext cx="10126539" cy="5954313"/>
        </p:xfrm>
        <a:graphic>
          <a:graphicData uri="http://schemas.openxmlformats.org/drawingml/2006/table">
            <a:tbl>
              <a:tblPr firstRow="1" bandRow="1">
                <a:tableStyleId>{5DA37D80-6434-44D0-A028-1B22A696006F}</a:tableStyleId>
              </a:tblPr>
              <a:tblGrid>
                <a:gridCol w="798373">
                  <a:extLst>
                    <a:ext uri="{9D8B030D-6E8A-4147-A177-3AD203B41FA5}">
                      <a16:colId xmlns:a16="http://schemas.microsoft.com/office/drawing/2014/main" val="3092628231"/>
                    </a:ext>
                  </a:extLst>
                </a:gridCol>
                <a:gridCol w="2041403">
                  <a:extLst>
                    <a:ext uri="{9D8B030D-6E8A-4147-A177-3AD203B41FA5}">
                      <a16:colId xmlns:a16="http://schemas.microsoft.com/office/drawing/2014/main" val="3152824343"/>
                    </a:ext>
                  </a:extLst>
                </a:gridCol>
                <a:gridCol w="2220213">
                  <a:extLst>
                    <a:ext uri="{9D8B030D-6E8A-4147-A177-3AD203B41FA5}">
                      <a16:colId xmlns:a16="http://schemas.microsoft.com/office/drawing/2014/main" val="1495824292"/>
                    </a:ext>
                  </a:extLst>
                </a:gridCol>
                <a:gridCol w="5066550">
                  <a:extLst>
                    <a:ext uri="{9D8B030D-6E8A-4147-A177-3AD203B41FA5}">
                      <a16:colId xmlns:a16="http://schemas.microsoft.com/office/drawing/2014/main" val="2438430963"/>
                    </a:ext>
                  </a:extLst>
                </a:gridCol>
              </a:tblGrid>
              <a:tr h="1535023">
                <a:tc>
                  <a:txBody>
                    <a:bodyPr/>
                    <a:lstStyle/>
                    <a:p>
                      <a:endParaRPr lang="x-none" dirty="0"/>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684624902"/>
                  </a:ext>
                </a:extLst>
              </a:tr>
              <a:tr h="883858">
                <a:tc>
                  <a:txBody>
                    <a:bodyPr/>
                    <a:lstStyle/>
                    <a:p>
                      <a:pPr algn="ctr"/>
                      <a:r>
                        <a:rPr lang="en-GB" sz="2800" b="1" dirty="0">
                          <a:solidFill>
                            <a:schemeClr val="accent1">
                              <a:lumMod val="50000"/>
                            </a:schemeClr>
                          </a:solidFill>
                          <a:latin typeface="Century Gothic" panose="020B0502020202020204" pitchFamily="34" charset="0"/>
                        </a:rPr>
                        <a:t>1</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p>
                      <a:endParaRPr lang="x-none" dirty="0"/>
                    </a:p>
                  </a:txBody>
                  <a:tcPr/>
                </a:tc>
                <a:tc>
                  <a:txBody>
                    <a:bodyPr/>
                    <a:lstStyle/>
                    <a:p>
                      <a:endParaRPr lang="x-none" dirty="0"/>
                    </a:p>
                  </a:txBody>
                  <a:tcPr/>
                </a:tc>
                <a:tc>
                  <a:txBody>
                    <a:bodyPr/>
                    <a:lstStyle/>
                    <a:p>
                      <a:endParaRPr lang="en-GB" sz="2400" baseline="0" dirty="0">
                        <a:latin typeface="Century Gothic" panose="020B0502020202020204" pitchFamily="34" charset="0"/>
                      </a:endParaRPr>
                    </a:p>
                  </a:txBody>
                  <a:tcPr anchor="ctr"/>
                </a:tc>
                <a:extLst>
                  <a:ext uri="{0D108BD9-81ED-4DB2-BD59-A6C34878D82A}">
                    <a16:rowId xmlns:a16="http://schemas.microsoft.com/office/drawing/2014/main" val="695180803"/>
                  </a:ext>
                </a:extLst>
              </a:tr>
              <a:tr h="883858">
                <a:tc>
                  <a:txBody>
                    <a:bodyPr/>
                    <a:lstStyle/>
                    <a:p>
                      <a:pPr algn="ctr"/>
                      <a:r>
                        <a:rPr lang="en-GB" sz="2800" b="1" dirty="0">
                          <a:solidFill>
                            <a:schemeClr val="accent1">
                              <a:lumMod val="50000"/>
                            </a:schemeClr>
                          </a:solidFill>
                          <a:latin typeface="Century Gothic" panose="020B0502020202020204" pitchFamily="34" charset="0"/>
                        </a:rPr>
                        <a:t>2</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txBody>
                  <a:tcPr/>
                </a:tc>
                <a:tc>
                  <a:txBody>
                    <a:bodyPr/>
                    <a:lstStyle/>
                    <a:p>
                      <a:endParaRPr lang="x-none" dirty="0"/>
                    </a:p>
                  </a:txBody>
                  <a:tcPr/>
                </a:tc>
                <a:tc>
                  <a:txBody>
                    <a:bodyPr/>
                    <a:lstStyle/>
                    <a:p>
                      <a:endParaRPr lang="x-none" sz="2400" dirty="0">
                        <a:latin typeface="Century Gothic" panose="020B0502020202020204" pitchFamily="34" charset="0"/>
                      </a:endParaRPr>
                    </a:p>
                  </a:txBody>
                  <a:tcPr anchor="ctr"/>
                </a:tc>
                <a:extLst>
                  <a:ext uri="{0D108BD9-81ED-4DB2-BD59-A6C34878D82A}">
                    <a16:rowId xmlns:a16="http://schemas.microsoft.com/office/drawing/2014/main" val="491593624"/>
                  </a:ext>
                </a:extLst>
              </a:tr>
              <a:tr h="883858">
                <a:tc>
                  <a:txBody>
                    <a:bodyPr/>
                    <a:lstStyle/>
                    <a:p>
                      <a:pPr algn="ctr"/>
                      <a:r>
                        <a:rPr lang="en-GB" sz="2800" b="1" dirty="0">
                          <a:solidFill>
                            <a:schemeClr val="accent1">
                              <a:lumMod val="50000"/>
                            </a:schemeClr>
                          </a:solidFill>
                          <a:latin typeface="Century Gothic" panose="020B0502020202020204" pitchFamily="34" charset="0"/>
                        </a:rPr>
                        <a:t>3</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txBody>
                  <a:tcPr/>
                </a:tc>
                <a:tc>
                  <a:txBody>
                    <a:bodyPr/>
                    <a:lstStyle/>
                    <a:p>
                      <a:endParaRPr lang="x-none" dirty="0"/>
                    </a:p>
                  </a:txBody>
                  <a:tcPr/>
                </a:tc>
                <a:tc>
                  <a:txBody>
                    <a:bodyPr/>
                    <a:lstStyle/>
                    <a:p>
                      <a:endParaRPr lang="x-none" sz="2400" dirty="0">
                        <a:latin typeface="Century Gothic" panose="020B0502020202020204" pitchFamily="34" charset="0"/>
                      </a:endParaRPr>
                    </a:p>
                  </a:txBody>
                  <a:tcPr/>
                </a:tc>
                <a:extLst>
                  <a:ext uri="{0D108BD9-81ED-4DB2-BD59-A6C34878D82A}">
                    <a16:rowId xmlns:a16="http://schemas.microsoft.com/office/drawing/2014/main" val="3131856957"/>
                  </a:ext>
                </a:extLst>
              </a:tr>
              <a:tr h="883858">
                <a:tc>
                  <a:txBody>
                    <a:bodyPr/>
                    <a:lstStyle/>
                    <a:p>
                      <a:pPr algn="ctr"/>
                      <a:r>
                        <a:rPr lang="en-GB" sz="2800" b="1" dirty="0">
                          <a:solidFill>
                            <a:schemeClr val="accent1">
                              <a:lumMod val="50000"/>
                            </a:schemeClr>
                          </a:solidFill>
                          <a:latin typeface="Century Gothic" panose="020B0502020202020204" pitchFamily="34" charset="0"/>
                        </a:rPr>
                        <a:t>4</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146336465"/>
                  </a:ext>
                </a:extLst>
              </a:tr>
              <a:tr h="883858">
                <a:tc>
                  <a:txBody>
                    <a:bodyPr/>
                    <a:lstStyle/>
                    <a:p>
                      <a:pPr algn="ctr"/>
                      <a:r>
                        <a:rPr lang="en-GB" sz="2800" b="1" dirty="0">
                          <a:solidFill>
                            <a:schemeClr val="accent1">
                              <a:lumMod val="50000"/>
                            </a:schemeClr>
                          </a:solidFill>
                          <a:latin typeface="Century Gothic" panose="020B0502020202020204" pitchFamily="34" charset="0"/>
                        </a:rPr>
                        <a:t>5</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760600784"/>
                  </a:ext>
                </a:extLst>
              </a:tr>
            </a:tbl>
          </a:graphicData>
        </a:graphic>
      </p:graphicFrame>
      <p:sp>
        <p:nvSpPr>
          <p:cNvPr id="2" name="Título 1">
            <a:extLst>
              <a:ext uri="{FF2B5EF4-FFF2-40B4-BE49-F238E27FC236}">
                <a16:creationId xmlns:a16="http://schemas.microsoft.com/office/drawing/2014/main" id="{CE1C3418-CAC8-8D46-97C9-F9E52BF2EAB5}"/>
              </a:ext>
            </a:extLst>
          </p:cNvPr>
          <p:cNvSpPr>
            <a:spLocks noGrp="1"/>
          </p:cNvSpPr>
          <p:nvPr>
            <p:ph type="title"/>
          </p:nvPr>
        </p:nvSpPr>
        <p:spPr>
          <a:xfrm>
            <a:off x="10466472" y="54351"/>
            <a:ext cx="2604247" cy="453398"/>
          </a:xfrm>
        </p:spPr>
        <p:txBody>
          <a:bodyPr>
            <a:normAutofit/>
          </a:bodyPr>
          <a:lstStyle/>
          <a:p>
            <a:r>
              <a:rPr lang="en-GB" sz="2400" b="1" dirty="0">
                <a:solidFill>
                  <a:schemeClr val="accent1">
                    <a:lumMod val="50000"/>
                  </a:schemeClr>
                </a:solidFill>
                <a:latin typeface="Century Gothic" panose="020B0502020202020204" pitchFamily="34" charset="0"/>
              </a:rPr>
              <a:t>Persona</a:t>
            </a:r>
            <a:r>
              <a:rPr lang="x-none" sz="2400" b="1" dirty="0">
                <a:solidFill>
                  <a:schemeClr val="accent1">
                    <a:lumMod val="50000"/>
                  </a:schemeClr>
                </a:solidFill>
                <a:latin typeface="Century Gothic" panose="020B0502020202020204" pitchFamily="34" charset="0"/>
              </a:rPr>
              <a:t> A</a:t>
            </a:r>
          </a:p>
        </p:txBody>
      </p:sp>
      <p:sp>
        <p:nvSpPr>
          <p:cNvPr id="12" name="Rectángulo 11">
            <a:extLst>
              <a:ext uri="{FF2B5EF4-FFF2-40B4-BE49-F238E27FC236}">
                <a16:creationId xmlns:a16="http://schemas.microsoft.com/office/drawing/2014/main" id="{8149F960-AA2D-8C40-95D0-2C2EDE4A957F}"/>
              </a:ext>
            </a:extLst>
          </p:cNvPr>
          <p:cNvSpPr/>
          <p:nvPr/>
        </p:nvSpPr>
        <p:spPr>
          <a:xfrm>
            <a:off x="5419726" y="4437001"/>
            <a:ext cx="8103308" cy="707886"/>
          </a:xfrm>
          <a:prstGeom prst="rect">
            <a:avLst/>
          </a:prstGeom>
        </p:spPr>
        <p:txBody>
          <a:bodyPr wrap="square">
            <a:spAutoFit/>
          </a:bodyPr>
          <a:lstStyle/>
          <a:p>
            <a:pPr lvl="0"/>
            <a:r>
              <a:rPr lang="en-GB" sz="2000" dirty="0">
                <a:solidFill>
                  <a:schemeClr val="accent1">
                    <a:lumMod val="50000"/>
                  </a:schemeClr>
                </a:solidFill>
                <a:latin typeface="Century Gothic" panose="020B0502020202020204" pitchFamily="34" charset="0"/>
              </a:rPr>
              <a:t>They respond to an email. </a:t>
            </a:r>
          </a:p>
          <a:p>
            <a:r>
              <a:rPr lang="en-GB" sz="2000" i="1" dirty="0">
                <a:solidFill>
                  <a:schemeClr val="accent1">
                    <a:lumMod val="50000"/>
                  </a:schemeClr>
                </a:solidFill>
                <a:latin typeface="Century Gothic" panose="020B0502020202020204" pitchFamily="34" charset="0"/>
              </a:rPr>
              <a:t>Responden a un correo electrónico.</a:t>
            </a:r>
            <a:endParaRPr lang="x-none" sz="2000" i="1" dirty="0">
              <a:solidFill>
                <a:schemeClr val="accent1">
                  <a:lumMod val="50000"/>
                </a:schemeClr>
              </a:solidFill>
            </a:endParaRPr>
          </a:p>
        </p:txBody>
      </p:sp>
      <p:sp>
        <p:nvSpPr>
          <p:cNvPr id="13" name="Rectángulo 12">
            <a:extLst>
              <a:ext uri="{FF2B5EF4-FFF2-40B4-BE49-F238E27FC236}">
                <a16:creationId xmlns:a16="http://schemas.microsoft.com/office/drawing/2014/main" id="{FB20B2FC-A032-FF42-92A3-F2592A33EF23}"/>
              </a:ext>
            </a:extLst>
          </p:cNvPr>
          <p:cNvSpPr/>
          <p:nvPr/>
        </p:nvSpPr>
        <p:spPr>
          <a:xfrm>
            <a:off x="5415635" y="5316124"/>
            <a:ext cx="8936239" cy="707886"/>
          </a:xfrm>
          <a:prstGeom prst="rect">
            <a:avLst/>
          </a:prstGeom>
        </p:spPr>
        <p:txBody>
          <a:bodyPr wrap="square">
            <a:spAutoFit/>
          </a:bodyPr>
          <a:lstStyle/>
          <a:p>
            <a:pPr lvl="0"/>
            <a:r>
              <a:rPr lang="en-GB" sz="2000" dirty="0">
                <a:solidFill>
                  <a:schemeClr val="accent1">
                    <a:lumMod val="50000"/>
                  </a:schemeClr>
                </a:solidFill>
                <a:latin typeface="Century Gothic" panose="020B0502020202020204" pitchFamily="34" charset="0"/>
              </a:rPr>
              <a:t>He does activities on Google.</a:t>
            </a:r>
          </a:p>
          <a:p>
            <a:r>
              <a:rPr lang="en-GB" sz="2000" i="1" dirty="0">
                <a:solidFill>
                  <a:schemeClr val="accent1">
                    <a:lumMod val="50000"/>
                  </a:schemeClr>
                </a:solidFill>
                <a:latin typeface="Century Gothic" panose="020B0502020202020204" pitchFamily="34" charset="0"/>
              </a:rPr>
              <a:t>Hace actividades en Google.</a:t>
            </a:r>
            <a:endParaRPr lang="x-none" sz="2000" i="1" dirty="0">
              <a:solidFill>
                <a:schemeClr val="accent1">
                  <a:lumMod val="50000"/>
                </a:schemeClr>
              </a:solidFill>
            </a:endParaRPr>
          </a:p>
        </p:txBody>
      </p:sp>
      <p:pic>
        <p:nvPicPr>
          <p:cNvPr id="29" name="Imagen 28">
            <a:extLst>
              <a:ext uri="{FF2B5EF4-FFF2-40B4-BE49-F238E27FC236}">
                <a16:creationId xmlns:a16="http://schemas.microsoft.com/office/drawing/2014/main" id="{4B31240F-0D63-814F-91CE-C312F4615002}"/>
              </a:ext>
            </a:extLst>
          </p:cNvPr>
          <p:cNvPicPr>
            <a:picLocks noChangeAspect="1"/>
          </p:cNvPicPr>
          <p:nvPr/>
        </p:nvPicPr>
        <p:blipFill>
          <a:blip r:embed="rId3"/>
          <a:stretch>
            <a:fillRect/>
          </a:stretch>
        </p:blipFill>
        <p:spPr>
          <a:xfrm>
            <a:off x="3695629" y="231489"/>
            <a:ext cx="1294296" cy="1003231"/>
          </a:xfrm>
          <a:prstGeom prst="rect">
            <a:avLst/>
          </a:prstGeom>
        </p:spPr>
      </p:pic>
      <p:pic>
        <p:nvPicPr>
          <p:cNvPr id="30" name="Imagen 29">
            <a:extLst>
              <a:ext uri="{FF2B5EF4-FFF2-40B4-BE49-F238E27FC236}">
                <a16:creationId xmlns:a16="http://schemas.microsoft.com/office/drawing/2014/main" id="{850581B6-470A-E44F-A12F-F07AE94038D2}"/>
              </a:ext>
            </a:extLst>
          </p:cNvPr>
          <p:cNvPicPr>
            <a:picLocks noChangeAspect="1"/>
          </p:cNvPicPr>
          <p:nvPr/>
        </p:nvPicPr>
        <p:blipFill>
          <a:blip r:embed="rId4"/>
          <a:stretch>
            <a:fillRect/>
          </a:stretch>
        </p:blipFill>
        <p:spPr>
          <a:xfrm>
            <a:off x="1485149" y="206580"/>
            <a:ext cx="1294296" cy="1070052"/>
          </a:xfrm>
          <a:prstGeom prst="rect">
            <a:avLst/>
          </a:prstGeom>
        </p:spPr>
      </p:pic>
      <p:sp>
        <p:nvSpPr>
          <p:cNvPr id="31" name="TextBox 51">
            <a:extLst>
              <a:ext uri="{FF2B5EF4-FFF2-40B4-BE49-F238E27FC236}">
                <a16:creationId xmlns:a16="http://schemas.microsoft.com/office/drawing/2014/main" id="{C595F53D-B805-CF48-804D-5D720608F55A}"/>
              </a:ext>
            </a:extLst>
          </p:cNvPr>
          <p:cNvSpPr txBox="1"/>
          <p:nvPr/>
        </p:nvSpPr>
        <p:spPr>
          <a:xfrm>
            <a:off x="1149525" y="1242537"/>
            <a:ext cx="2013271"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(He)</a:t>
            </a:r>
          </a:p>
        </p:txBody>
      </p:sp>
      <p:sp>
        <p:nvSpPr>
          <p:cNvPr id="32" name="TextBox 51">
            <a:extLst>
              <a:ext uri="{FF2B5EF4-FFF2-40B4-BE49-F238E27FC236}">
                <a16:creationId xmlns:a16="http://schemas.microsoft.com/office/drawing/2014/main" id="{3EF07732-CCE1-7B42-80A0-836864505100}"/>
              </a:ext>
            </a:extLst>
          </p:cNvPr>
          <p:cNvSpPr txBox="1"/>
          <p:nvPr/>
        </p:nvSpPr>
        <p:spPr>
          <a:xfrm>
            <a:off x="3779529" y="1242537"/>
            <a:ext cx="112649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(They)</a:t>
            </a:r>
          </a:p>
        </p:txBody>
      </p:sp>
      <p:pic>
        <p:nvPicPr>
          <p:cNvPr id="33" name="Picture 24">
            <a:extLst>
              <a:ext uri="{FF2B5EF4-FFF2-40B4-BE49-F238E27FC236}">
                <a16:creationId xmlns:a16="http://schemas.microsoft.com/office/drawing/2014/main" id="{E8AA59E2-9051-824E-A898-06DE064F5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2162" y="1769025"/>
            <a:ext cx="581229" cy="605446"/>
          </a:xfrm>
          <a:prstGeom prst="rect">
            <a:avLst/>
          </a:prstGeom>
        </p:spPr>
      </p:pic>
      <p:pic>
        <p:nvPicPr>
          <p:cNvPr id="34" name="Picture 24">
            <a:extLst>
              <a:ext uri="{FF2B5EF4-FFF2-40B4-BE49-F238E27FC236}">
                <a16:creationId xmlns:a16="http://schemas.microsoft.com/office/drawing/2014/main" id="{5A003F4B-4A93-8E4F-9B6D-D794AC704F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611" y="2669170"/>
            <a:ext cx="581229" cy="605446"/>
          </a:xfrm>
          <a:prstGeom prst="rect">
            <a:avLst/>
          </a:prstGeom>
        </p:spPr>
      </p:pic>
      <p:pic>
        <p:nvPicPr>
          <p:cNvPr id="35" name="Picture 24">
            <a:extLst>
              <a:ext uri="{FF2B5EF4-FFF2-40B4-BE49-F238E27FC236}">
                <a16:creationId xmlns:a16="http://schemas.microsoft.com/office/drawing/2014/main" id="{B92AB420-0D6A-6842-AF58-9B832AE09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2161" y="3494610"/>
            <a:ext cx="581229" cy="605446"/>
          </a:xfrm>
          <a:prstGeom prst="rect">
            <a:avLst/>
          </a:prstGeom>
        </p:spPr>
      </p:pic>
      <p:pic>
        <p:nvPicPr>
          <p:cNvPr id="36" name="Picture 24">
            <a:extLst>
              <a:ext uri="{FF2B5EF4-FFF2-40B4-BE49-F238E27FC236}">
                <a16:creationId xmlns:a16="http://schemas.microsoft.com/office/drawing/2014/main" id="{A979E32B-A8B7-7E41-B6B9-5A1D698BD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610" y="4431868"/>
            <a:ext cx="581229" cy="605446"/>
          </a:xfrm>
          <a:prstGeom prst="rect">
            <a:avLst/>
          </a:prstGeom>
        </p:spPr>
      </p:pic>
      <p:pic>
        <p:nvPicPr>
          <p:cNvPr id="37" name="Picture 24">
            <a:extLst>
              <a:ext uri="{FF2B5EF4-FFF2-40B4-BE49-F238E27FC236}">
                <a16:creationId xmlns:a16="http://schemas.microsoft.com/office/drawing/2014/main" id="{048840C7-88B4-5B4F-853D-F6A96D47EC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453" y="5285018"/>
            <a:ext cx="581229" cy="605446"/>
          </a:xfrm>
          <a:prstGeom prst="rect">
            <a:avLst/>
          </a:prstGeom>
        </p:spPr>
      </p:pic>
      <p:sp>
        <p:nvSpPr>
          <p:cNvPr id="4" name="TextBox 3"/>
          <p:cNvSpPr txBox="1"/>
          <p:nvPr/>
        </p:nvSpPr>
        <p:spPr>
          <a:xfrm>
            <a:off x="5419727" y="1782087"/>
            <a:ext cx="5840004"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Reciben una carta.</a:t>
            </a:r>
          </a:p>
          <a:p>
            <a:r>
              <a:rPr lang="en-GB" sz="2000" i="1" dirty="0">
                <a:solidFill>
                  <a:schemeClr val="accent1">
                    <a:lumMod val="50000"/>
                  </a:schemeClr>
                </a:solidFill>
                <a:latin typeface="Century Gothic" panose="020B0502020202020204" pitchFamily="34" charset="0"/>
              </a:rPr>
              <a:t>They receive a letter</a:t>
            </a:r>
            <a:r>
              <a:rPr lang="en-GB" sz="2000" dirty="0">
                <a:solidFill>
                  <a:schemeClr val="accent1">
                    <a:lumMod val="50000"/>
                  </a:schemeClr>
                </a:solidFill>
                <a:latin typeface="Century Gothic" panose="020B0502020202020204" pitchFamily="34" charset="0"/>
              </a:rPr>
              <a:t>.</a:t>
            </a:r>
          </a:p>
        </p:txBody>
      </p:sp>
      <p:sp>
        <p:nvSpPr>
          <p:cNvPr id="5" name="TextBox 4"/>
          <p:cNvSpPr txBox="1"/>
          <p:nvPr/>
        </p:nvSpPr>
        <p:spPr>
          <a:xfrm>
            <a:off x="5419726" y="2656474"/>
            <a:ext cx="4987951"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Escribe un libro.</a:t>
            </a:r>
          </a:p>
          <a:p>
            <a:r>
              <a:rPr lang="en-GB" sz="2000" i="1" dirty="0">
                <a:solidFill>
                  <a:schemeClr val="accent1">
                    <a:lumMod val="50000"/>
                  </a:schemeClr>
                </a:solidFill>
                <a:latin typeface="Century Gothic" panose="020B0502020202020204" pitchFamily="34" charset="0"/>
              </a:rPr>
              <a:t>He writes a book</a:t>
            </a:r>
            <a:r>
              <a:rPr lang="en-GB" sz="2000" dirty="0">
                <a:solidFill>
                  <a:schemeClr val="accent1">
                    <a:lumMod val="50000"/>
                  </a:schemeClr>
                </a:solidFill>
                <a:latin typeface="Century Gothic" panose="020B0502020202020204" pitchFamily="34" charset="0"/>
              </a:rPr>
              <a:t>.</a:t>
            </a:r>
            <a:endParaRPr lang="x-none" sz="2000" dirty="0">
              <a:solidFill>
                <a:schemeClr val="accent1">
                  <a:lumMod val="50000"/>
                </a:schemeClr>
              </a:solidFill>
              <a:latin typeface="Century Gothic" panose="020B0502020202020204" pitchFamily="34" charset="0"/>
            </a:endParaRPr>
          </a:p>
        </p:txBody>
      </p:sp>
      <p:sp>
        <p:nvSpPr>
          <p:cNvPr id="6" name="TextBox 5"/>
          <p:cNvSpPr txBox="1"/>
          <p:nvPr/>
        </p:nvSpPr>
        <p:spPr>
          <a:xfrm>
            <a:off x="5419726" y="3548476"/>
            <a:ext cx="4334805"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Lee el periódico.</a:t>
            </a:r>
          </a:p>
          <a:p>
            <a:r>
              <a:rPr lang="en-GB" sz="2000" i="1" dirty="0">
                <a:solidFill>
                  <a:schemeClr val="accent1">
                    <a:lumMod val="50000"/>
                  </a:schemeClr>
                </a:solidFill>
                <a:latin typeface="Century Gothic" panose="020B0502020202020204" pitchFamily="34" charset="0"/>
              </a:rPr>
              <a:t>He reads the newspaper</a:t>
            </a:r>
            <a:r>
              <a:rPr lang="en-GB" sz="2000" dirty="0">
                <a:solidFill>
                  <a:schemeClr val="accent1">
                    <a:lumMod val="50000"/>
                  </a:schemeClr>
                </a:solidFill>
                <a:latin typeface="Century Gothic" panose="020B0502020202020204" pitchFamily="34" charset="0"/>
              </a:rPr>
              <a:t>.</a:t>
            </a:r>
            <a:endParaRPr lang="x-none" sz="2000" dirty="0">
              <a:solidFill>
                <a:schemeClr val="accent1">
                  <a:lumMod val="50000"/>
                </a:schemeClr>
              </a:solidFill>
              <a:latin typeface="Century Gothic" panose="020B0502020202020204" pitchFamily="34" charset="0"/>
            </a:endParaRPr>
          </a:p>
        </p:txBody>
      </p:sp>
      <p:sp>
        <p:nvSpPr>
          <p:cNvPr id="7" name="TextBox 6"/>
          <p:cNvSpPr txBox="1"/>
          <p:nvPr/>
        </p:nvSpPr>
        <p:spPr>
          <a:xfrm>
            <a:off x="5497000" y="1197905"/>
            <a:ext cx="4818580"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La frase completa en inglés.</a:t>
            </a:r>
          </a:p>
        </p:txBody>
      </p:sp>
    </p:spTree>
    <p:extLst>
      <p:ext uri="{BB962C8B-B14F-4D97-AF65-F5344CB8AC3E}">
        <p14:creationId xmlns:p14="http://schemas.microsoft.com/office/powerpoint/2010/main" val="218869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a 27">
            <a:extLst>
              <a:ext uri="{FF2B5EF4-FFF2-40B4-BE49-F238E27FC236}">
                <a16:creationId xmlns:a16="http://schemas.microsoft.com/office/drawing/2014/main" id="{9043DE9A-70BB-FD43-A9A9-614B6B5A8AF7}"/>
              </a:ext>
            </a:extLst>
          </p:cNvPr>
          <p:cNvGraphicFramePr>
            <a:graphicFrameLocks noGrp="1"/>
          </p:cNvGraphicFramePr>
          <p:nvPr>
            <p:extLst>
              <p:ext uri="{D42A27DB-BD31-4B8C-83A1-F6EECF244321}">
                <p14:modId xmlns:p14="http://schemas.microsoft.com/office/powerpoint/2010/main" val="300605260"/>
              </p:ext>
            </p:extLst>
          </p:nvPr>
        </p:nvGraphicFramePr>
        <p:xfrm>
          <a:off x="339935" y="162530"/>
          <a:ext cx="10126538" cy="5954313"/>
        </p:xfrm>
        <a:graphic>
          <a:graphicData uri="http://schemas.openxmlformats.org/drawingml/2006/table">
            <a:tbl>
              <a:tblPr firstRow="1" bandRow="1">
                <a:tableStyleId>{5DA37D80-6434-44D0-A028-1B22A696006F}</a:tableStyleId>
              </a:tblPr>
              <a:tblGrid>
                <a:gridCol w="798373">
                  <a:extLst>
                    <a:ext uri="{9D8B030D-6E8A-4147-A177-3AD203B41FA5}">
                      <a16:colId xmlns:a16="http://schemas.microsoft.com/office/drawing/2014/main" val="3092628231"/>
                    </a:ext>
                  </a:extLst>
                </a:gridCol>
                <a:gridCol w="2041403">
                  <a:extLst>
                    <a:ext uri="{9D8B030D-6E8A-4147-A177-3AD203B41FA5}">
                      <a16:colId xmlns:a16="http://schemas.microsoft.com/office/drawing/2014/main" val="3152824343"/>
                    </a:ext>
                  </a:extLst>
                </a:gridCol>
                <a:gridCol w="2220213">
                  <a:extLst>
                    <a:ext uri="{9D8B030D-6E8A-4147-A177-3AD203B41FA5}">
                      <a16:colId xmlns:a16="http://schemas.microsoft.com/office/drawing/2014/main" val="1495824292"/>
                    </a:ext>
                  </a:extLst>
                </a:gridCol>
                <a:gridCol w="5066549">
                  <a:extLst>
                    <a:ext uri="{9D8B030D-6E8A-4147-A177-3AD203B41FA5}">
                      <a16:colId xmlns:a16="http://schemas.microsoft.com/office/drawing/2014/main" val="2438430963"/>
                    </a:ext>
                  </a:extLst>
                </a:gridCol>
              </a:tblGrid>
              <a:tr h="1535023">
                <a:tc>
                  <a:txBody>
                    <a:bodyPr/>
                    <a:lstStyle/>
                    <a:p>
                      <a:endParaRPr lang="x-none" dirty="0"/>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684624902"/>
                  </a:ext>
                </a:extLst>
              </a:tr>
              <a:tr h="883858">
                <a:tc>
                  <a:txBody>
                    <a:bodyPr/>
                    <a:lstStyle/>
                    <a:p>
                      <a:pPr algn="ctr"/>
                      <a:r>
                        <a:rPr lang="en-GB" sz="2800" b="1" dirty="0">
                          <a:solidFill>
                            <a:schemeClr val="accent1">
                              <a:lumMod val="50000"/>
                            </a:schemeClr>
                          </a:solidFill>
                          <a:latin typeface="Century Gothic" panose="020B0502020202020204" pitchFamily="34" charset="0"/>
                        </a:rPr>
                        <a:t>1</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p>
                      <a:endParaRPr lang="x-none" dirty="0"/>
                    </a:p>
                  </a:txBody>
                  <a:tcPr/>
                </a:tc>
                <a:tc>
                  <a:txBody>
                    <a:bodyPr/>
                    <a:lstStyle/>
                    <a:p>
                      <a:endParaRPr lang="x-none" dirty="0"/>
                    </a:p>
                  </a:txBody>
                  <a:tcPr/>
                </a:tc>
                <a:tc>
                  <a:txBody>
                    <a:bodyPr/>
                    <a:lstStyle/>
                    <a:p>
                      <a:endParaRPr lang="en-GB" sz="2400" baseline="0" dirty="0">
                        <a:latin typeface="Century Gothic" panose="020B0502020202020204" pitchFamily="34" charset="0"/>
                      </a:endParaRPr>
                    </a:p>
                  </a:txBody>
                  <a:tcPr anchor="ctr"/>
                </a:tc>
                <a:extLst>
                  <a:ext uri="{0D108BD9-81ED-4DB2-BD59-A6C34878D82A}">
                    <a16:rowId xmlns:a16="http://schemas.microsoft.com/office/drawing/2014/main" val="695180803"/>
                  </a:ext>
                </a:extLst>
              </a:tr>
              <a:tr h="883858">
                <a:tc>
                  <a:txBody>
                    <a:bodyPr/>
                    <a:lstStyle/>
                    <a:p>
                      <a:pPr algn="ctr"/>
                      <a:r>
                        <a:rPr lang="en-GB" sz="2800" b="1" dirty="0">
                          <a:solidFill>
                            <a:schemeClr val="accent1">
                              <a:lumMod val="50000"/>
                            </a:schemeClr>
                          </a:solidFill>
                          <a:latin typeface="Century Gothic" panose="020B0502020202020204" pitchFamily="34" charset="0"/>
                        </a:rPr>
                        <a:t>2</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txBody>
                  <a:tcPr/>
                </a:tc>
                <a:tc>
                  <a:txBody>
                    <a:bodyPr/>
                    <a:lstStyle/>
                    <a:p>
                      <a:endParaRPr lang="x-none" dirty="0"/>
                    </a:p>
                  </a:txBody>
                  <a:tcPr/>
                </a:tc>
                <a:tc>
                  <a:txBody>
                    <a:bodyPr/>
                    <a:lstStyle/>
                    <a:p>
                      <a:endParaRPr lang="x-none" sz="2400" dirty="0">
                        <a:latin typeface="Century Gothic" panose="020B0502020202020204" pitchFamily="34" charset="0"/>
                      </a:endParaRPr>
                    </a:p>
                  </a:txBody>
                  <a:tcPr anchor="ctr"/>
                </a:tc>
                <a:extLst>
                  <a:ext uri="{0D108BD9-81ED-4DB2-BD59-A6C34878D82A}">
                    <a16:rowId xmlns:a16="http://schemas.microsoft.com/office/drawing/2014/main" val="491593624"/>
                  </a:ext>
                </a:extLst>
              </a:tr>
              <a:tr h="883858">
                <a:tc>
                  <a:txBody>
                    <a:bodyPr/>
                    <a:lstStyle/>
                    <a:p>
                      <a:pPr algn="ctr"/>
                      <a:r>
                        <a:rPr lang="en-GB" sz="2800" b="1" dirty="0">
                          <a:solidFill>
                            <a:schemeClr val="accent1">
                              <a:lumMod val="50000"/>
                            </a:schemeClr>
                          </a:solidFill>
                          <a:latin typeface="Century Gothic" panose="020B0502020202020204" pitchFamily="34" charset="0"/>
                        </a:rPr>
                        <a:t>3</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txBody>
                  <a:tcPr/>
                </a:tc>
                <a:tc>
                  <a:txBody>
                    <a:bodyPr/>
                    <a:lstStyle/>
                    <a:p>
                      <a:endParaRPr lang="x-none" dirty="0"/>
                    </a:p>
                  </a:txBody>
                  <a:tcPr/>
                </a:tc>
                <a:tc>
                  <a:txBody>
                    <a:bodyPr/>
                    <a:lstStyle/>
                    <a:p>
                      <a:endParaRPr lang="x-none" sz="2400" dirty="0">
                        <a:latin typeface="Century Gothic" panose="020B0502020202020204" pitchFamily="34" charset="0"/>
                      </a:endParaRPr>
                    </a:p>
                  </a:txBody>
                  <a:tcPr/>
                </a:tc>
                <a:extLst>
                  <a:ext uri="{0D108BD9-81ED-4DB2-BD59-A6C34878D82A}">
                    <a16:rowId xmlns:a16="http://schemas.microsoft.com/office/drawing/2014/main" val="3131856957"/>
                  </a:ext>
                </a:extLst>
              </a:tr>
              <a:tr h="883858">
                <a:tc>
                  <a:txBody>
                    <a:bodyPr/>
                    <a:lstStyle/>
                    <a:p>
                      <a:pPr algn="ctr"/>
                      <a:r>
                        <a:rPr lang="en-GB" sz="2800" b="1" dirty="0">
                          <a:solidFill>
                            <a:schemeClr val="accent1">
                              <a:lumMod val="50000"/>
                            </a:schemeClr>
                          </a:solidFill>
                          <a:latin typeface="Century Gothic" panose="020B0502020202020204" pitchFamily="34" charset="0"/>
                        </a:rPr>
                        <a:t>4</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146336465"/>
                  </a:ext>
                </a:extLst>
              </a:tr>
              <a:tr h="883858">
                <a:tc>
                  <a:txBody>
                    <a:bodyPr/>
                    <a:lstStyle/>
                    <a:p>
                      <a:pPr algn="ctr"/>
                      <a:r>
                        <a:rPr lang="en-GB" sz="2800" b="1" dirty="0">
                          <a:solidFill>
                            <a:schemeClr val="accent1">
                              <a:lumMod val="50000"/>
                            </a:schemeClr>
                          </a:solidFill>
                          <a:latin typeface="Century Gothic" panose="020B0502020202020204" pitchFamily="34" charset="0"/>
                        </a:rPr>
                        <a:t>5</a:t>
                      </a:r>
                      <a:endParaRPr lang="x-none" sz="2800" b="1" dirty="0">
                        <a:solidFill>
                          <a:schemeClr val="accent1">
                            <a:lumMod val="50000"/>
                          </a:schemeClr>
                        </a:solidFill>
                        <a:latin typeface="Century Gothic" panose="020B0502020202020204" pitchFamily="34" charset="0"/>
                      </a:endParaRPr>
                    </a:p>
                  </a:txBody>
                  <a:tcPr anchor="ct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760600784"/>
                  </a:ext>
                </a:extLst>
              </a:tr>
            </a:tbl>
          </a:graphicData>
        </a:graphic>
      </p:graphicFrame>
      <p:sp>
        <p:nvSpPr>
          <p:cNvPr id="2" name="Título 1">
            <a:extLst>
              <a:ext uri="{FF2B5EF4-FFF2-40B4-BE49-F238E27FC236}">
                <a16:creationId xmlns:a16="http://schemas.microsoft.com/office/drawing/2014/main" id="{CE1C3418-CAC8-8D46-97C9-F9E52BF2EAB5}"/>
              </a:ext>
            </a:extLst>
          </p:cNvPr>
          <p:cNvSpPr>
            <a:spLocks noGrp="1"/>
          </p:cNvSpPr>
          <p:nvPr>
            <p:ph type="title"/>
          </p:nvPr>
        </p:nvSpPr>
        <p:spPr>
          <a:xfrm>
            <a:off x="10466472" y="54351"/>
            <a:ext cx="2604247" cy="453398"/>
          </a:xfrm>
        </p:spPr>
        <p:txBody>
          <a:bodyPr>
            <a:normAutofit/>
          </a:bodyPr>
          <a:lstStyle/>
          <a:p>
            <a:r>
              <a:rPr lang="en-GB" sz="2400" b="1" dirty="0">
                <a:solidFill>
                  <a:schemeClr val="accent1">
                    <a:lumMod val="50000"/>
                  </a:schemeClr>
                </a:solidFill>
                <a:latin typeface="Century Gothic" panose="020B0502020202020204" pitchFamily="34" charset="0"/>
              </a:rPr>
              <a:t>Persona</a:t>
            </a:r>
            <a:r>
              <a:rPr lang="x-none" sz="2400" b="1"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B</a:t>
            </a:r>
            <a:endParaRPr lang="x-none" sz="2400" b="1" dirty="0">
              <a:solidFill>
                <a:schemeClr val="accent1">
                  <a:lumMod val="50000"/>
                </a:schemeClr>
              </a:solidFill>
              <a:latin typeface="Century Gothic" panose="020B0502020202020204" pitchFamily="34" charset="0"/>
            </a:endParaRPr>
          </a:p>
        </p:txBody>
      </p:sp>
      <p:sp>
        <p:nvSpPr>
          <p:cNvPr id="12" name="Rectángulo 11">
            <a:extLst>
              <a:ext uri="{FF2B5EF4-FFF2-40B4-BE49-F238E27FC236}">
                <a16:creationId xmlns:a16="http://schemas.microsoft.com/office/drawing/2014/main" id="{8149F960-AA2D-8C40-95D0-2C2EDE4A957F}"/>
              </a:ext>
            </a:extLst>
          </p:cNvPr>
          <p:cNvSpPr/>
          <p:nvPr/>
        </p:nvSpPr>
        <p:spPr>
          <a:xfrm>
            <a:off x="5403204" y="4429077"/>
            <a:ext cx="8103308" cy="707886"/>
          </a:xfrm>
          <a:prstGeom prst="rect">
            <a:avLst/>
          </a:prstGeom>
        </p:spPr>
        <p:txBody>
          <a:bodyPr wrap="square">
            <a:spAutoFit/>
          </a:bodyPr>
          <a:lstStyle/>
          <a:p>
            <a:pPr lvl="0"/>
            <a:r>
              <a:rPr lang="en-GB" sz="2000" dirty="0">
                <a:solidFill>
                  <a:schemeClr val="accent1">
                    <a:lumMod val="50000"/>
                  </a:schemeClr>
                </a:solidFill>
                <a:latin typeface="Century Gothic" panose="020B0502020202020204" pitchFamily="34" charset="0"/>
              </a:rPr>
              <a:t>Recibe llamadas en WhatsApp.</a:t>
            </a:r>
          </a:p>
          <a:p>
            <a:r>
              <a:rPr lang="en-GB" sz="2000" i="1" dirty="0">
                <a:solidFill>
                  <a:schemeClr val="accent1">
                    <a:lumMod val="50000"/>
                  </a:schemeClr>
                </a:solidFill>
                <a:latin typeface="Century Gothic" panose="020B0502020202020204" pitchFamily="34" charset="0"/>
              </a:rPr>
              <a:t>He receives calls on WhatsApp.</a:t>
            </a:r>
            <a:endParaRPr lang="x-none" sz="2000" i="1" dirty="0">
              <a:solidFill>
                <a:schemeClr val="accent1">
                  <a:lumMod val="50000"/>
                </a:schemeClr>
              </a:solidFill>
            </a:endParaRPr>
          </a:p>
        </p:txBody>
      </p:sp>
      <p:sp>
        <p:nvSpPr>
          <p:cNvPr id="13" name="Rectángulo 12">
            <a:extLst>
              <a:ext uri="{FF2B5EF4-FFF2-40B4-BE49-F238E27FC236}">
                <a16:creationId xmlns:a16="http://schemas.microsoft.com/office/drawing/2014/main" id="{FB20B2FC-A032-FF42-92A3-F2592A33EF23}"/>
              </a:ext>
            </a:extLst>
          </p:cNvPr>
          <p:cNvSpPr/>
          <p:nvPr/>
        </p:nvSpPr>
        <p:spPr>
          <a:xfrm>
            <a:off x="5403204" y="5310991"/>
            <a:ext cx="8936239" cy="707886"/>
          </a:xfrm>
          <a:prstGeom prst="rect">
            <a:avLst/>
          </a:prstGeom>
        </p:spPr>
        <p:txBody>
          <a:bodyPr wrap="square">
            <a:spAutoFit/>
          </a:bodyPr>
          <a:lstStyle/>
          <a:p>
            <a:pPr lvl="0"/>
            <a:r>
              <a:rPr lang="en-GB" sz="2000" dirty="0">
                <a:solidFill>
                  <a:schemeClr val="accent1">
                    <a:lumMod val="50000"/>
                  </a:schemeClr>
                </a:solidFill>
                <a:latin typeface="Century Gothic" panose="020B0502020202020204" pitchFamily="34" charset="0"/>
              </a:rPr>
              <a:t>Responden a una carta.</a:t>
            </a:r>
          </a:p>
          <a:p>
            <a:r>
              <a:rPr lang="en-GB" sz="2000" i="1" dirty="0">
                <a:solidFill>
                  <a:schemeClr val="accent1">
                    <a:lumMod val="50000"/>
                  </a:schemeClr>
                </a:solidFill>
                <a:latin typeface="Century Gothic" panose="020B0502020202020204" pitchFamily="34" charset="0"/>
              </a:rPr>
              <a:t>They respond to a letter.</a:t>
            </a:r>
            <a:endParaRPr lang="x-none" sz="2000" i="1" dirty="0">
              <a:solidFill>
                <a:schemeClr val="accent1">
                  <a:lumMod val="50000"/>
                </a:schemeClr>
              </a:solidFill>
            </a:endParaRPr>
          </a:p>
        </p:txBody>
      </p:sp>
      <p:pic>
        <p:nvPicPr>
          <p:cNvPr id="29" name="Imagen 28">
            <a:extLst>
              <a:ext uri="{FF2B5EF4-FFF2-40B4-BE49-F238E27FC236}">
                <a16:creationId xmlns:a16="http://schemas.microsoft.com/office/drawing/2014/main" id="{4B31240F-0D63-814F-91CE-C312F4615002}"/>
              </a:ext>
            </a:extLst>
          </p:cNvPr>
          <p:cNvPicPr>
            <a:picLocks noChangeAspect="1"/>
          </p:cNvPicPr>
          <p:nvPr/>
        </p:nvPicPr>
        <p:blipFill>
          <a:blip r:embed="rId3"/>
          <a:stretch>
            <a:fillRect/>
          </a:stretch>
        </p:blipFill>
        <p:spPr>
          <a:xfrm>
            <a:off x="3695629" y="231489"/>
            <a:ext cx="1294296" cy="1003231"/>
          </a:xfrm>
          <a:prstGeom prst="rect">
            <a:avLst/>
          </a:prstGeom>
        </p:spPr>
      </p:pic>
      <p:pic>
        <p:nvPicPr>
          <p:cNvPr id="30" name="Imagen 29">
            <a:extLst>
              <a:ext uri="{FF2B5EF4-FFF2-40B4-BE49-F238E27FC236}">
                <a16:creationId xmlns:a16="http://schemas.microsoft.com/office/drawing/2014/main" id="{850581B6-470A-E44F-A12F-F07AE94038D2}"/>
              </a:ext>
            </a:extLst>
          </p:cNvPr>
          <p:cNvPicPr>
            <a:picLocks noChangeAspect="1"/>
          </p:cNvPicPr>
          <p:nvPr/>
        </p:nvPicPr>
        <p:blipFill>
          <a:blip r:embed="rId4"/>
          <a:stretch>
            <a:fillRect/>
          </a:stretch>
        </p:blipFill>
        <p:spPr>
          <a:xfrm>
            <a:off x="1485149" y="206580"/>
            <a:ext cx="1294296" cy="1070052"/>
          </a:xfrm>
          <a:prstGeom prst="rect">
            <a:avLst/>
          </a:prstGeom>
        </p:spPr>
      </p:pic>
      <p:sp>
        <p:nvSpPr>
          <p:cNvPr id="32" name="TextBox 51">
            <a:extLst>
              <a:ext uri="{FF2B5EF4-FFF2-40B4-BE49-F238E27FC236}">
                <a16:creationId xmlns:a16="http://schemas.microsoft.com/office/drawing/2014/main" id="{3EF07732-CCE1-7B42-80A0-836864505100}"/>
              </a:ext>
            </a:extLst>
          </p:cNvPr>
          <p:cNvSpPr txBox="1"/>
          <p:nvPr/>
        </p:nvSpPr>
        <p:spPr>
          <a:xfrm>
            <a:off x="3779529" y="1242537"/>
            <a:ext cx="112649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(They)</a:t>
            </a:r>
          </a:p>
        </p:txBody>
      </p:sp>
      <p:pic>
        <p:nvPicPr>
          <p:cNvPr id="33" name="Picture 24">
            <a:extLst>
              <a:ext uri="{FF2B5EF4-FFF2-40B4-BE49-F238E27FC236}">
                <a16:creationId xmlns:a16="http://schemas.microsoft.com/office/drawing/2014/main" id="{E8AA59E2-9051-824E-A898-06DE064F5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2162" y="1769025"/>
            <a:ext cx="581229" cy="605446"/>
          </a:xfrm>
          <a:prstGeom prst="rect">
            <a:avLst/>
          </a:prstGeom>
        </p:spPr>
      </p:pic>
      <p:pic>
        <p:nvPicPr>
          <p:cNvPr id="34" name="Picture 24">
            <a:extLst>
              <a:ext uri="{FF2B5EF4-FFF2-40B4-BE49-F238E27FC236}">
                <a16:creationId xmlns:a16="http://schemas.microsoft.com/office/drawing/2014/main" id="{5A003F4B-4A93-8E4F-9B6D-D794AC704F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611" y="2669170"/>
            <a:ext cx="581229" cy="605446"/>
          </a:xfrm>
          <a:prstGeom prst="rect">
            <a:avLst/>
          </a:prstGeom>
        </p:spPr>
      </p:pic>
      <p:pic>
        <p:nvPicPr>
          <p:cNvPr id="35" name="Picture 24">
            <a:extLst>
              <a:ext uri="{FF2B5EF4-FFF2-40B4-BE49-F238E27FC236}">
                <a16:creationId xmlns:a16="http://schemas.microsoft.com/office/drawing/2014/main" id="{B92AB420-0D6A-6842-AF58-9B832AE09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2161" y="3494610"/>
            <a:ext cx="581229" cy="605446"/>
          </a:xfrm>
          <a:prstGeom prst="rect">
            <a:avLst/>
          </a:prstGeom>
        </p:spPr>
      </p:pic>
      <p:pic>
        <p:nvPicPr>
          <p:cNvPr id="36" name="Picture 24">
            <a:extLst>
              <a:ext uri="{FF2B5EF4-FFF2-40B4-BE49-F238E27FC236}">
                <a16:creationId xmlns:a16="http://schemas.microsoft.com/office/drawing/2014/main" id="{A979E32B-A8B7-7E41-B6B9-5A1D698BD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610" y="4431868"/>
            <a:ext cx="581229" cy="605446"/>
          </a:xfrm>
          <a:prstGeom prst="rect">
            <a:avLst/>
          </a:prstGeom>
        </p:spPr>
      </p:pic>
      <p:pic>
        <p:nvPicPr>
          <p:cNvPr id="37" name="Picture 24">
            <a:extLst>
              <a:ext uri="{FF2B5EF4-FFF2-40B4-BE49-F238E27FC236}">
                <a16:creationId xmlns:a16="http://schemas.microsoft.com/office/drawing/2014/main" id="{048840C7-88B4-5B4F-853D-F6A96D47EC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453" y="5285018"/>
            <a:ext cx="581229" cy="605446"/>
          </a:xfrm>
          <a:prstGeom prst="rect">
            <a:avLst/>
          </a:prstGeom>
        </p:spPr>
      </p:pic>
      <p:sp>
        <p:nvSpPr>
          <p:cNvPr id="4" name="TextBox 3"/>
          <p:cNvSpPr txBox="1"/>
          <p:nvPr/>
        </p:nvSpPr>
        <p:spPr>
          <a:xfrm>
            <a:off x="5403204" y="1781904"/>
            <a:ext cx="5158157" cy="707886"/>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Abren un mensaje en el ordenador.</a:t>
            </a:r>
          </a:p>
          <a:p>
            <a:pPr lvl="0"/>
            <a:r>
              <a:rPr lang="en-GB" sz="2000" i="1" dirty="0">
                <a:solidFill>
                  <a:schemeClr val="accent1">
                    <a:lumMod val="50000"/>
                  </a:schemeClr>
                </a:solidFill>
                <a:latin typeface="Century Gothic" panose="020B0502020202020204" pitchFamily="34" charset="0"/>
              </a:rPr>
              <a:t>They open a message on the computer.</a:t>
            </a:r>
            <a:r>
              <a:rPr lang="en-GB" sz="2000" dirty="0">
                <a:solidFill>
                  <a:schemeClr val="accent1">
                    <a:lumMod val="50000"/>
                  </a:schemeClr>
                </a:solidFill>
                <a:latin typeface="Century Gothic" panose="020B0502020202020204" pitchFamily="34" charset="0"/>
              </a:rPr>
              <a:t> </a:t>
            </a:r>
          </a:p>
        </p:txBody>
      </p:sp>
      <p:sp>
        <p:nvSpPr>
          <p:cNvPr id="5" name="TextBox 4"/>
          <p:cNvSpPr txBox="1"/>
          <p:nvPr/>
        </p:nvSpPr>
        <p:spPr>
          <a:xfrm>
            <a:off x="5403204" y="2671637"/>
            <a:ext cx="5461286" cy="707886"/>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Escribe un correo electrónico en Gmail.</a:t>
            </a:r>
          </a:p>
          <a:p>
            <a:r>
              <a:rPr lang="en-GB" sz="2000" i="1" dirty="0">
                <a:solidFill>
                  <a:schemeClr val="accent1">
                    <a:lumMod val="50000"/>
                  </a:schemeClr>
                </a:solidFill>
                <a:latin typeface="Century Gothic" panose="020B0502020202020204" pitchFamily="34" charset="0"/>
              </a:rPr>
              <a:t>He writes an email on Google.</a:t>
            </a:r>
            <a:endParaRPr lang="x-none" sz="2000" dirty="0">
              <a:solidFill>
                <a:schemeClr val="accent1">
                  <a:lumMod val="50000"/>
                </a:schemeClr>
              </a:solidFill>
              <a:latin typeface="Century Gothic" panose="020B0502020202020204" pitchFamily="34" charset="0"/>
            </a:endParaRPr>
          </a:p>
        </p:txBody>
      </p:sp>
      <p:sp>
        <p:nvSpPr>
          <p:cNvPr id="6" name="TextBox 5"/>
          <p:cNvSpPr txBox="1"/>
          <p:nvPr/>
        </p:nvSpPr>
        <p:spPr>
          <a:xfrm>
            <a:off x="5403204" y="3547163"/>
            <a:ext cx="4334805" cy="707886"/>
          </a:xfrm>
          <a:prstGeom prst="rect">
            <a:avLst/>
          </a:prstGeom>
          <a:noFill/>
        </p:spPr>
        <p:txBody>
          <a:bodyPr wrap="square" rtlCol="0">
            <a:spAutoFit/>
          </a:bodyPr>
          <a:lstStyle/>
          <a:p>
            <a:pPr lvl="0"/>
            <a:r>
              <a:rPr lang="en-GB" sz="2000" dirty="0">
                <a:solidFill>
                  <a:schemeClr val="accent1">
                    <a:lumMod val="50000"/>
                  </a:schemeClr>
                </a:solidFill>
                <a:latin typeface="Century Gothic" panose="020B0502020202020204" pitchFamily="34" charset="0"/>
              </a:rPr>
              <a:t>Hacen tareas en Google.</a:t>
            </a:r>
          </a:p>
          <a:p>
            <a:r>
              <a:rPr lang="en-GB" sz="2000" i="1" dirty="0">
                <a:solidFill>
                  <a:schemeClr val="accent1">
                    <a:lumMod val="50000"/>
                  </a:schemeClr>
                </a:solidFill>
                <a:latin typeface="Century Gothic" panose="020B0502020202020204" pitchFamily="34" charset="0"/>
              </a:rPr>
              <a:t>They do tasks on Google.</a:t>
            </a:r>
          </a:p>
        </p:txBody>
      </p:sp>
      <p:sp>
        <p:nvSpPr>
          <p:cNvPr id="18" name="TextBox 17"/>
          <p:cNvSpPr txBox="1"/>
          <p:nvPr/>
        </p:nvSpPr>
        <p:spPr>
          <a:xfrm>
            <a:off x="5497000" y="1197905"/>
            <a:ext cx="4818580"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La frase completa en inglés.</a:t>
            </a:r>
          </a:p>
        </p:txBody>
      </p:sp>
      <p:sp>
        <p:nvSpPr>
          <p:cNvPr id="19" name="TextBox 51">
            <a:extLst>
              <a:ext uri="{FF2B5EF4-FFF2-40B4-BE49-F238E27FC236}">
                <a16:creationId xmlns:a16="http://schemas.microsoft.com/office/drawing/2014/main" id="{C595F53D-B805-CF48-804D-5D720608F55A}"/>
              </a:ext>
            </a:extLst>
          </p:cNvPr>
          <p:cNvSpPr txBox="1"/>
          <p:nvPr/>
        </p:nvSpPr>
        <p:spPr>
          <a:xfrm>
            <a:off x="1149525" y="1242537"/>
            <a:ext cx="2013271"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(He)</a:t>
            </a:r>
          </a:p>
        </p:txBody>
      </p:sp>
    </p:spTree>
    <p:extLst>
      <p:ext uri="{BB962C8B-B14F-4D97-AF65-F5344CB8AC3E}">
        <p14:creationId xmlns:p14="http://schemas.microsoft.com/office/powerpoint/2010/main" val="11278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20990"/>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839085" y="1936249"/>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5532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j_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9D8502-3112-CE47-A40D-7E5CB87781DD}"/>
              </a:ext>
            </a:extLst>
          </p:cNvPr>
          <p:cNvSpPr>
            <a:spLocks noGrp="1"/>
          </p:cNvSpPr>
          <p:nvPr>
            <p:ph type="title"/>
          </p:nvPr>
        </p:nvSpPr>
        <p:spPr>
          <a:xfrm>
            <a:off x="335884" y="393668"/>
            <a:ext cx="11095256" cy="589725"/>
          </a:xfrm>
        </p:spPr>
        <p:txBody>
          <a:bodyPr>
            <a:noAutofit/>
          </a:bodyPr>
          <a:lstStyle/>
          <a:p>
            <a:r>
              <a:rPr lang="en-GB" sz="2400" dirty="0">
                <a:solidFill>
                  <a:schemeClr val="accent1">
                    <a:lumMod val="50000"/>
                  </a:schemeClr>
                </a:solidFill>
                <a:latin typeface="Century Gothic" panose="020B0502020202020204" pitchFamily="34" charset="0"/>
              </a:rPr>
              <a:t>Mira las imágenes. ¿Es Hugo (‘he’) o Hugo y Hector (‘they’)?</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¿Qué hace/hacen? Escribe ocho frases sobre las actividades.</a:t>
            </a:r>
            <a:endParaRPr lang="x-none" sz="2400" dirty="0">
              <a:solidFill>
                <a:schemeClr val="accent1">
                  <a:lumMod val="50000"/>
                </a:schemeClr>
              </a:solidFill>
            </a:endParaRPr>
          </a:p>
        </p:txBody>
      </p:sp>
      <p:graphicFrame>
        <p:nvGraphicFramePr>
          <p:cNvPr id="3" name="Google Shape;176;p7" descr="Table for exercises">
            <a:extLst>
              <a:ext uri="{FF2B5EF4-FFF2-40B4-BE49-F238E27FC236}">
                <a16:creationId xmlns:a16="http://schemas.microsoft.com/office/drawing/2014/main" id="{F63FDC3F-2DAE-6D43-BAEE-71012C72C0D7}"/>
              </a:ext>
            </a:extLst>
          </p:cNvPr>
          <p:cNvGraphicFramePr/>
          <p:nvPr>
            <p:extLst>
              <p:ext uri="{D42A27DB-BD31-4B8C-83A1-F6EECF244321}">
                <p14:modId xmlns:p14="http://schemas.microsoft.com/office/powerpoint/2010/main" val="915019446"/>
              </p:ext>
            </p:extLst>
          </p:nvPr>
        </p:nvGraphicFramePr>
        <p:xfrm>
          <a:off x="348706" y="1378951"/>
          <a:ext cx="11286245" cy="4688020"/>
        </p:xfrm>
        <a:graphic>
          <a:graphicData uri="http://schemas.openxmlformats.org/drawingml/2006/table">
            <a:tbl>
              <a:tblPr firstRow="1" bandRow="1">
                <a:noFill/>
              </a:tblPr>
              <a:tblGrid>
                <a:gridCol w="435065">
                  <a:extLst>
                    <a:ext uri="{9D8B030D-6E8A-4147-A177-3AD203B41FA5}">
                      <a16:colId xmlns:a16="http://schemas.microsoft.com/office/drawing/2014/main" val="20000"/>
                    </a:ext>
                  </a:extLst>
                </a:gridCol>
                <a:gridCol w="5364781">
                  <a:extLst>
                    <a:ext uri="{9D8B030D-6E8A-4147-A177-3AD203B41FA5}">
                      <a16:colId xmlns:a16="http://schemas.microsoft.com/office/drawing/2014/main" val="20001"/>
                    </a:ext>
                  </a:extLst>
                </a:gridCol>
                <a:gridCol w="440934">
                  <a:extLst>
                    <a:ext uri="{9D8B030D-6E8A-4147-A177-3AD203B41FA5}">
                      <a16:colId xmlns:a16="http://schemas.microsoft.com/office/drawing/2014/main" val="1537951546"/>
                    </a:ext>
                  </a:extLst>
                </a:gridCol>
                <a:gridCol w="5045465">
                  <a:extLst>
                    <a:ext uri="{9D8B030D-6E8A-4147-A177-3AD203B41FA5}">
                      <a16:colId xmlns:a16="http://schemas.microsoft.com/office/drawing/2014/main" val="20002"/>
                    </a:ext>
                  </a:extLst>
                </a:gridCol>
              </a:tblGrid>
              <a:tr h="1263475">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1</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5</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r>
                        <a:rPr lang="en-GB" sz="2400" b="1">
                          <a:latin typeface="Century Gothic" panose="020B0502020202020204" pitchFamily="34" charset="0"/>
                        </a:rPr>
                        <a:t>       </a:t>
                      </a:r>
                      <a:endParaRPr sz="2400" b="1">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0"/>
                  </a:ext>
                </a:extLst>
              </a:tr>
              <a:tr h="1141515">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2</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6</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1"/>
                  </a:ext>
                </a:extLst>
              </a:tr>
              <a:tr h="1141515">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3</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7</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2"/>
                  </a:ext>
                </a:extLst>
              </a:tr>
              <a:tr h="1141515">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4</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8</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3"/>
                  </a:ext>
                </a:extLst>
              </a:tr>
            </a:tbl>
          </a:graphicData>
        </a:graphic>
      </p:graphicFrame>
      <p:pic>
        <p:nvPicPr>
          <p:cNvPr id="6" name="Picture 5" descr="Illuminated, Light, Neon Light, Sign, Open, Entry">
            <a:extLst>
              <a:ext uri="{FF2B5EF4-FFF2-40B4-BE49-F238E27FC236}">
                <a16:creationId xmlns:a16="http://schemas.microsoft.com/office/drawing/2014/main" id="{934CCB39-81A9-E248-8D1D-5388AB1BC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4804" y="1483829"/>
            <a:ext cx="1254211" cy="83614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Balloon, Message, Talk, Say, Communication, Chat">
            <a:extLst>
              <a:ext uri="{FF2B5EF4-FFF2-40B4-BE49-F238E27FC236}">
                <a16:creationId xmlns:a16="http://schemas.microsoft.com/office/drawing/2014/main" id="{A62630C3-BE36-1C44-A60E-17ABEF05D1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4038" y="1499173"/>
            <a:ext cx="742339" cy="59987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8" descr="Newspaper, Article, Journal, Headlines, News, Paper">
            <a:extLst>
              <a:ext uri="{FF2B5EF4-FFF2-40B4-BE49-F238E27FC236}">
                <a16:creationId xmlns:a16="http://schemas.microsoft.com/office/drawing/2014/main" id="{D997BDBE-80C3-D14E-9B6A-5C21D122E2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5039" y="2630430"/>
            <a:ext cx="1060013" cy="91402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0" descr="Telephone, Sign, Symbol, Icon, Red, Phone, Isolated">
            <a:extLst>
              <a:ext uri="{FF2B5EF4-FFF2-40B4-BE49-F238E27FC236}">
                <a16:creationId xmlns:a16="http://schemas.microsoft.com/office/drawing/2014/main" id="{7B49370A-CF73-B94A-81BC-336CE24660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6532" y="5161468"/>
            <a:ext cx="794422" cy="794422"/>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Girl, Books, School, Reading, Learning, Happy">
            <a:extLst>
              <a:ext uri="{FF2B5EF4-FFF2-40B4-BE49-F238E27FC236}">
                <a16:creationId xmlns:a16="http://schemas.microsoft.com/office/drawing/2014/main" id="{B1CE632C-1C00-F14A-B509-6EEB92A282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5947" y="2735946"/>
            <a:ext cx="509730" cy="101946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Reply, E-Mail, Email, Letter, Post, Icon, Arrow, Blue">
            <a:extLst>
              <a:ext uri="{FF2B5EF4-FFF2-40B4-BE49-F238E27FC236}">
                <a16:creationId xmlns:a16="http://schemas.microsoft.com/office/drawing/2014/main" id="{6E5EB261-205F-7B43-9D44-8848BCB57F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72740" y="5070060"/>
            <a:ext cx="725592" cy="588318"/>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Email, Fast, Service, Internet, Delivery, Icon, Symbol">
            <a:extLst>
              <a:ext uri="{FF2B5EF4-FFF2-40B4-BE49-F238E27FC236}">
                <a16:creationId xmlns:a16="http://schemas.microsoft.com/office/drawing/2014/main" id="{9179C470-CF0F-9443-8D4D-A90E3CAF553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9090" y="4014752"/>
            <a:ext cx="1295962" cy="739778"/>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Letters, Stamps, Timbre">
            <a:extLst>
              <a:ext uri="{FF2B5EF4-FFF2-40B4-BE49-F238E27FC236}">
                <a16:creationId xmlns:a16="http://schemas.microsoft.com/office/drawing/2014/main" id="{D6049D07-80A5-B24F-A09A-F77802A6FE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65476" y="1598198"/>
            <a:ext cx="1497973" cy="748987"/>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Pen &amp; Pencil Clip Art">
            <a:extLst>
              <a:ext uri="{FF2B5EF4-FFF2-40B4-BE49-F238E27FC236}">
                <a16:creationId xmlns:a16="http://schemas.microsoft.com/office/drawing/2014/main" id="{C3113AFC-EFD5-4949-A392-C30F134C8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52603" y="1481959"/>
            <a:ext cx="957815" cy="86522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Girl, Books, School, Reading, Learning, Happy">
            <a:extLst>
              <a:ext uri="{FF2B5EF4-FFF2-40B4-BE49-F238E27FC236}">
                <a16:creationId xmlns:a16="http://schemas.microsoft.com/office/drawing/2014/main" id="{BB468803-6E22-164C-876E-F5C06C9E5F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3424" y="3799313"/>
            <a:ext cx="430629" cy="86125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Email, Fast, Service, Internet, Delivery, Icon, Symbol">
            <a:extLst>
              <a:ext uri="{FF2B5EF4-FFF2-40B4-BE49-F238E27FC236}">
                <a16:creationId xmlns:a16="http://schemas.microsoft.com/office/drawing/2014/main" id="{1E5E05C9-00AE-114B-AD74-0B9105555D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9463" y="4002606"/>
            <a:ext cx="1295962" cy="739778"/>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extBox 11">
            <a:extLst>
              <a:ext uri="{FF2B5EF4-FFF2-40B4-BE49-F238E27FC236}">
                <a16:creationId xmlns:a16="http://schemas.microsoft.com/office/drawing/2014/main" id="{1EC0CCE4-D4B4-8946-93A6-602788087B61}"/>
              </a:ext>
            </a:extLst>
          </p:cNvPr>
          <p:cNvSpPr txBox="1"/>
          <p:nvPr/>
        </p:nvSpPr>
        <p:spPr>
          <a:xfrm>
            <a:off x="2839334" y="5575305"/>
            <a:ext cx="1819192"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receive]</a:t>
            </a:r>
          </a:p>
        </p:txBody>
      </p:sp>
      <p:pic>
        <p:nvPicPr>
          <p:cNvPr id="32" name="Imagen 31">
            <a:extLst>
              <a:ext uri="{FF2B5EF4-FFF2-40B4-BE49-F238E27FC236}">
                <a16:creationId xmlns:a16="http://schemas.microsoft.com/office/drawing/2014/main" id="{54450F20-0D65-FF4F-B8DB-039D39701D6A}"/>
              </a:ext>
            </a:extLst>
          </p:cNvPr>
          <p:cNvPicPr>
            <a:picLocks noChangeAspect="1"/>
          </p:cNvPicPr>
          <p:nvPr/>
        </p:nvPicPr>
        <p:blipFill>
          <a:blip r:embed="rId12"/>
          <a:stretch>
            <a:fillRect/>
          </a:stretch>
        </p:blipFill>
        <p:spPr>
          <a:xfrm>
            <a:off x="8730495" y="5030276"/>
            <a:ext cx="607108" cy="615276"/>
          </a:xfrm>
          <a:prstGeom prst="rect">
            <a:avLst/>
          </a:prstGeom>
        </p:spPr>
      </p:pic>
      <p:pic>
        <p:nvPicPr>
          <p:cNvPr id="33" name="Imagen 32">
            <a:extLst>
              <a:ext uri="{FF2B5EF4-FFF2-40B4-BE49-F238E27FC236}">
                <a16:creationId xmlns:a16="http://schemas.microsoft.com/office/drawing/2014/main" id="{A2ADFA3D-722E-5947-AF05-FB0DBC337DCF}"/>
              </a:ext>
            </a:extLst>
          </p:cNvPr>
          <p:cNvPicPr>
            <a:picLocks noChangeAspect="1"/>
          </p:cNvPicPr>
          <p:nvPr/>
        </p:nvPicPr>
        <p:blipFill>
          <a:blip r:embed="rId13"/>
          <a:stretch>
            <a:fillRect/>
          </a:stretch>
        </p:blipFill>
        <p:spPr>
          <a:xfrm>
            <a:off x="10549613" y="5024501"/>
            <a:ext cx="523374" cy="615276"/>
          </a:xfrm>
          <a:prstGeom prst="rect">
            <a:avLst/>
          </a:prstGeom>
        </p:spPr>
      </p:pic>
      <p:sp>
        <p:nvSpPr>
          <p:cNvPr id="34" name="TextBox 11">
            <a:extLst>
              <a:ext uri="{FF2B5EF4-FFF2-40B4-BE49-F238E27FC236}">
                <a16:creationId xmlns:a16="http://schemas.microsoft.com/office/drawing/2014/main" id="{6F1BB021-858A-D14F-8A6B-2A213E74A2C6}"/>
              </a:ext>
            </a:extLst>
          </p:cNvPr>
          <p:cNvSpPr txBox="1"/>
          <p:nvPr/>
        </p:nvSpPr>
        <p:spPr>
          <a:xfrm>
            <a:off x="8329348" y="5578132"/>
            <a:ext cx="1409402"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learn]</a:t>
            </a:r>
          </a:p>
        </p:txBody>
      </p:sp>
      <p:pic>
        <p:nvPicPr>
          <p:cNvPr id="35" name="Picture 4" descr="Reply, E-Mail, Email, Letter, Post, Icon, Arrow, Blue">
            <a:extLst>
              <a:ext uri="{FF2B5EF4-FFF2-40B4-BE49-F238E27FC236}">
                <a16:creationId xmlns:a16="http://schemas.microsoft.com/office/drawing/2014/main" id="{59067654-9071-6F4C-B329-8DDD648299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43722" y="2855236"/>
            <a:ext cx="725592" cy="588318"/>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11">
            <a:extLst>
              <a:ext uri="{FF2B5EF4-FFF2-40B4-BE49-F238E27FC236}">
                <a16:creationId xmlns:a16="http://schemas.microsoft.com/office/drawing/2014/main" id="{75D9C160-78F9-A947-8DB3-50C2A5D572C6}"/>
              </a:ext>
            </a:extLst>
          </p:cNvPr>
          <p:cNvSpPr txBox="1"/>
          <p:nvPr/>
        </p:nvSpPr>
        <p:spPr>
          <a:xfrm>
            <a:off x="8182162" y="3355297"/>
            <a:ext cx="1677756"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receive]</a:t>
            </a:r>
          </a:p>
        </p:txBody>
      </p:sp>
      <p:sp>
        <p:nvSpPr>
          <p:cNvPr id="37" name="TextBox 11">
            <a:extLst>
              <a:ext uri="{FF2B5EF4-FFF2-40B4-BE49-F238E27FC236}">
                <a16:creationId xmlns:a16="http://schemas.microsoft.com/office/drawing/2014/main" id="{E867DB1F-6239-554E-B191-5CFA99844734}"/>
              </a:ext>
            </a:extLst>
          </p:cNvPr>
          <p:cNvSpPr txBox="1"/>
          <p:nvPr/>
        </p:nvSpPr>
        <p:spPr>
          <a:xfrm>
            <a:off x="4415877" y="2077940"/>
            <a:ext cx="1479175"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[message]</a:t>
            </a:r>
          </a:p>
        </p:txBody>
      </p:sp>
      <p:sp>
        <p:nvSpPr>
          <p:cNvPr id="40" name="TextBox 11">
            <a:extLst>
              <a:ext uri="{FF2B5EF4-FFF2-40B4-BE49-F238E27FC236}">
                <a16:creationId xmlns:a16="http://schemas.microsoft.com/office/drawing/2014/main" id="{C4EC9E9D-625E-C64F-A8DE-5179EEB0ECAC}"/>
              </a:ext>
            </a:extLst>
          </p:cNvPr>
          <p:cNvSpPr txBox="1"/>
          <p:nvPr/>
        </p:nvSpPr>
        <p:spPr>
          <a:xfrm>
            <a:off x="10182723" y="5575305"/>
            <a:ext cx="1409402"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[science]</a:t>
            </a:r>
          </a:p>
        </p:txBody>
      </p:sp>
      <p:pic>
        <p:nvPicPr>
          <p:cNvPr id="41" name="Picture 6" descr="Balloon, Message, Talk, Say, Communication, Chat">
            <a:extLst>
              <a:ext uri="{FF2B5EF4-FFF2-40B4-BE49-F238E27FC236}">
                <a16:creationId xmlns:a16="http://schemas.microsoft.com/office/drawing/2014/main" id="{88630BA4-B970-9147-B77E-32E53DCB63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2671" y="2773245"/>
            <a:ext cx="742339" cy="599870"/>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11">
            <a:extLst>
              <a:ext uri="{FF2B5EF4-FFF2-40B4-BE49-F238E27FC236}">
                <a16:creationId xmlns:a16="http://schemas.microsoft.com/office/drawing/2014/main" id="{CF0EEE16-3203-5B4A-9242-77EFBF1CB4DF}"/>
              </a:ext>
            </a:extLst>
          </p:cNvPr>
          <p:cNvSpPr txBox="1"/>
          <p:nvPr/>
        </p:nvSpPr>
        <p:spPr>
          <a:xfrm>
            <a:off x="9859919" y="3355297"/>
            <a:ext cx="1759106"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[message]</a:t>
            </a:r>
          </a:p>
        </p:txBody>
      </p:sp>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1948" y="1551083"/>
            <a:ext cx="738951" cy="701631"/>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66811" y="1455099"/>
            <a:ext cx="1029331" cy="892086"/>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1804" y="2842822"/>
            <a:ext cx="738951" cy="701631"/>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2001" y="3954290"/>
            <a:ext cx="738951" cy="701631"/>
          </a:xfrm>
          <a:prstGeom prst="rect">
            <a:avLst/>
          </a:prstGeom>
        </p:spPr>
      </p:pic>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6864" y="3858306"/>
            <a:ext cx="1029331" cy="892086"/>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108" y="5254259"/>
            <a:ext cx="738951" cy="701631"/>
          </a:xfrm>
          <a:prstGeom prst="rect">
            <a:avLst/>
          </a:prstGeom>
        </p:spPr>
      </p:pic>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66810" y="5085522"/>
            <a:ext cx="1029331" cy="892086"/>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05014" y="1614666"/>
            <a:ext cx="738951" cy="701631"/>
          </a:xfrm>
          <a:prstGeom prst="rect">
            <a:avLst/>
          </a:prstGeom>
        </p:spPr>
      </p:pic>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10244" y="2843914"/>
            <a:ext cx="738951" cy="701631"/>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41543" y="3925254"/>
            <a:ext cx="738951" cy="701631"/>
          </a:xfrm>
          <a:prstGeom prst="rect">
            <a:avLst/>
          </a:prstGeom>
        </p:spPr>
      </p:pic>
      <p:pic>
        <p:nvPicPr>
          <p:cNvPr id="54" name="Picture 5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63091" y="3877607"/>
            <a:ext cx="1029331" cy="892086"/>
          </a:xfrm>
          <a:prstGeom prst="rect">
            <a:avLst/>
          </a:prstGeom>
        </p:spPr>
      </p:pic>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44269" y="5136715"/>
            <a:ext cx="738951" cy="701631"/>
          </a:xfrm>
          <a:prstGeom prst="rect">
            <a:avLst/>
          </a:prstGeom>
        </p:spPr>
      </p:pic>
      <p:sp>
        <p:nvSpPr>
          <p:cNvPr id="56" name="TextBox 11">
            <a:extLst>
              <a:ext uri="{FF2B5EF4-FFF2-40B4-BE49-F238E27FC236}">
                <a16:creationId xmlns:a16="http://schemas.microsoft.com/office/drawing/2014/main" id="{4BFD6FF1-7EDF-024C-8D66-DDFB7D28962F}"/>
              </a:ext>
            </a:extLst>
          </p:cNvPr>
          <p:cNvSpPr txBox="1"/>
          <p:nvPr/>
        </p:nvSpPr>
        <p:spPr>
          <a:xfrm>
            <a:off x="2908240" y="3075642"/>
            <a:ext cx="1409402"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read]</a:t>
            </a:r>
          </a:p>
        </p:txBody>
      </p:sp>
      <p:sp>
        <p:nvSpPr>
          <p:cNvPr id="57" name="TextBox 11">
            <a:extLst>
              <a:ext uri="{FF2B5EF4-FFF2-40B4-BE49-F238E27FC236}">
                <a16:creationId xmlns:a16="http://schemas.microsoft.com/office/drawing/2014/main" id="{4BFD6FF1-7EDF-024C-8D66-DDFB7D28962F}"/>
              </a:ext>
            </a:extLst>
          </p:cNvPr>
          <p:cNvSpPr txBox="1"/>
          <p:nvPr/>
        </p:nvSpPr>
        <p:spPr>
          <a:xfrm>
            <a:off x="8564225" y="4573748"/>
            <a:ext cx="1409402"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read]</a:t>
            </a:r>
          </a:p>
        </p:txBody>
      </p:sp>
      <p:pic>
        <p:nvPicPr>
          <p:cNvPr id="58" name="Picture 4" descr="Pen &amp; Pencil Clip Art">
            <a:extLst>
              <a:ext uri="{FF2B5EF4-FFF2-40B4-BE49-F238E27FC236}">
                <a16:creationId xmlns:a16="http://schemas.microsoft.com/office/drawing/2014/main" id="{C3113AFC-EFD5-4949-A392-C30F134C8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1402" y="3939882"/>
            <a:ext cx="957815" cy="865226"/>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8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Google Shape;176;p7" descr="Table for exercises">
            <a:extLst>
              <a:ext uri="{FF2B5EF4-FFF2-40B4-BE49-F238E27FC236}">
                <a16:creationId xmlns:a16="http://schemas.microsoft.com/office/drawing/2014/main" id="{F63FDC3F-2DAE-6D43-BAEE-71012C72C0D7}"/>
              </a:ext>
            </a:extLst>
          </p:cNvPr>
          <p:cNvGraphicFramePr/>
          <p:nvPr>
            <p:extLst>
              <p:ext uri="{D42A27DB-BD31-4B8C-83A1-F6EECF244321}">
                <p14:modId xmlns:p14="http://schemas.microsoft.com/office/powerpoint/2010/main" val="4055098399"/>
              </p:ext>
            </p:extLst>
          </p:nvPr>
        </p:nvGraphicFramePr>
        <p:xfrm>
          <a:off x="348706" y="1112251"/>
          <a:ext cx="11286245" cy="4586421"/>
        </p:xfrm>
        <a:graphic>
          <a:graphicData uri="http://schemas.openxmlformats.org/drawingml/2006/table">
            <a:tbl>
              <a:tblPr firstRow="1" bandRow="1">
                <a:noFill/>
              </a:tblPr>
              <a:tblGrid>
                <a:gridCol w="435065">
                  <a:extLst>
                    <a:ext uri="{9D8B030D-6E8A-4147-A177-3AD203B41FA5}">
                      <a16:colId xmlns:a16="http://schemas.microsoft.com/office/drawing/2014/main" val="20000"/>
                    </a:ext>
                  </a:extLst>
                </a:gridCol>
                <a:gridCol w="5364781">
                  <a:extLst>
                    <a:ext uri="{9D8B030D-6E8A-4147-A177-3AD203B41FA5}">
                      <a16:colId xmlns:a16="http://schemas.microsoft.com/office/drawing/2014/main" val="20001"/>
                    </a:ext>
                  </a:extLst>
                </a:gridCol>
                <a:gridCol w="609600">
                  <a:extLst>
                    <a:ext uri="{9D8B030D-6E8A-4147-A177-3AD203B41FA5}">
                      <a16:colId xmlns:a16="http://schemas.microsoft.com/office/drawing/2014/main" val="1537951546"/>
                    </a:ext>
                  </a:extLst>
                </a:gridCol>
                <a:gridCol w="4876799">
                  <a:extLst>
                    <a:ext uri="{9D8B030D-6E8A-4147-A177-3AD203B41FA5}">
                      <a16:colId xmlns:a16="http://schemas.microsoft.com/office/drawing/2014/main" val="20002"/>
                    </a:ext>
                  </a:extLst>
                </a:gridCol>
              </a:tblGrid>
              <a:tr h="1236093">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1</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r>
                        <a:rPr lang="en-GB" sz="2400" b="1">
                          <a:latin typeface="Century Gothic" panose="020B0502020202020204" pitchFamily="34" charset="0"/>
                        </a:rPr>
                        <a:t>       </a:t>
                      </a:r>
                      <a:endParaRPr sz="2400" b="1">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0"/>
                  </a:ext>
                </a:extLst>
              </a:tr>
              <a:tr h="1116776">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2</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1"/>
                  </a:ext>
                </a:extLst>
              </a:tr>
              <a:tr h="1116776">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3</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2"/>
                  </a:ext>
                </a:extLst>
              </a:tr>
              <a:tr h="1116776">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4</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3"/>
                  </a:ext>
                </a:extLst>
              </a:tr>
            </a:tbl>
          </a:graphicData>
        </a:graphic>
      </p:graphicFrame>
      <p:pic>
        <p:nvPicPr>
          <p:cNvPr id="6" name="Picture 5" descr="Illuminated, Light, Neon Light, Sign, Open, Entry">
            <a:extLst>
              <a:ext uri="{FF2B5EF4-FFF2-40B4-BE49-F238E27FC236}">
                <a16:creationId xmlns:a16="http://schemas.microsoft.com/office/drawing/2014/main" id="{934CCB39-81A9-E248-8D1D-5388AB1BC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8667" y="1220241"/>
            <a:ext cx="1254211" cy="83614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8" descr="Newspaper, Article, Journal, Headlines, News, Paper">
            <a:extLst>
              <a:ext uri="{FF2B5EF4-FFF2-40B4-BE49-F238E27FC236}">
                <a16:creationId xmlns:a16="http://schemas.microsoft.com/office/drawing/2014/main" id="{D997BDBE-80C3-D14E-9B6A-5C21D122E2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816" y="2381143"/>
            <a:ext cx="1060013" cy="91402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0" descr="Telephone, Sign, Symbol, Icon, Red, Phone, Isolated">
            <a:extLst>
              <a:ext uri="{FF2B5EF4-FFF2-40B4-BE49-F238E27FC236}">
                <a16:creationId xmlns:a16="http://schemas.microsoft.com/office/drawing/2014/main" id="{7B49370A-CF73-B94A-81BC-336CE24660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9704" y="4639347"/>
            <a:ext cx="794422" cy="794422"/>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Girl, Books, School, Reading, Learning, Happy">
            <a:extLst>
              <a:ext uri="{FF2B5EF4-FFF2-40B4-BE49-F238E27FC236}">
                <a16:creationId xmlns:a16="http://schemas.microsoft.com/office/drawing/2014/main" id="{B1CE632C-1C00-F14A-B509-6EEB92A282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5135" y="2460018"/>
            <a:ext cx="439250" cy="87850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Email, Fast, Service, Internet, Delivery, Icon, Symbol">
            <a:extLst>
              <a:ext uri="{FF2B5EF4-FFF2-40B4-BE49-F238E27FC236}">
                <a16:creationId xmlns:a16="http://schemas.microsoft.com/office/drawing/2014/main" id="{9179C470-CF0F-9443-8D4D-A90E3CAF55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2028" y="3609165"/>
            <a:ext cx="1295962" cy="739778"/>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Rectángulo 29">
            <a:extLst>
              <a:ext uri="{FF2B5EF4-FFF2-40B4-BE49-F238E27FC236}">
                <a16:creationId xmlns:a16="http://schemas.microsoft.com/office/drawing/2014/main" id="{D2324B6B-D32D-9B46-B2FF-79E1653AAF18}"/>
              </a:ext>
            </a:extLst>
          </p:cNvPr>
          <p:cNvSpPr/>
          <p:nvPr/>
        </p:nvSpPr>
        <p:spPr>
          <a:xfrm>
            <a:off x="7005516" y="1508885"/>
            <a:ext cx="2974017" cy="430887"/>
          </a:xfrm>
          <a:prstGeom prst="rect">
            <a:avLst/>
          </a:prstGeom>
        </p:spPr>
        <p:txBody>
          <a:bodyPr wrap="square">
            <a:spAutoFit/>
          </a:bodyPr>
          <a:lstStyle/>
          <a:p>
            <a:r>
              <a:rPr lang="en-GB" sz="2200" dirty="0">
                <a:solidFill>
                  <a:srgbClr val="5B9BD5">
                    <a:lumMod val="50000"/>
                  </a:srgbClr>
                </a:solidFill>
                <a:latin typeface="Century Gothic" panose="020B0502020202020204" pitchFamily="34" charset="0"/>
              </a:rPr>
              <a:t>Abren un mensaje.</a:t>
            </a:r>
          </a:p>
        </p:txBody>
      </p:sp>
      <p:sp>
        <p:nvSpPr>
          <p:cNvPr id="31" name="Rectángulo 30">
            <a:extLst>
              <a:ext uri="{FF2B5EF4-FFF2-40B4-BE49-F238E27FC236}">
                <a16:creationId xmlns:a16="http://schemas.microsoft.com/office/drawing/2014/main" id="{7D6B858E-23D1-5D48-A6CE-1EA600E34AA2}"/>
              </a:ext>
            </a:extLst>
          </p:cNvPr>
          <p:cNvSpPr/>
          <p:nvPr/>
        </p:nvSpPr>
        <p:spPr>
          <a:xfrm>
            <a:off x="7005517" y="2683824"/>
            <a:ext cx="2974017" cy="430887"/>
          </a:xfrm>
          <a:prstGeom prst="rect">
            <a:avLst/>
          </a:prstGeom>
        </p:spPr>
        <p:txBody>
          <a:bodyPr wrap="square">
            <a:spAutoFit/>
          </a:bodyPr>
          <a:lstStyle/>
          <a:p>
            <a:r>
              <a:rPr lang="en-GB" sz="2200" dirty="0">
                <a:solidFill>
                  <a:srgbClr val="5B9BD5">
                    <a:lumMod val="50000"/>
                  </a:srgbClr>
                </a:solidFill>
                <a:latin typeface="Century Gothic" panose="020B0502020202020204" pitchFamily="34" charset="0"/>
              </a:rPr>
              <a:t>Lee el periódico.</a:t>
            </a:r>
          </a:p>
        </p:txBody>
      </p:sp>
      <p:sp>
        <p:nvSpPr>
          <p:cNvPr id="32" name="Rectángulo 31">
            <a:extLst>
              <a:ext uri="{FF2B5EF4-FFF2-40B4-BE49-F238E27FC236}">
                <a16:creationId xmlns:a16="http://schemas.microsoft.com/office/drawing/2014/main" id="{EFDAED20-4789-3740-B5C1-D740CB634B13}"/>
              </a:ext>
            </a:extLst>
          </p:cNvPr>
          <p:cNvSpPr/>
          <p:nvPr/>
        </p:nvSpPr>
        <p:spPr>
          <a:xfrm>
            <a:off x="7005517" y="3749413"/>
            <a:ext cx="4685479" cy="430887"/>
          </a:xfrm>
          <a:prstGeom prst="rect">
            <a:avLst/>
          </a:prstGeom>
        </p:spPr>
        <p:txBody>
          <a:bodyPr wrap="square">
            <a:spAutoFit/>
          </a:bodyPr>
          <a:lstStyle/>
          <a:p>
            <a:r>
              <a:rPr lang="en-GB" sz="2200" dirty="0">
                <a:solidFill>
                  <a:srgbClr val="5B9BD5">
                    <a:lumMod val="50000"/>
                  </a:srgbClr>
                </a:solidFill>
                <a:latin typeface="Century Gothic" panose="020B0502020202020204" pitchFamily="34" charset="0"/>
              </a:rPr>
              <a:t>Escriben un correo electrónico.</a:t>
            </a:r>
          </a:p>
        </p:txBody>
      </p:sp>
      <p:sp>
        <p:nvSpPr>
          <p:cNvPr id="33" name="Rectángulo 32">
            <a:extLst>
              <a:ext uri="{FF2B5EF4-FFF2-40B4-BE49-F238E27FC236}">
                <a16:creationId xmlns:a16="http://schemas.microsoft.com/office/drawing/2014/main" id="{441D81A3-BE43-7143-A684-23D3B2709820}"/>
              </a:ext>
            </a:extLst>
          </p:cNvPr>
          <p:cNvSpPr/>
          <p:nvPr/>
        </p:nvSpPr>
        <p:spPr>
          <a:xfrm>
            <a:off x="7005518" y="4859826"/>
            <a:ext cx="4685479" cy="430887"/>
          </a:xfrm>
          <a:prstGeom prst="rect">
            <a:avLst/>
          </a:prstGeom>
        </p:spPr>
        <p:txBody>
          <a:bodyPr wrap="square">
            <a:spAutoFit/>
          </a:bodyPr>
          <a:lstStyle/>
          <a:p>
            <a:r>
              <a:rPr lang="en-GB" sz="2200" dirty="0">
                <a:solidFill>
                  <a:srgbClr val="5B9BD5">
                    <a:lumMod val="50000"/>
                  </a:srgbClr>
                </a:solidFill>
                <a:latin typeface="Century Gothic" panose="020B0502020202020204" pitchFamily="34" charset="0"/>
              </a:rPr>
              <a:t>Reciben una llamada.</a:t>
            </a:r>
          </a:p>
        </p:txBody>
      </p:sp>
      <p:pic>
        <p:nvPicPr>
          <p:cNvPr id="34" name="Imagen 33">
            <a:extLst>
              <a:ext uri="{FF2B5EF4-FFF2-40B4-BE49-F238E27FC236}">
                <a16:creationId xmlns:a16="http://schemas.microsoft.com/office/drawing/2014/main" id="{0E1E7C48-08A8-6A43-9432-51C1F79DD6F9}"/>
              </a:ext>
            </a:extLst>
          </p:cNvPr>
          <p:cNvPicPr>
            <a:picLocks noChangeAspect="1"/>
          </p:cNvPicPr>
          <p:nvPr/>
        </p:nvPicPr>
        <p:blipFill>
          <a:blip r:embed="rId8"/>
          <a:stretch>
            <a:fillRect/>
          </a:stretch>
        </p:blipFill>
        <p:spPr>
          <a:xfrm>
            <a:off x="3350710" y="3519672"/>
            <a:ext cx="725592" cy="827285"/>
          </a:xfrm>
          <a:prstGeom prst="rect">
            <a:avLst/>
          </a:prstGeom>
        </p:spPr>
      </p:pic>
      <p:pic>
        <p:nvPicPr>
          <p:cNvPr id="35" name="Picture 4" descr="Reply, E-Mail, Email, Letter, Post, Icon, Arrow, Blue">
            <a:extLst>
              <a:ext uri="{FF2B5EF4-FFF2-40B4-BE49-F238E27FC236}">
                <a16:creationId xmlns:a16="http://schemas.microsoft.com/office/drawing/2014/main" id="{14B879F3-E4CA-4849-A027-3A732F3570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5115" y="4695136"/>
            <a:ext cx="725592" cy="588318"/>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11">
            <a:extLst>
              <a:ext uri="{FF2B5EF4-FFF2-40B4-BE49-F238E27FC236}">
                <a16:creationId xmlns:a16="http://schemas.microsoft.com/office/drawing/2014/main" id="{4BFD6FF1-7EDF-024C-8D66-DDFB7D28962F}"/>
              </a:ext>
            </a:extLst>
          </p:cNvPr>
          <p:cNvSpPr txBox="1"/>
          <p:nvPr/>
        </p:nvSpPr>
        <p:spPr>
          <a:xfrm>
            <a:off x="3036088" y="5183149"/>
            <a:ext cx="1700990" cy="400110"/>
          </a:xfrm>
          <a:prstGeom prst="rect">
            <a:avLst/>
          </a:prstGeom>
          <a:noFill/>
        </p:spPr>
        <p:txBody>
          <a:bodyPr wrap="square" rtlCol="0">
            <a:spAutoFit/>
          </a:bodyPr>
          <a:lstStyle/>
          <a:p>
            <a:pPr algn="ctr"/>
            <a:r>
              <a:rPr lang="en-GB" sz="2000" dirty="0">
                <a:solidFill>
                  <a:srgbClr val="5B9BD5">
                    <a:lumMod val="50000"/>
                  </a:srgbClr>
                </a:solidFill>
                <a:latin typeface="Century Gothic" panose="020B0502020202020204" pitchFamily="34" charset="0"/>
              </a:rPr>
              <a:t>[to receive]</a:t>
            </a:r>
          </a:p>
        </p:txBody>
      </p:sp>
      <p:pic>
        <p:nvPicPr>
          <p:cNvPr id="25" name="Picture 6" descr="Balloon, Message, Talk, Say, Communication, Chat">
            <a:extLst>
              <a:ext uri="{FF2B5EF4-FFF2-40B4-BE49-F238E27FC236}">
                <a16:creationId xmlns:a16="http://schemas.microsoft.com/office/drawing/2014/main" id="{1603DF97-9003-9843-867E-C45FCABB2B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41123" y="1237916"/>
            <a:ext cx="742339" cy="59987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11">
            <a:extLst>
              <a:ext uri="{FF2B5EF4-FFF2-40B4-BE49-F238E27FC236}">
                <a16:creationId xmlns:a16="http://schemas.microsoft.com/office/drawing/2014/main" id="{03F68FD1-943A-3044-93C4-0F4D33CFB862}"/>
              </a:ext>
            </a:extLst>
          </p:cNvPr>
          <p:cNvSpPr txBox="1"/>
          <p:nvPr/>
        </p:nvSpPr>
        <p:spPr>
          <a:xfrm>
            <a:off x="4502961" y="1774274"/>
            <a:ext cx="1544061" cy="400110"/>
          </a:xfrm>
          <a:prstGeom prst="rect">
            <a:avLst/>
          </a:prstGeom>
          <a:noFill/>
        </p:spPr>
        <p:txBody>
          <a:bodyPr wrap="square" rtlCol="0">
            <a:spAutoFit/>
          </a:bodyPr>
          <a:lstStyle/>
          <a:p>
            <a:pPr algn="ctr"/>
            <a:r>
              <a:rPr lang="en-GB" sz="2000" dirty="0">
                <a:solidFill>
                  <a:srgbClr val="5B9BD5">
                    <a:lumMod val="50000"/>
                  </a:srgbClr>
                </a:solidFill>
                <a:latin typeface="Century Gothic" panose="020B0502020202020204" pitchFamily="34" charset="0"/>
              </a:rPr>
              <a:t>[message]</a:t>
            </a:r>
          </a:p>
        </p:txBody>
      </p:sp>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5803" y="1270504"/>
            <a:ext cx="1029331" cy="892086"/>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5803" y="3548887"/>
            <a:ext cx="1029331" cy="892086"/>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5802" y="4702281"/>
            <a:ext cx="1029331" cy="892086"/>
          </a:xfrm>
          <a:prstGeom prst="rect">
            <a:avLst/>
          </a:prstGeom>
        </p:spPr>
      </p:pic>
      <p:sp>
        <p:nvSpPr>
          <p:cNvPr id="39" name="TextBox 11">
            <a:extLst>
              <a:ext uri="{FF2B5EF4-FFF2-40B4-BE49-F238E27FC236}">
                <a16:creationId xmlns:a16="http://schemas.microsoft.com/office/drawing/2014/main" id="{4BFD6FF1-7EDF-024C-8D66-DDFB7D28962F}"/>
              </a:ext>
            </a:extLst>
          </p:cNvPr>
          <p:cNvSpPr txBox="1"/>
          <p:nvPr/>
        </p:nvSpPr>
        <p:spPr>
          <a:xfrm>
            <a:off x="3181882" y="2666876"/>
            <a:ext cx="1409402" cy="400110"/>
          </a:xfrm>
          <a:prstGeom prst="rect">
            <a:avLst/>
          </a:prstGeom>
          <a:noFill/>
        </p:spPr>
        <p:txBody>
          <a:bodyPr wrap="square" rtlCol="0">
            <a:spAutoFit/>
          </a:bodyPr>
          <a:lstStyle/>
          <a:p>
            <a:pPr algn="ctr"/>
            <a:r>
              <a:rPr lang="en-GB" sz="2000" dirty="0">
                <a:solidFill>
                  <a:srgbClr val="5B9BD5">
                    <a:lumMod val="50000"/>
                  </a:srgbClr>
                </a:solidFill>
                <a:latin typeface="Century Gothic" panose="020B0502020202020204" pitchFamily="34" charset="0"/>
              </a:rPr>
              <a:t>[to read]</a:t>
            </a:r>
          </a:p>
        </p:txBody>
      </p:sp>
      <p:sp>
        <p:nvSpPr>
          <p:cNvPr id="5" name="Title 4"/>
          <p:cNvSpPr>
            <a:spLocks noGrp="1"/>
          </p:cNvSpPr>
          <p:nvPr>
            <p:ph type="title"/>
          </p:nvPr>
        </p:nvSpPr>
        <p:spPr>
          <a:xfrm flipV="1">
            <a:off x="11167672" y="394137"/>
            <a:ext cx="269823" cy="45719"/>
          </a:xfrm>
        </p:spPr>
        <p:txBody>
          <a:bodyPr>
            <a:noAutofit/>
          </a:bodyPr>
          <a:lstStyle/>
          <a:p>
            <a:r>
              <a:rPr lang="en-GB" sz="100" b="1" dirty="0">
                <a:solidFill>
                  <a:schemeClr val="bg1"/>
                </a:solidFill>
                <a:latin typeface="Century Gothic" panose="020B0502020202020204" pitchFamily="34" charset="0"/>
              </a:rPr>
              <a:t>escribir</a:t>
            </a:r>
          </a:p>
        </p:txBody>
      </p:sp>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2783" y="3644115"/>
            <a:ext cx="738951" cy="701631"/>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5113" y="2526948"/>
            <a:ext cx="738951" cy="701631"/>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275" y="1365732"/>
            <a:ext cx="738951" cy="701631"/>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5113" y="4793503"/>
            <a:ext cx="738951" cy="701631"/>
          </a:xfrm>
          <a:prstGeom prst="rect">
            <a:avLst/>
          </a:prstGeom>
        </p:spPr>
      </p:pic>
      <p:sp>
        <p:nvSpPr>
          <p:cNvPr id="46"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637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176;p7" descr="Table for exercises">
            <a:extLst>
              <a:ext uri="{FF2B5EF4-FFF2-40B4-BE49-F238E27FC236}">
                <a16:creationId xmlns:a16="http://schemas.microsoft.com/office/drawing/2014/main" id="{F63FDC3F-2DAE-6D43-BAEE-71012C72C0D7}"/>
              </a:ext>
            </a:extLst>
          </p:cNvPr>
          <p:cNvGraphicFramePr/>
          <p:nvPr>
            <p:extLst>
              <p:ext uri="{D42A27DB-BD31-4B8C-83A1-F6EECF244321}">
                <p14:modId xmlns:p14="http://schemas.microsoft.com/office/powerpoint/2010/main" val="4202032439"/>
              </p:ext>
            </p:extLst>
          </p:nvPr>
        </p:nvGraphicFramePr>
        <p:xfrm>
          <a:off x="348706" y="1112251"/>
          <a:ext cx="11286245" cy="4586421"/>
        </p:xfrm>
        <a:graphic>
          <a:graphicData uri="http://schemas.openxmlformats.org/drawingml/2006/table">
            <a:tbl>
              <a:tblPr firstRow="1" bandRow="1">
                <a:noFill/>
              </a:tblPr>
              <a:tblGrid>
                <a:gridCol w="435065">
                  <a:extLst>
                    <a:ext uri="{9D8B030D-6E8A-4147-A177-3AD203B41FA5}">
                      <a16:colId xmlns:a16="http://schemas.microsoft.com/office/drawing/2014/main" val="20000"/>
                    </a:ext>
                  </a:extLst>
                </a:gridCol>
                <a:gridCol w="5364781">
                  <a:extLst>
                    <a:ext uri="{9D8B030D-6E8A-4147-A177-3AD203B41FA5}">
                      <a16:colId xmlns:a16="http://schemas.microsoft.com/office/drawing/2014/main" val="20001"/>
                    </a:ext>
                  </a:extLst>
                </a:gridCol>
                <a:gridCol w="609600">
                  <a:extLst>
                    <a:ext uri="{9D8B030D-6E8A-4147-A177-3AD203B41FA5}">
                      <a16:colId xmlns:a16="http://schemas.microsoft.com/office/drawing/2014/main" val="1537951546"/>
                    </a:ext>
                  </a:extLst>
                </a:gridCol>
                <a:gridCol w="4876799">
                  <a:extLst>
                    <a:ext uri="{9D8B030D-6E8A-4147-A177-3AD203B41FA5}">
                      <a16:colId xmlns:a16="http://schemas.microsoft.com/office/drawing/2014/main" val="20002"/>
                    </a:ext>
                  </a:extLst>
                </a:gridCol>
              </a:tblGrid>
              <a:tr h="1236093">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5</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r>
                        <a:rPr lang="en-GB" sz="2400" b="1">
                          <a:latin typeface="Century Gothic" panose="020B0502020202020204" pitchFamily="34" charset="0"/>
                        </a:rPr>
                        <a:t>       </a:t>
                      </a:r>
                      <a:endParaRPr sz="2400" b="1">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0"/>
                  </a:ext>
                </a:extLst>
              </a:tr>
              <a:tr h="1116776">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6</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1"/>
                  </a:ext>
                </a:extLst>
              </a:tr>
              <a:tr h="1116776">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7</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2"/>
                  </a:ext>
                </a:extLst>
              </a:tr>
              <a:tr h="1116776">
                <a:tc>
                  <a:txBody>
                    <a:bodyPr/>
                    <a:lstStyle/>
                    <a:p>
                      <a:pPr marL="0" marR="0" lvl="0" indent="0" algn="ctr" rtl="0">
                        <a:lnSpc>
                          <a:spcPct val="200000"/>
                        </a:lnSpc>
                        <a:spcBef>
                          <a:spcPts val="0"/>
                        </a:spcBef>
                        <a:spcAft>
                          <a:spcPts val="0"/>
                        </a:spcAft>
                        <a:buNone/>
                      </a:pPr>
                      <a:r>
                        <a:rPr lang="en-GB" sz="2400" b="1" dirty="0">
                          <a:solidFill>
                            <a:schemeClr val="accent1">
                              <a:lumMod val="50000"/>
                            </a:schemeClr>
                          </a:solidFill>
                          <a:latin typeface="Century Gothic" panose="020B0502020202020204" pitchFamily="34" charset="0"/>
                          <a:ea typeface="Century"/>
                          <a:cs typeface="Century"/>
                          <a:sym typeface="Century"/>
                        </a:rPr>
                        <a:t>8</a:t>
                      </a:r>
                      <a:endParaRPr sz="2400" b="1" dirty="0">
                        <a:solidFill>
                          <a:schemeClr val="accent1">
                            <a:lumMod val="50000"/>
                          </a:schemeClr>
                        </a:solidFill>
                        <a:latin typeface="Century Gothic" panose="020B0502020202020204" pitchFamily="34" charset="0"/>
                        <a:ea typeface="Century"/>
                        <a:cs typeface="Century"/>
                        <a:sym typeface="Century"/>
                      </a:endParaRPr>
                    </a:p>
                  </a:txBody>
                  <a:tcPr marL="91450" marR="91450" marT="45725" marB="45725" anchor="ctr"/>
                </a:tc>
                <a:tc>
                  <a:txBody>
                    <a:bodyPr/>
                    <a:lstStyle/>
                    <a:p>
                      <a:pPr marL="0" marR="0" lvl="0" indent="0" algn="l" rtl="0">
                        <a:lnSpc>
                          <a:spcPct val="200000"/>
                        </a:lnSpc>
                        <a:spcBef>
                          <a:spcPts val="0"/>
                        </a:spcBef>
                        <a:spcAft>
                          <a:spcPts val="0"/>
                        </a:spcAft>
                        <a:buNone/>
                      </a:pPr>
                      <a:endParaRPr sz="2400" b="1">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tc>
                  <a:txBody>
                    <a:bodyPr/>
                    <a:lstStyle/>
                    <a:p>
                      <a:pPr marL="0" marR="0" lvl="0" indent="0" algn="l" rtl="0">
                        <a:lnSpc>
                          <a:spcPct val="200000"/>
                        </a:lnSpc>
                        <a:spcBef>
                          <a:spcPts val="0"/>
                        </a:spcBef>
                        <a:spcAft>
                          <a:spcPts val="0"/>
                        </a:spcAft>
                        <a:buNone/>
                      </a:pPr>
                      <a:endParaRPr sz="2400" b="1" dirty="0">
                        <a:latin typeface="Century Gothic" panose="020B0502020202020204" pitchFamily="34" charset="0"/>
                        <a:ea typeface="Century"/>
                        <a:cs typeface="Century"/>
                        <a:sym typeface="Century"/>
                      </a:endParaRPr>
                    </a:p>
                  </a:txBody>
                  <a:tcPr marL="91450" marR="91450" marT="45725" marB="45725"/>
                </a:tc>
                <a:extLst>
                  <a:ext uri="{0D108BD9-81ED-4DB2-BD59-A6C34878D82A}">
                    <a16:rowId xmlns:a16="http://schemas.microsoft.com/office/drawing/2014/main" val="10003"/>
                  </a:ext>
                </a:extLst>
              </a:tr>
            </a:tbl>
          </a:graphicData>
        </a:graphic>
      </p:graphicFrame>
      <p:pic>
        <p:nvPicPr>
          <p:cNvPr id="23" name="Picture 4" descr="Letters, Stamps, Timbre">
            <a:extLst>
              <a:ext uri="{FF2B5EF4-FFF2-40B4-BE49-F238E27FC236}">
                <a16:creationId xmlns:a16="http://schemas.microsoft.com/office/drawing/2014/main" id="{D6049D07-80A5-B24F-A09A-F77802A6FE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104" y="1207144"/>
            <a:ext cx="1497973" cy="74898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Girl, Books, School, Reading, Learning, Happy">
            <a:extLst>
              <a:ext uri="{FF2B5EF4-FFF2-40B4-BE49-F238E27FC236}">
                <a16:creationId xmlns:a16="http://schemas.microsoft.com/office/drawing/2014/main" id="{BB468803-6E22-164C-876E-F5C06C9E5F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1049" y="3615825"/>
            <a:ext cx="439250" cy="87850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4" descr="Reply, E-Mail, Email, Letter, Post, Icon, Arrow, Blue">
            <a:extLst>
              <a:ext uri="{FF2B5EF4-FFF2-40B4-BE49-F238E27FC236}">
                <a16:creationId xmlns:a16="http://schemas.microsoft.com/office/drawing/2014/main" id="{0C2F444E-BB11-7840-BE98-CAD38E6F3F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2985" y="2481945"/>
            <a:ext cx="725592" cy="588318"/>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11">
            <a:extLst>
              <a:ext uri="{FF2B5EF4-FFF2-40B4-BE49-F238E27FC236}">
                <a16:creationId xmlns:a16="http://schemas.microsoft.com/office/drawing/2014/main" id="{D897FDF8-BD7F-1A4A-9799-E4E09464A94D}"/>
              </a:ext>
            </a:extLst>
          </p:cNvPr>
          <p:cNvSpPr txBox="1"/>
          <p:nvPr/>
        </p:nvSpPr>
        <p:spPr>
          <a:xfrm>
            <a:off x="2531217" y="2993174"/>
            <a:ext cx="1752901"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receive]</a:t>
            </a:r>
          </a:p>
        </p:txBody>
      </p:sp>
      <p:pic>
        <p:nvPicPr>
          <p:cNvPr id="34" name="Imagen 33">
            <a:extLst>
              <a:ext uri="{FF2B5EF4-FFF2-40B4-BE49-F238E27FC236}">
                <a16:creationId xmlns:a16="http://schemas.microsoft.com/office/drawing/2014/main" id="{4BBEB734-7EFE-0147-BB61-EFCFD60A061E}"/>
              </a:ext>
            </a:extLst>
          </p:cNvPr>
          <p:cNvPicPr>
            <a:picLocks noChangeAspect="1"/>
          </p:cNvPicPr>
          <p:nvPr/>
        </p:nvPicPr>
        <p:blipFill>
          <a:blip r:embed="rId6"/>
          <a:stretch>
            <a:fillRect/>
          </a:stretch>
        </p:blipFill>
        <p:spPr>
          <a:xfrm>
            <a:off x="3052985" y="1207144"/>
            <a:ext cx="725592" cy="827285"/>
          </a:xfrm>
          <a:prstGeom prst="rect">
            <a:avLst/>
          </a:prstGeom>
        </p:spPr>
      </p:pic>
      <p:pic>
        <p:nvPicPr>
          <p:cNvPr id="19" name="Imagen 18">
            <a:extLst>
              <a:ext uri="{FF2B5EF4-FFF2-40B4-BE49-F238E27FC236}">
                <a16:creationId xmlns:a16="http://schemas.microsoft.com/office/drawing/2014/main" id="{4145C278-A708-864D-94A3-A5523FBE2009}"/>
              </a:ext>
            </a:extLst>
          </p:cNvPr>
          <p:cNvPicPr>
            <a:picLocks noChangeAspect="1"/>
          </p:cNvPicPr>
          <p:nvPr/>
        </p:nvPicPr>
        <p:blipFill>
          <a:blip r:embed="rId7"/>
          <a:stretch>
            <a:fillRect/>
          </a:stretch>
        </p:blipFill>
        <p:spPr>
          <a:xfrm>
            <a:off x="2922556" y="4652792"/>
            <a:ext cx="607108" cy="615276"/>
          </a:xfrm>
          <a:prstGeom prst="rect">
            <a:avLst/>
          </a:prstGeom>
        </p:spPr>
      </p:pic>
      <p:sp>
        <p:nvSpPr>
          <p:cNvPr id="36" name="TextBox 11">
            <a:extLst>
              <a:ext uri="{FF2B5EF4-FFF2-40B4-BE49-F238E27FC236}">
                <a16:creationId xmlns:a16="http://schemas.microsoft.com/office/drawing/2014/main" id="{21C1E050-DA4B-5548-AB49-996BA1D37664}"/>
              </a:ext>
            </a:extLst>
          </p:cNvPr>
          <p:cNvSpPr txBox="1"/>
          <p:nvPr/>
        </p:nvSpPr>
        <p:spPr>
          <a:xfrm>
            <a:off x="2521409" y="5242325"/>
            <a:ext cx="1409402"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learn]</a:t>
            </a:r>
          </a:p>
        </p:txBody>
      </p:sp>
      <p:sp>
        <p:nvSpPr>
          <p:cNvPr id="37" name="Rectángulo 36">
            <a:extLst>
              <a:ext uri="{FF2B5EF4-FFF2-40B4-BE49-F238E27FC236}">
                <a16:creationId xmlns:a16="http://schemas.microsoft.com/office/drawing/2014/main" id="{CA4FA387-B1E6-3B40-8880-ED1F0969131A}"/>
              </a:ext>
            </a:extLst>
          </p:cNvPr>
          <p:cNvSpPr/>
          <p:nvPr/>
        </p:nvSpPr>
        <p:spPr>
          <a:xfrm>
            <a:off x="7000486" y="1552641"/>
            <a:ext cx="2974017" cy="430887"/>
          </a:xfrm>
          <a:prstGeom prst="rect">
            <a:avLst/>
          </a:prstGeom>
        </p:spPr>
        <p:txBody>
          <a:bodyPr wrap="square">
            <a:spAutoFit/>
          </a:bodyPr>
          <a:lstStyle/>
          <a:p>
            <a:pPr lvl="0"/>
            <a:r>
              <a:rPr lang="en-GB" sz="2200" dirty="0">
                <a:solidFill>
                  <a:schemeClr val="accent1">
                    <a:lumMod val="50000"/>
                  </a:schemeClr>
                </a:solidFill>
                <a:latin typeface="Century Gothic" panose="020B0502020202020204" pitchFamily="34" charset="0"/>
              </a:rPr>
              <a:t>Escribe una carta.</a:t>
            </a:r>
          </a:p>
        </p:txBody>
      </p:sp>
      <p:sp>
        <p:nvSpPr>
          <p:cNvPr id="38" name="Rectángulo 37">
            <a:extLst>
              <a:ext uri="{FF2B5EF4-FFF2-40B4-BE49-F238E27FC236}">
                <a16:creationId xmlns:a16="http://schemas.microsoft.com/office/drawing/2014/main" id="{532D1287-680B-2745-91B8-EEB1A8B5D6D4}"/>
              </a:ext>
            </a:extLst>
          </p:cNvPr>
          <p:cNvSpPr/>
          <p:nvPr/>
        </p:nvSpPr>
        <p:spPr>
          <a:xfrm>
            <a:off x="7000486" y="2714491"/>
            <a:ext cx="2974017" cy="430887"/>
          </a:xfrm>
          <a:prstGeom prst="rect">
            <a:avLst/>
          </a:prstGeom>
        </p:spPr>
        <p:txBody>
          <a:bodyPr wrap="square">
            <a:spAutoFit/>
          </a:bodyPr>
          <a:lstStyle/>
          <a:p>
            <a:pPr lvl="0"/>
            <a:r>
              <a:rPr lang="en-GB" sz="2200" dirty="0">
                <a:solidFill>
                  <a:schemeClr val="accent1">
                    <a:lumMod val="50000"/>
                  </a:schemeClr>
                </a:solidFill>
                <a:latin typeface="Century Gothic" panose="020B0502020202020204" pitchFamily="34" charset="0"/>
              </a:rPr>
              <a:t>Recibe un mensaje.</a:t>
            </a:r>
          </a:p>
        </p:txBody>
      </p:sp>
      <p:sp>
        <p:nvSpPr>
          <p:cNvPr id="39" name="Rectángulo 38">
            <a:extLst>
              <a:ext uri="{FF2B5EF4-FFF2-40B4-BE49-F238E27FC236}">
                <a16:creationId xmlns:a16="http://schemas.microsoft.com/office/drawing/2014/main" id="{6094FBA9-981D-8841-BEB6-2467A785C417}"/>
              </a:ext>
            </a:extLst>
          </p:cNvPr>
          <p:cNvSpPr/>
          <p:nvPr/>
        </p:nvSpPr>
        <p:spPr>
          <a:xfrm>
            <a:off x="6956398" y="3824500"/>
            <a:ext cx="4227146" cy="430887"/>
          </a:xfrm>
          <a:prstGeom prst="rect">
            <a:avLst/>
          </a:prstGeom>
        </p:spPr>
        <p:txBody>
          <a:bodyPr wrap="square">
            <a:spAutoFit/>
          </a:bodyPr>
          <a:lstStyle/>
          <a:p>
            <a:pPr lvl="0"/>
            <a:r>
              <a:rPr lang="en-GB" sz="2200" dirty="0">
                <a:solidFill>
                  <a:schemeClr val="accent1">
                    <a:lumMod val="50000"/>
                  </a:schemeClr>
                </a:solidFill>
                <a:latin typeface="Century Gothic" panose="020B0502020202020204" pitchFamily="34" charset="0"/>
              </a:rPr>
              <a:t>Leen correos electrónicos.</a:t>
            </a:r>
          </a:p>
        </p:txBody>
      </p:sp>
      <p:sp>
        <p:nvSpPr>
          <p:cNvPr id="40" name="Rectángulo 39">
            <a:extLst>
              <a:ext uri="{FF2B5EF4-FFF2-40B4-BE49-F238E27FC236}">
                <a16:creationId xmlns:a16="http://schemas.microsoft.com/office/drawing/2014/main" id="{C871F919-8891-E44B-B7F5-F00D2269129F}"/>
              </a:ext>
            </a:extLst>
          </p:cNvPr>
          <p:cNvSpPr/>
          <p:nvPr/>
        </p:nvSpPr>
        <p:spPr>
          <a:xfrm>
            <a:off x="7000486" y="4986350"/>
            <a:ext cx="2974017" cy="430887"/>
          </a:xfrm>
          <a:prstGeom prst="rect">
            <a:avLst/>
          </a:prstGeom>
        </p:spPr>
        <p:txBody>
          <a:bodyPr wrap="square">
            <a:spAutoFit/>
          </a:bodyPr>
          <a:lstStyle/>
          <a:p>
            <a:pPr lvl="0"/>
            <a:r>
              <a:rPr lang="en-GB" sz="2200" dirty="0">
                <a:solidFill>
                  <a:schemeClr val="accent1">
                    <a:lumMod val="50000"/>
                  </a:schemeClr>
                </a:solidFill>
                <a:latin typeface="Century Gothic" panose="020B0502020202020204" pitchFamily="34" charset="0"/>
              </a:rPr>
              <a:t>Aprende ciencias.</a:t>
            </a:r>
          </a:p>
        </p:txBody>
      </p:sp>
      <p:pic>
        <p:nvPicPr>
          <p:cNvPr id="41" name="Picture 6" descr="Balloon, Message, Talk, Say, Communication, Chat">
            <a:extLst>
              <a:ext uri="{FF2B5EF4-FFF2-40B4-BE49-F238E27FC236}">
                <a16:creationId xmlns:a16="http://schemas.microsoft.com/office/drawing/2014/main" id="{FF87D88C-7B7D-AC4B-98F1-FFBD8A80F7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7537" y="2456816"/>
            <a:ext cx="742339" cy="599870"/>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11">
            <a:extLst>
              <a:ext uri="{FF2B5EF4-FFF2-40B4-BE49-F238E27FC236}">
                <a16:creationId xmlns:a16="http://schemas.microsoft.com/office/drawing/2014/main" id="{B08940EC-6346-2A4E-93B7-8226A4713406}"/>
              </a:ext>
            </a:extLst>
          </p:cNvPr>
          <p:cNvSpPr txBox="1"/>
          <p:nvPr/>
        </p:nvSpPr>
        <p:spPr>
          <a:xfrm>
            <a:off x="4499376" y="2993174"/>
            <a:ext cx="1582110"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[message]</a:t>
            </a:r>
          </a:p>
        </p:txBody>
      </p:sp>
      <p:pic>
        <p:nvPicPr>
          <p:cNvPr id="43" name="Imagen 42">
            <a:extLst>
              <a:ext uri="{FF2B5EF4-FFF2-40B4-BE49-F238E27FC236}">
                <a16:creationId xmlns:a16="http://schemas.microsoft.com/office/drawing/2014/main" id="{7F75851A-3648-AF47-8F19-98DBB9B12793}"/>
              </a:ext>
            </a:extLst>
          </p:cNvPr>
          <p:cNvPicPr>
            <a:picLocks noChangeAspect="1"/>
          </p:cNvPicPr>
          <p:nvPr/>
        </p:nvPicPr>
        <p:blipFill>
          <a:blip r:embed="rId9"/>
          <a:stretch>
            <a:fillRect/>
          </a:stretch>
        </p:blipFill>
        <p:spPr>
          <a:xfrm>
            <a:off x="4939989" y="4652792"/>
            <a:ext cx="523374" cy="615276"/>
          </a:xfrm>
          <a:prstGeom prst="rect">
            <a:avLst/>
          </a:prstGeom>
        </p:spPr>
      </p:pic>
      <p:sp>
        <p:nvSpPr>
          <p:cNvPr id="44" name="TextBox 11">
            <a:extLst>
              <a:ext uri="{FF2B5EF4-FFF2-40B4-BE49-F238E27FC236}">
                <a16:creationId xmlns:a16="http://schemas.microsoft.com/office/drawing/2014/main" id="{671A92E0-3EC3-2948-9A36-838C94E1965F}"/>
              </a:ext>
            </a:extLst>
          </p:cNvPr>
          <p:cNvSpPr txBox="1"/>
          <p:nvPr/>
        </p:nvSpPr>
        <p:spPr>
          <a:xfrm>
            <a:off x="4495000" y="5242325"/>
            <a:ext cx="1409402"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[ciencias]</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2783" y="3644115"/>
            <a:ext cx="738951" cy="701631"/>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113" y="2526948"/>
            <a:ext cx="738951" cy="701631"/>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275" y="1365732"/>
            <a:ext cx="738951" cy="701631"/>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113" y="4793503"/>
            <a:ext cx="738951" cy="701631"/>
          </a:xfrm>
          <a:prstGeom prst="rect">
            <a:avLst/>
          </a:prstGeom>
        </p:spPr>
      </p:pic>
      <p:sp>
        <p:nvSpPr>
          <p:cNvPr id="35" name="TextBox 11">
            <a:extLst>
              <a:ext uri="{FF2B5EF4-FFF2-40B4-BE49-F238E27FC236}">
                <a16:creationId xmlns:a16="http://schemas.microsoft.com/office/drawing/2014/main" id="{4BFD6FF1-7EDF-024C-8D66-DDFB7D28962F}"/>
              </a:ext>
            </a:extLst>
          </p:cNvPr>
          <p:cNvSpPr txBox="1"/>
          <p:nvPr/>
        </p:nvSpPr>
        <p:spPr>
          <a:xfrm>
            <a:off x="3228182" y="3870343"/>
            <a:ext cx="1409402"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read]</a:t>
            </a:r>
          </a:p>
        </p:txBody>
      </p:sp>
      <p:sp>
        <p:nvSpPr>
          <p:cNvPr id="2" name="Título 1">
            <a:extLst>
              <a:ext uri="{FF2B5EF4-FFF2-40B4-BE49-F238E27FC236}">
                <a16:creationId xmlns:a16="http://schemas.microsoft.com/office/drawing/2014/main" id="{539D8502-3112-CE47-A40D-7E5CB87781DD}"/>
              </a:ext>
            </a:extLst>
          </p:cNvPr>
          <p:cNvSpPr>
            <a:spLocks noGrp="1"/>
          </p:cNvSpPr>
          <p:nvPr>
            <p:ph type="title"/>
          </p:nvPr>
        </p:nvSpPr>
        <p:spPr>
          <a:xfrm>
            <a:off x="11422504" y="389744"/>
            <a:ext cx="45719" cy="135647"/>
          </a:xfrm>
        </p:spPr>
        <p:txBody>
          <a:bodyPr>
            <a:noAutofit/>
          </a:bodyPr>
          <a:lstStyle/>
          <a:p>
            <a:r>
              <a:rPr lang="en-GB" sz="100" b="1" dirty="0">
                <a:solidFill>
                  <a:schemeClr val="bg1"/>
                </a:solidFill>
                <a:latin typeface="Century Gothic" panose="020B0502020202020204" pitchFamily="34" charset="0"/>
              </a:rPr>
              <a:t>escribir</a:t>
            </a:r>
            <a:endParaRPr lang="x-none" sz="100" dirty="0">
              <a:solidFill>
                <a:schemeClr val="bg1"/>
              </a:solidFill>
            </a:endParaRPr>
          </a:p>
        </p:txBody>
      </p:sp>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5803" y="3548887"/>
            <a:ext cx="1029331" cy="892086"/>
          </a:xfrm>
          <a:prstGeom prst="rect">
            <a:avLst/>
          </a:prstGeom>
        </p:spPr>
      </p:pic>
      <p:pic>
        <p:nvPicPr>
          <p:cNvPr id="46" name="Picture 2" descr="Email, Fast, Service, Internet, Delivery, Icon, Symbol">
            <a:extLst>
              <a:ext uri="{FF2B5EF4-FFF2-40B4-BE49-F238E27FC236}">
                <a16:creationId xmlns:a16="http://schemas.microsoft.com/office/drawing/2014/main" id="{9179C470-CF0F-9443-8D4D-A90E3CAF55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02028" y="3609165"/>
            <a:ext cx="1295962" cy="739778"/>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67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489575" cy="879475"/>
          </a:xfrm>
        </p:spPr>
        <p:txBody>
          <a:bodyPr>
            <a:noAutofit/>
          </a:bodyPr>
          <a:lstStyle/>
          <a:p>
            <a:pPr algn="l"/>
            <a:r>
              <a:rPr lang="en-GB" sz="4000" b="1" dirty="0">
                <a:solidFill>
                  <a:prstClr val="white"/>
                </a:solidFill>
              </a:rPr>
              <a:t>Describing what people do (Technology)</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8173507" cy="567626"/>
          </a:xfrm>
        </p:spPr>
        <p:txBody>
          <a:bodyPr>
            <a:noAutofit/>
          </a:bodyPr>
          <a:lstStyle/>
          <a:p>
            <a:pPr algn="l"/>
            <a:r>
              <a:rPr lang="en-GB" dirty="0">
                <a:solidFill>
                  <a:prstClr val="white"/>
                </a:solidFill>
              </a:rPr>
              <a:t>Present tense -</a:t>
            </a:r>
            <a:r>
              <a:rPr lang="en-GB" dirty="0" err="1">
                <a:solidFill>
                  <a:prstClr val="white"/>
                </a:solidFill>
              </a:rPr>
              <a:t>er</a:t>
            </a:r>
            <a:r>
              <a:rPr lang="en-GB" dirty="0">
                <a:solidFill>
                  <a:prstClr val="white"/>
                </a:solidFill>
              </a:rPr>
              <a:t> and -</a:t>
            </a:r>
            <a:r>
              <a:rPr lang="en-GB" dirty="0" err="1">
                <a:solidFill>
                  <a:prstClr val="white"/>
                </a:solidFill>
              </a:rPr>
              <a:t>ir</a:t>
            </a:r>
            <a:r>
              <a:rPr lang="en-GB" dirty="0">
                <a:solidFill>
                  <a:prstClr val="white"/>
                </a:solidFill>
              </a:rPr>
              <a:t> verbs: 3</a:t>
            </a:r>
            <a:r>
              <a:rPr lang="en-GB" baseline="30000" dirty="0">
                <a:solidFill>
                  <a:prstClr val="white"/>
                </a:solidFill>
              </a:rPr>
              <a:t>rd</a:t>
            </a:r>
            <a:r>
              <a:rPr lang="en-GB" dirty="0">
                <a:solidFill>
                  <a:prstClr val="white"/>
                </a:solidFill>
              </a:rPr>
              <a:t> person plural (-</a:t>
            </a:r>
            <a:r>
              <a:rPr lang="en-GB" dirty="0" err="1">
                <a:solidFill>
                  <a:prstClr val="white"/>
                </a:solidFill>
              </a:rPr>
              <a:t>en</a:t>
            </a:r>
            <a:r>
              <a:rPr lang="en-GB" dirty="0">
                <a:solidFill>
                  <a:prstClr val="white"/>
                </a:solidFill>
              </a:rPr>
              <a:t>)</a:t>
            </a:r>
          </a:p>
          <a:p>
            <a:pPr algn="l"/>
            <a:r>
              <a:rPr lang="en-GB" dirty="0">
                <a:solidFill>
                  <a:prstClr val="white"/>
                </a:solidFill>
              </a:rPr>
              <a:t>3</a:t>
            </a:r>
            <a:r>
              <a:rPr lang="en-GB" baseline="30000" dirty="0">
                <a:solidFill>
                  <a:prstClr val="white"/>
                </a:solidFill>
              </a:rPr>
              <a:t>rd</a:t>
            </a:r>
            <a:r>
              <a:rPr lang="en-GB" dirty="0">
                <a:solidFill>
                  <a:prstClr val="white"/>
                </a:solidFill>
              </a:rPr>
              <a:t> person singular (-e) [revisited]</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8" y="4057150"/>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SSC [j] [revisited]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6 - Lesson 60</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661447"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Emma Hickey / Nick Avery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111355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0A31AF-E07E-C645-9257-C911DAA2D0CA}"/>
              </a:ext>
            </a:extLst>
          </p:cNvPr>
          <p:cNvSpPr>
            <a:spLocks noGrp="1"/>
          </p:cNvSpPr>
          <p:nvPr>
            <p:ph type="title"/>
          </p:nvPr>
        </p:nvSpPr>
        <p:spPr>
          <a:xfrm>
            <a:off x="256155" y="80512"/>
            <a:ext cx="9052737" cy="743948"/>
          </a:xfrm>
        </p:spPr>
        <p:txBody>
          <a:bodyPr>
            <a:noAutofit/>
          </a:bodyPr>
          <a:lstStyle/>
          <a:p>
            <a:r>
              <a:rPr lang="x-none" sz="2400" b="1" dirty="0">
                <a:solidFill>
                  <a:schemeClr val="accent1">
                    <a:lumMod val="50000"/>
                  </a:schemeClr>
                </a:solidFill>
                <a:latin typeface="Century Gothic" panose="020B0502020202020204" pitchFamily="34" charset="0"/>
              </a:rPr>
              <a:t>¿Cuántas veces escuchas el sonido ‘j’? </a:t>
            </a:r>
            <a:br>
              <a:rPr lang="x-none" sz="2400" b="1" dirty="0">
                <a:solidFill>
                  <a:schemeClr val="accent1">
                    <a:lumMod val="50000"/>
                  </a:schemeClr>
                </a:solidFill>
                <a:latin typeface="Century Gothic" panose="020B0502020202020204" pitchFamily="34" charset="0"/>
              </a:rPr>
            </a:br>
            <a:r>
              <a:rPr lang="x-none" sz="2400" b="1" dirty="0">
                <a:solidFill>
                  <a:schemeClr val="accent1">
                    <a:lumMod val="50000"/>
                  </a:schemeClr>
                </a:solidFill>
                <a:latin typeface="Century Gothic" panose="020B0502020202020204" pitchFamily="34" charset="0"/>
              </a:rPr>
              <a:t>Después, es</a:t>
            </a:r>
            <a:r>
              <a:rPr lang="es-ES" sz="2400" b="1" dirty="0">
                <a:solidFill>
                  <a:schemeClr val="accent1">
                    <a:lumMod val="50000"/>
                  </a:schemeClr>
                </a:solidFill>
                <a:latin typeface="Century Gothic" panose="020B0502020202020204" pitchFamily="34" charset="0"/>
              </a:rPr>
              <a:t>cucha otra vez y escribe</a:t>
            </a:r>
            <a:r>
              <a:rPr lang="x-none" sz="2400" b="1" dirty="0">
                <a:solidFill>
                  <a:schemeClr val="accent1">
                    <a:lumMod val="50000"/>
                  </a:schemeClr>
                </a:solidFill>
                <a:latin typeface="Century Gothic" panose="020B0502020202020204" pitchFamily="34" charset="0"/>
              </a:rPr>
              <a:t> las </a:t>
            </a:r>
            <a:r>
              <a:rPr lang="es-ES" sz="2400" b="1" dirty="0">
                <a:solidFill>
                  <a:schemeClr val="accent1">
                    <a:lumMod val="50000"/>
                  </a:schemeClr>
                </a:solidFill>
                <a:latin typeface="Century Gothic" panose="020B0502020202020204" pitchFamily="34" charset="0"/>
              </a:rPr>
              <a:t>frases en español.</a:t>
            </a:r>
            <a:endParaRPr lang="x-none" sz="2400" b="1" dirty="0">
              <a:solidFill>
                <a:schemeClr val="accent1">
                  <a:lumMod val="50000"/>
                </a:schemeClr>
              </a:solidFill>
              <a:latin typeface="Century Gothic" panose="020B0502020202020204" pitchFamily="34" charset="0"/>
            </a:endParaRPr>
          </a:p>
        </p:txBody>
      </p:sp>
      <p:graphicFrame>
        <p:nvGraphicFramePr>
          <p:cNvPr id="36" name="Google Shape;92;p5" descr="Table for exercises">
            <a:extLst>
              <a:ext uri="{FF2B5EF4-FFF2-40B4-BE49-F238E27FC236}">
                <a16:creationId xmlns:a16="http://schemas.microsoft.com/office/drawing/2014/main" id="{7003C8E7-8597-6A40-AAEB-7D45A857EBBD}"/>
              </a:ext>
            </a:extLst>
          </p:cNvPr>
          <p:cNvGraphicFramePr/>
          <p:nvPr>
            <p:extLst>
              <p:ext uri="{D42A27DB-BD31-4B8C-83A1-F6EECF244321}">
                <p14:modId xmlns:p14="http://schemas.microsoft.com/office/powerpoint/2010/main" val="674157140"/>
              </p:ext>
            </p:extLst>
          </p:nvPr>
        </p:nvGraphicFramePr>
        <p:xfrm>
          <a:off x="256155" y="953377"/>
          <a:ext cx="6451459" cy="5177599"/>
        </p:xfrm>
        <a:graphic>
          <a:graphicData uri="http://schemas.openxmlformats.org/drawingml/2006/table">
            <a:tbl>
              <a:tblPr firstRow="1" bandRow="1">
                <a:noFill/>
              </a:tblPr>
              <a:tblGrid>
                <a:gridCol w="883097">
                  <a:extLst>
                    <a:ext uri="{9D8B030D-6E8A-4147-A177-3AD203B41FA5}">
                      <a16:colId xmlns:a16="http://schemas.microsoft.com/office/drawing/2014/main" val="20000"/>
                    </a:ext>
                  </a:extLst>
                </a:gridCol>
                <a:gridCol w="1079292">
                  <a:extLst>
                    <a:ext uri="{9D8B030D-6E8A-4147-A177-3AD203B41FA5}">
                      <a16:colId xmlns:a16="http://schemas.microsoft.com/office/drawing/2014/main" val="1100871662"/>
                    </a:ext>
                  </a:extLst>
                </a:gridCol>
                <a:gridCol w="4489070">
                  <a:extLst>
                    <a:ext uri="{9D8B030D-6E8A-4147-A177-3AD203B41FA5}">
                      <a16:colId xmlns:a16="http://schemas.microsoft.com/office/drawing/2014/main" val="20001"/>
                    </a:ext>
                  </a:extLst>
                </a:gridCol>
              </a:tblGrid>
              <a:tr h="739657">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s-ES" sz="2000" b="1" dirty="0">
                          <a:solidFill>
                            <a:schemeClr val="accent1">
                              <a:lumMod val="50000"/>
                            </a:schemeClr>
                          </a:solidFill>
                          <a:latin typeface="Century Gothic" panose="020B0502020202020204" pitchFamily="34" charset="0"/>
                        </a:rPr>
                        <a:t>¿1,2,3?</a:t>
                      </a:r>
                      <a:endParaRPr sz="20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739657">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latin typeface="Century Gothic" panose="020B0502020202020204" pitchFamily="34" charset="0"/>
                        </a:rPr>
                        <a:t>3</a:t>
                      </a:r>
                      <a:endParaRPr sz="24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739657">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latin typeface="Century Gothic" panose="020B0502020202020204" pitchFamily="34" charset="0"/>
                        </a:rPr>
                        <a:t>2</a:t>
                      </a:r>
                      <a:endParaRPr sz="24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739657">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latin typeface="Century Gothic" panose="020B0502020202020204" pitchFamily="34" charset="0"/>
                        </a:rPr>
                        <a:t>3</a:t>
                      </a:r>
                      <a:endParaRPr sz="24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739657">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latin typeface="Century Gothic" panose="020B0502020202020204" pitchFamily="34" charset="0"/>
                        </a:rPr>
                        <a:t>2</a:t>
                      </a:r>
                      <a:endParaRPr sz="24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739657">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latin typeface="Century Gothic" panose="020B0502020202020204" pitchFamily="34" charset="0"/>
                        </a:rPr>
                        <a:t>1</a:t>
                      </a:r>
                      <a:endParaRPr sz="24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739657">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latin typeface="Century Gothic" panose="020B0502020202020204" pitchFamily="34" charset="0"/>
                        </a:rPr>
                        <a:t>3</a:t>
                      </a:r>
                      <a:endParaRPr sz="24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8" name="Google Shape;96;p5">
            <a:extLst>
              <a:ext uri="{FF2B5EF4-FFF2-40B4-BE49-F238E27FC236}">
                <a16:creationId xmlns:a16="http://schemas.microsoft.com/office/drawing/2014/main" id="{47959B52-E451-B648-A9AA-583E13BFBDD3}"/>
              </a:ext>
            </a:extLst>
          </p:cNvPr>
          <p:cNvSpPr txBox="1"/>
          <p:nvPr/>
        </p:nvSpPr>
        <p:spPr>
          <a:xfrm>
            <a:off x="2206694" y="1800901"/>
            <a:ext cx="451456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Los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pá</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aros</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ro</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os</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comen</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untos.</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41" name="Google Shape;99;p5">
            <a:extLst>
              <a:ext uri="{FF2B5EF4-FFF2-40B4-BE49-F238E27FC236}">
                <a16:creationId xmlns:a16="http://schemas.microsoft.com/office/drawing/2014/main" id="{D13D88B3-C0FE-7E4A-924F-4D5F2FF968C8}"/>
              </a:ext>
            </a:extLst>
          </p:cNvPr>
          <p:cNvSpPr txBox="1"/>
          <p:nvPr/>
        </p:nvSpPr>
        <p:spPr>
          <a:xfrm>
            <a:off x="1416313" y="2800682"/>
            <a:ext cx="4880932" cy="5157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7" name="Google Shape;108;p5">
            <a:extLst>
              <a:ext uri="{FF2B5EF4-FFF2-40B4-BE49-F238E27FC236}">
                <a16:creationId xmlns:a16="http://schemas.microsoft.com/office/drawing/2014/main" id="{C94C30B3-FAD0-2345-B880-373965AE5513}"/>
              </a:ext>
            </a:extLst>
          </p:cNvPr>
          <p:cNvSpPr txBox="1"/>
          <p:nvPr/>
        </p:nvSpPr>
        <p:spPr>
          <a:xfrm>
            <a:off x="1475163" y="4495042"/>
            <a:ext cx="4719484" cy="45292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9" name="Google Shape;111;p5">
            <a:extLst>
              <a:ext uri="{FF2B5EF4-FFF2-40B4-BE49-F238E27FC236}">
                <a16:creationId xmlns:a16="http://schemas.microsoft.com/office/drawing/2014/main" id="{CA688F93-A887-2D41-B766-C32F42BB108A}"/>
              </a:ext>
            </a:extLst>
          </p:cNvPr>
          <p:cNvSpPr txBox="1"/>
          <p:nvPr/>
        </p:nvSpPr>
        <p:spPr>
          <a:xfrm>
            <a:off x="1455546" y="5066312"/>
            <a:ext cx="4719484" cy="45292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Century Gothic"/>
              <a:cs typeface="Century Gothic"/>
              <a:sym typeface="Century Gothic"/>
            </a:endParaRPr>
          </a:p>
        </p:txBody>
      </p:sp>
      <p:graphicFrame>
        <p:nvGraphicFramePr>
          <p:cNvPr id="53" name="Google Shape;92;p5" descr="Table for exercises">
            <a:extLst>
              <a:ext uri="{FF2B5EF4-FFF2-40B4-BE49-F238E27FC236}">
                <a16:creationId xmlns:a16="http://schemas.microsoft.com/office/drawing/2014/main" id="{A2503200-69AB-D24F-94B1-7DC8D977DDFC}"/>
              </a:ext>
            </a:extLst>
          </p:cNvPr>
          <p:cNvGraphicFramePr/>
          <p:nvPr>
            <p:extLst>
              <p:ext uri="{D42A27DB-BD31-4B8C-83A1-F6EECF244321}">
                <p14:modId xmlns:p14="http://schemas.microsoft.com/office/powerpoint/2010/main" val="3566806454"/>
              </p:ext>
            </p:extLst>
          </p:nvPr>
        </p:nvGraphicFramePr>
        <p:xfrm>
          <a:off x="7002804" y="953377"/>
          <a:ext cx="4905457" cy="5177599"/>
        </p:xfrm>
        <a:graphic>
          <a:graphicData uri="http://schemas.openxmlformats.org/drawingml/2006/table">
            <a:tbl>
              <a:tblPr firstRow="1" bandRow="1">
                <a:noFill/>
              </a:tblPr>
              <a:tblGrid>
                <a:gridCol w="4905457">
                  <a:extLst>
                    <a:ext uri="{9D8B030D-6E8A-4147-A177-3AD203B41FA5}">
                      <a16:colId xmlns:a16="http://schemas.microsoft.com/office/drawing/2014/main" val="20001"/>
                    </a:ext>
                  </a:extLst>
                </a:gridCol>
              </a:tblGrid>
              <a:tr h="739657">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739657">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739657">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739657">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739657">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739657">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739657">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9" name="Google Shape;119;p5">
            <a:extLst>
              <a:ext uri="{FF2B5EF4-FFF2-40B4-BE49-F238E27FC236}">
                <a16:creationId xmlns:a16="http://schemas.microsoft.com/office/drawing/2014/main" id="{B7C5483B-8513-0D4B-8355-8FB254EFFAF4}"/>
              </a:ext>
            </a:extLst>
          </p:cNvPr>
          <p:cNvSpPr txBox="1">
            <a:spLocks/>
          </p:cNvSpPr>
          <p:nvPr/>
        </p:nvSpPr>
        <p:spPr>
          <a:xfrm>
            <a:off x="7560231" y="1093042"/>
            <a:ext cx="3967969" cy="489457"/>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s-ES" sz="2160" b="1"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¿Cómo se dice en inglés?</a:t>
            </a:r>
            <a:endParaRPr kumimoji="0" lang="es-ES" sz="3959" b="1" i="0" u="none" strike="noStrike" kern="1200" cap="none" spc="0" normalizeH="0" baseline="0" noProof="0" dirty="0">
              <a:ln>
                <a:noFill/>
              </a:ln>
              <a:solidFill>
                <a:schemeClr val="accent1">
                  <a:lumMod val="50000"/>
                </a:schemeClr>
              </a:solidFill>
              <a:effectLst/>
              <a:uLnTx/>
              <a:uFillTx/>
            </a:endParaRPr>
          </a:p>
        </p:txBody>
      </p:sp>
      <p:sp>
        <p:nvSpPr>
          <p:cNvPr id="61" name="Action Button: Custom 31">
            <a:hlinkClick r:id="" action="ppaction://noaction" highlightClick="1">
              <a:snd r:embed="rId3" name="los pajaros rojos comen juntos.wav"/>
            </a:hlinkClick>
            <a:extLst>
              <a:ext uri="{FF2B5EF4-FFF2-40B4-BE49-F238E27FC236}">
                <a16:creationId xmlns:a16="http://schemas.microsoft.com/office/drawing/2014/main" id="{B66335E0-2E19-704D-ABAB-380CA7C632F8}"/>
              </a:ext>
            </a:extLst>
          </p:cNvPr>
          <p:cNvSpPr/>
          <p:nvPr/>
        </p:nvSpPr>
        <p:spPr>
          <a:xfrm>
            <a:off x="368116" y="1800901"/>
            <a:ext cx="556756" cy="47337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6" name="Action Button: Custom 31">
            <a:hlinkClick r:id="" action="ppaction://noaction" highlightClick="1">
              <a:snd r:embed="rId4" name="aprenden mejor con ejemplos.wav"/>
            </a:hlinkClick>
            <a:extLst>
              <a:ext uri="{FF2B5EF4-FFF2-40B4-BE49-F238E27FC236}">
                <a16:creationId xmlns:a16="http://schemas.microsoft.com/office/drawing/2014/main" id="{219E21BC-A1F8-1F42-BABD-20C0CF5EBE73}"/>
              </a:ext>
            </a:extLst>
          </p:cNvPr>
          <p:cNvSpPr/>
          <p:nvPr/>
        </p:nvSpPr>
        <p:spPr>
          <a:xfrm>
            <a:off x="368116" y="2563994"/>
            <a:ext cx="556756" cy="47337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7" name="Action Button: Custom 31">
            <a:hlinkClick r:id="" action="ppaction://noaction" highlightClick="1">
              <a:snd r:embed="rId5" name="el hijo de la mujer trabaja con ordenadores.wav"/>
            </a:hlinkClick>
            <a:extLst>
              <a:ext uri="{FF2B5EF4-FFF2-40B4-BE49-F238E27FC236}">
                <a16:creationId xmlns:a16="http://schemas.microsoft.com/office/drawing/2014/main" id="{DE4982BF-2026-C041-BEA3-F6083CE2849D}"/>
              </a:ext>
            </a:extLst>
          </p:cNvPr>
          <p:cNvSpPr/>
          <p:nvPr/>
        </p:nvSpPr>
        <p:spPr>
          <a:xfrm>
            <a:off x="368116" y="3327087"/>
            <a:ext cx="556756" cy="47337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Action Button: Custom 31">
            <a:hlinkClick r:id="" action="ppaction://noaction" highlightClick="1">
              <a:snd r:embed="rId6" name="hace un dibujo de una cabeza con tres ojos.wav"/>
            </a:hlinkClick>
            <a:extLst>
              <a:ext uri="{FF2B5EF4-FFF2-40B4-BE49-F238E27FC236}">
                <a16:creationId xmlns:a16="http://schemas.microsoft.com/office/drawing/2014/main" id="{4282C552-3407-1640-AA0F-7BA9CB9CC105}"/>
              </a:ext>
            </a:extLst>
          </p:cNvPr>
          <p:cNvSpPr/>
          <p:nvPr/>
        </p:nvSpPr>
        <p:spPr>
          <a:xfrm>
            <a:off x="368116" y="4021667"/>
            <a:ext cx="556756" cy="47337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Action Button: Custom 31">
            <a:hlinkClick r:id="" action="ppaction://noaction" highlightClick="1">
              <a:snd r:embed="rId7" name="puede recibir mensajes en el tele%CC%81fono.wav"/>
            </a:hlinkClick>
            <a:extLst>
              <a:ext uri="{FF2B5EF4-FFF2-40B4-BE49-F238E27FC236}">
                <a16:creationId xmlns:a16="http://schemas.microsoft.com/office/drawing/2014/main" id="{AD734D41-28A0-8440-ABA7-169D53CBBE4C}"/>
              </a:ext>
            </a:extLst>
          </p:cNvPr>
          <p:cNvSpPr/>
          <p:nvPr/>
        </p:nvSpPr>
        <p:spPr>
          <a:xfrm>
            <a:off x="385384" y="4716247"/>
            <a:ext cx="556756" cy="47337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Action Button: Custom 31">
            <a:hlinkClick r:id="" action="ppaction://noaction" highlightClick="1">
              <a:snd r:embed="rId8" name="la chica baja y joven viaja mucho.wav"/>
            </a:hlinkClick>
            <a:extLst>
              <a:ext uri="{FF2B5EF4-FFF2-40B4-BE49-F238E27FC236}">
                <a16:creationId xmlns:a16="http://schemas.microsoft.com/office/drawing/2014/main" id="{8D879C25-12C5-B74E-9233-3132723484C4}"/>
              </a:ext>
            </a:extLst>
          </p:cNvPr>
          <p:cNvSpPr/>
          <p:nvPr/>
        </p:nvSpPr>
        <p:spPr>
          <a:xfrm>
            <a:off x="385384" y="5479340"/>
            <a:ext cx="556756" cy="47337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Google Shape;96;p5">
            <a:extLst>
              <a:ext uri="{FF2B5EF4-FFF2-40B4-BE49-F238E27FC236}">
                <a16:creationId xmlns:a16="http://schemas.microsoft.com/office/drawing/2014/main" id="{FC1A8904-97D4-7446-B4BD-39DC15025F5E}"/>
              </a:ext>
            </a:extLst>
          </p:cNvPr>
          <p:cNvSpPr txBox="1"/>
          <p:nvPr/>
        </p:nvSpPr>
        <p:spPr>
          <a:xfrm>
            <a:off x="2206694" y="2558650"/>
            <a:ext cx="457341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Aprenden</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me</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or</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con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e</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emplos</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72" name="Google Shape;96;p5">
            <a:extLst>
              <a:ext uri="{FF2B5EF4-FFF2-40B4-BE49-F238E27FC236}">
                <a16:creationId xmlns:a16="http://schemas.microsoft.com/office/drawing/2014/main" id="{99456AD7-D33C-AD48-9EF1-DD729BDD88BD}"/>
              </a:ext>
            </a:extLst>
          </p:cNvPr>
          <p:cNvSpPr txBox="1"/>
          <p:nvPr/>
        </p:nvSpPr>
        <p:spPr>
          <a:xfrm>
            <a:off x="2214346" y="3156902"/>
            <a:ext cx="4405385"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El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hi</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o</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de la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mu</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er</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traba</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a</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con ordenadores.</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73" name="Google Shape;96;p5">
            <a:extLst>
              <a:ext uri="{FF2B5EF4-FFF2-40B4-BE49-F238E27FC236}">
                <a16:creationId xmlns:a16="http://schemas.microsoft.com/office/drawing/2014/main" id="{F9FF8E13-A02D-6F46-9904-5B4DF6A614EE}"/>
              </a:ext>
            </a:extLst>
          </p:cNvPr>
          <p:cNvSpPr txBox="1"/>
          <p:nvPr/>
        </p:nvSpPr>
        <p:spPr>
          <a:xfrm>
            <a:off x="2214346" y="3897822"/>
            <a:ext cx="4405385"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Hace un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dibu</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o</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de una cabeza con tres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o</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os</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74" name="Google Shape;96;p5">
            <a:extLst>
              <a:ext uri="{FF2B5EF4-FFF2-40B4-BE49-F238E27FC236}">
                <a16:creationId xmlns:a16="http://schemas.microsoft.com/office/drawing/2014/main" id="{66B9F75E-245E-814B-8866-51277DB4AFE3}"/>
              </a:ext>
            </a:extLst>
          </p:cNvPr>
          <p:cNvSpPr txBox="1"/>
          <p:nvPr/>
        </p:nvSpPr>
        <p:spPr>
          <a:xfrm>
            <a:off x="2214346" y="4602039"/>
            <a:ext cx="4405385"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Puede</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recibir</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mensa</a:t>
            </a:r>
            <a:r>
              <a:rPr kumimoji="0" lang="en-GB" sz="2200" b="1"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es en el teléfono.</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75" name="Google Shape;96;p5">
            <a:extLst>
              <a:ext uri="{FF2B5EF4-FFF2-40B4-BE49-F238E27FC236}">
                <a16:creationId xmlns:a16="http://schemas.microsoft.com/office/drawing/2014/main" id="{387779FB-AA89-A94D-B522-DB79C68A8570}"/>
              </a:ext>
            </a:extLst>
          </p:cNvPr>
          <p:cNvSpPr txBox="1"/>
          <p:nvPr/>
        </p:nvSpPr>
        <p:spPr>
          <a:xfrm>
            <a:off x="2214346" y="5363838"/>
            <a:ext cx="4405385"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chica</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ba</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a</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y </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oven</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via</a:t>
            </a:r>
            <a:r>
              <a:rPr kumimoji="0" lang="en-GB" sz="2200" b="1"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j</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a</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mucho</a:t>
            </a: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2" name="Google Shape;96;p5">
            <a:extLst>
              <a:ext uri="{FF2B5EF4-FFF2-40B4-BE49-F238E27FC236}">
                <a16:creationId xmlns:a16="http://schemas.microsoft.com/office/drawing/2014/main" id="{88F5B3D6-3481-3A4C-8B20-8B35890D6A81}"/>
              </a:ext>
            </a:extLst>
          </p:cNvPr>
          <p:cNvSpPr txBox="1"/>
          <p:nvPr/>
        </p:nvSpPr>
        <p:spPr>
          <a:xfrm>
            <a:off x="7016321" y="1822164"/>
            <a:ext cx="451456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The red birds eat together.</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3" name="Google Shape;96;p5">
            <a:extLst>
              <a:ext uri="{FF2B5EF4-FFF2-40B4-BE49-F238E27FC236}">
                <a16:creationId xmlns:a16="http://schemas.microsoft.com/office/drawing/2014/main" id="{68E5C168-E0E5-5C4D-A1A0-A5A586D1939C}"/>
              </a:ext>
            </a:extLst>
          </p:cNvPr>
          <p:cNvSpPr txBox="1"/>
          <p:nvPr/>
        </p:nvSpPr>
        <p:spPr>
          <a:xfrm>
            <a:off x="7023110" y="2543240"/>
            <a:ext cx="4732533"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They learn better</a:t>
            </a:r>
            <a:r>
              <a:rPr kumimoji="0" lang="en-GB" sz="2200" b="0" i="0" u="none" strike="noStrike" kern="1200" cap="none" spc="0" normalizeH="0" noProof="0" dirty="0">
                <a:ln>
                  <a:noFill/>
                </a:ln>
                <a:solidFill>
                  <a:schemeClr val="accent1">
                    <a:lumMod val="50000"/>
                  </a:schemeClr>
                </a:solidFill>
                <a:effectLst/>
                <a:uLnTx/>
                <a:uFillTx/>
                <a:latin typeface="Century Gothic"/>
                <a:ea typeface="Century Gothic"/>
                <a:cs typeface="Century Gothic"/>
                <a:sym typeface="Century Gothic"/>
              </a:rPr>
              <a:t> with examples.</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4" name="Google Shape;96;p5">
            <a:extLst>
              <a:ext uri="{FF2B5EF4-FFF2-40B4-BE49-F238E27FC236}">
                <a16:creationId xmlns:a16="http://schemas.microsoft.com/office/drawing/2014/main" id="{80DCEA49-1C89-E840-8378-55108668D6C6}"/>
              </a:ext>
            </a:extLst>
          </p:cNvPr>
          <p:cNvSpPr txBox="1"/>
          <p:nvPr/>
        </p:nvSpPr>
        <p:spPr>
          <a:xfrm>
            <a:off x="7010325" y="3156901"/>
            <a:ext cx="4732533"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The woman’s son works with computers.</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5" name="Google Shape;96;p5">
            <a:extLst>
              <a:ext uri="{FF2B5EF4-FFF2-40B4-BE49-F238E27FC236}">
                <a16:creationId xmlns:a16="http://schemas.microsoft.com/office/drawing/2014/main" id="{950FB7E9-FFC2-444B-A8D3-6B7BB3DA61F1}"/>
              </a:ext>
            </a:extLst>
          </p:cNvPr>
          <p:cNvSpPr txBox="1"/>
          <p:nvPr/>
        </p:nvSpPr>
        <p:spPr>
          <a:xfrm>
            <a:off x="7010325" y="3893589"/>
            <a:ext cx="4732533"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He does a drawing</a:t>
            </a:r>
            <a:r>
              <a:rPr kumimoji="0" lang="en-GB" sz="2200" b="0" i="0" u="none" strike="noStrike" kern="1200" cap="none" spc="0" normalizeH="0" noProof="0" dirty="0">
                <a:ln>
                  <a:noFill/>
                </a:ln>
                <a:solidFill>
                  <a:schemeClr val="accent1">
                    <a:lumMod val="50000"/>
                  </a:schemeClr>
                </a:solidFill>
                <a:effectLst/>
                <a:uLnTx/>
                <a:uFillTx/>
                <a:latin typeface="Century Gothic"/>
                <a:ea typeface="Century Gothic"/>
                <a:cs typeface="Century Gothic"/>
                <a:sym typeface="Century Gothic"/>
              </a:rPr>
              <a:t> of a head with three eyes.</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6" name="Google Shape;96;p5">
            <a:extLst>
              <a:ext uri="{FF2B5EF4-FFF2-40B4-BE49-F238E27FC236}">
                <a16:creationId xmlns:a16="http://schemas.microsoft.com/office/drawing/2014/main" id="{F60CFA83-D7B1-2E45-93FC-A4E0669BAE3A}"/>
              </a:ext>
            </a:extLst>
          </p:cNvPr>
          <p:cNvSpPr txBox="1"/>
          <p:nvPr/>
        </p:nvSpPr>
        <p:spPr>
          <a:xfrm>
            <a:off x="7011467" y="4662990"/>
            <a:ext cx="4732533"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S/he can receive messages on the phone.</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7" name="Google Shape;96;p5">
            <a:extLst>
              <a:ext uri="{FF2B5EF4-FFF2-40B4-BE49-F238E27FC236}">
                <a16:creationId xmlns:a16="http://schemas.microsoft.com/office/drawing/2014/main" id="{52EB5919-2624-D148-AE9C-109B9127E766}"/>
              </a:ext>
            </a:extLst>
          </p:cNvPr>
          <p:cNvSpPr txBox="1"/>
          <p:nvPr/>
        </p:nvSpPr>
        <p:spPr>
          <a:xfrm>
            <a:off x="7011467" y="5399678"/>
            <a:ext cx="4732533"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The short</a:t>
            </a:r>
            <a:r>
              <a:rPr lang="en-GB" sz="2200" dirty="0">
                <a:solidFill>
                  <a:schemeClr val="accent1">
                    <a:lumMod val="50000"/>
                  </a:schemeClr>
                </a:solidFill>
                <a:latin typeface="Century Gothic"/>
                <a:ea typeface="Century Gothic"/>
                <a:cs typeface="Century Gothic"/>
                <a:sym typeface="Century Gothic"/>
              </a:rPr>
              <a:t>, </a:t>
            </a:r>
            <a:r>
              <a:rPr kumimoji="0" lang="en-GB" sz="2200" b="0" i="0" u="none" strike="noStrike" kern="1200" cap="none" spc="0" normalizeH="0" noProof="0" dirty="0">
                <a:ln>
                  <a:noFill/>
                </a:ln>
                <a:solidFill>
                  <a:schemeClr val="accent1">
                    <a:lumMod val="50000"/>
                  </a:schemeClr>
                </a:solidFill>
                <a:effectLst/>
                <a:uLnTx/>
                <a:uFillTx/>
                <a:latin typeface="Century Gothic"/>
                <a:ea typeface="Century Gothic"/>
                <a:cs typeface="Century Gothic"/>
                <a:sym typeface="Century Gothic"/>
              </a:rPr>
              <a:t>young girl travels a lot.</a:t>
            </a:r>
            <a:endParaRPr kumimoji="0" sz="2200" b="0" i="0" u="none" strike="noStrike" kern="120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6" name="Rounded Rectangular Callout 5"/>
          <p:cNvSpPr/>
          <p:nvPr/>
        </p:nvSpPr>
        <p:spPr>
          <a:xfrm>
            <a:off x="3940445" y="2950387"/>
            <a:ext cx="4484212" cy="2220543"/>
          </a:xfrm>
          <a:prstGeom prst="wedgeRoundRectCallout">
            <a:avLst>
              <a:gd name="adj1" fmla="val 40860"/>
              <a:gd name="adj2" fmla="val 64560"/>
              <a:gd name="adj3" fmla="val 16667"/>
            </a:avLst>
          </a:prstGeom>
          <a:solidFill>
            <a:schemeClr val="accent1">
              <a:lumMod val="50000"/>
            </a:schemeClr>
          </a:solidFill>
          <a:ln>
            <a:solidFill>
              <a:srgbClr val="E5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en-GB" sz="2000" b="1" noProof="0" dirty="0">
                <a:solidFill>
                  <a:schemeClr val="bg1"/>
                </a:solidFill>
                <a:latin typeface="Century Gothic" panose="020B0502020202020204" pitchFamily="34" charset="0"/>
              </a:rPr>
              <a:t>English puts commas between two adjectives before the noun.</a:t>
            </a:r>
          </a:p>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dirty="0">
              <a:ln>
                <a:noFill/>
              </a:ln>
              <a:solidFill>
                <a:schemeClr val="bg1"/>
              </a:solidFill>
              <a:effectLst/>
              <a:uLnTx/>
              <a:uFillTx/>
              <a:latin typeface="Century Gothic" panose="020B0502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pPr>
            <a:r>
              <a:rPr lang="en-GB" sz="2000" b="1" noProof="0" dirty="0">
                <a:solidFill>
                  <a:schemeClr val="bg1"/>
                </a:solidFill>
                <a:latin typeface="Century Gothic" panose="020B0502020202020204" pitchFamily="34" charset="0"/>
              </a:rPr>
              <a:t>Spanish puts ‘y’ between two adjectives after the noun</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 name="Rectangle 6"/>
          <p:cNvSpPr/>
          <p:nvPr/>
        </p:nvSpPr>
        <p:spPr>
          <a:xfrm>
            <a:off x="1262483" y="1822164"/>
            <a:ext cx="871117" cy="4308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1262482" y="2606326"/>
            <a:ext cx="871117" cy="4308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1222911" y="3274080"/>
            <a:ext cx="871117" cy="4308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1222910" y="4058242"/>
            <a:ext cx="871117" cy="4308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1262483" y="4825777"/>
            <a:ext cx="871117" cy="4308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p:cNvSpPr/>
          <p:nvPr/>
        </p:nvSpPr>
        <p:spPr>
          <a:xfrm>
            <a:off x="1262482" y="5609939"/>
            <a:ext cx="871117" cy="4308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ounded Rectangle 11">
            <a:extLst>
              <a:ext uri="{FF2B5EF4-FFF2-40B4-BE49-F238E27FC236}">
                <a16:creationId xmlns:a16="http://schemas.microsoft.com/office/drawing/2014/main" id="{A316DD52-7894-4A75-969C-CA0645DA2978}"/>
              </a:ext>
            </a:extLst>
          </p:cNvPr>
          <p:cNvSpPr/>
          <p:nvPr/>
        </p:nvSpPr>
        <p:spPr>
          <a:xfrm>
            <a:off x="9308892" y="258166"/>
            <a:ext cx="2619251"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71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9" grpId="0"/>
      <p:bldP spid="71" grpId="0"/>
      <p:bldP spid="72" grpId="0"/>
      <p:bldP spid="73" grpId="0"/>
      <p:bldP spid="74" grpId="0"/>
      <p:bldP spid="75" grpId="0"/>
      <p:bldP spid="82" grpId="0"/>
      <p:bldP spid="83" grpId="0"/>
      <p:bldP spid="84" grpId="0"/>
      <p:bldP spid="85" grpId="0"/>
      <p:bldP spid="86" grpId="0"/>
      <p:bldP spid="87" grpId="0"/>
      <p:bldP spid="6" grpId="0" animBg="1"/>
      <p:bldP spid="7" grpId="0" animBg="1"/>
      <p:bldP spid="37" grpId="0" animBg="1"/>
      <p:bldP spid="39" grpId="0" animBg="1"/>
      <p:bldP spid="40" grpId="0" animBg="1"/>
      <p:bldP spid="42" grpId="0" animBg="1"/>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4925687" y="2867482"/>
            <a:ext cx="2761554"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without</a:t>
            </a:r>
          </a:p>
        </p:txBody>
      </p:sp>
      <p:sp>
        <p:nvSpPr>
          <p:cNvPr id="28" name="Rounded Rectangle 27"/>
          <p:cNvSpPr/>
          <p:nvPr/>
        </p:nvSpPr>
        <p:spPr>
          <a:xfrm>
            <a:off x="4893567" y="5184083"/>
            <a:ext cx="1313262"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sin</a:t>
            </a:r>
          </a:p>
        </p:txBody>
      </p:sp>
      <p:sp>
        <p:nvSpPr>
          <p:cNvPr id="3" name="Title 2"/>
          <p:cNvSpPr>
            <a:spLocks noGrp="1"/>
          </p:cNvSpPr>
          <p:nvPr>
            <p:ph type="title"/>
          </p:nvPr>
        </p:nvSpPr>
        <p:spPr>
          <a:xfrm>
            <a:off x="11117528" y="459495"/>
            <a:ext cx="198813" cy="45719"/>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07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3670835" y="2231463"/>
            <a:ext cx="5795651" cy="1754326"/>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you can, </a:t>
            </a:r>
          </a:p>
          <a:p>
            <a:r>
              <a:rPr lang="en-GB" sz="5400" dirty="0">
                <a:solidFill>
                  <a:schemeClr val="accent1">
                    <a:lumMod val="50000"/>
                  </a:schemeClr>
                </a:solidFill>
                <a:latin typeface="Century Gothic" panose="020B0502020202020204" pitchFamily="34" charset="0"/>
              </a:rPr>
              <a:t>you are able to</a:t>
            </a:r>
          </a:p>
        </p:txBody>
      </p:sp>
      <p:sp>
        <p:nvSpPr>
          <p:cNvPr id="28" name="Rounded Rectangle 27"/>
          <p:cNvSpPr/>
          <p:nvPr/>
        </p:nvSpPr>
        <p:spPr>
          <a:xfrm>
            <a:off x="164936" y="3329147"/>
            <a:ext cx="2649340"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puedes</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flipH="1">
            <a:off x="11031803" y="488457"/>
            <a:ext cx="88901" cy="45719"/>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546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3670835" y="2646961"/>
            <a:ext cx="5795651"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to use, using</a:t>
            </a:r>
          </a:p>
        </p:txBody>
      </p:sp>
      <p:sp>
        <p:nvSpPr>
          <p:cNvPr id="28" name="Rounded Rectangle 27"/>
          <p:cNvSpPr/>
          <p:nvPr/>
        </p:nvSpPr>
        <p:spPr>
          <a:xfrm>
            <a:off x="5700710" y="238792"/>
            <a:ext cx="1323832"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usar</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a:off x="11316341" y="488457"/>
            <a:ext cx="349211" cy="45719"/>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33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4646875" y="2660319"/>
            <a:ext cx="3530757"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problem</a:t>
            </a:r>
          </a:p>
        </p:txBody>
      </p:sp>
      <p:sp>
        <p:nvSpPr>
          <p:cNvPr id="28" name="Rounded Rectangle 27"/>
          <p:cNvSpPr/>
          <p:nvPr/>
        </p:nvSpPr>
        <p:spPr>
          <a:xfrm>
            <a:off x="2634218" y="755230"/>
            <a:ext cx="2742565"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problema</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a:off x="11316341" y="488457"/>
            <a:ext cx="136144" cy="45719"/>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482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4646875" y="2660319"/>
            <a:ext cx="3530757"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material</a:t>
            </a:r>
          </a:p>
        </p:txBody>
      </p:sp>
      <p:sp>
        <p:nvSpPr>
          <p:cNvPr id="28" name="Rounded Rectangle 27"/>
          <p:cNvSpPr/>
          <p:nvPr/>
        </p:nvSpPr>
        <p:spPr>
          <a:xfrm>
            <a:off x="8183633" y="3998160"/>
            <a:ext cx="2735994"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material</a:t>
            </a:r>
          </a:p>
        </p:txBody>
      </p:sp>
      <p:sp>
        <p:nvSpPr>
          <p:cNvPr id="2" name="Title 1"/>
          <p:cNvSpPr>
            <a:spLocks noGrp="1"/>
          </p:cNvSpPr>
          <p:nvPr>
            <p:ph type="title"/>
          </p:nvPr>
        </p:nvSpPr>
        <p:spPr>
          <a:xfrm>
            <a:off x="11106301" y="488457"/>
            <a:ext cx="76361" cy="73392"/>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25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20990"/>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839085" y="1936249"/>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04512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3788097" y="2812415"/>
            <a:ext cx="5248316"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to sing, singing</a:t>
            </a:r>
          </a:p>
        </p:txBody>
      </p:sp>
      <p:sp>
        <p:nvSpPr>
          <p:cNvPr id="28" name="Rounded Rectangle 27"/>
          <p:cNvSpPr/>
          <p:nvPr/>
        </p:nvSpPr>
        <p:spPr>
          <a:xfrm>
            <a:off x="7492153" y="488622"/>
            <a:ext cx="1708818"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cantar</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a:off x="11106831" y="488457"/>
            <a:ext cx="90821" cy="76547"/>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603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3600463" y="2917790"/>
            <a:ext cx="5623583"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to play, playing</a:t>
            </a:r>
          </a:p>
        </p:txBody>
      </p:sp>
      <p:sp>
        <p:nvSpPr>
          <p:cNvPr id="28" name="Rounded Rectangle 27"/>
          <p:cNvSpPr/>
          <p:nvPr/>
        </p:nvSpPr>
        <p:spPr>
          <a:xfrm>
            <a:off x="6874030" y="5068305"/>
            <a:ext cx="1472532"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jugar</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flipV="1">
            <a:off x="11031803" y="401088"/>
            <a:ext cx="117437" cy="87370"/>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524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3998398" y="2218011"/>
            <a:ext cx="5623583" cy="1754326"/>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I can, </a:t>
            </a:r>
          </a:p>
          <a:p>
            <a:r>
              <a:rPr lang="en-GB" sz="5400" dirty="0">
                <a:solidFill>
                  <a:schemeClr val="accent1">
                    <a:lumMod val="50000"/>
                  </a:schemeClr>
                </a:solidFill>
                <a:latin typeface="Century Gothic" panose="020B0502020202020204" pitchFamily="34" charset="0"/>
              </a:rPr>
              <a:t>I am able to</a:t>
            </a:r>
          </a:p>
        </p:txBody>
      </p:sp>
      <p:sp>
        <p:nvSpPr>
          <p:cNvPr id="28" name="Rounded Rectangle 27"/>
          <p:cNvSpPr/>
          <p:nvPr/>
        </p:nvSpPr>
        <p:spPr>
          <a:xfrm>
            <a:off x="9798652" y="2778897"/>
            <a:ext cx="1866900"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puedo</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a:off x="11122702" y="488457"/>
            <a:ext cx="193639" cy="45719"/>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767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5039545" y="2608741"/>
            <a:ext cx="2191852"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man</a:t>
            </a:r>
          </a:p>
        </p:txBody>
      </p:sp>
      <p:sp>
        <p:nvSpPr>
          <p:cNvPr id="28" name="Rounded Rectangle 27"/>
          <p:cNvSpPr/>
          <p:nvPr/>
        </p:nvSpPr>
        <p:spPr>
          <a:xfrm>
            <a:off x="2138600" y="4764983"/>
            <a:ext cx="2145598"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hombre</a:t>
            </a:r>
          </a:p>
        </p:txBody>
      </p:sp>
      <p:sp>
        <p:nvSpPr>
          <p:cNvPr id="2" name="Title 1"/>
          <p:cNvSpPr>
            <a:spLocks noGrp="1"/>
          </p:cNvSpPr>
          <p:nvPr>
            <p:ph type="title"/>
          </p:nvPr>
        </p:nvSpPr>
        <p:spPr>
          <a:xfrm flipH="1">
            <a:off x="11316341" y="488457"/>
            <a:ext cx="45719" cy="45719"/>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24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5039545" y="2704277"/>
            <a:ext cx="2191852"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head</a:t>
            </a:r>
          </a:p>
        </p:txBody>
      </p:sp>
      <p:sp>
        <p:nvSpPr>
          <p:cNvPr id="28" name="Rounded Rectangle 27"/>
          <p:cNvSpPr/>
          <p:nvPr/>
        </p:nvSpPr>
        <p:spPr>
          <a:xfrm>
            <a:off x="834799" y="1940697"/>
            <a:ext cx="2191058" cy="845813"/>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a:t>
            </a:r>
            <a:r>
              <a:rPr lang="en-GB" sz="2400" b="1" dirty="0" err="1">
                <a:solidFill>
                  <a:schemeClr val="accent1">
                    <a:lumMod val="50000"/>
                  </a:schemeClr>
                </a:solidFill>
                <a:latin typeface="Century Gothic" panose="020B0502020202020204" pitchFamily="34" charset="0"/>
              </a:rPr>
              <a:t>cabeza</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a:off x="11151933" y="488457"/>
            <a:ext cx="45719" cy="45719"/>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340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705401" y="248317"/>
            <a:ext cx="1314450" cy="81915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u_ _ _</a:t>
            </a:r>
          </a:p>
        </p:txBody>
      </p:sp>
      <p:sp>
        <p:nvSpPr>
          <p:cNvPr id="9" name="Rounded Rectangle 8"/>
          <p:cNvSpPr/>
          <p:nvPr/>
        </p:nvSpPr>
        <p:spPr>
          <a:xfrm>
            <a:off x="7492153" y="488457"/>
            <a:ext cx="170881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c_ _ _ _ _ </a:t>
            </a:r>
          </a:p>
        </p:txBody>
      </p:sp>
      <p:sp>
        <p:nvSpPr>
          <p:cNvPr id="10" name="Rounded Rectangle 9"/>
          <p:cNvSpPr/>
          <p:nvPr/>
        </p:nvSpPr>
        <p:spPr>
          <a:xfrm>
            <a:off x="6874030" y="5069406"/>
            <a:ext cx="147253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 _ _ _ _ </a:t>
            </a:r>
          </a:p>
        </p:txBody>
      </p:sp>
      <p:sp>
        <p:nvSpPr>
          <p:cNvPr id="12" name="Rounded Rectangle 11"/>
          <p:cNvSpPr/>
          <p:nvPr/>
        </p:nvSpPr>
        <p:spPr>
          <a:xfrm>
            <a:off x="4893567" y="5184083"/>
            <a:ext cx="1313262"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 _ _ </a:t>
            </a:r>
          </a:p>
        </p:txBody>
      </p:sp>
      <p:sp>
        <p:nvSpPr>
          <p:cNvPr id="14" name="Rounded Rectangle 13"/>
          <p:cNvSpPr/>
          <p:nvPr/>
        </p:nvSpPr>
        <p:spPr>
          <a:xfrm>
            <a:off x="2192475" y="4764983"/>
            <a:ext cx="2091723"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h_ _ _ _ _ </a:t>
            </a:r>
          </a:p>
        </p:txBody>
      </p:sp>
      <p:sp>
        <p:nvSpPr>
          <p:cNvPr id="16" name="Rounded Rectangle 15"/>
          <p:cNvSpPr/>
          <p:nvPr/>
        </p:nvSpPr>
        <p:spPr>
          <a:xfrm>
            <a:off x="834799" y="1940697"/>
            <a:ext cx="2191058"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la c_ _ _ _ _ </a:t>
            </a:r>
          </a:p>
        </p:txBody>
      </p:sp>
      <p:sp>
        <p:nvSpPr>
          <p:cNvPr id="17" name="Rounded Rectangle 16"/>
          <p:cNvSpPr/>
          <p:nvPr/>
        </p:nvSpPr>
        <p:spPr>
          <a:xfrm>
            <a:off x="2634218" y="755230"/>
            <a:ext cx="2742565"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 _ _ _ </a:t>
            </a:r>
          </a:p>
        </p:txBody>
      </p:sp>
      <p:sp>
        <p:nvSpPr>
          <p:cNvPr id="18" name="Rounded Rectangle 17"/>
          <p:cNvSpPr/>
          <p:nvPr/>
        </p:nvSpPr>
        <p:spPr>
          <a:xfrm>
            <a:off x="9002783" y="1604862"/>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a_ _ _</a:t>
            </a:r>
          </a:p>
        </p:txBody>
      </p:sp>
      <p:sp>
        <p:nvSpPr>
          <p:cNvPr id="19" name="Rounded Rectangle 18"/>
          <p:cNvSpPr/>
          <p:nvPr/>
        </p:nvSpPr>
        <p:spPr>
          <a:xfrm>
            <a:off x="9798652" y="2778897"/>
            <a:ext cx="186690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20" name="Rounded Rectangle 19"/>
          <p:cNvSpPr/>
          <p:nvPr/>
        </p:nvSpPr>
        <p:spPr>
          <a:xfrm>
            <a:off x="8183633" y="3998160"/>
            <a:ext cx="268605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m_ _ _ _ _ _ _ </a:t>
            </a:r>
          </a:p>
        </p:txBody>
      </p:sp>
      <p:sp>
        <p:nvSpPr>
          <p:cNvPr id="21" name="Rounded Rectangle 20"/>
          <p:cNvSpPr/>
          <p:nvPr/>
        </p:nvSpPr>
        <p:spPr>
          <a:xfrm>
            <a:off x="164936" y="3329147"/>
            <a:ext cx="2649340" cy="8382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_</a:t>
            </a:r>
          </a:p>
        </p:txBody>
      </p:sp>
      <p:sp>
        <p:nvSpPr>
          <p:cNvPr id="26" name="TextBox 25"/>
          <p:cNvSpPr txBox="1"/>
          <p:nvPr/>
        </p:nvSpPr>
        <p:spPr>
          <a:xfrm rot="21328492">
            <a:off x="3815967" y="2843465"/>
            <a:ext cx="5356931" cy="923330"/>
          </a:xfrm>
          <a:prstGeom prst="rect">
            <a:avLst/>
          </a:prstGeom>
          <a:noFill/>
        </p:spPr>
        <p:txBody>
          <a:bodyPr wrap="square" rtlCol="0">
            <a:spAutoFit/>
          </a:bodyPr>
          <a:lstStyle/>
          <a:p>
            <a:r>
              <a:rPr lang="en-GB" sz="5400" dirty="0">
                <a:solidFill>
                  <a:schemeClr val="accent1">
                    <a:lumMod val="50000"/>
                  </a:schemeClr>
                </a:solidFill>
                <a:latin typeface="Century Gothic" panose="020B0502020202020204" pitchFamily="34" charset="0"/>
              </a:rPr>
              <a:t>to love, loving</a:t>
            </a:r>
          </a:p>
        </p:txBody>
      </p:sp>
      <p:sp>
        <p:nvSpPr>
          <p:cNvPr id="28" name="Rounded Rectangle 27"/>
          <p:cNvSpPr/>
          <p:nvPr/>
        </p:nvSpPr>
        <p:spPr>
          <a:xfrm>
            <a:off x="9002783" y="1604851"/>
            <a:ext cx="1866900" cy="838200"/>
          </a:xfrm>
          <a:prstGeom prst="roundRect">
            <a:avLst/>
          </a:prstGeom>
          <a:solidFill>
            <a:srgbClr val="FF741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amar</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flipV="1">
            <a:off x="11304679" y="484751"/>
            <a:ext cx="45719" cy="45719"/>
          </a:xfrm>
        </p:spPr>
        <p:txBody>
          <a:bodyPr>
            <a:noAutofit/>
          </a:bodyPr>
          <a:lstStyle/>
          <a:p>
            <a:r>
              <a:rPr lang="en-GB" sz="100" b="1" dirty="0" err="1">
                <a:solidFill>
                  <a:schemeClr val="bg1"/>
                </a:solidFill>
                <a:latin typeface="Century Gothic" panose="020B0502020202020204" pitchFamily="34" charset="0"/>
              </a:rPr>
              <a:t>hablar</a:t>
            </a:r>
            <a:endParaRPr lang="en-GB" sz="1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3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nextCondLst>
                <p:cond evt="onClick" delay="0">
                  <p:tgtEl>
                    <p:spTgt spid="26"/>
                  </p:tgtEl>
                </p:cond>
              </p:nextCondLst>
            </p:seq>
          </p:childTnLst>
        </p:cTn>
      </p:par>
    </p:tnLst>
    <p:bldLst>
      <p:bldP spid="28" grpId="0" animBg="1"/>
      <p:bldP spid="2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ítulo 1">
            <a:extLst>
              <a:ext uri="{FF2B5EF4-FFF2-40B4-BE49-F238E27FC236}">
                <a16:creationId xmlns:a16="http://schemas.microsoft.com/office/drawing/2014/main" id="{7059F704-27D0-E54E-9C2C-D0ADCC0C9B19}"/>
              </a:ext>
            </a:extLst>
          </p:cNvPr>
          <p:cNvSpPr>
            <a:spLocks noGrp="1"/>
          </p:cNvSpPr>
          <p:nvPr>
            <p:ph type="title"/>
          </p:nvPr>
        </p:nvSpPr>
        <p:spPr>
          <a:xfrm>
            <a:off x="440739" y="1707474"/>
            <a:ext cx="10515600" cy="616987"/>
          </a:xfrm>
        </p:spPr>
        <p:txBody>
          <a:bodyPr>
            <a:normAutofit/>
          </a:bodyPr>
          <a:lstStyle/>
          <a:p>
            <a:r>
              <a:rPr lang="en-GB" sz="2800" dirty="0">
                <a:solidFill>
                  <a:schemeClr val="accent1">
                    <a:lumMod val="50000"/>
                  </a:schemeClr>
                </a:solidFill>
                <a:latin typeface="Century Gothic" panose="020B0502020202020204" pitchFamily="34" charset="0"/>
              </a:rPr>
              <a:t>Remember, many Spanish </a:t>
            </a:r>
            <a:r>
              <a:rPr lang="en-GB" sz="2800" b="1" dirty="0">
                <a:solidFill>
                  <a:srgbClr val="E55B00"/>
                </a:solidFill>
                <a:latin typeface="Century Gothic" panose="020B0502020202020204" pitchFamily="34" charset="0"/>
              </a:rPr>
              <a:t>infinitives</a:t>
            </a:r>
            <a:r>
              <a:rPr lang="en-GB" sz="2800" dirty="0">
                <a:solidFill>
                  <a:schemeClr val="accent1">
                    <a:lumMod val="50000"/>
                  </a:schemeClr>
                </a:solidFill>
                <a:latin typeface="Century Gothic" panose="020B0502020202020204" pitchFamily="34" charset="0"/>
              </a:rPr>
              <a:t> end in –</a:t>
            </a:r>
            <a:r>
              <a:rPr lang="en-GB" sz="2800" b="1" dirty="0">
                <a:solidFill>
                  <a:schemeClr val="accent1">
                    <a:lumMod val="50000"/>
                  </a:schemeClr>
                </a:solidFill>
                <a:latin typeface="Century Gothic" panose="020B0502020202020204" pitchFamily="34" charset="0"/>
              </a:rPr>
              <a:t>er </a:t>
            </a:r>
            <a:r>
              <a:rPr lang="en-GB" sz="2800" dirty="0">
                <a:solidFill>
                  <a:schemeClr val="accent1">
                    <a:lumMod val="50000"/>
                  </a:schemeClr>
                </a:solidFill>
                <a:latin typeface="Century Gothic" panose="020B0502020202020204" pitchFamily="34" charset="0"/>
              </a:rPr>
              <a:t>or</a:t>
            </a:r>
            <a:r>
              <a:rPr lang="en-GB" sz="2800" b="1"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a:t>
            </a:r>
            <a:r>
              <a:rPr lang="en-GB" sz="2800" b="1" dirty="0" err="1">
                <a:solidFill>
                  <a:schemeClr val="accent1">
                    <a:lumMod val="50000"/>
                  </a:schemeClr>
                </a:solidFill>
                <a:latin typeface="Century Gothic" panose="020B0502020202020204" pitchFamily="34" charset="0"/>
              </a:rPr>
              <a:t>ir</a:t>
            </a:r>
            <a:r>
              <a:rPr lang="en-GB" sz="2800" dirty="0" err="1">
                <a:solidFill>
                  <a:schemeClr val="accent1">
                    <a:lumMod val="50000"/>
                  </a:schemeClr>
                </a:solidFill>
                <a:latin typeface="Century Gothic" panose="020B0502020202020204" pitchFamily="34" charset="0"/>
              </a:rPr>
              <a:t>.</a:t>
            </a:r>
            <a:endParaRPr lang="x-none" sz="2800" dirty="0">
              <a:solidFill>
                <a:schemeClr val="accent1">
                  <a:lumMod val="50000"/>
                </a:schemeClr>
              </a:solidFill>
            </a:endParaRPr>
          </a:p>
        </p:txBody>
      </p:sp>
      <p:sp>
        <p:nvSpPr>
          <p:cNvPr id="4" name="Title 1">
            <a:extLst>
              <a:ext uri="{FF2B5EF4-FFF2-40B4-BE49-F238E27FC236}">
                <a16:creationId xmlns:a16="http://schemas.microsoft.com/office/drawing/2014/main" id="{37D86448-1335-E24A-83AE-0749F84F8625}"/>
              </a:ext>
            </a:extLst>
          </p:cNvPr>
          <p:cNvSpPr txBox="1">
            <a:spLocks/>
          </p:cNvSpPr>
          <p:nvPr/>
        </p:nvSpPr>
        <p:spPr>
          <a:xfrm>
            <a:off x="0" y="429184"/>
            <a:ext cx="6860392"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600" b="1" dirty="0">
                <a:solidFill>
                  <a:prstClr val="white"/>
                </a:solidFill>
                <a:latin typeface="Century Gothic" panose="020B0502020202020204" pitchFamily="34" charset="0"/>
              </a:rPr>
              <a:t>Saying what s/he does and they do</a:t>
            </a:r>
            <a:endParaRPr lang="en-GB" sz="2600" dirty="0">
              <a:solidFill>
                <a:prstClr val="white"/>
              </a:solidFill>
              <a:latin typeface="Century Gothic" panose="020B0502020202020204" pitchFamily="34" charset="0"/>
            </a:endParaRPr>
          </a:p>
        </p:txBody>
      </p:sp>
      <p:sp>
        <p:nvSpPr>
          <p:cNvPr id="6" name="TextBox 21">
            <a:extLst>
              <a:ext uri="{FF2B5EF4-FFF2-40B4-BE49-F238E27FC236}">
                <a16:creationId xmlns:a16="http://schemas.microsoft.com/office/drawing/2014/main" id="{CE99194E-2A70-3642-AF32-E3739D9A7CE5}"/>
              </a:ext>
            </a:extLst>
          </p:cNvPr>
          <p:cNvSpPr txBox="1"/>
          <p:nvPr/>
        </p:nvSpPr>
        <p:spPr>
          <a:xfrm>
            <a:off x="440739" y="3716583"/>
            <a:ext cx="9375923"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read a message.	</a:t>
            </a:r>
            <a:r>
              <a:rPr lang="en-GB" sz="2800" dirty="0" err="1">
                <a:solidFill>
                  <a:schemeClr val="accent1">
                    <a:lumMod val="50000"/>
                  </a:schemeClr>
                </a:solidFill>
                <a:latin typeface="Century Gothic" panose="020B0502020202020204" pitchFamily="34" charset="0"/>
              </a:rPr>
              <a:t>Le</a:t>
            </a:r>
            <a:r>
              <a:rPr lang="en-GB" sz="2800" b="1" dirty="0" err="1">
                <a:solidFill>
                  <a:srgbClr val="E55B00"/>
                </a:solidFill>
                <a:latin typeface="Century Gothic" panose="020B0502020202020204" pitchFamily="34" charset="0"/>
              </a:rPr>
              <a:t>en</a:t>
            </a:r>
            <a:r>
              <a:rPr lang="en-GB" sz="2800" dirty="0">
                <a:solidFill>
                  <a:schemeClr val="accent1">
                    <a:lumMod val="50000"/>
                  </a:schemeClr>
                </a:solidFill>
                <a:latin typeface="Century Gothic" panose="020B0502020202020204" pitchFamily="34" charset="0"/>
              </a:rPr>
              <a:t> un </a:t>
            </a:r>
            <a:r>
              <a:rPr lang="en-GB" sz="2800" dirty="0" err="1">
                <a:solidFill>
                  <a:schemeClr val="accent1">
                    <a:lumMod val="50000"/>
                  </a:schemeClr>
                </a:solidFill>
                <a:latin typeface="Century Gothic" panose="020B0502020202020204" pitchFamily="34" charset="0"/>
              </a:rPr>
              <a:t>mensaje</a:t>
            </a:r>
            <a:r>
              <a:rPr lang="en-GB" sz="2800" dirty="0">
                <a:solidFill>
                  <a:schemeClr val="accent1">
                    <a:lumMod val="50000"/>
                  </a:schemeClr>
                </a:solidFill>
                <a:latin typeface="Century Gothic" panose="020B0502020202020204" pitchFamily="34" charset="0"/>
              </a:rPr>
              <a:t>.</a:t>
            </a:r>
          </a:p>
        </p:txBody>
      </p:sp>
      <p:sp>
        <p:nvSpPr>
          <p:cNvPr id="8" name="TextBox 2">
            <a:extLst>
              <a:ext uri="{FF2B5EF4-FFF2-40B4-BE49-F238E27FC236}">
                <a16:creationId xmlns:a16="http://schemas.microsoft.com/office/drawing/2014/main" id="{B689F6F6-4FFB-3146-8A8B-E9B399EC64B1}"/>
              </a:ext>
            </a:extLst>
          </p:cNvPr>
          <p:cNvSpPr txBox="1"/>
          <p:nvPr/>
        </p:nvSpPr>
        <p:spPr>
          <a:xfrm>
            <a:off x="440739" y="2236203"/>
            <a:ext cx="1228364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The verb ending </a:t>
            </a:r>
            <a:r>
              <a:rPr lang="en-GB" sz="2800" b="1" dirty="0">
                <a:solidFill>
                  <a:srgbClr val="E55B00"/>
                </a:solidFill>
                <a:latin typeface="Century Gothic" panose="020B0502020202020204" pitchFamily="34" charset="0"/>
              </a:rPr>
              <a:t>changes</a:t>
            </a:r>
            <a:r>
              <a:rPr lang="en-GB" sz="2800" dirty="0">
                <a:solidFill>
                  <a:schemeClr val="accent1">
                    <a:lumMod val="50000"/>
                  </a:schemeClr>
                </a:solidFill>
                <a:latin typeface="Century Gothic" panose="020B0502020202020204" pitchFamily="34" charset="0"/>
              </a:rPr>
              <a:t> depending on </a:t>
            </a:r>
            <a:r>
              <a:rPr lang="en-GB" sz="2800" b="1" dirty="0">
                <a:solidFill>
                  <a:srgbClr val="E55B00"/>
                </a:solidFill>
                <a:latin typeface="Century Gothic" panose="020B0502020202020204" pitchFamily="34" charset="0"/>
              </a:rPr>
              <a:t>who</a:t>
            </a:r>
            <a:r>
              <a:rPr lang="en-GB" sz="2800" dirty="0">
                <a:solidFill>
                  <a:schemeClr val="accent1">
                    <a:lumMod val="50000"/>
                  </a:schemeClr>
                </a:solidFill>
                <a:latin typeface="Century Gothic" panose="020B0502020202020204" pitchFamily="34" charset="0"/>
              </a:rPr>
              <a:t> the verb refers to. </a:t>
            </a:r>
          </a:p>
        </p:txBody>
      </p:sp>
      <p:sp>
        <p:nvSpPr>
          <p:cNvPr id="11" name="TextBox 16">
            <a:extLst>
              <a:ext uri="{FF2B5EF4-FFF2-40B4-BE49-F238E27FC236}">
                <a16:creationId xmlns:a16="http://schemas.microsoft.com/office/drawing/2014/main" id="{41F2C1CD-61D0-F745-A713-197A50D45A72}"/>
              </a:ext>
            </a:extLst>
          </p:cNvPr>
          <p:cNvSpPr txBox="1"/>
          <p:nvPr/>
        </p:nvSpPr>
        <p:spPr>
          <a:xfrm>
            <a:off x="446079" y="3203184"/>
            <a:ext cx="9370584" cy="523220"/>
          </a:xfrm>
          <a:prstGeom prst="rect">
            <a:avLst/>
          </a:prstGeom>
          <a:noFill/>
        </p:spPr>
        <p:txBody>
          <a:bodyPr wrap="square" rtlCol="0">
            <a:spAutoFit/>
          </a:bodyPr>
          <a:lstStyle/>
          <a:p>
            <a:r>
              <a:rPr lang="en-GB" sz="2800" b="1" dirty="0">
                <a:solidFill>
                  <a:srgbClr val="E55B00"/>
                </a:solidFill>
                <a:latin typeface="Century Gothic" panose="020B0502020202020204" pitchFamily="34" charset="0"/>
              </a:rPr>
              <a:t>S/he</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reads a message.	Le</a:t>
            </a:r>
            <a:r>
              <a:rPr lang="en-GB" sz="2800" b="1" dirty="0">
                <a:solidFill>
                  <a:srgbClr val="E55B00"/>
                </a:solidFill>
                <a:latin typeface="Century Gothic" panose="020B0502020202020204" pitchFamily="34" charset="0"/>
              </a:rPr>
              <a:t>e</a:t>
            </a:r>
            <a:r>
              <a:rPr lang="en-GB" sz="2800" dirty="0">
                <a:solidFill>
                  <a:schemeClr val="accent1">
                    <a:lumMod val="50000"/>
                  </a:schemeClr>
                </a:solidFill>
                <a:latin typeface="Century Gothic" panose="020B0502020202020204" pitchFamily="34" charset="0"/>
              </a:rPr>
              <a:t> un </a:t>
            </a:r>
            <a:r>
              <a:rPr lang="en-GB" sz="2800" dirty="0" err="1">
                <a:solidFill>
                  <a:schemeClr val="accent1">
                    <a:lumMod val="50000"/>
                  </a:schemeClr>
                </a:solidFill>
                <a:latin typeface="Century Gothic" panose="020B0502020202020204" pitchFamily="34" charset="0"/>
              </a:rPr>
              <a:t>mensaje</a:t>
            </a:r>
            <a:r>
              <a:rPr lang="en-GB" sz="2800" dirty="0">
                <a:solidFill>
                  <a:schemeClr val="accent1">
                    <a:lumMod val="50000"/>
                  </a:schemeClr>
                </a:solidFill>
                <a:latin typeface="Century Gothic" panose="020B0502020202020204" pitchFamily="34" charset="0"/>
              </a:rPr>
              <a:t>.</a:t>
            </a:r>
          </a:p>
        </p:txBody>
      </p:sp>
      <p:sp>
        <p:nvSpPr>
          <p:cNvPr id="12" name="TextBox 26">
            <a:extLst>
              <a:ext uri="{FF2B5EF4-FFF2-40B4-BE49-F238E27FC236}">
                <a16:creationId xmlns:a16="http://schemas.microsoft.com/office/drawing/2014/main" id="{A677AD91-0852-7541-B7A7-ECF1DF37663F}"/>
              </a:ext>
            </a:extLst>
          </p:cNvPr>
          <p:cNvSpPr txBox="1"/>
          <p:nvPr/>
        </p:nvSpPr>
        <p:spPr>
          <a:xfrm>
            <a:off x="440739" y="4624317"/>
            <a:ext cx="789363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To mean ‘s/he’, remove –</a:t>
            </a:r>
            <a:r>
              <a:rPr lang="en-GB" sz="2800" dirty="0" err="1">
                <a:solidFill>
                  <a:schemeClr val="accent1">
                    <a:lumMod val="50000"/>
                  </a:schemeClr>
                </a:solidFill>
                <a:latin typeface="Century Gothic" panose="020B0502020202020204" pitchFamily="34" charset="0"/>
              </a:rPr>
              <a:t>er</a:t>
            </a:r>
            <a:r>
              <a:rPr lang="en-GB" sz="2800" dirty="0">
                <a:solidFill>
                  <a:schemeClr val="accent1">
                    <a:lumMod val="50000"/>
                  </a:schemeClr>
                </a:solidFill>
                <a:latin typeface="Century Gothic" panose="020B0502020202020204" pitchFamily="34" charset="0"/>
              </a:rPr>
              <a:t>/</a:t>
            </a:r>
            <a:r>
              <a:rPr lang="en-GB" sz="2800" dirty="0" err="1">
                <a:solidFill>
                  <a:schemeClr val="accent1">
                    <a:lumMod val="50000"/>
                  </a:schemeClr>
                </a:solidFill>
                <a:latin typeface="Century Gothic" panose="020B0502020202020204" pitchFamily="34" charset="0"/>
              </a:rPr>
              <a:t>ir</a:t>
            </a:r>
            <a:r>
              <a:rPr lang="en-GB" sz="2800" dirty="0">
                <a:solidFill>
                  <a:schemeClr val="accent1">
                    <a:lumMod val="50000"/>
                  </a:schemeClr>
                </a:solidFill>
                <a:latin typeface="Century Gothic" panose="020B0502020202020204" pitchFamily="34" charset="0"/>
              </a:rPr>
              <a:t> and add</a:t>
            </a:r>
            <a:r>
              <a:rPr lang="en-GB" sz="2800" dirty="0">
                <a:solidFill>
                  <a:srgbClr val="002060"/>
                </a:solidFill>
                <a:latin typeface="Century Gothic" panose="020B0502020202020204" pitchFamily="34" charset="0"/>
              </a:rPr>
              <a:t> </a:t>
            </a:r>
            <a:r>
              <a:rPr lang="en-GB" sz="2800" b="1" dirty="0">
                <a:solidFill>
                  <a:srgbClr val="E55B00"/>
                </a:solidFill>
                <a:latin typeface="Century Gothic" panose="020B0502020202020204" pitchFamily="34" charset="0"/>
              </a:rPr>
              <a:t>–e</a:t>
            </a:r>
            <a:r>
              <a:rPr lang="en-GB" sz="2800" dirty="0">
                <a:solidFill>
                  <a:schemeClr val="accent1">
                    <a:lumMod val="50000"/>
                  </a:schemeClr>
                </a:solidFill>
                <a:latin typeface="Century Gothic" panose="020B0502020202020204" pitchFamily="34" charset="0"/>
              </a:rPr>
              <a:t>.</a:t>
            </a:r>
          </a:p>
        </p:txBody>
      </p:sp>
      <p:sp>
        <p:nvSpPr>
          <p:cNvPr id="9" name="CuadroTexto 8">
            <a:extLst>
              <a:ext uri="{FF2B5EF4-FFF2-40B4-BE49-F238E27FC236}">
                <a16:creationId xmlns:a16="http://schemas.microsoft.com/office/drawing/2014/main" id="{1476D1C0-4A66-5B45-80AE-F6EF90B5FD27}"/>
              </a:ext>
            </a:extLst>
          </p:cNvPr>
          <p:cNvSpPr txBox="1"/>
          <p:nvPr/>
        </p:nvSpPr>
        <p:spPr>
          <a:xfrm>
            <a:off x="440739" y="5252375"/>
            <a:ext cx="7797327" cy="800219"/>
          </a:xfrm>
          <a:prstGeom prst="rect">
            <a:avLst/>
          </a:prstGeom>
          <a:noFill/>
        </p:spPr>
        <p:txBody>
          <a:bodyPr wrap="none" rtlCol="0">
            <a:spAutoFit/>
          </a:bodyPr>
          <a:lstStyle/>
          <a:p>
            <a:r>
              <a:rPr lang="en-GB" sz="2800" dirty="0">
                <a:solidFill>
                  <a:schemeClr val="accent1">
                    <a:lumMod val="50000"/>
                  </a:schemeClr>
                </a:solidFill>
                <a:latin typeface="Century Gothic" panose="020B0502020202020204" pitchFamily="34" charset="0"/>
              </a:rPr>
              <a:t>To mean ‘they’, remove –er/ir and add</a:t>
            </a:r>
            <a:r>
              <a:rPr lang="en-GB" sz="2800" dirty="0">
                <a:solidFill>
                  <a:srgbClr val="002060"/>
                </a:solidFill>
                <a:latin typeface="Century Gothic" panose="020B0502020202020204" pitchFamily="34" charset="0"/>
              </a:rPr>
              <a:t> </a:t>
            </a:r>
            <a:r>
              <a:rPr lang="en-GB" sz="2800" b="1" dirty="0">
                <a:solidFill>
                  <a:srgbClr val="E55B00"/>
                </a:solidFill>
                <a:latin typeface="Century Gothic" panose="020B0502020202020204" pitchFamily="34" charset="0"/>
              </a:rPr>
              <a:t>–en</a:t>
            </a:r>
            <a:r>
              <a:rPr lang="en-GB" sz="2800" dirty="0">
                <a:solidFill>
                  <a:schemeClr val="accent1">
                    <a:lumMod val="50000"/>
                  </a:schemeClr>
                </a:solidFill>
                <a:latin typeface="Century Gothic" panose="020B0502020202020204" pitchFamily="34" charset="0"/>
              </a:rPr>
              <a:t>.</a:t>
            </a:r>
          </a:p>
          <a:p>
            <a:endParaRPr lang="x-none" dirty="0"/>
          </a:p>
        </p:txBody>
      </p:sp>
      <p:grpSp>
        <p:nvGrpSpPr>
          <p:cNvPr id="19" name="Group 18"/>
          <p:cNvGrpSpPr/>
          <p:nvPr/>
        </p:nvGrpSpPr>
        <p:grpSpPr>
          <a:xfrm>
            <a:off x="5133813" y="1638949"/>
            <a:ext cx="1584001" cy="559362"/>
            <a:chOff x="5133813" y="1189248"/>
            <a:chExt cx="1584001" cy="559362"/>
          </a:xfrm>
        </p:grpSpPr>
        <p:sp>
          <p:nvSpPr>
            <p:cNvPr id="7" name="Rectangle 6"/>
            <p:cNvSpPr/>
            <p:nvPr/>
          </p:nvSpPr>
          <p:spPr>
            <a:xfrm>
              <a:off x="5133813" y="1189248"/>
              <a:ext cx="1584001" cy="5593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p:cNvSpPr/>
            <p:nvPr/>
          </p:nvSpPr>
          <p:spPr>
            <a:xfrm>
              <a:off x="5133814" y="1705829"/>
              <a:ext cx="1584000" cy="25200"/>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3" name="Group 22"/>
          <p:cNvGrpSpPr/>
          <p:nvPr/>
        </p:nvGrpSpPr>
        <p:grpSpPr>
          <a:xfrm>
            <a:off x="3417772" y="2151339"/>
            <a:ext cx="1522769" cy="559362"/>
            <a:chOff x="5133813" y="1189248"/>
            <a:chExt cx="1584001" cy="559362"/>
          </a:xfrm>
        </p:grpSpPr>
        <p:sp>
          <p:nvSpPr>
            <p:cNvPr id="24" name="Rectangle 23"/>
            <p:cNvSpPr/>
            <p:nvPr/>
          </p:nvSpPr>
          <p:spPr>
            <a:xfrm>
              <a:off x="5133813" y="1189248"/>
              <a:ext cx="1584001" cy="5593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5133814" y="1705829"/>
              <a:ext cx="1584000" cy="25200"/>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6" name="Group 25"/>
          <p:cNvGrpSpPr/>
          <p:nvPr/>
        </p:nvGrpSpPr>
        <p:grpSpPr>
          <a:xfrm>
            <a:off x="7569724" y="2150442"/>
            <a:ext cx="770937" cy="559362"/>
            <a:chOff x="5133813" y="1189248"/>
            <a:chExt cx="1584001" cy="559362"/>
          </a:xfrm>
        </p:grpSpPr>
        <p:sp>
          <p:nvSpPr>
            <p:cNvPr id="27" name="Rectangle 26"/>
            <p:cNvSpPr/>
            <p:nvPr/>
          </p:nvSpPr>
          <p:spPr>
            <a:xfrm>
              <a:off x="5133813" y="1189248"/>
              <a:ext cx="1584001" cy="5593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5133813" y="1705829"/>
              <a:ext cx="1584001" cy="28800"/>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9" name="Group 28"/>
          <p:cNvGrpSpPr/>
          <p:nvPr/>
        </p:nvGrpSpPr>
        <p:grpSpPr>
          <a:xfrm>
            <a:off x="5033067" y="3113962"/>
            <a:ext cx="3182220" cy="559362"/>
            <a:chOff x="5133813" y="1189248"/>
            <a:chExt cx="1584001" cy="559362"/>
          </a:xfrm>
        </p:grpSpPr>
        <p:sp>
          <p:nvSpPr>
            <p:cNvPr id="30" name="Rectangle 29"/>
            <p:cNvSpPr/>
            <p:nvPr/>
          </p:nvSpPr>
          <p:spPr>
            <a:xfrm>
              <a:off x="5133813" y="1189248"/>
              <a:ext cx="1584001" cy="5593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5133814" y="1705829"/>
              <a:ext cx="1584000" cy="28800"/>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32" name="Group 31"/>
          <p:cNvGrpSpPr/>
          <p:nvPr/>
        </p:nvGrpSpPr>
        <p:grpSpPr>
          <a:xfrm>
            <a:off x="5033067" y="3815625"/>
            <a:ext cx="3182220" cy="372589"/>
            <a:chOff x="5133813" y="1376020"/>
            <a:chExt cx="1584001" cy="372589"/>
          </a:xfrm>
        </p:grpSpPr>
        <p:sp>
          <p:nvSpPr>
            <p:cNvPr id="33" name="Rectangle 32"/>
            <p:cNvSpPr/>
            <p:nvPr/>
          </p:nvSpPr>
          <p:spPr>
            <a:xfrm>
              <a:off x="5133813" y="1376020"/>
              <a:ext cx="1584001" cy="3725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5133814" y="1705829"/>
              <a:ext cx="1584000" cy="25200"/>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36" name="Rectangle 35"/>
          <p:cNvSpPr/>
          <p:nvPr/>
        </p:nvSpPr>
        <p:spPr>
          <a:xfrm>
            <a:off x="440739" y="1181408"/>
            <a:ext cx="8263132" cy="523220"/>
          </a:xfrm>
          <a:prstGeom prst="rect">
            <a:avLst/>
          </a:prstGeom>
        </p:spPr>
        <p:txBody>
          <a:bodyPr wrap="square">
            <a:spAutoFit/>
          </a:bodyPr>
          <a:lstStyle/>
          <a:p>
            <a:r>
              <a:rPr lang="en-GB" sz="2800" b="1" dirty="0">
                <a:solidFill>
                  <a:srgbClr val="5B9BD5">
                    <a:lumMod val="50000"/>
                  </a:srgbClr>
                </a:solidFill>
                <a:latin typeface="Century Gothic" panose="020B0502020202020204" pitchFamily="34" charset="0"/>
              </a:rPr>
              <a:t>-</a:t>
            </a:r>
            <a:r>
              <a:rPr lang="en-GB" sz="2800" b="1" dirty="0" err="1">
                <a:solidFill>
                  <a:srgbClr val="5B9BD5">
                    <a:lumMod val="50000"/>
                  </a:srgbClr>
                </a:solidFill>
                <a:latin typeface="Century Gothic" panose="020B0502020202020204" pitchFamily="34" charset="0"/>
              </a:rPr>
              <a:t>er</a:t>
            </a:r>
            <a:r>
              <a:rPr lang="en-GB" sz="2800" b="1" dirty="0">
                <a:solidFill>
                  <a:srgbClr val="5B9BD5">
                    <a:lumMod val="50000"/>
                  </a:srgbClr>
                </a:solidFill>
                <a:latin typeface="Century Gothic" panose="020B0502020202020204" pitchFamily="34" charset="0"/>
              </a:rPr>
              <a:t>/ -</a:t>
            </a:r>
            <a:r>
              <a:rPr lang="en-GB" sz="2800" b="1" dirty="0" err="1">
                <a:solidFill>
                  <a:srgbClr val="5B9BD5">
                    <a:lumMod val="50000"/>
                  </a:srgbClr>
                </a:solidFill>
                <a:latin typeface="Century Gothic" panose="020B0502020202020204" pitchFamily="34" charset="0"/>
              </a:rPr>
              <a:t>ir</a:t>
            </a:r>
            <a:r>
              <a:rPr lang="en-GB" sz="2800" b="1" dirty="0">
                <a:solidFill>
                  <a:srgbClr val="5B9BD5">
                    <a:lumMod val="50000"/>
                  </a:srgbClr>
                </a:solidFill>
                <a:latin typeface="Century Gothic" panose="020B0502020202020204" pitchFamily="34" charset="0"/>
              </a:rPr>
              <a:t> verbs –3rd person singular and plural</a:t>
            </a:r>
            <a:endParaRPr lang="en-GB" dirty="0"/>
          </a:p>
        </p:txBody>
      </p:sp>
    </p:spTree>
    <p:extLst>
      <p:ext uri="{BB962C8B-B14F-4D97-AF65-F5344CB8AC3E}">
        <p14:creationId xmlns:p14="http://schemas.microsoft.com/office/powerpoint/2010/main" val="75707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1" grpId="0"/>
      <p:bldP spid="12"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ítulo 1">
            <a:extLst>
              <a:ext uri="{FF2B5EF4-FFF2-40B4-BE49-F238E27FC236}">
                <a16:creationId xmlns:a16="http://schemas.microsoft.com/office/drawing/2014/main" id="{C3D864A6-32E5-2F4D-B501-415C1BBD54E5}"/>
              </a:ext>
            </a:extLst>
          </p:cNvPr>
          <p:cNvSpPr>
            <a:spLocks noGrp="1"/>
          </p:cNvSpPr>
          <p:nvPr>
            <p:ph type="title"/>
          </p:nvPr>
        </p:nvSpPr>
        <p:spPr>
          <a:xfrm>
            <a:off x="0" y="320645"/>
            <a:ext cx="4303545" cy="709513"/>
          </a:xfrm>
        </p:spPr>
        <p:txBody>
          <a:bodyPr>
            <a:normAutofit/>
          </a:bodyPr>
          <a:lstStyle/>
          <a:p>
            <a:r>
              <a:rPr lang="x-none" sz="3600" b="1" dirty="0">
                <a:solidFill>
                  <a:schemeClr val="bg1"/>
                </a:solidFill>
                <a:latin typeface="Century Gothic" panose="020B0502020202020204" pitchFamily="34" charset="0"/>
              </a:rPr>
              <a:t>Yes</a:t>
            </a:r>
            <a:r>
              <a:rPr lang="en-GB" sz="3600" b="1" dirty="0">
                <a:solidFill>
                  <a:schemeClr val="bg1"/>
                </a:solidFill>
                <a:latin typeface="Century Gothic" panose="020B0502020202020204" pitchFamily="34" charset="0"/>
              </a:rPr>
              <a:t> </a:t>
            </a:r>
            <a:r>
              <a:rPr lang="x-none" sz="3600" b="1" dirty="0">
                <a:solidFill>
                  <a:schemeClr val="bg1"/>
                </a:solidFill>
                <a:latin typeface="Century Gothic" panose="020B0502020202020204" pitchFamily="34" charset="0"/>
              </a:rPr>
              <a:t>/</a:t>
            </a:r>
            <a:r>
              <a:rPr lang="en-GB" sz="3600" b="1" dirty="0">
                <a:solidFill>
                  <a:schemeClr val="bg1"/>
                </a:solidFill>
                <a:latin typeface="Century Gothic" panose="020B0502020202020204" pitchFamily="34" charset="0"/>
              </a:rPr>
              <a:t> </a:t>
            </a:r>
            <a:r>
              <a:rPr lang="x-none" sz="3600" b="1" dirty="0">
                <a:solidFill>
                  <a:schemeClr val="bg1"/>
                </a:solidFill>
                <a:latin typeface="Century Gothic" panose="020B0502020202020204" pitchFamily="34" charset="0"/>
              </a:rPr>
              <a:t>No questions</a:t>
            </a:r>
          </a:p>
        </p:txBody>
      </p:sp>
      <p:sp>
        <p:nvSpPr>
          <p:cNvPr id="5" name="TextBox 5">
            <a:extLst>
              <a:ext uri="{FF2B5EF4-FFF2-40B4-BE49-F238E27FC236}">
                <a16:creationId xmlns:a16="http://schemas.microsoft.com/office/drawing/2014/main" id="{FFD78DA3-A3D3-5A43-8916-29D289059B78}"/>
              </a:ext>
            </a:extLst>
          </p:cNvPr>
          <p:cNvSpPr txBox="1"/>
          <p:nvPr/>
        </p:nvSpPr>
        <p:spPr>
          <a:xfrm>
            <a:off x="358179" y="1326659"/>
            <a:ext cx="10741988" cy="1077218"/>
          </a:xfrm>
          <a:prstGeom prst="rect">
            <a:avLst/>
          </a:prstGeom>
          <a:noFill/>
        </p:spPr>
        <p:txBody>
          <a:bodyPr wrap="square" rtlCol="0">
            <a:spAutoFit/>
          </a:bodyPr>
          <a:lstStyle/>
          <a:p>
            <a:pPr>
              <a:defRPr/>
            </a:pPr>
            <a:r>
              <a:rPr lang="en-GB" sz="3200" dirty="0">
                <a:solidFill>
                  <a:schemeClr val="accent1">
                    <a:lumMod val="50000"/>
                  </a:schemeClr>
                </a:solidFill>
                <a:latin typeface="Century Gothic" panose="020B0502020202020204" pitchFamily="34" charset="0"/>
              </a:rPr>
              <a:t>In Spanish, you change a statement into a question by raising your voice at the end:</a:t>
            </a:r>
          </a:p>
        </p:txBody>
      </p:sp>
      <p:sp>
        <p:nvSpPr>
          <p:cNvPr id="6" name="TextBox 12">
            <a:hlinkClick r:id="" action="ppaction://noaction">
              <a:snd r:embed="rId4" name="reciben un mensaje.wav"/>
            </a:hlinkClick>
            <a:extLst>
              <a:ext uri="{FF2B5EF4-FFF2-40B4-BE49-F238E27FC236}">
                <a16:creationId xmlns:a16="http://schemas.microsoft.com/office/drawing/2014/main" id="{9A7C7BBC-AB4C-8344-BC98-BF3F5D032D50}"/>
              </a:ext>
            </a:extLst>
          </p:cNvPr>
          <p:cNvSpPr txBox="1"/>
          <p:nvPr/>
        </p:nvSpPr>
        <p:spPr>
          <a:xfrm>
            <a:off x="136794" y="3029085"/>
            <a:ext cx="2425749" cy="584775"/>
          </a:xfrm>
          <a:prstGeom prst="rect">
            <a:avLst/>
          </a:prstGeom>
          <a:solidFill>
            <a:schemeClr val="accent1">
              <a:lumMod val="50000"/>
            </a:schemeClr>
          </a:solidFill>
          <a:ln w="12700">
            <a:solidFill>
              <a:srgbClr val="E55B00"/>
            </a:solidFill>
          </a:ln>
        </p:spPr>
        <p:txBody>
          <a:bodyPr wrap="square" rtlCol="0">
            <a:spAutoFit/>
          </a:bodyPr>
          <a:lstStyle/>
          <a:p>
            <a:pPr algn="ctr">
              <a:defRPr/>
            </a:pPr>
            <a:r>
              <a:rPr lang="en-GB" sz="3200" b="1" dirty="0">
                <a:solidFill>
                  <a:schemeClr val="bg1"/>
                </a:solidFill>
                <a:latin typeface="Century Gothic" panose="020B0502020202020204" pitchFamily="34" charset="0"/>
              </a:rPr>
              <a:t>Afirmación</a:t>
            </a:r>
          </a:p>
        </p:txBody>
      </p:sp>
      <p:sp>
        <p:nvSpPr>
          <p:cNvPr id="7" name="TextBox 14">
            <a:extLst>
              <a:ext uri="{FF2B5EF4-FFF2-40B4-BE49-F238E27FC236}">
                <a16:creationId xmlns:a16="http://schemas.microsoft.com/office/drawing/2014/main" id="{0CBEBB6D-AD3E-3D4B-8C04-4EF097BB6FE8}"/>
              </a:ext>
            </a:extLst>
          </p:cNvPr>
          <p:cNvSpPr txBox="1"/>
          <p:nvPr/>
        </p:nvSpPr>
        <p:spPr>
          <a:xfrm>
            <a:off x="2872392" y="2983178"/>
            <a:ext cx="4533463" cy="584775"/>
          </a:xfrm>
          <a:prstGeom prst="rect">
            <a:avLst/>
          </a:prstGeom>
          <a:noFill/>
        </p:spPr>
        <p:txBody>
          <a:bodyPr wrap="square" rtlCol="0">
            <a:spAutoFit/>
          </a:bodyPr>
          <a:lstStyle/>
          <a:p>
            <a:pPr algn="ctr">
              <a:defRPr/>
            </a:pPr>
            <a:r>
              <a:rPr lang="en-GB" sz="3200" dirty="0">
                <a:solidFill>
                  <a:schemeClr val="accent1">
                    <a:lumMod val="50000"/>
                  </a:schemeClr>
                </a:solidFill>
                <a:latin typeface="Century Gothic" panose="020B0502020202020204" pitchFamily="34" charset="0"/>
              </a:rPr>
              <a:t>Reciben un mensaje.</a:t>
            </a:r>
          </a:p>
        </p:txBody>
      </p:sp>
      <p:sp>
        <p:nvSpPr>
          <p:cNvPr id="8" name="TextBox 16">
            <a:extLst>
              <a:ext uri="{FF2B5EF4-FFF2-40B4-BE49-F238E27FC236}">
                <a16:creationId xmlns:a16="http://schemas.microsoft.com/office/drawing/2014/main" id="{DCB7E59B-B62D-844F-9459-01F0C189F0F8}"/>
              </a:ext>
            </a:extLst>
          </p:cNvPr>
          <p:cNvSpPr txBox="1"/>
          <p:nvPr/>
        </p:nvSpPr>
        <p:spPr>
          <a:xfrm>
            <a:off x="2872392" y="3499619"/>
            <a:ext cx="5205560" cy="584775"/>
          </a:xfrm>
          <a:prstGeom prst="rect">
            <a:avLst/>
          </a:prstGeom>
          <a:noFill/>
        </p:spPr>
        <p:txBody>
          <a:bodyPr wrap="square" rtlCol="0">
            <a:spAutoFit/>
          </a:bodyPr>
          <a:lstStyle/>
          <a:p>
            <a:pPr algn="ctr">
              <a:defRPr/>
            </a:pPr>
            <a:r>
              <a:rPr lang="en-GB" sz="3200" i="1" dirty="0">
                <a:solidFill>
                  <a:schemeClr val="accent1">
                    <a:lumMod val="50000"/>
                  </a:schemeClr>
                </a:solidFill>
                <a:latin typeface="Century Gothic" panose="020B0502020202020204" pitchFamily="34" charset="0"/>
              </a:rPr>
              <a:t>They receive a message.</a:t>
            </a:r>
          </a:p>
        </p:txBody>
      </p:sp>
      <p:sp>
        <p:nvSpPr>
          <p:cNvPr id="9" name="TextBox 17">
            <a:hlinkClick r:id="" action="ppaction://noaction">
              <a:snd r:embed="rId5" name="reciben un mensaje?.wav"/>
            </a:hlinkClick>
            <a:extLst>
              <a:ext uri="{FF2B5EF4-FFF2-40B4-BE49-F238E27FC236}">
                <a16:creationId xmlns:a16="http://schemas.microsoft.com/office/drawing/2014/main" id="{15E36281-FF84-9143-8D38-A3DDEBBCC450}"/>
              </a:ext>
            </a:extLst>
          </p:cNvPr>
          <p:cNvSpPr txBox="1"/>
          <p:nvPr/>
        </p:nvSpPr>
        <p:spPr>
          <a:xfrm>
            <a:off x="136794" y="4295097"/>
            <a:ext cx="2425749" cy="584775"/>
          </a:xfrm>
          <a:prstGeom prst="rect">
            <a:avLst/>
          </a:prstGeom>
          <a:solidFill>
            <a:schemeClr val="accent1">
              <a:lumMod val="50000"/>
            </a:schemeClr>
          </a:solidFill>
          <a:ln w="12700">
            <a:solidFill>
              <a:srgbClr val="E55B00"/>
            </a:solidFill>
          </a:ln>
        </p:spPr>
        <p:txBody>
          <a:bodyPr wrap="square" rtlCol="0">
            <a:spAutoFit/>
          </a:bodyPr>
          <a:lstStyle/>
          <a:p>
            <a:pPr algn="ctr">
              <a:defRPr/>
            </a:pPr>
            <a:r>
              <a:rPr lang="en-GB" sz="3200" b="1" dirty="0">
                <a:solidFill>
                  <a:schemeClr val="bg1"/>
                </a:solidFill>
                <a:latin typeface="Century Gothic" panose="020B0502020202020204" pitchFamily="34" charset="0"/>
              </a:rPr>
              <a:t>Pregunta</a:t>
            </a:r>
          </a:p>
        </p:txBody>
      </p:sp>
      <p:sp>
        <p:nvSpPr>
          <p:cNvPr id="10" name="TextBox 22">
            <a:extLst>
              <a:ext uri="{FF2B5EF4-FFF2-40B4-BE49-F238E27FC236}">
                <a16:creationId xmlns:a16="http://schemas.microsoft.com/office/drawing/2014/main" id="{AAE59D02-7F39-544C-949B-22A11EAD1387}"/>
              </a:ext>
            </a:extLst>
          </p:cNvPr>
          <p:cNvSpPr txBox="1"/>
          <p:nvPr/>
        </p:nvSpPr>
        <p:spPr>
          <a:xfrm>
            <a:off x="2646628" y="4300420"/>
            <a:ext cx="5095163" cy="584775"/>
          </a:xfrm>
          <a:prstGeom prst="rect">
            <a:avLst/>
          </a:prstGeom>
          <a:noFill/>
        </p:spPr>
        <p:txBody>
          <a:bodyPr wrap="square" rtlCol="0">
            <a:spAutoFit/>
          </a:bodyPr>
          <a:lstStyle/>
          <a:p>
            <a:pPr algn="ctr">
              <a:defRPr/>
            </a:pPr>
            <a:r>
              <a:rPr lang="en-GB" sz="3200" b="1" dirty="0">
                <a:solidFill>
                  <a:schemeClr val="accent1">
                    <a:lumMod val="50000"/>
                  </a:schemeClr>
                </a:solidFill>
                <a:latin typeface="Century Gothic" panose="020B0502020202020204" pitchFamily="34" charset="0"/>
              </a:rPr>
              <a:t>¿</a:t>
            </a:r>
            <a:r>
              <a:rPr lang="en-GB" sz="3200" dirty="0">
                <a:solidFill>
                  <a:schemeClr val="accent1">
                    <a:lumMod val="50000"/>
                  </a:schemeClr>
                </a:solidFill>
                <a:latin typeface="Century Gothic" panose="020B0502020202020204" pitchFamily="34" charset="0"/>
              </a:rPr>
              <a:t>Reciben un mensaje</a:t>
            </a:r>
            <a:r>
              <a:rPr lang="en-GB" sz="3200" b="1" dirty="0">
                <a:solidFill>
                  <a:schemeClr val="accent1">
                    <a:lumMod val="50000"/>
                  </a:schemeClr>
                </a:solidFill>
                <a:latin typeface="Century Gothic" panose="020B0502020202020204" pitchFamily="34" charset="0"/>
              </a:rPr>
              <a:t>?</a:t>
            </a:r>
          </a:p>
        </p:txBody>
      </p:sp>
      <p:sp>
        <p:nvSpPr>
          <p:cNvPr id="11" name="TextBox 23">
            <a:extLst>
              <a:ext uri="{FF2B5EF4-FFF2-40B4-BE49-F238E27FC236}">
                <a16:creationId xmlns:a16="http://schemas.microsoft.com/office/drawing/2014/main" id="{0DE649A2-A5F0-8F4D-B8E7-EB7A88FB0DA4}"/>
              </a:ext>
            </a:extLst>
          </p:cNvPr>
          <p:cNvSpPr txBox="1"/>
          <p:nvPr/>
        </p:nvSpPr>
        <p:spPr>
          <a:xfrm>
            <a:off x="6089715" y="5317247"/>
            <a:ext cx="5844619" cy="584775"/>
          </a:xfrm>
          <a:prstGeom prst="rect">
            <a:avLst/>
          </a:prstGeom>
          <a:noFill/>
        </p:spPr>
        <p:txBody>
          <a:bodyPr wrap="square" rtlCol="0">
            <a:spAutoFit/>
          </a:bodyPr>
          <a:lstStyle/>
          <a:p>
            <a:pPr algn="ctr">
              <a:defRPr/>
            </a:pPr>
            <a:r>
              <a:rPr lang="en-GB" sz="3200" dirty="0">
                <a:solidFill>
                  <a:srgbClr val="E55B00"/>
                </a:solidFill>
                <a:latin typeface="Century Gothic" panose="020B0502020202020204" pitchFamily="34" charset="0"/>
              </a:rPr>
              <a:t>Do</a:t>
            </a:r>
            <a:r>
              <a:rPr lang="en-GB" sz="3200" dirty="0">
                <a:solidFill>
                  <a:srgbClr val="4472C4">
                    <a:lumMod val="50000"/>
                  </a:srgb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they receive a message?</a:t>
            </a:r>
          </a:p>
        </p:txBody>
      </p:sp>
      <p:sp>
        <p:nvSpPr>
          <p:cNvPr id="12" name="Rounded Rectangular Callout 25">
            <a:extLst>
              <a:ext uri="{FF2B5EF4-FFF2-40B4-BE49-F238E27FC236}">
                <a16:creationId xmlns:a16="http://schemas.microsoft.com/office/drawing/2014/main" id="{0628D166-7ED9-F047-9164-6A137A68389F}"/>
              </a:ext>
            </a:extLst>
          </p:cNvPr>
          <p:cNvSpPr/>
          <p:nvPr/>
        </p:nvSpPr>
        <p:spPr>
          <a:xfrm>
            <a:off x="136794" y="4927600"/>
            <a:ext cx="5019668" cy="1388533"/>
          </a:xfrm>
          <a:prstGeom prst="wedgeRoundRectCallout">
            <a:avLst>
              <a:gd name="adj1" fmla="val 68388"/>
              <a:gd name="adj2" fmla="val -5659"/>
              <a:gd name="adj3" fmla="val 16667"/>
            </a:avLst>
          </a:prstGeom>
          <a:solidFill>
            <a:schemeClr val="accent1">
              <a:lumMod val="50000"/>
            </a:schemeClr>
          </a:solidFill>
          <a:ln w="12700">
            <a:solidFill>
              <a:srgbClr val="E5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In English we add the word ‘do’ (or ‘does’) to form a question but in Spanish this isn’t needed.</a:t>
            </a:r>
          </a:p>
        </p:txBody>
      </p:sp>
      <p:sp>
        <p:nvSpPr>
          <p:cNvPr id="13" name="Rounded Rectangular Callout 24">
            <a:extLst>
              <a:ext uri="{FF2B5EF4-FFF2-40B4-BE49-F238E27FC236}">
                <a16:creationId xmlns:a16="http://schemas.microsoft.com/office/drawing/2014/main" id="{36BD0161-BAF9-E841-B85D-7A2C0C074286}"/>
              </a:ext>
            </a:extLst>
          </p:cNvPr>
          <p:cNvSpPr/>
          <p:nvPr/>
        </p:nvSpPr>
        <p:spPr>
          <a:xfrm>
            <a:off x="7825876" y="4183391"/>
            <a:ext cx="4254544" cy="1133856"/>
          </a:xfrm>
          <a:prstGeom prst="wedgeRoundRectCallout">
            <a:avLst>
              <a:gd name="adj1" fmla="val -53935"/>
              <a:gd name="adj2" fmla="val -7546"/>
              <a:gd name="adj3" fmla="val 16667"/>
            </a:avLst>
          </a:prstGeom>
          <a:solidFill>
            <a:schemeClr val="accent1">
              <a:lumMod val="50000"/>
            </a:schemeClr>
          </a:solidFill>
          <a:ln w="12700">
            <a:solidFill>
              <a:srgbClr val="E5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Spanish uses two question marks – the one at the front is upside down!</a:t>
            </a:r>
          </a:p>
        </p:txBody>
      </p:sp>
    </p:spTree>
    <p:extLst>
      <p:ext uri="{BB962C8B-B14F-4D97-AF65-F5344CB8AC3E}">
        <p14:creationId xmlns:p14="http://schemas.microsoft.com/office/powerpoint/2010/main" val="1373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p:bldP spid="11" grpId="0"/>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a:extLst>
              <a:ext uri="{FF2B5EF4-FFF2-40B4-BE49-F238E27FC236}">
                <a16:creationId xmlns:a16="http://schemas.microsoft.com/office/drawing/2014/main" id="{341477E9-026D-2942-B34C-20FA5B525925}"/>
              </a:ext>
            </a:extLst>
          </p:cNvPr>
          <p:cNvSpPr txBox="1"/>
          <p:nvPr/>
        </p:nvSpPr>
        <p:spPr>
          <a:xfrm>
            <a:off x="765673" y="2940353"/>
            <a:ext cx="3791423" cy="400110"/>
          </a:xfrm>
          <a:prstGeom prst="rect">
            <a:avLst/>
          </a:prstGeom>
          <a:noFill/>
        </p:spPr>
        <p:txBody>
          <a:bodyPr wrap="none" rtlCol="0">
            <a:spAutoFit/>
          </a:bodyPr>
          <a:lstStyle/>
          <a:p>
            <a:r>
              <a:rPr lang="x-none" sz="2000" b="1"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            </a:t>
            </a:r>
            <a:r>
              <a:rPr lang="x-none" sz="2000" b="1"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  </a:t>
            </a:r>
            <a:r>
              <a:rPr lang="x-none" sz="2000" b="1" dirty="0">
                <a:solidFill>
                  <a:srgbClr val="115076"/>
                </a:solidFill>
                <a:latin typeface="Century Gothic" panose="020B0502020202020204" pitchFamily="34" charset="0"/>
              </a:rPr>
              <a:t>     </a:t>
            </a:r>
            <a:r>
              <a:rPr lang="x-none" sz="2000" b="1" i="1" dirty="0">
                <a:solidFill>
                  <a:srgbClr val="115076"/>
                </a:solidFill>
                <a:latin typeface="Century Gothic" panose="020B0502020202020204" pitchFamily="34" charset="0"/>
              </a:rPr>
              <a:t> </a:t>
            </a:r>
            <a:r>
              <a:rPr lang="en-GB" sz="2000" b="1" i="1" dirty="0">
                <a:solidFill>
                  <a:srgbClr val="115076"/>
                </a:solidFill>
                <a:latin typeface="Century Gothic" panose="020B0502020202020204" pitchFamily="34" charset="0"/>
              </a:rPr>
              <a:t> </a:t>
            </a:r>
            <a:r>
              <a:rPr lang="x-none" sz="2000" b="1" dirty="0">
                <a:solidFill>
                  <a:srgbClr val="115076"/>
                </a:solidFill>
                <a:latin typeface="Century Gothic" panose="020B0502020202020204" pitchFamily="34" charset="0"/>
              </a:rPr>
              <a:t>?</a:t>
            </a:r>
          </a:p>
        </p:txBody>
      </p:sp>
      <p:sp>
        <p:nvSpPr>
          <p:cNvPr id="39" name="CuadroTexto 38">
            <a:extLst>
              <a:ext uri="{FF2B5EF4-FFF2-40B4-BE49-F238E27FC236}">
                <a16:creationId xmlns:a16="http://schemas.microsoft.com/office/drawing/2014/main" id="{39B1862B-C240-424E-B043-7F50393425D0}"/>
              </a:ext>
            </a:extLst>
          </p:cNvPr>
          <p:cNvSpPr txBox="1"/>
          <p:nvPr/>
        </p:nvSpPr>
        <p:spPr>
          <a:xfrm>
            <a:off x="708233" y="3938628"/>
            <a:ext cx="2420856" cy="400110"/>
          </a:xfrm>
          <a:prstGeom prst="rect">
            <a:avLst/>
          </a:prstGeom>
          <a:noFill/>
        </p:spPr>
        <p:txBody>
          <a:bodyPr wrap="none" rtlCol="0">
            <a:spAutoFit/>
          </a:bodyPr>
          <a:lstStyle/>
          <a:p>
            <a:r>
              <a:rPr lang="x-none" sz="2000" b="1" dirty="0">
                <a:solidFill>
                  <a:srgbClr val="115076"/>
                </a:solidFill>
                <a:latin typeface="Century Gothic" panose="020B0502020202020204" pitchFamily="34" charset="0"/>
              </a:rPr>
              <a:t>¿</a:t>
            </a:r>
            <a:r>
              <a:rPr lang="en-GB" sz="2000" b="1" dirty="0">
                <a:solidFill>
                  <a:srgbClr val="115076"/>
                </a:solidFill>
                <a:latin typeface="Century Gothic" panose="020B0502020202020204" pitchFamily="34" charset="0"/>
              </a:rPr>
              <a:t>      </a:t>
            </a:r>
            <a:r>
              <a:rPr lang="x-none" sz="2000" b="1"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  </a:t>
            </a:r>
            <a:r>
              <a:rPr lang="x-none" sz="2000" b="1" dirty="0">
                <a:solidFill>
                  <a:srgbClr val="115076"/>
                </a:solidFill>
                <a:latin typeface="Century Gothic" panose="020B0502020202020204" pitchFamily="34" charset="0"/>
              </a:rPr>
              <a:t>?</a:t>
            </a:r>
          </a:p>
        </p:txBody>
      </p:sp>
      <p:sp>
        <p:nvSpPr>
          <p:cNvPr id="2" name="Título 1">
            <a:extLst>
              <a:ext uri="{FF2B5EF4-FFF2-40B4-BE49-F238E27FC236}">
                <a16:creationId xmlns:a16="http://schemas.microsoft.com/office/drawing/2014/main" id="{6DF31695-A3C9-724B-8FAD-FBFBFD4B63AA}"/>
              </a:ext>
            </a:extLst>
          </p:cNvPr>
          <p:cNvSpPr>
            <a:spLocks noGrp="1"/>
          </p:cNvSpPr>
          <p:nvPr>
            <p:ph type="title"/>
          </p:nvPr>
        </p:nvSpPr>
        <p:spPr>
          <a:xfrm>
            <a:off x="156592" y="229010"/>
            <a:ext cx="9725764" cy="440004"/>
          </a:xfrm>
        </p:spPr>
        <p:txBody>
          <a:bodyPr>
            <a:noAutofit/>
          </a:bodyPr>
          <a:lstStyle/>
          <a:p>
            <a:r>
              <a:rPr lang="en-GB" sz="2400" b="1" dirty="0">
                <a:solidFill>
                  <a:schemeClr val="accent1">
                    <a:lumMod val="50000"/>
                  </a:schemeClr>
                </a:solidFill>
                <a:latin typeface="Century Gothic" panose="020B0502020202020204" pitchFamily="34" charset="0"/>
              </a:rPr>
              <a:t>¡Una entrevista importante! </a:t>
            </a:r>
            <a:r>
              <a:rPr lang="en-GB" sz="2400" dirty="0">
                <a:solidFill>
                  <a:schemeClr val="accent1">
                    <a:lumMod val="50000"/>
                  </a:schemeClr>
                </a:solidFill>
                <a:latin typeface="Century Gothic" panose="020B0502020202020204" pitchFamily="34" charset="0"/>
              </a:rPr>
              <a:t>(An important interview) </a:t>
            </a:r>
            <a:br>
              <a:rPr lang="en-GB" sz="2400" dirty="0">
                <a:solidFill>
                  <a:schemeClr val="accent1">
                    <a:lumMod val="50000"/>
                  </a:schemeClr>
                </a:solidFill>
                <a:latin typeface="Century Gothic" panose="020B0502020202020204" pitchFamily="34" charset="0"/>
              </a:rPr>
            </a:br>
            <a:endParaRPr lang="x-none" sz="2400" dirty="0">
              <a:solidFill>
                <a:schemeClr val="accent1">
                  <a:lumMod val="50000"/>
                </a:schemeClr>
              </a:solidFill>
              <a:latin typeface="Century Gothic" panose="020B0502020202020204" pitchFamily="34" charset="0"/>
            </a:endParaRPr>
          </a:p>
        </p:txBody>
      </p:sp>
      <p:sp>
        <p:nvSpPr>
          <p:cNvPr id="5" name="Rectangle 3">
            <a:extLst>
              <a:ext uri="{FF2B5EF4-FFF2-40B4-BE49-F238E27FC236}">
                <a16:creationId xmlns:a16="http://schemas.microsoft.com/office/drawing/2014/main" id="{1E3D1D87-0AC8-FB45-8E6D-98415A2F9146}"/>
              </a:ext>
            </a:extLst>
          </p:cNvPr>
          <p:cNvSpPr/>
          <p:nvPr/>
        </p:nvSpPr>
        <p:spPr>
          <a:xfrm>
            <a:off x="111399" y="1282337"/>
            <a:ext cx="11187546" cy="1569660"/>
          </a:xfrm>
          <a:prstGeom prst="rect">
            <a:avLst/>
          </a:prstGeom>
        </p:spPr>
        <p:txBody>
          <a:bodyPr wrap="square">
            <a:spAutoFit/>
          </a:bodyPr>
          <a:lstStyle/>
          <a:p>
            <a:pPr marL="457200" indent="-457200">
              <a:buAutoNum type="alphaUcParenR"/>
            </a:pPr>
            <a:r>
              <a:rPr lang="en-GB" sz="2400" dirty="0">
                <a:solidFill>
                  <a:schemeClr val="accent1">
                    <a:lumMod val="50000"/>
                  </a:schemeClr>
                </a:solidFill>
                <a:latin typeface="Century Gothic" panose="020B0502020202020204" pitchFamily="34" charset="0"/>
              </a:rPr>
              <a:t>Escucha y escribe la puntuación correcta. </a:t>
            </a:r>
          </a:p>
          <a:p>
            <a:r>
              <a:rPr lang="en-GB" sz="2400" dirty="0">
                <a:solidFill>
                  <a:schemeClr val="accent1">
                    <a:lumMod val="50000"/>
                  </a:schemeClr>
                </a:solidFill>
                <a:latin typeface="Century Gothic" panose="020B0502020202020204" pitchFamily="34" charset="0"/>
              </a:rPr>
              <a:t>	Afirmación </a:t>
            </a:r>
            <a:r>
              <a:rPr lang="en-GB" sz="2400" dirty="0">
                <a:solidFill>
                  <a:schemeClr val="accent1">
                    <a:lumMod val="50000"/>
                  </a:schemeClr>
                </a:solidFill>
                <a:latin typeface="Century Gothic" panose="020B0502020202020204" pitchFamily="34" charset="0"/>
                <a:sym typeface="Wingdings" pitchFamily="2" charset="2"/>
              </a:rPr>
              <a:t> .</a:t>
            </a:r>
          </a:p>
          <a:p>
            <a:r>
              <a:rPr lang="en-GB" sz="2400" dirty="0">
                <a:solidFill>
                  <a:schemeClr val="accent1">
                    <a:lumMod val="50000"/>
                  </a:schemeClr>
                </a:solidFill>
                <a:latin typeface="Century Gothic" panose="020B0502020202020204" pitchFamily="34" charset="0"/>
                <a:sym typeface="Wingdings" pitchFamily="2" charset="2"/>
              </a:rPr>
              <a:t>	</a:t>
            </a:r>
            <a:r>
              <a:rPr lang="en-GB" sz="2400" dirty="0" err="1">
                <a:solidFill>
                  <a:schemeClr val="accent1">
                    <a:lumMod val="50000"/>
                  </a:schemeClr>
                </a:solidFill>
                <a:latin typeface="Century Gothic" panose="020B0502020202020204" pitchFamily="34" charset="0"/>
                <a:sym typeface="Wingdings" pitchFamily="2" charset="2"/>
              </a:rPr>
              <a:t>Pregunta</a:t>
            </a:r>
            <a:r>
              <a:rPr lang="en-GB" sz="2400" dirty="0">
                <a:solidFill>
                  <a:schemeClr val="accent1">
                    <a:lumMod val="50000"/>
                  </a:schemeClr>
                </a:solidFill>
                <a:latin typeface="Century Gothic" panose="020B0502020202020204" pitchFamily="34" charset="0"/>
                <a:sym typeface="Wingdings" pitchFamily="2" charset="2"/>
              </a:rPr>
              <a:t>     </a:t>
            </a:r>
            <a:r>
              <a:rPr lang="en-GB" sz="2400" b="1" dirty="0">
                <a:solidFill>
                  <a:schemeClr val="accent1">
                    <a:lumMod val="50000"/>
                  </a:schemeClr>
                </a:solidFill>
                <a:latin typeface="Century Gothic" panose="020B0502020202020204" pitchFamily="34" charset="0"/>
                <a:sym typeface="Wingdings" pitchFamily="2" charset="2"/>
              </a:rPr>
              <a:t>¿?</a:t>
            </a:r>
            <a:r>
              <a:rPr lang="en-GB" sz="2400" dirty="0">
                <a:solidFill>
                  <a:schemeClr val="accent1">
                    <a:lumMod val="50000"/>
                  </a:schemeClr>
                </a:solidFill>
                <a:latin typeface="Century Gothic" panose="020B0502020202020204" pitchFamily="34" charset="0"/>
              </a:rPr>
              <a:t> </a:t>
            </a:r>
          </a:p>
          <a:p>
            <a:r>
              <a:rPr lang="en-GB" sz="2400" dirty="0">
                <a:solidFill>
                  <a:schemeClr val="accent1">
                    <a:lumMod val="50000"/>
                  </a:schemeClr>
                </a:solidFill>
                <a:latin typeface="Century Gothic" panose="020B0502020202020204" pitchFamily="34" charset="0"/>
              </a:rPr>
              <a:t>B) ¿Cómo se dice en inglés? </a:t>
            </a:r>
          </a:p>
        </p:txBody>
      </p:sp>
      <p:graphicFrame>
        <p:nvGraphicFramePr>
          <p:cNvPr id="18" name="Tabla 17">
            <a:extLst>
              <a:ext uri="{FF2B5EF4-FFF2-40B4-BE49-F238E27FC236}">
                <a16:creationId xmlns:a16="http://schemas.microsoft.com/office/drawing/2014/main" id="{CAF9FE8B-0D71-5840-AB86-4640D6183E89}"/>
              </a:ext>
            </a:extLst>
          </p:cNvPr>
          <p:cNvGraphicFramePr>
            <a:graphicFrameLocks noGrp="1"/>
          </p:cNvGraphicFramePr>
          <p:nvPr>
            <p:extLst>
              <p:ext uri="{D42A27DB-BD31-4B8C-83A1-F6EECF244321}">
                <p14:modId xmlns:p14="http://schemas.microsoft.com/office/powerpoint/2010/main" val="1675305606"/>
              </p:ext>
            </p:extLst>
          </p:nvPr>
        </p:nvGraphicFramePr>
        <p:xfrm>
          <a:off x="177338" y="2925531"/>
          <a:ext cx="11837324" cy="3025836"/>
        </p:xfrm>
        <a:graphic>
          <a:graphicData uri="http://schemas.openxmlformats.org/drawingml/2006/table">
            <a:tbl>
              <a:tblPr firstRow="1" bandRow="1">
                <a:tableStyleId>{5DA37D80-6434-44D0-A028-1B22A696006F}</a:tableStyleId>
              </a:tblPr>
              <a:tblGrid>
                <a:gridCol w="551015">
                  <a:extLst>
                    <a:ext uri="{9D8B030D-6E8A-4147-A177-3AD203B41FA5}">
                      <a16:colId xmlns:a16="http://schemas.microsoft.com/office/drawing/2014/main" val="1712412346"/>
                    </a:ext>
                  </a:extLst>
                </a:gridCol>
                <a:gridCol w="5704115">
                  <a:extLst>
                    <a:ext uri="{9D8B030D-6E8A-4147-A177-3AD203B41FA5}">
                      <a16:colId xmlns:a16="http://schemas.microsoft.com/office/drawing/2014/main" val="306276038"/>
                    </a:ext>
                  </a:extLst>
                </a:gridCol>
                <a:gridCol w="5582194">
                  <a:extLst>
                    <a:ext uri="{9D8B030D-6E8A-4147-A177-3AD203B41FA5}">
                      <a16:colId xmlns:a16="http://schemas.microsoft.com/office/drawing/2014/main" val="2993370989"/>
                    </a:ext>
                  </a:extLst>
                </a:gridCol>
              </a:tblGrid>
              <a:tr h="50430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399811175"/>
                  </a:ext>
                </a:extLst>
              </a:tr>
              <a:tr h="50430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3945849871"/>
                  </a:ext>
                </a:extLst>
              </a:tr>
              <a:tr h="504306">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113013016"/>
                  </a:ext>
                </a:extLst>
              </a:tr>
              <a:tr h="50430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511724032"/>
                  </a:ext>
                </a:extLst>
              </a:tr>
              <a:tr h="50430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148928441"/>
                  </a:ext>
                </a:extLst>
              </a:tr>
              <a:tr h="504306">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379040870"/>
                  </a:ext>
                </a:extLst>
              </a:tr>
            </a:tbl>
          </a:graphicData>
        </a:graphic>
      </p:graphicFrame>
      <p:sp>
        <p:nvSpPr>
          <p:cNvPr id="19" name="Action Button: Custom 4">
            <a:hlinkClick r:id="" action="ppaction://noaction" highlightClick="1">
              <a:snd r:embed="rId3" name="hacen trabajo importante_.wav"/>
            </a:hlinkClick>
            <a:extLst>
              <a:ext uri="{FF2B5EF4-FFF2-40B4-BE49-F238E27FC236}">
                <a16:creationId xmlns:a16="http://schemas.microsoft.com/office/drawing/2014/main" id="{E4BC4D23-BFE4-F847-B84A-0ADE28BD1926}"/>
              </a:ext>
            </a:extLst>
          </p:cNvPr>
          <p:cNvSpPr/>
          <p:nvPr/>
        </p:nvSpPr>
        <p:spPr>
          <a:xfrm>
            <a:off x="256608" y="2995358"/>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5">
            <a:hlinkClick r:id="" action="ppaction://noaction" highlightClick="1">
              <a:snd r:embed="rId4" name="abren correos electrónicos por la tarde.wav"/>
            </a:hlinkClick>
            <a:extLst>
              <a:ext uri="{FF2B5EF4-FFF2-40B4-BE49-F238E27FC236}">
                <a16:creationId xmlns:a16="http://schemas.microsoft.com/office/drawing/2014/main" id="{EED37AE9-42E0-3D4E-8EA9-B43BF4CE7CA1}"/>
              </a:ext>
            </a:extLst>
          </p:cNvPr>
          <p:cNvSpPr/>
          <p:nvPr/>
        </p:nvSpPr>
        <p:spPr>
          <a:xfrm>
            <a:off x="256609" y="3474099"/>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6">
            <a:hlinkClick r:id="" action="ppaction://noaction" highlightClick="1">
              <a:snd r:embed="rId5" name="reciben dinero_.wav"/>
            </a:hlinkClick>
            <a:extLst>
              <a:ext uri="{FF2B5EF4-FFF2-40B4-BE49-F238E27FC236}">
                <a16:creationId xmlns:a16="http://schemas.microsoft.com/office/drawing/2014/main" id="{FF486297-63F0-AE49-BF5C-0AF6287BBC32}"/>
              </a:ext>
            </a:extLst>
          </p:cNvPr>
          <p:cNvSpPr/>
          <p:nvPr/>
        </p:nvSpPr>
        <p:spPr>
          <a:xfrm>
            <a:off x="256607" y="4004598"/>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7">
            <a:hlinkClick r:id="" action="ppaction://noaction" highlightClick="1">
              <a:snd r:embed="rId6" name="responden a las preguntas.wav"/>
            </a:hlinkClick>
            <a:extLst>
              <a:ext uri="{FF2B5EF4-FFF2-40B4-BE49-F238E27FC236}">
                <a16:creationId xmlns:a16="http://schemas.microsoft.com/office/drawing/2014/main" id="{50441DB2-C6B6-1B47-BCA1-9CDA0D094457}"/>
              </a:ext>
            </a:extLst>
          </p:cNvPr>
          <p:cNvSpPr/>
          <p:nvPr/>
        </p:nvSpPr>
        <p:spPr>
          <a:xfrm>
            <a:off x="256606" y="4496156"/>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8">
            <a:hlinkClick r:id="" action="ppaction://noaction" highlightClick="1">
              <a:snd r:embed="rId7" name="escriben mensajes juntos_.wav"/>
            </a:hlinkClick>
            <a:extLst>
              <a:ext uri="{FF2B5EF4-FFF2-40B4-BE49-F238E27FC236}">
                <a16:creationId xmlns:a16="http://schemas.microsoft.com/office/drawing/2014/main" id="{457CAAA5-BC3D-A74A-A279-2687FC194E09}"/>
              </a:ext>
            </a:extLst>
          </p:cNvPr>
          <p:cNvSpPr/>
          <p:nvPr/>
        </p:nvSpPr>
        <p:spPr>
          <a:xfrm>
            <a:off x="256610" y="5002812"/>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9">
            <a:hlinkClick r:id="" action="ppaction://noaction" highlightClick="1">
              <a:snd r:embed="rId8" name="leen cartas.wav"/>
            </a:hlinkClick>
            <a:extLst>
              <a:ext uri="{FF2B5EF4-FFF2-40B4-BE49-F238E27FC236}">
                <a16:creationId xmlns:a16="http://schemas.microsoft.com/office/drawing/2014/main" id="{B5A3DA7D-AFB8-1146-ACC3-3A3D96AA3D2A}"/>
              </a:ext>
            </a:extLst>
          </p:cNvPr>
          <p:cNvSpPr/>
          <p:nvPr/>
        </p:nvSpPr>
        <p:spPr>
          <a:xfrm>
            <a:off x="256610" y="5509468"/>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TextBox 10">
            <a:extLst>
              <a:ext uri="{FF2B5EF4-FFF2-40B4-BE49-F238E27FC236}">
                <a16:creationId xmlns:a16="http://schemas.microsoft.com/office/drawing/2014/main" id="{10381E2B-42F4-F64E-A393-2F7D25AD1413}"/>
              </a:ext>
            </a:extLst>
          </p:cNvPr>
          <p:cNvSpPr txBox="1"/>
          <p:nvPr/>
        </p:nvSpPr>
        <p:spPr>
          <a:xfrm>
            <a:off x="915026" y="2961798"/>
            <a:ext cx="5882526" cy="400110"/>
          </a:xfrm>
          <a:prstGeom prst="rect">
            <a:avLst/>
          </a:prstGeom>
          <a:noFill/>
        </p:spPr>
        <p:txBody>
          <a:bodyPr wrap="square" rtlCol="0">
            <a:spAutoFit/>
          </a:bodyPr>
          <a:lstStyle/>
          <a:p>
            <a:pPr lvl="0">
              <a:buSzPts val="1400"/>
              <a:defRPr/>
            </a:pPr>
            <a:r>
              <a:rPr lang="en-GB" sz="2000" dirty="0">
                <a:solidFill>
                  <a:schemeClr val="accent1">
                    <a:lumMod val="50000"/>
                  </a:schemeClr>
                </a:solidFill>
                <a:latin typeface="Century Gothic" panose="020B0502020202020204" pitchFamily="34" charset="0"/>
              </a:rPr>
              <a:t>Hacen trabajo importante</a:t>
            </a:r>
          </a:p>
        </p:txBody>
      </p:sp>
      <p:sp>
        <p:nvSpPr>
          <p:cNvPr id="26" name="TextBox 11">
            <a:extLst>
              <a:ext uri="{FF2B5EF4-FFF2-40B4-BE49-F238E27FC236}">
                <a16:creationId xmlns:a16="http://schemas.microsoft.com/office/drawing/2014/main" id="{6E183A5D-0E93-0E4F-9528-22C5B244136B}"/>
              </a:ext>
            </a:extLst>
          </p:cNvPr>
          <p:cNvSpPr txBox="1"/>
          <p:nvPr/>
        </p:nvSpPr>
        <p:spPr>
          <a:xfrm>
            <a:off x="695354" y="3466924"/>
            <a:ext cx="6235142" cy="400110"/>
          </a:xfrm>
          <a:prstGeom prst="rect">
            <a:avLst/>
          </a:prstGeom>
          <a:noFill/>
        </p:spPr>
        <p:txBody>
          <a:bodyPr wrap="square" rtlCol="0">
            <a:spAutoFit/>
          </a:bodyPr>
          <a:lstStyle/>
          <a:p>
            <a:pPr lvl="0">
              <a:buSzPts val="1400"/>
              <a:defRPr/>
            </a:pPr>
            <a:r>
              <a:rPr lang="en-GB" sz="2000" dirty="0">
                <a:solidFill>
                  <a:schemeClr val="accent1">
                    <a:lumMod val="50000"/>
                  </a:schemeClr>
                </a:solidFill>
                <a:latin typeface="Century Gothic" panose="020B0502020202020204" pitchFamily="34" charset="0"/>
              </a:rPr>
              <a:t>Abren correos electrónicos por la tarde</a:t>
            </a:r>
          </a:p>
        </p:txBody>
      </p:sp>
      <p:sp>
        <p:nvSpPr>
          <p:cNvPr id="27" name="TextBox 12">
            <a:extLst>
              <a:ext uri="{FF2B5EF4-FFF2-40B4-BE49-F238E27FC236}">
                <a16:creationId xmlns:a16="http://schemas.microsoft.com/office/drawing/2014/main" id="{479DC054-1666-4F47-A101-D3B9D91202D5}"/>
              </a:ext>
            </a:extLst>
          </p:cNvPr>
          <p:cNvSpPr txBox="1"/>
          <p:nvPr/>
        </p:nvSpPr>
        <p:spPr>
          <a:xfrm>
            <a:off x="780922" y="4527321"/>
            <a:ext cx="569241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Responden a las preguntas</a:t>
            </a:r>
          </a:p>
        </p:txBody>
      </p:sp>
      <p:sp>
        <p:nvSpPr>
          <p:cNvPr id="28" name="TextBox 13">
            <a:extLst>
              <a:ext uri="{FF2B5EF4-FFF2-40B4-BE49-F238E27FC236}">
                <a16:creationId xmlns:a16="http://schemas.microsoft.com/office/drawing/2014/main" id="{DD3A9726-828F-684E-9E8C-AC77BA68FC2E}"/>
              </a:ext>
            </a:extLst>
          </p:cNvPr>
          <p:cNvSpPr txBox="1"/>
          <p:nvPr/>
        </p:nvSpPr>
        <p:spPr>
          <a:xfrm>
            <a:off x="851176" y="4972050"/>
            <a:ext cx="478147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Escriben mensajes juntos</a:t>
            </a:r>
          </a:p>
        </p:txBody>
      </p:sp>
      <p:sp>
        <p:nvSpPr>
          <p:cNvPr id="29" name="TextBox 14">
            <a:extLst>
              <a:ext uri="{FF2B5EF4-FFF2-40B4-BE49-F238E27FC236}">
                <a16:creationId xmlns:a16="http://schemas.microsoft.com/office/drawing/2014/main" id="{7D72AEB7-28FE-D84A-B9BF-B1261FC6DEFC}"/>
              </a:ext>
            </a:extLst>
          </p:cNvPr>
          <p:cNvSpPr txBox="1"/>
          <p:nvPr/>
        </p:nvSpPr>
        <p:spPr>
          <a:xfrm>
            <a:off x="810824" y="5525228"/>
            <a:ext cx="234307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Leen cartas </a:t>
            </a:r>
          </a:p>
        </p:txBody>
      </p:sp>
      <p:sp>
        <p:nvSpPr>
          <p:cNvPr id="30" name="TextBox 15">
            <a:extLst>
              <a:ext uri="{FF2B5EF4-FFF2-40B4-BE49-F238E27FC236}">
                <a16:creationId xmlns:a16="http://schemas.microsoft.com/office/drawing/2014/main" id="{561A38CE-B083-DA42-B394-68FA36F688DC}"/>
              </a:ext>
            </a:extLst>
          </p:cNvPr>
          <p:cNvSpPr txBox="1"/>
          <p:nvPr/>
        </p:nvSpPr>
        <p:spPr>
          <a:xfrm>
            <a:off x="877010" y="3951643"/>
            <a:ext cx="215439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Reciben dinero</a:t>
            </a:r>
          </a:p>
        </p:txBody>
      </p:sp>
      <p:sp>
        <p:nvSpPr>
          <p:cNvPr id="31" name="TextBox 16">
            <a:extLst>
              <a:ext uri="{FF2B5EF4-FFF2-40B4-BE49-F238E27FC236}">
                <a16:creationId xmlns:a16="http://schemas.microsoft.com/office/drawing/2014/main" id="{836B62E3-D185-B149-A13F-4FD8185FD70E}"/>
              </a:ext>
            </a:extLst>
          </p:cNvPr>
          <p:cNvSpPr txBox="1"/>
          <p:nvPr/>
        </p:nvSpPr>
        <p:spPr>
          <a:xfrm>
            <a:off x="6410592" y="2967091"/>
            <a:ext cx="5493234" cy="400110"/>
          </a:xfrm>
          <a:prstGeom prst="rect">
            <a:avLst/>
          </a:prstGeom>
          <a:noFill/>
        </p:spPr>
        <p:txBody>
          <a:bodyPr wrap="square" rtlCol="0">
            <a:spAutoFit/>
          </a:bodyPr>
          <a:lstStyle/>
          <a:p>
            <a:pPr lvl="0">
              <a:buSzPts val="1400"/>
              <a:defRPr/>
            </a:pPr>
            <a:r>
              <a:rPr lang="en-GB" sz="2000" b="1" dirty="0">
                <a:solidFill>
                  <a:srgbClr val="E55B00"/>
                </a:solidFill>
                <a:latin typeface="Century Gothic" panose="020B0502020202020204" pitchFamily="34" charset="0"/>
              </a:rPr>
              <a:t>Do</a:t>
            </a:r>
            <a:r>
              <a:rPr lang="en-GB" sz="2000" dirty="0">
                <a:solidFill>
                  <a:srgbClr val="00206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they do important work?</a:t>
            </a:r>
          </a:p>
        </p:txBody>
      </p:sp>
      <p:sp>
        <p:nvSpPr>
          <p:cNvPr id="32" name="TextBox 18">
            <a:extLst>
              <a:ext uri="{FF2B5EF4-FFF2-40B4-BE49-F238E27FC236}">
                <a16:creationId xmlns:a16="http://schemas.microsoft.com/office/drawing/2014/main" id="{0340C3DA-2AF5-C041-9E3A-9EDC76550F2B}"/>
              </a:ext>
            </a:extLst>
          </p:cNvPr>
          <p:cNvSpPr txBox="1"/>
          <p:nvPr/>
        </p:nvSpPr>
        <p:spPr>
          <a:xfrm>
            <a:off x="6410592" y="3504515"/>
            <a:ext cx="5055503" cy="400110"/>
          </a:xfrm>
          <a:prstGeom prst="rect">
            <a:avLst/>
          </a:prstGeom>
          <a:noFill/>
        </p:spPr>
        <p:txBody>
          <a:bodyPr wrap="square" rtlCol="0">
            <a:spAutoFit/>
          </a:bodyPr>
          <a:lstStyle/>
          <a:p>
            <a:pPr lvl="0">
              <a:buSzPts val="1400"/>
              <a:defRPr/>
            </a:pPr>
            <a:r>
              <a:rPr lang="en-GB" sz="2000" dirty="0">
                <a:solidFill>
                  <a:schemeClr val="accent1">
                    <a:lumMod val="50000"/>
                  </a:schemeClr>
                </a:solidFill>
                <a:latin typeface="Century Gothic" panose="020B0502020202020204" pitchFamily="34" charset="0"/>
              </a:rPr>
              <a:t>They open emails in the afternoon.</a:t>
            </a:r>
          </a:p>
        </p:txBody>
      </p:sp>
      <p:sp>
        <p:nvSpPr>
          <p:cNvPr id="33" name="TextBox 19">
            <a:extLst>
              <a:ext uri="{FF2B5EF4-FFF2-40B4-BE49-F238E27FC236}">
                <a16:creationId xmlns:a16="http://schemas.microsoft.com/office/drawing/2014/main" id="{7D21E536-4C31-C446-BD40-D5043AB388AC}"/>
              </a:ext>
            </a:extLst>
          </p:cNvPr>
          <p:cNvSpPr txBox="1"/>
          <p:nvPr/>
        </p:nvSpPr>
        <p:spPr>
          <a:xfrm>
            <a:off x="6410592" y="4488946"/>
            <a:ext cx="6439134" cy="400110"/>
          </a:xfrm>
          <a:prstGeom prst="rect">
            <a:avLst/>
          </a:prstGeom>
          <a:noFill/>
        </p:spPr>
        <p:txBody>
          <a:bodyPr wrap="square" rtlCol="0">
            <a:spAutoFit/>
          </a:bodyPr>
          <a:lstStyle/>
          <a:p>
            <a:pPr lvl="0">
              <a:buSzPts val="1400"/>
              <a:defRPr/>
            </a:pPr>
            <a:r>
              <a:rPr lang="en-GB" sz="2000" dirty="0">
                <a:solidFill>
                  <a:schemeClr val="accent1">
                    <a:lumMod val="50000"/>
                  </a:schemeClr>
                </a:solidFill>
                <a:latin typeface="Century Gothic" panose="020B0502020202020204" pitchFamily="34" charset="0"/>
              </a:rPr>
              <a:t>They respond / reply to the questions.</a:t>
            </a:r>
          </a:p>
        </p:txBody>
      </p:sp>
      <p:sp>
        <p:nvSpPr>
          <p:cNvPr id="34" name="TextBox 20">
            <a:extLst>
              <a:ext uri="{FF2B5EF4-FFF2-40B4-BE49-F238E27FC236}">
                <a16:creationId xmlns:a16="http://schemas.microsoft.com/office/drawing/2014/main" id="{8604B057-0E1F-5241-8CA0-F73DEF4DA374}"/>
              </a:ext>
            </a:extLst>
          </p:cNvPr>
          <p:cNvSpPr txBox="1"/>
          <p:nvPr/>
        </p:nvSpPr>
        <p:spPr>
          <a:xfrm>
            <a:off x="6430448" y="5016860"/>
            <a:ext cx="6190634" cy="400110"/>
          </a:xfrm>
          <a:prstGeom prst="rect">
            <a:avLst/>
          </a:prstGeom>
          <a:noFill/>
        </p:spPr>
        <p:txBody>
          <a:bodyPr wrap="square" rtlCol="0">
            <a:spAutoFit/>
          </a:bodyPr>
          <a:lstStyle/>
          <a:p>
            <a:pPr lvl="0">
              <a:buSzPts val="1400"/>
              <a:defRPr/>
            </a:pPr>
            <a:r>
              <a:rPr lang="en-GB" sz="2000" b="1" dirty="0">
                <a:solidFill>
                  <a:srgbClr val="E55B00"/>
                </a:solidFill>
                <a:latin typeface="Century Gothic" panose="020B0502020202020204" pitchFamily="34" charset="0"/>
              </a:rPr>
              <a:t>Do</a:t>
            </a:r>
            <a:r>
              <a:rPr lang="en-GB" sz="2000" dirty="0">
                <a:solidFill>
                  <a:srgbClr val="00206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they write messages together?</a:t>
            </a:r>
          </a:p>
        </p:txBody>
      </p:sp>
      <p:sp>
        <p:nvSpPr>
          <p:cNvPr id="35" name="TextBox 21">
            <a:extLst>
              <a:ext uri="{FF2B5EF4-FFF2-40B4-BE49-F238E27FC236}">
                <a16:creationId xmlns:a16="http://schemas.microsoft.com/office/drawing/2014/main" id="{5B9E8178-A92B-854C-A076-9DD179BAD298}"/>
              </a:ext>
            </a:extLst>
          </p:cNvPr>
          <p:cNvSpPr txBox="1"/>
          <p:nvPr/>
        </p:nvSpPr>
        <p:spPr>
          <a:xfrm>
            <a:off x="6430448" y="5474239"/>
            <a:ext cx="6190634" cy="400110"/>
          </a:xfrm>
          <a:prstGeom prst="rect">
            <a:avLst/>
          </a:prstGeom>
          <a:noFill/>
        </p:spPr>
        <p:txBody>
          <a:bodyPr wrap="square" rtlCol="0">
            <a:spAutoFit/>
          </a:bodyPr>
          <a:lstStyle/>
          <a:p>
            <a:pPr lvl="0">
              <a:buSzPts val="1400"/>
              <a:defRPr/>
            </a:pPr>
            <a:r>
              <a:rPr lang="en-GB" sz="2000" dirty="0">
                <a:solidFill>
                  <a:schemeClr val="accent1">
                    <a:lumMod val="50000"/>
                  </a:schemeClr>
                </a:solidFill>
                <a:latin typeface="Century Gothic" panose="020B0502020202020204" pitchFamily="34" charset="0"/>
              </a:rPr>
              <a:t>They read letters.</a:t>
            </a:r>
          </a:p>
        </p:txBody>
      </p:sp>
      <p:sp>
        <p:nvSpPr>
          <p:cNvPr id="36" name="TextBox 22">
            <a:extLst>
              <a:ext uri="{FF2B5EF4-FFF2-40B4-BE49-F238E27FC236}">
                <a16:creationId xmlns:a16="http://schemas.microsoft.com/office/drawing/2014/main" id="{43431D11-97A3-DC45-BFD0-1ADFEB64176D}"/>
              </a:ext>
            </a:extLst>
          </p:cNvPr>
          <p:cNvSpPr txBox="1"/>
          <p:nvPr/>
        </p:nvSpPr>
        <p:spPr>
          <a:xfrm>
            <a:off x="6410592" y="3972050"/>
            <a:ext cx="6190634" cy="400110"/>
          </a:xfrm>
          <a:prstGeom prst="rect">
            <a:avLst/>
          </a:prstGeom>
          <a:noFill/>
        </p:spPr>
        <p:txBody>
          <a:bodyPr wrap="square" rtlCol="0">
            <a:spAutoFit/>
          </a:bodyPr>
          <a:lstStyle/>
          <a:p>
            <a:pPr lvl="0">
              <a:buSzPts val="1400"/>
              <a:defRPr/>
            </a:pPr>
            <a:r>
              <a:rPr lang="en-GB" sz="2000" b="1" dirty="0">
                <a:solidFill>
                  <a:srgbClr val="E55B00"/>
                </a:solidFill>
                <a:latin typeface="Century Gothic" panose="020B0502020202020204" pitchFamily="34" charset="0"/>
              </a:rPr>
              <a:t>Do</a:t>
            </a:r>
            <a:r>
              <a:rPr lang="en-GB" sz="2000" dirty="0">
                <a:solidFill>
                  <a:srgbClr val="00206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they receive money?</a:t>
            </a:r>
          </a:p>
        </p:txBody>
      </p:sp>
      <p:sp>
        <p:nvSpPr>
          <p:cNvPr id="38" name="CuadroTexto 37">
            <a:extLst>
              <a:ext uri="{FF2B5EF4-FFF2-40B4-BE49-F238E27FC236}">
                <a16:creationId xmlns:a16="http://schemas.microsoft.com/office/drawing/2014/main" id="{DB64DAB8-5D4C-194D-9AB5-F619DC311F49}"/>
              </a:ext>
            </a:extLst>
          </p:cNvPr>
          <p:cNvSpPr txBox="1"/>
          <p:nvPr/>
        </p:nvSpPr>
        <p:spPr>
          <a:xfrm>
            <a:off x="5547370" y="3473432"/>
            <a:ext cx="256802" cy="400110"/>
          </a:xfrm>
          <a:prstGeom prst="rect">
            <a:avLst/>
          </a:prstGeom>
          <a:noFill/>
        </p:spPr>
        <p:txBody>
          <a:bodyPr wrap="none" rtlCol="0">
            <a:spAutoFit/>
          </a:bodyPr>
          <a:lstStyle/>
          <a:p>
            <a:r>
              <a:rPr lang="x-none" sz="2000" b="1" dirty="0">
                <a:solidFill>
                  <a:srgbClr val="115076"/>
                </a:solidFill>
                <a:latin typeface="Century Gothic" panose="020B0502020202020204" pitchFamily="34" charset="0"/>
              </a:rPr>
              <a:t>.</a:t>
            </a:r>
          </a:p>
        </p:txBody>
      </p:sp>
      <p:sp>
        <p:nvSpPr>
          <p:cNvPr id="40" name="CuadroTexto 39">
            <a:extLst>
              <a:ext uri="{FF2B5EF4-FFF2-40B4-BE49-F238E27FC236}">
                <a16:creationId xmlns:a16="http://schemas.microsoft.com/office/drawing/2014/main" id="{92CBDAE4-C336-CE46-AB72-CEF9DD13FBDA}"/>
              </a:ext>
            </a:extLst>
          </p:cNvPr>
          <p:cNvSpPr txBox="1"/>
          <p:nvPr/>
        </p:nvSpPr>
        <p:spPr>
          <a:xfrm>
            <a:off x="4167845" y="4510541"/>
            <a:ext cx="256802" cy="400110"/>
          </a:xfrm>
          <a:prstGeom prst="rect">
            <a:avLst/>
          </a:prstGeom>
          <a:noFill/>
        </p:spPr>
        <p:txBody>
          <a:bodyPr wrap="none" rtlCol="0">
            <a:spAutoFit/>
          </a:bodyPr>
          <a:lstStyle/>
          <a:p>
            <a:r>
              <a:rPr lang="x-none" sz="2000" b="1" dirty="0">
                <a:solidFill>
                  <a:srgbClr val="115076"/>
                </a:solidFill>
                <a:latin typeface="Century Gothic" panose="020B0502020202020204" pitchFamily="34" charset="0"/>
              </a:rPr>
              <a:t>.</a:t>
            </a:r>
          </a:p>
        </p:txBody>
      </p:sp>
      <p:sp>
        <p:nvSpPr>
          <p:cNvPr id="41" name="CuadroTexto 40">
            <a:extLst>
              <a:ext uri="{FF2B5EF4-FFF2-40B4-BE49-F238E27FC236}">
                <a16:creationId xmlns:a16="http://schemas.microsoft.com/office/drawing/2014/main" id="{CE15D134-416C-5E46-A26F-AAC25D857409}"/>
              </a:ext>
            </a:extLst>
          </p:cNvPr>
          <p:cNvSpPr txBox="1"/>
          <p:nvPr/>
        </p:nvSpPr>
        <p:spPr>
          <a:xfrm>
            <a:off x="669025" y="4985065"/>
            <a:ext cx="3575018" cy="400110"/>
          </a:xfrm>
          <a:prstGeom prst="rect">
            <a:avLst/>
          </a:prstGeom>
          <a:noFill/>
        </p:spPr>
        <p:txBody>
          <a:bodyPr wrap="none" rtlCol="0">
            <a:spAutoFit/>
          </a:bodyPr>
          <a:lstStyle/>
          <a:p>
            <a:r>
              <a:rPr lang="x-none" sz="2000" b="1" dirty="0">
                <a:solidFill>
                  <a:schemeClr val="accent1">
                    <a:lumMod val="50000"/>
                  </a:schemeClr>
                </a:solidFill>
                <a:latin typeface="Century Gothic" panose="020B0502020202020204" pitchFamily="34" charset="0"/>
              </a:rPr>
              <a:t>¿</a:t>
            </a:r>
            <a:r>
              <a:rPr lang="en-GB" sz="2000" b="1" dirty="0">
                <a:solidFill>
                  <a:schemeClr val="accent1">
                    <a:lumMod val="50000"/>
                  </a:schemeClr>
                </a:solidFill>
                <a:latin typeface="Century Gothic" panose="020B0502020202020204" pitchFamily="34" charset="0"/>
              </a:rPr>
              <a:t>                                           </a:t>
            </a:r>
            <a:r>
              <a:rPr lang="x-none" sz="2000" b="1" dirty="0">
                <a:solidFill>
                  <a:schemeClr val="accent1">
                    <a:lumMod val="50000"/>
                  </a:schemeClr>
                </a:solidFill>
                <a:latin typeface="Century Gothic" panose="020B0502020202020204" pitchFamily="34" charset="0"/>
              </a:rPr>
              <a:t>?</a:t>
            </a:r>
          </a:p>
        </p:txBody>
      </p:sp>
      <p:sp>
        <p:nvSpPr>
          <p:cNvPr id="42" name="CuadroTexto 41">
            <a:extLst>
              <a:ext uri="{FF2B5EF4-FFF2-40B4-BE49-F238E27FC236}">
                <a16:creationId xmlns:a16="http://schemas.microsoft.com/office/drawing/2014/main" id="{AC805245-F9DD-714E-90EC-D8A7AB2BCF1A}"/>
              </a:ext>
            </a:extLst>
          </p:cNvPr>
          <p:cNvSpPr txBox="1"/>
          <p:nvPr/>
        </p:nvSpPr>
        <p:spPr>
          <a:xfrm>
            <a:off x="2275001" y="5525228"/>
            <a:ext cx="256802" cy="400110"/>
          </a:xfrm>
          <a:prstGeom prst="rect">
            <a:avLst/>
          </a:prstGeom>
          <a:noFill/>
        </p:spPr>
        <p:txBody>
          <a:bodyPr wrap="none" rtlCol="0">
            <a:spAutoFit/>
          </a:bodyPr>
          <a:lstStyle/>
          <a:p>
            <a:r>
              <a:rPr lang="x-none" sz="2000" b="1" dirty="0">
                <a:solidFill>
                  <a:srgbClr val="115076"/>
                </a:solidFill>
                <a:latin typeface="Century Gothic" panose="020B0502020202020204" pitchFamily="34" charset="0"/>
              </a:rPr>
              <a:t>.</a:t>
            </a:r>
          </a:p>
        </p:txBody>
      </p:sp>
      <p:pic>
        <p:nvPicPr>
          <p:cNvPr id="1026" name="Picture 2" descr="Interview Free PNG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7866" y="790357"/>
            <a:ext cx="2966795" cy="213517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11399" y="482196"/>
            <a:ext cx="9901261" cy="830997"/>
          </a:xfrm>
          <a:prstGeom prst="rect">
            <a:avLst/>
          </a:prstGeom>
        </p:spPr>
        <p:txBody>
          <a:bodyPr wrap="square">
            <a:spAutoFit/>
          </a:bodyPr>
          <a:lstStyle/>
          <a:p>
            <a:r>
              <a:rPr lang="en-GB" sz="2400" dirty="0">
                <a:solidFill>
                  <a:schemeClr val="accent1">
                    <a:lumMod val="50000"/>
                  </a:schemeClr>
                </a:solidFill>
                <a:latin typeface="Century Gothic" panose="020B0502020202020204" pitchFamily="34" charset="0"/>
              </a:rPr>
              <a:t>You’re checking the transcript of an interview with a high-profile public figure in Spain. </a:t>
            </a:r>
            <a:endParaRPr lang="en-GB" sz="2400" dirty="0">
              <a:solidFill>
                <a:schemeClr val="accent1">
                  <a:lumMod val="50000"/>
                </a:schemeClr>
              </a:solidFill>
            </a:endParaRPr>
          </a:p>
        </p:txBody>
      </p:sp>
      <p:sp>
        <p:nvSpPr>
          <p:cNvPr id="44" name="Rounded Rectangle 11">
            <a:extLst>
              <a:ext uri="{FF2B5EF4-FFF2-40B4-BE49-F238E27FC236}">
                <a16:creationId xmlns:a16="http://schemas.microsoft.com/office/drawing/2014/main" id="{A316DD52-7894-4A75-969C-CA0645DA2978}"/>
              </a:ext>
            </a:extLst>
          </p:cNvPr>
          <p:cNvSpPr/>
          <p:nvPr/>
        </p:nvSpPr>
        <p:spPr>
          <a:xfrm>
            <a:off x="9773588" y="258166"/>
            <a:ext cx="2154556"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87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31" grpId="0"/>
      <p:bldP spid="32" grpId="0"/>
      <p:bldP spid="33" grpId="0"/>
      <p:bldP spid="34" grpId="0"/>
      <p:bldP spid="35" grpId="0"/>
      <p:bldP spid="36" grpId="0"/>
      <p:bldP spid="38" grpId="0"/>
      <p:bldP spid="40" grpId="0"/>
      <p:bldP spid="41" grpId="0"/>
      <p:bldP spid="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EEA29-5440-3E42-8E68-6D58B28CD675}"/>
              </a:ext>
            </a:extLst>
          </p:cNvPr>
          <p:cNvSpPr>
            <a:spLocks noGrp="1"/>
          </p:cNvSpPr>
          <p:nvPr>
            <p:ph type="title"/>
          </p:nvPr>
        </p:nvSpPr>
        <p:spPr>
          <a:xfrm>
            <a:off x="262350" y="804432"/>
            <a:ext cx="10626491" cy="781474"/>
          </a:xfrm>
        </p:spPr>
        <p:txBody>
          <a:bodyPr>
            <a:noAutofit/>
          </a:bodyPr>
          <a:lstStyle/>
          <a:p>
            <a:r>
              <a:rPr lang="en-GB" sz="2300" dirty="0" err="1">
                <a:solidFill>
                  <a:schemeClr val="accent1">
                    <a:lumMod val="50000"/>
                  </a:schemeClr>
                </a:solidFill>
                <a:latin typeface="Century Gothic" panose="020B0502020202020204" pitchFamily="34" charset="0"/>
              </a:rPr>
              <a:t>Escucha</a:t>
            </a:r>
            <a:r>
              <a:rPr lang="en-GB" sz="2300" dirty="0">
                <a:solidFill>
                  <a:schemeClr val="accent1">
                    <a:lumMod val="50000"/>
                  </a:schemeClr>
                </a:solidFill>
                <a:latin typeface="Century Gothic" panose="020B0502020202020204" pitchFamily="34" charset="0"/>
              </a:rPr>
              <a:t> otras </a:t>
            </a:r>
            <a:r>
              <a:rPr lang="en-GB" sz="2300" dirty="0" err="1">
                <a:solidFill>
                  <a:schemeClr val="accent1">
                    <a:lumMod val="50000"/>
                  </a:schemeClr>
                </a:solidFill>
                <a:latin typeface="Century Gothic" panose="020B0502020202020204" pitchFamily="34" charset="0"/>
              </a:rPr>
              <a:t>frases</a:t>
            </a:r>
            <a:r>
              <a:rPr lang="en-GB" sz="2300" dirty="0">
                <a:solidFill>
                  <a:schemeClr val="accent1">
                    <a:lumMod val="50000"/>
                  </a:schemeClr>
                </a:solidFill>
                <a:latin typeface="Century Gothic" panose="020B0502020202020204" pitchFamily="34" charset="0"/>
              </a:rPr>
              <a:t>. ¿Son preguntas o </a:t>
            </a:r>
            <a:r>
              <a:rPr lang="en-GB" sz="2300" dirty="0" err="1">
                <a:solidFill>
                  <a:schemeClr val="accent1">
                    <a:lumMod val="50000"/>
                  </a:schemeClr>
                </a:solidFill>
                <a:latin typeface="Century Gothic" panose="020B0502020202020204" pitchFamily="34" charset="0"/>
              </a:rPr>
              <a:t>afirmaciones</a:t>
            </a:r>
            <a:r>
              <a:rPr lang="en-GB" sz="2300" dirty="0">
                <a:solidFill>
                  <a:schemeClr val="accent1">
                    <a:lumMod val="50000"/>
                  </a:schemeClr>
                </a:solidFill>
                <a:latin typeface="Century Gothic" panose="020B0502020202020204" pitchFamily="34" charset="0"/>
              </a:rPr>
              <a:t>?</a:t>
            </a:r>
            <a:br>
              <a:rPr lang="en-GB" sz="2300" dirty="0">
                <a:solidFill>
                  <a:schemeClr val="accent1">
                    <a:lumMod val="50000"/>
                  </a:schemeClr>
                </a:solidFill>
                <a:latin typeface="Century Gothic" panose="020B0502020202020204" pitchFamily="34" charset="0"/>
              </a:rPr>
            </a:br>
            <a:r>
              <a:rPr lang="en-GB" sz="2300" dirty="0" err="1">
                <a:solidFill>
                  <a:schemeClr val="accent1">
                    <a:lumMod val="50000"/>
                  </a:schemeClr>
                </a:solidFill>
                <a:latin typeface="Century Gothic" panose="020B0502020202020204" pitchFamily="34" charset="0"/>
              </a:rPr>
              <a:t>Luego</a:t>
            </a:r>
            <a:r>
              <a:rPr lang="en-GB" sz="2300" dirty="0">
                <a:solidFill>
                  <a:schemeClr val="accent1">
                    <a:lumMod val="50000"/>
                  </a:schemeClr>
                </a:solidFill>
                <a:latin typeface="Century Gothic" panose="020B0502020202020204" pitchFamily="34" charset="0"/>
              </a:rPr>
              <a:t>, </a:t>
            </a:r>
            <a:r>
              <a:rPr lang="en-GB" sz="2300" dirty="0" err="1">
                <a:solidFill>
                  <a:schemeClr val="accent1">
                    <a:lumMod val="50000"/>
                  </a:schemeClr>
                </a:solidFill>
                <a:latin typeface="Century Gothic" panose="020B0502020202020204" pitchFamily="34" charset="0"/>
              </a:rPr>
              <a:t>escucha</a:t>
            </a:r>
            <a:r>
              <a:rPr lang="en-GB" sz="2300" dirty="0">
                <a:solidFill>
                  <a:schemeClr val="accent1">
                    <a:lumMod val="50000"/>
                  </a:schemeClr>
                </a:solidFill>
                <a:latin typeface="Century Gothic" panose="020B0502020202020204" pitchFamily="34" charset="0"/>
              </a:rPr>
              <a:t> </a:t>
            </a:r>
            <a:r>
              <a:rPr lang="en-GB" sz="2300" dirty="0" err="1">
                <a:solidFill>
                  <a:schemeClr val="accent1">
                    <a:lumMod val="50000"/>
                  </a:schemeClr>
                </a:solidFill>
                <a:latin typeface="Century Gothic" panose="020B0502020202020204" pitchFamily="34" charset="0"/>
              </a:rPr>
              <a:t>otra</a:t>
            </a:r>
            <a:r>
              <a:rPr lang="en-GB" sz="2300" dirty="0">
                <a:solidFill>
                  <a:schemeClr val="accent1">
                    <a:lumMod val="50000"/>
                  </a:schemeClr>
                </a:solidFill>
                <a:latin typeface="Century Gothic" panose="020B0502020202020204" pitchFamily="34" charset="0"/>
              </a:rPr>
              <a:t> </a:t>
            </a:r>
            <a:r>
              <a:rPr lang="en-GB" sz="2300" dirty="0" err="1">
                <a:solidFill>
                  <a:schemeClr val="accent1">
                    <a:lumMod val="50000"/>
                  </a:schemeClr>
                </a:solidFill>
                <a:latin typeface="Century Gothic" panose="020B0502020202020204" pitchFamily="34" charset="0"/>
              </a:rPr>
              <a:t>vez</a:t>
            </a:r>
            <a:r>
              <a:rPr lang="en-GB" sz="2300" dirty="0">
                <a:solidFill>
                  <a:schemeClr val="accent1">
                    <a:lumMod val="50000"/>
                  </a:schemeClr>
                </a:solidFill>
                <a:latin typeface="Century Gothic" panose="020B0502020202020204" pitchFamily="34" charset="0"/>
              </a:rPr>
              <a:t>. Escribe la </a:t>
            </a:r>
            <a:r>
              <a:rPr lang="en-GB" sz="2300" dirty="0" err="1">
                <a:solidFill>
                  <a:schemeClr val="accent1">
                    <a:lumMod val="50000"/>
                  </a:schemeClr>
                </a:solidFill>
                <a:latin typeface="Century Gothic" panose="020B0502020202020204" pitchFamily="34" charset="0"/>
              </a:rPr>
              <a:t>frase</a:t>
            </a:r>
            <a:r>
              <a:rPr lang="en-GB" sz="2300" dirty="0">
                <a:solidFill>
                  <a:schemeClr val="accent1">
                    <a:lumMod val="50000"/>
                  </a:schemeClr>
                </a:solidFill>
                <a:latin typeface="Century Gothic" panose="020B0502020202020204" pitchFamily="34" charset="0"/>
              </a:rPr>
              <a:t> y </a:t>
            </a:r>
            <a:r>
              <a:rPr lang="en-GB" sz="2300" dirty="0" err="1">
                <a:solidFill>
                  <a:schemeClr val="accent1">
                    <a:lumMod val="50000"/>
                  </a:schemeClr>
                </a:solidFill>
                <a:latin typeface="Century Gothic" panose="020B0502020202020204" pitchFamily="34" charset="0"/>
              </a:rPr>
              <a:t>completa</a:t>
            </a:r>
            <a:r>
              <a:rPr lang="en-GB" sz="2300" dirty="0">
                <a:solidFill>
                  <a:schemeClr val="accent1">
                    <a:lumMod val="50000"/>
                  </a:schemeClr>
                </a:solidFill>
                <a:latin typeface="Century Gothic" panose="020B0502020202020204" pitchFamily="34" charset="0"/>
              </a:rPr>
              <a:t> la </a:t>
            </a:r>
            <a:r>
              <a:rPr lang="en-GB" sz="2300" dirty="0" err="1">
                <a:solidFill>
                  <a:schemeClr val="accent1">
                    <a:lumMod val="50000"/>
                  </a:schemeClr>
                </a:solidFill>
                <a:latin typeface="Century Gothic" panose="020B0502020202020204" pitchFamily="34" charset="0"/>
              </a:rPr>
              <a:t>tabla</a:t>
            </a:r>
            <a:r>
              <a:rPr lang="en-GB" sz="2300" dirty="0">
                <a:solidFill>
                  <a:schemeClr val="accent1">
                    <a:lumMod val="50000"/>
                  </a:schemeClr>
                </a:solidFill>
                <a:latin typeface="Century Gothic" panose="020B0502020202020204" pitchFamily="34" charset="0"/>
              </a:rPr>
              <a:t>.</a:t>
            </a:r>
            <a:br>
              <a:rPr lang="en-GB" sz="2300" dirty="0">
                <a:solidFill>
                  <a:schemeClr val="accent1">
                    <a:lumMod val="50000"/>
                  </a:schemeClr>
                </a:solidFill>
                <a:latin typeface="Century Gothic" panose="020B0502020202020204" pitchFamily="34" charset="0"/>
              </a:rPr>
            </a:br>
            <a:endParaRPr lang="x-none" sz="2300" b="1" dirty="0">
              <a:solidFill>
                <a:schemeClr val="accent1">
                  <a:lumMod val="50000"/>
                </a:schemeClr>
              </a:solidFill>
              <a:latin typeface="Century Gothic" panose="020B0502020202020204" pitchFamily="34" charset="0"/>
            </a:endParaRPr>
          </a:p>
        </p:txBody>
      </p:sp>
      <p:graphicFrame>
        <p:nvGraphicFramePr>
          <p:cNvPr id="18" name="Tabla 17">
            <a:extLst>
              <a:ext uri="{FF2B5EF4-FFF2-40B4-BE49-F238E27FC236}">
                <a16:creationId xmlns:a16="http://schemas.microsoft.com/office/drawing/2014/main" id="{1F1D549F-E690-424E-83FE-F51E3E964477}"/>
              </a:ext>
            </a:extLst>
          </p:cNvPr>
          <p:cNvGraphicFramePr>
            <a:graphicFrameLocks noGrp="1"/>
          </p:cNvGraphicFramePr>
          <p:nvPr>
            <p:extLst>
              <p:ext uri="{D42A27DB-BD31-4B8C-83A1-F6EECF244321}">
                <p14:modId xmlns:p14="http://schemas.microsoft.com/office/powerpoint/2010/main" val="4215022588"/>
              </p:ext>
            </p:extLst>
          </p:nvPr>
        </p:nvGraphicFramePr>
        <p:xfrm>
          <a:off x="368855" y="1779338"/>
          <a:ext cx="11620475" cy="4504836"/>
        </p:xfrm>
        <a:graphic>
          <a:graphicData uri="http://schemas.openxmlformats.org/drawingml/2006/table">
            <a:tbl>
              <a:tblPr firstRow="1" bandRow="1">
                <a:tableStyleId>{5DA37D80-6434-44D0-A028-1B22A696006F}</a:tableStyleId>
              </a:tblPr>
              <a:tblGrid>
                <a:gridCol w="582970">
                  <a:extLst>
                    <a:ext uri="{9D8B030D-6E8A-4147-A177-3AD203B41FA5}">
                      <a16:colId xmlns:a16="http://schemas.microsoft.com/office/drawing/2014/main" val="3095601610"/>
                    </a:ext>
                  </a:extLst>
                </a:gridCol>
                <a:gridCol w="2008089">
                  <a:extLst>
                    <a:ext uri="{9D8B030D-6E8A-4147-A177-3AD203B41FA5}">
                      <a16:colId xmlns:a16="http://schemas.microsoft.com/office/drawing/2014/main" val="2695966673"/>
                    </a:ext>
                  </a:extLst>
                </a:gridCol>
                <a:gridCol w="5125307">
                  <a:extLst>
                    <a:ext uri="{9D8B030D-6E8A-4147-A177-3AD203B41FA5}">
                      <a16:colId xmlns:a16="http://schemas.microsoft.com/office/drawing/2014/main" val="865839849"/>
                    </a:ext>
                  </a:extLst>
                </a:gridCol>
                <a:gridCol w="3904109">
                  <a:extLst>
                    <a:ext uri="{9D8B030D-6E8A-4147-A177-3AD203B41FA5}">
                      <a16:colId xmlns:a16="http://schemas.microsoft.com/office/drawing/2014/main" val="4096583863"/>
                    </a:ext>
                  </a:extLst>
                </a:gridCol>
              </a:tblGrid>
              <a:tr h="227661">
                <a:tc>
                  <a:txBody>
                    <a:bodyPr/>
                    <a:lstStyle/>
                    <a:p>
                      <a:endParaRPr lang="x-none" dirty="0"/>
                    </a:p>
                  </a:txBody>
                  <a:tcPr/>
                </a:tc>
                <a:tc>
                  <a:txBody>
                    <a:bodyPr/>
                    <a:lstStyle/>
                    <a:p>
                      <a:r>
                        <a:rPr lang="es-ES" sz="2000" dirty="0">
                          <a:solidFill>
                            <a:schemeClr val="accent1">
                              <a:lumMod val="50000"/>
                            </a:schemeClr>
                          </a:solidFill>
                          <a:latin typeface="Century Gothic" panose="020B0502020202020204" pitchFamily="34" charset="0"/>
                        </a:rPr>
                        <a:t>¿Afirmación o pregunta?</a:t>
                      </a:r>
                    </a:p>
                    <a:p>
                      <a:endParaRPr lang="es-ES" sz="2000" dirty="0">
                        <a:solidFill>
                          <a:schemeClr val="accent1">
                            <a:lumMod val="50000"/>
                          </a:schemeClr>
                        </a:solidFill>
                        <a:latin typeface="Century Gothic" panose="020B0502020202020204" pitchFamily="34" charset="0"/>
                      </a:endParaRPr>
                    </a:p>
                  </a:txBody>
                  <a:tcPr/>
                </a:tc>
                <a:tc>
                  <a:txBody>
                    <a:bodyPr/>
                    <a:lstStyle/>
                    <a:p>
                      <a:pPr algn="ctr"/>
                      <a:r>
                        <a:rPr lang="x-none" sz="2000" dirty="0">
                          <a:solidFill>
                            <a:schemeClr val="accent1">
                              <a:lumMod val="50000"/>
                            </a:schemeClr>
                          </a:solidFill>
                          <a:latin typeface="Century Gothic" panose="020B0502020202020204" pitchFamily="34" charset="0"/>
                        </a:rPr>
                        <a:t>Escribe la frase en español.</a:t>
                      </a:r>
                    </a:p>
                    <a:p>
                      <a:pPr algn="ctr"/>
                      <a:r>
                        <a:rPr lang="x-none" sz="2000" dirty="0">
                          <a:solidFill>
                            <a:schemeClr val="accent1">
                              <a:lumMod val="50000"/>
                            </a:schemeClr>
                          </a:solidFill>
                          <a:latin typeface="Century Gothic" panose="020B0502020202020204" pitchFamily="34" charset="0"/>
                        </a:rPr>
                        <a:t>¿El verbo es con –e o con –en?</a:t>
                      </a:r>
                    </a:p>
                  </a:txBody>
                  <a:tcPr/>
                </a:tc>
                <a:tc>
                  <a:txBody>
                    <a:bodyPr/>
                    <a:lstStyle/>
                    <a:p>
                      <a:pPr algn="ctr"/>
                      <a:r>
                        <a:rPr lang="en-GB" sz="2000" dirty="0">
                          <a:solidFill>
                            <a:schemeClr val="accent1">
                              <a:lumMod val="50000"/>
                            </a:schemeClr>
                          </a:solidFill>
                          <a:latin typeface="Century Gothic" panose="020B0502020202020204" pitchFamily="34" charset="0"/>
                        </a:rPr>
                        <a:t>¿Quién? </a:t>
                      </a:r>
                      <a:r>
                        <a:rPr lang="x-none" sz="2000" dirty="0">
                          <a:solidFill>
                            <a:schemeClr val="accent1">
                              <a:lumMod val="50000"/>
                            </a:schemeClr>
                          </a:solidFill>
                          <a:latin typeface="Century Gothic" panose="020B0502020202020204" pitchFamily="34" charset="0"/>
                        </a:rPr>
                        <a:t>¿Es </a:t>
                      </a:r>
                      <a:r>
                        <a:rPr lang="en-GB" sz="2000" dirty="0">
                          <a:solidFill>
                            <a:schemeClr val="accent1">
                              <a:lumMod val="50000"/>
                            </a:schemeClr>
                          </a:solidFill>
                          <a:latin typeface="Century Gothic" panose="020B0502020202020204" pitchFamily="34" charset="0"/>
                        </a:rPr>
                        <a:t>el hermano </a:t>
                      </a:r>
                      <a:r>
                        <a:rPr lang="x-none" sz="2000" dirty="0">
                          <a:solidFill>
                            <a:schemeClr val="accent1">
                              <a:lumMod val="50000"/>
                            </a:schemeClr>
                          </a:solidFill>
                          <a:latin typeface="Century Gothic" panose="020B0502020202020204" pitchFamily="34" charset="0"/>
                        </a:rPr>
                        <a:t>(‘he’) o </a:t>
                      </a:r>
                      <a:r>
                        <a:rPr lang="en-GB" sz="2000" dirty="0">
                          <a:solidFill>
                            <a:schemeClr val="accent1">
                              <a:lumMod val="50000"/>
                            </a:schemeClr>
                          </a:solidFill>
                          <a:latin typeface="Century Gothic" panose="020B0502020202020204" pitchFamily="34" charset="0"/>
                        </a:rPr>
                        <a:t>son las hermanas </a:t>
                      </a:r>
                      <a:r>
                        <a:rPr lang="x-none" sz="2000" dirty="0">
                          <a:solidFill>
                            <a:schemeClr val="accent1">
                              <a:lumMod val="50000"/>
                            </a:schemeClr>
                          </a:solidFill>
                          <a:latin typeface="Century Gothic" panose="020B0502020202020204" pitchFamily="34" charset="0"/>
                        </a:rPr>
                        <a:t>(‘they’)?</a:t>
                      </a:r>
                    </a:p>
                  </a:txBody>
                  <a:tcPr/>
                </a:tc>
                <a:extLst>
                  <a:ext uri="{0D108BD9-81ED-4DB2-BD59-A6C34878D82A}">
                    <a16:rowId xmlns:a16="http://schemas.microsoft.com/office/drawing/2014/main" val="1108631448"/>
                  </a:ext>
                </a:extLst>
              </a:tr>
              <a:tr h="583166">
                <a:tc>
                  <a:txBody>
                    <a:bodyPr/>
                    <a:lstStyle/>
                    <a:p>
                      <a:endParaRPr lang="x-none" dirty="0"/>
                    </a:p>
                  </a:txBody>
                  <a:tcPr/>
                </a:tc>
                <a:tc>
                  <a:txBody>
                    <a:bodyPr/>
                    <a:lstStyle/>
                    <a:p>
                      <a:endParaRPr lang="x-none" sz="2000" dirty="0">
                        <a:solidFill>
                          <a:srgbClr val="002060"/>
                        </a:solidFill>
                        <a:latin typeface="Century Gothic" panose="020B0502020202020204" pitchFamily="34" charset="0"/>
                      </a:endParaRPr>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369437197"/>
                  </a:ext>
                </a:extLst>
              </a:tr>
              <a:tr h="583166">
                <a:tc>
                  <a:txBody>
                    <a:bodyPr/>
                    <a:lstStyle/>
                    <a:p>
                      <a:endParaRPr lang="x-none" dirty="0"/>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71166059"/>
                  </a:ext>
                </a:extLst>
              </a:tr>
              <a:tr h="583166">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813351033"/>
                  </a:ext>
                </a:extLst>
              </a:tr>
              <a:tr h="583166">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803395232"/>
                  </a:ext>
                </a:extLst>
              </a:tr>
              <a:tr h="583166">
                <a:tc>
                  <a:txBody>
                    <a:bodyPr/>
                    <a:lstStyle/>
                    <a:p>
                      <a:endParaRPr lang="x-none"/>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169647872"/>
                  </a:ext>
                </a:extLst>
              </a:tr>
              <a:tr h="583166">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154866452"/>
                  </a:ext>
                </a:extLst>
              </a:tr>
            </a:tbl>
          </a:graphicData>
        </a:graphic>
      </p:graphicFrame>
      <p:sp>
        <p:nvSpPr>
          <p:cNvPr id="19" name="Action Button: Custom 4">
            <a:hlinkClick r:id="" action="ppaction://noaction" highlightClick="1">
              <a:snd r:embed="rId3" name="recibe muchas llamadas_.wav"/>
            </a:hlinkClick>
            <a:extLst>
              <a:ext uri="{FF2B5EF4-FFF2-40B4-BE49-F238E27FC236}">
                <a16:creationId xmlns:a16="http://schemas.microsoft.com/office/drawing/2014/main" id="{FC21FEC3-F278-2A43-B8D8-B53980CF039C}"/>
              </a:ext>
            </a:extLst>
          </p:cNvPr>
          <p:cNvSpPr/>
          <p:nvPr/>
        </p:nvSpPr>
        <p:spPr>
          <a:xfrm>
            <a:off x="478470" y="2937716"/>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5">
            <a:hlinkClick r:id="" action="ppaction://noaction" highlightClick="1">
              <a:snd r:embed="rId4" name="no leen las cartas.wav"/>
            </a:hlinkClick>
            <a:extLst>
              <a:ext uri="{FF2B5EF4-FFF2-40B4-BE49-F238E27FC236}">
                <a16:creationId xmlns:a16="http://schemas.microsoft.com/office/drawing/2014/main" id="{C30E9E6B-4A5C-444F-AFB8-599028084E22}"/>
              </a:ext>
            </a:extLst>
          </p:cNvPr>
          <p:cNvSpPr/>
          <p:nvPr/>
        </p:nvSpPr>
        <p:spPr>
          <a:xfrm>
            <a:off x="478470" y="3513635"/>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6">
            <a:hlinkClick r:id="" action="ppaction://noaction" highlightClick="1">
              <a:snd r:embed="rId5" name="hacen favores.wav"/>
            </a:hlinkClick>
            <a:extLst>
              <a:ext uri="{FF2B5EF4-FFF2-40B4-BE49-F238E27FC236}">
                <a16:creationId xmlns:a16="http://schemas.microsoft.com/office/drawing/2014/main" id="{CF22E26D-A3BC-6C47-8DE1-654B23ED13AF}"/>
              </a:ext>
            </a:extLst>
          </p:cNvPr>
          <p:cNvSpPr/>
          <p:nvPr/>
        </p:nvSpPr>
        <p:spPr>
          <a:xfrm>
            <a:off x="478470" y="4097506"/>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7">
            <a:hlinkClick r:id="" action="ppaction://noaction" highlightClick="1">
              <a:snd r:embed="rId6" name="entiende todas las preguntas_.wav"/>
            </a:hlinkClick>
            <a:extLst>
              <a:ext uri="{FF2B5EF4-FFF2-40B4-BE49-F238E27FC236}">
                <a16:creationId xmlns:a16="http://schemas.microsoft.com/office/drawing/2014/main" id="{5BEDF857-AC80-F941-92D9-84B91CEAB6D9}"/>
              </a:ext>
            </a:extLst>
          </p:cNvPr>
          <p:cNvSpPr/>
          <p:nvPr/>
        </p:nvSpPr>
        <p:spPr>
          <a:xfrm>
            <a:off x="478469" y="4647535"/>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8">
            <a:hlinkClick r:id="" action="ppaction://noaction" highlightClick="1">
              <a:snd r:embed="rId7" name="escriben revistas_.wav"/>
            </a:hlinkClick>
            <a:extLst>
              <a:ext uri="{FF2B5EF4-FFF2-40B4-BE49-F238E27FC236}">
                <a16:creationId xmlns:a16="http://schemas.microsoft.com/office/drawing/2014/main" id="{6003964C-EE89-4843-903D-A23AA86FD050}"/>
              </a:ext>
            </a:extLst>
          </p:cNvPr>
          <p:cNvSpPr/>
          <p:nvPr/>
        </p:nvSpPr>
        <p:spPr>
          <a:xfrm>
            <a:off x="478483" y="5240556"/>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9">
            <a:hlinkClick r:id="" action="ppaction://noaction" highlightClick="1">
              <a:snd r:embed="rId8" name="abre tiendas en el centro.wav"/>
            </a:hlinkClick>
            <a:extLst>
              <a:ext uri="{FF2B5EF4-FFF2-40B4-BE49-F238E27FC236}">
                <a16:creationId xmlns:a16="http://schemas.microsoft.com/office/drawing/2014/main" id="{2C472FA5-F949-EF40-B011-0CD4BD199342}"/>
              </a:ext>
            </a:extLst>
          </p:cNvPr>
          <p:cNvSpPr/>
          <p:nvPr/>
        </p:nvSpPr>
        <p:spPr>
          <a:xfrm>
            <a:off x="478482" y="5824427"/>
            <a:ext cx="356400" cy="320251"/>
          </a:xfrm>
          <a:prstGeom prst="actionButtonBlank">
            <a:avLst/>
          </a:prstGeom>
          <a:solidFill>
            <a:schemeClr val="accent1">
              <a:lumMod val="50000"/>
            </a:schemeClr>
          </a:solidFill>
          <a:ln>
            <a:solidFill>
              <a:srgbClr val="E5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TextBox 10">
            <a:extLst>
              <a:ext uri="{FF2B5EF4-FFF2-40B4-BE49-F238E27FC236}">
                <a16:creationId xmlns:a16="http://schemas.microsoft.com/office/drawing/2014/main" id="{1C0240CE-F5B9-BE40-A8D4-33916098804C}"/>
              </a:ext>
            </a:extLst>
          </p:cNvPr>
          <p:cNvSpPr txBox="1"/>
          <p:nvPr/>
        </p:nvSpPr>
        <p:spPr>
          <a:xfrm>
            <a:off x="725735" y="2877060"/>
            <a:ext cx="2115943"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Pregunta</a:t>
            </a:r>
          </a:p>
        </p:txBody>
      </p:sp>
      <p:sp>
        <p:nvSpPr>
          <p:cNvPr id="26" name="TextBox 11">
            <a:extLst>
              <a:ext uri="{FF2B5EF4-FFF2-40B4-BE49-F238E27FC236}">
                <a16:creationId xmlns:a16="http://schemas.microsoft.com/office/drawing/2014/main" id="{496EFD16-D35C-9249-A0B7-C6FF670AB8CE}"/>
              </a:ext>
            </a:extLst>
          </p:cNvPr>
          <p:cNvSpPr txBox="1"/>
          <p:nvPr/>
        </p:nvSpPr>
        <p:spPr>
          <a:xfrm>
            <a:off x="2991817" y="3451941"/>
            <a:ext cx="460010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No leen las cartas.</a:t>
            </a:r>
          </a:p>
        </p:txBody>
      </p:sp>
      <p:sp>
        <p:nvSpPr>
          <p:cNvPr id="27" name="TextBox 12">
            <a:extLst>
              <a:ext uri="{FF2B5EF4-FFF2-40B4-BE49-F238E27FC236}">
                <a16:creationId xmlns:a16="http://schemas.microsoft.com/office/drawing/2014/main" id="{187A1C63-D6B9-7545-97D7-A00F8F8F8FA6}"/>
              </a:ext>
            </a:extLst>
          </p:cNvPr>
          <p:cNvSpPr txBox="1"/>
          <p:nvPr/>
        </p:nvSpPr>
        <p:spPr>
          <a:xfrm>
            <a:off x="2968743" y="4027860"/>
            <a:ext cx="7500046"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Hacen favores.</a:t>
            </a:r>
          </a:p>
        </p:txBody>
      </p:sp>
      <p:sp>
        <p:nvSpPr>
          <p:cNvPr id="28" name="TextBox 13">
            <a:extLst>
              <a:ext uri="{FF2B5EF4-FFF2-40B4-BE49-F238E27FC236}">
                <a16:creationId xmlns:a16="http://schemas.microsoft.com/office/drawing/2014/main" id="{3638814D-A514-F448-86CA-3364257C4013}"/>
              </a:ext>
            </a:extLst>
          </p:cNvPr>
          <p:cNvSpPr txBox="1"/>
          <p:nvPr/>
        </p:nvSpPr>
        <p:spPr>
          <a:xfrm>
            <a:off x="2968743" y="4604904"/>
            <a:ext cx="5150416"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¿Entiende todas las preguntas?</a:t>
            </a:r>
          </a:p>
        </p:txBody>
      </p:sp>
      <p:sp>
        <p:nvSpPr>
          <p:cNvPr id="29" name="TextBox 14">
            <a:extLst>
              <a:ext uri="{FF2B5EF4-FFF2-40B4-BE49-F238E27FC236}">
                <a16:creationId xmlns:a16="http://schemas.microsoft.com/office/drawing/2014/main" id="{BADBB9DE-CCF8-E745-ACA1-8E33CCD0CE60}"/>
              </a:ext>
            </a:extLst>
          </p:cNvPr>
          <p:cNvSpPr txBox="1"/>
          <p:nvPr/>
        </p:nvSpPr>
        <p:spPr>
          <a:xfrm>
            <a:off x="2968743" y="5225718"/>
            <a:ext cx="8444746"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¿Escriben revistas?</a:t>
            </a:r>
          </a:p>
        </p:txBody>
      </p:sp>
      <p:sp>
        <p:nvSpPr>
          <p:cNvPr id="30" name="TextBox 15">
            <a:extLst>
              <a:ext uri="{FF2B5EF4-FFF2-40B4-BE49-F238E27FC236}">
                <a16:creationId xmlns:a16="http://schemas.microsoft.com/office/drawing/2014/main" id="{62F6C59A-C9B2-E44A-806F-8656C0986DCD}"/>
              </a:ext>
            </a:extLst>
          </p:cNvPr>
          <p:cNvSpPr txBox="1"/>
          <p:nvPr/>
        </p:nvSpPr>
        <p:spPr>
          <a:xfrm>
            <a:off x="2991817" y="5810341"/>
            <a:ext cx="5867190"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Abre tiendas en el centro.</a:t>
            </a:r>
          </a:p>
        </p:txBody>
      </p:sp>
      <p:sp>
        <p:nvSpPr>
          <p:cNvPr id="31" name="TextBox 10">
            <a:extLst>
              <a:ext uri="{FF2B5EF4-FFF2-40B4-BE49-F238E27FC236}">
                <a16:creationId xmlns:a16="http://schemas.microsoft.com/office/drawing/2014/main" id="{BD6F481E-D288-E546-BCB2-661139C27CE3}"/>
              </a:ext>
            </a:extLst>
          </p:cNvPr>
          <p:cNvSpPr txBox="1"/>
          <p:nvPr/>
        </p:nvSpPr>
        <p:spPr>
          <a:xfrm>
            <a:off x="2968743" y="2895875"/>
            <a:ext cx="437150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¿Recibe muchas llamadas?</a:t>
            </a:r>
          </a:p>
        </p:txBody>
      </p:sp>
      <p:sp>
        <p:nvSpPr>
          <p:cNvPr id="32" name="TextBox 10">
            <a:extLst>
              <a:ext uri="{FF2B5EF4-FFF2-40B4-BE49-F238E27FC236}">
                <a16:creationId xmlns:a16="http://schemas.microsoft.com/office/drawing/2014/main" id="{A74052D4-584F-EF41-A982-618DF14CE127}"/>
              </a:ext>
            </a:extLst>
          </p:cNvPr>
          <p:cNvSpPr txBox="1"/>
          <p:nvPr/>
        </p:nvSpPr>
        <p:spPr>
          <a:xfrm>
            <a:off x="686616" y="3452979"/>
            <a:ext cx="2406856"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Afirmación</a:t>
            </a:r>
          </a:p>
        </p:txBody>
      </p:sp>
      <p:sp>
        <p:nvSpPr>
          <p:cNvPr id="33" name="TextBox 10">
            <a:extLst>
              <a:ext uri="{FF2B5EF4-FFF2-40B4-BE49-F238E27FC236}">
                <a16:creationId xmlns:a16="http://schemas.microsoft.com/office/drawing/2014/main" id="{B58617A8-04EF-BE4D-B39B-99980397DB14}"/>
              </a:ext>
            </a:extLst>
          </p:cNvPr>
          <p:cNvSpPr txBox="1"/>
          <p:nvPr/>
        </p:nvSpPr>
        <p:spPr>
          <a:xfrm>
            <a:off x="686616" y="4002269"/>
            <a:ext cx="2406856"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Afirmación</a:t>
            </a:r>
          </a:p>
        </p:txBody>
      </p:sp>
      <p:sp>
        <p:nvSpPr>
          <p:cNvPr id="34" name="TextBox 10">
            <a:extLst>
              <a:ext uri="{FF2B5EF4-FFF2-40B4-BE49-F238E27FC236}">
                <a16:creationId xmlns:a16="http://schemas.microsoft.com/office/drawing/2014/main" id="{DDE2F561-BA1F-524D-AF86-4997F2A163B9}"/>
              </a:ext>
            </a:extLst>
          </p:cNvPr>
          <p:cNvSpPr txBox="1"/>
          <p:nvPr/>
        </p:nvSpPr>
        <p:spPr>
          <a:xfrm>
            <a:off x="744551" y="4631645"/>
            <a:ext cx="2115943"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Pregunta</a:t>
            </a:r>
          </a:p>
        </p:txBody>
      </p:sp>
      <p:sp>
        <p:nvSpPr>
          <p:cNvPr id="35" name="TextBox 10">
            <a:extLst>
              <a:ext uri="{FF2B5EF4-FFF2-40B4-BE49-F238E27FC236}">
                <a16:creationId xmlns:a16="http://schemas.microsoft.com/office/drawing/2014/main" id="{E40A2857-88EA-A54C-B0E9-9AE42687E70C}"/>
              </a:ext>
            </a:extLst>
          </p:cNvPr>
          <p:cNvSpPr txBox="1"/>
          <p:nvPr/>
        </p:nvSpPr>
        <p:spPr>
          <a:xfrm>
            <a:off x="725735" y="5176309"/>
            <a:ext cx="2115943"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Pregunta</a:t>
            </a:r>
          </a:p>
        </p:txBody>
      </p:sp>
      <p:sp>
        <p:nvSpPr>
          <p:cNvPr id="36" name="TextBox 10">
            <a:extLst>
              <a:ext uri="{FF2B5EF4-FFF2-40B4-BE49-F238E27FC236}">
                <a16:creationId xmlns:a16="http://schemas.microsoft.com/office/drawing/2014/main" id="{130BF191-6ED1-8D44-8800-2B64E245E1A7}"/>
              </a:ext>
            </a:extLst>
          </p:cNvPr>
          <p:cNvSpPr txBox="1"/>
          <p:nvPr/>
        </p:nvSpPr>
        <p:spPr>
          <a:xfrm>
            <a:off x="744551" y="5802205"/>
            <a:ext cx="2406856"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Afirmación</a:t>
            </a:r>
          </a:p>
        </p:txBody>
      </p:sp>
      <p:sp>
        <p:nvSpPr>
          <p:cNvPr id="37" name="TextBox 10">
            <a:extLst>
              <a:ext uri="{FF2B5EF4-FFF2-40B4-BE49-F238E27FC236}">
                <a16:creationId xmlns:a16="http://schemas.microsoft.com/office/drawing/2014/main" id="{B1C408EC-7249-5A4D-91D9-38355437AE01}"/>
              </a:ext>
            </a:extLst>
          </p:cNvPr>
          <p:cNvSpPr txBox="1"/>
          <p:nvPr/>
        </p:nvSpPr>
        <p:spPr>
          <a:xfrm>
            <a:off x="8128724" y="2857915"/>
            <a:ext cx="1901250"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el hermano</a:t>
            </a:r>
          </a:p>
        </p:txBody>
      </p:sp>
      <p:sp>
        <p:nvSpPr>
          <p:cNvPr id="38" name="TextBox 10">
            <a:extLst>
              <a:ext uri="{FF2B5EF4-FFF2-40B4-BE49-F238E27FC236}">
                <a16:creationId xmlns:a16="http://schemas.microsoft.com/office/drawing/2014/main" id="{6DDC42E8-AE25-044A-B763-8E4FDB752E06}"/>
              </a:ext>
            </a:extLst>
          </p:cNvPr>
          <p:cNvSpPr txBox="1"/>
          <p:nvPr/>
        </p:nvSpPr>
        <p:spPr>
          <a:xfrm>
            <a:off x="8128724" y="3413442"/>
            <a:ext cx="2406856"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las hermanas</a:t>
            </a:r>
          </a:p>
        </p:txBody>
      </p:sp>
      <p:sp>
        <p:nvSpPr>
          <p:cNvPr id="39" name="TextBox 10">
            <a:extLst>
              <a:ext uri="{FF2B5EF4-FFF2-40B4-BE49-F238E27FC236}">
                <a16:creationId xmlns:a16="http://schemas.microsoft.com/office/drawing/2014/main" id="{DB8646B2-C663-ED4F-A9A8-28874A98B46A}"/>
              </a:ext>
            </a:extLst>
          </p:cNvPr>
          <p:cNvSpPr txBox="1"/>
          <p:nvPr/>
        </p:nvSpPr>
        <p:spPr>
          <a:xfrm>
            <a:off x="8128724" y="4005367"/>
            <a:ext cx="2406856"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las hermanas</a:t>
            </a:r>
          </a:p>
        </p:txBody>
      </p:sp>
      <p:sp>
        <p:nvSpPr>
          <p:cNvPr id="40" name="TextBox 10">
            <a:extLst>
              <a:ext uri="{FF2B5EF4-FFF2-40B4-BE49-F238E27FC236}">
                <a16:creationId xmlns:a16="http://schemas.microsoft.com/office/drawing/2014/main" id="{CF18E837-5E7D-1742-AF7D-07181A5DF2D2}"/>
              </a:ext>
            </a:extLst>
          </p:cNvPr>
          <p:cNvSpPr txBox="1"/>
          <p:nvPr/>
        </p:nvSpPr>
        <p:spPr>
          <a:xfrm>
            <a:off x="8128724" y="4597292"/>
            <a:ext cx="2406856"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el hermano</a:t>
            </a:r>
          </a:p>
        </p:txBody>
      </p:sp>
      <p:sp>
        <p:nvSpPr>
          <p:cNvPr id="41" name="TextBox 10">
            <a:extLst>
              <a:ext uri="{FF2B5EF4-FFF2-40B4-BE49-F238E27FC236}">
                <a16:creationId xmlns:a16="http://schemas.microsoft.com/office/drawing/2014/main" id="{30AAEEAB-03E4-FC4E-A81B-9D34EC3C1FA7}"/>
              </a:ext>
            </a:extLst>
          </p:cNvPr>
          <p:cNvSpPr txBox="1"/>
          <p:nvPr/>
        </p:nvSpPr>
        <p:spPr>
          <a:xfrm>
            <a:off x="8128724" y="5176309"/>
            <a:ext cx="2406856"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las hermanas</a:t>
            </a:r>
          </a:p>
        </p:txBody>
      </p:sp>
      <p:sp>
        <p:nvSpPr>
          <p:cNvPr id="42" name="TextBox 10">
            <a:extLst>
              <a:ext uri="{FF2B5EF4-FFF2-40B4-BE49-F238E27FC236}">
                <a16:creationId xmlns:a16="http://schemas.microsoft.com/office/drawing/2014/main" id="{6CA2E566-1C7B-B643-A9B3-7D5B7836206B}"/>
              </a:ext>
            </a:extLst>
          </p:cNvPr>
          <p:cNvSpPr txBox="1"/>
          <p:nvPr/>
        </p:nvSpPr>
        <p:spPr>
          <a:xfrm>
            <a:off x="8136509" y="5767396"/>
            <a:ext cx="2406856"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el hermano</a:t>
            </a:r>
          </a:p>
        </p:txBody>
      </p:sp>
      <p:pic>
        <p:nvPicPr>
          <p:cNvPr id="43" name="Picture 2" descr="Interview Free PNG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75641" y="544045"/>
            <a:ext cx="1864746" cy="1342040"/>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ítulo 1">
            <a:extLst>
              <a:ext uri="{FF2B5EF4-FFF2-40B4-BE49-F238E27FC236}">
                <a16:creationId xmlns:a16="http://schemas.microsoft.com/office/drawing/2014/main" id="{F00EEA29-5440-3E42-8E68-6D58B28CD675}"/>
              </a:ext>
            </a:extLst>
          </p:cNvPr>
          <p:cNvSpPr txBox="1">
            <a:spLocks/>
          </p:cNvSpPr>
          <p:nvPr/>
        </p:nvSpPr>
        <p:spPr>
          <a:xfrm>
            <a:off x="286890" y="70398"/>
            <a:ext cx="10626491" cy="781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300" dirty="0">
                <a:solidFill>
                  <a:schemeClr val="accent1">
                    <a:lumMod val="50000"/>
                  </a:schemeClr>
                </a:solidFill>
                <a:latin typeface="Century Gothic" panose="020B0502020202020204" pitchFamily="34" charset="0"/>
              </a:rPr>
              <a:t>In the interview, they also talk about the president’s family. </a:t>
            </a:r>
            <a:br>
              <a:rPr lang="en-GB" sz="2300" dirty="0">
                <a:solidFill>
                  <a:schemeClr val="accent1">
                    <a:lumMod val="50000"/>
                  </a:schemeClr>
                </a:solidFill>
                <a:latin typeface="Century Gothic" panose="020B0502020202020204" pitchFamily="34" charset="0"/>
              </a:rPr>
            </a:br>
            <a:endParaRPr lang="x-none" sz="2300" b="1" dirty="0">
              <a:solidFill>
                <a:schemeClr val="accent1">
                  <a:lumMod val="50000"/>
                </a:schemeClr>
              </a:solidFill>
              <a:latin typeface="Century Gothic" panose="020B0502020202020204" pitchFamily="34" charset="0"/>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9383843" y="258166"/>
            <a:ext cx="2544301"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416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62283"/>
            <a:ext cx="10515600" cy="1325562"/>
          </a:xfrm>
        </p:spPr>
        <p:txBody>
          <a:bodyPr>
            <a:noAutofit/>
          </a:bodyPr>
          <a:lstStyle/>
          <a:p>
            <a:pPr algn="ctr"/>
            <a:r>
              <a:rPr lang="en-GB" sz="12000" dirty="0">
                <a:latin typeface="Century Gothic" panose="020B0502020202020204" pitchFamily="34" charset="0"/>
              </a:rPr>
              <a:t>j</a:t>
            </a:r>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2" descr="green ey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7414" y="2113443"/>
            <a:ext cx="1497385" cy="1422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pic>
        <p:nvPicPr>
          <p:cNvPr id="19460" name="Picture 4" descr="1st of July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8680" y="1369427"/>
            <a:ext cx="1430023" cy="15440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pic>
        <p:nvPicPr>
          <p:cNvPr id="13" name="Picture 4" descr="red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66608" t="-2541" r="25148"/>
          <a:stretch/>
        </p:blipFill>
        <p:spPr bwMode="auto">
          <a:xfrm rot="3975017">
            <a:off x="2155428" y="3979038"/>
            <a:ext cx="571214" cy="2522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6" name="TextBox 15"/>
          <p:cNvSpPr txBox="1"/>
          <p:nvPr/>
        </p:nvSpPr>
        <p:spPr>
          <a:xfrm>
            <a:off x="4720595" y="5349169"/>
            <a:ext cx="278159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leave]</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grpSp>
        <p:nvGrpSpPr>
          <p:cNvPr id="2" name="Group 1" descr="chart with increasing green line"/>
          <p:cNvGrpSpPr/>
          <p:nvPr/>
        </p:nvGrpSpPr>
        <p:grpSpPr>
          <a:xfrm>
            <a:off x="9572285" y="1352374"/>
            <a:ext cx="1562229" cy="1437251"/>
            <a:chOff x="7169086" y="1074072"/>
            <a:chExt cx="1562229" cy="1437251"/>
          </a:xfrm>
        </p:grpSpPr>
        <p:pic>
          <p:nvPicPr>
            <p:cNvPr id="1026" name="Picture 2" descr="grap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9086" y="1074072"/>
              <a:ext cx="1562229" cy="1437251"/>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7357533" y="1143001"/>
              <a:ext cx="1151467" cy="1270000"/>
            </a:xfrm>
            <a:custGeom>
              <a:avLst/>
              <a:gdLst>
                <a:gd name="connsiteX0" fmla="*/ 0 w 1109134"/>
                <a:gd name="connsiteY0" fmla="*/ 1227667 h 1227667"/>
                <a:gd name="connsiteX1" fmla="*/ 16934 w 1109134"/>
                <a:gd name="connsiteY1" fmla="*/ 1109134 h 1227667"/>
                <a:gd name="connsiteX2" fmla="*/ 25400 w 1109134"/>
                <a:gd name="connsiteY2" fmla="*/ 1075267 h 1227667"/>
                <a:gd name="connsiteX3" fmla="*/ 33867 w 1109134"/>
                <a:gd name="connsiteY3" fmla="*/ 1024467 h 1227667"/>
                <a:gd name="connsiteX4" fmla="*/ 50800 w 1109134"/>
                <a:gd name="connsiteY4" fmla="*/ 990600 h 1227667"/>
                <a:gd name="connsiteX5" fmla="*/ 76200 w 1109134"/>
                <a:gd name="connsiteY5" fmla="*/ 939800 h 1227667"/>
                <a:gd name="connsiteX6" fmla="*/ 127000 w 1109134"/>
                <a:gd name="connsiteY6" fmla="*/ 922867 h 1227667"/>
                <a:gd name="connsiteX7" fmla="*/ 152400 w 1109134"/>
                <a:gd name="connsiteY7" fmla="*/ 914400 h 1227667"/>
                <a:gd name="connsiteX8" fmla="*/ 287867 w 1109134"/>
                <a:gd name="connsiteY8" fmla="*/ 897467 h 1227667"/>
                <a:gd name="connsiteX9" fmla="*/ 372534 w 1109134"/>
                <a:gd name="connsiteY9" fmla="*/ 872067 h 1227667"/>
                <a:gd name="connsiteX10" fmla="*/ 397934 w 1109134"/>
                <a:gd name="connsiteY10" fmla="*/ 863600 h 1227667"/>
                <a:gd name="connsiteX11" fmla="*/ 431800 w 1109134"/>
                <a:gd name="connsiteY11" fmla="*/ 838200 h 1227667"/>
                <a:gd name="connsiteX12" fmla="*/ 474134 w 1109134"/>
                <a:gd name="connsiteY12" fmla="*/ 795867 h 1227667"/>
                <a:gd name="connsiteX13" fmla="*/ 482600 w 1109134"/>
                <a:gd name="connsiteY13" fmla="*/ 770467 h 1227667"/>
                <a:gd name="connsiteX14" fmla="*/ 499534 w 1109134"/>
                <a:gd name="connsiteY14" fmla="*/ 753534 h 1227667"/>
                <a:gd name="connsiteX15" fmla="*/ 524934 w 1109134"/>
                <a:gd name="connsiteY15" fmla="*/ 702734 h 1227667"/>
                <a:gd name="connsiteX16" fmla="*/ 533400 w 1109134"/>
                <a:gd name="connsiteY16" fmla="*/ 651934 h 1227667"/>
                <a:gd name="connsiteX17" fmla="*/ 541867 w 1109134"/>
                <a:gd name="connsiteY17" fmla="*/ 626534 h 1227667"/>
                <a:gd name="connsiteX18" fmla="*/ 550334 w 1109134"/>
                <a:gd name="connsiteY18" fmla="*/ 592667 h 1227667"/>
                <a:gd name="connsiteX19" fmla="*/ 567267 w 1109134"/>
                <a:gd name="connsiteY19" fmla="*/ 541867 h 1227667"/>
                <a:gd name="connsiteX20" fmla="*/ 618067 w 1109134"/>
                <a:gd name="connsiteY20" fmla="*/ 491067 h 1227667"/>
                <a:gd name="connsiteX21" fmla="*/ 677334 w 1109134"/>
                <a:gd name="connsiteY21" fmla="*/ 440267 h 1227667"/>
                <a:gd name="connsiteX22" fmla="*/ 702734 w 1109134"/>
                <a:gd name="connsiteY22" fmla="*/ 414867 h 1227667"/>
                <a:gd name="connsiteX23" fmla="*/ 728134 w 1109134"/>
                <a:gd name="connsiteY23" fmla="*/ 389467 h 1227667"/>
                <a:gd name="connsiteX24" fmla="*/ 778934 w 1109134"/>
                <a:gd name="connsiteY24" fmla="*/ 313267 h 1227667"/>
                <a:gd name="connsiteX25" fmla="*/ 795867 w 1109134"/>
                <a:gd name="connsiteY25" fmla="*/ 287867 h 1227667"/>
                <a:gd name="connsiteX26" fmla="*/ 821267 w 1109134"/>
                <a:gd name="connsiteY26" fmla="*/ 262467 h 1227667"/>
                <a:gd name="connsiteX27" fmla="*/ 838200 w 1109134"/>
                <a:gd name="connsiteY27" fmla="*/ 237067 h 1227667"/>
                <a:gd name="connsiteX28" fmla="*/ 863600 w 1109134"/>
                <a:gd name="connsiteY28" fmla="*/ 220134 h 1227667"/>
                <a:gd name="connsiteX29" fmla="*/ 880534 w 1109134"/>
                <a:gd name="connsiteY29" fmla="*/ 203200 h 1227667"/>
                <a:gd name="connsiteX30" fmla="*/ 931334 w 1109134"/>
                <a:gd name="connsiteY30" fmla="*/ 169334 h 1227667"/>
                <a:gd name="connsiteX31" fmla="*/ 948267 w 1109134"/>
                <a:gd name="connsiteY31" fmla="*/ 152400 h 1227667"/>
                <a:gd name="connsiteX32" fmla="*/ 1007534 w 1109134"/>
                <a:gd name="connsiteY32" fmla="*/ 84667 h 1227667"/>
                <a:gd name="connsiteX33" fmla="*/ 1049867 w 1109134"/>
                <a:gd name="connsiteY33" fmla="*/ 50800 h 1227667"/>
                <a:gd name="connsiteX34" fmla="*/ 1075267 w 1109134"/>
                <a:gd name="connsiteY34" fmla="*/ 33867 h 1227667"/>
                <a:gd name="connsiteX35" fmla="*/ 1109134 w 1109134"/>
                <a:gd name="connsiteY35" fmla="*/ 0 h 122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9134" h="1227667">
                  <a:moveTo>
                    <a:pt x="0" y="1227667"/>
                  </a:moveTo>
                  <a:cubicBezTo>
                    <a:pt x="5204" y="1186037"/>
                    <a:pt x="8795" y="1149832"/>
                    <a:pt x="16934" y="1109134"/>
                  </a:cubicBezTo>
                  <a:cubicBezTo>
                    <a:pt x="19216" y="1097724"/>
                    <a:pt x="23118" y="1086677"/>
                    <a:pt x="25400" y="1075267"/>
                  </a:cubicBezTo>
                  <a:cubicBezTo>
                    <a:pt x="28767" y="1058433"/>
                    <a:pt x="28934" y="1040910"/>
                    <a:pt x="33867" y="1024467"/>
                  </a:cubicBezTo>
                  <a:cubicBezTo>
                    <a:pt x="37494" y="1012378"/>
                    <a:pt x="45828" y="1002201"/>
                    <a:pt x="50800" y="990600"/>
                  </a:cubicBezTo>
                  <a:cubicBezTo>
                    <a:pt x="57213" y="975636"/>
                    <a:pt x="60327" y="949720"/>
                    <a:pt x="76200" y="939800"/>
                  </a:cubicBezTo>
                  <a:cubicBezTo>
                    <a:pt x="91336" y="930340"/>
                    <a:pt x="110067" y="928511"/>
                    <a:pt x="127000" y="922867"/>
                  </a:cubicBezTo>
                  <a:lnTo>
                    <a:pt x="152400" y="914400"/>
                  </a:lnTo>
                  <a:cubicBezTo>
                    <a:pt x="212705" y="894299"/>
                    <a:pt x="168921" y="906617"/>
                    <a:pt x="287867" y="897467"/>
                  </a:cubicBezTo>
                  <a:cubicBezTo>
                    <a:pt x="339047" y="884672"/>
                    <a:pt x="310700" y="892678"/>
                    <a:pt x="372534" y="872067"/>
                  </a:cubicBezTo>
                  <a:lnTo>
                    <a:pt x="397934" y="863600"/>
                  </a:lnTo>
                  <a:cubicBezTo>
                    <a:pt x="409223" y="855133"/>
                    <a:pt x="421253" y="847575"/>
                    <a:pt x="431800" y="838200"/>
                  </a:cubicBezTo>
                  <a:cubicBezTo>
                    <a:pt x="446715" y="824942"/>
                    <a:pt x="474134" y="795867"/>
                    <a:pt x="474134" y="795867"/>
                  </a:cubicBezTo>
                  <a:cubicBezTo>
                    <a:pt x="476956" y="787400"/>
                    <a:pt x="478008" y="778120"/>
                    <a:pt x="482600" y="770467"/>
                  </a:cubicBezTo>
                  <a:cubicBezTo>
                    <a:pt x="486707" y="763622"/>
                    <a:pt x="495964" y="760674"/>
                    <a:pt x="499534" y="753534"/>
                  </a:cubicBezTo>
                  <a:cubicBezTo>
                    <a:pt x="530742" y="691118"/>
                    <a:pt x="485499" y="742167"/>
                    <a:pt x="524934" y="702734"/>
                  </a:cubicBezTo>
                  <a:cubicBezTo>
                    <a:pt x="527756" y="685801"/>
                    <a:pt x="529676" y="668692"/>
                    <a:pt x="533400" y="651934"/>
                  </a:cubicBezTo>
                  <a:cubicBezTo>
                    <a:pt x="535336" y="643222"/>
                    <a:pt x="539415" y="635115"/>
                    <a:pt x="541867" y="626534"/>
                  </a:cubicBezTo>
                  <a:cubicBezTo>
                    <a:pt x="545064" y="615345"/>
                    <a:pt x="546990" y="603813"/>
                    <a:pt x="550334" y="592667"/>
                  </a:cubicBezTo>
                  <a:cubicBezTo>
                    <a:pt x="555463" y="575570"/>
                    <a:pt x="554646" y="554488"/>
                    <a:pt x="567267" y="541867"/>
                  </a:cubicBezTo>
                  <a:cubicBezTo>
                    <a:pt x="584200" y="524934"/>
                    <a:pt x="598141" y="504350"/>
                    <a:pt x="618067" y="491067"/>
                  </a:cubicBezTo>
                  <a:cubicBezTo>
                    <a:pt x="656751" y="465278"/>
                    <a:pt x="636272" y="481329"/>
                    <a:pt x="677334" y="440267"/>
                  </a:cubicBezTo>
                  <a:lnTo>
                    <a:pt x="702734" y="414867"/>
                  </a:lnTo>
                  <a:cubicBezTo>
                    <a:pt x="711201" y="406400"/>
                    <a:pt x="721492" y="399430"/>
                    <a:pt x="728134" y="389467"/>
                  </a:cubicBezTo>
                  <a:lnTo>
                    <a:pt x="778934" y="313267"/>
                  </a:lnTo>
                  <a:cubicBezTo>
                    <a:pt x="784578" y="304800"/>
                    <a:pt x="788672" y="295062"/>
                    <a:pt x="795867" y="287867"/>
                  </a:cubicBezTo>
                  <a:cubicBezTo>
                    <a:pt x="804334" y="279400"/>
                    <a:pt x="813602" y="271665"/>
                    <a:pt x="821267" y="262467"/>
                  </a:cubicBezTo>
                  <a:cubicBezTo>
                    <a:pt x="827781" y="254650"/>
                    <a:pt x="831005" y="244262"/>
                    <a:pt x="838200" y="237067"/>
                  </a:cubicBezTo>
                  <a:cubicBezTo>
                    <a:pt x="845395" y="229872"/>
                    <a:pt x="855654" y="226491"/>
                    <a:pt x="863600" y="220134"/>
                  </a:cubicBezTo>
                  <a:cubicBezTo>
                    <a:pt x="869834" y="215147"/>
                    <a:pt x="874148" y="207990"/>
                    <a:pt x="880534" y="203200"/>
                  </a:cubicBezTo>
                  <a:cubicBezTo>
                    <a:pt x="896815" y="190989"/>
                    <a:pt x="916944" y="183725"/>
                    <a:pt x="931334" y="169334"/>
                  </a:cubicBezTo>
                  <a:cubicBezTo>
                    <a:pt x="936978" y="163689"/>
                    <a:pt x="943280" y="158633"/>
                    <a:pt x="948267" y="152400"/>
                  </a:cubicBezTo>
                  <a:cubicBezTo>
                    <a:pt x="973839" y="120433"/>
                    <a:pt x="962771" y="114509"/>
                    <a:pt x="1007534" y="84667"/>
                  </a:cubicBezTo>
                  <a:cubicBezTo>
                    <a:pt x="1085712" y="32549"/>
                    <a:pt x="989546" y="99057"/>
                    <a:pt x="1049867" y="50800"/>
                  </a:cubicBezTo>
                  <a:cubicBezTo>
                    <a:pt x="1057813" y="44443"/>
                    <a:pt x="1067450" y="40381"/>
                    <a:pt x="1075267" y="33867"/>
                  </a:cubicBezTo>
                  <a:lnTo>
                    <a:pt x="1109134"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9458" name="Picture 2" descr="woman rea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7129" y="4427279"/>
            <a:ext cx="1113677" cy="140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j_juli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60"/>
                                        </p:tgtEl>
                                        <p:attrNameLst>
                                          <p:attrName>style.visibility</p:attrName>
                                        </p:attrNameLst>
                                      </p:cBhvr>
                                      <p:to>
                                        <p:strVal val="visible"/>
                                      </p:to>
                                    </p:set>
                                    <p:animEffect transition="in" filter="fade">
                                      <p:cBhvr>
                                        <p:cTn id="28" dur="500"/>
                                        <p:tgtEl>
                                          <p:spTgt spid="19460"/>
                                        </p:tgtEl>
                                      </p:cBhvr>
                                    </p:animEffect>
                                  </p:childTnLst>
                                  <p:subTnLst>
                                    <p:audio>
                                      <p:cMediaNode>
                                        <p:cTn display="0" masterRel="sameClick">
                                          <p:stCondLst>
                                            <p:cond evt="begin" delay="0">
                                              <p:tn val="26"/>
                                            </p:cond>
                                          </p:stCondLst>
                                          <p:endCondLst>
                                            <p:cond evt="onStopAudio" delay="0">
                                              <p:tgtEl>
                                                <p:sldTgt/>
                                              </p:tgtEl>
                                            </p:cond>
                                          </p:endCondLst>
                                        </p:cTn>
                                        <p:tgtEl>
                                          <p:sndTgt r:embed="rId5" name="j_juli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j_mejo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j_mejo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j_roj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j_roj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j_dej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j_dej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j_muj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458"/>
                                        </p:tgtEl>
                                        <p:attrNameLst>
                                          <p:attrName>style.visibility</p:attrName>
                                        </p:attrNameLst>
                                      </p:cBhvr>
                                      <p:to>
                                        <p:strVal val="visible"/>
                                      </p:to>
                                    </p:set>
                                    <p:animEffect transition="in" filter="fade">
                                      <p:cBhvr>
                                        <p:cTn id="68" dur="500"/>
                                        <p:tgtEl>
                                          <p:spTgt spid="19458"/>
                                        </p:tgtEl>
                                      </p:cBhvr>
                                    </p:animEffect>
                                  </p:childTnLst>
                                  <p:subTnLst>
                                    <p:audio>
                                      <p:cMediaNode>
                                        <p:cTn display="0" masterRel="sameClick">
                                          <p:stCondLst>
                                            <p:cond evt="begin" delay="0">
                                              <p:tn val="66"/>
                                            </p:cond>
                                          </p:stCondLst>
                                          <p:endCondLst>
                                            <p:cond evt="onStopAudio" delay="0">
                                              <p:tgtEl>
                                                <p:sldTgt/>
                                              </p:tgtEl>
                                            </p:cond>
                                          </p:endCondLst>
                                        </p:cTn>
                                        <p:tgtEl>
                                          <p:sndTgt r:embed="rId9" name="j_muj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2" grpId="0"/>
      <p:bldP spid="11" grpId="0"/>
      <p:bldP spid="10" grpId="0"/>
      <p:bldP spid="1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818" y="-206653"/>
            <a:ext cx="10515600" cy="1325563"/>
          </a:xfrm>
        </p:spPr>
        <p:txBody>
          <a:bodyPr>
            <a:normAutofit/>
          </a:bodyPr>
          <a:lstStyle/>
          <a:p>
            <a:r>
              <a:rPr lang="en-GB" sz="3600" b="1" dirty="0">
                <a:solidFill>
                  <a:schemeClr val="accent1">
                    <a:lumMod val="50000"/>
                  </a:schemeClr>
                </a:solidFill>
                <a:latin typeface="Century Gothic" panose="020B0502020202020204" pitchFamily="34" charset="0"/>
              </a:rPr>
              <a:t>Seis familias anónimas</a:t>
            </a:r>
          </a:p>
        </p:txBody>
      </p:sp>
      <p:sp>
        <p:nvSpPr>
          <p:cNvPr id="3" name="TextBox 2"/>
          <p:cNvSpPr txBox="1"/>
          <p:nvPr/>
        </p:nvSpPr>
        <p:spPr>
          <a:xfrm>
            <a:off x="139700" y="838422"/>
            <a:ext cx="11798300" cy="2603790"/>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A: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The speaking cards say what six people’s family members do.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Your partner is secretly one of these people.</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Ask questions about their brother (‘he’) and parents (‘they’) to find out who.</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Use the </a:t>
            </a:r>
            <a:r>
              <a:rPr lang="en-GB" sz="2400" b="1" dirty="0">
                <a:solidFill>
                  <a:schemeClr val="accent1">
                    <a:lumMod val="50000"/>
                  </a:schemeClr>
                </a:solidFill>
                <a:latin typeface="Century Gothic" panose="020B0502020202020204" pitchFamily="34" charset="0"/>
              </a:rPr>
              <a:t>–e </a:t>
            </a:r>
            <a:r>
              <a:rPr lang="en-GB" sz="2400" dirty="0">
                <a:solidFill>
                  <a:schemeClr val="accent1">
                    <a:lumMod val="50000"/>
                  </a:schemeClr>
                </a:solidFill>
                <a:latin typeface="Century Gothic" panose="020B0502020202020204" pitchFamily="34" charset="0"/>
              </a:rPr>
              <a:t>ending for </a:t>
            </a:r>
            <a:r>
              <a:rPr lang="en-GB" sz="2400" b="1" dirty="0">
                <a:solidFill>
                  <a:schemeClr val="accent1">
                    <a:lumMod val="50000"/>
                  </a:schemeClr>
                </a:solidFill>
                <a:latin typeface="Century Gothic" panose="020B0502020202020204" pitchFamily="34" charset="0"/>
              </a:rPr>
              <a:t>‘he’ </a:t>
            </a:r>
            <a:r>
              <a:rPr lang="en-GB" sz="2400" dirty="0">
                <a:solidFill>
                  <a:schemeClr val="accent1">
                    <a:lumMod val="50000"/>
                  </a:schemeClr>
                </a:solidFill>
                <a:latin typeface="Century Gothic" panose="020B0502020202020204" pitchFamily="34" charset="0"/>
              </a:rPr>
              <a:t>and </a:t>
            </a:r>
            <a:r>
              <a:rPr lang="en-GB" sz="2400" b="1" dirty="0">
                <a:solidFill>
                  <a:schemeClr val="accent1">
                    <a:lumMod val="50000"/>
                  </a:schemeClr>
                </a:solidFill>
                <a:latin typeface="Century Gothic" panose="020B0502020202020204" pitchFamily="34" charset="0"/>
              </a:rPr>
              <a:t>–en </a:t>
            </a:r>
            <a:r>
              <a:rPr lang="en-GB" sz="2400" dirty="0">
                <a:solidFill>
                  <a:schemeClr val="accent1">
                    <a:lumMod val="50000"/>
                  </a:schemeClr>
                </a:solidFill>
                <a:latin typeface="Century Gothic" panose="020B0502020202020204" pitchFamily="34" charset="0"/>
              </a:rPr>
              <a:t>for </a:t>
            </a:r>
            <a:r>
              <a:rPr lang="en-GB" sz="2400" b="1" dirty="0">
                <a:solidFill>
                  <a:schemeClr val="accent1">
                    <a:lumMod val="50000"/>
                  </a:schemeClr>
                </a:solidFill>
                <a:latin typeface="Century Gothic" panose="020B0502020202020204" pitchFamily="34" charset="0"/>
              </a:rPr>
              <a:t>‘they’.</a:t>
            </a:r>
          </a:p>
          <a:p>
            <a:r>
              <a:rPr lang="en-GB" sz="2400" dirty="0">
                <a:solidFill>
                  <a:schemeClr val="accent1">
                    <a:lumMod val="50000"/>
                  </a:schemeClr>
                </a:solidFill>
                <a:latin typeface="Century Gothic" panose="020B0502020202020204" pitchFamily="34" charset="0"/>
              </a:rPr>
              <a:t>                 </a:t>
            </a:r>
          </a:p>
        </p:txBody>
      </p:sp>
      <p:sp>
        <p:nvSpPr>
          <p:cNvPr id="4" name="TextBox 3"/>
          <p:cNvSpPr txBox="1"/>
          <p:nvPr/>
        </p:nvSpPr>
        <p:spPr>
          <a:xfrm>
            <a:off x="139700" y="3306478"/>
            <a:ext cx="11798300" cy="2234458"/>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B: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Choose one of the cards (A-F) but don’t say which!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Your partner will ask questions to find out about your brother and parents.</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Listen carefully for –e (‘he’) or –en (‘they’).</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Answer your partner’s questions in full sentences.               </a:t>
            </a:r>
          </a:p>
        </p:txBody>
      </p:sp>
      <p:sp>
        <p:nvSpPr>
          <p:cNvPr id="5" name="TextBox 4"/>
          <p:cNvSpPr txBox="1"/>
          <p:nvPr/>
        </p:nvSpPr>
        <p:spPr>
          <a:xfrm>
            <a:off x="139700" y="5679435"/>
            <a:ext cx="112903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Then swap roles.</a:t>
            </a:r>
            <a:endParaRPr lang="en-GB" sz="2400" dirty="0">
              <a:solidFill>
                <a:schemeClr val="accent1">
                  <a:lumMod val="50000"/>
                </a:schemeClr>
              </a:solidFill>
              <a:latin typeface="Century Gothic" panose="020B0502020202020204" pitchFamily="34" charset="0"/>
            </a:endParaRPr>
          </a:p>
        </p:txBody>
      </p:sp>
      <p:pic>
        <p:nvPicPr>
          <p:cNvPr id="6"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2576" y="73839"/>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5541" y="73838"/>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2177" y="73838"/>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2576" y="838423"/>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5541" y="838422"/>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2177" y="838422"/>
            <a:ext cx="606486" cy="6260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76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217353"/>
            <a:ext cx="10515600" cy="1325563"/>
          </a:xfrm>
        </p:spPr>
        <p:txBody>
          <a:bodyPr/>
          <a:lstStyle/>
          <a:p>
            <a:r>
              <a:rPr lang="en-GB" b="1" dirty="0">
                <a:solidFill>
                  <a:schemeClr val="accent1">
                    <a:lumMod val="50000"/>
                  </a:schemeClr>
                </a:solidFill>
                <a:latin typeface="Century Gothic" panose="020B0502020202020204" pitchFamily="34" charset="0"/>
              </a:rPr>
              <a:t>Un ejemplo</a:t>
            </a:r>
          </a:p>
        </p:txBody>
      </p:sp>
      <p:sp>
        <p:nvSpPr>
          <p:cNvPr id="4" name="TextBox 3"/>
          <p:cNvSpPr txBox="1"/>
          <p:nvPr/>
        </p:nvSpPr>
        <p:spPr>
          <a:xfrm>
            <a:off x="165100" y="788534"/>
            <a:ext cx="8788400"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A</a:t>
            </a:r>
          </a:p>
          <a:p>
            <a:r>
              <a:rPr lang="en-GB" sz="2400" dirty="0">
                <a:solidFill>
                  <a:schemeClr val="accent1">
                    <a:lumMod val="50000"/>
                  </a:schemeClr>
                </a:solidFill>
                <a:latin typeface="Century Gothic" panose="020B0502020202020204" pitchFamily="34" charset="0"/>
              </a:rPr>
              <a:t>(looks at card F, asks question about ‘he’)</a:t>
            </a:r>
          </a:p>
        </p:txBody>
      </p:sp>
      <p:sp>
        <p:nvSpPr>
          <p:cNvPr id="5" name="TextBox 7">
            <a:extLst>
              <a:ext uri="{FF2B5EF4-FFF2-40B4-BE49-F238E27FC236}">
                <a16:creationId xmlns:a16="http://schemas.microsoft.com/office/drawing/2014/main" id="{A7E22168-E346-6947-B520-D6E77A075F47}"/>
              </a:ext>
            </a:extLst>
          </p:cNvPr>
          <p:cNvSpPr txBox="1"/>
          <p:nvPr/>
        </p:nvSpPr>
        <p:spPr>
          <a:xfrm>
            <a:off x="165100" y="3331435"/>
            <a:ext cx="7442200"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B </a:t>
            </a:r>
            <a:r>
              <a:rPr lang="en-GB" sz="2400" dirty="0">
                <a:solidFill>
                  <a:schemeClr val="accent1">
                    <a:lumMod val="50000"/>
                  </a:schemeClr>
                </a:solidFill>
                <a:latin typeface="Century Gothic" panose="020B0502020202020204" pitchFamily="34" charset="0"/>
              </a:rPr>
              <a:t>(secretly chose card B. Listens to the question, then checks their card.)</a:t>
            </a:r>
          </a:p>
        </p:txBody>
      </p:sp>
      <p:sp>
        <p:nvSpPr>
          <p:cNvPr id="6" name="Llamada ovalada 40">
            <a:extLst>
              <a:ext uri="{FF2B5EF4-FFF2-40B4-BE49-F238E27FC236}">
                <a16:creationId xmlns:a16="http://schemas.microsoft.com/office/drawing/2014/main" id="{2EC2522A-58B5-6D47-9851-684E6A3BF0EC}"/>
              </a:ext>
            </a:extLst>
          </p:cNvPr>
          <p:cNvSpPr/>
          <p:nvPr/>
        </p:nvSpPr>
        <p:spPr>
          <a:xfrm>
            <a:off x="1867198" y="1904485"/>
            <a:ext cx="5359400" cy="1219715"/>
          </a:xfrm>
          <a:prstGeom prst="wedgeEllipseCallout">
            <a:avLst>
              <a:gd name="adj1" fmla="val -50972"/>
              <a:gd name="adj2" fmla="val -72311"/>
            </a:avLst>
          </a:prstGeom>
          <a:solidFill>
            <a:schemeClr val="accent1">
              <a:lumMod val="50000"/>
            </a:schemeClr>
          </a:solidFill>
          <a:ln w="12700" cap="flat" cmpd="sng" algn="ctr">
            <a:solidFill>
              <a:srgbClr val="E55B00"/>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rPr>
              <a:t>¿Hace videollamadas?</a:t>
            </a:r>
            <a:endParaRPr kumimoji="0" lang="x-none" sz="2400" b="1" i="0" u="none" strike="noStrike" kern="0" cap="none" spc="0" normalizeH="0" baseline="0" noProof="0" dirty="0">
              <a:ln>
                <a:noFill/>
              </a:ln>
              <a:solidFill>
                <a:schemeClr val="bg1"/>
              </a:solidFill>
              <a:effectLst/>
              <a:uLnTx/>
              <a:uFillTx/>
              <a:latin typeface="Century Gothic" panose="020B0502020202020204" pitchFamily="34" charset="0"/>
            </a:endParaRPr>
          </a:p>
        </p:txBody>
      </p:sp>
      <p:cxnSp>
        <p:nvCxnSpPr>
          <p:cNvPr id="9" name="Straight Arrow Connector 8"/>
          <p:cNvCxnSpPr/>
          <p:nvPr/>
        </p:nvCxnSpPr>
        <p:spPr>
          <a:xfrm flipV="1">
            <a:off x="6522627" y="1009052"/>
            <a:ext cx="1213819" cy="951762"/>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Llamada ovalada 40">
            <a:extLst>
              <a:ext uri="{FF2B5EF4-FFF2-40B4-BE49-F238E27FC236}">
                <a16:creationId xmlns:a16="http://schemas.microsoft.com/office/drawing/2014/main" id="{2EC2522A-58B5-6D47-9851-684E6A3BF0EC}"/>
              </a:ext>
            </a:extLst>
          </p:cNvPr>
          <p:cNvSpPr/>
          <p:nvPr/>
        </p:nvSpPr>
        <p:spPr>
          <a:xfrm>
            <a:off x="1008211" y="4494821"/>
            <a:ext cx="6350794" cy="1219715"/>
          </a:xfrm>
          <a:prstGeom prst="wedgeEllipseCallout">
            <a:avLst>
              <a:gd name="adj1" fmla="val -33482"/>
              <a:gd name="adj2" fmla="val -75226"/>
            </a:avLst>
          </a:prstGeom>
          <a:solidFill>
            <a:schemeClr val="accent1">
              <a:lumMod val="50000"/>
            </a:schemeClr>
          </a:solidFill>
          <a:ln w="12700" cap="flat" cmpd="sng" algn="ctr">
            <a:solidFill>
              <a:srgbClr val="E55B00"/>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rPr>
              <a:t>No. No hace videollamadas.</a:t>
            </a:r>
            <a:endParaRPr kumimoji="0" lang="x-none" sz="2400" b="1" i="0" u="none" strike="noStrike" kern="0" cap="none" spc="0" normalizeH="0" baseline="0" noProof="0" dirty="0">
              <a:ln>
                <a:noFill/>
              </a:ln>
              <a:solidFill>
                <a:schemeClr val="bg1"/>
              </a:solidFill>
              <a:effectLst/>
              <a:uLnTx/>
              <a:uFillTx/>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7872002" y="57431"/>
            <a:ext cx="4010025" cy="3124200"/>
          </a:xfrm>
          <a:prstGeom prst="rect">
            <a:avLst/>
          </a:prstGeom>
        </p:spPr>
      </p:pic>
      <p:pic>
        <p:nvPicPr>
          <p:cNvPr id="7" name="Picture 6"/>
          <p:cNvPicPr>
            <a:picLocks noChangeAspect="1"/>
          </p:cNvPicPr>
          <p:nvPr/>
        </p:nvPicPr>
        <p:blipFill>
          <a:blip r:embed="rId4"/>
          <a:stretch>
            <a:fillRect/>
          </a:stretch>
        </p:blipFill>
        <p:spPr>
          <a:xfrm>
            <a:off x="7872002" y="3181631"/>
            <a:ext cx="3981450" cy="3143250"/>
          </a:xfrm>
          <a:prstGeom prst="rect">
            <a:avLst/>
          </a:prstGeom>
        </p:spPr>
      </p:pic>
    </p:spTree>
    <p:extLst>
      <p:ext uri="{BB962C8B-B14F-4D97-AF65-F5344CB8AC3E}">
        <p14:creationId xmlns:p14="http://schemas.microsoft.com/office/powerpoint/2010/main" val="302206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7630" y="-2085720"/>
            <a:ext cx="4516557" cy="542805"/>
          </a:xfrm>
        </p:spPr>
        <p:txBody>
          <a:bodyPr>
            <a:noAutofit/>
          </a:bodyPr>
          <a:lstStyle/>
          <a:p>
            <a:r>
              <a:rPr lang="en-GB" sz="1800" dirty="0">
                <a:solidFill>
                  <a:schemeClr val="bg1"/>
                </a:solidFill>
              </a:rPr>
              <a:t>Speaking Cards</a:t>
            </a:r>
          </a:p>
        </p:txBody>
      </p:sp>
      <p:sp>
        <p:nvSpPr>
          <p:cNvPr id="3" name="Rectangle 2"/>
          <p:cNvSpPr/>
          <p:nvPr/>
        </p:nvSpPr>
        <p:spPr>
          <a:xfrm>
            <a:off x="73615" y="119930"/>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8605" y="134873"/>
            <a:ext cx="287604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18" name="TextBox 17"/>
          <p:cNvSpPr txBox="1"/>
          <p:nvPr/>
        </p:nvSpPr>
        <p:spPr>
          <a:xfrm>
            <a:off x="83338" y="1560268"/>
            <a:ext cx="354132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22" name="Rectangle 21"/>
          <p:cNvSpPr/>
          <p:nvPr/>
        </p:nvSpPr>
        <p:spPr>
          <a:xfrm>
            <a:off x="73615" y="3227046"/>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039301" y="119928"/>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004987" y="119928"/>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4039301" y="3227046"/>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004987" y="3227045"/>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885" y="119928"/>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154" y="115782"/>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840" y="115782"/>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840" y="3249117"/>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154" y="3249117"/>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885" y="3249117"/>
            <a:ext cx="606486" cy="626085"/>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p:cNvSpPr txBox="1"/>
          <p:nvPr/>
        </p:nvSpPr>
        <p:spPr>
          <a:xfrm>
            <a:off x="3434742" y="193488"/>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A</a:t>
            </a:r>
          </a:p>
        </p:txBody>
      </p:sp>
      <p:sp>
        <p:nvSpPr>
          <p:cNvPr id="36" name="TextBox 35"/>
          <p:cNvSpPr txBox="1"/>
          <p:nvPr/>
        </p:nvSpPr>
        <p:spPr>
          <a:xfrm>
            <a:off x="7410740" y="142662"/>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B</a:t>
            </a:r>
          </a:p>
        </p:txBody>
      </p:sp>
      <p:sp>
        <p:nvSpPr>
          <p:cNvPr id="37" name="TextBox 36"/>
          <p:cNvSpPr txBox="1"/>
          <p:nvPr/>
        </p:nvSpPr>
        <p:spPr>
          <a:xfrm>
            <a:off x="11376426" y="190160"/>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C</a:t>
            </a:r>
          </a:p>
        </p:txBody>
      </p:sp>
      <p:sp>
        <p:nvSpPr>
          <p:cNvPr id="38" name="TextBox 37"/>
          <p:cNvSpPr txBox="1"/>
          <p:nvPr/>
        </p:nvSpPr>
        <p:spPr>
          <a:xfrm>
            <a:off x="3463471" y="3249117"/>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D</a:t>
            </a:r>
          </a:p>
        </p:txBody>
      </p:sp>
      <p:sp>
        <p:nvSpPr>
          <p:cNvPr id="39" name="TextBox 38"/>
          <p:cNvSpPr txBox="1"/>
          <p:nvPr/>
        </p:nvSpPr>
        <p:spPr>
          <a:xfrm>
            <a:off x="7429157" y="3283430"/>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E</a:t>
            </a:r>
          </a:p>
        </p:txBody>
      </p:sp>
      <p:sp>
        <p:nvSpPr>
          <p:cNvPr id="40" name="TextBox 39"/>
          <p:cNvSpPr txBox="1"/>
          <p:nvPr/>
        </p:nvSpPr>
        <p:spPr>
          <a:xfrm>
            <a:off x="11376426" y="3283430"/>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F</a:t>
            </a:r>
          </a:p>
        </p:txBody>
      </p:sp>
      <p:sp>
        <p:nvSpPr>
          <p:cNvPr id="41" name="TextBox 40"/>
          <p:cNvSpPr txBox="1"/>
          <p:nvPr/>
        </p:nvSpPr>
        <p:spPr>
          <a:xfrm>
            <a:off x="91700" y="430123"/>
            <a:ext cx="204923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does favours</a:t>
            </a:r>
          </a:p>
        </p:txBody>
      </p:sp>
      <p:sp>
        <p:nvSpPr>
          <p:cNvPr id="47" name="TextBox 46"/>
          <p:cNvSpPr txBox="1"/>
          <p:nvPr/>
        </p:nvSpPr>
        <p:spPr>
          <a:xfrm>
            <a:off x="92950" y="1199666"/>
            <a:ext cx="403850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writes e-mails every night</a:t>
            </a:r>
          </a:p>
        </p:txBody>
      </p:sp>
      <p:sp>
        <p:nvSpPr>
          <p:cNvPr id="48" name="TextBox 47"/>
          <p:cNvSpPr txBox="1"/>
          <p:nvPr/>
        </p:nvSpPr>
        <p:spPr>
          <a:xfrm>
            <a:off x="93154" y="1913162"/>
            <a:ext cx="332126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 videocalls</a:t>
            </a:r>
          </a:p>
        </p:txBody>
      </p:sp>
      <p:sp>
        <p:nvSpPr>
          <p:cNvPr id="49" name="TextBox 48"/>
          <p:cNvSpPr txBox="1"/>
          <p:nvPr/>
        </p:nvSpPr>
        <p:spPr>
          <a:xfrm>
            <a:off x="93154" y="2294189"/>
            <a:ext cx="389626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 / reply late</a:t>
            </a:r>
          </a:p>
        </p:txBody>
      </p:sp>
      <p:sp>
        <p:nvSpPr>
          <p:cNvPr id="50" name="TextBox 49"/>
          <p:cNvSpPr txBox="1"/>
          <p:nvPr/>
        </p:nvSpPr>
        <p:spPr>
          <a:xfrm>
            <a:off x="93154" y="2702558"/>
            <a:ext cx="389626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 e-books</a:t>
            </a:r>
          </a:p>
        </p:txBody>
      </p:sp>
      <p:sp>
        <p:nvSpPr>
          <p:cNvPr id="51" name="TextBox 50"/>
          <p:cNvSpPr txBox="1"/>
          <p:nvPr/>
        </p:nvSpPr>
        <p:spPr>
          <a:xfrm>
            <a:off x="91699" y="845651"/>
            <a:ext cx="332126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has classes on Google</a:t>
            </a:r>
          </a:p>
        </p:txBody>
      </p:sp>
      <p:sp>
        <p:nvSpPr>
          <p:cNvPr id="52" name="TextBox 51"/>
          <p:cNvSpPr txBox="1"/>
          <p:nvPr/>
        </p:nvSpPr>
        <p:spPr>
          <a:xfrm>
            <a:off x="4053078" y="131899"/>
            <a:ext cx="250193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53" name="TextBox 52"/>
          <p:cNvSpPr txBox="1"/>
          <p:nvPr/>
        </p:nvSpPr>
        <p:spPr>
          <a:xfrm>
            <a:off x="4042853" y="1566332"/>
            <a:ext cx="30806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54" name="TextBox 53"/>
          <p:cNvSpPr txBox="1"/>
          <p:nvPr/>
        </p:nvSpPr>
        <p:spPr>
          <a:xfrm>
            <a:off x="8022062" y="132294"/>
            <a:ext cx="271468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55" name="TextBox 54"/>
          <p:cNvSpPr txBox="1"/>
          <p:nvPr/>
        </p:nvSpPr>
        <p:spPr>
          <a:xfrm>
            <a:off x="8020118" y="1568956"/>
            <a:ext cx="334263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56" name="TextBox 55"/>
          <p:cNvSpPr txBox="1"/>
          <p:nvPr/>
        </p:nvSpPr>
        <p:spPr>
          <a:xfrm>
            <a:off x="88605" y="3207906"/>
            <a:ext cx="28541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57" name="TextBox 56"/>
          <p:cNvSpPr txBox="1"/>
          <p:nvPr/>
        </p:nvSpPr>
        <p:spPr>
          <a:xfrm>
            <a:off x="92910" y="4724942"/>
            <a:ext cx="351438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58" name="TextBox 57"/>
          <p:cNvSpPr txBox="1"/>
          <p:nvPr/>
        </p:nvSpPr>
        <p:spPr>
          <a:xfrm>
            <a:off x="4051058" y="3190861"/>
            <a:ext cx="280581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59" name="TextBox 58"/>
          <p:cNvSpPr txBox="1"/>
          <p:nvPr/>
        </p:nvSpPr>
        <p:spPr>
          <a:xfrm>
            <a:off x="4051058" y="4728667"/>
            <a:ext cx="345485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60" name="TextBox 59"/>
          <p:cNvSpPr txBox="1"/>
          <p:nvPr/>
        </p:nvSpPr>
        <p:spPr>
          <a:xfrm>
            <a:off x="8023416" y="3207906"/>
            <a:ext cx="279802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61" name="TextBox 60"/>
          <p:cNvSpPr txBox="1"/>
          <p:nvPr/>
        </p:nvSpPr>
        <p:spPr>
          <a:xfrm>
            <a:off x="8023416" y="4745712"/>
            <a:ext cx="344524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62" name="TextBox 61"/>
          <p:cNvSpPr txBox="1"/>
          <p:nvPr/>
        </p:nvSpPr>
        <p:spPr>
          <a:xfrm>
            <a:off x="4041516" y="2300386"/>
            <a:ext cx="1782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 favours</a:t>
            </a:r>
          </a:p>
        </p:txBody>
      </p:sp>
      <p:sp>
        <p:nvSpPr>
          <p:cNvPr id="63" name="TextBox 62"/>
          <p:cNvSpPr txBox="1"/>
          <p:nvPr/>
        </p:nvSpPr>
        <p:spPr>
          <a:xfrm>
            <a:off x="4042767" y="1179788"/>
            <a:ext cx="351318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writes e-mails every night</a:t>
            </a:r>
          </a:p>
        </p:txBody>
      </p:sp>
      <p:sp>
        <p:nvSpPr>
          <p:cNvPr id="64" name="TextBox 63"/>
          <p:cNvSpPr txBox="1"/>
          <p:nvPr/>
        </p:nvSpPr>
        <p:spPr>
          <a:xfrm>
            <a:off x="4041516" y="1914832"/>
            <a:ext cx="28892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 videoalls</a:t>
            </a:r>
          </a:p>
        </p:txBody>
      </p:sp>
      <p:sp>
        <p:nvSpPr>
          <p:cNvPr id="65" name="TextBox 64"/>
          <p:cNvSpPr txBox="1"/>
          <p:nvPr/>
        </p:nvSpPr>
        <p:spPr>
          <a:xfrm>
            <a:off x="4046619" y="782080"/>
            <a:ext cx="338944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responds / replies late</a:t>
            </a:r>
          </a:p>
        </p:txBody>
      </p:sp>
      <p:sp>
        <p:nvSpPr>
          <p:cNvPr id="66" name="TextBox 65"/>
          <p:cNvSpPr txBox="1"/>
          <p:nvPr/>
        </p:nvSpPr>
        <p:spPr>
          <a:xfrm>
            <a:off x="4041515" y="431646"/>
            <a:ext cx="338944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reads e-books</a:t>
            </a:r>
          </a:p>
        </p:txBody>
      </p:sp>
      <p:sp>
        <p:nvSpPr>
          <p:cNvPr id="67" name="TextBox 66"/>
          <p:cNvSpPr txBox="1"/>
          <p:nvPr/>
        </p:nvSpPr>
        <p:spPr>
          <a:xfrm>
            <a:off x="4045601" y="2687810"/>
            <a:ext cx="349291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have classes on Google</a:t>
            </a:r>
          </a:p>
        </p:txBody>
      </p:sp>
      <p:sp>
        <p:nvSpPr>
          <p:cNvPr id="74" name="TextBox 73"/>
          <p:cNvSpPr txBox="1"/>
          <p:nvPr/>
        </p:nvSpPr>
        <p:spPr>
          <a:xfrm>
            <a:off x="8019415" y="863147"/>
            <a:ext cx="193425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does favours</a:t>
            </a:r>
          </a:p>
        </p:txBody>
      </p:sp>
      <p:sp>
        <p:nvSpPr>
          <p:cNvPr id="75" name="TextBox 74"/>
          <p:cNvSpPr txBox="1"/>
          <p:nvPr/>
        </p:nvSpPr>
        <p:spPr>
          <a:xfrm>
            <a:off x="8019414" y="1883184"/>
            <a:ext cx="381192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writes e-mails every night</a:t>
            </a:r>
          </a:p>
        </p:txBody>
      </p:sp>
      <p:sp>
        <p:nvSpPr>
          <p:cNvPr id="76" name="TextBox 75"/>
          <p:cNvSpPr txBox="1"/>
          <p:nvPr/>
        </p:nvSpPr>
        <p:spPr>
          <a:xfrm>
            <a:off x="8019414" y="1231036"/>
            <a:ext cx="313491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makes videocalls</a:t>
            </a:r>
          </a:p>
        </p:txBody>
      </p:sp>
      <p:sp>
        <p:nvSpPr>
          <p:cNvPr id="77" name="TextBox 76"/>
          <p:cNvSpPr txBox="1"/>
          <p:nvPr/>
        </p:nvSpPr>
        <p:spPr>
          <a:xfrm>
            <a:off x="8022360" y="2284164"/>
            <a:ext cx="367765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 / reply late</a:t>
            </a:r>
          </a:p>
        </p:txBody>
      </p:sp>
      <p:sp>
        <p:nvSpPr>
          <p:cNvPr id="78" name="TextBox 77"/>
          <p:cNvSpPr txBox="1"/>
          <p:nvPr/>
        </p:nvSpPr>
        <p:spPr>
          <a:xfrm>
            <a:off x="8022360" y="2692533"/>
            <a:ext cx="367765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 e-books</a:t>
            </a:r>
          </a:p>
        </p:txBody>
      </p:sp>
      <p:sp>
        <p:nvSpPr>
          <p:cNvPr id="79" name="TextBox 78"/>
          <p:cNvSpPr txBox="1"/>
          <p:nvPr/>
        </p:nvSpPr>
        <p:spPr>
          <a:xfrm>
            <a:off x="8014063" y="467454"/>
            <a:ext cx="313491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has classes on Google</a:t>
            </a:r>
          </a:p>
        </p:txBody>
      </p:sp>
      <p:sp>
        <p:nvSpPr>
          <p:cNvPr id="92" name="TextBox 91"/>
          <p:cNvSpPr txBox="1"/>
          <p:nvPr/>
        </p:nvSpPr>
        <p:spPr>
          <a:xfrm>
            <a:off x="4057757" y="5077383"/>
            <a:ext cx="199919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 favours</a:t>
            </a:r>
          </a:p>
        </p:txBody>
      </p:sp>
      <p:sp>
        <p:nvSpPr>
          <p:cNvPr id="96" name="TextBox 95"/>
          <p:cNvSpPr txBox="1"/>
          <p:nvPr/>
        </p:nvSpPr>
        <p:spPr>
          <a:xfrm>
            <a:off x="4058643" y="5766798"/>
            <a:ext cx="380112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 e-books</a:t>
            </a:r>
          </a:p>
        </p:txBody>
      </p:sp>
      <p:sp>
        <p:nvSpPr>
          <p:cNvPr id="99" name="TextBox 98"/>
          <p:cNvSpPr txBox="1"/>
          <p:nvPr/>
        </p:nvSpPr>
        <p:spPr>
          <a:xfrm>
            <a:off x="87346" y="3499047"/>
            <a:ext cx="386662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responds / replies late</a:t>
            </a:r>
          </a:p>
        </p:txBody>
      </p:sp>
      <p:sp>
        <p:nvSpPr>
          <p:cNvPr id="100" name="TextBox 99"/>
          <p:cNvSpPr txBox="1"/>
          <p:nvPr/>
        </p:nvSpPr>
        <p:spPr>
          <a:xfrm>
            <a:off x="97063" y="3893823"/>
            <a:ext cx="329599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has classes on Google</a:t>
            </a:r>
          </a:p>
        </p:txBody>
      </p:sp>
      <p:sp>
        <p:nvSpPr>
          <p:cNvPr id="101" name="TextBox 100"/>
          <p:cNvSpPr txBox="1"/>
          <p:nvPr/>
        </p:nvSpPr>
        <p:spPr>
          <a:xfrm>
            <a:off x="93284" y="5395706"/>
            <a:ext cx="329599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 videocalls</a:t>
            </a:r>
          </a:p>
        </p:txBody>
      </p:sp>
      <p:sp>
        <p:nvSpPr>
          <p:cNvPr id="102" name="TextBox 101"/>
          <p:cNvSpPr txBox="1"/>
          <p:nvPr/>
        </p:nvSpPr>
        <p:spPr>
          <a:xfrm>
            <a:off x="73615" y="5039668"/>
            <a:ext cx="203364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 favours</a:t>
            </a:r>
          </a:p>
        </p:txBody>
      </p:sp>
      <p:sp>
        <p:nvSpPr>
          <p:cNvPr id="103" name="TextBox 102"/>
          <p:cNvSpPr txBox="1"/>
          <p:nvPr/>
        </p:nvSpPr>
        <p:spPr>
          <a:xfrm>
            <a:off x="93284" y="4288443"/>
            <a:ext cx="386662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 e-books</a:t>
            </a:r>
          </a:p>
        </p:txBody>
      </p:sp>
      <p:sp>
        <p:nvSpPr>
          <p:cNvPr id="104" name="TextBox 103"/>
          <p:cNvSpPr txBox="1"/>
          <p:nvPr/>
        </p:nvSpPr>
        <p:spPr>
          <a:xfrm>
            <a:off x="93284" y="5753657"/>
            <a:ext cx="400778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 e-mails every night</a:t>
            </a:r>
          </a:p>
        </p:txBody>
      </p:sp>
      <p:sp>
        <p:nvSpPr>
          <p:cNvPr id="105" name="TextBox 104"/>
          <p:cNvSpPr txBox="1"/>
          <p:nvPr/>
        </p:nvSpPr>
        <p:spPr>
          <a:xfrm>
            <a:off x="4041551" y="3505870"/>
            <a:ext cx="393989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 e-mails every night</a:t>
            </a:r>
          </a:p>
        </p:txBody>
      </p:sp>
      <p:sp>
        <p:nvSpPr>
          <p:cNvPr id="106" name="TextBox 105"/>
          <p:cNvSpPr txBox="1"/>
          <p:nvPr/>
        </p:nvSpPr>
        <p:spPr>
          <a:xfrm>
            <a:off x="4043653" y="3907656"/>
            <a:ext cx="380112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responds / replies late</a:t>
            </a:r>
          </a:p>
        </p:txBody>
      </p:sp>
      <p:sp>
        <p:nvSpPr>
          <p:cNvPr id="107" name="TextBox 106"/>
          <p:cNvSpPr txBox="1"/>
          <p:nvPr/>
        </p:nvSpPr>
        <p:spPr>
          <a:xfrm>
            <a:off x="4042767" y="4327873"/>
            <a:ext cx="324015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makes videocalls</a:t>
            </a:r>
          </a:p>
        </p:txBody>
      </p:sp>
      <p:sp>
        <p:nvSpPr>
          <p:cNvPr id="108" name="TextBox 107"/>
          <p:cNvSpPr txBox="1"/>
          <p:nvPr/>
        </p:nvSpPr>
        <p:spPr>
          <a:xfrm>
            <a:off x="4048214" y="5418082"/>
            <a:ext cx="396847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have classes on Google</a:t>
            </a:r>
          </a:p>
        </p:txBody>
      </p:sp>
      <p:sp>
        <p:nvSpPr>
          <p:cNvPr id="109" name="TextBox 108"/>
          <p:cNvSpPr txBox="1"/>
          <p:nvPr/>
        </p:nvSpPr>
        <p:spPr>
          <a:xfrm>
            <a:off x="8025787" y="3553782"/>
            <a:ext cx="323115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makes videocalls</a:t>
            </a:r>
          </a:p>
        </p:txBody>
      </p:sp>
      <p:sp>
        <p:nvSpPr>
          <p:cNvPr id="110" name="TextBox 109"/>
          <p:cNvSpPr txBox="1"/>
          <p:nvPr/>
        </p:nvSpPr>
        <p:spPr>
          <a:xfrm>
            <a:off x="8025788" y="3952289"/>
            <a:ext cx="19936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does favours</a:t>
            </a:r>
          </a:p>
        </p:txBody>
      </p:sp>
      <p:sp>
        <p:nvSpPr>
          <p:cNvPr id="111" name="TextBox 110"/>
          <p:cNvSpPr txBox="1"/>
          <p:nvPr/>
        </p:nvSpPr>
        <p:spPr>
          <a:xfrm>
            <a:off x="8025787" y="4326707"/>
            <a:ext cx="379055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reads e-books</a:t>
            </a:r>
          </a:p>
        </p:txBody>
      </p:sp>
      <p:sp>
        <p:nvSpPr>
          <p:cNvPr id="112" name="TextBox 111"/>
          <p:cNvSpPr txBox="1"/>
          <p:nvPr/>
        </p:nvSpPr>
        <p:spPr>
          <a:xfrm>
            <a:off x="8012637" y="5091014"/>
            <a:ext cx="392894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 e-mails every night</a:t>
            </a:r>
          </a:p>
        </p:txBody>
      </p:sp>
      <p:sp>
        <p:nvSpPr>
          <p:cNvPr id="113" name="TextBox 112"/>
          <p:cNvSpPr txBox="1"/>
          <p:nvPr/>
        </p:nvSpPr>
        <p:spPr>
          <a:xfrm>
            <a:off x="8012637" y="5399315"/>
            <a:ext cx="390627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have classes on Google</a:t>
            </a:r>
          </a:p>
        </p:txBody>
      </p:sp>
      <p:sp>
        <p:nvSpPr>
          <p:cNvPr id="114" name="TextBox 113"/>
          <p:cNvSpPr txBox="1"/>
          <p:nvPr/>
        </p:nvSpPr>
        <p:spPr>
          <a:xfrm>
            <a:off x="8012636" y="5779401"/>
            <a:ext cx="379055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 / reply late</a:t>
            </a:r>
          </a:p>
        </p:txBody>
      </p:sp>
    </p:spTree>
    <p:extLst>
      <p:ext uri="{BB962C8B-B14F-4D97-AF65-F5344CB8AC3E}">
        <p14:creationId xmlns:p14="http://schemas.microsoft.com/office/powerpoint/2010/main" val="204761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21317"/>
            <a:ext cx="5706319" cy="707849"/>
          </a:xfrm>
        </p:spPr>
        <p:txBody>
          <a:bodyPr>
            <a:normAutofit/>
          </a:bodyPr>
          <a:lstStyle/>
          <a:p>
            <a:r>
              <a:rPr lang="en-GB" sz="3600" b="1" dirty="0">
                <a:solidFill>
                  <a:schemeClr val="bg1"/>
                </a:solidFill>
                <a:latin typeface="Century Gothic" panose="020B0502020202020204" pitchFamily="34" charset="0"/>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4" name="Rectangle 13"/>
          <p:cNvSpPr/>
          <p:nvPr/>
        </p:nvSpPr>
        <p:spPr>
          <a:xfrm>
            <a:off x="265514" y="1276274"/>
            <a:ext cx="11066804" cy="2123658"/>
          </a:xfrm>
          <a:prstGeom prst="rect">
            <a:avLst/>
          </a:prstGeom>
        </p:spPr>
        <p:txBody>
          <a:bodyPr wrap="square">
            <a:spAutoFit/>
          </a:bodyPr>
          <a:lstStyle/>
          <a:p>
            <a:pPr>
              <a:defRPr/>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There is no vocabulary learning homework this week, but revisit this </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hlinkClick r:id="rId6"/>
              </a:rPr>
              <a:t>mash-up</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 of all the vocabulary you’ve seen so far.</a:t>
            </a:r>
          </a:p>
          <a:p>
            <a:pPr>
              <a:defRPr/>
            </a:pPr>
            <a:endPar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a:p>
            <a:pPr>
              <a:defRPr/>
            </a:pPr>
            <a:r>
              <a:rPr lang="en-GB" sz="2800" b="1" dirty="0">
                <a:solidFill>
                  <a:schemeClr val="accent1">
                    <a:lumMod val="50000"/>
                  </a:schemeClr>
                </a:solidFill>
                <a:latin typeface="Century Gothic" panose="020B0502020202020204" pitchFamily="34" charset="0"/>
                <a:cs typeface="Calibri" panose="020F0502020204030204" pitchFamily="34" charset="0"/>
              </a:rPr>
              <a:t>This will help you prepare for the test.</a:t>
            </a:r>
            <a:endPar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20643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21928"/>
            <a:ext cx="10515600" cy="1325562"/>
          </a:xfrm>
        </p:spPr>
        <p:txBody>
          <a:bodyPr>
            <a:noAutofit/>
          </a:bodyPr>
          <a:lstStyle/>
          <a:p>
            <a:pPr algn="ctr"/>
            <a:r>
              <a:rPr lang="en-GB" sz="12000" dirty="0">
                <a:latin typeface="Century Gothic" panose="020B0502020202020204" pitchFamily="34" charset="0"/>
              </a:rPr>
              <a:t>j</a:t>
            </a:r>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50143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j_juli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j_mejo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j_roj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j_dej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j_muj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2" grpId="0"/>
      <p:bldP spid="11" grpId="0"/>
      <p:bldP spid="10"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928"/>
            <a:ext cx="10515600" cy="1325562"/>
          </a:xfrm>
        </p:spPr>
        <p:txBody>
          <a:bodyPr>
            <a:noAutofit/>
          </a:bodyPr>
          <a:lstStyle/>
          <a:p>
            <a:pPr algn="ctr"/>
            <a:r>
              <a:rPr lang="en-GB" sz="12000" dirty="0">
                <a:latin typeface="Century Gothic" panose="020B0502020202020204" pitchFamily="34" charset="0"/>
              </a:rPr>
              <a:t>j</a:t>
            </a:r>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27181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2" grpId="0"/>
      <p:bldP spid="11" grpId="0"/>
      <p:bldP spid="10"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 y="57700"/>
            <a:ext cx="5104448" cy="642562"/>
          </a:xfrm>
        </p:spPr>
        <p:txBody>
          <a:bodyPr>
            <a:noAutofit/>
          </a:bodyPr>
          <a:lstStyle/>
          <a:p>
            <a:r>
              <a:rPr lang="en-GB" sz="2100" b="1" dirty="0">
                <a:solidFill>
                  <a:schemeClr val="accent1">
                    <a:lumMod val="50000"/>
                  </a:schemeClr>
                </a:solidFill>
                <a:latin typeface="Century Gothic" panose="020B0502020202020204" pitchFamily="34" charset="0"/>
              </a:rPr>
              <a:t>Escucha y escribe las palabras con ‘j’</a:t>
            </a:r>
          </a:p>
        </p:txBody>
      </p:sp>
      <p:sp>
        <p:nvSpPr>
          <p:cNvPr id="4" name="Action Button: Custom 3">
            <a:hlinkClick r:id="" action="ppaction://noaction" highlightClick="1">
              <a:snd r:embed="rId3" name="es normal trabajar los jueves.wav"/>
            </a:hlinkClick>
          </p:cNvPr>
          <p:cNvSpPr/>
          <p:nvPr/>
        </p:nvSpPr>
        <p:spPr>
          <a:xfrm>
            <a:off x="177855" y="1195155"/>
            <a:ext cx="540000" cy="504000"/>
          </a:xfrm>
          <a:prstGeom prst="actionButtonBlank">
            <a:avLst/>
          </a:prstGeom>
          <a:solidFill>
            <a:schemeClr val="accent1">
              <a:lumMod val="50000"/>
            </a:schemeClr>
          </a:solidFill>
          <a:ln w="12700" cap="flat" cmpd="sng" algn="ctr">
            <a:solidFill>
              <a:srgbClr val="E5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rPr>
              <a:t>1</a:t>
            </a:r>
          </a:p>
        </p:txBody>
      </p:sp>
      <p:sp>
        <p:nvSpPr>
          <p:cNvPr id="5" name="Action Button: Custom 4">
            <a:hlinkClick r:id="" action="ppaction://noaction" highlightClick="1">
              <a:snd r:embed="rId4" name="la mujer quiere viajar en julio.wav"/>
            </a:hlinkClick>
          </p:cNvPr>
          <p:cNvSpPr/>
          <p:nvPr/>
        </p:nvSpPr>
        <p:spPr>
          <a:xfrm>
            <a:off x="177855" y="2125803"/>
            <a:ext cx="540000" cy="504000"/>
          </a:xfrm>
          <a:prstGeom prst="actionButtonBlank">
            <a:avLst/>
          </a:prstGeom>
          <a:solidFill>
            <a:schemeClr val="accent1">
              <a:lumMod val="50000"/>
            </a:schemeClr>
          </a:solidFill>
          <a:ln w="12700" cap="flat" cmpd="sng" algn="ctr">
            <a:solidFill>
              <a:srgbClr val="E5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dirty="0">
                <a:solidFill>
                  <a:prstClr val="white"/>
                </a:solidFill>
                <a:latin typeface="Century Gothic" panose="020B0502020202020204" pitchFamily="34" charset="0"/>
              </a:rPr>
              <a:t>2</a:t>
            </a:r>
            <a:endPar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 name="Action Button: Custom 5">
            <a:hlinkClick r:id="" action="ppaction://noaction" highlightClick="1">
              <a:snd r:embed="rId5" name="el chico bajo puede jugar con Juan.wav"/>
            </a:hlinkClick>
          </p:cNvPr>
          <p:cNvSpPr/>
          <p:nvPr/>
        </p:nvSpPr>
        <p:spPr>
          <a:xfrm>
            <a:off x="177855" y="3253365"/>
            <a:ext cx="540000" cy="504000"/>
          </a:xfrm>
          <a:prstGeom prst="actionButtonBlank">
            <a:avLst/>
          </a:prstGeom>
          <a:solidFill>
            <a:schemeClr val="accent1">
              <a:lumMod val="50000"/>
            </a:schemeClr>
          </a:solidFill>
          <a:ln w="12700" cap="flat" cmpd="sng" algn="ctr">
            <a:solidFill>
              <a:srgbClr val="E5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dirty="0">
                <a:solidFill>
                  <a:prstClr val="white"/>
                </a:solidFill>
                <a:latin typeface="Century Gothic" panose="020B0502020202020204" pitchFamily="34" charset="0"/>
              </a:rPr>
              <a:t>3</a:t>
            </a:r>
            <a:endPar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 name="Action Button: Custom 6">
            <a:hlinkClick r:id="" action="ppaction://noaction" highlightClick="1">
              <a:snd r:embed="rId6" name="el dibujo esta%CC%81 debajo del libro.wav"/>
            </a:hlinkClick>
          </p:cNvPr>
          <p:cNvSpPr/>
          <p:nvPr/>
        </p:nvSpPr>
        <p:spPr>
          <a:xfrm>
            <a:off x="177855" y="4377915"/>
            <a:ext cx="540000" cy="504000"/>
          </a:xfrm>
          <a:prstGeom prst="actionButtonBlank">
            <a:avLst/>
          </a:prstGeom>
          <a:solidFill>
            <a:schemeClr val="accent1">
              <a:lumMod val="50000"/>
            </a:schemeClr>
          </a:solidFill>
          <a:ln w="12700" cap="flat" cmpd="sng" algn="ctr">
            <a:solidFill>
              <a:srgbClr val="E5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dirty="0">
                <a:solidFill>
                  <a:prstClr val="white"/>
                </a:solidFill>
                <a:latin typeface="Century Gothic" panose="020B0502020202020204" pitchFamily="34" charset="0"/>
              </a:rPr>
              <a:t>4</a:t>
            </a:r>
            <a:endPar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 name="Action Button: Custom 7">
            <a:hlinkClick r:id="" action="ppaction://noaction" highlightClick="1">
              <a:snd r:embed="rId7" name="es mejor hacer ejercicio juntos.wav"/>
            </a:hlinkClick>
          </p:cNvPr>
          <p:cNvSpPr/>
          <p:nvPr/>
        </p:nvSpPr>
        <p:spPr>
          <a:xfrm>
            <a:off x="187308" y="5460563"/>
            <a:ext cx="540000" cy="504000"/>
          </a:xfrm>
          <a:prstGeom prst="actionButtonBlank">
            <a:avLst/>
          </a:prstGeom>
          <a:solidFill>
            <a:schemeClr val="accent1">
              <a:lumMod val="50000"/>
            </a:schemeClr>
          </a:solidFill>
          <a:ln w="12700" cap="flat" cmpd="sng" algn="ctr">
            <a:solidFill>
              <a:srgbClr val="E5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rPr>
              <a:t>5</a:t>
            </a:r>
          </a:p>
        </p:txBody>
      </p:sp>
      <p:sp>
        <p:nvSpPr>
          <p:cNvPr id="12" name="TextBox 11"/>
          <p:cNvSpPr txBox="1"/>
          <p:nvPr/>
        </p:nvSpPr>
        <p:spPr>
          <a:xfrm>
            <a:off x="787838" y="1201207"/>
            <a:ext cx="1264554"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trabajar</a:t>
            </a:r>
            <a:endParaRPr lang="en-GB" sz="2000" b="1" dirty="0">
              <a:solidFill>
                <a:srgbClr val="E55B00"/>
              </a:solidFill>
              <a:latin typeface="Century Gothic" panose="020B0502020202020204" pitchFamily="34" charset="0"/>
            </a:endParaRPr>
          </a:p>
        </p:txBody>
      </p:sp>
      <p:sp>
        <p:nvSpPr>
          <p:cNvPr id="29" name="Rectangle 28"/>
          <p:cNvSpPr/>
          <p:nvPr/>
        </p:nvSpPr>
        <p:spPr>
          <a:xfrm>
            <a:off x="6015931" y="1141436"/>
            <a:ext cx="4360439"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Es normal </a:t>
            </a:r>
            <a:r>
              <a:rPr lang="en-GB" sz="2200" dirty="0" err="1">
                <a:solidFill>
                  <a:schemeClr val="accent1">
                    <a:lumMod val="50000"/>
                  </a:schemeClr>
                </a:solidFill>
                <a:latin typeface="Century Gothic" panose="020B0502020202020204" pitchFamily="34" charset="0"/>
              </a:rPr>
              <a:t>trabajar</a:t>
            </a:r>
            <a:r>
              <a:rPr lang="en-GB" sz="2200" dirty="0">
                <a:solidFill>
                  <a:schemeClr val="accent1">
                    <a:lumMod val="50000"/>
                  </a:schemeClr>
                </a:solidFill>
                <a:latin typeface="Century Gothic" panose="020B0502020202020204" pitchFamily="34" charset="0"/>
              </a:rPr>
              <a:t> los jueves.</a:t>
            </a:r>
            <a:endParaRPr lang="en-GB" sz="2200" dirty="0">
              <a:solidFill>
                <a:schemeClr val="accent1">
                  <a:lumMod val="50000"/>
                </a:schemeClr>
              </a:solidFill>
            </a:endParaRPr>
          </a:p>
        </p:txBody>
      </p:sp>
      <p:sp>
        <p:nvSpPr>
          <p:cNvPr id="13" name="TextBox 12"/>
          <p:cNvSpPr txBox="1"/>
          <p:nvPr/>
        </p:nvSpPr>
        <p:spPr>
          <a:xfrm>
            <a:off x="77152" y="552593"/>
            <a:ext cx="4506047" cy="415498"/>
          </a:xfrm>
          <a:prstGeom prst="rect">
            <a:avLst/>
          </a:prstGeom>
          <a:noFill/>
        </p:spPr>
        <p:txBody>
          <a:bodyPr wrap="square" rtlCol="0">
            <a:spAutoFit/>
          </a:bodyPr>
          <a:lstStyle/>
          <a:p>
            <a:r>
              <a:rPr lang="en-GB" sz="2100" b="1" dirty="0">
                <a:solidFill>
                  <a:schemeClr val="accent1">
                    <a:lumMod val="50000"/>
                  </a:schemeClr>
                </a:solidFill>
                <a:latin typeface="Century Gothic" panose="020B0502020202020204" pitchFamily="34" charset="0"/>
              </a:rPr>
              <a:t>¿Cómo se dice en inglés?</a:t>
            </a:r>
          </a:p>
        </p:txBody>
      </p:sp>
      <p:sp>
        <p:nvSpPr>
          <p:cNvPr id="31" name="TextBox 30"/>
          <p:cNvSpPr txBox="1"/>
          <p:nvPr/>
        </p:nvSpPr>
        <p:spPr>
          <a:xfrm>
            <a:off x="6015931" y="1521581"/>
            <a:ext cx="5073006" cy="430887"/>
          </a:xfrm>
          <a:prstGeom prst="rect">
            <a:avLst/>
          </a:prstGeom>
          <a:noFill/>
        </p:spPr>
        <p:txBody>
          <a:bodyPr wrap="square" rtlCol="0">
            <a:spAutoFit/>
          </a:bodyPr>
          <a:lstStyle/>
          <a:p>
            <a:r>
              <a:rPr lang="en-GB" sz="2200" dirty="0">
                <a:solidFill>
                  <a:srgbClr val="E55B00"/>
                </a:solidFill>
                <a:latin typeface="Century Gothic" panose="020B0502020202020204" pitchFamily="34" charset="0"/>
              </a:rPr>
              <a:t>It’s normal to work on Thursdays.</a:t>
            </a:r>
          </a:p>
        </p:txBody>
      </p:sp>
      <p:sp>
        <p:nvSpPr>
          <p:cNvPr id="42" name="TextBox 41"/>
          <p:cNvSpPr txBox="1"/>
          <p:nvPr/>
        </p:nvSpPr>
        <p:spPr>
          <a:xfrm>
            <a:off x="1009289" y="5917858"/>
            <a:ext cx="802041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Going out on Monday nights isn’t normal.</a:t>
            </a:r>
          </a:p>
        </p:txBody>
      </p:sp>
      <p:sp>
        <p:nvSpPr>
          <p:cNvPr id="48" name="Rectangle 47"/>
          <p:cNvSpPr/>
          <p:nvPr/>
        </p:nvSpPr>
        <p:spPr>
          <a:xfrm>
            <a:off x="1009323" y="6012171"/>
            <a:ext cx="7252574" cy="36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1">
            <a:extLst>
              <a:ext uri="{FF2B5EF4-FFF2-40B4-BE49-F238E27FC236}">
                <a16:creationId xmlns:a16="http://schemas.microsoft.com/office/drawing/2014/main" id="{044DBF8F-C2F9-8A43-AB05-565D1AEFF8E5}"/>
              </a:ext>
            </a:extLst>
          </p:cNvPr>
          <p:cNvSpPr txBox="1"/>
          <p:nvPr/>
        </p:nvSpPr>
        <p:spPr>
          <a:xfrm>
            <a:off x="2371102" y="1205577"/>
            <a:ext cx="996443" cy="400110"/>
          </a:xfrm>
          <a:prstGeom prst="rect">
            <a:avLst/>
          </a:prstGeom>
          <a:noFill/>
        </p:spPr>
        <p:txBody>
          <a:bodyPr wrap="square" rtlCol="0">
            <a:spAutoFit/>
          </a:bodyPr>
          <a:lstStyle/>
          <a:p>
            <a:pPr algn="ctr"/>
            <a:r>
              <a:rPr lang="en-GB" sz="2000" b="1" dirty="0">
                <a:solidFill>
                  <a:srgbClr val="E55B00"/>
                </a:solidFill>
                <a:latin typeface="Century Gothic" panose="020B0502020202020204" pitchFamily="34" charset="0"/>
              </a:rPr>
              <a:t>jueves</a:t>
            </a:r>
          </a:p>
        </p:txBody>
      </p:sp>
      <p:sp>
        <p:nvSpPr>
          <p:cNvPr id="49" name="TextBox 11">
            <a:extLst>
              <a:ext uri="{FF2B5EF4-FFF2-40B4-BE49-F238E27FC236}">
                <a16:creationId xmlns:a16="http://schemas.microsoft.com/office/drawing/2014/main" id="{EC259ADA-5494-1246-ACA8-303795164A3F}"/>
              </a:ext>
            </a:extLst>
          </p:cNvPr>
          <p:cNvSpPr txBox="1"/>
          <p:nvPr/>
        </p:nvSpPr>
        <p:spPr>
          <a:xfrm>
            <a:off x="778610" y="2284845"/>
            <a:ext cx="947642"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mujer</a:t>
            </a:r>
            <a:endParaRPr lang="en-GB" sz="2000" b="1" dirty="0">
              <a:solidFill>
                <a:srgbClr val="E55B00"/>
              </a:solidFill>
              <a:latin typeface="Century Gothic" panose="020B0502020202020204" pitchFamily="34" charset="0"/>
            </a:endParaRPr>
          </a:p>
        </p:txBody>
      </p:sp>
      <p:sp>
        <p:nvSpPr>
          <p:cNvPr id="50" name="TextBox 11">
            <a:extLst>
              <a:ext uri="{FF2B5EF4-FFF2-40B4-BE49-F238E27FC236}">
                <a16:creationId xmlns:a16="http://schemas.microsoft.com/office/drawing/2014/main" id="{70675AB9-BE8E-514D-8787-A96F22497B05}"/>
              </a:ext>
            </a:extLst>
          </p:cNvPr>
          <p:cNvSpPr txBox="1"/>
          <p:nvPr/>
        </p:nvSpPr>
        <p:spPr>
          <a:xfrm>
            <a:off x="2052392" y="2288188"/>
            <a:ext cx="947643"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viajar</a:t>
            </a:r>
            <a:endParaRPr lang="en-GB" sz="2000" b="1" dirty="0">
              <a:solidFill>
                <a:srgbClr val="E55B00"/>
              </a:solidFill>
              <a:latin typeface="Century Gothic" panose="020B0502020202020204" pitchFamily="34" charset="0"/>
            </a:endParaRPr>
          </a:p>
        </p:txBody>
      </p:sp>
      <p:sp>
        <p:nvSpPr>
          <p:cNvPr id="51" name="TextBox 11">
            <a:extLst>
              <a:ext uri="{FF2B5EF4-FFF2-40B4-BE49-F238E27FC236}">
                <a16:creationId xmlns:a16="http://schemas.microsoft.com/office/drawing/2014/main" id="{6930AC60-DF8F-5546-8BEF-3593671A83C6}"/>
              </a:ext>
            </a:extLst>
          </p:cNvPr>
          <p:cNvSpPr txBox="1"/>
          <p:nvPr/>
        </p:nvSpPr>
        <p:spPr>
          <a:xfrm>
            <a:off x="3326542" y="2299044"/>
            <a:ext cx="947643"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julio</a:t>
            </a:r>
            <a:endParaRPr lang="en-GB" sz="2000" b="1" dirty="0">
              <a:solidFill>
                <a:srgbClr val="E55B00"/>
              </a:solidFill>
              <a:latin typeface="Century Gothic" panose="020B0502020202020204" pitchFamily="34" charset="0"/>
            </a:endParaRPr>
          </a:p>
        </p:txBody>
      </p:sp>
      <p:sp>
        <p:nvSpPr>
          <p:cNvPr id="52" name="TextBox 11">
            <a:extLst>
              <a:ext uri="{FF2B5EF4-FFF2-40B4-BE49-F238E27FC236}">
                <a16:creationId xmlns:a16="http://schemas.microsoft.com/office/drawing/2014/main" id="{F7AB8978-88ED-5B48-9D20-77C098D281D1}"/>
              </a:ext>
            </a:extLst>
          </p:cNvPr>
          <p:cNvSpPr txBox="1"/>
          <p:nvPr/>
        </p:nvSpPr>
        <p:spPr>
          <a:xfrm>
            <a:off x="778610" y="3334642"/>
            <a:ext cx="947642" cy="400110"/>
          </a:xfrm>
          <a:prstGeom prst="rect">
            <a:avLst/>
          </a:prstGeom>
          <a:noFill/>
        </p:spPr>
        <p:txBody>
          <a:bodyPr wrap="square" rtlCol="0">
            <a:spAutoFit/>
          </a:bodyPr>
          <a:lstStyle/>
          <a:p>
            <a:pPr algn="ctr"/>
            <a:r>
              <a:rPr lang="en-GB" sz="2000" b="1" dirty="0">
                <a:solidFill>
                  <a:srgbClr val="E55B00"/>
                </a:solidFill>
                <a:latin typeface="Century Gothic" panose="020B0502020202020204" pitchFamily="34" charset="0"/>
              </a:rPr>
              <a:t>bajo</a:t>
            </a:r>
          </a:p>
        </p:txBody>
      </p:sp>
      <p:sp>
        <p:nvSpPr>
          <p:cNvPr id="53" name="TextBox 11">
            <a:extLst>
              <a:ext uri="{FF2B5EF4-FFF2-40B4-BE49-F238E27FC236}">
                <a16:creationId xmlns:a16="http://schemas.microsoft.com/office/drawing/2014/main" id="{D1FA476B-D0B4-4646-9EFA-040E29F1AE1E}"/>
              </a:ext>
            </a:extLst>
          </p:cNvPr>
          <p:cNvSpPr txBox="1"/>
          <p:nvPr/>
        </p:nvSpPr>
        <p:spPr>
          <a:xfrm>
            <a:off x="2052393" y="3335534"/>
            <a:ext cx="947642"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jugar</a:t>
            </a:r>
            <a:endParaRPr lang="en-GB" sz="2000" b="1" dirty="0">
              <a:solidFill>
                <a:srgbClr val="E55B00"/>
              </a:solidFill>
              <a:latin typeface="Century Gothic" panose="020B0502020202020204" pitchFamily="34" charset="0"/>
            </a:endParaRPr>
          </a:p>
        </p:txBody>
      </p:sp>
      <p:sp>
        <p:nvSpPr>
          <p:cNvPr id="54" name="TextBox 11">
            <a:extLst>
              <a:ext uri="{FF2B5EF4-FFF2-40B4-BE49-F238E27FC236}">
                <a16:creationId xmlns:a16="http://schemas.microsoft.com/office/drawing/2014/main" id="{A683BC99-0610-CB44-ACB6-2E00BB9E9305}"/>
              </a:ext>
            </a:extLst>
          </p:cNvPr>
          <p:cNvSpPr txBox="1"/>
          <p:nvPr/>
        </p:nvSpPr>
        <p:spPr>
          <a:xfrm>
            <a:off x="3251507" y="3334642"/>
            <a:ext cx="1181854" cy="400110"/>
          </a:xfrm>
          <a:prstGeom prst="rect">
            <a:avLst/>
          </a:prstGeom>
          <a:noFill/>
        </p:spPr>
        <p:txBody>
          <a:bodyPr wrap="square" rtlCol="0">
            <a:spAutoFit/>
          </a:bodyPr>
          <a:lstStyle/>
          <a:p>
            <a:pPr algn="ctr"/>
            <a:r>
              <a:rPr lang="en-GB" sz="2000" b="1" dirty="0">
                <a:solidFill>
                  <a:srgbClr val="E55B00"/>
                </a:solidFill>
                <a:latin typeface="Century Gothic" panose="020B0502020202020204" pitchFamily="34" charset="0"/>
              </a:rPr>
              <a:t>Juan</a:t>
            </a:r>
          </a:p>
        </p:txBody>
      </p:sp>
      <p:sp>
        <p:nvSpPr>
          <p:cNvPr id="55" name="TextBox 11">
            <a:extLst>
              <a:ext uri="{FF2B5EF4-FFF2-40B4-BE49-F238E27FC236}">
                <a16:creationId xmlns:a16="http://schemas.microsoft.com/office/drawing/2014/main" id="{F7EAB7CB-A34E-724A-9D1E-6E9D9DCA38F6}"/>
              </a:ext>
            </a:extLst>
          </p:cNvPr>
          <p:cNvSpPr txBox="1"/>
          <p:nvPr/>
        </p:nvSpPr>
        <p:spPr>
          <a:xfrm>
            <a:off x="778609" y="4448074"/>
            <a:ext cx="1112962"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dibujo</a:t>
            </a:r>
            <a:endParaRPr lang="en-GB" sz="2000" b="1" dirty="0">
              <a:solidFill>
                <a:srgbClr val="E55B00"/>
              </a:solidFill>
              <a:latin typeface="Century Gothic" panose="020B0502020202020204" pitchFamily="34" charset="0"/>
            </a:endParaRPr>
          </a:p>
        </p:txBody>
      </p:sp>
      <p:sp>
        <p:nvSpPr>
          <p:cNvPr id="56" name="TextBox 11">
            <a:extLst>
              <a:ext uri="{FF2B5EF4-FFF2-40B4-BE49-F238E27FC236}">
                <a16:creationId xmlns:a16="http://schemas.microsoft.com/office/drawing/2014/main" id="{8AF66E21-9FB1-DD49-AB30-8C668FDDD9A3}"/>
              </a:ext>
            </a:extLst>
          </p:cNvPr>
          <p:cNvSpPr txBox="1"/>
          <p:nvPr/>
        </p:nvSpPr>
        <p:spPr>
          <a:xfrm>
            <a:off x="2070552" y="4446126"/>
            <a:ext cx="1181854"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debajo</a:t>
            </a:r>
            <a:endParaRPr lang="en-GB" sz="2000" b="1" dirty="0">
              <a:solidFill>
                <a:srgbClr val="E55B00"/>
              </a:solidFill>
              <a:latin typeface="Century Gothic" panose="020B0502020202020204" pitchFamily="34" charset="0"/>
            </a:endParaRPr>
          </a:p>
        </p:txBody>
      </p:sp>
      <p:sp>
        <p:nvSpPr>
          <p:cNvPr id="57" name="TextBox 11">
            <a:extLst>
              <a:ext uri="{FF2B5EF4-FFF2-40B4-BE49-F238E27FC236}">
                <a16:creationId xmlns:a16="http://schemas.microsoft.com/office/drawing/2014/main" id="{657F7080-B563-8949-A568-E6B35B873ACD}"/>
              </a:ext>
            </a:extLst>
          </p:cNvPr>
          <p:cNvSpPr txBox="1"/>
          <p:nvPr/>
        </p:nvSpPr>
        <p:spPr>
          <a:xfrm>
            <a:off x="770443" y="5516065"/>
            <a:ext cx="996752"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mejor</a:t>
            </a:r>
            <a:endParaRPr lang="en-GB" sz="2000" b="1" dirty="0">
              <a:solidFill>
                <a:srgbClr val="E55B00"/>
              </a:solidFill>
              <a:latin typeface="Century Gothic" panose="020B0502020202020204" pitchFamily="34" charset="0"/>
            </a:endParaRPr>
          </a:p>
        </p:txBody>
      </p:sp>
      <p:sp>
        <p:nvSpPr>
          <p:cNvPr id="58" name="TextBox 11">
            <a:extLst>
              <a:ext uri="{FF2B5EF4-FFF2-40B4-BE49-F238E27FC236}">
                <a16:creationId xmlns:a16="http://schemas.microsoft.com/office/drawing/2014/main" id="{08E73F8A-C325-B047-9249-D72A7A149BD6}"/>
              </a:ext>
            </a:extLst>
          </p:cNvPr>
          <p:cNvSpPr txBox="1"/>
          <p:nvPr/>
        </p:nvSpPr>
        <p:spPr>
          <a:xfrm>
            <a:off x="1803223" y="5509992"/>
            <a:ext cx="1490200" cy="400110"/>
          </a:xfrm>
          <a:prstGeom prst="rect">
            <a:avLst/>
          </a:prstGeom>
          <a:noFill/>
        </p:spPr>
        <p:txBody>
          <a:bodyPr wrap="square" rtlCol="0">
            <a:spAutoFit/>
          </a:bodyPr>
          <a:lstStyle/>
          <a:p>
            <a:pPr algn="ctr"/>
            <a:r>
              <a:rPr lang="en-GB" sz="2000" b="1" dirty="0" err="1">
                <a:solidFill>
                  <a:srgbClr val="E55B00"/>
                </a:solidFill>
                <a:latin typeface="Century Gothic" panose="020B0502020202020204" pitchFamily="34" charset="0"/>
              </a:rPr>
              <a:t>ejercicio</a:t>
            </a:r>
            <a:endParaRPr lang="en-GB" sz="2000" b="1" dirty="0">
              <a:solidFill>
                <a:srgbClr val="E55B00"/>
              </a:solidFill>
              <a:latin typeface="Century Gothic" panose="020B0502020202020204" pitchFamily="34" charset="0"/>
            </a:endParaRPr>
          </a:p>
        </p:txBody>
      </p:sp>
      <p:sp>
        <p:nvSpPr>
          <p:cNvPr id="59" name="TextBox 11">
            <a:extLst>
              <a:ext uri="{FF2B5EF4-FFF2-40B4-BE49-F238E27FC236}">
                <a16:creationId xmlns:a16="http://schemas.microsoft.com/office/drawing/2014/main" id="{C9D473A4-1957-4743-B66A-13C4849A24D6}"/>
              </a:ext>
            </a:extLst>
          </p:cNvPr>
          <p:cNvSpPr txBox="1"/>
          <p:nvPr/>
        </p:nvSpPr>
        <p:spPr>
          <a:xfrm>
            <a:off x="3249506" y="5504192"/>
            <a:ext cx="1232578" cy="400110"/>
          </a:xfrm>
          <a:prstGeom prst="rect">
            <a:avLst/>
          </a:prstGeom>
          <a:noFill/>
        </p:spPr>
        <p:txBody>
          <a:bodyPr wrap="square" rtlCol="0">
            <a:spAutoFit/>
          </a:bodyPr>
          <a:lstStyle/>
          <a:p>
            <a:pPr algn="ctr"/>
            <a:r>
              <a:rPr lang="en-GB" sz="2000" b="1" dirty="0">
                <a:solidFill>
                  <a:srgbClr val="E55B00"/>
                </a:solidFill>
                <a:latin typeface="Century Gothic" panose="020B0502020202020204" pitchFamily="34" charset="0"/>
              </a:rPr>
              <a:t>juntos</a:t>
            </a:r>
          </a:p>
        </p:txBody>
      </p:sp>
      <p:sp>
        <p:nvSpPr>
          <p:cNvPr id="60" name="Rectangle 28">
            <a:extLst>
              <a:ext uri="{FF2B5EF4-FFF2-40B4-BE49-F238E27FC236}">
                <a16:creationId xmlns:a16="http://schemas.microsoft.com/office/drawing/2014/main" id="{931A2CBB-49A9-D248-8350-DB526280DAC2}"/>
              </a:ext>
            </a:extLst>
          </p:cNvPr>
          <p:cNvSpPr/>
          <p:nvPr/>
        </p:nvSpPr>
        <p:spPr>
          <a:xfrm>
            <a:off x="5992933" y="2224163"/>
            <a:ext cx="4555739"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La </a:t>
            </a:r>
            <a:r>
              <a:rPr lang="en-GB" sz="2200" dirty="0" err="1">
                <a:solidFill>
                  <a:schemeClr val="accent1">
                    <a:lumMod val="50000"/>
                  </a:schemeClr>
                </a:solidFill>
                <a:latin typeface="Century Gothic" panose="020B0502020202020204" pitchFamily="34" charset="0"/>
              </a:rPr>
              <a:t>mujer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quiere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viajar</a:t>
            </a:r>
            <a:r>
              <a:rPr lang="en-GB" sz="2200" dirty="0">
                <a:solidFill>
                  <a:schemeClr val="accent1">
                    <a:lumMod val="50000"/>
                  </a:schemeClr>
                </a:solidFill>
                <a:latin typeface="Century Gothic" panose="020B0502020202020204" pitchFamily="34" charset="0"/>
              </a:rPr>
              <a:t> en </a:t>
            </a:r>
            <a:r>
              <a:rPr lang="en-GB" sz="2200" dirty="0" err="1">
                <a:solidFill>
                  <a:schemeClr val="accent1">
                    <a:lumMod val="50000"/>
                  </a:schemeClr>
                </a:solidFill>
                <a:latin typeface="Century Gothic" panose="020B0502020202020204" pitchFamily="34" charset="0"/>
              </a:rPr>
              <a:t>julio</a:t>
            </a:r>
            <a:r>
              <a:rPr lang="en-GB" sz="2200" dirty="0">
                <a:solidFill>
                  <a:schemeClr val="accent1">
                    <a:lumMod val="50000"/>
                  </a:schemeClr>
                </a:solidFill>
                <a:latin typeface="Century Gothic" panose="020B0502020202020204" pitchFamily="34" charset="0"/>
              </a:rPr>
              <a:t>.</a:t>
            </a:r>
            <a:endParaRPr lang="en-GB" sz="2200" dirty="0">
              <a:solidFill>
                <a:schemeClr val="accent1">
                  <a:lumMod val="50000"/>
                </a:schemeClr>
              </a:solidFill>
            </a:endParaRPr>
          </a:p>
        </p:txBody>
      </p:sp>
      <p:sp>
        <p:nvSpPr>
          <p:cNvPr id="61" name="TextBox 30">
            <a:extLst>
              <a:ext uri="{FF2B5EF4-FFF2-40B4-BE49-F238E27FC236}">
                <a16:creationId xmlns:a16="http://schemas.microsoft.com/office/drawing/2014/main" id="{83B162D9-D4F7-4344-AD1D-F6528975E758}"/>
              </a:ext>
            </a:extLst>
          </p:cNvPr>
          <p:cNvSpPr txBox="1"/>
          <p:nvPr/>
        </p:nvSpPr>
        <p:spPr>
          <a:xfrm>
            <a:off x="5992933" y="2606009"/>
            <a:ext cx="5433277" cy="430887"/>
          </a:xfrm>
          <a:prstGeom prst="rect">
            <a:avLst/>
          </a:prstGeom>
          <a:noFill/>
        </p:spPr>
        <p:txBody>
          <a:bodyPr wrap="square" rtlCol="0">
            <a:spAutoFit/>
          </a:bodyPr>
          <a:lstStyle/>
          <a:p>
            <a:r>
              <a:rPr lang="en-GB" sz="2200" dirty="0">
                <a:solidFill>
                  <a:srgbClr val="E55B00"/>
                </a:solidFill>
                <a:latin typeface="Century Gothic" panose="020B0502020202020204" pitchFamily="34" charset="0"/>
              </a:rPr>
              <a:t>The woman wants to travel in July.</a:t>
            </a:r>
          </a:p>
        </p:txBody>
      </p:sp>
      <p:sp>
        <p:nvSpPr>
          <p:cNvPr id="62" name="Rectangle 28">
            <a:extLst>
              <a:ext uri="{FF2B5EF4-FFF2-40B4-BE49-F238E27FC236}">
                <a16:creationId xmlns:a16="http://schemas.microsoft.com/office/drawing/2014/main" id="{484F2785-D4D3-984A-8546-B55935FC78F4}"/>
              </a:ext>
            </a:extLst>
          </p:cNvPr>
          <p:cNvSpPr/>
          <p:nvPr/>
        </p:nvSpPr>
        <p:spPr>
          <a:xfrm>
            <a:off x="5992934" y="3344418"/>
            <a:ext cx="6117606"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El </a:t>
            </a:r>
            <a:r>
              <a:rPr lang="en-GB" sz="2200" dirty="0" err="1">
                <a:solidFill>
                  <a:schemeClr val="accent1">
                    <a:lumMod val="50000"/>
                  </a:schemeClr>
                </a:solidFill>
                <a:latin typeface="Century Gothic" panose="020B0502020202020204" pitchFamily="34" charset="0"/>
              </a:rPr>
              <a:t>chico</a:t>
            </a:r>
            <a:r>
              <a:rPr lang="en-GB" sz="2200" dirty="0">
                <a:solidFill>
                  <a:schemeClr val="accent1">
                    <a:lumMod val="50000"/>
                  </a:schemeClr>
                </a:solidFill>
                <a:latin typeface="Century Gothic" panose="020B0502020202020204" pitchFamily="34" charset="0"/>
              </a:rPr>
              <a:t> bajo </a:t>
            </a:r>
            <a:r>
              <a:rPr lang="en-GB" sz="2200" dirty="0" err="1">
                <a:solidFill>
                  <a:schemeClr val="accent1">
                    <a:lumMod val="50000"/>
                  </a:schemeClr>
                </a:solidFill>
                <a:latin typeface="Century Gothic" panose="020B0502020202020204" pitchFamily="34" charset="0"/>
              </a:rPr>
              <a:t>puede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jugar</a:t>
            </a:r>
            <a:r>
              <a:rPr lang="en-GB" sz="2200" dirty="0">
                <a:solidFill>
                  <a:schemeClr val="accent1">
                    <a:lumMod val="50000"/>
                  </a:schemeClr>
                </a:solidFill>
                <a:latin typeface="Century Gothic" panose="020B0502020202020204" pitchFamily="34" charset="0"/>
              </a:rPr>
              <a:t> con Juan.</a:t>
            </a:r>
            <a:endParaRPr lang="en-GB" sz="2200" dirty="0">
              <a:solidFill>
                <a:schemeClr val="accent1">
                  <a:lumMod val="50000"/>
                </a:schemeClr>
              </a:solidFill>
            </a:endParaRPr>
          </a:p>
        </p:txBody>
      </p:sp>
      <p:sp>
        <p:nvSpPr>
          <p:cNvPr id="63" name="TextBox 30">
            <a:extLst>
              <a:ext uri="{FF2B5EF4-FFF2-40B4-BE49-F238E27FC236}">
                <a16:creationId xmlns:a16="http://schemas.microsoft.com/office/drawing/2014/main" id="{2F033C98-12E5-6949-930B-52F6B946B55E}"/>
              </a:ext>
            </a:extLst>
          </p:cNvPr>
          <p:cNvSpPr txBox="1"/>
          <p:nvPr/>
        </p:nvSpPr>
        <p:spPr>
          <a:xfrm>
            <a:off x="5992932" y="3776992"/>
            <a:ext cx="6105669" cy="430887"/>
          </a:xfrm>
          <a:prstGeom prst="rect">
            <a:avLst/>
          </a:prstGeom>
          <a:noFill/>
        </p:spPr>
        <p:txBody>
          <a:bodyPr wrap="square" rtlCol="0">
            <a:spAutoFit/>
          </a:bodyPr>
          <a:lstStyle/>
          <a:p>
            <a:r>
              <a:rPr lang="en-GB" sz="2200" dirty="0">
                <a:solidFill>
                  <a:srgbClr val="E55B00"/>
                </a:solidFill>
                <a:latin typeface="Century Gothic" panose="020B0502020202020204" pitchFamily="34" charset="0"/>
              </a:rPr>
              <a:t>The short boy can play with Juan.</a:t>
            </a:r>
          </a:p>
        </p:txBody>
      </p:sp>
      <p:sp>
        <p:nvSpPr>
          <p:cNvPr id="64" name="Rectangle 28">
            <a:extLst>
              <a:ext uri="{FF2B5EF4-FFF2-40B4-BE49-F238E27FC236}">
                <a16:creationId xmlns:a16="http://schemas.microsoft.com/office/drawing/2014/main" id="{40FA57CA-5C5F-4846-AE4A-913A23B27F8A}"/>
              </a:ext>
            </a:extLst>
          </p:cNvPr>
          <p:cNvSpPr/>
          <p:nvPr/>
        </p:nvSpPr>
        <p:spPr>
          <a:xfrm>
            <a:off x="6015931" y="4434077"/>
            <a:ext cx="4632727"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El </a:t>
            </a:r>
            <a:r>
              <a:rPr lang="en-GB" sz="2200" dirty="0" err="1">
                <a:solidFill>
                  <a:schemeClr val="accent1">
                    <a:lumMod val="50000"/>
                  </a:schemeClr>
                </a:solidFill>
                <a:latin typeface="Century Gothic" panose="020B0502020202020204" pitchFamily="34" charset="0"/>
              </a:rPr>
              <a:t>dibujo</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está</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debajo</a:t>
            </a:r>
            <a:r>
              <a:rPr lang="en-GB" sz="2200" dirty="0">
                <a:solidFill>
                  <a:schemeClr val="accent1">
                    <a:lumMod val="50000"/>
                  </a:schemeClr>
                </a:solidFill>
                <a:latin typeface="Century Gothic" panose="020B0502020202020204" pitchFamily="34" charset="0"/>
              </a:rPr>
              <a:t> del libro.</a:t>
            </a:r>
            <a:endParaRPr lang="en-GB" sz="2200" dirty="0">
              <a:solidFill>
                <a:schemeClr val="accent1">
                  <a:lumMod val="50000"/>
                </a:schemeClr>
              </a:solidFill>
            </a:endParaRPr>
          </a:p>
        </p:txBody>
      </p:sp>
      <p:sp>
        <p:nvSpPr>
          <p:cNvPr id="65" name="TextBox 30">
            <a:extLst>
              <a:ext uri="{FF2B5EF4-FFF2-40B4-BE49-F238E27FC236}">
                <a16:creationId xmlns:a16="http://schemas.microsoft.com/office/drawing/2014/main" id="{52215E0E-FD13-C04E-BEDE-21911BF56FBF}"/>
              </a:ext>
            </a:extLst>
          </p:cNvPr>
          <p:cNvSpPr txBox="1"/>
          <p:nvPr/>
        </p:nvSpPr>
        <p:spPr>
          <a:xfrm>
            <a:off x="5992933" y="4785611"/>
            <a:ext cx="4659468" cy="430887"/>
          </a:xfrm>
          <a:prstGeom prst="rect">
            <a:avLst/>
          </a:prstGeom>
          <a:noFill/>
        </p:spPr>
        <p:txBody>
          <a:bodyPr wrap="square" rtlCol="0">
            <a:spAutoFit/>
          </a:bodyPr>
          <a:lstStyle/>
          <a:p>
            <a:r>
              <a:rPr lang="en-GB" sz="2200" dirty="0">
                <a:solidFill>
                  <a:srgbClr val="E55B00"/>
                </a:solidFill>
                <a:latin typeface="Century Gothic" panose="020B0502020202020204" pitchFamily="34" charset="0"/>
              </a:rPr>
              <a:t>The drawing is under the book.</a:t>
            </a:r>
          </a:p>
        </p:txBody>
      </p:sp>
      <p:sp>
        <p:nvSpPr>
          <p:cNvPr id="66" name="Rectangle 28">
            <a:extLst>
              <a:ext uri="{FF2B5EF4-FFF2-40B4-BE49-F238E27FC236}">
                <a16:creationId xmlns:a16="http://schemas.microsoft.com/office/drawing/2014/main" id="{59CB4F67-D24B-6B4A-992B-4BB36D7E7410}"/>
              </a:ext>
            </a:extLst>
          </p:cNvPr>
          <p:cNvSpPr/>
          <p:nvPr/>
        </p:nvSpPr>
        <p:spPr>
          <a:xfrm>
            <a:off x="6015931" y="5516157"/>
            <a:ext cx="4659469"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Es </a:t>
            </a:r>
            <a:r>
              <a:rPr lang="en-GB" sz="2200" dirty="0" err="1">
                <a:solidFill>
                  <a:schemeClr val="accent1">
                    <a:lumMod val="50000"/>
                  </a:schemeClr>
                </a:solidFill>
                <a:latin typeface="Century Gothic" panose="020B0502020202020204" pitchFamily="34" charset="0"/>
              </a:rPr>
              <a:t>mejor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hacer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ejercicio</a:t>
            </a:r>
            <a:r>
              <a:rPr lang="en-GB" sz="2200" dirty="0">
                <a:solidFill>
                  <a:schemeClr val="accent1">
                    <a:lumMod val="50000"/>
                  </a:schemeClr>
                </a:solidFill>
                <a:latin typeface="Century Gothic" panose="020B0502020202020204" pitchFamily="34" charset="0"/>
              </a:rPr>
              <a:t> juntos.</a:t>
            </a:r>
            <a:endParaRPr lang="en-GB" sz="2200" dirty="0">
              <a:solidFill>
                <a:schemeClr val="accent1">
                  <a:lumMod val="50000"/>
                </a:schemeClr>
              </a:solidFill>
            </a:endParaRPr>
          </a:p>
        </p:txBody>
      </p:sp>
      <p:sp>
        <p:nvSpPr>
          <p:cNvPr id="67" name="TextBox 30">
            <a:extLst>
              <a:ext uri="{FF2B5EF4-FFF2-40B4-BE49-F238E27FC236}">
                <a16:creationId xmlns:a16="http://schemas.microsoft.com/office/drawing/2014/main" id="{86263A67-6758-1043-B67E-B398A6B5BE3C}"/>
              </a:ext>
            </a:extLst>
          </p:cNvPr>
          <p:cNvSpPr txBox="1"/>
          <p:nvPr/>
        </p:nvSpPr>
        <p:spPr>
          <a:xfrm>
            <a:off x="6035605" y="5881914"/>
            <a:ext cx="5086356" cy="430887"/>
          </a:xfrm>
          <a:prstGeom prst="rect">
            <a:avLst/>
          </a:prstGeom>
          <a:noFill/>
        </p:spPr>
        <p:txBody>
          <a:bodyPr wrap="square" rtlCol="0">
            <a:spAutoFit/>
          </a:bodyPr>
          <a:lstStyle/>
          <a:p>
            <a:r>
              <a:rPr lang="en-GB" sz="2200" dirty="0">
                <a:solidFill>
                  <a:srgbClr val="E55B00"/>
                </a:solidFill>
                <a:latin typeface="Century Gothic" panose="020B0502020202020204" pitchFamily="34" charset="0"/>
              </a:rPr>
              <a:t>It’s better to do exercise together.</a:t>
            </a:r>
          </a:p>
        </p:txBody>
      </p:sp>
      <p:sp>
        <p:nvSpPr>
          <p:cNvPr id="45" name="TextBox 11">
            <a:extLst>
              <a:ext uri="{FF2B5EF4-FFF2-40B4-BE49-F238E27FC236}">
                <a16:creationId xmlns:a16="http://schemas.microsoft.com/office/drawing/2014/main" id="{8C6E4D4D-3FD0-4143-A265-76C29D97CDFF}"/>
              </a:ext>
            </a:extLst>
          </p:cNvPr>
          <p:cNvSpPr txBox="1"/>
          <p:nvPr/>
        </p:nvSpPr>
        <p:spPr>
          <a:xfrm>
            <a:off x="814626" y="1597884"/>
            <a:ext cx="1255926" cy="707886"/>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work, working</a:t>
            </a:r>
          </a:p>
        </p:txBody>
      </p:sp>
      <p:sp>
        <p:nvSpPr>
          <p:cNvPr id="46" name="TextBox 11">
            <a:extLst>
              <a:ext uri="{FF2B5EF4-FFF2-40B4-BE49-F238E27FC236}">
                <a16:creationId xmlns:a16="http://schemas.microsoft.com/office/drawing/2014/main" id="{BC3A274A-F201-6444-89E9-BAA4DE6756E3}"/>
              </a:ext>
            </a:extLst>
          </p:cNvPr>
          <p:cNvSpPr txBox="1"/>
          <p:nvPr/>
        </p:nvSpPr>
        <p:spPr>
          <a:xfrm>
            <a:off x="2321808" y="1658968"/>
            <a:ext cx="1264554"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Thursday</a:t>
            </a:r>
          </a:p>
        </p:txBody>
      </p:sp>
      <p:sp>
        <p:nvSpPr>
          <p:cNvPr id="47" name="TextBox 11">
            <a:extLst>
              <a:ext uri="{FF2B5EF4-FFF2-40B4-BE49-F238E27FC236}">
                <a16:creationId xmlns:a16="http://schemas.microsoft.com/office/drawing/2014/main" id="{99C94C53-B141-564F-9D92-44D5F9C4046B}"/>
              </a:ext>
            </a:extLst>
          </p:cNvPr>
          <p:cNvSpPr txBox="1"/>
          <p:nvPr/>
        </p:nvSpPr>
        <p:spPr>
          <a:xfrm>
            <a:off x="721367" y="2685409"/>
            <a:ext cx="1264554"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woman</a:t>
            </a:r>
          </a:p>
        </p:txBody>
      </p:sp>
      <p:sp>
        <p:nvSpPr>
          <p:cNvPr id="77" name="TextBox 11">
            <a:extLst>
              <a:ext uri="{FF2B5EF4-FFF2-40B4-BE49-F238E27FC236}">
                <a16:creationId xmlns:a16="http://schemas.microsoft.com/office/drawing/2014/main" id="{64A76270-7DAD-294B-BA27-3D8D02210872}"/>
              </a:ext>
            </a:extLst>
          </p:cNvPr>
          <p:cNvSpPr txBox="1"/>
          <p:nvPr/>
        </p:nvSpPr>
        <p:spPr>
          <a:xfrm>
            <a:off x="1912456" y="2696589"/>
            <a:ext cx="1424358" cy="707886"/>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travel, travelling</a:t>
            </a:r>
          </a:p>
        </p:txBody>
      </p:sp>
      <p:sp>
        <p:nvSpPr>
          <p:cNvPr id="78" name="TextBox 11">
            <a:extLst>
              <a:ext uri="{FF2B5EF4-FFF2-40B4-BE49-F238E27FC236}">
                <a16:creationId xmlns:a16="http://schemas.microsoft.com/office/drawing/2014/main" id="{CC4FDD62-70F2-6947-844D-E84928D79AFB}"/>
              </a:ext>
            </a:extLst>
          </p:cNvPr>
          <p:cNvSpPr txBox="1"/>
          <p:nvPr/>
        </p:nvSpPr>
        <p:spPr>
          <a:xfrm>
            <a:off x="3367545" y="2699986"/>
            <a:ext cx="862566"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July</a:t>
            </a:r>
          </a:p>
        </p:txBody>
      </p:sp>
      <p:sp>
        <p:nvSpPr>
          <p:cNvPr id="79" name="TextBox 11">
            <a:extLst>
              <a:ext uri="{FF2B5EF4-FFF2-40B4-BE49-F238E27FC236}">
                <a16:creationId xmlns:a16="http://schemas.microsoft.com/office/drawing/2014/main" id="{7C2090C8-8D2E-D34A-84F9-E835CD525615}"/>
              </a:ext>
            </a:extLst>
          </p:cNvPr>
          <p:cNvSpPr txBox="1"/>
          <p:nvPr/>
        </p:nvSpPr>
        <p:spPr>
          <a:xfrm>
            <a:off x="735265" y="3789063"/>
            <a:ext cx="982084"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short</a:t>
            </a:r>
          </a:p>
        </p:txBody>
      </p:sp>
      <p:sp>
        <p:nvSpPr>
          <p:cNvPr id="80" name="TextBox 11">
            <a:extLst>
              <a:ext uri="{FF2B5EF4-FFF2-40B4-BE49-F238E27FC236}">
                <a16:creationId xmlns:a16="http://schemas.microsoft.com/office/drawing/2014/main" id="{D626483A-3E7C-B643-B7EB-C4D5E010D70B}"/>
              </a:ext>
            </a:extLst>
          </p:cNvPr>
          <p:cNvSpPr txBox="1"/>
          <p:nvPr/>
        </p:nvSpPr>
        <p:spPr>
          <a:xfrm>
            <a:off x="1939310" y="3765001"/>
            <a:ext cx="1181853" cy="707886"/>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 play, playing</a:t>
            </a:r>
          </a:p>
        </p:txBody>
      </p:sp>
      <p:sp>
        <p:nvSpPr>
          <p:cNvPr id="82" name="TextBox 11">
            <a:extLst>
              <a:ext uri="{FF2B5EF4-FFF2-40B4-BE49-F238E27FC236}">
                <a16:creationId xmlns:a16="http://schemas.microsoft.com/office/drawing/2014/main" id="{46302BCC-8AB7-4047-84FF-8784E677F498}"/>
              </a:ext>
            </a:extLst>
          </p:cNvPr>
          <p:cNvSpPr txBox="1"/>
          <p:nvPr/>
        </p:nvSpPr>
        <p:spPr>
          <a:xfrm>
            <a:off x="776270" y="4866555"/>
            <a:ext cx="1287690"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drawing</a:t>
            </a:r>
          </a:p>
        </p:txBody>
      </p:sp>
      <p:sp>
        <p:nvSpPr>
          <p:cNvPr id="83" name="TextBox 11">
            <a:extLst>
              <a:ext uri="{FF2B5EF4-FFF2-40B4-BE49-F238E27FC236}">
                <a16:creationId xmlns:a16="http://schemas.microsoft.com/office/drawing/2014/main" id="{75DD3B4B-9299-6F44-99E6-E8C7C598C050}"/>
              </a:ext>
            </a:extLst>
          </p:cNvPr>
          <p:cNvSpPr txBox="1"/>
          <p:nvPr/>
        </p:nvSpPr>
        <p:spPr>
          <a:xfrm>
            <a:off x="2165505" y="4881915"/>
            <a:ext cx="918260"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under</a:t>
            </a:r>
          </a:p>
        </p:txBody>
      </p:sp>
      <p:sp>
        <p:nvSpPr>
          <p:cNvPr id="84" name="TextBox 11">
            <a:extLst>
              <a:ext uri="{FF2B5EF4-FFF2-40B4-BE49-F238E27FC236}">
                <a16:creationId xmlns:a16="http://schemas.microsoft.com/office/drawing/2014/main" id="{20B6EB08-1292-6B4D-9583-A23624A36E3A}"/>
              </a:ext>
            </a:extLst>
          </p:cNvPr>
          <p:cNvSpPr txBox="1"/>
          <p:nvPr/>
        </p:nvSpPr>
        <p:spPr>
          <a:xfrm>
            <a:off x="802536" y="5905778"/>
            <a:ext cx="984333"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better</a:t>
            </a:r>
          </a:p>
        </p:txBody>
      </p:sp>
      <p:sp>
        <p:nvSpPr>
          <p:cNvPr id="85" name="TextBox 11">
            <a:extLst>
              <a:ext uri="{FF2B5EF4-FFF2-40B4-BE49-F238E27FC236}">
                <a16:creationId xmlns:a16="http://schemas.microsoft.com/office/drawing/2014/main" id="{AF4639D1-C5E2-CE45-BC53-31C7385A9574}"/>
              </a:ext>
            </a:extLst>
          </p:cNvPr>
          <p:cNvSpPr txBox="1"/>
          <p:nvPr/>
        </p:nvSpPr>
        <p:spPr>
          <a:xfrm>
            <a:off x="1879030" y="5904302"/>
            <a:ext cx="1287690"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exercise</a:t>
            </a:r>
          </a:p>
        </p:txBody>
      </p:sp>
      <p:sp>
        <p:nvSpPr>
          <p:cNvPr id="86" name="TextBox 11">
            <a:extLst>
              <a:ext uri="{FF2B5EF4-FFF2-40B4-BE49-F238E27FC236}">
                <a16:creationId xmlns:a16="http://schemas.microsoft.com/office/drawing/2014/main" id="{0C3CBDAD-83FF-CB42-AFDB-60FDACE797CA}"/>
              </a:ext>
            </a:extLst>
          </p:cNvPr>
          <p:cNvSpPr txBox="1"/>
          <p:nvPr/>
        </p:nvSpPr>
        <p:spPr>
          <a:xfrm>
            <a:off x="3323321" y="5912058"/>
            <a:ext cx="1287690"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together</a:t>
            </a:r>
          </a:p>
        </p:txBody>
      </p:sp>
      <p:sp>
        <p:nvSpPr>
          <p:cNvPr id="87" name="Title 1">
            <a:extLst>
              <a:ext uri="{FF2B5EF4-FFF2-40B4-BE49-F238E27FC236}">
                <a16:creationId xmlns:a16="http://schemas.microsoft.com/office/drawing/2014/main" id="{A44A1D48-079E-6B47-97A3-01B70088E97B}"/>
              </a:ext>
            </a:extLst>
          </p:cNvPr>
          <p:cNvSpPr txBox="1">
            <a:spLocks/>
          </p:cNvSpPr>
          <p:nvPr/>
        </p:nvSpPr>
        <p:spPr>
          <a:xfrm>
            <a:off x="5992932" y="432152"/>
            <a:ext cx="4942342" cy="6425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200" b="1">
                <a:solidFill>
                  <a:schemeClr val="accent1">
                    <a:lumMod val="50000"/>
                  </a:schemeClr>
                </a:solidFill>
                <a:latin typeface="Century Gothic" panose="020B0502020202020204" pitchFamily="34" charset="0"/>
              </a:rPr>
              <a:t>Ahora </a:t>
            </a:r>
            <a:r>
              <a:rPr lang="en-GB" sz="2200" b="1" dirty="0">
                <a:solidFill>
                  <a:schemeClr val="accent1">
                    <a:lumMod val="50000"/>
                  </a:schemeClr>
                </a:solidFill>
                <a:latin typeface="Century Gothic" panose="020B0502020202020204" pitchFamily="34" charset="0"/>
              </a:rPr>
              <a:t>las frases </a:t>
            </a:r>
            <a:r>
              <a:rPr lang="en-GB" sz="2200" b="1" dirty="0" err="1">
                <a:solidFill>
                  <a:schemeClr val="accent1">
                    <a:lumMod val="50000"/>
                  </a:schemeClr>
                </a:solidFill>
                <a:latin typeface="Century Gothic" panose="020B0502020202020204" pitchFamily="34" charset="0"/>
              </a:rPr>
              <a:t>completas</a:t>
            </a:r>
            <a:r>
              <a:rPr lang="en-GB" sz="2200" b="1" dirty="0">
                <a:solidFill>
                  <a:schemeClr val="accent1">
                    <a:lumMod val="50000"/>
                  </a:schemeClr>
                </a:solidFill>
                <a:latin typeface="Century Gothic" panose="020B0502020202020204" pitchFamily="34" charset="0"/>
              </a:rPr>
              <a:t>:</a:t>
            </a:r>
          </a:p>
        </p:txBody>
      </p:sp>
      <p:sp>
        <p:nvSpPr>
          <p:cNvPr id="68" name="TextBox 11">
            <a:extLst>
              <a:ext uri="{FF2B5EF4-FFF2-40B4-BE49-F238E27FC236}">
                <a16:creationId xmlns:a16="http://schemas.microsoft.com/office/drawing/2014/main" id="{CC4FDD62-70F2-6947-844D-E84928D79AFB}"/>
              </a:ext>
            </a:extLst>
          </p:cNvPr>
          <p:cNvSpPr txBox="1"/>
          <p:nvPr/>
        </p:nvSpPr>
        <p:spPr>
          <a:xfrm>
            <a:off x="3410953" y="3784761"/>
            <a:ext cx="862566" cy="400110"/>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John</a:t>
            </a:r>
          </a:p>
        </p:txBody>
      </p:sp>
    </p:spTree>
    <p:extLst>
      <p:ext uri="{BB962C8B-B14F-4D97-AF65-F5344CB8AC3E}">
        <p14:creationId xmlns:p14="http://schemas.microsoft.com/office/powerpoint/2010/main" val="19519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6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6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13" grpId="0"/>
      <p:bldP spid="31" grpId="0"/>
      <p:bldP spid="44" grpId="0"/>
      <p:bldP spid="49" grpId="0"/>
      <p:bldP spid="50" grpId="0"/>
      <p:bldP spid="51" grpId="0"/>
      <p:bldP spid="52" grpId="0"/>
      <p:bldP spid="53" grpId="0"/>
      <p:bldP spid="54" grpId="0"/>
      <p:bldP spid="55" grpId="0"/>
      <p:bldP spid="56" grpId="0"/>
      <p:bldP spid="57" grpId="0"/>
      <p:bldP spid="59" grpId="0"/>
      <p:bldP spid="60" grpId="0"/>
      <p:bldP spid="61" grpId="0"/>
      <p:bldP spid="62" grpId="0"/>
      <p:bldP spid="63" grpId="0"/>
      <p:bldP spid="64" grpId="0"/>
      <p:bldP spid="65" grpId="0"/>
      <p:bldP spid="66" grpId="0"/>
      <p:bldP spid="67" grpId="0"/>
      <p:bldP spid="45" grpId="0"/>
      <p:bldP spid="46" grpId="0"/>
      <p:bldP spid="47" grpId="0"/>
      <p:bldP spid="77" grpId="0"/>
      <p:bldP spid="78" grpId="0"/>
      <p:bldP spid="79" grpId="0"/>
      <p:bldP spid="80" grpId="0"/>
      <p:bldP spid="82" grpId="0"/>
      <p:bldP spid="83" grpId="0"/>
      <p:bldP spid="84" grpId="0"/>
      <p:bldP spid="85" grpId="0"/>
      <p:bldP spid="86" grpId="0"/>
      <p:bldP spid="8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E77D3531-B272-804D-807A-E8679BF75DD5}"/>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chemeClr val="accent1">
                    <a:lumMod val="50000"/>
                  </a:schemeClr>
                </a:solidFill>
                <a:latin typeface="Century Gothic" panose="020B0502020202020204" pitchFamily="34" charset="0"/>
              </a:rPr>
              <a:t>pensar</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46" name="CuadroTexto 45">
            <a:extLst>
              <a:ext uri="{FF2B5EF4-FFF2-40B4-BE49-F238E27FC236}">
                <a16:creationId xmlns:a16="http://schemas.microsoft.com/office/drawing/2014/main" id="{86E08454-186B-E249-8E45-0524403DC8E1}"/>
              </a:ext>
            </a:extLst>
          </p:cNvPr>
          <p:cNvSpPr txBox="1"/>
          <p:nvPr/>
        </p:nvSpPr>
        <p:spPr>
          <a:xfrm>
            <a:off x="471956" y="994107"/>
            <a:ext cx="2459534" cy="5324535"/>
          </a:xfrm>
          <a:prstGeom prst="rect">
            <a:avLst/>
          </a:prstGeom>
          <a:noFill/>
        </p:spPr>
        <p:txBody>
          <a:bodyPr wrap="square" rtlCol="0">
            <a:spAutoFit/>
          </a:bodyPr>
          <a:lstStyle/>
          <a:p>
            <a:r>
              <a:rPr lang="x-none" sz="3400" dirty="0">
                <a:solidFill>
                  <a:schemeClr val="accent1">
                    <a:lumMod val="50000"/>
                  </a:schemeClr>
                </a:solidFill>
                <a:latin typeface="Century Gothic" panose="020B0502020202020204" pitchFamily="34" charset="0"/>
              </a:rPr>
              <a:t>entender</a:t>
            </a:r>
          </a:p>
          <a:p>
            <a:r>
              <a:rPr lang="x-none" sz="3400" dirty="0">
                <a:solidFill>
                  <a:schemeClr val="accent1">
                    <a:lumMod val="50000"/>
                  </a:schemeClr>
                </a:solidFill>
                <a:latin typeface="Century Gothic" panose="020B0502020202020204" pitchFamily="34" charset="0"/>
              </a:rPr>
              <a:t>leer</a:t>
            </a:r>
          </a:p>
          <a:p>
            <a:r>
              <a:rPr lang="x-none" sz="3400" dirty="0">
                <a:solidFill>
                  <a:schemeClr val="accent1">
                    <a:lumMod val="50000"/>
                  </a:schemeClr>
                </a:solidFill>
                <a:latin typeface="Century Gothic" panose="020B0502020202020204" pitchFamily="34" charset="0"/>
              </a:rPr>
              <a:t>cambiar</a:t>
            </a:r>
          </a:p>
          <a:p>
            <a:r>
              <a:rPr lang="x-none" sz="3400" dirty="0">
                <a:solidFill>
                  <a:schemeClr val="accent1">
                    <a:lumMod val="50000"/>
                  </a:schemeClr>
                </a:solidFill>
                <a:latin typeface="Century Gothic" panose="020B0502020202020204" pitchFamily="34" charset="0"/>
              </a:rPr>
              <a:t>poder</a:t>
            </a:r>
          </a:p>
          <a:p>
            <a:r>
              <a:rPr lang="x-none" sz="3400" dirty="0">
                <a:solidFill>
                  <a:srgbClr val="E55B00"/>
                </a:solidFill>
                <a:latin typeface="Century Gothic" panose="020B0502020202020204" pitchFamily="34" charset="0"/>
              </a:rPr>
              <a:t>pensar</a:t>
            </a:r>
            <a:r>
              <a:rPr lang="x-none" sz="3400" dirty="0">
                <a:solidFill>
                  <a:schemeClr val="accent2"/>
                </a:solidFill>
                <a:latin typeface="Century Gothic" panose="020B0502020202020204" pitchFamily="34" charset="0"/>
              </a:rPr>
              <a:t> </a:t>
            </a:r>
          </a:p>
          <a:p>
            <a:r>
              <a:rPr lang="x-none" sz="3400" dirty="0">
                <a:solidFill>
                  <a:schemeClr val="accent1">
                    <a:lumMod val="50000"/>
                  </a:schemeClr>
                </a:solidFill>
                <a:latin typeface="Century Gothic" panose="020B0502020202020204" pitchFamily="34" charset="0"/>
              </a:rPr>
              <a:t>besar</a:t>
            </a:r>
          </a:p>
          <a:p>
            <a:r>
              <a:rPr lang="x-none" sz="3400" dirty="0">
                <a:solidFill>
                  <a:schemeClr val="accent1">
                    <a:lumMod val="50000"/>
                  </a:schemeClr>
                </a:solidFill>
                <a:latin typeface="Century Gothic" panose="020B0502020202020204" pitchFamily="34" charset="0"/>
              </a:rPr>
              <a:t>comer</a:t>
            </a:r>
          </a:p>
          <a:p>
            <a:r>
              <a:rPr lang="x-none" sz="3400" dirty="0">
                <a:solidFill>
                  <a:schemeClr val="accent1">
                    <a:lumMod val="50000"/>
                  </a:schemeClr>
                </a:solidFill>
                <a:latin typeface="Century Gothic" panose="020B0502020202020204" pitchFamily="34" charset="0"/>
              </a:rPr>
              <a:t>pedir</a:t>
            </a:r>
          </a:p>
          <a:p>
            <a:r>
              <a:rPr lang="x-none" sz="3400" dirty="0">
                <a:solidFill>
                  <a:schemeClr val="accent1">
                    <a:lumMod val="50000"/>
                  </a:schemeClr>
                </a:solidFill>
                <a:latin typeface="Century Gothic" panose="020B0502020202020204" pitchFamily="34" charset="0"/>
              </a:rPr>
              <a:t>participar</a:t>
            </a:r>
          </a:p>
          <a:p>
            <a:r>
              <a:rPr lang="x-none" sz="3400" dirty="0">
                <a:solidFill>
                  <a:schemeClr val="accent1">
                    <a:lumMod val="50000"/>
                  </a:schemeClr>
                </a:solidFill>
                <a:latin typeface="Century Gothic" panose="020B0502020202020204" pitchFamily="34" charset="0"/>
              </a:rPr>
              <a:t>preguntar</a:t>
            </a:r>
          </a:p>
        </p:txBody>
      </p:sp>
      <p:sp>
        <p:nvSpPr>
          <p:cNvPr id="2" name="Title 1"/>
          <p:cNvSpPr>
            <a:spLocks noGrp="1"/>
          </p:cNvSpPr>
          <p:nvPr>
            <p:ph type="title"/>
          </p:nvPr>
        </p:nvSpPr>
        <p:spPr>
          <a:xfrm>
            <a:off x="327209" y="223628"/>
            <a:ext cx="6221505" cy="631455"/>
          </a:xfrm>
        </p:spPr>
        <p:txBody>
          <a:bodyPr>
            <a:normAutofit/>
          </a:bodyPr>
          <a:lstStyle/>
          <a:p>
            <a:r>
              <a:rPr lang="en-GB" sz="3200" b="1" dirty="0">
                <a:solidFill>
                  <a:schemeClr val="accent1">
                    <a:lumMod val="50000"/>
                  </a:schemeClr>
                </a:solidFill>
                <a:latin typeface="Century Gothic" panose="020B0502020202020204" pitchFamily="34" charset="0"/>
              </a:rPr>
              <a:t>¿Cómo se dice en español?</a:t>
            </a:r>
          </a:p>
        </p:txBody>
      </p:sp>
      <p:pic>
        <p:nvPicPr>
          <p:cNvPr id="36" name="Imagen 35" descr="boy thinking">
            <a:extLst>
              <a:ext uri="{FF2B5EF4-FFF2-40B4-BE49-F238E27FC236}">
                <a16:creationId xmlns:a16="http://schemas.microsoft.com/office/drawing/2014/main" id="{DD778DC2-5AC0-5347-8D77-68B01864F6F2}"/>
              </a:ext>
            </a:extLst>
          </p:cNvPr>
          <p:cNvPicPr>
            <a:picLocks noChangeAspect="1"/>
          </p:cNvPicPr>
          <p:nvPr/>
        </p:nvPicPr>
        <p:blipFill>
          <a:blip r:embed="rId3"/>
          <a:stretch>
            <a:fillRect/>
          </a:stretch>
        </p:blipFill>
        <p:spPr>
          <a:xfrm>
            <a:off x="6530907" y="1374748"/>
            <a:ext cx="1525230" cy="4108504"/>
          </a:xfrm>
          <a:prstGeom prst="rect">
            <a:avLst/>
          </a:prstGeom>
        </p:spPr>
      </p:pic>
      <p:pic>
        <p:nvPicPr>
          <p:cNvPr id="40" name="Imagen 39">
            <a:extLst>
              <a:ext uri="{FF2B5EF4-FFF2-40B4-BE49-F238E27FC236}">
                <a16:creationId xmlns:a16="http://schemas.microsoft.com/office/drawing/2014/main" id="{4271E185-BB3E-E744-8DD9-9B85449DA10B}"/>
              </a:ext>
            </a:extLst>
          </p:cNvPr>
          <p:cNvPicPr>
            <a:picLocks noChangeAspect="1"/>
          </p:cNvPicPr>
          <p:nvPr/>
        </p:nvPicPr>
        <p:blipFill>
          <a:blip r:embed="rId4"/>
          <a:stretch>
            <a:fillRect/>
          </a:stretch>
        </p:blipFill>
        <p:spPr>
          <a:xfrm>
            <a:off x="8276359" y="669244"/>
            <a:ext cx="2330616" cy="1256161"/>
          </a:xfrm>
          <a:prstGeom prst="rect">
            <a:avLst/>
          </a:prstGeom>
        </p:spPr>
      </p:pic>
      <p:sp>
        <p:nvSpPr>
          <p:cNvPr id="43" name="CuadroTexto 42" descr="speech buble">
            <a:extLst>
              <a:ext uri="{FF2B5EF4-FFF2-40B4-BE49-F238E27FC236}">
                <a16:creationId xmlns:a16="http://schemas.microsoft.com/office/drawing/2014/main" id="{1296B6A4-4479-8545-A7B9-AD0EAEE7F62D}"/>
              </a:ext>
            </a:extLst>
          </p:cNvPr>
          <p:cNvSpPr txBox="1"/>
          <p:nvPr/>
        </p:nvSpPr>
        <p:spPr>
          <a:xfrm>
            <a:off x="8276360" y="2146324"/>
            <a:ext cx="3799100" cy="553998"/>
          </a:xfrm>
          <a:prstGeom prst="rect">
            <a:avLst/>
          </a:prstGeom>
          <a:noFill/>
        </p:spPr>
        <p:txBody>
          <a:bodyPr wrap="square" rtlCol="0">
            <a:spAutoFit/>
          </a:bodyPr>
          <a:lstStyle/>
          <a:p>
            <a:r>
              <a:rPr lang="en-GB" sz="3000" dirty="0">
                <a:solidFill>
                  <a:schemeClr val="accent1">
                    <a:lumMod val="50000"/>
                  </a:schemeClr>
                </a:solidFill>
                <a:latin typeface="Century Gothic" panose="020B0502020202020204" pitchFamily="34" charset="0"/>
              </a:rPr>
              <a:t>[to t</a:t>
            </a:r>
            <a:r>
              <a:rPr lang="x-none" sz="3000" dirty="0">
                <a:solidFill>
                  <a:schemeClr val="accent1">
                    <a:lumMod val="50000"/>
                  </a:schemeClr>
                </a:solidFill>
                <a:latin typeface="Century Gothic" panose="020B0502020202020204" pitchFamily="34" charset="0"/>
              </a:rPr>
              <a:t>hink</a:t>
            </a:r>
            <a:r>
              <a:rPr lang="en-GB" sz="3000" dirty="0">
                <a:solidFill>
                  <a:schemeClr val="accent1">
                    <a:lumMod val="50000"/>
                  </a:schemeClr>
                </a:solidFill>
                <a:latin typeface="Century Gothic" panose="020B0502020202020204" pitchFamily="34" charset="0"/>
              </a:rPr>
              <a:t>, thinking]</a:t>
            </a:r>
            <a:endParaRPr lang="x-none" sz="3000" dirty="0">
              <a:solidFill>
                <a:schemeClr val="accent1">
                  <a:lumMod val="50000"/>
                </a:schemeClr>
              </a:solidFill>
              <a:latin typeface="Century Gothic" panose="020B0502020202020204" pitchFamily="34" charset="0"/>
            </a:endParaRPr>
          </a:p>
        </p:txBody>
      </p:sp>
      <p:pic>
        <p:nvPicPr>
          <p:cNvPr id="8" name="Picture 2" descr="http://www.clker.com/cliparts/j/p/l/D/8/K/green-tick-md.png">
            <a:extLst>
              <a:ext uri="{FF2B5EF4-FFF2-40B4-BE49-F238E27FC236}">
                <a16:creationId xmlns:a16="http://schemas.microsoft.com/office/drawing/2014/main" id="{98C6B7F9-F66E-1145-A99C-615F806B9B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8631" y="3208976"/>
            <a:ext cx="422268" cy="440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9274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5F00"/>
        </a:solidFill>
        <a:effectLst>
          <a:outerShdw blurRad="50800" dist="38100" dir="5400000" algn="t" rotWithShape="0">
            <a:prstClr val="black">
              <a:alpha val="40000"/>
            </a:prstClr>
          </a:outerShdw>
        </a:effectLst>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6406</TotalTime>
  <Words>7256</Words>
  <Application>Microsoft Macintosh PowerPoint</Application>
  <PresentationFormat>Widescreen</PresentationFormat>
  <Paragraphs>1236</Paragraphs>
  <Slides>53</Slides>
  <Notes>53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53</vt:i4>
      </vt:variant>
    </vt:vector>
  </HeadingPairs>
  <TitlesOfParts>
    <vt:vector size="60" baseType="lpstr">
      <vt:lpstr>Arial</vt:lpstr>
      <vt:lpstr>Calibri</vt:lpstr>
      <vt:lpstr>Century Gothic</vt:lpstr>
      <vt:lpstr>Tw Cen MT</vt:lpstr>
      <vt:lpstr>1_Office Theme</vt:lpstr>
      <vt:lpstr>Office Theme</vt:lpstr>
      <vt:lpstr>2_Office Theme</vt:lpstr>
      <vt:lpstr>Describing what people do (Technology)</vt:lpstr>
      <vt:lpstr>j </vt:lpstr>
      <vt:lpstr>j </vt:lpstr>
      <vt:lpstr>j </vt:lpstr>
      <vt:lpstr>j</vt:lpstr>
      <vt:lpstr>j</vt:lpstr>
      <vt:lpstr>j</vt:lpstr>
      <vt:lpstr>Escucha y escribe las palabras con ‘j’</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Vocabulario</vt:lpstr>
      <vt:lpstr>Saying what s/he does and they do -er &amp; -ir verbs in the 3rd person </vt:lpstr>
      <vt:lpstr>Saying what s/he does and they do</vt:lpstr>
      <vt:lpstr>Los deberes</vt:lpstr>
      <vt:lpstr>En parejas</vt:lpstr>
      <vt:lpstr>escuchar</vt:lpstr>
      <vt:lpstr>En la oficina</vt:lpstr>
      <vt:lpstr>Un ejemplo</vt:lpstr>
      <vt:lpstr>Persona A</vt:lpstr>
      <vt:lpstr>Persona A</vt:lpstr>
      <vt:lpstr>Persona B</vt:lpstr>
      <vt:lpstr>Mira las imágenes. ¿Es Hugo (‘he’) o Hugo y Hector (‘they’)? ¿Qué hace/hacen? Escribe ocho frases sobre las actividades.</vt:lpstr>
      <vt:lpstr>escribir</vt:lpstr>
      <vt:lpstr>escribir</vt:lpstr>
      <vt:lpstr>Describing what people do (Technology)</vt:lpstr>
      <vt:lpstr>¿Cuántas veces escuchas el sonido ‘j’?  Después, escucha otra vez y escribe las frases en español.</vt:lpstr>
      <vt:lpstr>hablar</vt:lpstr>
      <vt:lpstr>hablar</vt:lpstr>
      <vt:lpstr>hablar</vt:lpstr>
      <vt:lpstr>hablar</vt:lpstr>
      <vt:lpstr>hablar</vt:lpstr>
      <vt:lpstr>hablar</vt:lpstr>
      <vt:lpstr>hablar</vt:lpstr>
      <vt:lpstr>hablar</vt:lpstr>
      <vt:lpstr>hablar</vt:lpstr>
      <vt:lpstr>hablar</vt:lpstr>
      <vt:lpstr>hablar</vt:lpstr>
      <vt:lpstr>Remember, many Spanish infinitives end in –er or –ir.</vt:lpstr>
      <vt:lpstr>Yes / No questions</vt:lpstr>
      <vt:lpstr>¡Una entrevista importante! (An important interview)  </vt:lpstr>
      <vt:lpstr>Escucha otras frases. ¿Son preguntas o afirmaciones? Luego, escucha otra vez. Escribe la frase y completa la tabla. </vt:lpstr>
      <vt:lpstr>Seis familias anónimas</vt:lpstr>
      <vt:lpstr>Un ejemplo</vt:lpstr>
      <vt:lpstr>Speaking Cards</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people are like today vs in general</dc:title>
  <dc:creator>Nicholas Avery</dc:creator>
  <cp:lastModifiedBy>Louise Caruso</cp:lastModifiedBy>
  <cp:revision>421</cp:revision>
  <dcterms:created xsi:type="dcterms:W3CDTF">2020-04-07T10:27:29Z</dcterms:created>
  <dcterms:modified xsi:type="dcterms:W3CDTF">2021-08-16T15:44:16Z</dcterms:modified>
</cp:coreProperties>
</file>