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0"/>
  </p:notesMasterIdLst>
  <p:sldIdLst>
    <p:sldId id="640" r:id="rId3"/>
    <p:sldId id="744" r:id="rId4"/>
    <p:sldId id="642" r:id="rId5"/>
    <p:sldId id="745" r:id="rId6"/>
    <p:sldId id="742" r:id="rId7"/>
    <p:sldId id="741" r:id="rId8"/>
    <p:sldId id="2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3211" autoAdjust="0"/>
  </p:normalViewPr>
  <p:slideViewPr>
    <p:cSldViewPr snapToGrid="0">
      <p:cViewPr>
        <p:scale>
          <a:sx n="101" d="100"/>
          <a:sy n="101" d="100"/>
        </p:scale>
        <p:origin x="-1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FD0C5-DB94-4F8F-AD2A-BC88B628E4F2}"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EF476-980F-41D9-90A0-6BCF13613397}" type="slidenum">
              <a:rPr lang="en-GB" smtClean="0"/>
              <a:t>‹#›</a:t>
            </a:fld>
            <a:endParaRPr lang="en-GB"/>
          </a:p>
        </p:txBody>
      </p:sp>
    </p:spTree>
    <p:extLst>
      <p:ext uri="{BB962C8B-B14F-4D97-AF65-F5344CB8AC3E}">
        <p14:creationId xmlns:p14="http://schemas.microsoft.com/office/powerpoint/2010/main" val="403197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lexikon.zum.de/wiki/Deutsche_Koloni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91u0pgwoJ6c" TargetMode="External"/><Relationship Id="rId5" Type="http://schemas.openxmlformats.org/officeDocument/2006/relationships/hyperlink" Target="https://www.hanisauland.de/wissen/lexikon/grosses-lexikon/k/kolonialismus.html" TargetMode="External"/><Relationship Id="rId4" Type="http://schemas.openxmlformats.org/officeDocument/2006/relationships/hyperlink" Target="https://studyflix.de/geschichte/deutsche-kolonien-404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Simple past weak and strong plural (H)</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Perfect tense irregular past participles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Perfect tense weak verbs (+HABEN) with meaning 'did' and 'have done’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Simple past (HABEN, SEIN, es gab) as single verb option for past</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FF6600"/>
                </a:solidFill>
                <a:effectLst/>
                <a:latin typeface="Century Gothic" panose="020B0502020202020204" pitchFamily="34" charset="0"/>
              </a:rPr>
              <a:t>Simple past weak verbs (singular) (H); simple past strong verbs (singular) (H); </a:t>
            </a: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GB" sz="1800" b="1" i="0" u="none" strike="noStrike" dirty="0">
                <a:solidFill>
                  <a:srgbClr val="000000"/>
                </a:solidFill>
                <a:effectLst/>
                <a:latin typeface="Century Gothic" panose="020B0502020202020204" pitchFamily="34" charset="0"/>
              </a:rPr>
              <a:t>long and short [a]|[o] [u]</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a:t>
            </a:r>
            <a:r>
              <a:rPr lang="en-GB" sz="1800" b="0" i="0" u="none" strike="noStrike" dirty="0">
                <a:solidFill>
                  <a:srgbClr val="FF6600"/>
                </a:solidFill>
                <a:effectLst/>
                <a:latin typeface="Century Gothic" panose="020B0502020202020204" pitchFamily="34" charset="0"/>
              </a:rPr>
              <a:t>simple past (H),</a:t>
            </a:r>
            <a:r>
              <a:rPr lang="en-GB" sz="1800" b="0" i="0" u="none" strike="noStrike" dirty="0">
                <a:solidFill>
                  <a:srgbClr val="000000"/>
                </a:solidFill>
                <a:effectLst/>
                <a:latin typeface="Century Gothic" panose="020B0502020202020204" pitchFamily="34" charset="0"/>
              </a:rPr>
              <a:t> past participles]</a:t>
            </a:r>
            <a:br>
              <a:rPr lang="en-GB" sz="1800" b="0" i="0" u="none" strike="noStrike" dirty="0">
                <a:solidFill>
                  <a:srgbClr val="000000"/>
                </a:solidFill>
                <a:effectLst/>
                <a:latin typeface="Century Gothic" panose="020B0502020202020204" pitchFamily="34" charset="0"/>
              </a:rPr>
            </a:br>
            <a:r>
              <a:rPr lang="en-GB" sz="1800" b="1" i="0" u="none" strike="noStrike" dirty="0">
                <a:solidFill>
                  <a:srgbClr val="000000"/>
                </a:solidFill>
                <a:effectLst/>
                <a:latin typeface="Century Gothic" panose="020B0502020202020204" pitchFamily="34" charset="0"/>
              </a:rPr>
              <a:t>hard and soft [</a:t>
            </a:r>
            <a:r>
              <a:rPr lang="en-GB" sz="1800" b="1" i="0" u="none" strike="noStrike" dirty="0" err="1">
                <a:solidFill>
                  <a:srgbClr val="000000"/>
                </a:solidFill>
                <a:effectLst/>
                <a:latin typeface="Century Gothic" panose="020B0502020202020204" pitchFamily="34" charset="0"/>
              </a:rPr>
              <a:t>ch</a:t>
            </a:r>
            <a:r>
              <a:rPr lang="en-GB" sz="1800" b="1" i="0" u="none" strike="noStrike" dirty="0">
                <a:solidFill>
                  <a:srgbClr val="000000"/>
                </a:solidFill>
                <a:effectLst/>
                <a:latin typeface="Century Gothic" panose="020B0502020202020204" pitchFamily="34" charset="0"/>
              </a:rPr>
              <a:t>]</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simple past, plural rule 7]</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(aux)…gedacht [128] (aux)…genannt [191] (aux)…getan [123] (aux)…gewusst [78] (aux)…gezogen [193] hattest [6] warst [4] Afrika [2010] Kanzler [1983] Land2 [134] Situation [423] meiner Meinung nach [n/a] brachte (H) [163] dachte (H) [128] entschied (H) [414] lag (H) [107] ließ (H) [83] saß (H) [231] zog (H) [193] wusste (H) [78] Integration (H) [1282] gerecht (H) [2080] </a:t>
            </a:r>
          </a:p>
          <a:p>
            <a:pPr>
              <a:lnSpc>
                <a:spcPct val="107000"/>
              </a:lnSpc>
              <a:spcAft>
                <a:spcPts val="800"/>
              </a:spcAft>
            </a:pPr>
            <a:endParaRPr lang="de-DE" sz="1200" b="0" i="0" u="none" strike="noStrike" dirty="0">
              <a:solidFill>
                <a:srgbClr val="000000"/>
              </a:solidFill>
              <a:effectLst/>
              <a:latin typeface="Century Gothic" panose="020B0502020202020204" pitchFamily="34" charset="0"/>
            </a:endParaRPr>
          </a:p>
          <a:p>
            <a:pPr>
              <a:lnSpc>
                <a:spcPct val="107000"/>
              </a:lnSpc>
              <a:spcAft>
                <a:spcPts val="800"/>
              </a:spcAft>
            </a:pPr>
            <a:r>
              <a:rPr lang="de-DE" sz="1200" b="1" i="0" u="none" strike="noStrike" dirty="0">
                <a:solidFill>
                  <a:srgbClr val="000000"/>
                </a:solidFill>
                <a:effectLst/>
                <a:latin typeface="Century Gothic" panose="020B0502020202020204" pitchFamily="34" charset="0"/>
              </a:rPr>
              <a:t>Revisited vocabulary: </a:t>
            </a:r>
            <a:r>
              <a:rPr lang="de-DE" sz="1200" b="0" i="0" u="none" strike="noStrike" dirty="0">
                <a:solidFill>
                  <a:srgbClr val="000000"/>
                </a:solidFill>
                <a:effectLst/>
                <a:latin typeface="Century Gothic" panose="020B0502020202020204" pitchFamily="34" charset="0"/>
              </a:rPr>
              <a:t>beantworten [1865] bedeuten [398] Aktion1 [1838] Artikel [1378] Bedeutung [484] Gespräch [517] Reihe [738] Satz [432] Sinn [380] Unterschied [632] anders [303] betonen (H) [782] bilden1 (H) [315] klingen (H) [700] merken (H) [566] unterrichten (H) [3188] Ausdruck (H) [970] Begriff1 (H) [569] Übung (H) [1434] deutlich (H) [302] international (H) [426] verschieden (H) [254]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a:t>
            </a:r>
            <a:r>
              <a:rPr lang="en-GB" sz="1200" b="0" i="0" dirty="0">
                <a:solidFill>
                  <a:srgbClr val="000000"/>
                </a:solidFill>
                <a:effectLst/>
                <a:latin typeface="Century Gothic" panose="020B0502020202020204" pitchFamily="34" charset="0"/>
              </a:rPr>
              <a:t> </a:t>
            </a:r>
            <a:r>
              <a:rPr lang="de-DE" sz="1200" b="0" i="0" dirty="0">
                <a:solidFill>
                  <a:srgbClr val="000000"/>
                </a:solidFill>
                <a:effectLst/>
                <a:latin typeface="Century Gothic" panose="020B0502020202020204" pitchFamily="34" charset="0"/>
              </a:rPr>
              <a:t>(aux)…gebracht [163] bringen [163] glauben1 [156] heißen [126] lachen [444] lernen [288] tun1 [123] wohnen [560] ziehen [193] Baum [1013] Blick [306] Feld [834] Herr1 [154] Land1 [134] Mutter [218] Ort [341] Religion [1976] Sohn [596] Tochter [694] ganz1 [69] gleich1 [141] aß (H) [323] begann (H) [251] ging (H) [66] kam (H) [62] mischen (H) [2160] Angriff (H) [1489] Sorge (H) [888] </a:t>
            </a:r>
            <a:endParaRPr lang="en-GB" sz="1200" b="0" i="0" dirty="0">
              <a:solidFill>
                <a:srgbClr val="000000"/>
              </a:solidFill>
              <a:effectLst/>
              <a:latin typeface="Century Gothic" panose="020B0502020202020204" pitchFamily="34" charset="0"/>
            </a:endParaRPr>
          </a:p>
          <a:p>
            <a:pPr>
              <a:lnSpc>
                <a:spcPct val="107000"/>
              </a:lnSpc>
              <a:spcAft>
                <a:spcPts val="800"/>
              </a:spcAft>
            </a:pPr>
            <a:endPar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hatte, hatten, hattet, war, waren, wart, es gab </a:t>
            </a:r>
          </a:p>
          <a:p>
            <a:pPr>
              <a:lnSpc>
                <a:spcPct val="107000"/>
              </a:lnSpc>
              <a:spcAft>
                <a:spcPts val="800"/>
              </a:spcAft>
            </a:pP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91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5 – 20 minutes </a:t>
            </a:r>
            <a:br>
              <a:rPr lang="en-GB" dirty="0"/>
            </a:br>
            <a:br>
              <a:rPr lang="en-GB" dirty="0"/>
            </a:br>
            <a:r>
              <a:rPr lang="en-GB" b="1" dirty="0"/>
              <a:t>Note</a:t>
            </a:r>
            <a:r>
              <a:rPr lang="en-GB" dirty="0"/>
              <a:t>: Lesson 3 in every week has less directed time to allow teachers the opportunity to adapt (consolidate and/or extend) the learning for their students.</a:t>
            </a:r>
          </a:p>
          <a:p>
            <a:endParaRPr lang="en-GB" b="1" dirty="0"/>
          </a:p>
          <a:p>
            <a:r>
              <a:rPr lang="en-GB" b="1" dirty="0"/>
              <a:t>Aim</a:t>
            </a:r>
            <a:r>
              <a:rPr lang="en-GB" dirty="0"/>
              <a:t>: to allow the opportunity for following up on homework from the previous week.</a:t>
            </a:r>
            <a:br>
              <a:rPr lang="en-GB" dirty="0"/>
            </a:br>
            <a:br>
              <a:rPr lang="en-GB" dirty="0"/>
            </a:br>
            <a:r>
              <a:rPr lang="en-GB" b="1" dirty="0"/>
              <a:t>Procedure:</a:t>
            </a:r>
            <a:br>
              <a:rPr lang="en-GB" dirty="0"/>
            </a:br>
            <a:r>
              <a:rPr lang="en-GB" dirty="0"/>
              <a:t>Teachers to use the time as appropriate to their students for whole class homework review.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88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F+H</a:t>
            </a:r>
          </a:p>
          <a:p>
            <a:r>
              <a:rPr lang="en-GB" b="1" dirty="0"/>
              <a:t>Timing: </a:t>
            </a:r>
            <a:r>
              <a:rPr lang="en-GB" dirty="0"/>
              <a:t>5 minutes</a:t>
            </a:r>
          </a:p>
          <a:p>
            <a:endParaRPr lang="en-US" b="1" dirty="0"/>
          </a:p>
          <a:p>
            <a:r>
              <a:rPr lang="en-US" b="1" dirty="0"/>
              <a:t>Aim: </a:t>
            </a:r>
            <a:r>
              <a:rPr lang="en-US" b="0" dirty="0"/>
              <a:t>to recognize thematic vocabulary at word level.</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b="0" dirty="0"/>
              <a:t>: the two squares in grey are higher only vocabulary. In a foundation only class, the teacher could click to reveal the picture underneath these two squares before starting the exercise.</a:t>
            </a:r>
          </a:p>
          <a:p>
            <a:endParaRPr lang="en-US" b="1" dirty="0"/>
          </a:p>
          <a:p>
            <a:r>
              <a:rPr lang="en-US" b="1" dirty="0"/>
              <a:t>Procedure:</a:t>
            </a:r>
          </a:p>
          <a:p>
            <a:pPr marL="0" indent="0">
              <a:buNone/>
            </a:pPr>
            <a:r>
              <a:rPr lang="en-US" b="0" dirty="0"/>
              <a:t>1. Students volunteer a letter/number combination relating to a square on the grid. </a:t>
            </a:r>
          </a:p>
          <a:p>
            <a:pPr marL="0" indent="0">
              <a:buNone/>
            </a:pPr>
            <a:r>
              <a:rPr lang="en-US" b="0" dirty="0"/>
              <a:t>2. The whole class say the English translation in chorus.</a:t>
            </a:r>
          </a:p>
          <a:p>
            <a:pPr marL="0" indent="0">
              <a:buNone/>
            </a:pPr>
            <a:r>
              <a:rPr lang="en-US" b="0" dirty="0"/>
              <a:t>3. Click the yellow box to reveal answer.</a:t>
            </a:r>
          </a:p>
          <a:p>
            <a:pPr marL="0" indent="0">
              <a:buNone/>
            </a:pPr>
            <a:r>
              <a:rPr lang="en-US" b="0" dirty="0"/>
              <a:t>4. If the majority of the class says the correct answer, click the pale yellow box to reveal part of the underlying image.</a:t>
            </a:r>
          </a:p>
          <a:p>
            <a:pPr marL="0" indent="0">
              <a:buNone/>
            </a:pPr>
            <a:r>
              <a:rPr lang="en-US" b="0" dirty="0"/>
              <a:t>5. Students guess what the image represents as more is revealed.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Ask students what they know about Namibia.</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Answer</a:t>
            </a:r>
            <a:r>
              <a:rPr lang="en-GB" b="0" baseline="0" dirty="0"/>
              <a:t>: </a:t>
            </a:r>
            <a:r>
              <a:rPr lang="en-GB" b="0" baseline="0" dirty="0" err="1"/>
              <a:t>Deadvlei</a:t>
            </a:r>
            <a:r>
              <a:rPr lang="en-GB" b="0" baseline="0" dirty="0"/>
              <a:t> in Namibia</a:t>
            </a:r>
            <a:endParaRPr lang="en-GB" sz="1200"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 below for links to further information about colonialism in Germany.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to practise recognition of long and short [a] [o] [u].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work in pairs using handouts. Student A reads the first paragraph to their partner, who circles any examples of short a o and u and underlines any examples of long a o and u that they hear. Students then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hear a native speaker read aloud the text. Students double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a callout which explains </a:t>
            </a:r>
            <a:r>
              <a:rPr lang="en-GB" i="1" dirty="0" err="1"/>
              <a:t>einen</a:t>
            </a:r>
            <a:r>
              <a:rPr lang="en-GB" i="1" dirty="0"/>
              <a:t> Platz in der </a:t>
            </a:r>
            <a:r>
              <a:rPr lang="en-GB" i="1" dirty="0" err="1"/>
              <a:t>Sonne</a:t>
            </a:r>
            <a:r>
              <a:rPr lang="en-GB" i="1" dirty="0"/>
              <a:t>.</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hide the callout and then students discuss in English what they have learned about the colonial history of Namibia.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r>
              <a:rPr lang="de-DE" sz="1200" dirty="0"/>
              <a:t>1900 hatten die Franzosen* und die Engländer schon viel Macht in Afrika und Deutschland wollte auch </a:t>
            </a:r>
            <a:r>
              <a:rPr lang="de-DE" sz="1200" i="1" dirty="0"/>
              <a:t>einen Platz in der Sonne </a:t>
            </a:r>
            <a:r>
              <a:rPr lang="de-DE" sz="1200" dirty="0"/>
              <a:t>haben.</a:t>
            </a:r>
          </a:p>
          <a:p>
            <a:r>
              <a:rPr lang="de-DE" sz="1200" dirty="0"/>
              <a:t>Deutschland hat Namibia kolonisiert und deshalb sprechen einige hier noch Deutsch. Die Deutschen haben ihre Kultur nach Afrika gebracht</a:t>
            </a:r>
          </a:p>
          <a:p>
            <a:r>
              <a:rPr lang="de-DE" sz="1200" dirty="0"/>
              <a:t>und deshalb kann man sie in dem Land von Namibia noch wahrnehmen.</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Die Kolonisierung hat große Probleme für die Menschen in Afrika verursacht. Im Osten von Namibia haben die Deutschen den Namibiern Tiere und Gebäude weggenommen. Deutsche haben 80000 Herera und Nama getötet. Jetzt denken viele Wissenschaftler sehr schlecht über die deutsche Kolonialzeit.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Franzose</a:t>
            </a:r>
            <a:r>
              <a:rPr lang="en-GB" baseline="0" dirty="0"/>
              <a:t> [2349] </a:t>
            </a:r>
            <a:r>
              <a:rPr lang="en-GB" baseline="0" dirty="0" err="1"/>
              <a:t>verursachen</a:t>
            </a:r>
            <a:r>
              <a:rPr lang="en-GB" baseline="0" dirty="0"/>
              <a:t> [1767] </a:t>
            </a:r>
            <a:r>
              <a:rPr lang="en-GB" baseline="0" dirty="0" err="1"/>
              <a:t>töten</a:t>
            </a:r>
            <a:r>
              <a:rPr lang="en-GB" baseline="0" dirty="0"/>
              <a:t> [1134]</a:t>
            </a:r>
            <a:br>
              <a:rPr lang="en-GB" baseline="0" dirty="0"/>
            </a:br>
            <a:r>
              <a:rPr lang="en-GB" i="1" dirty="0"/>
              <a:t>Source:  Jones, R.L. &amp; </a:t>
            </a:r>
            <a:r>
              <a:rPr lang="en-GB" i="1" dirty="0" err="1"/>
              <a:t>Tschirner</a:t>
            </a:r>
            <a:r>
              <a:rPr lang="en-GB" i="1" dirty="0"/>
              <a:t>, E. (2019). A frequency dictionary of German: core vocabulary for learners. Routledge</a:t>
            </a:r>
            <a:endParaRPr lang="de-DE"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525050"/>
              </a:solidFill>
            </a:endParaRPr>
          </a:p>
          <a:p>
            <a:pPr>
              <a:lnSpc>
                <a:spcPct val="107000"/>
              </a:lnSpc>
              <a:spcAft>
                <a:spcPts val="800"/>
              </a:spcAft>
            </a:pPr>
            <a:r>
              <a:rPr lang="de-DE" sz="1200" b="1" dirty="0">
                <a:solidFill>
                  <a:srgbClr val="525050"/>
                </a:solidFill>
              </a:rPr>
              <a:t>Further information about Germany‘s colonial past can be found here</a:t>
            </a:r>
            <a:r>
              <a:rPr lang="de-DE" sz="1200" dirty="0">
                <a:solidFill>
                  <a:srgbClr val="525050"/>
                </a:solidFill>
              </a:rPr>
              <a:t>:</a:t>
            </a:r>
            <a:br>
              <a:rPr lang="de-DE" sz="1200" dirty="0">
                <a:solidFill>
                  <a:srgbClr val="525050"/>
                </a:solidFill>
              </a:rPr>
            </a:b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Deutsche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Kolonien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Klexikon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 das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Kinderlexikon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(zum.de)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Deutsche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Kolonien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Deutscher</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Kolonialismus</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in Afrika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mit</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Video] (studyflix.de)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Kolonialismus</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Kolonien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Politik</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für</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Kinder,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einfach</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erklärt</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 HanisauLand.de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Nirgendwo</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 in Afrika </a:t>
            </a:r>
            <a:r>
              <a:rPr lang="en-GB" sz="1800" u="sng" dirty="0">
                <a:solidFill>
                  <a:srgbClr val="0000FF"/>
                </a:solidFill>
                <a:effectLst/>
                <a:latin typeface="Cambria Math" panose="02040503050406030204" pitchFamily="18" charset="0"/>
                <a:ea typeface="Calibri" panose="020F0502020204030204" pitchFamily="34" charset="0"/>
                <a:cs typeface="Cambria Math" panose="02040503050406030204" pitchFamily="18" charset="0"/>
                <a:hlinkClick r:id="rId6"/>
              </a:rPr>
              <a:t>≣</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 2001 </a:t>
            </a:r>
            <a:r>
              <a:rPr lang="en-GB" sz="1800" u="sng" dirty="0">
                <a:solidFill>
                  <a:srgbClr val="0000FF"/>
                </a:solidFill>
                <a:effectLst/>
                <a:latin typeface="Cambria Math" panose="02040503050406030204" pitchFamily="18" charset="0"/>
                <a:ea typeface="Calibri" panose="020F0502020204030204" pitchFamily="34" charset="0"/>
                <a:cs typeface="Cambria Math" panose="02040503050406030204" pitchFamily="18" charset="0"/>
                <a:hlinkClick r:id="rId6"/>
              </a:rPr>
              <a:t>≣</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 Trailer - YouTube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525050"/>
              </a:solidFill>
            </a:endParaRPr>
          </a:p>
          <a:p>
            <a:endParaRPr lang="en-GB" dirty="0"/>
          </a:p>
        </p:txBody>
      </p:sp>
      <p:sp>
        <p:nvSpPr>
          <p:cNvPr id="4" name="Slide Number Placeholder 3"/>
          <p:cNvSpPr>
            <a:spLocks noGrp="1"/>
          </p:cNvSpPr>
          <p:nvPr>
            <p:ph type="sldNum" sz="quarter" idx="5"/>
          </p:nvPr>
        </p:nvSpPr>
        <p:spPr/>
        <p:txBody>
          <a:bodyPr/>
          <a:lstStyle/>
          <a:p>
            <a:fld id="{EC4EF476-980F-41D9-90A0-6BCF13613397}" type="slidenum">
              <a:rPr lang="en-GB" smtClean="0"/>
              <a:t>4</a:t>
            </a:fld>
            <a:endParaRPr lang="en-GB"/>
          </a:p>
        </p:txBody>
      </p:sp>
    </p:spTree>
    <p:extLst>
      <p:ext uri="{BB962C8B-B14F-4D97-AF65-F5344CB8AC3E}">
        <p14:creationId xmlns:p14="http://schemas.microsoft.com/office/powerpoint/2010/main" val="73925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to practise comprehension of a longer test; to revise the perfect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Students read the text about Namibia. </a:t>
            </a:r>
            <a:endParaRPr lang="en-GB" b="1" dirty="0"/>
          </a:p>
          <a:p>
            <a:r>
              <a:rPr lang="en-GB" dirty="0"/>
              <a:t>2. They read the statements and decide whether they are true or false.</a:t>
            </a:r>
          </a:p>
          <a:p>
            <a:r>
              <a:rPr lang="en-GB" dirty="0"/>
              <a:t>3. Click to reveal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08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bring together this week’s main grammar (perfect/imperfect tenses) and vocabulary in a writing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Students write five sentences about colonialism in Namibia.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Foundation students should write their sentences in the perfect tense. Higher students should use the imperfect.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Students must use the minimum number of words from each box at the bottom of the slide. Foundation students look at the numbers in the yellow circles (i.e., 3 from box 1 and 2 from box 2) and Higher students look at the numbers in the grey circles (i.e., 1 from the 2</a:t>
            </a:r>
            <a:r>
              <a:rPr lang="en-GB" b="0" baseline="30000" dirty="0"/>
              <a:t>nd</a:t>
            </a:r>
            <a:r>
              <a:rPr lang="en-GB" b="0" dirty="0"/>
              <a:t> gold box, 1 from the first grey box, and 3 from the 2</a:t>
            </a:r>
            <a:r>
              <a:rPr lang="en-GB" b="0" baseline="30000" dirty="0"/>
              <a:t>nd</a:t>
            </a:r>
            <a:r>
              <a:rPr lang="en-GB" b="0" dirty="0"/>
              <a:t> grey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Kolonie</a:t>
            </a:r>
            <a:r>
              <a:rPr lang="en-GB" baseline="0" dirty="0"/>
              <a:t> [&gt;5000] </a:t>
            </a:r>
            <a:r>
              <a:rPr lang="en-GB" baseline="0" dirty="0" err="1"/>
              <a:t>kolonial</a:t>
            </a:r>
            <a:r>
              <a:rPr lang="en-GB" baseline="0" dirty="0"/>
              <a:t> [&gt;5000] Gold [2413]</a:t>
            </a:r>
            <a:br>
              <a:rPr lang="en-GB" baseline="0" dirty="0"/>
            </a:br>
            <a:r>
              <a:rPr lang="en-GB" i="1" dirty="0"/>
              <a:t>Source:  Jones, R.L. &amp; </a:t>
            </a:r>
            <a:r>
              <a:rPr lang="en-GB" i="1" dirty="0" err="1"/>
              <a:t>Tschirner</a:t>
            </a:r>
            <a:r>
              <a:rPr lang="en-GB" i="1" dirty="0"/>
              <a:t>, E. (2019). A frequency dictionary of German: core vocabulary for learners. Routledge</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10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remind students of the vocabulary they are learning and revisiting as pre-learning for next week.</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57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75969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6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750893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300058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33768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163119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99803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96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86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43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52331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856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78218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11465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1448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128816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1732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12772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3122616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617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232163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439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10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995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156259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20621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13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27846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2613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46280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FEDEC412-C62E-5EC7-57D1-D18CD0D10D77}"/>
              </a:ext>
            </a:extLst>
          </p:cNvPr>
          <p:cNvSpPr>
            <a:spLocks noGrp="1"/>
          </p:cNvSpPr>
          <p:nvPr>
            <p:ph type="body" sz="quarter" idx="12"/>
          </p:nvPr>
        </p:nvSpPr>
        <p:spPr>
          <a:xfrm>
            <a:off x="363538" y="5329486"/>
            <a:ext cx="2974975" cy="1154112"/>
          </a:xfrm>
        </p:spPr>
        <p:txBody>
          <a:bodyPr>
            <a:normAutofit fontScale="62500" lnSpcReduction="20000"/>
          </a:bodyPr>
          <a:lstStyle/>
          <a:p>
            <a:r>
              <a:rPr lang="en-GB" sz="2400" dirty="0"/>
              <a:t>Charlotte Moss / Janine Turner</a:t>
            </a:r>
          </a:p>
          <a:p>
            <a:pPr rtl="0">
              <a:lnSpc>
                <a:spcPct val="120000"/>
              </a:lnSpc>
              <a:spcBef>
                <a:spcPts val="0"/>
              </a:spcBef>
              <a:spcAft>
                <a:spcPts val="0"/>
              </a:spcAft>
            </a:pPr>
            <a:endParaRPr lang="en-GB" sz="2400" b="0" dirty="0">
              <a:effectLst/>
            </a:endParaRPr>
          </a:p>
          <a:p>
            <a:pPr rtl="0">
              <a:lnSpc>
                <a:spcPct val="120000"/>
              </a:lnSpc>
              <a:spcBef>
                <a:spcPts val="0"/>
              </a:spcBef>
              <a:spcAft>
                <a:spcPts val="0"/>
              </a:spcAft>
            </a:pPr>
            <a:r>
              <a:rPr lang="en-GB" sz="2400" b="0" dirty="0">
                <a:effectLst/>
              </a:rPr>
              <a:t>Artwork: Steve Clarke</a:t>
            </a:r>
          </a:p>
          <a:p>
            <a:pPr rtl="0">
              <a:lnSpc>
                <a:spcPct val="120000"/>
              </a:lnSpc>
              <a:spcBef>
                <a:spcPts val="0"/>
              </a:spcBef>
              <a:spcAft>
                <a:spcPts val="0"/>
              </a:spcAft>
            </a:pPr>
            <a:r>
              <a:rPr lang="en-GB" sz="2400" b="0" dirty="0">
                <a:effectLst/>
              </a:rPr>
              <a:t>Date updated: </a:t>
            </a:r>
            <a:r>
              <a:rPr lang="en-GB" dirty="0"/>
              <a:t>8</a:t>
            </a:r>
            <a:r>
              <a:rPr lang="en-GB" sz="2400" b="0" dirty="0">
                <a:effectLst/>
              </a:rPr>
              <a:t>/02/2023</a:t>
            </a:r>
          </a:p>
          <a:p>
            <a:endParaRPr lang="en-GB" dirty="0"/>
          </a:p>
        </p:txBody>
      </p:sp>
      <p:sp>
        <p:nvSpPr>
          <p:cNvPr id="8" name="Text Placeholder 3">
            <a:extLst>
              <a:ext uri="{FF2B5EF4-FFF2-40B4-BE49-F238E27FC236}">
                <a16:creationId xmlns:a16="http://schemas.microsoft.com/office/drawing/2014/main" id="{AFF36EC2-6F82-B192-4DA5-B79705C6DFBC}"/>
              </a:ext>
            </a:extLst>
          </p:cNvPr>
          <p:cNvSpPr txBox="1">
            <a:spLocks/>
          </p:cNvSpPr>
          <p:nvPr/>
        </p:nvSpPr>
        <p:spPr>
          <a:xfrm>
            <a:off x="363538" y="1952624"/>
            <a:ext cx="6640512" cy="1476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1" i="0" u="none" strike="noStrike" kern="1200" cap="none" spc="0" normalizeH="0" baseline="0" noProof="0" dirty="0" err="1">
                <a:ln>
                  <a:noFill/>
                </a:ln>
                <a:solidFill>
                  <a:srgbClr val="3D3C3C"/>
                </a:solidFill>
                <a:effectLst/>
                <a:uLnTx/>
                <a:uFillTx/>
                <a:latin typeface="Century Gothic" panose="020B0502020202020204" pitchFamily="34" charset="0"/>
                <a:ea typeface="+mn-ea"/>
                <a:cs typeface="+mn-cs"/>
              </a:rPr>
              <a:t>Identität</a:t>
            </a:r>
            <a:endParaRPr kumimoji="0" lang="en-GB" sz="5000" b="1" i="0" u="none" strike="noStrike" kern="1200" cap="none" spc="0" normalizeH="0" baseline="0" noProof="0" dirty="0">
              <a:ln>
                <a:noFill/>
              </a:ln>
              <a:solidFill>
                <a:srgbClr val="3D3C3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3D3C3C"/>
                </a:solidFill>
                <a:effectLst/>
                <a:uLnTx/>
                <a:uFillTx/>
                <a:latin typeface="Century Gothic" panose="020B0502020202020204" pitchFamily="34" charset="0"/>
                <a:ea typeface="+mn-ea"/>
                <a:cs typeface="+mn-cs"/>
              </a:rPr>
              <a:t>Namibia</a:t>
            </a:r>
          </a:p>
        </p:txBody>
      </p:sp>
      <p:sp>
        <p:nvSpPr>
          <p:cNvPr id="9" name="Text Placeholder 2">
            <a:extLst>
              <a:ext uri="{FF2B5EF4-FFF2-40B4-BE49-F238E27FC236}">
                <a16:creationId xmlns:a16="http://schemas.microsoft.com/office/drawing/2014/main" id="{827AB888-A43B-72BC-584F-E3596358E919}"/>
              </a:ext>
            </a:extLst>
          </p:cNvPr>
          <p:cNvSpPr>
            <a:spLocks noGrp="1"/>
          </p:cNvSpPr>
          <p:nvPr>
            <p:ph type="body" sz="quarter" idx="13"/>
          </p:nvPr>
        </p:nvSpPr>
        <p:spPr>
          <a:xfrm>
            <a:off x="363538" y="3429000"/>
            <a:ext cx="4864546" cy="479394"/>
          </a:xfrm>
        </p:spPr>
        <p:txBody>
          <a:bodyPr>
            <a:normAutofit fontScale="92500"/>
          </a:bodyPr>
          <a:lstStyle/>
          <a:p>
            <a:pPr marL="0" lvl="0" indent="0" algn="l" rtl="0">
              <a:lnSpc>
                <a:spcPct val="90000"/>
              </a:lnSpc>
              <a:spcBef>
                <a:spcPts val="0"/>
              </a:spcBef>
              <a:spcAft>
                <a:spcPts val="0"/>
              </a:spcAft>
              <a:buClr>
                <a:schemeClr val="lt1"/>
              </a:buClr>
              <a:buSzPts val="2400"/>
              <a:buNone/>
            </a:pPr>
            <a:r>
              <a:rPr lang="en-GB" dirty="0"/>
              <a:t>Year 10 Term 1.1 Week 6 Lesson 3</a:t>
            </a:r>
          </a:p>
        </p:txBody>
      </p:sp>
    </p:spTree>
    <p:extLst>
      <p:ext uri="{BB962C8B-B14F-4D97-AF65-F5344CB8AC3E}">
        <p14:creationId xmlns:p14="http://schemas.microsoft.com/office/powerpoint/2010/main" val="201277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E622-9191-EF9C-9570-C47321424591}"/>
              </a:ext>
            </a:extLst>
          </p:cNvPr>
          <p:cNvSpPr>
            <a:spLocks noGrp="1"/>
          </p:cNvSpPr>
          <p:nvPr>
            <p:ph type="title"/>
          </p:nvPr>
        </p:nvSpPr>
        <p:spPr/>
        <p:txBody>
          <a:bodyPr/>
          <a:lstStyle/>
          <a:p>
            <a:r>
              <a:rPr lang="en-GB" dirty="0" err="1"/>
              <a:t>Hausaufgaben</a:t>
            </a:r>
            <a:endParaRPr lang="en-GB" dirty="0"/>
          </a:p>
        </p:txBody>
      </p:sp>
      <p:sp>
        <p:nvSpPr>
          <p:cNvPr id="3" name="Text Placeholder 2">
            <a:extLst>
              <a:ext uri="{FF2B5EF4-FFF2-40B4-BE49-F238E27FC236}">
                <a16:creationId xmlns:a16="http://schemas.microsoft.com/office/drawing/2014/main" id="{B0DDBF8E-2883-A4DF-A93E-67E5598804D5}"/>
              </a:ext>
            </a:extLst>
          </p:cNvPr>
          <p:cNvSpPr>
            <a:spLocks noGrp="1"/>
          </p:cNvSpPr>
          <p:nvPr>
            <p:ph type="body" sz="quarter" idx="10"/>
          </p:nvPr>
        </p:nvSpPr>
        <p:spPr/>
        <p:txBody>
          <a:bodyPr/>
          <a:lstStyle/>
          <a:p>
            <a:r>
              <a:rPr lang="en-GB" dirty="0"/>
              <a:t>Recap 10.1.1.5 homework </a:t>
            </a:r>
          </a:p>
        </p:txBody>
      </p:sp>
      <p:pic>
        <p:nvPicPr>
          <p:cNvPr id="5" name="Picture 4">
            <a:extLst>
              <a:ext uri="{FF2B5EF4-FFF2-40B4-BE49-F238E27FC236}">
                <a16:creationId xmlns:a16="http://schemas.microsoft.com/office/drawing/2014/main" id="{BD0747DD-0EA3-0226-F225-35E7EAA09496}"/>
              </a:ext>
            </a:extLst>
          </p:cNvPr>
          <p:cNvPicPr>
            <a:picLocks noChangeAspect="1"/>
          </p:cNvPicPr>
          <p:nvPr/>
        </p:nvPicPr>
        <p:blipFill rotWithShape="1">
          <a:blip r:embed="rId3">
            <a:extLst>
              <a:ext uri="{28A0092B-C50C-407E-A947-70E740481C1C}">
                <a14:useLocalDpi xmlns:a14="http://schemas.microsoft.com/office/drawing/2010/main" val="0"/>
              </a:ext>
            </a:extLst>
          </a:blip>
          <a:srcRect l="12104" t="1690" r="12460" b="6089"/>
          <a:stretch/>
        </p:blipFill>
        <p:spPr>
          <a:xfrm>
            <a:off x="5270500" y="182880"/>
            <a:ext cx="5499100" cy="5987733"/>
          </a:xfrm>
          <a:prstGeom prst="rect">
            <a:avLst/>
          </a:prstGeom>
        </p:spPr>
      </p:pic>
    </p:spTree>
    <p:extLst>
      <p:ext uri="{BB962C8B-B14F-4D97-AF65-F5344CB8AC3E}">
        <p14:creationId xmlns:p14="http://schemas.microsoft.com/office/powerpoint/2010/main" val="214121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5DEC-0CED-9E4C-E5C0-1742C31629CB}"/>
              </a:ext>
            </a:extLst>
          </p:cNvPr>
          <p:cNvSpPr>
            <a:spLocks noGrp="1"/>
          </p:cNvSpPr>
          <p:nvPr>
            <p:ph type="title"/>
          </p:nvPr>
        </p:nvSpPr>
        <p:spPr>
          <a:xfrm>
            <a:off x="0" y="213557"/>
            <a:ext cx="2442949" cy="647577"/>
          </a:xfrm>
        </p:spPr>
        <p:txBody>
          <a:bodyPr/>
          <a:lstStyle/>
          <a:p>
            <a:r>
              <a:rPr lang="en-GB" dirty="0" err="1"/>
              <a:t>Vokabeln</a:t>
            </a:r>
            <a:endParaRPr lang="en-GB" dirty="0"/>
          </a:p>
        </p:txBody>
      </p:sp>
      <p:sp>
        <p:nvSpPr>
          <p:cNvPr id="3" name="Text Placeholder 2">
            <a:extLst>
              <a:ext uri="{FF2B5EF4-FFF2-40B4-BE49-F238E27FC236}">
                <a16:creationId xmlns:a16="http://schemas.microsoft.com/office/drawing/2014/main" id="{1FFA92D7-B855-3377-6177-B620B0A28CAD}"/>
              </a:ext>
            </a:extLst>
          </p:cNvPr>
          <p:cNvSpPr>
            <a:spLocks noGrp="1"/>
          </p:cNvSpPr>
          <p:nvPr>
            <p:ph type="body" sz="quarter" idx="10"/>
          </p:nvPr>
        </p:nvSpPr>
        <p:spPr>
          <a:xfrm>
            <a:off x="2442949" y="296769"/>
            <a:ext cx="11514137" cy="647577"/>
          </a:xfrm>
        </p:spPr>
        <p:txBody>
          <a:bodyPr/>
          <a:lstStyle/>
          <a:p>
            <a:r>
              <a:rPr lang="de-DE" dirty="0"/>
              <a:t>Wie heißt das auf Englisch?  Was ist auf dem Foto?</a:t>
            </a:r>
          </a:p>
        </p:txBody>
      </p:sp>
      <p:pic>
        <p:nvPicPr>
          <p:cNvPr id="2052" name="Picture 4" descr="Free photos of Deadvlei">
            <a:extLst>
              <a:ext uri="{FF2B5EF4-FFF2-40B4-BE49-F238E27FC236}">
                <a16:creationId xmlns:a16="http://schemas.microsoft.com/office/drawing/2014/main" id="{C66EB72A-4D7E-95DF-6398-142BF8056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08" y="2202302"/>
            <a:ext cx="5326283" cy="3528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Group 239">
            <a:extLst>
              <a:ext uri="{FF2B5EF4-FFF2-40B4-BE49-F238E27FC236}">
                <a16:creationId xmlns:a16="http://schemas.microsoft.com/office/drawing/2014/main" id="{C122E5E9-94A8-9F37-4B78-78023BA98D48}"/>
              </a:ext>
            </a:extLst>
          </p:cNvPr>
          <p:cNvGraphicFramePr>
            <a:graphicFrameLocks noGrp="1"/>
          </p:cNvGraphicFramePr>
          <p:nvPr/>
        </p:nvGraphicFramePr>
        <p:xfrm>
          <a:off x="2865960" y="1290832"/>
          <a:ext cx="6480000" cy="4659968"/>
        </p:xfrm>
        <a:graphic>
          <a:graphicData uri="http://schemas.openxmlformats.org/drawingml/2006/table">
            <a:tbl>
              <a:tblPr/>
              <a:tblGrid>
                <a:gridCol w="10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363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algn="ctr"/>
                      <a:r>
                        <a:rPr lang="en-GB" sz="3200" b="1" dirty="0">
                          <a:solidFill>
                            <a:schemeClr val="tx1"/>
                          </a:solidFill>
                          <a:latin typeface="+mj-lt"/>
                        </a:rPr>
                        <a:t>1</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algn="ctr"/>
                      <a:r>
                        <a:rPr lang="en-GB" sz="3200" b="1" dirty="0">
                          <a:solidFill>
                            <a:schemeClr val="tx1"/>
                          </a:solidFill>
                          <a:latin typeface="+mj-lt"/>
                        </a:rPr>
                        <a:t>2</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algn="ctr"/>
                      <a:r>
                        <a:rPr lang="en-GB" sz="3200" b="1" dirty="0">
                          <a:solidFill>
                            <a:schemeClr val="tx1"/>
                          </a:solidFill>
                          <a:latin typeface="+mj-lt"/>
                        </a:rPr>
                        <a:t>3</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980897">
                <a:tc>
                  <a:txBody>
                    <a:bodyPr/>
                    <a:lstStyle/>
                    <a:p>
                      <a:pPr algn="ctr"/>
                      <a:r>
                        <a:rPr lang="en-GB" sz="3200" b="1" dirty="0">
                          <a:solidFill>
                            <a:schemeClr val="tx1"/>
                          </a:solidFill>
                          <a:latin typeface="+mj-lt"/>
                        </a:rPr>
                        <a:t>A</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0897">
                <a:tc>
                  <a:txBody>
                    <a:bodyPr/>
                    <a:lstStyle/>
                    <a:p>
                      <a:pPr algn="ctr"/>
                      <a:r>
                        <a:rPr lang="en-GB" sz="3200" b="1" dirty="0">
                          <a:solidFill>
                            <a:schemeClr val="tx1"/>
                          </a:solidFill>
                          <a:latin typeface="+mj-lt"/>
                        </a:rPr>
                        <a:t>B</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80897">
                <a:tc>
                  <a:txBody>
                    <a:bodyPr/>
                    <a:lstStyle/>
                    <a:p>
                      <a:pPr algn="ctr"/>
                      <a:r>
                        <a:rPr lang="en-GB" sz="3200" b="1" dirty="0">
                          <a:solidFill>
                            <a:schemeClr val="tx1"/>
                          </a:solidFill>
                          <a:latin typeface="+mj-lt"/>
                        </a:rPr>
                        <a:t>C</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0897">
                <a:tc>
                  <a:txBody>
                    <a:bodyPr/>
                    <a:lstStyle/>
                    <a:p>
                      <a:pPr algn="ctr"/>
                      <a:r>
                        <a:rPr lang="en-GB" sz="3200" b="1" dirty="0">
                          <a:solidFill>
                            <a:schemeClr val="tx1"/>
                          </a:solidFill>
                          <a:latin typeface="+mj-lt"/>
                        </a:rPr>
                        <a:t>D</a:t>
                      </a:r>
                    </a:p>
                  </a:txBody>
                  <a:tcPr anchor="ctr" horzOverflow="overflow">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15076"/>
                        </a:solidFill>
                        <a:effectLst/>
                        <a:latin typeface="+mj-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Rounded Corners 29">
            <a:extLst>
              <a:ext uri="{FF2B5EF4-FFF2-40B4-BE49-F238E27FC236}">
                <a16:creationId xmlns:a16="http://schemas.microsoft.com/office/drawing/2014/main" id="{D380B279-E39D-6AB2-34D6-A6D73E5B651F}"/>
              </a:ext>
            </a:extLst>
          </p:cNvPr>
          <p:cNvSpPr/>
          <p:nvPr/>
        </p:nvSpPr>
        <p:spPr>
          <a:xfrm>
            <a:off x="11041039" y="213557"/>
            <a:ext cx="955343"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 name="je viens de France">
            <a:extLst>
              <a:ext uri="{FF2B5EF4-FFF2-40B4-BE49-F238E27FC236}">
                <a16:creationId xmlns:a16="http://schemas.microsoft.com/office/drawing/2014/main" id="{3E9288C3-3679-C676-D498-A46B8D01683A}"/>
              </a:ext>
            </a:extLst>
          </p:cNvPr>
          <p:cNvSpPr/>
          <p:nvPr/>
        </p:nvSpPr>
        <p:spPr>
          <a:xfrm>
            <a:off x="3940537" y="2003928"/>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to </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believe</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5" name="je viens de France">
            <a:extLst>
              <a:ext uri="{FF2B5EF4-FFF2-40B4-BE49-F238E27FC236}">
                <a16:creationId xmlns:a16="http://schemas.microsoft.com/office/drawing/2014/main" id="{03E72FE2-C40E-EC85-4F3A-041F79C29ECA}"/>
              </a:ext>
            </a:extLst>
          </p:cNvPr>
          <p:cNvSpPr/>
          <p:nvPr/>
        </p:nvSpPr>
        <p:spPr>
          <a:xfrm>
            <a:off x="5745960" y="2004157"/>
            <a:ext cx="1800000" cy="982800"/>
          </a:xfrm>
          <a:prstGeom prst="rect">
            <a:avLst/>
          </a:prstGeom>
          <a:solidFill>
            <a:schemeClr val="tx1">
              <a:lumMod val="40000"/>
              <a:lumOff val="60000"/>
            </a:schemeClr>
          </a:solidFill>
          <a:ln>
            <a:solidFill>
              <a:schemeClr val="bg2"/>
            </a:solidFill>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ate</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7" name="je viens de France">
            <a:extLst>
              <a:ext uri="{FF2B5EF4-FFF2-40B4-BE49-F238E27FC236}">
                <a16:creationId xmlns:a16="http://schemas.microsoft.com/office/drawing/2014/main" id="{81149BEE-4507-7BC8-27B5-D653D2FC7E71}"/>
              </a:ext>
            </a:extLst>
          </p:cNvPr>
          <p:cNvSpPr/>
          <p:nvPr/>
        </p:nvSpPr>
        <p:spPr>
          <a:xfrm>
            <a:off x="5735984" y="3000509"/>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religion</a:t>
            </a:r>
          </a:p>
        </p:txBody>
      </p:sp>
      <p:sp>
        <p:nvSpPr>
          <p:cNvPr id="8" name="je viens de France">
            <a:extLst>
              <a:ext uri="{FF2B5EF4-FFF2-40B4-BE49-F238E27FC236}">
                <a16:creationId xmlns:a16="http://schemas.microsoft.com/office/drawing/2014/main" id="{D72BF472-7791-8E5A-D627-07B0E0FC5E8C}"/>
              </a:ext>
            </a:extLst>
          </p:cNvPr>
          <p:cNvSpPr/>
          <p:nvPr/>
        </p:nvSpPr>
        <p:spPr>
          <a:xfrm>
            <a:off x="3934182" y="2989833"/>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Mr</a:t>
            </a:r>
          </a:p>
        </p:txBody>
      </p:sp>
      <p:sp>
        <p:nvSpPr>
          <p:cNvPr id="9" name="je viens de France">
            <a:extLst>
              <a:ext uri="{FF2B5EF4-FFF2-40B4-BE49-F238E27FC236}">
                <a16:creationId xmlns:a16="http://schemas.microsoft.com/office/drawing/2014/main" id="{106617D7-81A2-CD0D-92B4-C0BFA89F13C6}"/>
              </a:ext>
            </a:extLst>
          </p:cNvPr>
          <p:cNvSpPr/>
          <p:nvPr/>
        </p:nvSpPr>
        <p:spPr>
          <a:xfrm>
            <a:off x="7547463" y="2012716"/>
            <a:ext cx="1800000" cy="982800"/>
          </a:xfrm>
          <a:prstGeom prst="rect">
            <a:avLst/>
          </a:prstGeom>
          <a:solidFill>
            <a:schemeClr val="tx1">
              <a:lumMod val="40000"/>
              <a:lumOff val="60000"/>
            </a:schemeClr>
          </a:solidFill>
          <a:ln>
            <a:solidFill>
              <a:schemeClr val="bg2"/>
            </a:solidFill>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to mix, </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blend</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0" name="je viens de France">
            <a:extLst>
              <a:ext uri="{FF2B5EF4-FFF2-40B4-BE49-F238E27FC236}">
                <a16:creationId xmlns:a16="http://schemas.microsoft.com/office/drawing/2014/main" id="{F570ECF9-AD2A-5CDA-6678-0154972AD94D}"/>
              </a:ext>
            </a:extLst>
          </p:cNvPr>
          <p:cNvSpPr/>
          <p:nvPr/>
        </p:nvSpPr>
        <p:spPr>
          <a:xfrm>
            <a:off x="7537786" y="2988983"/>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son</a:t>
            </a:r>
          </a:p>
        </p:txBody>
      </p:sp>
      <p:sp>
        <p:nvSpPr>
          <p:cNvPr id="11" name="je viens de France">
            <a:extLst>
              <a:ext uri="{FF2B5EF4-FFF2-40B4-BE49-F238E27FC236}">
                <a16:creationId xmlns:a16="http://schemas.microsoft.com/office/drawing/2014/main" id="{D63EF464-5D05-F57B-0474-EEA32EC95F68}"/>
              </a:ext>
            </a:extLst>
          </p:cNvPr>
          <p:cNvSpPr/>
          <p:nvPr/>
        </p:nvSpPr>
        <p:spPr>
          <a:xfrm>
            <a:off x="7545960" y="3963454"/>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same</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2" name="je viens de France">
            <a:extLst>
              <a:ext uri="{FF2B5EF4-FFF2-40B4-BE49-F238E27FC236}">
                <a16:creationId xmlns:a16="http://schemas.microsoft.com/office/drawing/2014/main" id="{3118ED7B-0776-A464-1214-1E45D6586856}"/>
              </a:ext>
            </a:extLst>
          </p:cNvPr>
          <p:cNvSpPr/>
          <p:nvPr/>
        </p:nvSpPr>
        <p:spPr>
          <a:xfrm>
            <a:off x="5740071" y="3974055"/>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daughter</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3" name="je viens de France">
            <a:extLst>
              <a:ext uri="{FF2B5EF4-FFF2-40B4-BE49-F238E27FC236}">
                <a16:creationId xmlns:a16="http://schemas.microsoft.com/office/drawing/2014/main" id="{01754D31-FE68-C425-E762-FE7AA680A9B5}"/>
              </a:ext>
            </a:extLst>
          </p:cNvPr>
          <p:cNvSpPr/>
          <p:nvPr/>
        </p:nvSpPr>
        <p:spPr>
          <a:xfrm>
            <a:off x="3940537" y="3981284"/>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field</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4" name="je viens de France">
            <a:extLst>
              <a:ext uri="{FF2B5EF4-FFF2-40B4-BE49-F238E27FC236}">
                <a16:creationId xmlns:a16="http://schemas.microsoft.com/office/drawing/2014/main" id="{28F3FAEA-6544-EA08-5B92-A21784B07EC3}"/>
              </a:ext>
            </a:extLst>
          </p:cNvPr>
          <p:cNvSpPr/>
          <p:nvPr/>
        </p:nvSpPr>
        <p:spPr>
          <a:xfrm>
            <a:off x="3940254" y="4962966"/>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to do</a:t>
            </a:r>
          </a:p>
        </p:txBody>
      </p:sp>
      <p:sp>
        <p:nvSpPr>
          <p:cNvPr id="15" name="je viens de France">
            <a:extLst>
              <a:ext uri="{FF2B5EF4-FFF2-40B4-BE49-F238E27FC236}">
                <a16:creationId xmlns:a16="http://schemas.microsoft.com/office/drawing/2014/main" id="{2C29444E-FA14-FFDC-DF82-AF7A8C25AB40}"/>
              </a:ext>
            </a:extLst>
          </p:cNvPr>
          <p:cNvSpPr/>
          <p:nvPr/>
        </p:nvSpPr>
        <p:spPr>
          <a:xfrm>
            <a:off x="5759608" y="4955508"/>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to live</a:t>
            </a:r>
          </a:p>
        </p:txBody>
      </p:sp>
      <p:sp>
        <p:nvSpPr>
          <p:cNvPr id="16" name="je viens de France">
            <a:extLst>
              <a:ext uri="{FF2B5EF4-FFF2-40B4-BE49-F238E27FC236}">
                <a16:creationId xmlns:a16="http://schemas.microsoft.com/office/drawing/2014/main" id="{26E312A4-552E-C027-A827-DF5B60ED2044}"/>
              </a:ext>
            </a:extLst>
          </p:cNvPr>
          <p:cNvSpPr/>
          <p:nvPr/>
        </p:nvSpPr>
        <p:spPr>
          <a:xfrm>
            <a:off x="7545960" y="4957798"/>
            <a:ext cx="1800000" cy="982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tree</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6" name="I come from Paris">
            <a:extLst>
              <a:ext uri="{FF2B5EF4-FFF2-40B4-BE49-F238E27FC236}">
                <a16:creationId xmlns:a16="http://schemas.microsoft.com/office/drawing/2014/main" id="{5B7F72E1-32BB-B25F-55AE-129AEF967D2C}"/>
              </a:ext>
            </a:extLst>
          </p:cNvPr>
          <p:cNvSpPr/>
          <p:nvPr/>
        </p:nvSpPr>
        <p:spPr>
          <a:xfrm>
            <a:off x="3947789" y="2020252"/>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glauben</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7" name="I come from Paris">
            <a:extLst>
              <a:ext uri="{FF2B5EF4-FFF2-40B4-BE49-F238E27FC236}">
                <a16:creationId xmlns:a16="http://schemas.microsoft.com/office/drawing/2014/main" id="{319C634B-0BFB-AB42-42D6-4F140906E609}"/>
              </a:ext>
            </a:extLst>
          </p:cNvPr>
          <p:cNvSpPr/>
          <p:nvPr/>
        </p:nvSpPr>
        <p:spPr>
          <a:xfrm>
            <a:off x="5762651" y="2003210"/>
            <a:ext cx="1800000" cy="982800"/>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FFFFFF"/>
                </a:solidFill>
                <a:effectLst/>
                <a:uLnTx/>
                <a:uFillTx/>
                <a:latin typeface="Century Gothic" panose="020F0302020204030204"/>
                <a:ea typeface="+mn-ea"/>
                <a:cs typeface="Arial" charset="0"/>
              </a:rPr>
              <a:t>aß</a:t>
            </a:r>
            <a:endParaRPr kumimoji="0" lang="fr-FR" sz="2000" b="1" i="0" u="none" strike="noStrike" kern="1200" cap="none" spc="0" normalizeH="0" baseline="0" noProof="0" dirty="0">
              <a:ln>
                <a:noFill/>
              </a:ln>
              <a:solidFill>
                <a:srgbClr val="FFFFFF"/>
              </a:solidFill>
              <a:effectLst/>
              <a:uLnTx/>
              <a:uFillTx/>
              <a:latin typeface="Century Gothic" panose="020F0302020204030204"/>
              <a:ea typeface="+mn-ea"/>
              <a:cs typeface="Arial" charset="0"/>
            </a:endParaRPr>
          </a:p>
        </p:txBody>
      </p:sp>
      <p:sp>
        <p:nvSpPr>
          <p:cNvPr id="18" name="I come from Paris">
            <a:extLst>
              <a:ext uri="{FF2B5EF4-FFF2-40B4-BE49-F238E27FC236}">
                <a16:creationId xmlns:a16="http://schemas.microsoft.com/office/drawing/2014/main" id="{29CC53ED-E5D3-3041-5761-F6D6D94F536F}"/>
              </a:ext>
            </a:extLst>
          </p:cNvPr>
          <p:cNvSpPr/>
          <p:nvPr/>
        </p:nvSpPr>
        <p:spPr>
          <a:xfrm>
            <a:off x="3947789" y="4957969"/>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tun</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19" name="I come from Paris">
            <a:extLst>
              <a:ext uri="{FF2B5EF4-FFF2-40B4-BE49-F238E27FC236}">
                <a16:creationId xmlns:a16="http://schemas.microsoft.com/office/drawing/2014/main" id="{9DC58002-32DD-5F5F-A687-45AF6E582BC7}"/>
              </a:ext>
            </a:extLst>
          </p:cNvPr>
          <p:cNvSpPr/>
          <p:nvPr/>
        </p:nvSpPr>
        <p:spPr>
          <a:xfrm>
            <a:off x="5762651" y="4969066"/>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wohnen</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20" name="I come from Paris">
            <a:extLst>
              <a:ext uri="{FF2B5EF4-FFF2-40B4-BE49-F238E27FC236}">
                <a16:creationId xmlns:a16="http://schemas.microsoft.com/office/drawing/2014/main" id="{9CB37EF9-CF13-A166-BF88-040CF2A37011}"/>
              </a:ext>
            </a:extLst>
          </p:cNvPr>
          <p:cNvSpPr/>
          <p:nvPr/>
        </p:nvSpPr>
        <p:spPr>
          <a:xfrm>
            <a:off x="3947789" y="3987283"/>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das </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Feld</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21" name="I come from Paris">
            <a:extLst>
              <a:ext uri="{FF2B5EF4-FFF2-40B4-BE49-F238E27FC236}">
                <a16:creationId xmlns:a16="http://schemas.microsoft.com/office/drawing/2014/main" id="{36E582AE-E967-0D36-AA4F-BCB8A83A1D8F}"/>
              </a:ext>
            </a:extLst>
          </p:cNvPr>
          <p:cNvSpPr/>
          <p:nvPr/>
        </p:nvSpPr>
        <p:spPr>
          <a:xfrm>
            <a:off x="3947789" y="2998207"/>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der Herr</a:t>
            </a:r>
          </a:p>
        </p:txBody>
      </p:sp>
      <p:sp>
        <p:nvSpPr>
          <p:cNvPr id="22" name="I come from Paris">
            <a:extLst>
              <a:ext uri="{FF2B5EF4-FFF2-40B4-BE49-F238E27FC236}">
                <a16:creationId xmlns:a16="http://schemas.microsoft.com/office/drawing/2014/main" id="{43105FF0-8D4A-AF04-AD3D-29628A786679}"/>
              </a:ext>
            </a:extLst>
          </p:cNvPr>
          <p:cNvSpPr/>
          <p:nvPr/>
        </p:nvSpPr>
        <p:spPr>
          <a:xfrm>
            <a:off x="5762651" y="3984011"/>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ie</a:t>
            </a: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 </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Tochter</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23" name="I come from Paris">
            <a:extLst>
              <a:ext uri="{FF2B5EF4-FFF2-40B4-BE49-F238E27FC236}">
                <a16:creationId xmlns:a16="http://schemas.microsoft.com/office/drawing/2014/main" id="{9C545985-E99C-10EA-BD6D-4449C951C196}"/>
              </a:ext>
            </a:extLst>
          </p:cNvPr>
          <p:cNvSpPr/>
          <p:nvPr/>
        </p:nvSpPr>
        <p:spPr>
          <a:xfrm>
            <a:off x="7552315" y="2003801"/>
            <a:ext cx="1800000" cy="982800"/>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FFFFFF"/>
                </a:solidFill>
                <a:effectLst/>
                <a:uLnTx/>
                <a:uFillTx/>
                <a:latin typeface="Century Gothic" panose="020F0302020204030204"/>
                <a:ea typeface="+mn-ea"/>
                <a:cs typeface="Arial" charset="0"/>
              </a:rPr>
              <a:t>mischen</a:t>
            </a:r>
            <a:endParaRPr kumimoji="0" lang="fr-FR" sz="2000" b="1" i="0" u="none" strike="noStrike" kern="1200" cap="none" spc="0" normalizeH="0" baseline="0" noProof="0" dirty="0">
              <a:ln>
                <a:noFill/>
              </a:ln>
              <a:solidFill>
                <a:srgbClr val="FFFFFF"/>
              </a:solidFill>
              <a:effectLst/>
              <a:uLnTx/>
              <a:uFillTx/>
              <a:latin typeface="Century Gothic" panose="020F0302020204030204"/>
              <a:ea typeface="+mn-ea"/>
              <a:cs typeface="Arial" charset="0"/>
            </a:endParaRPr>
          </a:p>
        </p:txBody>
      </p:sp>
      <p:sp>
        <p:nvSpPr>
          <p:cNvPr id="24" name="I come from Paris">
            <a:extLst>
              <a:ext uri="{FF2B5EF4-FFF2-40B4-BE49-F238E27FC236}">
                <a16:creationId xmlns:a16="http://schemas.microsoft.com/office/drawing/2014/main" id="{586A9F9B-E8E9-34E2-6DFA-85F6991F51F6}"/>
              </a:ext>
            </a:extLst>
          </p:cNvPr>
          <p:cNvSpPr/>
          <p:nvPr/>
        </p:nvSpPr>
        <p:spPr>
          <a:xfrm>
            <a:off x="5762651" y="2993112"/>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a:t>
            </a: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ie</a:t>
            </a: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 Religion</a:t>
            </a:r>
          </a:p>
        </p:txBody>
      </p:sp>
      <p:sp>
        <p:nvSpPr>
          <p:cNvPr id="25" name="I come from Paris">
            <a:extLst>
              <a:ext uri="{FF2B5EF4-FFF2-40B4-BE49-F238E27FC236}">
                <a16:creationId xmlns:a16="http://schemas.microsoft.com/office/drawing/2014/main" id="{D9F23BDD-AEC8-B312-A8AB-E95D14BDA497}"/>
              </a:ext>
            </a:extLst>
          </p:cNvPr>
          <p:cNvSpPr/>
          <p:nvPr/>
        </p:nvSpPr>
        <p:spPr>
          <a:xfrm>
            <a:off x="7552315" y="4971292"/>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der Baum</a:t>
            </a:r>
          </a:p>
        </p:txBody>
      </p:sp>
      <p:sp>
        <p:nvSpPr>
          <p:cNvPr id="26" name="I come from Paris">
            <a:extLst>
              <a:ext uri="{FF2B5EF4-FFF2-40B4-BE49-F238E27FC236}">
                <a16:creationId xmlns:a16="http://schemas.microsoft.com/office/drawing/2014/main" id="{E9B6D861-5B5B-9F29-3AAF-ACC187BA5BA1}"/>
              </a:ext>
            </a:extLst>
          </p:cNvPr>
          <p:cNvSpPr/>
          <p:nvPr/>
        </p:nvSpPr>
        <p:spPr>
          <a:xfrm>
            <a:off x="7552315" y="3997925"/>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525050"/>
                </a:solidFill>
                <a:effectLst/>
                <a:uLnTx/>
                <a:uFillTx/>
                <a:latin typeface="Century Gothic" panose="020F0302020204030204"/>
                <a:ea typeface="+mn-ea"/>
                <a:cs typeface="Arial" charset="0"/>
              </a:rPr>
              <a:t>gleich</a:t>
            </a:r>
            <a:endPar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endParaRPr>
          </a:p>
        </p:txBody>
      </p:sp>
      <p:sp>
        <p:nvSpPr>
          <p:cNvPr id="27" name="I come from Paris">
            <a:extLst>
              <a:ext uri="{FF2B5EF4-FFF2-40B4-BE49-F238E27FC236}">
                <a16:creationId xmlns:a16="http://schemas.microsoft.com/office/drawing/2014/main" id="{5331115F-D211-7137-53AC-8B2561FA814C}"/>
              </a:ext>
            </a:extLst>
          </p:cNvPr>
          <p:cNvSpPr/>
          <p:nvPr/>
        </p:nvSpPr>
        <p:spPr>
          <a:xfrm>
            <a:off x="7552315" y="3000135"/>
            <a:ext cx="1800000" cy="982800"/>
          </a:xfrm>
          <a:prstGeom prst="rect">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25050"/>
                </a:solidFill>
                <a:effectLst/>
                <a:uLnTx/>
                <a:uFillTx/>
                <a:latin typeface="Century Gothic" panose="020F0302020204030204"/>
                <a:ea typeface="+mn-ea"/>
                <a:cs typeface="Arial" charset="0"/>
              </a:rPr>
              <a:t>der Sohn</a:t>
            </a:r>
          </a:p>
        </p:txBody>
      </p:sp>
    </p:spTree>
    <p:extLst>
      <p:ext uri="{BB962C8B-B14F-4D97-AF65-F5344CB8AC3E}">
        <p14:creationId xmlns:p14="http://schemas.microsoft.com/office/powerpoint/2010/main" val="347349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6" restart="whenNotActive" fill="hold" evtFilter="cancelBubble" nodeType="interactiveSeq">
                <p:stCondLst>
                  <p:cond evt="onClick" delay="0">
                    <p:tgtEl>
                      <p:spTgt spid="2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3"/>
                                        </p:tgtEl>
                                      </p:cBhvr>
                                    </p:animEffect>
                                    <p:set>
                                      <p:cBhvr>
                                        <p:cTn id="1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2" restart="whenNotActive" fill="hold" evtFilter="cancelBubble" nodeType="interactiveSeq">
                <p:stCondLst>
                  <p:cond evt="onClick" delay="0">
                    <p:tgtEl>
                      <p:spTgt spid="2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4"/>
                                        </p:tgtEl>
                                      </p:cBhvr>
                                    </p:animEffect>
                                    <p:set>
                                      <p:cBhvr>
                                        <p:cTn id="12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8" restart="whenNotActive" fill="hold" evtFilter="cancelBubble" nodeType="interactiveSeq">
                <p:stCondLst>
                  <p:cond evt="onClick" delay="0">
                    <p:tgtEl>
                      <p:spTgt spid="2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26"/>
                                        </p:tgtEl>
                                      </p:cBhvr>
                                    </p:animEffect>
                                    <p:set>
                                      <p:cBhvr>
                                        <p:cTn id="13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0" restart="whenNotActive" fill="hold" evtFilter="cancelBubble" nodeType="interactiveSeq">
                <p:stCondLst>
                  <p:cond evt="onClick" delay="0">
                    <p:tgtEl>
                      <p:spTgt spid="2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5B21-FB7B-CE21-B723-1EEA5AE95965}"/>
              </a:ext>
            </a:extLst>
          </p:cNvPr>
          <p:cNvSpPr>
            <a:spLocks noGrp="1"/>
          </p:cNvSpPr>
          <p:nvPr>
            <p:ph type="title"/>
          </p:nvPr>
        </p:nvSpPr>
        <p:spPr>
          <a:xfrm>
            <a:off x="0" y="213557"/>
            <a:ext cx="2071235" cy="647577"/>
          </a:xfrm>
        </p:spPr>
        <p:txBody>
          <a:bodyPr/>
          <a:lstStyle/>
          <a:p>
            <a:r>
              <a:rPr lang="en-GB" dirty="0"/>
              <a:t>Namibia</a:t>
            </a:r>
          </a:p>
        </p:txBody>
      </p:sp>
      <p:sp>
        <p:nvSpPr>
          <p:cNvPr id="3" name="Text Placeholder 2">
            <a:extLst>
              <a:ext uri="{FF2B5EF4-FFF2-40B4-BE49-F238E27FC236}">
                <a16:creationId xmlns:a16="http://schemas.microsoft.com/office/drawing/2014/main" id="{018FEB63-C2A5-A86A-1EC0-EE176A2C3541}"/>
              </a:ext>
            </a:extLst>
          </p:cNvPr>
          <p:cNvSpPr>
            <a:spLocks noGrp="1"/>
          </p:cNvSpPr>
          <p:nvPr>
            <p:ph type="body" sz="quarter" idx="10"/>
          </p:nvPr>
        </p:nvSpPr>
        <p:spPr>
          <a:xfrm>
            <a:off x="2129258" y="186676"/>
            <a:ext cx="11514137" cy="502330"/>
          </a:xfrm>
        </p:spPr>
        <p:txBody>
          <a:bodyPr/>
          <a:lstStyle/>
          <a:p>
            <a:r>
              <a:rPr lang="en-GB" dirty="0"/>
              <a:t>Lies den Text </a:t>
            </a:r>
            <a:r>
              <a:rPr lang="en-GB" dirty="0" err="1"/>
              <a:t>deinem</a:t>
            </a:r>
            <a:r>
              <a:rPr lang="en-GB" dirty="0"/>
              <a:t> Partner/</a:t>
            </a:r>
            <a:r>
              <a:rPr lang="en-GB" dirty="0" err="1"/>
              <a:t>deiner</a:t>
            </a:r>
            <a:r>
              <a:rPr lang="en-GB" dirty="0"/>
              <a:t> </a:t>
            </a:r>
            <a:r>
              <a:rPr lang="en-GB" dirty="0" err="1"/>
              <a:t>Partnerin</a:t>
            </a:r>
            <a:r>
              <a:rPr lang="en-GB" dirty="0"/>
              <a:t> </a:t>
            </a:r>
            <a:r>
              <a:rPr lang="en-GB" dirty="0" err="1"/>
              <a:t>vor</a:t>
            </a:r>
            <a:r>
              <a:rPr lang="en-GB" dirty="0"/>
              <a:t>.</a:t>
            </a:r>
          </a:p>
        </p:txBody>
      </p:sp>
      <p:sp>
        <p:nvSpPr>
          <p:cNvPr id="4" name="Rectangle: Rounded Corners 3">
            <a:extLst>
              <a:ext uri="{FF2B5EF4-FFF2-40B4-BE49-F238E27FC236}">
                <a16:creationId xmlns:a16="http://schemas.microsoft.com/office/drawing/2014/main" id="{89A5FA85-5EB5-9CBD-13CB-ABF6266A049C}"/>
              </a:ext>
            </a:extLst>
          </p:cNvPr>
          <p:cNvSpPr/>
          <p:nvPr/>
        </p:nvSpPr>
        <p:spPr>
          <a:xfrm>
            <a:off x="10580914" y="178130"/>
            <a:ext cx="1389413" cy="3443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Phonetik</a:t>
            </a:r>
            <a:endParaRPr lang="en-GB" dirty="0"/>
          </a:p>
        </p:txBody>
      </p:sp>
      <p:sp>
        <p:nvSpPr>
          <p:cNvPr id="5" name="Rectangle: Rounded Corners 4">
            <a:extLst>
              <a:ext uri="{FF2B5EF4-FFF2-40B4-BE49-F238E27FC236}">
                <a16:creationId xmlns:a16="http://schemas.microsoft.com/office/drawing/2014/main" id="{827DF850-E9CE-B418-D6E7-20E9686D42E7}"/>
              </a:ext>
            </a:extLst>
          </p:cNvPr>
          <p:cNvSpPr/>
          <p:nvPr/>
        </p:nvSpPr>
        <p:spPr>
          <a:xfrm>
            <a:off x="563640" y="1486952"/>
            <a:ext cx="11079678" cy="238694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1900 hatten die Franzosen* und die Engländer schon viel Macht in Afrika</a:t>
            </a:r>
          </a:p>
          <a:p>
            <a:r>
              <a:rPr lang="de-DE" sz="2400" dirty="0"/>
              <a:t>und Deutschland wollte auch </a:t>
            </a:r>
            <a:r>
              <a:rPr lang="de-DE" sz="2400" i="1" dirty="0"/>
              <a:t>einen Platz in der Sonne </a:t>
            </a:r>
            <a:r>
              <a:rPr lang="de-DE" sz="2400" dirty="0"/>
              <a:t>haben.</a:t>
            </a:r>
          </a:p>
          <a:p>
            <a:r>
              <a:rPr lang="de-DE" sz="2400" dirty="0"/>
              <a:t>Deutschland hat Namibia kolonisiert und deshalb sprechen einige hier</a:t>
            </a:r>
          </a:p>
          <a:p>
            <a:r>
              <a:rPr lang="de-DE" sz="2400" dirty="0"/>
              <a:t>noch Deutsch. Die Deutschen haben ihre Kultur nach Afrika gebracht</a:t>
            </a:r>
          </a:p>
          <a:p>
            <a:r>
              <a:rPr lang="de-DE" sz="2400" dirty="0"/>
              <a:t>und deshalb kann man sie in dem Land von Namibia noch wahrnehmen.</a:t>
            </a:r>
            <a:endParaRPr lang="en-GB" sz="2400" dirty="0"/>
          </a:p>
        </p:txBody>
      </p:sp>
      <p:sp>
        <p:nvSpPr>
          <p:cNvPr id="8" name="Rectangle: Rounded Corners 7">
            <a:extLst>
              <a:ext uri="{FF2B5EF4-FFF2-40B4-BE49-F238E27FC236}">
                <a16:creationId xmlns:a16="http://schemas.microsoft.com/office/drawing/2014/main" id="{BCB78AE1-4540-64AE-6150-85FACEB19DD2}"/>
              </a:ext>
            </a:extLst>
          </p:cNvPr>
          <p:cNvSpPr/>
          <p:nvPr/>
        </p:nvSpPr>
        <p:spPr>
          <a:xfrm>
            <a:off x="563640" y="4126157"/>
            <a:ext cx="11079678" cy="190039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Die Kolonisierung hat große Probleme für die Menschen in Afrika verursacht*. Im Osten von Namibia haben die Deutschen den Namibiern Tiere und Gebäude weggenommen. Deutsche haben 80000 Herera und Nama getötet*. Jetzt denken Wissenschaftler sehr schlecht über die deutsche Kolonialzeit.</a:t>
            </a:r>
            <a:endParaRPr lang="en-GB" sz="2400" dirty="0"/>
          </a:p>
        </p:txBody>
      </p:sp>
      <p:sp>
        <p:nvSpPr>
          <p:cNvPr id="9" name="Rectangle: Rounded Corners 8">
            <a:extLst>
              <a:ext uri="{FF2B5EF4-FFF2-40B4-BE49-F238E27FC236}">
                <a16:creationId xmlns:a16="http://schemas.microsoft.com/office/drawing/2014/main" id="{E5F4D7BB-55BA-890F-0DC5-548353B3669A}"/>
              </a:ext>
            </a:extLst>
          </p:cNvPr>
          <p:cNvSpPr/>
          <p:nvPr/>
        </p:nvSpPr>
        <p:spPr>
          <a:xfrm>
            <a:off x="2822229" y="843892"/>
            <a:ext cx="8714502" cy="5023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rPr>
              <a:t>*</a:t>
            </a:r>
            <a:r>
              <a:rPr lang="en-GB" sz="2000" dirty="0" err="1">
                <a:solidFill>
                  <a:schemeClr val="bg2"/>
                </a:solidFill>
              </a:rPr>
              <a:t>Franzose</a:t>
            </a:r>
            <a:r>
              <a:rPr lang="en-GB" sz="2000" dirty="0">
                <a:solidFill>
                  <a:schemeClr val="bg2"/>
                </a:solidFill>
              </a:rPr>
              <a:t> – French person | </a:t>
            </a:r>
            <a:r>
              <a:rPr lang="en-GB" sz="2000" dirty="0" err="1">
                <a:solidFill>
                  <a:schemeClr val="bg2"/>
                </a:solidFill>
              </a:rPr>
              <a:t>verursachen</a:t>
            </a:r>
            <a:r>
              <a:rPr lang="en-GB" sz="2000" dirty="0">
                <a:solidFill>
                  <a:schemeClr val="bg2"/>
                </a:solidFill>
              </a:rPr>
              <a:t> – to cause | </a:t>
            </a:r>
            <a:r>
              <a:rPr lang="en-GB" sz="2000" dirty="0" err="1">
                <a:solidFill>
                  <a:schemeClr val="bg2"/>
                </a:solidFill>
              </a:rPr>
              <a:t>töten</a:t>
            </a:r>
            <a:r>
              <a:rPr lang="en-GB" sz="2000" dirty="0">
                <a:solidFill>
                  <a:schemeClr val="bg2"/>
                </a:solidFill>
              </a:rPr>
              <a:t> – to kill</a:t>
            </a:r>
          </a:p>
        </p:txBody>
      </p:sp>
      <p:sp>
        <p:nvSpPr>
          <p:cNvPr id="11" name="Oval 10">
            <a:extLst>
              <a:ext uri="{FF2B5EF4-FFF2-40B4-BE49-F238E27FC236}">
                <a16:creationId xmlns:a16="http://schemas.microsoft.com/office/drawing/2014/main" id="{4659CC98-63BE-F793-D13C-F3061889209E}"/>
              </a:ext>
            </a:extLst>
          </p:cNvPr>
          <p:cNvSpPr/>
          <p:nvPr/>
        </p:nvSpPr>
        <p:spPr>
          <a:xfrm>
            <a:off x="1691118" y="1615858"/>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85E3EAEE-514F-86D9-4D79-6F8A20D2FFDF}"/>
              </a:ext>
            </a:extLst>
          </p:cNvPr>
          <p:cNvCxnSpPr/>
          <p:nvPr/>
        </p:nvCxnSpPr>
        <p:spPr>
          <a:xfrm>
            <a:off x="3914488" y="192900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AFC746F-5A13-95AF-A575-0C1314682C72}"/>
              </a:ext>
            </a:extLst>
          </p:cNvPr>
          <p:cNvSpPr/>
          <p:nvPr/>
        </p:nvSpPr>
        <p:spPr>
          <a:xfrm>
            <a:off x="3364488" y="1633314"/>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FB1EE3E-553B-972D-4C7A-FAEC0F69DC61}"/>
              </a:ext>
            </a:extLst>
          </p:cNvPr>
          <p:cNvSpPr/>
          <p:nvPr/>
        </p:nvSpPr>
        <p:spPr>
          <a:xfrm>
            <a:off x="4793600" y="1615858"/>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7C5E9CAC-37BE-6246-8FA2-FC6AB5533599}"/>
              </a:ext>
            </a:extLst>
          </p:cNvPr>
          <p:cNvCxnSpPr/>
          <p:nvPr/>
        </p:nvCxnSpPr>
        <p:spPr>
          <a:xfrm>
            <a:off x="8150364" y="1906044"/>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370702A-1855-3F19-AA5E-CDF47A7169F4}"/>
              </a:ext>
            </a:extLst>
          </p:cNvPr>
          <p:cNvSpPr/>
          <p:nvPr/>
        </p:nvSpPr>
        <p:spPr>
          <a:xfrm>
            <a:off x="9405461" y="1633314"/>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8DFD78A-47C9-EB1C-E514-D08023D19A88}"/>
              </a:ext>
            </a:extLst>
          </p:cNvPr>
          <p:cNvSpPr/>
          <p:nvPr/>
        </p:nvSpPr>
        <p:spPr>
          <a:xfrm>
            <a:off x="10524389" y="1578280"/>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EBE6B95-89AC-DE7E-7746-9E13E57D8A1B}"/>
              </a:ext>
            </a:extLst>
          </p:cNvPr>
          <p:cNvSpPr/>
          <p:nvPr/>
        </p:nvSpPr>
        <p:spPr>
          <a:xfrm>
            <a:off x="717991" y="1967553"/>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5237822-E4CB-3CBC-DC56-322FD1626CAC}"/>
              </a:ext>
            </a:extLst>
          </p:cNvPr>
          <p:cNvSpPr/>
          <p:nvPr/>
        </p:nvSpPr>
        <p:spPr>
          <a:xfrm>
            <a:off x="2700100" y="1943622"/>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ADEC101-BF15-5120-0E78-190B89223FAB}"/>
              </a:ext>
            </a:extLst>
          </p:cNvPr>
          <p:cNvSpPr/>
          <p:nvPr/>
        </p:nvSpPr>
        <p:spPr>
          <a:xfrm>
            <a:off x="3618642" y="1994703"/>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431FA1F-BBB1-11A0-E646-2EC1ED0A4956}"/>
              </a:ext>
            </a:extLst>
          </p:cNvPr>
          <p:cNvSpPr/>
          <p:nvPr/>
        </p:nvSpPr>
        <p:spPr>
          <a:xfrm>
            <a:off x="6344841" y="1980079"/>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CA5B2F6-F9F0-B2D6-1E48-88E149F1872B}"/>
              </a:ext>
            </a:extLst>
          </p:cNvPr>
          <p:cNvSpPr/>
          <p:nvPr/>
        </p:nvSpPr>
        <p:spPr>
          <a:xfrm>
            <a:off x="7906106" y="1983804"/>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B650718-61CB-FF8D-7F94-766A03DD18FE}"/>
              </a:ext>
            </a:extLst>
          </p:cNvPr>
          <p:cNvCxnSpPr/>
          <p:nvPr/>
        </p:nvCxnSpPr>
        <p:spPr>
          <a:xfrm>
            <a:off x="9016746" y="2283912"/>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DF0214C-D373-1A71-F398-C149742410FB}"/>
              </a:ext>
            </a:extLst>
          </p:cNvPr>
          <p:cNvSpPr/>
          <p:nvPr/>
        </p:nvSpPr>
        <p:spPr>
          <a:xfrm>
            <a:off x="2033662" y="2330807"/>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DF2CB36-F359-225E-F793-53FD8C1553CF}"/>
              </a:ext>
            </a:extLst>
          </p:cNvPr>
          <p:cNvSpPr/>
          <p:nvPr/>
        </p:nvSpPr>
        <p:spPr>
          <a:xfrm>
            <a:off x="2871356" y="2345431"/>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BAE25811-0C7F-AB19-D37C-B7A39F6BD8C9}"/>
              </a:ext>
            </a:extLst>
          </p:cNvPr>
          <p:cNvCxnSpPr/>
          <p:nvPr/>
        </p:nvCxnSpPr>
        <p:spPr>
          <a:xfrm>
            <a:off x="11235936" y="191022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711EBC-E2D8-456D-50BB-DAC75564F5B8}"/>
              </a:ext>
            </a:extLst>
          </p:cNvPr>
          <p:cNvCxnSpPr/>
          <p:nvPr/>
        </p:nvCxnSpPr>
        <p:spPr>
          <a:xfrm>
            <a:off x="3534534" y="2638816"/>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49715B-CE01-DE0C-E399-7F5459826F12}"/>
              </a:ext>
            </a:extLst>
          </p:cNvPr>
          <p:cNvCxnSpPr/>
          <p:nvPr/>
        </p:nvCxnSpPr>
        <p:spPr>
          <a:xfrm>
            <a:off x="4363338" y="2640904"/>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7E74E3-7EE9-AAC5-DEF0-ACD0A9096B33}"/>
              </a:ext>
            </a:extLst>
          </p:cNvPr>
          <p:cNvCxnSpPr/>
          <p:nvPr/>
        </p:nvCxnSpPr>
        <p:spPr>
          <a:xfrm>
            <a:off x="4803836" y="2668044"/>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3B5672-2C6C-CCFE-4092-3408E2626FF5}"/>
              </a:ext>
            </a:extLst>
          </p:cNvPr>
          <p:cNvCxnSpPr/>
          <p:nvPr/>
        </p:nvCxnSpPr>
        <p:spPr>
          <a:xfrm>
            <a:off x="5119074" y="2657606"/>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AAEA10C-1548-E9BD-523A-2D4C598B9D25}"/>
              </a:ext>
            </a:extLst>
          </p:cNvPr>
          <p:cNvSpPr/>
          <p:nvPr/>
        </p:nvSpPr>
        <p:spPr>
          <a:xfrm>
            <a:off x="6154832" y="2318281"/>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293E5C1-BE09-30DC-8D8B-090A82D918DB}"/>
              </a:ext>
            </a:extLst>
          </p:cNvPr>
          <p:cNvSpPr/>
          <p:nvPr/>
        </p:nvSpPr>
        <p:spPr>
          <a:xfrm>
            <a:off x="7495114" y="2345431"/>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53A9CDFE-4237-D10A-B19D-F01EF9DCAD89}"/>
              </a:ext>
            </a:extLst>
          </p:cNvPr>
          <p:cNvSpPr/>
          <p:nvPr/>
        </p:nvSpPr>
        <p:spPr>
          <a:xfrm>
            <a:off x="938876" y="2696159"/>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13D8E8A2-4EC3-2293-3F64-5762ACB77006}"/>
              </a:ext>
            </a:extLst>
          </p:cNvPr>
          <p:cNvCxnSpPr/>
          <p:nvPr/>
        </p:nvCxnSpPr>
        <p:spPr>
          <a:xfrm>
            <a:off x="5446838" y="2997896"/>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599C087A-2744-9707-7F86-30828DE46196}"/>
              </a:ext>
            </a:extLst>
          </p:cNvPr>
          <p:cNvSpPr/>
          <p:nvPr/>
        </p:nvSpPr>
        <p:spPr>
          <a:xfrm>
            <a:off x="7078070" y="2696159"/>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414E2F25-BE0A-60B5-1F5B-0F741DB39590}"/>
              </a:ext>
            </a:extLst>
          </p:cNvPr>
          <p:cNvCxnSpPr/>
          <p:nvPr/>
        </p:nvCxnSpPr>
        <p:spPr>
          <a:xfrm>
            <a:off x="7453086" y="2999984"/>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9FCC03F4-D77F-E5A7-9829-E60746101386}"/>
              </a:ext>
            </a:extLst>
          </p:cNvPr>
          <p:cNvSpPr/>
          <p:nvPr/>
        </p:nvSpPr>
        <p:spPr>
          <a:xfrm>
            <a:off x="7990128" y="2693096"/>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DD73D40-30C4-4CB7-A949-B9BC225B1422}"/>
              </a:ext>
            </a:extLst>
          </p:cNvPr>
          <p:cNvSpPr/>
          <p:nvPr/>
        </p:nvSpPr>
        <p:spPr>
          <a:xfrm>
            <a:off x="8668593" y="2680422"/>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2BC83E26-5037-3A0F-460B-E97EF788FD79}"/>
              </a:ext>
            </a:extLst>
          </p:cNvPr>
          <p:cNvCxnSpPr/>
          <p:nvPr/>
        </p:nvCxnSpPr>
        <p:spPr>
          <a:xfrm>
            <a:off x="9309022" y="2989546"/>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5D82C8D-EBF9-B039-0D04-D6CD5B2DD310}"/>
              </a:ext>
            </a:extLst>
          </p:cNvPr>
          <p:cNvSpPr/>
          <p:nvPr/>
        </p:nvSpPr>
        <p:spPr>
          <a:xfrm>
            <a:off x="10294142" y="2705622"/>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759D02B1-16B7-C713-1B2E-410FDCC4ED92}"/>
              </a:ext>
            </a:extLst>
          </p:cNvPr>
          <p:cNvSpPr/>
          <p:nvPr/>
        </p:nvSpPr>
        <p:spPr>
          <a:xfrm>
            <a:off x="718111" y="3031150"/>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EC15450-B04F-EBA6-6863-4213D09757B5}"/>
              </a:ext>
            </a:extLst>
          </p:cNvPr>
          <p:cNvSpPr/>
          <p:nvPr/>
        </p:nvSpPr>
        <p:spPr>
          <a:xfrm>
            <a:off x="2129258" y="3059217"/>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8A323933-276B-3F80-CD26-F273F04B887C}"/>
              </a:ext>
            </a:extLst>
          </p:cNvPr>
          <p:cNvSpPr/>
          <p:nvPr/>
        </p:nvSpPr>
        <p:spPr>
          <a:xfrm>
            <a:off x="2822229" y="3076553"/>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FB17B95-438C-CA0D-5629-65D5F3E257E9}"/>
              </a:ext>
            </a:extLst>
          </p:cNvPr>
          <p:cNvSpPr/>
          <p:nvPr/>
        </p:nvSpPr>
        <p:spPr>
          <a:xfrm>
            <a:off x="3792359" y="3076553"/>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0F259F29-27D5-376D-B7C2-BF98D567D095}"/>
              </a:ext>
            </a:extLst>
          </p:cNvPr>
          <p:cNvSpPr/>
          <p:nvPr/>
        </p:nvSpPr>
        <p:spPr>
          <a:xfrm>
            <a:off x="5964960" y="3056350"/>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6A2C025C-DC31-6F0A-2A72-6274F5364CBA}"/>
              </a:ext>
            </a:extLst>
          </p:cNvPr>
          <p:cNvCxnSpPr/>
          <p:nvPr/>
        </p:nvCxnSpPr>
        <p:spPr>
          <a:xfrm>
            <a:off x="7567908" y="3377852"/>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508C18-31B2-84AF-9442-D8EF6A1A7ED4}"/>
              </a:ext>
            </a:extLst>
          </p:cNvPr>
          <p:cNvCxnSpPr/>
          <p:nvPr/>
        </p:nvCxnSpPr>
        <p:spPr>
          <a:xfrm>
            <a:off x="8396712" y="337994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7BDE915-73C8-CCAA-A14B-B458269E0F7F}"/>
              </a:ext>
            </a:extLst>
          </p:cNvPr>
          <p:cNvSpPr/>
          <p:nvPr/>
        </p:nvSpPr>
        <p:spPr>
          <a:xfrm>
            <a:off x="8844650" y="3056350"/>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9E231EFC-734A-924D-A113-E5E4AC6B0025}"/>
              </a:ext>
            </a:extLst>
          </p:cNvPr>
          <p:cNvCxnSpPr/>
          <p:nvPr/>
        </p:nvCxnSpPr>
        <p:spPr>
          <a:xfrm>
            <a:off x="1018896" y="3743192"/>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2E0BE8A-3930-1D8B-CE1A-AE3788421A4F}"/>
              </a:ext>
            </a:extLst>
          </p:cNvPr>
          <p:cNvCxnSpPr/>
          <p:nvPr/>
        </p:nvCxnSpPr>
        <p:spPr>
          <a:xfrm>
            <a:off x="1496972" y="4484314"/>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0851C33-A0B2-B77C-87A6-93947AD79706}"/>
              </a:ext>
            </a:extLst>
          </p:cNvPr>
          <p:cNvCxnSpPr/>
          <p:nvPr/>
        </p:nvCxnSpPr>
        <p:spPr>
          <a:xfrm>
            <a:off x="1762106" y="449892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03E1D82-9ED2-8550-44DF-A9E810CC62E8}"/>
              </a:ext>
            </a:extLst>
          </p:cNvPr>
          <p:cNvSpPr/>
          <p:nvPr/>
        </p:nvSpPr>
        <p:spPr>
          <a:xfrm>
            <a:off x="2629890" y="4165606"/>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2F1915A2-48A2-B0DA-2D52-B89A7DDA32A6}"/>
              </a:ext>
            </a:extLst>
          </p:cNvPr>
          <p:cNvSpPr/>
          <p:nvPr/>
        </p:nvSpPr>
        <p:spPr>
          <a:xfrm>
            <a:off x="3474694" y="4174517"/>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18F107EC-06E9-22BF-E051-4C0EA2EAD9BE}"/>
              </a:ext>
            </a:extLst>
          </p:cNvPr>
          <p:cNvCxnSpPr/>
          <p:nvPr/>
        </p:nvCxnSpPr>
        <p:spPr>
          <a:xfrm>
            <a:off x="4231816" y="4513542"/>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92053957-62DA-6DDC-D9FF-34BC7DCB0544}"/>
              </a:ext>
            </a:extLst>
          </p:cNvPr>
          <p:cNvSpPr/>
          <p:nvPr/>
        </p:nvSpPr>
        <p:spPr>
          <a:xfrm>
            <a:off x="5106548" y="4177486"/>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2B4C8E45-F0A9-15F1-F64A-2A9EFEBDFB01}"/>
              </a:ext>
            </a:extLst>
          </p:cNvPr>
          <p:cNvSpPr/>
          <p:nvPr/>
        </p:nvSpPr>
        <p:spPr>
          <a:xfrm>
            <a:off x="9309022" y="4174517"/>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66346571-0756-33AA-D688-4F0096906453}"/>
              </a:ext>
            </a:extLst>
          </p:cNvPr>
          <p:cNvCxnSpPr/>
          <p:nvPr/>
        </p:nvCxnSpPr>
        <p:spPr>
          <a:xfrm>
            <a:off x="9977076" y="4484316"/>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E2EBC3-4AFA-7B1F-1510-72B5E119193F}"/>
              </a:ext>
            </a:extLst>
          </p:cNvPr>
          <p:cNvCxnSpPr/>
          <p:nvPr/>
        </p:nvCxnSpPr>
        <p:spPr>
          <a:xfrm>
            <a:off x="1185910" y="487470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014C6E8-D745-6E96-D49A-87F2CBEFFC5D}"/>
              </a:ext>
            </a:extLst>
          </p:cNvPr>
          <p:cNvSpPr/>
          <p:nvPr/>
        </p:nvSpPr>
        <p:spPr>
          <a:xfrm>
            <a:off x="1585000" y="4525245"/>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65F92740-85FD-20A9-DD6C-F3600EB0393B}"/>
              </a:ext>
            </a:extLst>
          </p:cNvPr>
          <p:cNvSpPr/>
          <p:nvPr/>
        </p:nvSpPr>
        <p:spPr>
          <a:xfrm>
            <a:off x="3045517" y="4557008"/>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BAF3056-FA29-F473-48CC-9DA416E94834}"/>
              </a:ext>
            </a:extLst>
          </p:cNvPr>
          <p:cNvSpPr/>
          <p:nvPr/>
        </p:nvSpPr>
        <p:spPr>
          <a:xfrm>
            <a:off x="4138902" y="4562726"/>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Connector 67">
            <a:extLst>
              <a:ext uri="{FF2B5EF4-FFF2-40B4-BE49-F238E27FC236}">
                <a16:creationId xmlns:a16="http://schemas.microsoft.com/office/drawing/2014/main" id="{5E4DFE43-BDBD-2BC9-1185-45A4C403C856}"/>
              </a:ext>
            </a:extLst>
          </p:cNvPr>
          <p:cNvCxnSpPr/>
          <p:nvPr/>
        </p:nvCxnSpPr>
        <p:spPr>
          <a:xfrm>
            <a:off x="4876906" y="488306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A37DF4-9615-1778-1ADE-0D335A4B73D8}"/>
              </a:ext>
            </a:extLst>
          </p:cNvPr>
          <p:cNvCxnSpPr/>
          <p:nvPr/>
        </p:nvCxnSpPr>
        <p:spPr>
          <a:xfrm>
            <a:off x="5705710" y="488514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9DB543-4C04-8BFE-9AC7-CC5F2009EA56}"/>
              </a:ext>
            </a:extLst>
          </p:cNvPr>
          <p:cNvCxnSpPr/>
          <p:nvPr/>
        </p:nvCxnSpPr>
        <p:spPr>
          <a:xfrm>
            <a:off x="6171260" y="487471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976C817-5025-4E74-EE57-FB26C8729715}"/>
              </a:ext>
            </a:extLst>
          </p:cNvPr>
          <p:cNvCxnSpPr/>
          <p:nvPr/>
        </p:nvCxnSpPr>
        <p:spPr>
          <a:xfrm>
            <a:off x="1000108" y="521499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E4E0BABC-8968-B790-0E9B-25F023B8FA86}"/>
              </a:ext>
            </a:extLst>
          </p:cNvPr>
          <p:cNvSpPr/>
          <p:nvPr/>
        </p:nvSpPr>
        <p:spPr>
          <a:xfrm>
            <a:off x="6551381" y="4900991"/>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A37245D8-D208-2B44-E80F-996EA0E54223}"/>
              </a:ext>
            </a:extLst>
          </p:cNvPr>
          <p:cNvCxnSpPr/>
          <p:nvPr/>
        </p:nvCxnSpPr>
        <p:spPr>
          <a:xfrm>
            <a:off x="9603384" y="522543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06BACB14-7C7D-5C7C-9166-426C8CEDEA88}"/>
              </a:ext>
            </a:extLst>
          </p:cNvPr>
          <p:cNvSpPr/>
          <p:nvPr/>
        </p:nvSpPr>
        <p:spPr>
          <a:xfrm>
            <a:off x="8356002" y="5297426"/>
            <a:ext cx="244258" cy="3507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0443C38E-6F90-C612-C0C9-7F3EED876E60}"/>
              </a:ext>
            </a:extLst>
          </p:cNvPr>
          <p:cNvCxnSpPr/>
          <p:nvPr/>
        </p:nvCxnSpPr>
        <p:spPr>
          <a:xfrm>
            <a:off x="3689024" y="597491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616B82A-C7D6-356C-83B7-9AA7EE7664AB}"/>
              </a:ext>
            </a:extLst>
          </p:cNvPr>
          <p:cNvCxnSpPr/>
          <p:nvPr/>
        </p:nvCxnSpPr>
        <p:spPr>
          <a:xfrm>
            <a:off x="4004262" y="5976998"/>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036E28E-8D5D-23FB-031D-20C2242C3200}"/>
              </a:ext>
            </a:extLst>
          </p:cNvPr>
          <p:cNvCxnSpPr/>
          <p:nvPr/>
        </p:nvCxnSpPr>
        <p:spPr>
          <a:xfrm>
            <a:off x="4469812" y="5966560"/>
            <a:ext cx="1878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144699D0-9E04-9F39-7ED0-33A035095F37}"/>
              </a:ext>
            </a:extLst>
          </p:cNvPr>
          <p:cNvSpPr/>
          <p:nvPr/>
        </p:nvSpPr>
        <p:spPr>
          <a:xfrm>
            <a:off x="1905801" y="937207"/>
            <a:ext cx="9424080" cy="2498177"/>
          </a:xfrm>
          <a:prstGeom prst="wedgeRoundRectCallout">
            <a:avLst>
              <a:gd name="adj1" fmla="val -36"/>
              <a:gd name="adj2" fmla="val -8896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phrase </a:t>
            </a:r>
            <a:r>
              <a:rPr lang="en-GB" sz="2400" i="1" dirty="0" err="1"/>
              <a:t>einen</a:t>
            </a:r>
            <a:r>
              <a:rPr lang="en-GB" sz="2400" i="1" dirty="0"/>
              <a:t> Platz in der </a:t>
            </a:r>
            <a:r>
              <a:rPr lang="en-GB" sz="2400" i="1" dirty="0" err="1"/>
              <a:t>Sonne</a:t>
            </a:r>
            <a:r>
              <a:rPr lang="en-GB" sz="2400" i="1" dirty="0"/>
              <a:t> </a:t>
            </a:r>
            <a:r>
              <a:rPr lang="en-GB" sz="2400" dirty="0"/>
              <a:t>was first used by Bernhard von Bülow in a Reichstag debate on colonial policy in 1897. He stated that Germany demanded its “place in the sun”. The phrase has become synonymous with Germany’s striving for colonial power in the period before the First World War. </a:t>
            </a:r>
            <a:endParaRPr lang="en-GB" sz="2400" i="1" dirty="0"/>
          </a:p>
        </p:txBody>
      </p:sp>
      <p:pic>
        <p:nvPicPr>
          <p:cNvPr id="6" name="10.1.1.6 L3 slide 4 1.mp3">
            <a:hlinkClick r:id="" action="ppaction://media"/>
            <a:extLst>
              <a:ext uri="{FF2B5EF4-FFF2-40B4-BE49-F238E27FC236}">
                <a16:creationId xmlns:a16="http://schemas.microsoft.com/office/drawing/2014/main" id="{DB72BCB4-886A-112D-7140-2BCFEE4177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923" y="775601"/>
            <a:ext cx="812800" cy="812800"/>
          </a:xfrm>
          <a:prstGeom prst="rect">
            <a:avLst/>
          </a:prstGeom>
        </p:spPr>
      </p:pic>
      <p:pic>
        <p:nvPicPr>
          <p:cNvPr id="7" name="10.1.1.6 L3 slide 4 2.mp3">
            <a:hlinkClick r:id="" action="ppaction://media"/>
            <a:extLst>
              <a:ext uri="{FF2B5EF4-FFF2-40B4-BE49-F238E27FC236}">
                <a16:creationId xmlns:a16="http://schemas.microsoft.com/office/drawing/2014/main" id="{1A6ED241-798D-0C7C-BB5A-D067C0B94C6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5760" y="3581102"/>
            <a:ext cx="812800" cy="812800"/>
          </a:xfrm>
          <a:prstGeom prst="rect">
            <a:avLst/>
          </a:prstGeom>
        </p:spPr>
      </p:pic>
    </p:spTree>
    <p:extLst>
      <p:ext uri="{BB962C8B-B14F-4D97-AF65-F5344CB8AC3E}">
        <p14:creationId xmlns:p14="http://schemas.microsoft.com/office/powerpoint/2010/main" val="36877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1"/>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5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5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6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6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62"/>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6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64"/>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65"/>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6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6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6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70"/>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7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72"/>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73"/>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7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76"/>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7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78"/>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0"/>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5" fill="hold" display="0">
                  <p:stCondLst>
                    <p:cond delay="indefinite"/>
                  </p:stCondLst>
                  <p:endCondLst>
                    <p:cond evt="onStopAudio" delay="0">
                      <p:tgtEl>
                        <p:sldTgt/>
                      </p:tgtEl>
                    </p:cond>
                  </p:endCondLst>
                </p:cTn>
                <p:tgtEl>
                  <p:spTgt spid="6"/>
                </p:tgtEl>
              </p:cMediaNode>
            </p:audio>
            <p:audio>
              <p:cMediaNode vol="80000">
                <p:cTn id="256" fill="hold" display="0">
                  <p:stCondLst>
                    <p:cond delay="indefinite"/>
                  </p:stCondLst>
                  <p:endCondLst>
                    <p:cond evt="onStopAudio" delay="0">
                      <p:tgtEl>
                        <p:sldTgt/>
                      </p:tgtEl>
                    </p:cond>
                  </p:endCondLst>
                </p:cTn>
                <p:tgtEl>
                  <p:spTgt spid="7"/>
                </p:tgtEl>
              </p:cMediaNode>
            </p:audio>
          </p:childTnLst>
        </p:cTn>
      </p:par>
    </p:tnLst>
    <p:bldLst>
      <p:bldP spid="11" grpId="0" animBg="1"/>
      <p:bldP spid="14" grpId="0" animBg="1"/>
      <p:bldP spid="15" grpId="0" animBg="1"/>
      <p:bldP spid="18" grpId="0" animBg="1"/>
      <p:bldP spid="19" grpId="0" animBg="1"/>
      <p:bldP spid="21" grpId="0" animBg="1"/>
      <p:bldP spid="22" grpId="0" animBg="1"/>
      <p:bldP spid="23" grpId="0" animBg="1"/>
      <p:bldP spid="24" grpId="0" animBg="1"/>
      <p:bldP spid="25" grpId="0" animBg="1"/>
      <p:bldP spid="27" grpId="0" animBg="1"/>
      <p:bldP spid="28" grpId="0" animBg="1"/>
      <p:bldP spid="37" grpId="0" animBg="1"/>
      <p:bldP spid="38" grpId="0" animBg="1"/>
      <p:bldP spid="39" grpId="0" animBg="1"/>
      <p:bldP spid="41" grpId="0" animBg="1"/>
      <p:bldP spid="43" grpId="0" animBg="1"/>
      <p:bldP spid="44" grpId="0" animBg="1"/>
      <p:bldP spid="46" grpId="0" animBg="1"/>
      <p:bldP spid="47" grpId="0" animBg="1"/>
      <p:bldP spid="48" grpId="0" animBg="1"/>
      <p:bldP spid="49" grpId="0" animBg="1"/>
      <p:bldP spid="50" grpId="0" animBg="1"/>
      <p:bldP spid="51" grpId="0" animBg="1"/>
      <p:bldP spid="54" grpId="0" animBg="1"/>
      <p:bldP spid="58" grpId="0" animBg="1"/>
      <p:bldP spid="59" grpId="0" animBg="1"/>
      <p:bldP spid="61" grpId="0" animBg="1"/>
      <p:bldP spid="62" grpId="0" animBg="1"/>
      <p:bldP spid="65" grpId="0" animBg="1"/>
      <p:bldP spid="66" grpId="0" animBg="1"/>
      <p:bldP spid="67" grpId="0" animBg="1"/>
      <p:bldP spid="72" grpId="0" animBg="1"/>
      <p:bldP spid="75"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3334-534E-8ABE-0A13-C6C9B54F07BA}"/>
              </a:ext>
            </a:extLst>
          </p:cNvPr>
          <p:cNvSpPr>
            <a:spLocks noGrp="1"/>
          </p:cNvSpPr>
          <p:nvPr>
            <p:ph type="title"/>
          </p:nvPr>
        </p:nvSpPr>
        <p:spPr>
          <a:xfrm>
            <a:off x="0" y="213557"/>
            <a:ext cx="9445084" cy="647577"/>
          </a:xfrm>
        </p:spPr>
        <p:txBody>
          <a:bodyPr>
            <a:normAutofit/>
          </a:bodyPr>
          <a:lstStyle/>
          <a:p>
            <a:r>
              <a:rPr lang="en-GB" dirty="0" err="1"/>
              <a:t>Warum</a:t>
            </a:r>
            <a:r>
              <a:rPr lang="en-GB" dirty="0"/>
              <a:t> </a:t>
            </a:r>
            <a:r>
              <a:rPr lang="en-GB" dirty="0" err="1"/>
              <a:t>spricht</a:t>
            </a:r>
            <a:r>
              <a:rPr lang="en-GB" dirty="0"/>
              <a:t> man Deutsch in Namibia?</a:t>
            </a:r>
          </a:p>
        </p:txBody>
      </p:sp>
      <p:sp>
        <p:nvSpPr>
          <p:cNvPr id="6" name="Rectangle: Rounded Corners 5">
            <a:extLst>
              <a:ext uri="{FF2B5EF4-FFF2-40B4-BE49-F238E27FC236}">
                <a16:creationId xmlns:a16="http://schemas.microsoft.com/office/drawing/2014/main" id="{EA4A055B-D975-F6B7-42BC-A01041B4CF61}"/>
              </a:ext>
            </a:extLst>
          </p:cNvPr>
          <p:cNvSpPr/>
          <p:nvPr/>
        </p:nvSpPr>
        <p:spPr>
          <a:xfrm>
            <a:off x="11229278" y="118770"/>
            <a:ext cx="814039" cy="3233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A732BD36-6E73-E708-39DA-2A9321FD74B6}"/>
              </a:ext>
            </a:extLst>
          </p:cNvPr>
          <p:cNvSpPr/>
          <p:nvPr/>
        </p:nvSpPr>
        <p:spPr>
          <a:xfrm>
            <a:off x="7257432" y="895859"/>
            <a:ext cx="4785885" cy="5435493"/>
          </a:xfrm>
          <a:prstGeom prst="roundRect">
            <a:avLst>
              <a:gd name="adj" fmla="val 5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noProof="0" dirty="0">
                <a:ln>
                  <a:noFill/>
                </a:ln>
                <a:solidFill>
                  <a:srgbClr val="3D3C3C"/>
                </a:solidFill>
                <a:effectLst/>
                <a:uLnTx/>
                <a:uFillTx/>
                <a:latin typeface="Century Gothic"/>
                <a:ea typeface="+mn-ea"/>
                <a:cs typeface="+mn-cs"/>
              </a:rPr>
              <a:t>Richtig oder Falsch?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1) Deutschland war das einzige Land, das eine Kolonie in Afrika wollte.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2) Großbritannien wollte in Südafrika reich werden.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3) Fast dreißig Jahre war Namibia eine deutsche </a:t>
            </a:r>
            <a:br>
              <a:rPr kumimoji="0" lang="de-DE" sz="2200" b="0" i="0" u="none" strike="noStrike" kern="1200" cap="none" spc="0" normalizeH="0" baseline="0" noProof="0" dirty="0">
                <a:ln>
                  <a:noFill/>
                </a:ln>
                <a:solidFill>
                  <a:srgbClr val="3D3C3C"/>
                </a:solidFill>
                <a:effectLst/>
                <a:uLnTx/>
                <a:uFillTx/>
                <a:latin typeface="Century Gothic"/>
                <a:ea typeface="+mn-ea"/>
                <a:cs typeface="+mn-cs"/>
              </a:rPr>
            </a:br>
            <a:r>
              <a:rPr kumimoji="0" lang="de-DE" sz="2200" b="0" i="0" u="none" strike="noStrike" kern="1200" cap="none" spc="0" normalizeH="0" baseline="0" noProof="0" dirty="0">
                <a:ln>
                  <a:noFill/>
                </a:ln>
                <a:solidFill>
                  <a:srgbClr val="3D3C3C"/>
                </a:solidFill>
                <a:effectLst/>
                <a:uLnTx/>
                <a:uFillTx/>
                <a:latin typeface="Century Gothic"/>
                <a:ea typeface="+mn-ea"/>
                <a:cs typeface="+mn-cs"/>
              </a:rPr>
              <a:t>Kolonie.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4) In der deutschen Kolonie Namibia hat man wenig Deutsch gesprochen.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6) Heute ist Deutsch keine Nationalsprache in Namibia.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F</a:t>
            </a:r>
            <a:endParaRPr kumimoji="0" lang="de-DE" sz="22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3D3C3C"/>
                </a:solidFill>
                <a:effectLst/>
                <a:uLnTx/>
                <a:uFillTx/>
                <a:latin typeface="Century Gothic"/>
                <a:ea typeface="+mn-ea"/>
                <a:cs typeface="+mn-cs"/>
              </a:rPr>
              <a:t>7) 1900 waren die Stadtnamen in Namibia deutsche Namen. </a:t>
            </a:r>
            <a:r>
              <a:rPr kumimoji="0" lang="de-DE" sz="2200" b="1" i="0" u="none" strike="noStrike" kern="1200" cap="none" spc="0" normalizeH="0" baseline="0" noProof="0" dirty="0">
                <a:ln>
                  <a:noFill/>
                </a:ln>
                <a:solidFill>
                  <a:srgbClr val="3D3C3C"/>
                </a:solidFill>
                <a:effectLst/>
                <a:uLnTx/>
                <a:uFillTx/>
                <a:latin typeface="Century Gothic"/>
                <a:ea typeface="+mn-ea"/>
                <a:cs typeface="+mn-cs"/>
              </a:rPr>
              <a:t>R</a:t>
            </a:r>
          </a:p>
        </p:txBody>
      </p:sp>
      <p:sp>
        <p:nvSpPr>
          <p:cNvPr id="8" name="Rectangle 7">
            <a:extLst>
              <a:ext uri="{FF2B5EF4-FFF2-40B4-BE49-F238E27FC236}">
                <a16:creationId xmlns:a16="http://schemas.microsoft.com/office/drawing/2014/main" id="{525CF8EB-FC57-8EDA-E6E5-7F11D3BBA68B}"/>
              </a:ext>
            </a:extLst>
          </p:cNvPr>
          <p:cNvSpPr/>
          <p:nvPr/>
        </p:nvSpPr>
        <p:spPr>
          <a:xfrm>
            <a:off x="8353062" y="1953414"/>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3FB62581-F34A-5EE1-40D1-F1BD4FDC745E}"/>
              </a:ext>
            </a:extLst>
          </p:cNvPr>
          <p:cNvSpPr/>
          <p:nvPr/>
        </p:nvSpPr>
        <p:spPr>
          <a:xfrm>
            <a:off x="10552253" y="2648084"/>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C180A02C-FF97-F571-4B98-E4BEC7EA02D4}"/>
              </a:ext>
            </a:extLst>
          </p:cNvPr>
          <p:cNvSpPr/>
          <p:nvPr/>
        </p:nvSpPr>
        <p:spPr>
          <a:xfrm>
            <a:off x="8555619" y="3637505"/>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5B315B40-FE36-2D15-C5E8-E2768DFB33AB}"/>
              </a:ext>
            </a:extLst>
          </p:cNvPr>
          <p:cNvSpPr/>
          <p:nvPr/>
        </p:nvSpPr>
        <p:spPr>
          <a:xfrm>
            <a:off x="10349696" y="4654952"/>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2" name="Rectangle 11">
            <a:extLst>
              <a:ext uri="{FF2B5EF4-FFF2-40B4-BE49-F238E27FC236}">
                <a16:creationId xmlns:a16="http://schemas.microsoft.com/office/drawing/2014/main" id="{E57DF23D-8F31-9B40-E17C-78155FF40419}"/>
              </a:ext>
            </a:extLst>
          </p:cNvPr>
          <p:cNvSpPr/>
          <p:nvPr/>
        </p:nvSpPr>
        <p:spPr>
          <a:xfrm>
            <a:off x="11333450" y="5303135"/>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3" name="Rectangle 12">
            <a:extLst>
              <a:ext uri="{FF2B5EF4-FFF2-40B4-BE49-F238E27FC236}">
                <a16:creationId xmlns:a16="http://schemas.microsoft.com/office/drawing/2014/main" id="{E800F3E0-E1EF-D8E3-F507-04E5737D5EA3}"/>
              </a:ext>
            </a:extLst>
          </p:cNvPr>
          <p:cNvSpPr/>
          <p:nvPr/>
        </p:nvSpPr>
        <p:spPr>
          <a:xfrm>
            <a:off x="11433740" y="5985291"/>
            <a:ext cx="405114" cy="254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4" name="TextBox 13">
            <a:extLst>
              <a:ext uri="{FF2B5EF4-FFF2-40B4-BE49-F238E27FC236}">
                <a16:creationId xmlns:a16="http://schemas.microsoft.com/office/drawing/2014/main" id="{A27C9CB9-6062-40A8-9966-BE873638F592}"/>
              </a:ext>
            </a:extLst>
          </p:cNvPr>
          <p:cNvSpPr txBox="1"/>
          <p:nvPr/>
        </p:nvSpPr>
        <p:spPr>
          <a:xfrm>
            <a:off x="89192" y="825149"/>
            <a:ext cx="7168240" cy="557691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Namibia liegt in Südwestafrika. Warum spricht man dort Deutsch? Die Antwort findet man in der Geschichte. 1880 gab es Interesse an Sub-Sahara-Afrika von Großbritannien, denn Afrika hatte Gold. Aber von 1884 bis 1915 war Namibia eine deutsche Kolonie, denn der Kanzler Bismarck wollte sie für seinen Reich. Die Deutschen haben ihre Sprache mitgebracht. Eine Sprache aus der Kolonialzeit hat natürlich auch immer eine negative Seite, weil Sprache auch Macht heißt. Auch heute sprechen noch 20.000 Personen in Namibia Deutsch. Es ist eine von den elf Nationalsprachen in Namibia. Dieses Deutsch ist aber anders als das Deutsch, das man in Deutschland spricht: es hat sich anders entwickelt. In der Kolonialzeit gab es deutsche Namen für die Städte, Dörfer und Straßen. Viele heißen heute noch so, besonders im Süden. Es gibt sogar auch noch eine deutsche Zeitung.</a:t>
            </a:r>
            <a:endParaRPr kumimoji="0" lang="en-GB" sz="22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464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465B-F7AC-2D6E-5BA0-18299080EE36}"/>
              </a:ext>
            </a:extLst>
          </p:cNvPr>
          <p:cNvSpPr>
            <a:spLocks noGrp="1"/>
          </p:cNvSpPr>
          <p:nvPr>
            <p:ph type="title"/>
          </p:nvPr>
        </p:nvSpPr>
        <p:spPr>
          <a:xfrm>
            <a:off x="0" y="213557"/>
            <a:ext cx="2149434" cy="647577"/>
          </a:xfrm>
        </p:spPr>
        <p:txBody>
          <a:bodyPr/>
          <a:lstStyle/>
          <a:p>
            <a:r>
              <a:rPr lang="en-GB" dirty="0"/>
              <a:t>Namibia</a:t>
            </a:r>
          </a:p>
        </p:txBody>
      </p:sp>
      <p:sp>
        <p:nvSpPr>
          <p:cNvPr id="3" name="Text Placeholder 2">
            <a:extLst>
              <a:ext uri="{FF2B5EF4-FFF2-40B4-BE49-F238E27FC236}">
                <a16:creationId xmlns:a16="http://schemas.microsoft.com/office/drawing/2014/main" id="{8707EC0A-A093-9A5D-056F-8D0B986B36D4}"/>
              </a:ext>
            </a:extLst>
          </p:cNvPr>
          <p:cNvSpPr>
            <a:spLocks noGrp="1"/>
          </p:cNvSpPr>
          <p:nvPr>
            <p:ph type="body" sz="quarter" idx="10"/>
          </p:nvPr>
        </p:nvSpPr>
        <p:spPr>
          <a:xfrm>
            <a:off x="2234776" y="174665"/>
            <a:ext cx="8319512" cy="1308533"/>
          </a:xfrm>
        </p:spPr>
        <p:txBody>
          <a:bodyPr>
            <a:normAutofit/>
          </a:bodyPr>
          <a:lstStyle/>
          <a:p>
            <a:r>
              <a:rPr lang="en-GB" dirty="0"/>
              <a:t>Using the information you have just learned, and the pictures and text boxes below as prompts, write </a:t>
            </a:r>
            <a:br>
              <a:rPr lang="en-GB" dirty="0"/>
            </a:br>
            <a:r>
              <a:rPr lang="en-GB" dirty="0"/>
              <a:t>five sentences about colonialism in Namibia.</a:t>
            </a:r>
          </a:p>
        </p:txBody>
      </p:sp>
      <p:pic>
        <p:nvPicPr>
          <p:cNvPr id="1026" name="Picture 2" descr="Free vector graphics of To speak">
            <a:extLst>
              <a:ext uri="{FF2B5EF4-FFF2-40B4-BE49-F238E27FC236}">
                <a16:creationId xmlns:a16="http://schemas.microsoft.com/office/drawing/2014/main" id="{876BD0E8-D822-2D03-CFF0-D98B8841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100" y="1670151"/>
            <a:ext cx="1701247" cy="1550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Bullions">
            <a:extLst>
              <a:ext uri="{FF2B5EF4-FFF2-40B4-BE49-F238E27FC236}">
                <a16:creationId xmlns:a16="http://schemas.microsoft.com/office/drawing/2014/main" id="{114038C9-5A14-740E-C65B-A70AA8624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497" y="168957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21742F-9215-C318-8E69-68508849DF32}"/>
              </a:ext>
            </a:extLst>
          </p:cNvPr>
          <p:cNvSpPr/>
          <p:nvPr/>
        </p:nvSpPr>
        <p:spPr>
          <a:xfrm>
            <a:off x="171163" y="5016181"/>
            <a:ext cx="2933316"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nennen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tun,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wissen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sein,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084D6A01-BB8A-AE31-3A3D-E0E42510DB68}"/>
              </a:ext>
            </a:extLst>
          </p:cNvPr>
          <p:cNvSpPr/>
          <p:nvPr/>
        </p:nvSpPr>
        <p:spPr>
          <a:xfrm>
            <a:off x="8538497" y="5016181"/>
            <a:ext cx="3482340" cy="12442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entscheiden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lassen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legen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bringen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beginnen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kommen</a:t>
            </a:r>
            <a:endParaRPr kumimoji="0" lang="en-GB" sz="2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93E8FD61-46FD-FB6F-0F4B-508E4AB0DF82}"/>
              </a:ext>
            </a:extLst>
          </p:cNvPr>
          <p:cNvSpPr/>
          <p:nvPr/>
        </p:nvSpPr>
        <p:spPr>
          <a:xfrm>
            <a:off x="3383374" y="5017770"/>
            <a:ext cx="2396740"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Land, Afrika,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Kanzler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Situation, Ort,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Aktion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71792B37-922D-EF53-E51D-82612434C2C2}"/>
              </a:ext>
            </a:extLst>
          </p:cNvPr>
          <p:cNvSpPr/>
          <p:nvPr/>
        </p:nvSpPr>
        <p:spPr>
          <a:xfrm>
            <a:off x="6059009" y="5017769"/>
            <a:ext cx="2200592" cy="124428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gerecht</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Angriff, Sorge</a:t>
            </a:r>
          </a:p>
        </p:txBody>
      </p:sp>
      <p:sp>
        <p:nvSpPr>
          <p:cNvPr id="14" name="Oval 13">
            <a:extLst>
              <a:ext uri="{FF2B5EF4-FFF2-40B4-BE49-F238E27FC236}">
                <a16:creationId xmlns:a16="http://schemas.microsoft.com/office/drawing/2014/main" id="{F245DF62-B677-EB4A-C73B-50644FAB5AD9}"/>
              </a:ext>
            </a:extLst>
          </p:cNvPr>
          <p:cNvSpPr/>
          <p:nvPr/>
        </p:nvSpPr>
        <p:spPr>
          <a:xfrm>
            <a:off x="77245" y="4878262"/>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3</a:t>
            </a:r>
          </a:p>
        </p:txBody>
      </p:sp>
      <p:sp>
        <p:nvSpPr>
          <p:cNvPr id="15" name="Oval 14">
            <a:extLst>
              <a:ext uri="{FF2B5EF4-FFF2-40B4-BE49-F238E27FC236}">
                <a16:creationId xmlns:a16="http://schemas.microsoft.com/office/drawing/2014/main" id="{040CDCCD-BB0D-CE29-A34D-B318AB4A9C91}"/>
              </a:ext>
            </a:extLst>
          </p:cNvPr>
          <p:cNvSpPr/>
          <p:nvPr/>
        </p:nvSpPr>
        <p:spPr>
          <a:xfrm>
            <a:off x="3260757" y="4878261"/>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2</a:t>
            </a:r>
          </a:p>
        </p:txBody>
      </p:sp>
      <p:sp>
        <p:nvSpPr>
          <p:cNvPr id="16" name="Oval 15">
            <a:extLst>
              <a:ext uri="{FF2B5EF4-FFF2-40B4-BE49-F238E27FC236}">
                <a16:creationId xmlns:a16="http://schemas.microsoft.com/office/drawing/2014/main" id="{7FBC29D6-6D5D-694C-1944-390FA75DA054}"/>
              </a:ext>
            </a:extLst>
          </p:cNvPr>
          <p:cNvSpPr/>
          <p:nvPr/>
        </p:nvSpPr>
        <p:spPr>
          <a:xfrm>
            <a:off x="5502497" y="4822665"/>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7" name="Oval 16">
            <a:extLst>
              <a:ext uri="{FF2B5EF4-FFF2-40B4-BE49-F238E27FC236}">
                <a16:creationId xmlns:a16="http://schemas.microsoft.com/office/drawing/2014/main" id="{9E20C0E2-BC9C-7691-A849-878E46CF2806}"/>
              </a:ext>
            </a:extLst>
          </p:cNvPr>
          <p:cNvSpPr/>
          <p:nvPr/>
        </p:nvSpPr>
        <p:spPr>
          <a:xfrm>
            <a:off x="8012113" y="4822664"/>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8" name="Oval 17">
            <a:extLst>
              <a:ext uri="{FF2B5EF4-FFF2-40B4-BE49-F238E27FC236}">
                <a16:creationId xmlns:a16="http://schemas.microsoft.com/office/drawing/2014/main" id="{66B8EF92-6A70-EEE1-2112-6F5AB9126474}"/>
              </a:ext>
            </a:extLst>
          </p:cNvPr>
          <p:cNvSpPr/>
          <p:nvPr/>
        </p:nvSpPr>
        <p:spPr>
          <a:xfrm>
            <a:off x="11748392" y="4822663"/>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19" name="Rectangle: Rounded Corners 18">
            <a:extLst>
              <a:ext uri="{FF2B5EF4-FFF2-40B4-BE49-F238E27FC236}">
                <a16:creationId xmlns:a16="http://schemas.microsoft.com/office/drawing/2014/main" id="{5D07EEBC-A9D3-0351-2003-701AAEE2AF8D}"/>
              </a:ext>
            </a:extLst>
          </p:cNvPr>
          <p:cNvSpPr/>
          <p:nvPr/>
        </p:nvSpPr>
        <p:spPr>
          <a:xfrm>
            <a:off x="9483634" y="670040"/>
            <a:ext cx="2537203" cy="1108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D3C3C"/>
                </a:solidFill>
                <a:effectLst/>
                <a:uLnTx/>
                <a:uFillTx/>
                <a:latin typeface="Century Gothic"/>
                <a:ea typeface="+mn-ea"/>
                <a:cs typeface="+mn-cs"/>
              </a:rPr>
              <a:t>Some useful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die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Kolonie</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kolonial</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das Gold – gold</a:t>
            </a:r>
          </a:p>
        </p:txBody>
      </p:sp>
      <p:sp>
        <p:nvSpPr>
          <p:cNvPr id="20" name="TextBox 19">
            <a:extLst>
              <a:ext uri="{FF2B5EF4-FFF2-40B4-BE49-F238E27FC236}">
                <a16:creationId xmlns:a16="http://schemas.microsoft.com/office/drawing/2014/main" id="{EA5B2D82-D586-BE79-3454-99C0A47C5531}"/>
              </a:ext>
            </a:extLst>
          </p:cNvPr>
          <p:cNvSpPr txBox="1"/>
          <p:nvPr/>
        </p:nvSpPr>
        <p:spPr>
          <a:xfrm>
            <a:off x="7904285" y="1710356"/>
            <a:ext cx="20459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C00">
                    <a:lumMod val="75000"/>
                  </a:srgbClr>
                </a:solidFill>
                <a:effectLst/>
                <a:uLnTx/>
                <a:uFillTx/>
                <a:latin typeface="Century Gothic"/>
                <a:ea typeface="+mn-ea"/>
                <a:cs typeface="+mn-cs"/>
              </a:rPr>
              <a:t>1884 - 1915</a:t>
            </a:r>
          </a:p>
        </p:txBody>
      </p:sp>
      <p:pic>
        <p:nvPicPr>
          <p:cNvPr id="1030" name="Picture 6" descr="Free vector graphics of Town">
            <a:extLst>
              <a:ext uri="{FF2B5EF4-FFF2-40B4-BE49-F238E27FC236}">
                <a16:creationId xmlns:a16="http://schemas.microsoft.com/office/drawing/2014/main" id="{B2222FC2-DAD4-0640-64A7-F3893737C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860" y="3083851"/>
            <a:ext cx="2725807" cy="14367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Ship">
            <a:extLst>
              <a:ext uri="{FF2B5EF4-FFF2-40B4-BE49-F238E27FC236}">
                <a16:creationId xmlns:a16="http://schemas.microsoft.com/office/drawing/2014/main" id="{485FA90A-9E62-F6F0-C941-5F86460136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76" y="3159364"/>
            <a:ext cx="2715081" cy="14339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Grave">
            <a:extLst>
              <a:ext uri="{FF2B5EF4-FFF2-40B4-BE49-F238E27FC236}">
                <a16:creationId xmlns:a16="http://schemas.microsoft.com/office/drawing/2014/main" id="{8E1E28D2-DDB1-9F7C-B225-DADF8568F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958" y="3159364"/>
            <a:ext cx="1529545" cy="14703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graphics of Namibia">
            <a:extLst>
              <a:ext uri="{FF2B5EF4-FFF2-40B4-BE49-F238E27FC236}">
                <a16:creationId xmlns:a16="http://schemas.microsoft.com/office/drawing/2014/main" id="{4F8694A2-ABAE-1EBF-AB03-ECC22BB0D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532" y="3184229"/>
            <a:ext cx="1529545" cy="14882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vector graphics of Germany flag">
            <a:extLst>
              <a:ext uri="{FF2B5EF4-FFF2-40B4-BE49-F238E27FC236}">
                <a16:creationId xmlns:a16="http://schemas.microsoft.com/office/drawing/2014/main" id="{31FE80E8-281B-6365-49C1-8E26188DC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3928" y="4192825"/>
            <a:ext cx="924852" cy="5549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B441EE39-5E98-D2CD-EBD0-A15E34B5C404}"/>
              </a:ext>
            </a:extLst>
          </p:cNvPr>
          <p:cNvSpPr/>
          <p:nvPr/>
        </p:nvSpPr>
        <p:spPr>
          <a:xfrm>
            <a:off x="10704488" y="163006"/>
            <a:ext cx="1316349" cy="3870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271938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38006-BB57-49C8-45D6-391C8751C2F9}"/>
              </a:ext>
            </a:extLst>
          </p:cNvPr>
          <p:cNvSpPr>
            <a:spLocks noGrp="1"/>
          </p:cNvSpPr>
          <p:nvPr>
            <p:ph type="title"/>
          </p:nvPr>
        </p:nvSpPr>
        <p:spPr/>
        <p:txBody>
          <a:bodyPr/>
          <a:lstStyle/>
          <a:p>
            <a:r>
              <a:rPr lang="en-US" dirty="0" err="1"/>
              <a:t>Hausaufgaben</a:t>
            </a:r>
            <a:endParaRPr lang="en-GB" dirty="0"/>
          </a:p>
        </p:txBody>
      </p:sp>
      <p:sp>
        <p:nvSpPr>
          <p:cNvPr id="4" name="Text Placeholder 3">
            <a:extLst>
              <a:ext uri="{FF2B5EF4-FFF2-40B4-BE49-F238E27FC236}">
                <a16:creationId xmlns:a16="http://schemas.microsoft.com/office/drawing/2014/main" id="{4ABF5267-DE23-D9AC-D060-7D6EAB1E717A}"/>
              </a:ext>
            </a:extLst>
          </p:cNvPr>
          <p:cNvSpPr>
            <a:spLocks noGrp="1"/>
          </p:cNvSpPr>
          <p:nvPr>
            <p:ph type="body" sz="quarter" idx="10"/>
          </p:nvPr>
        </p:nvSpPr>
        <p:spPr>
          <a:xfrm>
            <a:off x="363071" y="1021977"/>
            <a:ext cx="11524129" cy="461624"/>
          </a:xfrm>
        </p:spPr>
        <p:txBody>
          <a:bodyPr/>
          <a:lstStyle/>
          <a:p>
            <a:r>
              <a:rPr lang="en-US" dirty="0"/>
              <a:t>10.1.1.7 new vocabulary </a:t>
            </a:r>
          </a:p>
          <a:p>
            <a:endParaRPr lang="en-GB" dirty="0"/>
          </a:p>
        </p:txBody>
      </p:sp>
      <p:sp>
        <p:nvSpPr>
          <p:cNvPr id="6" name="Google Shape;753;p17">
            <a:extLst>
              <a:ext uri="{FF2B5EF4-FFF2-40B4-BE49-F238E27FC236}">
                <a16:creationId xmlns:a16="http://schemas.microsoft.com/office/drawing/2014/main" id="{75B3F290-7162-129C-E062-3DA1FB39F867}"/>
              </a:ext>
            </a:extLst>
          </p:cNvPr>
          <p:cNvSpPr txBox="1"/>
          <p:nvPr/>
        </p:nvSpPr>
        <p:spPr>
          <a:xfrm>
            <a:off x="5887265" y="2758182"/>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753;p17">
            <a:extLst>
              <a:ext uri="{FF2B5EF4-FFF2-40B4-BE49-F238E27FC236}">
                <a16:creationId xmlns:a16="http://schemas.microsoft.com/office/drawing/2014/main" id="{983AA9EB-F09E-E9B1-2707-CA98EC3497C4}"/>
              </a:ext>
            </a:extLst>
          </p:cNvPr>
          <p:cNvSpPr txBox="1"/>
          <p:nvPr/>
        </p:nvSpPr>
        <p:spPr>
          <a:xfrm>
            <a:off x="9521327" y="2758182"/>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753;p17">
            <a:extLst>
              <a:ext uri="{FF2B5EF4-FFF2-40B4-BE49-F238E27FC236}">
                <a16:creationId xmlns:a16="http://schemas.microsoft.com/office/drawing/2014/main" id="{1350BA87-AC40-C591-F669-E48F701DE99B}"/>
              </a:ext>
            </a:extLst>
          </p:cNvPr>
          <p:cNvSpPr txBox="1"/>
          <p:nvPr/>
        </p:nvSpPr>
        <p:spPr>
          <a:xfrm>
            <a:off x="5887265" y="5752225"/>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753;p17">
            <a:extLst>
              <a:ext uri="{FF2B5EF4-FFF2-40B4-BE49-F238E27FC236}">
                <a16:creationId xmlns:a16="http://schemas.microsoft.com/office/drawing/2014/main" id="{F83DB5C4-9A75-0E69-0C44-D6F3C14C32E0}"/>
              </a:ext>
            </a:extLst>
          </p:cNvPr>
          <p:cNvSpPr txBox="1"/>
          <p:nvPr/>
        </p:nvSpPr>
        <p:spPr>
          <a:xfrm>
            <a:off x="9521327" y="5836023"/>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Text Placeholder 3">
            <a:extLst>
              <a:ext uri="{FF2B5EF4-FFF2-40B4-BE49-F238E27FC236}">
                <a16:creationId xmlns:a16="http://schemas.microsoft.com/office/drawing/2014/main" id="{A2EA6CBC-3E5D-4D74-B5AF-FDB368F1BEAB}"/>
              </a:ext>
            </a:extLst>
          </p:cNvPr>
          <p:cNvSpPr txBox="1">
            <a:spLocks/>
          </p:cNvSpPr>
          <p:nvPr/>
        </p:nvSpPr>
        <p:spPr>
          <a:xfrm>
            <a:off x="363071" y="3982493"/>
            <a:ext cx="4540399" cy="461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10.1.1.7 revisited vocabulary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5" name="Picture 4" descr="Qr code&#10;&#10;Description automatically generated">
            <a:extLst>
              <a:ext uri="{FF2B5EF4-FFF2-40B4-BE49-F238E27FC236}">
                <a16:creationId xmlns:a16="http://schemas.microsoft.com/office/drawing/2014/main" id="{ED9B0DB2-EFE7-31D7-97CA-FEE29D63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917" y="374078"/>
            <a:ext cx="2384104" cy="2384104"/>
          </a:xfrm>
          <a:prstGeom prst="rect">
            <a:avLst/>
          </a:prstGeom>
        </p:spPr>
      </p:pic>
      <p:pic>
        <p:nvPicPr>
          <p:cNvPr id="11" name="Picture 10" descr="Qr code&#10;&#10;Description automatically generated">
            <a:extLst>
              <a:ext uri="{FF2B5EF4-FFF2-40B4-BE49-F238E27FC236}">
                <a16:creationId xmlns:a16="http://schemas.microsoft.com/office/drawing/2014/main" id="{022D14E3-1EED-C22B-FCE4-C2765F626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696" y="374078"/>
            <a:ext cx="2384104" cy="2384104"/>
          </a:xfrm>
          <a:prstGeom prst="rect">
            <a:avLst/>
          </a:prstGeom>
        </p:spPr>
      </p:pic>
      <p:pic>
        <p:nvPicPr>
          <p:cNvPr id="17" name="Picture 16" descr="Qr code&#10;&#10;Description automatically generated">
            <a:extLst>
              <a:ext uri="{FF2B5EF4-FFF2-40B4-BE49-F238E27FC236}">
                <a16:creationId xmlns:a16="http://schemas.microsoft.com/office/drawing/2014/main" id="{DB568097-01D0-241A-7FE5-9F7058FDF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696" y="3406081"/>
            <a:ext cx="2384104" cy="2384104"/>
          </a:xfrm>
          <a:prstGeom prst="rect">
            <a:avLst/>
          </a:prstGeom>
        </p:spPr>
      </p:pic>
      <p:pic>
        <p:nvPicPr>
          <p:cNvPr id="19" name="Picture 18" descr="Qr code&#10;&#10;Description automatically generated">
            <a:extLst>
              <a:ext uri="{FF2B5EF4-FFF2-40B4-BE49-F238E27FC236}">
                <a16:creationId xmlns:a16="http://schemas.microsoft.com/office/drawing/2014/main" id="{47076EF5-81E0-C487-1CA3-42849142B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1917" y="3406081"/>
            <a:ext cx="2407023" cy="2407023"/>
          </a:xfrm>
          <a:prstGeom prst="rect">
            <a:avLst/>
          </a:prstGeom>
        </p:spPr>
      </p:pic>
    </p:spTree>
    <p:extLst>
      <p:ext uri="{BB962C8B-B14F-4D97-AF65-F5344CB8AC3E}">
        <p14:creationId xmlns:p14="http://schemas.microsoft.com/office/powerpoint/2010/main" val="1889156530"/>
      </p:ext>
    </p:extLst>
  </p:cSld>
  <p:clrMapOvr>
    <a:masterClrMapping/>
  </p:clrMapOvr>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1_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man_Master_Template" id="{A507D2D5-115B-4000-BF1B-7614FC5B0E5C}" vid="{7E794DFD-0E2C-4976-9098-A4677517E0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2620</Words>
  <Application>Microsoft Macintosh PowerPoint</Application>
  <PresentationFormat>Widescreen</PresentationFormat>
  <Paragraphs>187</Paragraphs>
  <Slides>7</Slides>
  <Notes>7</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Cambria Math</vt:lpstr>
      <vt:lpstr>Century Gothic</vt:lpstr>
      <vt:lpstr>NCELP_German_2022</vt:lpstr>
      <vt:lpstr>1_NCELP_German_2022</vt:lpstr>
      <vt:lpstr>PowerPoint Presentation</vt:lpstr>
      <vt:lpstr>Hausaufgaben</vt:lpstr>
      <vt:lpstr>Vokabeln</vt:lpstr>
      <vt:lpstr>Namibia</vt:lpstr>
      <vt:lpstr>Warum spricht man Deutsch in Namibia?</vt:lpstr>
      <vt:lpstr>Namibia</vt:lpstr>
      <vt:lpstr>Hausaufgaben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21</cp:revision>
  <dcterms:created xsi:type="dcterms:W3CDTF">2022-11-29T15:00:56Z</dcterms:created>
  <dcterms:modified xsi:type="dcterms:W3CDTF">2023-02-16T10:12:09Z</dcterms:modified>
</cp:coreProperties>
</file>