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641" r:id="rId2"/>
    <p:sldId id="708" r:id="rId3"/>
    <p:sldId id="709" r:id="rId4"/>
    <p:sldId id="710" r:id="rId5"/>
    <p:sldId id="711" r:id="rId6"/>
    <p:sldId id="712" r:id="rId7"/>
    <p:sldId id="715" r:id="rId8"/>
    <p:sldId id="734" r:id="rId9"/>
    <p:sldId id="735" r:id="rId10"/>
    <p:sldId id="747" r:id="rId11"/>
    <p:sldId id="736" r:id="rId12"/>
    <p:sldId id="749" r:id="rId13"/>
    <p:sldId id="748" r:id="rId14"/>
    <p:sldId id="750" r:id="rId15"/>
    <p:sldId id="649" r:id="rId16"/>
    <p:sldId id="269" r:id="rId17"/>
    <p:sldId id="650" r:id="rId18"/>
    <p:sldId id="733" r:id="rId19"/>
    <p:sldId id="738" r:id="rId20"/>
    <p:sldId id="739" r:id="rId21"/>
    <p:sldId id="753" r:id="rId22"/>
    <p:sldId id="754" r:id="rId23"/>
    <p:sldId id="75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2719" autoAdjust="0"/>
  </p:normalViewPr>
  <p:slideViewPr>
    <p:cSldViewPr snapToGrid="0">
      <p:cViewPr varScale="1">
        <p:scale>
          <a:sx n="65" d="100"/>
          <a:sy n="65" d="100"/>
        </p:scale>
        <p:origin x="24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899AA-6A5A-4708-AF96-8A72D3F48F82}" type="datetimeFigureOut">
              <a:rPr lang="en-GB" smtClean="0"/>
              <a:t>08/02/2023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ED403-027D-4702-B299-1104AC3C122D}" type="slidenum">
              <a:rPr lang="en-GB" smtClean="0"/>
              <a:t>‹#›</a:t>
            </a:fld>
            <a:endParaRPr lang="en-GB"/>
          </a:p>
        </p:txBody>
      </p:sp>
    </p:spTree>
    <p:extLst>
      <p:ext uri="{BB962C8B-B14F-4D97-AF65-F5344CB8AC3E}">
        <p14:creationId xmlns:p14="http://schemas.microsoft.com/office/powerpoint/2010/main" val="288368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u-dresden.de/tu-dresden/organisation/ressourcen/dateien/Gleichstellungsbeauftragte/Unsere-Themen/geschlechtergerechte-sprache/Anlage-AG-Sprache-SKGDM-15-01.20?lang=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4rFSotQ-RSo?t=15"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youtu.be/4rFSotQ-RSo?t=1057" TargetMode="External"/><Relationship Id="rId4" Type="http://schemas.openxmlformats.org/officeDocument/2006/relationships/hyperlink" Target="https://youtu.be/4rFSotQ-RSo?t=103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 Native-speaker teacher feedback provided by </a:t>
            </a:r>
            <a:r>
              <a:rPr lang="en-GB" sz="1200" b="0" i="0" kern="1200" dirty="0">
                <a:solidFill>
                  <a:schemeClr val="tx1"/>
                </a:solidFill>
                <a:effectLst/>
                <a:latin typeface="+mn-lt"/>
                <a:ea typeface="+mn-ea"/>
                <a:cs typeface="+mn-cs"/>
              </a:rPr>
              <a:t>Stephanie Cross.</a:t>
            </a:r>
          </a:p>
          <a:p>
            <a:pPr>
              <a:lnSpc>
                <a:spcPct val="107000"/>
              </a:lnSpc>
              <a:spcAft>
                <a:spcPts val="800"/>
              </a:spcAft>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Simple past weak and strong plural (H)</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Perfect tense irregular past participles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000000"/>
                </a:solidFill>
                <a:effectLst/>
                <a:latin typeface="Century Gothic" panose="020B0502020202020204" pitchFamily="34" charset="0"/>
              </a:rPr>
              <a:t>Perfect tense weak verbs (+HABEN) with meaning 'did' and 'have done’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000000"/>
                </a:solidFill>
                <a:effectLst/>
                <a:latin typeface="Century Gothic" panose="020B0502020202020204" pitchFamily="34" charset="0"/>
              </a:rPr>
              <a:t>Simple past (HABEN, SEIN, es gab) as single verb option for past</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FF6600"/>
                </a:solidFill>
                <a:effectLst/>
                <a:latin typeface="Century Gothic" panose="020B0502020202020204" pitchFamily="34" charset="0"/>
              </a:rPr>
              <a:t>Simple past weak verbs (singular) (H); simple past strong verbs (singular) (H); </a:t>
            </a: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i="0" dirty="0">
                <a:effectLst/>
                <a:latin typeface="Century Gothic" panose="020B0502020202020204" pitchFamily="34" charset="0"/>
              </a:rPr>
              <a:t>SSC: </a:t>
            </a:r>
            <a:r>
              <a:rPr lang="en-GB" sz="1800" b="1" i="0" u="none" strike="noStrike" dirty="0">
                <a:solidFill>
                  <a:srgbClr val="000000"/>
                </a:solidFill>
                <a:effectLst/>
                <a:latin typeface="Century Gothic" panose="020B0502020202020204" pitchFamily="34" charset="0"/>
              </a:rPr>
              <a:t>long and short [a]|[o] [u]</a:t>
            </a:r>
            <a:br>
              <a:rPr lang="en-GB" sz="1800" b="0" i="0" u="none" strike="noStrike" dirty="0">
                <a:solidFill>
                  <a:srgbClr val="000000"/>
                </a:solidFill>
                <a:effectLst/>
                <a:latin typeface="Century Gothic" panose="020B0502020202020204" pitchFamily="34" charset="0"/>
              </a:rPr>
            </a:br>
            <a:r>
              <a:rPr lang="en-GB" sz="1800" b="0" i="0" u="none" strike="noStrike" dirty="0">
                <a:solidFill>
                  <a:srgbClr val="000000"/>
                </a:solidFill>
                <a:effectLst/>
                <a:latin typeface="Century Gothic" panose="020B0502020202020204" pitchFamily="34" charset="0"/>
              </a:rPr>
              <a:t>[link to grammar: </a:t>
            </a:r>
            <a:r>
              <a:rPr lang="en-GB" sz="1800" b="0" i="0" u="none" strike="noStrike" dirty="0">
                <a:solidFill>
                  <a:srgbClr val="FF6600"/>
                </a:solidFill>
                <a:effectLst/>
                <a:latin typeface="Century Gothic" panose="020B0502020202020204" pitchFamily="34" charset="0"/>
              </a:rPr>
              <a:t>simple past (H),</a:t>
            </a:r>
            <a:r>
              <a:rPr lang="en-GB" sz="1800" b="0" i="0" u="none" strike="noStrike" dirty="0">
                <a:solidFill>
                  <a:srgbClr val="000000"/>
                </a:solidFill>
                <a:effectLst/>
                <a:latin typeface="Century Gothic" panose="020B0502020202020204" pitchFamily="34" charset="0"/>
              </a:rPr>
              <a:t> past participles]</a:t>
            </a:r>
            <a:br>
              <a:rPr lang="en-GB" sz="1800" b="0" i="0" u="none" strike="noStrike" dirty="0">
                <a:solidFill>
                  <a:srgbClr val="000000"/>
                </a:solidFill>
                <a:effectLst/>
                <a:latin typeface="Century Gothic" panose="020B0502020202020204" pitchFamily="34" charset="0"/>
              </a:rPr>
            </a:br>
            <a:r>
              <a:rPr lang="en-GB" sz="1800" b="1" i="0" u="none" strike="noStrike" dirty="0">
                <a:solidFill>
                  <a:srgbClr val="000000"/>
                </a:solidFill>
                <a:effectLst/>
                <a:latin typeface="Century Gothic" panose="020B0502020202020204" pitchFamily="34" charset="0"/>
              </a:rPr>
              <a:t>hard and soft [</a:t>
            </a:r>
            <a:r>
              <a:rPr lang="en-GB" sz="1800" b="1" i="0" u="none" strike="noStrike" dirty="0" err="1">
                <a:solidFill>
                  <a:srgbClr val="000000"/>
                </a:solidFill>
                <a:effectLst/>
                <a:latin typeface="Century Gothic" panose="020B0502020202020204" pitchFamily="34" charset="0"/>
              </a:rPr>
              <a:t>ch</a:t>
            </a:r>
            <a:r>
              <a:rPr lang="en-GB" sz="1800" b="1" i="0" u="none" strike="noStrike" dirty="0">
                <a:solidFill>
                  <a:srgbClr val="000000"/>
                </a:solidFill>
                <a:effectLst/>
                <a:latin typeface="Century Gothic" panose="020B0502020202020204" pitchFamily="34" charset="0"/>
              </a:rPr>
              <a:t>]</a:t>
            </a:r>
            <a:br>
              <a:rPr lang="en-GB" sz="1800" b="0" i="0" u="none" strike="noStrike" dirty="0">
                <a:solidFill>
                  <a:srgbClr val="000000"/>
                </a:solidFill>
                <a:effectLst/>
                <a:latin typeface="Century Gothic" panose="020B0502020202020204" pitchFamily="34" charset="0"/>
              </a:rPr>
            </a:br>
            <a:r>
              <a:rPr lang="en-GB" sz="1800" b="0" i="0" u="none" strike="noStrike" dirty="0">
                <a:solidFill>
                  <a:srgbClr val="000000"/>
                </a:solidFill>
                <a:effectLst/>
                <a:latin typeface="Century Gothic" panose="020B0502020202020204" pitchFamily="34" charset="0"/>
              </a:rPr>
              <a:t>[link to grammar: simple past, plural rule 7]</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200" b="0" i="0" u="none" strike="noStrike" dirty="0">
                <a:solidFill>
                  <a:srgbClr val="000000"/>
                </a:solidFill>
                <a:effectLst/>
                <a:latin typeface="Century Gothic" panose="020B0502020202020204" pitchFamily="34" charset="0"/>
              </a:rPr>
              <a:t>(aux)…gedacht [128] (aux)…genannt [191] (aux)…getan [123] (aux)…gewusst [78] (aux)…gezogen [193] hattest [6] warst [4] Afrika [2010] Kanzler [1983] Land2 [134] Situation [423] meiner Meinung nach [n/a] brachte (H) [163] dachte (H) [128] entschied (H) [414] lag (H) [107] ließ (H) [83] saß (H) [231] zog (H) [193] wusste (H) [78] Integration (H) [1282] gerecht (H) [2080] </a:t>
            </a:r>
          </a:p>
          <a:p>
            <a:pPr>
              <a:lnSpc>
                <a:spcPct val="107000"/>
              </a:lnSpc>
              <a:spcAft>
                <a:spcPts val="800"/>
              </a:spcAft>
            </a:pPr>
            <a:endParaRPr lang="de-DE" sz="1200" b="0" i="0" u="none" strike="noStrike" dirty="0">
              <a:solidFill>
                <a:srgbClr val="000000"/>
              </a:solidFill>
              <a:effectLst/>
              <a:latin typeface="Century Gothic" panose="020B0502020202020204" pitchFamily="34" charset="0"/>
            </a:endParaRPr>
          </a:p>
          <a:p>
            <a:pPr>
              <a:lnSpc>
                <a:spcPct val="107000"/>
              </a:lnSpc>
              <a:spcAft>
                <a:spcPts val="800"/>
              </a:spcAft>
            </a:pPr>
            <a:r>
              <a:rPr lang="de-DE" sz="1200" b="1" i="0" u="none" strike="noStrike" dirty="0">
                <a:solidFill>
                  <a:srgbClr val="000000"/>
                </a:solidFill>
                <a:effectLst/>
                <a:latin typeface="Century Gothic" panose="020B0502020202020204" pitchFamily="34" charset="0"/>
              </a:rPr>
              <a:t>Revisited vocabulary: </a:t>
            </a:r>
            <a:r>
              <a:rPr lang="de-DE" sz="1200" b="0" i="0" u="none" strike="noStrike" dirty="0">
                <a:solidFill>
                  <a:srgbClr val="000000"/>
                </a:solidFill>
                <a:effectLst/>
                <a:latin typeface="Century Gothic" panose="020B0502020202020204" pitchFamily="34" charset="0"/>
              </a:rPr>
              <a:t>beantworten [1865] bedeuten [398] Aktion1 [1838] Artikel [1378] Bedeutung [484] Gespräch [517] Reihe [738] Satz [432] Sinn [380] Unterschied [632] anders [303] betonen (H) [782] bilden1 (H) [315] klingen (H) [700] merken (H) [566] unterrichten (H) [3188] Ausdruck (H) [970] Begriff1 (H) [569] Übung (H) [1434] deutlich (H) [302] international (H) [426] verschieden (H) [254] </a:t>
            </a:r>
          </a:p>
          <a:p>
            <a:pPr>
              <a:lnSpc>
                <a:spcPct val="107000"/>
              </a:lnSpc>
              <a:spcAft>
                <a:spcPts val="800"/>
              </a:spcAft>
            </a:pPr>
            <a:endParaRPr lang="de-DE" sz="1200" b="0" i="0" dirty="0">
              <a:solidFill>
                <a:srgbClr val="000000"/>
              </a:solidFill>
              <a:effectLst/>
              <a:latin typeface="Century Gothic" panose="020B0502020202020204" pitchFamily="34" charset="0"/>
            </a:endParaRPr>
          </a:p>
          <a:p>
            <a:pPr>
              <a:lnSpc>
                <a:spcPct val="107000"/>
              </a:lnSpc>
              <a:spcAft>
                <a:spcPts val="800"/>
              </a:spcAft>
            </a:pPr>
            <a:r>
              <a:rPr lang="en-GB" sz="1200" b="1" i="0" dirty="0">
                <a:solidFill>
                  <a:srgbClr val="000000"/>
                </a:solidFill>
                <a:effectLst/>
                <a:latin typeface="Century Gothic" panose="020B0502020202020204" pitchFamily="34" charset="0"/>
              </a:rPr>
              <a:t>Thematic revisited vocabulary:</a:t>
            </a:r>
            <a:r>
              <a:rPr lang="en-GB" sz="1200" b="0" i="0" dirty="0">
                <a:solidFill>
                  <a:srgbClr val="000000"/>
                </a:solidFill>
                <a:effectLst/>
                <a:latin typeface="Century Gothic" panose="020B0502020202020204" pitchFamily="34" charset="0"/>
              </a:rPr>
              <a:t> </a:t>
            </a:r>
            <a:r>
              <a:rPr lang="de-DE" sz="1200" b="0" i="0" dirty="0">
                <a:solidFill>
                  <a:srgbClr val="000000"/>
                </a:solidFill>
                <a:effectLst/>
                <a:latin typeface="Century Gothic" panose="020B0502020202020204" pitchFamily="34" charset="0"/>
              </a:rPr>
              <a:t>(aux)…gebracht [163] bringen [163] glauben1 [156] heißen [126] lachen [444] lernen [288] tun1 [123] wohnen [560] ziehen [193] Baum [1013] Blick [306] Feld [834] Herr1 [154] Land1 [134] Mutter [218] Ort [341] Religion [1976] Sohn [596] Tochter [694] ganz1 [69] gleich1 [141] aß (H) [323] begann (H) [251] ging (H) [66] kam (H) [62] mischen (H) [2160] Angriff (H) [1489] Sorge (H) [888] </a:t>
            </a:r>
            <a:endParaRPr lang="en-GB" sz="1200" b="0" i="0" dirty="0">
              <a:solidFill>
                <a:srgbClr val="000000"/>
              </a:solidFill>
              <a:effectLst/>
              <a:latin typeface="Century Gothic" panose="020B0502020202020204" pitchFamily="34" charset="0"/>
            </a:endParaRPr>
          </a:p>
          <a:p>
            <a:pPr>
              <a:lnSpc>
                <a:spcPct val="107000"/>
              </a:lnSpc>
              <a:spcAft>
                <a:spcPts val="800"/>
              </a:spcAft>
            </a:pPr>
            <a:endPar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 </a:t>
            </a:r>
            <a:r>
              <a:rPr lang="de-DE" sz="1200" b="0"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hatte, hatten, hattet, war, waren, wart, es gab </a:t>
            </a:r>
          </a:p>
          <a:p>
            <a:pPr>
              <a:lnSpc>
                <a:spcPct val="107000"/>
              </a:lnSpc>
              <a:spcAft>
                <a:spcPts val="800"/>
              </a:spcAft>
            </a:pPr>
            <a:br>
              <a:rPr lang="en-US" sz="1200" b="0" i="0" dirty="0">
                <a:solidFill>
                  <a:srgbClr val="000000"/>
                </a:solidFill>
                <a:effectLst/>
                <a:latin typeface="Century Gothic" panose="020B0502020202020204" pitchFamily="34" charset="0"/>
              </a:rPr>
            </a:br>
            <a:r>
              <a:rPr lang="en-GB" sz="1200"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585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Foundation</a:t>
            </a:r>
            <a:r>
              <a:rPr lang="en-GB" dirty="0"/>
              <a:t> </a:t>
            </a:r>
          </a:p>
          <a:p>
            <a:endParaRPr lang="en-GB" dirty="0"/>
          </a:p>
          <a:p>
            <a:r>
              <a:rPr lang="en-GB" b="1" dirty="0"/>
              <a:t>Answer slide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8222F-5564-4A16-B0FA-145299EE8E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58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12 </a:t>
            </a:r>
            <a:r>
              <a:rPr lang="en-GB" dirty="0"/>
              <a:t>minutes (4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t>
            </a:r>
            <a:r>
              <a:rPr lang="en-GB" b="0" dirty="0" err="1"/>
              <a:t>hatte</a:t>
            </a:r>
            <a:r>
              <a:rPr lang="en-GB" b="0" dirty="0"/>
              <a:t>, war, gab and irregular past participles in the perfect tense.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if teaching a mixed ability class, this exercise can be completed as a handout while the board is used to teach higher grammar and exercises.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Students read the information on Kim </a:t>
            </a:r>
            <a:r>
              <a:rPr lang="en-GB" dirty="0" err="1"/>
              <a:t>Petras</a:t>
            </a:r>
            <a:r>
              <a:rPr lang="en-GB" dirty="0"/>
              <a:t> and Andreas Krieger.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They then write the text on the right in the perfect tense, changing the verbs in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If doing this exercise on the board, click to reveal the two answer slides. Or if the board is being used for higher students, give students the answers as handouts.</a:t>
            </a:r>
          </a:p>
          <a:p>
            <a:endParaRPr lang="en-GB" dirty="0"/>
          </a:p>
          <a:p>
            <a:endParaRPr lang="en-GB" dirty="0"/>
          </a:p>
          <a:p>
            <a:r>
              <a:rPr lang="en-GB" b="1" dirty="0"/>
              <a:t>Note</a:t>
            </a:r>
            <a:r>
              <a:rPr lang="en-GB" dirty="0"/>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Trans-Frau or trans Frau. Whilst using Trans- as a prefix is considered correct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Duden</a:t>
            </a:r>
            <a:r>
              <a:rPr lang="en-US" sz="1800" dirty="0">
                <a:effectLst/>
                <a:latin typeface="Calibri" panose="020F0502020204030204" pitchFamily="34" charset="0"/>
                <a:ea typeface="Calibri" panose="020F0502020204030204" pitchFamily="34" charset="0"/>
                <a:cs typeface="Times New Roman" panose="02020603050405020304" pitchFamily="18" charset="0"/>
              </a:rPr>
              <a:t>, some in the LGBTQ+ community are expressing a preference for the adjective form because it is independent of the central identity as a woman. Here a glossary on current LGBTQ+ language in Germany: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https://tu-dresden.de/tu-dresden/organisation/ressourcen/dateien/Gleichstellungsbeauftragte/Unsere-Themen/geschlechtergerechte-sprache/Anlage-AG-Sprache-SKGDM-15-01.20?lang=de</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none" dirty="0">
                <a:solidFill>
                  <a:srgbClr val="0563C1"/>
                </a:solidFill>
                <a:effectLst/>
                <a:latin typeface="Calibri" panose="020F0502020204030204" pitchFamily="34" charset="0"/>
                <a:cs typeface="Times New Roman" panose="02020603050405020304" pitchFamily="18" charset="0"/>
              </a:rPr>
              <a:t>We have therefore opted for trans Frau and trans </a:t>
            </a:r>
            <a:r>
              <a:rPr lang="en-US" sz="1800" u="none" dirty="0" err="1">
                <a:solidFill>
                  <a:srgbClr val="0563C1"/>
                </a:solidFill>
                <a:effectLst/>
                <a:latin typeface="Calibri" panose="020F0502020204030204" pitchFamily="34" charset="0"/>
                <a:cs typeface="Times New Roman" panose="02020603050405020304" pitchFamily="18" charset="0"/>
              </a:rPr>
              <a:t>Sängerin</a:t>
            </a:r>
            <a:r>
              <a:rPr lang="en-US" sz="1800" u="none" dirty="0">
                <a:solidFill>
                  <a:srgbClr val="0563C1"/>
                </a:solidFill>
                <a:effectLst/>
                <a:latin typeface="Calibri" panose="020F0502020204030204" pitchFamily="34" charset="0"/>
                <a:cs typeface="Times New Roman" panose="02020603050405020304" pitchFamily="18" charset="0"/>
              </a:rPr>
              <a:t> in this text, on the basis that both prefix and adjective will be readily understood by students, and because it will be of interest to students to have an example of language change.</a:t>
            </a:r>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7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77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83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76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Higher</a:t>
            </a:r>
          </a:p>
          <a:p>
            <a:r>
              <a:rPr lang="en-GB" b="1" dirty="0"/>
              <a:t>Timing: 4 minutes</a:t>
            </a:r>
            <a:br>
              <a:rPr lang="en-GB" dirty="0"/>
            </a:br>
            <a:br>
              <a:rPr lang="en-GB" b="1" dirty="0"/>
            </a:br>
            <a:r>
              <a:rPr lang="en-GB" b="1" dirty="0"/>
              <a:t>Aim: </a:t>
            </a:r>
            <a:r>
              <a:rPr lang="en-GB" b="0" dirty="0"/>
              <a:t>to revise the singular of weak and strong verbs in the imperfect tense. </a:t>
            </a:r>
            <a:br>
              <a:rPr lang="en-GB" dirty="0"/>
            </a:br>
            <a:br>
              <a:rPr lang="en-GB" dirty="0"/>
            </a:br>
            <a:r>
              <a:rPr lang="en-GB" b="1" dirty="0"/>
              <a:t>Procedure:</a:t>
            </a:r>
          </a:p>
          <a:p>
            <a:pPr marL="0" indent="0">
              <a:buNone/>
            </a:pPr>
            <a:r>
              <a:rPr lang="en-GB" dirty="0"/>
              <a:t>Click through the explanation.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70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Higher</a:t>
            </a:r>
          </a:p>
          <a:p>
            <a:r>
              <a:rPr lang="en-GB" b="1" dirty="0"/>
              <a:t>Timing: 4 minutes</a:t>
            </a:r>
            <a:br>
              <a:rPr lang="en-GB" dirty="0"/>
            </a:br>
            <a:br>
              <a:rPr lang="en-GB" b="1" dirty="0"/>
            </a:br>
            <a:r>
              <a:rPr lang="en-GB" b="1" dirty="0"/>
              <a:t>Aim: </a:t>
            </a:r>
            <a:r>
              <a:rPr lang="en-GB" b="0" dirty="0"/>
              <a:t>to learn how to form the plural of weak and strong verbs in the imperfect tense. </a:t>
            </a:r>
            <a:br>
              <a:rPr lang="en-GB" dirty="0"/>
            </a:br>
            <a:br>
              <a:rPr lang="en-GB" dirty="0"/>
            </a:br>
            <a:r>
              <a:rPr lang="en-GB" b="1" dirty="0"/>
              <a:t>Procedure:</a:t>
            </a:r>
          </a:p>
          <a:p>
            <a:pPr marL="0" indent="0">
              <a:buNone/>
            </a:pPr>
            <a:r>
              <a:rPr lang="en-GB" dirty="0"/>
              <a:t>Click through the explanation.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62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Higher</a:t>
            </a:r>
          </a:p>
          <a:p>
            <a:r>
              <a:rPr lang="en-GB" b="1" dirty="0"/>
              <a:t>Timing: 8 minutes</a:t>
            </a:r>
            <a:br>
              <a:rPr lang="en-GB" dirty="0"/>
            </a:br>
            <a:br>
              <a:rPr lang="en-GB" b="1" dirty="0"/>
            </a:br>
            <a:r>
              <a:rPr lang="en-GB" b="1" dirty="0"/>
              <a:t>Aim: </a:t>
            </a:r>
            <a:r>
              <a:rPr lang="en-GB" b="0" dirty="0"/>
              <a:t>to practise aural distinction between </a:t>
            </a:r>
            <a:r>
              <a:rPr lang="en-GB" b="0" i="1" dirty="0" err="1"/>
              <a:t>ihr</a:t>
            </a:r>
            <a:r>
              <a:rPr lang="en-GB" b="0" dirty="0"/>
              <a:t> and </a:t>
            </a:r>
            <a:r>
              <a:rPr lang="en-GB" b="0" i="1" dirty="0" err="1"/>
              <a:t>sie</a:t>
            </a:r>
            <a:r>
              <a:rPr lang="en-GB" b="0" i="1" dirty="0"/>
              <a:t> </a:t>
            </a:r>
            <a:r>
              <a:rPr lang="en-GB" b="0" dirty="0"/>
              <a:t>imperfect forms. </a:t>
            </a:r>
            <a:br>
              <a:rPr lang="en-GB" dirty="0"/>
            </a:br>
            <a:br>
              <a:rPr lang="en-GB" dirty="0"/>
            </a:br>
            <a:r>
              <a:rPr lang="en-GB" b="1" dirty="0"/>
              <a:t>Procedure:</a:t>
            </a:r>
          </a:p>
          <a:p>
            <a:pPr marL="0" indent="0">
              <a:buNone/>
            </a:pPr>
            <a:r>
              <a:rPr lang="en-GB" dirty="0"/>
              <a:t>1. Explain the task. Martin is writing an update for an online forum for trans youth.</a:t>
            </a:r>
          </a:p>
          <a:p>
            <a:pPr marL="0" indent="0">
              <a:buNone/>
            </a:pPr>
            <a:r>
              <a:rPr lang="en-GB" dirty="0"/>
              <a:t>2. If they are writing about their parents they will use </a:t>
            </a:r>
            <a:r>
              <a:rPr lang="en-GB" i="1" dirty="0" err="1"/>
              <a:t>sie</a:t>
            </a:r>
            <a:r>
              <a:rPr lang="en-GB" i="1" dirty="0"/>
              <a:t> </a:t>
            </a:r>
            <a:r>
              <a:rPr lang="en-GB" i="0" dirty="0"/>
              <a:t>verb endings, and if they are writing to their friends they will use </a:t>
            </a:r>
            <a:r>
              <a:rPr lang="en-GB" i="1" dirty="0" err="1"/>
              <a:t>ihr</a:t>
            </a:r>
            <a:r>
              <a:rPr lang="en-GB" i="1" dirty="0"/>
              <a:t> </a:t>
            </a:r>
            <a:r>
              <a:rPr lang="en-GB" i="0" dirty="0"/>
              <a:t>verb endings. </a:t>
            </a:r>
          </a:p>
          <a:p>
            <a:pPr marL="0" indent="0">
              <a:buNone/>
            </a:pPr>
            <a:r>
              <a:rPr lang="en-GB" i="0" dirty="0"/>
              <a:t>3. </a:t>
            </a:r>
            <a:r>
              <a:rPr lang="en-GB" dirty="0"/>
              <a:t>Click the on the audio buttons to play the sentences. The pronouns in the audio are bleeped out. Based on the form of the verb, students select either </a:t>
            </a:r>
            <a:r>
              <a:rPr lang="en-GB" i="1" dirty="0" err="1"/>
              <a:t>ihr</a:t>
            </a:r>
            <a:r>
              <a:rPr lang="en-GB" i="1" dirty="0"/>
              <a:t> </a:t>
            </a:r>
            <a:r>
              <a:rPr lang="en-GB" dirty="0"/>
              <a:t>or </a:t>
            </a:r>
            <a:r>
              <a:rPr lang="en-GB" i="1" dirty="0" err="1"/>
              <a:t>sie</a:t>
            </a:r>
            <a:r>
              <a:rPr lang="en-GB" dirty="0"/>
              <a:t>. </a:t>
            </a:r>
          </a:p>
          <a:p>
            <a:r>
              <a:rPr lang="en-GB" dirty="0"/>
              <a:t>4. Click to reveal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br>
              <a:rPr lang="en-GB" dirty="0"/>
            </a:br>
            <a:r>
              <a:rPr lang="de-DE" dirty="0"/>
              <a:t>1. </a:t>
            </a:r>
            <a:r>
              <a:rPr lang="de-DE" sz="1200" dirty="0">
                <a:solidFill>
                  <a:srgbClr val="525050"/>
                </a:solidFill>
              </a:rPr>
              <a:t>Vor einem Jahr begannt [ihr], mich Martin zu nennen.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2. [Ihr] dachtet, ich sollte es meinen Eltern erzählen.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3. [Meine Eltern] entschieden sich, mich zu unterstützen.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4. [Sie] lernten viel über mich.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5. [Sie] gingen zur Schule und sprachen mit meinen Lehrern.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525050"/>
                </a:solidFill>
              </a:rPr>
              <a:t>6. [</a:t>
            </a:r>
            <a:r>
              <a:rPr lang="en-GB" sz="1200" dirty="0" err="1">
                <a:solidFill>
                  <a:srgbClr val="525050"/>
                </a:solidFill>
              </a:rPr>
              <a:t>Ihr</a:t>
            </a:r>
            <a:r>
              <a:rPr lang="en-GB" sz="1200" dirty="0">
                <a:solidFill>
                  <a:srgbClr val="525050"/>
                </a:solidFill>
              </a:rPr>
              <a:t>] </a:t>
            </a:r>
            <a:r>
              <a:rPr lang="en-GB" sz="1200" dirty="0" err="1">
                <a:solidFill>
                  <a:srgbClr val="525050"/>
                </a:solidFill>
              </a:rPr>
              <a:t>glaubtet</a:t>
            </a:r>
            <a:r>
              <a:rPr lang="en-GB" sz="1200" dirty="0">
                <a:solidFill>
                  <a:srgbClr val="525050"/>
                </a:solidFill>
              </a:rPr>
              <a:t> an </a:t>
            </a:r>
            <a:r>
              <a:rPr lang="en-GB" sz="1200" dirty="0" err="1">
                <a:solidFill>
                  <a:srgbClr val="525050"/>
                </a:solidFill>
              </a:rPr>
              <a:t>mich.</a:t>
            </a:r>
            <a:endParaRPr lang="en-GB" sz="1200" dirty="0">
              <a:solidFill>
                <a:srgbClr val="525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25050"/>
                </a:solidFill>
              </a:rPr>
              <a:t>7. </a:t>
            </a:r>
            <a:r>
              <a:rPr lang="en-GB" sz="1200" dirty="0" err="1">
                <a:solidFill>
                  <a:srgbClr val="525050"/>
                </a:solidFill>
              </a:rPr>
              <a:t>Vor</a:t>
            </a:r>
            <a:r>
              <a:rPr lang="en-GB" sz="1200" dirty="0">
                <a:solidFill>
                  <a:srgbClr val="525050"/>
                </a:solidFill>
              </a:rPr>
              <a:t> </a:t>
            </a:r>
            <a:r>
              <a:rPr lang="en-GB" sz="1200" dirty="0" err="1">
                <a:solidFill>
                  <a:srgbClr val="525050"/>
                </a:solidFill>
              </a:rPr>
              <a:t>zwei</a:t>
            </a:r>
            <a:r>
              <a:rPr lang="en-GB" sz="1200" dirty="0">
                <a:solidFill>
                  <a:srgbClr val="525050"/>
                </a:solidFill>
              </a:rPr>
              <a:t> </a:t>
            </a:r>
            <a:r>
              <a:rPr lang="en-GB" sz="1200" dirty="0" err="1">
                <a:solidFill>
                  <a:srgbClr val="525050"/>
                </a:solidFill>
              </a:rPr>
              <a:t>Monaten</a:t>
            </a:r>
            <a:r>
              <a:rPr lang="en-GB" sz="1200" dirty="0">
                <a:solidFill>
                  <a:srgbClr val="525050"/>
                </a:solidFill>
              </a:rPr>
              <a:t> </a:t>
            </a:r>
            <a:r>
              <a:rPr lang="en-GB" sz="1200" dirty="0" err="1">
                <a:solidFill>
                  <a:srgbClr val="525050"/>
                </a:solidFill>
              </a:rPr>
              <a:t>zogen</a:t>
            </a:r>
            <a:r>
              <a:rPr lang="en-GB" sz="1200" dirty="0">
                <a:solidFill>
                  <a:srgbClr val="525050"/>
                </a:solidFill>
              </a:rPr>
              <a:t> [</a:t>
            </a:r>
            <a:r>
              <a:rPr lang="en-GB" sz="1200" dirty="0" err="1">
                <a:solidFill>
                  <a:srgbClr val="525050"/>
                </a:solidFill>
              </a:rPr>
              <a:t>meine</a:t>
            </a:r>
            <a:r>
              <a:rPr lang="en-GB" sz="1200" dirty="0">
                <a:solidFill>
                  <a:srgbClr val="525050"/>
                </a:solidFill>
              </a:rPr>
              <a:t> </a:t>
            </a:r>
            <a:r>
              <a:rPr lang="en-GB" sz="1200" dirty="0" err="1">
                <a:solidFill>
                  <a:srgbClr val="525050"/>
                </a:solidFill>
              </a:rPr>
              <a:t>Eltern</a:t>
            </a:r>
            <a:r>
              <a:rPr lang="en-GB" sz="1200" dirty="0">
                <a:solidFill>
                  <a:srgbClr val="525050"/>
                </a:solidFill>
              </a:rPr>
              <a:t>] </a:t>
            </a:r>
            <a:r>
              <a:rPr lang="en-GB" sz="1200" dirty="0" err="1">
                <a:solidFill>
                  <a:srgbClr val="525050"/>
                </a:solidFill>
              </a:rPr>
              <a:t>nach</a:t>
            </a:r>
            <a:r>
              <a:rPr lang="en-GB" sz="1200" dirty="0">
                <a:solidFill>
                  <a:srgbClr val="525050"/>
                </a:solidFill>
              </a:rPr>
              <a:t> Berlin.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25050"/>
                </a:solidFill>
              </a:rPr>
              <a:t>8. [Sie] </a:t>
            </a:r>
            <a:r>
              <a:rPr lang="en-GB" sz="1200" dirty="0" err="1">
                <a:solidFill>
                  <a:srgbClr val="525050"/>
                </a:solidFill>
              </a:rPr>
              <a:t>ließen</a:t>
            </a:r>
            <a:r>
              <a:rPr lang="en-GB" sz="1200" dirty="0">
                <a:solidFill>
                  <a:srgbClr val="525050"/>
                </a:solidFill>
              </a:rPr>
              <a:t> </a:t>
            </a:r>
            <a:r>
              <a:rPr lang="en-GB" sz="1200" dirty="0" err="1">
                <a:solidFill>
                  <a:srgbClr val="525050"/>
                </a:solidFill>
              </a:rPr>
              <a:t>meine</a:t>
            </a:r>
            <a:r>
              <a:rPr lang="en-GB" sz="1200" dirty="0">
                <a:solidFill>
                  <a:srgbClr val="525050"/>
                </a:solidFill>
              </a:rPr>
              <a:t> </a:t>
            </a:r>
            <a:r>
              <a:rPr lang="en-GB" sz="1200" dirty="0" err="1">
                <a:solidFill>
                  <a:srgbClr val="525050"/>
                </a:solidFill>
              </a:rPr>
              <a:t>neuen</a:t>
            </a:r>
            <a:r>
              <a:rPr lang="en-GB" sz="1200" dirty="0">
                <a:solidFill>
                  <a:srgbClr val="525050"/>
                </a:solidFill>
              </a:rPr>
              <a:t> Lehrer </a:t>
            </a:r>
            <a:r>
              <a:rPr lang="en-GB" sz="1200" dirty="0" err="1">
                <a:solidFill>
                  <a:srgbClr val="525050"/>
                </a:solidFill>
              </a:rPr>
              <a:t>wissen</a:t>
            </a:r>
            <a:r>
              <a:rPr lang="en-GB" sz="1200" dirty="0">
                <a:solidFill>
                  <a:srgbClr val="525050"/>
                </a:solidFill>
              </a:rPr>
              <a:t>, </a:t>
            </a:r>
            <a:r>
              <a:rPr lang="en-GB" sz="1200" dirty="0" err="1">
                <a:solidFill>
                  <a:srgbClr val="525050"/>
                </a:solidFill>
              </a:rPr>
              <a:t>dass</a:t>
            </a:r>
            <a:r>
              <a:rPr lang="en-GB" sz="1200" dirty="0">
                <a:solidFill>
                  <a:srgbClr val="525050"/>
                </a:solidFill>
              </a:rPr>
              <a:t> ich </a:t>
            </a:r>
            <a:r>
              <a:rPr lang="en-GB" sz="1200" dirty="0" err="1">
                <a:solidFill>
                  <a:srgbClr val="525050"/>
                </a:solidFill>
              </a:rPr>
              <a:t>jetzt</a:t>
            </a:r>
            <a:r>
              <a:rPr lang="en-GB" sz="1200" dirty="0">
                <a:solidFill>
                  <a:srgbClr val="525050"/>
                </a:solidFill>
              </a:rPr>
              <a:t> Martin bin.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25050"/>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930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Higher</a:t>
            </a:r>
          </a:p>
          <a:p>
            <a:r>
              <a:rPr lang="en-GB" b="1" dirty="0"/>
              <a:t>Timing: 8 minutes</a:t>
            </a:r>
            <a:br>
              <a:rPr lang="en-GB" dirty="0"/>
            </a:br>
            <a:br>
              <a:rPr lang="en-GB" b="1" dirty="0"/>
            </a:br>
            <a:r>
              <a:rPr lang="en-GB" b="1" dirty="0"/>
              <a:t>Aim: </a:t>
            </a:r>
            <a:r>
              <a:rPr lang="en-GB" b="0" dirty="0"/>
              <a:t>to distinguish between singular and plural forms of the imperfect. </a:t>
            </a:r>
            <a:br>
              <a:rPr lang="en-GB" dirty="0"/>
            </a:br>
            <a:br>
              <a:rPr lang="en-GB" dirty="0"/>
            </a:br>
            <a:r>
              <a:rPr lang="en-GB" b="1" dirty="0"/>
              <a:t>Procedure:</a:t>
            </a:r>
          </a:p>
          <a:p>
            <a:pPr marL="0" indent="0">
              <a:buNone/>
            </a:pPr>
            <a:r>
              <a:rPr lang="en-GB" dirty="0"/>
              <a:t>1. Explain the task. Martin is writing their diary. Names and pronouns have been blanked out so that students must look at the conjugation of the first verb in the sentence and use their knowledge of the imperfect to decide which of the two verbs in bold to use.</a:t>
            </a:r>
          </a:p>
          <a:p>
            <a:r>
              <a:rPr lang="en-GB" dirty="0"/>
              <a:t>2. Click to reveal the names and pronouns and the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8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H+F</a:t>
            </a:r>
          </a:p>
          <a:p>
            <a:r>
              <a:rPr lang="en-GB" b="1" dirty="0"/>
              <a:t>Timing: 4 minutes</a:t>
            </a:r>
            <a:br>
              <a:rPr lang="en-GB" dirty="0"/>
            </a:br>
            <a:br>
              <a:rPr lang="en-GB" b="1" dirty="0"/>
            </a:br>
            <a:r>
              <a:rPr lang="en-GB" b="1" dirty="0"/>
              <a:t>Aim: </a:t>
            </a:r>
            <a:r>
              <a:rPr lang="en-GB" b="0" dirty="0"/>
              <a:t>to practise listening comprehension of an authentic video. </a:t>
            </a:r>
            <a:br>
              <a:rPr lang="en-GB" dirty="0"/>
            </a:br>
            <a:br>
              <a:rPr lang="en-GB" dirty="0"/>
            </a:br>
            <a:r>
              <a:rPr lang="en-GB" b="1" dirty="0"/>
              <a:t>Procedure:</a:t>
            </a:r>
          </a:p>
          <a:p>
            <a:pPr marL="228600" indent="-228600">
              <a:buAutoNum type="arabicPeriod"/>
            </a:pPr>
            <a:r>
              <a:rPr lang="en-GB" dirty="0"/>
              <a:t>The teacher clicks on the three YouTube links below to play the excerpts. They pause the video at the time stamps listed next to each clip. As these are authentic excerpts, there are some words which will be unfamiliar to students. However, we believe this won’t affect comprehension in general, as the vast majority of the vocabulary and grammar should be familiar to them.</a:t>
            </a:r>
          </a:p>
          <a:p>
            <a:pPr marL="228600" indent="-228600">
              <a:buAutoNum type="arabicPeriod"/>
            </a:pPr>
            <a:r>
              <a:rPr lang="en-GB" dirty="0"/>
              <a:t>Students watch the video and then suggest in English facts that they know about Sophia.</a:t>
            </a:r>
          </a:p>
          <a:p>
            <a:pPr marL="228600" indent="-228600">
              <a:buAutoNum type="arabicPeriod"/>
            </a:pPr>
            <a:r>
              <a:rPr lang="en-GB" dirty="0"/>
              <a:t>Click to reveal answers.</a:t>
            </a:r>
          </a:p>
          <a:p>
            <a:pPr marL="228600" indent="-228600">
              <a:buAutoNum type="arabicPeriod"/>
            </a:pPr>
            <a:endParaRPr lang="en-GB" dirty="0">
              <a:hlinkClick r:id="rId3"/>
            </a:endParaRPr>
          </a:p>
          <a:p>
            <a:pPr marL="0" indent="0">
              <a:buNone/>
            </a:pPr>
            <a:r>
              <a:rPr lang="en-GB" dirty="0">
                <a:hlinkClick r:id="rId3"/>
              </a:rPr>
              <a:t>https://youtu.be/4rFSotQ-RSo?t=15</a:t>
            </a:r>
            <a:r>
              <a:rPr lang="en-GB" dirty="0"/>
              <a:t> 00:15- 00:30</a:t>
            </a:r>
          </a:p>
          <a:p>
            <a:endParaRPr lang="en-GB" dirty="0"/>
          </a:p>
          <a:p>
            <a:r>
              <a:rPr lang="en-GB" dirty="0">
                <a:hlinkClick r:id="rId4"/>
              </a:rPr>
              <a:t>https://youtu.be/4rFSotQ-RSo?t=1030</a:t>
            </a:r>
            <a:r>
              <a:rPr lang="en-GB" dirty="0"/>
              <a:t> 17:10 – 17:25</a:t>
            </a:r>
          </a:p>
          <a:p>
            <a:endParaRPr lang="en-GB" dirty="0"/>
          </a:p>
          <a:p>
            <a:r>
              <a:rPr lang="en-GB" dirty="0">
                <a:hlinkClick r:id="rId5"/>
              </a:rPr>
              <a:t>https://youtu.be/4rFSotQ-RSo?t=1057</a:t>
            </a:r>
            <a:r>
              <a:rPr lang="en-GB" dirty="0"/>
              <a:t> 17:33 – 17:52</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06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F+H</a:t>
            </a:r>
          </a:p>
          <a:p>
            <a:r>
              <a:rPr lang="en-GB" b="1" dirty="0"/>
              <a:t>Timing</a:t>
            </a:r>
            <a:r>
              <a:rPr lang="en-GB" dirty="0"/>
              <a:t>: 8 minutes (6 slides)</a:t>
            </a:r>
          </a:p>
          <a:p>
            <a:endParaRPr lang="en-GB" dirty="0"/>
          </a:p>
          <a:p>
            <a:r>
              <a:rPr lang="en-US" b="1" dirty="0"/>
              <a:t>Aim</a:t>
            </a:r>
            <a:r>
              <a:rPr lang="en-US" dirty="0"/>
              <a:t>: to </a:t>
            </a:r>
            <a:r>
              <a:rPr lang="en-US" dirty="0" err="1"/>
              <a:t>practise</a:t>
            </a:r>
            <a:r>
              <a:rPr lang="en-US" dirty="0"/>
              <a:t> productive (oral) recall of 18 words from this week’s revisited vocabulary</a:t>
            </a:r>
            <a:r>
              <a:rPr lang="en-US" baseline="0" dirty="0"/>
              <a:t> </a:t>
            </a:r>
            <a:r>
              <a:rPr lang="en-US" dirty="0"/>
              <a:t>within a given time. </a:t>
            </a:r>
          </a:p>
          <a:p>
            <a:endParaRPr lang="en-US" dirty="0"/>
          </a:p>
          <a:p>
            <a:r>
              <a:rPr lang="en-US" b="1" dirty="0"/>
              <a:t>Note: </a:t>
            </a:r>
            <a:r>
              <a:rPr lang="en-US" b="0" dirty="0"/>
              <a:t>each slide contains two foundation words and two higher words. The higher words are on the right-hand side and have a star next to them.</a:t>
            </a:r>
            <a:endParaRPr lang="en-US" b="1" dirty="0"/>
          </a:p>
          <a:p>
            <a:endParaRPr lang="en-US" b="1" dirty="0"/>
          </a:p>
          <a:p>
            <a:r>
              <a:rPr lang="en-US" b="1" dirty="0"/>
              <a:t>Procedure:</a:t>
            </a:r>
          </a:p>
          <a:p>
            <a:pPr marL="0" indent="0">
              <a:buFont typeface="+mj-lt"/>
              <a:buNone/>
            </a:pPr>
            <a:r>
              <a:rPr lang="en-US" dirty="0"/>
              <a:t>1. Higher students say all four words before 8 seconds elapse. Foundation students say the first two words.</a:t>
            </a:r>
          </a:p>
          <a:p>
            <a:pPr marL="0" indent="0">
              <a:buFont typeface="+mj-lt"/>
              <a:buNone/>
            </a:pPr>
            <a:r>
              <a:rPr lang="en-US" dirty="0"/>
              <a:t>2. Teachers click to reveal answers.</a:t>
            </a:r>
          </a:p>
          <a:p>
            <a:pPr marL="0" indent="0">
              <a:buFont typeface="+mj-lt"/>
              <a:buNone/>
            </a:pPr>
            <a:r>
              <a:rPr lang="en-US" dirty="0"/>
              <a:t>3. Repeat if additional practice needed.</a:t>
            </a:r>
          </a:p>
          <a:p>
            <a:r>
              <a:rPr lang="en-GB"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38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a:t>
            </a:r>
            <a:r>
              <a:rPr lang="en-GB" b="0" dirty="0"/>
              <a:t>to practise oral production of </a:t>
            </a:r>
            <a:r>
              <a:rPr lang="en-GB" dirty="0"/>
              <a:t>weak and strong verbs in the imperfect tense </a:t>
            </a:r>
            <a:r>
              <a:rPr lang="en-GB" b="0" dirty="0"/>
              <a:t>using the present tense text as a scaffold.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work in pairs.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turns away from the board. Click to reveal the first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reads the text aloud to student B, changing the verbs in bold to the imperfect tense.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listens and notes down three facts about Sophia in English. They turn back to the board to check their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turns away from the board. Click to reveal the second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swap roles.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the text written in the imperfect on the answer slide.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334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r>
              <a:rPr lang="en-GB" dirty="0"/>
              <a:t>: </a:t>
            </a:r>
            <a:r>
              <a:rPr lang="en-GB" b="0" dirty="0"/>
              <a:t>to practise oral production of </a:t>
            </a:r>
            <a:r>
              <a:rPr lang="en-GB" dirty="0"/>
              <a:t>the perfect tense </a:t>
            </a:r>
            <a:r>
              <a:rPr lang="en-GB" b="0" dirty="0"/>
              <a:t>using the present tense text as a scaffold.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This slide can also be used as a handout in a mixed-tier class.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work in pairs.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turns away from the board. Click to reveal the first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reads the text aloud to student B, changing the verbs in bold to the imperfect tense.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B listens and notes down three facts about Sophia in English. They turn back to the board to check their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 A turns away from the board. Click to reveal the second paragraph.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swap roles.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the text written in the perfect tense on the answer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93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Higher Answers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659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 Answers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70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0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[3/6]</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81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[4/6]</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[5/6]</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71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[6/6]</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39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recap knowledge of the imperfect tense with </a:t>
            </a:r>
            <a:r>
              <a:rPr lang="en-GB" b="0" i="1" dirty="0"/>
              <a:t>sein</a:t>
            </a:r>
            <a:r>
              <a:rPr lang="en-GB" b="0" dirty="0"/>
              <a:t>, </a:t>
            </a:r>
            <a:r>
              <a:rPr lang="en-GB" b="0" i="1" dirty="0" err="1"/>
              <a:t>haben</a:t>
            </a:r>
            <a:r>
              <a:rPr lang="en-GB" b="0" dirty="0"/>
              <a:t> and </a:t>
            </a:r>
            <a:r>
              <a:rPr lang="en-GB" b="0" i="1" dirty="0"/>
              <a:t>es gab</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dirty="0"/>
            </a:br>
            <a:r>
              <a:rPr lang="en-GB" dirty="0"/>
              <a:t>1. Click on the</a:t>
            </a:r>
            <a:r>
              <a:rPr lang="en-GB" baseline="0" dirty="0"/>
              <a:t> mouse to animate the explanation.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2. Elicit the English meanings for the imperfect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3. Clarify that the perfect tense sentences are not wrong, they are less common because the same meaning can be expressed in fewer words!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58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a:t>
            </a:r>
            <a:r>
              <a:rPr lang="en-GB" dirty="0"/>
              <a:t>: 12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if teaching a mixed ability class, this exercise can be completed as a handout while the board is used to teach higher grammar and exercises.</a:t>
            </a:r>
            <a:endParaRPr lang="en-GB" dirty="0"/>
          </a:p>
          <a:p>
            <a:endParaRPr lang="en-GB" dirty="0"/>
          </a:p>
          <a:p>
            <a:r>
              <a:rPr lang="en-GB" b="1" dirty="0"/>
              <a:t>Aim</a:t>
            </a:r>
            <a:r>
              <a:rPr lang="en-GB" dirty="0"/>
              <a:t>: to practise written /grammatical distinction between auxiliary verbs and the imperfect forms of </a:t>
            </a:r>
            <a:r>
              <a:rPr lang="en-GB" dirty="0" err="1"/>
              <a:t>haben</a:t>
            </a:r>
            <a:r>
              <a:rPr lang="en-GB" dirty="0"/>
              <a:t>, </a:t>
            </a:r>
            <a:r>
              <a:rPr lang="en-GB" dirty="0" err="1"/>
              <a:t>geben</a:t>
            </a:r>
            <a:r>
              <a:rPr lang="en-GB" dirty="0"/>
              <a:t> and sein.</a:t>
            </a:r>
          </a:p>
          <a:p>
            <a:endParaRPr lang="en-GB" dirty="0"/>
          </a:p>
          <a:p>
            <a:r>
              <a:rPr lang="en-GB" b="1" dirty="0"/>
              <a:t>Procedure</a:t>
            </a:r>
            <a:r>
              <a:rPr lang="en-GB" dirty="0"/>
              <a:t>:</a:t>
            </a:r>
          </a:p>
          <a:p>
            <a:pPr marL="228600" indent="-228600">
              <a:buAutoNum type="arabicPeriod"/>
            </a:pPr>
            <a:r>
              <a:rPr lang="en-GB" dirty="0"/>
              <a:t>Explain the task: Martin is describing the experience of transitioning, both with friends and with family.</a:t>
            </a:r>
          </a:p>
          <a:p>
            <a:pPr marL="228600" indent="-228600">
              <a:buAutoNum type="arabicPeriod"/>
            </a:pPr>
            <a:r>
              <a:rPr lang="en-GB" dirty="0"/>
              <a:t>Students decide whether they should fill the gaps with either an auxiliary verb or gab, </a:t>
            </a:r>
            <a:r>
              <a:rPr lang="en-GB" dirty="0" err="1"/>
              <a:t>hatte</a:t>
            </a:r>
            <a:r>
              <a:rPr lang="en-GB" dirty="0"/>
              <a:t> or war, based on whether there is a past participle in the sentence.</a:t>
            </a:r>
          </a:p>
          <a:p>
            <a:pPr marL="228600" indent="-228600">
              <a:buAutoNum type="arabicPeriod" startAt="3"/>
            </a:pPr>
            <a:r>
              <a:rPr lang="en-GB" dirty="0"/>
              <a:t>Click to correct and clarify any misunderstandings.</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Additional/extension task</a:t>
            </a:r>
            <a:r>
              <a:rPr lang="en-GB" dirty="0"/>
              <a:t>: </a:t>
            </a:r>
            <a:r>
              <a:rPr lang="en-GB" b="0" dirty="0"/>
              <a:t>This is an optional extra exercise in case foundation students need more exercises while higher students are learning their new grammar. It could also be used as a homework, or an extra task for higher students to give them more practice using </a:t>
            </a:r>
            <a:r>
              <a:rPr lang="en-GB" b="0" dirty="0" err="1"/>
              <a:t>hatte</a:t>
            </a:r>
            <a:r>
              <a:rPr lang="en-GB" b="0" dirty="0"/>
              <a:t>, war, and gab in perfect tense texts.</a:t>
            </a:r>
          </a:p>
          <a:p>
            <a:br>
              <a:rPr lang="en-GB" dirty="0"/>
            </a:br>
            <a:r>
              <a:rPr lang="en-GB" b="1" dirty="0"/>
              <a:t>Aim</a:t>
            </a:r>
            <a:r>
              <a:rPr lang="en-GB" dirty="0"/>
              <a:t>: to practise translating verbs in the past tense into English, with meaning “did” rather than “have done”; to practise using </a:t>
            </a:r>
            <a:r>
              <a:rPr lang="en-GB" dirty="0" err="1"/>
              <a:t>hatte</a:t>
            </a:r>
            <a:r>
              <a:rPr lang="en-GB" dirty="0"/>
              <a:t>, war, and gab in the perfect tense.</a:t>
            </a:r>
          </a:p>
          <a:p>
            <a:endParaRPr lang="en-GB" dirty="0"/>
          </a:p>
          <a:p>
            <a:r>
              <a:rPr lang="en-GB" b="1" dirty="0"/>
              <a:t>Procedure:</a:t>
            </a:r>
            <a:r>
              <a:rPr lang="en-GB" dirty="0"/>
              <a:t> </a:t>
            </a:r>
          </a:p>
          <a:p>
            <a:pPr marL="228600" indent="-228600">
              <a:buAutoNum type="arabicPeriod"/>
            </a:pPr>
            <a:r>
              <a:rPr lang="en-GB" dirty="0"/>
              <a:t>Students use the text (with the answers revealed) and translate it into English.</a:t>
            </a:r>
          </a:p>
          <a:p>
            <a:pPr marL="228600" indent="-228600">
              <a:buAutoNum type="arabicPeriod"/>
            </a:pPr>
            <a:r>
              <a:rPr lang="en-GB" dirty="0"/>
              <a:t>Use the following slide to provide a suggested translation.</a:t>
            </a:r>
          </a:p>
          <a:p>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894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239966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706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94533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377846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734538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421718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86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8218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4363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21089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93281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05607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1200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18565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2550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33.png"/><Relationship Id="rId7" Type="http://schemas.openxmlformats.org/officeDocument/2006/relationships/audio" Target="../media/audio4.wav"/><Relationship Id="rId12" Type="http://schemas.openxmlformats.org/officeDocument/2006/relationships/image" Target="../media/image26.gi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6.gif"/><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gi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BAED374-6951-64E5-D6BB-7D99DBFDC35C}"/>
              </a:ext>
            </a:extLst>
          </p:cNvPr>
          <p:cNvSpPr>
            <a:spLocks noGrp="1"/>
          </p:cNvSpPr>
          <p:nvPr>
            <p:ph type="body" sz="quarter" idx="12"/>
          </p:nvPr>
        </p:nvSpPr>
        <p:spPr>
          <a:xfrm>
            <a:off x="363538" y="5329486"/>
            <a:ext cx="2974975" cy="1154112"/>
          </a:xfrm>
        </p:spPr>
        <p:txBody>
          <a:bodyPr>
            <a:normAutofit fontScale="62500" lnSpcReduction="20000"/>
          </a:bodyPr>
          <a:lstStyle/>
          <a:p>
            <a:r>
              <a:rPr lang="en-GB" sz="2400" dirty="0"/>
              <a:t>Charlotte Moss / Janine Turner</a:t>
            </a:r>
          </a:p>
          <a:p>
            <a:pPr rtl="0">
              <a:lnSpc>
                <a:spcPct val="120000"/>
              </a:lnSpc>
              <a:spcBef>
                <a:spcPts val="0"/>
              </a:spcBef>
              <a:spcAft>
                <a:spcPts val="0"/>
              </a:spcAft>
            </a:pPr>
            <a:endParaRPr lang="en-GB" sz="2400" b="0" dirty="0">
              <a:effectLst/>
            </a:endParaRPr>
          </a:p>
          <a:p>
            <a:pPr rtl="0">
              <a:lnSpc>
                <a:spcPct val="120000"/>
              </a:lnSpc>
              <a:spcBef>
                <a:spcPts val="0"/>
              </a:spcBef>
              <a:spcAft>
                <a:spcPts val="0"/>
              </a:spcAft>
            </a:pPr>
            <a:r>
              <a:rPr lang="en-GB" sz="2400" b="0" dirty="0">
                <a:effectLst/>
              </a:rPr>
              <a:t>Artwork: Steve Clarke</a:t>
            </a:r>
          </a:p>
          <a:p>
            <a:pPr rtl="0">
              <a:lnSpc>
                <a:spcPct val="120000"/>
              </a:lnSpc>
              <a:spcBef>
                <a:spcPts val="0"/>
              </a:spcBef>
              <a:spcAft>
                <a:spcPts val="0"/>
              </a:spcAft>
            </a:pPr>
            <a:r>
              <a:rPr lang="en-GB" sz="2400" b="0" dirty="0">
                <a:effectLst/>
              </a:rPr>
              <a:t>Date updated</a:t>
            </a:r>
            <a:r>
              <a:rPr lang="en-GB" sz="2400" b="0">
                <a:effectLst/>
              </a:rPr>
              <a:t>: </a:t>
            </a:r>
            <a:r>
              <a:rPr lang="en-GB"/>
              <a:t>8</a:t>
            </a:r>
            <a:r>
              <a:rPr lang="en-GB" sz="2400" b="0">
                <a:effectLst/>
              </a:rPr>
              <a:t>/1/2023</a:t>
            </a:r>
            <a:endParaRPr lang="en-GB" sz="2400" b="0" dirty="0">
              <a:effectLst/>
            </a:endParaRPr>
          </a:p>
          <a:p>
            <a:endParaRPr lang="en-GB" dirty="0"/>
          </a:p>
        </p:txBody>
      </p:sp>
      <p:sp>
        <p:nvSpPr>
          <p:cNvPr id="8" name="Text Placeholder 3">
            <a:extLst>
              <a:ext uri="{FF2B5EF4-FFF2-40B4-BE49-F238E27FC236}">
                <a16:creationId xmlns:a16="http://schemas.microsoft.com/office/drawing/2014/main" id="{1F6AF9A8-DBE0-4752-C280-D1960F5099CC}"/>
              </a:ext>
            </a:extLst>
          </p:cNvPr>
          <p:cNvSpPr txBox="1">
            <a:spLocks/>
          </p:cNvSpPr>
          <p:nvPr/>
        </p:nvSpPr>
        <p:spPr>
          <a:xfrm>
            <a:off x="363538" y="1952624"/>
            <a:ext cx="6640512" cy="1476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5400" b="1"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000" b="1" i="0" u="none" strike="noStrike" kern="1200" cap="none" spc="0" normalizeH="0" baseline="0" noProof="0" dirty="0" err="1">
                <a:ln>
                  <a:noFill/>
                </a:ln>
                <a:solidFill>
                  <a:srgbClr val="3D3C3C"/>
                </a:solidFill>
                <a:effectLst/>
                <a:uLnTx/>
                <a:uFillTx/>
                <a:latin typeface="Century Gothic" panose="020B0502020202020204" pitchFamily="34" charset="0"/>
                <a:ea typeface="+mn-ea"/>
                <a:cs typeface="+mn-cs"/>
              </a:rPr>
              <a:t>Identität</a:t>
            </a:r>
            <a:endParaRPr kumimoji="0" lang="en-GB" sz="5000" b="1" i="0" u="none" strike="noStrike" kern="1200" cap="none" spc="0" normalizeH="0" baseline="0" noProof="0" dirty="0">
              <a:ln>
                <a:noFill/>
              </a:ln>
              <a:solidFill>
                <a:srgbClr val="3D3C3C"/>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srgbClr val="3D3C3C"/>
                </a:solidFill>
                <a:effectLst/>
                <a:uLnTx/>
                <a:uFillTx/>
                <a:latin typeface="Century Gothic" panose="020B0502020202020204" pitchFamily="34" charset="0"/>
                <a:ea typeface="+mn-ea"/>
                <a:cs typeface="+mn-cs"/>
              </a:rPr>
              <a:t>Transgender in Deutschland</a:t>
            </a:r>
          </a:p>
        </p:txBody>
      </p:sp>
      <p:sp>
        <p:nvSpPr>
          <p:cNvPr id="9" name="Text Placeholder 2">
            <a:extLst>
              <a:ext uri="{FF2B5EF4-FFF2-40B4-BE49-F238E27FC236}">
                <a16:creationId xmlns:a16="http://schemas.microsoft.com/office/drawing/2014/main" id="{CE637094-7101-C87F-052F-F09772818EB4}"/>
              </a:ext>
            </a:extLst>
          </p:cNvPr>
          <p:cNvSpPr>
            <a:spLocks noGrp="1"/>
          </p:cNvSpPr>
          <p:nvPr>
            <p:ph type="body" sz="quarter" idx="13"/>
          </p:nvPr>
        </p:nvSpPr>
        <p:spPr>
          <a:xfrm>
            <a:off x="363538" y="3429000"/>
            <a:ext cx="4864546" cy="479394"/>
          </a:xfrm>
        </p:spPr>
        <p:txBody>
          <a:bodyPr>
            <a:normAutofit fontScale="92500"/>
          </a:bodyPr>
          <a:lstStyle/>
          <a:p>
            <a:pPr marL="0" lvl="0" indent="0" algn="l" rtl="0">
              <a:lnSpc>
                <a:spcPct val="90000"/>
              </a:lnSpc>
              <a:spcBef>
                <a:spcPts val="0"/>
              </a:spcBef>
              <a:spcAft>
                <a:spcPts val="0"/>
              </a:spcAft>
              <a:buClr>
                <a:schemeClr val="lt1"/>
              </a:buClr>
              <a:buSzPts val="2400"/>
              <a:buNone/>
            </a:pPr>
            <a:r>
              <a:rPr lang="en-GB" dirty="0"/>
              <a:t>Year 10 Term 1.1 Week 6 Lesson 2</a:t>
            </a:r>
          </a:p>
        </p:txBody>
      </p:sp>
    </p:spTree>
    <p:extLst>
      <p:ext uri="{BB962C8B-B14F-4D97-AF65-F5344CB8AC3E}">
        <p14:creationId xmlns:p14="http://schemas.microsoft.com/office/powerpoint/2010/main" val="330761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8F42-A249-7D27-ACC6-7846BC6F1B21}"/>
              </a:ext>
            </a:extLst>
          </p:cNvPr>
          <p:cNvSpPr>
            <a:spLocks noGrp="1"/>
          </p:cNvSpPr>
          <p:nvPr>
            <p:ph type="title"/>
          </p:nvPr>
        </p:nvSpPr>
        <p:spPr>
          <a:xfrm>
            <a:off x="-1" y="213557"/>
            <a:ext cx="5148197" cy="647577"/>
          </a:xfrm>
        </p:spPr>
        <p:txBody>
          <a:bodyPr/>
          <a:lstStyle/>
          <a:p>
            <a:r>
              <a:rPr lang="en-GB" dirty="0"/>
              <a:t>Ich </a:t>
            </a:r>
            <a:r>
              <a:rPr lang="en-GB" dirty="0" err="1"/>
              <a:t>heiße</a:t>
            </a:r>
            <a:r>
              <a:rPr lang="en-GB" dirty="0"/>
              <a:t> </a:t>
            </a:r>
            <a:r>
              <a:rPr lang="en-GB" dirty="0" err="1"/>
              <a:t>jetzt</a:t>
            </a:r>
            <a:r>
              <a:rPr lang="en-GB" dirty="0"/>
              <a:t> Martin</a:t>
            </a:r>
          </a:p>
        </p:txBody>
      </p:sp>
      <p:pic>
        <p:nvPicPr>
          <p:cNvPr id="7" name="Picture 4" descr="Book, Blank, Write, Writing, Pen, Blank Book, Paper">
            <a:extLst>
              <a:ext uri="{FF2B5EF4-FFF2-40B4-BE49-F238E27FC236}">
                <a16:creationId xmlns:a16="http://schemas.microsoft.com/office/drawing/2014/main" id="{260E6CBF-F5A1-F388-2D25-899791219248}"/>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14527" t="12417" r="16069" b="16236"/>
          <a:stretch/>
        </p:blipFill>
        <p:spPr bwMode="auto">
          <a:xfrm>
            <a:off x="76906" y="1512887"/>
            <a:ext cx="12012787" cy="48872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7B7FA-38A6-36A9-F038-2E53818A8B36}"/>
              </a:ext>
            </a:extLst>
          </p:cNvPr>
          <p:cNvSpPr txBox="1"/>
          <p:nvPr/>
        </p:nvSpPr>
        <p:spPr>
          <a:xfrm>
            <a:off x="676394" y="1956203"/>
            <a:ext cx="5406905" cy="204280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Last year there were no problems at school. My best friends quickly called me Martin. They thought I should speak with my parents about it. I did that</a:t>
            </a:r>
            <a:r>
              <a:rPr lang="en-GB" sz="2000" dirty="0">
                <a:solidFill>
                  <a:srgbClr val="525050"/>
                </a:solidFill>
                <a:latin typeface="Century Gothic"/>
                <a:ea typeface="Calibri" panose="020F0502020204030204" pitchFamily="34" charset="0"/>
                <a:cs typeface="Times New Roman" panose="02020603050405020304" pitchFamily="18" charset="0"/>
              </a:rPr>
              <a:t> and </a:t>
            </a:r>
            <a:r>
              <a:rPr lang="en-GB" sz="2000" dirty="0" err="1">
                <a:solidFill>
                  <a:srgbClr val="525050"/>
                </a:solidFill>
                <a:latin typeface="Century Gothic"/>
                <a:ea typeface="Calibri" panose="020F0502020204030204" pitchFamily="34" charset="0"/>
                <a:cs typeface="Times New Roman" panose="02020603050405020304" pitchFamily="18" charset="0"/>
              </a:rPr>
              <a:t>i</a:t>
            </a: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t was so nice because I got lots of support at home.</a:t>
            </a:r>
          </a:p>
        </p:txBody>
      </p:sp>
      <p:sp>
        <p:nvSpPr>
          <p:cNvPr id="11" name="TextBox 10">
            <a:extLst>
              <a:ext uri="{FF2B5EF4-FFF2-40B4-BE49-F238E27FC236}">
                <a16:creationId xmlns:a16="http://schemas.microsoft.com/office/drawing/2014/main" id="{A5946A43-C97A-0F89-AC44-72BD8548600A}"/>
              </a:ext>
            </a:extLst>
          </p:cNvPr>
          <p:cNvSpPr txBox="1"/>
          <p:nvPr/>
        </p:nvSpPr>
        <p:spPr>
          <a:xfrm>
            <a:off x="694497" y="4442321"/>
            <a:ext cx="5211003" cy="138416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My father and my mother knew how important it was. I answered their questions willingly and they learned a lot about me, Martin.</a:t>
            </a:r>
          </a:p>
        </p:txBody>
      </p:sp>
      <p:sp>
        <p:nvSpPr>
          <p:cNvPr id="13" name="TextBox 12">
            <a:extLst>
              <a:ext uri="{FF2B5EF4-FFF2-40B4-BE49-F238E27FC236}">
                <a16:creationId xmlns:a16="http://schemas.microsoft.com/office/drawing/2014/main" id="{69C7FDB2-1D9F-9854-0571-15DA615B3876}"/>
              </a:ext>
            </a:extLst>
          </p:cNvPr>
          <p:cNvSpPr txBox="1"/>
          <p:nvPr/>
        </p:nvSpPr>
        <p:spPr>
          <a:xfrm>
            <a:off x="6277096" y="2082401"/>
            <a:ext cx="5213110" cy="17134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Then my parents went into school. Here they spoke about the situation with my teacher. There were positive conversations. Their words made good sense.</a:t>
            </a:r>
          </a:p>
        </p:txBody>
      </p:sp>
      <p:sp>
        <p:nvSpPr>
          <p:cNvPr id="15" name="TextBox 14">
            <a:extLst>
              <a:ext uri="{FF2B5EF4-FFF2-40B4-BE49-F238E27FC236}">
                <a16:creationId xmlns:a16="http://schemas.microsoft.com/office/drawing/2014/main" id="{B9649A78-31A6-673C-6F50-E029CF0FCBB8}"/>
              </a:ext>
            </a:extLst>
          </p:cNvPr>
          <p:cNvSpPr txBox="1"/>
          <p:nvPr/>
        </p:nvSpPr>
        <p:spPr>
          <a:xfrm>
            <a:off x="6261102" y="4442321"/>
            <a:ext cx="5676901" cy="7255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Calibri" panose="020F0502020204030204" pitchFamily="34" charset="0"/>
                <a:cs typeface="Times New Roman" panose="02020603050405020304" pitchFamily="18" charset="0"/>
              </a:rPr>
              <a:t>Last month my parents moved to Berlin. I now live near Lukas.</a:t>
            </a:r>
          </a:p>
        </p:txBody>
      </p:sp>
      <p:sp>
        <p:nvSpPr>
          <p:cNvPr id="16" name="Rectangle: Rounded Corners 15">
            <a:extLst>
              <a:ext uri="{FF2B5EF4-FFF2-40B4-BE49-F238E27FC236}">
                <a16:creationId xmlns:a16="http://schemas.microsoft.com/office/drawing/2014/main" id="{0A1D9EAA-F15E-BA06-17FC-3A9928D45C18}"/>
              </a:ext>
            </a:extLst>
          </p:cNvPr>
          <p:cNvSpPr/>
          <p:nvPr/>
        </p:nvSpPr>
        <p:spPr>
          <a:xfrm>
            <a:off x="10456162" y="141653"/>
            <a:ext cx="1570386" cy="3456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übersetzen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7" name="Picture 16">
            <a:extLst>
              <a:ext uri="{FF2B5EF4-FFF2-40B4-BE49-F238E27FC236}">
                <a16:creationId xmlns:a16="http://schemas.microsoft.com/office/drawing/2014/main" id="{616E537A-78BE-B433-FA63-46B6C269BA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475" b="72045"/>
          <a:stretch/>
        </p:blipFill>
        <p:spPr>
          <a:xfrm>
            <a:off x="9176823" y="137801"/>
            <a:ext cx="1279339" cy="1297159"/>
          </a:xfrm>
          <a:prstGeom prst="rect">
            <a:avLst/>
          </a:prstGeom>
        </p:spPr>
      </p:pic>
    </p:spTree>
    <p:extLst>
      <p:ext uri="{BB962C8B-B14F-4D97-AF65-F5344CB8AC3E}">
        <p14:creationId xmlns:p14="http://schemas.microsoft.com/office/powerpoint/2010/main" val="107330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2505413" cy="647577"/>
          </a:xfrm>
        </p:spPr>
        <p:txBody>
          <a:bodyPr/>
          <a:lstStyle/>
          <a:p>
            <a:r>
              <a:rPr lang="en-GB" dirty="0"/>
              <a:t>Kim </a:t>
            </a:r>
            <a:r>
              <a:rPr lang="en-GB" dirty="0" err="1"/>
              <a:t>Petras</a:t>
            </a:r>
            <a:endParaRPr lang="en-GB" dirty="0"/>
          </a:p>
        </p:txBody>
      </p:sp>
      <p:sp>
        <p:nvSpPr>
          <p:cNvPr id="3" name="Text Placeholder 2">
            <a:extLst>
              <a:ext uri="{FF2B5EF4-FFF2-40B4-BE49-F238E27FC236}">
                <a16:creationId xmlns:a16="http://schemas.microsoft.com/office/drawing/2014/main" id="{9DA388B4-9E3C-A316-01AD-FB0A8409F156}"/>
              </a:ext>
            </a:extLst>
          </p:cNvPr>
          <p:cNvSpPr>
            <a:spLocks noGrp="1"/>
          </p:cNvSpPr>
          <p:nvPr>
            <p:ph type="body" sz="quarter" idx="10"/>
          </p:nvPr>
        </p:nvSpPr>
        <p:spPr>
          <a:xfrm>
            <a:off x="2608191" y="113433"/>
            <a:ext cx="7805809" cy="787026"/>
          </a:xfrm>
        </p:spPr>
        <p:txBody>
          <a:bodyPr>
            <a:normAutofit/>
          </a:bodyPr>
          <a:lstStyle/>
          <a:p>
            <a:r>
              <a:rPr lang="en-GB" dirty="0"/>
              <a:t>Read the texts and write them in the perfect tense, changing the words in bold.</a:t>
            </a:r>
          </a:p>
          <a:p>
            <a:endParaRPr lang="en-GB" dirty="0"/>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412670" y="978346"/>
            <a:ext cx="5563891" cy="5293755"/>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987432" y="1294301"/>
            <a:ext cx="4617953"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Kennt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ihr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das Lied „I don’t want it at all”? 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von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Petras</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eine deutsche </a:t>
            </a:r>
            <a:r>
              <a:rPr lang="en-GB" sz="2000" kern="0" dirty="0">
                <a:solidFill>
                  <a:srgbClr val="525050"/>
                </a:solidFill>
                <a:latin typeface="Century Gothic"/>
              </a:rPr>
              <a:t>trans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Sängerin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die in Los Angeles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lebt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Was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wissen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über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diese</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trans Frau?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786586" y="5862471"/>
            <a:ext cx="30196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Nokia621 -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Eigenes</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Werk</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CC BY-SA 4.0,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pic>
        <p:nvPicPr>
          <p:cNvPr id="28" name="Picture 27" descr="Kim Petras - Wikipedia">
            <a:extLst>
              <a:ext uri="{FF2B5EF4-FFF2-40B4-BE49-F238E27FC236}">
                <a16:creationId xmlns:a16="http://schemas.microsoft.com/office/drawing/2014/main" id="{1B0CFC2E-1EE1-3DF4-CB4A-BD5802DB3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076" y="3052093"/>
            <a:ext cx="1970824" cy="2606788"/>
          </a:xfrm>
          <a:prstGeom prst="rect">
            <a:avLst/>
          </a:prstGeom>
          <a:noFill/>
          <a:ln>
            <a:noFill/>
          </a:ln>
        </p:spPr>
      </p:pic>
      <p:sp>
        <p:nvSpPr>
          <p:cNvPr id="29" name="Rectangle: Rounded Corners 59">
            <a:extLst>
              <a:ext uri="{FF2B5EF4-FFF2-40B4-BE49-F238E27FC236}">
                <a16:creationId xmlns:a16="http://schemas.microsoft.com/office/drawing/2014/main" id="{DDC72E02-A177-9D6A-0DA3-8707D4BB49E6}"/>
              </a:ext>
            </a:extLst>
          </p:cNvPr>
          <p:cNvSpPr/>
          <p:nvPr/>
        </p:nvSpPr>
        <p:spPr>
          <a:xfrm>
            <a:off x="6218985" y="968826"/>
            <a:ext cx="5563891" cy="5293755"/>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348995" y="1172414"/>
            <a:ext cx="5566398" cy="52937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junges Kind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schon, dass sie kein Junge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Kims Mutter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hilft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wenn Kim alt genug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Viele Ärzte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nennen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und die Mutter verrückt*.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In der Schule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es nicht einfach für Kim.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Es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gibt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Jahre, die für Kim sogar sehr schlecht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sind</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zieht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sich in die Welt der Popmusik zurück.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2005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bringt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Stern-TV Kim in die Öffentlichkeit*.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trans Frau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macht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Musik in Amerika, denn Deutschland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findet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ihre Musik ˵zu Pop”.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59">
            <a:extLst>
              <a:ext uri="{FF2B5EF4-FFF2-40B4-BE49-F238E27FC236}">
                <a16:creationId xmlns:a16="http://schemas.microsoft.com/office/drawing/2014/main" id="{9A0435E4-8E6D-4142-A51C-9310D4E89AEC}"/>
              </a:ext>
            </a:extLst>
          </p:cNvPr>
          <p:cNvSpPr/>
          <p:nvPr/>
        </p:nvSpPr>
        <p:spPr>
          <a:xfrm>
            <a:off x="6170099" y="900459"/>
            <a:ext cx="5668416" cy="5420479"/>
          </a:xfrm>
          <a:prstGeom prst="roundRect">
            <a:avLst/>
          </a:prstGeom>
          <a:noFill/>
          <a:ln w="762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Rectangle: Rounded Corners 59">
            <a:extLst>
              <a:ext uri="{FF2B5EF4-FFF2-40B4-BE49-F238E27FC236}">
                <a16:creationId xmlns:a16="http://schemas.microsoft.com/office/drawing/2014/main" id="{089EB028-A7E3-4442-B677-EE3379EFF453}"/>
              </a:ext>
            </a:extLst>
          </p:cNvPr>
          <p:cNvSpPr/>
          <p:nvPr/>
        </p:nvSpPr>
        <p:spPr>
          <a:xfrm>
            <a:off x="363549" y="909984"/>
            <a:ext cx="5668416" cy="5420479"/>
          </a:xfrm>
          <a:prstGeom prst="roundRect">
            <a:avLst/>
          </a:prstGeom>
          <a:noFill/>
          <a:ln w="76200" cap="flat" cmpd="sng" algn="ctr">
            <a:solidFill>
              <a:schemeClr val="accent4">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6" name="Rectangle: Rounded Corners 6">
            <a:extLst>
              <a:ext uri="{FF2B5EF4-FFF2-40B4-BE49-F238E27FC236}">
                <a16:creationId xmlns:a16="http://schemas.microsoft.com/office/drawing/2014/main" id="{34DE84E6-40D4-4FE4-94DF-D4110FA0CCB1}"/>
              </a:ext>
            </a:extLst>
          </p:cNvPr>
          <p:cNvSpPr/>
          <p:nvPr/>
        </p:nvSpPr>
        <p:spPr>
          <a:xfrm>
            <a:off x="4470592" y="6336133"/>
            <a:ext cx="3245258" cy="49415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verrückt</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mad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4">
                    <a:lumMod val="20000"/>
                    <a:lumOff val="80000"/>
                  </a:schemeClr>
                </a:solidFill>
                <a:latin typeface="Century Gothic"/>
              </a:rPr>
              <a:t>*die </a:t>
            </a:r>
            <a:r>
              <a:rPr lang="en-GB" dirty="0" err="1">
                <a:solidFill>
                  <a:schemeClr val="accent4">
                    <a:lumMod val="20000"/>
                    <a:lumOff val="80000"/>
                  </a:schemeClr>
                </a:solidFill>
                <a:latin typeface="Century Gothic"/>
              </a:rPr>
              <a:t>Öffentlichkeit</a:t>
            </a:r>
            <a:r>
              <a:rPr lang="en-GB" dirty="0">
                <a:solidFill>
                  <a:schemeClr val="accent4">
                    <a:lumMod val="20000"/>
                    <a:lumOff val="80000"/>
                  </a:schemeClr>
                </a:solidFill>
                <a:latin typeface="Century Gothic"/>
              </a:rPr>
              <a:t> – public</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369731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3862347" cy="647577"/>
          </a:xfrm>
        </p:spPr>
        <p:txBody>
          <a:bodyPr>
            <a:normAutofit/>
          </a:bodyPr>
          <a:lstStyle/>
          <a:p>
            <a:r>
              <a:rPr lang="en-GB" dirty="0"/>
              <a:t>Andreas Krieger</a:t>
            </a:r>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279320" y="107366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Speech Bubble: Rectangle with Corners Rounded 56">
            <a:extLst>
              <a:ext uri="{FF2B5EF4-FFF2-40B4-BE49-F238E27FC236}">
                <a16:creationId xmlns:a16="http://schemas.microsoft.com/office/drawing/2014/main" id="{21AC326D-A2F1-1ED3-DDF8-EC0772773AAC}"/>
              </a:ext>
            </a:extLst>
          </p:cNvPr>
          <p:cNvSpPr/>
          <p:nvPr/>
        </p:nvSpPr>
        <p:spPr>
          <a:xfrm rot="5400000">
            <a:off x="532916" y="713765"/>
            <a:ext cx="5052811" cy="5674337"/>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713816" y="1155983"/>
            <a:ext cx="4691009"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525050"/>
                </a:solidFill>
                <a:effectLst/>
                <a:uLnTx/>
                <a:uFillTx/>
                <a:latin typeface="Century Gothic"/>
                <a:ea typeface="+mn-ea"/>
                <a:cs typeface="+mn-cs"/>
              </a:rPr>
              <a:t>Andreas Krieger ist 1965 in Ost-Berlin als Heidi Krieger zur Welt gekommen. Was wissen wir über diesen </a:t>
            </a:r>
            <a:r>
              <a:rPr lang="de-DE" sz="2000" kern="0" dirty="0">
                <a:solidFill>
                  <a:srgbClr val="525050"/>
                </a:solidFill>
                <a:latin typeface="Century Gothic"/>
              </a:rPr>
              <a:t>trans </a:t>
            </a:r>
            <a:r>
              <a:rPr kumimoji="0" lang="de-DE" sz="2000" b="0" i="0" u="none" strike="noStrike" kern="0" cap="none" spc="0" normalizeH="0" baseline="0" noProof="0" dirty="0">
                <a:ln>
                  <a:noFill/>
                </a:ln>
                <a:solidFill>
                  <a:srgbClr val="525050"/>
                </a:solidFill>
                <a:effectLst/>
                <a:uLnTx/>
                <a:uFillTx/>
                <a:latin typeface="Century Gothic"/>
                <a:ea typeface="+mn-ea"/>
                <a:cs typeface="+mn-cs"/>
              </a:rPr>
              <a:t>Mann?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572787" y="5459200"/>
            <a:ext cx="337887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Bundesarchiv</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Bild 183-1986-0826-036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Thieme</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Wolfgang / CC-BY-SA 3.0, CC BY-SA 3.0 de,</a:t>
            </a: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sp>
        <p:nvSpPr>
          <p:cNvPr id="29" name="Rectangle: Rounded Corners 59">
            <a:extLst>
              <a:ext uri="{FF2B5EF4-FFF2-40B4-BE49-F238E27FC236}">
                <a16:creationId xmlns:a16="http://schemas.microsoft.com/office/drawing/2014/main" id="{DDC72E02-A177-9D6A-0DA3-8707D4BB49E6}"/>
              </a:ext>
            </a:extLst>
          </p:cNvPr>
          <p:cNvSpPr/>
          <p:nvPr/>
        </p:nvSpPr>
        <p:spPr>
          <a:xfrm>
            <a:off x="6085635" y="106414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245131" y="1432319"/>
            <a:ext cx="510729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Als 13-Jährige*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Heidi Krieger sehr stark </a:t>
            </a:r>
            <a:r>
              <a:rPr lang="de-DE" dirty="0">
                <a:solidFill>
                  <a:srgbClr val="525050"/>
                </a:solidFill>
                <a:latin typeface="Century Gothic"/>
              </a:rPr>
              <a:t>und gut im</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In der DDR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denkt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man: Heidi ist noch besser, wenn sie noch stärker 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Heidi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nicht: ihre Trainer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geben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Testosteron.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Aber dann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sieht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sie: ihr Körper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kein Frauenkörper mehr.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tut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weh. 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will</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Geschlecht* selbst entscheiden.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viele Probleme als Frau.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fühlt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sich wie ein Mann.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1997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Krieger eine Operation und man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nennt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ihn Andreas Krieger.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5" name="Speech Bubble: Rectangle with Corners Rounded 56">
            <a:extLst>
              <a:ext uri="{FF2B5EF4-FFF2-40B4-BE49-F238E27FC236}">
                <a16:creationId xmlns:a16="http://schemas.microsoft.com/office/drawing/2014/main" id="{7398576C-A1B5-4505-CAA9-E175C0256359}"/>
              </a:ext>
            </a:extLst>
          </p:cNvPr>
          <p:cNvSpPr/>
          <p:nvPr/>
        </p:nvSpPr>
        <p:spPr>
          <a:xfrm rot="5400000">
            <a:off x="6333894" y="713765"/>
            <a:ext cx="5052811" cy="5674336"/>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pic>
        <p:nvPicPr>
          <p:cNvPr id="4" name="Picture 3" descr="A picture containing track and field, person, outdoor, person&#10;&#10;Description automatically generated">
            <a:extLst>
              <a:ext uri="{FF2B5EF4-FFF2-40B4-BE49-F238E27FC236}">
                <a16:creationId xmlns:a16="http://schemas.microsoft.com/office/drawing/2014/main" id="{B2D1E7F6-F2A8-972D-E910-64AB1E859E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6799" y="2547935"/>
            <a:ext cx="1954492" cy="2718441"/>
          </a:xfrm>
          <a:prstGeom prst="rect">
            <a:avLst/>
          </a:prstGeom>
          <a:noFill/>
          <a:ln>
            <a:noFill/>
          </a:ln>
        </p:spPr>
      </p:pic>
      <p:sp>
        <p:nvSpPr>
          <p:cNvPr id="3" name="Speech Bubble: Rectangle with Corners Rounded 2">
            <a:extLst>
              <a:ext uri="{FF2B5EF4-FFF2-40B4-BE49-F238E27FC236}">
                <a16:creationId xmlns:a16="http://schemas.microsoft.com/office/drawing/2014/main" id="{62F306BF-C28F-0C2B-FA00-D9FCB2173D25}"/>
              </a:ext>
            </a:extLst>
          </p:cNvPr>
          <p:cNvSpPr/>
          <p:nvPr/>
        </p:nvSpPr>
        <p:spPr>
          <a:xfrm>
            <a:off x="345329" y="1155983"/>
            <a:ext cx="5427982" cy="4746338"/>
          </a:xfrm>
          <a:prstGeom prst="wedgeRoundRectCallout">
            <a:avLst>
              <a:gd name="adj1" fmla="val -1089"/>
              <a:gd name="adj2" fmla="val -3911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22222"/>
                </a:solidFill>
                <a:effectLst/>
                <a:uLnTx/>
                <a:uFillTx/>
                <a:latin typeface="Century Gothic"/>
                <a:ea typeface="+mn-ea"/>
                <a:cs typeface="+mn-cs"/>
              </a:rPr>
              <a:t>In the GDR, you were soon “noticed” if you were good at athletics. There were training schools sponsored by the STASI, which prepared children for the Olympics and fed them “vitamins”. These “vitamins” were testosterone and girls who received these had 37 times more male hormones than an average woman. It was a classified plan, and 15,000 East German athletes were unknowingly doped.</a:t>
            </a:r>
          </a:p>
        </p:txBody>
      </p:sp>
      <p:sp>
        <p:nvSpPr>
          <p:cNvPr id="5" name="Rectangle: Rounded Corners 6">
            <a:extLst>
              <a:ext uri="{FF2B5EF4-FFF2-40B4-BE49-F238E27FC236}">
                <a16:creationId xmlns:a16="http://schemas.microsoft.com/office/drawing/2014/main" id="{0C70997D-A5BF-98FB-7E6A-1390D5E1022A}"/>
              </a:ext>
            </a:extLst>
          </p:cNvPr>
          <p:cNvSpPr/>
          <p:nvPr/>
        </p:nvSpPr>
        <p:spPr>
          <a:xfrm>
            <a:off x="6967763" y="107445"/>
            <a:ext cx="3555332" cy="71779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jährig</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year-old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accent4">
                    <a:lumMod val="20000"/>
                    <a:lumOff val="80000"/>
                  </a:schemeClr>
                </a:solidFill>
                <a:latin typeface="Century Gothic"/>
              </a:rPr>
              <a:t>*das </a:t>
            </a:r>
            <a:r>
              <a:rPr lang="en-GB" sz="2000" dirty="0" err="1">
                <a:solidFill>
                  <a:schemeClr val="accent4">
                    <a:lumMod val="20000"/>
                    <a:lumOff val="80000"/>
                  </a:schemeClr>
                </a:solidFill>
                <a:latin typeface="Century Gothic"/>
              </a:rPr>
              <a:t>Geschlecht</a:t>
            </a:r>
            <a:r>
              <a:rPr lang="en-GB" sz="2000" dirty="0">
                <a:solidFill>
                  <a:schemeClr val="accent4">
                    <a:lumMod val="20000"/>
                    <a:lumOff val="80000"/>
                  </a:schemeClr>
                </a:solidFill>
                <a:latin typeface="Century Gothic"/>
              </a:rPr>
              <a:t> – gender</a:t>
            </a:r>
            <a:endPar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35298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5422900" cy="647577"/>
          </a:xfrm>
        </p:spPr>
        <p:txBody>
          <a:bodyPr/>
          <a:lstStyle/>
          <a:p>
            <a:r>
              <a:rPr lang="en-GB" dirty="0"/>
              <a:t>Kim </a:t>
            </a:r>
            <a:r>
              <a:rPr lang="en-GB" dirty="0" err="1"/>
              <a:t>Petras</a:t>
            </a:r>
            <a:r>
              <a:rPr lang="en-GB" dirty="0"/>
              <a:t> – </a:t>
            </a:r>
            <a:r>
              <a:rPr lang="en-GB" dirty="0" err="1"/>
              <a:t>Antworten</a:t>
            </a:r>
            <a:endParaRPr lang="en-GB" dirty="0"/>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392574" y="967632"/>
            <a:ext cx="5563891" cy="5321734"/>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Speech Bubble: Rectangle with Corners Rounded 56">
            <a:extLst>
              <a:ext uri="{FF2B5EF4-FFF2-40B4-BE49-F238E27FC236}">
                <a16:creationId xmlns:a16="http://schemas.microsoft.com/office/drawing/2014/main" id="{21AC326D-A2F1-1ED3-DDF8-EC0772773AAC}"/>
              </a:ext>
            </a:extLst>
          </p:cNvPr>
          <p:cNvSpPr/>
          <p:nvPr/>
        </p:nvSpPr>
        <p:spPr>
          <a:xfrm rot="5400000">
            <a:off x="485752" y="794687"/>
            <a:ext cx="5382026" cy="5674346"/>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987432" y="1294301"/>
            <a:ext cx="4617953"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Kennt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ihr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das Lied „I don’t want it at all”? 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von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Petras</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Kim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ist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eine deutsche </a:t>
            </a:r>
            <a:r>
              <a:rPr lang="en-GB" sz="2000" kern="0" dirty="0">
                <a:solidFill>
                  <a:srgbClr val="525050"/>
                </a:solidFill>
                <a:latin typeface="Century Gothic"/>
              </a:rPr>
              <a:t>trans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Sängerin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die in Los Angeles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lebt</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Was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wissen</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über</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0" cap="none" spc="0" normalizeH="0" baseline="0" noProof="0" dirty="0" err="1">
                <a:ln>
                  <a:noFill/>
                </a:ln>
                <a:solidFill>
                  <a:srgbClr val="525050"/>
                </a:solidFill>
                <a:effectLst/>
                <a:uLnTx/>
                <a:uFillTx/>
                <a:latin typeface="Century Gothic"/>
                <a:ea typeface="+mn-ea"/>
                <a:cs typeface="+mn-cs"/>
              </a:rPr>
              <a:t>diese</a:t>
            </a:r>
            <a:r>
              <a:rPr kumimoji="0" lang="en-GB" sz="2000" b="0" i="0" u="none" strike="noStrike" kern="0" cap="none" spc="0" normalizeH="0" baseline="0" noProof="0" dirty="0">
                <a:ln>
                  <a:noFill/>
                </a:ln>
                <a:solidFill>
                  <a:srgbClr val="525050"/>
                </a:solidFill>
                <a:effectLst/>
                <a:uLnTx/>
                <a:uFillTx/>
                <a:latin typeface="Century Gothic"/>
                <a:ea typeface="+mn-ea"/>
                <a:cs typeface="+mn-cs"/>
              </a:rPr>
              <a:t> trans Frau?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786586" y="5862471"/>
            <a:ext cx="301964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Nokia621 -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Eigenes</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Werk</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CC BY-SA 4.0,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pic>
        <p:nvPicPr>
          <p:cNvPr id="28" name="Picture 27" descr="Kim Petras - Wikipedia">
            <a:extLst>
              <a:ext uri="{FF2B5EF4-FFF2-40B4-BE49-F238E27FC236}">
                <a16:creationId xmlns:a16="http://schemas.microsoft.com/office/drawing/2014/main" id="{1B0CFC2E-1EE1-3DF4-CB4A-BD5802DB3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253" y="2988013"/>
            <a:ext cx="1932724" cy="2556394"/>
          </a:xfrm>
          <a:prstGeom prst="rect">
            <a:avLst/>
          </a:prstGeom>
          <a:noFill/>
          <a:ln>
            <a:noFill/>
          </a:ln>
        </p:spPr>
      </p:pic>
      <p:sp>
        <p:nvSpPr>
          <p:cNvPr id="29" name="Rectangle: Rounded Corners 59">
            <a:extLst>
              <a:ext uri="{FF2B5EF4-FFF2-40B4-BE49-F238E27FC236}">
                <a16:creationId xmlns:a16="http://schemas.microsoft.com/office/drawing/2014/main" id="{DDC72E02-A177-9D6A-0DA3-8707D4BB49E6}"/>
              </a:ext>
            </a:extLst>
          </p:cNvPr>
          <p:cNvSpPr/>
          <p:nvPr/>
        </p:nvSpPr>
        <p:spPr>
          <a:xfrm>
            <a:off x="6218985" y="918000"/>
            <a:ext cx="5776542" cy="53820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457679" y="1045491"/>
            <a:ext cx="5295797" cy="56015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junges Kind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schon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dass sie kein Junge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Kims Mutter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geholfen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als Kim alt genug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Viele Ärzte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und die Mutter verrückt*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genannt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In der Schule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es nicht einfach für Kim.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Es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gab</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Jahre, die für Kim sogar sehr schlecht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waren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Kim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sich in die Welt der Popmusik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zurückgezogen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2005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Stern-TV Kim in die Öffentlichkeit*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gebracht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525050"/>
                </a:solidFill>
                <a:effectLst/>
                <a:uLnTx/>
                <a:uFillTx/>
                <a:latin typeface="Century Gothic"/>
                <a:ea typeface="+mn-ea"/>
                <a:cs typeface="+mn-cs"/>
              </a:rPr>
              <a:t>Als trans Frau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Kim Musik in Amerika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gemacht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denn Deutschland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 ihre Musik ˵zu Pop” </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gefunden</a:t>
            </a:r>
            <a:r>
              <a:rPr kumimoji="0" lang="de-DE" sz="2000" b="0" i="0" u="none" strike="noStrike" kern="1200" cap="none" spc="0" normalizeH="0" baseline="0" noProof="0" dirty="0">
                <a:ln>
                  <a:noFill/>
                </a:ln>
                <a:solidFill>
                  <a:srgbClr val="525050"/>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5" name="Speech Bubble: Rectangle with Corners Rounded 56">
            <a:extLst>
              <a:ext uri="{FF2B5EF4-FFF2-40B4-BE49-F238E27FC236}">
                <a16:creationId xmlns:a16="http://schemas.microsoft.com/office/drawing/2014/main" id="{7398576C-A1B5-4505-CAA9-E175C0256359}"/>
              </a:ext>
            </a:extLst>
          </p:cNvPr>
          <p:cNvSpPr/>
          <p:nvPr/>
        </p:nvSpPr>
        <p:spPr>
          <a:xfrm rot="5400000">
            <a:off x="6364320" y="658849"/>
            <a:ext cx="5482518" cy="5887092"/>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3" name="Rectangle: Rounded Corners 6">
            <a:extLst>
              <a:ext uri="{FF2B5EF4-FFF2-40B4-BE49-F238E27FC236}">
                <a16:creationId xmlns:a16="http://schemas.microsoft.com/office/drawing/2014/main" id="{F4828BEA-C01E-17AA-4A25-3BF495075639}"/>
              </a:ext>
            </a:extLst>
          </p:cNvPr>
          <p:cNvSpPr/>
          <p:nvPr/>
        </p:nvSpPr>
        <p:spPr>
          <a:xfrm>
            <a:off x="7307498" y="80518"/>
            <a:ext cx="3245258" cy="57037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verrückt</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mad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4">
                    <a:lumMod val="20000"/>
                    <a:lumOff val="80000"/>
                  </a:schemeClr>
                </a:solidFill>
                <a:latin typeface="Century Gothic"/>
              </a:rPr>
              <a:t>*die </a:t>
            </a:r>
            <a:r>
              <a:rPr lang="en-GB" dirty="0" err="1">
                <a:solidFill>
                  <a:schemeClr val="accent4">
                    <a:lumMod val="20000"/>
                    <a:lumOff val="80000"/>
                  </a:schemeClr>
                </a:solidFill>
                <a:latin typeface="Century Gothic"/>
              </a:rPr>
              <a:t>Öffentlichkeit</a:t>
            </a:r>
            <a:r>
              <a:rPr lang="en-GB" dirty="0">
                <a:solidFill>
                  <a:schemeClr val="accent4">
                    <a:lumMod val="20000"/>
                    <a:lumOff val="80000"/>
                  </a:schemeClr>
                </a:solidFill>
                <a:latin typeface="Century Gothic"/>
              </a:rPr>
              <a:t> – public</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124834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6946900" cy="647577"/>
          </a:xfrm>
        </p:spPr>
        <p:txBody>
          <a:bodyPr>
            <a:normAutofit/>
          </a:bodyPr>
          <a:lstStyle/>
          <a:p>
            <a:r>
              <a:rPr lang="en-GB" dirty="0"/>
              <a:t>Andreas Krieger – </a:t>
            </a:r>
            <a:r>
              <a:rPr lang="en-GB" dirty="0" err="1"/>
              <a:t>Antworten</a:t>
            </a:r>
            <a:endParaRPr lang="en-GB" dirty="0"/>
          </a:p>
        </p:txBody>
      </p:sp>
      <p:sp>
        <p:nvSpPr>
          <p:cNvPr id="18" name="Rectangle: Rounded Corners 59">
            <a:extLst>
              <a:ext uri="{FF2B5EF4-FFF2-40B4-BE49-F238E27FC236}">
                <a16:creationId xmlns:a16="http://schemas.microsoft.com/office/drawing/2014/main" id="{BC6220AE-0ACE-B224-D6C2-77B25A85C1D7}"/>
              </a:ext>
            </a:extLst>
          </p:cNvPr>
          <p:cNvSpPr/>
          <p:nvPr/>
        </p:nvSpPr>
        <p:spPr>
          <a:xfrm>
            <a:off x="412670" y="132397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Speech Bubble: Rectangle with Corners Rounded 56">
            <a:extLst>
              <a:ext uri="{FF2B5EF4-FFF2-40B4-BE49-F238E27FC236}">
                <a16:creationId xmlns:a16="http://schemas.microsoft.com/office/drawing/2014/main" id="{21AC326D-A2F1-1ED3-DDF8-EC0772773AAC}"/>
              </a:ext>
            </a:extLst>
          </p:cNvPr>
          <p:cNvSpPr/>
          <p:nvPr/>
        </p:nvSpPr>
        <p:spPr>
          <a:xfrm rot="5400000">
            <a:off x="683766" y="965122"/>
            <a:ext cx="5035650" cy="5674935"/>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B115781A-C53A-1962-A6D4-F53A94394AA0}"/>
              </a:ext>
            </a:extLst>
          </p:cNvPr>
          <p:cNvSpPr txBox="1"/>
          <p:nvPr/>
        </p:nvSpPr>
        <p:spPr>
          <a:xfrm>
            <a:off x="828845" y="1517734"/>
            <a:ext cx="4691009"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0" cap="none" spc="0" normalizeH="0" baseline="0" noProof="0" dirty="0">
                <a:ln>
                  <a:noFill/>
                </a:ln>
                <a:solidFill>
                  <a:srgbClr val="525050"/>
                </a:solidFill>
                <a:effectLst/>
                <a:uLnTx/>
                <a:uFillTx/>
                <a:latin typeface="Century Gothic"/>
                <a:ea typeface="+mn-ea"/>
                <a:cs typeface="+mn-cs"/>
              </a:rPr>
              <a:t>Andreas Krieger ist 1965 in Ost-Berlin als Heidi Krieger zur Welt gekommen. Was wissen wir über diesen transMann? </a:t>
            </a:r>
            <a:endParaRPr kumimoji="0" lang="de-DE" altLang="en-US"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9CAC37C8-E6AD-7507-B793-4520E58C7F79}"/>
              </a:ext>
            </a:extLst>
          </p:cNvPr>
          <p:cNvSpPr/>
          <p:nvPr/>
        </p:nvSpPr>
        <p:spPr>
          <a:xfrm>
            <a:off x="1706137" y="5709510"/>
            <a:ext cx="337887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25050"/>
                </a:solidFill>
                <a:effectLst/>
                <a:uLnTx/>
                <a:uFillTx/>
                <a:latin typeface="Century Gothic"/>
                <a:ea typeface="+mn-ea"/>
                <a:cs typeface="+mn-cs"/>
              </a:rPr>
              <a:t>Von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Bundesarchiv</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Bild 183-1986-0826-036 / </a:t>
            </a:r>
            <a:r>
              <a:rPr kumimoji="0" lang="en-GB" sz="1000" b="0" i="0" u="none" strike="noStrike" kern="0" cap="none" spc="0" normalizeH="0" baseline="0" noProof="0" dirty="0" err="1">
                <a:ln>
                  <a:noFill/>
                </a:ln>
                <a:solidFill>
                  <a:srgbClr val="525050"/>
                </a:solidFill>
                <a:effectLst/>
                <a:uLnTx/>
                <a:uFillTx/>
                <a:latin typeface="Century Gothic"/>
                <a:ea typeface="+mn-ea"/>
                <a:cs typeface="+mn-cs"/>
              </a:rPr>
              <a:t>Thieme</a:t>
            </a:r>
            <a:r>
              <a:rPr kumimoji="0" lang="en-GB" sz="1000" b="0" i="0" u="none" strike="noStrike" kern="0" cap="none" spc="0" normalizeH="0" baseline="0" noProof="0" dirty="0">
                <a:ln>
                  <a:noFill/>
                </a:ln>
                <a:solidFill>
                  <a:srgbClr val="525050"/>
                </a:solidFill>
                <a:effectLst/>
                <a:uLnTx/>
                <a:uFillTx/>
                <a:latin typeface="Century Gothic"/>
                <a:ea typeface="+mn-ea"/>
                <a:cs typeface="+mn-cs"/>
              </a:rPr>
              <a:t>, Wolfgang / CC-BY-SA 3.0, CC BY-SA 3.0 de,</a:t>
            </a:r>
            <a:endParaRPr kumimoji="0" lang="en-GB" sz="1000" b="0" i="0" u="none" strike="noStrike" kern="0" cap="none" spc="0" normalizeH="0" baseline="0" noProof="0" dirty="0">
              <a:ln>
                <a:noFill/>
              </a:ln>
              <a:solidFill>
                <a:srgbClr val="104F75"/>
              </a:solidFill>
              <a:effectLst/>
              <a:uLnTx/>
              <a:uFillTx/>
              <a:latin typeface="Century Gothic"/>
              <a:ea typeface="+mn-ea"/>
              <a:cs typeface="+mn-cs"/>
            </a:endParaRPr>
          </a:p>
        </p:txBody>
      </p:sp>
      <p:sp>
        <p:nvSpPr>
          <p:cNvPr id="29" name="Rectangle: Rounded Corners 59">
            <a:extLst>
              <a:ext uri="{FF2B5EF4-FFF2-40B4-BE49-F238E27FC236}">
                <a16:creationId xmlns:a16="http://schemas.microsoft.com/office/drawing/2014/main" id="{DDC72E02-A177-9D6A-0DA3-8707D4BB49E6}"/>
              </a:ext>
            </a:extLst>
          </p:cNvPr>
          <p:cNvSpPr/>
          <p:nvPr/>
        </p:nvSpPr>
        <p:spPr>
          <a:xfrm>
            <a:off x="6218985" y="1314455"/>
            <a:ext cx="5563891" cy="4948126"/>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00982A4-B6A4-4A1D-E18F-867E3D2E12BC}"/>
              </a:ext>
            </a:extLst>
          </p:cNvPr>
          <p:cNvSpPr txBox="1"/>
          <p:nvPr/>
        </p:nvSpPr>
        <p:spPr>
          <a:xfrm>
            <a:off x="6413126" y="1661744"/>
            <a:ext cx="5107299"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Als 13-Jährige*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Heidi Krieger sehr stark und gut im 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In der DDR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man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gedacht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Heidi ist noch besser, wenn sie noch stärker 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Heidi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nicht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ihre Trainer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Testosteron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gegeben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Aber dann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sie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gesehen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Körper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kein Frauenkörper mehr.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weh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getan</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wollte</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ihr Geschlecht* selbst entscheiden.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hatte</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viele Probleme als Frau.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sich wie ein Mann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gefühlt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525050"/>
                </a:solidFill>
                <a:effectLst/>
                <a:uLnTx/>
                <a:uFillTx/>
                <a:latin typeface="Century Gothic"/>
                <a:ea typeface="+mn-ea"/>
                <a:cs typeface="+mn-cs"/>
              </a:rPr>
              <a:t>1997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hatte</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Krieger eine Operation und man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 ihn Andreas Krieger </a:t>
            </a:r>
            <a:r>
              <a:rPr kumimoji="0" lang="de-DE" sz="1800" b="1" i="0" u="none" strike="noStrike" kern="1200" cap="none" spc="0" normalizeH="0" baseline="0" noProof="0" dirty="0">
                <a:ln>
                  <a:noFill/>
                </a:ln>
                <a:solidFill>
                  <a:srgbClr val="525050"/>
                </a:solidFill>
                <a:effectLst/>
                <a:uLnTx/>
                <a:uFillTx/>
                <a:latin typeface="Century Gothic"/>
                <a:ea typeface="+mn-ea"/>
                <a:cs typeface="+mn-cs"/>
              </a:rPr>
              <a:t>genannt</a:t>
            </a:r>
            <a:r>
              <a:rPr kumimoji="0" lang="de-DE" sz="1800" b="0" i="0" u="none" strike="noStrike" kern="1200" cap="none" spc="0" normalizeH="0" baseline="0" noProof="0" dirty="0">
                <a:ln>
                  <a:noFill/>
                </a:ln>
                <a:solidFill>
                  <a:srgbClr val="525050"/>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34" name="Rectangle: Rounded Corners 33">
            <a:extLst>
              <a:ext uri="{FF2B5EF4-FFF2-40B4-BE49-F238E27FC236}">
                <a16:creationId xmlns:a16="http://schemas.microsoft.com/office/drawing/2014/main" id="{5E5DF915-5428-C969-7CE1-318DA1DE2C11}"/>
              </a:ext>
            </a:extLst>
          </p:cNvPr>
          <p:cNvSpPr/>
          <p:nvPr/>
        </p:nvSpPr>
        <p:spPr>
          <a:xfrm>
            <a:off x="10643191" y="154573"/>
            <a:ext cx="1352336" cy="339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5" name="Speech Bubble: Rectangle with Corners Rounded 56">
            <a:extLst>
              <a:ext uri="{FF2B5EF4-FFF2-40B4-BE49-F238E27FC236}">
                <a16:creationId xmlns:a16="http://schemas.microsoft.com/office/drawing/2014/main" id="{7398576C-A1B5-4505-CAA9-E175C0256359}"/>
              </a:ext>
            </a:extLst>
          </p:cNvPr>
          <p:cNvSpPr/>
          <p:nvPr/>
        </p:nvSpPr>
        <p:spPr>
          <a:xfrm rot="5400000">
            <a:off x="6484376" y="947936"/>
            <a:ext cx="5035651" cy="5674935"/>
          </a:xfrm>
          <a:prstGeom prst="wedgeRoundRectCallout">
            <a:avLst>
              <a:gd name="adj1" fmla="val 29681"/>
              <a:gd name="adj2" fmla="val 49048"/>
              <a:gd name="adj3" fmla="val 16667"/>
            </a:avLst>
          </a:prstGeom>
          <a:noFill/>
          <a:ln w="57150" cap="flat" cmpd="sng" algn="ctr">
            <a:solidFill>
              <a:schemeClr val="accent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050" b="1" i="0" u="none" strike="noStrike" kern="0" cap="none" spc="0" normalizeH="0" baseline="0" noProof="0" dirty="0">
                <a:ln>
                  <a:noFill/>
                </a:ln>
                <a:solidFill>
                  <a:srgbClr val="1F4E79"/>
                </a:solidFill>
                <a:effectLst/>
                <a:uLnTx/>
                <a:uFillTx/>
                <a:latin typeface="Century Gothic" panose="020F0302020204030204"/>
                <a:ea typeface="Calibri" panose="020F0502020204030204" pitchFamily="34" charset="0"/>
                <a:cs typeface="Times New Roman" panose="02020603050405020304" pitchFamily="18" charset="0"/>
              </a:rPr>
              <a:t> </a:t>
            </a:r>
            <a:endParaRPr kumimoji="0" lang="en-GB" sz="1100" b="0" i="0" u="none" strike="noStrike" kern="0" cap="none" spc="0" normalizeH="0" baseline="0" noProof="0" dirty="0">
              <a:ln>
                <a:noFill/>
              </a:ln>
              <a:solidFill>
                <a:prstClr val="white"/>
              </a:solidFill>
              <a:effectLst/>
              <a:uLnTx/>
              <a:uFillTx/>
              <a:latin typeface="Century Gothic" panose="020F0302020204030204"/>
              <a:ea typeface="Calibri" panose="020F0502020204030204" pitchFamily="34" charset="0"/>
              <a:cs typeface="Times New Roman" panose="02020603050405020304" pitchFamily="18" charset="0"/>
            </a:endParaRPr>
          </a:p>
        </p:txBody>
      </p:sp>
      <p:pic>
        <p:nvPicPr>
          <p:cNvPr id="4" name="Picture 3" descr="A picture containing track and field, person, outdoor, person&#10;&#10;Description automatically generated">
            <a:extLst>
              <a:ext uri="{FF2B5EF4-FFF2-40B4-BE49-F238E27FC236}">
                <a16:creationId xmlns:a16="http://schemas.microsoft.com/office/drawing/2014/main" id="{B2D1E7F6-F2A8-972D-E910-64AB1E859E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73" y="2854794"/>
            <a:ext cx="1954492" cy="2718441"/>
          </a:xfrm>
          <a:prstGeom prst="rect">
            <a:avLst/>
          </a:prstGeom>
          <a:noFill/>
          <a:ln>
            <a:noFill/>
          </a:ln>
        </p:spPr>
      </p:pic>
      <p:sp>
        <p:nvSpPr>
          <p:cNvPr id="9" name="Speech Bubble: Rectangle with Corners Rounded 8">
            <a:extLst>
              <a:ext uri="{FF2B5EF4-FFF2-40B4-BE49-F238E27FC236}">
                <a16:creationId xmlns:a16="http://schemas.microsoft.com/office/drawing/2014/main" id="{40703C50-C205-4304-501A-503F962DF1E4}"/>
              </a:ext>
            </a:extLst>
          </p:cNvPr>
          <p:cNvSpPr/>
          <p:nvPr/>
        </p:nvSpPr>
        <p:spPr>
          <a:xfrm>
            <a:off x="2714921" y="2808939"/>
            <a:ext cx="3346902" cy="2810153"/>
          </a:xfrm>
          <a:prstGeom prst="wedgeRoundRectCallout">
            <a:avLst>
              <a:gd name="adj1" fmla="val 69483"/>
              <a:gd name="adj2" fmla="val -2965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We could also say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ihre</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Trainer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gaben</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ihr</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Testosteron</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but in the perfect tense it is more common to use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es gab</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to mean ‘</a:t>
            </a:r>
            <a:r>
              <a:rPr kumimoji="0" lang="en-GB" sz="2000" b="0" i="1" u="none" strike="noStrike" kern="1200" cap="none" spc="0" normalizeH="0" baseline="0" noProof="0" dirty="0">
                <a:ln>
                  <a:noFill/>
                </a:ln>
                <a:solidFill>
                  <a:srgbClr val="3D3C3C"/>
                </a:solidFill>
                <a:effectLst/>
                <a:uLnTx/>
                <a:uFillTx/>
                <a:latin typeface="Century Gothic"/>
                <a:ea typeface="+mn-ea"/>
                <a:cs typeface="+mn-cs"/>
              </a:rPr>
              <a:t>there was’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and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haben</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gegeben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to mean </a:t>
            </a:r>
            <a:r>
              <a:rPr kumimoji="0" lang="en-GB" sz="2000" b="0" i="1" u="none" strike="noStrike" kern="1200" cap="none" spc="0" normalizeH="0" baseline="0" noProof="0" dirty="0">
                <a:ln>
                  <a:noFill/>
                </a:ln>
                <a:solidFill>
                  <a:srgbClr val="3D3C3C"/>
                </a:solidFill>
                <a:effectLst/>
                <a:uLnTx/>
                <a:uFillTx/>
                <a:latin typeface="Century Gothic"/>
                <a:ea typeface="+mn-ea"/>
                <a:cs typeface="+mn-cs"/>
              </a:rPr>
              <a:t>‘they gave’.</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a:t>
            </a:r>
          </a:p>
        </p:txBody>
      </p:sp>
      <p:sp>
        <p:nvSpPr>
          <p:cNvPr id="3" name="Rectangle: Rounded Corners 6">
            <a:extLst>
              <a:ext uri="{FF2B5EF4-FFF2-40B4-BE49-F238E27FC236}">
                <a16:creationId xmlns:a16="http://schemas.microsoft.com/office/drawing/2014/main" id="{54B3D9E1-A27A-D84E-95FE-74C49A7F9C43}"/>
              </a:ext>
            </a:extLst>
          </p:cNvPr>
          <p:cNvSpPr/>
          <p:nvPr/>
        </p:nvSpPr>
        <p:spPr>
          <a:xfrm>
            <a:off x="7366244" y="98394"/>
            <a:ext cx="3201065" cy="5356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jährig</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year-old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accent4">
                    <a:lumMod val="20000"/>
                    <a:lumOff val="80000"/>
                  </a:schemeClr>
                </a:solidFill>
                <a:latin typeface="Century Gothic"/>
              </a:rPr>
              <a:t>*das </a:t>
            </a:r>
            <a:r>
              <a:rPr lang="en-GB" dirty="0" err="1">
                <a:solidFill>
                  <a:schemeClr val="accent4">
                    <a:lumMod val="20000"/>
                    <a:lumOff val="80000"/>
                  </a:schemeClr>
                </a:solidFill>
                <a:latin typeface="Century Gothic"/>
              </a:rPr>
              <a:t>Geschlecht</a:t>
            </a:r>
            <a:r>
              <a:rPr lang="en-GB" dirty="0">
                <a:solidFill>
                  <a:schemeClr val="accent4">
                    <a:lumMod val="20000"/>
                    <a:lumOff val="80000"/>
                  </a:schemeClr>
                </a:solidFill>
                <a:latin typeface="Century Gothic"/>
              </a:rPr>
              <a:t> – gender</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spTree>
    <p:extLst>
      <p:ext uri="{BB962C8B-B14F-4D97-AF65-F5344CB8AC3E}">
        <p14:creationId xmlns:p14="http://schemas.microsoft.com/office/powerpoint/2010/main" val="373691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C76A-97B0-ED45-F45D-86ADAD8096C7}"/>
              </a:ext>
            </a:extLst>
          </p:cNvPr>
          <p:cNvSpPr>
            <a:spLocks noGrp="1"/>
          </p:cNvSpPr>
          <p:nvPr>
            <p:ph type="title"/>
          </p:nvPr>
        </p:nvSpPr>
        <p:spPr>
          <a:xfrm>
            <a:off x="0" y="213557"/>
            <a:ext cx="4667250" cy="647577"/>
          </a:xfrm>
        </p:spPr>
        <p:txBody>
          <a:bodyPr/>
          <a:lstStyle/>
          <a:p>
            <a:r>
              <a:rPr lang="en-GB" dirty="0"/>
              <a:t>Das </a:t>
            </a:r>
            <a:r>
              <a:rPr lang="en-GB" dirty="0" err="1"/>
              <a:t>Imperfekt</a:t>
            </a:r>
            <a:r>
              <a:rPr lang="en-GB" dirty="0"/>
              <a:t> [1/2]</a:t>
            </a:r>
          </a:p>
        </p:txBody>
      </p:sp>
      <p:sp>
        <p:nvSpPr>
          <p:cNvPr id="3" name="Text Placeholder 2">
            <a:extLst>
              <a:ext uri="{FF2B5EF4-FFF2-40B4-BE49-F238E27FC236}">
                <a16:creationId xmlns:a16="http://schemas.microsoft.com/office/drawing/2014/main" id="{B7279184-69F3-EFF0-4E4F-A55AAEE21947}"/>
              </a:ext>
            </a:extLst>
          </p:cNvPr>
          <p:cNvSpPr>
            <a:spLocks noGrp="1"/>
          </p:cNvSpPr>
          <p:nvPr>
            <p:ph type="body" sz="quarter" idx="10"/>
          </p:nvPr>
        </p:nvSpPr>
        <p:spPr/>
        <p:txBody>
          <a:bodyPr/>
          <a:lstStyle/>
          <a:p>
            <a:r>
              <a:rPr lang="en-GB" dirty="0"/>
              <a:t>You already know the imperfect is used to narrate past events in written German. You also know how to form the singular of weak and strong verbs.</a:t>
            </a:r>
          </a:p>
        </p:txBody>
      </p:sp>
      <p:sp>
        <p:nvSpPr>
          <p:cNvPr id="4" name="Rectangle: Rounded Corners 3">
            <a:extLst>
              <a:ext uri="{FF2B5EF4-FFF2-40B4-BE49-F238E27FC236}">
                <a16:creationId xmlns:a16="http://schemas.microsoft.com/office/drawing/2014/main" id="{CA9159C3-79D9-3C71-67DD-826CF7B1E462}"/>
              </a:ext>
            </a:extLst>
          </p:cNvPr>
          <p:cNvSpPr/>
          <p:nvPr/>
        </p:nvSpPr>
        <p:spPr>
          <a:xfrm>
            <a:off x="253722" y="5669639"/>
            <a:ext cx="11846560" cy="436090"/>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B91C8262-DA98-1C82-83E4-201A8FDA0124}"/>
              </a:ext>
            </a:extLst>
          </p:cNvPr>
          <p:cNvSpPr/>
          <p:nvPr/>
        </p:nvSpPr>
        <p:spPr>
          <a:xfrm>
            <a:off x="6053654" y="3287874"/>
            <a:ext cx="4805688"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6" name="Rectangle: Rounded Corners 5">
            <a:extLst>
              <a:ext uri="{FF2B5EF4-FFF2-40B4-BE49-F238E27FC236}">
                <a16:creationId xmlns:a16="http://schemas.microsoft.com/office/drawing/2014/main" id="{31AC341C-2C85-D5BB-C5E8-829100B1CBF4}"/>
              </a:ext>
            </a:extLst>
          </p:cNvPr>
          <p:cNvSpPr/>
          <p:nvPr/>
        </p:nvSpPr>
        <p:spPr>
          <a:xfrm>
            <a:off x="6053653" y="3911280"/>
            <a:ext cx="4790915"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EAC15DCA-2A7B-E30C-6CD6-31E3BB1949B8}"/>
              </a:ext>
            </a:extLst>
          </p:cNvPr>
          <p:cNvSpPr/>
          <p:nvPr/>
        </p:nvSpPr>
        <p:spPr>
          <a:xfrm>
            <a:off x="6069788" y="4547794"/>
            <a:ext cx="4774780"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A450F861-AF91-815D-0AE6-17EB70643A01}"/>
              </a:ext>
            </a:extLst>
          </p:cNvPr>
          <p:cNvSpPr/>
          <p:nvPr/>
        </p:nvSpPr>
        <p:spPr>
          <a:xfrm>
            <a:off x="6038880" y="2552596"/>
            <a:ext cx="4805688"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01C58588-1B39-CD75-A560-950C80A06CF0}"/>
              </a:ext>
            </a:extLst>
          </p:cNvPr>
          <p:cNvSpPr txBox="1"/>
          <p:nvPr/>
        </p:nvSpPr>
        <p:spPr>
          <a:xfrm>
            <a:off x="19050" y="1919641"/>
            <a:ext cx="11777328" cy="461665"/>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solidFill>
                  <a:srgbClr val="525050"/>
                </a:solidFill>
                <a:latin typeface="Century Gothic" panose="020B0502020202020204" pitchFamily="34" charset="0"/>
              </a:defRPr>
            </a:lvl1pPr>
            <a:lvl2pPr indent="0">
              <a:lnSpc>
                <a:spcPct val="90000"/>
              </a:lnSpc>
              <a:spcBef>
                <a:spcPts val="500"/>
              </a:spcBef>
              <a:buFont typeface="Arial" panose="020B0604020202020204" pitchFamily="34" charset="0"/>
              <a:buNone/>
              <a:defRPr sz="2200">
                <a:solidFill>
                  <a:srgbClr val="525050"/>
                </a:solidFill>
                <a:latin typeface="Century Gothic" panose="020B0502020202020204" pitchFamily="34" charset="0"/>
              </a:defRPr>
            </a:lvl2pPr>
            <a:lvl3pPr indent="0">
              <a:lnSpc>
                <a:spcPct val="90000"/>
              </a:lnSpc>
              <a:spcBef>
                <a:spcPts val="500"/>
              </a:spcBef>
              <a:buFont typeface="Arial" panose="020B0604020202020204" pitchFamily="34" charset="0"/>
              <a:buNone/>
              <a:defRPr sz="2000">
                <a:solidFill>
                  <a:srgbClr val="525050"/>
                </a:solidFill>
                <a:latin typeface="Century Gothic" panose="020B0502020202020204" pitchFamily="34" charset="0"/>
              </a:defRPr>
            </a:lvl3pPr>
            <a:lvl4pPr indent="0">
              <a:lnSpc>
                <a:spcPct val="90000"/>
              </a:lnSpc>
              <a:spcBef>
                <a:spcPts val="500"/>
              </a:spcBef>
              <a:buFont typeface="Arial" panose="020B0604020202020204" pitchFamily="34" charset="0"/>
              <a:buNone/>
              <a:defRPr>
                <a:solidFill>
                  <a:srgbClr val="525050"/>
                </a:solidFill>
                <a:latin typeface="Century Gothic" panose="020B0502020202020204" pitchFamily="34" charset="0"/>
              </a:defRPr>
            </a:lvl4pPr>
            <a:lvl5pPr indent="0">
              <a:lnSpc>
                <a:spcPct val="90000"/>
              </a:lnSpc>
              <a:spcBef>
                <a:spcPts val="500"/>
              </a:spcBef>
              <a:buFont typeface="Arial" panose="020B0604020202020204" pitchFamily="34" charset="0"/>
              <a:buNone/>
              <a:defRPr sz="1600">
                <a:solidFill>
                  <a:srgbClr val="525050"/>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To form the imperfect singular of all weak verbs:</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C3021C87-B7FA-BC27-F5AC-6C1C733FB6DC}"/>
              </a:ext>
            </a:extLst>
          </p:cNvPr>
          <p:cNvSpPr/>
          <p:nvPr/>
        </p:nvSpPr>
        <p:spPr>
          <a:xfrm>
            <a:off x="350886" y="2629749"/>
            <a:ext cx="8645236" cy="461665"/>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remove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and add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te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p>
        </p:txBody>
      </p:sp>
      <p:sp>
        <p:nvSpPr>
          <p:cNvPr id="12" name="Rectangle 11">
            <a:extLst>
              <a:ext uri="{FF2B5EF4-FFF2-40B4-BE49-F238E27FC236}">
                <a16:creationId xmlns:a16="http://schemas.microsoft.com/office/drawing/2014/main" id="{AC114DC0-C470-5743-1AD9-7D4EE937A8FB}"/>
              </a:ext>
            </a:extLst>
          </p:cNvPr>
          <p:cNvSpPr/>
          <p:nvPr/>
        </p:nvSpPr>
        <p:spPr>
          <a:xfrm>
            <a:off x="324420" y="3351852"/>
            <a:ext cx="571446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2</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use this stem </a:t>
            </a:r>
            <a:r>
              <a:rPr kumimoji="0" lang="en-GB"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fo</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r </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ich</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sng" strike="noStrike" kern="1200" cap="none" spc="0" normalizeH="0" baseline="0" noProof="0" dirty="0">
                <a:ln>
                  <a:noFill/>
                </a:ln>
                <a:solidFill>
                  <a:srgbClr val="525050"/>
                </a:solidFill>
                <a:effectLst/>
                <a:uLnTx/>
                <a:uFillTx/>
                <a:latin typeface="Century Gothic" panose="020F0302020204030204"/>
                <a:ea typeface="+mn-ea"/>
                <a:cs typeface="+mn-cs"/>
              </a:rPr>
              <a:t>and</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er</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sie</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/es</a:t>
            </a:r>
            <a:endParaRPr kumimoji="0" lang="en-GB" sz="2400" b="1" i="1"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59F4CBCD-FD1D-3088-392A-CB1D364D053B}"/>
              </a:ext>
            </a:extLst>
          </p:cNvPr>
          <p:cNvSpPr/>
          <p:nvPr/>
        </p:nvSpPr>
        <p:spPr>
          <a:xfrm>
            <a:off x="375481" y="4547793"/>
            <a:ext cx="39036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3</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add </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F0302020204030204"/>
                <a:ea typeface="+mn-ea"/>
                <a:cs typeface="+mn-cs"/>
              </a:rPr>
              <a:t>st</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for the </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du</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form</a:t>
            </a:r>
          </a:p>
        </p:txBody>
      </p:sp>
      <p:sp>
        <p:nvSpPr>
          <p:cNvPr id="14" name="TextBox 13">
            <a:extLst>
              <a:ext uri="{FF2B5EF4-FFF2-40B4-BE49-F238E27FC236}">
                <a16:creationId xmlns:a16="http://schemas.microsoft.com/office/drawing/2014/main" id="{7BF4ECE6-65F3-DE19-00F4-F3AEFD581F0A}"/>
              </a:ext>
            </a:extLst>
          </p:cNvPr>
          <p:cNvSpPr txBox="1"/>
          <p:nvPr/>
        </p:nvSpPr>
        <p:spPr>
          <a:xfrm>
            <a:off x="6061887" y="2565726"/>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942F394D-BA8D-4440-A190-530D791B7AAC}"/>
              </a:ext>
            </a:extLst>
          </p:cNvPr>
          <p:cNvSpPr txBox="1"/>
          <p:nvPr/>
        </p:nvSpPr>
        <p:spPr>
          <a:xfrm>
            <a:off x="6053653" y="3296627"/>
            <a:ext cx="21808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ich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EDB993B6-6FF3-0AA4-F219-993BE077EE88}"/>
              </a:ext>
            </a:extLst>
          </p:cNvPr>
          <p:cNvSpPr txBox="1"/>
          <p:nvPr/>
        </p:nvSpPr>
        <p:spPr>
          <a:xfrm>
            <a:off x="6018482" y="4547794"/>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du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test</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pic>
        <p:nvPicPr>
          <p:cNvPr id="17" name="Graphic 16" descr="Line arrow Straight">
            <a:extLst>
              <a:ext uri="{FF2B5EF4-FFF2-40B4-BE49-F238E27FC236}">
                <a16:creationId xmlns:a16="http://schemas.microsoft.com/office/drawing/2014/main" id="{B025FE6E-E3BE-ACBF-B52A-881D93C1E4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261773" y="2360687"/>
            <a:ext cx="772243" cy="914400"/>
          </a:xfrm>
          <a:prstGeom prst="rect">
            <a:avLst/>
          </a:prstGeom>
        </p:spPr>
      </p:pic>
      <p:sp>
        <p:nvSpPr>
          <p:cNvPr id="18" name="TextBox 17">
            <a:extLst>
              <a:ext uri="{FF2B5EF4-FFF2-40B4-BE49-F238E27FC236}">
                <a16:creationId xmlns:a16="http://schemas.microsoft.com/office/drawing/2014/main" id="{728F0A96-DCFB-0E88-AF2D-5EFDBED7839E}"/>
              </a:ext>
            </a:extLst>
          </p:cNvPr>
          <p:cNvSpPr txBox="1"/>
          <p:nvPr/>
        </p:nvSpPr>
        <p:spPr>
          <a:xfrm>
            <a:off x="8133683" y="2557979"/>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1F4CCB11-7E74-9728-33F9-357737AC98D2}"/>
              </a:ext>
            </a:extLst>
          </p:cNvPr>
          <p:cNvSpPr txBox="1"/>
          <p:nvPr/>
        </p:nvSpPr>
        <p:spPr>
          <a:xfrm>
            <a:off x="9533378" y="2600478"/>
            <a:ext cx="13712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(learned)</a:t>
            </a:r>
          </a:p>
        </p:txBody>
      </p:sp>
      <p:sp>
        <p:nvSpPr>
          <p:cNvPr id="20" name="TextBox 19">
            <a:extLst>
              <a:ext uri="{FF2B5EF4-FFF2-40B4-BE49-F238E27FC236}">
                <a16:creationId xmlns:a16="http://schemas.microsoft.com/office/drawing/2014/main" id="{6C1A7FE2-9901-1BF5-197E-22E6CC4CBCB6}"/>
              </a:ext>
            </a:extLst>
          </p:cNvPr>
          <p:cNvSpPr txBox="1"/>
          <p:nvPr/>
        </p:nvSpPr>
        <p:spPr>
          <a:xfrm>
            <a:off x="8984500" y="4600508"/>
            <a:ext cx="1941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(you learned)</a:t>
            </a:r>
          </a:p>
        </p:txBody>
      </p:sp>
      <p:sp>
        <p:nvSpPr>
          <p:cNvPr id="21" name="TextBox 20">
            <a:extLst>
              <a:ext uri="{FF2B5EF4-FFF2-40B4-BE49-F238E27FC236}">
                <a16:creationId xmlns:a16="http://schemas.microsoft.com/office/drawing/2014/main" id="{FFAA8D30-5734-8968-2C41-C8763B96CF78}"/>
              </a:ext>
            </a:extLst>
          </p:cNvPr>
          <p:cNvSpPr txBox="1"/>
          <p:nvPr/>
        </p:nvSpPr>
        <p:spPr>
          <a:xfrm>
            <a:off x="9390202" y="3348697"/>
            <a:ext cx="15426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 learned)</a:t>
            </a:r>
          </a:p>
        </p:txBody>
      </p:sp>
      <p:sp>
        <p:nvSpPr>
          <p:cNvPr id="22" name="TextBox 21">
            <a:extLst>
              <a:ext uri="{FF2B5EF4-FFF2-40B4-BE49-F238E27FC236}">
                <a16:creationId xmlns:a16="http://schemas.microsoft.com/office/drawing/2014/main" id="{3ED88C23-7837-D5B7-CBC0-F1E6D5D98C81}"/>
              </a:ext>
            </a:extLst>
          </p:cNvPr>
          <p:cNvSpPr txBox="1"/>
          <p:nvPr/>
        </p:nvSpPr>
        <p:spPr>
          <a:xfrm>
            <a:off x="8353861" y="3958911"/>
            <a:ext cx="26100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(he/she/it learned)</a:t>
            </a:r>
          </a:p>
        </p:txBody>
      </p:sp>
      <p:sp>
        <p:nvSpPr>
          <p:cNvPr id="23" name="Rectangle 22">
            <a:extLst>
              <a:ext uri="{FF2B5EF4-FFF2-40B4-BE49-F238E27FC236}">
                <a16:creationId xmlns:a16="http://schemas.microsoft.com/office/drawing/2014/main" id="{C02D473B-7B90-5475-E290-C1014641D895}"/>
              </a:ext>
            </a:extLst>
          </p:cNvPr>
          <p:cNvSpPr/>
          <p:nvPr/>
        </p:nvSpPr>
        <p:spPr>
          <a:xfrm>
            <a:off x="6010048" y="3895156"/>
            <a:ext cx="237757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er/</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/es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a:t>
            </a:r>
            <a:endParaRPr kumimoji="0" lang="en-GB" sz="1800" b="0" i="0" u="none" strike="noStrike" kern="1200" cap="none" spc="0" normalizeH="0" baseline="0" noProof="0" dirty="0">
              <a:ln>
                <a:noFill/>
              </a:ln>
              <a:solidFill>
                <a:srgbClr val="EA5559"/>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17348B42-C924-A7A1-C584-7FC995DFAAA1}"/>
              </a:ext>
            </a:extLst>
          </p:cNvPr>
          <p:cNvSpPr txBox="1"/>
          <p:nvPr/>
        </p:nvSpPr>
        <p:spPr>
          <a:xfrm>
            <a:off x="129818" y="5249623"/>
            <a:ext cx="11777328" cy="46166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Strong verbs have irregular forms without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te</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but add -</a:t>
            </a:r>
            <a:r>
              <a:rPr kumimoji="0" lang="en-US" sz="2400" b="1"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st</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 the du form:</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5" name="TextBox 24">
            <a:extLst>
              <a:ext uri="{FF2B5EF4-FFF2-40B4-BE49-F238E27FC236}">
                <a16:creationId xmlns:a16="http://schemas.microsoft.com/office/drawing/2014/main" id="{496DD676-FB55-F904-1410-320BB544C758}"/>
              </a:ext>
            </a:extLst>
          </p:cNvPr>
          <p:cNvSpPr txBox="1"/>
          <p:nvPr/>
        </p:nvSpPr>
        <p:spPr>
          <a:xfrm>
            <a:off x="273396" y="5652275"/>
            <a:ext cx="1392834" cy="46166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Beispiel</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6" name="TextBox 25">
            <a:extLst>
              <a:ext uri="{FF2B5EF4-FFF2-40B4-BE49-F238E27FC236}">
                <a16:creationId xmlns:a16="http://schemas.microsoft.com/office/drawing/2014/main" id="{02F55778-B17C-4E8D-94C0-165FB746B21A}"/>
              </a:ext>
            </a:extLst>
          </p:cNvPr>
          <p:cNvSpPr txBox="1"/>
          <p:nvPr/>
        </p:nvSpPr>
        <p:spPr>
          <a:xfrm>
            <a:off x="1577238" y="5644063"/>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liegen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pic>
        <p:nvPicPr>
          <p:cNvPr id="27" name="Graphic 26" descr="Line arrow Straight">
            <a:extLst>
              <a:ext uri="{FF2B5EF4-FFF2-40B4-BE49-F238E27FC236}">
                <a16:creationId xmlns:a16="http://schemas.microsoft.com/office/drawing/2014/main" id="{FC9D307D-3D94-A15F-E56C-479BB2EE8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863719" y="5451892"/>
            <a:ext cx="772243" cy="914400"/>
          </a:xfrm>
          <a:prstGeom prst="rect">
            <a:avLst/>
          </a:prstGeom>
        </p:spPr>
      </p:pic>
      <p:sp>
        <p:nvSpPr>
          <p:cNvPr id="28" name="TextBox 27">
            <a:extLst>
              <a:ext uri="{FF2B5EF4-FFF2-40B4-BE49-F238E27FC236}">
                <a16:creationId xmlns:a16="http://schemas.microsoft.com/office/drawing/2014/main" id="{DD96F919-5A28-2E60-B54E-9D5DBE8E9027}"/>
              </a:ext>
            </a:extLst>
          </p:cNvPr>
          <p:cNvSpPr txBox="1"/>
          <p:nvPr/>
        </p:nvSpPr>
        <p:spPr>
          <a:xfrm>
            <a:off x="3806765" y="5664510"/>
            <a:ext cx="944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p>
        </p:txBody>
      </p:sp>
      <p:sp>
        <p:nvSpPr>
          <p:cNvPr id="29" name="TextBox 28">
            <a:extLst>
              <a:ext uri="{FF2B5EF4-FFF2-40B4-BE49-F238E27FC236}">
                <a16:creationId xmlns:a16="http://schemas.microsoft.com/office/drawing/2014/main" id="{E97B6A0F-D9A3-7FF4-959C-A977FF09ECDE}"/>
              </a:ext>
            </a:extLst>
          </p:cNvPr>
          <p:cNvSpPr txBox="1"/>
          <p:nvPr/>
        </p:nvSpPr>
        <p:spPr>
          <a:xfrm>
            <a:off x="4792748" y="5672548"/>
            <a:ext cx="20288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ich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2E59E768-8419-4AE2-27B7-701ADEE42F3F}"/>
              </a:ext>
            </a:extLst>
          </p:cNvPr>
          <p:cNvSpPr txBox="1"/>
          <p:nvPr/>
        </p:nvSpPr>
        <p:spPr>
          <a:xfrm>
            <a:off x="6633621" y="5678259"/>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er/</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/es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AA6A4ED4-4D44-472B-7294-4BA52312E23E}"/>
              </a:ext>
            </a:extLst>
          </p:cNvPr>
          <p:cNvSpPr txBox="1"/>
          <p:nvPr/>
        </p:nvSpPr>
        <p:spPr>
          <a:xfrm>
            <a:off x="9240809" y="5664508"/>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du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US" sz="2400" b="1"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st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8352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C76A-97B0-ED45-F45D-86ADAD8096C7}"/>
              </a:ext>
            </a:extLst>
          </p:cNvPr>
          <p:cNvSpPr>
            <a:spLocks noGrp="1"/>
          </p:cNvSpPr>
          <p:nvPr>
            <p:ph type="title"/>
          </p:nvPr>
        </p:nvSpPr>
        <p:spPr>
          <a:xfrm>
            <a:off x="0" y="213557"/>
            <a:ext cx="4667250" cy="647577"/>
          </a:xfrm>
        </p:spPr>
        <p:txBody>
          <a:bodyPr/>
          <a:lstStyle/>
          <a:p>
            <a:r>
              <a:rPr lang="en-GB" dirty="0"/>
              <a:t>Das </a:t>
            </a:r>
            <a:r>
              <a:rPr lang="en-GB" dirty="0" err="1"/>
              <a:t>Imperfekt</a:t>
            </a:r>
            <a:r>
              <a:rPr lang="en-GB" dirty="0"/>
              <a:t> [2/2]</a:t>
            </a:r>
          </a:p>
        </p:txBody>
      </p:sp>
      <p:sp>
        <p:nvSpPr>
          <p:cNvPr id="4" name="Rectangle: Rounded Corners 3">
            <a:extLst>
              <a:ext uri="{FF2B5EF4-FFF2-40B4-BE49-F238E27FC236}">
                <a16:creationId xmlns:a16="http://schemas.microsoft.com/office/drawing/2014/main" id="{CA9159C3-79D9-3C71-67DD-826CF7B1E462}"/>
              </a:ext>
            </a:extLst>
          </p:cNvPr>
          <p:cNvSpPr/>
          <p:nvPr/>
        </p:nvSpPr>
        <p:spPr>
          <a:xfrm>
            <a:off x="234672" y="5602963"/>
            <a:ext cx="11846560"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B91C8262-DA98-1C82-83E4-201A8FDA0124}"/>
              </a:ext>
            </a:extLst>
          </p:cNvPr>
          <p:cNvSpPr/>
          <p:nvPr/>
        </p:nvSpPr>
        <p:spPr>
          <a:xfrm>
            <a:off x="6034604" y="2516349"/>
            <a:ext cx="4899584"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6" name="Rectangle: Rounded Corners 5">
            <a:extLst>
              <a:ext uri="{FF2B5EF4-FFF2-40B4-BE49-F238E27FC236}">
                <a16:creationId xmlns:a16="http://schemas.microsoft.com/office/drawing/2014/main" id="{31AC341C-2C85-D5BB-C5E8-829100B1CBF4}"/>
              </a:ext>
            </a:extLst>
          </p:cNvPr>
          <p:cNvSpPr/>
          <p:nvPr/>
        </p:nvSpPr>
        <p:spPr>
          <a:xfrm>
            <a:off x="6034603" y="3139755"/>
            <a:ext cx="4899585"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EAC15DCA-2A7B-E30C-6CD6-31E3BB1949B8}"/>
              </a:ext>
            </a:extLst>
          </p:cNvPr>
          <p:cNvSpPr/>
          <p:nvPr/>
        </p:nvSpPr>
        <p:spPr>
          <a:xfrm>
            <a:off x="6050738" y="3776269"/>
            <a:ext cx="4883450"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A450F861-AF91-815D-0AE6-17EB70643A01}"/>
              </a:ext>
            </a:extLst>
          </p:cNvPr>
          <p:cNvSpPr/>
          <p:nvPr/>
        </p:nvSpPr>
        <p:spPr>
          <a:xfrm>
            <a:off x="6019830" y="1781071"/>
            <a:ext cx="4899584" cy="496575"/>
          </a:xfrm>
          <a:prstGeom prst="roundRect">
            <a:avLst/>
          </a:prstGeom>
          <a:solidFill>
            <a:schemeClr val="accent6"/>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01C58588-1B39-CD75-A560-950C80A06CF0}"/>
              </a:ext>
            </a:extLst>
          </p:cNvPr>
          <p:cNvSpPr txBox="1"/>
          <p:nvPr/>
        </p:nvSpPr>
        <p:spPr>
          <a:xfrm>
            <a:off x="0" y="1148116"/>
            <a:ext cx="11777328" cy="424732"/>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400">
                <a:solidFill>
                  <a:srgbClr val="525050"/>
                </a:solidFill>
                <a:latin typeface="Century Gothic" panose="020B0502020202020204" pitchFamily="34" charset="0"/>
              </a:defRPr>
            </a:lvl1pPr>
            <a:lvl2pPr indent="0">
              <a:lnSpc>
                <a:spcPct val="90000"/>
              </a:lnSpc>
              <a:spcBef>
                <a:spcPts val="500"/>
              </a:spcBef>
              <a:buFont typeface="Arial" panose="020B0604020202020204" pitchFamily="34" charset="0"/>
              <a:buNone/>
              <a:defRPr sz="2200">
                <a:solidFill>
                  <a:srgbClr val="525050"/>
                </a:solidFill>
                <a:latin typeface="Century Gothic" panose="020B0502020202020204" pitchFamily="34" charset="0"/>
              </a:defRPr>
            </a:lvl2pPr>
            <a:lvl3pPr indent="0">
              <a:lnSpc>
                <a:spcPct val="90000"/>
              </a:lnSpc>
              <a:spcBef>
                <a:spcPts val="500"/>
              </a:spcBef>
              <a:buFont typeface="Arial" panose="020B0604020202020204" pitchFamily="34" charset="0"/>
              <a:buNone/>
              <a:defRPr sz="2000">
                <a:solidFill>
                  <a:srgbClr val="525050"/>
                </a:solidFill>
                <a:latin typeface="Century Gothic" panose="020B0502020202020204" pitchFamily="34" charset="0"/>
              </a:defRPr>
            </a:lvl3pPr>
            <a:lvl4pPr indent="0">
              <a:lnSpc>
                <a:spcPct val="90000"/>
              </a:lnSpc>
              <a:spcBef>
                <a:spcPts val="500"/>
              </a:spcBef>
              <a:buFont typeface="Arial" panose="020B0604020202020204" pitchFamily="34" charset="0"/>
              <a:buNone/>
              <a:defRPr>
                <a:solidFill>
                  <a:srgbClr val="525050"/>
                </a:solidFill>
                <a:latin typeface="Century Gothic" panose="020B0502020202020204" pitchFamily="34" charset="0"/>
              </a:defRPr>
            </a:lvl4pPr>
            <a:lvl5pPr indent="0">
              <a:lnSpc>
                <a:spcPct val="90000"/>
              </a:lnSpc>
              <a:spcBef>
                <a:spcPts val="500"/>
              </a:spcBef>
              <a:buFont typeface="Arial" panose="020B0604020202020204" pitchFamily="34" charset="0"/>
              <a:buNone/>
              <a:defRPr sz="1600">
                <a:solidFill>
                  <a:srgbClr val="525050"/>
                </a:solidFill>
                <a:latin typeface="Century Gothic" panose="020B0502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To form the imperfect plural of weak verbs:</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1" name="Rectangle 10">
            <a:extLst>
              <a:ext uri="{FF2B5EF4-FFF2-40B4-BE49-F238E27FC236}">
                <a16:creationId xmlns:a16="http://schemas.microsoft.com/office/drawing/2014/main" id="{C3021C87-B7FA-BC27-F5AC-6C1C733FB6DC}"/>
              </a:ext>
            </a:extLst>
          </p:cNvPr>
          <p:cNvSpPr/>
          <p:nvPr/>
        </p:nvSpPr>
        <p:spPr>
          <a:xfrm>
            <a:off x="331836" y="1858224"/>
            <a:ext cx="8645236" cy="42473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remove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and add </a:t>
            </a:r>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p>
        </p:txBody>
      </p:sp>
      <p:sp>
        <p:nvSpPr>
          <p:cNvPr id="12" name="Rectangle 11">
            <a:extLst>
              <a:ext uri="{FF2B5EF4-FFF2-40B4-BE49-F238E27FC236}">
                <a16:creationId xmlns:a16="http://schemas.microsoft.com/office/drawing/2014/main" id="{AC114DC0-C470-5743-1AD9-7D4EE937A8FB}"/>
              </a:ext>
            </a:extLst>
          </p:cNvPr>
          <p:cNvSpPr/>
          <p:nvPr/>
        </p:nvSpPr>
        <p:spPr>
          <a:xfrm>
            <a:off x="305370" y="2580327"/>
            <a:ext cx="571446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2</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use this stem </a:t>
            </a:r>
            <a:r>
              <a:rPr kumimoji="0" lang="en-GB"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fo</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r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sng" strike="noStrike" kern="1200" cap="none" spc="0" normalizeH="0" baseline="0" noProof="0" dirty="0">
                <a:ln>
                  <a:noFill/>
                </a:ln>
                <a:solidFill>
                  <a:srgbClr val="525050"/>
                </a:solidFill>
                <a:effectLst/>
                <a:uLnTx/>
                <a:uFillTx/>
                <a:latin typeface="Century Gothic" panose="020F0302020204030204"/>
                <a:ea typeface="+mn-ea"/>
                <a:cs typeface="+mn-cs"/>
              </a:rPr>
              <a:t>and</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sie</a:t>
            </a:r>
            <a:r>
              <a:rPr kumimoji="0" lang="en-GB" sz="2400" b="0" i="1" u="none" strike="noStrike" kern="1200" cap="none" spc="0" normalizeH="0" baseline="0" noProof="0" dirty="0">
                <a:ln>
                  <a:noFill/>
                </a:ln>
                <a:solidFill>
                  <a:srgbClr val="525050"/>
                </a:solidFill>
                <a:effectLst/>
                <a:uLnTx/>
                <a:uFillTx/>
                <a:latin typeface="Century Gothic" panose="020F0302020204030204"/>
                <a:ea typeface="+mn-ea"/>
                <a:cs typeface="+mn-cs"/>
              </a:rPr>
              <a:t>/Sie</a:t>
            </a:r>
            <a:endParaRPr kumimoji="0" lang="en-GB" sz="2400" b="1" i="1"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59F4CBCD-FD1D-3088-392A-CB1D364D053B}"/>
              </a:ext>
            </a:extLst>
          </p:cNvPr>
          <p:cNvSpPr/>
          <p:nvPr/>
        </p:nvSpPr>
        <p:spPr>
          <a:xfrm>
            <a:off x="356431" y="3776268"/>
            <a:ext cx="400462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3</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add </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a:t>
            </a:r>
            <a:r>
              <a:rPr kumimoji="0" lang="en-GB" sz="2400" b="1" i="0" u="none" strike="noStrike" kern="1200" cap="none" spc="0" normalizeH="0" baseline="0" noProof="0" dirty="0" err="1">
                <a:ln>
                  <a:noFill/>
                </a:ln>
                <a:solidFill>
                  <a:srgbClr val="525050"/>
                </a:solidFill>
                <a:effectLst/>
                <a:uLnTx/>
                <a:uFillTx/>
                <a:latin typeface="Century Gothic" panose="020F0302020204030204"/>
                <a:ea typeface="+mn-ea"/>
                <a:cs typeface="+mn-cs"/>
              </a:rPr>
              <a:t>tet</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for the </a:t>
            </a:r>
            <a:r>
              <a:rPr kumimoji="0" lang="en-GB" sz="2400" b="0" i="1" u="none" strike="noStrike" kern="1200" cap="none" spc="0" normalizeH="0" baseline="0" noProof="0" dirty="0" err="1">
                <a:ln>
                  <a:noFill/>
                </a:ln>
                <a:solidFill>
                  <a:srgbClr val="525050"/>
                </a:solidFill>
                <a:effectLst/>
                <a:uLnTx/>
                <a:uFillTx/>
                <a:latin typeface="Century Gothic" panose="020F0302020204030204"/>
                <a:ea typeface="+mn-ea"/>
                <a:cs typeface="+mn-cs"/>
              </a:rPr>
              <a:t>ihr</a:t>
            </a:r>
            <a:r>
              <a:rPr kumimoji="0" lang="en-GB" sz="2400" b="0" i="0" u="none" strike="noStrike" kern="1200" cap="none" spc="0" normalizeH="0" baseline="0" noProof="0" dirty="0">
                <a:ln>
                  <a:noFill/>
                </a:ln>
                <a:solidFill>
                  <a:srgbClr val="525050"/>
                </a:solidFill>
                <a:effectLst/>
                <a:uLnTx/>
                <a:uFillTx/>
                <a:latin typeface="Century Gothic" panose="020F0302020204030204"/>
                <a:ea typeface="+mn-ea"/>
                <a:cs typeface="+mn-cs"/>
              </a:rPr>
              <a:t> form</a:t>
            </a:r>
          </a:p>
        </p:txBody>
      </p:sp>
      <p:sp>
        <p:nvSpPr>
          <p:cNvPr id="14" name="TextBox 13">
            <a:extLst>
              <a:ext uri="{FF2B5EF4-FFF2-40B4-BE49-F238E27FC236}">
                <a16:creationId xmlns:a16="http://schemas.microsoft.com/office/drawing/2014/main" id="{7BF4ECE6-65F3-DE19-00F4-F3AEFD581F0A}"/>
              </a:ext>
            </a:extLst>
          </p:cNvPr>
          <p:cNvSpPr txBox="1"/>
          <p:nvPr/>
        </p:nvSpPr>
        <p:spPr>
          <a:xfrm>
            <a:off x="6042837" y="1794201"/>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942F394D-BA8D-4440-A190-530D791B7AAC}"/>
              </a:ext>
            </a:extLst>
          </p:cNvPr>
          <p:cNvSpPr txBox="1"/>
          <p:nvPr/>
        </p:nvSpPr>
        <p:spPr>
          <a:xfrm>
            <a:off x="6034603" y="2525102"/>
            <a:ext cx="21808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EDB993B6-6FF3-0AA4-F219-993BE077EE88}"/>
              </a:ext>
            </a:extLst>
          </p:cNvPr>
          <p:cNvSpPr txBox="1"/>
          <p:nvPr/>
        </p:nvSpPr>
        <p:spPr>
          <a:xfrm>
            <a:off x="6028007" y="3776269"/>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ihr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tet</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pic>
        <p:nvPicPr>
          <p:cNvPr id="17" name="Graphic 16" descr="Line arrow Straight">
            <a:extLst>
              <a:ext uri="{FF2B5EF4-FFF2-40B4-BE49-F238E27FC236}">
                <a16:creationId xmlns:a16="http://schemas.microsoft.com/office/drawing/2014/main" id="{B025FE6E-E3BE-ACBF-B52A-881D93C1E4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255756" y="1589210"/>
            <a:ext cx="772243" cy="914400"/>
          </a:xfrm>
          <a:prstGeom prst="rect">
            <a:avLst/>
          </a:prstGeom>
        </p:spPr>
      </p:pic>
      <p:sp>
        <p:nvSpPr>
          <p:cNvPr id="18" name="TextBox 17">
            <a:extLst>
              <a:ext uri="{FF2B5EF4-FFF2-40B4-BE49-F238E27FC236}">
                <a16:creationId xmlns:a16="http://schemas.microsoft.com/office/drawing/2014/main" id="{728F0A96-DCFB-0E88-AF2D-5EFDBED7839E}"/>
              </a:ext>
            </a:extLst>
          </p:cNvPr>
          <p:cNvSpPr txBox="1"/>
          <p:nvPr/>
        </p:nvSpPr>
        <p:spPr>
          <a:xfrm>
            <a:off x="8066780" y="1804504"/>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ten</a:t>
            </a:r>
            <a:endPar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1F4CCB11-7E74-9728-33F9-357737AC98D2}"/>
              </a:ext>
            </a:extLst>
          </p:cNvPr>
          <p:cNvSpPr txBox="1"/>
          <p:nvPr/>
        </p:nvSpPr>
        <p:spPr>
          <a:xfrm>
            <a:off x="9565426" y="1824676"/>
            <a:ext cx="23512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(learned)</a:t>
            </a:r>
          </a:p>
        </p:txBody>
      </p:sp>
      <p:sp>
        <p:nvSpPr>
          <p:cNvPr id="20" name="TextBox 19">
            <a:extLst>
              <a:ext uri="{FF2B5EF4-FFF2-40B4-BE49-F238E27FC236}">
                <a16:creationId xmlns:a16="http://schemas.microsoft.com/office/drawing/2014/main" id="{6C1A7FE2-9901-1BF5-197E-22E6CC4CBCB6}"/>
              </a:ext>
            </a:extLst>
          </p:cNvPr>
          <p:cNvSpPr txBox="1"/>
          <p:nvPr/>
        </p:nvSpPr>
        <p:spPr>
          <a:xfrm>
            <a:off x="9074594" y="3798662"/>
            <a:ext cx="19417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(you learned)</a:t>
            </a:r>
          </a:p>
        </p:txBody>
      </p:sp>
      <p:sp>
        <p:nvSpPr>
          <p:cNvPr id="21" name="TextBox 20">
            <a:extLst>
              <a:ext uri="{FF2B5EF4-FFF2-40B4-BE49-F238E27FC236}">
                <a16:creationId xmlns:a16="http://schemas.microsoft.com/office/drawing/2014/main" id="{FFAA8D30-5734-8968-2C41-C8763B96CF78}"/>
              </a:ext>
            </a:extLst>
          </p:cNvPr>
          <p:cNvSpPr txBox="1"/>
          <p:nvPr/>
        </p:nvSpPr>
        <p:spPr>
          <a:xfrm>
            <a:off x="9110756" y="2547390"/>
            <a:ext cx="2666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(we learned)</a:t>
            </a:r>
          </a:p>
        </p:txBody>
      </p:sp>
      <p:sp>
        <p:nvSpPr>
          <p:cNvPr id="22" name="TextBox 21">
            <a:extLst>
              <a:ext uri="{FF2B5EF4-FFF2-40B4-BE49-F238E27FC236}">
                <a16:creationId xmlns:a16="http://schemas.microsoft.com/office/drawing/2014/main" id="{3ED88C23-7837-D5B7-CBC0-F1E6D5D98C81}"/>
              </a:ext>
            </a:extLst>
          </p:cNvPr>
          <p:cNvSpPr txBox="1"/>
          <p:nvPr/>
        </p:nvSpPr>
        <p:spPr>
          <a:xfrm>
            <a:off x="8424950" y="3187987"/>
            <a:ext cx="26665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(they/you learned)</a:t>
            </a:r>
          </a:p>
        </p:txBody>
      </p:sp>
      <p:sp>
        <p:nvSpPr>
          <p:cNvPr id="23" name="Rectangle 22">
            <a:extLst>
              <a:ext uri="{FF2B5EF4-FFF2-40B4-BE49-F238E27FC236}">
                <a16:creationId xmlns:a16="http://schemas.microsoft.com/office/drawing/2014/main" id="{C02D473B-7B90-5475-E290-C1014641D895}"/>
              </a:ext>
            </a:extLst>
          </p:cNvPr>
          <p:cNvSpPr/>
          <p:nvPr/>
        </p:nvSpPr>
        <p:spPr>
          <a:xfrm>
            <a:off x="6028007" y="3152272"/>
            <a:ext cx="22284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/Sie </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lern</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ten</a:t>
            </a:r>
            <a:endParaRPr kumimoji="0" lang="en-GB" sz="1800" b="0" i="0" u="none" strike="noStrike" kern="1200" cap="none" spc="0" normalizeH="0" baseline="0" noProof="0" dirty="0">
              <a:ln>
                <a:noFill/>
              </a:ln>
              <a:solidFill>
                <a:srgbClr val="EA5559"/>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17348B42-C924-A7A1-C584-7FC995DFAAA1}"/>
              </a:ext>
            </a:extLst>
          </p:cNvPr>
          <p:cNvSpPr txBox="1"/>
          <p:nvPr/>
        </p:nvSpPr>
        <p:spPr>
          <a:xfrm>
            <a:off x="139343" y="4630734"/>
            <a:ext cx="11777328"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To form the imperfect plural of strong verbs, add -</a:t>
            </a:r>
            <a:r>
              <a:rPr kumimoji="0" lang="en-US" sz="2400" b="1"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en</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 the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wir</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and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sie</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forms and –</a:t>
            </a:r>
            <a:r>
              <a:rPr kumimoji="0" lang="en-US" sz="2400" b="1"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t</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 the </a:t>
            </a: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ihr</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 form:</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5" name="TextBox 24">
            <a:extLst>
              <a:ext uri="{FF2B5EF4-FFF2-40B4-BE49-F238E27FC236}">
                <a16:creationId xmlns:a16="http://schemas.microsoft.com/office/drawing/2014/main" id="{496DD676-FB55-F904-1410-320BB544C758}"/>
              </a:ext>
            </a:extLst>
          </p:cNvPr>
          <p:cNvSpPr txBox="1"/>
          <p:nvPr/>
        </p:nvSpPr>
        <p:spPr>
          <a:xfrm>
            <a:off x="254346" y="5623700"/>
            <a:ext cx="1392834" cy="46166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0" i="0" u="none" strike="noStrike" kern="1400" cap="none" spc="0" normalizeH="0" baseline="0" noProof="0" dirty="0" err="1">
                <a:ln>
                  <a:noFill/>
                </a:ln>
                <a:solidFill>
                  <a:srgbClr val="525050"/>
                </a:solidFill>
                <a:effectLst/>
                <a:uLnTx/>
                <a:uFillTx/>
                <a:latin typeface="Century Gothic" panose="020B0502020202020204" pitchFamily="34" charset="0"/>
                <a:ea typeface="Times New Roman" panose="02020603050405020304" pitchFamily="18" charset="0"/>
                <a:cs typeface="+mn-cs"/>
              </a:rPr>
              <a:t>Beispiel</a:t>
            </a:r>
            <a:r>
              <a:rPr kumimoji="0" lang="en-US" sz="2400" b="0"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a:t>
            </a:r>
            <a:endParaRPr kumimoji="0" lang="en-GB" sz="2400" b="0" i="0" u="none" strike="noStrike" kern="1400" cap="none" spc="0" normalizeH="0" baseline="0" noProof="0" dirty="0">
              <a:ln>
                <a:noFill/>
              </a:ln>
              <a:solidFill>
                <a:srgbClr val="525050"/>
              </a:solidFill>
              <a:effectLst/>
              <a:uLnTx/>
              <a:uFillTx/>
              <a:latin typeface="Times New Roman" panose="02020603050405020304" pitchFamily="18" charset="0"/>
              <a:ea typeface="Times New Roman" panose="02020603050405020304" pitchFamily="18" charset="0"/>
              <a:cs typeface="+mn-cs"/>
            </a:endParaRPr>
          </a:p>
        </p:txBody>
      </p:sp>
      <p:sp>
        <p:nvSpPr>
          <p:cNvPr id="26" name="TextBox 25">
            <a:extLst>
              <a:ext uri="{FF2B5EF4-FFF2-40B4-BE49-F238E27FC236}">
                <a16:creationId xmlns:a16="http://schemas.microsoft.com/office/drawing/2014/main" id="{02F55778-B17C-4E8D-94C0-165FB746B21A}"/>
              </a:ext>
            </a:extLst>
          </p:cNvPr>
          <p:cNvSpPr txBox="1"/>
          <p:nvPr/>
        </p:nvSpPr>
        <p:spPr>
          <a:xfrm>
            <a:off x="1558188" y="5615488"/>
            <a:ext cx="15760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liegen</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pic>
        <p:nvPicPr>
          <p:cNvPr id="27" name="Graphic 26" descr="Line arrow Straight">
            <a:extLst>
              <a:ext uri="{FF2B5EF4-FFF2-40B4-BE49-F238E27FC236}">
                <a16:creationId xmlns:a16="http://schemas.microsoft.com/office/drawing/2014/main" id="{FC9D307D-3D94-A15F-E56C-479BB2EE8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799719" y="5389120"/>
            <a:ext cx="772243" cy="914400"/>
          </a:xfrm>
          <a:prstGeom prst="rect">
            <a:avLst/>
          </a:prstGeom>
        </p:spPr>
      </p:pic>
      <p:sp>
        <p:nvSpPr>
          <p:cNvPr id="28" name="TextBox 27">
            <a:extLst>
              <a:ext uri="{FF2B5EF4-FFF2-40B4-BE49-F238E27FC236}">
                <a16:creationId xmlns:a16="http://schemas.microsoft.com/office/drawing/2014/main" id="{DD96F919-5A28-2E60-B54E-9D5DBE8E9027}"/>
              </a:ext>
            </a:extLst>
          </p:cNvPr>
          <p:cNvSpPr txBox="1"/>
          <p:nvPr/>
        </p:nvSpPr>
        <p:spPr>
          <a:xfrm>
            <a:off x="3787715" y="5597835"/>
            <a:ext cx="944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p>
        </p:txBody>
      </p:sp>
      <p:sp>
        <p:nvSpPr>
          <p:cNvPr id="29" name="TextBox 28">
            <a:extLst>
              <a:ext uri="{FF2B5EF4-FFF2-40B4-BE49-F238E27FC236}">
                <a16:creationId xmlns:a16="http://schemas.microsoft.com/office/drawing/2014/main" id="{E97B6A0F-D9A3-7FF4-959C-A977FF09ECDE}"/>
              </a:ext>
            </a:extLst>
          </p:cNvPr>
          <p:cNvSpPr txBox="1"/>
          <p:nvPr/>
        </p:nvSpPr>
        <p:spPr>
          <a:xfrm>
            <a:off x="4773698" y="5605873"/>
            <a:ext cx="20288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lag</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2E59E768-8419-4AE2-27B7-701ADEE42F3F}"/>
              </a:ext>
            </a:extLst>
          </p:cNvPr>
          <p:cNvSpPr txBox="1"/>
          <p:nvPr/>
        </p:nvSpPr>
        <p:spPr>
          <a:xfrm>
            <a:off x="6696372" y="5609501"/>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sie</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/Sie </a:t>
            </a:r>
            <a:r>
              <a:rPr kumimoji="0" lang="en-GB" sz="2400" b="1" i="0" u="none" strike="noStrike" kern="1200" cap="none" spc="0" normalizeH="0" baseline="0" noProof="0" dirty="0" err="1">
                <a:ln>
                  <a:noFill/>
                </a:ln>
                <a:solidFill>
                  <a:srgbClr val="EA5559"/>
                </a:solidFill>
                <a:effectLst/>
                <a:uLnTx/>
                <a:uFillTx/>
                <a:latin typeface="Century Gothic" panose="020B0502020202020204" pitchFamily="34" charset="0"/>
                <a:ea typeface="+mn-ea"/>
                <a:cs typeface="+mn-cs"/>
              </a:rPr>
              <a:t>lag</a:t>
            </a:r>
            <a:r>
              <a:rPr kumimoji="0" lang="en-GB"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AA6A4ED4-4D44-472B-7294-4BA52312E23E}"/>
              </a:ext>
            </a:extLst>
          </p:cNvPr>
          <p:cNvSpPr txBox="1"/>
          <p:nvPr/>
        </p:nvSpPr>
        <p:spPr>
          <a:xfrm>
            <a:off x="9221759" y="5607358"/>
            <a:ext cx="25555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ihr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EA5559"/>
                </a:solidFill>
                <a:effectLst/>
                <a:uLnTx/>
                <a:uFillTx/>
                <a:latin typeface="Century Gothic" panose="020B0502020202020204" pitchFamily="34" charset="0"/>
                <a:ea typeface="+mn-ea"/>
                <a:cs typeface="+mn-cs"/>
              </a:rPr>
              <a:t>lag</a:t>
            </a:r>
            <a:r>
              <a:rPr kumimoji="0" lang="en-US" sz="2400" b="1" i="0" u="none" strike="noStrike" kern="1400" cap="none" spc="0" normalizeH="0" baseline="0" noProof="0" dirty="0">
                <a:ln>
                  <a:noFill/>
                </a:ln>
                <a:solidFill>
                  <a:srgbClr val="525050"/>
                </a:solidFill>
                <a:effectLst/>
                <a:uLnTx/>
                <a:uFillTx/>
                <a:latin typeface="Century Gothic" panose="020B0502020202020204" pitchFamily="34" charset="0"/>
                <a:ea typeface="Times New Roman" panose="02020603050405020304" pitchFamily="18" charset="0"/>
                <a:cs typeface="+mn-cs"/>
              </a:rPr>
              <a:t>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2602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4C73-2748-35C9-2873-160AE52A8FEF}"/>
              </a:ext>
            </a:extLst>
          </p:cNvPr>
          <p:cNvSpPr>
            <a:spLocks noGrp="1"/>
          </p:cNvSpPr>
          <p:nvPr>
            <p:ph type="title"/>
          </p:nvPr>
        </p:nvSpPr>
        <p:spPr>
          <a:xfrm>
            <a:off x="0" y="213557"/>
            <a:ext cx="3287210" cy="647577"/>
          </a:xfrm>
        </p:spPr>
        <p:txBody>
          <a:bodyPr/>
          <a:lstStyle/>
          <a:p>
            <a:r>
              <a:rPr lang="en-GB" dirty="0"/>
              <a:t>Ich bin Martin</a:t>
            </a:r>
          </a:p>
        </p:txBody>
      </p:sp>
      <p:graphicFrame>
        <p:nvGraphicFramePr>
          <p:cNvPr id="4" name="Table 6">
            <a:extLst>
              <a:ext uri="{FF2B5EF4-FFF2-40B4-BE49-F238E27FC236}">
                <a16:creationId xmlns:a16="http://schemas.microsoft.com/office/drawing/2014/main" id="{A5E84B08-6EFF-C27F-B2DF-C7A863F1A2FA}"/>
              </a:ext>
            </a:extLst>
          </p:cNvPr>
          <p:cNvGraphicFramePr>
            <a:graphicFrameLocks noGrp="1"/>
          </p:cNvGraphicFramePr>
          <p:nvPr>
            <p:extLst>
              <p:ext uri="{D42A27DB-BD31-4B8C-83A1-F6EECF244321}">
                <p14:modId xmlns:p14="http://schemas.microsoft.com/office/powerpoint/2010/main" val="961194075"/>
              </p:ext>
            </p:extLst>
          </p:nvPr>
        </p:nvGraphicFramePr>
        <p:xfrm>
          <a:off x="188261" y="1601561"/>
          <a:ext cx="11709237" cy="4473603"/>
        </p:xfrm>
        <a:graphic>
          <a:graphicData uri="http://schemas.openxmlformats.org/drawingml/2006/table">
            <a:tbl>
              <a:tblPr firstRow="1" bandRow="1"/>
              <a:tblGrid>
                <a:gridCol w="502613">
                  <a:extLst>
                    <a:ext uri="{9D8B030D-6E8A-4147-A177-3AD203B41FA5}">
                      <a16:colId xmlns:a16="http://schemas.microsoft.com/office/drawing/2014/main" val="2607353726"/>
                    </a:ext>
                  </a:extLst>
                </a:gridCol>
                <a:gridCol w="8681358">
                  <a:extLst>
                    <a:ext uri="{9D8B030D-6E8A-4147-A177-3AD203B41FA5}">
                      <a16:colId xmlns:a16="http://schemas.microsoft.com/office/drawing/2014/main" val="1600817978"/>
                    </a:ext>
                  </a:extLst>
                </a:gridCol>
                <a:gridCol w="1243154">
                  <a:extLst>
                    <a:ext uri="{9D8B030D-6E8A-4147-A177-3AD203B41FA5}">
                      <a16:colId xmlns:a16="http://schemas.microsoft.com/office/drawing/2014/main" val="837666246"/>
                    </a:ext>
                  </a:extLst>
                </a:gridCol>
                <a:gridCol w="1282112">
                  <a:extLst>
                    <a:ext uri="{9D8B030D-6E8A-4147-A177-3AD203B41FA5}">
                      <a16:colId xmlns:a16="http://schemas.microsoft.com/office/drawing/2014/main" val="2609792770"/>
                    </a:ext>
                  </a:extLst>
                </a:gridCol>
              </a:tblGrid>
              <a:tr h="497067">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err="1">
                          <a:solidFill>
                            <a:schemeClr val="lt1"/>
                          </a:solidFill>
                          <a:latin typeface="+mn-lt"/>
                          <a:ea typeface="+mn-ea"/>
                          <a:cs typeface="+mn-cs"/>
                        </a:rPr>
                        <a:t>ihr</a:t>
                      </a:r>
                      <a:endParaRPr lang="en-GB" sz="2000" b="1" kern="1200" dirty="0">
                        <a:solidFill>
                          <a:schemeClr val="lt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00"/>
                    </a:solidFill>
                  </a:tcPr>
                </a:tc>
                <a:tc>
                  <a:txBody>
                    <a:bodyPr/>
                    <a:lstStyle>
                      <a:lvl1pPr marL="0" algn="l" defTabSz="914400" rtl="0" eaLnBrk="1" latinLnBrk="0" hangingPunct="1">
                        <a:defRPr sz="1800" b="1" kern="1200">
                          <a:solidFill>
                            <a:schemeClr val="lt1"/>
                          </a:solidFill>
                          <a:latin typeface="Century Gothic" panose="020F0302020204030204"/>
                        </a:defRPr>
                      </a:lvl1pPr>
                      <a:lvl2pPr marL="457200" algn="l" defTabSz="914400" rtl="0" eaLnBrk="1" latinLnBrk="0" hangingPunct="1">
                        <a:defRPr sz="1800" b="1" kern="1200">
                          <a:solidFill>
                            <a:schemeClr val="lt1"/>
                          </a:solidFill>
                          <a:latin typeface="Century Gothic" panose="020F0302020204030204"/>
                        </a:defRPr>
                      </a:lvl2pPr>
                      <a:lvl3pPr marL="914400" algn="l" defTabSz="914400" rtl="0" eaLnBrk="1" latinLnBrk="0" hangingPunct="1">
                        <a:defRPr sz="1800" b="1" kern="1200">
                          <a:solidFill>
                            <a:schemeClr val="lt1"/>
                          </a:solidFill>
                          <a:latin typeface="Century Gothic" panose="020F0302020204030204"/>
                        </a:defRPr>
                      </a:lvl3pPr>
                      <a:lvl4pPr marL="1371600" algn="l" defTabSz="914400" rtl="0" eaLnBrk="1" latinLnBrk="0" hangingPunct="1">
                        <a:defRPr sz="1800" b="1" kern="1200">
                          <a:solidFill>
                            <a:schemeClr val="lt1"/>
                          </a:solidFill>
                          <a:latin typeface="Century Gothic" panose="020F0302020204030204"/>
                        </a:defRPr>
                      </a:lvl4pPr>
                      <a:lvl5pPr marL="1828800" algn="l" defTabSz="914400" rtl="0" eaLnBrk="1" latinLnBrk="0" hangingPunct="1">
                        <a:defRPr sz="1800" b="1" kern="1200">
                          <a:solidFill>
                            <a:schemeClr val="lt1"/>
                          </a:solidFill>
                          <a:latin typeface="Century Gothic" panose="020F0302020204030204"/>
                        </a:defRPr>
                      </a:lvl5pPr>
                      <a:lvl6pPr marL="2286000" algn="l" defTabSz="914400" rtl="0" eaLnBrk="1" latinLnBrk="0" hangingPunct="1">
                        <a:defRPr sz="1800" b="1" kern="1200">
                          <a:solidFill>
                            <a:schemeClr val="lt1"/>
                          </a:solidFill>
                          <a:latin typeface="Century Gothic" panose="020F0302020204030204"/>
                        </a:defRPr>
                      </a:lvl6pPr>
                      <a:lvl7pPr marL="2743200" algn="l" defTabSz="914400" rtl="0" eaLnBrk="1" latinLnBrk="0" hangingPunct="1">
                        <a:defRPr sz="1800" b="1" kern="1200">
                          <a:solidFill>
                            <a:schemeClr val="lt1"/>
                          </a:solidFill>
                          <a:latin typeface="Century Gothic" panose="020F0302020204030204"/>
                        </a:defRPr>
                      </a:lvl7pPr>
                      <a:lvl8pPr marL="3200400" algn="l" defTabSz="914400" rtl="0" eaLnBrk="1" latinLnBrk="0" hangingPunct="1">
                        <a:defRPr sz="1800" b="1" kern="1200">
                          <a:solidFill>
                            <a:schemeClr val="lt1"/>
                          </a:solidFill>
                          <a:latin typeface="Century Gothic" panose="020F0302020204030204"/>
                        </a:defRPr>
                      </a:lvl8pPr>
                      <a:lvl9pPr marL="3657600" algn="l" defTabSz="914400" rtl="0" eaLnBrk="1" latinLnBrk="0" hangingPunct="1">
                        <a:defRPr sz="1800" b="1" kern="1200">
                          <a:solidFill>
                            <a:schemeClr val="lt1"/>
                          </a:solidFill>
                          <a:latin typeface="Century Gothic" panose="020F03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err="1"/>
                        <a:t>sie</a:t>
                      </a:r>
                      <a:endParaRPr lang="en-GB" sz="20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C00"/>
                    </a:solidFill>
                  </a:tcPr>
                </a:tc>
                <a:extLst>
                  <a:ext uri="{0D108BD9-81ED-4DB2-BD59-A6C34878D82A}">
                    <a16:rowId xmlns:a16="http://schemas.microsoft.com/office/drawing/2014/main" val="1153431983"/>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000" dirty="0">
                          <a:solidFill>
                            <a:srgbClr val="525050"/>
                          </a:solidFill>
                        </a:rPr>
                        <a:t>Vor einem Jahr begannt ihr, mich Martin zu nennen.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71492714"/>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525050"/>
                          </a:solidFill>
                        </a:rPr>
                        <a:t>Ihr dachtet, ich sollte es meinen Eltern erzählen.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61458278"/>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525050"/>
                          </a:solidFill>
                        </a:rPr>
                        <a:t>Meine Eltern entschieden sich, mich zu unterstützen.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89313960"/>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000" dirty="0">
                          <a:solidFill>
                            <a:srgbClr val="525050"/>
                          </a:solidFill>
                        </a:rPr>
                        <a:t>Sie lernten viel über mich.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44197191"/>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525050"/>
                          </a:solidFill>
                        </a:rPr>
                        <a:t>Sie gingen zur Schule und sprachen mit meinen Lehrern.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72389626"/>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525050"/>
                          </a:solidFill>
                        </a:rPr>
                        <a:t>Ihr</a:t>
                      </a:r>
                      <a:r>
                        <a:rPr lang="en-GB" sz="2000" dirty="0">
                          <a:solidFill>
                            <a:srgbClr val="525050"/>
                          </a:solidFill>
                        </a:rPr>
                        <a:t> </a:t>
                      </a:r>
                      <a:r>
                        <a:rPr lang="en-GB" sz="2000" dirty="0" err="1">
                          <a:solidFill>
                            <a:srgbClr val="525050"/>
                          </a:solidFill>
                        </a:rPr>
                        <a:t>glaubtet</a:t>
                      </a:r>
                      <a:r>
                        <a:rPr lang="en-GB" sz="2000" dirty="0">
                          <a:solidFill>
                            <a:srgbClr val="525050"/>
                          </a:solidFill>
                        </a:rPr>
                        <a:t> an </a:t>
                      </a:r>
                      <a:r>
                        <a:rPr lang="en-GB" sz="2000" dirty="0" err="1">
                          <a:solidFill>
                            <a:srgbClr val="525050"/>
                          </a:solidFill>
                        </a:rPr>
                        <a:t>mich.</a:t>
                      </a:r>
                      <a:endParaRPr lang="en-GB" sz="2000" dirty="0">
                        <a:solidFill>
                          <a:srgbClr val="52505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4931564"/>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err="1">
                          <a:solidFill>
                            <a:srgbClr val="525050"/>
                          </a:solidFill>
                        </a:rPr>
                        <a:t>Vor</a:t>
                      </a:r>
                      <a:r>
                        <a:rPr lang="en-GB" sz="2000" dirty="0">
                          <a:solidFill>
                            <a:srgbClr val="525050"/>
                          </a:solidFill>
                        </a:rPr>
                        <a:t> </a:t>
                      </a:r>
                      <a:r>
                        <a:rPr lang="en-GB" sz="2000" dirty="0" err="1">
                          <a:solidFill>
                            <a:srgbClr val="525050"/>
                          </a:solidFill>
                        </a:rPr>
                        <a:t>zwei</a:t>
                      </a:r>
                      <a:r>
                        <a:rPr lang="en-GB" sz="2000" dirty="0">
                          <a:solidFill>
                            <a:srgbClr val="525050"/>
                          </a:solidFill>
                        </a:rPr>
                        <a:t> </a:t>
                      </a:r>
                      <a:r>
                        <a:rPr lang="en-GB" sz="2000" dirty="0" err="1">
                          <a:solidFill>
                            <a:srgbClr val="525050"/>
                          </a:solidFill>
                        </a:rPr>
                        <a:t>Monaten</a:t>
                      </a:r>
                      <a:r>
                        <a:rPr lang="en-GB" sz="2000" dirty="0">
                          <a:solidFill>
                            <a:srgbClr val="525050"/>
                          </a:solidFill>
                        </a:rPr>
                        <a:t> </a:t>
                      </a:r>
                      <a:r>
                        <a:rPr lang="en-GB" sz="2000" dirty="0" err="1">
                          <a:solidFill>
                            <a:srgbClr val="525050"/>
                          </a:solidFill>
                        </a:rPr>
                        <a:t>zogen</a:t>
                      </a:r>
                      <a:r>
                        <a:rPr lang="en-GB" sz="2000" dirty="0">
                          <a:solidFill>
                            <a:srgbClr val="525050"/>
                          </a:solidFill>
                        </a:rPr>
                        <a:t> </a:t>
                      </a:r>
                      <a:r>
                        <a:rPr lang="en-GB" sz="2000" dirty="0" err="1">
                          <a:solidFill>
                            <a:srgbClr val="525050"/>
                          </a:solidFill>
                        </a:rPr>
                        <a:t>meine</a:t>
                      </a:r>
                      <a:r>
                        <a:rPr lang="en-GB" sz="2000" dirty="0">
                          <a:solidFill>
                            <a:srgbClr val="525050"/>
                          </a:solidFill>
                        </a:rPr>
                        <a:t> </a:t>
                      </a:r>
                      <a:r>
                        <a:rPr lang="en-GB" sz="2000" dirty="0" err="1">
                          <a:solidFill>
                            <a:srgbClr val="525050"/>
                          </a:solidFill>
                        </a:rPr>
                        <a:t>Eltern</a:t>
                      </a:r>
                      <a:r>
                        <a:rPr lang="en-GB" sz="2000" dirty="0">
                          <a:solidFill>
                            <a:srgbClr val="525050"/>
                          </a:solidFill>
                        </a:rPr>
                        <a:t> </a:t>
                      </a:r>
                      <a:r>
                        <a:rPr lang="en-GB" sz="2000" dirty="0" err="1">
                          <a:solidFill>
                            <a:srgbClr val="525050"/>
                          </a:solidFill>
                        </a:rPr>
                        <a:t>nach</a:t>
                      </a:r>
                      <a:r>
                        <a:rPr lang="en-GB" sz="2000" dirty="0">
                          <a:solidFill>
                            <a:srgbClr val="525050"/>
                          </a:solidFill>
                        </a:rPr>
                        <a:t> Berlin.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71851735"/>
                  </a:ext>
                </a:extLst>
              </a:tr>
              <a:tr h="497067">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algn="ctr"/>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en-GB" sz="2000" dirty="0">
                          <a:solidFill>
                            <a:srgbClr val="525050"/>
                          </a:solidFill>
                        </a:rPr>
                        <a:t>Sie </a:t>
                      </a:r>
                      <a:r>
                        <a:rPr lang="en-GB" sz="2000" dirty="0" err="1">
                          <a:solidFill>
                            <a:srgbClr val="525050"/>
                          </a:solidFill>
                        </a:rPr>
                        <a:t>ließen</a:t>
                      </a:r>
                      <a:r>
                        <a:rPr lang="en-GB" sz="2000" dirty="0">
                          <a:solidFill>
                            <a:srgbClr val="525050"/>
                          </a:solidFill>
                        </a:rPr>
                        <a:t> </a:t>
                      </a:r>
                      <a:r>
                        <a:rPr lang="en-GB" sz="2000" dirty="0" err="1">
                          <a:solidFill>
                            <a:srgbClr val="525050"/>
                          </a:solidFill>
                        </a:rPr>
                        <a:t>meine</a:t>
                      </a:r>
                      <a:r>
                        <a:rPr lang="en-GB" sz="2000" dirty="0">
                          <a:solidFill>
                            <a:srgbClr val="525050"/>
                          </a:solidFill>
                        </a:rPr>
                        <a:t> </a:t>
                      </a:r>
                      <a:r>
                        <a:rPr lang="en-GB" sz="2000" dirty="0" err="1">
                          <a:solidFill>
                            <a:srgbClr val="525050"/>
                          </a:solidFill>
                        </a:rPr>
                        <a:t>neuen</a:t>
                      </a:r>
                      <a:r>
                        <a:rPr lang="en-GB" sz="2000" dirty="0">
                          <a:solidFill>
                            <a:srgbClr val="525050"/>
                          </a:solidFill>
                        </a:rPr>
                        <a:t> Lehrer </a:t>
                      </a:r>
                      <a:r>
                        <a:rPr lang="en-GB" sz="2000" dirty="0" err="1">
                          <a:solidFill>
                            <a:srgbClr val="525050"/>
                          </a:solidFill>
                        </a:rPr>
                        <a:t>wissen</a:t>
                      </a:r>
                      <a:r>
                        <a:rPr lang="en-GB" sz="2000" dirty="0">
                          <a:solidFill>
                            <a:srgbClr val="525050"/>
                          </a:solidFill>
                        </a:rPr>
                        <a:t>, </a:t>
                      </a:r>
                      <a:r>
                        <a:rPr lang="en-GB" sz="2000" dirty="0" err="1">
                          <a:solidFill>
                            <a:srgbClr val="525050"/>
                          </a:solidFill>
                        </a:rPr>
                        <a:t>dass</a:t>
                      </a:r>
                      <a:r>
                        <a:rPr lang="en-GB" sz="2000" dirty="0">
                          <a:solidFill>
                            <a:srgbClr val="525050"/>
                          </a:solidFill>
                        </a:rPr>
                        <a:t> ich </a:t>
                      </a:r>
                      <a:r>
                        <a:rPr lang="en-GB" sz="2000" dirty="0" err="1">
                          <a:solidFill>
                            <a:srgbClr val="525050"/>
                          </a:solidFill>
                        </a:rPr>
                        <a:t>jetzt</a:t>
                      </a:r>
                      <a:r>
                        <a:rPr lang="en-GB" sz="2000" dirty="0">
                          <a:solidFill>
                            <a:srgbClr val="525050"/>
                          </a:solidFill>
                        </a:rPr>
                        <a:t> Martin bin.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endParaRPr lang="en-GB" sz="2000" dirty="0">
                        <a:solidFill>
                          <a:schemeClr val="accent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36239533"/>
                  </a:ext>
                </a:extLst>
              </a:tr>
            </a:tbl>
          </a:graphicData>
        </a:graphic>
      </p:graphicFrame>
      <p:sp>
        <p:nvSpPr>
          <p:cNvPr id="5" name="TextBox 4" descr="text box hiding answer">
            <a:extLst>
              <a:ext uri="{FF2B5EF4-FFF2-40B4-BE49-F238E27FC236}">
                <a16:creationId xmlns:a16="http://schemas.microsoft.com/office/drawing/2014/main" id="{11B7AB7B-ECAC-2435-7A41-686D857A7253}"/>
              </a:ext>
            </a:extLst>
          </p:cNvPr>
          <p:cNvSpPr txBox="1"/>
          <p:nvPr/>
        </p:nvSpPr>
        <p:spPr>
          <a:xfrm>
            <a:off x="735086" y="2158806"/>
            <a:ext cx="7796266" cy="419885"/>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6" name="Picture 5" descr="green checkmark">
            <a:extLst>
              <a:ext uri="{FF2B5EF4-FFF2-40B4-BE49-F238E27FC236}">
                <a16:creationId xmlns:a16="http://schemas.microsoft.com/office/drawing/2014/main" id="{0C624D7C-1EBA-6083-1BDC-0733D853D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98" y="2188837"/>
            <a:ext cx="282522" cy="294294"/>
          </a:xfrm>
          <a:prstGeom prst="rect">
            <a:avLst/>
          </a:prstGeom>
        </p:spPr>
      </p:pic>
      <p:sp>
        <p:nvSpPr>
          <p:cNvPr id="7" name="TextBox 6" descr="text box hiding answer">
            <a:extLst>
              <a:ext uri="{FF2B5EF4-FFF2-40B4-BE49-F238E27FC236}">
                <a16:creationId xmlns:a16="http://schemas.microsoft.com/office/drawing/2014/main" id="{BC82680F-BD88-0791-B2D3-7700273114CE}"/>
              </a:ext>
            </a:extLst>
          </p:cNvPr>
          <p:cNvSpPr txBox="1"/>
          <p:nvPr/>
        </p:nvSpPr>
        <p:spPr>
          <a:xfrm>
            <a:off x="764922" y="2665732"/>
            <a:ext cx="6910076" cy="30777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8" name="Picture 7" descr="green checkmark">
            <a:extLst>
              <a:ext uri="{FF2B5EF4-FFF2-40B4-BE49-F238E27FC236}">
                <a16:creationId xmlns:a16="http://schemas.microsoft.com/office/drawing/2014/main" id="{CF7D15B9-77D9-64B6-C19E-213C3D814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0498" y="2684072"/>
            <a:ext cx="282522" cy="294294"/>
          </a:xfrm>
          <a:prstGeom prst="rect">
            <a:avLst/>
          </a:prstGeom>
        </p:spPr>
      </p:pic>
      <p:sp>
        <p:nvSpPr>
          <p:cNvPr id="9" name="TextBox 8" descr="text box hiding answer">
            <a:extLst>
              <a:ext uri="{FF2B5EF4-FFF2-40B4-BE49-F238E27FC236}">
                <a16:creationId xmlns:a16="http://schemas.microsoft.com/office/drawing/2014/main" id="{D2998886-C254-5E1B-504F-0288944217ED}"/>
              </a:ext>
            </a:extLst>
          </p:cNvPr>
          <p:cNvSpPr txBox="1"/>
          <p:nvPr/>
        </p:nvSpPr>
        <p:spPr>
          <a:xfrm>
            <a:off x="710450" y="3148098"/>
            <a:ext cx="6833350" cy="347361"/>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0" name="Picture 9" descr="green checkmark">
            <a:extLst>
              <a:ext uri="{FF2B5EF4-FFF2-40B4-BE49-F238E27FC236}">
                <a16:creationId xmlns:a16="http://schemas.microsoft.com/office/drawing/2014/main" id="{5C7F202D-626E-8E78-6B8C-1A6CB34251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372" y="3203218"/>
            <a:ext cx="282522" cy="294294"/>
          </a:xfrm>
          <a:prstGeom prst="rect">
            <a:avLst/>
          </a:prstGeom>
        </p:spPr>
      </p:pic>
      <p:sp>
        <p:nvSpPr>
          <p:cNvPr id="11" name="TextBox 10" descr="text box hiding answer">
            <a:extLst>
              <a:ext uri="{FF2B5EF4-FFF2-40B4-BE49-F238E27FC236}">
                <a16:creationId xmlns:a16="http://schemas.microsoft.com/office/drawing/2014/main" id="{631E3661-1170-05EC-1CBB-6B9FE9645B0F}"/>
              </a:ext>
            </a:extLst>
          </p:cNvPr>
          <p:cNvSpPr txBox="1"/>
          <p:nvPr/>
        </p:nvSpPr>
        <p:spPr>
          <a:xfrm>
            <a:off x="764922" y="3678150"/>
            <a:ext cx="5008704" cy="30777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2" name="Picture 11" descr="green checkmark">
            <a:extLst>
              <a:ext uri="{FF2B5EF4-FFF2-40B4-BE49-F238E27FC236}">
                <a16:creationId xmlns:a16="http://schemas.microsoft.com/office/drawing/2014/main" id="{32567E1C-F6F4-C2AC-D864-6A078DA0DF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372" y="3708752"/>
            <a:ext cx="282522" cy="294294"/>
          </a:xfrm>
          <a:prstGeom prst="rect">
            <a:avLst/>
          </a:prstGeom>
        </p:spPr>
      </p:pic>
      <p:sp>
        <p:nvSpPr>
          <p:cNvPr id="13" name="TextBox 12" descr="text box hiding answer">
            <a:extLst>
              <a:ext uri="{FF2B5EF4-FFF2-40B4-BE49-F238E27FC236}">
                <a16:creationId xmlns:a16="http://schemas.microsoft.com/office/drawing/2014/main" id="{76D29056-BB7F-9245-9ECB-503343AF4E52}"/>
              </a:ext>
            </a:extLst>
          </p:cNvPr>
          <p:cNvSpPr txBox="1"/>
          <p:nvPr/>
        </p:nvSpPr>
        <p:spPr>
          <a:xfrm>
            <a:off x="725427" y="4194654"/>
            <a:ext cx="6919735" cy="307778"/>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4" name="Picture 13" descr="green checkmark">
            <a:extLst>
              <a:ext uri="{FF2B5EF4-FFF2-40B4-BE49-F238E27FC236}">
                <a16:creationId xmlns:a16="http://schemas.microsoft.com/office/drawing/2014/main" id="{AAB0A2D9-1F2D-9E33-296D-D01426C3B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5776" y="4152066"/>
            <a:ext cx="282522" cy="294294"/>
          </a:xfrm>
          <a:prstGeom prst="rect">
            <a:avLst/>
          </a:prstGeom>
        </p:spPr>
      </p:pic>
      <p:sp>
        <p:nvSpPr>
          <p:cNvPr id="15" name="TextBox 14" descr="text box hiding answer">
            <a:extLst>
              <a:ext uri="{FF2B5EF4-FFF2-40B4-BE49-F238E27FC236}">
                <a16:creationId xmlns:a16="http://schemas.microsoft.com/office/drawing/2014/main" id="{E41DAD8E-58D5-777F-E27B-46D1FBD1BE75}"/>
              </a:ext>
            </a:extLst>
          </p:cNvPr>
          <p:cNvSpPr txBox="1"/>
          <p:nvPr/>
        </p:nvSpPr>
        <p:spPr>
          <a:xfrm>
            <a:off x="788645" y="4610476"/>
            <a:ext cx="5254234" cy="402569"/>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6" name="Picture 15" descr="green checkmark">
            <a:extLst>
              <a:ext uri="{FF2B5EF4-FFF2-40B4-BE49-F238E27FC236}">
                <a16:creationId xmlns:a16="http://schemas.microsoft.com/office/drawing/2014/main" id="{BF8E18B9-4E08-72D9-84ED-1D6B7674C4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1759" y="4669163"/>
            <a:ext cx="282522" cy="294294"/>
          </a:xfrm>
          <a:prstGeom prst="rect">
            <a:avLst/>
          </a:prstGeom>
        </p:spPr>
      </p:pic>
      <p:sp>
        <p:nvSpPr>
          <p:cNvPr id="17" name="TextBox 16" descr="text box hiding answer">
            <a:extLst>
              <a:ext uri="{FF2B5EF4-FFF2-40B4-BE49-F238E27FC236}">
                <a16:creationId xmlns:a16="http://schemas.microsoft.com/office/drawing/2014/main" id="{B1D22109-07F0-B822-1141-D93A01DF407B}"/>
              </a:ext>
            </a:extLst>
          </p:cNvPr>
          <p:cNvSpPr txBox="1"/>
          <p:nvPr/>
        </p:nvSpPr>
        <p:spPr>
          <a:xfrm>
            <a:off x="764922" y="5173013"/>
            <a:ext cx="6376542" cy="367346"/>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8" name="Picture 17" descr="green checkmark">
            <a:extLst>
              <a:ext uri="{FF2B5EF4-FFF2-40B4-BE49-F238E27FC236}">
                <a16:creationId xmlns:a16="http://schemas.microsoft.com/office/drawing/2014/main" id="{96289A47-0775-94A3-5C0B-DEFB58D71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162" y="5164573"/>
            <a:ext cx="282522" cy="294294"/>
          </a:xfrm>
          <a:prstGeom prst="rect">
            <a:avLst/>
          </a:prstGeom>
        </p:spPr>
      </p:pic>
      <p:sp>
        <p:nvSpPr>
          <p:cNvPr id="19" name="TextBox 18" descr="text box hiding answer">
            <a:extLst>
              <a:ext uri="{FF2B5EF4-FFF2-40B4-BE49-F238E27FC236}">
                <a16:creationId xmlns:a16="http://schemas.microsoft.com/office/drawing/2014/main" id="{AE86EB81-2682-1C80-92FE-11692D5784DA}"/>
              </a:ext>
            </a:extLst>
          </p:cNvPr>
          <p:cNvSpPr txBox="1"/>
          <p:nvPr/>
        </p:nvSpPr>
        <p:spPr>
          <a:xfrm>
            <a:off x="788644" y="5631498"/>
            <a:ext cx="7742707" cy="34514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20" name="Picture 19" descr="green checkmark">
            <a:extLst>
              <a:ext uri="{FF2B5EF4-FFF2-40B4-BE49-F238E27FC236}">
                <a16:creationId xmlns:a16="http://schemas.microsoft.com/office/drawing/2014/main" id="{F9296C51-276A-1858-E1AB-A45DFB813F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6037" y="5682351"/>
            <a:ext cx="282522" cy="294294"/>
          </a:xfrm>
          <a:prstGeom prst="rect">
            <a:avLst/>
          </a:prstGeom>
        </p:spPr>
      </p:pic>
      <p:sp>
        <p:nvSpPr>
          <p:cNvPr id="21" name="Action Button: Custom 16">
            <a:hlinkClick r:id="" action="ppaction://noaction" highlightClick="1">
              <a:snd r:embed="rId4" name="10.1.1.6 L2 slide 17 1.wav"/>
            </a:hlinkClick>
            <a:extLst>
              <a:ext uri="{FF2B5EF4-FFF2-40B4-BE49-F238E27FC236}">
                <a16:creationId xmlns:a16="http://schemas.microsoft.com/office/drawing/2014/main" id="{0CF75F57-368A-8641-4063-E9876CF447F2}"/>
              </a:ext>
            </a:extLst>
          </p:cNvPr>
          <p:cNvSpPr/>
          <p:nvPr/>
        </p:nvSpPr>
        <p:spPr>
          <a:xfrm>
            <a:off x="232096" y="2169036"/>
            <a:ext cx="393922" cy="357939"/>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1</a:t>
            </a:r>
          </a:p>
        </p:txBody>
      </p:sp>
      <p:sp>
        <p:nvSpPr>
          <p:cNvPr id="22" name="Action Button: Custom 16">
            <a:hlinkClick r:id="" action="ppaction://noaction" highlightClick="1">
              <a:snd r:embed="rId5" name="10.1.1.6 L2 slide 17 2.wav"/>
            </a:hlinkClick>
            <a:extLst>
              <a:ext uri="{FF2B5EF4-FFF2-40B4-BE49-F238E27FC236}">
                <a16:creationId xmlns:a16="http://schemas.microsoft.com/office/drawing/2014/main" id="{4624AE6D-ED71-E82E-B688-8FFFB0DA789E}"/>
              </a:ext>
            </a:extLst>
          </p:cNvPr>
          <p:cNvSpPr/>
          <p:nvPr/>
        </p:nvSpPr>
        <p:spPr>
          <a:xfrm>
            <a:off x="232096" y="2641670"/>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2</a:t>
            </a:r>
          </a:p>
        </p:txBody>
      </p:sp>
      <p:sp>
        <p:nvSpPr>
          <p:cNvPr id="23" name="Action Button: Custom 16">
            <a:hlinkClick r:id="" action="ppaction://noaction" highlightClick="1">
              <a:snd r:embed="rId6" name="10.1.1.6 L2 slide 17 3.wav"/>
            </a:hlinkClick>
            <a:extLst>
              <a:ext uri="{FF2B5EF4-FFF2-40B4-BE49-F238E27FC236}">
                <a16:creationId xmlns:a16="http://schemas.microsoft.com/office/drawing/2014/main" id="{6871A866-3E8A-EF90-360C-EEF9F3F37472}"/>
              </a:ext>
            </a:extLst>
          </p:cNvPr>
          <p:cNvSpPr/>
          <p:nvPr/>
        </p:nvSpPr>
        <p:spPr>
          <a:xfrm>
            <a:off x="230018" y="3152365"/>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3</a:t>
            </a:r>
          </a:p>
        </p:txBody>
      </p:sp>
      <p:sp>
        <p:nvSpPr>
          <p:cNvPr id="24" name="Action Button: Custom 16">
            <a:hlinkClick r:id="" action="ppaction://noaction" highlightClick="1">
              <a:snd r:embed="rId7" name="10.1.1.6 L2 slide 17 4.wav"/>
            </a:hlinkClick>
            <a:extLst>
              <a:ext uri="{FF2B5EF4-FFF2-40B4-BE49-F238E27FC236}">
                <a16:creationId xmlns:a16="http://schemas.microsoft.com/office/drawing/2014/main" id="{1721FF71-8F7E-A6AF-00C3-4A2A2F626C15}"/>
              </a:ext>
            </a:extLst>
          </p:cNvPr>
          <p:cNvSpPr/>
          <p:nvPr/>
        </p:nvSpPr>
        <p:spPr>
          <a:xfrm>
            <a:off x="230018" y="3634528"/>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4</a:t>
            </a:r>
          </a:p>
        </p:txBody>
      </p:sp>
      <p:sp>
        <p:nvSpPr>
          <p:cNvPr id="25" name="Action Button: Custom 16">
            <a:hlinkClick r:id="" action="ppaction://noaction" highlightClick="1">
              <a:snd r:embed="rId8" name="10.1.1.6 L2 slide 17 5.wav"/>
            </a:hlinkClick>
            <a:extLst>
              <a:ext uri="{FF2B5EF4-FFF2-40B4-BE49-F238E27FC236}">
                <a16:creationId xmlns:a16="http://schemas.microsoft.com/office/drawing/2014/main" id="{A8481A72-F0CC-EAC6-2A65-BE7B3AFF3054}"/>
              </a:ext>
            </a:extLst>
          </p:cNvPr>
          <p:cNvSpPr/>
          <p:nvPr/>
        </p:nvSpPr>
        <p:spPr>
          <a:xfrm>
            <a:off x="230018" y="4152066"/>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5</a:t>
            </a:r>
          </a:p>
        </p:txBody>
      </p:sp>
      <p:sp>
        <p:nvSpPr>
          <p:cNvPr id="26" name="Action Button: Custom 16">
            <a:hlinkClick r:id="" action="ppaction://noaction" highlightClick="1">
              <a:snd r:embed="rId9" name="10.1.1.6 L2 slide 17 6.wav"/>
            </a:hlinkClick>
            <a:extLst>
              <a:ext uri="{FF2B5EF4-FFF2-40B4-BE49-F238E27FC236}">
                <a16:creationId xmlns:a16="http://schemas.microsoft.com/office/drawing/2014/main" id="{37A8EB1D-72F9-275B-C3F9-D7819CD4969D}"/>
              </a:ext>
            </a:extLst>
          </p:cNvPr>
          <p:cNvSpPr/>
          <p:nvPr/>
        </p:nvSpPr>
        <p:spPr>
          <a:xfrm>
            <a:off x="234812" y="4637992"/>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6</a:t>
            </a:r>
          </a:p>
        </p:txBody>
      </p:sp>
      <p:sp>
        <p:nvSpPr>
          <p:cNvPr id="27" name="Action Button: Custom 16">
            <a:hlinkClick r:id="" action="ppaction://noaction" highlightClick="1">
              <a:snd r:embed="rId10" name="10.1.1.6 L1 Slide 4 7.wav"/>
            </a:hlinkClick>
            <a:extLst>
              <a:ext uri="{FF2B5EF4-FFF2-40B4-BE49-F238E27FC236}">
                <a16:creationId xmlns:a16="http://schemas.microsoft.com/office/drawing/2014/main" id="{D9310D7C-BEBA-3CF9-246F-1E9C7718C82C}"/>
              </a:ext>
            </a:extLst>
          </p:cNvPr>
          <p:cNvSpPr/>
          <p:nvPr/>
        </p:nvSpPr>
        <p:spPr>
          <a:xfrm>
            <a:off x="240212" y="5144359"/>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7</a:t>
            </a:r>
          </a:p>
        </p:txBody>
      </p:sp>
      <p:sp>
        <p:nvSpPr>
          <p:cNvPr id="28" name="Action Button: Custom 16">
            <a:hlinkClick r:id="" action="ppaction://noaction" highlightClick="1">
              <a:snd r:embed="rId11" name="10.1.1.6 L1 Slide 4 8.wav"/>
            </a:hlinkClick>
            <a:extLst>
              <a:ext uri="{FF2B5EF4-FFF2-40B4-BE49-F238E27FC236}">
                <a16:creationId xmlns:a16="http://schemas.microsoft.com/office/drawing/2014/main" id="{AA7F6A7C-1910-0ED0-CC2A-7DC5BF3672FE}"/>
              </a:ext>
            </a:extLst>
          </p:cNvPr>
          <p:cNvSpPr/>
          <p:nvPr/>
        </p:nvSpPr>
        <p:spPr>
          <a:xfrm>
            <a:off x="230018" y="5631498"/>
            <a:ext cx="396000" cy="396000"/>
          </a:xfrm>
          <a:prstGeom prst="actionButtonBlank">
            <a:avLst/>
          </a:prstGeom>
          <a:solidFill>
            <a:srgbClr val="FFCC00"/>
          </a:solidFill>
          <a:ln w="12700" cap="flat" cmpd="sng" algn="ctr">
            <a:noFill/>
            <a:prstDash val="solid"/>
            <a:miter lim="800000"/>
          </a:ln>
          <a:effectLst>
            <a:outerShdw blurRad="50800" dist="38100" dir="5400000" algn="t" rotWithShape="0">
              <a:prstClr val="black">
                <a:alpha val="40000"/>
              </a:prst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525050"/>
                </a:solidFill>
                <a:effectLst/>
                <a:uLnTx/>
                <a:uFillTx/>
                <a:latin typeface="Century Gothic" panose="020F0302020204030204"/>
                <a:ea typeface="+mn-ea"/>
                <a:cs typeface="+mn-cs"/>
              </a:rPr>
              <a:t>8</a:t>
            </a:r>
          </a:p>
        </p:txBody>
      </p:sp>
      <p:pic>
        <p:nvPicPr>
          <p:cNvPr id="31" name="Picture 30">
            <a:extLst>
              <a:ext uri="{FF2B5EF4-FFF2-40B4-BE49-F238E27FC236}">
                <a16:creationId xmlns:a16="http://schemas.microsoft.com/office/drawing/2014/main" id="{C342DF9A-E82A-1A7E-37FF-19E9F0A1B9E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1475" b="72045"/>
          <a:stretch/>
        </p:blipFill>
        <p:spPr>
          <a:xfrm>
            <a:off x="9840498" y="121330"/>
            <a:ext cx="820600" cy="832030"/>
          </a:xfrm>
          <a:prstGeom prst="rect">
            <a:avLst/>
          </a:prstGeom>
        </p:spPr>
      </p:pic>
      <p:sp>
        <p:nvSpPr>
          <p:cNvPr id="32" name="TextBox 31">
            <a:extLst>
              <a:ext uri="{FF2B5EF4-FFF2-40B4-BE49-F238E27FC236}">
                <a16:creationId xmlns:a16="http://schemas.microsoft.com/office/drawing/2014/main" id="{3CD3E057-F645-8C5A-35D4-610868FD768A}"/>
              </a:ext>
            </a:extLst>
          </p:cNvPr>
          <p:cNvSpPr txBox="1"/>
          <p:nvPr/>
        </p:nvSpPr>
        <p:spPr>
          <a:xfrm>
            <a:off x="170986" y="914827"/>
            <a:ext cx="1183275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Martin is writing about their experiences in an online forum for trans youth. Martin reads the message aloud to check it. Listen, is Martin writing about the other young people (you all) or about their parents (they)?</a:t>
            </a:r>
          </a:p>
        </p:txBody>
      </p:sp>
      <p:sp>
        <p:nvSpPr>
          <p:cNvPr id="38" name="Rectangle: Rounded Corners 37">
            <a:extLst>
              <a:ext uri="{FF2B5EF4-FFF2-40B4-BE49-F238E27FC236}">
                <a16:creationId xmlns:a16="http://schemas.microsoft.com/office/drawing/2014/main" id="{3FE6D731-12CF-99F5-C812-56156C4A9723}"/>
              </a:ext>
            </a:extLst>
          </p:cNvPr>
          <p:cNvSpPr/>
          <p:nvPr/>
        </p:nvSpPr>
        <p:spPr>
          <a:xfrm>
            <a:off x="10854812" y="267567"/>
            <a:ext cx="1039653" cy="3779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7594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4C73-2748-35C9-2873-160AE52A8FEF}"/>
              </a:ext>
            </a:extLst>
          </p:cNvPr>
          <p:cNvSpPr>
            <a:spLocks noGrp="1"/>
          </p:cNvSpPr>
          <p:nvPr>
            <p:ph type="title"/>
          </p:nvPr>
        </p:nvSpPr>
        <p:spPr>
          <a:xfrm>
            <a:off x="0" y="213557"/>
            <a:ext cx="4867276" cy="647577"/>
          </a:xfrm>
        </p:spPr>
        <p:txBody>
          <a:bodyPr>
            <a:normAutofit/>
          </a:bodyPr>
          <a:lstStyle/>
          <a:p>
            <a:r>
              <a:rPr lang="en-GB" dirty="0"/>
              <a:t>Singular </a:t>
            </a:r>
            <a:r>
              <a:rPr lang="en-GB" dirty="0" err="1"/>
              <a:t>oder</a:t>
            </a:r>
            <a:r>
              <a:rPr lang="en-GB" dirty="0"/>
              <a:t> Plural?</a:t>
            </a:r>
          </a:p>
        </p:txBody>
      </p:sp>
      <p:pic>
        <p:nvPicPr>
          <p:cNvPr id="31" name="Picture 30">
            <a:extLst>
              <a:ext uri="{FF2B5EF4-FFF2-40B4-BE49-F238E27FC236}">
                <a16:creationId xmlns:a16="http://schemas.microsoft.com/office/drawing/2014/main" id="{C342DF9A-E82A-1A7E-37FF-19E9F0A1B9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475" b="72045"/>
          <a:stretch/>
        </p:blipFill>
        <p:spPr>
          <a:xfrm>
            <a:off x="9699664" y="147211"/>
            <a:ext cx="1155148" cy="1171238"/>
          </a:xfrm>
          <a:prstGeom prst="rect">
            <a:avLst/>
          </a:prstGeom>
        </p:spPr>
      </p:pic>
      <p:sp>
        <p:nvSpPr>
          <p:cNvPr id="32" name="TextBox 31">
            <a:extLst>
              <a:ext uri="{FF2B5EF4-FFF2-40B4-BE49-F238E27FC236}">
                <a16:creationId xmlns:a16="http://schemas.microsoft.com/office/drawing/2014/main" id="{3CD3E057-F645-8C5A-35D4-610868FD768A}"/>
              </a:ext>
            </a:extLst>
          </p:cNvPr>
          <p:cNvSpPr txBox="1"/>
          <p:nvPr/>
        </p:nvSpPr>
        <p:spPr>
          <a:xfrm>
            <a:off x="170986" y="914827"/>
            <a:ext cx="118327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Martin is writing in their diary. Choose the right verb.</a:t>
            </a:r>
          </a:p>
        </p:txBody>
      </p:sp>
      <p:sp>
        <p:nvSpPr>
          <p:cNvPr id="38" name="Rectangle: Rounded Corners 37">
            <a:extLst>
              <a:ext uri="{FF2B5EF4-FFF2-40B4-BE49-F238E27FC236}">
                <a16:creationId xmlns:a16="http://schemas.microsoft.com/office/drawing/2014/main" id="{3FE6D731-12CF-99F5-C812-56156C4A9723}"/>
              </a:ext>
            </a:extLst>
          </p:cNvPr>
          <p:cNvSpPr/>
          <p:nvPr/>
        </p:nvSpPr>
        <p:spPr>
          <a:xfrm>
            <a:off x="10854812" y="267567"/>
            <a:ext cx="1039653" cy="3779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33" name="Picture 4" descr="Book, Blank, Write, Writing, Pen, Blank Book, Paper">
            <a:extLst>
              <a:ext uri="{FF2B5EF4-FFF2-40B4-BE49-F238E27FC236}">
                <a16:creationId xmlns:a16="http://schemas.microsoft.com/office/drawing/2014/main" id="{0B4AFC0B-DB19-7250-79D3-057701C8D872}"/>
              </a:ext>
            </a:extLst>
          </p:cNvPr>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14527" t="12417" r="16069" b="16236"/>
          <a:stretch/>
        </p:blipFill>
        <p:spPr bwMode="auto">
          <a:xfrm>
            <a:off x="89606" y="1438968"/>
            <a:ext cx="12012787" cy="4887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8930BA-09A8-4C48-98DA-79774D161B00}"/>
              </a:ext>
            </a:extLst>
          </p:cNvPr>
          <p:cNvSpPr txBox="1"/>
          <p:nvPr/>
        </p:nvSpPr>
        <p:spPr>
          <a:xfrm>
            <a:off x="6197504" y="5016257"/>
            <a:ext cx="51771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Ich ging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einkaufen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kaufte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|kauften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neue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Kleidung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6" name="TextBox 15">
            <a:extLst>
              <a:ext uri="{FF2B5EF4-FFF2-40B4-BE49-F238E27FC236}">
                <a16:creationId xmlns:a16="http://schemas.microsoft.com/office/drawing/2014/main" id="{7831297E-77DF-7BAE-C8EB-1E6B92331B53}"/>
              </a:ext>
            </a:extLst>
          </p:cNvPr>
          <p:cNvSpPr txBox="1"/>
          <p:nvPr/>
        </p:nvSpPr>
        <p:spPr>
          <a:xfrm>
            <a:off x="363065" y="1810194"/>
            <a:ext cx="57329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Lukas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begann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seine Transition und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entschied</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|entschieden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für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neuen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17" name="TextBox 16">
            <a:extLst>
              <a:ext uri="{FF2B5EF4-FFF2-40B4-BE49-F238E27FC236}">
                <a16:creationId xmlns:a16="http://schemas.microsoft.com/office/drawing/2014/main" id="{95777E24-D4DA-0F13-F65F-E8F01D7C9D79}"/>
              </a:ext>
            </a:extLst>
          </p:cNvPr>
          <p:cNvSpPr txBox="1"/>
          <p:nvPr/>
        </p:nvSpPr>
        <p:spPr>
          <a:xfrm>
            <a:off x="363065" y="2888333"/>
            <a:ext cx="573293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Leider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waren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einige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Menschen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böse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fragte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fragten</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Lukas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dem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alten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8" name="TextBox 17">
            <a:extLst>
              <a:ext uri="{FF2B5EF4-FFF2-40B4-BE49-F238E27FC236}">
                <a16:creationId xmlns:a16="http://schemas.microsoft.com/office/drawing/2014/main" id="{1A55431D-3D9E-E0B4-83AB-70773EAA1442}"/>
              </a:ext>
            </a:extLst>
          </p:cNvPr>
          <p:cNvSpPr txBox="1"/>
          <p:nvPr/>
        </p:nvSpPr>
        <p:spPr>
          <a:xfrm>
            <a:off x="345100" y="4022223"/>
            <a:ext cx="56314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merkten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dass</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echt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traurig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war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unterstützte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unterstützten</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ihn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9" name="TextBox 18">
            <a:extLst>
              <a:ext uri="{FF2B5EF4-FFF2-40B4-BE49-F238E27FC236}">
                <a16:creationId xmlns:a16="http://schemas.microsoft.com/office/drawing/2014/main" id="{4E6B5E04-35FF-C83B-447F-1A09BB62B648}"/>
              </a:ext>
            </a:extLst>
          </p:cNvPr>
          <p:cNvSpPr txBox="1"/>
          <p:nvPr/>
        </p:nvSpPr>
        <p:spPr>
          <a:xfrm>
            <a:off x="363065" y="4935188"/>
            <a:ext cx="559550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Vor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Transition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hatte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Angst. 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wusste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|wussten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dass</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einige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Menschen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gemein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20" name="TextBox 19">
            <a:extLst>
              <a:ext uri="{FF2B5EF4-FFF2-40B4-BE49-F238E27FC236}">
                <a16:creationId xmlns:a16="http://schemas.microsoft.com/office/drawing/2014/main" id="{7AE60854-8C0F-8D9C-33D5-FEDF51A1F5F6}"/>
              </a:ext>
            </a:extLst>
          </p:cNvPr>
          <p:cNvSpPr txBox="1"/>
          <p:nvPr/>
        </p:nvSpPr>
        <p:spPr>
          <a:xfrm>
            <a:off x="6197505" y="1848236"/>
            <a:ext cx="51771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Lukas und 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wollten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kurze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Haare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saß</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saßen</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zusammen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beim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Friseur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1" name="TextBox 20">
            <a:extLst>
              <a:ext uri="{FF2B5EF4-FFF2-40B4-BE49-F238E27FC236}">
                <a16:creationId xmlns:a16="http://schemas.microsoft.com/office/drawing/2014/main" id="{A2E36E02-3823-32E5-9D7B-170A22E3AC47}"/>
              </a:ext>
            </a:extLst>
          </p:cNvPr>
          <p:cNvSpPr txBox="1"/>
          <p:nvPr/>
        </p:nvSpPr>
        <p:spPr>
          <a:xfrm>
            <a:off x="6182476" y="2827196"/>
            <a:ext cx="55606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kamen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Friseur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sagte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sagten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schön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unsere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Haare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waren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2" name="TextBox 21">
            <a:extLst>
              <a:ext uri="{FF2B5EF4-FFF2-40B4-BE49-F238E27FC236}">
                <a16:creationId xmlns:a16="http://schemas.microsoft.com/office/drawing/2014/main" id="{1CF244AA-FBE4-0752-5837-27E8AB1AF3A7}"/>
              </a:ext>
            </a:extLst>
          </p:cNvPr>
          <p:cNvSpPr txBox="1"/>
          <p:nvPr/>
        </p:nvSpPr>
        <p:spPr>
          <a:xfrm>
            <a:off x="6182476" y="4037297"/>
            <a:ext cx="55606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Das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dachte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Lukas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auch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Er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machte</a:t>
            </a:r>
            <a:r>
              <a:rPr kumimoji="0" lang="de-DE" sz="2000" b="1" i="0" u="none" strike="noStrike" kern="1200" cap="none" spc="0" normalizeH="0" baseline="0" noProof="0" dirty="0">
                <a:ln>
                  <a:noFill/>
                </a:ln>
                <a:solidFill>
                  <a:srgbClr val="525050"/>
                </a:solidFill>
                <a:effectLst/>
                <a:uLnTx/>
                <a:uFillTx/>
                <a:latin typeface="Century Gothic"/>
                <a:ea typeface="+mn-ea"/>
                <a:cs typeface="+mn-cs"/>
              </a:rPr>
              <a:t>|machten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ein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Foto</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7" name="Rectangle: Rounded Corners 6">
            <a:extLst>
              <a:ext uri="{FF2B5EF4-FFF2-40B4-BE49-F238E27FC236}">
                <a16:creationId xmlns:a16="http://schemas.microsoft.com/office/drawing/2014/main" id="{54D444E2-85AE-9794-6CAC-55A625D999CB}"/>
              </a:ext>
            </a:extLst>
          </p:cNvPr>
          <p:cNvSpPr/>
          <p:nvPr/>
        </p:nvSpPr>
        <p:spPr>
          <a:xfrm>
            <a:off x="5878287" y="146152"/>
            <a:ext cx="3862539" cy="8556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beim</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a:t>
            </a:r>
            <a:r>
              <a:rPr kumimoji="0" lang="en-GB" sz="18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Friseur</a:t>
            </a:r>
            <a:r>
              <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at the hairdresser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accent4">
                    <a:lumMod val="20000"/>
                    <a:lumOff val="80000"/>
                  </a:schemeClr>
                </a:solidFill>
                <a:latin typeface="Century Gothic"/>
              </a:rPr>
              <a:t>böse</a:t>
            </a:r>
            <a:r>
              <a:rPr lang="en-GB" dirty="0">
                <a:solidFill>
                  <a:schemeClr val="accent4">
                    <a:lumMod val="20000"/>
                    <a:lumOff val="80000"/>
                  </a:schemeClr>
                </a:solidFill>
                <a:latin typeface="Century Gothic"/>
              </a:rPr>
              <a:t> – evil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chemeClr val="accent4">
                    <a:lumMod val="20000"/>
                    <a:lumOff val="80000"/>
                  </a:schemeClr>
                </a:solidFill>
                <a:latin typeface="Century Gothic"/>
              </a:rPr>
              <a:t>gemein</a:t>
            </a:r>
            <a:r>
              <a:rPr lang="en-GB" dirty="0">
                <a:solidFill>
                  <a:schemeClr val="accent4">
                    <a:lumMod val="20000"/>
                    <a:lumOff val="80000"/>
                  </a:schemeClr>
                </a:solidFill>
                <a:latin typeface="Century Gothic"/>
              </a:rPr>
              <a:t> – mean </a:t>
            </a:r>
            <a:endParaRPr kumimoji="0" lang="en-GB" sz="18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p:txBody>
      </p:sp>
      <p:pic>
        <p:nvPicPr>
          <p:cNvPr id="1026" name="Picture 2" descr="Free illustrations of Hatching">
            <a:extLst>
              <a:ext uri="{FF2B5EF4-FFF2-40B4-BE49-F238E27FC236}">
                <a16:creationId xmlns:a16="http://schemas.microsoft.com/office/drawing/2014/main" id="{02E9BD2C-4076-EFED-BE46-A70987A30BF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450" t="42777" r="38550" b="40151"/>
          <a:stretch/>
        </p:blipFill>
        <p:spPr bwMode="auto">
          <a:xfrm>
            <a:off x="363066" y="1891746"/>
            <a:ext cx="770410" cy="2755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illustrations of Hatching">
            <a:extLst>
              <a:ext uri="{FF2B5EF4-FFF2-40B4-BE49-F238E27FC236}">
                <a16:creationId xmlns:a16="http://schemas.microsoft.com/office/drawing/2014/main" id="{C4D8465F-3D27-F0DA-BD9D-F2921A848A2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450" t="42777" r="38550" b="40151"/>
          <a:stretch/>
        </p:blipFill>
        <p:spPr bwMode="auto">
          <a:xfrm>
            <a:off x="2201391" y="1891746"/>
            <a:ext cx="770410" cy="275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AD3CD75-F42B-C25A-5D1A-F4B254D71A28}"/>
              </a:ext>
            </a:extLst>
          </p:cNvPr>
          <p:cNvSpPr/>
          <p:nvPr/>
        </p:nvSpPr>
        <p:spPr>
          <a:xfrm>
            <a:off x="1695450" y="2202179"/>
            <a:ext cx="1704975" cy="336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27" name="Picture 2" descr="Free illustrations of Hatching">
            <a:extLst>
              <a:ext uri="{FF2B5EF4-FFF2-40B4-BE49-F238E27FC236}">
                <a16:creationId xmlns:a16="http://schemas.microsoft.com/office/drawing/2014/main" id="{9563115B-2644-15AE-15A0-09902571856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450" t="42777" r="38550" b="40151"/>
          <a:stretch/>
        </p:blipFill>
        <p:spPr bwMode="auto">
          <a:xfrm>
            <a:off x="2048433" y="2956985"/>
            <a:ext cx="923368" cy="330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ree illustrations of Hatching">
            <a:extLst>
              <a:ext uri="{FF2B5EF4-FFF2-40B4-BE49-F238E27FC236}">
                <a16:creationId xmlns:a16="http://schemas.microsoft.com/office/drawing/2014/main" id="{605627AA-C707-7968-6471-8D21F3D8FB3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50" t="42777" r="38550" b="40151"/>
          <a:stretch/>
        </p:blipFill>
        <p:spPr bwMode="auto">
          <a:xfrm>
            <a:off x="2938741" y="2956985"/>
            <a:ext cx="1376084" cy="3198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ree illustrations of Hatching">
            <a:extLst>
              <a:ext uri="{FF2B5EF4-FFF2-40B4-BE49-F238E27FC236}">
                <a16:creationId xmlns:a16="http://schemas.microsoft.com/office/drawing/2014/main" id="{4FC90FC3-E1A8-AB0A-FE85-D081F106F88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345100" y="3271368"/>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314F5C1F-BE2C-9166-C049-8E0F34026BA5}"/>
              </a:ext>
            </a:extLst>
          </p:cNvPr>
          <p:cNvSpPr/>
          <p:nvPr/>
        </p:nvSpPr>
        <p:spPr>
          <a:xfrm>
            <a:off x="826224" y="3287689"/>
            <a:ext cx="862918" cy="3297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37" name="Picture 2" descr="Free illustrations of Hatching">
            <a:extLst>
              <a:ext uri="{FF2B5EF4-FFF2-40B4-BE49-F238E27FC236}">
                <a16:creationId xmlns:a16="http://schemas.microsoft.com/office/drawing/2014/main" id="{2B985C9B-2ADF-B9BB-B994-FE92AE3F1F5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369388" y="4081208"/>
            <a:ext cx="481124" cy="3460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Free illustrations of Hatching">
            <a:extLst>
              <a:ext uri="{FF2B5EF4-FFF2-40B4-BE49-F238E27FC236}">
                <a16:creationId xmlns:a16="http://schemas.microsoft.com/office/drawing/2014/main" id="{6A7B3E2C-4CF9-1FAD-1AFF-E314963DFB5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5495407" y="4081208"/>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EB5E0D24-3387-6AC5-6A80-FECC7BC9D998}"/>
              </a:ext>
            </a:extLst>
          </p:cNvPr>
          <p:cNvSpPr/>
          <p:nvPr/>
        </p:nvSpPr>
        <p:spPr>
          <a:xfrm>
            <a:off x="395147" y="4370923"/>
            <a:ext cx="1576527" cy="2873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2" name="Picture 2" descr="Free illustrations of Hatching">
            <a:extLst>
              <a:ext uri="{FF2B5EF4-FFF2-40B4-BE49-F238E27FC236}">
                <a16:creationId xmlns:a16="http://schemas.microsoft.com/office/drawing/2014/main" id="{FB1F00A4-E0D5-A754-3357-48803540E91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450" t="42777" r="38550" b="40151"/>
          <a:stretch/>
        </p:blipFill>
        <p:spPr bwMode="auto">
          <a:xfrm>
            <a:off x="918731" y="4936974"/>
            <a:ext cx="938643" cy="33572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Free illustrations of Hatching">
            <a:extLst>
              <a:ext uri="{FF2B5EF4-FFF2-40B4-BE49-F238E27FC236}">
                <a16:creationId xmlns:a16="http://schemas.microsoft.com/office/drawing/2014/main" id="{B2EAB076-9949-D883-07D1-4BA0805B97B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3770436" y="4949720"/>
            <a:ext cx="481124" cy="34604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Free illustrations of Hatching">
            <a:extLst>
              <a:ext uri="{FF2B5EF4-FFF2-40B4-BE49-F238E27FC236}">
                <a16:creationId xmlns:a16="http://schemas.microsoft.com/office/drawing/2014/main" id="{81833AE1-FC0E-51E9-7B9A-4738A766701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5024183" y="4971166"/>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F666AA2F-D6FC-D888-D71B-37F3384565BF}"/>
              </a:ext>
            </a:extLst>
          </p:cNvPr>
          <p:cNvSpPr/>
          <p:nvPr/>
        </p:nvSpPr>
        <p:spPr>
          <a:xfrm>
            <a:off x="1321517" y="5316697"/>
            <a:ext cx="1135934" cy="2459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6" name="Picture 2" descr="Free illustrations of Hatching">
            <a:extLst>
              <a:ext uri="{FF2B5EF4-FFF2-40B4-BE49-F238E27FC236}">
                <a16:creationId xmlns:a16="http://schemas.microsoft.com/office/drawing/2014/main" id="{34C9DACF-33FA-D9CE-D1ED-164D15D0BA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50" t="42777" r="38550" b="40151"/>
          <a:stretch/>
        </p:blipFill>
        <p:spPr bwMode="auto">
          <a:xfrm>
            <a:off x="6224964" y="1863035"/>
            <a:ext cx="1709460" cy="39727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Free illustrations of Hatching">
            <a:extLst>
              <a:ext uri="{FF2B5EF4-FFF2-40B4-BE49-F238E27FC236}">
                <a16:creationId xmlns:a16="http://schemas.microsoft.com/office/drawing/2014/main" id="{1B7D6696-9665-BB5A-E0AB-D16D538F3AB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10496550" y="1865937"/>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54C18B5E-156A-A5EA-21C3-AD09CBF766DE}"/>
              </a:ext>
            </a:extLst>
          </p:cNvPr>
          <p:cNvSpPr/>
          <p:nvPr/>
        </p:nvSpPr>
        <p:spPr>
          <a:xfrm>
            <a:off x="6182476" y="2260312"/>
            <a:ext cx="646949" cy="2958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9" name="Picture 2" descr="Free illustrations of Hatching">
            <a:extLst>
              <a:ext uri="{FF2B5EF4-FFF2-40B4-BE49-F238E27FC236}">
                <a16:creationId xmlns:a16="http://schemas.microsoft.com/office/drawing/2014/main" id="{66243BD3-87FA-867E-6A64-7556E30520E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4450" t="42777" r="38550" b="40151"/>
          <a:stretch/>
        </p:blipFill>
        <p:spPr bwMode="auto">
          <a:xfrm>
            <a:off x="6145627" y="2824756"/>
            <a:ext cx="1709460" cy="39727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Free illustrations of Hatching">
            <a:extLst>
              <a:ext uri="{FF2B5EF4-FFF2-40B4-BE49-F238E27FC236}">
                <a16:creationId xmlns:a16="http://schemas.microsoft.com/office/drawing/2014/main" id="{FECDE153-CF8B-531C-374C-735B25CD7B1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10761999" y="2875991"/>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49BA5212-48B7-DDD1-E214-0BF57308373F}"/>
              </a:ext>
            </a:extLst>
          </p:cNvPr>
          <p:cNvSpPr/>
          <p:nvPr/>
        </p:nvSpPr>
        <p:spPr>
          <a:xfrm>
            <a:off x="6182476" y="3183689"/>
            <a:ext cx="904124" cy="3069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52" name="Picture 2" descr="Free illustrations of Hatching">
            <a:extLst>
              <a:ext uri="{FF2B5EF4-FFF2-40B4-BE49-F238E27FC236}">
                <a16:creationId xmlns:a16="http://schemas.microsoft.com/office/drawing/2014/main" id="{B21FACB1-6D60-7F0B-C1A6-7EFEFB2EF79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450" t="42777" r="38550" b="40151"/>
          <a:stretch/>
        </p:blipFill>
        <p:spPr bwMode="auto">
          <a:xfrm>
            <a:off x="7721873" y="4075834"/>
            <a:ext cx="825038" cy="3437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ree illustrations of Hatching">
            <a:extLst>
              <a:ext uri="{FF2B5EF4-FFF2-40B4-BE49-F238E27FC236}">
                <a16:creationId xmlns:a16="http://schemas.microsoft.com/office/drawing/2014/main" id="{09FD0A19-DEDA-5C50-BCEF-3168FA280F1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9259702" y="4067612"/>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668C5E8C-E960-8DC7-3D6A-C0EAE62BA201}"/>
              </a:ext>
            </a:extLst>
          </p:cNvPr>
          <p:cNvSpPr/>
          <p:nvPr/>
        </p:nvSpPr>
        <p:spPr>
          <a:xfrm>
            <a:off x="7269811" y="4413643"/>
            <a:ext cx="1277100" cy="316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55" name="Picture 2" descr="Free illustrations of Hatching">
            <a:extLst>
              <a:ext uri="{FF2B5EF4-FFF2-40B4-BE49-F238E27FC236}">
                <a16:creationId xmlns:a16="http://schemas.microsoft.com/office/drawing/2014/main" id="{B740D430-6337-40DB-D852-F0148CA9D8B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6250066" y="5052888"/>
            <a:ext cx="481124" cy="34604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Free illustrations of Hatching">
            <a:extLst>
              <a:ext uri="{FF2B5EF4-FFF2-40B4-BE49-F238E27FC236}">
                <a16:creationId xmlns:a16="http://schemas.microsoft.com/office/drawing/2014/main" id="{8C72AEEE-7EA9-6A74-5145-454CA44FF335}"/>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0" t="42777" r="38550" b="40151"/>
          <a:stretch/>
        </p:blipFill>
        <p:spPr bwMode="auto">
          <a:xfrm>
            <a:off x="9201576" y="5039994"/>
            <a:ext cx="481124" cy="346042"/>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7E311E4B-6B8C-DF52-15BF-7E6F824545C2}"/>
              </a:ext>
            </a:extLst>
          </p:cNvPr>
          <p:cNvSpPr/>
          <p:nvPr/>
        </p:nvSpPr>
        <p:spPr>
          <a:xfrm>
            <a:off x="7118932" y="5377043"/>
            <a:ext cx="1043993" cy="3460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11050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4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4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5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5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5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5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5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40" grpId="0" animBg="1"/>
      <p:bldP spid="45" grpId="0" animBg="1"/>
      <p:bldP spid="48" grpId="0" animBg="1"/>
      <p:bldP spid="51" grpId="0" animBg="1"/>
      <p:bldP spid="54"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8863-F721-08F4-B870-2D76BD1A9F0B}"/>
              </a:ext>
            </a:extLst>
          </p:cNvPr>
          <p:cNvSpPr>
            <a:spLocks noGrp="1"/>
          </p:cNvSpPr>
          <p:nvPr>
            <p:ph type="title"/>
          </p:nvPr>
        </p:nvSpPr>
        <p:spPr>
          <a:xfrm>
            <a:off x="0" y="213557"/>
            <a:ext cx="3759200" cy="647577"/>
          </a:xfrm>
        </p:spPr>
        <p:txBody>
          <a:bodyPr/>
          <a:lstStyle/>
          <a:p>
            <a:r>
              <a:rPr lang="en-GB" dirty="0"/>
              <a:t>Ich bin Sophia!</a:t>
            </a:r>
          </a:p>
        </p:txBody>
      </p:sp>
      <p:sp>
        <p:nvSpPr>
          <p:cNvPr id="4" name="TextBox 3">
            <a:extLst>
              <a:ext uri="{FF2B5EF4-FFF2-40B4-BE49-F238E27FC236}">
                <a16:creationId xmlns:a16="http://schemas.microsoft.com/office/drawing/2014/main" id="{D9D40FB2-5561-E095-91A1-0E0D716F3B3F}"/>
              </a:ext>
            </a:extLst>
          </p:cNvPr>
          <p:cNvSpPr txBox="1"/>
          <p:nvPr/>
        </p:nvSpPr>
        <p:spPr>
          <a:xfrm>
            <a:off x="373062" y="1083445"/>
            <a:ext cx="111828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Schau</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den Film an. Was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wissen</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über</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Sophia?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6" name="Cloud 5">
            <a:extLst>
              <a:ext uri="{FF2B5EF4-FFF2-40B4-BE49-F238E27FC236}">
                <a16:creationId xmlns:a16="http://schemas.microsoft.com/office/drawing/2014/main" id="{7213DDA5-55B5-59DF-F265-8E72A208E3E7}"/>
              </a:ext>
            </a:extLst>
          </p:cNvPr>
          <p:cNvSpPr/>
          <p:nvPr/>
        </p:nvSpPr>
        <p:spPr>
          <a:xfrm>
            <a:off x="1763588" y="1803743"/>
            <a:ext cx="7977312" cy="4275612"/>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Sophia was born as a boy.</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now lives as a girl.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Sophia has a new name.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doesn’t like being called by her old name.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goes to school as a girl.</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She is out as trans. The school and parents know.</a:t>
            </a:r>
          </a:p>
        </p:txBody>
      </p:sp>
      <p:sp>
        <p:nvSpPr>
          <p:cNvPr id="7" name="Rectangle: Rounded Corners 6">
            <a:extLst>
              <a:ext uri="{FF2B5EF4-FFF2-40B4-BE49-F238E27FC236}">
                <a16:creationId xmlns:a16="http://schemas.microsoft.com/office/drawing/2014/main" id="{0C7690A4-33C0-A644-B9DB-DA9474A43905}"/>
              </a:ext>
            </a:extLst>
          </p:cNvPr>
          <p:cNvSpPr/>
          <p:nvPr/>
        </p:nvSpPr>
        <p:spPr>
          <a:xfrm>
            <a:off x="10795000" y="213557"/>
            <a:ext cx="1168400" cy="3960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9747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BE71-FC21-C00E-D77E-2BBB2C5DD77F}"/>
              </a:ext>
            </a:extLst>
          </p:cNvPr>
          <p:cNvSpPr>
            <a:spLocks noGrp="1"/>
          </p:cNvSpPr>
          <p:nvPr>
            <p:ph type="title"/>
          </p:nvPr>
        </p:nvSpPr>
        <p:spPr/>
        <p:txBody>
          <a:bodyPr/>
          <a:lstStyle/>
          <a:p>
            <a:r>
              <a:rPr lang="en-GB" dirty="0" err="1"/>
              <a:t>Vokabeln</a:t>
            </a:r>
            <a:r>
              <a:rPr lang="en-GB" dirty="0"/>
              <a:t> [1/6]</a:t>
            </a:r>
          </a:p>
        </p:txBody>
      </p:sp>
      <p:sp>
        <p:nvSpPr>
          <p:cNvPr id="16" name="Rectangle 2" descr="rectangle that moves down the slide to show the 60 second timer">
            <a:extLst>
              <a:ext uri="{FF2B5EF4-FFF2-40B4-BE49-F238E27FC236}">
                <a16:creationId xmlns:a16="http://schemas.microsoft.com/office/drawing/2014/main" id="{FCB5B80B-CEA9-C442-7782-B7512EE3CFD4}"/>
              </a:ext>
            </a:extLst>
          </p:cNvPr>
          <p:cNvSpPr>
            <a:spLocks noChangeArrowheads="1"/>
          </p:cNvSpPr>
          <p:nvPr/>
        </p:nvSpPr>
        <p:spPr bwMode="auto">
          <a:xfrm>
            <a:off x="10599734" y="122723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7" name="Rectangle 3" descr="rectangle for timer">
            <a:extLst>
              <a:ext uri="{FF2B5EF4-FFF2-40B4-BE49-F238E27FC236}">
                <a16:creationId xmlns:a16="http://schemas.microsoft.com/office/drawing/2014/main" id="{39A24C6B-868F-CE8B-F210-6CE4643876D9}"/>
              </a:ext>
            </a:extLst>
          </p:cNvPr>
          <p:cNvSpPr>
            <a:spLocks noChangeArrowheads="1"/>
          </p:cNvSpPr>
          <p:nvPr/>
        </p:nvSpPr>
        <p:spPr bwMode="auto">
          <a:xfrm>
            <a:off x="10597368" y="1227230"/>
            <a:ext cx="503528" cy="4156259"/>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8" name="Line 7" descr="top line for timer, 60 seconds">
            <a:extLst>
              <a:ext uri="{FF2B5EF4-FFF2-40B4-BE49-F238E27FC236}">
                <a16:creationId xmlns:a16="http://schemas.microsoft.com/office/drawing/2014/main" id="{7C08292C-2633-2D5B-CAD3-49920075E8CF}"/>
              </a:ext>
            </a:extLst>
          </p:cNvPr>
          <p:cNvSpPr>
            <a:spLocks noChangeShapeType="1"/>
          </p:cNvSpPr>
          <p:nvPr/>
        </p:nvSpPr>
        <p:spPr bwMode="auto">
          <a:xfrm>
            <a:off x="11307795" y="121580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19" name="Text Box 12">
            <a:extLst>
              <a:ext uri="{FF2B5EF4-FFF2-40B4-BE49-F238E27FC236}">
                <a16:creationId xmlns:a16="http://schemas.microsoft.com/office/drawing/2014/main" id="{4586B74B-582F-4CD1-8999-55D4CD7CFBEE}"/>
              </a:ext>
            </a:extLst>
          </p:cNvPr>
          <p:cNvSpPr txBox="1">
            <a:spLocks noChangeArrowheads="1"/>
          </p:cNvSpPr>
          <p:nvPr/>
        </p:nvSpPr>
        <p:spPr bwMode="auto">
          <a:xfrm>
            <a:off x="11524586" y="105795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Arial" charset="0"/>
              </a:rPr>
              <a:t>8</a:t>
            </a:r>
          </a:p>
        </p:txBody>
      </p:sp>
      <p:sp>
        <p:nvSpPr>
          <p:cNvPr id="20" name="Line 4" descr="line to show the length of 60 seconds">
            <a:extLst>
              <a:ext uri="{FF2B5EF4-FFF2-40B4-BE49-F238E27FC236}">
                <a16:creationId xmlns:a16="http://schemas.microsoft.com/office/drawing/2014/main" id="{D244CAF6-35C6-3E1A-E17E-B2010AF3041E}"/>
              </a:ext>
            </a:extLst>
          </p:cNvPr>
          <p:cNvSpPr>
            <a:spLocks noChangeShapeType="1"/>
          </p:cNvSpPr>
          <p:nvPr/>
        </p:nvSpPr>
        <p:spPr bwMode="auto">
          <a:xfrm>
            <a:off x="11283107" y="121580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1" name="Text Box 10">
            <a:extLst>
              <a:ext uri="{FF2B5EF4-FFF2-40B4-BE49-F238E27FC236}">
                <a16:creationId xmlns:a16="http://schemas.microsoft.com/office/drawing/2014/main" id="{8C6529AF-DB2C-F603-26E1-DF01CFC26CEC}"/>
              </a:ext>
            </a:extLst>
          </p:cNvPr>
          <p:cNvSpPr txBox="1">
            <a:spLocks noChangeArrowheads="1"/>
          </p:cNvSpPr>
          <p:nvPr/>
        </p:nvSpPr>
        <p:spPr bwMode="auto">
          <a:xfrm>
            <a:off x="10752138" y="1666449"/>
            <a:ext cx="1439862" cy="327782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U</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p:txBody>
      </p:sp>
      <p:sp>
        <p:nvSpPr>
          <p:cNvPr id="22" name="Line 9" descr="bottom line for timer, 0 seconds">
            <a:extLst>
              <a:ext uri="{FF2B5EF4-FFF2-40B4-BE49-F238E27FC236}">
                <a16:creationId xmlns:a16="http://schemas.microsoft.com/office/drawing/2014/main" id="{9819C705-E1A7-3473-B6FA-6F12AC074106}"/>
              </a:ext>
            </a:extLst>
          </p:cNvPr>
          <p:cNvSpPr>
            <a:spLocks noChangeShapeType="1"/>
          </p:cNvSpPr>
          <p:nvPr/>
        </p:nvSpPr>
        <p:spPr bwMode="auto">
          <a:xfrm>
            <a:off x="11283107" y="537206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3" name="Text Box 14">
            <a:extLst>
              <a:ext uri="{FF2B5EF4-FFF2-40B4-BE49-F238E27FC236}">
                <a16:creationId xmlns:a16="http://schemas.microsoft.com/office/drawing/2014/main" id="{FB85DA15-6AD7-9016-E361-1D74869ECE6E}"/>
              </a:ext>
            </a:extLst>
          </p:cNvPr>
          <p:cNvSpPr txBox="1">
            <a:spLocks noChangeArrowheads="1"/>
          </p:cNvSpPr>
          <p:nvPr/>
        </p:nvSpPr>
        <p:spPr bwMode="auto">
          <a:xfrm>
            <a:off x="11499898" y="5191535"/>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24" name="AutoShape 11">
            <a:hlinkClick r:id="" action="ppaction://noaction" highlightClick="1"/>
            <a:extLst>
              <a:ext uri="{FF2B5EF4-FFF2-40B4-BE49-F238E27FC236}">
                <a16:creationId xmlns:a16="http://schemas.microsoft.com/office/drawing/2014/main" id="{205CE2AF-40D3-809B-E15F-8018D18BCFD1}"/>
              </a:ext>
            </a:extLst>
          </p:cNvPr>
          <p:cNvSpPr>
            <a:spLocks noChangeArrowheads="1"/>
          </p:cNvSpPr>
          <p:nvPr/>
        </p:nvSpPr>
        <p:spPr bwMode="auto">
          <a:xfrm>
            <a:off x="10336470" y="5602483"/>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LOS!</a:t>
            </a:r>
          </a:p>
        </p:txBody>
      </p:sp>
      <p:sp>
        <p:nvSpPr>
          <p:cNvPr id="26" name="Rectangle 25">
            <a:extLst>
              <a:ext uri="{FF2B5EF4-FFF2-40B4-BE49-F238E27FC236}">
                <a16:creationId xmlns:a16="http://schemas.microsoft.com/office/drawing/2014/main" id="{4DDB7133-A3E2-B51B-AE86-A611966824C3}"/>
              </a:ext>
            </a:extLst>
          </p:cNvPr>
          <p:cNvSpPr/>
          <p:nvPr/>
        </p:nvSpPr>
        <p:spPr>
          <a:xfrm rot="20342167">
            <a:off x="-385194" y="2612863"/>
            <a:ext cx="3046316"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FFCC00"/>
                </a:solidFill>
                <a:effectLst>
                  <a:outerShdw blurRad="38100" dist="25400" dir="5400000" algn="ctr" rotWithShape="0">
                    <a:srgbClr val="6E747A">
                      <a:alpha val="43000"/>
                    </a:srgbClr>
                  </a:outerShdw>
                </a:effectLst>
                <a:uLnTx/>
                <a:uFillTx/>
                <a:latin typeface="Century Gothic"/>
                <a:ea typeface="+mn-ea"/>
                <a:cs typeface="+mn-cs"/>
              </a:rPr>
              <a:t>to answer </a:t>
            </a:r>
          </a:p>
        </p:txBody>
      </p:sp>
      <p:pic>
        <p:nvPicPr>
          <p:cNvPr id="27" name="Picture 26">
            <a:extLst>
              <a:ext uri="{FF2B5EF4-FFF2-40B4-BE49-F238E27FC236}">
                <a16:creationId xmlns:a16="http://schemas.microsoft.com/office/drawing/2014/main" id="{611B8F75-1C50-781F-EB29-53B95832CA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5685" y="2890822"/>
            <a:ext cx="2807514" cy="1403757"/>
          </a:xfrm>
          <a:prstGeom prst="rect">
            <a:avLst/>
          </a:prstGeom>
        </p:spPr>
      </p:pic>
      <p:sp>
        <p:nvSpPr>
          <p:cNvPr id="31" name="TextBox 30">
            <a:extLst>
              <a:ext uri="{FF2B5EF4-FFF2-40B4-BE49-F238E27FC236}">
                <a16:creationId xmlns:a16="http://schemas.microsoft.com/office/drawing/2014/main" id="{67DD61A1-0AB7-C188-CE38-229BCFAC43C2}"/>
              </a:ext>
            </a:extLst>
          </p:cNvPr>
          <p:cNvSpPr txBox="1"/>
          <p:nvPr/>
        </p:nvSpPr>
        <p:spPr>
          <a:xfrm>
            <a:off x="3440438" y="4294579"/>
            <a:ext cx="119542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article</a:t>
            </a:r>
          </a:p>
        </p:txBody>
      </p:sp>
      <p:pic>
        <p:nvPicPr>
          <p:cNvPr id="33" name="Picture 32">
            <a:extLst>
              <a:ext uri="{FF2B5EF4-FFF2-40B4-BE49-F238E27FC236}">
                <a16:creationId xmlns:a16="http://schemas.microsoft.com/office/drawing/2014/main" id="{A18AB996-5C1F-CF4A-39F8-E9CBE819FF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57784" y="2714383"/>
            <a:ext cx="1531077" cy="1550458"/>
          </a:xfrm>
          <a:prstGeom prst="rect">
            <a:avLst/>
          </a:prstGeom>
        </p:spPr>
      </p:pic>
      <p:sp>
        <p:nvSpPr>
          <p:cNvPr id="34" name="TextBox 33">
            <a:extLst>
              <a:ext uri="{FF2B5EF4-FFF2-40B4-BE49-F238E27FC236}">
                <a16:creationId xmlns:a16="http://schemas.microsoft.com/office/drawing/2014/main" id="{58D63CDF-7674-9876-178D-58CC65317FA4}"/>
              </a:ext>
            </a:extLst>
          </p:cNvPr>
          <p:cNvSpPr txBox="1"/>
          <p:nvPr/>
        </p:nvSpPr>
        <p:spPr>
          <a:xfrm>
            <a:off x="5744585" y="4294578"/>
            <a:ext cx="2157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international</a:t>
            </a:r>
          </a:p>
        </p:txBody>
      </p:sp>
      <p:pic>
        <p:nvPicPr>
          <p:cNvPr id="35" name="Picture 34">
            <a:extLst>
              <a:ext uri="{FF2B5EF4-FFF2-40B4-BE49-F238E27FC236}">
                <a16:creationId xmlns:a16="http://schemas.microsoft.com/office/drawing/2014/main" id="{5C8FE241-5A85-4322-5C35-D67D9F89688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52621" y="1462132"/>
            <a:ext cx="1736207" cy="2849161"/>
          </a:xfrm>
          <a:prstGeom prst="rect">
            <a:avLst/>
          </a:prstGeom>
        </p:spPr>
      </p:pic>
      <p:sp>
        <p:nvSpPr>
          <p:cNvPr id="36" name="TextBox 35">
            <a:extLst>
              <a:ext uri="{FF2B5EF4-FFF2-40B4-BE49-F238E27FC236}">
                <a16:creationId xmlns:a16="http://schemas.microsoft.com/office/drawing/2014/main" id="{28F5EAFB-035E-E9B7-2E1A-571516DAC050}"/>
              </a:ext>
            </a:extLst>
          </p:cNvPr>
          <p:cNvSpPr txBox="1"/>
          <p:nvPr/>
        </p:nvSpPr>
        <p:spPr>
          <a:xfrm>
            <a:off x="8471533" y="4294578"/>
            <a:ext cx="162952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e</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xercise</a:t>
            </a:r>
            <a:r>
              <a:rPr kumimoji="0" lang="en-GB" sz="2400" b="1" i="0" u="none" strike="noStrike" kern="1200" cap="none" spc="0" normalizeH="0" baseline="0" noProof="0" dirty="0">
                <a:ln>
                  <a:noFill/>
                </a:ln>
                <a:solidFill>
                  <a:srgbClr val="525050"/>
                </a:solidFill>
                <a:effectLst/>
                <a:uLnTx/>
                <a:uFillTx/>
                <a:latin typeface="Century Gothic"/>
                <a:ea typeface="+mn-ea"/>
                <a:cs typeface="+mn-cs"/>
              </a:rPr>
              <a:t>, practise</a:t>
            </a:r>
          </a:p>
        </p:txBody>
      </p:sp>
      <p:sp>
        <p:nvSpPr>
          <p:cNvPr id="39" name="TextBox 38">
            <a:extLst>
              <a:ext uri="{FF2B5EF4-FFF2-40B4-BE49-F238E27FC236}">
                <a16:creationId xmlns:a16="http://schemas.microsoft.com/office/drawing/2014/main" id="{BBE1E217-5CF2-E6AE-2C43-EC8A7BF86066}"/>
              </a:ext>
            </a:extLst>
          </p:cNvPr>
          <p:cNvSpPr txBox="1"/>
          <p:nvPr/>
        </p:nvSpPr>
        <p:spPr>
          <a:xfrm>
            <a:off x="180198" y="1094310"/>
            <a:ext cx="8291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Sag die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deutschen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Wörter</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so schnell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wie</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möglich</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a:t>
            </a:r>
          </a:p>
        </p:txBody>
      </p:sp>
      <p:sp>
        <p:nvSpPr>
          <p:cNvPr id="3" name="5-point Star 2">
            <a:extLst>
              <a:ext uri="{FF2B5EF4-FFF2-40B4-BE49-F238E27FC236}">
                <a16:creationId xmlns:a16="http://schemas.microsoft.com/office/drawing/2014/main" id="{732BA56D-C221-8A8C-14CD-879307173918}"/>
              </a:ext>
            </a:extLst>
          </p:cNvPr>
          <p:cNvSpPr/>
          <p:nvPr/>
        </p:nvSpPr>
        <p:spPr>
          <a:xfrm>
            <a:off x="7710848" y="4264841"/>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5" name="5-point Star 4">
            <a:extLst>
              <a:ext uri="{FF2B5EF4-FFF2-40B4-BE49-F238E27FC236}">
                <a16:creationId xmlns:a16="http://schemas.microsoft.com/office/drawing/2014/main" id="{5616378F-6330-FD35-31F0-704DC41E8942}"/>
              </a:ext>
            </a:extLst>
          </p:cNvPr>
          <p:cNvSpPr/>
          <p:nvPr/>
        </p:nvSpPr>
        <p:spPr>
          <a:xfrm>
            <a:off x="10042083" y="4279201"/>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CCBF76B4-AFBA-D02F-11E8-FA427D0BE686}"/>
              </a:ext>
            </a:extLst>
          </p:cNvPr>
          <p:cNvSpPr txBox="1"/>
          <p:nvPr/>
        </p:nvSpPr>
        <p:spPr>
          <a:xfrm>
            <a:off x="584673" y="5087690"/>
            <a:ext cx="2340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beantworten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36341F72-75AD-82F2-0D35-4165EE62EDCF}"/>
              </a:ext>
            </a:extLst>
          </p:cNvPr>
          <p:cNvSpPr txBox="1"/>
          <p:nvPr/>
        </p:nvSpPr>
        <p:spPr>
          <a:xfrm>
            <a:off x="3271993" y="5087690"/>
            <a:ext cx="2340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der Artikel</a:t>
            </a:r>
          </a:p>
        </p:txBody>
      </p:sp>
      <p:sp>
        <p:nvSpPr>
          <p:cNvPr id="9" name="TextBox 8">
            <a:extLst>
              <a:ext uri="{FF2B5EF4-FFF2-40B4-BE49-F238E27FC236}">
                <a16:creationId xmlns:a16="http://schemas.microsoft.com/office/drawing/2014/main" id="{39FD77BA-7522-633A-56F9-07E138E6BD8A}"/>
              </a:ext>
            </a:extLst>
          </p:cNvPr>
          <p:cNvSpPr txBox="1"/>
          <p:nvPr/>
        </p:nvSpPr>
        <p:spPr>
          <a:xfrm>
            <a:off x="5742825" y="5087690"/>
            <a:ext cx="2157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international</a:t>
            </a:r>
          </a:p>
        </p:txBody>
      </p:sp>
      <p:sp>
        <p:nvSpPr>
          <p:cNvPr id="10" name="TextBox 9">
            <a:extLst>
              <a:ext uri="{FF2B5EF4-FFF2-40B4-BE49-F238E27FC236}">
                <a16:creationId xmlns:a16="http://schemas.microsoft.com/office/drawing/2014/main" id="{E5BFE8E7-E096-771C-6C5C-1527600A610E}"/>
              </a:ext>
            </a:extLst>
          </p:cNvPr>
          <p:cNvSpPr txBox="1"/>
          <p:nvPr/>
        </p:nvSpPr>
        <p:spPr>
          <a:xfrm>
            <a:off x="8428960" y="5087690"/>
            <a:ext cx="17591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ie</a:t>
            </a:r>
            <a:r>
              <a:rPr kumimoji="0" lang="en-GB" sz="24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Übung</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278618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hold" nodeType="afterEffect">
                                  <p:stCondLst>
                                    <p:cond delay="0"/>
                                  </p:stCondLst>
                                  <p:childTnLst>
                                    <p:animEffect transition="out" filter="slide(fromBottom)">
                                      <p:cBhvr>
                                        <p:cTn id="17" dur="8000"/>
                                        <p:tgtEl>
                                          <p:spTgt spid="17"/>
                                        </p:tgtEl>
                                      </p:cBhvr>
                                    </p:animEffect>
                                    <p:set>
                                      <p:cBhvr>
                                        <p:cTn id="18" dur="1" fill="hold">
                                          <p:stCondLst>
                                            <p:cond delay="7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0" y="213557"/>
            <a:ext cx="3759200" cy="647577"/>
          </a:xfrm>
        </p:spPr>
        <p:txBody>
          <a:bodyPr/>
          <a:lstStyle/>
          <a:p>
            <a:r>
              <a:rPr lang="en-GB" dirty="0"/>
              <a:t>Ich bin Sophia!</a:t>
            </a:r>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434898" y="1075615"/>
            <a:ext cx="1124042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kommt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lassen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dies machen und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lernen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An ihrer Grundschule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475785" y="4175908"/>
            <a:ext cx="1124042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Die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fragen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Sophia sich bei den Mädchen umziehen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kann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Mit Unterstützung der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outet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auch bei ihren Mitschüler*innen. </a:t>
            </a:r>
            <a:r>
              <a:rPr lang="de-DE" sz="2400" dirty="0">
                <a:solidFill>
                  <a:srgbClr val="525050"/>
                </a:solidFill>
                <a:latin typeface="Century Gothic"/>
              </a:rPr>
              <a:t>Den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Wenn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sagt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dann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11811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0" y="213557"/>
            <a:ext cx="3759200" cy="647577"/>
          </a:xfrm>
        </p:spPr>
        <p:txBody>
          <a:bodyPr/>
          <a:lstStyle/>
          <a:p>
            <a:r>
              <a:rPr lang="en-GB" dirty="0"/>
              <a:t>Ich bin Sophia!</a:t>
            </a:r>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434898" y="1075615"/>
            <a:ext cx="112404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kommt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weiß</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erlauben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ihr das.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lernen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An ihrer 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475785" y="4175908"/>
            <a:ext cx="112404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Man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entscheidet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kann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bei den Mädchen umziehen. Ihre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unterstützen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und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outet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auch im Klassenzimmer. Den 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sagt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ist: also ist sie es.</a:t>
            </a: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373239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1" y="213557"/>
            <a:ext cx="6096001" cy="647577"/>
          </a:xfrm>
        </p:spPr>
        <p:txBody>
          <a:bodyPr/>
          <a:lstStyle/>
          <a:p>
            <a:r>
              <a:rPr lang="en-GB" dirty="0"/>
              <a:t>Ich bin Sophia! </a:t>
            </a:r>
            <a:r>
              <a:rPr lang="en-GB" dirty="0" err="1"/>
              <a:t>Antworten</a:t>
            </a:r>
            <a:endParaRPr lang="en-GB" dirty="0"/>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301434" y="1075615"/>
            <a:ext cx="1155196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kam</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wusste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entschied</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ließen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dies</a:t>
            </a:r>
            <a:r>
              <a:rPr kumimoji="0" lang="de-DE" sz="2400" b="0" i="0" u="none" strike="noStrike" kern="1200" cap="none" spc="0" normalizeH="0" noProof="0" dirty="0">
                <a:ln>
                  <a:noFill/>
                </a:ln>
                <a:solidFill>
                  <a:srgbClr val="525050"/>
                </a:solidFill>
                <a:effectLst/>
                <a:uLnTx/>
                <a:uFillTx/>
                <a:latin typeface="Century Gothic"/>
                <a:ea typeface="+mn-ea"/>
                <a:cs typeface="+mn-cs"/>
              </a:rPr>
              <a:t> machen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und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lernten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lachte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An ihrer Grundschule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301434" y="4114642"/>
            <a:ext cx="11589132" cy="2246769"/>
          </a:xfrm>
          <a:prstGeom prst="rect">
            <a:avLst/>
          </a:prstGeom>
          <a:noFill/>
        </p:spPr>
        <p:txBody>
          <a:bodyPr wrap="square" rtlCol="0">
            <a:spAutoFit/>
          </a:bodyPr>
          <a:lstStyle/>
          <a:p>
            <a:pPr lvl="0">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Die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fragten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entschieden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Sophia sich bei den Mädchen umziehen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konnte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Mit Unterstützung der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outete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auch bei ihren </a:t>
            </a:r>
            <a:r>
              <a:rPr lang="de-DE" sz="2400" dirty="0">
                <a:solidFill>
                  <a:srgbClr val="525050"/>
                </a:solidFill>
              </a:rPr>
              <a:t>Mitschüler*innen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lang="de-DE" sz="2400" dirty="0">
                <a:solidFill>
                  <a:srgbClr val="525050"/>
                </a:solidFill>
                <a:latin typeface="Century Gothic"/>
              </a:rPr>
              <a:t>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Wenn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sagte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dann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16763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s of Trans">
            <a:extLst>
              <a:ext uri="{FF2B5EF4-FFF2-40B4-BE49-F238E27FC236}">
                <a16:creationId xmlns:a16="http://schemas.microsoft.com/office/drawing/2014/main" id="{98C8013E-2884-2CE5-7E0E-2F609D8B69C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301434" y="1075615"/>
            <a:ext cx="11551962" cy="50713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F609F-01B9-B22D-09E4-C4DB8C6F43AF}"/>
              </a:ext>
            </a:extLst>
          </p:cNvPr>
          <p:cNvSpPr>
            <a:spLocks noGrp="1"/>
          </p:cNvSpPr>
          <p:nvPr>
            <p:ph type="title"/>
          </p:nvPr>
        </p:nvSpPr>
        <p:spPr>
          <a:xfrm>
            <a:off x="0" y="213557"/>
            <a:ext cx="6010276" cy="647577"/>
          </a:xfrm>
        </p:spPr>
        <p:txBody>
          <a:bodyPr/>
          <a:lstStyle/>
          <a:p>
            <a:r>
              <a:rPr lang="en-GB" dirty="0"/>
              <a:t>Ich bin Sophia! </a:t>
            </a:r>
            <a:r>
              <a:rPr lang="en-GB" dirty="0" err="1"/>
              <a:t>Antworten</a:t>
            </a:r>
            <a:endParaRPr lang="en-GB" dirty="0"/>
          </a:p>
        </p:txBody>
      </p:sp>
      <p:sp>
        <p:nvSpPr>
          <p:cNvPr id="6" name="Rectangle: Rounded Corners 5">
            <a:extLst>
              <a:ext uri="{FF2B5EF4-FFF2-40B4-BE49-F238E27FC236}">
                <a16:creationId xmlns:a16="http://schemas.microsoft.com/office/drawing/2014/main" id="{A78B28ED-8092-5C84-32B1-5CB347044569}"/>
              </a:ext>
            </a:extLst>
          </p:cNvPr>
          <p:cNvSpPr/>
          <p:nvPr/>
        </p:nvSpPr>
        <p:spPr>
          <a:xfrm>
            <a:off x="10671718" y="213557"/>
            <a:ext cx="1338146"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3F95AA81-F280-709C-A8CD-E5CC7AEF801F}"/>
              </a:ext>
            </a:extLst>
          </p:cNvPr>
          <p:cNvSpPr txBox="1"/>
          <p:nvPr/>
        </p:nvSpPr>
        <p:spPr>
          <a:xfrm>
            <a:off x="338604" y="1116638"/>
            <a:ext cx="115891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ist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 auf die Welt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gekommen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junges Kind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Sophia für lange Haare und Mädchenkleider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entschieden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Ihre Eltern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ihr 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erlaubt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schnell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gelernt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es bei Sophia keine Phase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Als Mädchen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sogar mehr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gelacht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An ihrer Schule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das erste Transgender-Kind.</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D0E9A7E3-2BBD-86A8-7673-33D727193786}"/>
              </a:ext>
            </a:extLst>
          </p:cNvPr>
          <p:cNvSpPr txBox="1"/>
          <p:nvPr/>
        </p:nvSpPr>
        <p:spPr>
          <a:xfrm>
            <a:off x="475785" y="4175908"/>
            <a:ext cx="112404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ja nicht einfach! Auf welche Toilette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musste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gehen? Wo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sollte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sie sich umziehen? Man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 entschieden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konnte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bei den Mädchen umziehen. Ihre Lehrer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haben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unterstützt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und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sich auch im Klassenzimmer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geoutet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lang="de-DE" sz="2400" dirty="0">
                <a:solidFill>
                  <a:srgbClr val="525050"/>
                </a:solidFill>
                <a:latin typeface="Century Gothic"/>
              </a:rPr>
              <a:t>Den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anderen Kindern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war</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es ganz gleich. Sophia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hat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gesagt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dass sie ein Mädchen ist: also ist sie es.</a:t>
            </a: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p:txBody>
      </p:sp>
    </p:spTree>
    <p:extLst>
      <p:ext uri="{BB962C8B-B14F-4D97-AF65-F5344CB8AC3E}">
        <p14:creationId xmlns:p14="http://schemas.microsoft.com/office/powerpoint/2010/main" val="402901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BE71-FC21-C00E-D77E-2BBB2C5DD77F}"/>
              </a:ext>
            </a:extLst>
          </p:cNvPr>
          <p:cNvSpPr>
            <a:spLocks noGrp="1"/>
          </p:cNvSpPr>
          <p:nvPr>
            <p:ph type="title"/>
          </p:nvPr>
        </p:nvSpPr>
        <p:spPr/>
        <p:txBody>
          <a:bodyPr/>
          <a:lstStyle/>
          <a:p>
            <a:r>
              <a:rPr lang="en-GB" dirty="0" err="1"/>
              <a:t>Vokabeln</a:t>
            </a:r>
            <a:r>
              <a:rPr lang="en-GB" dirty="0"/>
              <a:t> [2/6]</a:t>
            </a:r>
          </a:p>
        </p:txBody>
      </p:sp>
      <p:pic>
        <p:nvPicPr>
          <p:cNvPr id="27" name="Picture 26">
            <a:extLst>
              <a:ext uri="{FF2B5EF4-FFF2-40B4-BE49-F238E27FC236}">
                <a16:creationId xmlns:a16="http://schemas.microsoft.com/office/drawing/2014/main" id="{611B8F75-1C50-781F-EB29-53B95832CA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6647" y="2109535"/>
            <a:ext cx="2807514" cy="1403757"/>
          </a:xfrm>
          <a:prstGeom prst="rect">
            <a:avLst/>
          </a:prstGeom>
        </p:spPr>
      </p:pic>
      <p:sp>
        <p:nvSpPr>
          <p:cNvPr id="31" name="TextBox 30">
            <a:extLst>
              <a:ext uri="{FF2B5EF4-FFF2-40B4-BE49-F238E27FC236}">
                <a16:creationId xmlns:a16="http://schemas.microsoft.com/office/drawing/2014/main" id="{67DD61A1-0AB7-C188-CE38-229BCFAC43C2}"/>
              </a:ext>
            </a:extLst>
          </p:cNvPr>
          <p:cNvSpPr txBox="1"/>
          <p:nvPr/>
        </p:nvSpPr>
        <p:spPr>
          <a:xfrm>
            <a:off x="3260866" y="4320626"/>
            <a:ext cx="19404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row, line</a:t>
            </a:r>
          </a:p>
        </p:txBody>
      </p:sp>
      <p:pic>
        <p:nvPicPr>
          <p:cNvPr id="35" name="Picture 34">
            <a:extLst>
              <a:ext uri="{FF2B5EF4-FFF2-40B4-BE49-F238E27FC236}">
                <a16:creationId xmlns:a16="http://schemas.microsoft.com/office/drawing/2014/main" id="{5C8FE241-5A85-4322-5C35-D67D9F8968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53857" y="1693993"/>
            <a:ext cx="2683624" cy="2532670"/>
          </a:xfrm>
          <a:prstGeom prst="rect">
            <a:avLst/>
          </a:prstGeom>
        </p:spPr>
      </p:pic>
      <p:sp>
        <p:nvSpPr>
          <p:cNvPr id="36" name="TextBox 35">
            <a:extLst>
              <a:ext uri="{FF2B5EF4-FFF2-40B4-BE49-F238E27FC236}">
                <a16:creationId xmlns:a16="http://schemas.microsoft.com/office/drawing/2014/main" id="{28F5EAFB-035E-E9B7-2E1A-571516DAC050}"/>
              </a:ext>
            </a:extLst>
          </p:cNvPr>
          <p:cNvSpPr txBox="1"/>
          <p:nvPr/>
        </p:nvSpPr>
        <p:spPr>
          <a:xfrm>
            <a:off x="8431412" y="4277925"/>
            <a:ext cx="146403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c</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lear</a:t>
            </a:r>
            <a:r>
              <a:rPr kumimoji="0" lang="en-GB" sz="2400" b="1" i="0" u="none" strike="noStrike" kern="1200" cap="none" spc="0" normalizeH="0" baseline="0" noProof="0" dirty="0">
                <a:ln>
                  <a:noFill/>
                </a:ln>
                <a:solidFill>
                  <a:srgbClr val="525050"/>
                </a:solidFill>
                <a:effectLst/>
                <a:uLnTx/>
                <a:uFillTx/>
                <a:latin typeface="Century Gothic"/>
                <a:ea typeface="+mn-ea"/>
                <a:cs typeface="+mn-cs"/>
              </a:rPr>
              <a:t>, clearly</a:t>
            </a:r>
          </a:p>
        </p:txBody>
      </p:sp>
      <p:sp>
        <p:nvSpPr>
          <p:cNvPr id="5" name="5-point Star 4">
            <a:extLst>
              <a:ext uri="{FF2B5EF4-FFF2-40B4-BE49-F238E27FC236}">
                <a16:creationId xmlns:a16="http://schemas.microsoft.com/office/drawing/2014/main" id="{5616378F-6330-FD35-31F0-704DC41E8942}"/>
              </a:ext>
            </a:extLst>
          </p:cNvPr>
          <p:cNvSpPr/>
          <p:nvPr/>
        </p:nvSpPr>
        <p:spPr>
          <a:xfrm>
            <a:off x="9737730" y="4329426"/>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34C8B47F-D283-D1DE-40B9-11679B9D241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8831" y="1963253"/>
            <a:ext cx="2085813" cy="2301588"/>
          </a:xfrm>
          <a:prstGeom prst="rect">
            <a:avLst/>
          </a:prstGeom>
        </p:spPr>
      </p:pic>
      <p:sp>
        <p:nvSpPr>
          <p:cNvPr id="6" name="TextBox 5">
            <a:extLst>
              <a:ext uri="{FF2B5EF4-FFF2-40B4-BE49-F238E27FC236}">
                <a16:creationId xmlns:a16="http://schemas.microsoft.com/office/drawing/2014/main" id="{94E547A8-8868-9C56-37FD-89EA59CA750E}"/>
              </a:ext>
            </a:extLst>
          </p:cNvPr>
          <p:cNvSpPr txBox="1"/>
          <p:nvPr/>
        </p:nvSpPr>
        <p:spPr>
          <a:xfrm>
            <a:off x="559986" y="4259276"/>
            <a:ext cx="218334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m</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eaning</a:t>
            </a:r>
            <a:r>
              <a:rPr kumimoji="0" lang="en-GB" sz="2400" b="1" i="0" u="none" strike="noStrike" kern="1200" cap="none" spc="0" normalizeH="0" baseline="0" noProof="0" dirty="0">
                <a:ln>
                  <a:noFill/>
                </a:ln>
                <a:solidFill>
                  <a:srgbClr val="525050"/>
                </a:solidFill>
                <a:effectLst/>
                <a:uLnTx/>
                <a:uFillTx/>
                <a:latin typeface="Century Gothic"/>
                <a:ea typeface="+mn-ea"/>
                <a:cs typeface="+mn-cs"/>
              </a:rPr>
              <a:t>, significance</a:t>
            </a:r>
          </a:p>
        </p:txBody>
      </p:sp>
      <p:pic>
        <p:nvPicPr>
          <p:cNvPr id="7" name="Picture 6">
            <a:extLst>
              <a:ext uri="{FF2B5EF4-FFF2-40B4-BE49-F238E27FC236}">
                <a16:creationId xmlns:a16="http://schemas.microsoft.com/office/drawing/2014/main" id="{9CC74A43-2740-B07A-BB8A-2644D386C28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57132" y="1848379"/>
            <a:ext cx="2546157" cy="2331326"/>
          </a:xfrm>
          <a:prstGeom prst="rect">
            <a:avLst/>
          </a:prstGeom>
        </p:spPr>
      </p:pic>
      <p:sp>
        <p:nvSpPr>
          <p:cNvPr id="8" name="TextBox 7">
            <a:extLst>
              <a:ext uri="{FF2B5EF4-FFF2-40B4-BE49-F238E27FC236}">
                <a16:creationId xmlns:a16="http://schemas.microsoft.com/office/drawing/2014/main" id="{1E65B426-FFF2-6AC8-16E4-E3BB5EA09A11}"/>
              </a:ext>
            </a:extLst>
          </p:cNvPr>
          <p:cNvSpPr txBox="1"/>
          <p:nvPr/>
        </p:nvSpPr>
        <p:spPr>
          <a:xfrm>
            <a:off x="5901996" y="4245698"/>
            <a:ext cx="194048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expression, term</a:t>
            </a:r>
          </a:p>
        </p:txBody>
      </p:sp>
      <p:sp>
        <p:nvSpPr>
          <p:cNvPr id="9" name="5-point Star 8">
            <a:extLst>
              <a:ext uri="{FF2B5EF4-FFF2-40B4-BE49-F238E27FC236}">
                <a16:creationId xmlns:a16="http://schemas.microsoft.com/office/drawing/2014/main" id="{561FE03C-55E7-DE3E-497A-508146A39D01}"/>
              </a:ext>
            </a:extLst>
          </p:cNvPr>
          <p:cNvSpPr/>
          <p:nvPr/>
        </p:nvSpPr>
        <p:spPr>
          <a:xfrm>
            <a:off x="6896240" y="4570732"/>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10" name="Picture 9">
            <a:extLst>
              <a:ext uri="{FF2B5EF4-FFF2-40B4-BE49-F238E27FC236}">
                <a16:creationId xmlns:a16="http://schemas.microsoft.com/office/drawing/2014/main" id="{F224DFAE-7970-D881-5107-EE58FD1F9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6647" y="3166975"/>
            <a:ext cx="2807514" cy="1403757"/>
          </a:xfrm>
          <a:prstGeom prst="rect">
            <a:avLst/>
          </a:prstGeom>
        </p:spPr>
      </p:pic>
      <p:pic>
        <p:nvPicPr>
          <p:cNvPr id="11" name="Picture 10">
            <a:extLst>
              <a:ext uri="{FF2B5EF4-FFF2-40B4-BE49-F238E27FC236}">
                <a16:creationId xmlns:a16="http://schemas.microsoft.com/office/drawing/2014/main" id="{E650709A-9865-3F9F-A362-D3009A1A80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5210" y="2638255"/>
            <a:ext cx="2807514" cy="1403757"/>
          </a:xfrm>
          <a:prstGeom prst="rect">
            <a:avLst/>
          </a:prstGeom>
        </p:spPr>
      </p:pic>
      <p:sp>
        <p:nvSpPr>
          <p:cNvPr id="13" name="Rectangle 2" descr="rectangle that moves down the slide to show the 60 second timer">
            <a:extLst>
              <a:ext uri="{FF2B5EF4-FFF2-40B4-BE49-F238E27FC236}">
                <a16:creationId xmlns:a16="http://schemas.microsoft.com/office/drawing/2014/main" id="{361442F5-307A-009F-E23A-5BDE20E26A9B}"/>
              </a:ext>
            </a:extLst>
          </p:cNvPr>
          <p:cNvSpPr>
            <a:spLocks noChangeArrowheads="1"/>
          </p:cNvSpPr>
          <p:nvPr/>
        </p:nvSpPr>
        <p:spPr bwMode="auto">
          <a:xfrm>
            <a:off x="10599734" y="122723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4" name="Rectangle 3" descr="rectangle for timer">
            <a:extLst>
              <a:ext uri="{FF2B5EF4-FFF2-40B4-BE49-F238E27FC236}">
                <a16:creationId xmlns:a16="http://schemas.microsoft.com/office/drawing/2014/main" id="{31F8DC07-8473-3372-A47E-C8CD14912FE6}"/>
              </a:ext>
            </a:extLst>
          </p:cNvPr>
          <p:cNvSpPr>
            <a:spLocks noChangeArrowheads="1"/>
          </p:cNvSpPr>
          <p:nvPr/>
        </p:nvSpPr>
        <p:spPr bwMode="auto">
          <a:xfrm>
            <a:off x="10597368" y="1227230"/>
            <a:ext cx="503528" cy="4156259"/>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5" name="Line 7" descr="top line for timer, 60 seconds">
            <a:extLst>
              <a:ext uri="{FF2B5EF4-FFF2-40B4-BE49-F238E27FC236}">
                <a16:creationId xmlns:a16="http://schemas.microsoft.com/office/drawing/2014/main" id="{4D8FE940-B58C-052C-2822-20C379EA434B}"/>
              </a:ext>
            </a:extLst>
          </p:cNvPr>
          <p:cNvSpPr>
            <a:spLocks noChangeShapeType="1"/>
          </p:cNvSpPr>
          <p:nvPr/>
        </p:nvSpPr>
        <p:spPr bwMode="auto">
          <a:xfrm>
            <a:off x="11307795" y="121580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5" name="Text Box 12">
            <a:extLst>
              <a:ext uri="{FF2B5EF4-FFF2-40B4-BE49-F238E27FC236}">
                <a16:creationId xmlns:a16="http://schemas.microsoft.com/office/drawing/2014/main" id="{5185C3C4-60AF-4011-2C9F-C0EDB2EDED18}"/>
              </a:ext>
            </a:extLst>
          </p:cNvPr>
          <p:cNvSpPr txBox="1">
            <a:spLocks noChangeArrowheads="1"/>
          </p:cNvSpPr>
          <p:nvPr/>
        </p:nvSpPr>
        <p:spPr bwMode="auto">
          <a:xfrm>
            <a:off x="11524586" y="105795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Arial" charset="0"/>
              </a:rPr>
              <a:t>8</a:t>
            </a:r>
          </a:p>
        </p:txBody>
      </p:sp>
      <p:sp>
        <p:nvSpPr>
          <p:cNvPr id="26" name="Line 4" descr="line to show the length of 60 seconds">
            <a:extLst>
              <a:ext uri="{FF2B5EF4-FFF2-40B4-BE49-F238E27FC236}">
                <a16:creationId xmlns:a16="http://schemas.microsoft.com/office/drawing/2014/main" id="{68555BC4-FA5F-59FD-9888-F439424253A7}"/>
              </a:ext>
            </a:extLst>
          </p:cNvPr>
          <p:cNvSpPr>
            <a:spLocks noChangeShapeType="1"/>
          </p:cNvSpPr>
          <p:nvPr/>
        </p:nvSpPr>
        <p:spPr bwMode="auto">
          <a:xfrm>
            <a:off x="11283107" y="121580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8" name="Text Box 10">
            <a:extLst>
              <a:ext uri="{FF2B5EF4-FFF2-40B4-BE49-F238E27FC236}">
                <a16:creationId xmlns:a16="http://schemas.microsoft.com/office/drawing/2014/main" id="{F2A8CC38-A9E3-A5D3-FE9D-0432787F00BA}"/>
              </a:ext>
            </a:extLst>
          </p:cNvPr>
          <p:cNvSpPr txBox="1">
            <a:spLocks noChangeArrowheads="1"/>
          </p:cNvSpPr>
          <p:nvPr/>
        </p:nvSpPr>
        <p:spPr bwMode="auto">
          <a:xfrm>
            <a:off x="10752138" y="1666449"/>
            <a:ext cx="1439862" cy="327782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U</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p:txBody>
      </p:sp>
      <p:sp>
        <p:nvSpPr>
          <p:cNvPr id="29" name="Line 9" descr="bottom line for timer, 0 seconds">
            <a:extLst>
              <a:ext uri="{FF2B5EF4-FFF2-40B4-BE49-F238E27FC236}">
                <a16:creationId xmlns:a16="http://schemas.microsoft.com/office/drawing/2014/main" id="{4232663E-63F3-C20F-5606-16BC3BEA0BAE}"/>
              </a:ext>
            </a:extLst>
          </p:cNvPr>
          <p:cNvSpPr>
            <a:spLocks noChangeShapeType="1"/>
          </p:cNvSpPr>
          <p:nvPr/>
        </p:nvSpPr>
        <p:spPr bwMode="auto">
          <a:xfrm>
            <a:off x="11283107" y="537206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30" name="AutoShape 11">
            <a:hlinkClick r:id="" action="ppaction://noaction" highlightClick="1"/>
            <a:extLst>
              <a:ext uri="{FF2B5EF4-FFF2-40B4-BE49-F238E27FC236}">
                <a16:creationId xmlns:a16="http://schemas.microsoft.com/office/drawing/2014/main" id="{1786BBCD-4E8E-0D69-36CD-078162B063B5}"/>
              </a:ext>
            </a:extLst>
          </p:cNvPr>
          <p:cNvSpPr>
            <a:spLocks noChangeArrowheads="1"/>
          </p:cNvSpPr>
          <p:nvPr/>
        </p:nvSpPr>
        <p:spPr bwMode="auto">
          <a:xfrm>
            <a:off x="10336470" y="5602483"/>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LOS!</a:t>
            </a:r>
          </a:p>
        </p:txBody>
      </p:sp>
      <p:sp>
        <p:nvSpPr>
          <p:cNvPr id="12" name="TextBox 11">
            <a:extLst>
              <a:ext uri="{FF2B5EF4-FFF2-40B4-BE49-F238E27FC236}">
                <a16:creationId xmlns:a16="http://schemas.microsoft.com/office/drawing/2014/main" id="{9D0C7FFA-8131-974C-320D-C3DDD32908FB}"/>
              </a:ext>
            </a:extLst>
          </p:cNvPr>
          <p:cNvSpPr txBox="1"/>
          <p:nvPr/>
        </p:nvSpPr>
        <p:spPr>
          <a:xfrm>
            <a:off x="533399" y="5087690"/>
            <a:ext cx="23920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die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Bedeutung</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13BFC1E3-0157-939E-65C5-568D198318FC}"/>
              </a:ext>
            </a:extLst>
          </p:cNvPr>
          <p:cNvSpPr txBox="1"/>
          <p:nvPr/>
        </p:nvSpPr>
        <p:spPr>
          <a:xfrm>
            <a:off x="3271993" y="5087690"/>
            <a:ext cx="2340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die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Reihe</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CA41D93D-7223-90E0-7117-4294532D85D7}"/>
              </a:ext>
            </a:extLst>
          </p:cNvPr>
          <p:cNvSpPr txBox="1"/>
          <p:nvPr/>
        </p:nvSpPr>
        <p:spPr>
          <a:xfrm>
            <a:off x="5817502" y="5087690"/>
            <a:ext cx="2157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der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Ausdruck</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51BC18FB-8937-7B32-BC95-6F7DEA72F374}"/>
              </a:ext>
            </a:extLst>
          </p:cNvPr>
          <p:cNvSpPr txBox="1"/>
          <p:nvPr/>
        </p:nvSpPr>
        <p:spPr>
          <a:xfrm>
            <a:off x="8428960" y="5087690"/>
            <a:ext cx="17591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deutlich</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9" name="TextBox 18">
            <a:extLst>
              <a:ext uri="{FF2B5EF4-FFF2-40B4-BE49-F238E27FC236}">
                <a16:creationId xmlns:a16="http://schemas.microsoft.com/office/drawing/2014/main" id="{BD9D483B-87DD-F7F3-78C7-E4494ED46B96}"/>
              </a:ext>
            </a:extLst>
          </p:cNvPr>
          <p:cNvSpPr txBox="1"/>
          <p:nvPr/>
        </p:nvSpPr>
        <p:spPr>
          <a:xfrm>
            <a:off x="180198" y="1094310"/>
            <a:ext cx="8291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Sag die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deutschen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Wörter</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so schnell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wie</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möglich</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a:t>
            </a:r>
          </a:p>
        </p:txBody>
      </p:sp>
      <p:sp>
        <p:nvSpPr>
          <p:cNvPr id="3" name="Text Box 14">
            <a:extLst>
              <a:ext uri="{FF2B5EF4-FFF2-40B4-BE49-F238E27FC236}">
                <a16:creationId xmlns:a16="http://schemas.microsoft.com/office/drawing/2014/main" id="{BFABA323-A1BB-38B1-AED0-8EE2CD152024}"/>
              </a:ext>
            </a:extLst>
          </p:cNvPr>
          <p:cNvSpPr txBox="1">
            <a:spLocks noChangeArrowheads="1"/>
          </p:cNvSpPr>
          <p:nvPr/>
        </p:nvSpPr>
        <p:spPr bwMode="auto">
          <a:xfrm>
            <a:off x="11499898" y="5191535"/>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Tree>
    <p:extLst>
      <p:ext uri="{BB962C8B-B14F-4D97-AF65-F5344CB8AC3E}">
        <p14:creationId xmlns:p14="http://schemas.microsoft.com/office/powerpoint/2010/main" val="33120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hold" nodeType="afterEffect">
                                  <p:stCondLst>
                                    <p:cond delay="0"/>
                                  </p:stCondLst>
                                  <p:childTnLst>
                                    <p:animEffect transition="out" filter="slide(fromBottom)">
                                      <p:cBhvr>
                                        <p:cTn id="17" dur="8000"/>
                                        <p:tgtEl>
                                          <p:spTgt spid="14"/>
                                        </p:tgtEl>
                                      </p:cBhvr>
                                    </p:animEffect>
                                    <p:set>
                                      <p:cBhvr>
                                        <p:cTn id="18" dur="1" fill="hold">
                                          <p:stCondLst>
                                            <p:cond delay="7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2"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BE71-FC21-C00E-D77E-2BBB2C5DD77F}"/>
              </a:ext>
            </a:extLst>
          </p:cNvPr>
          <p:cNvSpPr>
            <a:spLocks noGrp="1"/>
          </p:cNvSpPr>
          <p:nvPr>
            <p:ph type="title"/>
          </p:nvPr>
        </p:nvSpPr>
        <p:spPr/>
        <p:txBody>
          <a:bodyPr/>
          <a:lstStyle/>
          <a:p>
            <a:r>
              <a:rPr lang="en-GB" dirty="0" err="1"/>
              <a:t>Vokabeln</a:t>
            </a:r>
            <a:r>
              <a:rPr lang="en-GB" dirty="0"/>
              <a:t> [3/6]</a:t>
            </a:r>
          </a:p>
        </p:txBody>
      </p:sp>
      <p:sp>
        <p:nvSpPr>
          <p:cNvPr id="31" name="TextBox 30">
            <a:extLst>
              <a:ext uri="{FF2B5EF4-FFF2-40B4-BE49-F238E27FC236}">
                <a16:creationId xmlns:a16="http://schemas.microsoft.com/office/drawing/2014/main" id="{67DD61A1-0AB7-C188-CE38-229BCFAC43C2}"/>
              </a:ext>
            </a:extLst>
          </p:cNvPr>
          <p:cNvSpPr txBox="1"/>
          <p:nvPr/>
        </p:nvSpPr>
        <p:spPr>
          <a:xfrm>
            <a:off x="3104045" y="4240655"/>
            <a:ext cx="21159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conversation</a:t>
            </a:r>
          </a:p>
        </p:txBody>
      </p:sp>
      <p:pic>
        <p:nvPicPr>
          <p:cNvPr id="35" name="Picture 34">
            <a:extLst>
              <a:ext uri="{FF2B5EF4-FFF2-40B4-BE49-F238E27FC236}">
                <a16:creationId xmlns:a16="http://schemas.microsoft.com/office/drawing/2014/main" id="{5C8FE241-5A85-4322-5C35-D67D9F8968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57035" y="1693993"/>
            <a:ext cx="2477267" cy="2532670"/>
          </a:xfrm>
          <a:prstGeom prst="rect">
            <a:avLst/>
          </a:prstGeom>
        </p:spPr>
      </p:pic>
      <p:sp>
        <p:nvSpPr>
          <p:cNvPr id="36" name="TextBox 35">
            <a:extLst>
              <a:ext uri="{FF2B5EF4-FFF2-40B4-BE49-F238E27FC236}">
                <a16:creationId xmlns:a16="http://schemas.microsoft.com/office/drawing/2014/main" id="{28F5EAFB-035E-E9B7-2E1A-571516DAC050}"/>
              </a:ext>
            </a:extLst>
          </p:cNvPr>
          <p:cNvSpPr txBox="1"/>
          <p:nvPr/>
        </p:nvSpPr>
        <p:spPr>
          <a:xfrm>
            <a:off x="8448337" y="4294578"/>
            <a:ext cx="14640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to sound</a:t>
            </a:r>
          </a:p>
        </p:txBody>
      </p:sp>
      <p:sp>
        <p:nvSpPr>
          <p:cNvPr id="5" name="5-point Star 4">
            <a:extLst>
              <a:ext uri="{FF2B5EF4-FFF2-40B4-BE49-F238E27FC236}">
                <a16:creationId xmlns:a16="http://schemas.microsoft.com/office/drawing/2014/main" id="{5616378F-6330-FD35-31F0-704DC41E8942}"/>
              </a:ext>
            </a:extLst>
          </p:cNvPr>
          <p:cNvSpPr/>
          <p:nvPr/>
        </p:nvSpPr>
        <p:spPr>
          <a:xfrm>
            <a:off x="10042083" y="4279201"/>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34C8B47F-D283-D1DE-40B9-11679B9D241F}"/>
              </a:ext>
            </a:extLst>
          </p:cNvPr>
          <p:cNvPicPr>
            <a:picLocks noChangeAspect="1"/>
          </p:cNvPicPr>
          <p:nvPr/>
        </p:nvPicPr>
        <p:blipFill rotWithShape="1">
          <a:blip r:embed="rId4">
            <a:extLst>
              <a:ext uri="{28A0092B-C50C-407E-A947-70E740481C1C}">
                <a14:useLocalDpi xmlns:a14="http://schemas.microsoft.com/office/drawing/2010/main" val="0"/>
              </a:ext>
            </a:extLst>
          </a:blip>
          <a:srcRect l="6103"/>
          <a:stretch/>
        </p:blipFill>
        <p:spPr>
          <a:xfrm>
            <a:off x="0" y="2192531"/>
            <a:ext cx="3272548" cy="2102047"/>
          </a:xfrm>
          <a:prstGeom prst="rect">
            <a:avLst/>
          </a:prstGeom>
        </p:spPr>
      </p:pic>
      <p:sp>
        <p:nvSpPr>
          <p:cNvPr id="6" name="TextBox 5">
            <a:extLst>
              <a:ext uri="{FF2B5EF4-FFF2-40B4-BE49-F238E27FC236}">
                <a16:creationId xmlns:a16="http://schemas.microsoft.com/office/drawing/2014/main" id="{94E547A8-8868-9C56-37FD-89EA59CA750E}"/>
              </a:ext>
            </a:extLst>
          </p:cNvPr>
          <p:cNvSpPr txBox="1"/>
          <p:nvPr/>
        </p:nvSpPr>
        <p:spPr>
          <a:xfrm>
            <a:off x="513531" y="4294578"/>
            <a:ext cx="233132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different, differently</a:t>
            </a:r>
          </a:p>
        </p:txBody>
      </p:sp>
      <p:sp>
        <p:nvSpPr>
          <p:cNvPr id="8" name="TextBox 7">
            <a:extLst>
              <a:ext uri="{FF2B5EF4-FFF2-40B4-BE49-F238E27FC236}">
                <a16:creationId xmlns:a16="http://schemas.microsoft.com/office/drawing/2014/main" id="{1E65B426-FFF2-6AC8-16E4-E3BB5EA09A11}"/>
              </a:ext>
            </a:extLst>
          </p:cNvPr>
          <p:cNvSpPr txBox="1"/>
          <p:nvPr/>
        </p:nvSpPr>
        <p:spPr>
          <a:xfrm>
            <a:off x="5809597" y="4279200"/>
            <a:ext cx="19404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to form</a:t>
            </a:r>
          </a:p>
        </p:txBody>
      </p:sp>
      <p:sp>
        <p:nvSpPr>
          <p:cNvPr id="9" name="5-point Star 8">
            <a:extLst>
              <a:ext uri="{FF2B5EF4-FFF2-40B4-BE49-F238E27FC236}">
                <a16:creationId xmlns:a16="http://schemas.microsoft.com/office/drawing/2014/main" id="{561FE03C-55E7-DE3E-497A-508146A39D01}"/>
              </a:ext>
            </a:extLst>
          </p:cNvPr>
          <p:cNvSpPr/>
          <p:nvPr/>
        </p:nvSpPr>
        <p:spPr>
          <a:xfrm>
            <a:off x="7545366" y="4308859"/>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pic>
        <p:nvPicPr>
          <p:cNvPr id="13" name="Picture 12">
            <a:extLst>
              <a:ext uri="{FF2B5EF4-FFF2-40B4-BE49-F238E27FC236}">
                <a16:creationId xmlns:a16="http://schemas.microsoft.com/office/drawing/2014/main" id="{876A138C-44FF-485D-951B-D65BB3172E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18151" y="1963252"/>
            <a:ext cx="2331326" cy="2331326"/>
          </a:xfrm>
          <a:prstGeom prst="rect">
            <a:avLst/>
          </a:prstGeom>
        </p:spPr>
      </p:pic>
      <p:sp>
        <p:nvSpPr>
          <p:cNvPr id="10" name="Rectangle 2" descr="rectangle that moves down the slide to show the 60 second timer">
            <a:extLst>
              <a:ext uri="{FF2B5EF4-FFF2-40B4-BE49-F238E27FC236}">
                <a16:creationId xmlns:a16="http://schemas.microsoft.com/office/drawing/2014/main" id="{420B51D1-53F8-3313-F8BE-0512E3B7E954}"/>
              </a:ext>
            </a:extLst>
          </p:cNvPr>
          <p:cNvSpPr>
            <a:spLocks noChangeArrowheads="1"/>
          </p:cNvSpPr>
          <p:nvPr/>
        </p:nvSpPr>
        <p:spPr bwMode="auto">
          <a:xfrm>
            <a:off x="10599734" y="122723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 name="Rectangle 3" descr="rectangle for timer">
            <a:extLst>
              <a:ext uri="{FF2B5EF4-FFF2-40B4-BE49-F238E27FC236}">
                <a16:creationId xmlns:a16="http://schemas.microsoft.com/office/drawing/2014/main" id="{59AFE245-3914-AB34-7053-6F4D58F856FF}"/>
              </a:ext>
            </a:extLst>
          </p:cNvPr>
          <p:cNvSpPr>
            <a:spLocks noChangeArrowheads="1"/>
          </p:cNvSpPr>
          <p:nvPr/>
        </p:nvSpPr>
        <p:spPr bwMode="auto">
          <a:xfrm>
            <a:off x="10597368" y="1227230"/>
            <a:ext cx="503528" cy="4156259"/>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 name="Line 7" descr="top line for timer, 60 seconds">
            <a:extLst>
              <a:ext uri="{FF2B5EF4-FFF2-40B4-BE49-F238E27FC236}">
                <a16:creationId xmlns:a16="http://schemas.microsoft.com/office/drawing/2014/main" id="{802F8584-5AA0-1D1F-DA44-D2DD335630D6}"/>
              </a:ext>
            </a:extLst>
          </p:cNvPr>
          <p:cNvSpPr>
            <a:spLocks noChangeShapeType="1"/>
          </p:cNvSpPr>
          <p:nvPr/>
        </p:nvSpPr>
        <p:spPr bwMode="auto">
          <a:xfrm>
            <a:off x="11307795" y="121580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14" name="Text Box 12">
            <a:extLst>
              <a:ext uri="{FF2B5EF4-FFF2-40B4-BE49-F238E27FC236}">
                <a16:creationId xmlns:a16="http://schemas.microsoft.com/office/drawing/2014/main" id="{ABCC9C15-6447-51A6-32FB-424011526227}"/>
              </a:ext>
            </a:extLst>
          </p:cNvPr>
          <p:cNvSpPr txBox="1">
            <a:spLocks noChangeArrowheads="1"/>
          </p:cNvSpPr>
          <p:nvPr/>
        </p:nvSpPr>
        <p:spPr bwMode="auto">
          <a:xfrm>
            <a:off x="11524586" y="105795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Arial" charset="0"/>
              </a:rPr>
              <a:t>8</a:t>
            </a:r>
          </a:p>
        </p:txBody>
      </p:sp>
      <p:sp>
        <p:nvSpPr>
          <p:cNvPr id="15" name="Line 4" descr="line to show the length of 60 seconds">
            <a:extLst>
              <a:ext uri="{FF2B5EF4-FFF2-40B4-BE49-F238E27FC236}">
                <a16:creationId xmlns:a16="http://schemas.microsoft.com/office/drawing/2014/main" id="{7B8D033C-8A4C-7ED6-1B49-1C8A45D4F555}"/>
              </a:ext>
            </a:extLst>
          </p:cNvPr>
          <p:cNvSpPr>
            <a:spLocks noChangeShapeType="1"/>
          </p:cNvSpPr>
          <p:nvPr/>
        </p:nvSpPr>
        <p:spPr bwMode="auto">
          <a:xfrm>
            <a:off x="11283107" y="121580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5" name="Text Box 10">
            <a:extLst>
              <a:ext uri="{FF2B5EF4-FFF2-40B4-BE49-F238E27FC236}">
                <a16:creationId xmlns:a16="http://schemas.microsoft.com/office/drawing/2014/main" id="{5F578C78-AF88-72E0-9032-648644181BC2}"/>
              </a:ext>
            </a:extLst>
          </p:cNvPr>
          <p:cNvSpPr txBox="1">
            <a:spLocks noChangeArrowheads="1"/>
          </p:cNvSpPr>
          <p:nvPr/>
        </p:nvSpPr>
        <p:spPr bwMode="auto">
          <a:xfrm>
            <a:off x="10752138" y="1666449"/>
            <a:ext cx="1439862" cy="327782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U</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p:txBody>
      </p:sp>
      <p:sp>
        <p:nvSpPr>
          <p:cNvPr id="26" name="Line 9" descr="bottom line for timer, 0 seconds">
            <a:extLst>
              <a:ext uri="{FF2B5EF4-FFF2-40B4-BE49-F238E27FC236}">
                <a16:creationId xmlns:a16="http://schemas.microsoft.com/office/drawing/2014/main" id="{53EAE261-B43C-7E06-9654-23FCEFEB38C2}"/>
              </a:ext>
            </a:extLst>
          </p:cNvPr>
          <p:cNvSpPr>
            <a:spLocks noChangeShapeType="1"/>
          </p:cNvSpPr>
          <p:nvPr/>
        </p:nvSpPr>
        <p:spPr bwMode="auto">
          <a:xfrm>
            <a:off x="11283107" y="537206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7" name="AutoShape 11">
            <a:hlinkClick r:id="" action="ppaction://noaction" highlightClick="1"/>
            <a:extLst>
              <a:ext uri="{FF2B5EF4-FFF2-40B4-BE49-F238E27FC236}">
                <a16:creationId xmlns:a16="http://schemas.microsoft.com/office/drawing/2014/main" id="{C9697378-D10B-0EBA-4506-0B51FD20C685}"/>
              </a:ext>
            </a:extLst>
          </p:cNvPr>
          <p:cNvSpPr>
            <a:spLocks noChangeArrowheads="1"/>
          </p:cNvSpPr>
          <p:nvPr/>
        </p:nvSpPr>
        <p:spPr bwMode="auto">
          <a:xfrm>
            <a:off x="10336470" y="5602483"/>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LOS!</a:t>
            </a:r>
          </a:p>
        </p:txBody>
      </p:sp>
      <p:sp>
        <p:nvSpPr>
          <p:cNvPr id="3" name="TextBox 2">
            <a:extLst>
              <a:ext uri="{FF2B5EF4-FFF2-40B4-BE49-F238E27FC236}">
                <a16:creationId xmlns:a16="http://schemas.microsoft.com/office/drawing/2014/main" id="{145BA55D-E9E0-1236-B129-38F2623592B4}"/>
              </a:ext>
            </a:extLst>
          </p:cNvPr>
          <p:cNvSpPr txBox="1"/>
          <p:nvPr/>
        </p:nvSpPr>
        <p:spPr>
          <a:xfrm>
            <a:off x="533399" y="5087690"/>
            <a:ext cx="23920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anders</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3FC11BDA-BBDD-0561-105B-E59BFEE78105}"/>
              </a:ext>
            </a:extLst>
          </p:cNvPr>
          <p:cNvSpPr txBox="1"/>
          <p:nvPr/>
        </p:nvSpPr>
        <p:spPr>
          <a:xfrm>
            <a:off x="3126852" y="5087690"/>
            <a:ext cx="2340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das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Gespräch</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86D3450B-20B3-584A-B97B-DF828DAD04D6}"/>
              </a:ext>
            </a:extLst>
          </p:cNvPr>
          <p:cNvSpPr txBox="1"/>
          <p:nvPr/>
        </p:nvSpPr>
        <p:spPr>
          <a:xfrm>
            <a:off x="5817502" y="5087690"/>
            <a:ext cx="2157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bilden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E3397C5-3E35-A360-AE56-3C82FF3AA064}"/>
              </a:ext>
            </a:extLst>
          </p:cNvPr>
          <p:cNvSpPr txBox="1"/>
          <p:nvPr/>
        </p:nvSpPr>
        <p:spPr>
          <a:xfrm>
            <a:off x="8428960" y="5087690"/>
            <a:ext cx="17591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klingen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pic>
        <p:nvPicPr>
          <p:cNvPr id="2050" name="Picture 2" descr="Free photos of Mosaic">
            <a:extLst>
              <a:ext uri="{FF2B5EF4-FFF2-40B4-BE49-F238E27FC236}">
                <a16:creationId xmlns:a16="http://schemas.microsoft.com/office/drawing/2014/main" id="{F9B63E61-E2EA-EC4D-0C24-BE04334D3D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408" y="2398690"/>
            <a:ext cx="2373372" cy="15822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94DFDDE-9C74-8187-A261-FB48DD6B78FB}"/>
              </a:ext>
            </a:extLst>
          </p:cNvPr>
          <p:cNvSpPr txBox="1"/>
          <p:nvPr/>
        </p:nvSpPr>
        <p:spPr>
          <a:xfrm>
            <a:off x="180198" y="1094310"/>
            <a:ext cx="8291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Sag die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deutschen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Wörter</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so schnell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wie</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möglich</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a:t>
            </a:r>
          </a:p>
        </p:txBody>
      </p:sp>
      <p:sp>
        <p:nvSpPr>
          <p:cNvPr id="7" name="Text Box 14">
            <a:extLst>
              <a:ext uri="{FF2B5EF4-FFF2-40B4-BE49-F238E27FC236}">
                <a16:creationId xmlns:a16="http://schemas.microsoft.com/office/drawing/2014/main" id="{982864FA-5FE0-D213-61FF-B260D8D13F52}"/>
              </a:ext>
            </a:extLst>
          </p:cNvPr>
          <p:cNvSpPr txBox="1">
            <a:spLocks noChangeArrowheads="1"/>
          </p:cNvSpPr>
          <p:nvPr/>
        </p:nvSpPr>
        <p:spPr bwMode="auto">
          <a:xfrm>
            <a:off x="11499898" y="5191535"/>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Tree>
    <p:extLst>
      <p:ext uri="{BB962C8B-B14F-4D97-AF65-F5344CB8AC3E}">
        <p14:creationId xmlns:p14="http://schemas.microsoft.com/office/powerpoint/2010/main" val="32662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hold" nodeType="afterEffect">
                                  <p:stCondLst>
                                    <p:cond delay="0"/>
                                  </p:stCondLst>
                                  <p:childTnLst>
                                    <p:animEffect transition="out" filter="slide(fromBottom)">
                                      <p:cBhvr>
                                        <p:cTn id="17" dur="8000"/>
                                        <p:tgtEl>
                                          <p:spTgt spid="11"/>
                                        </p:tgtEl>
                                      </p:cBhvr>
                                    </p:animEffect>
                                    <p:set>
                                      <p:cBhvr>
                                        <p:cTn id="18" dur="1" fill="hold">
                                          <p:stCondLst>
                                            <p:cond delay="7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3"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BE71-FC21-C00E-D77E-2BBB2C5DD77F}"/>
              </a:ext>
            </a:extLst>
          </p:cNvPr>
          <p:cNvSpPr>
            <a:spLocks noGrp="1"/>
          </p:cNvSpPr>
          <p:nvPr>
            <p:ph type="title"/>
          </p:nvPr>
        </p:nvSpPr>
        <p:spPr/>
        <p:txBody>
          <a:bodyPr/>
          <a:lstStyle/>
          <a:p>
            <a:r>
              <a:rPr lang="en-GB" dirty="0" err="1"/>
              <a:t>Vokabeln</a:t>
            </a:r>
            <a:r>
              <a:rPr lang="en-GB" dirty="0"/>
              <a:t> [4/6]</a:t>
            </a:r>
          </a:p>
        </p:txBody>
      </p:sp>
      <p:sp>
        <p:nvSpPr>
          <p:cNvPr id="31" name="TextBox 30">
            <a:extLst>
              <a:ext uri="{FF2B5EF4-FFF2-40B4-BE49-F238E27FC236}">
                <a16:creationId xmlns:a16="http://schemas.microsoft.com/office/drawing/2014/main" id="{67DD61A1-0AB7-C188-CE38-229BCFAC43C2}"/>
              </a:ext>
            </a:extLst>
          </p:cNvPr>
          <p:cNvSpPr txBox="1"/>
          <p:nvPr/>
        </p:nvSpPr>
        <p:spPr>
          <a:xfrm>
            <a:off x="3080671" y="4256033"/>
            <a:ext cx="21159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action</a:t>
            </a:r>
          </a:p>
        </p:txBody>
      </p:sp>
      <p:sp>
        <p:nvSpPr>
          <p:cNvPr id="36" name="TextBox 35">
            <a:extLst>
              <a:ext uri="{FF2B5EF4-FFF2-40B4-BE49-F238E27FC236}">
                <a16:creationId xmlns:a16="http://schemas.microsoft.com/office/drawing/2014/main" id="{28F5EAFB-035E-E9B7-2E1A-571516DAC050}"/>
              </a:ext>
            </a:extLst>
          </p:cNvPr>
          <p:cNvSpPr txBox="1"/>
          <p:nvPr/>
        </p:nvSpPr>
        <p:spPr>
          <a:xfrm>
            <a:off x="8095646" y="4260077"/>
            <a:ext cx="14640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to teach</a:t>
            </a:r>
          </a:p>
        </p:txBody>
      </p:sp>
      <p:sp>
        <p:nvSpPr>
          <p:cNvPr id="5" name="5-point Star 4">
            <a:extLst>
              <a:ext uri="{FF2B5EF4-FFF2-40B4-BE49-F238E27FC236}">
                <a16:creationId xmlns:a16="http://schemas.microsoft.com/office/drawing/2014/main" id="{5616378F-6330-FD35-31F0-704DC41E8942}"/>
              </a:ext>
            </a:extLst>
          </p:cNvPr>
          <p:cNvSpPr/>
          <p:nvPr/>
        </p:nvSpPr>
        <p:spPr>
          <a:xfrm>
            <a:off x="9544250" y="4244700"/>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1E65B426-FFF2-6AC8-16E4-E3BB5EA09A11}"/>
              </a:ext>
            </a:extLst>
          </p:cNvPr>
          <p:cNvSpPr txBox="1"/>
          <p:nvPr/>
        </p:nvSpPr>
        <p:spPr>
          <a:xfrm>
            <a:off x="5267878" y="4294578"/>
            <a:ext cx="19404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to notice</a:t>
            </a:r>
          </a:p>
        </p:txBody>
      </p:sp>
      <p:sp>
        <p:nvSpPr>
          <p:cNvPr id="9" name="5-point Star 8">
            <a:extLst>
              <a:ext uri="{FF2B5EF4-FFF2-40B4-BE49-F238E27FC236}">
                <a16:creationId xmlns:a16="http://schemas.microsoft.com/office/drawing/2014/main" id="{561FE03C-55E7-DE3E-497A-508146A39D01}"/>
              </a:ext>
            </a:extLst>
          </p:cNvPr>
          <p:cNvSpPr/>
          <p:nvPr/>
        </p:nvSpPr>
        <p:spPr>
          <a:xfrm>
            <a:off x="6726099" y="4294578"/>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Rectangle 9">
            <a:extLst>
              <a:ext uri="{FF2B5EF4-FFF2-40B4-BE49-F238E27FC236}">
                <a16:creationId xmlns:a16="http://schemas.microsoft.com/office/drawing/2014/main" id="{A007EC67-DE65-AE03-DFD8-8B0D9CDC3629}"/>
              </a:ext>
            </a:extLst>
          </p:cNvPr>
          <p:cNvSpPr/>
          <p:nvPr/>
        </p:nvSpPr>
        <p:spPr>
          <a:xfrm rot="20342167">
            <a:off x="134540" y="2967334"/>
            <a:ext cx="304631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FFCC00"/>
                </a:solidFill>
                <a:effectLst>
                  <a:outerShdw blurRad="38100" dist="25400" dir="5400000" algn="ctr" rotWithShape="0">
                    <a:srgbClr val="6E747A">
                      <a:alpha val="43000"/>
                    </a:srgbClr>
                  </a:outerShdw>
                </a:effectLst>
                <a:uLnTx/>
                <a:uFillTx/>
                <a:latin typeface="Century Gothic"/>
                <a:ea typeface="+mn-ea"/>
                <a:cs typeface="+mn-cs"/>
              </a:rPr>
              <a:t>to mean</a:t>
            </a:r>
          </a:p>
        </p:txBody>
      </p:sp>
      <p:pic>
        <p:nvPicPr>
          <p:cNvPr id="4" name="Picture 3">
            <a:extLst>
              <a:ext uri="{FF2B5EF4-FFF2-40B4-BE49-F238E27FC236}">
                <a16:creationId xmlns:a16="http://schemas.microsoft.com/office/drawing/2014/main" id="{811DA986-60EE-41FB-CB9C-CEF7324913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13071" y="2207909"/>
            <a:ext cx="2331326" cy="1602786"/>
          </a:xfrm>
          <a:prstGeom prst="rect">
            <a:avLst/>
          </a:prstGeom>
        </p:spPr>
      </p:pic>
      <p:pic>
        <p:nvPicPr>
          <p:cNvPr id="6" name="Picture 5">
            <a:extLst>
              <a:ext uri="{FF2B5EF4-FFF2-40B4-BE49-F238E27FC236}">
                <a16:creationId xmlns:a16="http://schemas.microsoft.com/office/drawing/2014/main" id="{643C7692-3AB4-1E41-49FC-C829AF83E1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03488" y="1961134"/>
            <a:ext cx="2331326" cy="2258472"/>
          </a:xfrm>
          <a:prstGeom prst="rect">
            <a:avLst/>
          </a:prstGeom>
        </p:spPr>
      </p:pic>
      <p:pic>
        <p:nvPicPr>
          <p:cNvPr id="7" name="Picture 6">
            <a:extLst>
              <a:ext uri="{FF2B5EF4-FFF2-40B4-BE49-F238E27FC236}">
                <a16:creationId xmlns:a16="http://schemas.microsoft.com/office/drawing/2014/main" id="{4466E4F3-4314-6E81-25EC-C27FB9907D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30010" y="2020800"/>
            <a:ext cx="2331326" cy="2076337"/>
          </a:xfrm>
          <a:prstGeom prst="rect">
            <a:avLst/>
          </a:prstGeom>
        </p:spPr>
      </p:pic>
      <p:sp>
        <p:nvSpPr>
          <p:cNvPr id="11" name="Rectangle 2" descr="rectangle that moves down the slide to show the 60 second timer">
            <a:extLst>
              <a:ext uri="{FF2B5EF4-FFF2-40B4-BE49-F238E27FC236}">
                <a16:creationId xmlns:a16="http://schemas.microsoft.com/office/drawing/2014/main" id="{0020B5DF-F6B7-6252-8BEB-97A9C04F7F56}"/>
              </a:ext>
            </a:extLst>
          </p:cNvPr>
          <p:cNvSpPr>
            <a:spLocks noChangeArrowheads="1"/>
          </p:cNvSpPr>
          <p:nvPr/>
        </p:nvSpPr>
        <p:spPr bwMode="auto">
          <a:xfrm>
            <a:off x="10599734" y="122723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2" name="Rectangle 3" descr="rectangle for timer">
            <a:extLst>
              <a:ext uri="{FF2B5EF4-FFF2-40B4-BE49-F238E27FC236}">
                <a16:creationId xmlns:a16="http://schemas.microsoft.com/office/drawing/2014/main" id="{3348A078-241E-A98C-AEC2-8F19DAF147B3}"/>
              </a:ext>
            </a:extLst>
          </p:cNvPr>
          <p:cNvSpPr>
            <a:spLocks noChangeArrowheads="1"/>
          </p:cNvSpPr>
          <p:nvPr/>
        </p:nvSpPr>
        <p:spPr bwMode="auto">
          <a:xfrm>
            <a:off x="10597368" y="1227230"/>
            <a:ext cx="503528" cy="4156259"/>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 name="Line 7" descr="top line for timer, 60 seconds">
            <a:extLst>
              <a:ext uri="{FF2B5EF4-FFF2-40B4-BE49-F238E27FC236}">
                <a16:creationId xmlns:a16="http://schemas.microsoft.com/office/drawing/2014/main" id="{35C9F983-F5AA-B11F-3E60-59823D00734B}"/>
              </a:ext>
            </a:extLst>
          </p:cNvPr>
          <p:cNvSpPr>
            <a:spLocks noChangeShapeType="1"/>
          </p:cNvSpPr>
          <p:nvPr/>
        </p:nvSpPr>
        <p:spPr bwMode="auto">
          <a:xfrm>
            <a:off x="11307795" y="121580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14" name="Text Box 12">
            <a:extLst>
              <a:ext uri="{FF2B5EF4-FFF2-40B4-BE49-F238E27FC236}">
                <a16:creationId xmlns:a16="http://schemas.microsoft.com/office/drawing/2014/main" id="{8A387A13-E89C-AD9A-AE3E-338252F95822}"/>
              </a:ext>
            </a:extLst>
          </p:cNvPr>
          <p:cNvSpPr txBox="1">
            <a:spLocks noChangeArrowheads="1"/>
          </p:cNvSpPr>
          <p:nvPr/>
        </p:nvSpPr>
        <p:spPr bwMode="auto">
          <a:xfrm>
            <a:off x="11524586" y="105795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Arial" charset="0"/>
              </a:rPr>
              <a:t>8</a:t>
            </a:r>
          </a:p>
        </p:txBody>
      </p:sp>
      <p:sp>
        <p:nvSpPr>
          <p:cNvPr id="15" name="Line 4" descr="line to show the length of 60 seconds">
            <a:extLst>
              <a:ext uri="{FF2B5EF4-FFF2-40B4-BE49-F238E27FC236}">
                <a16:creationId xmlns:a16="http://schemas.microsoft.com/office/drawing/2014/main" id="{D1AB0600-E853-CC16-260F-83B4BC71252E}"/>
              </a:ext>
            </a:extLst>
          </p:cNvPr>
          <p:cNvSpPr>
            <a:spLocks noChangeShapeType="1"/>
          </p:cNvSpPr>
          <p:nvPr/>
        </p:nvSpPr>
        <p:spPr bwMode="auto">
          <a:xfrm>
            <a:off x="11283107" y="121580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5" name="Text Box 10">
            <a:extLst>
              <a:ext uri="{FF2B5EF4-FFF2-40B4-BE49-F238E27FC236}">
                <a16:creationId xmlns:a16="http://schemas.microsoft.com/office/drawing/2014/main" id="{3C98636C-D147-E0AA-0BA2-A6B5CED4B00F}"/>
              </a:ext>
            </a:extLst>
          </p:cNvPr>
          <p:cNvSpPr txBox="1">
            <a:spLocks noChangeArrowheads="1"/>
          </p:cNvSpPr>
          <p:nvPr/>
        </p:nvSpPr>
        <p:spPr bwMode="auto">
          <a:xfrm>
            <a:off x="10752138" y="1666449"/>
            <a:ext cx="1439862" cy="327782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U</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p:txBody>
      </p:sp>
      <p:sp>
        <p:nvSpPr>
          <p:cNvPr id="26" name="Line 9" descr="bottom line for timer, 0 seconds">
            <a:extLst>
              <a:ext uri="{FF2B5EF4-FFF2-40B4-BE49-F238E27FC236}">
                <a16:creationId xmlns:a16="http://schemas.microsoft.com/office/drawing/2014/main" id="{29A8CFE7-59EA-639F-FA1C-695E3FDED8EC}"/>
              </a:ext>
            </a:extLst>
          </p:cNvPr>
          <p:cNvSpPr>
            <a:spLocks noChangeShapeType="1"/>
          </p:cNvSpPr>
          <p:nvPr/>
        </p:nvSpPr>
        <p:spPr bwMode="auto">
          <a:xfrm>
            <a:off x="11283107" y="537206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7" name="AutoShape 11">
            <a:hlinkClick r:id="" action="ppaction://noaction" highlightClick="1"/>
            <a:extLst>
              <a:ext uri="{FF2B5EF4-FFF2-40B4-BE49-F238E27FC236}">
                <a16:creationId xmlns:a16="http://schemas.microsoft.com/office/drawing/2014/main" id="{A8D9E790-E35B-BC43-EDDF-713BA129B2E8}"/>
              </a:ext>
            </a:extLst>
          </p:cNvPr>
          <p:cNvSpPr>
            <a:spLocks noChangeArrowheads="1"/>
          </p:cNvSpPr>
          <p:nvPr/>
        </p:nvSpPr>
        <p:spPr bwMode="auto">
          <a:xfrm>
            <a:off x="10336470" y="5602483"/>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LOS!</a:t>
            </a:r>
          </a:p>
        </p:txBody>
      </p:sp>
      <p:sp>
        <p:nvSpPr>
          <p:cNvPr id="3" name="TextBox 2">
            <a:extLst>
              <a:ext uri="{FF2B5EF4-FFF2-40B4-BE49-F238E27FC236}">
                <a16:creationId xmlns:a16="http://schemas.microsoft.com/office/drawing/2014/main" id="{2BA18E71-EF8C-F319-C4E8-30A26661F264}"/>
              </a:ext>
            </a:extLst>
          </p:cNvPr>
          <p:cNvSpPr txBox="1"/>
          <p:nvPr/>
        </p:nvSpPr>
        <p:spPr>
          <a:xfrm>
            <a:off x="533399" y="5087690"/>
            <a:ext cx="23920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bedeuten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6" name="TextBox 15">
            <a:extLst>
              <a:ext uri="{FF2B5EF4-FFF2-40B4-BE49-F238E27FC236}">
                <a16:creationId xmlns:a16="http://schemas.microsoft.com/office/drawing/2014/main" id="{2803C1AC-17AA-26CC-FCC7-98D3C64C19B1}"/>
              </a:ext>
            </a:extLst>
          </p:cNvPr>
          <p:cNvSpPr txBox="1"/>
          <p:nvPr/>
        </p:nvSpPr>
        <p:spPr>
          <a:xfrm>
            <a:off x="3039766" y="5087690"/>
            <a:ext cx="2340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die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Aktion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35DF3364-C5E1-31B6-8F36-96C8A44A744A}"/>
              </a:ext>
            </a:extLst>
          </p:cNvPr>
          <p:cNvSpPr txBox="1"/>
          <p:nvPr/>
        </p:nvSpPr>
        <p:spPr>
          <a:xfrm>
            <a:off x="5236931" y="5087690"/>
            <a:ext cx="2157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merken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C628DA46-447B-80ED-350A-50197A141786}"/>
              </a:ext>
            </a:extLst>
          </p:cNvPr>
          <p:cNvSpPr txBox="1"/>
          <p:nvPr/>
        </p:nvSpPr>
        <p:spPr>
          <a:xfrm>
            <a:off x="8066618" y="5087690"/>
            <a:ext cx="209249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unterrichten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9" name="TextBox 18">
            <a:extLst>
              <a:ext uri="{FF2B5EF4-FFF2-40B4-BE49-F238E27FC236}">
                <a16:creationId xmlns:a16="http://schemas.microsoft.com/office/drawing/2014/main" id="{11E47A81-AEE6-395A-EA07-6B2F405D43E4}"/>
              </a:ext>
            </a:extLst>
          </p:cNvPr>
          <p:cNvSpPr txBox="1"/>
          <p:nvPr/>
        </p:nvSpPr>
        <p:spPr>
          <a:xfrm>
            <a:off x="180198" y="1094310"/>
            <a:ext cx="8291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Sag die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deutschen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Wörter</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so schnell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wie</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möglich</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a:t>
            </a:r>
          </a:p>
        </p:txBody>
      </p:sp>
      <p:sp>
        <p:nvSpPr>
          <p:cNvPr id="20" name="Text Box 14">
            <a:extLst>
              <a:ext uri="{FF2B5EF4-FFF2-40B4-BE49-F238E27FC236}">
                <a16:creationId xmlns:a16="http://schemas.microsoft.com/office/drawing/2014/main" id="{248CDA0F-0CCE-AA44-5332-6065E9344175}"/>
              </a:ext>
            </a:extLst>
          </p:cNvPr>
          <p:cNvSpPr txBox="1">
            <a:spLocks noChangeArrowheads="1"/>
          </p:cNvSpPr>
          <p:nvPr/>
        </p:nvSpPr>
        <p:spPr bwMode="auto">
          <a:xfrm>
            <a:off x="11499898" y="5191535"/>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Tree>
    <p:extLst>
      <p:ext uri="{BB962C8B-B14F-4D97-AF65-F5344CB8AC3E}">
        <p14:creationId xmlns:p14="http://schemas.microsoft.com/office/powerpoint/2010/main" val="158585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hold" nodeType="afterEffect">
                                  <p:stCondLst>
                                    <p:cond delay="0"/>
                                  </p:stCondLst>
                                  <p:childTnLst>
                                    <p:animEffect transition="out" filter="slide(fromBottom)">
                                      <p:cBhvr>
                                        <p:cTn id="17" dur="8000"/>
                                        <p:tgtEl>
                                          <p:spTgt spid="12"/>
                                        </p:tgtEl>
                                      </p:cBhvr>
                                    </p:animEffect>
                                    <p:set>
                                      <p:cBhvr>
                                        <p:cTn id="18" dur="1" fill="hold">
                                          <p:stCondLst>
                                            <p:cond delay="7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3"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BE71-FC21-C00E-D77E-2BBB2C5DD77F}"/>
              </a:ext>
            </a:extLst>
          </p:cNvPr>
          <p:cNvSpPr>
            <a:spLocks noGrp="1"/>
          </p:cNvSpPr>
          <p:nvPr>
            <p:ph type="title"/>
          </p:nvPr>
        </p:nvSpPr>
        <p:spPr/>
        <p:txBody>
          <a:bodyPr/>
          <a:lstStyle/>
          <a:p>
            <a:r>
              <a:rPr lang="en-GB" dirty="0" err="1"/>
              <a:t>Vokabeln</a:t>
            </a:r>
            <a:r>
              <a:rPr lang="en-GB" dirty="0"/>
              <a:t> [5/6]</a:t>
            </a:r>
          </a:p>
        </p:txBody>
      </p:sp>
      <p:sp>
        <p:nvSpPr>
          <p:cNvPr id="31" name="TextBox 30">
            <a:extLst>
              <a:ext uri="{FF2B5EF4-FFF2-40B4-BE49-F238E27FC236}">
                <a16:creationId xmlns:a16="http://schemas.microsoft.com/office/drawing/2014/main" id="{67DD61A1-0AB7-C188-CE38-229BCFAC43C2}"/>
              </a:ext>
            </a:extLst>
          </p:cNvPr>
          <p:cNvSpPr txBox="1"/>
          <p:nvPr/>
        </p:nvSpPr>
        <p:spPr>
          <a:xfrm>
            <a:off x="3412468" y="4280112"/>
            <a:ext cx="21159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s</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ense</a:t>
            </a:r>
            <a:r>
              <a:rPr kumimoji="0" lang="en-GB" sz="2400" b="1" i="0" u="none" strike="noStrike" kern="1200" cap="none" spc="0" normalizeH="0" baseline="0" noProof="0" dirty="0">
                <a:ln>
                  <a:noFill/>
                </a:ln>
                <a:solidFill>
                  <a:srgbClr val="525050"/>
                </a:solidFill>
                <a:effectLst/>
                <a:uLnTx/>
                <a:uFillTx/>
                <a:latin typeface="Century Gothic"/>
                <a:ea typeface="+mn-ea"/>
                <a:cs typeface="+mn-cs"/>
              </a:rPr>
              <a:t>, meaning</a:t>
            </a:r>
          </a:p>
        </p:txBody>
      </p:sp>
      <p:sp>
        <p:nvSpPr>
          <p:cNvPr id="36" name="TextBox 35">
            <a:extLst>
              <a:ext uri="{FF2B5EF4-FFF2-40B4-BE49-F238E27FC236}">
                <a16:creationId xmlns:a16="http://schemas.microsoft.com/office/drawing/2014/main" id="{28F5EAFB-035E-E9B7-2E1A-571516DAC050}"/>
              </a:ext>
            </a:extLst>
          </p:cNvPr>
          <p:cNvSpPr txBox="1"/>
          <p:nvPr/>
        </p:nvSpPr>
        <p:spPr>
          <a:xfrm>
            <a:off x="8177752" y="4259927"/>
            <a:ext cx="216254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concept, idea</a:t>
            </a:r>
          </a:p>
        </p:txBody>
      </p:sp>
      <p:sp>
        <p:nvSpPr>
          <p:cNvPr id="5" name="5-point Star 4">
            <a:extLst>
              <a:ext uri="{FF2B5EF4-FFF2-40B4-BE49-F238E27FC236}">
                <a16:creationId xmlns:a16="http://schemas.microsoft.com/office/drawing/2014/main" id="{5616378F-6330-FD35-31F0-704DC41E8942}"/>
              </a:ext>
            </a:extLst>
          </p:cNvPr>
          <p:cNvSpPr/>
          <p:nvPr/>
        </p:nvSpPr>
        <p:spPr>
          <a:xfrm>
            <a:off x="10042083" y="4279201"/>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1E65B426-FFF2-6AC8-16E4-E3BB5EA09A11}"/>
              </a:ext>
            </a:extLst>
          </p:cNvPr>
          <p:cNvSpPr txBox="1"/>
          <p:nvPr/>
        </p:nvSpPr>
        <p:spPr>
          <a:xfrm>
            <a:off x="5518769" y="4279201"/>
            <a:ext cx="248159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to stress, emphasise</a:t>
            </a:r>
          </a:p>
        </p:txBody>
      </p:sp>
      <p:sp>
        <p:nvSpPr>
          <p:cNvPr id="9" name="5-point Star 8">
            <a:extLst>
              <a:ext uri="{FF2B5EF4-FFF2-40B4-BE49-F238E27FC236}">
                <a16:creationId xmlns:a16="http://schemas.microsoft.com/office/drawing/2014/main" id="{561FE03C-55E7-DE3E-497A-508146A39D01}"/>
              </a:ext>
            </a:extLst>
          </p:cNvPr>
          <p:cNvSpPr/>
          <p:nvPr/>
        </p:nvSpPr>
        <p:spPr>
          <a:xfrm>
            <a:off x="7430301" y="4342109"/>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 name="Rectangle 9">
            <a:extLst>
              <a:ext uri="{FF2B5EF4-FFF2-40B4-BE49-F238E27FC236}">
                <a16:creationId xmlns:a16="http://schemas.microsoft.com/office/drawing/2014/main" id="{A007EC67-DE65-AE03-DFD8-8B0D9CDC3629}"/>
              </a:ext>
            </a:extLst>
          </p:cNvPr>
          <p:cNvSpPr/>
          <p:nvPr/>
        </p:nvSpPr>
        <p:spPr>
          <a:xfrm rot="1086198">
            <a:off x="114171" y="2857242"/>
            <a:ext cx="3661732"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FFCC00"/>
                </a:solidFill>
                <a:effectLst>
                  <a:outerShdw blurRad="38100" dist="25400" dir="5400000" algn="ctr" rotWithShape="0">
                    <a:srgbClr val="6E747A">
                      <a:alpha val="43000"/>
                    </a:srgbClr>
                  </a:outerShdw>
                </a:effectLst>
                <a:uLnTx/>
                <a:uFillTx/>
                <a:latin typeface="Century Gothic"/>
                <a:ea typeface="+mn-ea"/>
                <a:cs typeface="+mn-cs"/>
              </a:rPr>
              <a:t>sentence</a:t>
            </a:r>
          </a:p>
        </p:txBody>
      </p:sp>
      <p:pic>
        <p:nvPicPr>
          <p:cNvPr id="4" name="Picture 3">
            <a:extLst>
              <a:ext uri="{FF2B5EF4-FFF2-40B4-BE49-F238E27FC236}">
                <a16:creationId xmlns:a16="http://schemas.microsoft.com/office/drawing/2014/main" id="{A9703C74-4FBC-4A70-AEC5-D4BFEB5DE0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8523" y="2507783"/>
            <a:ext cx="2331326" cy="1675640"/>
          </a:xfrm>
          <a:prstGeom prst="rect">
            <a:avLst/>
          </a:prstGeom>
        </p:spPr>
      </p:pic>
      <p:pic>
        <p:nvPicPr>
          <p:cNvPr id="6" name="Picture 5">
            <a:extLst>
              <a:ext uri="{FF2B5EF4-FFF2-40B4-BE49-F238E27FC236}">
                <a16:creationId xmlns:a16="http://schemas.microsoft.com/office/drawing/2014/main" id="{396072D5-A0A3-7153-702E-D471D72751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96160" y="2002730"/>
            <a:ext cx="2331326" cy="2090908"/>
          </a:xfrm>
          <a:prstGeom prst="rect">
            <a:avLst/>
          </a:prstGeom>
        </p:spPr>
      </p:pic>
      <p:pic>
        <p:nvPicPr>
          <p:cNvPr id="7" name="Picture 6">
            <a:extLst>
              <a:ext uri="{FF2B5EF4-FFF2-40B4-BE49-F238E27FC236}">
                <a16:creationId xmlns:a16="http://schemas.microsoft.com/office/drawing/2014/main" id="{0DE18BCA-1FE2-103B-0156-7F9E3E3A470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39033" y="1780007"/>
            <a:ext cx="2060855" cy="2258472"/>
          </a:xfrm>
          <a:prstGeom prst="rect">
            <a:avLst/>
          </a:prstGeom>
        </p:spPr>
      </p:pic>
      <p:sp>
        <p:nvSpPr>
          <p:cNvPr id="12" name="Rectangle 2" descr="rectangle that moves down the slide to show the 60 second timer">
            <a:extLst>
              <a:ext uri="{FF2B5EF4-FFF2-40B4-BE49-F238E27FC236}">
                <a16:creationId xmlns:a16="http://schemas.microsoft.com/office/drawing/2014/main" id="{F24106AC-9399-A1CD-EB41-B347E3B84E58}"/>
              </a:ext>
            </a:extLst>
          </p:cNvPr>
          <p:cNvSpPr>
            <a:spLocks noChangeArrowheads="1"/>
          </p:cNvSpPr>
          <p:nvPr/>
        </p:nvSpPr>
        <p:spPr bwMode="auto">
          <a:xfrm>
            <a:off x="10599734" y="122723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3" name="Rectangle 3" descr="rectangle for timer">
            <a:extLst>
              <a:ext uri="{FF2B5EF4-FFF2-40B4-BE49-F238E27FC236}">
                <a16:creationId xmlns:a16="http://schemas.microsoft.com/office/drawing/2014/main" id="{E4E444E5-6F8B-417A-D34E-6FAAC5AE6CB1}"/>
              </a:ext>
            </a:extLst>
          </p:cNvPr>
          <p:cNvSpPr>
            <a:spLocks noChangeArrowheads="1"/>
          </p:cNvSpPr>
          <p:nvPr/>
        </p:nvSpPr>
        <p:spPr bwMode="auto">
          <a:xfrm>
            <a:off x="10597368" y="1227230"/>
            <a:ext cx="503528" cy="4156259"/>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4" name="Line 7" descr="top line for timer, 60 seconds">
            <a:extLst>
              <a:ext uri="{FF2B5EF4-FFF2-40B4-BE49-F238E27FC236}">
                <a16:creationId xmlns:a16="http://schemas.microsoft.com/office/drawing/2014/main" id="{505EDC4F-CBCE-5A41-CBBF-509AB61AE57A}"/>
              </a:ext>
            </a:extLst>
          </p:cNvPr>
          <p:cNvSpPr>
            <a:spLocks noChangeShapeType="1"/>
          </p:cNvSpPr>
          <p:nvPr/>
        </p:nvSpPr>
        <p:spPr bwMode="auto">
          <a:xfrm>
            <a:off x="11307795" y="121580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15" name="Text Box 12">
            <a:extLst>
              <a:ext uri="{FF2B5EF4-FFF2-40B4-BE49-F238E27FC236}">
                <a16:creationId xmlns:a16="http://schemas.microsoft.com/office/drawing/2014/main" id="{B88EE893-067D-6C90-85C0-890101B18DF7}"/>
              </a:ext>
            </a:extLst>
          </p:cNvPr>
          <p:cNvSpPr txBox="1">
            <a:spLocks noChangeArrowheads="1"/>
          </p:cNvSpPr>
          <p:nvPr/>
        </p:nvSpPr>
        <p:spPr bwMode="auto">
          <a:xfrm>
            <a:off x="11524586" y="105795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Arial" charset="0"/>
              </a:rPr>
              <a:t>8</a:t>
            </a:r>
          </a:p>
        </p:txBody>
      </p:sp>
      <p:sp>
        <p:nvSpPr>
          <p:cNvPr id="25" name="Line 4" descr="line to show the length of 60 seconds">
            <a:extLst>
              <a:ext uri="{FF2B5EF4-FFF2-40B4-BE49-F238E27FC236}">
                <a16:creationId xmlns:a16="http://schemas.microsoft.com/office/drawing/2014/main" id="{7CF3D704-8A94-580C-426A-3527DD233DF5}"/>
              </a:ext>
            </a:extLst>
          </p:cNvPr>
          <p:cNvSpPr>
            <a:spLocks noChangeShapeType="1"/>
          </p:cNvSpPr>
          <p:nvPr/>
        </p:nvSpPr>
        <p:spPr bwMode="auto">
          <a:xfrm>
            <a:off x="11283107" y="121580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6" name="Text Box 10">
            <a:extLst>
              <a:ext uri="{FF2B5EF4-FFF2-40B4-BE49-F238E27FC236}">
                <a16:creationId xmlns:a16="http://schemas.microsoft.com/office/drawing/2014/main" id="{47B032B3-D015-EF19-C6DD-CDAF4F1ED09E}"/>
              </a:ext>
            </a:extLst>
          </p:cNvPr>
          <p:cNvSpPr txBox="1">
            <a:spLocks noChangeArrowheads="1"/>
          </p:cNvSpPr>
          <p:nvPr/>
        </p:nvSpPr>
        <p:spPr bwMode="auto">
          <a:xfrm>
            <a:off x="10752138" y="1666449"/>
            <a:ext cx="1439862" cy="327782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U</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p:txBody>
      </p:sp>
      <p:sp>
        <p:nvSpPr>
          <p:cNvPr id="27" name="Line 9" descr="bottom line for timer, 0 seconds">
            <a:extLst>
              <a:ext uri="{FF2B5EF4-FFF2-40B4-BE49-F238E27FC236}">
                <a16:creationId xmlns:a16="http://schemas.microsoft.com/office/drawing/2014/main" id="{157362AC-0DB8-8910-453A-1ECEFCC5D756}"/>
              </a:ext>
            </a:extLst>
          </p:cNvPr>
          <p:cNvSpPr>
            <a:spLocks noChangeShapeType="1"/>
          </p:cNvSpPr>
          <p:nvPr/>
        </p:nvSpPr>
        <p:spPr bwMode="auto">
          <a:xfrm>
            <a:off x="11283107" y="537206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8" name="AutoShape 11">
            <a:hlinkClick r:id="" action="ppaction://noaction" highlightClick="1"/>
            <a:extLst>
              <a:ext uri="{FF2B5EF4-FFF2-40B4-BE49-F238E27FC236}">
                <a16:creationId xmlns:a16="http://schemas.microsoft.com/office/drawing/2014/main" id="{89CAA039-A44E-D929-5337-DCE1F05950E6}"/>
              </a:ext>
            </a:extLst>
          </p:cNvPr>
          <p:cNvSpPr>
            <a:spLocks noChangeArrowheads="1"/>
          </p:cNvSpPr>
          <p:nvPr/>
        </p:nvSpPr>
        <p:spPr bwMode="auto">
          <a:xfrm>
            <a:off x="10336470" y="5602483"/>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LOS!</a:t>
            </a:r>
          </a:p>
        </p:txBody>
      </p:sp>
      <p:sp>
        <p:nvSpPr>
          <p:cNvPr id="3" name="TextBox 2">
            <a:extLst>
              <a:ext uri="{FF2B5EF4-FFF2-40B4-BE49-F238E27FC236}">
                <a16:creationId xmlns:a16="http://schemas.microsoft.com/office/drawing/2014/main" id="{1A7F546D-1993-B4CD-14AF-9D7BF30F117B}"/>
              </a:ext>
            </a:extLst>
          </p:cNvPr>
          <p:cNvSpPr txBox="1"/>
          <p:nvPr/>
        </p:nvSpPr>
        <p:spPr>
          <a:xfrm>
            <a:off x="533399" y="5087690"/>
            <a:ext cx="23920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der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Satz</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57E3559A-D091-6CDD-0E10-5DB96B3E06EA}"/>
              </a:ext>
            </a:extLst>
          </p:cNvPr>
          <p:cNvSpPr txBox="1"/>
          <p:nvPr/>
        </p:nvSpPr>
        <p:spPr>
          <a:xfrm>
            <a:off x="3373595" y="5087690"/>
            <a:ext cx="23407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der Sinn</a:t>
            </a:r>
          </a:p>
        </p:txBody>
      </p:sp>
      <p:sp>
        <p:nvSpPr>
          <p:cNvPr id="16" name="TextBox 15">
            <a:extLst>
              <a:ext uri="{FF2B5EF4-FFF2-40B4-BE49-F238E27FC236}">
                <a16:creationId xmlns:a16="http://schemas.microsoft.com/office/drawing/2014/main" id="{AFA5C549-3550-6898-0941-0B34E90D94D2}"/>
              </a:ext>
            </a:extLst>
          </p:cNvPr>
          <p:cNvSpPr txBox="1"/>
          <p:nvPr/>
        </p:nvSpPr>
        <p:spPr>
          <a:xfrm>
            <a:off x="5512699" y="5087690"/>
            <a:ext cx="2157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betonen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7" name="TextBox 16">
            <a:extLst>
              <a:ext uri="{FF2B5EF4-FFF2-40B4-BE49-F238E27FC236}">
                <a16:creationId xmlns:a16="http://schemas.microsoft.com/office/drawing/2014/main" id="{95955B67-FAFE-51CE-05B1-B5A71E9D3CFD}"/>
              </a:ext>
            </a:extLst>
          </p:cNvPr>
          <p:cNvSpPr txBox="1"/>
          <p:nvPr/>
        </p:nvSpPr>
        <p:spPr>
          <a:xfrm>
            <a:off x="8066618" y="5087690"/>
            <a:ext cx="209249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der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Begriff</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1E94B992-593D-F5E6-90DB-6A5F09486CA8}"/>
              </a:ext>
            </a:extLst>
          </p:cNvPr>
          <p:cNvSpPr txBox="1"/>
          <p:nvPr/>
        </p:nvSpPr>
        <p:spPr>
          <a:xfrm>
            <a:off x="180198" y="1094310"/>
            <a:ext cx="8291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Sag die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deutschen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Wörter</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so schnell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wie</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möglich</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a:t>
            </a:r>
          </a:p>
        </p:txBody>
      </p:sp>
      <p:sp>
        <p:nvSpPr>
          <p:cNvPr id="19" name="Text Box 14">
            <a:extLst>
              <a:ext uri="{FF2B5EF4-FFF2-40B4-BE49-F238E27FC236}">
                <a16:creationId xmlns:a16="http://schemas.microsoft.com/office/drawing/2014/main" id="{970263B5-2AB1-B949-E087-313D50BBD4A8}"/>
              </a:ext>
            </a:extLst>
          </p:cNvPr>
          <p:cNvSpPr txBox="1">
            <a:spLocks noChangeArrowheads="1"/>
          </p:cNvSpPr>
          <p:nvPr/>
        </p:nvSpPr>
        <p:spPr bwMode="auto">
          <a:xfrm>
            <a:off x="11499898" y="5191535"/>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Tree>
    <p:extLst>
      <p:ext uri="{BB962C8B-B14F-4D97-AF65-F5344CB8AC3E}">
        <p14:creationId xmlns:p14="http://schemas.microsoft.com/office/powerpoint/2010/main" val="33115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hold" nodeType="afterEffect">
                                  <p:stCondLst>
                                    <p:cond delay="0"/>
                                  </p:stCondLst>
                                  <p:childTnLst>
                                    <p:animEffect transition="out" filter="slide(fromBottom)">
                                      <p:cBhvr>
                                        <p:cTn id="17" dur="8000"/>
                                        <p:tgtEl>
                                          <p:spTgt spid="13"/>
                                        </p:tgtEl>
                                      </p:cBhvr>
                                    </p:animEffect>
                                    <p:set>
                                      <p:cBhvr>
                                        <p:cTn id="18" dur="1" fill="hold">
                                          <p:stCondLst>
                                            <p:cond delay="7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3" grpId="0"/>
      <p:bldP spid="11"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BE71-FC21-C00E-D77E-2BBB2C5DD77F}"/>
              </a:ext>
            </a:extLst>
          </p:cNvPr>
          <p:cNvSpPr>
            <a:spLocks noGrp="1"/>
          </p:cNvSpPr>
          <p:nvPr>
            <p:ph type="title"/>
          </p:nvPr>
        </p:nvSpPr>
        <p:spPr/>
        <p:txBody>
          <a:bodyPr/>
          <a:lstStyle/>
          <a:p>
            <a:r>
              <a:rPr lang="en-GB" dirty="0" err="1"/>
              <a:t>Vokabeln</a:t>
            </a:r>
            <a:r>
              <a:rPr lang="en-GB" dirty="0"/>
              <a:t> [6/6]</a:t>
            </a:r>
          </a:p>
        </p:txBody>
      </p:sp>
      <p:sp>
        <p:nvSpPr>
          <p:cNvPr id="9" name="5-point Star 8">
            <a:extLst>
              <a:ext uri="{FF2B5EF4-FFF2-40B4-BE49-F238E27FC236}">
                <a16:creationId xmlns:a16="http://schemas.microsoft.com/office/drawing/2014/main" id="{561FE03C-55E7-DE3E-497A-508146A39D01}"/>
              </a:ext>
            </a:extLst>
          </p:cNvPr>
          <p:cNvSpPr/>
          <p:nvPr/>
        </p:nvSpPr>
        <p:spPr>
          <a:xfrm>
            <a:off x="8918744" y="4359505"/>
            <a:ext cx="410405" cy="423119"/>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1" name="TextBox 10">
            <a:extLst>
              <a:ext uri="{FF2B5EF4-FFF2-40B4-BE49-F238E27FC236}">
                <a16:creationId xmlns:a16="http://schemas.microsoft.com/office/drawing/2014/main" id="{BD66D468-5D2E-2193-4A00-58F28E98A502}"/>
              </a:ext>
            </a:extLst>
          </p:cNvPr>
          <p:cNvSpPr txBox="1"/>
          <p:nvPr/>
        </p:nvSpPr>
        <p:spPr>
          <a:xfrm>
            <a:off x="1558270" y="4359505"/>
            <a:ext cx="33774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difference</a:t>
            </a:r>
          </a:p>
        </p:txBody>
      </p:sp>
      <p:sp>
        <p:nvSpPr>
          <p:cNvPr id="12" name="TextBox 11">
            <a:extLst>
              <a:ext uri="{FF2B5EF4-FFF2-40B4-BE49-F238E27FC236}">
                <a16:creationId xmlns:a16="http://schemas.microsoft.com/office/drawing/2014/main" id="{5B297E15-CB61-1B7A-E8F4-F5E3F025A762}"/>
              </a:ext>
            </a:extLst>
          </p:cNvPr>
          <p:cNvSpPr txBox="1"/>
          <p:nvPr/>
        </p:nvSpPr>
        <p:spPr>
          <a:xfrm>
            <a:off x="6978220" y="4263810"/>
            <a:ext cx="19212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d</a:t>
            </a:r>
            <a:r>
              <a:rPr kumimoji="0" lang="en-GB" sz="2400" b="1" i="0" u="none" strike="noStrike" kern="1200" cap="none" spc="0" normalizeH="0" baseline="0" noProof="0" dirty="0" err="1">
                <a:ln>
                  <a:noFill/>
                </a:ln>
                <a:solidFill>
                  <a:srgbClr val="525050"/>
                </a:solidFill>
                <a:effectLst/>
                <a:uLnTx/>
                <a:uFillTx/>
                <a:latin typeface="Century Gothic" panose="020F0302020204030204"/>
                <a:ea typeface="+mn-ea"/>
                <a:cs typeface="+mn-cs"/>
              </a:rPr>
              <a:t>ifferent</a:t>
            </a:r>
            <a:r>
              <a:rPr kumimoji="0" lang="en-GB" sz="2400" b="1" i="0" u="none" strike="noStrike" kern="1200" cap="none" spc="0" normalizeH="0" baseline="0" noProof="0" dirty="0">
                <a:ln>
                  <a:noFill/>
                </a:ln>
                <a:solidFill>
                  <a:srgbClr val="525050"/>
                </a:solidFill>
                <a:effectLst/>
                <a:uLnTx/>
                <a:uFillTx/>
                <a:latin typeface="Century Gothic" panose="020F0302020204030204"/>
                <a:ea typeface="+mn-ea"/>
                <a:cs typeface="+mn-cs"/>
              </a:rPr>
              <a:t>, diverse</a:t>
            </a:r>
          </a:p>
        </p:txBody>
      </p:sp>
      <p:pic>
        <p:nvPicPr>
          <p:cNvPr id="13" name="Picture 12">
            <a:extLst>
              <a:ext uri="{FF2B5EF4-FFF2-40B4-BE49-F238E27FC236}">
                <a16:creationId xmlns:a16="http://schemas.microsoft.com/office/drawing/2014/main" id="{A81FCEC6-9834-B1DD-1EE6-416A8807920D}"/>
              </a:ext>
            </a:extLst>
          </p:cNvPr>
          <p:cNvPicPr>
            <a:picLocks noChangeAspect="1"/>
          </p:cNvPicPr>
          <p:nvPr/>
        </p:nvPicPr>
        <p:blipFill>
          <a:blip r:embed="rId3">
            <a:extLst>
              <a:ext uri="{28A0092B-C50C-407E-A947-70E740481C1C}">
                <a14:useLocalDpi xmlns:a14="http://schemas.microsoft.com/office/drawing/2010/main" val="0"/>
              </a:ext>
            </a:extLst>
          </a:blip>
          <a:srcRect t="9538" b="9538"/>
          <a:stretch/>
        </p:blipFill>
        <p:spPr>
          <a:xfrm>
            <a:off x="1220724" y="1891122"/>
            <a:ext cx="3901663" cy="2506145"/>
          </a:xfrm>
          <a:prstGeom prst="rect">
            <a:avLst/>
          </a:prstGeom>
        </p:spPr>
      </p:pic>
      <p:pic>
        <p:nvPicPr>
          <p:cNvPr id="14" name="Picture 13">
            <a:extLst>
              <a:ext uri="{FF2B5EF4-FFF2-40B4-BE49-F238E27FC236}">
                <a16:creationId xmlns:a16="http://schemas.microsoft.com/office/drawing/2014/main" id="{10A0F10C-3940-B16F-FB3B-0ED0AAF51B49}"/>
              </a:ext>
            </a:extLst>
          </p:cNvPr>
          <p:cNvPicPr>
            <a:picLocks noChangeAspect="1"/>
          </p:cNvPicPr>
          <p:nvPr/>
        </p:nvPicPr>
        <p:blipFill>
          <a:blip r:embed="rId4">
            <a:extLst>
              <a:ext uri="{28A0092B-C50C-407E-A947-70E740481C1C}">
                <a14:useLocalDpi xmlns:a14="http://schemas.microsoft.com/office/drawing/2010/main" val="0"/>
              </a:ext>
            </a:extLst>
          </a:blip>
          <a:srcRect t="17165" b="17165"/>
          <a:stretch/>
        </p:blipFill>
        <p:spPr>
          <a:xfrm>
            <a:off x="5988017" y="1757665"/>
            <a:ext cx="3901663" cy="2506145"/>
          </a:xfrm>
          <a:prstGeom prst="rect">
            <a:avLst/>
          </a:prstGeom>
        </p:spPr>
      </p:pic>
      <p:sp>
        <p:nvSpPr>
          <p:cNvPr id="15" name="Rectangle 2" descr="rectangle that moves down the slide to show the 60 second timer">
            <a:extLst>
              <a:ext uri="{FF2B5EF4-FFF2-40B4-BE49-F238E27FC236}">
                <a16:creationId xmlns:a16="http://schemas.microsoft.com/office/drawing/2014/main" id="{CCD50462-A403-696E-2C0D-2F59B41C658A}"/>
              </a:ext>
            </a:extLst>
          </p:cNvPr>
          <p:cNvSpPr>
            <a:spLocks noChangeArrowheads="1"/>
          </p:cNvSpPr>
          <p:nvPr/>
        </p:nvSpPr>
        <p:spPr bwMode="auto">
          <a:xfrm>
            <a:off x="10599734" y="122723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5" name="Rectangle 3" descr="rectangle for timer">
            <a:extLst>
              <a:ext uri="{FF2B5EF4-FFF2-40B4-BE49-F238E27FC236}">
                <a16:creationId xmlns:a16="http://schemas.microsoft.com/office/drawing/2014/main" id="{4380B8FE-DCAC-FA0E-BC71-202858DD0162}"/>
              </a:ext>
            </a:extLst>
          </p:cNvPr>
          <p:cNvSpPr>
            <a:spLocks noChangeArrowheads="1"/>
          </p:cNvSpPr>
          <p:nvPr/>
        </p:nvSpPr>
        <p:spPr bwMode="auto">
          <a:xfrm>
            <a:off x="10597368" y="1227230"/>
            <a:ext cx="503528" cy="4156259"/>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6" name="Line 7" descr="top line for timer, 60 seconds">
            <a:extLst>
              <a:ext uri="{FF2B5EF4-FFF2-40B4-BE49-F238E27FC236}">
                <a16:creationId xmlns:a16="http://schemas.microsoft.com/office/drawing/2014/main" id="{AA6605F9-C28B-20CB-7C47-09C38369B3AC}"/>
              </a:ext>
            </a:extLst>
          </p:cNvPr>
          <p:cNvSpPr>
            <a:spLocks noChangeShapeType="1"/>
          </p:cNvSpPr>
          <p:nvPr/>
        </p:nvSpPr>
        <p:spPr bwMode="auto">
          <a:xfrm>
            <a:off x="11307795" y="121580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7" name="Text Box 12">
            <a:extLst>
              <a:ext uri="{FF2B5EF4-FFF2-40B4-BE49-F238E27FC236}">
                <a16:creationId xmlns:a16="http://schemas.microsoft.com/office/drawing/2014/main" id="{C825DEFA-6145-D1B8-686D-E6DF783CAD69}"/>
              </a:ext>
            </a:extLst>
          </p:cNvPr>
          <p:cNvSpPr txBox="1">
            <a:spLocks noChangeArrowheads="1"/>
          </p:cNvSpPr>
          <p:nvPr/>
        </p:nvSpPr>
        <p:spPr bwMode="auto">
          <a:xfrm>
            <a:off x="11524586" y="105795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Arial" charset="0"/>
              </a:rPr>
              <a:t>8</a:t>
            </a:r>
          </a:p>
        </p:txBody>
      </p:sp>
      <p:sp>
        <p:nvSpPr>
          <p:cNvPr id="28" name="Line 4" descr="line to show the length of 60 seconds">
            <a:extLst>
              <a:ext uri="{FF2B5EF4-FFF2-40B4-BE49-F238E27FC236}">
                <a16:creationId xmlns:a16="http://schemas.microsoft.com/office/drawing/2014/main" id="{7E2DAD00-5716-7E02-1D83-93695718F34A}"/>
              </a:ext>
            </a:extLst>
          </p:cNvPr>
          <p:cNvSpPr>
            <a:spLocks noChangeShapeType="1"/>
          </p:cNvSpPr>
          <p:nvPr/>
        </p:nvSpPr>
        <p:spPr bwMode="auto">
          <a:xfrm>
            <a:off x="11283107" y="121580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9" name="Text Box 10">
            <a:extLst>
              <a:ext uri="{FF2B5EF4-FFF2-40B4-BE49-F238E27FC236}">
                <a16:creationId xmlns:a16="http://schemas.microsoft.com/office/drawing/2014/main" id="{B5254F2B-9D86-AA63-38BD-7024066C3E0D}"/>
              </a:ext>
            </a:extLst>
          </p:cNvPr>
          <p:cNvSpPr txBox="1">
            <a:spLocks noChangeArrowheads="1"/>
          </p:cNvSpPr>
          <p:nvPr/>
        </p:nvSpPr>
        <p:spPr bwMode="auto">
          <a:xfrm>
            <a:off x="10752138" y="1666449"/>
            <a:ext cx="1439862" cy="3277820"/>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K</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U</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D</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a:ln>
                  <a:noFill/>
                </a:ln>
                <a:solidFill>
                  <a:srgbClr val="FFFFFF">
                    <a:lumMod val="25000"/>
                  </a:srgbClr>
                </a:solidFill>
                <a:effectLst/>
                <a:uLnTx/>
                <a:uFillTx/>
                <a:latin typeface="Century Gothic" panose="020B0502020202020204" pitchFamily="34" charset="0"/>
                <a:ea typeface="+mn-ea"/>
                <a:cs typeface="Arial" charset="0"/>
              </a:rPr>
              <a:t>N</a:t>
            </a:r>
          </a:p>
        </p:txBody>
      </p:sp>
      <p:sp>
        <p:nvSpPr>
          <p:cNvPr id="30" name="Line 9" descr="bottom line for timer, 0 seconds">
            <a:extLst>
              <a:ext uri="{FF2B5EF4-FFF2-40B4-BE49-F238E27FC236}">
                <a16:creationId xmlns:a16="http://schemas.microsoft.com/office/drawing/2014/main" id="{4FF26BDB-C031-9472-777C-B173C3D362A7}"/>
              </a:ext>
            </a:extLst>
          </p:cNvPr>
          <p:cNvSpPr>
            <a:spLocks noChangeShapeType="1"/>
          </p:cNvSpPr>
          <p:nvPr/>
        </p:nvSpPr>
        <p:spPr bwMode="auto">
          <a:xfrm>
            <a:off x="11283107" y="537206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32" name="AutoShape 11">
            <a:hlinkClick r:id="" action="ppaction://noaction" highlightClick="1"/>
            <a:extLst>
              <a:ext uri="{FF2B5EF4-FFF2-40B4-BE49-F238E27FC236}">
                <a16:creationId xmlns:a16="http://schemas.microsoft.com/office/drawing/2014/main" id="{23CC2986-65AB-162C-CC6A-EEC74790B66D}"/>
              </a:ext>
            </a:extLst>
          </p:cNvPr>
          <p:cNvSpPr>
            <a:spLocks noChangeArrowheads="1"/>
          </p:cNvSpPr>
          <p:nvPr/>
        </p:nvSpPr>
        <p:spPr bwMode="auto">
          <a:xfrm>
            <a:off x="10336470" y="5602483"/>
            <a:ext cx="1058732" cy="382082"/>
          </a:xfrm>
          <a:prstGeom prst="actionButtonBlank">
            <a:avLst/>
          </a:prstGeom>
          <a:solidFill>
            <a:schemeClr val="accent2"/>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LOS!</a:t>
            </a:r>
          </a:p>
        </p:txBody>
      </p:sp>
      <p:sp>
        <p:nvSpPr>
          <p:cNvPr id="3" name="TextBox 2">
            <a:extLst>
              <a:ext uri="{FF2B5EF4-FFF2-40B4-BE49-F238E27FC236}">
                <a16:creationId xmlns:a16="http://schemas.microsoft.com/office/drawing/2014/main" id="{73BC11A3-3FC2-1654-258B-5A70F642C863}"/>
              </a:ext>
            </a:extLst>
          </p:cNvPr>
          <p:cNvSpPr txBox="1"/>
          <p:nvPr/>
        </p:nvSpPr>
        <p:spPr>
          <a:xfrm>
            <a:off x="2008136" y="5194774"/>
            <a:ext cx="3196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25050"/>
                </a:solidFill>
                <a:effectLst/>
                <a:uLnTx/>
                <a:uFillTx/>
                <a:latin typeface="Century Gothic"/>
                <a:ea typeface="+mn-ea"/>
                <a:cs typeface="+mn-cs"/>
              </a:rPr>
              <a:t>der </a:t>
            </a: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Unterschied</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85FD2B6E-12AF-13CD-E110-ECB821A8163B}"/>
              </a:ext>
            </a:extLst>
          </p:cNvPr>
          <p:cNvSpPr txBox="1"/>
          <p:nvPr/>
        </p:nvSpPr>
        <p:spPr>
          <a:xfrm>
            <a:off x="7031453" y="5200922"/>
            <a:ext cx="209249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525050"/>
                </a:solidFill>
                <a:effectLst/>
                <a:uLnTx/>
                <a:uFillTx/>
                <a:latin typeface="Century Gothic"/>
                <a:ea typeface="+mn-ea"/>
                <a:cs typeface="+mn-cs"/>
              </a:rPr>
              <a:t>verschieden</a:t>
            </a:r>
            <a:endParaRPr kumimoji="0" lang="en-GB" sz="2400" b="1"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7" name="TextBox 6">
            <a:extLst>
              <a:ext uri="{FF2B5EF4-FFF2-40B4-BE49-F238E27FC236}">
                <a16:creationId xmlns:a16="http://schemas.microsoft.com/office/drawing/2014/main" id="{73DE3AFA-BB32-7192-49C4-14B1257A56AE}"/>
              </a:ext>
            </a:extLst>
          </p:cNvPr>
          <p:cNvSpPr txBox="1"/>
          <p:nvPr/>
        </p:nvSpPr>
        <p:spPr>
          <a:xfrm>
            <a:off x="180198" y="1094310"/>
            <a:ext cx="82913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Sag die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deutschen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Wörter</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so schnell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wie</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möglich</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a:t>
            </a:r>
          </a:p>
        </p:txBody>
      </p:sp>
      <p:sp>
        <p:nvSpPr>
          <p:cNvPr id="4" name="Text Box 14">
            <a:extLst>
              <a:ext uri="{FF2B5EF4-FFF2-40B4-BE49-F238E27FC236}">
                <a16:creationId xmlns:a16="http://schemas.microsoft.com/office/drawing/2014/main" id="{A6260BCF-8A23-9287-1F30-72BB51D96AFF}"/>
              </a:ext>
            </a:extLst>
          </p:cNvPr>
          <p:cNvSpPr txBox="1">
            <a:spLocks noChangeArrowheads="1"/>
          </p:cNvSpPr>
          <p:nvPr/>
        </p:nvSpPr>
        <p:spPr bwMode="auto">
          <a:xfrm>
            <a:off x="11499898" y="5191535"/>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Tree>
    <p:extLst>
      <p:ext uri="{BB962C8B-B14F-4D97-AF65-F5344CB8AC3E}">
        <p14:creationId xmlns:p14="http://schemas.microsoft.com/office/powerpoint/2010/main" val="41464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2"/>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afterEffect">
                                  <p:stCondLst>
                                    <p:cond delay="0"/>
                                  </p:stCondLst>
                                  <p:childTnLst>
                                    <p:animEffect transition="out" filter="slide(fromBottom)">
                                      <p:cBhvr>
                                        <p:cTn id="13" dur="8000"/>
                                        <p:tgtEl>
                                          <p:spTgt spid="25"/>
                                        </p:tgtEl>
                                      </p:cBhvr>
                                    </p:animEffect>
                                    <p:set>
                                      <p:cBhvr>
                                        <p:cTn id="14" dur="1" fill="hold">
                                          <p:stCondLst>
                                            <p:cond delay="7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FD0E-89A3-D1EA-1E94-C383D2912579}"/>
              </a:ext>
            </a:extLst>
          </p:cNvPr>
          <p:cNvSpPr>
            <a:spLocks noGrp="1"/>
          </p:cNvSpPr>
          <p:nvPr>
            <p:ph type="title"/>
          </p:nvPr>
        </p:nvSpPr>
        <p:spPr/>
        <p:txBody>
          <a:bodyPr/>
          <a:lstStyle/>
          <a:p>
            <a:r>
              <a:rPr lang="en-GB" dirty="0" err="1"/>
              <a:t>Hatte</a:t>
            </a:r>
            <a:r>
              <a:rPr lang="en-GB" dirty="0"/>
              <a:t>, war, gab</a:t>
            </a:r>
          </a:p>
        </p:txBody>
      </p:sp>
      <p:sp>
        <p:nvSpPr>
          <p:cNvPr id="3" name="Text Placeholder 2">
            <a:extLst>
              <a:ext uri="{FF2B5EF4-FFF2-40B4-BE49-F238E27FC236}">
                <a16:creationId xmlns:a16="http://schemas.microsoft.com/office/drawing/2014/main" id="{C5A99CE0-5CA8-E87B-EF96-CABE007BFEEC}"/>
              </a:ext>
            </a:extLst>
          </p:cNvPr>
          <p:cNvSpPr>
            <a:spLocks noGrp="1"/>
          </p:cNvSpPr>
          <p:nvPr>
            <p:ph type="body" sz="quarter" idx="10"/>
          </p:nvPr>
        </p:nvSpPr>
        <p:spPr>
          <a:xfrm>
            <a:off x="195639" y="1065213"/>
            <a:ext cx="11800722" cy="955334"/>
          </a:xfrm>
        </p:spPr>
        <p:txBody>
          <a:bodyPr>
            <a:normAutofit/>
          </a:bodyPr>
          <a:lstStyle/>
          <a:p>
            <a:r>
              <a:rPr lang="en-GB" dirty="0"/>
              <a:t>Remember! We can use the shorter imperfect forms of </a:t>
            </a:r>
            <a:r>
              <a:rPr lang="en-GB" i="1" dirty="0" err="1"/>
              <a:t>haben</a:t>
            </a:r>
            <a:r>
              <a:rPr lang="en-GB" i="1" dirty="0"/>
              <a:t>, sein </a:t>
            </a:r>
            <a:r>
              <a:rPr lang="en-GB" dirty="0"/>
              <a:t>and </a:t>
            </a:r>
            <a:r>
              <a:rPr lang="en-GB" i="1" dirty="0" err="1"/>
              <a:t>geben</a:t>
            </a:r>
            <a:r>
              <a:rPr lang="en-GB" i="1" dirty="0"/>
              <a:t> </a:t>
            </a:r>
            <a:r>
              <a:rPr lang="en-GB" dirty="0"/>
              <a:t>to talk about the past, instead of the perfect tense.</a:t>
            </a:r>
          </a:p>
          <a:p>
            <a:endParaRPr lang="en-GB" dirty="0"/>
          </a:p>
        </p:txBody>
      </p:sp>
      <p:sp>
        <p:nvSpPr>
          <p:cNvPr id="4" name="TextBox 3">
            <a:extLst>
              <a:ext uri="{FF2B5EF4-FFF2-40B4-BE49-F238E27FC236}">
                <a16:creationId xmlns:a16="http://schemas.microsoft.com/office/drawing/2014/main" id="{ACEE5F56-B6E9-9B6C-984E-28E7D2602991}"/>
              </a:ext>
            </a:extLst>
          </p:cNvPr>
          <p:cNvSpPr txBox="1"/>
          <p:nvPr/>
        </p:nvSpPr>
        <p:spPr>
          <a:xfrm>
            <a:off x="7871063" y="2408859"/>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Er </a:t>
            </a:r>
            <a:r>
              <a:rPr kumimoji="0" lang="en-GB" sz="2400" b="1" i="0" u="none" strike="noStrike" kern="1200" cap="none" spc="0" normalizeH="0" baseline="0" noProof="0" dirty="0">
                <a:ln>
                  <a:noFill/>
                </a:ln>
                <a:solidFill>
                  <a:srgbClr val="AD1519"/>
                </a:solidFill>
                <a:effectLst/>
                <a:uLnTx/>
                <a:uFillTx/>
                <a:latin typeface="Century Gothic" panose="020B0502020202020204" pitchFamily="34" charset="0"/>
                <a:ea typeface="+mn-ea"/>
                <a:cs typeface="+mn-cs"/>
              </a:rPr>
              <a:t>war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Kanzler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81AB9218-CAB5-5491-DC58-9E61F0E09C9C}"/>
              </a:ext>
            </a:extLst>
          </p:cNvPr>
          <p:cNvSpPr txBox="1"/>
          <p:nvPr/>
        </p:nvSpPr>
        <p:spPr>
          <a:xfrm>
            <a:off x="7871063" y="3561052"/>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hatten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ein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Gespräch</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FAB806B7-112F-8A2A-39C2-86CE8F84B302}"/>
              </a:ext>
            </a:extLst>
          </p:cNvPr>
          <p:cNvSpPr txBox="1"/>
          <p:nvPr/>
        </p:nvSpPr>
        <p:spPr>
          <a:xfrm>
            <a:off x="7871063" y="4894263"/>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D1519"/>
                </a:solidFill>
                <a:effectLst/>
                <a:uLnTx/>
                <a:uFillTx/>
                <a:latin typeface="Century Gothic" panose="020B0502020202020204" pitchFamily="34" charset="0"/>
                <a:ea typeface="+mn-ea"/>
                <a:cs typeface="+mn-cs"/>
              </a:rPr>
              <a:t>Es gab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keinen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Unterschied</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6" name="Rectangle: Rounded Corners 15">
            <a:extLst>
              <a:ext uri="{FF2B5EF4-FFF2-40B4-BE49-F238E27FC236}">
                <a16:creationId xmlns:a16="http://schemas.microsoft.com/office/drawing/2014/main" id="{7783239A-D93C-7E7A-B522-95CA664F2D51}"/>
              </a:ext>
            </a:extLst>
          </p:cNvPr>
          <p:cNvSpPr/>
          <p:nvPr/>
        </p:nvSpPr>
        <p:spPr>
          <a:xfrm>
            <a:off x="195639" y="2408859"/>
            <a:ext cx="1264668" cy="4616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sein</a:t>
            </a:r>
          </a:p>
        </p:txBody>
      </p:sp>
      <p:sp>
        <p:nvSpPr>
          <p:cNvPr id="18" name="Rectangle: Rounded Corners 17">
            <a:extLst>
              <a:ext uri="{FF2B5EF4-FFF2-40B4-BE49-F238E27FC236}">
                <a16:creationId xmlns:a16="http://schemas.microsoft.com/office/drawing/2014/main" id="{97125883-7A22-7F45-6958-9BD47D45DEF2}"/>
              </a:ext>
            </a:extLst>
          </p:cNvPr>
          <p:cNvSpPr/>
          <p:nvPr/>
        </p:nvSpPr>
        <p:spPr>
          <a:xfrm>
            <a:off x="195639" y="3617913"/>
            <a:ext cx="1264668" cy="4616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haben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9" name="Rectangle: Rounded Corners 18">
            <a:extLst>
              <a:ext uri="{FF2B5EF4-FFF2-40B4-BE49-F238E27FC236}">
                <a16:creationId xmlns:a16="http://schemas.microsoft.com/office/drawing/2014/main" id="{D5CB2225-9451-197B-8FDF-C5DC3162F61F}"/>
              </a:ext>
            </a:extLst>
          </p:cNvPr>
          <p:cNvSpPr/>
          <p:nvPr/>
        </p:nvSpPr>
        <p:spPr>
          <a:xfrm>
            <a:off x="195639" y="4894263"/>
            <a:ext cx="1264668" cy="4616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0" name="TextBox 19">
            <a:extLst>
              <a:ext uri="{FF2B5EF4-FFF2-40B4-BE49-F238E27FC236}">
                <a16:creationId xmlns:a16="http://schemas.microsoft.com/office/drawing/2014/main" id="{869A37F6-59B1-D79A-F961-78DFE7F69B62}"/>
              </a:ext>
            </a:extLst>
          </p:cNvPr>
          <p:cNvSpPr txBox="1"/>
          <p:nvPr/>
        </p:nvSpPr>
        <p:spPr>
          <a:xfrm>
            <a:off x="1509633" y="2371750"/>
            <a:ext cx="4645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Er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ist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Kanzler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gewesen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8999192A-6545-35CA-FF03-4F342AC9DAB7}"/>
              </a:ext>
            </a:extLst>
          </p:cNvPr>
          <p:cNvSpPr txBox="1"/>
          <p:nvPr/>
        </p:nvSpPr>
        <p:spPr>
          <a:xfrm>
            <a:off x="1509632" y="3561053"/>
            <a:ext cx="57994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haben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ein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Gespräch</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gehabt</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E6B7A986-BEF4-F5E4-274D-7B74AE21EABF}"/>
              </a:ext>
            </a:extLst>
          </p:cNvPr>
          <p:cNvSpPr txBox="1"/>
          <p:nvPr/>
        </p:nvSpPr>
        <p:spPr>
          <a:xfrm>
            <a:off x="1509632" y="4905788"/>
            <a:ext cx="57994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D1519"/>
                </a:solidFill>
                <a:effectLst/>
                <a:uLnTx/>
                <a:uFillTx/>
                <a:latin typeface="Century Gothic" panose="020B0502020202020204" pitchFamily="34" charset="0"/>
                <a:ea typeface="+mn-ea"/>
                <a:cs typeface="+mn-cs"/>
              </a:rPr>
              <a:t>Es hat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keinen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Unterschied</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AD1519"/>
                </a:solidFill>
                <a:effectLst/>
                <a:uLnTx/>
                <a:uFillTx/>
                <a:latin typeface="Century Gothic" panose="020B0502020202020204" pitchFamily="34" charset="0"/>
                <a:ea typeface="+mn-ea"/>
                <a:cs typeface="+mn-cs"/>
              </a:rPr>
              <a:t>gegeben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endPar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cxnSp>
        <p:nvCxnSpPr>
          <p:cNvPr id="40" name="Straight Arrow Connector 39">
            <a:extLst>
              <a:ext uri="{FF2B5EF4-FFF2-40B4-BE49-F238E27FC236}">
                <a16:creationId xmlns:a16="http://schemas.microsoft.com/office/drawing/2014/main" id="{457F0A5D-AA67-3423-2956-98A62B754DB1}"/>
              </a:ext>
            </a:extLst>
          </p:cNvPr>
          <p:cNvCxnSpPr/>
          <p:nvPr/>
        </p:nvCxnSpPr>
        <p:spPr>
          <a:xfrm>
            <a:off x="7003572" y="2593074"/>
            <a:ext cx="75517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5666797F-AE27-6146-0B03-EDD04FEA5077}"/>
              </a:ext>
            </a:extLst>
          </p:cNvPr>
          <p:cNvCxnSpPr/>
          <p:nvPr/>
        </p:nvCxnSpPr>
        <p:spPr>
          <a:xfrm>
            <a:off x="7003572" y="5161129"/>
            <a:ext cx="75517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204CC354-709A-B890-8DC8-047F018824FC}"/>
              </a:ext>
            </a:extLst>
          </p:cNvPr>
          <p:cNvCxnSpPr/>
          <p:nvPr/>
        </p:nvCxnSpPr>
        <p:spPr>
          <a:xfrm>
            <a:off x="7003572" y="3825923"/>
            <a:ext cx="75517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43" name="Rectangle: Rounded Corners 42">
            <a:extLst>
              <a:ext uri="{FF2B5EF4-FFF2-40B4-BE49-F238E27FC236}">
                <a16:creationId xmlns:a16="http://schemas.microsoft.com/office/drawing/2014/main" id="{C33C92C1-B937-C56F-AA53-B2A4FB6CEE5F}"/>
              </a:ext>
            </a:extLst>
          </p:cNvPr>
          <p:cNvSpPr/>
          <p:nvPr/>
        </p:nvSpPr>
        <p:spPr>
          <a:xfrm>
            <a:off x="10454164" y="261905"/>
            <a:ext cx="1542197" cy="4306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D3C3C"/>
                </a:solidFill>
                <a:effectLst/>
                <a:uLnTx/>
                <a:uFillTx/>
                <a:latin typeface="Century Gothic"/>
                <a:ea typeface="+mn-ea"/>
                <a:cs typeface="+mn-cs"/>
              </a:rPr>
              <a:t>Grammatik</a:t>
            </a:r>
          </a:p>
        </p:txBody>
      </p:sp>
      <p:sp>
        <p:nvSpPr>
          <p:cNvPr id="5" name="TextBox 4">
            <a:extLst>
              <a:ext uri="{FF2B5EF4-FFF2-40B4-BE49-F238E27FC236}">
                <a16:creationId xmlns:a16="http://schemas.microsoft.com/office/drawing/2014/main" id="{7CC03358-DF8A-4950-909B-66A6F3E1F8D1}"/>
              </a:ext>
            </a:extLst>
          </p:cNvPr>
          <p:cNvSpPr txBox="1"/>
          <p:nvPr/>
        </p:nvSpPr>
        <p:spPr>
          <a:xfrm>
            <a:off x="7871063" y="2892093"/>
            <a:ext cx="3777522" cy="461665"/>
          </a:xfrm>
          <a:prstGeom prst="rect">
            <a:avLst/>
          </a:prstGeom>
          <a:noFill/>
        </p:spPr>
        <p:txBody>
          <a:bodyPr wrap="square" rtlCol="0">
            <a:spAutoFit/>
          </a:bodyPr>
          <a:lstStyle/>
          <a:p>
            <a:r>
              <a:rPr lang="en-GB" sz="2400" dirty="0"/>
              <a:t>He </a:t>
            </a:r>
            <a:r>
              <a:rPr lang="en-GB" sz="2400" b="1" dirty="0"/>
              <a:t>was</a:t>
            </a:r>
            <a:r>
              <a:rPr lang="en-GB" sz="2400" dirty="0"/>
              <a:t> chancellor.</a:t>
            </a:r>
          </a:p>
        </p:txBody>
      </p:sp>
      <p:sp>
        <p:nvSpPr>
          <p:cNvPr id="26" name="TextBox 25">
            <a:extLst>
              <a:ext uri="{FF2B5EF4-FFF2-40B4-BE49-F238E27FC236}">
                <a16:creationId xmlns:a16="http://schemas.microsoft.com/office/drawing/2014/main" id="{753C2D27-6886-4CC0-B9E2-887A843DAB92}"/>
              </a:ext>
            </a:extLst>
          </p:cNvPr>
          <p:cNvSpPr txBox="1"/>
          <p:nvPr/>
        </p:nvSpPr>
        <p:spPr>
          <a:xfrm>
            <a:off x="7871063" y="4130098"/>
            <a:ext cx="3777522" cy="461665"/>
          </a:xfrm>
          <a:prstGeom prst="rect">
            <a:avLst/>
          </a:prstGeom>
          <a:noFill/>
        </p:spPr>
        <p:txBody>
          <a:bodyPr wrap="square" rtlCol="0">
            <a:spAutoFit/>
          </a:bodyPr>
          <a:lstStyle/>
          <a:p>
            <a:r>
              <a:rPr lang="en-GB" sz="2400" dirty="0"/>
              <a:t>We </a:t>
            </a:r>
            <a:r>
              <a:rPr lang="en-GB" sz="2400" b="1" dirty="0"/>
              <a:t>had</a:t>
            </a:r>
            <a:r>
              <a:rPr lang="en-GB" sz="2400" dirty="0"/>
              <a:t> a conversation.</a:t>
            </a:r>
          </a:p>
        </p:txBody>
      </p:sp>
      <p:sp>
        <p:nvSpPr>
          <p:cNvPr id="27" name="TextBox 26">
            <a:extLst>
              <a:ext uri="{FF2B5EF4-FFF2-40B4-BE49-F238E27FC236}">
                <a16:creationId xmlns:a16="http://schemas.microsoft.com/office/drawing/2014/main" id="{69DB896F-7BA3-49D6-AA60-87F806779D14}"/>
              </a:ext>
            </a:extLst>
          </p:cNvPr>
          <p:cNvSpPr txBox="1"/>
          <p:nvPr/>
        </p:nvSpPr>
        <p:spPr>
          <a:xfrm>
            <a:off x="7871063" y="5463309"/>
            <a:ext cx="4125298" cy="461665"/>
          </a:xfrm>
          <a:prstGeom prst="rect">
            <a:avLst/>
          </a:prstGeom>
          <a:noFill/>
        </p:spPr>
        <p:txBody>
          <a:bodyPr wrap="square" rtlCol="0">
            <a:spAutoFit/>
          </a:bodyPr>
          <a:lstStyle/>
          <a:p>
            <a:r>
              <a:rPr lang="en-GB" sz="2400" b="1" dirty="0"/>
              <a:t>There</a:t>
            </a:r>
            <a:r>
              <a:rPr lang="en-GB" sz="2400" dirty="0"/>
              <a:t> </a:t>
            </a:r>
            <a:r>
              <a:rPr lang="en-GB" sz="2400" b="1" dirty="0"/>
              <a:t>was</a:t>
            </a:r>
            <a:r>
              <a:rPr lang="en-GB" sz="2400" dirty="0"/>
              <a:t> no difference.</a:t>
            </a:r>
          </a:p>
        </p:txBody>
      </p:sp>
    </p:spTree>
    <p:extLst>
      <p:ext uri="{BB962C8B-B14F-4D97-AF65-F5344CB8AC3E}">
        <p14:creationId xmlns:p14="http://schemas.microsoft.com/office/powerpoint/2010/main" val="162880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20" grpId="0"/>
      <p:bldP spid="21" grpId="0"/>
      <p:bldP spid="22" grpId="0"/>
      <p:bldP spid="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ook, Blank, Write, Writing, Pen, Blank Book, Paper">
            <a:extLst>
              <a:ext uri="{FF2B5EF4-FFF2-40B4-BE49-F238E27FC236}">
                <a16:creationId xmlns:a16="http://schemas.microsoft.com/office/drawing/2014/main" id="{FD2D1ADB-7BF2-F1A4-9C24-234A55C4119C}"/>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20000" contrast="-20000"/>
                    </a14:imgEffect>
                  </a14:imgLayer>
                </a14:imgProps>
              </a:ext>
              <a:ext uri="{28A0092B-C50C-407E-A947-70E740481C1C}">
                <a14:useLocalDpi xmlns:a14="http://schemas.microsoft.com/office/drawing/2010/main" val="0"/>
              </a:ext>
            </a:extLst>
          </a:blip>
          <a:srcRect l="14527" t="12417" r="16069" b="16236"/>
          <a:stretch/>
        </p:blipFill>
        <p:spPr bwMode="auto">
          <a:xfrm>
            <a:off x="0" y="1508711"/>
            <a:ext cx="12012787" cy="48872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7B9322-D043-D74B-D987-61E14C43522A}"/>
              </a:ext>
            </a:extLst>
          </p:cNvPr>
          <p:cNvSpPr>
            <a:spLocks noGrp="1"/>
          </p:cNvSpPr>
          <p:nvPr>
            <p:ph type="title"/>
          </p:nvPr>
        </p:nvSpPr>
        <p:spPr>
          <a:xfrm>
            <a:off x="0" y="213557"/>
            <a:ext cx="5219700" cy="647577"/>
          </a:xfrm>
        </p:spPr>
        <p:txBody>
          <a:bodyPr/>
          <a:lstStyle/>
          <a:p>
            <a:r>
              <a:rPr lang="en-GB" dirty="0"/>
              <a:t>Ich </a:t>
            </a:r>
            <a:r>
              <a:rPr lang="en-GB" dirty="0" err="1"/>
              <a:t>heiße</a:t>
            </a:r>
            <a:r>
              <a:rPr lang="en-GB" dirty="0"/>
              <a:t> </a:t>
            </a:r>
            <a:r>
              <a:rPr lang="en-GB" dirty="0" err="1"/>
              <a:t>jetzt</a:t>
            </a:r>
            <a:r>
              <a:rPr lang="en-GB" dirty="0"/>
              <a:t> Martin</a:t>
            </a:r>
          </a:p>
        </p:txBody>
      </p:sp>
      <p:sp>
        <p:nvSpPr>
          <p:cNvPr id="4" name="Text Placeholder 2">
            <a:extLst>
              <a:ext uri="{FF2B5EF4-FFF2-40B4-BE49-F238E27FC236}">
                <a16:creationId xmlns:a16="http://schemas.microsoft.com/office/drawing/2014/main" id="{9CDA1EF9-537F-84C7-5DAB-8201FF3DC131}"/>
              </a:ext>
            </a:extLst>
          </p:cNvPr>
          <p:cNvSpPr txBox="1">
            <a:spLocks/>
          </p:cNvSpPr>
          <p:nvPr/>
        </p:nvSpPr>
        <p:spPr>
          <a:xfrm>
            <a:off x="15254" y="802189"/>
            <a:ext cx="11514137" cy="755631"/>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Martin is describing their experience of transitioning. </a:t>
            </a:r>
            <a:b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br>
            <a: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Have they used the perfect tense or </a:t>
            </a:r>
            <a:r>
              <a:rPr kumimoji="0" lang="en-GB" sz="23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hatte</a:t>
            </a:r>
            <a:r>
              <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war/ gab?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3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5" name="Rectangle: Rounded Corners 4">
            <a:extLst>
              <a:ext uri="{FF2B5EF4-FFF2-40B4-BE49-F238E27FC236}">
                <a16:creationId xmlns:a16="http://schemas.microsoft.com/office/drawing/2014/main" id="{82ADD38F-2389-BB88-BC67-06B62DD6D39A}"/>
              </a:ext>
            </a:extLst>
          </p:cNvPr>
          <p:cNvSpPr/>
          <p:nvPr/>
        </p:nvSpPr>
        <p:spPr>
          <a:xfrm>
            <a:off x="11078817" y="213557"/>
            <a:ext cx="901148" cy="369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8D19A8DE-4396-A195-EF8B-7597A4DE191F}"/>
              </a:ext>
            </a:extLst>
          </p:cNvPr>
          <p:cNvSpPr txBox="1"/>
          <p:nvPr/>
        </p:nvSpPr>
        <p:spPr>
          <a:xfrm>
            <a:off x="338933" y="1684066"/>
            <a:ext cx="5637800"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Letztes</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Jahr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gab     </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keine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Probleme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in der Schule.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besten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Freunde</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schnell Martin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genannt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Sie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gedacht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sollte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sprechen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Das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gemacht</a:t>
            </a:r>
            <a:r>
              <a:rPr lang="en-GB" sz="2000" dirty="0">
                <a:solidFill>
                  <a:srgbClr val="525050"/>
                </a:solidFill>
                <a:latin typeface="Century Gothic"/>
              </a:rPr>
              <a:t> u</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so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schön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denn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viel</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Unterstützung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bekommen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auch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Hause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0" name="TextBox 9">
            <a:extLst>
              <a:ext uri="{FF2B5EF4-FFF2-40B4-BE49-F238E27FC236}">
                <a16:creationId xmlns:a16="http://schemas.microsoft.com/office/drawing/2014/main" id="{FEF964F7-E8A0-B421-2CF1-A68BDD984A8A}"/>
              </a:ext>
            </a:extLst>
          </p:cNvPr>
          <p:cNvSpPr txBox="1"/>
          <p:nvPr/>
        </p:nvSpPr>
        <p:spPr>
          <a:xfrm>
            <a:off x="313530" y="4122143"/>
            <a:ext cx="550527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Mein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Vater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Mutter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gewusst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wichtig</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für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war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Ich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ihre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Fragen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beantwortet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und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viel</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über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Martin,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gelernt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11" name="Rectangle: Rounded Corners 10">
            <a:extLst>
              <a:ext uri="{FF2B5EF4-FFF2-40B4-BE49-F238E27FC236}">
                <a16:creationId xmlns:a16="http://schemas.microsoft.com/office/drawing/2014/main" id="{E9D13A2F-125E-867F-4DF7-42A62D8087A4}"/>
              </a:ext>
            </a:extLst>
          </p:cNvPr>
          <p:cNvSpPr/>
          <p:nvPr/>
        </p:nvSpPr>
        <p:spPr>
          <a:xfrm>
            <a:off x="1885622" y="1761189"/>
            <a:ext cx="1245704"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ist|gab</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407C1B28-BBF7-0365-5A25-D9DF7BD8B42B}"/>
              </a:ext>
            </a:extLst>
          </p:cNvPr>
          <p:cNvSpPr/>
          <p:nvPr/>
        </p:nvSpPr>
        <p:spPr>
          <a:xfrm>
            <a:off x="92629" y="2347845"/>
            <a:ext cx="2043300"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Rectangle: Rounded Corners 14">
            <a:extLst>
              <a:ext uri="{FF2B5EF4-FFF2-40B4-BE49-F238E27FC236}">
                <a16:creationId xmlns:a16="http://schemas.microsoft.com/office/drawing/2014/main" id="{376FF892-0AF4-6FF4-969E-FF4185054116}"/>
              </a:ext>
            </a:extLst>
          </p:cNvPr>
          <p:cNvSpPr/>
          <p:nvPr/>
        </p:nvSpPr>
        <p:spPr>
          <a:xfrm>
            <a:off x="775072" y="2693920"/>
            <a:ext cx="2043300"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6" name="Rectangle: Rounded Corners 15">
            <a:extLst>
              <a:ext uri="{FF2B5EF4-FFF2-40B4-BE49-F238E27FC236}">
                <a16:creationId xmlns:a16="http://schemas.microsoft.com/office/drawing/2014/main" id="{CA9D5F91-F791-FFEA-F230-71F3BF86777D}"/>
              </a:ext>
            </a:extLst>
          </p:cNvPr>
          <p:cNvSpPr/>
          <p:nvPr/>
        </p:nvSpPr>
        <p:spPr>
          <a:xfrm>
            <a:off x="3933430" y="2983598"/>
            <a:ext cx="1910779"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habe|hatte</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7" name="Rectangle: Rounded Corners 16">
            <a:extLst>
              <a:ext uri="{FF2B5EF4-FFF2-40B4-BE49-F238E27FC236}">
                <a16:creationId xmlns:a16="http://schemas.microsoft.com/office/drawing/2014/main" id="{5A8E90BB-32D5-1BC0-ED2A-206CE509541D}"/>
              </a:ext>
            </a:extLst>
          </p:cNvPr>
          <p:cNvSpPr/>
          <p:nvPr/>
        </p:nvSpPr>
        <p:spPr>
          <a:xfrm>
            <a:off x="2924362" y="3219392"/>
            <a:ext cx="1136079" cy="3677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ist|war</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Rectangle: Rounded Corners 17">
            <a:extLst>
              <a:ext uri="{FF2B5EF4-FFF2-40B4-BE49-F238E27FC236}">
                <a16:creationId xmlns:a16="http://schemas.microsoft.com/office/drawing/2014/main" id="{8A1EC88C-86F9-8B30-D852-CAD6BE72A508}"/>
              </a:ext>
            </a:extLst>
          </p:cNvPr>
          <p:cNvSpPr/>
          <p:nvPr/>
        </p:nvSpPr>
        <p:spPr>
          <a:xfrm>
            <a:off x="1553085" y="3563941"/>
            <a:ext cx="1774732" cy="36587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habe|hatte</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9" name="Rectangle: Rounded Corners 18">
            <a:extLst>
              <a:ext uri="{FF2B5EF4-FFF2-40B4-BE49-F238E27FC236}">
                <a16:creationId xmlns:a16="http://schemas.microsoft.com/office/drawing/2014/main" id="{CEC8B14E-9602-629F-07F7-318777892D2B}"/>
              </a:ext>
            </a:extLst>
          </p:cNvPr>
          <p:cNvSpPr/>
          <p:nvPr/>
        </p:nvSpPr>
        <p:spPr>
          <a:xfrm>
            <a:off x="4001898" y="4449505"/>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0" name="Rectangle: Rounded Corners 19">
            <a:extLst>
              <a:ext uri="{FF2B5EF4-FFF2-40B4-BE49-F238E27FC236}">
                <a16:creationId xmlns:a16="http://schemas.microsoft.com/office/drawing/2014/main" id="{44DC3D96-27D4-5DB9-815D-C724F2020B4D}"/>
              </a:ext>
            </a:extLst>
          </p:cNvPr>
          <p:cNvSpPr/>
          <p:nvPr/>
        </p:nvSpPr>
        <p:spPr>
          <a:xfrm>
            <a:off x="4320779" y="4734282"/>
            <a:ext cx="1136079" cy="391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ist|war</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1" name="Rectangle: Rounded Corners 20">
            <a:extLst>
              <a:ext uri="{FF2B5EF4-FFF2-40B4-BE49-F238E27FC236}">
                <a16:creationId xmlns:a16="http://schemas.microsoft.com/office/drawing/2014/main" id="{9D7DC20B-2906-A973-4453-04AABCC7D85D}"/>
              </a:ext>
            </a:extLst>
          </p:cNvPr>
          <p:cNvSpPr/>
          <p:nvPr/>
        </p:nvSpPr>
        <p:spPr>
          <a:xfrm>
            <a:off x="774751" y="5108632"/>
            <a:ext cx="1764385" cy="2912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habe|hatte</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3" name="Rectangle: Rounded Corners 22">
            <a:extLst>
              <a:ext uri="{FF2B5EF4-FFF2-40B4-BE49-F238E27FC236}">
                <a16:creationId xmlns:a16="http://schemas.microsoft.com/office/drawing/2014/main" id="{0DDEF151-372B-DDE7-59FD-0522F5E33EFB}"/>
              </a:ext>
            </a:extLst>
          </p:cNvPr>
          <p:cNvSpPr/>
          <p:nvPr/>
        </p:nvSpPr>
        <p:spPr>
          <a:xfrm>
            <a:off x="2924362" y="5377597"/>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5" name="TextBox 24">
            <a:extLst>
              <a:ext uri="{FF2B5EF4-FFF2-40B4-BE49-F238E27FC236}">
                <a16:creationId xmlns:a16="http://schemas.microsoft.com/office/drawing/2014/main" id="{2657911E-83D1-8AF2-5A06-FF66CBD27309}"/>
              </a:ext>
            </a:extLst>
          </p:cNvPr>
          <p:cNvSpPr txBox="1"/>
          <p:nvPr/>
        </p:nvSpPr>
        <p:spPr>
          <a:xfrm>
            <a:off x="6086888" y="1715176"/>
            <a:ext cx="5766179" cy="1938992"/>
          </a:xfrm>
          <a:prstGeom prst="rect">
            <a:avLst/>
          </a:prstGeom>
          <a:noFill/>
        </p:spPr>
        <p:txBody>
          <a:bodyPr wrap="square">
            <a:spAutoFit/>
          </a:bodyPr>
          <a:lstStyle/>
          <a:p>
            <a:pPr lvl="0">
              <a:defRPr/>
            </a:pPr>
            <a:r>
              <a:rPr kumimoji="0" lang="en-GB" sz="2000" b="0" i="0" u="none" strike="noStrike" kern="1200" cap="none" spc="0" normalizeH="0" baseline="0" noProof="0" dirty="0">
                <a:ln>
                  <a:noFill/>
                </a:ln>
                <a:solidFill>
                  <a:srgbClr val="525050"/>
                </a:solidFill>
                <a:effectLst/>
                <a:uLnTx/>
                <a:uFillTx/>
                <a:latin typeface="Century Gothic"/>
                <a:ea typeface="+mn-ea"/>
                <a:cs typeface="+mn-cs"/>
              </a:rPr>
              <a:t>Dann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sind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zu</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Schule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gegangen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Hier</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sie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mit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meinem</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Lehrer </a:t>
            </a:r>
            <a:r>
              <a:rPr lang="en-GB" sz="2000" dirty="0" err="1">
                <a:solidFill>
                  <a:srgbClr val="525050"/>
                </a:solidFill>
              </a:rPr>
              <a:t>über</a:t>
            </a:r>
            <a:r>
              <a:rPr lang="en-GB" sz="2000" dirty="0">
                <a:solidFill>
                  <a:srgbClr val="525050"/>
                </a:solidFill>
              </a:rPr>
              <a:t> die Situation </a:t>
            </a:r>
            <a:r>
              <a:rPr lang="en-GB" sz="2000" dirty="0" err="1">
                <a:solidFill>
                  <a:srgbClr val="525050"/>
                </a:solidFill>
              </a:rPr>
              <a:t>gesprochen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Es     </a:t>
            </a:r>
            <a:r>
              <a:rPr kumimoji="0" lang="en-GB" sz="2000" b="1" i="0" u="none" strike="noStrike" kern="1200" cap="none" spc="0" normalizeH="0" baseline="0" noProof="0" dirty="0">
                <a:ln>
                  <a:noFill/>
                </a:ln>
                <a:solidFill>
                  <a:srgbClr val="525050"/>
                </a:solidFill>
                <a:effectLst/>
                <a:uLnTx/>
                <a:uFillTx/>
                <a:latin typeface="Century Gothic"/>
                <a:ea typeface="+mn-ea"/>
                <a:cs typeface="+mn-cs"/>
              </a:rPr>
              <a:t>gab</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positive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Gespräche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Ihre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Worte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haben</a:t>
            </a:r>
            <a:br>
              <a:rPr kumimoji="0" lang="en-GB" sz="2000" b="0" i="0" u="none" strike="noStrike" kern="1200" cap="none" spc="0" normalizeH="0" baseline="0" noProof="0" dirty="0">
                <a:ln>
                  <a:noFill/>
                </a:ln>
                <a:solidFill>
                  <a:srgbClr val="525050"/>
                </a:solidFill>
                <a:effectLst/>
                <a:uLnTx/>
                <a:uFillTx/>
                <a:latin typeface="Century Gothic"/>
                <a:ea typeface="+mn-ea"/>
                <a:cs typeface="+mn-cs"/>
              </a:rPr>
            </a:b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viel</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Sinn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gemacht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p>
        </p:txBody>
      </p:sp>
      <p:sp>
        <p:nvSpPr>
          <p:cNvPr id="26" name="Rectangle: Rounded Corners 25">
            <a:extLst>
              <a:ext uri="{FF2B5EF4-FFF2-40B4-BE49-F238E27FC236}">
                <a16:creationId xmlns:a16="http://schemas.microsoft.com/office/drawing/2014/main" id="{F61A1D3C-7F63-27A3-0AA8-59ADF74EB33F}"/>
              </a:ext>
            </a:extLst>
          </p:cNvPr>
          <p:cNvSpPr/>
          <p:nvPr/>
        </p:nvSpPr>
        <p:spPr>
          <a:xfrm>
            <a:off x="6842003" y="1768967"/>
            <a:ext cx="1681291" cy="3503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sind|waren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7" name="Rectangle: Rounded Corners 26">
            <a:extLst>
              <a:ext uri="{FF2B5EF4-FFF2-40B4-BE49-F238E27FC236}">
                <a16:creationId xmlns:a16="http://schemas.microsoft.com/office/drawing/2014/main" id="{78373022-5EB9-E314-841B-FF63D962EE47}"/>
              </a:ext>
            </a:extLst>
          </p:cNvPr>
          <p:cNvSpPr/>
          <p:nvPr/>
        </p:nvSpPr>
        <p:spPr>
          <a:xfrm>
            <a:off x="9035515" y="2092501"/>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8" name="Rectangle: Rounded Corners 27">
            <a:extLst>
              <a:ext uri="{FF2B5EF4-FFF2-40B4-BE49-F238E27FC236}">
                <a16:creationId xmlns:a16="http://schemas.microsoft.com/office/drawing/2014/main" id="{0ED40787-724F-C7B9-5CF6-7DF9C210C331}"/>
              </a:ext>
            </a:extLst>
          </p:cNvPr>
          <p:cNvSpPr/>
          <p:nvPr/>
        </p:nvSpPr>
        <p:spPr>
          <a:xfrm>
            <a:off x="8102448" y="2672023"/>
            <a:ext cx="1166895" cy="3115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ist|gab</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9" name="Rectangle: Rounded Corners 28">
            <a:extLst>
              <a:ext uri="{FF2B5EF4-FFF2-40B4-BE49-F238E27FC236}">
                <a16:creationId xmlns:a16="http://schemas.microsoft.com/office/drawing/2014/main" id="{990E77A1-9C2B-B90E-A5B1-9A91F1A03E04}"/>
              </a:ext>
            </a:extLst>
          </p:cNvPr>
          <p:cNvSpPr/>
          <p:nvPr/>
        </p:nvSpPr>
        <p:spPr>
          <a:xfrm>
            <a:off x="9081571" y="2997791"/>
            <a:ext cx="2043302" cy="3210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haben|hatten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1" name="TextBox 30">
            <a:extLst>
              <a:ext uri="{FF2B5EF4-FFF2-40B4-BE49-F238E27FC236}">
                <a16:creationId xmlns:a16="http://schemas.microsoft.com/office/drawing/2014/main" id="{E0254CEF-2FD0-A193-2398-F1D16C0E57F9}"/>
              </a:ext>
            </a:extLst>
          </p:cNvPr>
          <p:cNvSpPr txBox="1"/>
          <p:nvPr/>
        </p:nvSpPr>
        <p:spPr>
          <a:xfrm>
            <a:off x="6141623" y="3991416"/>
            <a:ext cx="56378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Letzten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Monat       </a:t>
            </a:r>
            <a:r>
              <a:rPr kumimoji="0" lang="en-GB" sz="2000" b="1" i="0" u="none" strike="noStrike" kern="1200" cap="none" spc="0" normalizeH="0" baseline="0" noProof="0" dirty="0" err="1">
                <a:ln>
                  <a:noFill/>
                </a:ln>
                <a:solidFill>
                  <a:srgbClr val="525050"/>
                </a:solidFill>
                <a:effectLst/>
                <a:uLnTx/>
                <a:uFillTx/>
                <a:latin typeface="Century Gothic"/>
                <a:ea typeface="+mn-ea"/>
                <a:cs typeface="+mn-cs"/>
              </a:rPr>
              <a:t>sind</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meine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Eltern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nach</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Berlin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gezogen</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Ich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wohne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jetzt</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in der </a:t>
            </a:r>
            <a:r>
              <a:rPr kumimoji="0" lang="en-GB" sz="2000" b="0" i="0" u="none" strike="noStrike" kern="1200" cap="none" spc="0" normalizeH="0" baseline="0" noProof="0" dirty="0" err="1">
                <a:ln>
                  <a:noFill/>
                </a:ln>
                <a:solidFill>
                  <a:srgbClr val="525050"/>
                </a:solidFill>
                <a:effectLst/>
                <a:uLnTx/>
                <a:uFillTx/>
                <a:latin typeface="Century Gothic"/>
                <a:ea typeface="+mn-ea"/>
                <a:cs typeface="+mn-cs"/>
              </a:rPr>
              <a:t>Nähe</a:t>
            </a:r>
            <a:r>
              <a:rPr kumimoji="0" lang="en-GB" sz="2000" b="0" i="0" u="none" strike="noStrike" kern="1200" cap="none" spc="0" normalizeH="0" baseline="0" noProof="0" dirty="0">
                <a:ln>
                  <a:noFill/>
                </a:ln>
                <a:solidFill>
                  <a:srgbClr val="525050"/>
                </a:solidFill>
                <a:effectLst/>
                <a:uLnTx/>
                <a:uFillTx/>
                <a:latin typeface="Century Gothic"/>
                <a:ea typeface="+mn-ea"/>
                <a:cs typeface="+mn-cs"/>
              </a:rPr>
              <a:t> von Lukas. </a:t>
            </a:r>
          </a:p>
        </p:txBody>
      </p:sp>
      <p:sp>
        <p:nvSpPr>
          <p:cNvPr id="32" name="Rectangle: Rounded Corners 31">
            <a:extLst>
              <a:ext uri="{FF2B5EF4-FFF2-40B4-BE49-F238E27FC236}">
                <a16:creationId xmlns:a16="http://schemas.microsoft.com/office/drawing/2014/main" id="{5BC0180F-6D76-4D45-B2C6-A5970FC08293}"/>
              </a:ext>
            </a:extLst>
          </p:cNvPr>
          <p:cNvSpPr/>
          <p:nvPr/>
        </p:nvSpPr>
        <p:spPr>
          <a:xfrm>
            <a:off x="7996192" y="4028442"/>
            <a:ext cx="1681291" cy="35032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sind|waren</a:t>
            </a:r>
            <a:endParaRPr kumimoji="0" lang="en-GB" sz="20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33" name="Picture 32">
            <a:extLst>
              <a:ext uri="{FF2B5EF4-FFF2-40B4-BE49-F238E27FC236}">
                <a16:creationId xmlns:a16="http://schemas.microsoft.com/office/drawing/2014/main" id="{A9D99A9D-2064-86EB-7D9F-316CA6A8CC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475" b="72045"/>
          <a:stretch/>
        </p:blipFill>
        <p:spPr>
          <a:xfrm>
            <a:off x="9654004" y="101893"/>
            <a:ext cx="1424813" cy="1444659"/>
          </a:xfrm>
          <a:prstGeom prst="rect">
            <a:avLst/>
          </a:prstGeom>
        </p:spPr>
      </p:pic>
      <p:sp>
        <p:nvSpPr>
          <p:cNvPr id="34" name="Speech Bubble: Rectangle with Corners Rounded 33">
            <a:extLst>
              <a:ext uri="{FF2B5EF4-FFF2-40B4-BE49-F238E27FC236}">
                <a16:creationId xmlns:a16="http://schemas.microsoft.com/office/drawing/2014/main" id="{C3FA8AB9-67A9-4D10-818E-312832C4A506}"/>
              </a:ext>
            </a:extLst>
          </p:cNvPr>
          <p:cNvSpPr/>
          <p:nvPr/>
        </p:nvSpPr>
        <p:spPr>
          <a:xfrm>
            <a:off x="6357532" y="5044104"/>
            <a:ext cx="5505279" cy="1219655"/>
          </a:xfrm>
          <a:prstGeom prst="wedgeRoundRectCallout">
            <a:avLst>
              <a:gd name="adj1" fmla="val 49061"/>
              <a:gd name="adj2" fmla="val -17536"/>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*There are two plurals for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das Wort</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a:t>
            </a:r>
            <a:br>
              <a:rPr kumimoji="0" lang="en-GB" sz="2000" b="0" i="0" u="none" strike="noStrike" kern="1200" cap="none" spc="0" normalizeH="0" baseline="0" noProof="0" dirty="0">
                <a:ln>
                  <a:noFill/>
                </a:ln>
                <a:solidFill>
                  <a:srgbClr val="3D3C3C"/>
                </a:solidFill>
                <a:effectLst/>
                <a:uLnTx/>
                <a:uFillTx/>
                <a:latin typeface="Century Gothic"/>
                <a:ea typeface="+mn-ea"/>
                <a:cs typeface="+mn-cs"/>
              </a:rPr>
            </a:br>
            <a:r>
              <a:rPr kumimoji="0" lang="en-GB" sz="2000" b="1" i="0" u="none" strike="noStrike" kern="1200" cap="none" spc="0" normalizeH="0" baseline="0" noProof="0" dirty="0">
                <a:ln>
                  <a:noFill/>
                </a:ln>
                <a:solidFill>
                  <a:srgbClr val="3D3C3C"/>
                </a:solidFill>
                <a:effectLst/>
                <a:uLnTx/>
                <a:uFillTx/>
                <a:latin typeface="Century Gothic"/>
                <a:ea typeface="+mn-ea"/>
                <a:cs typeface="+mn-cs"/>
              </a:rPr>
              <a:t>die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Wörter</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individual words (e.g., in a list)</a:t>
            </a:r>
            <a:br>
              <a:rPr kumimoji="0" lang="en-GB" sz="2000" b="0" i="0" u="none" strike="noStrike" kern="1200" cap="none" spc="0" normalizeH="0" baseline="0" noProof="0" dirty="0">
                <a:ln>
                  <a:noFill/>
                </a:ln>
                <a:solidFill>
                  <a:srgbClr val="3D3C3C"/>
                </a:solidFill>
                <a:effectLst/>
                <a:uLnTx/>
                <a:uFillTx/>
                <a:latin typeface="Century Gothic"/>
                <a:ea typeface="+mn-ea"/>
                <a:cs typeface="+mn-cs"/>
              </a:rPr>
            </a:br>
            <a:r>
              <a:rPr kumimoji="0" lang="en-GB" sz="2000" b="1" i="0" u="none" strike="noStrike" kern="1200" cap="none" spc="0" normalizeH="0" baseline="0" noProof="0" dirty="0">
                <a:ln>
                  <a:noFill/>
                </a:ln>
                <a:solidFill>
                  <a:srgbClr val="3D3C3C"/>
                </a:solidFill>
                <a:effectLst/>
                <a:uLnTx/>
                <a:uFillTx/>
                <a:latin typeface="Century Gothic"/>
                <a:ea typeface="+mn-ea"/>
                <a:cs typeface="+mn-cs"/>
              </a:rPr>
              <a:t>die </a:t>
            </a:r>
            <a:r>
              <a:rPr kumimoji="0" lang="en-GB" sz="2000" b="1" i="0" u="none" strike="noStrike" kern="1200" cap="none" spc="0" normalizeH="0" baseline="0" noProof="0" dirty="0" err="1">
                <a:ln>
                  <a:noFill/>
                </a:ln>
                <a:solidFill>
                  <a:srgbClr val="3D3C3C"/>
                </a:solidFill>
                <a:effectLst/>
                <a:uLnTx/>
                <a:uFillTx/>
                <a:latin typeface="Century Gothic"/>
                <a:ea typeface="+mn-ea"/>
                <a:cs typeface="+mn-cs"/>
              </a:rPr>
              <a:t>Worte</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what someone says or writes (e.g., a saying or speech)</a:t>
            </a:r>
          </a:p>
        </p:txBody>
      </p:sp>
    </p:spTree>
    <p:extLst>
      <p:ext uri="{BB962C8B-B14F-4D97-AF65-F5344CB8AC3E}">
        <p14:creationId xmlns:p14="http://schemas.microsoft.com/office/powerpoint/2010/main" val="40185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28" grpId="0" animBg="1"/>
      <p:bldP spid="29" grpId="0" animBg="1"/>
      <p:bldP spid="32" grpId="0" animBg="1"/>
    </p:bld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4836</Words>
  <Application>Microsoft Macintosh PowerPoint</Application>
  <PresentationFormat>Widescreen</PresentationFormat>
  <Paragraphs>517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Times New Roman</vt:lpstr>
      <vt:lpstr>NCELP_German_2022</vt:lpstr>
      <vt:lpstr>PowerPoint Presentation</vt:lpstr>
      <vt:lpstr>Vokabeln [1/6]</vt:lpstr>
      <vt:lpstr>Vokabeln [2/6]</vt:lpstr>
      <vt:lpstr>Vokabeln [3/6]</vt:lpstr>
      <vt:lpstr>Vokabeln [4/6]</vt:lpstr>
      <vt:lpstr>Vokabeln [5/6]</vt:lpstr>
      <vt:lpstr>Vokabeln [6/6]</vt:lpstr>
      <vt:lpstr>Hatte, war, gab</vt:lpstr>
      <vt:lpstr>Ich heiße jetzt Martin</vt:lpstr>
      <vt:lpstr>Ich heiße jetzt Martin</vt:lpstr>
      <vt:lpstr>Kim Petras</vt:lpstr>
      <vt:lpstr>Andreas Krieger</vt:lpstr>
      <vt:lpstr>Kim Petras – Antworten</vt:lpstr>
      <vt:lpstr>Andreas Krieger – Antworten</vt:lpstr>
      <vt:lpstr>Das Imperfekt [1/2]</vt:lpstr>
      <vt:lpstr>Das Imperfekt [2/2]</vt:lpstr>
      <vt:lpstr>Ich bin Martin</vt:lpstr>
      <vt:lpstr>Singular oder Plural?</vt:lpstr>
      <vt:lpstr>Ich bin Sophia!</vt:lpstr>
      <vt:lpstr>Ich bin Sophia!</vt:lpstr>
      <vt:lpstr>Ich bin Sophia!</vt:lpstr>
      <vt:lpstr>Ich bin Sophia! Antworten</vt:lpstr>
      <vt:lpstr>Ich bin Sophia! Antworten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Moss</dc:creator>
  <cp:lastModifiedBy>Mary Richardson</cp:lastModifiedBy>
  <cp:revision>40</cp:revision>
  <dcterms:created xsi:type="dcterms:W3CDTF">2022-11-29T14:51:36Z</dcterms:created>
  <dcterms:modified xsi:type="dcterms:W3CDTF">2023-02-08T16:26:02Z</dcterms:modified>
</cp:coreProperties>
</file>