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5"/>
  </p:notesMasterIdLst>
  <p:sldIdLst>
    <p:sldId id="267" r:id="rId3"/>
    <p:sldId id="713" r:id="rId4"/>
    <p:sldId id="314" r:id="rId5"/>
    <p:sldId id="756" r:id="rId6"/>
    <p:sldId id="705" r:id="rId7"/>
    <p:sldId id="647" r:id="rId8"/>
    <p:sldId id="743" r:id="rId9"/>
    <p:sldId id="759" r:id="rId10"/>
    <p:sldId id="646" r:id="rId11"/>
    <p:sldId id="648" r:id="rId12"/>
    <p:sldId id="74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8038" autoAdjust="0"/>
  </p:normalViewPr>
  <p:slideViewPr>
    <p:cSldViewPr snapToGrid="0">
      <p:cViewPr varScale="1">
        <p:scale>
          <a:sx n="72" d="100"/>
          <a:sy n="72" d="100"/>
        </p:scale>
        <p:origin x="952" y="19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D74B8-068A-436F-908A-9D6AC60284B0}" type="datetimeFigureOut">
              <a:rPr lang="en-GB" smtClean="0"/>
              <a:t>16/02/2023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48015-CEA9-498E-8310-0313EA7001BA}" type="slidenum">
              <a:rPr lang="en-GB" smtClean="0"/>
              <a:t>‹#›</a:t>
            </a:fld>
            <a:endParaRPr lang="en-GB"/>
          </a:p>
        </p:txBody>
      </p:sp>
    </p:spTree>
    <p:extLst>
      <p:ext uri="{BB962C8B-B14F-4D97-AF65-F5344CB8AC3E}">
        <p14:creationId xmlns:p14="http://schemas.microsoft.com/office/powerpoint/2010/main" val="62954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 Native-speaker teacher feedback provided by </a:t>
            </a:r>
            <a:r>
              <a:rPr lang="en-GB" sz="1200" b="0" i="0" kern="1200" dirty="0">
                <a:solidFill>
                  <a:schemeClr val="tx1"/>
                </a:solidFill>
                <a:effectLst/>
                <a:latin typeface="+mn-lt"/>
                <a:ea typeface="+mn-ea"/>
                <a:cs typeface="+mn-cs"/>
              </a:rPr>
              <a:t>Stephanie Cross.</a:t>
            </a:r>
          </a:p>
          <a:p>
            <a:pPr>
              <a:lnSpc>
                <a:spcPct val="107000"/>
              </a:lnSpc>
              <a:spcAft>
                <a:spcPts val="800"/>
              </a:spcAft>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Simple past weak and strong plural (H)</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Introduce: Perfect tense irregular past participles</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000000"/>
                </a:solidFill>
                <a:effectLst/>
                <a:latin typeface="Century Gothic" panose="020B0502020202020204" pitchFamily="34" charset="0"/>
              </a:rPr>
              <a:t>Perfect tense weak verbs (+HABEN) with meaning 'did' and 'have done’ </a:t>
            </a: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000000"/>
                </a:solidFill>
                <a:effectLst/>
                <a:latin typeface="Century Gothic" panose="020B0502020202020204" pitchFamily="34" charset="0"/>
              </a:rPr>
              <a:t>Simple past (HABEN, SEIN, es gab) as single verb option for past</a:t>
            </a: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a:t>
            </a:r>
            <a:r>
              <a:rPr lang="en-GB" sz="1200" b="1" i="0" u="none" strike="noStrike" dirty="0">
                <a:solidFill>
                  <a:srgbClr val="FF6600"/>
                </a:solidFill>
                <a:effectLst/>
                <a:latin typeface="Century Gothic" panose="020B0502020202020204" pitchFamily="34" charset="0"/>
              </a:rPr>
              <a:t>Simple past weak verbs (singular) (H); simple past strong verbs (singular) (H); </a:t>
            </a:r>
          </a:p>
          <a:p>
            <a:pPr>
              <a:lnSpc>
                <a:spcPct val="107000"/>
              </a:lnSpc>
              <a:spcAft>
                <a:spcPts val="800"/>
              </a:spcAft>
            </a:pP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de-DE" sz="1200" b="1" i="0" dirty="0">
                <a:effectLst/>
                <a:latin typeface="Century Gothic" panose="020B0502020202020204" pitchFamily="34" charset="0"/>
              </a:rPr>
              <a:t>SSC: </a:t>
            </a:r>
            <a:r>
              <a:rPr lang="en-GB" sz="1800" b="1" i="0" u="none" strike="noStrike" dirty="0">
                <a:solidFill>
                  <a:srgbClr val="000000"/>
                </a:solidFill>
                <a:effectLst/>
                <a:latin typeface="Century Gothic" panose="020B0502020202020204" pitchFamily="34" charset="0"/>
              </a:rPr>
              <a:t>long and short [a]|[o] [u]</a:t>
            </a:r>
            <a:br>
              <a:rPr lang="en-GB" sz="1800" b="0" i="0" u="none" strike="noStrike" dirty="0">
                <a:solidFill>
                  <a:srgbClr val="000000"/>
                </a:solidFill>
                <a:effectLst/>
                <a:latin typeface="Century Gothic" panose="020B0502020202020204" pitchFamily="34" charset="0"/>
              </a:rPr>
            </a:br>
            <a:r>
              <a:rPr lang="en-GB" sz="1800" b="0" i="0" u="none" strike="noStrike" dirty="0">
                <a:solidFill>
                  <a:srgbClr val="000000"/>
                </a:solidFill>
                <a:effectLst/>
                <a:latin typeface="Century Gothic" panose="020B0502020202020204" pitchFamily="34" charset="0"/>
              </a:rPr>
              <a:t>[link to grammar: </a:t>
            </a:r>
            <a:r>
              <a:rPr lang="en-GB" sz="1800" b="0" i="0" u="none" strike="noStrike" dirty="0">
                <a:solidFill>
                  <a:srgbClr val="FF6600"/>
                </a:solidFill>
                <a:effectLst/>
                <a:latin typeface="Century Gothic" panose="020B0502020202020204" pitchFamily="34" charset="0"/>
              </a:rPr>
              <a:t>simple past (H),</a:t>
            </a:r>
            <a:r>
              <a:rPr lang="en-GB" sz="1800" b="0" i="0" u="none" strike="noStrike" dirty="0">
                <a:solidFill>
                  <a:srgbClr val="000000"/>
                </a:solidFill>
                <a:effectLst/>
                <a:latin typeface="Century Gothic" panose="020B0502020202020204" pitchFamily="34" charset="0"/>
              </a:rPr>
              <a:t> past participles]</a:t>
            </a:r>
            <a:br>
              <a:rPr lang="en-GB" sz="1800" b="0" i="0" u="none" strike="noStrike" dirty="0">
                <a:solidFill>
                  <a:srgbClr val="000000"/>
                </a:solidFill>
                <a:effectLst/>
                <a:latin typeface="Century Gothic" panose="020B0502020202020204" pitchFamily="34" charset="0"/>
              </a:rPr>
            </a:br>
            <a:r>
              <a:rPr lang="en-GB" sz="1800" b="1" i="0" u="none" strike="noStrike" dirty="0">
                <a:solidFill>
                  <a:srgbClr val="000000"/>
                </a:solidFill>
                <a:effectLst/>
                <a:latin typeface="Century Gothic" panose="020B0502020202020204" pitchFamily="34" charset="0"/>
              </a:rPr>
              <a:t>hard and soft [</a:t>
            </a:r>
            <a:r>
              <a:rPr lang="en-GB" sz="1800" b="1" i="0" u="none" strike="noStrike" dirty="0" err="1">
                <a:solidFill>
                  <a:srgbClr val="000000"/>
                </a:solidFill>
                <a:effectLst/>
                <a:latin typeface="Century Gothic" panose="020B0502020202020204" pitchFamily="34" charset="0"/>
              </a:rPr>
              <a:t>ch</a:t>
            </a:r>
            <a:r>
              <a:rPr lang="en-GB" sz="1800" b="1" i="0" u="none" strike="noStrike" dirty="0">
                <a:solidFill>
                  <a:srgbClr val="000000"/>
                </a:solidFill>
                <a:effectLst/>
                <a:latin typeface="Century Gothic" panose="020B0502020202020204" pitchFamily="34" charset="0"/>
              </a:rPr>
              <a:t>]</a:t>
            </a:r>
            <a:br>
              <a:rPr lang="en-GB" sz="1800" b="0" i="0" u="none" strike="noStrike" dirty="0">
                <a:solidFill>
                  <a:srgbClr val="000000"/>
                </a:solidFill>
                <a:effectLst/>
                <a:latin typeface="Century Gothic" panose="020B0502020202020204" pitchFamily="34" charset="0"/>
              </a:rPr>
            </a:br>
            <a:r>
              <a:rPr lang="en-GB" sz="1800" b="0" i="0" u="none" strike="noStrike" dirty="0">
                <a:solidFill>
                  <a:srgbClr val="000000"/>
                </a:solidFill>
                <a:effectLst/>
                <a:latin typeface="Century Gothic" panose="020B0502020202020204" pitchFamily="34" charset="0"/>
              </a:rPr>
              <a:t>[link to grammar: simple past, plural rule 7]</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200" b="0" i="0" u="none" strike="noStrike" dirty="0">
                <a:solidFill>
                  <a:srgbClr val="000000"/>
                </a:solidFill>
                <a:effectLst/>
                <a:latin typeface="Century Gothic" panose="020B0502020202020204" pitchFamily="34" charset="0"/>
              </a:rPr>
              <a:t>(aux)…gedacht [128] (aux)…genannt [191] (aux)…getan [123] (aux)…gewusst [78] (aux)…gezogen [193] hattest [6] warst [4] Afrika [2010] Kanzler [1983] Land2 [134] Situation [423] meiner Meinung nach [n/a] brachte (H) [163] dachte (H) [128] entschied (H) [414] lag (H) [107] ließ (H) [83] saß (H) [231] zog (H) [193] wusste (H) [78] Integration (H) [1282] gerecht (H) [2080] </a:t>
            </a:r>
          </a:p>
          <a:p>
            <a:pPr>
              <a:lnSpc>
                <a:spcPct val="107000"/>
              </a:lnSpc>
              <a:spcAft>
                <a:spcPts val="800"/>
              </a:spcAft>
            </a:pPr>
            <a:endParaRPr lang="de-DE" sz="1200" b="0" i="0" u="none" strike="noStrike" dirty="0">
              <a:solidFill>
                <a:srgbClr val="000000"/>
              </a:solidFill>
              <a:effectLst/>
              <a:latin typeface="Century Gothic" panose="020B0502020202020204" pitchFamily="34" charset="0"/>
            </a:endParaRPr>
          </a:p>
          <a:p>
            <a:pPr>
              <a:lnSpc>
                <a:spcPct val="107000"/>
              </a:lnSpc>
              <a:spcAft>
                <a:spcPts val="800"/>
              </a:spcAft>
            </a:pPr>
            <a:r>
              <a:rPr lang="de-DE" sz="1200" b="1" i="0" u="none" strike="noStrike" dirty="0">
                <a:solidFill>
                  <a:srgbClr val="000000"/>
                </a:solidFill>
                <a:effectLst/>
                <a:latin typeface="Century Gothic" panose="020B0502020202020204" pitchFamily="34" charset="0"/>
              </a:rPr>
              <a:t>Revisited vocabulary: </a:t>
            </a:r>
            <a:r>
              <a:rPr lang="de-DE" sz="1200" b="0" i="0" u="none" strike="noStrike" dirty="0">
                <a:solidFill>
                  <a:srgbClr val="000000"/>
                </a:solidFill>
                <a:effectLst/>
                <a:latin typeface="Century Gothic" panose="020B0502020202020204" pitchFamily="34" charset="0"/>
              </a:rPr>
              <a:t>beantworten [1865] bedeuten [398] Aktion1 [1838] Artikel [1378] Bedeutung [484] Gespräch [517] Reihe [738] Satz [432] Sinn [380] Unterschied [632] anders [303] betonen (H) [782] bilden1 (H) [315] klingen (H) [700] merken (H) [566] unterrichten (H) [3188] Ausdruck (H) [970] Begriff1 (H) [569] Übung (H) [1434] deutlich (H) [302] international (H) [426] verschieden (H) [254] </a:t>
            </a:r>
          </a:p>
          <a:p>
            <a:pPr>
              <a:lnSpc>
                <a:spcPct val="107000"/>
              </a:lnSpc>
              <a:spcAft>
                <a:spcPts val="800"/>
              </a:spcAft>
            </a:pPr>
            <a:endParaRPr lang="de-DE" sz="1200" b="0" i="0" dirty="0">
              <a:solidFill>
                <a:srgbClr val="000000"/>
              </a:solidFill>
              <a:effectLst/>
              <a:latin typeface="Century Gothic" panose="020B0502020202020204" pitchFamily="34" charset="0"/>
            </a:endParaRPr>
          </a:p>
          <a:p>
            <a:pPr>
              <a:lnSpc>
                <a:spcPct val="107000"/>
              </a:lnSpc>
              <a:spcAft>
                <a:spcPts val="800"/>
              </a:spcAft>
            </a:pPr>
            <a:r>
              <a:rPr lang="en-GB" sz="1200" b="1" i="0" dirty="0">
                <a:solidFill>
                  <a:srgbClr val="000000"/>
                </a:solidFill>
                <a:effectLst/>
                <a:latin typeface="Century Gothic" panose="020B0502020202020204" pitchFamily="34" charset="0"/>
              </a:rPr>
              <a:t>Thematic revisited vocabulary:</a:t>
            </a:r>
            <a:r>
              <a:rPr lang="en-GB" sz="1200" b="0" i="0" dirty="0">
                <a:solidFill>
                  <a:srgbClr val="000000"/>
                </a:solidFill>
                <a:effectLst/>
                <a:latin typeface="Century Gothic" panose="020B0502020202020204" pitchFamily="34" charset="0"/>
              </a:rPr>
              <a:t> </a:t>
            </a:r>
            <a:r>
              <a:rPr lang="de-DE" sz="1200" b="0" i="0" dirty="0">
                <a:solidFill>
                  <a:srgbClr val="000000"/>
                </a:solidFill>
                <a:effectLst/>
                <a:latin typeface="Century Gothic" panose="020B0502020202020204" pitchFamily="34" charset="0"/>
              </a:rPr>
              <a:t>(aux)…gebracht [163] bringen [163] glauben1 [156] heißen [126] lachen [444] lernen [288] tun1 [123] wohnen [560] ziehen [193] Baum [1013] Blick [306] Feld [834] Herr1 [154] Land1 [134] Mutter [218] Ort [341] Religion [1976] Sohn [596] Tochter [694] ganz1 [69] gleich1 [141] aß (H) [323] begann (H) [251] ging (H) [66] kam (H) [62] mischen (H) [2160] Angriff (H) [1489] Sorge (H) [888] </a:t>
            </a:r>
            <a:endParaRPr lang="en-GB" sz="1200" b="0" i="0" dirty="0">
              <a:solidFill>
                <a:srgbClr val="000000"/>
              </a:solidFill>
              <a:effectLst/>
              <a:latin typeface="Century Gothic" panose="020B0502020202020204" pitchFamily="34" charset="0"/>
            </a:endParaRPr>
          </a:p>
          <a:p>
            <a:pPr>
              <a:lnSpc>
                <a:spcPct val="107000"/>
              </a:lnSpc>
              <a:spcAft>
                <a:spcPts val="800"/>
              </a:spcAft>
            </a:pPr>
            <a:endPar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 </a:t>
            </a:r>
            <a:r>
              <a:rPr lang="de-DE" sz="1200" b="0"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hatte, hatten, hattet, war, waren, wart, es gab </a:t>
            </a:r>
          </a:p>
          <a:p>
            <a:pPr>
              <a:lnSpc>
                <a:spcPct val="107000"/>
              </a:lnSpc>
              <a:spcAft>
                <a:spcPts val="800"/>
              </a:spcAft>
            </a:pPr>
            <a:br>
              <a:rPr lang="en-US" sz="1200" b="0" i="0" dirty="0">
                <a:solidFill>
                  <a:srgbClr val="000000"/>
                </a:solidFill>
                <a:effectLst/>
                <a:latin typeface="Century Gothic" panose="020B0502020202020204" pitchFamily="34" charset="0"/>
              </a:rPr>
            </a:br>
            <a:r>
              <a:rPr lang="en-GB" sz="1200"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58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Aim: </a:t>
            </a:r>
            <a:r>
              <a:rPr lang="en-GB" sz="1200" b="0" dirty="0"/>
              <a:t>to practise vocabulary, irregular past participles, the perfect tense with </a:t>
            </a:r>
            <a:r>
              <a:rPr lang="en-GB" sz="1200" b="0" dirty="0" err="1"/>
              <a:t>haben</a:t>
            </a:r>
            <a:r>
              <a:rPr lang="en-GB" sz="1200" b="0" dirty="0"/>
              <a:t>, and to contrast the perfect tense with the present tense.</a:t>
            </a:r>
            <a:br>
              <a:rPr lang="en-GB" sz="1200" dirty="0"/>
            </a:br>
            <a:br>
              <a:rPr lang="en-GB" sz="1200" dirty="0"/>
            </a:br>
            <a:r>
              <a:rPr lang="en-GB" sz="1200" b="1" dirty="0"/>
              <a:t>Procedure:</a:t>
            </a:r>
          </a:p>
          <a:p>
            <a:pPr marL="228600" indent="-228600">
              <a:buAutoNum type="arabicPeriod"/>
            </a:pPr>
            <a:r>
              <a:rPr lang="en-GB" dirty="0"/>
              <a:t>Explain the task. Firas </a:t>
            </a:r>
            <a:r>
              <a:rPr lang="en-GB" dirty="0" err="1"/>
              <a:t>Alshater</a:t>
            </a:r>
            <a:r>
              <a:rPr lang="en-GB" dirty="0"/>
              <a:t> is a Syrian who has made a career out of his national identity in Germany. </a:t>
            </a:r>
          </a:p>
          <a:p>
            <a:pPr marL="228600" indent="-228600">
              <a:buAutoNum type="arabicPeriod"/>
            </a:pPr>
            <a:r>
              <a:rPr lang="en-GB" dirty="0"/>
              <a:t>Students must use the infinitives at the bottom of the slide to fill in the gaps in the text. They will need to conjugate the verbs either in the present tense or the perfect tense, depending on the presence of an auxiliary in the sentence. They will need to use their knowledge of vocabulary to decide where each verb should go.</a:t>
            </a:r>
          </a:p>
          <a:p>
            <a:pPr marL="228600" indent="-228600">
              <a:buAutoNum type="arabicPeriod"/>
            </a:pPr>
            <a:r>
              <a:rPr lang="en-GB" dirty="0"/>
              <a:t>Click to reveal the answers.</a:t>
            </a:r>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Note: </a:t>
            </a:r>
            <a:r>
              <a:rPr lang="en-GB" sz="1200" b="0" dirty="0"/>
              <a:t>The following slide is a continuation of this exercise and would make a good homework task.</a:t>
            </a:r>
            <a:endParaRPr lang="en-GB" sz="1200" b="1" dirty="0"/>
          </a:p>
          <a:p>
            <a:pPr mar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sz="1200" dirty="0" err="1"/>
              <a:t>Flüchtling</a:t>
            </a:r>
            <a:r>
              <a:rPr lang="en-GB" baseline="0" dirty="0"/>
              <a:t> [410] </a:t>
            </a:r>
            <a:r>
              <a:rPr lang="en-GB" baseline="0" dirty="0" err="1"/>
              <a:t>Syrier</a:t>
            </a:r>
            <a:r>
              <a:rPr lang="en-GB" baseline="0" dirty="0"/>
              <a:t> [&gt;5000] </a:t>
            </a:r>
            <a:r>
              <a:rPr lang="en-GB" sz="1200" dirty="0" err="1"/>
              <a:t>Gefängnis</a:t>
            </a:r>
            <a:r>
              <a:rPr lang="en-GB" baseline="0" dirty="0"/>
              <a:t> [2523]</a:t>
            </a:r>
            <a:br>
              <a:rPr lang="en-GB" baseline="0" dirty="0"/>
            </a:br>
            <a:r>
              <a:rPr lang="en-GB" i="1" dirty="0"/>
              <a:t>Source:  Jones, R.L. &amp; </a:t>
            </a:r>
            <a:r>
              <a:rPr lang="en-GB" i="1" dirty="0" err="1"/>
              <a:t>Tschirner</a:t>
            </a:r>
            <a:r>
              <a:rPr lang="en-GB" i="1" dirty="0"/>
              <a:t>, E. (2019). A frequency dictionary of German: core vocabulary for learners. Routledge </a:t>
            </a: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86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SUGGESTED HOMEWORK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sz="1200" dirty="0" err="1"/>
              <a:t>Flüchtling</a:t>
            </a:r>
            <a:r>
              <a:rPr lang="en-GB" baseline="0" dirty="0"/>
              <a:t> [410] </a:t>
            </a:r>
            <a:r>
              <a:rPr lang="en-GB" baseline="0" dirty="0" err="1"/>
              <a:t>vertrauen</a:t>
            </a:r>
            <a:r>
              <a:rPr lang="en-GB" baseline="0" dirty="0"/>
              <a:t> [1122] </a:t>
            </a:r>
            <a:r>
              <a:rPr lang="en-GB" baseline="0" dirty="0" err="1"/>
              <a:t>umarmen</a:t>
            </a:r>
            <a:r>
              <a:rPr lang="en-GB" baseline="0" dirty="0"/>
              <a:t> [3807]</a:t>
            </a:r>
            <a:br>
              <a:rPr lang="en-GB" baseline="0" dirty="0"/>
            </a:br>
            <a:r>
              <a:rPr lang="en-GB" i="1" dirty="0"/>
              <a:t>Source:  Jones, R.L. &amp; </a:t>
            </a:r>
            <a:r>
              <a:rPr lang="en-GB" i="1" dirty="0" err="1"/>
              <a:t>Tschirner</a:t>
            </a:r>
            <a:r>
              <a:rPr lang="en-GB" i="1" dirty="0"/>
              <a:t>, E. (2019). A frequency dictionary of German: core vocabulary for learners. Routledge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357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Timing: 2 minutes</a:t>
            </a:r>
            <a:br>
              <a:rPr lang="en-US" dirty="0"/>
            </a:br>
            <a:br>
              <a:rPr lang="en-US" b="1" dirty="0"/>
            </a:br>
            <a:r>
              <a:rPr lang="en-US" b="1" dirty="0"/>
              <a:t>Aim: </a:t>
            </a:r>
            <a:r>
              <a:rPr lang="en-US" b="0" dirty="0"/>
              <a:t>to remind students of the vocabulary they are learning and revisiting this week.</a:t>
            </a:r>
            <a:br>
              <a:rPr lang="en-US" b="0" dirty="0"/>
            </a:br>
            <a:br>
              <a:rPr lang="en-US" b="0" dirty="0"/>
            </a:br>
            <a:r>
              <a:rPr lang="en-US" b="1" dirty="0"/>
              <a:t>Procedure:</a:t>
            </a:r>
            <a:br>
              <a:rPr lang="en-US" b="1" dirty="0"/>
            </a:br>
            <a:r>
              <a:rPr lang="en-US" b="0" dirty="0"/>
              <a:t>1. Display the slide. Explain the tasks.</a:t>
            </a:r>
            <a:br>
              <a:rPr lang="en-US" b="0" dirty="0"/>
            </a:br>
            <a:r>
              <a:rPr lang="en-US" b="0" dirty="0"/>
              <a:t>2. Post this slide or its information for students, using the usual school system for this.</a:t>
            </a:r>
            <a:br>
              <a:rPr lang="en-US" dirty="0"/>
            </a:br>
            <a:endParaRPr lang="en-US" dirty="0"/>
          </a:p>
          <a:p>
            <a:pPr marL="0" lvl="0" indent="0" algn="l" rtl="0">
              <a:lnSpc>
                <a:spcPct val="100000"/>
              </a:lnSpc>
              <a:spcBef>
                <a:spcPts val="0"/>
              </a:spcBef>
              <a:spcAft>
                <a:spcPts val="0"/>
              </a:spcAft>
              <a:buSzPts val="1400"/>
              <a:buNone/>
            </a:pPr>
            <a:r>
              <a:rPr lang="en-US" b="1" dirty="0"/>
              <a:t>Notes</a:t>
            </a:r>
            <a:r>
              <a:rPr lang="en-US" dirty="0"/>
              <a:t>: </a:t>
            </a:r>
            <a:br>
              <a:rPr lang="en-US" dirty="0"/>
            </a:br>
            <a:r>
              <a:rPr lang="en-US"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US" dirty="0" err="1"/>
              <a:t>LanguageNut</a:t>
            </a:r>
            <a:r>
              <a:rPr lang="en-US" dirty="0"/>
              <a:t>. Teachers may of course create their own versions of vocabulary learning activities in any of the different platforms available.</a:t>
            </a:r>
            <a:br>
              <a:rPr lang="en-US" dirty="0"/>
            </a:br>
            <a:br>
              <a:rPr lang="en-US" dirty="0"/>
            </a:br>
            <a:r>
              <a:rPr lang="en-US" dirty="0"/>
              <a:t>At KS4, there are several sets for learning/revisiting:</a:t>
            </a:r>
            <a:br>
              <a:rPr lang="en-US" dirty="0"/>
            </a:br>
            <a:r>
              <a:rPr lang="en-US" dirty="0"/>
              <a:t>1. The new vocabulary for the following week.</a:t>
            </a:r>
            <a:br>
              <a:rPr lang="en-US" dirty="0"/>
            </a:br>
            <a:r>
              <a:rPr lang="en-US" dirty="0"/>
              <a:t>2. The revisited thematic vocabulary (from KS3 SOW) assigned to the week.</a:t>
            </a:r>
            <a:br>
              <a:rPr lang="en-US" dirty="0"/>
            </a:br>
            <a:r>
              <a:rPr lang="en-US" dirty="0"/>
              <a:t>3. The systematic revisiting (at +3 and +9 weekly intervals) of new vocabulary.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the KS4 SOW every word from the GCSE vocabulary list has been tracked to ensure that:</a:t>
            </a:r>
            <a:br>
              <a:rPr lang="en-US" dirty="0"/>
            </a:br>
            <a:r>
              <a:rPr lang="en-US" dirty="0"/>
              <a:t>1. New words are </a:t>
            </a:r>
            <a:r>
              <a:rPr lang="en-US" b="1" dirty="0"/>
              <a:t>introduced, revisited twice </a:t>
            </a:r>
            <a:r>
              <a:rPr lang="en-US" dirty="0"/>
              <a:t>at intervals during the course, and </a:t>
            </a:r>
            <a:r>
              <a:rPr lang="en-US" b="1" dirty="0"/>
              <a:t>once again </a:t>
            </a:r>
            <a:r>
              <a:rPr lang="en-US" dirty="0"/>
              <a:t>during the final 9-week revision phase.</a:t>
            </a:r>
            <a:br>
              <a:rPr lang="en-US" dirty="0"/>
            </a:br>
            <a:r>
              <a:rPr lang="en-US" dirty="0"/>
              <a:t>2. KS3 revisited thematic vocabulary is </a:t>
            </a:r>
            <a:r>
              <a:rPr lang="en-US" b="1" dirty="0"/>
              <a:t>revisited twice </a:t>
            </a:r>
            <a:r>
              <a:rPr lang="en-US" dirty="0"/>
              <a:t>during the course, and </a:t>
            </a:r>
            <a:r>
              <a:rPr lang="en-US" b="1" dirty="0"/>
              <a:t>once again</a:t>
            </a:r>
            <a:r>
              <a:rPr lang="en-US" dirty="0"/>
              <a:t> during the final 9-week revision phase.</a:t>
            </a:r>
            <a:br>
              <a:rPr lang="en-US" dirty="0"/>
            </a:br>
            <a:r>
              <a:rPr lang="en-US" dirty="0"/>
              <a:t>3. KS3 function words (listed as R(</a:t>
            </a:r>
            <a:r>
              <a:rPr lang="en-US" dirty="0" err="1"/>
              <a:t>equired</a:t>
            </a:r>
            <a:r>
              <a:rPr lang="en-US" dirty="0"/>
              <a:t>) on Annex E of the GCSE Subject Content are all </a:t>
            </a:r>
            <a:r>
              <a:rPr lang="en-US" b="1" dirty="0"/>
              <a:t>revisited multiple times </a:t>
            </a:r>
            <a:r>
              <a:rPr lang="en-US" dirty="0"/>
              <a:t>(Column D on the KS4 SOW) and the revisits are also tracked on the KS4 Vocabulary tracker.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anticipate that students will spend on average 2 hours on homework per week at KS4.  </a:t>
            </a:r>
            <a:br>
              <a:rPr lang="en-US" dirty="0"/>
            </a:br>
            <a:r>
              <a:rPr lang="en-US"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US" baseline="30000" dirty="0"/>
              <a:t>nd</a:t>
            </a:r>
            <a:r>
              <a:rPr lang="en-US"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US" i="1" dirty="0"/>
              <a:t>might</a:t>
            </a:r>
            <a:r>
              <a:rPr lang="en-US" dirty="0"/>
              <a:t> best be undertaken in class, where teachers can replicate the conditions for written language production that will apply for students at GCSE.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35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000000"/>
                </a:solidFill>
                <a:effectLst/>
                <a:latin typeface="Helvetica" pitchFamily="2" charset="0"/>
              </a:rPr>
              <a:t>F+H</a:t>
            </a:r>
          </a:p>
          <a:p>
            <a:r>
              <a:rPr lang="en-GB" b="1" dirty="0"/>
              <a:t>Timing: </a:t>
            </a:r>
            <a:r>
              <a:rPr lang="en-GB" b="0" dirty="0"/>
              <a:t>6 minutes</a:t>
            </a:r>
            <a:br>
              <a:rPr lang="en-GB" dirty="0"/>
            </a:br>
            <a:br>
              <a:rPr lang="en-GB" b="1" dirty="0"/>
            </a:br>
            <a:r>
              <a:rPr lang="en-GB" b="1" dirty="0"/>
              <a:t>Aim: </a:t>
            </a:r>
            <a:r>
              <a:rPr lang="en-GB" b="0" dirty="0"/>
              <a:t>to revisit some of this week’s vocabulary items.</a:t>
            </a:r>
            <a:br>
              <a:rPr lang="en-GB" dirty="0"/>
            </a:br>
            <a:br>
              <a:rPr lang="en-GB" dirty="0"/>
            </a:br>
            <a:r>
              <a:rPr lang="en-GB" b="1" dirty="0"/>
              <a:t>Procedure:</a:t>
            </a:r>
            <a:br>
              <a:rPr lang="en-GB" dirty="0"/>
            </a:br>
            <a:r>
              <a:rPr lang="en-GB" dirty="0"/>
              <a:t>1. Click on the action buttons to hear the definitions.</a:t>
            </a:r>
          </a:p>
          <a:p>
            <a:r>
              <a:rPr lang="en-GB" dirty="0"/>
              <a:t>2. Students decide which word is the correct answer</a:t>
            </a:r>
          </a:p>
          <a:p>
            <a:r>
              <a:rPr lang="en-GB" dirty="0"/>
              <a:t>3. The first letter of each answer will spell out the secret word.</a:t>
            </a:r>
          </a:p>
          <a:p>
            <a:r>
              <a:rPr lang="en-GB" dirty="0"/>
              <a:t>4. Click to reveal the answers (the secret word) along the door.</a:t>
            </a:r>
          </a:p>
          <a:p>
            <a:r>
              <a:rPr lang="en-GB" dirty="0"/>
              <a:t>5. When all the correct answers have been revealed, the door will open, revealing a picture of Syria.</a:t>
            </a:r>
          </a:p>
          <a:p>
            <a:r>
              <a:rPr lang="en-GB" dirty="0"/>
              <a:t>6. Ask students whether they know anything about Syria or why a lot of Syrians came to Germany.</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p>
          <a:p>
            <a:pPr marL="342900" indent="-342900" algn="l" fontAlgn="base">
              <a:buFont typeface="+mj-lt"/>
              <a:buAutoNum type="arabicPeriod"/>
            </a:pPr>
            <a:r>
              <a:rPr lang="en-GB" sz="1800" b="0" i="0" dirty="0">
                <a:solidFill>
                  <a:srgbClr val="000000"/>
                </a:solidFill>
                <a:effectLst/>
                <a:latin typeface="Helvetica" pitchFamily="2" charset="0"/>
              </a:rPr>
              <a:t>Du </a:t>
            </a:r>
            <a:r>
              <a:rPr lang="en-GB" sz="1800" b="0" i="0" dirty="0" err="1">
                <a:solidFill>
                  <a:srgbClr val="000000"/>
                </a:solidFill>
                <a:effectLst/>
                <a:latin typeface="Helvetica" pitchFamily="2" charset="0"/>
              </a:rPr>
              <a:t>warst</a:t>
            </a:r>
            <a:r>
              <a:rPr lang="en-GB" sz="1800" b="0" i="0" dirty="0">
                <a:solidFill>
                  <a:srgbClr val="000000"/>
                </a:solidFill>
                <a:effectLst/>
                <a:latin typeface="Helvetica" pitchFamily="2" charset="0"/>
              </a:rPr>
              <a:t> </a:t>
            </a:r>
            <a:r>
              <a:rPr lang="en-GB" sz="1800" b="0" i="0" dirty="0" err="1">
                <a:solidFill>
                  <a:srgbClr val="000000"/>
                </a:solidFill>
                <a:effectLst/>
                <a:latin typeface="Helvetica" pitchFamily="2" charset="0"/>
              </a:rPr>
              <a:t>letzte</a:t>
            </a:r>
            <a:r>
              <a:rPr lang="en-GB" sz="1800" b="0" i="0" dirty="0">
                <a:solidFill>
                  <a:srgbClr val="000000"/>
                </a:solidFill>
                <a:effectLst/>
                <a:latin typeface="Helvetica" pitchFamily="2" charset="0"/>
              </a:rPr>
              <a:t> </a:t>
            </a:r>
            <a:r>
              <a:rPr lang="en-GB" sz="1800" b="0" i="0" dirty="0" err="1">
                <a:solidFill>
                  <a:srgbClr val="000000"/>
                </a:solidFill>
                <a:effectLst/>
                <a:latin typeface="Helvetica" pitchFamily="2" charset="0"/>
              </a:rPr>
              <a:t>Woche</a:t>
            </a:r>
            <a:r>
              <a:rPr lang="en-GB" sz="1800" b="0" i="0" dirty="0">
                <a:solidFill>
                  <a:srgbClr val="000000"/>
                </a:solidFill>
                <a:effectLst/>
                <a:latin typeface="Helvetica" pitchFamily="2" charset="0"/>
              </a:rPr>
              <a:t> in der </a:t>
            </a:r>
            <a:r>
              <a:rPr lang="en-GB" sz="1800" b="0" i="0" dirty="0" err="1">
                <a:solidFill>
                  <a:srgbClr val="000000"/>
                </a:solidFill>
                <a:effectLst/>
                <a:latin typeface="Helvetica" pitchFamily="2" charset="0"/>
              </a:rPr>
              <a:t>gleichen</a:t>
            </a:r>
            <a:r>
              <a:rPr lang="en-GB" sz="1800" b="0" i="0" dirty="0">
                <a:solidFill>
                  <a:srgbClr val="000000"/>
                </a:solidFill>
                <a:effectLst/>
                <a:latin typeface="Helvetica" pitchFamily="2" charset="0"/>
              </a:rPr>
              <a:t> [Situation].</a:t>
            </a:r>
          </a:p>
          <a:p>
            <a:pPr marL="342900" indent="-342900" algn="l" fontAlgn="base">
              <a:buFont typeface="+mj-lt"/>
              <a:buAutoNum type="arabicPeriod"/>
            </a:pPr>
            <a:r>
              <a:rPr lang="en-GB" sz="1800" b="0" i="0" dirty="0" err="1">
                <a:solidFill>
                  <a:srgbClr val="000000"/>
                </a:solidFill>
                <a:effectLst/>
                <a:latin typeface="Helvetica" pitchFamily="2" charset="0"/>
              </a:rPr>
              <a:t>Hattest</a:t>
            </a:r>
            <a:r>
              <a:rPr lang="en-GB" sz="1800" b="0" i="0" dirty="0">
                <a:solidFill>
                  <a:srgbClr val="000000"/>
                </a:solidFill>
                <a:effectLst/>
                <a:latin typeface="Helvetica" pitchFamily="2" charset="0"/>
              </a:rPr>
              <a:t> du </a:t>
            </a:r>
            <a:r>
              <a:rPr lang="en-GB" sz="1800" b="0" i="0" dirty="0" err="1">
                <a:solidFill>
                  <a:srgbClr val="000000"/>
                </a:solidFill>
                <a:effectLst/>
                <a:latin typeface="Helvetica" pitchFamily="2" charset="0"/>
              </a:rPr>
              <a:t>wieder</a:t>
            </a:r>
            <a:r>
              <a:rPr lang="en-GB" sz="1800" b="0" i="0" dirty="0">
                <a:solidFill>
                  <a:srgbClr val="000000"/>
                </a:solidFill>
                <a:effectLst/>
                <a:latin typeface="Helvetica" pitchFamily="2" charset="0"/>
              </a:rPr>
              <a:t> [</a:t>
            </a:r>
            <a:r>
              <a:rPr lang="en-GB" sz="1800" b="0" i="0" dirty="0">
                <a:solidFill>
                  <a:srgbClr val="E6851E"/>
                </a:solidFill>
                <a:effectLst/>
                <a:latin typeface="Helvetica" pitchFamily="2" charset="0"/>
              </a:rPr>
              <a:t>Yoga]</a:t>
            </a:r>
            <a:r>
              <a:rPr lang="en-GB" sz="1800" b="0" i="0" dirty="0">
                <a:solidFill>
                  <a:srgbClr val="000000"/>
                </a:solidFill>
                <a:effectLst/>
                <a:latin typeface="Helvetica" pitchFamily="2" charset="0"/>
              </a:rPr>
              <a:t>? </a:t>
            </a:r>
          </a:p>
          <a:p>
            <a:pPr marL="342900" indent="-342900" algn="l" fontAlgn="base">
              <a:buFont typeface="+mj-lt"/>
              <a:buAutoNum type="arabicPeriod"/>
            </a:pPr>
            <a:r>
              <a:rPr lang="en-GB" sz="1800" b="0" i="0" dirty="0">
                <a:solidFill>
                  <a:srgbClr val="000000"/>
                </a:solidFill>
                <a:effectLst/>
                <a:latin typeface="Helvetica" pitchFamily="2" charset="0"/>
              </a:rPr>
              <a:t>Die </a:t>
            </a:r>
            <a:r>
              <a:rPr lang="en-GB" sz="1800" b="0" i="0" dirty="0" err="1">
                <a:solidFill>
                  <a:srgbClr val="000000"/>
                </a:solidFill>
                <a:effectLst/>
                <a:latin typeface="Helvetica" pitchFamily="2" charset="0"/>
              </a:rPr>
              <a:t>Kanzler</a:t>
            </a:r>
            <a:r>
              <a:rPr lang="en-GB" sz="1800" b="0" i="0" dirty="0">
                <a:solidFill>
                  <a:srgbClr val="000000"/>
                </a:solidFill>
                <a:effectLst/>
                <a:latin typeface="Helvetica" pitchFamily="2" charset="0"/>
              </a:rPr>
              <a:t> [</a:t>
            </a:r>
            <a:r>
              <a:rPr lang="en-GB" sz="1800" b="0" i="0" dirty="0" err="1">
                <a:solidFill>
                  <a:srgbClr val="000000"/>
                </a:solidFill>
                <a:effectLst/>
                <a:latin typeface="Helvetica" pitchFamily="2" charset="0"/>
              </a:rPr>
              <a:t>Reise</a:t>
            </a:r>
            <a:r>
              <a:rPr lang="en-GB" sz="1800" b="0" i="0" dirty="0">
                <a:solidFill>
                  <a:srgbClr val="000000"/>
                </a:solidFill>
                <a:effectLst/>
                <a:latin typeface="Helvetica" pitchFamily="2" charset="0"/>
              </a:rPr>
              <a:t>] </a:t>
            </a:r>
            <a:r>
              <a:rPr lang="en-GB" sz="1800" b="0" i="0" dirty="0" err="1">
                <a:solidFill>
                  <a:srgbClr val="000000"/>
                </a:solidFill>
                <a:effectLst/>
                <a:latin typeface="Helvetica" pitchFamily="2" charset="0"/>
              </a:rPr>
              <a:t>nach</a:t>
            </a:r>
            <a:r>
              <a:rPr lang="en-GB" sz="1800" b="0" i="0" dirty="0">
                <a:solidFill>
                  <a:srgbClr val="000000"/>
                </a:solidFill>
                <a:effectLst/>
                <a:latin typeface="Helvetica" pitchFamily="2" charset="0"/>
              </a:rPr>
              <a:t> Afrika war </a:t>
            </a:r>
            <a:r>
              <a:rPr lang="en-GB" sz="1800" b="0" i="0" dirty="0" err="1">
                <a:solidFill>
                  <a:srgbClr val="E6851E"/>
                </a:solidFill>
                <a:effectLst/>
                <a:latin typeface="Helvetica" pitchFamily="2" charset="0"/>
              </a:rPr>
              <a:t>kurz</a:t>
            </a:r>
            <a:r>
              <a:rPr lang="en-GB" sz="1800" b="0" i="0" dirty="0">
                <a:solidFill>
                  <a:srgbClr val="E6851E"/>
                </a:solidFill>
                <a:effectLst/>
                <a:latin typeface="Helvetica" pitchFamily="2" charset="0"/>
              </a:rPr>
              <a:t>.</a:t>
            </a:r>
            <a:endParaRPr lang="en-GB" sz="1800" b="0" i="0" dirty="0">
              <a:solidFill>
                <a:srgbClr val="000000"/>
              </a:solidFill>
              <a:effectLst/>
              <a:latin typeface="Helvetica" pitchFamily="2" charset="0"/>
            </a:endParaRPr>
          </a:p>
          <a:p>
            <a:pPr marL="342900" indent="-342900" algn="l" fontAlgn="base">
              <a:buFont typeface="+mj-lt"/>
              <a:buAutoNum type="arabicPeriod"/>
            </a:pPr>
            <a:r>
              <a:rPr lang="en-GB" sz="1800" b="0" dirty="0" err="1">
                <a:solidFill>
                  <a:srgbClr val="000000"/>
                </a:solidFill>
                <a:latin typeface="Helvetica" pitchFamily="2" charset="0"/>
              </a:rPr>
              <a:t>M</a:t>
            </a:r>
            <a:r>
              <a:rPr lang="en-GB" sz="1800" b="0" i="0" dirty="0" err="1">
                <a:solidFill>
                  <a:srgbClr val="000000"/>
                </a:solidFill>
                <a:effectLst/>
                <a:latin typeface="Helvetica" pitchFamily="2" charset="0"/>
              </a:rPr>
              <a:t>einer</a:t>
            </a:r>
            <a:r>
              <a:rPr lang="en-GB" sz="1800" b="0" i="0" dirty="0">
                <a:solidFill>
                  <a:srgbClr val="000000"/>
                </a:solidFill>
                <a:effectLst/>
                <a:latin typeface="Helvetica" pitchFamily="2" charset="0"/>
              </a:rPr>
              <a:t> </a:t>
            </a:r>
            <a:r>
              <a:rPr lang="en-GB" sz="1800" b="0" i="0" dirty="0" err="1">
                <a:solidFill>
                  <a:srgbClr val="000000"/>
                </a:solidFill>
                <a:effectLst/>
                <a:latin typeface="Helvetica" pitchFamily="2" charset="0"/>
              </a:rPr>
              <a:t>Meinung</a:t>
            </a:r>
            <a:r>
              <a:rPr lang="en-GB" sz="1800" b="0" i="0" dirty="0">
                <a:solidFill>
                  <a:srgbClr val="000000"/>
                </a:solidFill>
                <a:effectLst/>
                <a:latin typeface="Helvetica" pitchFamily="2" charset="0"/>
              </a:rPr>
              <a:t> </a:t>
            </a:r>
            <a:r>
              <a:rPr lang="en-GB" sz="1800" b="0" i="0" dirty="0" err="1">
                <a:solidFill>
                  <a:srgbClr val="000000"/>
                </a:solidFill>
                <a:effectLst/>
                <a:latin typeface="Helvetica" pitchFamily="2" charset="0"/>
              </a:rPr>
              <a:t>nach</a:t>
            </a:r>
            <a:r>
              <a:rPr lang="en-GB" sz="1800" b="0" i="0" dirty="0">
                <a:solidFill>
                  <a:srgbClr val="000000"/>
                </a:solidFill>
                <a:effectLst/>
                <a:latin typeface="Helvetica" pitchFamily="2" charset="0"/>
              </a:rPr>
              <a:t> </a:t>
            </a:r>
            <a:r>
              <a:rPr lang="en-GB" sz="1800" b="0" dirty="0" err="1">
                <a:solidFill>
                  <a:srgbClr val="000000"/>
                </a:solidFill>
                <a:latin typeface="Helvetica" pitchFamily="2" charset="0"/>
              </a:rPr>
              <a:t>ist</a:t>
            </a:r>
            <a:r>
              <a:rPr lang="en-GB" sz="1800" b="0" i="0" dirty="0">
                <a:solidFill>
                  <a:srgbClr val="000000"/>
                </a:solidFill>
                <a:effectLst/>
                <a:latin typeface="Helvetica" pitchFamily="2" charset="0"/>
              </a:rPr>
              <a:t> das [Essen] auf </a:t>
            </a:r>
            <a:r>
              <a:rPr lang="en-GB" sz="1800" b="0" i="0" dirty="0" err="1">
                <a:solidFill>
                  <a:srgbClr val="000000"/>
                </a:solidFill>
                <a:effectLst/>
                <a:latin typeface="Helvetica" pitchFamily="2" charset="0"/>
              </a:rPr>
              <a:t>dem</a:t>
            </a:r>
            <a:r>
              <a:rPr lang="en-GB" sz="1800" b="0" i="0" dirty="0">
                <a:solidFill>
                  <a:srgbClr val="000000"/>
                </a:solidFill>
                <a:effectLst/>
                <a:latin typeface="Helvetica" pitchFamily="2" charset="0"/>
              </a:rPr>
              <a:t> Land </a:t>
            </a:r>
            <a:r>
              <a:rPr lang="en-GB" sz="1800" b="0" i="0" dirty="0" err="1">
                <a:solidFill>
                  <a:srgbClr val="000000"/>
                </a:solidFill>
                <a:effectLst/>
                <a:latin typeface="Helvetica" pitchFamily="2" charset="0"/>
              </a:rPr>
              <a:t>frisch</a:t>
            </a:r>
            <a:r>
              <a:rPr lang="en-GB" sz="1800" b="0" i="0" dirty="0">
                <a:solidFill>
                  <a:srgbClr val="000000"/>
                </a:solidFill>
                <a:effectLst/>
                <a:latin typeface="Helvetica" pitchFamily="2" charset="0"/>
              </a:rPr>
              <a:t> und </a:t>
            </a:r>
            <a:r>
              <a:rPr lang="en-GB" sz="1800" b="0" i="0" dirty="0" err="1">
                <a:solidFill>
                  <a:srgbClr val="000000"/>
                </a:solidFill>
                <a:effectLst/>
                <a:latin typeface="Helvetica" pitchFamily="2" charset="0"/>
              </a:rPr>
              <a:t>lecker</a:t>
            </a:r>
            <a:r>
              <a:rPr lang="en-GB" sz="1800" b="0" i="0" dirty="0">
                <a:solidFill>
                  <a:srgbClr val="000000"/>
                </a:solidFill>
                <a:effectLst/>
                <a:latin typeface="Helvetica" pitchFamily="2" charset="0"/>
              </a:rPr>
              <a:t>.</a:t>
            </a:r>
          </a:p>
          <a:p>
            <a:pPr marL="342900" indent="-342900" algn="l" fontAlgn="base">
              <a:buFont typeface="+mj-lt"/>
              <a:buAutoNum type="arabicPeriod"/>
            </a:pPr>
            <a:r>
              <a:rPr lang="en-GB" sz="1800" b="0" i="0" dirty="0" err="1">
                <a:solidFill>
                  <a:srgbClr val="000000"/>
                </a:solidFill>
                <a:effectLst/>
                <a:latin typeface="Helvetica" pitchFamily="2" charset="0"/>
              </a:rPr>
              <a:t>Freie</a:t>
            </a:r>
            <a:r>
              <a:rPr lang="en-GB" sz="1800" b="0" i="0" dirty="0">
                <a:solidFill>
                  <a:srgbClr val="000000"/>
                </a:solidFill>
                <a:effectLst/>
                <a:latin typeface="Helvetica" pitchFamily="2" charset="0"/>
              </a:rPr>
              <a:t> und </a:t>
            </a:r>
            <a:r>
              <a:rPr lang="en-GB" sz="1800" b="0" i="0" dirty="0" err="1">
                <a:solidFill>
                  <a:srgbClr val="000000"/>
                </a:solidFill>
                <a:effectLst/>
                <a:latin typeface="Helvetica" pitchFamily="2" charset="0"/>
              </a:rPr>
              <a:t>gerechte</a:t>
            </a:r>
            <a:r>
              <a:rPr lang="en-GB" sz="1800" b="0" i="0" dirty="0">
                <a:solidFill>
                  <a:srgbClr val="000000"/>
                </a:solidFill>
                <a:effectLst/>
                <a:latin typeface="Helvetica" pitchFamily="2" charset="0"/>
              </a:rPr>
              <a:t> [Rede] </a:t>
            </a:r>
            <a:r>
              <a:rPr lang="en-GB" sz="1800" b="0" i="0" dirty="0" err="1">
                <a:solidFill>
                  <a:srgbClr val="000000"/>
                </a:solidFill>
                <a:effectLst/>
                <a:latin typeface="Helvetica" pitchFamily="2" charset="0"/>
              </a:rPr>
              <a:t>ist</a:t>
            </a:r>
            <a:r>
              <a:rPr lang="en-GB" sz="1800" b="0" i="0" dirty="0">
                <a:solidFill>
                  <a:srgbClr val="000000"/>
                </a:solidFill>
                <a:effectLst/>
                <a:latin typeface="Helvetica" pitchFamily="2" charset="0"/>
              </a:rPr>
              <a:t> </a:t>
            </a:r>
            <a:r>
              <a:rPr lang="en-GB" sz="1800" b="0" i="0" dirty="0" err="1">
                <a:solidFill>
                  <a:srgbClr val="000000"/>
                </a:solidFill>
                <a:effectLst/>
                <a:latin typeface="Helvetica" pitchFamily="2" charset="0"/>
              </a:rPr>
              <a:t>wichtig</a:t>
            </a:r>
            <a:r>
              <a:rPr lang="en-GB" sz="1800" b="0" i="0" dirty="0">
                <a:solidFill>
                  <a:srgbClr val="000000"/>
                </a:solidFill>
                <a:effectLst/>
                <a:latin typeface="Helvetica" pitchFamily="2" charset="0"/>
              </a:rPr>
              <a:t> für die Integration.</a:t>
            </a:r>
          </a:p>
          <a:p>
            <a:br>
              <a:rPr lang="de-DE" sz="1800" dirty="0">
                <a:solidFill>
                  <a:srgbClr val="1F4E79"/>
                </a:solidFill>
                <a:effectLst/>
                <a:latin typeface="Century Gothic" panose="020B0502020202020204" pitchFamily="34" charset="0"/>
                <a:ea typeface="Calibri" panose="020F0502020204030204" pitchFamily="34" charset="0"/>
                <a:cs typeface="Times New Roman" panose="02020603050405020304" pitchFamily="18" charset="0"/>
              </a:rPr>
            </a:br>
            <a:endParaRPr lang="en-GB" i="0" dirty="0">
              <a:solidFill>
                <a:srgbClr val="000000"/>
              </a:solidFill>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60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F+H</a:t>
            </a:r>
            <a:br>
              <a:rPr lang="en-GB" sz="1200" b="1" dirty="0"/>
            </a:br>
            <a:r>
              <a:rPr lang="en-GB" sz="1200" b="1" dirty="0"/>
              <a:t>Timing: </a:t>
            </a:r>
            <a:r>
              <a:rPr lang="en-GB" sz="1200" b="0" dirty="0"/>
              <a:t>5 minutes</a:t>
            </a:r>
            <a:br>
              <a:rPr lang="en-GB" sz="1200" dirty="0"/>
            </a:br>
            <a:br>
              <a:rPr lang="en-GB" sz="1200" b="1" dirty="0"/>
            </a:br>
            <a:r>
              <a:rPr lang="en-GB" sz="1200" b="1" dirty="0"/>
              <a:t>Aim: </a:t>
            </a:r>
            <a:r>
              <a:rPr lang="en-GB" sz="1200" b="0" dirty="0"/>
              <a:t>to practise irregular past participles and their infinitives. </a:t>
            </a:r>
            <a:br>
              <a:rPr lang="en-GB" sz="1200" dirty="0"/>
            </a:br>
            <a:br>
              <a:rPr lang="en-GB" sz="1200" dirty="0"/>
            </a:br>
            <a:r>
              <a:rPr lang="en-GB" sz="1200" b="1" dirty="0"/>
              <a:t>Procedure:</a:t>
            </a:r>
          </a:p>
          <a:p>
            <a:pPr marL="0" indent="0">
              <a:buNone/>
            </a:pPr>
            <a:r>
              <a:rPr lang="en-GB" sz="1200" dirty="0"/>
              <a:t>1. Click on the audio buttons to hear a past participle. All participles in this exercise are in this week’s vocabulary, so students should already be familiar with their meanings. </a:t>
            </a:r>
          </a:p>
          <a:p>
            <a:pPr marL="0" indent="0">
              <a:buNone/>
            </a:pPr>
            <a:r>
              <a:rPr lang="en-GB" sz="1200" dirty="0"/>
              <a:t>2. Students listen to the participle and note the infinitive on the right it refers to. </a:t>
            </a:r>
          </a:p>
          <a:p>
            <a:pPr marL="0" indent="0">
              <a:buNone/>
            </a:pPr>
            <a:r>
              <a:rPr lang="en-GB" sz="1200" dirty="0"/>
              <a:t>3. Click to reveal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br>
              <a:rPr lang="en-GB" dirty="0"/>
            </a:b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1. getan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2. gebracht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3. gedacht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4. gezogen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5. gewusst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6. genannt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4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Higher</a:t>
            </a:r>
            <a:br>
              <a:rPr lang="en-GB" sz="1200" b="1" dirty="0"/>
            </a:br>
            <a:r>
              <a:rPr lang="en-GB" sz="1200" b="1" dirty="0"/>
              <a:t>Timing: </a:t>
            </a:r>
            <a:r>
              <a:rPr lang="en-GB" sz="1200" b="0" dirty="0"/>
              <a:t>5 minutes</a:t>
            </a:r>
            <a:br>
              <a:rPr lang="en-GB" sz="1200" dirty="0"/>
            </a:br>
            <a:br>
              <a:rPr lang="en-GB" sz="1200" b="1" dirty="0"/>
            </a:br>
            <a:r>
              <a:rPr lang="en-GB" sz="1200" b="1" dirty="0"/>
              <a:t>Aim: </a:t>
            </a:r>
            <a:r>
              <a:rPr lang="en-GB" sz="1200" b="0" dirty="0"/>
              <a:t>to practise irregular imperfect verbs and their infinitives. </a:t>
            </a:r>
            <a:br>
              <a:rPr lang="en-GB" sz="1200" dirty="0"/>
            </a:br>
            <a:br>
              <a:rPr lang="en-GB" sz="1200" dirty="0"/>
            </a:br>
            <a:r>
              <a:rPr lang="en-GB" sz="1200" b="1" dirty="0"/>
              <a:t>Procedure:</a:t>
            </a:r>
          </a:p>
          <a:p>
            <a:pPr marL="0" indent="0">
              <a:buNone/>
            </a:pPr>
            <a:r>
              <a:rPr lang="en-GB" sz="1200" dirty="0"/>
              <a:t>1. Click on the audio buttons to hear a verb. All verbs in this exercise are in this week’s vocabulary, so students should already be familiar with their meanings. </a:t>
            </a:r>
          </a:p>
          <a:p>
            <a:pPr marL="0" indent="0">
              <a:buNone/>
            </a:pPr>
            <a:r>
              <a:rPr lang="en-GB" sz="1200" dirty="0"/>
              <a:t>2. Students listen to the verb and note the corresponding infinitive on the right. </a:t>
            </a:r>
          </a:p>
          <a:p>
            <a:pPr marL="0" indent="0">
              <a:buNone/>
            </a:pPr>
            <a:r>
              <a:rPr lang="en-GB" sz="1200" dirty="0"/>
              <a:t>3. Click to reveal answers.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Transcript:</a:t>
            </a:r>
            <a:br>
              <a:rPr lang="en-GB" dirty="0"/>
            </a:br>
            <a:r>
              <a:rPr lang="en-GB" dirty="0"/>
              <a:t>1. </a:t>
            </a:r>
            <a:r>
              <a:rPr lang="en-GB" dirty="0" err="1"/>
              <a:t>brachte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a:t>
            </a:r>
            <a:r>
              <a:rPr lang="en-GB" dirty="0" err="1"/>
              <a:t>wusste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t>
            </a:r>
            <a:r>
              <a:rPr lang="en-GB" dirty="0" err="1"/>
              <a:t>ließ</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lag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a:t>
            </a:r>
            <a:r>
              <a:rPr lang="en-GB" dirty="0" err="1"/>
              <a:t>dachte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6. </a:t>
            </a:r>
            <a:r>
              <a:rPr lang="en-GB" dirty="0" err="1"/>
              <a:t>zog</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7. </a:t>
            </a:r>
            <a:r>
              <a:rPr lang="en-GB" dirty="0" err="1"/>
              <a:t>saß</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 </a:t>
            </a:r>
            <a:r>
              <a:rPr lang="en-GB" dirty="0" err="1"/>
              <a:t>entschied</a:t>
            </a:r>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34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Foundation</a:t>
            </a:r>
          </a:p>
          <a:p>
            <a:r>
              <a:rPr lang="en-GB" b="1" dirty="0"/>
              <a:t>Timing: </a:t>
            </a:r>
            <a:r>
              <a:rPr lang="en-GB" b="0" dirty="0"/>
              <a:t>5 minutes</a:t>
            </a:r>
          </a:p>
          <a:p>
            <a:endParaRPr lang="en-GB" b="0" dirty="0"/>
          </a:p>
          <a:p>
            <a:r>
              <a:rPr lang="en-GB" b="1" dirty="0"/>
              <a:t>Aim: </a:t>
            </a:r>
            <a:r>
              <a:rPr lang="en-GB" b="0" dirty="0"/>
              <a:t>to revise some of this week’s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 getan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2. gebracht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3. gedacht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4. gezogen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5. gewusst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200" dirty="0">
                <a:solidFill>
                  <a:srgbClr val="1F4E79"/>
                </a:solidFill>
                <a:effectLst/>
                <a:highlight>
                  <a:srgbClr val="FFFF00"/>
                </a:highlight>
                <a:latin typeface="Century Gothic" panose="020B0502020202020204" pitchFamily="34" charset="0"/>
                <a:ea typeface="Calibri" panose="020F0502020204030204" pitchFamily="34" charset="0"/>
                <a:cs typeface="Times New Roman" panose="02020603050405020304" pitchFamily="18" charset="0"/>
              </a:rPr>
              <a:t>6. genannt</a:t>
            </a:r>
            <a:endParaRPr lang="en-GB" b="0" dirty="0"/>
          </a:p>
          <a:p>
            <a:r>
              <a:rPr lang="en-GB" b="1" dirty="0"/>
              <a:t>Note: </a:t>
            </a:r>
            <a:r>
              <a:rPr lang="en-GB" b="0" dirty="0"/>
              <a:t>In mixed-tier classes this activity can be used as a handout for foundation students while higher students complete the vocab exercise on the previous slide.</a:t>
            </a:r>
          </a:p>
          <a:p>
            <a:endParaRPr lang="en-GB" b="0" dirty="0"/>
          </a:p>
          <a:p>
            <a:r>
              <a:rPr lang="en-GB" b="1" dirty="0"/>
              <a:t>Procedure: </a:t>
            </a:r>
          </a:p>
          <a:p>
            <a:pPr marL="228600" indent="-228600">
              <a:buAutoNum type="arabicPeriod"/>
            </a:pPr>
            <a:r>
              <a:rPr lang="en-GB" b="0" dirty="0"/>
              <a:t>Students translate the past participles into German.</a:t>
            </a:r>
          </a:p>
          <a:p>
            <a:pPr marL="228600" indent="-228600">
              <a:buAutoNum type="arabicPeriod"/>
            </a:pPr>
            <a:r>
              <a:rPr lang="en-GB" b="0" dirty="0"/>
              <a:t>Click to reveal answers.</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9625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8 minutes (2 slides)</a:t>
            </a:r>
            <a:br>
              <a:rPr lang="en-GB" sz="1200" dirty="0"/>
            </a:br>
            <a:br>
              <a:rPr lang="en-GB" sz="1200" b="1" dirty="0"/>
            </a:br>
            <a:r>
              <a:rPr lang="en-GB" sz="1200" b="1" dirty="0"/>
              <a:t>Aim: </a:t>
            </a:r>
            <a:r>
              <a:rPr lang="en-GB" sz="1200" b="0" dirty="0"/>
              <a:t>to practise listening to and speaking soft and hard [</a:t>
            </a:r>
            <a:r>
              <a:rPr lang="en-GB" sz="1200" b="0" dirty="0" err="1"/>
              <a:t>ch</a:t>
            </a:r>
            <a:r>
              <a:rPr lang="en-GB" sz="1200" b="0" dirty="0"/>
              <a:t>].</a:t>
            </a:r>
            <a:br>
              <a:rPr lang="en-GB" sz="1200" dirty="0"/>
            </a:br>
            <a:br>
              <a:rPr lang="en-GB" sz="1200" dirty="0"/>
            </a:br>
            <a:r>
              <a:rPr lang="en-GB" sz="1200"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Students read the first paragraph of each slide to themselves for background knowledge.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Students work in pairs. Student B turns away from the board. Click to revel the yellow box. Student A reads the text to student B, paying particular attention to their pronunciation of the words in bold. Student B notes down any words they hear that contain [</a:t>
            </a:r>
            <a:r>
              <a:rPr lang="en-GB" sz="1200" b="0" dirty="0" err="1"/>
              <a:t>ch</a:t>
            </a:r>
            <a:r>
              <a:rPr lang="en-GB" sz="1200" b="0" dirty="0"/>
              <a:t>] and whether it is soft or hard. Student B then turns back to face the board to check their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Click the gold text box to hear the text pronounced.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t>Click to reveal the following slide. Students repeat steps one and two, but swap roles for step two.  </a:t>
            </a:r>
          </a:p>
          <a:p>
            <a:endParaRPr lang="en-GB" dirty="0"/>
          </a:p>
          <a:p>
            <a:r>
              <a:rPr lang="en-GB" dirty="0"/>
              <a:t>Angela Merkel: By © </a:t>
            </a:r>
            <a:r>
              <a:rPr lang="en-GB" dirty="0" err="1"/>
              <a:t>Raimond</a:t>
            </a:r>
            <a:r>
              <a:rPr lang="en-GB" dirty="0"/>
              <a:t> </a:t>
            </a:r>
            <a:r>
              <a:rPr lang="en-GB" dirty="0" err="1"/>
              <a:t>Spekking</a:t>
            </a:r>
            <a:r>
              <a:rPr lang="en-GB" dirty="0"/>
              <a:t> / CC BY-SA 4.0 (via Wikimedia Commons), CC BY-SA 4.0, https://commons.wikimedia.org/w/index.php?curid=96378820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Syrer</a:t>
            </a:r>
            <a:r>
              <a:rPr lang="en-GB" baseline="0" dirty="0"/>
              <a:t> [4860] </a:t>
            </a:r>
            <a:r>
              <a:rPr lang="en-GB" sz="1200" dirty="0" err="1"/>
              <a:t>Flüchtling</a:t>
            </a:r>
            <a:r>
              <a:rPr lang="en-GB" baseline="0" dirty="0"/>
              <a:t> [410]</a:t>
            </a:r>
            <a:br>
              <a:rPr lang="en-GB" baseline="0" dirty="0"/>
            </a:br>
            <a:r>
              <a:rPr lang="en-GB" i="1" dirty="0"/>
              <a:t>Source:  Jones, R.L. &amp; </a:t>
            </a:r>
            <a:r>
              <a:rPr lang="en-GB" i="1" dirty="0" err="1"/>
              <a:t>Tschirner</a:t>
            </a:r>
            <a:r>
              <a:rPr lang="en-GB" i="1" dirty="0"/>
              <a:t>, E. (2019). A frequency dictionary of German: core vocabulary for learners. Routledge </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69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[2/2]</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unknown words (1 is the most frequent word in German): </a:t>
            </a:r>
            <a:br>
              <a:rPr lang="en-GB" baseline="0" dirty="0"/>
            </a:br>
            <a:r>
              <a:rPr lang="en-GB" baseline="0" dirty="0" err="1"/>
              <a:t>Syrer</a:t>
            </a:r>
            <a:r>
              <a:rPr lang="en-GB" baseline="0" dirty="0"/>
              <a:t> [4860] </a:t>
            </a:r>
            <a:r>
              <a:rPr lang="en-GB" sz="1200" dirty="0" err="1"/>
              <a:t>gespalten</a:t>
            </a:r>
            <a:r>
              <a:rPr lang="en-GB" baseline="0" dirty="0"/>
              <a:t> [&gt;5000]</a:t>
            </a:r>
            <a:br>
              <a:rPr lang="en-GB" baseline="0" dirty="0"/>
            </a:br>
            <a:r>
              <a:rPr lang="en-GB" i="1" dirty="0"/>
              <a:t>Source:  Jones, R.L. &amp; </a:t>
            </a:r>
            <a:r>
              <a:rPr lang="en-GB" i="1" dirty="0" err="1"/>
              <a:t>Tschirner</a:t>
            </a:r>
            <a:r>
              <a:rPr lang="en-GB" i="1" dirty="0"/>
              <a:t>, E. (2019). A frequency dictionary of German: core vocabulary for learners. Routledge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057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4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1" dirty="0"/>
            </a:br>
            <a:r>
              <a:rPr lang="en-GB" sz="1200" b="1" dirty="0"/>
              <a:t>Aim: </a:t>
            </a:r>
            <a:r>
              <a:rPr lang="en-GB" sz="1200" b="0" dirty="0"/>
              <a:t>to quickly recap the two English translations of the German perfect tense.</a:t>
            </a:r>
            <a:br>
              <a:rPr lang="en-GB" sz="1200" dirty="0"/>
            </a:br>
            <a:br>
              <a:rPr lang="en-GB" sz="1200" dirty="0"/>
            </a:br>
            <a:r>
              <a:rPr lang="en-GB" sz="1200" b="1" dirty="0"/>
              <a:t>Procedure:</a:t>
            </a:r>
          </a:p>
          <a:p>
            <a:pPr marL="228600" indent="-228600">
              <a:buAutoNum type="arabicPeriod"/>
            </a:pPr>
            <a:r>
              <a:rPr lang="en-GB" dirty="0"/>
              <a:t>Students read the quick reminder.</a:t>
            </a:r>
          </a:p>
          <a:p>
            <a:pPr marL="228600" indent="-228600">
              <a:buAutoNum type="arabicPeriod"/>
            </a:pPr>
            <a:r>
              <a:rPr lang="en-GB" dirty="0"/>
              <a:t>Ask students to suggest translations for the two German sentences, chorally.</a:t>
            </a:r>
          </a:p>
          <a:p>
            <a:pPr marL="228600" indent="-228600">
              <a:buAutoNum type="arabicPeriod"/>
            </a:pPr>
            <a:r>
              <a:rPr lang="en-GB" dirty="0"/>
              <a:t>Click to reveal the answers and callouts explaining why each translation has been used.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652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F+H</a:t>
            </a:r>
            <a:br>
              <a:rPr lang="en-GB" sz="1200" b="1" dirty="0"/>
            </a:br>
            <a:r>
              <a:rPr lang="en-GB" sz="1200" b="1" dirty="0"/>
              <a:t>Timing: </a:t>
            </a:r>
            <a:r>
              <a:rPr lang="en-GB" sz="1200" b="0" dirty="0"/>
              <a:t>10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1" dirty="0"/>
            </a:br>
            <a:r>
              <a:rPr lang="en-GB" sz="1200" b="1" dirty="0"/>
              <a:t>Aim: </a:t>
            </a:r>
            <a:r>
              <a:rPr lang="en-GB" sz="1200" b="0" dirty="0"/>
              <a:t>to practise the two English translations of the German perfect tense.</a:t>
            </a:r>
            <a:br>
              <a:rPr lang="en-GB" sz="1200" dirty="0"/>
            </a:br>
            <a:br>
              <a:rPr lang="en-GB" sz="1200" dirty="0"/>
            </a:br>
            <a:r>
              <a:rPr lang="en-GB" sz="1200" b="1" dirty="0"/>
              <a:t>Procedure:</a:t>
            </a:r>
          </a:p>
          <a:p>
            <a:pPr marL="228600" indent="-228600">
              <a:buAutoNum type="arabicPeriod"/>
            </a:pPr>
            <a:r>
              <a:rPr lang="en-GB" dirty="0"/>
              <a:t>Click to reveal the first sentence. Students chorally translate the sentence to English and then decide whether they have translated the sentence as ‘did’ or ‘have done’. </a:t>
            </a:r>
          </a:p>
          <a:p>
            <a:pPr marL="228600" indent="-228600">
              <a:buAutoNum type="arabicPeriod"/>
            </a:pPr>
            <a:r>
              <a:rPr lang="en-GB" dirty="0"/>
              <a:t>Click to reveal the answer.</a:t>
            </a:r>
          </a:p>
          <a:p>
            <a:pPr marL="228600" indent="-228600">
              <a:buAutoNum type="arabicPeriod"/>
            </a:pPr>
            <a:r>
              <a:rPr lang="en-GB" dirty="0"/>
              <a:t>Click to reveal the next sentence and repeat steps one and two.</a:t>
            </a:r>
          </a:p>
          <a:p>
            <a:pPr marL="0" indent="0">
              <a:buNone/>
            </a:pPr>
            <a:endParaRPr lang="en-GB" dirty="0"/>
          </a:p>
          <a:p>
            <a:pPr marL="0" indent="0">
              <a:buNone/>
            </a:pPr>
            <a:r>
              <a:rPr lang="en-GB" b="1" dirty="0"/>
              <a:t>Note</a:t>
            </a:r>
            <a:r>
              <a:rPr lang="en-GB" dirty="0"/>
              <a:t>:</a:t>
            </a:r>
            <a:br>
              <a:rPr lang="en-GB" dirty="0"/>
            </a:br>
            <a:r>
              <a:rPr lang="en-GB" dirty="0"/>
              <a:t>We begin with the sentences that have adverbial time phrases that strongly suggest the correct English tense.</a:t>
            </a:r>
            <a:br>
              <a:rPr lang="en-GB" dirty="0"/>
            </a:br>
            <a:r>
              <a:rPr lang="en-GB" dirty="0"/>
              <a:t>The final three sentences have no time indicator, and students need prompting to consider / refer back to the context for a ‘best fit’.</a:t>
            </a:r>
            <a:br>
              <a:rPr lang="en-GB" dirty="0"/>
            </a:br>
            <a:r>
              <a:rPr lang="en-GB" dirty="0"/>
              <a:t>Without a time phrase, either translation is usually possible:</a:t>
            </a:r>
          </a:p>
          <a:p>
            <a:pPr marL="0" indent="0">
              <a:buNone/>
            </a:pPr>
            <a:r>
              <a:rPr lang="en-GB" dirty="0"/>
              <a:t>1. Wie </a:t>
            </a:r>
            <a:r>
              <a:rPr lang="en-GB" dirty="0" err="1"/>
              <a:t>viele</a:t>
            </a:r>
            <a:r>
              <a:rPr lang="en-GB" dirty="0"/>
              <a:t> </a:t>
            </a:r>
            <a:r>
              <a:rPr lang="en-GB" dirty="0" err="1"/>
              <a:t>Syrer</a:t>
            </a:r>
            <a:r>
              <a:rPr lang="en-GB" dirty="0"/>
              <a:t> hat </a:t>
            </a:r>
            <a:r>
              <a:rPr lang="en-GB" dirty="0" err="1"/>
              <a:t>sie</a:t>
            </a:r>
            <a:r>
              <a:rPr lang="en-GB" dirty="0"/>
              <a:t> </a:t>
            </a:r>
            <a:r>
              <a:rPr lang="en-GB" dirty="0" err="1"/>
              <a:t>Gefahr</a:t>
            </a:r>
            <a:r>
              <a:rPr lang="en-GB" dirty="0"/>
              <a:t>, auch </a:t>
            </a:r>
            <a:r>
              <a:rPr lang="en-GB" dirty="0" err="1"/>
              <a:t>Angriffe</a:t>
            </a:r>
            <a:r>
              <a:rPr lang="en-GB" dirty="0"/>
              <a:t>, </a:t>
            </a:r>
            <a:r>
              <a:rPr lang="en-GB" dirty="0" err="1"/>
              <a:t>erlebt</a:t>
            </a:r>
            <a:r>
              <a:rPr lang="en-GB" dirty="0"/>
              <a:t>. (Like many Syrians, she (has) experienced danger, even/also attacks).  The choice here depends on whether we choose to emphasise that this happened but is completely over (simple past) or whether it is still something that has an ongoing effect on her life (present perfect).</a:t>
            </a:r>
            <a:br>
              <a:rPr lang="en-GB" dirty="0"/>
            </a:br>
            <a:r>
              <a:rPr lang="en-GB" dirty="0"/>
              <a:t>2. Aber in Berlin hat </a:t>
            </a:r>
            <a:r>
              <a:rPr lang="en-GB" dirty="0" err="1"/>
              <a:t>sie</a:t>
            </a:r>
            <a:r>
              <a:rPr lang="en-GB" dirty="0"/>
              <a:t> </a:t>
            </a:r>
            <a:r>
              <a:rPr lang="en-GB" dirty="0" err="1"/>
              <a:t>immer</a:t>
            </a:r>
            <a:r>
              <a:rPr lang="en-GB" dirty="0"/>
              <a:t> in </a:t>
            </a:r>
            <a:r>
              <a:rPr lang="en-GB" dirty="0" err="1"/>
              <a:t>Sicherheit</a:t>
            </a:r>
            <a:r>
              <a:rPr lang="en-GB" dirty="0"/>
              <a:t> </a:t>
            </a:r>
            <a:r>
              <a:rPr lang="en-GB" dirty="0" err="1"/>
              <a:t>gelebt</a:t>
            </a:r>
            <a:r>
              <a:rPr lang="en-GB" dirty="0"/>
              <a:t>. (But in Berlin she (has) always lived in safety).  If this were the biography of someone who had either since died or moved to a different city now, then we would prefer the simple past here, but given that she is still living in Berlin now, we prefer the present perfect.</a:t>
            </a:r>
            <a:br>
              <a:rPr lang="en-GB" dirty="0"/>
            </a:br>
            <a:r>
              <a:rPr lang="en-GB" dirty="0"/>
              <a:t>3. </a:t>
            </a:r>
            <a:r>
              <a:rPr lang="en-GB" dirty="0" err="1"/>
              <a:t>Wir</a:t>
            </a:r>
            <a:r>
              <a:rPr lang="en-GB" dirty="0"/>
              <a:t> </a:t>
            </a:r>
            <a:r>
              <a:rPr lang="en-GB" dirty="0" err="1"/>
              <a:t>schaffen</a:t>
            </a:r>
            <a:r>
              <a:rPr lang="en-GB" dirty="0"/>
              <a:t> das!, hat </a:t>
            </a:r>
            <a:r>
              <a:rPr lang="en-GB" dirty="0" err="1"/>
              <a:t>sie</a:t>
            </a:r>
            <a:r>
              <a:rPr lang="en-GB" dirty="0"/>
              <a:t> </a:t>
            </a:r>
            <a:r>
              <a:rPr lang="en-GB" dirty="0" err="1"/>
              <a:t>gesagt</a:t>
            </a:r>
            <a:r>
              <a:rPr lang="en-GB" dirty="0"/>
              <a:t> and </a:t>
            </a:r>
            <a:r>
              <a:rPr lang="en-GB" dirty="0" err="1"/>
              <a:t>gedacht</a:t>
            </a:r>
            <a:r>
              <a:rPr lang="en-GB" dirty="0"/>
              <a:t>.  (Even without a time phrase here, the fact that it is an utterance – we’ll do this! – suggests that it was said once and thought once, so we prefer the simple past here.  However, in a different context, and the addition of ‘</a:t>
            </a:r>
            <a:r>
              <a:rPr lang="en-GB" dirty="0" err="1"/>
              <a:t>immer</a:t>
            </a:r>
            <a:r>
              <a:rPr lang="en-GB" dirty="0"/>
              <a:t>’ it would be possible to translate it ‘’We’ll do this!” she has always said and thought.</a:t>
            </a: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351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1129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0142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402758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154158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3281962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3147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3182990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06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5537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007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02939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314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449434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323014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78549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597706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3721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322740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1023368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600275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427457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140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2091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19013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76229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94395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939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14610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1115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752601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image" Target="../media/image6.png"/><Relationship Id="rId7" Type="http://schemas.openxmlformats.org/officeDocument/2006/relationships/audio" Target="../media/audio4.wav"/><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audio" Target="../media/audio3.wav"/><Relationship Id="rId11" Type="http://schemas.openxmlformats.org/officeDocument/2006/relationships/image" Target="../media/image9.png"/><Relationship Id="rId5" Type="http://schemas.openxmlformats.org/officeDocument/2006/relationships/audio" Target="../media/audio2.wav"/><Relationship Id="rId10" Type="http://schemas.openxmlformats.org/officeDocument/2006/relationships/image" Target="../media/image8.gif"/><Relationship Id="rId4" Type="http://schemas.openxmlformats.org/officeDocument/2006/relationships/audio" Target="../media/audio1.wav"/><Relationship Id="rId9"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6.wav"/><Relationship Id="rId7" Type="http://schemas.openxmlformats.org/officeDocument/2006/relationships/audio" Target="../media/audio10.wav"/><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_rels/slide4.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12.wav"/><Relationship Id="rId7" Type="http://schemas.openxmlformats.org/officeDocument/2006/relationships/audio" Target="../media/audio16.wav"/><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audio" Target="../media/audio15.wav"/><Relationship Id="rId5" Type="http://schemas.openxmlformats.org/officeDocument/2006/relationships/audio" Target="../media/audio14.wav"/><Relationship Id="rId10" Type="http://schemas.openxmlformats.org/officeDocument/2006/relationships/audio" Target="../media/audio19.wav"/><Relationship Id="rId4" Type="http://schemas.openxmlformats.org/officeDocument/2006/relationships/audio" Target="../media/audio13.wav"/><Relationship Id="rId9" Type="http://schemas.openxmlformats.org/officeDocument/2006/relationships/audio" Target="../media/audio18.wav"/></Relationships>
</file>

<file path=ppt/slides/_rels/slide5.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6.wav"/><Relationship Id="rId7"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88EB18-745E-499E-7142-43FCE5537547}"/>
              </a:ext>
            </a:extLst>
          </p:cNvPr>
          <p:cNvSpPr>
            <a:spLocks noGrp="1"/>
          </p:cNvSpPr>
          <p:nvPr>
            <p:ph type="body" sz="quarter" idx="12"/>
          </p:nvPr>
        </p:nvSpPr>
        <p:spPr/>
        <p:txBody>
          <a:bodyPr>
            <a:normAutofit fontScale="62500" lnSpcReduction="20000"/>
          </a:bodyPr>
          <a:lstStyle/>
          <a:p>
            <a:r>
              <a:rPr lang="en-GB" sz="2400" dirty="0"/>
              <a:t>Charlotte Moss / Janine Turner</a:t>
            </a:r>
          </a:p>
          <a:p>
            <a:pPr rtl="0">
              <a:lnSpc>
                <a:spcPct val="120000"/>
              </a:lnSpc>
              <a:spcBef>
                <a:spcPts val="0"/>
              </a:spcBef>
              <a:spcAft>
                <a:spcPts val="0"/>
              </a:spcAft>
            </a:pPr>
            <a:endParaRPr lang="en-GB" sz="2400" b="0" dirty="0">
              <a:effectLst/>
            </a:endParaRPr>
          </a:p>
          <a:p>
            <a:pPr rtl="0">
              <a:lnSpc>
                <a:spcPct val="120000"/>
              </a:lnSpc>
              <a:spcBef>
                <a:spcPts val="0"/>
              </a:spcBef>
              <a:spcAft>
                <a:spcPts val="0"/>
              </a:spcAft>
            </a:pPr>
            <a:r>
              <a:rPr lang="en-GB" sz="2400" b="0" dirty="0">
                <a:effectLst/>
              </a:rPr>
              <a:t>Artwork: Steve Clarke</a:t>
            </a:r>
          </a:p>
          <a:p>
            <a:pPr rtl="0">
              <a:lnSpc>
                <a:spcPct val="120000"/>
              </a:lnSpc>
              <a:spcBef>
                <a:spcPts val="0"/>
              </a:spcBef>
              <a:spcAft>
                <a:spcPts val="0"/>
              </a:spcAft>
            </a:pPr>
            <a:r>
              <a:rPr lang="en-GB" sz="2400" b="0" dirty="0">
                <a:effectLst/>
              </a:rPr>
              <a:t>Date updated</a:t>
            </a:r>
            <a:r>
              <a:rPr lang="en-GB" sz="2400" b="0">
                <a:effectLst/>
              </a:rPr>
              <a:t>: 15/2/2023</a:t>
            </a:r>
            <a:endParaRPr lang="en-GB" sz="2400" b="0" dirty="0">
              <a:effectLst/>
            </a:endParaRPr>
          </a:p>
          <a:p>
            <a:endParaRPr lang="en-GB" dirty="0"/>
          </a:p>
        </p:txBody>
      </p:sp>
      <p:sp>
        <p:nvSpPr>
          <p:cNvPr id="4" name="Text Placeholder 3">
            <a:extLst>
              <a:ext uri="{FF2B5EF4-FFF2-40B4-BE49-F238E27FC236}">
                <a16:creationId xmlns:a16="http://schemas.microsoft.com/office/drawing/2014/main" id="{9FB9DC26-DFA7-29C3-84D9-048BD867BF6D}"/>
              </a:ext>
            </a:extLst>
          </p:cNvPr>
          <p:cNvSpPr>
            <a:spLocks noGrp="1"/>
          </p:cNvSpPr>
          <p:nvPr>
            <p:ph type="body" sz="quarter" idx="14"/>
          </p:nvPr>
        </p:nvSpPr>
        <p:spPr>
          <a:xfrm>
            <a:off x="363538" y="1952624"/>
            <a:ext cx="6640512" cy="1476375"/>
          </a:xfrm>
        </p:spPr>
        <p:txBody>
          <a:bodyPr>
            <a:normAutofit/>
          </a:bodyPr>
          <a:lstStyle/>
          <a:p>
            <a:r>
              <a:rPr lang="en-GB" sz="5000" dirty="0" err="1"/>
              <a:t>Identität</a:t>
            </a:r>
            <a:endParaRPr lang="en-GB" sz="5000" dirty="0"/>
          </a:p>
          <a:p>
            <a:r>
              <a:rPr lang="en-GB" sz="3200" b="0" dirty="0" err="1"/>
              <a:t>Syrer</a:t>
            </a:r>
            <a:r>
              <a:rPr lang="en-GB" sz="3200" b="0" dirty="0"/>
              <a:t> in Deutschland</a:t>
            </a:r>
          </a:p>
        </p:txBody>
      </p:sp>
      <p:sp>
        <p:nvSpPr>
          <p:cNvPr id="11" name="Text Placeholder 2">
            <a:extLst>
              <a:ext uri="{FF2B5EF4-FFF2-40B4-BE49-F238E27FC236}">
                <a16:creationId xmlns:a16="http://schemas.microsoft.com/office/drawing/2014/main" id="{1B39CD47-B51A-6B76-8CD2-9DD9AD8D1247}"/>
              </a:ext>
            </a:extLst>
          </p:cNvPr>
          <p:cNvSpPr>
            <a:spLocks noGrp="1"/>
          </p:cNvSpPr>
          <p:nvPr>
            <p:ph type="body" sz="quarter" idx="13"/>
          </p:nvPr>
        </p:nvSpPr>
        <p:spPr>
          <a:xfrm>
            <a:off x="363538" y="3429000"/>
            <a:ext cx="4864546" cy="479394"/>
          </a:xfrm>
        </p:spPr>
        <p:txBody>
          <a:bodyPr>
            <a:normAutofit fontScale="92500"/>
          </a:bodyPr>
          <a:lstStyle/>
          <a:p>
            <a:pPr marL="0" lvl="0" indent="0" algn="l" rtl="0">
              <a:lnSpc>
                <a:spcPct val="90000"/>
              </a:lnSpc>
              <a:spcBef>
                <a:spcPts val="0"/>
              </a:spcBef>
              <a:spcAft>
                <a:spcPts val="0"/>
              </a:spcAft>
              <a:buClr>
                <a:schemeClr val="lt1"/>
              </a:buClr>
              <a:buSzPts val="2400"/>
              <a:buNone/>
            </a:pPr>
            <a:r>
              <a:rPr lang="en-GB" dirty="0"/>
              <a:t>Year 10 Term 1.1 Week 6 Lesson 1</a:t>
            </a:r>
          </a:p>
        </p:txBody>
      </p:sp>
    </p:spTree>
    <p:extLst>
      <p:ext uri="{BB962C8B-B14F-4D97-AF65-F5344CB8AC3E}">
        <p14:creationId xmlns:p14="http://schemas.microsoft.com/office/powerpoint/2010/main" val="333638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8E48-AEA2-FA6B-97A6-F9EE423AFF5F}"/>
              </a:ext>
            </a:extLst>
          </p:cNvPr>
          <p:cNvSpPr>
            <a:spLocks noGrp="1"/>
          </p:cNvSpPr>
          <p:nvPr>
            <p:ph type="title"/>
          </p:nvPr>
        </p:nvSpPr>
        <p:spPr>
          <a:xfrm>
            <a:off x="0" y="213557"/>
            <a:ext cx="3353693" cy="647577"/>
          </a:xfrm>
        </p:spPr>
        <p:txBody>
          <a:bodyPr/>
          <a:lstStyle/>
          <a:p>
            <a:r>
              <a:rPr lang="en-GB" dirty="0"/>
              <a:t>Firas </a:t>
            </a:r>
            <a:r>
              <a:rPr lang="en-GB" dirty="0" err="1"/>
              <a:t>Alshater</a:t>
            </a:r>
            <a:endParaRPr lang="en-GB" dirty="0"/>
          </a:p>
        </p:txBody>
      </p:sp>
      <p:sp>
        <p:nvSpPr>
          <p:cNvPr id="3" name="Text Placeholder 2">
            <a:extLst>
              <a:ext uri="{FF2B5EF4-FFF2-40B4-BE49-F238E27FC236}">
                <a16:creationId xmlns:a16="http://schemas.microsoft.com/office/drawing/2014/main" id="{6A4BEA25-917C-958E-ECA8-41509EA9E457}"/>
              </a:ext>
            </a:extLst>
          </p:cNvPr>
          <p:cNvSpPr>
            <a:spLocks noGrp="1"/>
          </p:cNvSpPr>
          <p:nvPr>
            <p:ph type="body" sz="quarter" idx="10"/>
          </p:nvPr>
        </p:nvSpPr>
        <p:spPr>
          <a:xfrm>
            <a:off x="230894" y="931749"/>
            <a:ext cx="11927274" cy="890200"/>
          </a:xfrm>
        </p:spPr>
        <p:txBody>
          <a:bodyPr>
            <a:normAutofit/>
          </a:bodyPr>
          <a:lstStyle/>
          <a:p>
            <a:r>
              <a:rPr lang="en-GB" dirty="0"/>
              <a:t>Firas </a:t>
            </a:r>
            <a:r>
              <a:rPr lang="en-GB" dirty="0" err="1"/>
              <a:t>Alshater</a:t>
            </a:r>
            <a:r>
              <a:rPr lang="en-GB" dirty="0"/>
              <a:t> </a:t>
            </a:r>
            <a:r>
              <a:rPr lang="en-GB" dirty="0" err="1"/>
              <a:t>ist</a:t>
            </a:r>
            <a:r>
              <a:rPr lang="en-GB" dirty="0"/>
              <a: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Syrier. Lies seine Geschichte und schreib die richtigen Verben auf. </a:t>
            </a:r>
            <a:endParaRPr lang="en-GB" dirty="0"/>
          </a:p>
        </p:txBody>
      </p:sp>
      <p:sp>
        <p:nvSpPr>
          <p:cNvPr id="7" name="Rectangle: Rounded Corners 6">
            <a:extLst>
              <a:ext uri="{FF2B5EF4-FFF2-40B4-BE49-F238E27FC236}">
                <a16:creationId xmlns:a16="http://schemas.microsoft.com/office/drawing/2014/main" id="{3E6E66A3-C985-7B27-8094-5E5AC17F5E22}"/>
              </a:ext>
            </a:extLst>
          </p:cNvPr>
          <p:cNvSpPr/>
          <p:nvPr/>
        </p:nvSpPr>
        <p:spPr>
          <a:xfrm>
            <a:off x="304800" y="5844207"/>
            <a:ext cx="1217198"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lieben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46A14BBF-198A-2704-8F07-9A255BF2B536}"/>
              </a:ext>
            </a:extLst>
          </p:cNvPr>
          <p:cNvSpPr/>
          <p:nvPr/>
        </p:nvSpPr>
        <p:spPr>
          <a:xfrm>
            <a:off x="9330083" y="5844207"/>
            <a:ext cx="1278838"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leben</a:t>
            </a:r>
          </a:p>
        </p:txBody>
      </p:sp>
      <p:sp>
        <p:nvSpPr>
          <p:cNvPr id="9" name="Rectangle: Rounded Corners 8">
            <a:extLst>
              <a:ext uri="{FF2B5EF4-FFF2-40B4-BE49-F238E27FC236}">
                <a16:creationId xmlns:a16="http://schemas.microsoft.com/office/drawing/2014/main" id="{EFC1267B-E4B3-54E7-7D2D-65D99CB00ECB}"/>
              </a:ext>
            </a:extLst>
          </p:cNvPr>
          <p:cNvSpPr/>
          <p:nvPr/>
        </p:nvSpPr>
        <p:spPr>
          <a:xfrm>
            <a:off x="7593602" y="5844207"/>
            <a:ext cx="1641267"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machen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id="{E365B1A6-074A-5698-2037-935CAEDD9378}"/>
              </a:ext>
            </a:extLst>
          </p:cNvPr>
          <p:cNvSpPr/>
          <p:nvPr/>
        </p:nvSpPr>
        <p:spPr>
          <a:xfrm>
            <a:off x="1617212" y="5844207"/>
            <a:ext cx="1641267"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studieren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0">
            <a:extLst>
              <a:ext uri="{FF2B5EF4-FFF2-40B4-BE49-F238E27FC236}">
                <a16:creationId xmlns:a16="http://schemas.microsoft.com/office/drawing/2014/main" id="{C376A2E2-2EFC-3F26-CE9D-3E5D8FA7CE2D}"/>
              </a:ext>
            </a:extLst>
          </p:cNvPr>
          <p:cNvSpPr/>
          <p:nvPr/>
        </p:nvSpPr>
        <p:spPr>
          <a:xfrm>
            <a:off x="4807252" y="5844207"/>
            <a:ext cx="1358345"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denken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3115CFF7-E3C1-D52A-5018-361098F7785A}"/>
              </a:ext>
            </a:extLst>
          </p:cNvPr>
          <p:cNvSpPr/>
          <p:nvPr/>
        </p:nvSpPr>
        <p:spPr>
          <a:xfrm>
            <a:off x="10704132" y="5844207"/>
            <a:ext cx="1217199"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wissen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EB0A50D7-4521-64FB-A934-2D9E4312C87F}"/>
              </a:ext>
            </a:extLst>
          </p:cNvPr>
          <p:cNvSpPr/>
          <p:nvPr/>
        </p:nvSpPr>
        <p:spPr>
          <a:xfrm>
            <a:off x="3353693" y="5844207"/>
            <a:ext cx="1358345"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kaufen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E009978C-8AE2-290D-117F-30F873230889}"/>
              </a:ext>
            </a:extLst>
          </p:cNvPr>
          <p:cNvSpPr/>
          <p:nvPr/>
        </p:nvSpPr>
        <p:spPr>
          <a:xfrm>
            <a:off x="6260811" y="5844207"/>
            <a:ext cx="1237577" cy="445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ziehen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TextBox 14">
            <a:extLst>
              <a:ext uri="{FF2B5EF4-FFF2-40B4-BE49-F238E27FC236}">
                <a16:creationId xmlns:a16="http://schemas.microsoft.com/office/drawing/2014/main" id="{E6F2D341-6404-3D65-32B8-137C0B3FC811}"/>
              </a:ext>
            </a:extLst>
          </p:cNvPr>
          <p:cNvSpPr txBox="1"/>
          <p:nvPr/>
        </p:nvSpPr>
        <p:spPr>
          <a:xfrm>
            <a:off x="329425" y="1835131"/>
            <a:ext cx="11730212" cy="3785652"/>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Firas Alshater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lebt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in Berlin, wo er Filme macht. Firas ist Syrier* und junge Deutsche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lieben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ihn. Firas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macht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t>
            </a:r>
            <a:r>
              <a:rPr kumimoji="0" lang="de-DE" sz="2400" b="0" i="0" u="none" strike="noStrike" kern="1200" cap="none" spc="0" normalizeH="0" baseline="0" noProof="0" dirty="0" err="1">
                <a:ln>
                  <a:noFill/>
                </a:ln>
                <a:solidFill>
                  <a:srgbClr val="525050"/>
                </a:solidFill>
                <a:effectLst/>
                <a:uLnTx/>
                <a:uFillTx/>
                <a:latin typeface="Century Gothic"/>
                <a:ea typeface="+mn-ea"/>
                <a:cs typeface="+mn-cs"/>
              </a:rPr>
              <a:t>Youtube</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-Comedy durch die Augen von einem politischen Flüchtling*.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In seiner Heimatstadt, Damaskus, hat Firas einige Jahre lang Theater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studiert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dann hat er sein eigenes Filmunternehmen entwickelt. Firas hat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gedacht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er kann seine politischen Meinungen durch Film aussprechen. Er hat zum Beispiel den Diktator Baschar al-Assad gefilmt. Firas hat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gewusst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wie gefährlich das war.  Die Folge? Firas musste einige Monate im Gefängnis* verbringen. Seine Familie hat oft seine Freiheit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gekauft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Bis 2013. Dann hat ein Projekt ihn nach Deutschland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gezogen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16" name="Rectangle: Rounded Corners 15">
            <a:extLst>
              <a:ext uri="{FF2B5EF4-FFF2-40B4-BE49-F238E27FC236}">
                <a16:creationId xmlns:a16="http://schemas.microsoft.com/office/drawing/2014/main" id="{2810BC4C-058E-F835-5CB0-CCD9C3DE8C07}"/>
              </a:ext>
            </a:extLst>
          </p:cNvPr>
          <p:cNvSpPr/>
          <p:nvPr/>
        </p:nvSpPr>
        <p:spPr>
          <a:xfrm>
            <a:off x="9932670" y="83797"/>
            <a:ext cx="2109932" cy="3545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r>
              <a:rPr lang="en-GB" dirty="0">
                <a:solidFill>
                  <a:srgbClr val="3D3C3C"/>
                </a:solidFill>
                <a:latin typeface="Century Gothic"/>
              </a:rPr>
              <a:t> / </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4" name="Rectangle: Rounded Corners 3">
            <a:extLst>
              <a:ext uri="{FF2B5EF4-FFF2-40B4-BE49-F238E27FC236}">
                <a16:creationId xmlns:a16="http://schemas.microsoft.com/office/drawing/2014/main" id="{73DE69A2-65A9-D026-34E1-AC2B8931685E}"/>
              </a:ext>
            </a:extLst>
          </p:cNvPr>
          <p:cNvSpPr/>
          <p:nvPr/>
        </p:nvSpPr>
        <p:spPr>
          <a:xfrm>
            <a:off x="4823921" y="528067"/>
            <a:ext cx="7235716" cy="3545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Syrier</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Syrian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Flüchtling</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refugee |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Gefängnis</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prison</a:t>
            </a:r>
          </a:p>
        </p:txBody>
      </p:sp>
      <p:sp>
        <p:nvSpPr>
          <p:cNvPr id="20" name="Rectangle: Rounded Corners 19">
            <a:extLst>
              <a:ext uri="{FF2B5EF4-FFF2-40B4-BE49-F238E27FC236}">
                <a16:creationId xmlns:a16="http://schemas.microsoft.com/office/drawing/2014/main" id="{893A960E-4795-85D9-7252-4D29A5B692C9}"/>
              </a:ext>
            </a:extLst>
          </p:cNvPr>
          <p:cNvSpPr/>
          <p:nvPr/>
        </p:nvSpPr>
        <p:spPr>
          <a:xfrm>
            <a:off x="2343230" y="1888089"/>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1._______</a:t>
            </a:r>
          </a:p>
        </p:txBody>
      </p:sp>
      <p:sp>
        <p:nvSpPr>
          <p:cNvPr id="21" name="Rectangle: Rounded Corners 20">
            <a:extLst>
              <a:ext uri="{FF2B5EF4-FFF2-40B4-BE49-F238E27FC236}">
                <a16:creationId xmlns:a16="http://schemas.microsoft.com/office/drawing/2014/main" id="{40BAFA03-BA6F-3AEB-098F-4153FAA8309F}"/>
              </a:ext>
            </a:extLst>
          </p:cNvPr>
          <p:cNvSpPr/>
          <p:nvPr/>
        </p:nvSpPr>
        <p:spPr>
          <a:xfrm>
            <a:off x="1810926" y="2294194"/>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b="1" dirty="0">
                <a:solidFill>
                  <a:srgbClr val="3D3C3C"/>
                </a:solidFill>
              </a:rPr>
              <a:t>2._______</a:t>
            </a:r>
          </a:p>
        </p:txBody>
      </p:sp>
      <p:sp>
        <p:nvSpPr>
          <p:cNvPr id="22" name="Rectangle: Rounded Corners 21">
            <a:extLst>
              <a:ext uri="{FF2B5EF4-FFF2-40B4-BE49-F238E27FC236}">
                <a16:creationId xmlns:a16="http://schemas.microsoft.com/office/drawing/2014/main" id="{717E8B5E-3C18-56F1-D16D-61CFD919C29D}"/>
              </a:ext>
            </a:extLst>
          </p:cNvPr>
          <p:cNvSpPr/>
          <p:nvPr/>
        </p:nvSpPr>
        <p:spPr>
          <a:xfrm>
            <a:off x="4427746" y="2294484"/>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3._______</a:t>
            </a:r>
          </a:p>
        </p:txBody>
      </p:sp>
      <p:sp>
        <p:nvSpPr>
          <p:cNvPr id="23" name="Rectangle: Rounded Corners 22">
            <a:extLst>
              <a:ext uri="{FF2B5EF4-FFF2-40B4-BE49-F238E27FC236}">
                <a16:creationId xmlns:a16="http://schemas.microsoft.com/office/drawing/2014/main" id="{DBACD2B2-1D94-6B60-474B-28154D3EA85E}"/>
              </a:ext>
            </a:extLst>
          </p:cNvPr>
          <p:cNvSpPr/>
          <p:nvPr/>
        </p:nvSpPr>
        <p:spPr>
          <a:xfrm>
            <a:off x="10427289" y="3017888"/>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3D3C3C"/>
                </a:solidFill>
                <a:latin typeface="Century Gothic"/>
              </a:rPr>
              <a:t>4._______</a:t>
            </a:r>
            <a:endParaRPr kumimoji="0" lang="en-GB" sz="2000" b="1" i="0" u="none" strike="noStrike" kern="1200" cap="none" spc="0" normalizeH="0" baseline="0" noProof="0" dirty="0">
              <a:ln>
                <a:noFill/>
              </a:ln>
              <a:solidFill>
                <a:srgbClr val="3D3C3C"/>
              </a:solidFill>
              <a:effectLst/>
              <a:uLnTx/>
              <a:uFillTx/>
              <a:latin typeface="Century Gothic"/>
            </a:endParaRPr>
          </a:p>
        </p:txBody>
      </p:sp>
      <p:sp>
        <p:nvSpPr>
          <p:cNvPr id="24" name="Rectangle: Rounded Corners 23">
            <a:extLst>
              <a:ext uri="{FF2B5EF4-FFF2-40B4-BE49-F238E27FC236}">
                <a16:creationId xmlns:a16="http://schemas.microsoft.com/office/drawing/2014/main" id="{AD25CEB6-90C9-EE0D-CBA7-FB0B1DD40148}"/>
              </a:ext>
            </a:extLst>
          </p:cNvPr>
          <p:cNvSpPr/>
          <p:nvPr/>
        </p:nvSpPr>
        <p:spPr>
          <a:xfrm>
            <a:off x="9772650" y="3380000"/>
            <a:ext cx="1263171"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5._____</a:t>
            </a:r>
          </a:p>
        </p:txBody>
      </p:sp>
      <p:sp>
        <p:nvSpPr>
          <p:cNvPr id="25" name="Rectangle: Rounded Corners 24">
            <a:extLst>
              <a:ext uri="{FF2B5EF4-FFF2-40B4-BE49-F238E27FC236}">
                <a16:creationId xmlns:a16="http://schemas.microsoft.com/office/drawing/2014/main" id="{A7C7CE41-A08E-E84D-3BBF-2022497EB773}"/>
              </a:ext>
            </a:extLst>
          </p:cNvPr>
          <p:cNvSpPr/>
          <p:nvPr/>
        </p:nvSpPr>
        <p:spPr>
          <a:xfrm>
            <a:off x="7376007" y="4115841"/>
            <a:ext cx="1207924"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6.______</a:t>
            </a:r>
          </a:p>
        </p:txBody>
      </p:sp>
      <p:sp>
        <p:nvSpPr>
          <p:cNvPr id="26" name="Rectangle: Rounded Corners 25">
            <a:extLst>
              <a:ext uri="{FF2B5EF4-FFF2-40B4-BE49-F238E27FC236}">
                <a16:creationId xmlns:a16="http://schemas.microsoft.com/office/drawing/2014/main" id="{BA621639-8E93-5EF9-8DDA-1F341B42EA32}"/>
              </a:ext>
            </a:extLst>
          </p:cNvPr>
          <p:cNvSpPr/>
          <p:nvPr/>
        </p:nvSpPr>
        <p:spPr>
          <a:xfrm>
            <a:off x="4494995" y="4845921"/>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7._______</a:t>
            </a:r>
          </a:p>
        </p:txBody>
      </p:sp>
      <p:sp>
        <p:nvSpPr>
          <p:cNvPr id="27" name="Rectangle: Rounded Corners 26">
            <a:extLst>
              <a:ext uri="{FF2B5EF4-FFF2-40B4-BE49-F238E27FC236}">
                <a16:creationId xmlns:a16="http://schemas.microsoft.com/office/drawing/2014/main" id="{CF0A882D-78F1-42D7-2265-4F348DA043FB}"/>
              </a:ext>
            </a:extLst>
          </p:cNvPr>
          <p:cNvSpPr/>
          <p:nvPr/>
        </p:nvSpPr>
        <p:spPr>
          <a:xfrm>
            <a:off x="2343231" y="5227392"/>
            <a:ext cx="1358345"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8. ______</a:t>
            </a:r>
          </a:p>
        </p:txBody>
      </p:sp>
    </p:spTree>
    <p:extLst>
      <p:ext uri="{BB962C8B-B14F-4D97-AF65-F5344CB8AC3E}">
        <p14:creationId xmlns:p14="http://schemas.microsoft.com/office/powerpoint/2010/main" val="29664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2000" fill="hold"/>
                                        <p:tgtEl>
                                          <p:spTgt spid="8"/>
                                        </p:tgtEl>
                                        <p:attrNameLst>
                                          <p:attrName>fillcolor</p:attrName>
                                        </p:attrNameLst>
                                      </p:cBhvr>
                                      <p:to>
                                        <a:srgbClr val="D8D8D8"/>
                                      </p:to>
                                    </p:animClr>
                                    <p:set>
                                      <p:cBhvr>
                                        <p:cTn id="9" dur="2000" fill="hold"/>
                                        <p:tgtEl>
                                          <p:spTgt spid="8"/>
                                        </p:tgtEl>
                                        <p:attrNameLst>
                                          <p:attrName>fill.type</p:attrName>
                                        </p:attrNameLst>
                                      </p:cBhvr>
                                      <p:to>
                                        <p:strVal val="solid"/>
                                      </p:to>
                                    </p:set>
                                    <p:set>
                                      <p:cBhvr>
                                        <p:cTn id="10" dur="2000" fill="hold"/>
                                        <p:tgtEl>
                                          <p:spTgt spid="8"/>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par>
                                <p:cTn id="15" presetID="1" presetClass="emph" presetSubtype="2" fill="hold" nodeType="withEffect">
                                  <p:stCondLst>
                                    <p:cond delay="0"/>
                                  </p:stCondLst>
                                  <p:childTnLst>
                                    <p:animClr clrSpc="rgb" dir="cw">
                                      <p:cBhvr>
                                        <p:cTn id="16" dur="2000" fill="hold"/>
                                        <p:tgtEl>
                                          <p:spTgt spid="7"/>
                                        </p:tgtEl>
                                        <p:attrNameLst>
                                          <p:attrName>fillcolor</p:attrName>
                                        </p:attrNameLst>
                                      </p:cBhvr>
                                      <p:to>
                                        <a:srgbClr val="D8D8D8"/>
                                      </p:to>
                                    </p:animClr>
                                    <p:set>
                                      <p:cBhvr>
                                        <p:cTn id="17" dur="2000" fill="hold"/>
                                        <p:tgtEl>
                                          <p:spTgt spid="7"/>
                                        </p:tgtEl>
                                        <p:attrNameLst>
                                          <p:attrName>fill.type</p:attrName>
                                        </p:attrNameLst>
                                      </p:cBhvr>
                                      <p:to>
                                        <p:strVal val="solid"/>
                                      </p:to>
                                    </p:set>
                                    <p:set>
                                      <p:cBhvr>
                                        <p:cTn id="18" dur="2000" fill="hold"/>
                                        <p:tgtEl>
                                          <p:spTgt spid="7"/>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hidden"/>
                                      </p:to>
                                    </p:set>
                                  </p:childTnLst>
                                </p:cTn>
                              </p:par>
                              <p:par>
                                <p:cTn id="23" presetID="1" presetClass="emph" presetSubtype="2" fill="hold" nodeType="withEffect">
                                  <p:stCondLst>
                                    <p:cond delay="0"/>
                                  </p:stCondLst>
                                  <p:childTnLst>
                                    <p:animClr clrSpc="rgb" dir="cw">
                                      <p:cBhvr>
                                        <p:cTn id="24" dur="2000" fill="hold"/>
                                        <p:tgtEl>
                                          <p:spTgt spid="9"/>
                                        </p:tgtEl>
                                        <p:attrNameLst>
                                          <p:attrName>fillcolor</p:attrName>
                                        </p:attrNameLst>
                                      </p:cBhvr>
                                      <p:to>
                                        <a:srgbClr val="D8D8D8"/>
                                      </p:to>
                                    </p:animClr>
                                    <p:set>
                                      <p:cBhvr>
                                        <p:cTn id="25" dur="2000" fill="hold"/>
                                        <p:tgtEl>
                                          <p:spTgt spid="9"/>
                                        </p:tgtEl>
                                        <p:attrNameLst>
                                          <p:attrName>fill.type</p:attrName>
                                        </p:attrNameLst>
                                      </p:cBhvr>
                                      <p:to>
                                        <p:strVal val="solid"/>
                                      </p:to>
                                    </p:set>
                                    <p:set>
                                      <p:cBhvr>
                                        <p:cTn id="26" dur="2000" fill="hold"/>
                                        <p:tgtEl>
                                          <p:spTgt spid="9"/>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hidden"/>
                                      </p:to>
                                    </p:set>
                                  </p:childTnLst>
                                </p:cTn>
                              </p:par>
                              <p:par>
                                <p:cTn id="31" presetID="1" presetClass="emph" presetSubtype="2" fill="hold" nodeType="withEffect">
                                  <p:stCondLst>
                                    <p:cond delay="0"/>
                                  </p:stCondLst>
                                  <p:childTnLst>
                                    <p:animClr clrSpc="rgb" dir="cw">
                                      <p:cBhvr>
                                        <p:cTn id="32" dur="2000" fill="hold"/>
                                        <p:tgtEl>
                                          <p:spTgt spid="10"/>
                                        </p:tgtEl>
                                        <p:attrNameLst>
                                          <p:attrName>fillcolor</p:attrName>
                                        </p:attrNameLst>
                                      </p:cBhvr>
                                      <p:to>
                                        <a:srgbClr val="D8D8D8"/>
                                      </p:to>
                                    </p:animClr>
                                    <p:set>
                                      <p:cBhvr>
                                        <p:cTn id="33" dur="2000" fill="hold"/>
                                        <p:tgtEl>
                                          <p:spTgt spid="10"/>
                                        </p:tgtEl>
                                        <p:attrNameLst>
                                          <p:attrName>fill.type</p:attrName>
                                        </p:attrNameLst>
                                      </p:cBhvr>
                                      <p:to>
                                        <p:strVal val="solid"/>
                                      </p:to>
                                    </p:set>
                                    <p:set>
                                      <p:cBhvr>
                                        <p:cTn id="34" dur="2000" fill="hold"/>
                                        <p:tgtEl>
                                          <p:spTgt spid="10"/>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par>
                                <p:cTn id="39" presetID="1" presetClass="emph" presetSubtype="2" fill="hold" nodeType="withEffect">
                                  <p:stCondLst>
                                    <p:cond delay="0"/>
                                  </p:stCondLst>
                                  <p:childTnLst>
                                    <p:animClr clrSpc="rgb" dir="cw">
                                      <p:cBhvr>
                                        <p:cTn id="40" dur="2000" fill="hold"/>
                                        <p:tgtEl>
                                          <p:spTgt spid="11"/>
                                        </p:tgtEl>
                                        <p:attrNameLst>
                                          <p:attrName>fillcolor</p:attrName>
                                        </p:attrNameLst>
                                      </p:cBhvr>
                                      <p:to>
                                        <a:srgbClr val="D8D8D8"/>
                                      </p:to>
                                    </p:animClr>
                                    <p:set>
                                      <p:cBhvr>
                                        <p:cTn id="41" dur="2000" fill="hold"/>
                                        <p:tgtEl>
                                          <p:spTgt spid="11"/>
                                        </p:tgtEl>
                                        <p:attrNameLst>
                                          <p:attrName>fill.type</p:attrName>
                                        </p:attrNameLst>
                                      </p:cBhvr>
                                      <p:to>
                                        <p:strVal val="solid"/>
                                      </p:to>
                                    </p:set>
                                    <p:set>
                                      <p:cBhvr>
                                        <p:cTn id="42" dur="2000" fill="hold"/>
                                        <p:tgtEl>
                                          <p:spTgt spid="1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hidden"/>
                                      </p:to>
                                    </p:set>
                                  </p:childTnLst>
                                </p:cTn>
                              </p:par>
                              <p:par>
                                <p:cTn id="47" presetID="1" presetClass="emph" presetSubtype="2" fill="hold" nodeType="withEffect">
                                  <p:stCondLst>
                                    <p:cond delay="0"/>
                                  </p:stCondLst>
                                  <p:childTnLst>
                                    <p:animClr clrSpc="rgb" dir="cw">
                                      <p:cBhvr>
                                        <p:cTn id="48" dur="2000" fill="hold"/>
                                        <p:tgtEl>
                                          <p:spTgt spid="12"/>
                                        </p:tgtEl>
                                        <p:attrNameLst>
                                          <p:attrName>fillcolor</p:attrName>
                                        </p:attrNameLst>
                                      </p:cBhvr>
                                      <p:to>
                                        <a:srgbClr val="D8D8D8"/>
                                      </p:to>
                                    </p:animClr>
                                    <p:set>
                                      <p:cBhvr>
                                        <p:cTn id="49" dur="2000" fill="hold"/>
                                        <p:tgtEl>
                                          <p:spTgt spid="12"/>
                                        </p:tgtEl>
                                        <p:attrNameLst>
                                          <p:attrName>fill.type</p:attrName>
                                        </p:attrNameLst>
                                      </p:cBhvr>
                                      <p:to>
                                        <p:strVal val="solid"/>
                                      </p:to>
                                    </p:set>
                                    <p:set>
                                      <p:cBhvr>
                                        <p:cTn id="50" dur="2000" fill="hold"/>
                                        <p:tgtEl>
                                          <p:spTgt spid="12"/>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hidden"/>
                                      </p:to>
                                    </p:set>
                                  </p:childTnLst>
                                </p:cTn>
                              </p:par>
                              <p:par>
                                <p:cTn id="55" presetID="1" presetClass="emph" presetSubtype="2" fill="hold" nodeType="withEffect">
                                  <p:stCondLst>
                                    <p:cond delay="0"/>
                                  </p:stCondLst>
                                  <p:childTnLst>
                                    <p:animClr clrSpc="rgb" dir="cw">
                                      <p:cBhvr>
                                        <p:cTn id="56" dur="2000" fill="hold"/>
                                        <p:tgtEl>
                                          <p:spTgt spid="13"/>
                                        </p:tgtEl>
                                        <p:attrNameLst>
                                          <p:attrName>fillcolor</p:attrName>
                                        </p:attrNameLst>
                                      </p:cBhvr>
                                      <p:to>
                                        <a:srgbClr val="D8D8D8"/>
                                      </p:to>
                                    </p:animClr>
                                    <p:set>
                                      <p:cBhvr>
                                        <p:cTn id="57" dur="2000" fill="hold"/>
                                        <p:tgtEl>
                                          <p:spTgt spid="13"/>
                                        </p:tgtEl>
                                        <p:attrNameLst>
                                          <p:attrName>fill.type</p:attrName>
                                        </p:attrNameLst>
                                      </p:cBhvr>
                                      <p:to>
                                        <p:strVal val="solid"/>
                                      </p:to>
                                    </p:set>
                                    <p:set>
                                      <p:cBhvr>
                                        <p:cTn id="58" dur="2000" fill="hold"/>
                                        <p:tgtEl>
                                          <p:spTgt spid="13"/>
                                        </p:tgtEl>
                                        <p:attrNameLst>
                                          <p:attrName>fill.on</p:attrName>
                                        </p:attrNameLst>
                                      </p:cBhvr>
                                      <p:to>
                                        <p:strVal val="tru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hidden"/>
                                      </p:to>
                                    </p:set>
                                  </p:childTnLst>
                                </p:cTn>
                              </p:par>
                              <p:par>
                                <p:cTn id="63" presetID="1" presetClass="emph" presetSubtype="2" fill="hold" nodeType="withEffect">
                                  <p:stCondLst>
                                    <p:cond delay="0"/>
                                  </p:stCondLst>
                                  <p:childTnLst>
                                    <p:animClr clrSpc="rgb" dir="cw">
                                      <p:cBhvr>
                                        <p:cTn id="64" dur="2000" fill="hold"/>
                                        <p:tgtEl>
                                          <p:spTgt spid="14"/>
                                        </p:tgtEl>
                                        <p:attrNameLst>
                                          <p:attrName>fillcolor</p:attrName>
                                        </p:attrNameLst>
                                      </p:cBhvr>
                                      <p:to>
                                        <a:srgbClr val="D8D8D8"/>
                                      </p:to>
                                    </p:animClr>
                                    <p:set>
                                      <p:cBhvr>
                                        <p:cTn id="65" dur="2000" fill="hold"/>
                                        <p:tgtEl>
                                          <p:spTgt spid="14"/>
                                        </p:tgtEl>
                                        <p:attrNameLst>
                                          <p:attrName>fill.type</p:attrName>
                                        </p:attrNameLst>
                                      </p:cBhvr>
                                      <p:to>
                                        <p:strVal val="solid"/>
                                      </p:to>
                                    </p:set>
                                    <p:set>
                                      <p:cBhvr>
                                        <p:cTn id="66" dur="2000" fill="hold"/>
                                        <p:tgtEl>
                                          <p:spTgt spid="1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8E48-AEA2-FA6B-97A6-F9EE423AFF5F}"/>
              </a:ext>
            </a:extLst>
          </p:cNvPr>
          <p:cNvSpPr>
            <a:spLocks noGrp="1"/>
          </p:cNvSpPr>
          <p:nvPr>
            <p:ph type="title"/>
          </p:nvPr>
        </p:nvSpPr>
        <p:spPr>
          <a:xfrm>
            <a:off x="0" y="213557"/>
            <a:ext cx="3353693" cy="647577"/>
          </a:xfrm>
        </p:spPr>
        <p:txBody>
          <a:bodyPr/>
          <a:lstStyle/>
          <a:p>
            <a:r>
              <a:rPr lang="en-GB" dirty="0"/>
              <a:t>Firas </a:t>
            </a:r>
            <a:r>
              <a:rPr lang="en-GB" dirty="0" err="1"/>
              <a:t>Alshater</a:t>
            </a:r>
            <a:endParaRPr lang="en-GB" dirty="0"/>
          </a:p>
        </p:txBody>
      </p:sp>
      <p:sp>
        <p:nvSpPr>
          <p:cNvPr id="3" name="Text Placeholder 2">
            <a:extLst>
              <a:ext uri="{FF2B5EF4-FFF2-40B4-BE49-F238E27FC236}">
                <a16:creationId xmlns:a16="http://schemas.microsoft.com/office/drawing/2014/main" id="{6A4BEA25-917C-958E-ECA8-41509EA9E457}"/>
              </a:ext>
            </a:extLst>
          </p:cNvPr>
          <p:cNvSpPr>
            <a:spLocks noGrp="1"/>
          </p:cNvSpPr>
          <p:nvPr>
            <p:ph type="body" sz="quarter" idx="10"/>
          </p:nvPr>
        </p:nvSpPr>
        <p:spPr>
          <a:xfrm>
            <a:off x="132363" y="1213200"/>
            <a:ext cx="11927274" cy="890200"/>
          </a:xfrm>
        </p:spPr>
        <p:txBody>
          <a:bodyPr/>
          <a:lstStyle/>
          <a:p>
            <a:r>
              <a:rPr lang="en-GB" dirty="0"/>
              <a:t>Firas </a:t>
            </a:r>
            <a:r>
              <a:rPr lang="en-GB" dirty="0" err="1"/>
              <a:t>Alshater</a:t>
            </a:r>
            <a:r>
              <a:rPr lang="en-GB" dirty="0"/>
              <a:t> is a Syrian who has made a career out of his national identity in Germany. Read his story and fill in the gaps using the verbs at the bottom. </a:t>
            </a:r>
          </a:p>
          <a:p>
            <a:endParaRPr lang="en-GB" dirty="0"/>
          </a:p>
        </p:txBody>
      </p:sp>
      <p:sp>
        <p:nvSpPr>
          <p:cNvPr id="7" name="Rectangle: Rounded Corners 6">
            <a:extLst>
              <a:ext uri="{FF2B5EF4-FFF2-40B4-BE49-F238E27FC236}">
                <a16:creationId xmlns:a16="http://schemas.microsoft.com/office/drawing/2014/main" id="{3E6E66A3-C985-7B27-8094-5E5AC17F5E22}"/>
              </a:ext>
            </a:extLst>
          </p:cNvPr>
          <p:cNvSpPr/>
          <p:nvPr/>
        </p:nvSpPr>
        <p:spPr>
          <a:xfrm>
            <a:off x="285008" y="5844207"/>
            <a:ext cx="821354"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sein</a:t>
            </a:r>
          </a:p>
        </p:txBody>
      </p:sp>
      <p:sp>
        <p:nvSpPr>
          <p:cNvPr id="8" name="Rectangle: Rounded Corners 7">
            <a:extLst>
              <a:ext uri="{FF2B5EF4-FFF2-40B4-BE49-F238E27FC236}">
                <a16:creationId xmlns:a16="http://schemas.microsoft.com/office/drawing/2014/main" id="{46A14BBF-198A-2704-8F07-9A255BF2B536}"/>
              </a:ext>
            </a:extLst>
          </p:cNvPr>
          <p:cNvSpPr/>
          <p:nvPr/>
        </p:nvSpPr>
        <p:spPr>
          <a:xfrm>
            <a:off x="10317183" y="5842960"/>
            <a:ext cx="1641267" cy="4444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schauen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EFC1267B-E4B3-54E7-7D2D-65D99CB00ECB}"/>
              </a:ext>
            </a:extLst>
          </p:cNvPr>
          <p:cNvSpPr/>
          <p:nvPr/>
        </p:nvSpPr>
        <p:spPr>
          <a:xfrm>
            <a:off x="8351058" y="5844207"/>
            <a:ext cx="1823530"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beginnen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id="{E365B1A6-074A-5698-2037-935CAEDD9378}"/>
              </a:ext>
            </a:extLst>
          </p:cNvPr>
          <p:cNvSpPr/>
          <p:nvPr/>
        </p:nvSpPr>
        <p:spPr>
          <a:xfrm>
            <a:off x="1248958" y="5842960"/>
            <a:ext cx="1217198"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fühlen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0">
            <a:extLst>
              <a:ext uri="{FF2B5EF4-FFF2-40B4-BE49-F238E27FC236}">
                <a16:creationId xmlns:a16="http://schemas.microsoft.com/office/drawing/2014/main" id="{C376A2E2-2EFC-3F26-CE9D-3E5D8FA7CE2D}"/>
              </a:ext>
            </a:extLst>
          </p:cNvPr>
          <p:cNvSpPr/>
          <p:nvPr/>
        </p:nvSpPr>
        <p:spPr>
          <a:xfrm>
            <a:off x="4534804" y="5844207"/>
            <a:ext cx="1823530"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brauchen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EB0A50D7-4521-64FB-A934-2D9E4312C87F}"/>
              </a:ext>
            </a:extLst>
          </p:cNvPr>
          <p:cNvSpPr/>
          <p:nvPr/>
        </p:nvSpPr>
        <p:spPr>
          <a:xfrm>
            <a:off x="2608752" y="5844207"/>
            <a:ext cx="1783456"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E009978C-8AE2-290D-117F-30F873230889}"/>
              </a:ext>
            </a:extLst>
          </p:cNvPr>
          <p:cNvSpPr/>
          <p:nvPr/>
        </p:nvSpPr>
        <p:spPr>
          <a:xfrm>
            <a:off x="6500930" y="5844207"/>
            <a:ext cx="1707532" cy="4431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stellen</a:t>
            </a:r>
            <a:r>
              <a:rPr kumimoji="0" lang="en-GB" sz="2400" b="0" i="0" u="none" strike="noStrike" kern="1200" cap="none" spc="0" normalizeH="0" baseline="0" noProof="0" dirty="0">
                <a:ln>
                  <a:noFill/>
                </a:ln>
                <a:solidFill>
                  <a:srgbClr val="3D3C3C"/>
                </a:solidFill>
                <a:effectLst/>
                <a:uLnTx/>
                <a:uFillTx/>
                <a:latin typeface="Century Gothic"/>
                <a:ea typeface="+mn-ea"/>
                <a:cs typeface="+mn-cs"/>
              </a:rPr>
              <a:t> x2</a:t>
            </a:r>
          </a:p>
        </p:txBody>
      </p:sp>
      <p:sp>
        <p:nvSpPr>
          <p:cNvPr id="15" name="TextBox 14">
            <a:extLst>
              <a:ext uri="{FF2B5EF4-FFF2-40B4-BE49-F238E27FC236}">
                <a16:creationId xmlns:a16="http://schemas.microsoft.com/office/drawing/2014/main" id="{E6F2D341-6404-3D65-32B8-137C0B3FC811}"/>
              </a:ext>
            </a:extLst>
          </p:cNvPr>
          <p:cNvSpPr txBox="1"/>
          <p:nvPr/>
        </p:nvSpPr>
        <p:spPr>
          <a:xfrm>
            <a:off x="329425" y="2336716"/>
            <a:ext cx="11730212" cy="3046988"/>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Firas Youtube-Comedy ˵Zukar”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stellt  </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die Frage: Wann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beginnt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die Integration? Letzte Woche hat er sich mit geschlossen Augen an den Alexanderplatz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gestellt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Ein Meter vor ihm hat 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geschrieben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Ich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bin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Flüchtling*. Ich vertraue* dir. Vertraust* du mir? Umarme* mich! Auf den ersten Blick hat man sich sehr unsicher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gefühlt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Aber bald umarmt* man ihn.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dirty="0">
              <a:ln>
                <a:noFill/>
              </a:ln>
              <a:solidFill>
                <a:srgbClr val="525050"/>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525050"/>
                </a:solidFill>
                <a:effectLst/>
                <a:uLnTx/>
                <a:uFillTx/>
                <a:latin typeface="Century Gothic"/>
                <a:ea typeface="+mn-ea"/>
                <a:cs typeface="+mn-cs"/>
              </a:rPr>
              <a:t>Durch Firas Augen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schaut</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die ganze Welt Deutschland an. Die Deutschen sind ein freundliches Volk. Sie </a:t>
            </a:r>
            <a:r>
              <a:rPr kumimoji="0" lang="de-DE" sz="2400" b="1" i="0" u="none" strike="noStrike" kern="1200" cap="none" spc="0" normalizeH="0" baseline="0" noProof="0" dirty="0">
                <a:ln>
                  <a:noFill/>
                </a:ln>
                <a:solidFill>
                  <a:srgbClr val="525050"/>
                </a:solidFill>
                <a:effectLst/>
                <a:uLnTx/>
                <a:uFillTx/>
                <a:latin typeface="Century Gothic"/>
                <a:ea typeface="+mn-ea"/>
                <a:cs typeface="+mn-cs"/>
              </a:rPr>
              <a:t>brauchen</a:t>
            </a:r>
            <a:r>
              <a:rPr kumimoji="0" lang="de-DE" sz="2400" b="0" i="0" u="none" strike="noStrike" kern="1200" cap="none" spc="0" normalizeH="0" baseline="0" noProof="0" dirty="0">
                <a:ln>
                  <a:noFill/>
                </a:ln>
                <a:solidFill>
                  <a:srgbClr val="525050"/>
                </a:solidFill>
                <a:effectLst/>
                <a:uLnTx/>
                <a:uFillTx/>
                <a:latin typeface="Century Gothic"/>
                <a:ea typeface="+mn-ea"/>
                <a:cs typeface="+mn-cs"/>
              </a:rPr>
              <a:t> nur ein bisschen Zeit.</a:t>
            </a:r>
          </a:p>
        </p:txBody>
      </p:sp>
      <p:sp>
        <p:nvSpPr>
          <p:cNvPr id="16" name="Rectangle: Rounded Corners 15">
            <a:extLst>
              <a:ext uri="{FF2B5EF4-FFF2-40B4-BE49-F238E27FC236}">
                <a16:creationId xmlns:a16="http://schemas.microsoft.com/office/drawing/2014/main" id="{2810BC4C-058E-F835-5CB0-CCD9C3DE8C07}"/>
              </a:ext>
            </a:extLst>
          </p:cNvPr>
          <p:cNvSpPr/>
          <p:nvPr/>
        </p:nvSpPr>
        <p:spPr>
          <a:xfrm>
            <a:off x="9818370" y="134297"/>
            <a:ext cx="2214285" cy="35456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 / </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schreiben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7" name="Rectangle: Rounded Corners 26">
            <a:extLst>
              <a:ext uri="{FF2B5EF4-FFF2-40B4-BE49-F238E27FC236}">
                <a16:creationId xmlns:a16="http://schemas.microsoft.com/office/drawing/2014/main" id="{8B63F875-BCA2-4CC0-BB06-4FED639B3F37}"/>
              </a:ext>
            </a:extLst>
          </p:cNvPr>
          <p:cNvSpPr/>
          <p:nvPr/>
        </p:nvSpPr>
        <p:spPr>
          <a:xfrm>
            <a:off x="4009115" y="664892"/>
            <a:ext cx="8050522" cy="35456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Flüchtling</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refugee |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vertrauen</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to trust | </a:t>
            </a:r>
            <a:r>
              <a:rPr kumimoji="0" lang="en-GB" sz="2000" b="0" i="0" u="none" strike="noStrike" kern="1200" cap="none" spc="0" normalizeH="0" baseline="0" noProof="0" dirty="0" err="1">
                <a:ln>
                  <a:noFill/>
                </a:ln>
                <a:solidFill>
                  <a:schemeClr val="accent4">
                    <a:lumMod val="20000"/>
                    <a:lumOff val="80000"/>
                  </a:schemeClr>
                </a:solidFill>
                <a:effectLst/>
                <a:uLnTx/>
                <a:uFillTx/>
                <a:latin typeface="Century Gothic"/>
                <a:ea typeface="+mn-ea"/>
                <a:cs typeface="+mn-cs"/>
              </a:rPr>
              <a:t>umarmen</a:t>
            </a:r>
            <a:r>
              <a:rPr kumimoji="0" lang="en-GB" sz="2000" b="0" i="0" u="none" strike="noStrike" kern="1200" cap="none" spc="0" normalizeH="0" baseline="0" noProof="0" dirty="0">
                <a:ln>
                  <a:noFill/>
                </a:ln>
                <a:solidFill>
                  <a:schemeClr val="accent4">
                    <a:lumMod val="20000"/>
                    <a:lumOff val="80000"/>
                  </a:schemeClr>
                </a:solidFill>
                <a:effectLst/>
                <a:uLnTx/>
                <a:uFillTx/>
                <a:latin typeface="Century Gothic"/>
                <a:ea typeface="+mn-ea"/>
                <a:cs typeface="+mn-cs"/>
              </a:rPr>
              <a:t> – to hug</a:t>
            </a:r>
          </a:p>
        </p:txBody>
      </p:sp>
      <p:sp>
        <p:nvSpPr>
          <p:cNvPr id="28" name="Rectangle: Rounded Corners 27">
            <a:extLst>
              <a:ext uri="{FF2B5EF4-FFF2-40B4-BE49-F238E27FC236}">
                <a16:creationId xmlns:a16="http://schemas.microsoft.com/office/drawing/2014/main" id="{44746FC2-524A-49EA-8483-04DB59E1A834}"/>
              </a:ext>
            </a:extLst>
          </p:cNvPr>
          <p:cNvSpPr/>
          <p:nvPr/>
        </p:nvSpPr>
        <p:spPr>
          <a:xfrm>
            <a:off x="4999990" y="2379026"/>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1._____</a:t>
            </a:r>
          </a:p>
        </p:txBody>
      </p:sp>
      <p:sp>
        <p:nvSpPr>
          <p:cNvPr id="29" name="Rectangle: Rounded Corners 28">
            <a:extLst>
              <a:ext uri="{FF2B5EF4-FFF2-40B4-BE49-F238E27FC236}">
                <a16:creationId xmlns:a16="http://schemas.microsoft.com/office/drawing/2014/main" id="{BEB5F9C6-55A4-4893-BFE0-575D5823C519}"/>
              </a:ext>
            </a:extLst>
          </p:cNvPr>
          <p:cNvSpPr/>
          <p:nvPr/>
        </p:nvSpPr>
        <p:spPr>
          <a:xfrm>
            <a:off x="8697950" y="2389924"/>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2._____</a:t>
            </a:r>
          </a:p>
        </p:txBody>
      </p:sp>
      <p:sp>
        <p:nvSpPr>
          <p:cNvPr id="30" name="Rectangle: Rounded Corners 29">
            <a:extLst>
              <a:ext uri="{FF2B5EF4-FFF2-40B4-BE49-F238E27FC236}">
                <a16:creationId xmlns:a16="http://schemas.microsoft.com/office/drawing/2014/main" id="{74281FB5-312E-4B68-93C8-ADC7CDE88A3B}"/>
              </a:ext>
            </a:extLst>
          </p:cNvPr>
          <p:cNvSpPr/>
          <p:nvPr/>
        </p:nvSpPr>
        <p:spPr>
          <a:xfrm>
            <a:off x="2723870" y="3125254"/>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3._____.</a:t>
            </a:r>
          </a:p>
        </p:txBody>
      </p:sp>
      <p:sp>
        <p:nvSpPr>
          <p:cNvPr id="31" name="Rectangle: Rounded Corners 30">
            <a:extLst>
              <a:ext uri="{FF2B5EF4-FFF2-40B4-BE49-F238E27FC236}">
                <a16:creationId xmlns:a16="http://schemas.microsoft.com/office/drawing/2014/main" id="{0ECF3B59-1EF4-4B82-99F2-C472AF902253}"/>
              </a:ext>
            </a:extLst>
          </p:cNvPr>
          <p:cNvSpPr/>
          <p:nvPr/>
        </p:nvSpPr>
        <p:spPr>
          <a:xfrm>
            <a:off x="7600950" y="3129368"/>
            <a:ext cx="18671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4.__________</a:t>
            </a:r>
          </a:p>
        </p:txBody>
      </p:sp>
      <p:sp>
        <p:nvSpPr>
          <p:cNvPr id="32" name="Rectangle: Rounded Corners 31">
            <a:extLst>
              <a:ext uri="{FF2B5EF4-FFF2-40B4-BE49-F238E27FC236}">
                <a16:creationId xmlns:a16="http://schemas.microsoft.com/office/drawing/2014/main" id="{50F3D165-EC40-40DF-92BA-F4F3FB9575C7}"/>
              </a:ext>
            </a:extLst>
          </p:cNvPr>
          <p:cNvSpPr/>
          <p:nvPr/>
        </p:nvSpPr>
        <p:spPr>
          <a:xfrm>
            <a:off x="10174588" y="3125253"/>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5._____</a:t>
            </a:r>
          </a:p>
        </p:txBody>
      </p:sp>
      <p:sp>
        <p:nvSpPr>
          <p:cNvPr id="33" name="Rectangle: Rounded Corners 32">
            <a:extLst>
              <a:ext uri="{FF2B5EF4-FFF2-40B4-BE49-F238E27FC236}">
                <a16:creationId xmlns:a16="http://schemas.microsoft.com/office/drawing/2014/main" id="{860A6A71-DBC3-43E6-AF10-60BF430F7F7B}"/>
              </a:ext>
            </a:extLst>
          </p:cNvPr>
          <p:cNvSpPr/>
          <p:nvPr/>
        </p:nvSpPr>
        <p:spPr>
          <a:xfrm>
            <a:off x="5108401" y="3860210"/>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6._____.</a:t>
            </a:r>
          </a:p>
        </p:txBody>
      </p:sp>
      <p:sp>
        <p:nvSpPr>
          <p:cNvPr id="34" name="Rectangle: Rounded Corners 33">
            <a:extLst>
              <a:ext uri="{FF2B5EF4-FFF2-40B4-BE49-F238E27FC236}">
                <a16:creationId xmlns:a16="http://schemas.microsoft.com/office/drawing/2014/main" id="{85AA51B1-8825-4839-9B51-3E8A810B9BBD}"/>
              </a:ext>
            </a:extLst>
          </p:cNvPr>
          <p:cNvSpPr/>
          <p:nvPr/>
        </p:nvSpPr>
        <p:spPr>
          <a:xfrm>
            <a:off x="3248928" y="4576864"/>
            <a:ext cx="1143280"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7._____</a:t>
            </a:r>
          </a:p>
        </p:txBody>
      </p:sp>
      <p:sp>
        <p:nvSpPr>
          <p:cNvPr id="35" name="Rectangle: Rounded Corners 34">
            <a:extLst>
              <a:ext uri="{FF2B5EF4-FFF2-40B4-BE49-F238E27FC236}">
                <a16:creationId xmlns:a16="http://schemas.microsoft.com/office/drawing/2014/main" id="{0DF1379E-134B-4AC5-8A2B-18339701BE57}"/>
              </a:ext>
            </a:extLst>
          </p:cNvPr>
          <p:cNvSpPr/>
          <p:nvPr/>
        </p:nvSpPr>
        <p:spPr>
          <a:xfrm>
            <a:off x="4724119" y="4928935"/>
            <a:ext cx="1527561" cy="3479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D3C3C"/>
                </a:solidFill>
                <a:effectLst/>
                <a:uLnTx/>
                <a:uFillTx/>
                <a:latin typeface="Century Gothic"/>
                <a:ea typeface="+mn-ea"/>
                <a:cs typeface="+mn-cs"/>
              </a:rPr>
              <a:t>8._______</a:t>
            </a:r>
          </a:p>
        </p:txBody>
      </p:sp>
    </p:spTree>
    <p:extLst>
      <p:ext uri="{BB962C8B-B14F-4D97-AF65-F5344CB8AC3E}">
        <p14:creationId xmlns:p14="http://schemas.microsoft.com/office/powerpoint/2010/main" val="117691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par>
                                <p:cTn id="7" presetID="1" presetClass="emph" presetSubtype="2" fill="hold" nodeType="withEffect">
                                  <p:stCondLst>
                                    <p:cond delay="0"/>
                                  </p:stCondLst>
                                  <p:childTnLst>
                                    <p:animClr clrSpc="rgb" dir="cw">
                                      <p:cBhvr>
                                        <p:cTn id="8" dur="2000" fill="hold"/>
                                        <p:tgtEl>
                                          <p:spTgt spid="14"/>
                                        </p:tgtEl>
                                        <p:attrNameLst>
                                          <p:attrName>fillcolor</p:attrName>
                                        </p:attrNameLst>
                                      </p:cBhvr>
                                      <p:to>
                                        <a:srgbClr val="D8D8D8"/>
                                      </p:to>
                                    </p:animClr>
                                    <p:set>
                                      <p:cBhvr>
                                        <p:cTn id="9" dur="2000" fill="hold"/>
                                        <p:tgtEl>
                                          <p:spTgt spid="14"/>
                                        </p:tgtEl>
                                        <p:attrNameLst>
                                          <p:attrName>fill.type</p:attrName>
                                        </p:attrNameLst>
                                      </p:cBhvr>
                                      <p:to>
                                        <p:strVal val="solid"/>
                                      </p:to>
                                    </p:set>
                                    <p:set>
                                      <p:cBhvr>
                                        <p:cTn id="10" dur="2000" fill="hold"/>
                                        <p:tgtEl>
                                          <p:spTgt spid="14"/>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D8D8D8"/>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par>
                                <p:cTn id="23" presetID="34" presetClass="emph" presetSubtype="0" fill="hold" grpId="0"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14"/>
                                        </p:tgtEl>
                                        <p:attrNameLst>
                                          <p:attrName>ppt_x</p:attrName>
                                          <p:attrName>ppt_y</p:attrName>
                                        </p:attrNameLst>
                                      </p:cBhvr>
                                    </p:animMotion>
                                    <p:animRot by="1500000">
                                      <p:cBhvr>
                                        <p:cTn id="25" dur="125" fill="hold">
                                          <p:stCondLst>
                                            <p:cond delay="0"/>
                                          </p:stCondLst>
                                        </p:cTn>
                                        <p:tgtEl>
                                          <p:spTgt spid="14"/>
                                        </p:tgtEl>
                                        <p:attrNameLst>
                                          <p:attrName>r</p:attrName>
                                        </p:attrNameLst>
                                      </p:cBhvr>
                                    </p:animRot>
                                    <p:animRot by="-1500000">
                                      <p:cBhvr>
                                        <p:cTn id="26" dur="125" fill="hold">
                                          <p:stCondLst>
                                            <p:cond delay="125"/>
                                          </p:stCondLst>
                                        </p:cTn>
                                        <p:tgtEl>
                                          <p:spTgt spid="14"/>
                                        </p:tgtEl>
                                        <p:attrNameLst>
                                          <p:attrName>r</p:attrName>
                                        </p:attrNameLst>
                                      </p:cBhvr>
                                    </p:animRot>
                                    <p:animRot by="-1500000">
                                      <p:cBhvr>
                                        <p:cTn id="27" dur="125" fill="hold">
                                          <p:stCondLst>
                                            <p:cond delay="250"/>
                                          </p:stCondLst>
                                        </p:cTn>
                                        <p:tgtEl>
                                          <p:spTgt spid="14"/>
                                        </p:tgtEl>
                                        <p:attrNameLst>
                                          <p:attrName>r</p:attrName>
                                        </p:attrNameLst>
                                      </p:cBhvr>
                                    </p:animRot>
                                    <p:animRot by="1500000">
                                      <p:cBhvr>
                                        <p:cTn id="28" dur="125" fill="hold">
                                          <p:stCondLst>
                                            <p:cond delay="375"/>
                                          </p:stCondLst>
                                        </p:cTn>
                                        <p:tgtEl>
                                          <p:spTgt spid="1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hidden"/>
                                      </p:to>
                                    </p:set>
                                  </p:childTnLst>
                                </p:cTn>
                              </p:par>
                              <p:par>
                                <p:cTn id="33" presetID="1" presetClass="emph" presetSubtype="2" fill="hold" nodeType="withEffect">
                                  <p:stCondLst>
                                    <p:cond delay="0"/>
                                  </p:stCondLst>
                                  <p:childTnLst>
                                    <p:animClr clrSpc="rgb" dir="cw">
                                      <p:cBhvr>
                                        <p:cTn id="34" dur="2000" fill="hold"/>
                                        <p:tgtEl>
                                          <p:spTgt spid="13"/>
                                        </p:tgtEl>
                                        <p:attrNameLst>
                                          <p:attrName>fillcolor</p:attrName>
                                        </p:attrNameLst>
                                      </p:cBhvr>
                                      <p:to>
                                        <a:srgbClr val="D8D8D8"/>
                                      </p:to>
                                    </p:animClr>
                                    <p:set>
                                      <p:cBhvr>
                                        <p:cTn id="35" dur="2000" fill="hold"/>
                                        <p:tgtEl>
                                          <p:spTgt spid="13"/>
                                        </p:tgtEl>
                                        <p:attrNameLst>
                                          <p:attrName>fill.type</p:attrName>
                                        </p:attrNameLst>
                                      </p:cBhvr>
                                      <p:to>
                                        <p:strVal val="solid"/>
                                      </p:to>
                                    </p:set>
                                    <p:set>
                                      <p:cBhvr>
                                        <p:cTn id="36" dur="2000" fill="hold"/>
                                        <p:tgtEl>
                                          <p:spTgt spid="13"/>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hidden"/>
                                      </p:to>
                                    </p:se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D8D8D8"/>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hidden"/>
                                      </p:to>
                                    </p:set>
                                  </p:childTnLst>
                                </p:cTn>
                              </p:par>
                              <p:par>
                                <p:cTn id="49" presetID="1" presetClass="emph" presetSubtype="2" fill="hold" nodeType="withEffect">
                                  <p:stCondLst>
                                    <p:cond delay="0"/>
                                  </p:stCondLst>
                                  <p:childTnLst>
                                    <p:animClr clrSpc="rgb" dir="cw">
                                      <p:cBhvr>
                                        <p:cTn id="50" dur="2000" fill="hold"/>
                                        <p:tgtEl>
                                          <p:spTgt spid="10"/>
                                        </p:tgtEl>
                                        <p:attrNameLst>
                                          <p:attrName>fillcolor</p:attrName>
                                        </p:attrNameLst>
                                      </p:cBhvr>
                                      <p:to>
                                        <a:srgbClr val="D8D8D8"/>
                                      </p:to>
                                    </p:animClr>
                                    <p:set>
                                      <p:cBhvr>
                                        <p:cTn id="51" dur="2000" fill="hold"/>
                                        <p:tgtEl>
                                          <p:spTgt spid="10"/>
                                        </p:tgtEl>
                                        <p:attrNameLst>
                                          <p:attrName>fill.type</p:attrName>
                                        </p:attrNameLst>
                                      </p:cBhvr>
                                      <p:to>
                                        <p:strVal val="solid"/>
                                      </p:to>
                                    </p:set>
                                    <p:set>
                                      <p:cBhvr>
                                        <p:cTn id="52" dur="2000" fill="hold"/>
                                        <p:tgtEl>
                                          <p:spTgt spid="10"/>
                                        </p:tgtEl>
                                        <p:attrNameLst>
                                          <p:attrName>fill.on</p:attrName>
                                        </p:attrNameLst>
                                      </p:cBhvr>
                                      <p:to>
                                        <p:strVal val="tru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mph" presetSubtype="2" fill="hold" nodeType="withEffect">
                                  <p:stCondLst>
                                    <p:cond delay="0"/>
                                  </p:stCondLst>
                                  <p:childTnLst>
                                    <p:animClr clrSpc="rgb" dir="cw">
                                      <p:cBhvr>
                                        <p:cTn id="58" dur="2000" fill="hold"/>
                                        <p:tgtEl>
                                          <p:spTgt spid="8"/>
                                        </p:tgtEl>
                                        <p:attrNameLst>
                                          <p:attrName>fillcolor</p:attrName>
                                        </p:attrNameLst>
                                      </p:cBhvr>
                                      <p:to>
                                        <a:srgbClr val="D8D8D8"/>
                                      </p:to>
                                    </p:animClr>
                                    <p:set>
                                      <p:cBhvr>
                                        <p:cTn id="59" dur="2000" fill="hold"/>
                                        <p:tgtEl>
                                          <p:spTgt spid="8"/>
                                        </p:tgtEl>
                                        <p:attrNameLst>
                                          <p:attrName>fill.type</p:attrName>
                                        </p:attrNameLst>
                                      </p:cBhvr>
                                      <p:to>
                                        <p:strVal val="solid"/>
                                      </p:to>
                                    </p:set>
                                    <p:set>
                                      <p:cBhvr>
                                        <p:cTn id="60" dur="2000" fill="hold"/>
                                        <p:tgtEl>
                                          <p:spTgt spid="8"/>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hidden"/>
                                      </p:to>
                                    </p:set>
                                  </p:childTnLst>
                                </p:cTn>
                              </p:par>
                              <p:par>
                                <p:cTn id="65" presetID="1" presetClass="emph" presetSubtype="2" fill="hold" nodeType="withEffect">
                                  <p:stCondLst>
                                    <p:cond delay="0"/>
                                  </p:stCondLst>
                                  <p:childTnLst>
                                    <p:animClr clrSpc="rgb" dir="cw">
                                      <p:cBhvr>
                                        <p:cTn id="66" dur="2000" fill="hold"/>
                                        <p:tgtEl>
                                          <p:spTgt spid="11"/>
                                        </p:tgtEl>
                                        <p:attrNameLst>
                                          <p:attrName>fillcolor</p:attrName>
                                        </p:attrNameLst>
                                      </p:cBhvr>
                                      <p:to>
                                        <a:srgbClr val="D8D8D8"/>
                                      </p:to>
                                    </p:animClr>
                                    <p:set>
                                      <p:cBhvr>
                                        <p:cTn id="67" dur="2000" fill="hold"/>
                                        <p:tgtEl>
                                          <p:spTgt spid="11"/>
                                        </p:tgtEl>
                                        <p:attrNameLst>
                                          <p:attrName>fill.type</p:attrName>
                                        </p:attrNameLst>
                                      </p:cBhvr>
                                      <p:to>
                                        <p:strVal val="solid"/>
                                      </p:to>
                                    </p:set>
                                    <p:set>
                                      <p:cBhvr>
                                        <p:cTn id="68"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438006-BB57-49C8-45D6-391C8751C2F9}"/>
              </a:ext>
            </a:extLst>
          </p:cNvPr>
          <p:cNvSpPr>
            <a:spLocks noGrp="1"/>
          </p:cNvSpPr>
          <p:nvPr>
            <p:ph type="title"/>
          </p:nvPr>
        </p:nvSpPr>
        <p:spPr/>
        <p:txBody>
          <a:bodyPr/>
          <a:lstStyle/>
          <a:p>
            <a:r>
              <a:rPr lang="en-US" dirty="0" err="1"/>
              <a:t>Hausaufgaben</a:t>
            </a:r>
            <a:endParaRPr lang="en-GB" dirty="0"/>
          </a:p>
        </p:txBody>
      </p:sp>
      <p:sp>
        <p:nvSpPr>
          <p:cNvPr id="4" name="Text Placeholder 3">
            <a:extLst>
              <a:ext uri="{FF2B5EF4-FFF2-40B4-BE49-F238E27FC236}">
                <a16:creationId xmlns:a16="http://schemas.microsoft.com/office/drawing/2014/main" id="{4ABF5267-DE23-D9AC-D060-7D6EAB1E717A}"/>
              </a:ext>
            </a:extLst>
          </p:cNvPr>
          <p:cNvSpPr>
            <a:spLocks noGrp="1"/>
          </p:cNvSpPr>
          <p:nvPr>
            <p:ph type="body" sz="quarter" idx="10"/>
          </p:nvPr>
        </p:nvSpPr>
        <p:spPr>
          <a:xfrm>
            <a:off x="363071" y="1021977"/>
            <a:ext cx="11524129" cy="461624"/>
          </a:xfrm>
        </p:spPr>
        <p:txBody>
          <a:bodyPr/>
          <a:lstStyle/>
          <a:p>
            <a:r>
              <a:rPr lang="en-US" dirty="0"/>
              <a:t>10.1.1.6 new vocabulary </a:t>
            </a:r>
          </a:p>
          <a:p>
            <a:endParaRPr lang="en-GB" dirty="0"/>
          </a:p>
        </p:txBody>
      </p:sp>
      <p:sp>
        <p:nvSpPr>
          <p:cNvPr id="6" name="Google Shape;753;p17">
            <a:extLst>
              <a:ext uri="{FF2B5EF4-FFF2-40B4-BE49-F238E27FC236}">
                <a16:creationId xmlns:a16="http://schemas.microsoft.com/office/drawing/2014/main" id="{75B3F290-7162-129C-E062-3DA1FB39F867}"/>
              </a:ext>
            </a:extLst>
          </p:cNvPr>
          <p:cNvSpPr txBox="1"/>
          <p:nvPr/>
        </p:nvSpPr>
        <p:spPr>
          <a:xfrm>
            <a:off x="5887265" y="2758182"/>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753;p17">
            <a:extLst>
              <a:ext uri="{FF2B5EF4-FFF2-40B4-BE49-F238E27FC236}">
                <a16:creationId xmlns:a16="http://schemas.microsoft.com/office/drawing/2014/main" id="{983AA9EB-F09E-E9B1-2707-CA98EC3497C4}"/>
              </a:ext>
            </a:extLst>
          </p:cNvPr>
          <p:cNvSpPr txBox="1"/>
          <p:nvPr/>
        </p:nvSpPr>
        <p:spPr>
          <a:xfrm>
            <a:off x="9341282" y="2696689"/>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753;p17">
            <a:extLst>
              <a:ext uri="{FF2B5EF4-FFF2-40B4-BE49-F238E27FC236}">
                <a16:creationId xmlns:a16="http://schemas.microsoft.com/office/drawing/2014/main" id="{1350BA87-AC40-C591-F669-E48F701DE99B}"/>
              </a:ext>
            </a:extLst>
          </p:cNvPr>
          <p:cNvSpPr txBox="1"/>
          <p:nvPr/>
        </p:nvSpPr>
        <p:spPr>
          <a:xfrm>
            <a:off x="5887265" y="5752225"/>
            <a:ext cx="187094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Foundation</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753;p17">
            <a:extLst>
              <a:ext uri="{FF2B5EF4-FFF2-40B4-BE49-F238E27FC236}">
                <a16:creationId xmlns:a16="http://schemas.microsoft.com/office/drawing/2014/main" id="{F83DB5C4-9A75-0E69-0C44-D6F3C14C32E0}"/>
              </a:ext>
            </a:extLst>
          </p:cNvPr>
          <p:cNvSpPr txBox="1"/>
          <p:nvPr/>
        </p:nvSpPr>
        <p:spPr>
          <a:xfrm>
            <a:off x="9570428" y="5688783"/>
            <a:ext cx="1880140"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525050"/>
                </a:solidFill>
                <a:effectLst/>
                <a:uLnTx/>
                <a:uFillTx/>
                <a:latin typeface="Century Gothic"/>
                <a:ea typeface="Century Gothic"/>
                <a:cs typeface="Century Gothic"/>
                <a:sym typeface="Century Gothic"/>
              </a:rPr>
              <a:t>Higher</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Text Placeholder 3">
            <a:extLst>
              <a:ext uri="{FF2B5EF4-FFF2-40B4-BE49-F238E27FC236}">
                <a16:creationId xmlns:a16="http://schemas.microsoft.com/office/drawing/2014/main" id="{A2EA6CBC-3E5D-4D74-B5AF-FDB368F1BEAB}"/>
              </a:ext>
            </a:extLst>
          </p:cNvPr>
          <p:cNvSpPr txBox="1">
            <a:spLocks/>
          </p:cNvSpPr>
          <p:nvPr/>
        </p:nvSpPr>
        <p:spPr>
          <a:xfrm>
            <a:off x="363071" y="3982493"/>
            <a:ext cx="4540399" cy="461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Revisited vocabulary </a:t>
            </a:r>
          </a:p>
          <a:p>
            <a:endParaRPr lang="en-GB" dirty="0"/>
          </a:p>
        </p:txBody>
      </p:sp>
      <p:pic>
        <p:nvPicPr>
          <p:cNvPr id="5" name="Picture 4" descr="Qr code&#10;&#10;Description automatically generated">
            <a:extLst>
              <a:ext uri="{FF2B5EF4-FFF2-40B4-BE49-F238E27FC236}">
                <a16:creationId xmlns:a16="http://schemas.microsoft.com/office/drawing/2014/main" id="{0A40414C-0997-3028-3E5F-7A10707E9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137" y="3353312"/>
            <a:ext cx="2338431" cy="2338431"/>
          </a:xfrm>
          <a:prstGeom prst="rect">
            <a:avLst/>
          </a:prstGeom>
        </p:spPr>
      </p:pic>
      <p:pic>
        <p:nvPicPr>
          <p:cNvPr id="11" name="Picture 10" descr="Qr code&#10;&#10;Description automatically generated">
            <a:extLst>
              <a:ext uri="{FF2B5EF4-FFF2-40B4-BE49-F238E27FC236}">
                <a16:creationId xmlns:a16="http://schemas.microsoft.com/office/drawing/2014/main" id="{74DCAB21-AD28-7C2F-6BFC-F17F19EC3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689" y="3350352"/>
            <a:ext cx="2338431" cy="2338431"/>
          </a:xfrm>
          <a:prstGeom prst="rect">
            <a:avLst/>
          </a:prstGeom>
        </p:spPr>
      </p:pic>
      <p:pic>
        <p:nvPicPr>
          <p:cNvPr id="14" name="Picture 13" descr="Qr code&#10;&#10;Description automatically generated">
            <a:extLst>
              <a:ext uri="{FF2B5EF4-FFF2-40B4-BE49-F238E27FC236}">
                <a16:creationId xmlns:a16="http://schemas.microsoft.com/office/drawing/2014/main" id="{6B5EC5D8-8492-0D1B-A517-EB02876AE2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2137" y="286244"/>
            <a:ext cx="2338432" cy="2338432"/>
          </a:xfrm>
          <a:prstGeom prst="rect">
            <a:avLst/>
          </a:prstGeom>
        </p:spPr>
      </p:pic>
      <p:pic>
        <p:nvPicPr>
          <p:cNvPr id="17" name="Picture 16" descr="Qr code&#10;&#10;Description automatically generated">
            <a:extLst>
              <a:ext uri="{FF2B5EF4-FFF2-40B4-BE49-F238E27FC236}">
                <a16:creationId xmlns:a16="http://schemas.microsoft.com/office/drawing/2014/main" id="{8ADE2254-9F38-6373-E906-261B78932B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7688" y="314385"/>
            <a:ext cx="2338432" cy="2338432"/>
          </a:xfrm>
          <a:prstGeom prst="rect">
            <a:avLst/>
          </a:prstGeom>
        </p:spPr>
      </p:pic>
    </p:spTree>
    <p:extLst>
      <p:ext uri="{BB962C8B-B14F-4D97-AF65-F5344CB8AC3E}">
        <p14:creationId xmlns:p14="http://schemas.microsoft.com/office/powerpoint/2010/main" val="228092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Graphic, Door, Entry, Exterior, House, Building">
            <a:extLst>
              <a:ext uri="{FF2B5EF4-FFF2-40B4-BE49-F238E27FC236}">
                <a16:creationId xmlns:a16="http://schemas.microsoft.com/office/drawing/2014/main" id="{5B994EDD-CFE7-824B-841B-6E42C52C3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769" y="2246411"/>
            <a:ext cx="2335107" cy="3993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600965-ECAC-FC01-37DA-B21E29BFC60D}"/>
              </a:ext>
            </a:extLst>
          </p:cNvPr>
          <p:cNvSpPr>
            <a:spLocks noGrp="1"/>
          </p:cNvSpPr>
          <p:nvPr>
            <p:ph type="title"/>
          </p:nvPr>
        </p:nvSpPr>
        <p:spPr>
          <a:xfrm>
            <a:off x="0" y="213557"/>
            <a:ext cx="2634018" cy="647577"/>
          </a:xfrm>
        </p:spPr>
        <p:txBody>
          <a:bodyPr/>
          <a:lstStyle/>
          <a:p>
            <a:r>
              <a:rPr lang="en-GB" dirty="0" err="1"/>
              <a:t>Vokabeln</a:t>
            </a:r>
            <a:endParaRPr lang="en-GB" dirty="0"/>
          </a:p>
        </p:txBody>
      </p:sp>
      <p:sp>
        <p:nvSpPr>
          <p:cNvPr id="4" name="Rectangle 3">
            <a:extLst>
              <a:ext uri="{FF2B5EF4-FFF2-40B4-BE49-F238E27FC236}">
                <a16:creationId xmlns:a16="http://schemas.microsoft.com/office/drawing/2014/main" id="{C972593D-3E1C-AA10-182B-0A2ED856A97F}"/>
              </a:ext>
            </a:extLst>
          </p:cNvPr>
          <p:cNvSpPr/>
          <p:nvPr/>
        </p:nvSpPr>
        <p:spPr>
          <a:xfrm>
            <a:off x="497711" y="2070181"/>
            <a:ext cx="10695008" cy="37226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
        <p:nvSpPr>
          <p:cNvPr id="5" name="TextBox 4">
            <a:extLst>
              <a:ext uri="{FF2B5EF4-FFF2-40B4-BE49-F238E27FC236}">
                <a16:creationId xmlns:a16="http://schemas.microsoft.com/office/drawing/2014/main" id="{8DA81DF4-F136-902E-530A-BBCB40E001F8}"/>
              </a:ext>
            </a:extLst>
          </p:cNvPr>
          <p:cNvSpPr txBox="1"/>
          <p:nvPr/>
        </p:nvSpPr>
        <p:spPr>
          <a:xfrm>
            <a:off x="304800" y="1065213"/>
            <a:ext cx="901537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Wolfgang und Mia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machen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400" b="0" i="0" u="none" strike="noStrike" kern="1200" cap="none" spc="0" normalizeH="0" baseline="0" noProof="0" dirty="0" err="1">
                <a:ln>
                  <a:noFill/>
                </a:ln>
                <a:solidFill>
                  <a:srgbClr val="525050"/>
                </a:solidFill>
                <a:effectLst/>
                <a:uLnTx/>
                <a:uFillTx/>
                <a:latin typeface="Century Gothic" panose="020F0302020204030204"/>
                <a:ea typeface="+mn-ea"/>
                <a:cs typeface="+mn-cs"/>
              </a:rPr>
              <a:t>einen</a:t>
            </a:r>
            <a: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t> Online-Escape-Room. </a:t>
            </a:r>
            <a:br>
              <a:rPr kumimoji="0" lang="en-US" sz="2400" b="0" i="0" u="none" strike="noStrike" kern="1200" cap="none" spc="0" normalizeH="0" baseline="0" noProof="0" dirty="0">
                <a:ln>
                  <a:noFill/>
                </a:ln>
                <a:solidFill>
                  <a:srgbClr val="525050"/>
                </a:solidFill>
                <a:effectLst/>
                <a:uLnTx/>
                <a:uFillTx/>
                <a:latin typeface="Century Gothic" panose="020F0302020204030204"/>
                <a:ea typeface="+mn-ea"/>
                <a:cs typeface="+mn-cs"/>
              </a:rPr>
            </a:b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Hör</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zu</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 Welches Wort </a:t>
            </a: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ist</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richtig</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 Welches Wort </a:t>
            </a: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ist</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 das? Was </a:t>
            </a: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ist</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 das Thema für </a:t>
            </a: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diese</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 </a:t>
            </a:r>
            <a:r>
              <a:rPr kumimoji="0" lang="en-US" sz="2000" b="1" i="0" u="none" strike="noStrike" kern="1200" cap="none" spc="0" normalizeH="0" baseline="0" noProof="0" dirty="0" err="1">
                <a:ln>
                  <a:noFill/>
                </a:ln>
                <a:solidFill>
                  <a:srgbClr val="525050"/>
                </a:solidFill>
                <a:effectLst/>
                <a:uLnTx/>
                <a:uFillTx/>
                <a:latin typeface="Century Gothic" panose="020F0302020204030204"/>
                <a:ea typeface="+mn-ea"/>
                <a:cs typeface="+mn-cs"/>
              </a:rPr>
              <a:t>Stunde</a:t>
            </a:r>
            <a:r>
              <a:rPr kumimoji="0" lang="en-US" sz="2000" b="1" i="0" u="none" strike="noStrike" kern="1200" cap="none" spc="0" normalizeH="0" baseline="0" noProof="0" dirty="0">
                <a:ln>
                  <a:noFill/>
                </a:ln>
                <a:solidFill>
                  <a:srgbClr val="525050"/>
                </a:solidFill>
                <a:effectLst/>
                <a:uLnTx/>
                <a:uFillTx/>
                <a:latin typeface="Century Gothic" panose="020F0302020204030204"/>
                <a:ea typeface="+mn-ea"/>
                <a:cs typeface="+mn-cs"/>
              </a:rPr>
              <a:t>?</a:t>
            </a:r>
            <a:endParaRPr kumimoji="0" lang="en-US" sz="2400" b="1" i="0" u="none" strike="noStrike" kern="1200" cap="none" spc="0" normalizeH="0" baseline="0" noProof="0" dirty="0">
              <a:ln>
                <a:noFill/>
              </a:ln>
              <a:solidFill>
                <a:srgbClr val="525050"/>
              </a:solidFill>
              <a:effectLst/>
              <a:uLnTx/>
              <a:uFillTx/>
              <a:latin typeface="Century Gothic" panose="020F0302020204030204"/>
              <a:ea typeface="+mn-ea"/>
              <a:cs typeface="+mn-cs"/>
            </a:endParaRPr>
          </a:p>
        </p:txBody>
      </p:sp>
      <p:graphicFrame>
        <p:nvGraphicFramePr>
          <p:cNvPr id="6" name="Table 6">
            <a:extLst>
              <a:ext uri="{FF2B5EF4-FFF2-40B4-BE49-F238E27FC236}">
                <a16:creationId xmlns:a16="http://schemas.microsoft.com/office/drawing/2014/main" id="{D00497F3-7284-773F-F2F4-741A6BE52E8F}"/>
              </a:ext>
            </a:extLst>
          </p:cNvPr>
          <p:cNvGraphicFramePr>
            <a:graphicFrameLocks noGrp="1"/>
          </p:cNvGraphicFramePr>
          <p:nvPr/>
        </p:nvGraphicFramePr>
        <p:xfrm>
          <a:off x="525247" y="2776182"/>
          <a:ext cx="8703535" cy="2982402"/>
        </p:xfrm>
        <a:graphic>
          <a:graphicData uri="http://schemas.openxmlformats.org/drawingml/2006/table">
            <a:tbl>
              <a:tblPr firstRow="1" bandRow="1">
                <a:tableStyleId>{00A15C55-8517-42AA-B614-E9B94910E393}</a:tableStyleId>
              </a:tblPr>
              <a:tblGrid>
                <a:gridCol w="622279">
                  <a:extLst>
                    <a:ext uri="{9D8B030D-6E8A-4147-A177-3AD203B41FA5}">
                      <a16:colId xmlns:a16="http://schemas.microsoft.com/office/drawing/2014/main" val="2607353726"/>
                    </a:ext>
                  </a:extLst>
                </a:gridCol>
                <a:gridCol w="2020314">
                  <a:extLst>
                    <a:ext uri="{9D8B030D-6E8A-4147-A177-3AD203B41FA5}">
                      <a16:colId xmlns:a16="http://schemas.microsoft.com/office/drawing/2014/main" val="4128092149"/>
                    </a:ext>
                  </a:extLst>
                </a:gridCol>
                <a:gridCol w="2020314">
                  <a:extLst>
                    <a:ext uri="{9D8B030D-6E8A-4147-A177-3AD203B41FA5}">
                      <a16:colId xmlns:a16="http://schemas.microsoft.com/office/drawing/2014/main" val="2609792770"/>
                    </a:ext>
                  </a:extLst>
                </a:gridCol>
                <a:gridCol w="2020314">
                  <a:extLst>
                    <a:ext uri="{9D8B030D-6E8A-4147-A177-3AD203B41FA5}">
                      <a16:colId xmlns:a16="http://schemas.microsoft.com/office/drawing/2014/main" val="2976815109"/>
                    </a:ext>
                  </a:extLst>
                </a:gridCol>
                <a:gridCol w="2020314">
                  <a:extLst>
                    <a:ext uri="{9D8B030D-6E8A-4147-A177-3AD203B41FA5}">
                      <a16:colId xmlns:a16="http://schemas.microsoft.com/office/drawing/2014/main" val="1260280611"/>
                    </a:ext>
                  </a:extLst>
                </a:gridCol>
              </a:tblGrid>
              <a:tr h="497067">
                <a:tc>
                  <a:txBody>
                    <a:bodyPr/>
                    <a:lstStyle/>
                    <a:p>
                      <a:endParaRPr lang="en-GB" dirty="0"/>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u="none" strike="noStrike" kern="1200" cap="none" spc="0" normalizeH="0" baseline="0" noProof="0" dirty="0">
                          <a:ln>
                            <a:noFill/>
                          </a:ln>
                          <a:solidFill>
                            <a:schemeClr val="tx1"/>
                          </a:solidFill>
                          <a:effectLst/>
                          <a:uLnTx/>
                          <a:uFillTx/>
                        </a:rPr>
                        <a:t>1</a:t>
                      </a:r>
                      <a:endParaRPr lang="en-GB" sz="2000" b="0" dirty="0">
                        <a:solidFill>
                          <a:schemeClr val="tx1"/>
                        </a:solidFill>
                      </a:endParaRPr>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2</a:t>
                      </a:r>
                      <a:endParaRPr lang="en-GB" sz="2000" b="0" dirty="0">
                        <a:solidFill>
                          <a:schemeClr val="tx1"/>
                        </a:solidFill>
                      </a:endParaRPr>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3</a:t>
                      </a:r>
                    </a:p>
                  </a:txBody>
                  <a:tcP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4</a:t>
                      </a:r>
                    </a:p>
                  </a:txBody>
                  <a:tcPr>
                    <a:solidFill>
                      <a:schemeClr val="tx2"/>
                    </a:solidFill>
                  </a:tcPr>
                </a:tc>
                <a:extLst>
                  <a:ext uri="{0D108BD9-81ED-4DB2-BD59-A6C34878D82A}">
                    <a16:rowId xmlns:a16="http://schemas.microsoft.com/office/drawing/2014/main" val="1153431983"/>
                  </a:ext>
                </a:extLst>
              </a:tr>
              <a:tr h="497067">
                <a:tc>
                  <a:txBody>
                    <a:bodyPr/>
                    <a:lstStyle/>
                    <a:p>
                      <a:pPr algn="ctr"/>
                      <a:endParaRPr lang="en-GB" sz="2000" dirty="0">
                        <a:solidFill>
                          <a:schemeClr val="accent1">
                            <a:lumMod val="50000"/>
                          </a:schemeClr>
                        </a:solidFill>
                      </a:endParaRPr>
                    </a:p>
                  </a:txBody>
                  <a:tcPr>
                    <a:solidFill>
                      <a:schemeClr val="accent4"/>
                    </a:solidFill>
                  </a:tcPr>
                </a:tc>
                <a:tc>
                  <a:txBody>
                    <a:bodyPr/>
                    <a:lstStyle/>
                    <a:p>
                      <a:pPr algn="ctr"/>
                      <a:r>
                        <a:rPr lang="en-GB" sz="2000" dirty="0" err="1">
                          <a:solidFill>
                            <a:schemeClr val="tx1"/>
                          </a:solidFill>
                        </a:rPr>
                        <a:t>Punkt</a:t>
                      </a:r>
                      <a:endParaRPr lang="en-GB" sz="2000" dirty="0">
                        <a:solidFill>
                          <a:schemeClr val="tx1"/>
                        </a:solidFill>
                      </a:endParaRPr>
                    </a:p>
                  </a:txBody>
                  <a:tcPr anchor="ctr">
                    <a:solidFill>
                      <a:schemeClr val="accent4"/>
                    </a:solidFill>
                  </a:tcPr>
                </a:tc>
                <a:tc>
                  <a:txBody>
                    <a:bodyPr/>
                    <a:lstStyle/>
                    <a:p>
                      <a:pPr algn="ctr"/>
                      <a:r>
                        <a:rPr lang="en-GB" sz="2000" dirty="0">
                          <a:solidFill>
                            <a:schemeClr val="tx1"/>
                          </a:solidFill>
                        </a:rPr>
                        <a:t>Situation</a:t>
                      </a:r>
                    </a:p>
                  </a:txBody>
                  <a:tcPr anchor="ctr">
                    <a:solidFill>
                      <a:schemeClr val="accent4"/>
                    </a:solidFill>
                  </a:tcPr>
                </a:tc>
                <a:tc>
                  <a:txBody>
                    <a:bodyPr/>
                    <a:lstStyle/>
                    <a:p>
                      <a:pPr algn="ctr"/>
                      <a:r>
                        <a:rPr lang="en-GB" sz="2000" dirty="0" err="1">
                          <a:solidFill>
                            <a:schemeClr val="tx1"/>
                          </a:solidFill>
                        </a:rPr>
                        <a:t>warnen</a:t>
                      </a:r>
                      <a:endParaRPr lang="en-GB" sz="2000" dirty="0">
                        <a:solidFill>
                          <a:schemeClr val="tx1"/>
                        </a:solidFill>
                      </a:endParaRPr>
                    </a:p>
                  </a:txBody>
                  <a:tcPr anchor="ctr">
                    <a:solidFill>
                      <a:schemeClr val="accent4"/>
                    </a:solidFill>
                  </a:tcPr>
                </a:tc>
                <a:tc>
                  <a:txBody>
                    <a:bodyPr/>
                    <a:lstStyle/>
                    <a:p>
                      <a:pPr algn="ctr"/>
                      <a:r>
                        <a:rPr lang="en-GB" sz="2000" dirty="0" err="1">
                          <a:solidFill>
                            <a:schemeClr val="tx1"/>
                          </a:solidFill>
                        </a:rPr>
                        <a:t>Liste</a:t>
                      </a:r>
                      <a:endParaRPr lang="en-GB" sz="2000" dirty="0">
                        <a:solidFill>
                          <a:schemeClr val="tx1"/>
                        </a:solidFill>
                      </a:endParaRPr>
                    </a:p>
                  </a:txBody>
                  <a:tcPr anchor="ctr">
                    <a:solidFill>
                      <a:schemeClr val="accent4"/>
                    </a:solidFill>
                  </a:tcPr>
                </a:tc>
                <a:extLst>
                  <a:ext uri="{0D108BD9-81ED-4DB2-BD59-A6C34878D82A}">
                    <a16:rowId xmlns:a16="http://schemas.microsoft.com/office/drawing/2014/main" val="1171492714"/>
                  </a:ext>
                </a:extLst>
              </a:tr>
              <a:tr h="497067">
                <a:tc>
                  <a:txBody>
                    <a:bodyPr/>
                    <a:lstStyle/>
                    <a:p>
                      <a:pPr algn="ctr"/>
                      <a:endParaRPr lang="en-GB" sz="2000" dirty="0">
                        <a:solidFill>
                          <a:schemeClr val="accent1">
                            <a:lumMod val="50000"/>
                          </a:schemeClr>
                        </a:solidFill>
                      </a:endParaRPr>
                    </a:p>
                  </a:txBody>
                  <a:tcPr>
                    <a:solidFill>
                      <a:schemeClr val="accent6"/>
                    </a:solidFill>
                  </a:tcPr>
                </a:tc>
                <a:tc>
                  <a:txBody>
                    <a:bodyPr/>
                    <a:lstStyle/>
                    <a:p>
                      <a:pPr algn="ctr"/>
                      <a:r>
                        <a:rPr lang="en-GB" sz="2000" dirty="0" err="1">
                          <a:solidFill>
                            <a:schemeClr val="tx1"/>
                          </a:solidFill>
                        </a:rPr>
                        <a:t>erwarten</a:t>
                      </a:r>
                      <a:endParaRPr lang="en-GB" sz="2000" dirty="0">
                        <a:solidFill>
                          <a:schemeClr val="tx1"/>
                        </a:solidFill>
                      </a:endParaRPr>
                    </a:p>
                  </a:txBody>
                  <a:tcPr anchor="ctr">
                    <a:solidFill>
                      <a:schemeClr val="accent6"/>
                    </a:solidFill>
                  </a:tcPr>
                </a:tc>
                <a:tc>
                  <a:txBody>
                    <a:bodyPr/>
                    <a:lstStyle/>
                    <a:p>
                      <a:pPr algn="ctr"/>
                      <a:r>
                        <a:rPr lang="en-GB" sz="2000" dirty="0">
                          <a:solidFill>
                            <a:schemeClr val="tx1"/>
                          </a:solidFill>
                        </a:rPr>
                        <a:t>Hobby</a:t>
                      </a:r>
                    </a:p>
                  </a:txBody>
                  <a:tcPr anchor="ctr">
                    <a:solidFill>
                      <a:schemeClr val="accent6"/>
                    </a:solidFill>
                  </a:tcPr>
                </a:tc>
                <a:tc>
                  <a:txBody>
                    <a:bodyPr/>
                    <a:lstStyle/>
                    <a:p>
                      <a:pPr algn="ctr"/>
                      <a:r>
                        <a:rPr lang="en-GB" sz="2000" dirty="0">
                          <a:solidFill>
                            <a:schemeClr val="tx1"/>
                          </a:solidFill>
                        </a:rPr>
                        <a:t>Yoga</a:t>
                      </a:r>
                    </a:p>
                  </a:txBody>
                  <a:tcPr anchor="ctr">
                    <a:solidFill>
                      <a:schemeClr val="accent6"/>
                    </a:solidFill>
                  </a:tcPr>
                </a:tc>
                <a:tc>
                  <a:txBody>
                    <a:bodyPr/>
                    <a:lstStyle/>
                    <a:p>
                      <a:pPr algn="ctr"/>
                      <a:r>
                        <a:rPr lang="en-GB" sz="2000" dirty="0" err="1">
                          <a:solidFill>
                            <a:schemeClr val="tx1"/>
                          </a:solidFill>
                        </a:rPr>
                        <a:t>immer</a:t>
                      </a:r>
                      <a:endParaRPr lang="en-GB" sz="2000" dirty="0">
                        <a:solidFill>
                          <a:schemeClr val="tx1"/>
                        </a:solidFill>
                      </a:endParaRPr>
                    </a:p>
                  </a:txBody>
                  <a:tcPr anchor="ctr">
                    <a:solidFill>
                      <a:schemeClr val="accent6"/>
                    </a:solidFill>
                  </a:tcPr>
                </a:tc>
                <a:extLst>
                  <a:ext uri="{0D108BD9-81ED-4DB2-BD59-A6C34878D82A}">
                    <a16:rowId xmlns:a16="http://schemas.microsoft.com/office/drawing/2014/main" val="1961458278"/>
                  </a:ext>
                </a:extLst>
              </a:tr>
              <a:tr h="497067">
                <a:tc>
                  <a:txBody>
                    <a:bodyPr/>
                    <a:lstStyle/>
                    <a:p>
                      <a:pPr algn="ctr"/>
                      <a:endParaRPr lang="en-GB" sz="2000" dirty="0">
                        <a:solidFill>
                          <a:schemeClr val="accent1">
                            <a:lumMod val="50000"/>
                          </a:schemeClr>
                        </a:solidFill>
                      </a:endParaRPr>
                    </a:p>
                  </a:txBody>
                  <a:tcPr>
                    <a:solidFill>
                      <a:schemeClr val="accent4"/>
                    </a:solidFill>
                  </a:tcPr>
                </a:tc>
                <a:tc>
                  <a:txBody>
                    <a:bodyPr/>
                    <a:lstStyle/>
                    <a:p>
                      <a:pPr algn="ctr"/>
                      <a:r>
                        <a:rPr lang="en-GB" sz="2000" dirty="0" err="1">
                          <a:solidFill>
                            <a:schemeClr val="tx1"/>
                          </a:solidFill>
                        </a:rPr>
                        <a:t>zahlen</a:t>
                      </a:r>
                      <a:endParaRPr lang="en-GB" sz="2000" dirty="0">
                        <a:solidFill>
                          <a:schemeClr val="tx1"/>
                        </a:solidFill>
                      </a:endParaRPr>
                    </a:p>
                  </a:txBody>
                  <a:tcPr anchor="ctr">
                    <a:solidFill>
                      <a:schemeClr val="accent4"/>
                    </a:solidFill>
                  </a:tcPr>
                </a:tc>
                <a:tc>
                  <a:txBody>
                    <a:bodyPr/>
                    <a:lstStyle/>
                    <a:p>
                      <a:pPr algn="ctr"/>
                      <a:r>
                        <a:rPr lang="en-GB" sz="2000" dirty="0" err="1">
                          <a:solidFill>
                            <a:schemeClr val="tx1"/>
                          </a:solidFill>
                        </a:rPr>
                        <a:t>Reise</a:t>
                      </a:r>
                      <a:endParaRPr lang="en-GB" sz="2000" dirty="0">
                        <a:solidFill>
                          <a:schemeClr val="tx1"/>
                        </a:solidFill>
                      </a:endParaRPr>
                    </a:p>
                  </a:txBody>
                  <a:tcPr anchor="ctr">
                    <a:solidFill>
                      <a:schemeClr val="accent4"/>
                    </a:solidFill>
                  </a:tcPr>
                </a:tc>
                <a:tc>
                  <a:txBody>
                    <a:bodyPr/>
                    <a:lstStyle/>
                    <a:p>
                      <a:pPr algn="ctr"/>
                      <a:r>
                        <a:rPr lang="en-GB" sz="2000" dirty="0" err="1">
                          <a:solidFill>
                            <a:schemeClr val="tx1"/>
                          </a:solidFill>
                        </a:rPr>
                        <a:t>Blick</a:t>
                      </a:r>
                      <a:endParaRPr lang="en-GB" sz="2000" dirty="0">
                        <a:solidFill>
                          <a:schemeClr val="tx1"/>
                        </a:solidFill>
                      </a:endParaRPr>
                    </a:p>
                  </a:txBody>
                  <a:tcPr anchor="ctr">
                    <a:solidFill>
                      <a:schemeClr val="accent4"/>
                    </a:solidFill>
                  </a:tcPr>
                </a:tc>
                <a:tc>
                  <a:txBody>
                    <a:bodyPr/>
                    <a:lstStyle/>
                    <a:p>
                      <a:pPr algn="ctr"/>
                      <a:r>
                        <a:rPr lang="en-GB" sz="2000" dirty="0" err="1">
                          <a:solidFill>
                            <a:schemeClr val="tx1"/>
                          </a:solidFill>
                        </a:rPr>
                        <a:t>Eintritt</a:t>
                      </a:r>
                      <a:endParaRPr lang="en-GB" sz="2000" dirty="0">
                        <a:solidFill>
                          <a:schemeClr val="tx1"/>
                        </a:solidFill>
                      </a:endParaRPr>
                    </a:p>
                  </a:txBody>
                  <a:tcPr anchor="ctr">
                    <a:solidFill>
                      <a:schemeClr val="accent4"/>
                    </a:solidFill>
                  </a:tcPr>
                </a:tc>
                <a:extLst>
                  <a:ext uri="{0D108BD9-81ED-4DB2-BD59-A6C34878D82A}">
                    <a16:rowId xmlns:a16="http://schemas.microsoft.com/office/drawing/2014/main" val="2189313960"/>
                  </a:ext>
                </a:extLst>
              </a:tr>
              <a:tr h="497067">
                <a:tc>
                  <a:txBody>
                    <a:bodyPr/>
                    <a:lstStyle/>
                    <a:p>
                      <a:pPr algn="ctr"/>
                      <a:endParaRPr lang="en-GB" sz="2000" dirty="0">
                        <a:solidFill>
                          <a:schemeClr val="accent1">
                            <a:lumMod val="50000"/>
                          </a:schemeClr>
                        </a:solidFill>
                      </a:endParaRPr>
                    </a:p>
                  </a:txBody>
                  <a:tcPr>
                    <a:solidFill>
                      <a:schemeClr val="accent6"/>
                    </a:solidFill>
                  </a:tcPr>
                </a:tc>
                <a:tc>
                  <a:txBody>
                    <a:bodyPr/>
                    <a:lstStyle/>
                    <a:p>
                      <a:pPr algn="ctr"/>
                      <a:r>
                        <a:rPr lang="en-GB" sz="2000" dirty="0">
                          <a:solidFill>
                            <a:schemeClr val="tx1"/>
                          </a:solidFill>
                        </a:rPr>
                        <a:t>Berg</a:t>
                      </a:r>
                    </a:p>
                  </a:txBody>
                  <a:tcPr anchor="ctr">
                    <a:solidFill>
                      <a:schemeClr val="accent6"/>
                    </a:solidFill>
                  </a:tcPr>
                </a:tc>
                <a:tc>
                  <a:txBody>
                    <a:bodyPr/>
                    <a:lstStyle/>
                    <a:p>
                      <a:pPr algn="ctr"/>
                      <a:r>
                        <a:rPr lang="en-GB" sz="2000" dirty="0" err="1">
                          <a:solidFill>
                            <a:schemeClr val="tx1"/>
                          </a:solidFill>
                        </a:rPr>
                        <a:t>ohne</a:t>
                      </a:r>
                      <a:endParaRPr lang="en-GB" sz="2000" dirty="0">
                        <a:solidFill>
                          <a:schemeClr val="tx1"/>
                        </a:solidFill>
                      </a:endParaRPr>
                    </a:p>
                  </a:txBody>
                  <a:tcPr anchor="ctr">
                    <a:solidFill>
                      <a:schemeClr val="accent6"/>
                    </a:solidFill>
                  </a:tcPr>
                </a:tc>
                <a:tc>
                  <a:txBody>
                    <a:bodyPr/>
                    <a:lstStyle/>
                    <a:p>
                      <a:pPr algn="ctr"/>
                      <a:r>
                        <a:rPr lang="en-GB" sz="2000" dirty="0" err="1">
                          <a:solidFill>
                            <a:schemeClr val="tx1"/>
                          </a:solidFill>
                        </a:rPr>
                        <a:t>Küste</a:t>
                      </a:r>
                      <a:endParaRPr lang="en-GB" sz="2000" dirty="0">
                        <a:solidFill>
                          <a:schemeClr val="tx1"/>
                        </a:solidFill>
                      </a:endParaRPr>
                    </a:p>
                  </a:txBody>
                  <a:tcPr anchor="ctr">
                    <a:solidFill>
                      <a:schemeClr val="accent6"/>
                    </a:solidFill>
                  </a:tcPr>
                </a:tc>
                <a:tc>
                  <a:txBody>
                    <a:bodyPr/>
                    <a:lstStyle/>
                    <a:p>
                      <a:pPr algn="ctr"/>
                      <a:r>
                        <a:rPr lang="en-GB" sz="2000" dirty="0">
                          <a:solidFill>
                            <a:schemeClr val="tx1"/>
                          </a:solidFill>
                        </a:rPr>
                        <a:t>Essen</a:t>
                      </a:r>
                    </a:p>
                  </a:txBody>
                  <a:tcPr anchor="ctr">
                    <a:solidFill>
                      <a:schemeClr val="accent6"/>
                    </a:solidFill>
                  </a:tcPr>
                </a:tc>
                <a:extLst>
                  <a:ext uri="{0D108BD9-81ED-4DB2-BD59-A6C34878D82A}">
                    <a16:rowId xmlns:a16="http://schemas.microsoft.com/office/drawing/2014/main" val="2344197191"/>
                  </a:ext>
                </a:extLst>
              </a:tr>
              <a:tr h="497067">
                <a:tc>
                  <a:txBody>
                    <a:bodyPr/>
                    <a:lstStyle/>
                    <a:p>
                      <a:pPr algn="ctr"/>
                      <a:endParaRPr lang="en-GB" sz="2000" dirty="0">
                        <a:solidFill>
                          <a:schemeClr val="accent1">
                            <a:lumMod val="50000"/>
                          </a:schemeClr>
                        </a:solidFill>
                      </a:endParaRPr>
                    </a:p>
                  </a:txBody>
                  <a:tcPr>
                    <a:solidFill>
                      <a:schemeClr val="accent4"/>
                    </a:solidFill>
                  </a:tcPr>
                </a:tc>
                <a:tc>
                  <a:txBody>
                    <a:bodyPr/>
                    <a:lstStyle/>
                    <a:p>
                      <a:pPr algn="ctr"/>
                      <a:r>
                        <a:rPr lang="en-GB" sz="2000" dirty="0">
                          <a:solidFill>
                            <a:schemeClr val="tx1"/>
                          </a:solidFill>
                        </a:rPr>
                        <a:t>Abend</a:t>
                      </a:r>
                    </a:p>
                  </a:txBody>
                  <a:tcPr anchor="ctr">
                    <a:solidFill>
                      <a:schemeClr val="accent4"/>
                    </a:solidFill>
                  </a:tcPr>
                </a:tc>
                <a:tc>
                  <a:txBody>
                    <a:bodyPr/>
                    <a:lstStyle/>
                    <a:p>
                      <a:pPr algn="ctr"/>
                      <a:r>
                        <a:rPr lang="en-GB" sz="2000" dirty="0">
                          <a:solidFill>
                            <a:schemeClr val="tx1"/>
                          </a:solidFill>
                        </a:rPr>
                        <a:t>Angst</a:t>
                      </a:r>
                    </a:p>
                  </a:txBody>
                  <a:tcPr anchor="ctr">
                    <a:solidFill>
                      <a:schemeClr val="accent4"/>
                    </a:solidFill>
                  </a:tcPr>
                </a:tc>
                <a:tc>
                  <a:txBody>
                    <a:bodyPr/>
                    <a:lstStyle/>
                    <a:p>
                      <a:pPr algn="ctr"/>
                      <a:r>
                        <a:rPr lang="en-GB" sz="2000" dirty="0">
                          <a:solidFill>
                            <a:schemeClr val="tx1"/>
                          </a:solidFill>
                        </a:rPr>
                        <a:t>Rede</a:t>
                      </a:r>
                    </a:p>
                  </a:txBody>
                  <a:tcPr anchor="ctr">
                    <a:solidFill>
                      <a:schemeClr val="accent4"/>
                    </a:solidFill>
                  </a:tcPr>
                </a:tc>
                <a:tc>
                  <a:txBody>
                    <a:bodyPr/>
                    <a:lstStyle/>
                    <a:p>
                      <a:pPr algn="ctr"/>
                      <a:r>
                        <a:rPr lang="en-GB" sz="2000" dirty="0" err="1">
                          <a:solidFill>
                            <a:schemeClr val="tx1"/>
                          </a:solidFill>
                        </a:rPr>
                        <a:t>besonders</a:t>
                      </a:r>
                      <a:endParaRPr lang="en-GB" sz="2000" dirty="0">
                        <a:solidFill>
                          <a:schemeClr val="tx1"/>
                        </a:solidFill>
                      </a:endParaRPr>
                    </a:p>
                  </a:txBody>
                  <a:tcPr anchor="ctr">
                    <a:solidFill>
                      <a:schemeClr val="accent4"/>
                    </a:solidFill>
                  </a:tcPr>
                </a:tc>
                <a:extLst>
                  <a:ext uri="{0D108BD9-81ED-4DB2-BD59-A6C34878D82A}">
                    <a16:rowId xmlns:a16="http://schemas.microsoft.com/office/drawing/2014/main" val="1972389626"/>
                  </a:ext>
                </a:extLst>
              </a:tr>
            </a:tbl>
          </a:graphicData>
        </a:graphic>
      </p:graphicFrame>
      <p:sp>
        <p:nvSpPr>
          <p:cNvPr id="7" name="Action Button: Custom 16">
            <a:hlinkClick r:id="" action="ppaction://noaction" highlightClick="1">
              <a:snd r:embed="rId4" name="10.1.1.6 L1 Slide 2 1.wav"/>
            </a:hlinkClick>
            <a:extLst>
              <a:ext uri="{FF2B5EF4-FFF2-40B4-BE49-F238E27FC236}">
                <a16:creationId xmlns:a16="http://schemas.microsoft.com/office/drawing/2014/main" id="{03B4339A-1451-9B1A-8DD4-C4B1451A57BF}"/>
              </a:ext>
            </a:extLst>
          </p:cNvPr>
          <p:cNvSpPr/>
          <p:nvPr/>
        </p:nvSpPr>
        <p:spPr>
          <a:xfrm>
            <a:off x="641627" y="3335821"/>
            <a:ext cx="393922" cy="357939"/>
          </a:xfrm>
          <a:prstGeom prst="actionButtonBlank">
            <a:avLst/>
          </a:prstGeom>
          <a:solidFill>
            <a:schemeClr val="tx2"/>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a:t>
            </a:r>
          </a:p>
        </p:txBody>
      </p:sp>
      <p:sp>
        <p:nvSpPr>
          <p:cNvPr id="8" name="Action Button: Custom 16">
            <a:hlinkClick r:id="" action="ppaction://noaction" highlightClick="1">
              <a:snd r:embed="rId5" name="10.1.1.6 L1 Slide 2 3.wav"/>
            </a:hlinkClick>
            <a:extLst>
              <a:ext uri="{FF2B5EF4-FFF2-40B4-BE49-F238E27FC236}">
                <a16:creationId xmlns:a16="http://schemas.microsoft.com/office/drawing/2014/main" id="{0F132240-744C-0E67-6400-9CD678F8AF89}"/>
              </a:ext>
            </a:extLst>
          </p:cNvPr>
          <p:cNvSpPr/>
          <p:nvPr/>
        </p:nvSpPr>
        <p:spPr>
          <a:xfrm>
            <a:off x="639549" y="4298353"/>
            <a:ext cx="396000" cy="396000"/>
          </a:xfrm>
          <a:prstGeom prst="actionButtonBlank">
            <a:avLst/>
          </a:prstGeom>
          <a:solidFill>
            <a:schemeClr val="tx2"/>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C</a:t>
            </a:r>
          </a:p>
        </p:txBody>
      </p:sp>
      <p:sp>
        <p:nvSpPr>
          <p:cNvPr id="9" name="Action Button: Custom 16">
            <a:hlinkClick r:id="" action="ppaction://noaction" highlightClick="1">
              <a:snd r:embed="rId6" name="10.1.1.6 L1 Slide 2 2.wav"/>
            </a:hlinkClick>
            <a:extLst>
              <a:ext uri="{FF2B5EF4-FFF2-40B4-BE49-F238E27FC236}">
                <a16:creationId xmlns:a16="http://schemas.microsoft.com/office/drawing/2014/main" id="{21A9FBA9-660D-23B8-E0C1-269FF5854999}"/>
              </a:ext>
            </a:extLst>
          </p:cNvPr>
          <p:cNvSpPr/>
          <p:nvPr/>
        </p:nvSpPr>
        <p:spPr>
          <a:xfrm>
            <a:off x="639549" y="3803965"/>
            <a:ext cx="396000" cy="396000"/>
          </a:xfrm>
          <a:prstGeom prst="actionButtonBlank">
            <a:avLst/>
          </a:prstGeom>
          <a:solidFill>
            <a:schemeClr val="tx2"/>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B</a:t>
            </a:r>
          </a:p>
        </p:txBody>
      </p:sp>
      <p:sp>
        <p:nvSpPr>
          <p:cNvPr id="10" name="Action Button: Custom 16">
            <a:hlinkClick r:id="" action="ppaction://noaction" highlightClick="1">
              <a:snd r:embed="rId7" name="10.1.1.6 L1 Slide 2 4.wav"/>
            </a:hlinkClick>
            <a:extLst>
              <a:ext uri="{FF2B5EF4-FFF2-40B4-BE49-F238E27FC236}">
                <a16:creationId xmlns:a16="http://schemas.microsoft.com/office/drawing/2014/main" id="{7BFAED22-0A09-8A7E-5F32-8A77E8D1A40C}"/>
              </a:ext>
            </a:extLst>
          </p:cNvPr>
          <p:cNvSpPr/>
          <p:nvPr/>
        </p:nvSpPr>
        <p:spPr>
          <a:xfrm>
            <a:off x="639549" y="4804558"/>
            <a:ext cx="396000" cy="396000"/>
          </a:xfrm>
          <a:prstGeom prst="actionButtonBlank">
            <a:avLst/>
          </a:prstGeom>
          <a:solidFill>
            <a:schemeClr val="tx2"/>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D</a:t>
            </a:r>
          </a:p>
        </p:txBody>
      </p:sp>
      <p:sp>
        <p:nvSpPr>
          <p:cNvPr id="11" name="Action Button: Custom 16">
            <a:hlinkClick r:id="" action="ppaction://noaction" highlightClick="1">
              <a:snd r:embed="rId8" name="10.1.1.6 L1 Slide 2 5.wav"/>
            </a:hlinkClick>
            <a:extLst>
              <a:ext uri="{FF2B5EF4-FFF2-40B4-BE49-F238E27FC236}">
                <a16:creationId xmlns:a16="http://schemas.microsoft.com/office/drawing/2014/main" id="{F1EB07DD-8610-EB8D-E218-225E35D28691}"/>
              </a:ext>
            </a:extLst>
          </p:cNvPr>
          <p:cNvSpPr/>
          <p:nvPr/>
        </p:nvSpPr>
        <p:spPr>
          <a:xfrm>
            <a:off x="639549" y="5274692"/>
            <a:ext cx="396000" cy="396000"/>
          </a:xfrm>
          <a:prstGeom prst="actionButtonBlank">
            <a:avLst/>
          </a:prstGeom>
          <a:solidFill>
            <a:schemeClr val="tx2"/>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a:t>
            </a:r>
          </a:p>
        </p:txBody>
      </p:sp>
      <p:pic>
        <p:nvPicPr>
          <p:cNvPr id="12" name="Picture 11" descr="A close up of a logo&#10;&#10;Description automatically generated">
            <a:extLst>
              <a:ext uri="{FF2B5EF4-FFF2-40B4-BE49-F238E27FC236}">
                <a16:creationId xmlns:a16="http://schemas.microsoft.com/office/drawing/2014/main" id="{2011BE97-8BF4-5113-8C69-FEAA6EB3C8B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314790" y="142592"/>
            <a:ext cx="1160566" cy="1344764"/>
          </a:xfrm>
          <a:prstGeom prst="rect">
            <a:avLst/>
          </a:prstGeom>
        </p:spPr>
      </p:pic>
      <p:pic>
        <p:nvPicPr>
          <p:cNvPr id="13" name="Picture 12" descr="Wolfgang smiling">
            <a:extLst>
              <a:ext uri="{FF2B5EF4-FFF2-40B4-BE49-F238E27FC236}">
                <a16:creationId xmlns:a16="http://schemas.microsoft.com/office/drawing/2014/main" id="{50E75704-BC87-C73A-74CF-8F229508E6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39290" y="92054"/>
            <a:ext cx="1511419" cy="1454384"/>
          </a:xfrm>
          <a:prstGeom prst="rect">
            <a:avLst/>
          </a:prstGeom>
        </p:spPr>
      </p:pic>
      <p:pic>
        <p:nvPicPr>
          <p:cNvPr id="14" name="Picture 13" descr="Icon&#10;&#10;Description automatically generated">
            <a:extLst>
              <a:ext uri="{FF2B5EF4-FFF2-40B4-BE49-F238E27FC236}">
                <a16:creationId xmlns:a16="http://schemas.microsoft.com/office/drawing/2014/main" id="{7ABCC29A-B004-5E75-3E9D-0461DA31D0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32672" y="989540"/>
            <a:ext cx="1198604" cy="1133992"/>
          </a:xfrm>
          <a:prstGeom prst="rect">
            <a:avLst/>
          </a:prstGeom>
        </p:spPr>
      </p:pic>
      <p:sp>
        <p:nvSpPr>
          <p:cNvPr id="15" name="Action Button: Custom 16">
            <a:hlinkClick r:id="" action="ppaction://noaction" highlightClick="1"/>
            <a:extLst>
              <a:ext uri="{FF2B5EF4-FFF2-40B4-BE49-F238E27FC236}">
                <a16:creationId xmlns:a16="http://schemas.microsoft.com/office/drawing/2014/main" id="{BF6E3241-4860-B170-FCF4-3D1576F45C7B}"/>
              </a:ext>
            </a:extLst>
          </p:cNvPr>
          <p:cNvSpPr/>
          <p:nvPr/>
        </p:nvSpPr>
        <p:spPr>
          <a:xfrm>
            <a:off x="10523362" y="3273113"/>
            <a:ext cx="393922" cy="357939"/>
          </a:xfrm>
          <a:prstGeom prst="actionButtonBlank">
            <a:avLst/>
          </a:prstGeom>
          <a:solidFill>
            <a:srgbClr val="DAA520"/>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Action Button: Custom 16">
            <a:hlinkClick r:id="" action="ppaction://noaction" highlightClick="1"/>
            <a:extLst>
              <a:ext uri="{FF2B5EF4-FFF2-40B4-BE49-F238E27FC236}">
                <a16:creationId xmlns:a16="http://schemas.microsoft.com/office/drawing/2014/main" id="{09C49BCA-5CDB-ADF3-7737-62D44D5AF8AD}"/>
              </a:ext>
            </a:extLst>
          </p:cNvPr>
          <p:cNvSpPr/>
          <p:nvPr/>
        </p:nvSpPr>
        <p:spPr>
          <a:xfrm>
            <a:off x="10511780" y="4243178"/>
            <a:ext cx="396000" cy="396000"/>
          </a:xfrm>
          <a:prstGeom prst="actionButtonBlank">
            <a:avLst/>
          </a:prstGeom>
          <a:solidFill>
            <a:srgbClr val="DAA520"/>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7" name="Action Button: Custom 16">
            <a:hlinkClick r:id="" action="ppaction://noaction" highlightClick="1"/>
            <a:extLst>
              <a:ext uri="{FF2B5EF4-FFF2-40B4-BE49-F238E27FC236}">
                <a16:creationId xmlns:a16="http://schemas.microsoft.com/office/drawing/2014/main" id="{D27361ED-CBFE-D5F2-375F-9BEF2F2AD787}"/>
              </a:ext>
            </a:extLst>
          </p:cNvPr>
          <p:cNvSpPr/>
          <p:nvPr/>
        </p:nvSpPr>
        <p:spPr>
          <a:xfrm>
            <a:off x="10515536" y="3734598"/>
            <a:ext cx="396000" cy="396000"/>
          </a:xfrm>
          <a:prstGeom prst="actionButtonBlank">
            <a:avLst/>
          </a:prstGeom>
          <a:solidFill>
            <a:srgbClr val="DAA520"/>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8" name="Action Button: Custom 16">
            <a:hlinkClick r:id="" action="ppaction://noaction" highlightClick="1"/>
            <a:extLst>
              <a:ext uri="{FF2B5EF4-FFF2-40B4-BE49-F238E27FC236}">
                <a16:creationId xmlns:a16="http://schemas.microsoft.com/office/drawing/2014/main" id="{A50E960B-6AD9-CD59-4E83-3DD0E69835AE}"/>
              </a:ext>
            </a:extLst>
          </p:cNvPr>
          <p:cNvSpPr/>
          <p:nvPr/>
        </p:nvSpPr>
        <p:spPr>
          <a:xfrm>
            <a:off x="10502093" y="4774325"/>
            <a:ext cx="396000" cy="396000"/>
          </a:xfrm>
          <a:prstGeom prst="actionButtonBlank">
            <a:avLst/>
          </a:prstGeom>
          <a:solidFill>
            <a:srgbClr val="DAA520"/>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9" name="Action Button: Custom 16">
            <a:hlinkClick r:id="" action="ppaction://noaction" highlightClick="1"/>
            <a:extLst>
              <a:ext uri="{FF2B5EF4-FFF2-40B4-BE49-F238E27FC236}">
                <a16:creationId xmlns:a16="http://schemas.microsoft.com/office/drawing/2014/main" id="{6D83F314-6E98-B49F-09CF-80E5DEE86F63}"/>
              </a:ext>
            </a:extLst>
          </p:cNvPr>
          <p:cNvSpPr/>
          <p:nvPr/>
        </p:nvSpPr>
        <p:spPr>
          <a:xfrm>
            <a:off x="10497000" y="5323878"/>
            <a:ext cx="396000" cy="396000"/>
          </a:xfrm>
          <a:prstGeom prst="actionButtonBlank">
            <a:avLst/>
          </a:prstGeom>
          <a:solidFill>
            <a:srgbClr val="DAA520"/>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BC8AB6AE-833E-1969-6AEB-5271FA8F11E5}"/>
              </a:ext>
            </a:extLst>
          </p:cNvPr>
          <p:cNvSpPr txBox="1"/>
          <p:nvPr/>
        </p:nvSpPr>
        <p:spPr>
          <a:xfrm>
            <a:off x="10517622" y="3242824"/>
            <a:ext cx="393922" cy="400110"/>
          </a:xfrm>
          <a:prstGeom prst="rect">
            <a:avLst/>
          </a:prstGeom>
          <a:solidFill>
            <a:srgbClr val="FFF4E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S</a:t>
            </a:r>
          </a:p>
        </p:txBody>
      </p:sp>
      <p:sp>
        <p:nvSpPr>
          <p:cNvPr id="21" name="TextBox 20">
            <a:extLst>
              <a:ext uri="{FF2B5EF4-FFF2-40B4-BE49-F238E27FC236}">
                <a16:creationId xmlns:a16="http://schemas.microsoft.com/office/drawing/2014/main" id="{78F61D66-447E-9B42-F5E1-496C33BAD237}"/>
              </a:ext>
            </a:extLst>
          </p:cNvPr>
          <p:cNvSpPr txBox="1"/>
          <p:nvPr/>
        </p:nvSpPr>
        <p:spPr>
          <a:xfrm>
            <a:off x="10523362" y="3732543"/>
            <a:ext cx="393922" cy="400110"/>
          </a:xfrm>
          <a:prstGeom prst="rect">
            <a:avLst/>
          </a:prstGeom>
          <a:solidFill>
            <a:srgbClr val="FFF4E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a:t>
            </a:r>
          </a:p>
        </p:txBody>
      </p:sp>
      <p:sp>
        <p:nvSpPr>
          <p:cNvPr id="22" name="TextBox 21">
            <a:extLst>
              <a:ext uri="{FF2B5EF4-FFF2-40B4-BE49-F238E27FC236}">
                <a16:creationId xmlns:a16="http://schemas.microsoft.com/office/drawing/2014/main" id="{223BAE20-7B51-183D-7E66-C34CA7261D79}"/>
              </a:ext>
            </a:extLst>
          </p:cNvPr>
          <p:cNvSpPr txBox="1"/>
          <p:nvPr/>
        </p:nvSpPr>
        <p:spPr>
          <a:xfrm>
            <a:off x="10508365" y="4245796"/>
            <a:ext cx="393922" cy="400110"/>
          </a:xfrm>
          <a:prstGeom prst="rect">
            <a:avLst/>
          </a:prstGeom>
          <a:solidFill>
            <a:srgbClr val="FFF4E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R</a:t>
            </a:r>
          </a:p>
        </p:txBody>
      </p:sp>
      <p:sp>
        <p:nvSpPr>
          <p:cNvPr id="23" name="TextBox 22">
            <a:extLst>
              <a:ext uri="{FF2B5EF4-FFF2-40B4-BE49-F238E27FC236}">
                <a16:creationId xmlns:a16="http://schemas.microsoft.com/office/drawing/2014/main" id="{20E38252-50A5-605B-42DD-4CEBB87C3AD6}"/>
              </a:ext>
            </a:extLst>
          </p:cNvPr>
          <p:cNvSpPr txBox="1"/>
          <p:nvPr/>
        </p:nvSpPr>
        <p:spPr>
          <a:xfrm>
            <a:off x="10508365" y="4772270"/>
            <a:ext cx="393922" cy="400110"/>
          </a:xfrm>
          <a:prstGeom prst="rect">
            <a:avLst/>
          </a:prstGeom>
          <a:solidFill>
            <a:srgbClr val="FFF4E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E</a:t>
            </a:r>
          </a:p>
        </p:txBody>
      </p:sp>
      <p:sp>
        <p:nvSpPr>
          <p:cNvPr id="24" name="TextBox 23">
            <a:extLst>
              <a:ext uri="{FF2B5EF4-FFF2-40B4-BE49-F238E27FC236}">
                <a16:creationId xmlns:a16="http://schemas.microsoft.com/office/drawing/2014/main" id="{8BE686A6-AF92-FDAC-D8C4-919657895588}"/>
              </a:ext>
            </a:extLst>
          </p:cNvPr>
          <p:cNvSpPr txBox="1"/>
          <p:nvPr/>
        </p:nvSpPr>
        <p:spPr>
          <a:xfrm>
            <a:off x="10504171" y="5319976"/>
            <a:ext cx="393922" cy="400110"/>
          </a:xfrm>
          <a:prstGeom prst="rect">
            <a:avLst/>
          </a:prstGeom>
          <a:solidFill>
            <a:srgbClr val="FFF4E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R</a:t>
            </a:r>
          </a:p>
        </p:txBody>
      </p:sp>
      <p:grpSp>
        <p:nvGrpSpPr>
          <p:cNvPr id="37" name="Group 36">
            <a:extLst>
              <a:ext uri="{FF2B5EF4-FFF2-40B4-BE49-F238E27FC236}">
                <a16:creationId xmlns:a16="http://schemas.microsoft.com/office/drawing/2014/main" id="{BC3451BE-F4A4-1619-C91C-BDEC6599CB08}"/>
              </a:ext>
            </a:extLst>
          </p:cNvPr>
          <p:cNvGrpSpPr/>
          <p:nvPr/>
        </p:nvGrpSpPr>
        <p:grpSpPr>
          <a:xfrm>
            <a:off x="9290362" y="1846724"/>
            <a:ext cx="2767048" cy="4466285"/>
            <a:chOff x="9336251" y="3165450"/>
            <a:chExt cx="3132067" cy="3966635"/>
          </a:xfrm>
        </p:grpSpPr>
        <p:grpSp>
          <p:nvGrpSpPr>
            <p:cNvPr id="34" name="Group 33">
              <a:extLst>
                <a:ext uri="{FF2B5EF4-FFF2-40B4-BE49-F238E27FC236}">
                  <a16:creationId xmlns:a16="http://schemas.microsoft.com/office/drawing/2014/main" id="{2B35147D-5E72-1880-3F5A-0E5612F1AF0F}"/>
                </a:ext>
              </a:extLst>
            </p:cNvPr>
            <p:cNvGrpSpPr/>
            <p:nvPr/>
          </p:nvGrpSpPr>
          <p:grpSpPr>
            <a:xfrm>
              <a:off x="9336251" y="3165450"/>
              <a:ext cx="3132067" cy="3966635"/>
              <a:chOff x="8190301" y="1934623"/>
              <a:chExt cx="2232050" cy="4066143"/>
            </a:xfrm>
            <a:solidFill>
              <a:schemeClr val="bg2"/>
            </a:solidFill>
          </p:grpSpPr>
          <p:sp>
            <p:nvSpPr>
              <p:cNvPr id="35" name="Rectangle 34">
                <a:extLst>
                  <a:ext uri="{FF2B5EF4-FFF2-40B4-BE49-F238E27FC236}">
                    <a16:creationId xmlns:a16="http://schemas.microsoft.com/office/drawing/2014/main" id="{F463B529-07C7-0194-86D0-7DDA8C4AC874}"/>
                  </a:ext>
                </a:extLst>
              </p:cNvPr>
              <p:cNvSpPr/>
              <p:nvPr/>
            </p:nvSpPr>
            <p:spPr>
              <a:xfrm>
                <a:off x="8190301" y="1934623"/>
                <a:ext cx="2215224" cy="4066143"/>
              </a:xfrm>
              <a:prstGeom prst="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6" name="TextBox 35">
                <a:extLst>
                  <a:ext uri="{FF2B5EF4-FFF2-40B4-BE49-F238E27FC236}">
                    <a16:creationId xmlns:a16="http://schemas.microsoft.com/office/drawing/2014/main" id="{39892F00-5FC0-AC83-DEE5-86CBD6B5DCA4}"/>
                  </a:ext>
                </a:extLst>
              </p:cNvPr>
              <p:cNvSpPr txBox="1"/>
              <p:nvPr/>
            </p:nvSpPr>
            <p:spPr>
              <a:xfrm>
                <a:off x="8306698" y="2114020"/>
                <a:ext cx="2115653" cy="523220"/>
              </a:xfrm>
              <a:prstGeom prst="rect">
                <a:avLst/>
              </a:prstGeom>
              <a:grpFill/>
              <a:ln>
                <a:solidFill>
                  <a:schemeClr val="bg2"/>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50000"/>
                      </a:srgbClr>
                    </a:solidFill>
                    <a:effectLst/>
                    <a:uLnTx/>
                    <a:uFillTx/>
                    <a:latin typeface="Broadway" panose="04040905080B02020502" pitchFamily="82" charset="0"/>
                    <a:ea typeface="+mn-ea"/>
                    <a:cs typeface="+mn-cs"/>
                  </a:rPr>
                  <a:t>SUCCESS!</a:t>
                </a:r>
              </a:p>
            </p:txBody>
          </p:sp>
        </p:grpSp>
        <p:sp>
          <p:nvSpPr>
            <p:cNvPr id="25" name="TextBox 24">
              <a:extLst>
                <a:ext uri="{FF2B5EF4-FFF2-40B4-BE49-F238E27FC236}">
                  <a16:creationId xmlns:a16="http://schemas.microsoft.com/office/drawing/2014/main" id="{AA30BA24-5750-BCD5-461E-AD87D3DC2597}"/>
                </a:ext>
              </a:extLst>
            </p:cNvPr>
            <p:cNvSpPr txBox="1"/>
            <p:nvPr/>
          </p:nvSpPr>
          <p:spPr>
            <a:xfrm>
              <a:off x="9633274" y="3855405"/>
              <a:ext cx="2643146" cy="7380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SYRER (in Deutschland)</a:t>
              </a:r>
            </a:p>
          </p:txBody>
        </p:sp>
      </p:grpSp>
      <p:pic>
        <p:nvPicPr>
          <p:cNvPr id="39" name="Picture 38" descr="A picture containing sky, outdoor, building, old&#10;&#10;Description automatically generated">
            <a:extLst>
              <a:ext uri="{FF2B5EF4-FFF2-40B4-BE49-F238E27FC236}">
                <a16:creationId xmlns:a16="http://schemas.microsoft.com/office/drawing/2014/main" id="{18D0C747-691F-8F8D-3093-FBD8A1794D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47868" y="3571852"/>
            <a:ext cx="1996896" cy="1329184"/>
          </a:xfrm>
          <a:prstGeom prst="rect">
            <a:avLst/>
          </a:prstGeom>
        </p:spPr>
      </p:pic>
      <p:sp>
        <p:nvSpPr>
          <p:cNvPr id="27" name="Rounded Rectangle 26">
            <a:extLst>
              <a:ext uri="{FF2B5EF4-FFF2-40B4-BE49-F238E27FC236}">
                <a16:creationId xmlns:a16="http://schemas.microsoft.com/office/drawing/2014/main" id="{5478208F-EBDA-2BD4-EEEE-5BB62B7FEC45}"/>
              </a:ext>
            </a:extLst>
          </p:cNvPr>
          <p:cNvSpPr/>
          <p:nvPr/>
        </p:nvSpPr>
        <p:spPr>
          <a:xfrm>
            <a:off x="3399343" y="3316429"/>
            <a:ext cx="1494693" cy="396722"/>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28" name="Rounded Rectangle 27">
            <a:extLst>
              <a:ext uri="{FF2B5EF4-FFF2-40B4-BE49-F238E27FC236}">
                <a16:creationId xmlns:a16="http://schemas.microsoft.com/office/drawing/2014/main" id="{A604EE73-6B53-4EB8-D73A-1B048C77C293}"/>
              </a:ext>
            </a:extLst>
          </p:cNvPr>
          <p:cNvSpPr/>
          <p:nvPr/>
        </p:nvSpPr>
        <p:spPr>
          <a:xfrm>
            <a:off x="5503635" y="3829449"/>
            <a:ext cx="1494693" cy="396722"/>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29" name="Rounded Rectangle 28">
            <a:extLst>
              <a:ext uri="{FF2B5EF4-FFF2-40B4-BE49-F238E27FC236}">
                <a16:creationId xmlns:a16="http://schemas.microsoft.com/office/drawing/2014/main" id="{481A1C5B-1984-8C4A-0F98-09D85FF7761D}"/>
              </a:ext>
            </a:extLst>
          </p:cNvPr>
          <p:cNvSpPr/>
          <p:nvPr/>
        </p:nvSpPr>
        <p:spPr>
          <a:xfrm>
            <a:off x="3399343" y="4339145"/>
            <a:ext cx="1494693" cy="396722"/>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31" name="Rounded Rectangle 30">
            <a:extLst>
              <a:ext uri="{FF2B5EF4-FFF2-40B4-BE49-F238E27FC236}">
                <a16:creationId xmlns:a16="http://schemas.microsoft.com/office/drawing/2014/main" id="{79EAD882-37D5-7438-B1EE-FB282816DE9C}"/>
              </a:ext>
            </a:extLst>
          </p:cNvPr>
          <p:cNvSpPr/>
          <p:nvPr/>
        </p:nvSpPr>
        <p:spPr>
          <a:xfrm>
            <a:off x="7523353" y="4804558"/>
            <a:ext cx="1494693" cy="396722"/>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
        <p:nvSpPr>
          <p:cNvPr id="32" name="Rounded Rectangle 31">
            <a:extLst>
              <a:ext uri="{FF2B5EF4-FFF2-40B4-BE49-F238E27FC236}">
                <a16:creationId xmlns:a16="http://schemas.microsoft.com/office/drawing/2014/main" id="{B84C946E-E052-9686-BAA0-407FE31CAA5E}"/>
              </a:ext>
            </a:extLst>
          </p:cNvPr>
          <p:cNvSpPr/>
          <p:nvPr/>
        </p:nvSpPr>
        <p:spPr>
          <a:xfrm>
            <a:off x="5505503" y="5319976"/>
            <a:ext cx="1494693" cy="396722"/>
          </a:xfrm>
          <a:prstGeom prst="roundRect">
            <a:avLst/>
          </a:prstGeom>
          <a:noFill/>
          <a:ln w="349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129776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7" grpId="0" animBg="1"/>
      <p:bldP spid="28" grpId="0" animBg="1"/>
      <p:bldP spid="29" grpId="0" animBg="1"/>
      <p:bldP spid="31" grpId="0" animBg="1"/>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5EC1FA-BFE8-0725-D748-61F427160C04}"/>
              </a:ext>
            </a:extLst>
          </p:cNvPr>
          <p:cNvSpPr>
            <a:spLocks noGrp="1"/>
          </p:cNvSpPr>
          <p:nvPr>
            <p:ph type="title"/>
          </p:nvPr>
        </p:nvSpPr>
        <p:spPr>
          <a:xfrm>
            <a:off x="0" y="213557"/>
            <a:ext cx="5585254" cy="647577"/>
          </a:xfrm>
        </p:spPr>
        <p:txBody>
          <a:bodyPr>
            <a:normAutofit/>
          </a:bodyPr>
          <a:lstStyle/>
          <a:p>
            <a:r>
              <a:rPr lang="en-GB" dirty="0"/>
              <a:t>Irregular Past Participles</a:t>
            </a:r>
          </a:p>
        </p:txBody>
      </p:sp>
      <p:sp>
        <p:nvSpPr>
          <p:cNvPr id="11" name="Rectangle: Rounded Corners 10">
            <a:extLst>
              <a:ext uri="{FF2B5EF4-FFF2-40B4-BE49-F238E27FC236}">
                <a16:creationId xmlns:a16="http://schemas.microsoft.com/office/drawing/2014/main" id="{FEC32A29-9564-3C0F-240C-656EB80267FC}"/>
              </a:ext>
            </a:extLst>
          </p:cNvPr>
          <p:cNvSpPr/>
          <p:nvPr/>
        </p:nvSpPr>
        <p:spPr>
          <a:xfrm>
            <a:off x="11140592" y="121485"/>
            <a:ext cx="963827" cy="407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1EA9AE51-0E52-DAE7-3204-B45FDAB65584}"/>
              </a:ext>
            </a:extLst>
          </p:cNvPr>
          <p:cNvSpPr/>
          <p:nvPr/>
        </p:nvSpPr>
        <p:spPr>
          <a:xfrm>
            <a:off x="9377130" y="173458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denken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5F5760B8-B709-F00C-2BA6-3BB8E5BAF7AE}"/>
              </a:ext>
            </a:extLst>
          </p:cNvPr>
          <p:cNvSpPr/>
          <p:nvPr/>
        </p:nvSpPr>
        <p:spPr>
          <a:xfrm>
            <a:off x="9377124" y="248139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nennen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52BF2C67-C272-2BCD-5405-C1F1F283B87B}"/>
              </a:ext>
            </a:extLst>
          </p:cNvPr>
          <p:cNvSpPr/>
          <p:nvPr/>
        </p:nvSpPr>
        <p:spPr>
          <a:xfrm>
            <a:off x="9377124" y="322820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tun</a:t>
            </a:r>
          </a:p>
        </p:txBody>
      </p:sp>
      <p:sp>
        <p:nvSpPr>
          <p:cNvPr id="15" name="Rectangle: Rounded Corners 14">
            <a:extLst>
              <a:ext uri="{FF2B5EF4-FFF2-40B4-BE49-F238E27FC236}">
                <a16:creationId xmlns:a16="http://schemas.microsoft.com/office/drawing/2014/main" id="{2A0C71DA-8E7D-B8D3-0FD7-69ACC3510421}"/>
              </a:ext>
            </a:extLst>
          </p:cNvPr>
          <p:cNvSpPr/>
          <p:nvPr/>
        </p:nvSpPr>
        <p:spPr>
          <a:xfrm>
            <a:off x="9377124" y="397501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wissen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6" name="Rectangle: Rounded Corners 15">
            <a:extLst>
              <a:ext uri="{FF2B5EF4-FFF2-40B4-BE49-F238E27FC236}">
                <a16:creationId xmlns:a16="http://schemas.microsoft.com/office/drawing/2014/main" id="{EC8424C9-7B6A-7BDE-3E37-C63D763B488D}"/>
              </a:ext>
            </a:extLst>
          </p:cNvPr>
          <p:cNvSpPr/>
          <p:nvPr/>
        </p:nvSpPr>
        <p:spPr>
          <a:xfrm>
            <a:off x="9377124" y="4721823"/>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ziehen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7" name="Rectangle: Rounded Corners 16">
            <a:extLst>
              <a:ext uri="{FF2B5EF4-FFF2-40B4-BE49-F238E27FC236}">
                <a16:creationId xmlns:a16="http://schemas.microsoft.com/office/drawing/2014/main" id="{102F34EC-7629-189E-03EE-6C08CAA45584}"/>
              </a:ext>
            </a:extLst>
          </p:cNvPr>
          <p:cNvSpPr/>
          <p:nvPr/>
        </p:nvSpPr>
        <p:spPr>
          <a:xfrm>
            <a:off x="9377124" y="5468632"/>
            <a:ext cx="1541124" cy="63699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bringen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0243C518-C539-AB61-DC70-A811DCCFC534}"/>
              </a:ext>
            </a:extLst>
          </p:cNvPr>
          <p:cNvSpPr txBox="1"/>
          <p:nvPr/>
        </p:nvSpPr>
        <p:spPr>
          <a:xfrm>
            <a:off x="98854" y="844960"/>
            <a:ext cx="115236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As you know, the past participles of some verbs do not follow a pattern. Listen to the following past participles. What is their infinitive version?</a:t>
            </a:r>
          </a:p>
        </p:txBody>
      </p:sp>
      <p:sp>
        <p:nvSpPr>
          <p:cNvPr id="8" name="Action Button: Custom 16">
            <a:hlinkClick r:id="" action="ppaction://noaction" highlightClick="1">
              <a:snd r:embed="rId3" name="10.1.1.6 L1 Slide 3 1.wav"/>
            </a:hlinkClick>
            <a:extLst>
              <a:ext uri="{FF2B5EF4-FFF2-40B4-BE49-F238E27FC236}">
                <a16:creationId xmlns:a16="http://schemas.microsoft.com/office/drawing/2014/main" id="{B332734D-95A1-2849-A130-E87AD5283792}"/>
              </a:ext>
            </a:extLst>
          </p:cNvPr>
          <p:cNvSpPr/>
          <p:nvPr/>
        </p:nvSpPr>
        <p:spPr>
          <a:xfrm>
            <a:off x="617564" y="1930400"/>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a:t>
            </a:r>
          </a:p>
        </p:txBody>
      </p:sp>
      <p:sp>
        <p:nvSpPr>
          <p:cNvPr id="34" name="Action Button: Custom 16">
            <a:hlinkClick r:id="" action="ppaction://noaction" highlightClick="1">
              <a:snd r:embed="rId4" name="10.1.1.6 L1 Slide 3 2.wav"/>
            </a:hlinkClick>
            <a:extLst>
              <a:ext uri="{FF2B5EF4-FFF2-40B4-BE49-F238E27FC236}">
                <a16:creationId xmlns:a16="http://schemas.microsoft.com/office/drawing/2014/main" id="{951528F1-7027-A61E-A0DF-DE2D1DBC9F91}"/>
              </a:ext>
            </a:extLst>
          </p:cNvPr>
          <p:cNvSpPr/>
          <p:nvPr/>
        </p:nvSpPr>
        <p:spPr>
          <a:xfrm>
            <a:off x="617564" y="2635997"/>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2</a:t>
            </a:r>
          </a:p>
        </p:txBody>
      </p:sp>
      <p:sp>
        <p:nvSpPr>
          <p:cNvPr id="35" name="Action Button: Custom 16">
            <a:hlinkClick r:id="" action="ppaction://noaction" highlightClick="1">
              <a:snd r:embed="rId5" name="10.1.1.6 L1 Slide 3 3.wav"/>
            </a:hlinkClick>
            <a:extLst>
              <a:ext uri="{FF2B5EF4-FFF2-40B4-BE49-F238E27FC236}">
                <a16:creationId xmlns:a16="http://schemas.microsoft.com/office/drawing/2014/main" id="{A0B2BF94-C5A5-9D5A-96E6-CAE1144A0A44}"/>
              </a:ext>
            </a:extLst>
          </p:cNvPr>
          <p:cNvSpPr/>
          <p:nvPr/>
        </p:nvSpPr>
        <p:spPr>
          <a:xfrm>
            <a:off x="617564" y="3352367"/>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3</a:t>
            </a:r>
          </a:p>
        </p:txBody>
      </p:sp>
      <p:sp>
        <p:nvSpPr>
          <p:cNvPr id="36" name="Action Button: Custom 16">
            <a:hlinkClick r:id="" action="ppaction://noaction" highlightClick="1">
              <a:snd r:embed="rId6" name="10.1.1.6 L1 Slide 3 4.wav"/>
            </a:hlinkClick>
            <a:extLst>
              <a:ext uri="{FF2B5EF4-FFF2-40B4-BE49-F238E27FC236}">
                <a16:creationId xmlns:a16="http://schemas.microsoft.com/office/drawing/2014/main" id="{F869188B-97E5-6ED3-2637-BC74A34DF9B2}"/>
              </a:ext>
            </a:extLst>
          </p:cNvPr>
          <p:cNvSpPr/>
          <p:nvPr/>
        </p:nvSpPr>
        <p:spPr>
          <a:xfrm>
            <a:off x="617564" y="406979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4</a:t>
            </a:r>
          </a:p>
        </p:txBody>
      </p:sp>
      <p:sp>
        <p:nvSpPr>
          <p:cNvPr id="37" name="Action Button: Custom 16">
            <a:hlinkClick r:id="" action="ppaction://noaction" highlightClick="1">
              <a:snd r:embed="rId7" name="10.1.1.6 L1 Slide 3 5.wav"/>
            </a:hlinkClick>
            <a:extLst>
              <a:ext uri="{FF2B5EF4-FFF2-40B4-BE49-F238E27FC236}">
                <a16:creationId xmlns:a16="http://schemas.microsoft.com/office/drawing/2014/main" id="{A683ED25-C4A2-84A9-65AD-6A217CF20F83}"/>
              </a:ext>
            </a:extLst>
          </p:cNvPr>
          <p:cNvSpPr/>
          <p:nvPr/>
        </p:nvSpPr>
        <p:spPr>
          <a:xfrm>
            <a:off x="617564" y="4775393"/>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5</a:t>
            </a:r>
          </a:p>
        </p:txBody>
      </p:sp>
      <p:sp>
        <p:nvSpPr>
          <p:cNvPr id="38" name="Action Button: Custom 16">
            <a:hlinkClick r:id="" action="ppaction://noaction" highlightClick="1">
              <a:snd r:embed="rId8" name="10.1.1.6 L1 Slide 3 6.wav"/>
            </a:hlinkClick>
            <a:extLst>
              <a:ext uri="{FF2B5EF4-FFF2-40B4-BE49-F238E27FC236}">
                <a16:creationId xmlns:a16="http://schemas.microsoft.com/office/drawing/2014/main" id="{B57DA472-24C8-D76E-4BE3-497D491DA228}"/>
              </a:ext>
            </a:extLst>
          </p:cNvPr>
          <p:cNvSpPr/>
          <p:nvPr/>
        </p:nvSpPr>
        <p:spPr>
          <a:xfrm>
            <a:off x="617564" y="5518169"/>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6</a:t>
            </a:r>
          </a:p>
        </p:txBody>
      </p:sp>
    </p:spTree>
    <p:extLst>
      <p:ext uri="{BB962C8B-B14F-4D97-AF65-F5344CB8AC3E}">
        <p14:creationId xmlns:p14="http://schemas.microsoft.com/office/powerpoint/2010/main" val="344652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1406 -0.00648 L -0.60443 -0.21204 " pathEditMode="relative" rAng="0" ptsTypes="AA">
                                      <p:cBhvr>
                                        <p:cTn id="6" dur="2000" fill="hold"/>
                                        <p:tgtEl>
                                          <p:spTgt spid="14"/>
                                        </p:tgtEl>
                                        <p:attrNameLst>
                                          <p:attrName>ppt_x</p:attrName>
                                          <p:attrName>ppt_y</p:attrName>
                                        </p:attrNameLst>
                                      </p:cBhvr>
                                      <p:rCtr x="-30924" y="-1027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1406 0.00556 L -0.60443 -0.42986 " pathEditMode="relative" rAng="0" ptsTypes="AA">
                                      <p:cBhvr>
                                        <p:cTn id="10" dur="2000" fill="hold"/>
                                        <p:tgtEl>
                                          <p:spTgt spid="17"/>
                                        </p:tgtEl>
                                        <p:attrNameLst>
                                          <p:attrName>ppt_x</p:attrName>
                                          <p:attrName>ppt_y</p:attrName>
                                        </p:attrNameLst>
                                      </p:cBhvr>
                                      <p:rCtr x="-30924" y="-2178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1875 0.00023 L -0.60443 0.21759 " pathEditMode="relative" rAng="0" ptsTypes="AA">
                                      <p:cBhvr>
                                        <p:cTn id="14" dur="2000" fill="hold"/>
                                        <p:tgtEl>
                                          <p:spTgt spid="12"/>
                                        </p:tgtEl>
                                        <p:attrNameLst>
                                          <p:attrName>ppt_x</p:attrName>
                                          <p:attrName>ppt_y</p:attrName>
                                        </p:attrNameLst>
                                      </p:cBhvr>
                                      <p:rCtr x="-31159" y="1085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1328 -3.7037E-6 L -0.6043 -0.10833 " pathEditMode="relative" rAng="0" ptsTypes="AA">
                                      <p:cBhvr>
                                        <p:cTn id="18" dur="2000" fill="hold"/>
                                        <p:tgtEl>
                                          <p:spTgt spid="16"/>
                                        </p:tgtEl>
                                        <p:attrNameLst>
                                          <p:attrName>ppt_x</p:attrName>
                                          <p:attrName>ppt_y</p:attrName>
                                        </p:attrNameLst>
                                      </p:cBhvr>
                                      <p:rCtr x="-30885" y="-541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1133 4.07407E-6 L -0.60443 0.10902 " pathEditMode="relative" rAng="0" ptsTypes="AA">
                                      <p:cBhvr>
                                        <p:cTn id="22" dur="2000" fill="hold"/>
                                        <p:tgtEl>
                                          <p:spTgt spid="15"/>
                                        </p:tgtEl>
                                        <p:attrNameLst>
                                          <p:attrName>ppt_x</p:attrName>
                                          <p:attrName>ppt_y</p:attrName>
                                        </p:attrNameLst>
                                      </p:cBhvr>
                                      <p:rCtr x="-30794" y="544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1289 0.00162 L -0.60377 0.43681 " pathEditMode="relative" rAng="0" ptsTypes="AA">
                                      <p:cBhvr>
                                        <p:cTn id="26" dur="2000" fill="hold"/>
                                        <p:tgtEl>
                                          <p:spTgt spid="13"/>
                                        </p:tgtEl>
                                        <p:attrNameLst>
                                          <p:attrName>ppt_x</p:attrName>
                                          <p:attrName>ppt_y</p:attrName>
                                        </p:attrNameLst>
                                      </p:cBhvr>
                                      <p:rCtr x="-30833" y="2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5EC1FA-BFE8-0725-D748-61F427160C04}"/>
              </a:ext>
            </a:extLst>
          </p:cNvPr>
          <p:cNvSpPr>
            <a:spLocks noGrp="1"/>
          </p:cNvSpPr>
          <p:nvPr>
            <p:ph type="title"/>
          </p:nvPr>
        </p:nvSpPr>
        <p:spPr>
          <a:xfrm>
            <a:off x="0" y="213557"/>
            <a:ext cx="5585254" cy="647577"/>
          </a:xfrm>
        </p:spPr>
        <p:txBody>
          <a:bodyPr>
            <a:normAutofit/>
          </a:bodyPr>
          <a:lstStyle/>
          <a:p>
            <a:r>
              <a:rPr lang="en-GB" dirty="0"/>
              <a:t>Imperfect tense vocab</a:t>
            </a:r>
          </a:p>
        </p:txBody>
      </p:sp>
      <p:sp>
        <p:nvSpPr>
          <p:cNvPr id="11" name="Rectangle: Rounded Corners 10">
            <a:extLst>
              <a:ext uri="{FF2B5EF4-FFF2-40B4-BE49-F238E27FC236}">
                <a16:creationId xmlns:a16="http://schemas.microsoft.com/office/drawing/2014/main" id="{FEC32A29-9564-3C0F-240C-656EB80267FC}"/>
              </a:ext>
            </a:extLst>
          </p:cNvPr>
          <p:cNvSpPr/>
          <p:nvPr/>
        </p:nvSpPr>
        <p:spPr>
          <a:xfrm>
            <a:off x="10923372" y="213557"/>
            <a:ext cx="963827" cy="4077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1EA9AE51-0E52-DAE7-3204-B45FDAB65584}"/>
              </a:ext>
            </a:extLst>
          </p:cNvPr>
          <p:cNvSpPr/>
          <p:nvPr/>
        </p:nvSpPr>
        <p:spPr>
          <a:xfrm>
            <a:off x="9377130" y="1622341"/>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ziehen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2">
            <a:extLst>
              <a:ext uri="{FF2B5EF4-FFF2-40B4-BE49-F238E27FC236}">
                <a16:creationId xmlns:a16="http://schemas.microsoft.com/office/drawing/2014/main" id="{5F5760B8-B709-F00C-2BA6-3BB8E5BAF7AE}"/>
              </a:ext>
            </a:extLst>
          </p:cNvPr>
          <p:cNvSpPr/>
          <p:nvPr/>
        </p:nvSpPr>
        <p:spPr>
          <a:xfrm>
            <a:off x="9377124" y="2220378"/>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denken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4" name="Rectangle: Rounded Corners 13">
            <a:extLst>
              <a:ext uri="{FF2B5EF4-FFF2-40B4-BE49-F238E27FC236}">
                <a16:creationId xmlns:a16="http://schemas.microsoft.com/office/drawing/2014/main" id="{52BF2C67-C272-2BCD-5405-C1F1F283B87B}"/>
              </a:ext>
            </a:extLst>
          </p:cNvPr>
          <p:cNvSpPr/>
          <p:nvPr/>
        </p:nvSpPr>
        <p:spPr>
          <a:xfrm>
            <a:off x="9377122" y="2818415"/>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entscheiden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Rectangle: Rounded Corners 14">
            <a:extLst>
              <a:ext uri="{FF2B5EF4-FFF2-40B4-BE49-F238E27FC236}">
                <a16:creationId xmlns:a16="http://schemas.microsoft.com/office/drawing/2014/main" id="{2A0C71DA-8E7D-B8D3-0FD7-69ACC3510421}"/>
              </a:ext>
            </a:extLst>
          </p:cNvPr>
          <p:cNvSpPr/>
          <p:nvPr/>
        </p:nvSpPr>
        <p:spPr>
          <a:xfrm>
            <a:off x="9377124" y="3416452"/>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wissen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6" name="Rectangle: Rounded Corners 15">
            <a:extLst>
              <a:ext uri="{FF2B5EF4-FFF2-40B4-BE49-F238E27FC236}">
                <a16:creationId xmlns:a16="http://schemas.microsoft.com/office/drawing/2014/main" id="{EC8424C9-7B6A-7BDE-3E37-C63D763B488D}"/>
              </a:ext>
            </a:extLst>
          </p:cNvPr>
          <p:cNvSpPr/>
          <p:nvPr/>
        </p:nvSpPr>
        <p:spPr>
          <a:xfrm>
            <a:off x="9377123" y="4014489"/>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sitzen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7" name="Rectangle: Rounded Corners 16">
            <a:extLst>
              <a:ext uri="{FF2B5EF4-FFF2-40B4-BE49-F238E27FC236}">
                <a16:creationId xmlns:a16="http://schemas.microsoft.com/office/drawing/2014/main" id="{102F34EC-7629-189E-03EE-6C08CAA45584}"/>
              </a:ext>
            </a:extLst>
          </p:cNvPr>
          <p:cNvSpPr/>
          <p:nvPr/>
        </p:nvSpPr>
        <p:spPr>
          <a:xfrm>
            <a:off x="9377124" y="4612526"/>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bringen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0243C518-C539-AB61-DC70-A811DCCFC534}"/>
              </a:ext>
            </a:extLst>
          </p:cNvPr>
          <p:cNvSpPr txBox="1"/>
          <p:nvPr/>
        </p:nvSpPr>
        <p:spPr>
          <a:xfrm>
            <a:off x="98854" y="844960"/>
            <a:ext cx="1152365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As you know, the stems of some verbs in the imperfect tense are irregular. Listen to the following verbs. What is their infinitive version?</a:t>
            </a:r>
          </a:p>
        </p:txBody>
      </p:sp>
      <p:sp>
        <p:nvSpPr>
          <p:cNvPr id="19" name="Rectangle: Rounded Corners 16">
            <a:extLst>
              <a:ext uri="{FF2B5EF4-FFF2-40B4-BE49-F238E27FC236}">
                <a16:creationId xmlns:a16="http://schemas.microsoft.com/office/drawing/2014/main" id="{5C44442E-E5ED-AC46-25B1-8CA233DCE507}"/>
              </a:ext>
            </a:extLst>
          </p:cNvPr>
          <p:cNvSpPr/>
          <p:nvPr/>
        </p:nvSpPr>
        <p:spPr>
          <a:xfrm>
            <a:off x="9377123" y="5210563"/>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liegen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0" name="Rectangle: Rounded Corners 16">
            <a:extLst>
              <a:ext uri="{FF2B5EF4-FFF2-40B4-BE49-F238E27FC236}">
                <a16:creationId xmlns:a16="http://schemas.microsoft.com/office/drawing/2014/main" id="{B2339196-18E1-9DC6-66A4-E3D6175E8281}"/>
              </a:ext>
            </a:extLst>
          </p:cNvPr>
          <p:cNvSpPr/>
          <p:nvPr/>
        </p:nvSpPr>
        <p:spPr>
          <a:xfrm>
            <a:off x="9377123" y="5808597"/>
            <a:ext cx="2088000"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lassen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5" name="Rectangle: Rounded Corners 16">
            <a:extLst>
              <a:ext uri="{FF2B5EF4-FFF2-40B4-BE49-F238E27FC236}">
                <a16:creationId xmlns:a16="http://schemas.microsoft.com/office/drawing/2014/main" id="{7B28E688-C507-B3DC-821E-1EE1FB569FFA}"/>
              </a:ext>
            </a:extLst>
          </p:cNvPr>
          <p:cNvSpPr/>
          <p:nvPr/>
        </p:nvSpPr>
        <p:spPr>
          <a:xfrm>
            <a:off x="1645138" y="166255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brachte</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6" name="Rectangle: Rounded Corners 16">
            <a:extLst>
              <a:ext uri="{FF2B5EF4-FFF2-40B4-BE49-F238E27FC236}">
                <a16:creationId xmlns:a16="http://schemas.microsoft.com/office/drawing/2014/main" id="{9D616E80-D288-B620-C1B3-92C55D786A51}"/>
              </a:ext>
            </a:extLst>
          </p:cNvPr>
          <p:cNvSpPr/>
          <p:nvPr/>
        </p:nvSpPr>
        <p:spPr>
          <a:xfrm>
            <a:off x="1645138" y="2254845"/>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wusste</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7" name="Rectangle: Rounded Corners 16">
            <a:extLst>
              <a:ext uri="{FF2B5EF4-FFF2-40B4-BE49-F238E27FC236}">
                <a16:creationId xmlns:a16="http://schemas.microsoft.com/office/drawing/2014/main" id="{C53FF562-0A3F-8FE1-58C5-4212F82BA8CC}"/>
              </a:ext>
            </a:extLst>
          </p:cNvPr>
          <p:cNvSpPr/>
          <p:nvPr/>
        </p:nvSpPr>
        <p:spPr>
          <a:xfrm>
            <a:off x="1645138" y="2847137"/>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ließ</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8" name="Rectangle: Rounded Corners 16">
            <a:extLst>
              <a:ext uri="{FF2B5EF4-FFF2-40B4-BE49-F238E27FC236}">
                <a16:creationId xmlns:a16="http://schemas.microsoft.com/office/drawing/2014/main" id="{01408704-E599-5F35-FEE7-75FE3F517C1F}"/>
              </a:ext>
            </a:extLst>
          </p:cNvPr>
          <p:cNvSpPr/>
          <p:nvPr/>
        </p:nvSpPr>
        <p:spPr>
          <a:xfrm>
            <a:off x="1645138" y="3439429"/>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lag</a:t>
            </a:r>
          </a:p>
        </p:txBody>
      </p:sp>
      <p:sp>
        <p:nvSpPr>
          <p:cNvPr id="29" name="Rectangle: Rounded Corners 16">
            <a:extLst>
              <a:ext uri="{FF2B5EF4-FFF2-40B4-BE49-F238E27FC236}">
                <a16:creationId xmlns:a16="http://schemas.microsoft.com/office/drawing/2014/main" id="{5C81CD35-3F45-71A7-9B7C-14D1D3FB7518}"/>
              </a:ext>
            </a:extLst>
          </p:cNvPr>
          <p:cNvSpPr/>
          <p:nvPr/>
        </p:nvSpPr>
        <p:spPr>
          <a:xfrm>
            <a:off x="1645138" y="4031721"/>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dachte</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0" name="Rectangle: Rounded Corners 16">
            <a:extLst>
              <a:ext uri="{FF2B5EF4-FFF2-40B4-BE49-F238E27FC236}">
                <a16:creationId xmlns:a16="http://schemas.microsoft.com/office/drawing/2014/main" id="{FB525448-F4EE-4B20-3352-58671EA0FDFE}"/>
              </a:ext>
            </a:extLst>
          </p:cNvPr>
          <p:cNvSpPr/>
          <p:nvPr/>
        </p:nvSpPr>
        <p:spPr>
          <a:xfrm>
            <a:off x="1645138" y="462401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zog</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1" name="Rectangle: Rounded Corners 16">
            <a:extLst>
              <a:ext uri="{FF2B5EF4-FFF2-40B4-BE49-F238E27FC236}">
                <a16:creationId xmlns:a16="http://schemas.microsoft.com/office/drawing/2014/main" id="{902C3E18-3CB1-6814-E2D5-73AF0DF03485}"/>
              </a:ext>
            </a:extLst>
          </p:cNvPr>
          <p:cNvSpPr/>
          <p:nvPr/>
        </p:nvSpPr>
        <p:spPr>
          <a:xfrm>
            <a:off x="1645138" y="5216305"/>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saß</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32" name="Rectangle: Rounded Corners 16">
            <a:extLst>
              <a:ext uri="{FF2B5EF4-FFF2-40B4-BE49-F238E27FC236}">
                <a16:creationId xmlns:a16="http://schemas.microsoft.com/office/drawing/2014/main" id="{E684EFDA-3151-0BCC-6CDD-12DB2B484D7B}"/>
              </a:ext>
            </a:extLst>
          </p:cNvPr>
          <p:cNvSpPr/>
          <p:nvPr/>
        </p:nvSpPr>
        <p:spPr>
          <a:xfrm>
            <a:off x="1645138" y="5808597"/>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entschied</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41" name="Action Button: Custom 16">
            <a:hlinkClick r:id="" action="ppaction://noaction" highlightClick="1">
              <a:snd r:embed="rId3" name="10.1.1.6 L1 Slide 4 1.wav"/>
            </a:hlinkClick>
            <a:extLst>
              <a:ext uri="{FF2B5EF4-FFF2-40B4-BE49-F238E27FC236}">
                <a16:creationId xmlns:a16="http://schemas.microsoft.com/office/drawing/2014/main" id="{C1D0218F-1215-2E33-1FA7-FA007AB5FF16}"/>
              </a:ext>
            </a:extLst>
          </p:cNvPr>
          <p:cNvSpPr/>
          <p:nvPr/>
        </p:nvSpPr>
        <p:spPr>
          <a:xfrm>
            <a:off x="617564" y="1639659"/>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1</a:t>
            </a:r>
          </a:p>
        </p:txBody>
      </p:sp>
      <p:sp>
        <p:nvSpPr>
          <p:cNvPr id="42" name="Action Button: Custom 16">
            <a:hlinkClick r:id="" action="ppaction://noaction" highlightClick="1">
              <a:snd r:embed="rId4" name="10.1.1.6 L1 Slide 4 2.wav"/>
            </a:hlinkClick>
            <a:extLst>
              <a:ext uri="{FF2B5EF4-FFF2-40B4-BE49-F238E27FC236}">
                <a16:creationId xmlns:a16="http://schemas.microsoft.com/office/drawing/2014/main" id="{384C6A13-D6E0-193D-3717-CB0D8DE34301}"/>
              </a:ext>
            </a:extLst>
          </p:cNvPr>
          <p:cNvSpPr/>
          <p:nvPr/>
        </p:nvSpPr>
        <p:spPr>
          <a:xfrm>
            <a:off x="617564" y="223523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2</a:t>
            </a:r>
          </a:p>
        </p:txBody>
      </p:sp>
      <p:sp>
        <p:nvSpPr>
          <p:cNvPr id="43" name="Action Button: Custom 16">
            <a:hlinkClick r:id="" action="ppaction://noaction" highlightClick="1">
              <a:snd r:embed="rId5" name="10.1.1.6 L1 Slide 4 3.wav"/>
            </a:hlinkClick>
            <a:extLst>
              <a:ext uri="{FF2B5EF4-FFF2-40B4-BE49-F238E27FC236}">
                <a16:creationId xmlns:a16="http://schemas.microsoft.com/office/drawing/2014/main" id="{06F1F228-7EC6-4F72-AAFF-202B0EF11DA0}"/>
              </a:ext>
            </a:extLst>
          </p:cNvPr>
          <p:cNvSpPr/>
          <p:nvPr/>
        </p:nvSpPr>
        <p:spPr>
          <a:xfrm>
            <a:off x="617564" y="2812060"/>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3</a:t>
            </a:r>
          </a:p>
        </p:txBody>
      </p:sp>
      <p:sp>
        <p:nvSpPr>
          <p:cNvPr id="44" name="Action Button: Custom 16">
            <a:hlinkClick r:id="" action="ppaction://noaction" highlightClick="1">
              <a:snd r:embed="rId6" name="10.1.1.6 L1 Slide 4 4.wav"/>
            </a:hlinkClick>
            <a:extLst>
              <a:ext uri="{FF2B5EF4-FFF2-40B4-BE49-F238E27FC236}">
                <a16:creationId xmlns:a16="http://schemas.microsoft.com/office/drawing/2014/main" id="{ED11EFB8-0092-DDC4-61CC-0A5EA8C0B163}"/>
              </a:ext>
            </a:extLst>
          </p:cNvPr>
          <p:cNvSpPr/>
          <p:nvPr/>
        </p:nvSpPr>
        <p:spPr>
          <a:xfrm>
            <a:off x="617564" y="3388884"/>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4</a:t>
            </a:r>
          </a:p>
        </p:txBody>
      </p:sp>
      <p:sp>
        <p:nvSpPr>
          <p:cNvPr id="45" name="Action Button: Custom 16">
            <a:hlinkClick r:id="" action="ppaction://noaction" highlightClick="1">
              <a:snd r:embed="rId7" name="10.1.1.6 L1 Slide 4 5.wav"/>
            </a:hlinkClick>
            <a:extLst>
              <a:ext uri="{FF2B5EF4-FFF2-40B4-BE49-F238E27FC236}">
                <a16:creationId xmlns:a16="http://schemas.microsoft.com/office/drawing/2014/main" id="{3D5A83DF-D67A-99F3-D0E6-5F6274A88A18}"/>
              </a:ext>
            </a:extLst>
          </p:cNvPr>
          <p:cNvSpPr/>
          <p:nvPr/>
        </p:nvSpPr>
        <p:spPr>
          <a:xfrm>
            <a:off x="617564" y="3984892"/>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5</a:t>
            </a:r>
          </a:p>
        </p:txBody>
      </p:sp>
      <p:sp>
        <p:nvSpPr>
          <p:cNvPr id="46" name="Action Button: Custom 16">
            <a:hlinkClick r:id="" action="ppaction://noaction" highlightClick="1">
              <a:snd r:embed="rId8" name="10.1.1.6 L1 Slide 4 6.wav"/>
            </a:hlinkClick>
            <a:extLst>
              <a:ext uri="{FF2B5EF4-FFF2-40B4-BE49-F238E27FC236}">
                <a16:creationId xmlns:a16="http://schemas.microsoft.com/office/drawing/2014/main" id="{31790A71-E10D-AA40-7FC5-27C82B22C4A7}"/>
              </a:ext>
            </a:extLst>
          </p:cNvPr>
          <p:cNvSpPr/>
          <p:nvPr/>
        </p:nvSpPr>
        <p:spPr>
          <a:xfrm>
            <a:off x="617564" y="459441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6</a:t>
            </a:r>
          </a:p>
        </p:txBody>
      </p:sp>
      <p:sp>
        <p:nvSpPr>
          <p:cNvPr id="47" name="Action Button: Custom 16">
            <a:hlinkClick r:id="" action="ppaction://noaction" highlightClick="1">
              <a:snd r:embed="rId9" name="10.1.1.6 L1 Slide 4 7.wav"/>
            </a:hlinkClick>
            <a:extLst>
              <a:ext uri="{FF2B5EF4-FFF2-40B4-BE49-F238E27FC236}">
                <a16:creationId xmlns:a16="http://schemas.microsoft.com/office/drawing/2014/main" id="{FDC31AAE-7199-D58D-8E95-C5492F3ADE30}"/>
              </a:ext>
            </a:extLst>
          </p:cNvPr>
          <p:cNvSpPr/>
          <p:nvPr/>
        </p:nvSpPr>
        <p:spPr>
          <a:xfrm>
            <a:off x="617564" y="5180966"/>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7</a:t>
            </a:r>
          </a:p>
        </p:txBody>
      </p:sp>
      <p:sp>
        <p:nvSpPr>
          <p:cNvPr id="48" name="Action Button: Custom 16">
            <a:hlinkClick r:id="" action="ppaction://noaction" highlightClick="1">
              <a:snd r:embed="rId10" name="10.1.1.6 L1 Slide 4 8.wav"/>
            </a:hlinkClick>
            <a:extLst>
              <a:ext uri="{FF2B5EF4-FFF2-40B4-BE49-F238E27FC236}">
                <a16:creationId xmlns:a16="http://schemas.microsoft.com/office/drawing/2014/main" id="{9D5E0856-A1E8-7276-129E-3DE2EF0F3C92}"/>
              </a:ext>
            </a:extLst>
          </p:cNvPr>
          <p:cNvSpPr/>
          <p:nvPr/>
        </p:nvSpPr>
        <p:spPr>
          <a:xfrm>
            <a:off x="617564" y="5779000"/>
            <a:ext cx="489342" cy="494871"/>
          </a:xfrm>
          <a:prstGeom prst="actionButtonBlank">
            <a:avLst/>
          </a:prstGeom>
          <a:solidFill>
            <a:schemeClr val="tx2"/>
          </a:solidFill>
          <a:ln>
            <a:solidFill>
              <a:srgbClr val="DAA520"/>
            </a:solidFill>
          </a:ln>
          <a:effectLst>
            <a:outerShdw blurRad="50800" dist="38100" dir="5400000" algn="t" rotWithShape="0">
              <a:prstClr val="black">
                <a:alpha val="40287"/>
              </a:prstClr>
            </a:outerShdw>
            <a:softEdge rad="3508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8</a:t>
            </a:r>
          </a:p>
        </p:txBody>
      </p:sp>
    </p:spTree>
    <p:extLst>
      <p:ext uri="{BB962C8B-B14F-4D97-AF65-F5344CB8AC3E}">
        <p14:creationId xmlns:p14="http://schemas.microsoft.com/office/powerpoint/2010/main" val="40753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9"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dissolv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0" nodeType="clickEffect">
                                  <p:stCondLst>
                                    <p:cond delay="0"/>
                                  </p:stCondLst>
                                  <p:childTnLst>
                                    <p:animEffect transition="out" filter="dissolv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dissolv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0" nodeType="clickEffect">
                                  <p:stCondLst>
                                    <p:cond delay="0"/>
                                  </p:stCondLst>
                                  <p:childTnLst>
                                    <p:animEffect transition="out" filter="dissolve">
                                      <p:cBhvr>
                                        <p:cTn id="38" dur="500"/>
                                        <p:tgtEl>
                                          <p:spTgt spid="13"/>
                                        </p:tgtEl>
                                      </p:cBhvr>
                                    </p:animEffect>
                                    <p:set>
                                      <p:cBhvr>
                                        <p:cTn id="39" dur="1" fill="hold">
                                          <p:stCondLst>
                                            <p:cond delay="499"/>
                                          </p:stCondLst>
                                        </p:cTn>
                                        <p:tgtEl>
                                          <p:spTgt spid="13"/>
                                        </p:tgtEl>
                                        <p:attrNameLst>
                                          <p:attrName>style.visibility</p:attrName>
                                        </p:attrNameLst>
                                      </p:cBhvr>
                                      <p:to>
                                        <p:strVal val="hidden"/>
                                      </p:to>
                                    </p:set>
                                  </p:childTnLst>
                                </p:cTn>
                              </p:par>
                              <p:par>
                                <p:cTn id="40" presetID="9"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par>
                                <p:cTn id="48" presetID="9"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dissolve">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par>
                                <p:cTn id="56" presetID="9"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dissolv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xit" presetSubtype="0" fill="hold" grpId="0" nodeType="clickEffect">
                                  <p:stCondLst>
                                    <p:cond delay="0"/>
                                  </p:stCondLst>
                                  <p:childTnLst>
                                    <p:animEffect transition="out" filter="dissolve">
                                      <p:cBhvr>
                                        <p:cTn id="62" dur="500"/>
                                        <p:tgtEl>
                                          <p:spTgt spid="14"/>
                                        </p:tgtEl>
                                      </p:cBhvr>
                                    </p:animEffect>
                                    <p:set>
                                      <p:cBhvr>
                                        <p:cTn id="63" dur="1" fill="hold">
                                          <p:stCondLst>
                                            <p:cond delay="499"/>
                                          </p:stCondLst>
                                        </p:cTn>
                                        <p:tgtEl>
                                          <p:spTgt spid="14"/>
                                        </p:tgtEl>
                                        <p:attrNameLst>
                                          <p:attrName>style.visibility</p:attrName>
                                        </p:attrNameLst>
                                      </p:cBhvr>
                                      <p:to>
                                        <p:strVal val="hidden"/>
                                      </p:to>
                                    </p:set>
                                  </p:childTnLst>
                                </p:cTn>
                              </p:par>
                              <p:par>
                                <p:cTn id="64" presetID="9"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dissolve">
                                      <p:cBhvr>
                                        <p:cTn id="6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9" grpId="0" animBg="1"/>
      <p:bldP spid="20"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BEB3-5F9E-24C2-20B4-E6DB23EC01BE}"/>
              </a:ext>
            </a:extLst>
          </p:cNvPr>
          <p:cNvSpPr>
            <a:spLocks noGrp="1"/>
          </p:cNvSpPr>
          <p:nvPr>
            <p:ph type="title"/>
          </p:nvPr>
        </p:nvSpPr>
        <p:spPr>
          <a:xfrm>
            <a:off x="0" y="241451"/>
            <a:ext cx="5683171" cy="647577"/>
          </a:xfrm>
        </p:spPr>
        <p:txBody>
          <a:bodyPr>
            <a:normAutofit/>
          </a:bodyPr>
          <a:lstStyle/>
          <a:p>
            <a:r>
              <a:rPr lang="en-GB" dirty="0"/>
              <a:t>Irregular Past Participles</a:t>
            </a:r>
          </a:p>
        </p:txBody>
      </p:sp>
      <p:sp>
        <p:nvSpPr>
          <p:cNvPr id="5" name="Rectangle: Rounded Corners 16">
            <a:extLst>
              <a:ext uri="{FF2B5EF4-FFF2-40B4-BE49-F238E27FC236}">
                <a16:creationId xmlns:a16="http://schemas.microsoft.com/office/drawing/2014/main" id="{A151EB33-D95E-7275-30E1-F1FEB5EFDDA7}"/>
              </a:ext>
            </a:extLst>
          </p:cNvPr>
          <p:cNvSpPr/>
          <p:nvPr/>
        </p:nvSpPr>
        <p:spPr>
          <a:xfrm>
            <a:off x="3579924" y="2688709"/>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3D3C3C"/>
                </a:solidFill>
                <a:effectLst/>
                <a:uLnTx/>
                <a:uFillTx/>
                <a:latin typeface="Century Gothic"/>
                <a:ea typeface="+mn-ea"/>
                <a:cs typeface="+mn-cs"/>
              </a:rPr>
              <a:t>did</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Rectangle: Rounded Corners 16">
            <a:extLst>
              <a:ext uri="{FF2B5EF4-FFF2-40B4-BE49-F238E27FC236}">
                <a16:creationId xmlns:a16="http://schemas.microsoft.com/office/drawing/2014/main" id="{788871D3-0940-FBB5-CEF7-9AC944A0BEB9}"/>
              </a:ext>
            </a:extLst>
          </p:cNvPr>
          <p:cNvSpPr/>
          <p:nvPr/>
        </p:nvSpPr>
        <p:spPr>
          <a:xfrm>
            <a:off x="3579924" y="3922191"/>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brought</a:t>
            </a:r>
          </a:p>
        </p:txBody>
      </p:sp>
      <p:sp>
        <p:nvSpPr>
          <p:cNvPr id="7" name="Rectangle: Rounded Corners 16">
            <a:extLst>
              <a:ext uri="{FF2B5EF4-FFF2-40B4-BE49-F238E27FC236}">
                <a16:creationId xmlns:a16="http://schemas.microsoft.com/office/drawing/2014/main" id="{23730CC2-FEF5-97F5-FB39-5BE930D72CDF}"/>
              </a:ext>
            </a:extLst>
          </p:cNvPr>
          <p:cNvSpPr/>
          <p:nvPr/>
        </p:nvSpPr>
        <p:spPr>
          <a:xfrm>
            <a:off x="3579924" y="5100442"/>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thought</a:t>
            </a:r>
          </a:p>
        </p:txBody>
      </p:sp>
      <p:sp>
        <p:nvSpPr>
          <p:cNvPr id="9" name="Rectangle: Rounded Corners 16">
            <a:hlinkClick r:id="" action="ppaction://noaction">
              <a:snd r:embed="rId3" name="10.1.1.6 L1 Slide 3 1.wav"/>
            </a:hlinkClick>
            <a:extLst>
              <a:ext uri="{FF2B5EF4-FFF2-40B4-BE49-F238E27FC236}">
                <a16:creationId xmlns:a16="http://schemas.microsoft.com/office/drawing/2014/main" id="{A76B67BD-1A04-C779-F8AE-9A4D71EC6575}"/>
              </a:ext>
            </a:extLst>
          </p:cNvPr>
          <p:cNvSpPr/>
          <p:nvPr/>
        </p:nvSpPr>
        <p:spPr>
          <a:xfrm>
            <a:off x="1508352" y="2688709"/>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getan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16">
            <a:hlinkClick r:id="" action="ppaction://noaction">
              <a:snd r:embed="rId4" name="10.1.1.6 L1 Slide 3 2.wav"/>
            </a:hlinkClick>
            <a:extLst>
              <a:ext uri="{FF2B5EF4-FFF2-40B4-BE49-F238E27FC236}">
                <a16:creationId xmlns:a16="http://schemas.microsoft.com/office/drawing/2014/main" id="{6ED8B04B-0C8D-8CE4-A584-BD4BC04F8F9F}"/>
              </a:ext>
            </a:extLst>
          </p:cNvPr>
          <p:cNvSpPr/>
          <p:nvPr/>
        </p:nvSpPr>
        <p:spPr>
          <a:xfrm>
            <a:off x="1508352" y="3894576"/>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gebracht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6">
            <a:hlinkClick r:id="" action="ppaction://noaction">
              <a:snd r:embed="rId5" name="10.1.1.6 L1 Slide 3 3.wav"/>
            </a:hlinkClick>
            <a:extLst>
              <a:ext uri="{FF2B5EF4-FFF2-40B4-BE49-F238E27FC236}">
                <a16:creationId xmlns:a16="http://schemas.microsoft.com/office/drawing/2014/main" id="{91639720-E7D8-338A-D7D8-210F9717424D}"/>
              </a:ext>
            </a:extLst>
          </p:cNvPr>
          <p:cNvSpPr/>
          <p:nvPr/>
        </p:nvSpPr>
        <p:spPr>
          <a:xfrm>
            <a:off x="1508352" y="510044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gedacht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3" name="Rectangle: Rounded Corners 16">
            <a:extLst>
              <a:ext uri="{FF2B5EF4-FFF2-40B4-BE49-F238E27FC236}">
                <a16:creationId xmlns:a16="http://schemas.microsoft.com/office/drawing/2014/main" id="{0C2421AC-952F-95D7-9D31-160C052A3558}"/>
              </a:ext>
            </a:extLst>
          </p:cNvPr>
          <p:cNvSpPr/>
          <p:nvPr/>
        </p:nvSpPr>
        <p:spPr>
          <a:xfrm>
            <a:off x="8612077" y="2688709"/>
            <a:ext cx="1866608" cy="740291"/>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pulled, moved</a:t>
            </a:r>
          </a:p>
        </p:txBody>
      </p:sp>
      <p:sp>
        <p:nvSpPr>
          <p:cNvPr id="14" name="Rectangle: Rounded Corners 16">
            <a:extLst>
              <a:ext uri="{FF2B5EF4-FFF2-40B4-BE49-F238E27FC236}">
                <a16:creationId xmlns:a16="http://schemas.microsoft.com/office/drawing/2014/main" id="{61D683EA-5331-EA8B-4C0E-03AC04158885}"/>
              </a:ext>
            </a:extLst>
          </p:cNvPr>
          <p:cNvSpPr/>
          <p:nvPr/>
        </p:nvSpPr>
        <p:spPr>
          <a:xfrm>
            <a:off x="8612077" y="3894575"/>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knew</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5" name="Rectangle: Rounded Corners 16">
            <a:extLst>
              <a:ext uri="{FF2B5EF4-FFF2-40B4-BE49-F238E27FC236}">
                <a16:creationId xmlns:a16="http://schemas.microsoft.com/office/drawing/2014/main" id="{24EE8F29-A30C-507B-D02D-07CFF64FD107}"/>
              </a:ext>
            </a:extLst>
          </p:cNvPr>
          <p:cNvSpPr/>
          <p:nvPr/>
        </p:nvSpPr>
        <p:spPr>
          <a:xfrm>
            <a:off x="8612077" y="5100442"/>
            <a:ext cx="1866608" cy="435679"/>
          </a:xfrm>
          <a:prstGeom prst="roundRect">
            <a:avLst/>
          </a:prstGeom>
          <a:solidFill>
            <a:schemeClr val="bg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3D3C3C"/>
                </a:solidFill>
                <a:effectLst/>
                <a:uLnTx/>
                <a:uFillTx/>
                <a:latin typeface="Century Gothic"/>
                <a:ea typeface="+mn-ea"/>
                <a:cs typeface="+mn-cs"/>
              </a:rPr>
              <a:t>named</a:t>
            </a:r>
          </a:p>
        </p:txBody>
      </p:sp>
      <p:sp>
        <p:nvSpPr>
          <p:cNvPr id="17" name="Rectangle: Rounded Corners 16">
            <a:hlinkClick r:id="" action="ppaction://noaction">
              <a:snd r:embed="rId6" name="10.1.1.6 L1 Slide 3 4.wav"/>
            </a:hlinkClick>
            <a:extLst>
              <a:ext uri="{FF2B5EF4-FFF2-40B4-BE49-F238E27FC236}">
                <a16:creationId xmlns:a16="http://schemas.microsoft.com/office/drawing/2014/main" id="{8C74B6A3-15B0-B8AA-DBC8-3FCCC079D718}"/>
              </a:ext>
            </a:extLst>
          </p:cNvPr>
          <p:cNvSpPr/>
          <p:nvPr/>
        </p:nvSpPr>
        <p:spPr>
          <a:xfrm>
            <a:off x="6540505" y="2688709"/>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gezogen</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8" name="Rectangle: Rounded Corners 16">
            <a:hlinkClick r:id="" action="ppaction://noaction">
              <a:snd r:embed="rId7" name="10.1.1.6 L1 Slide 3 5.wav"/>
            </a:hlinkClick>
            <a:extLst>
              <a:ext uri="{FF2B5EF4-FFF2-40B4-BE49-F238E27FC236}">
                <a16:creationId xmlns:a16="http://schemas.microsoft.com/office/drawing/2014/main" id="{E69A3B83-0860-BEE8-46FC-C57150A784FC}"/>
              </a:ext>
            </a:extLst>
          </p:cNvPr>
          <p:cNvSpPr/>
          <p:nvPr/>
        </p:nvSpPr>
        <p:spPr>
          <a:xfrm>
            <a:off x="6540505" y="3894576"/>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gewusst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9" name="Rectangle: Rounded Corners 16">
            <a:hlinkClick r:id="" action="ppaction://noaction">
              <a:snd r:embed="rId8" name="10.1.1.6 L1 Slide 3 6.wav"/>
            </a:hlinkClick>
            <a:extLst>
              <a:ext uri="{FF2B5EF4-FFF2-40B4-BE49-F238E27FC236}">
                <a16:creationId xmlns:a16="http://schemas.microsoft.com/office/drawing/2014/main" id="{BD11F863-E44D-079F-B92C-3D8E0C9E6E42}"/>
              </a:ext>
            </a:extLst>
          </p:cNvPr>
          <p:cNvSpPr/>
          <p:nvPr/>
        </p:nvSpPr>
        <p:spPr>
          <a:xfrm>
            <a:off x="6540505" y="5100443"/>
            <a:ext cx="1866608" cy="43567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3D3C3C"/>
                </a:solidFill>
                <a:effectLst/>
                <a:uLnTx/>
                <a:uFillTx/>
                <a:latin typeface="Century Gothic"/>
                <a:ea typeface="+mn-ea"/>
                <a:cs typeface="+mn-cs"/>
              </a:rPr>
              <a:t>genannt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1" name="TextBox 20">
            <a:extLst>
              <a:ext uri="{FF2B5EF4-FFF2-40B4-BE49-F238E27FC236}">
                <a16:creationId xmlns:a16="http://schemas.microsoft.com/office/drawing/2014/main" id="{2AD1F2BE-82E4-B647-F82F-64CEDF408408}"/>
              </a:ext>
            </a:extLst>
          </p:cNvPr>
          <p:cNvSpPr txBox="1"/>
          <p:nvPr/>
        </p:nvSpPr>
        <p:spPr>
          <a:xfrm>
            <a:off x="278378" y="1121473"/>
            <a:ext cx="108095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25050"/>
                </a:solidFill>
                <a:effectLst/>
                <a:uLnTx/>
                <a:uFillTx/>
                <a:latin typeface="Century Gothic"/>
                <a:ea typeface="+mn-ea"/>
                <a:cs typeface="+mn-cs"/>
              </a:rPr>
              <a:t>Wie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heißt</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 das auf </a:t>
            </a:r>
            <a:r>
              <a:rPr kumimoji="0" lang="en-GB" sz="2400" b="0" i="0" u="none" strike="noStrike" kern="1200" cap="none" spc="0" normalizeH="0" baseline="0" noProof="0" dirty="0" err="1">
                <a:ln>
                  <a:noFill/>
                </a:ln>
                <a:solidFill>
                  <a:srgbClr val="525050"/>
                </a:solidFill>
                <a:effectLst/>
                <a:uLnTx/>
                <a:uFillTx/>
                <a:latin typeface="Century Gothic"/>
                <a:ea typeface="+mn-ea"/>
                <a:cs typeface="+mn-cs"/>
              </a:rPr>
              <a:t>Englisch</a:t>
            </a:r>
            <a:r>
              <a:rPr kumimoji="0" lang="en-GB" sz="2400" b="0" i="0" u="none" strike="noStrike" kern="1200" cap="none" spc="0" normalizeH="0" baseline="0" noProof="0" dirty="0">
                <a:ln>
                  <a:noFill/>
                </a:ln>
                <a:solidFill>
                  <a:srgbClr val="525050"/>
                </a:solidFill>
                <a:effectLst/>
                <a:uLnTx/>
                <a:uFillTx/>
                <a:latin typeface="Century Gothic"/>
                <a:ea typeface="+mn-ea"/>
                <a:cs typeface="+mn-cs"/>
              </a:rPr>
              <a:t>?</a:t>
            </a:r>
          </a:p>
        </p:txBody>
      </p:sp>
      <p:sp>
        <p:nvSpPr>
          <p:cNvPr id="22" name="Rectangle: Rounded Corners 21">
            <a:extLst>
              <a:ext uri="{FF2B5EF4-FFF2-40B4-BE49-F238E27FC236}">
                <a16:creationId xmlns:a16="http://schemas.microsoft.com/office/drawing/2014/main" id="{F48DD594-6325-9155-9672-1814B1B7E494}"/>
              </a:ext>
            </a:extLst>
          </p:cNvPr>
          <p:cNvSpPr/>
          <p:nvPr/>
        </p:nvSpPr>
        <p:spPr>
          <a:xfrm>
            <a:off x="10304191" y="240633"/>
            <a:ext cx="1567543" cy="4152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übersetzen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Tree>
    <p:extLst>
      <p:ext uri="{BB962C8B-B14F-4D97-AF65-F5344CB8AC3E}">
        <p14:creationId xmlns:p14="http://schemas.microsoft.com/office/powerpoint/2010/main" val="16282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96D8-1D72-0B89-C370-F204D90B5FBF}"/>
              </a:ext>
            </a:extLst>
          </p:cNvPr>
          <p:cNvSpPr>
            <a:spLocks noGrp="1"/>
          </p:cNvSpPr>
          <p:nvPr>
            <p:ph type="title"/>
          </p:nvPr>
        </p:nvSpPr>
        <p:spPr>
          <a:xfrm>
            <a:off x="0" y="213557"/>
            <a:ext cx="5049078" cy="647577"/>
          </a:xfrm>
        </p:spPr>
        <p:txBody>
          <a:bodyPr/>
          <a:lstStyle/>
          <a:p>
            <a:r>
              <a:rPr lang="en-GB" dirty="0" err="1"/>
              <a:t>Syrer</a:t>
            </a:r>
            <a:r>
              <a:rPr lang="en-GB" dirty="0"/>
              <a:t>* in Deutschland</a:t>
            </a:r>
          </a:p>
        </p:txBody>
      </p:sp>
      <p:sp>
        <p:nvSpPr>
          <p:cNvPr id="3" name="Text Placeholder 2">
            <a:extLst>
              <a:ext uri="{FF2B5EF4-FFF2-40B4-BE49-F238E27FC236}">
                <a16:creationId xmlns:a16="http://schemas.microsoft.com/office/drawing/2014/main" id="{F9016336-7B58-2F89-A066-2A26C9B8DA13}"/>
              </a:ext>
            </a:extLst>
          </p:cNvPr>
          <p:cNvSpPr>
            <a:spLocks noGrp="1"/>
          </p:cNvSpPr>
          <p:nvPr>
            <p:ph type="body" sz="quarter" idx="10"/>
          </p:nvPr>
        </p:nvSpPr>
        <p:spPr>
          <a:xfrm>
            <a:off x="267046" y="1287590"/>
            <a:ext cx="7697511" cy="1028630"/>
          </a:xfrm>
        </p:spPr>
        <p:txBody>
          <a:bodyPr>
            <a:normAutofit lnSpcReduction="10000"/>
          </a:bodyPr>
          <a:lstStyle/>
          <a:p>
            <a:r>
              <a:rPr lang="de-DE" dirty="0"/>
              <a:t>In den letzten Jahren haben viele Menschen Syrien verlassen. Damals war Angela Merkel Kanzlerin von Deutschland. </a:t>
            </a:r>
          </a:p>
          <a:p>
            <a:endParaRPr lang="en-GB" dirty="0"/>
          </a:p>
        </p:txBody>
      </p:sp>
      <p:sp>
        <p:nvSpPr>
          <p:cNvPr id="7" name="Rectangle: Rounded Corners 6">
            <a:extLst>
              <a:ext uri="{FF2B5EF4-FFF2-40B4-BE49-F238E27FC236}">
                <a16:creationId xmlns:a16="http://schemas.microsoft.com/office/drawing/2014/main" id="{7E41369F-0B73-F5BE-8885-CD99C3A31C19}"/>
              </a:ext>
            </a:extLst>
          </p:cNvPr>
          <p:cNvSpPr/>
          <p:nvPr/>
        </p:nvSpPr>
        <p:spPr>
          <a:xfrm>
            <a:off x="439324" y="2495042"/>
            <a:ext cx="7525233" cy="32343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Sie wollte den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Flüchtlingen*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helfen, also hat sie 2015 sie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nach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Deutschland eingeladen. „Wir schaffen das!”, hat sie gesagt und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gedacht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Und ihre Idee war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gerecht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Viele Menschen haben Deutschland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erreicht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Die Situation war nicht immer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einfach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aber man hat es geschafft. </a:t>
            </a:r>
          </a:p>
        </p:txBody>
      </p:sp>
      <p:sp>
        <p:nvSpPr>
          <p:cNvPr id="8" name="Rectangle: Rounded Corners 7">
            <a:extLst>
              <a:ext uri="{FF2B5EF4-FFF2-40B4-BE49-F238E27FC236}">
                <a16:creationId xmlns:a16="http://schemas.microsoft.com/office/drawing/2014/main" id="{34087393-3712-56A1-8DE0-99214C45FB5E}"/>
              </a:ext>
            </a:extLst>
          </p:cNvPr>
          <p:cNvSpPr/>
          <p:nvPr/>
        </p:nvSpPr>
        <p:spPr>
          <a:xfrm>
            <a:off x="4941439" y="213557"/>
            <a:ext cx="3101008" cy="7981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Syrer</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 Syrians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Flüchtlinge</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 refugees</a:t>
            </a:r>
          </a:p>
        </p:txBody>
      </p:sp>
      <p:sp>
        <p:nvSpPr>
          <p:cNvPr id="9" name="Rectangle: Rounded Corners 8">
            <a:extLst>
              <a:ext uri="{FF2B5EF4-FFF2-40B4-BE49-F238E27FC236}">
                <a16:creationId xmlns:a16="http://schemas.microsoft.com/office/drawing/2014/main" id="{1B8DC5D6-7B1E-73FF-3384-6216DD6142D1}"/>
              </a:ext>
            </a:extLst>
          </p:cNvPr>
          <p:cNvSpPr/>
          <p:nvPr/>
        </p:nvSpPr>
        <p:spPr>
          <a:xfrm>
            <a:off x="9037983" y="213557"/>
            <a:ext cx="2743200" cy="4225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3" name="Picture 12" descr="A picture containing person, indoor, wall, red&#10;&#10;Description automatically generated">
            <a:extLst>
              <a:ext uri="{FF2B5EF4-FFF2-40B4-BE49-F238E27FC236}">
                <a16:creationId xmlns:a16="http://schemas.microsoft.com/office/drawing/2014/main" id="{74D98A2C-3547-43C0-2BA7-6582284F8D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4010" y="1249731"/>
            <a:ext cx="3368666" cy="4709276"/>
          </a:xfrm>
          <a:prstGeom prst="rect">
            <a:avLst/>
          </a:prstGeom>
        </p:spPr>
      </p:pic>
      <p:pic>
        <p:nvPicPr>
          <p:cNvPr id="5" name="10.1.1.6 L1 Slide 6.mp3">
            <a:hlinkClick r:id="" action="ppaction://media"/>
            <a:extLst>
              <a:ext uri="{FF2B5EF4-FFF2-40B4-BE49-F238E27FC236}">
                <a16:creationId xmlns:a16="http://schemas.microsoft.com/office/drawing/2014/main" id="{33BFA178-33CB-8745-9D24-9A8EBFE6FCB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33815" y="198944"/>
            <a:ext cx="812800" cy="812800"/>
          </a:xfrm>
          <a:prstGeom prst="rect">
            <a:avLst/>
          </a:prstGeom>
        </p:spPr>
      </p:pic>
    </p:spTree>
    <p:extLst>
      <p:ext uri="{BB962C8B-B14F-4D97-AF65-F5344CB8AC3E}">
        <p14:creationId xmlns:p14="http://schemas.microsoft.com/office/powerpoint/2010/main" val="350805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96D8-1D72-0B89-C370-F204D90B5FBF}"/>
              </a:ext>
            </a:extLst>
          </p:cNvPr>
          <p:cNvSpPr>
            <a:spLocks noGrp="1"/>
          </p:cNvSpPr>
          <p:nvPr>
            <p:ph type="title"/>
          </p:nvPr>
        </p:nvSpPr>
        <p:spPr>
          <a:xfrm>
            <a:off x="0" y="213557"/>
            <a:ext cx="4933950" cy="647577"/>
          </a:xfrm>
        </p:spPr>
        <p:txBody>
          <a:bodyPr/>
          <a:lstStyle/>
          <a:p>
            <a:r>
              <a:rPr lang="en-GB" dirty="0" err="1"/>
              <a:t>Syrer</a:t>
            </a:r>
            <a:r>
              <a:rPr lang="en-GB" dirty="0"/>
              <a:t> in Deutschland</a:t>
            </a:r>
          </a:p>
        </p:txBody>
      </p:sp>
      <p:sp>
        <p:nvSpPr>
          <p:cNvPr id="3" name="Text Placeholder 2">
            <a:extLst>
              <a:ext uri="{FF2B5EF4-FFF2-40B4-BE49-F238E27FC236}">
                <a16:creationId xmlns:a16="http://schemas.microsoft.com/office/drawing/2014/main" id="{F9016336-7B58-2F89-A066-2A26C9B8DA13}"/>
              </a:ext>
            </a:extLst>
          </p:cNvPr>
          <p:cNvSpPr>
            <a:spLocks noGrp="1"/>
          </p:cNvSpPr>
          <p:nvPr>
            <p:ph type="body" sz="quarter" idx="10"/>
          </p:nvPr>
        </p:nvSpPr>
        <p:spPr>
          <a:xfrm>
            <a:off x="338931" y="1224239"/>
            <a:ext cx="11514137" cy="5105400"/>
          </a:xfrm>
        </p:spPr>
        <p:txBody>
          <a:bodyPr/>
          <a:lstStyle/>
          <a:p>
            <a:r>
              <a:rPr lang="de-DE" dirty="0"/>
              <a:t>Heute leben rund 800.000 Syrer in Deutschland. Yasmin Merei ist eine von ihnen. Vor dem Krieg hat sie in Homs gewohnt. 2015 ist sie nach Berlin gereist. Zuerst hat sie versucht, Berlin nicht zu mögen. Homs war ihre Heimat, nicht Berlin. Jetzt hat sie gelernt, Berlin zu mögen, aber sie fühlt sich gespalten*. </a:t>
            </a:r>
          </a:p>
          <a:p>
            <a:endParaRPr lang="en-GB" dirty="0"/>
          </a:p>
        </p:txBody>
      </p:sp>
      <p:sp>
        <p:nvSpPr>
          <p:cNvPr id="4" name="Rectangle: Rounded Corners 3">
            <a:extLst>
              <a:ext uri="{FF2B5EF4-FFF2-40B4-BE49-F238E27FC236}">
                <a16:creationId xmlns:a16="http://schemas.microsoft.com/office/drawing/2014/main" id="{8C5F97B6-9FF3-5260-06D8-208D268EB182}"/>
              </a:ext>
            </a:extLst>
          </p:cNvPr>
          <p:cNvSpPr/>
          <p:nvPr/>
        </p:nvSpPr>
        <p:spPr>
          <a:xfrm>
            <a:off x="325679" y="2814531"/>
            <a:ext cx="7440094" cy="279269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Ach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das war nicht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einfach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In Berlin spürt sie ihre Nationalität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nicht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mehr. Wie viele Syrer hat sie Gefahr,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auch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Angriffe, erlebt. Aber in Berlin hat sie in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Sicherheit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gelebt. Yasmin meint: „Heute lebe ich in Berlin. Emotional lebe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ich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immer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noch</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in Syrien.“</a:t>
            </a:r>
          </a:p>
        </p:txBody>
      </p:sp>
      <p:sp>
        <p:nvSpPr>
          <p:cNvPr id="5" name="Rectangle: Rounded Corners 4">
            <a:extLst>
              <a:ext uri="{FF2B5EF4-FFF2-40B4-BE49-F238E27FC236}">
                <a16:creationId xmlns:a16="http://schemas.microsoft.com/office/drawing/2014/main" id="{522592CD-A271-0BDE-AA83-7B97D035C42A}"/>
              </a:ext>
            </a:extLst>
          </p:cNvPr>
          <p:cNvSpPr/>
          <p:nvPr/>
        </p:nvSpPr>
        <p:spPr>
          <a:xfrm>
            <a:off x="4933950" y="213557"/>
            <a:ext cx="3101008" cy="7981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Syrer</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 Syrians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3D3C3C"/>
                </a:solidFill>
                <a:effectLst/>
                <a:uLnTx/>
                <a:uFillTx/>
                <a:latin typeface="Century Gothic"/>
                <a:ea typeface="+mn-ea"/>
                <a:cs typeface="+mn-cs"/>
              </a:rPr>
              <a:t>gespalten</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 – divided</a:t>
            </a:r>
          </a:p>
        </p:txBody>
      </p:sp>
      <p:sp>
        <p:nvSpPr>
          <p:cNvPr id="7" name="Rectangle: Rounded Corners 6">
            <a:extLst>
              <a:ext uri="{FF2B5EF4-FFF2-40B4-BE49-F238E27FC236}">
                <a16:creationId xmlns:a16="http://schemas.microsoft.com/office/drawing/2014/main" id="{62816FDE-56ED-1DA2-54ED-174CF1B6E026}"/>
              </a:ext>
            </a:extLst>
          </p:cNvPr>
          <p:cNvSpPr/>
          <p:nvPr/>
        </p:nvSpPr>
        <p:spPr>
          <a:xfrm>
            <a:off x="9037983" y="213557"/>
            <a:ext cx="2743200" cy="42254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sprechen</a:t>
            </a:r>
            <a:r>
              <a:rPr kumimoji="0" lang="en-GB" sz="1800" b="0" i="0" u="none" strike="noStrike" kern="1200" cap="none" spc="0" normalizeH="0" baseline="0" noProof="0" dirty="0">
                <a:ln>
                  <a:noFill/>
                </a:ln>
                <a:solidFill>
                  <a:srgbClr val="3D3C3C"/>
                </a:solidFill>
                <a:effectLst/>
                <a:uLnTx/>
                <a:uFillTx/>
                <a:latin typeface="Century Gothic"/>
                <a:ea typeface="+mn-ea"/>
                <a:cs typeface="+mn-cs"/>
              </a:rPr>
              <a:t>/</a:t>
            </a: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hören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026" name="Picture 2" descr="Free vector graphics of Syria">
            <a:extLst>
              <a:ext uri="{FF2B5EF4-FFF2-40B4-BE49-F238E27FC236}">
                <a16:creationId xmlns:a16="http://schemas.microsoft.com/office/drawing/2014/main" id="{7D2AA74E-D678-02A5-A99C-FEEA6544E2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4557" y="2938668"/>
            <a:ext cx="3816626" cy="2544417"/>
          </a:xfrm>
          <a:prstGeom prst="rect">
            <a:avLst/>
          </a:prstGeom>
          <a:noFill/>
          <a:extLst>
            <a:ext uri="{909E8E84-426E-40DD-AFC4-6F175D3DCCD1}">
              <a14:hiddenFill xmlns:a14="http://schemas.microsoft.com/office/drawing/2010/main">
                <a:solidFill>
                  <a:srgbClr val="FFFFFF"/>
                </a:solidFill>
              </a14:hiddenFill>
            </a:ext>
          </a:extLst>
        </p:spPr>
      </p:pic>
      <p:pic>
        <p:nvPicPr>
          <p:cNvPr id="6" name="10.1.1.6 L1 Slide 7.mp3">
            <a:hlinkClick r:id="" action="ppaction://media"/>
            <a:extLst>
              <a:ext uri="{FF2B5EF4-FFF2-40B4-BE49-F238E27FC236}">
                <a16:creationId xmlns:a16="http://schemas.microsoft.com/office/drawing/2014/main" id="{4A46E83D-4E22-D69A-17BD-454E437368F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30070" y="198944"/>
            <a:ext cx="812800" cy="812800"/>
          </a:xfrm>
          <a:prstGeom prst="rect">
            <a:avLst/>
          </a:prstGeom>
        </p:spPr>
      </p:pic>
    </p:spTree>
    <p:extLst>
      <p:ext uri="{BB962C8B-B14F-4D97-AF65-F5344CB8AC3E}">
        <p14:creationId xmlns:p14="http://schemas.microsoft.com/office/powerpoint/2010/main" val="9992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A5A6-08EF-830B-CB53-A7F670F46AA9}"/>
              </a:ext>
            </a:extLst>
          </p:cNvPr>
          <p:cNvSpPr>
            <a:spLocks noGrp="1"/>
          </p:cNvSpPr>
          <p:nvPr>
            <p:ph type="title"/>
          </p:nvPr>
        </p:nvSpPr>
        <p:spPr>
          <a:xfrm>
            <a:off x="-1" y="213557"/>
            <a:ext cx="5916059" cy="647577"/>
          </a:xfrm>
        </p:spPr>
        <p:txBody>
          <a:bodyPr>
            <a:normAutofit/>
          </a:bodyPr>
          <a:lstStyle/>
          <a:p>
            <a:r>
              <a:rPr lang="en-GB" dirty="0"/>
              <a:t>Perfect tense translations</a:t>
            </a:r>
          </a:p>
        </p:txBody>
      </p:sp>
      <p:sp>
        <p:nvSpPr>
          <p:cNvPr id="4" name="Rectangle: Rounded Corners 3">
            <a:extLst>
              <a:ext uri="{FF2B5EF4-FFF2-40B4-BE49-F238E27FC236}">
                <a16:creationId xmlns:a16="http://schemas.microsoft.com/office/drawing/2014/main" id="{CBF47FA9-9D88-DA11-E388-8A7C157F3F62}"/>
              </a:ext>
            </a:extLst>
          </p:cNvPr>
          <p:cNvSpPr/>
          <p:nvPr/>
        </p:nvSpPr>
        <p:spPr>
          <a:xfrm>
            <a:off x="185579" y="3493907"/>
            <a:ext cx="9538615" cy="471427"/>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In den letzten Jahren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haben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viele Menschen Syrien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verlassen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5" name="Rectangle: Rounded Corners 4">
            <a:extLst>
              <a:ext uri="{FF2B5EF4-FFF2-40B4-BE49-F238E27FC236}">
                <a16:creationId xmlns:a16="http://schemas.microsoft.com/office/drawing/2014/main" id="{86D55194-BAD9-10D8-CDC9-03EA9367DB29}"/>
              </a:ext>
            </a:extLst>
          </p:cNvPr>
          <p:cNvSpPr/>
          <p:nvPr/>
        </p:nvSpPr>
        <p:spPr>
          <a:xfrm>
            <a:off x="179950" y="4755272"/>
            <a:ext cx="8932551" cy="42473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2015 Angela Merkel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hat </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sie nach Deutschland </a:t>
            </a:r>
            <a:r>
              <a:rPr kumimoji="0" lang="de-DE" sz="2400" b="1" i="0" u="none" strike="noStrike" kern="1200" cap="none" spc="0" normalizeH="0" baseline="0" noProof="0" dirty="0">
                <a:ln>
                  <a:noFill/>
                </a:ln>
                <a:solidFill>
                  <a:srgbClr val="3D3C3C"/>
                </a:solidFill>
                <a:effectLst/>
                <a:uLnTx/>
                <a:uFillTx/>
                <a:latin typeface="Century Gothic"/>
                <a:ea typeface="+mn-ea"/>
                <a:cs typeface="+mn-cs"/>
              </a:rPr>
              <a:t>eingeladen</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6" name="TextBox 5">
            <a:extLst>
              <a:ext uri="{FF2B5EF4-FFF2-40B4-BE49-F238E27FC236}">
                <a16:creationId xmlns:a16="http://schemas.microsoft.com/office/drawing/2014/main" id="{270B4237-2661-0C10-4CB3-8793B8912225}"/>
              </a:ext>
            </a:extLst>
          </p:cNvPr>
          <p:cNvSpPr txBox="1"/>
          <p:nvPr/>
        </p:nvSpPr>
        <p:spPr>
          <a:xfrm>
            <a:off x="173856" y="4014054"/>
            <a:ext cx="96251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525050"/>
                </a:solidFill>
                <a:effectLst/>
                <a:uLnTx/>
                <a:uFillTx/>
                <a:latin typeface="Century Gothic"/>
                <a:ea typeface="+mn-ea"/>
                <a:cs typeface="+mn-cs"/>
              </a:rPr>
              <a:t>In the last (few) years many people </a:t>
            </a:r>
            <a:r>
              <a:rPr kumimoji="0" lang="en-GB" sz="2400" b="1" i="1" u="none" strike="noStrike" kern="1200" cap="none" spc="0" normalizeH="0" baseline="0" noProof="0" dirty="0">
                <a:ln>
                  <a:noFill/>
                </a:ln>
                <a:solidFill>
                  <a:srgbClr val="525050"/>
                </a:solidFill>
                <a:effectLst/>
                <a:uLnTx/>
                <a:uFillTx/>
                <a:latin typeface="Century Gothic"/>
                <a:ea typeface="+mn-ea"/>
                <a:cs typeface="+mn-cs"/>
              </a:rPr>
              <a:t>have left </a:t>
            </a:r>
            <a:r>
              <a:rPr kumimoji="0" lang="en-GB" sz="2400" b="0" i="1" u="none" strike="noStrike" kern="1200" cap="none" spc="0" normalizeH="0" baseline="0" noProof="0" dirty="0">
                <a:ln>
                  <a:noFill/>
                </a:ln>
                <a:solidFill>
                  <a:srgbClr val="525050"/>
                </a:solidFill>
                <a:effectLst/>
                <a:uLnTx/>
                <a:uFillTx/>
                <a:latin typeface="Century Gothic"/>
                <a:ea typeface="+mn-ea"/>
                <a:cs typeface="+mn-cs"/>
              </a:rPr>
              <a:t>Syria.</a:t>
            </a:r>
          </a:p>
        </p:txBody>
      </p:sp>
      <p:sp>
        <p:nvSpPr>
          <p:cNvPr id="7" name="TextBox 6">
            <a:extLst>
              <a:ext uri="{FF2B5EF4-FFF2-40B4-BE49-F238E27FC236}">
                <a16:creationId xmlns:a16="http://schemas.microsoft.com/office/drawing/2014/main" id="{0EAB0170-73B7-1ACD-9709-9820EA47494C}"/>
              </a:ext>
            </a:extLst>
          </p:cNvPr>
          <p:cNvSpPr txBox="1"/>
          <p:nvPr/>
        </p:nvSpPr>
        <p:spPr>
          <a:xfrm>
            <a:off x="151529" y="5199714"/>
            <a:ext cx="74914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525050"/>
                </a:solidFill>
                <a:effectLst/>
                <a:uLnTx/>
                <a:uFillTx/>
                <a:latin typeface="Century Gothic"/>
                <a:ea typeface="+mn-ea"/>
                <a:cs typeface="+mn-cs"/>
              </a:rPr>
              <a:t>In 2015 Angela Merkel </a:t>
            </a:r>
            <a:r>
              <a:rPr kumimoji="0" lang="en-GB" sz="2400" b="1" i="1" u="none" strike="noStrike" kern="1200" cap="none" spc="0" normalizeH="0" baseline="0" noProof="0" dirty="0">
                <a:ln>
                  <a:noFill/>
                </a:ln>
                <a:solidFill>
                  <a:srgbClr val="525050"/>
                </a:solidFill>
                <a:effectLst/>
                <a:uLnTx/>
                <a:uFillTx/>
                <a:latin typeface="Century Gothic"/>
                <a:ea typeface="+mn-ea"/>
                <a:cs typeface="+mn-cs"/>
              </a:rPr>
              <a:t>invited</a:t>
            </a:r>
            <a:r>
              <a:rPr kumimoji="0" lang="en-GB" sz="2400" b="0" i="1" u="none" strike="noStrike" kern="1200" cap="none" spc="0" normalizeH="0" baseline="0" noProof="0" dirty="0">
                <a:ln>
                  <a:noFill/>
                </a:ln>
                <a:solidFill>
                  <a:srgbClr val="525050"/>
                </a:solidFill>
                <a:effectLst/>
                <a:uLnTx/>
                <a:uFillTx/>
                <a:latin typeface="Century Gothic"/>
                <a:ea typeface="+mn-ea"/>
                <a:cs typeface="+mn-cs"/>
              </a:rPr>
              <a:t> them to Germany.</a:t>
            </a:r>
          </a:p>
        </p:txBody>
      </p:sp>
      <p:sp>
        <p:nvSpPr>
          <p:cNvPr id="9" name="Speech Bubble: Rectangle with Corners Rounded 8">
            <a:extLst>
              <a:ext uri="{FF2B5EF4-FFF2-40B4-BE49-F238E27FC236}">
                <a16:creationId xmlns:a16="http://schemas.microsoft.com/office/drawing/2014/main" id="{9B372909-0ACF-2BF5-1DCD-9C456FDE2766}"/>
              </a:ext>
            </a:extLst>
          </p:cNvPr>
          <p:cNvSpPr/>
          <p:nvPr/>
        </p:nvSpPr>
        <p:spPr>
          <a:xfrm>
            <a:off x="9479822" y="4196065"/>
            <a:ext cx="2706355" cy="1992675"/>
          </a:xfrm>
          <a:prstGeom prst="wedgeRoundRectCallout">
            <a:avLst>
              <a:gd name="adj1" fmla="val -81274"/>
              <a:gd name="adj2" fmla="val 1812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rgbClr val="3D3C3C"/>
                </a:solidFill>
              </a:rPr>
              <a:t>The</a:t>
            </a:r>
            <a:r>
              <a:rPr lang="en-GB" sz="2000" b="1" dirty="0">
                <a:solidFill>
                  <a:srgbClr val="3D3C3C"/>
                </a:solidFill>
              </a:rPr>
              <a:t> time phrase </a:t>
            </a:r>
            <a:r>
              <a:rPr lang="en-GB" sz="2000" i="1" dirty="0">
                <a:solidFill>
                  <a:srgbClr val="3D3C3C"/>
                </a:solidFill>
              </a:rPr>
              <a:t>(in 2015)</a:t>
            </a:r>
            <a:r>
              <a:rPr lang="en-GB" sz="2000" b="1" dirty="0">
                <a:solidFill>
                  <a:srgbClr val="3D3C3C"/>
                </a:solidFill>
              </a:rPr>
              <a:t> </a:t>
            </a:r>
            <a:r>
              <a:rPr lang="en-GB" sz="2000" dirty="0">
                <a:solidFill>
                  <a:srgbClr val="3D3C3C"/>
                </a:solidFill>
              </a:rPr>
              <a:t>emphasises the completion and prompts us to use the ‘did’ (simple past).</a:t>
            </a:r>
            <a:endParaRPr kumimoji="0" lang="en-GB" sz="2000" b="0" i="0" u="none" strike="noStrike" kern="1200" cap="none" spc="0" normalizeH="0" baseline="0" noProof="0" dirty="0">
              <a:ln>
                <a:noFill/>
              </a:ln>
              <a:solidFill>
                <a:srgbClr val="3D3C3C"/>
              </a:solidFill>
              <a:effectLst/>
              <a:uLnTx/>
              <a:uFillTx/>
              <a:latin typeface="Century Gothic"/>
            </a:endParaRPr>
          </a:p>
        </p:txBody>
      </p:sp>
      <p:sp>
        <p:nvSpPr>
          <p:cNvPr id="11" name="TextBox 10">
            <a:extLst>
              <a:ext uri="{FF2B5EF4-FFF2-40B4-BE49-F238E27FC236}">
                <a16:creationId xmlns:a16="http://schemas.microsoft.com/office/drawing/2014/main" id="{2270DF5C-C29D-4CD0-B9BF-BFF81C5AFCE8}"/>
              </a:ext>
            </a:extLst>
          </p:cNvPr>
          <p:cNvSpPr txBox="1"/>
          <p:nvPr/>
        </p:nvSpPr>
        <p:spPr>
          <a:xfrm>
            <a:off x="173856" y="1015908"/>
            <a:ext cx="11622181" cy="461665"/>
          </a:xfrm>
          <a:prstGeom prst="rect">
            <a:avLst/>
          </a:prstGeom>
          <a:noFill/>
        </p:spPr>
        <p:txBody>
          <a:bodyPr wrap="square">
            <a:spAutoFit/>
          </a:bodyPr>
          <a:lstStyle/>
          <a:p>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Remember! Use the German perfect tense for actions completed in the past. </a:t>
            </a:r>
            <a:endParaRPr lang="en-GB" dirty="0"/>
          </a:p>
        </p:txBody>
      </p:sp>
      <p:sp>
        <p:nvSpPr>
          <p:cNvPr id="13" name="TextBox 12">
            <a:extLst>
              <a:ext uri="{FF2B5EF4-FFF2-40B4-BE49-F238E27FC236}">
                <a16:creationId xmlns:a16="http://schemas.microsoft.com/office/drawing/2014/main" id="{A4551C1C-0A41-4A78-BBE2-2166B89B9B9A}"/>
              </a:ext>
            </a:extLst>
          </p:cNvPr>
          <p:cNvSpPr txBox="1"/>
          <p:nvPr/>
        </p:nvSpPr>
        <p:spPr>
          <a:xfrm>
            <a:off x="151529" y="1754643"/>
            <a:ext cx="12040471"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English translates it in two ways:</a:t>
            </a:r>
          </a:p>
        </p:txBody>
      </p:sp>
      <p:sp>
        <p:nvSpPr>
          <p:cNvPr id="15" name="TextBox 14">
            <a:extLst>
              <a:ext uri="{FF2B5EF4-FFF2-40B4-BE49-F238E27FC236}">
                <a16:creationId xmlns:a16="http://schemas.microsoft.com/office/drawing/2014/main" id="{822130FC-E91A-4871-BB07-12D2B26ACFF2}"/>
              </a:ext>
            </a:extLst>
          </p:cNvPr>
          <p:cNvSpPr txBox="1"/>
          <p:nvPr/>
        </p:nvSpPr>
        <p:spPr>
          <a:xfrm>
            <a:off x="173856" y="2271940"/>
            <a:ext cx="11878343" cy="461665"/>
          </a:xfrm>
          <a:prstGeom prst="rect">
            <a:avLst/>
          </a:prstGeom>
          <a:noFill/>
        </p:spPr>
        <p:txBody>
          <a:bodyPr wrap="square">
            <a:spAutoFit/>
          </a:bodyPr>
          <a:lstStyle/>
          <a:p>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 did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(emphasises the completion of a past action)</a:t>
            </a:r>
            <a:endParaRPr lang="en-GB" dirty="0"/>
          </a:p>
        </p:txBody>
      </p:sp>
      <p:sp>
        <p:nvSpPr>
          <p:cNvPr id="17" name="TextBox 16">
            <a:extLst>
              <a:ext uri="{FF2B5EF4-FFF2-40B4-BE49-F238E27FC236}">
                <a16:creationId xmlns:a16="http://schemas.microsoft.com/office/drawing/2014/main" id="{99F4192D-E92F-4097-B83F-2120A2F4ABD4}"/>
              </a:ext>
            </a:extLst>
          </p:cNvPr>
          <p:cNvSpPr txBox="1"/>
          <p:nvPr/>
        </p:nvSpPr>
        <p:spPr>
          <a:xfrm>
            <a:off x="151529" y="2835705"/>
            <a:ext cx="11878342" cy="461665"/>
          </a:xfrm>
          <a:prstGeom prst="rect">
            <a:avLst/>
          </a:prstGeom>
          <a:noFill/>
        </p:spPr>
        <p:txBody>
          <a:bodyPr wrap="square">
            <a:spAutoFit/>
          </a:bodyPr>
          <a:lstStyle/>
          <a:p>
            <a:r>
              <a:rPr kumimoji="0" lang="en-GB"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I have done </a:t>
            </a:r>
            <a:r>
              <a:rPr kumimoji="0" lang="en-GB"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t>
            </a:r>
            <a:r>
              <a:rPr lang="en-GB" sz="2400" dirty="0">
                <a:solidFill>
                  <a:srgbClr val="525050"/>
                </a:solidFill>
                <a:latin typeface="Century Gothic" panose="020B0502020202020204" pitchFamily="34" charset="0"/>
              </a:rPr>
              <a:t>emphasises the ongoing effect of a past action)</a:t>
            </a:r>
            <a:endParaRPr lang="en-GB" dirty="0"/>
          </a:p>
        </p:txBody>
      </p:sp>
      <p:sp>
        <p:nvSpPr>
          <p:cNvPr id="8" name="Speech Bubble: Rectangle with Corners Rounded 7">
            <a:extLst>
              <a:ext uri="{FF2B5EF4-FFF2-40B4-BE49-F238E27FC236}">
                <a16:creationId xmlns:a16="http://schemas.microsoft.com/office/drawing/2014/main" id="{4F0E0C32-BF45-744E-CA87-95805A86FEEC}"/>
              </a:ext>
            </a:extLst>
          </p:cNvPr>
          <p:cNvSpPr/>
          <p:nvPr/>
        </p:nvSpPr>
        <p:spPr>
          <a:xfrm>
            <a:off x="9479823" y="1455867"/>
            <a:ext cx="2706354" cy="1626217"/>
          </a:xfrm>
          <a:prstGeom prst="wedgeRoundRectCallout">
            <a:avLst>
              <a:gd name="adj1" fmla="val -48713"/>
              <a:gd name="adj2" fmla="val 67231"/>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3D3C3C"/>
                </a:solidFill>
                <a:effectLst/>
                <a:uLnTx/>
                <a:uFillTx/>
                <a:latin typeface="Century Gothic"/>
                <a:ea typeface="+mn-ea"/>
                <a:cs typeface="+mn-cs"/>
              </a:rPr>
              <a:t>Here, the </a:t>
            </a:r>
            <a:r>
              <a:rPr kumimoji="0" lang="en-GB" sz="2000" b="1" i="0" u="none" strike="noStrike" kern="1200" cap="none" spc="0" normalizeH="0" baseline="0" noProof="0" dirty="0">
                <a:ln>
                  <a:noFill/>
                </a:ln>
                <a:solidFill>
                  <a:srgbClr val="3D3C3C"/>
                </a:solidFill>
                <a:effectLst/>
                <a:uLnTx/>
                <a:uFillTx/>
                <a:latin typeface="Century Gothic"/>
                <a:ea typeface="+mn-ea"/>
                <a:cs typeface="+mn-cs"/>
              </a:rPr>
              <a:t>time phrase</a:t>
            </a:r>
            <a:r>
              <a:rPr kumimoji="0" lang="en-GB" sz="2000" b="1" i="0" u="none" strike="noStrike" kern="1200" cap="none" spc="0" normalizeH="0" noProof="0" dirty="0">
                <a:ln>
                  <a:noFill/>
                </a:ln>
                <a:solidFill>
                  <a:srgbClr val="3D3C3C"/>
                </a:solidFill>
                <a:effectLst/>
                <a:uLnTx/>
                <a:uFillTx/>
                <a:latin typeface="Century Gothic"/>
                <a:ea typeface="+mn-ea"/>
                <a:cs typeface="+mn-cs"/>
              </a:rPr>
              <a:t> </a:t>
            </a:r>
            <a:r>
              <a:rPr kumimoji="0" lang="en-GB" sz="2000" b="0" i="0" u="none" strike="noStrike" kern="1200" cap="none" spc="0" normalizeH="0" noProof="0" dirty="0">
                <a:ln>
                  <a:noFill/>
                </a:ln>
                <a:solidFill>
                  <a:srgbClr val="3D3C3C"/>
                </a:solidFill>
                <a:effectLst/>
                <a:uLnTx/>
                <a:uFillTx/>
                <a:latin typeface="Century Gothic"/>
                <a:ea typeface="+mn-ea"/>
                <a:cs typeface="+mn-cs"/>
              </a:rPr>
              <a:t>prompts us to </a:t>
            </a:r>
            <a:r>
              <a:rPr kumimoji="0" lang="en-GB" sz="2000" b="0" i="0" u="none" strike="noStrike" kern="1200" cap="none" spc="0" normalizeH="0" baseline="0" noProof="0" dirty="0">
                <a:ln>
                  <a:noFill/>
                </a:ln>
                <a:solidFill>
                  <a:srgbClr val="3D3C3C"/>
                </a:solidFill>
                <a:effectLst/>
                <a:uLnTx/>
                <a:uFillTx/>
                <a:latin typeface="Century Gothic"/>
                <a:ea typeface="+mn-ea"/>
                <a:cs typeface="+mn-cs"/>
              </a:rPr>
              <a:t>use the ‘have done’ translation.</a:t>
            </a:r>
          </a:p>
        </p:txBody>
      </p:sp>
      <p:cxnSp>
        <p:nvCxnSpPr>
          <p:cNvPr id="21" name="Straight Connector 20">
            <a:extLst>
              <a:ext uri="{FF2B5EF4-FFF2-40B4-BE49-F238E27FC236}">
                <a16:creationId xmlns:a16="http://schemas.microsoft.com/office/drawing/2014/main" id="{563F6A24-3BC6-4D10-8AD9-5A9C730CD018}"/>
              </a:ext>
            </a:extLst>
          </p:cNvPr>
          <p:cNvCxnSpPr/>
          <p:nvPr/>
        </p:nvCxnSpPr>
        <p:spPr>
          <a:xfrm>
            <a:off x="269630" y="4381518"/>
            <a:ext cx="31066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F69774-F214-40E2-AC5B-32D95989029B}"/>
              </a:ext>
            </a:extLst>
          </p:cNvPr>
          <p:cNvCxnSpPr>
            <a:cxnSpLocks/>
          </p:cNvCxnSpPr>
          <p:nvPr/>
        </p:nvCxnSpPr>
        <p:spPr>
          <a:xfrm>
            <a:off x="185579" y="5565068"/>
            <a:ext cx="1033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63C80B1C-E425-49CE-BD1A-6F21EE58C5F1}"/>
              </a:ext>
            </a:extLst>
          </p:cNvPr>
          <p:cNvSpPr/>
          <p:nvPr/>
        </p:nvSpPr>
        <p:spPr>
          <a:xfrm>
            <a:off x="185579" y="5746439"/>
            <a:ext cx="8707889" cy="424732"/>
          </a:xfrm>
          <a:prstGeom prst="wedgeRoundRectCallout">
            <a:avLst>
              <a:gd name="adj1" fmla="val -49023"/>
              <a:gd name="adj2" fmla="val 1812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dirty="0">
                <a:solidFill>
                  <a:srgbClr val="3D3C3C"/>
                </a:solidFill>
              </a:rPr>
              <a:t>If there is no time phrase, use the translation that best fits the context.</a:t>
            </a:r>
            <a:endParaRPr kumimoji="0" lang="en-GB" sz="2000" b="0" i="0" u="none" strike="noStrike" kern="1200" cap="none" spc="0" normalizeH="0" baseline="0" noProof="0" dirty="0">
              <a:ln>
                <a:noFill/>
              </a:ln>
              <a:solidFill>
                <a:srgbClr val="3D3C3C"/>
              </a:solidFill>
              <a:effectLst/>
              <a:uLnTx/>
              <a:uFillTx/>
              <a:latin typeface="Century Gothic"/>
            </a:endParaRPr>
          </a:p>
        </p:txBody>
      </p:sp>
    </p:spTree>
    <p:extLst>
      <p:ext uri="{BB962C8B-B14F-4D97-AF65-F5344CB8AC3E}">
        <p14:creationId xmlns:p14="http://schemas.microsoft.com/office/powerpoint/2010/main" val="215757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9" grpId="0" animBg="1"/>
      <p:bldP spid="11" grpId="0"/>
      <p:bldP spid="13" grpId="0"/>
      <p:bldP spid="15" grpId="0"/>
      <p:bldP spid="17" grpId="0"/>
      <p:bldP spid="8"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98AC7B7-65DE-C6A6-1CA1-94E4FB88D131}"/>
              </a:ext>
            </a:extLst>
          </p:cNvPr>
          <p:cNvSpPr/>
          <p:nvPr/>
        </p:nvSpPr>
        <p:spPr>
          <a:xfrm>
            <a:off x="4250202" y="3083853"/>
            <a:ext cx="3520929" cy="137183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„Wir schaffen das!”, hat sie gesagt und gedacht.</a:t>
            </a:r>
            <a:endParaRPr kumimoji="0" lang="en-GB" sz="2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2" name="Title 1">
            <a:extLst>
              <a:ext uri="{FF2B5EF4-FFF2-40B4-BE49-F238E27FC236}">
                <a16:creationId xmlns:a16="http://schemas.microsoft.com/office/drawing/2014/main" id="{0778BE69-5122-EE4C-0735-BCB87D7BB384}"/>
              </a:ext>
            </a:extLst>
          </p:cNvPr>
          <p:cNvSpPr>
            <a:spLocks noGrp="1"/>
          </p:cNvSpPr>
          <p:nvPr>
            <p:ph type="title"/>
          </p:nvPr>
        </p:nvSpPr>
        <p:spPr>
          <a:xfrm>
            <a:off x="0" y="213557"/>
            <a:ext cx="4916557" cy="647577"/>
          </a:xfrm>
        </p:spPr>
        <p:txBody>
          <a:bodyPr>
            <a:normAutofit/>
          </a:bodyPr>
          <a:lstStyle/>
          <a:p>
            <a:r>
              <a:rPr lang="en-GB" dirty="0" err="1"/>
              <a:t>Syrer</a:t>
            </a:r>
            <a:r>
              <a:rPr lang="en-GB" dirty="0"/>
              <a:t> in Deutschland</a:t>
            </a:r>
          </a:p>
        </p:txBody>
      </p:sp>
      <p:sp>
        <p:nvSpPr>
          <p:cNvPr id="3" name="Text Placeholder 2">
            <a:extLst>
              <a:ext uri="{FF2B5EF4-FFF2-40B4-BE49-F238E27FC236}">
                <a16:creationId xmlns:a16="http://schemas.microsoft.com/office/drawing/2014/main" id="{759823DB-B395-D469-559C-27C27FDBAC6C}"/>
              </a:ext>
            </a:extLst>
          </p:cNvPr>
          <p:cNvSpPr>
            <a:spLocks noGrp="1"/>
          </p:cNvSpPr>
          <p:nvPr>
            <p:ph type="body" sz="quarter" idx="10"/>
          </p:nvPr>
        </p:nvSpPr>
        <p:spPr>
          <a:xfrm>
            <a:off x="131450" y="959731"/>
            <a:ext cx="11298549" cy="866957"/>
          </a:xfrm>
        </p:spPr>
        <p:txBody>
          <a:bodyPr>
            <a:normAutofit/>
          </a:bodyPr>
          <a:lstStyle/>
          <a:p>
            <a:r>
              <a:rPr lang="en-GB" dirty="0"/>
              <a:t>Lies die </a:t>
            </a:r>
            <a:r>
              <a:rPr lang="en-GB" dirty="0" err="1"/>
              <a:t>Sätze</a:t>
            </a:r>
            <a:r>
              <a:rPr lang="en-GB" dirty="0"/>
              <a:t> </a:t>
            </a:r>
            <a:r>
              <a:rPr lang="en-GB" dirty="0" err="1"/>
              <a:t>noch</a:t>
            </a:r>
            <a:r>
              <a:rPr lang="en-GB" dirty="0"/>
              <a:t> </a:t>
            </a:r>
            <a:r>
              <a:rPr lang="en-GB" dirty="0" err="1"/>
              <a:t>einmal</a:t>
            </a:r>
            <a:r>
              <a:rPr lang="en-GB" dirty="0"/>
              <a:t>. </a:t>
            </a:r>
            <a:r>
              <a:rPr lang="en-GB" dirty="0" err="1"/>
              <a:t>Ist</a:t>
            </a:r>
            <a:r>
              <a:rPr lang="en-GB" dirty="0"/>
              <a:t> es ‘did’ </a:t>
            </a:r>
            <a:r>
              <a:rPr lang="en-GB" dirty="0" err="1"/>
              <a:t>oder</a:t>
            </a:r>
            <a:r>
              <a:rPr lang="en-GB" dirty="0"/>
              <a:t> ‘have done’ auf </a:t>
            </a:r>
            <a:r>
              <a:rPr lang="en-GB" dirty="0" err="1"/>
              <a:t>Englisch</a:t>
            </a:r>
            <a:r>
              <a:rPr lang="en-GB" dirty="0"/>
              <a:t>?</a:t>
            </a:r>
          </a:p>
        </p:txBody>
      </p:sp>
      <p:sp>
        <p:nvSpPr>
          <p:cNvPr id="4" name="Rectangle: Rounded Corners 3">
            <a:extLst>
              <a:ext uri="{FF2B5EF4-FFF2-40B4-BE49-F238E27FC236}">
                <a16:creationId xmlns:a16="http://schemas.microsoft.com/office/drawing/2014/main" id="{A6D1754A-8758-B32D-7E75-74E31C3EC17C}"/>
              </a:ext>
            </a:extLst>
          </p:cNvPr>
          <p:cNvSpPr/>
          <p:nvPr/>
        </p:nvSpPr>
        <p:spPr>
          <a:xfrm>
            <a:off x="11022904" y="213557"/>
            <a:ext cx="864296" cy="4127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3D3C3C"/>
                </a:solidFill>
                <a:effectLst/>
                <a:uLnTx/>
                <a:uFillTx/>
                <a:latin typeface="Century Gothic"/>
                <a:ea typeface="+mn-ea"/>
                <a:cs typeface="+mn-cs"/>
              </a:rPr>
              <a:t>lesen</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2" name="Rectangle: Rounded Corners 11">
            <a:extLst>
              <a:ext uri="{FF2B5EF4-FFF2-40B4-BE49-F238E27FC236}">
                <a16:creationId xmlns:a16="http://schemas.microsoft.com/office/drawing/2014/main" id="{4FE4A266-BC98-1DB4-367E-F8D3EE1E3BAE}"/>
              </a:ext>
            </a:extLst>
          </p:cNvPr>
          <p:cNvSpPr/>
          <p:nvPr/>
        </p:nvSpPr>
        <p:spPr>
          <a:xfrm>
            <a:off x="4516476" y="2844787"/>
            <a:ext cx="3098286" cy="17031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Aber in Berlin hat sie immer in Sicherheit gelebt.</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1" name="Rectangle: Rounded Corners 10">
            <a:extLst>
              <a:ext uri="{FF2B5EF4-FFF2-40B4-BE49-F238E27FC236}">
                <a16:creationId xmlns:a16="http://schemas.microsoft.com/office/drawing/2014/main" id="{97D9311A-1DFC-11D3-217D-1C7274EFE492}"/>
              </a:ext>
            </a:extLst>
          </p:cNvPr>
          <p:cNvSpPr/>
          <p:nvPr/>
        </p:nvSpPr>
        <p:spPr>
          <a:xfrm>
            <a:off x="4312086" y="3155944"/>
            <a:ext cx="3265453" cy="12732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srgbClr val="3D3C3C"/>
                </a:solidFill>
                <a:effectLst/>
                <a:uLnTx/>
                <a:uFillTx/>
                <a:latin typeface="Century Gothic"/>
                <a:ea typeface="+mn-ea"/>
                <a:cs typeface="+mn-cs"/>
              </a:rPr>
              <a:t>Wie viele Syrer hat sie Gefahr, auch Angriffe, erlebt.</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10" name="Rectangle: Rounded Corners 9">
            <a:extLst>
              <a:ext uri="{FF2B5EF4-FFF2-40B4-BE49-F238E27FC236}">
                <a16:creationId xmlns:a16="http://schemas.microsoft.com/office/drawing/2014/main" id="{0AF39A49-85E5-0B10-3C4C-260919D9E2FF}"/>
              </a:ext>
            </a:extLst>
          </p:cNvPr>
          <p:cNvSpPr/>
          <p:nvPr/>
        </p:nvSpPr>
        <p:spPr>
          <a:xfrm>
            <a:off x="4472739" y="2941017"/>
            <a:ext cx="3042112" cy="15312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Jetzt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hat sie gelernt, Berlin zu mögen.</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9" name="Rectangle: Rounded Corners 8">
            <a:extLst>
              <a:ext uri="{FF2B5EF4-FFF2-40B4-BE49-F238E27FC236}">
                <a16:creationId xmlns:a16="http://schemas.microsoft.com/office/drawing/2014/main" id="{A42F090F-AA7F-FDF8-C726-23BB0BF00879}"/>
              </a:ext>
            </a:extLst>
          </p:cNvPr>
          <p:cNvSpPr/>
          <p:nvPr/>
        </p:nvSpPr>
        <p:spPr>
          <a:xfrm>
            <a:off x="4372828" y="3050036"/>
            <a:ext cx="3042112" cy="148506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Zuerst</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hat sie versucht, Berlin nicht zu mögen.</a:t>
            </a:r>
            <a:endParaRPr kumimoji="0" lang="en-GB" sz="11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8" name="Rectangle: Rounded Corners 7">
            <a:extLst>
              <a:ext uri="{FF2B5EF4-FFF2-40B4-BE49-F238E27FC236}">
                <a16:creationId xmlns:a16="http://schemas.microsoft.com/office/drawing/2014/main" id="{BF5BEFC1-CC4B-6949-0660-D1CB45F0CEA7}"/>
              </a:ext>
            </a:extLst>
          </p:cNvPr>
          <p:cNvSpPr/>
          <p:nvPr/>
        </p:nvSpPr>
        <p:spPr>
          <a:xfrm>
            <a:off x="4520444" y="2990756"/>
            <a:ext cx="3042112" cy="13563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2015</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 ist sie nach Berlin gereist.</a:t>
            </a:r>
            <a:endParaRPr kumimoji="0" lang="en-GB" sz="1400" b="0" i="0" u="none" strike="noStrike" kern="1200" cap="none" spc="0" normalizeH="0" baseline="0" noProof="0" dirty="0">
              <a:ln>
                <a:noFill/>
              </a:ln>
              <a:solidFill>
                <a:srgbClr val="3D3C3C"/>
              </a:solidFill>
              <a:effectLst/>
              <a:uLnTx/>
              <a:uFillTx/>
              <a:latin typeface="Century Gothic"/>
              <a:ea typeface="+mn-ea"/>
              <a:cs typeface="+mn-cs"/>
            </a:endParaRPr>
          </a:p>
        </p:txBody>
      </p:sp>
      <p:sp>
        <p:nvSpPr>
          <p:cNvPr id="7" name="Rectangle: Rounded Corners 6">
            <a:extLst>
              <a:ext uri="{FF2B5EF4-FFF2-40B4-BE49-F238E27FC236}">
                <a16:creationId xmlns:a16="http://schemas.microsoft.com/office/drawing/2014/main" id="{25B8F0E6-0EFC-B8A6-ACA5-1952B03D2D30}"/>
              </a:ext>
            </a:extLst>
          </p:cNvPr>
          <p:cNvSpPr/>
          <p:nvPr/>
        </p:nvSpPr>
        <p:spPr>
          <a:xfrm>
            <a:off x="4525720" y="3070134"/>
            <a:ext cx="3022838" cy="1252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3D3C3C"/>
                </a:solidFill>
                <a:effectLst/>
                <a:uLnTx/>
                <a:uFillTx/>
                <a:latin typeface="Century Gothic"/>
                <a:ea typeface="+mn-ea"/>
                <a:cs typeface="+mn-cs"/>
              </a:rPr>
              <a:t>Vor dem Krieg </a:t>
            </a:r>
            <a:r>
              <a:rPr kumimoji="0" lang="de-DE" sz="2400" b="0" i="0" u="none" strike="noStrike" kern="1200" cap="none" spc="0" normalizeH="0" baseline="0" noProof="0" dirty="0">
                <a:ln>
                  <a:noFill/>
                </a:ln>
                <a:solidFill>
                  <a:srgbClr val="3D3C3C"/>
                </a:solidFill>
                <a:effectLst/>
                <a:uLnTx/>
                <a:uFillTx/>
                <a:latin typeface="Century Gothic"/>
                <a:ea typeface="+mn-ea"/>
                <a:cs typeface="+mn-cs"/>
              </a:rPr>
              <a:t>hat sie in Homs gewohnt.</a:t>
            </a:r>
            <a:endParaRPr kumimoji="0" lang="en-GB" sz="1800" b="0" i="0" u="none" strike="noStrike" kern="1200" cap="none" spc="0" normalizeH="0" baseline="0" noProof="0" dirty="0">
              <a:ln>
                <a:noFill/>
              </a:ln>
              <a:solidFill>
                <a:srgbClr val="3D3C3C"/>
              </a:solidFill>
              <a:effectLst/>
              <a:uLnTx/>
              <a:uFillTx/>
              <a:latin typeface="Century Gothic"/>
              <a:ea typeface="+mn-ea"/>
              <a:cs typeface="+mn-cs"/>
            </a:endParaRPr>
          </a:p>
        </p:txBody>
      </p:sp>
      <p:pic>
        <p:nvPicPr>
          <p:cNvPr id="15" name="Picture 14">
            <a:extLst>
              <a:ext uri="{FF2B5EF4-FFF2-40B4-BE49-F238E27FC236}">
                <a16:creationId xmlns:a16="http://schemas.microsoft.com/office/drawing/2014/main" id="{42838A2F-E410-3616-2DD1-210EAFBFC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1884823"/>
            <a:ext cx="3173193" cy="3623031"/>
          </a:xfrm>
          <a:prstGeom prst="rect">
            <a:avLst/>
          </a:prstGeom>
        </p:spPr>
      </p:pic>
      <p:sp>
        <p:nvSpPr>
          <p:cNvPr id="13" name="Rectangle: Rounded Corners 12">
            <a:extLst>
              <a:ext uri="{FF2B5EF4-FFF2-40B4-BE49-F238E27FC236}">
                <a16:creationId xmlns:a16="http://schemas.microsoft.com/office/drawing/2014/main" id="{E7FE9A0A-8C56-F756-E215-CA2F9F1955DA}"/>
              </a:ext>
            </a:extLst>
          </p:cNvPr>
          <p:cNvSpPr/>
          <p:nvPr/>
        </p:nvSpPr>
        <p:spPr>
          <a:xfrm>
            <a:off x="854241" y="4300518"/>
            <a:ext cx="1176238" cy="5757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entury Gothic"/>
                <a:ea typeface="+mn-ea"/>
                <a:cs typeface="+mn-cs"/>
              </a:rPr>
              <a:t>did</a:t>
            </a:r>
            <a:endParaRPr kumimoji="0" lang="en-GB" sz="1800" b="0" i="0" u="none" strike="noStrike" kern="1200" cap="none" spc="0" normalizeH="0" baseline="0" noProof="0" dirty="0">
              <a:ln>
                <a:noFill/>
              </a:ln>
              <a:solidFill>
                <a:srgbClr val="FFFFFF"/>
              </a:solidFill>
              <a:effectLst/>
              <a:uLnTx/>
              <a:uFillTx/>
              <a:latin typeface="Century Gothic"/>
              <a:ea typeface="+mn-ea"/>
              <a:cs typeface="+mn-cs"/>
            </a:endParaRPr>
          </a:p>
        </p:txBody>
      </p:sp>
      <p:pic>
        <p:nvPicPr>
          <p:cNvPr id="16" name="Picture 15">
            <a:extLst>
              <a:ext uri="{FF2B5EF4-FFF2-40B4-BE49-F238E27FC236}">
                <a16:creationId xmlns:a16="http://schemas.microsoft.com/office/drawing/2014/main" id="{78F025AF-75D6-9FF7-C861-5788D4893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78241" y="1552620"/>
            <a:ext cx="3265453" cy="3766915"/>
          </a:xfrm>
          <a:prstGeom prst="rect">
            <a:avLst/>
          </a:prstGeom>
        </p:spPr>
      </p:pic>
      <p:sp>
        <p:nvSpPr>
          <p:cNvPr id="14" name="Rectangle: Rounded Corners 13">
            <a:extLst>
              <a:ext uri="{FF2B5EF4-FFF2-40B4-BE49-F238E27FC236}">
                <a16:creationId xmlns:a16="http://schemas.microsoft.com/office/drawing/2014/main" id="{255794D6-D2FC-5231-652D-8AD09578CF8F}"/>
              </a:ext>
            </a:extLst>
          </p:cNvPr>
          <p:cNvSpPr/>
          <p:nvPr/>
        </p:nvSpPr>
        <p:spPr>
          <a:xfrm>
            <a:off x="10053470" y="4069949"/>
            <a:ext cx="1401582" cy="86695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FFFFF"/>
                </a:solidFill>
                <a:effectLst/>
                <a:uLnTx/>
                <a:uFillTx/>
                <a:latin typeface="Century Gothic"/>
                <a:ea typeface="+mn-ea"/>
                <a:cs typeface="+mn-cs"/>
              </a:rPr>
              <a:t>have done</a:t>
            </a:r>
            <a:endParaRPr kumimoji="0" lang="en-GB" sz="1800" b="0" i="0" u="none" strike="noStrike" kern="1200" cap="none" spc="0" normalizeH="0" baseline="0" noProof="0" dirty="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289777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2.91667E-6 -3.7037E-6 L -0.6694 -0.01851 " pathEditMode="relative" rAng="0" ptsTypes="AA">
                                      <p:cBhvr>
                                        <p:cTn id="10" dur="2000" fill="hold"/>
                                        <p:tgtEl>
                                          <p:spTgt spid="8"/>
                                        </p:tgtEl>
                                        <p:attrNameLst>
                                          <p:attrName>ppt_x</p:attrName>
                                          <p:attrName>ppt_y</p:attrName>
                                        </p:attrNameLst>
                                      </p:cBhvr>
                                      <p:rCtr x="-33477" y="-926"/>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2.29167E-6 1.11111E-6 L -0.70195 -0.01412 " pathEditMode="relative" rAng="0" ptsTypes="AA">
                                      <p:cBhvr>
                                        <p:cTn id="18" dur="2000" fill="hold"/>
                                        <p:tgtEl>
                                          <p:spTgt spid="7"/>
                                        </p:tgtEl>
                                        <p:attrNameLst>
                                          <p:attrName>ppt_x</p:attrName>
                                          <p:attrName>ppt_y</p:attrName>
                                        </p:attrNameLst>
                                      </p:cBhvr>
                                      <p:rCtr x="-35104" y="-71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3.54167E-6 7.40741E-7 L -0.65429 -0.02454 " pathEditMode="relative" rAng="0" ptsTypes="AA">
                                      <p:cBhvr>
                                        <p:cTn id="26" dur="2000" fill="hold"/>
                                        <p:tgtEl>
                                          <p:spTgt spid="9"/>
                                        </p:tgtEl>
                                        <p:attrNameLst>
                                          <p:attrName>ppt_x</p:attrName>
                                          <p:attrName>ppt_y</p:attrName>
                                        </p:attrNameLst>
                                      </p:cBhvr>
                                      <p:rCtr x="-32721" y="-1227"/>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3.54167E-6 7.40741E-7 L 0.71067 -0.0044 " pathEditMode="relative" rAng="0" ptsTypes="AA">
                                      <p:cBhvr>
                                        <p:cTn id="34" dur="2000" fill="hold"/>
                                        <p:tgtEl>
                                          <p:spTgt spid="10"/>
                                        </p:tgtEl>
                                        <p:attrNameLst>
                                          <p:attrName>ppt_x</p:attrName>
                                          <p:attrName>ppt_y</p:attrName>
                                        </p:attrNameLst>
                                      </p:cBhvr>
                                      <p:rCtr x="35534" y="-231"/>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5.55112E-17 7.40741E-7 L 0.72122 -0.00741 " pathEditMode="relative" rAng="0" ptsTypes="AA">
                                      <p:cBhvr>
                                        <p:cTn id="42" dur="2000" fill="hold"/>
                                        <p:tgtEl>
                                          <p:spTgt spid="11"/>
                                        </p:tgtEl>
                                        <p:attrNameLst>
                                          <p:attrName>ppt_x</p:attrName>
                                          <p:attrName>ppt_y</p:attrName>
                                        </p:attrNameLst>
                                      </p:cBhvr>
                                      <p:rCtr x="36055" y="-37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0.00039 0.00092 L 0.75664 -0.00162 " pathEditMode="relative" rAng="0" ptsTypes="AA">
                                      <p:cBhvr>
                                        <p:cTn id="50" dur="2000" fill="hold"/>
                                        <p:tgtEl>
                                          <p:spTgt spid="12"/>
                                        </p:tgtEl>
                                        <p:attrNameLst>
                                          <p:attrName>ppt_x</p:attrName>
                                          <p:attrName>ppt_y</p:attrName>
                                        </p:attrNameLst>
                                      </p:cBhvr>
                                      <p:rCtr x="37813" y="-139"/>
                                    </p:animMotion>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1.25E-6 1.48148E-6 L -0.68985 0.00254 " pathEditMode="relative" rAng="0" ptsTypes="AA">
                                      <p:cBhvr>
                                        <p:cTn id="58" dur="2000" fill="hold"/>
                                        <p:tgtEl>
                                          <p:spTgt spid="5"/>
                                        </p:tgtEl>
                                        <p:attrNameLst>
                                          <p:attrName>ppt_x</p:attrName>
                                          <p:attrName>ppt_y</p:attrName>
                                        </p:attrNameLst>
                                      </p:cBhvr>
                                      <p:rCtr x="-34492"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1" grpId="0" animBg="1"/>
      <p:bldP spid="11" grpId="1" animBg="1"/>
      <p:bldP spid="10" grpId="0" animBg="1"/>
      <p:bldP spid="10" grpId="1" animBg="1"/>
      <p:bldP spid="9" grpId="0" animBg="1"/>
      <p:bldP spid="9" grpId="1" animBg="1"/>
      <p:bldP spid="8" grpId="0" animBg="1"/>
      <p:bldP spid="8" grpId="1" animBg="1"/>
      <p:bldP spid="7" grpId="0" animBg="1"/>
      <p:bldP spid="7" grpId="1" animBg="1"/>
    </p:bld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982F5CE2-D3F8-4AFF-9576-D0A58E8991B0}" vid="{6453D56B-A987-4921-9ADA-D227D4A262D4}"/>
    </a:ext>
  </a:extLst>
</a:theme>
</file>

<file path=ppt/theme/theme2.xml><?xml version="1.0" encoding="utf-8"?>
<a:theme xmlns:a="http://schemas.openxmlformats.org/drawingml/2006/main" name="1_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rman_Master_Template" id="{A507D2D5-115B-4000-BF1B-7614FC5B0E5C}" vid="{7E794DFD-0E2C-4976-9098-A4677517E0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2233</TotalTime>
  <Words>3645</Words>
  <Application>Microsoft Macintosh PowerPoint</Application>
  <PresentationFormat>Widescreen</PresentationFormat>
  <Paragraphs>318</Paragraphs>
  <Slides>12</Slides>
  <Notes>12</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Broadway</vt:lpstr>
      <vt:lpstr>Calibri</vt:lpstr>
      <vt:lpstr>Century Gothic</vt:lpstr>
      <vt:lpstr>Helvetica</vt:lpstr>
      <vt:lpstr>NCELP_German_2022</vt:lpstr>
      <vt:lpstr>1_NCELP_German_2022</vt:lpstr>
      <vt:lpstr>PowerPoint Presentation</vt:lpstr>
      <vt:lpstr>Vokabeln</vt:lpstr>
      <vt:lpstr>Irregular Past Participles</vt:lpstr>
      <vt:lpstr>Imperfect tense vocab</vt:lpstr>
      <vt:lpstr>Irregular Past Participles</vt:lpstr>
      <vt:lpstr>Syrer* in Deutschland</vt:lpstr>
      <vt:lpstr>Syrer in Deutschland</vt:lpstr>
      <vt:lpstr>Perfect tense translations</vt:lpstr>
      <vt:lpstr>Syrer in Deutschland</vt:lpstr>
      <vt:lpstr>Firas Alshater</vt:lpstr>
      <vt:lpstr>Firas Alshater</vt:lpstr>
      <vt:lpstr>Hausaufgaben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Moss</dc:creator>
  <cp:lastModifiedBy>Mary Richardson</cp:lastModifiedBy>
  <cp:revision>35</cp:revision>
  <dcterms:created xsi:type="dcterms:W3CDTF">2022-11-29T15:02:33Z</dcterms:created>
  <dcterms:modified xsi:type="dcterms:W3CDTF">2023-02-16T10:15:18Z</dcterms:modified>
</cp:coreProperties>
</file>