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7"/>
  </p:notesMasterIdLst>
  <p:sldIdLst>
    <p:sldId id="370" r:id="rId4"/>
    <p:sldId id="268" r:id="rId5"/>
    <p:sldId id="391" r:id="rId6"/>
    <p:sldId id="447" r:id="rId7"/>
    <p:sldId id="321" r:id="rId8"/>
    <p:sldId id="378" r:id="rId9"/>
    <p:sldId id="300" r:id="rId10"/>
    <p:sldId id="265" r:id="rId11"/>
    <p:sldId id="266" r:id="rId12"/>
    <p:sldId id="368" r:id="rId13"/>
    <p:sldId id="341" r:id="rId14"/>
    <p:sldId id="283" r:id="rId15"/>
    <p:sldId id="273" r:id="rId16"/>
    <p:sldId id="359" r:id="rId17"/>
    <p:sldId id="343" r:id="rId18"/>
    <p:sldId id="309" r:id="rId19"/>
    <p:sldId id="275" r:id="rId20"/>
    <p:sldId id="276" r:id="rId21"/>
    <p:sldId id="277" r:id="rId22"/>
    <p:sldId id="371" r:id="rId23"/>
    <p:sldId id="346" r:id="rId24"/>
    <p:sldId id="272" r:id="rId25"/>
    <p:sldId id="348" r:id="rId26"/>
    <p:sldId id="354" r:id="rId27"/>
    <p:sldId id="355" r:id="rId28"/>
    <p:sldId id="349" r:id="rId29"/>
    <p:sldId id="350" r:id="rId30"/>
    <p:sldId id="356" r:id="rId31"/>
    <p:sldId id="353" r:id="rId32"/>
    <p:sldId id="351" r:id="rId33"/>
    <p:sldId id="352" r:id="rId34"/>
    <p:sldId id="357" r:id="rId35"/>
    <p:sldId id="358" r:id="rId36"/>
    <p:sldId id="316" r:id="rId37"/>
    <p:sldId id="360" r:id="rId38"/>
    <p:sldId id="369" r:id="rId39"/>
    <p:sldId id="335" r:id="rId40"/>
    <p:sldId id="364" r:id="rId41"/>
    <p:sldId id="339" r:id="rId42"/>
    <p:sldId id="366" r:id="rId43"/>
    <p:sldId id="365" r:id="rId44"/>
    <p:sldId id="446" r:id="rId45"/>
    <p:sldId id="3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 L. Avaca" initials="ILA" lastIdx="4" clrIdx="0"/>
  <p:cmAuthor id="2" name="Nicholas Avery" initials="NA" lastIdx="1" clrIdx="1"/>
  <p:cmAuthor id="3" name="Mark Henry" initials="MH"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E5D6"/>
    <a:srgbClr val="FFFFFF"/>
    <a:srgbClr val="EE7D31"/>
    <a:srgbClr val="0F205F"/>
    <a:srgbClr val="115076"/>
    <a:srgbClr val="FBF0D5"/>
    <a:srgbClr val="F66400"/>
    <a:srgbClr val="DAA520"/>
    <a:srgbClr val="EE6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593" autoAdjust="0"/>
    <p:restoredTop sz="65653" autoAdjust="0"/>
  </p:normalViewPr>
  <p:slideViewPr>
    <p:cSldViewPr snapToGrid="0">
      <p:cViewPr varScale="1">
        <p:scale>
          <a:sx n="47" d="100"/>
          <a:sy n="47" d="100"/>
        </p:scale>
        <p:origin x="576" y="54"/>
      </p:cViewPr>
      <p:guideLst>
        <p:guide orient="horz" pos="2160"/>
        <p:guide pos="3840"/>
      </p:guideLst>
    </p:cSldViewPr>
  </p:slideViewPr>
  <p:outlineViewPr>
    <p:cViewPr>
      <p:scale>
        <a:sx n="33" d="100"/>
        <a:sy n="33" d="100"/>
      </p:scale>
      <p:origin x="0" y="0"/>
    </p:cViewPr>
    <p:sldLst>
      <p:sld r:id="rId1" collapse="1"/>
    </p:sldLst>
  </p:outlineViewPr>
  <p:notesTextViewPr>
    <p:cViewPr>
      <p:scale>
        <a:sx n="125" d="100"/>
        <a:sy n="125" d="100"/>
      </p:scale>
      <p:origin x="0" y="0"/>
    </p:cViewPr>
  </p:notesTextViewPr>
  <p:sorterViewPr>
    <p:cViewPr>
      <p:scale>
        <a:sx n="100" d="100"/>
        <a:sy n="100" d="100"/>
      </p:scale>
      <p:origin x="0" y="-60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19/07/2022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a:t>Introduction of</a:t>
            </a:r>
            <a:r>
              <a:rPr lang="en-GB" b="0" baseline="0"/>
              <a:t> </a:t>
            </a:r>
            <a:r>
              <a:rPr lang="en-GB" b="0" baseline="0" dirty="0"/>
              <a:t>p</a:t>
            </a:r>
            <a:r>
              <a:rPr lang="en-GB" b="0" dirty="0"/>
              <a:t>resent tense -</a:t>
            </a:r>
            <a:r>
              <a:rPr lang="en-GB" b="0" dirty="0" err="1"/>
              <a:t>ar</a:t>
            </a:r>
            <a:r>
              <a:rPr lang="en-GB" b="0" dirty="0"/>
              <a:t> verbs: 3rd person plural (-an</a:t>
            </a:r>
            <a:r>
              <a:rPr lang="en-GB" b="0"/>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a:t>Consolidation of 3rd </a:t>
            </a:r>
            <a:r>
              <a:rPr lang="en-GB" b="0" dirty="0"/>
              <a:t>person singular (-</a:t>
            </a:r>
            <a:r>
              <a:rPr lang="en-GB" b="0"/>
              <a:t>a)</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a:t>Consolidation of SSC [z]</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kern="1200" dirty="0">
                <a:solidFill>
                  <a:schemeClr val="tx1"/>
                </a:solidFill>
                <a:effectLst/>
                <a:latin typeface="+mn-lt"/>
                <a:ea typeface="+mn-ea"/>
                <a:cs typeface="+mn-cs"/>
              </a:rPr>
              <a:t>7.3.1.1</a:t>
            </a:r>
            <a:r>
              <a:rPr lang="en-GB" sz="1200" b="1" kern="1200" baseline="0" dirty="0">
                <a:solidFill>
                  <a:schemeClr val="tx1"/>
                </a:solidFill>
                <a:effectLst/>
                <a:latin typeface="+mn-lt"/>
                <a:ea typeface="+mn-ea"/>
                <a:cs typeface="+mn-cs"/>
              </a:rPr>
              <a:t> (introduce) </a:t>
            </a:r>
            <a:r>
              <a:rPr lang="en-GB" sz="1200" kern="1200" dirty="0" err="1">
                <a:solidFill>
                  <a:schemeClr val="tx1"/>
                </a:solidFill>
                <a:effectLst/>
                <a:latin typeface="+mn-lt"/>
                <a:ea typeface="+mn-ea"/>
                <a:cs typeface="+mn-cs"/>
              </a:rPr>
              <a:t>viajar</a:t>
            </a:r>
            <a:r>
              <a:rPr lang="en-GB" sz="1200" kern="1200" dirty="0">
                <a:solidFill>
                  <a:schemeClr val="tx1"/>
                </a:solidFill>
                <a:effectLst/>
                <a:latin typeface="+mn-lt"/>
                <a:ea typeface="+mn-ea"/>
                <a:cs typeface="+mn-cs"/>
              </a:rPr>
              <a:t> (a) [902]; </a:t>
            </a:r>
            <a:r>
              <a:rPr lang="en-GB" sz="1200" kern="1200" dirty="0" err="1">
                <a:solidFill>
                  <a:schemeClr val="tx1"/>
                </a:solidFill>
                <a:effectLst/>
                <a:latin typeface="+mn-lt"/>
                <a:ea typeface="+mn-ea"/>
                <a:cs typeface="+mn-cs"/>
              </a:rPr>
              <a:t>disfrutar</a:t>
            </a:r>
            <a:r>
              <a:rPr lang="en-GB" sz="1200" kern="1200" dirty="0">
                <a:solidFill>
                  <a:schemeClr val="tx1"/>
                </a:solidFill>
                <a:effectLst/>
                <a:latin typeface="+mn-lt"/>
                <a:ea typeface="+mn-ea"/>
                <a:cs typeface="+mn-cs"/>
              </a:rPr>
              <a:t> [939]; </a:t>
            </a:r>
            <a:r>
              <a:rPr lang="en-GB" sz="1200" kern="1200" dirty="0" err="1">
                <a:solidFill>
                  <a:schemeClr val="tx1"/>
                </a:solidFill>
                <a:effectLst/>
                <a:latin typeface="+mn-lt"/>
                <a:ea typeface="+mn-ea"/>
                <a:cs typeface="+mn-cs"/>
              </a:rPr>
              <a:t>montar</a:t>
            </a:r>
            <a:r>
              <a:rPr lang="en-GB" sz="1200" kern="1200" dirty="0">
                <a:solidFill>
                  <a:schemeClr val="tx1"/>
                </a:solidFill>
                <a:effectLst/>
                <a:latin typeface="+mn-lt"/>
                <a:ea typeface="+mn-ea"/>
                <a:cs typeface="+mn-cs"/>
              </a:rPr>
              <a:t> [1446]; </a:t>
            </a:r>
            <a:r>
              <a:rPr lang="en-GB" sz="1200" kern="1200" dirty="0" err="1">
                <a:solidFill>
                  <a:schemeClr val="tx1"/>
                </a:solidFill>
                <a:effectLst/>
                <a:latin typeface="+mn-lt"/>
                <a:ea typeface="+mn-ea"/>
                <a:cs typeface="+mn-cs"/>
              </a:rPr>
              <a:t>vacaciones</a:t>
            </a:r>
            <a:r>
              <a:rPr lang="en-GB" sz="1200" kern="1200" dirty="0">
                <a:solidFill>
                  <a:schemeClr val="tx1"/>
                </a:solidFill>
                <a:effectLst/>
                <a:latin typeface="+mn-lt"/>
                <a:ea typeface="+mn-ea"/>
                <a:cs typeface="+mn-cs"/>
              </a:rPr>
              <a:t> [2641]; </a:t>
            </a:r>
            <a:r>
              <a:rPr lang="en-GB" sz="1200" kern="1200" dirty="0" err="1">
                <a:solidFill>
                  <a:schemeClr val="tx1"/>
                </a:solidFill>
                <a:effectLst/>
                <a:latin typeface="+mn-lt"/>
                <a:ea typeface="+mn-ea"/>
                <a:cs typeface="+mn-cs"/>
              </a:rPr>
              <a:t>montaña</a:t>
            </a:r>
            <a:r>
              <a:rPr lang="en-GB" sz="1200" kern="1200" dirty="0">
                <a:solidFill>
                  <a:schemeClr val="tx1"/>
                </a:solidFill>
                <a:effectLst/>
                <a:latin typeface="+mn-lt"/>
                <a:ea typeface="+mn-ea"/>
                <a:cs typeface="+mn-cs"/>
              </a:rPr>
              <a:t> [1464]; </a:t>
            </a:r>
            <a:r>
              <a:rPr lang="en-GB" sz="1200" kern="1200" dirty="0" err="1">
                <a:solidFill>
                  <a:schemeClr val="tx1"/>
                </a:solidFill>
                <a:effectLst/>
                <a:latin typeface="+mn-lt"/>
                <a:ea typeface="+mn-ea"/>
                <a:cs typeface="+mn-cs"/>
              </a:rPr>
              <a:t>julio</a:t>
            </a:r>
            <a:r>
              <a:rPr lang="en-GB" sz="1200" kern="1200" dirty="0">
                <a:solidFill>
                  <a:schemeClr val="tx1"/>
                </a:solidFill>
                <a:effectLst/>
                <a:latin typeface="+mn-lt"/>
                <a:ea typeface="+mn-ea"/>
                <a:cs typeface="+mn-cs"/>
              </a:rPr>
              <a:t> [659]; </a:t>
            </a:r>
            <a:r>
              <a:rPr lang="en-GB" sz="1200" kern="1200" dirty="0" err="1">
                <a:solidFill>
                  <a:schemeClr val="tx1"/>
                </a:solidFill>
                <a:effectLst/>
                <a:latin typeface="+mn-lt"/>
                <a:ea typeface="+mn-ea"/>
                <a:cs typeface="+mn-cs"/>
              </a:rPr>
              <a:t>agosto</a:t>
            </a:r>
            <a:r>
              <a:rPr lang="en-GB" sz="1200" kern="1200" dirty="0">
                <a:solidFill>
                  <a:schemeClr val="tx1"/>
                </a:solidFill>
                <a:effectLst/>
                <a:latin typeface="+mn-lt"/>
                <a:ea typeface="+mn-ea"/>
                <a:cs typeface="+mn-cs"/>
              </a:rPr>
              <a:t> [931]; </a:t>
            </a:r>
            <a:r>
              <a:rPr lang="en-GB" sz="1200" kern="1200" dirty="0" err="1">
                <a:solidFill>
                  <a:schemeClr val="tx1"/>
                </a:solidFill>
                <a:effectLst/>
                <a:latin typeface="+mn-lt"/>
                <a:ea typeface="+mn-ea"/>
                <a:cs typeface="+mn-cs"/>
              </a:rPr>
              <a:t>Francia</a:t>
            </a:r>
            <a:r>
              <a:rPr lang="en-GB" sz="1200" kern="1200" dirty="0">
                <a:solidFill>
                  <a:schemeClr val="tx1"/>
                </a:solidFill>
                <a:effectLst/>
                <a:latin typeface="+mn-lt"/>
                <a:ea typeface="+mn-ea"/>
                <a:cs typeface="+mn-cs"/>
              </a:rPr>
              <a:t> [N/A]; mar [480]; </a:t>
            </a:r>
            <a:r>
              <a:rPr lang="en-GB" sz="1200" kern="1200" dirty="0" err="1">
                <a:solidFill>
                  <a:schemeClr val="tx1"/>
                </a:solidFill>
                <a:effectLst/>
                <a:latin typeface="+mn-lt"/>
                <a:ea typeface="+mn-ea"/>
                <a:cs typeface="+mn-cs"/>
              </a:rPr>
              <a:t>durante</a:t>
            </a:r>
            <a:r>
              <a:rPr lang="en-GB" sz="1200" kern="1200" dirty="0">
                <a:solidFill>
                  <a:schemeClr val="tx1"/>
                </a:solidFill>
                <a:effectLst/>
                <a:latin typeface="+mn-lt"/>
                <a:ea typeface="+mn-ea"/>
                <a:cs typeface="+mn-cs"/>
              </a:rPr>
              <a:t> [139], </a:t>
            </a:r>
            <a:r>
              <a:rPr lang="en-GB" sz="1200" kern="1200" dirty="0" err="1">
                <a:solidFill>
                  <a:schemeClr val="tx1"/>
                </a:solidFill>
                <a:effectLst/>
                <a:latin typeface="+mn-lt"/>
                <a:ea typeface="+mn-ea"/>
                <a:cs typeface="+mn-cs"/>
              </a:rPr>
              <a:t>normalmente</a:t>
            </a:r>
            <a:r>
              <a:rPr lang="en-GB" sz="1200" kern="1200" dirty="0">
                <a:solidFill>
                  <a:schemeClr val="tx1"/>
                </a:solidFill>
                <a:effectLst/>
                <a:latin typeface="+mn-lt"/>
                <a:ea typeface="+mn-ea"/>
                <a:cs typeface="+mn-cs"/>
              </a:rPr>
              <a:t> [1696]; </a:t>
            </a:r>
            <a:r>
              <a:rPr lang="en-GB" sz="1200" kern="1200" dirty="0" err="1">
                <a:solidFill>
                  <a:schemeClr val="tx1"/>
                </a:solidFill>
                <a:effectLst/>
                <a:latin typeface="+mn-lt"/>
                <a:ea typeface="+mn-ea"/>
                <a:cs typeface="+mn-cs"/>
              </a:rPr>
              <a:t>cada</a:t>
            </a:r>
            <a:r>
              <a:rPr lang="en-GB" sz="1200" kern="1200" dirty="0">
                <a:solidFill>
                  <a:schemeClr val="tx1"/>
                </a:solidFill>
                <a:effectLst/>
                <a:latin typeface="+mn-lt"/>
                <a:ea typeface="+mn-ea"/>
                <a:cs typeface="+mn-cs"/>
              </a:rPr>
              <a:t> [107]</a:t>
            </a:r>
          </a:p>
          <a:p>
            <a:r>
              <a:rPr lang="en-GB" b="1" dirty="0"/>
              <a:t>7.2.2.3 (revisit) </a:t>
            </a:r>
            <a:r>
              <a:rPr lang="es-ES" sz="1200" b="0" i="0" u="none" strike="noStrike" kern="1200" dirty="0">
                <a:solidFill>
                  <a:schemeClr val="tx1"/>
                </a:solidFill>
                <a:effectLst/>
                <a:latin typeface="+mn-lt"/>
                <a:ea typeface="+mn-ea"/>
                <a:cs typeface="+mn-cs"/>
              </a:rPr>
              <a:t>deber [71]; debo; debes; debe; lavar [1676] sacar [273]; limpiar [1713]; suelo [552]; basura [2479]; ropa [782]; organizar [1053]; aunque [131]; otro [35] / </a:t>
            </a:r>
            <a:r>
              <a:rPr lang="es-ES" sz="1200" b="0" i="0" kern="1200" dirty="0">
                <a:solidFill>
                  <a:schemeClr val="tx1"/>
                </a:solidFill>
                <a:effectLst/>
                <a:latin typeface="+mn-lt"/>
                <a:ea typeface="+mn-ea"/>
                <a:cs typeface="+mn-cs"/>
              </a:rPr>
              <a:t>Pre-</a:t>
            </a:r>
            <a:r>
              <a:rPr lang="es-ES" sz="1200" b="0" i="0" kern="1200" dirty="0" err="1">
                <a:solidFill>
                  <a:schemeClr val="tx1"/>
                </a:solidFill>
                <a:effectLst/>
                <a:latin typeface="+mn-lt"/>
                <a:ea typeface="+mn-ea"/>
                <a:cs typeface="+mn-cs"/>
              </a:rPr>
              <a:t>learn</a:t>
            </a:r>
            <a:r>
              <a:rPr lang="es-ES" sz="1200" b="0" i="0" kern="1200" dirty="0">
                <a:solidFill>
                  <a:schemeClr val="tx1"/>
                </a:solidFill>
                <a:effectLst/>
                <a:latin typeface="+mn-lt"/>
                <a:ea typeface="+mn-ea"/>
                <a:cs typeface="+mn-cs"/>
              </a:rPr>
              <a:t>: lunes [1370]; martes [3101]; miércoles [1816]; jueves [1650]; viernes [1259]; sábado [1179]; domingo [693] </a:t>
            </a:r>
            <a:endParaRPr lang="es-ES" sz="1200" b="0" i="0" u="none" strike="noStrike" kern="1200" dirty="0">
              <a:solidFill>
                <a:schemeClr val="tx1"/>
              </a:solidFill>
              <a:effectLst/>
              <a:latin typeface="+mn-lt"/>
              <a:ea typeface="+mn-ea"/>
              <a:cs typeface="+mn-cs"/>
            </a:endParaRPr>
          </a:p>
          <a:p>
            <a:r>
              <a:rPr lang="en-GB" b="1" dirty="0"/>
              <a:t>7.2.1.3 (revisit) </a:t>
            </a:r>
            <a:r>
              <a:rPr lang="es-ES" sz="1200" b="0" i="0" u="none" strike="noStrike" kern="1200" dirty="0">
                <a:solidFill>
                  <a:schemeClr val="tx1"/>
                </a:solidFill>
                <a:effectLst/>
                <a:latin typeface="+mn-lt"/>
                <a:ea typeface="+mn-ea"/>
                <a:cs typeface="+mn-cs"/>
              </a:rPr>
              <a:t>naturaleza [712]; árbol [748]; pájaro [1607]; río [496]; rojo [534]; amarillo [1381]; verde [812]; azul [811]; lugar [144]; sólo [95]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92852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6 minutes</a:t>
            </a:r>
          </a:p>
          <a:p>
            <a:endParaRPr lang="en-GB" b="1" baseline="0" dirty="0"/>
          </a:p>
          <a:p>
            <a:r>
              <a:rPr lang="en-GB" b="1" baseline="0" dirty="0"/>
              <a:t>Aim: </a:t>
            </a:r>
            <a:r>
              <a:rPr lang="en-GB" b="0" dirty="0"/>
              <a:t>Vocabulary practice slide</a:t>
            </a:r>
            <a:r>
              <a:rPr lang="en-GB" b="0" baseline="0" dirty="0"/>
              <a:t> on this week’s set.</a:t>
            </a:r>
          </a:p>
          <a:p>
            <a:endParaRPr lang="en-GB" b="0" baseline="0" dirty="0"/>
          </a:p>
          <a:p>
            <a:r>
              <a:rPr lang="en-GB" b="1" baseline="0" dirty="0"/>
              <a:t>Procedure:</a:t>
            </a:r>
          </a:p>
          <a:p>
            <a:r>
              <a:rPr lang="en-GB" b="0" baseline="0" dirty="0"/>
              <a:t>1. </a:t>
            </a:r>
            <a:r>
              <a:rPr lang="en-GB" dirty="0"/>
              <a:t>Pupils</a:t>
            </a:r>
            <a:r>
              <a:rPr lang="en-GB" baseline="0" dirty="0"/>
              <a:t> either work by themselves or in pairs, reading out the words and studying their English meaning (1 minute).</a:t>
            </a:r>
          </a:p>
          <a:p>
            <a:r>
              <a:rPr lang="en-GB" baseline="0" dirty="0"/>
              <a:t>2. Then the English meanings are removed by clicking and they try to recall them, looking at the Spanish (1 minute). Teachers can either click on ‘</a:t>
            </a:r>
            <a:r>
              <a:rPr lang="en-GB" baseline="0" dirty="0" err="1"/>
              <a:t>inicio</a:t>
            </a:r>
            <a:r>
              <a:rPr lang="en-GB" baseline="0" dirty="0"/>
              <a:t>’ to start the timer on the slide or use their own timer.</a:t>
            </a:r>
            <a:br>
              <a:rPr lang="en-GB" baseline="0" dirty="0"/>
            </a:br>
            <a:r>
              <a:rPr lang="en-GB" baseline="0" dirty="0"/>
              <a:t>3. Then the Spanish meanings are removed by clicking and they to recall them, looking at the English (1 minute)</a:t>
            </a:r>
            <a:br>
              <a:rPr lang="en-GB" baseline="0" dirty="0"/>
            </a:br>
            <a:r>
              <a:rPr lang="en-GB" baseline="0" dirty="0"/>
              <a:t>4. 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GB" baseline="0" dirty="0">
              <a:sym typeface="Wingdings" panose="05000000000000000000" pitchFamily="2" charset="2"/>
            </a:endParaRPr>
          </a:p>
          <a:p>
            <a:r>
              <a:rPr lang="en-GB" b="1" dirty="0"/>
              <a:t>Vocabulary introduced this week:</a:t>
            </a:r>
          </a:p>
          <a:p>
            <a:r>
              <a:rPr lang="en-GB" sz="1200" kern="1200" dirty="0" err="1">
                <a:solidFill>
                  <a:schemeClr val="tx1"/>
                </a:solidFill>
                <a:effectLst/>
                <a:latin typeface="+mn-lt"/>
                <a:ea typeface="+mn-ea"/>
                <a:cs typeface="+mn-cs"/>
              </a:rPr>
              <a:t>viajar</a:t>
            </a:r>
            <a:r>
              <a:rPr lang="en-GB" sz="1200" kern="1200" dirty="0">
                <a:solidFill>
                  <a:schemeClr val="tx1"/>
                </a:solidFill>
                <a:effectLst/>
                <a:latin typeface="+mn-lt"/>
                <a:ea typeface="+mn-ea"/>
                <a:cs typeface="+mn-cs"/>
              </a:rPr>
              <a:t> (a) [902]; </a:t>
            </a:r>
            <a:r>
              <a:rPr lang="en-GB" sz="1200" kern="1200" dirty="0" err="1">
                <a:solidFill>
                  <a:schemeClr val="tx1"/>
                </a:solidFill>
                <a:effectLst/>
                <a:latin typeface="+mn-lt"/>
                <a:ea typeface="+mn-ea"/>
                <a:cs typeface="+mn-cs"/>
              </a:rPr>
              <a:t>disfrutar</a:t>
            </a:r>
            <a:r>
              <a:rPr lang="en-GB" sz="1200" kern="1200" dirty="0">
                <a:solidFill>
                  <a:schemeClr val="tx1"/>
                </a:solidFill>
                <a:effectLst/>
                <a:latin typeface="+mn-lt"/>
                <a:ea typeface="+mn-ea"/>
                <a:cs typeface="+mn-cs"/>
              </a:rPr>
              <a:t> [939]; </a:t>
            </a:r>
            <a:r>
              <a:rPr lang="en-GB" sz="1200" kern="1200" dirty="0" err="1">
                <a:solidFill>
                  <a:schemeClr val="tx1"/>
                </a:solidFill>
                <a:effectLst/>
                <a:latin typeface="+mn-lt"/>
                <a:ea typeface="+mn-ea"/>
                <a:cs typeface="+mn-cs"/>
              </a:rPr>
              <a:t>montar</a:t>
            </a:r>
            <a:r>
              <a:rPr lang="en-GB" sz="1200" kern="1200" dirty="0">
                <a:solidFill>
                  <a:schemeClr val="tx1"/>
                </a:solidFill>
                <a:effectLst/>
                <a:latin typeface="+mn-lt"/>
                <a:ea typeface="+mn-ea"/>
                <a:cs typeface="+mn-cs"/>
              </a:rPr>
              <a:t> [1446]; </a:t>
            </a:r>
            <a:r>
              <a:rPr lang="en-GB" sz="1200" kern="1200" dirty="0" err="1">
                <a:solidFill>
                  <a:schemeClr val="tx1"/>
                </a:solidFill>
                <a:effectLst/>
                <a:latin typeface="+mn-lt"/>
                <a:ea typeface="+mn-ea"/>
                <a:cs typeface="+mn-cs"/>
              </a:rPr>
              <a:t>vacaciones</a:t>
            </a:r>
            <a:r>
              <a:rPr lang="en-GB" sz="1200" kern="1200" dirty="0">
                <a:solidFill>
                  <a:schemeClr val="tx1"/>
                </a:solidFill>
                <a:effectLst/>
                <a:latin typeface="+mn-lt"/>
                <a:ea typeface="+mn-ea"/>
                <a:cs typeface="+mn-cs"/>
              </a:rPr>
              <a:t> [2641]; </a:t>
            </a:r>
            <a:r>
              <a:rPr lang="en-GB" sz="1200" kern="1200" dirty="0" err="1">
                <a:solidFill>
                  <a:schemeClr val="tx1"/>
                </a:solidFill>
                <a:effectLst/>
                <a:latin typeface="+mn-lt"/>
                <a:ea typeface="+mn-ea"/>
                <a:cs typeface="+mn-cs"/>
              </a:rPr>
              <a:t>montaña</a:t>
            </a:r>
            <a:r>
              <a:rPr lang="en-GB" sz="1200" kern="1200" dirty="0">
                <a:solidFill>
                  <a:schemeClr val="tx1"/>
                </a:solidFill>
                <a:effectLst/>
                <a:latin typeface="+mn-lt"/>
                <a:ea typeface="+mn-ea"/>
                <a:cs typeface="+mn-cs"/>
              </a:rPr>
              <a:t> [1464]; </a:t>
            </a:r>
            <a:r>
              <a:rPr lang="en-GB" sz="1200" kern="1200" dirty="0" err="1">
                <a:solidFill>
                  <a:schemeClr val="tx1"/>
                </a:solidFill>
                <a:effectLst/>
                <a:latin typeface="+mn-lt"/>
                <a:ea typeface="+mn-ea"/>
                <a:cs typeface="+mn-cs"/>
              </a:rPr>
              <a:t>julio</a:t>
            </a:r>
            <a:r>
              <a:rPr lang="en-GB" sz="1200" kern="1200" dirty="0">
                <a:solidFill>
                  <a:schemeClr val="tx1"/>
                </a:solidFill>
                <a:effectLst/>
                <a:latin typeface="+mn-lt"/>
                <a:ea typeface="+mn-ea"/>
                <a:cs typeface="+mn-cs"/>
              </a:rPr>
              <a:t> [659]; </a:t>
            </a:r>
            <a:r>
              <a:rPr lang="en-GB" sz="1200" kern="1200" dirty="0" err="1">
                <a:solidFill>
                  <a:schemeClr val="tx1"/>
                </a:solidFill>
                <a:effectLst/>
                <a:latin typeface="+mn-lt"/>
                <a:ea typeface="+mn-ea"/>
                <a:cs typeface="+mn-cs"/>
              </a:rPr>
              <a:t>agosto</a:t>
            </a:r>
            <a:r>
              <a:rPr lang="en-GB" sz="1200" kern="1200" dirty="0">
                <a:solidFill>
                  <a:schemeClr val="tx1"/>
                </a:solidFill>
                <a:effectLst/>
                <a:latin typeface="+mn-lt"/>
                <a:ea typeface="+mn-ea"/>
                <a:cs typeface="+mn-cs"/>
              </a:rPr>
              <a:t> [931]; Francia [N/A]; mar [480]; </a:t>
            </a:r>
            <a:r>
              <a:rPr lang="en-GB" sz="1200" kern="1200" dirty="0" err="1">
                <a:solidFill>
                  <a:schemeClr val="tx1"/>
                </a:solidFill>
                <a:effectLst/>
                <a:latin typeface="+mn-lt"/>
                <a:ea typeface="+mn-ea"/>
                <a:cs typeface="+mn-cs"/>
              </a:rPr>
              <a:t>durante</a:t>
            </a:r>
            <a:r>
              <a:rPr lang="en-GB" sz="1200" kern="1200" dirty="0">
                <a:solidFill>
                  <a:schemeClr val="tx1"/>
                </a:solidFill>
                <a:effectLst/>
                <a:latin typeface="+mn-lt"/>
                <a:ea typeface="+mn-ea"/>
                <a:cs typeface="+mn-cs"/>
              </a:rPr>
              <a:t> [139]; </a:t>
            </a:r>
            <a:r>
              <a:rPr lang="en-GB" sz="1200" kern="1200" dirty="0" err="1">
                <a:solidFill>
                  <a:schemeClr val="tx1"/>
                </a:solidFill>
                <a:effectLst/>
                <a:latin typeface="+mn-lt"/>
                <a:ea typeface="+mn-ea"/>
                <a:cs typeface="+mn-cs"/>
              </a:rPr>
              <a:t>normalmente</a:t>
            </a:r>
            <a:r>
              <a:rPr lang="en-GB" sz="1200" kern="1200" dirty="0">
                <a:solidFill>
                  <a:schemeClr val="tx1"/>
                </a:solidFill>
                <a:effectLst/>
                <a:latin typeface="+mn-lt"/>
                <a:ea typeface="+mn-ea"/>
                <a:cs typeface="+mn-cs"/>
              </a:rPr>
              <a:t> [1696]; </a:t>
            </a:r>
            <a:r>
              <a:rPr lang="en-GB" sz="1200" kern="1200" dirty="0" err="1">
                <a:solidFill>
                  <a:schemeClr val="tx1"/>
                </a:solidFill>
                <a:effectLst/>
                <a:latin typeface="+mn-lt"/>
                <a:ea typeface="+mn-ea"/>
                <a:cs typeface="+mn-cs"/>
              </a:rPr>
              <a:t>cada</a:t>
            </a:r>
            <a:r>
              <a:rPr lang="en-GB" sz="1200" kern="1200" dirty="0">
                <a:solidFill>
                  <a:schemeClr val="tx1"/>
                </a:solidFill>
                <a:effectLst/>
                <a:latin typeface="+mn-lt"/>
                <a:ea typeface="+mn-ea"/>
                <a:cs typeface="+mn-cs"/>
              </a:rPr>
              <a:t> [107]</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Source of frequency rankings: </a:t>
            </a:r>
            <a:r>
              <a:rPr lang="en-GB" sz="1200" baseline="0" dirty="0"/>
              <a:t>Davies, M. &amp; Davies, K. (2018). </a:t>
            </a:r>
            <a:r>
              <a:rPr lang="en-GB" sz="1200" i="1" baseline="0" dirty="0"/>
              <a:t>A frequency dictionary of Spanish: Core vocabulary for learners </a:t>
            </a:r>
            <a:r>
              <a:rPr lang="en-GB" sz="1200" i="0" baseline="0" dirty="0"/>
              <a:t>(2</a:t>
            </a:r>
            <a:r>
              <a:rPr lang="en-GB" sz="1200" i="0" baseline="30000" dirty="0"/>
              <a:t>nd</a:t>
            </a:r>
            <a:r>
              <a:rPr lang="en-GB" sz="1200" i="0" baseline="0" dirty="0"/>
              <a:t> ed.)</a:t>
            </a:r>
            <a:r>
              <a:rPr lang="en-GB" sz="1200" baseline="0" dirty="0"/>
              <a:t>. London: Routledge. </a:t>
            </a:r>
          </a:p>
          <a:p>
            <a:endParaRPr lang="en-GB"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690400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 minute</a:t>
            </a:r>
          </a:p>
          <a:p>
            <a:endParaRPr lang="en-GB" b="0" dirty="0"/>
          </a:p>
          <a:p>
            <a:r>
              <a:rPr lang="en-GB" b="1" dirty="0"/>
              <a:t>Aim</a:t>
            </a:r>
            <a:r>
              <a:rPr lang="en-GB" b="1"/>
              <a:t>: </a:t>
            </a:r>
            <a:r>
              <a:rPr lang="en-GB" b="0"/>
              <a:t>to</a:t>
            </a:r>
            <a:r>
              <a:rPr lang="en-GB" b="1"/>
              <a:t> </a:t>
            </a:r>
            <a:r>
              <a:rPr lang="en-GB" b="0"/>
              <a:t>introduce</a:t>
            </a:r>
            <a:r>
              <a:rPr lang="en-GB" b="0" baseline="0"/>
              <a:t> </a:t>
            </a:r>
            <a:r>
              <a:rPr lang="en-GB" b="0" baseline="0" dirty="0"/>
              <a:t>the 3</a:t>
            </a:r>
            <a:r>
              <a:rPr lang="en-GB" b="0" baseline="30000" dirty="0"/>
              <a:t>rd</a:t>
            </a:r>
            <a:r>
              <a:rPr lang="en-GB" b="0" baseline="0" dirty="0"/>
              <a:t> person plural form of ‘-</a:t>
            </a:r>
            <a:r>
              <a:rPr lang="en-GB" b="0" baseline="0" dirty="0" err="1"/>
              <a:t>ar</a:t>
            </a:r>
            <a:r>
              <a:rPr lang="en-GB" b="0" baseline="0"/>
              <a:t>’ verbs in the present tense</a:t>
            </a:r>
            <a:endParaRPr lang="en-GB" b="0" baseline="0" dirty="0"/>
          </a:p>
          <a:p>
            <a:endParaRPr lang="en-GB" b="0" baseline="0" dirty="0"/>
          </a:p>
          <a:p>
            <a:r>
              <a:rPr lang="en-GB" b="1" baseline="0" dirty="0"/>
              <a:t>Procedure:</a:t>
            </a:r>
          </a:p>
          <a:p>
            <a:pPr marL="228600" indent="-228600">
              <a:buAutoNum type="arabicPeriod"/>
            </a:pPr>
            <a:r>
              <a:rPr lang="en-GB" b="0" baseline="0"/>
              <a:t>Click </a:t>
            </a:r>
            <a:r>
              <a:rPr lang="en-GB" b="0" baseline="0" dirty="0"/>
              <a:t>to go through the explanation of how to form this part of the verb and what it means.</a:t>
            </a:r>
          </a:p>
          <a:p>
            <a:pPr marL="228600" indent="-228600">
              <a:buAutoNum type="arabicPeriod"/>
            </a:pPr>
            <a:r>
              <a:rPr lang="en-GB" b="0" baseline="0" dirty="0"/>
              <a:t>Examples can be answered by students before answers are shown by clicking.</a:t>
            </a:r>
          </a:p>
          <a:p>
            <a:pPr marL="0" indent="0">
              <a:buNone/>
            </a:pPr>
            <a:endParaRPr lang="en-GB" b="0" baseline="0"/>
          </a:p>
          <a:p>
            <a:pPr marL="0" indent="0">
              <a:buNone/>
            </a:pPr>
            <a:r>
              <a:rPr lang="en-GB" b="1" baseline="0"/>
              <a:t>Note: </a:t>
            </a:r>
            <a:r>
              <a:rPr lang="en-GB" b="0" baseline="0"/>
              <a:t>this new </a:t>
            </a:r>
            <a:r>
              <a:rPr lang="en-GB" b="0" baseline="0" dirty="0"/>
              <a:t>verb form is </a:t>
            </a:r>
            <a:r>
              <a:rPr lang="en-GB" b="0" baseline="0"/>
              <a:t>contrasted with the 3</a:t>
            </a:r>
            <a:r>
              <a:rPr lang="en-GB" b="0" baseline="30000"/>
              <a:t>rd</a:t>
            </a:r>
            <a:r>
              <a:rPr lang="en-GB" b="0" baseline="0"/>
              <a:t> </a:t>
            </a:r>
            <a:r>
              <a:rPr lang="en-GB" b="0" baseline="0" dirty="0"/>
              <a:t>person </a:t>
            </a:r>
            <a:r>
              <a:rPr lang="en-GB" b="0" baseline="0"/>
              <a:t>singular form of </a:t>
            </a:r>
            <a:r>
              <a:rPr lang="en-GB" b="0" baseline="0" dirty="0"/>
              <a:t>‘-</a:t>
            </a:r>
            <a:r>
              <a:rPr lang="en-GB" b="0" baseline="0" dirty="0" err="1"/>
              <a:t>ar</a:t>
            </a:r>
            <a:r>
              <a:rPr lang="en-GB" b="0" baseline="0" dirty="0"/>
              <a:t>’ verbs.</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606727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a:t>
            </a:r>
          </a:p>
          <a:p>
            <a:endParaRPr lang="en-GB" b="0" dirty="0"/>
          </a:p>
          <a:p>
            <a:r>
              <a:rPr lang="en-GB" b="1" dirty="0"/>
              <a:t>Aim</a:t>
            </a:r>
            <a:r>
              <a:rPr lang="en-GB" b="1"/>
              <a:t>:</a:t>
            </a:r>
            <a:r>
              <a:rPr lang="en-GB" b="1" baseline="0"/>
              <a:t> </a:t>
            </a:r>
            <a:r>
              <a:rPr lang="en-GB"/>
              <a:t>to</a:t>
            </a:r>
            <a:r>
              <a:rPr lang="en-GB" baseline="0"/>
              <a:t> </a:t>
            </a:r>
            <a:r>
              <a:rPr lang="en-GB" baseline="0" dirty="0"/>
              <a:t>help learners differentiate the endings for 3</a:t>
            </a:r>
            <a:r>
              <a:rPr lang="en-GB" baseline="30000" dirty="0"/>
              <a:t>rd</a:t>
            </a:r>
            <a:r>
              <a:rPr lang="en-GB" baseline="0" dirty="0"/>
              <a:t> person singular and </a:t>
            </a:r>
            <a:r>
              <a:rPr lang="en-GB" baseline="0"/>
              <a:t>plural forms of </a:t>
            </a:r>
            <a:r>
              <a:rPr lang="en-GB" baseline="0" dirty="0"/>
              <a:t>‘-</a:t>
            </a:r>
            <a:r>
              <a:rPr lang="en-GB" baseline="0" dirty="0" err="1"/>
              <a:t>ar</a:t>
            </a:r>
            <a:r>
              <a:rPr lang="en-GB" baseline="0" dirty="0"/>
              <a:t>’ verbs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b="0" kern="1200" baseline="0" dirty="0">
                <a:solidFill>
                  <a:schemeClr val="tx1"/>
                </a:solidFill>
                <a:effectLst/>
                <a:latin typeface="+mn-lt"/>
                <a:ea typeface="+mn-ea"/>
                <a:cs typeface="+mn-cs"/>
              </a:rPr>
              <a:t>Students copy down the grid, and listen to the recording. They tick the correct column based on the verb ending that they hear.</a:t>
            </a:r>
          </a:p>
          <a:p>
            <a:pPr marL="228600" indent="-228600">
              <a:buAutoNum type="arabicPeriod"/>
            </a:pPr>
            <a:r>
              <a:rPr lang="en-GB" sz="1200" b="0" kern="1200" baseline="0">
                <a:solidFill>
                  <a:schemeClr val="tx1"/>
                </a:solidFill>
                <a:effectLst/>
                <a:latin typeface="+mn-lt"/>
                <a:ea typeface="+mn-ea"/>
                <a:cs typeface="+mn-cs"/>
              </a:rPr>
              <a:t>Click </a:t>
            </a:r>
            <a:r>
              <a:rPr lang="en-GB" sz="1200" b="0" kern="1200" baseline="0" dirty="0">
                <a:solidFill>
                  <a:schemeClr val="tx1"/>
                </a:solidFill>
                <a:effectLst/>
                <a:latin typeface="+mn-lt"/>
                <a:ea typeface="+mn-ea"/>
                <a:cs typeface="+mn-cs"/>
              </a:rPr>
              <a:t>on the number button to play the recording. The individual answers are then shown by clicking.</a:t>
            </a:r>
          </a:p>
          <a:p>
            <a:pPr marL="228600" indent="-228600">
              <a:buAutoNum type="arabicPeriod"/>
            </a:pPr>
            <a:r>
              <a:rPr lang="en-GB" sz="1200" b="0" kern="1200" baseline="0">
                <a:solidFill>
                  <a:schemeClr val="tx1"/>
                </a:solidFill>
                <a:effectLst/>
                <a:latin typeface="+mn-lt"/>
                <a:ea typeface="+mn-ea"/>
                <a:cs typeface="+mn-cs"/>
              </a:rPr>
              <a:t>In the second </a:t>
            </a:r>
            <a:r>
              <a:rPr lang="en-GB" sz="1200" b="0" kern="1200" baseline="0" dirty="0">
                <a:solidFill>
                  <a:schemeClr val="tx1"/>
                </a:solidFill>
                <a:effectLst/>
                <a:latin typeface="+mn-lt"/>
                <a:ea typeface="+mn-ea"/>
                <a:cs typeface="+mn-cs"/>
              </a:rPr>
              <a:t>part of </a:t>
            </a:r>
            <a:r>
              <a:rPr lang="en-GB" sz="1200" b="0" kern="1200" baseline="0">
                <a:solidFill>
                  <a:schemeClr val="tx1"/>
                </a:solidFill>
                <a:effectLst/>
                <a:latin typeface="+mn-lt"/>
                <a:ea typeface="+mn-ea"/>
                <a:cs typeface="+mn-cs"/>
              </a:rPr>
              <a:t>this exercise, students re-listen </a:t>
            </a:r>
            <a:r>
              <a:rPr lang="en-GB" sz="1200" b="0" kern="1200" baseline="0" dirty="0">
                <a:solidFill>
                  <a:schemeClr val="tx1"/>
                </a:solidFill>
                <a:effectLst/>
                <a:latin typeface="+mn-lt"/>
                <a:ea typeface="+mn-ea"/>
                <a:cs typeface="+mn-cs"/>
              </a:rPr>
              <a:t>to each sentence and </a:t>
            </a:r>
            <a:r>
              <a:rPr lang="en-GB" sz="1200" b="0" kern="1200" baseline="0">
                <a:solidFill>
                  <a:schemeClr val="tx1"/>
                </a:solidFill>
                <a:effectLst/>
                <a:latin typeface="+mn-lt"/>
                <a:ea typeface="+mn-ea"/>
                <a:cs typeface="+mn-cs"/>
              </a:rPr>
              <a:t>translate it </a:t>
            </a:r>
            <a:r>
              <a:rPr lang="en-GB" sz="1200" b="0" kern="1200" baseline="0" dirty="0">
                <a:solidFill>
                  <a:schemeClr val="tx1"/>
                </a:solidFill>
                <a:effectLst/>
                <a:latin typeface="+mn-lt"/>
                <a:ea typeface="+mn-ea"/>
                <a:cs typeface="+mn-cs"/>
              </a:rPr>
              <a:t>into English.</a:t>
            </a:r>
          </a:p>
          <a:p>
            <a:pPr marL="228600" indent="-228600">
              <a:buAutoNum type="arabicPeriod"/>
            </a:pPr>
            <a:r>
              <a:rPr lang="en-GB" sz="1200" b="0" kern="1200" baseline="0" dirty="0">
                <a:solidFill>
                  <a:schemeClr val="tx1"/>
                </a:solidFill>
                <a:effectLst/>
                <a:latin typeface="+mn-lt"/>
                <a:ea typeface="+mn-ea"/>
                <a:cs typeface="+mn-cs"/>
              </a:rPr>
              <a:t>Individual answers are shown by clicking once the activity has been completed.</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Notes:</a:t>
            </a:r>
          </a:p>
          <a:p>
            <a:r>
              <a:rPr lang="en-GB" sz="1200" kern="1200" dirty="0">
                <a:solidFill>
                  <a:schemeClr val="tx1"/>
                </a:solidFill>
                <a:effectLst/>
                <a:latin typeface="+mn-lt"/>
                <a:ea typeface="+mn-ea"/>
                <a:cs typeface="+mn-cs"/>
              </a:rPr>
              <a:t>Some students may be able to write the English translation the first time they listen. However, others may need to listen again in order to write the English translations. This is supported by the order of animations.</a:t>
            </a:r>
            <a:endParaRPr lang="x-none" sz="1200" kern="1200" dirty="0">
              <a:solidFill>
                <a:schemeClr val="tx1"/>
              </a:solidFill>
              <a:effectLst/>
              <a:latin typeface="+mn-lt"/>
              <a:ea typeface="+mn-ea"/>
              <a:cs typeface="+mn-cs"/>
            </a:endParaRPr>
          </a:p>
          <a:p>
            <a:endParaRPr lang="en-GB" dirty="0"/>
          </a:p>
          <a:p>
            <a:r>
              <a:rPr lang="en-GB" b="1" dirty="0"/>
              <a:t>Transcript:</a:t>
            </a:r>
          </a:p>
          <a:p>
            <a:pPr marL="228600" indent="-228600">
              <a:buAutoNum type="arabicPeriod"/>
            </a:pPr>
            <a:r>
              <a:rPr lang="en-GB" dirty="0" err="1"/>
              <a:t>Viaja</a:t>
            </a:r>
            <a:r>
              <a:rPr lang="en-GB" dirty="0"/>
              <a:t> a los pueblos.</a:t>
            </a:r>
          </a:p>
          <a:p>
            <a:pPr marL="228600" indent="-228600">
              <a:buAutoNum type="arabicPeriod"/>
            </a:pPr>
            <a:r>
              <a:rPr lang="en-GB" dirty="0" err="1"/>
              <a:t>Disfruta</a:t>
            </a:r>
            <a:r>
              <a:rPr lang="en-GB" dirty="0"/>
              <a:t> la </a:t>
            </a:r>
            <a:r>
              <a:rPr lang="en-GB" dirty="0" err="1"/>
              <a:t>naturaleza</a:t>
            </a:r>
            <a:r>
              <a:rPr lang="en-GB" dirty="0"/>
              <a:t>.</a:t>
            </a:r>
          </a:p>
          <a:p>
            <a:pPr marL="228600" indent="-228600">
              <a:buAutoNum type="arabicPeriod"/>
            </a:pPr>
            <a:r>
              <a:rPr lang="en-GB" dirty="0" err="1"/>
              <a:t>Viajan</a:t>
            </a:r>
            <a:r>
              <a:rPr lang="en-GB" dirty="0"/>
              <a:t> a las </a:t>
            </a:r>
            <a:r>
              <a:rPr lang="en-GB" dirty="0" err="1"/>
              <a:t>islas</a:t>
            </a:r>
            <a:r>
              <a:rPr lang="en-GB" dirty="0"/>
              <a:t>.</a:t>
            </a:r>
          </a:p>
          <a:p>
            <a:pPr marL="228600" indent="-228600">
              <a:buAutoNum type="arabicPeriod"/>
            </a:pPr>
            <a:r>
              <a:rPr lang="en-GB" dirty="0" err="1"/>
              <a:t>Pasan</a:t>
            </a:r>
            <a:r>
              <a:rPr lang="en-GB" dirty="0"/>
              <a:t> </a:t>
            </a:r>
            <a:r>
              <a:rPr lang="en-GB" dirty="0" err="1"/>
              <a:t>tiempo</a:t>
            </a:r>
            <a:r>
              <a:rPr lang="en-GB" dirty="0"/>
              <a:t> </a:t>
            </a:r>
            <a:r>
              <a:rPr lang="en-GB" dirty="0" err="1"/>
              <a:t>en</a:t>
            </a:r>
            <a:r>
              <a:rPr lang="en-GB" dirty="0"/>
              <a:t> la playa.</a:t>
            </a:r>
          </a:p>
          <a:p>
            <a:pPr marL="228600" indent="-228600">
              <a:buAutoNum type="arabicPeriod"/>
            </a:pPr>
            <a:r>
              <a:rPr lang="en-GB" dirty="0" err="1"/>
              <a:t>Monta</a:t>
            </a:r>
            <a:r>
              <a:rPr lang="en-GB" dirty="0"/>
              <a:t> a caballo.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Miran</a:t>
            </a:r>
            <a:r>
              <a:rPr lang="en-GB" dirty="0"/>
              <a:t> el mar.</a:t>
            </a:r>
          </a:p>
          <a:p>
            <a:pPr marL="228600" indent="-228600">
              <a:buAutoNum type="arabicPeriod"/>
            </a:pPr>
            <a:r>
              <a:rPr lang="en-GB" dirty="0" err="1"/>
              <a:t>Busca</a:t>
            </a:r>
            <a:r>
              <a:rPr lang="en-GB" dirty="0"/>
              <a:t> el </a:t>
            </a:r>
            <a:r>
              <a:rPr lang="en-GB" dirty="0" err="1"/>
              <a:t>río</a:t>
            </a:r>
            <a:r>
              <a:rPr lang="en-GB" dirty="0"/>
              <a:t>.</a:t>
            </a:r>
          </a:p>
          <a:p>
            <a:pPr marL="228600" indent="-228600">
              <a:buAutoNum type="arabicPeriod"/>
            </a:pPr>
            <a:r>
              <a:rPr lang="en-GB" dirty="0" err="1"/>
              <a:t>Montan</a:t>
            </a:r>
            <a:r>
              <a:rPr lang="en-GB" dirty="0"/>
              <a:t> </a:t>
            </a:r>
            <a:r>
              <a:rPr lang="en-GB" dirty="0" err="1"/>
              <a:t>en</a:t>
            </a:r>
            <a:r>
              <a:rPr lang="en-GB" dirty="0"/>
              <a:t> </a:t>
            </a:r>
            <a:r>
              <a:rPr lang="en-GB" dirty="0" err="1"/>
              <a:t>bicicleta</a:t>
            </a:r>
            <a:r>
              <a:rPr lang="en-GB" dirty="0"/>
              <a:t>.</a:t>
            </a:r>
          </a:p>
        </p:txBody>
      </p:sp>
      <p:sp>
        <p:nvSpPr>
          <p:cNvPr id="4" name="Slide Number Placeholder 3"/>
          <p:cNvSpPr>
            <a:spLocks noGrp="1"/>
          </p:cNvSpPr>
          <p:nvPr>
            <p:ph type="sldNum" sz="quarter" idx="10"/>
          </p:nvPr>
        </p:nvSpPr>
        <p:spPr/>
        <p:txBody>
          <a:bodyPr/>
          <a:lstStyle/>
          <a:p>
            <a:fld id="{AFB90784-656C-4BA6-90F8-11FF7804BF12}" type="slidenum">
              <a:rPr lang="en-GB" smtClean="0"/>
              <a:t>12</a:t>
            </a:fld>
            <a:endParaRPr lang="en-GB"/>
          </a:p>
        </p:txBody>
      </p:sp>
    </p:spTree>
    <p:extLst>
      <p:ext uri="{BB962C8B-B14F-4D97-AF65-F5344CB8AC3E}">
        <p14:creationId xmlns:p14="http://schemas.microsoft.com/office/powerpoint/2010/main" val="391889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a:t>
            </a:r>
            <a:r>
              <a:rPr lang="en-GB" b="0" baseline="0" dirty="0"/>
              <a:t> minutes</a:t>
            </a:r>
          </a:p>
          <a:p>
            <a:endParaRPr lang="en-GB" b="0" baseline="0" dirty="0"/>
          </a:p>
          <a:p>
            <a:r>
              <a:rPr lang="en-GB" b="1" baseline="0" dirty="0"/>
              <a:t>Aim</a:t>
            </a:r>
            <a:r>
              <a:rPr lang="en-GB" b="1" baseline="0"/>
              <a:t>: </a:t>
            </a:r>
            <a:r>
              <a:rPr lang="es-ES" sz="1200" b="0" kern="1200" baseline="0">
                <a:solidFill>
                  <a:schemeClr val="tx1"/>
                </a:solidFill>
                <a:effectLst/>
                <a:latin typeface="+mn-lt"/>
                <a:ea typeface="+mn-ea"/>
                <a:cs typeface="+mn-cs"/>
              </a:rPr>
              <a:t>written </a:t>
            </a:r>
            <a:r>
              <a:rPr lang="es-ES" sz="1200" b="0" kern="1200" baseline="0" dirty="0" err="1">
                <a:solidFill>
                  <a:schemeClr val="tx1"/>
                </a:solidFill>
                <a:effectLst/>
                <a:latin typeface="+mn-lt"/>
                <a:ea typeface="+mn-ea"/>
                <a:cs typeface="+mn-cs"/>
              </a:rPr>
              <a:t>production</a:t>
            </a:r>
            <a:r>
              <a:rPr lang="es-ES" sz="1200" b="0" kern="1200" baseline="0" dirty="0">
                <a:solidFill>
                  <a:schemeClr val="tx1"/>
                </a:solidFill>
                <a:effectLst/>
                <a:latin typeface="+mn-lt"/>
                <a:ea typeface="+mn-ea"/>
                <a:cs typeface="+mn-cs"/>
              </a:rPr>
              <a:t> of –</a:t>
            </a:r>
            <a:r>
              <a:rPr lang="es-ES" sz="1200" b="0" kern="1200" baseline="0" dirty="0" err="1">
                <a:solidFill>
                  <a:schemeClr val="tx1"/>
                </a:solidFill>
                <a:effectLst/>
                <a:latin typeface="+mn-lt"/>
                <a:ea typeface="+mn-ea"/>
                <a:cs typeface="+mn-cs"/>
              </a:rPr>
              <a:t>ar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verbs</a:t>
            </a:r>
            <a:r>
              <a:rPr lang="es-ES" sz="1200" b="0" kern="1200" baseline="0" dirty="0">
                <a:solidFill>
                  <a:schemeClr val="tx1"/>
                </a:solidFill>
                <a:effectLst/>
                <a:latin typeface="+mn-lt"/>
                <a:ea typeface="+mn-ea"/>
                <a:cs typeface="+mn-cs"/>
              </a:rPr>
              <a:t> in 3rd </a:t>
            </a:r>
            <a:r>
              <a:rPr lang="es-ES" sz="1200" b="0" kern="1200" baseline="0" dirty="0" err="1">
                <a:solidFill>
                  <a:schemeClr val="tx1"/>
                </a:solidFill>
                <a:effectLst/>
                <a:latin typeface="+mn-lt"/>
                <a:ea typeface="+mn-ea"/>
                <a:cs typeface="+mn-cs"/>
              </a:rPr>
              <a:t>person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both</a:t>
            </a:r>
            <a:r>
              <a:rPr lang="es-ES" sz="1200" b="0" kern="1200" baseline="0" dirty="0">
                <a:solidFill>
                  <a:schemeClr val="tx1"/>
                </a:solidFill>
                <a:effectLst/>
                <a:latin typeface="+mn-lt"/>
                <a:ea typeface="+mn-ea"/>
                <a:cs typeface="+mn-cs"/>
              </a:rPr>
              <a:t> singular and plural, </a:t>
            </a:r>
            <a:r>
              <a:rPr lang="es-ES" sz="1200" b="0" kern="1200" baseline="0" dirty="0" err="1">
                <a:solidFill>
                  <a:schemeClr val="tx1"/>
                </a:solidFill>
                <a:effectLst/>
                <a:latin typeface="+mn-lt"/>
                <a:ea typeface="+mn-ea"/>
                <a:cs typeface="+mn-cs"/>
              </a:rPr>
              <a:t>together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with</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vocabulary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introduced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week</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revisited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vocabulary</a:t>
            </a:r>
            <a:r>
              <a:rPr lang="es-ES" sz="1200" b="0" kern="1200" baseline="0" dirty="0">
                <a:solidFill>
                  <a:schemeClr val="tx1"/>
                </a:solidFill>
                <a:effectLst/>
                <a:latin typeface="+mn-lt"/>
                <a:ea typeface="+mn-ea"/>
                <a:cs typeface="+mn-cs"/>
              </a:rPr>
              <a:t>. </a:t>
            </a:r>
          </a:p>
          <a:p>
            <a:endParaRPr lang="es-ES" sz="1200" b="0" kern="1200" baseline="0" dirty="0">
              <a:solidFill>
                <a:schemeClr val="tx1"/>
              </a:solidFill>
              <a:effectLst/>
              <a:latin typeface="+mn-lt"/>
              <a:ea typeface="+mn-ea"/>
              <a:cs typeface="+mn-cs"/>
            </a:endParaRPr>
          </a:p>
          <a:p>
            <a:r>
              <a:rPr lang="es-ES" sz="1200" b="1" kern="1200" baseline="0" dirty="0" err="1">
                <a:solidFill>
                  <a:schemeClr val="tx1"/>
                </a:solidFill>
                <a:effectLst/>
                <a:latin typeface="+mn-lt"/>
                <a:ea typeface="+mn-ea"/>
                <a:cs typeface="+mn-cs"/>
              </a:rPr>
              <a:t>Procedure</a:t>
            </a:r>
            <a:r>
              <a:rPr lang="es-ES" sz="1200" b="1" kern="1200" baseline="0" dirty="0">
                <a:solidFill>
                  <a:schemeClr val="tx1"/>
                </a:solidFill>
                <a:effectLst/>
                <a:latin typeface="+mn-lt"/>
                <a:ea typeface="+mn-ea"/>
                <a:cs typeface="+mn-cs"/>
              </a:rPr>
              <a:t>:</a:t>
            </a:r>
          </a:p>
          <a:p>
            <a:pPr marL="228600" indent="-228600">
              <a:buAutoNum type="arabicPeriod"/>
            </a:pPr>
            <a:r>
              <a:rPr lang="es-ES" sz="1200" b="0" kern="1200" baseline="0" dirty="0" err="1">
                <a:solidFill>
                  <a:schemeClr val="tx1"/>
                </a:solidFill>
                <a:effectLst/>
                <a:latin typeface="+mn-lt"/>
                <a:ea typeface="+mn-ea"/>
                <a:cs typeface="+mn-cs"/>
              </a:rPr>
              <a:t>There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no </a:t>
            </a:r>
            <a:r>
              <a:rPr lang="es-ES" sz="1200" b="0" kern="1200" baseline="0" dirty="0" err="1">
                <a:solidFill>
                  <a:schemeClr val="tx1"/>
                </a:solidFill>
                <a:effectLst/>
                <a:latin typeface="+mn-lt"/>
                <a:ea typeface="+mn-ea"/>
                <a:cs typeface="+mn-cs"/>
              </a:rPr>
              <a:t>need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copy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whole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text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or</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print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them</a:t>
            </a:r>
            <a:r>
              <a:rPr lang="es-ES" sz="1200" b="0" kern="1200" baseline="0" dirty="0">
                <a:solidFill>
                  <a:schemeClr val="tx1"/>
                </a:solidFill>
                <a:effectLst/>
                <a:latin typeface="+mn-lt"/>
                <a:ea typeface="+mn-ea"/>
                <a:cs typeface="+mn-cs"/>
              </a:rPr>
              <a:t> – </a:t>
            </a:r>
            <a:r>
              <a:rPr lang="es-ES" sz="1200" b="0" kern="1200" baseline="0" dirty="0" err="1">
                <a:solidFill>
                  <a:schemeClr val="tx1"/>
                </a:solidFill>
                <a:effectLst/>
                <a:latin typeface="+mn-lt"/>
                <a:ea typeface="+mn-ea"/>
                <a:cs typeface="+mn-cs"/>
              </a:rPr>
              <a:t>they</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just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write</a:t>
            </a:r>
            <a:r>
              <a:rPr lang="es-ES" sz="1200" b="0" kern="1200" baseline="0" dirty="0">
                <a:solidFill>
                  <a:schemeClr val="tx1"/>
                </a:solidFill>
                <a:effectLst/>
                <a:latin typeface="+mn-lt"/>
                <a:ea typeface="+mn-ea"/>
                <a:cs typeface="+mn-cs"/>
              </a:rPr>
              <a:t> 1-10 in </a:t>
            </a:r>
            <a:r>
              <a:rPr lang="es-ES" sz="1200" b="0" kern="1200" baseline="0" dirty="0" err="1">
                <a:solidFill>
                  <a:schemeClr val="tx1"/>
                </a:solidFill>
                <a:effectLst/>
                <a:latin typeface="+mn-lt"/>
                <a:ea typeface="+mn-ea"/>
                <a:cs typeface="+mn-cs"/>
              </a:rPr>
              <a:t>their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books</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write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word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missing</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each</a:t>
            </a:r>
            <a:r>
              <a:rPr lang="es-ES" sz="1200" b="0" kern="1200" baseline="0" dirty="0">
                <a:solidFill>
                  <a:schemeClr val="tx1"/>
                </a:solidFill>
                <a:effectLst/>
                <a:latin typeface="+mn-lt"/>
                <a:ea typeface="+mn-ea"/>
                <a:cs typeface="+mn-cs"/>
              </a:rPr>
              <a:t> gap.</a:t>
            </a:r>
          </a:p>
          <a:p>
            <a:pPr marL="228600" indent="-228600">
              <a:buAutoNum type="arabicPeriod"/>
            </a:pPr>
            <a:r>
              <a:rPr lang="es-ES" sz="1200" b="0" kern="1200" baseline="0">
                <a:solidFill>
                  <a:schemeClr val="tx1"/>
                </a:solidFill>
                <a:effectLst/>
                <a:latin typeface="+mn-lt"/>
                <a:ea typeface="+mn-ea"/>
                <a:cs typeface="+mn-cs"/>
              </a:rPr>
              <a:t>Click </a:t>
            </a:r>
            <a:r>
              <a:rPr lang="es-ES" sz="1200" b="0" kern="1200" baseline="0" dirty="0" err="1">
                <a:solidFill>
                  <a:schemeClr val="tx1"/>
                </a:solidFill>
                <a:effectLst/>
                <a:latin typeface="+mn-lt"/>
                <a:ea typeface="+mn-ea"/>
                <a:cs typeface="+mn-cs"/>
              </a:rPr>
              <a:t>on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speaker </a:t>
            </a:r>
            <a:r>
              <a:rPr lang="es-ES" sz="1200" b="0" kern="1200" baseline="0" dirty="0" err="1">
                <a:solidFill>
                  <a:schemeClr val="tx1"/>
                </a:solidFill>
                <a:effectLst/>
                <a:latin typeface="+mn-lt"/>
                <a:ea typeface="+mn-ea"/>
                <a:cs typeface="+mn-cs"/>
              </a:rPr>
              <a:t>button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to</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play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recording</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It</a:t>
            </a:r>
            <a:r>
              <a:rPr lang="es-ES" sz="1200" b="0" kern="1200" baseline="0" dirty="0">
                <a:solidFill>
                  <a:schemeClr val="tx1"/>
                </a:solidFill>
                <a:effectLst/>
                <a:latin typeface="+mn-lt"/>
                <a:ea typeface="+mn-ea"/>
                <a:cs typeface="+mn-cs"/>
              </a:rPr>
              <a:t> can be </a:t>
            </a:r>
            <a:r>
              <a:rPr lang="es-ES" sz="1200" b="0" kern="1200" baseline="0" dirty="0" err="1">
                <a:solidFill>
                  <a:schemeClr val="tx1"/>
                </a:solidFill>
                <a:effectLst/>
                <a:latin typeface="+mn-lt"/>
                <a:ea typeface="+mn-ea"/>
                <a:cs typeface="+mn-cs"/>
              </a:rPr>
              <a:t>paused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if</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required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to</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give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time </a:t>
            </a:r>
            <a:r>
              <a:rPr lang="es-ES" sz="1200" b="0" kern="1200" baseline="0" dirty="0" err="1">
                <a:solidFill>
                  <a:schemeClr val="tx1"/>
                </a:solidFill>
                <a:effectLst/>
                <a:latin typeface="+mn-lt"/>
                <a:ea typeface="+mn-ea"/>
                <a:cs typeface="+mn-cs"/>
              </a:rPr>
              <a:t>to</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write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their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replies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down</a:t>
            </a:r>
            <a:r>
              <a:rPr lang="es-ES" sz="1200" b="0" kern="1200" baseline="0" dirty="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kern="1200" baseline="0" dirty="0" err="1">
                <a:solidFill>
                  <a:schemeClr val="tx1"/>
                </a:solidFill>
                <a:effectLst/>
                <a:latin typeface="+mn-lt"/>
                <a:ea typeface="+mn-ea"/>
                <a:cs typeface="+mn-cs"/>
              </a:rPr>
              <a:t>After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have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written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Spanish</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translation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audio file can be </a:t>
            </a:r>
            <a:r>
              <a:rPr lang="es-ES" sz="1200" b="0" kern="1200" baseline="0" dirty="0" err="1">
                <a:solidFill>
                  <a:schemeClr val="tx1"/>
                </a:solidFill>
                <a:effectLst/>
                <a:latin typeface="+mn-lt"/>
                <a:ea typeface="+mn-ea"/>
                <a:cs typeface="+mn-cs"/>
              </a:rPr>
              <a:t>played</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check</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their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answers</a:t>
            </a:r>
            <a:r>
              <a:rPr lang="es-ES" sz="1200" b="0" kern="1200" baseline="0">
                <a:solidFill>
                  <a:schemeClr val="tx1"/>
                </a:solidFill>
                <a:effectLst/>
                <a:latin typeface="+mn-lt"/>
                <a:ea typeface="+mn-ea"/>
                <a:cs typeface="+mn-cs"/>
              </a:rPr>
              <a:t>. The </a:t>
            </a:r>
            <a:r>
              <a:rPr lang="es-ES" sz="1200" b="0" kern="1200" baseline="0" err="1">
                <a:solidFill>
                  <a:schemeClr val="tx1"/>
                </a:solidFill>
                <a:effectLst/>
                <a:latin typeface="+mn-lt"/>
                <a:ea typeface="+mn-ea"/>
                <a:cs typeface="+mn-cs"/>
              </a:rPr>
              <a:t>next</a:t>
            </a:r>
            <a:r>
              <a:rPr lang="es-ES" sz="1200" b="0" kern="1200" baseline="0">
                <a:solidFill>
                  <a:schemeClr val="tx1"/>
                </a:solidFill>
                <a:effectLst/>
                <a:latin typeface="+mn-lt"/>
                <a:ea typeface="+mn-ea"/>
                <a:cs typeface="+mn-cs"/>
              </a:rPr>
              <a:t> slide can be used for feedback.</a:t>
            </a:r>
            <a:endParaRPr lang="es-ES" sz="1200" b="0" kern="1200" baseline="0" dirty="0">
              <a:solidFill>
                <a:schemeClr val="tx1"/>
              </a:solidFill>
              <a:effectLst/>
              <a:latin typeface="+mn-lt"/>
              <a:ea typeface="+mn-ea"/>
              <a:cs typeface="+mn-cs"/>
            </a:endParaRPr>
          </a:p>
          <a:p>
            <a:endParaRPr lang="es-ES" sz="1200" b="0" kern="1200" baseline="0" dirty="0">
              <a:solidFill>
                <a:schemeClr val="tx1"/>
              </a:solidFill>
              <a:effectLst/>
              <a:latin typeface="+mn-lt"/>
              <a:ea typeface="+mn-ea"/>
              <a:cs typeface="+mn-cs"/>
            </a:endParaRPr>
          </a:p>
          <a:p>
            <a:r>
              <a:rPr lang="es-ES" sz="1200" b="1" kern="1200" baseline="0" dirty="0">
                <a:solidFill>
                  <a:schemeClr val="tx1"/>
                </a:solidFill>
                <a:effectLst/>
                <a:latin typeface="+mn-lt"/>
                <a:ea typeface="+mn-ea"/>
                <a:cs typeface="+mn-cs"/>
              </a:rPr>
              <a:t>Notes: </a:t>
            </a:r>
          </a:p>
          <a:p>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a:solidFill>
                  <a:schemeClr val="tx1"/>
                </a:solidFill>
                <a:effectLst/>
                <a:latin typeface="+mn-lt"/>
                <a:ea typeface="+mn-ea"/>
                <a:cs typeface="+mn-cs"/>
              </a:rPr>
              <a:t>English prompts </a:t>
            </a:r>
            <a:r>
              <a:rPr lang="es-ES" sz="1200" b="0" kern="1200" baseline="0" dirty="0" err="1">
                <a:solidFill>
                  <a:schemeClr val="tx1"/>
                </a:solidFill>
                <a:effectLst/>
                <a:latin typeface="+mn-lt"/>
                <a:ea typeface="+mn-ea"/>
                <a:cs typeface="+mn-cs"/>
              </a:rPr>
              <a:t>sometimes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include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pronoun</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sometimes</a:t>
            </a:r>
            <a:r>
              <a:rPr lang="es-ES" sz="1200" b="0" kern="1200" baseline="0" dirty="0">
                <a:solidFill>
                  <a:schemeClr val="tx1"/>
                </a:solidFill>
                <a:effectLst/>
                <a:latin typeface="+mn-lt"/>
                <a:ea typeface="+mn-ea"/>
                <a:cs typeface="+mn-cs"/>
              </a:rPr>
              <a:t> do </a:t>
            </a:r>
            <a:r>
              <a:rPr lang="es-ES" sz="1200" b="0" kern="1200" baseline="0" dirty="0" err="1">
                <a:solidFill>
                  <a:schemeClr val="tx1"/>
                </a:solidFill>
                <a:effectLst/>
                <a:latin typeface="+mn-lt"/>
                <a:ea typeface="+mn-ea"/>
                <a:cs typeface="+mn-cs"/>
              </a:rPr>
              <a:t>not</a:t>
            </a:r>
            <a:r>
              <a:rPr lang="es-ES" sz="1200" b="0" kern="1200" baseline="0" dirty="0">
                <a:solidFill>
                  <a:schemeClr val="tx1"/>
                </a:solidFill>
                <a:effectLst/>
                <a:latin typeface="+mn-lt"/>
                <a:ea typeface="+mn-ea"/>
                <a:cs typeface="+mn-cs"/>
              </a:rPr>
              <a:t>. </a:t>
            </a:r>
            <a:r>
              <a:rPr lang="es-ES" sz="1200" b="0" kern="1200" baseline="0" err="1">
                <a:solidFill>
                  <a:schemeClr val="tx1"/>
                </a:solidFill>
                <a:effectLst/>
                <a:latin typeface="+mn-lt"/>
                <a:ea typeface="+mn-ea"/>
                <a:cs typeface="+mn-cs"/>
              </a:rPr>
              <a:t>This</a:t>
            </a:r>
            <a:r>
              <a:rPr lang="es-ES" sz="1200" b="0" kern="1200" baseline="0">
                <a:solidFill>
                  <a:schemeClr val="tx1"/>
                </a:solidFill>
                <a:effectLst/>
                <a:latin typeface="+mn-lt"/>
                <a:ea typeface="+mn-ea"/>
                <a:cs typeface="+mn-cs"/>
              </a:rPr>
              <a:t> is an opportunity for students to remember (or be reminded) </a:t>
            </a:r>
            <a:r>
              <a:rPr lang="es-ES" sz="1200" b="0" kern="1200" baseline="0" dirty="0" err="1">
                <a:solidFill>
                  <a:schemeClr val="tx1"/>
                </a:solidFill>
                <a:effectLst/>
                <a:latin typeface="+mn-lt"/>
                <a:ea typeface="+mn-ea"/>
                <a:cs typeface="+mn-cs"/>
              </a:rPr>
              <a:t>that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verb</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ending</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itself</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that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usually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tells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you</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who</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doing</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action</a:t>
            </a:r>
            <a:r>
              <a:rPr lang="es-ES" sz="1200" b="0" kern="1200" baseline="0">
                <a:solidFill>
                  <a:schemeClr val="tx1"/>
                </a:solidFill>
                <a:effectLst/>
                <a:latin typeface="+mn-lt"/>
                <a:ea typeface="+mn-ea"/>
                <a:cs typeface="+mn-cs"/>
              </a:rPr>
              <a:t>, and that </a:t>
            </a:r>
            <a:r>
              <a:rPr lang="es-ES" sz="1200" b="0" kern="1200" baseline="0" dirty="0">
                <a:solidFill>
                  <a:schemeClr val="tx1"/>
                </a:solidFill>
                <a:effectLst/>
                <a:latin typeface="+mn-lt"/>
                <a:ea typeface="+mn-ea"/>
                <a:cs typeface="+mn-cs"/>
              </a:rPr>
              <a:t>‘trabaja’ </a:t>
            </a:r>
            <a:r>
              <a:rPr lang="es-ES" sz="1200" b="0" kern="1200" baseline="0" dirty="0" err="1">
                <a:solidFill>
                  <a:schemeClr val="tx1"/>
                </a:solidFill>
                <a:effectLst/>
                <a:latin typeface="+mn-lt"/>
                <a:ea typeface="+mn-ea"/>
                <a:cs typeface="+mn-cs"/>
              </a:rPr>
              <a:t>means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works</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also</a:t>
            </a:r>
            <a:r>
              <a:rPr lang="es-ES" sz="1200" b="0" kern="1200" baseline="0" dirty="0">
                <a:solidFill>
                  <a:schemeClr val="tx1"/>
                </a:solidFill>
                <a:effectLst/>
                <a:latin typeface="+mn-lt"/>
                <a:ea typeface="+mn-ea"/>
                <a:cs typeface="+mn-cs"/>
              </a:rPr>
              <a:t> ‘s/he/</a:t>
            </a:r>
            <a:r>
              <a:rPr lang="es-ES" sz="1200" b="0" kern="1200" baseline="0" dirty="0" err="1">
                <a:solidFill>
                  <a:schemeClr val="tx1"/>
                </a:solidFill>
                <a:effectLst/>
                <a:latin typeface="+mn-lt"/>
                <a:ea typeface="+mn-ea"/>
                <a:cs typeface="+mn-cs"/>
              </a:rPr>
              <a:t>it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works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example</a:t>
            </a:r>
            <a:r>
              <a:rPr lang="es-ES" sz="1200" b="0" kern="1200" baseline="0" dirty="0">
                <a:solidFill>
                  <a:schemeClr val="tx1"/>
                </a:solidFill>
                <a:effectLst/>
                <a:latin typeface="+mn-lt"/>
                <a:ea typeface="+mn-ea"/>
                <a:cs typeface="+mn-cs"/>
              </a:rPr>
              <a:t>.</a:t>
            </a:r>
          </a:p>
          <a:p>
            <a:endParaRPr lang="es-E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10676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Procedure:</a:t>
            </a:r>
            <a:endParaRPr lang="es-ES" sz="1200" b="1" kern="1200" baseline="0" dirty="0">
              <a:solidFill>
                <a:schemeClr val="tx1"/>
              </a:solidFill>
              <a:effectLst/>
              <a:latin typeface="+mn-lt"/>
              <a:ea typeface="+mn-ea"/>
              <a:cs typeface="+mn-cs"/>
            </a:endParaRPr>
          </a:p>
          <a:p>
            <a:r>
              <a:rPr lang="es-ES" sz="1200" b="0" kern="1200" baseline="0">
                <a:solidFill>
                  <a:schemeClr val="tx1"/>
                </a:solidFill>
                <a:effectLst/>
                <a:latin typeface="+mn-lt"/>
                <a:ea typeface="+mn-ea"/>
                <a:cs typeface="+mn-cs"/>
              </a:rPr>
              <a:t>The </a:t>
            </a:r>
            <a:r>
              <a:rPr lang="es-ES" sz="1200" b="0" kern="1200" baseline="0" dirty="0" err="1">
                <a:solidFill>
                  <a:schemeClr val="tx1"/>
                </a:solidFill>
                <a:effectLst/>
                <a:latin typeface="+mn-lt"/>
                <a:ea typeface="+mn-ea"/>
                <a:cs typeface="+mn-cs"/>
              </a:rPr>
              <a:t>answers</a:t>
            </a:r>
            <a:r>
              <a:rPr lang="es-ES" sz="1200" b="0" kern="1200" baseline="0" dirty="0">
                <a:solidFill>
                  <a:schemeClr val="tx1"/>
                </a:solidFill>
                <a:effectLst/>
                <a:latin typeface="+mn-lt"/>
                <a:ea typeface="+mn-ea"/>
                <a:cs typeface="+mn-cs"/>
              </a:rPr>
              <a:t> are </a:t>
            </a:r>
            <a:r>
              <a:rPr lang="es-ES" sz="1200" b="0" kern="1200" baseline="0" dirty="0" err="1">
                <a:solidFill>
                  <a:schemeClr val="tx1"/>
                </a:solidFill>
                <a:effectLst/>
                <a:latin typeface="+mn-lt"/>
                <a:ea typeface="+mn-ea"/>
                <a:cs typeface="+mn-cs"/>
              </a:rPr>
              <a:t>animated</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appear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one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one</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allow</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to produce </a:t>
            </a:r>
            <a:r>
              <a:rPr lang="es-ES" sz="1200" b="0" kern="1200" baseline="0" dirty="0" err="1">
                <a:solidFill>
                  <a:schemeClr val="tx1"/>
                </a:solidFill>
                <a:effectLst/>
                <a:latin typeface="+mn-lt"/>
                <a:ea typeface="+mn-ea"/>
                <a:cs typeface="+mn-cs"/>
              </a:rPr>
              <a:t>them</a:t>
            </a:r>
            <a:r>
              <a:rPr lang="es-ES" sz="1200" b="0" kern="1200" baseline="0" dirty="0">
                <a:solidFill>
                  <a:schemeClr val="tx1"/>
                </a:solidFill>
                <a:effectLst/>
                <a:latin typeface="+mn-lt"/>
                <a:ea typeface="+mn-ea"/>
                <a:cs typeface="+mn-cs"/>
              </a:rPr>
              <a:t>, as </a:t>
            </a:r>
            <a:r>
              <a:rPr lang="es-ES" sz="1200" b="0" kern="1200" baseline="0" dirty="0" err="1">
                <a:solidFill>
                  <a:schemeClr val="tx1"/>
                </a:solidFill>
                <a:effectLst/>
                <a:latin typeface="+mn-lt"/>
                <a:ea typeface="+mn-ea"/>
                <a:cs typeface="+mn-cs"/>
              </a:rPr>
              <a:t>appropriate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thus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gaining</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additional</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pronunciation</a:t>
            </a:r>
            <a:r>
              <a:rPr lang="es-ES" sz="1200" b="0" kern="1200" baseline="0" dirty="0">
                <a:solidFill>
                  <a:schemeClr val="tx1"/>
                </a:solidFill>
                <a:effectLst/>
                <a:latin typeface="+mn-lt"/>
                <a:ea typeface="+mn-ea"/>
                <a:cs typeface="+mn-cs"/>
              </a:rPr>
              <a:t> / </a:t>
            </a:r>
            <a:r>
              <a:rPr lang="es-ES" sz="1200" b="0" kern="1200" baseline="0" dirty="0" err="1">
                <a:solidFill>
                  <a:schemeClr val="tx1"/>
                </a:solidFill>
                <a:effectLst/>
                <a:latin typeface="+mn-lt"/>
                <a:ea typeface="+mn-ea"/>
                <a:cs typeface="+mn-cs"/>
              </a:rPr>
              <a:t>reading</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aloud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practice</a:t>
            </a:r>
            <a:r>
              <a:rPr lang="es-ES" sz="1200" b="0" kern="1200" baseline="0" dirty="0">
                <a:solidFill>
                  <a:schemeClr val="tx1"/>
                </a:solidFill>
                <a:effectLst/>
                <a:latin typeface="+mn-lt"/>
                <a:ea typeface="+mn-ea"/>
                <a:cs typeface="+mn-cs"/>
              </a:rPr>
              <a:t>.</a:t>
            </a:r>
          </a:p>
          <a:p>
            <a:endParaRPr lang="es-E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705001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err="1"/>
              <a:t>Timing</a:t>
            </a:r>
            <a:r>
              <a:rPr lang="es-ES" b="1" dirty="0"/>
              <a:t>: </a:t>
            </a:r>
            <a:r>
              <a:rPr lang="es-ES" b="0" dirty="0"/>
              <a:t>4 minutes</a:t>
            </a:r>
          </a:p>
          <a:p>
            <a:endParaRPr lang="es-ES" b="0" dirty="0"/>
          </a:p>
          <a:p>
            <a:r>
              <a:rPr lang="es-ES" b="1" dirty="0" err="1"/>
              <a:t>Aim</a:t>
            </a:r>
            <a:r>
              <a:rPr lang="es-ES" b="1"/>
              <a:t>: </a:t>
            </a:r>
            <a:r>
              <a:rPr lang="es-ES"/>
              <a:t>to check students’ undersatnding of the vocabulary in the text and to </a:t>
            </a:r>
            <a:r>
              <a:rPr lang="es-ES" err="1"/>
              <a:t>practise</a:t>
            </a:r>
            <a:r>
              <a:rPr lang="es-ES"/>
              <a:t> question </a:t>
            </a:r>
            <a:r>
              <a:rPr lang="es-ES" dirty="0" err="1"/>
              <a:t>words</a:t>
            </a:r>
            <a:r>
              <a:rPr lang="es-ES" dirty="0"/>
              <a:t>. </a:t>
            </a:r>
          </a:p>
          <a:p>
            <a:endParaRPr lang="es-ES" dirty="0"/>
          </a:p>
          <a:p>
            <a:r>
              <a:rPr lang="es-ES" b="1" dirty="0" err="1"/>
              <a:t>Procedure</a:t>
            </a:r>
            <a:r>
              <a:rPr lang="es-ES" b="1" dirty="0"/>
              <a:t>:</a:t>
            </a:r>
          </a:p>
          <a:p>
            <a:pPr marL="228600" indent="-228600">
              <a:buAutoNum type="arabicPeriod"/>
            </a:pPr>
            <a:r>
              <a:rPr lang="es-ES" dirty="0" err="1"/>
              <a:t>Students</a:t>
            </a:r>
            <a:r>
              <a:rPr lang="es-ES" dirty="0"/>
              <a:t> can </a:t>
            </a:r>
            <a:r>
              <a:rPr lang="es-ES" dirty="0" err="1"/>
              <a:t>write</a:t>
            </a:r>
            <a:r>
              <a:rPr lang="es-ES" dirty="0"/>
              <a:t> 1 to 5 in </a:t>
            </a:r>
            <a:r>
              <a:rPr lang="es-ES" dirty="0" err="1"/>
              <a:t>their</a:t>
            </a:r>
            <a:r>
              <a:rPr lang="es-ES" dirty="0"/>
              <a:t> </a:t>
            </a:r>
            <a:r>
              <a:rPr lang="es-ES" dirty="0" err="1"/>
              <a:t>books</a:t>
            </a:r>
            <a:r>
              <a:rPr lang="es-ES" dirty="0"/>
              <a:t> and </a:t>
            </a:r>
            <a:r>
              <a:rPr lang="es-ES" dirty="0" err="1"/>
              <a:t>write</a:t>
            </a:r>
            <a:r>
              <a:rPr lang="es-ES" dirty="0"/>
              <a:t> </a:t>
            </a:r>
            <a:r>
              <a:rPr lang="es-ES" dirty="0" err="1"/>
              <a:t>their</a:t>
            </a:r>
            <a:r>
              <a:rPr lang="es-ES" dirty="0"/>
              <a:t> </a:t>
            </a:r>
            <a:r>
              <a:rPr lang="es-ES" dirty="0" err="1"/>
              <a:t>answers</a:t>
            </a:r>
            <a:r>
              <a:rPr lang="es-ES" dirty="0"/>
              <a:t>. </a:t>
            </a:r>
          </a:p>
          <a:p>
            <a:pPr marL="228600" indent="-228600">
              <a:buAutoNum type="arabicPeriod"/>
            </a:pPr>
            <a:r>
              <a:rPr lang="es-ES" sz="1200" b="0" kern="1200" baseline="0">
                <a:solidFill>
                  <a:schemeClr val="tx1"/>
                </a:solidFill>
                <a:effectLst/>
                <a:latin typeface="+mn-lt"/>
                <a:ea typeface="+mn-ea"/>
                <a:cs typeface="+mn-cs"/>
              </a:rPr>
              <a:t>Ask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questions</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then</a:t>
            </a:r>
            <a:r>
              <a:rPr lang="es-ES" sz="1200" b="0" kern="1200" baseline="0" dirty="0">
                <a:solidFill>
                  <a:schemeClr val="tx1"/>
                </a:solidFill>
                <a:effectLst/>
                <a:latin typeface="+mn-lt"/>
                <a:ea typeface="+mn-ea"/>
                <a:cs typeface="+mn-cs"/>
              </a:rPr>
              <a:t> show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answers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one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one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clicking</a:t>
            </a:r>
            <a:r>
              <a:rPr lang="es-ES" sz="1200" b="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664514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a:t>
            </a:r>
            <a:r>
              <a:rPr lang="en-GB" b="0" baseline="0" dirty="0"/>
              <a:t>10 minutes</a:t>
            </a:r>
          </a:p>
          <a:p>
            <a:endParaRPr lang="en-GB" b="0" baseline="0" dirty="0"/>
          </a:p>
          <a:p>
            <a:r>
              <a:rPr lang="en-GB" b="1" baseline="0" dirty="0"/>
              <a:t>Aim</a:t>
            </a:r>
            <a:r>
              <a:rPr lang="en-GB" b="1" baseline="0"/>
              <a:t>: </a:t>
            </a:r>
            <a:r>
              <a:rPr lang="en-GB" b="0" baseline="0"/>
              <a:t>paired speaking/listening </a:t>
            </a:r>
            <a:r>
              <a:rPr lang="en-GB" b="0" baseline="0" dirty="0"/>
              <a:t>activity </a:t>
            </a:r>
            <a:r>
              <a:rPr lang="en-GB" b="0" baseline="0"/>
              <a:t>to practise using ‘-</a:t>
            </a:r>
            <a:r>
              <a:rPr lang="en-GB" b="0" baseline="0" dirty="0" err="1"/>
              <a:t>ar</a:t>
            </a:r>
            <a:r>
              <a:rPr lang="en-GB" b="0" baseline="0"/>
              <a:t>’ verbs in 3</a:t>
            </a:r>
            <a:r>
              <a:rPr lang="en-GB" b="0" baseline="30000"/>
              <a:t>rd</a:t>
            </a:r>
            <a:r>
              <a:rPr lang="en-GB" b="0" baseline="0"/>
              <a:t> person singular and plural (present)</a:t>
            </a:r>
            <a:endParaRPr lang="en-GB" b="0" baseline="0" dirty="0"/>
          </a:p>
          <a:p>
            <a:endParaRPr lang="en-GB" b="0" baseline="0" dirty="0"/>
          </a:p>
          <a:p>
            <a:r>
              <a:rPr lang="en-GB" b="1" baseline="0" dirty="0"/>
              <a:t>Procedure:</a:t>
            </a:r>
          </a:p>
          <a:p>
            <a:r>
              <a:rPr lang="en-GB" b="0" baseline="0" dirty="0"/>
              <a:t>1. Give the speaking cards to students first to help explanation of the activity. Students should not look at each other’s cards.</a:t>
            </a:r>
          </a:p>
          <a:p>
            <a:r>
              <a:rPr lang="en-GB" b="0" baseline="0" dirty="0"/>
              <a:t>2. </a:t>
            </a:r>
            <a:r>
              <a:rPr lang="en-GB" baseline="0" dirty="0"/>
              <a:t>In this speaking activity students, in turns, will </a:t>
            </a:r>
            <a:r>
              <a:rPr lang="en-GB" baseline="0"/>
              <a:t>say sentences </a:t>
            </a:r>
            <a:r>
              <a:rPr lang="en-GB" baseline="0" dirty="0"/>
              <a:t>using verbs in 3</a:t>
            </a:r>
            <a:r>
              <a:rPr lang="en-GB" baseline="30000" dirty="0"/>
              <a:t>rd</a:t>
            </a:r>
            <a:r>
              <a:rPr lang="en-GB" baseline="0" dirty="0"/>
              <a:t> person singular and plural, depending on what they see in their </a:t>
            </a:r>
            <a:r>
              <a:rPr lang="en-GB" baseline="0"/>
              <a:t>prompt cards (one person or two people).</a:t>
            </a:r>
            <a:endParaRPr lang="en-GB" baseline="0" dirty="0"/>
          </a:p>
          <a:p>
            <a:r>
              <a:rPr lang="en-GB" baseline="0" dirty="0"/>
              <a:t>3. Their partner will write their answers depending on what they hear. They can simply draw a grid in their exercise books before starting with ‘she’ and </a:t>
            </a:r>
            <a:r>
              <a:rPr lang="en-GB" baseline="0"/>
              <a:t>‘they’ </a:t>
            </a:r>
            <a:r>
              <a:rPr lang="en-GB" baseline="0" dirty="0"/>
              <a:t>columns. There will be 6 prompts for each student.</a:t>
            </a:r>
          </a:p>
          <a:p>
            <a:r>
              <a:rPr lang="en-GB" baseline="0" dirty="0"/>
              <a:t>4</a:t>
            </a:r>
            <a:r>
              <a:rPr lang="en-GB" baseline="0"/>
              <a:t>. Click </a:t>
            </a:r>
            <a:r>
              <a:rPr lang="en-GB" baseline="0" dirty="0"/>
              <a:t>through this slide to explain the activity </a:t>
            </a:r>
            <a:r>
              <a:rPr lang="en-GB" baseline="0"/>
              <a:t>with a worked example.</a:t>
            </a:r>
            <a:endParaRPr lang="en-GB" baseline="0" dirty="0"/>
          </a:p>
          <a:p>
            <a:r>
              <a:rPr lang="en-GB" baseline="0" dirty="0"/>
              <a:t>5. The next two slides are </a:t>
            </a:r>
            <a:r>
              <a:rPr lang="en-GB" baseline="0"/>
              <a:t>the prompt cards for Persona </a:t>
            </a:r>
            <a:r>
              <a:rPr lang="en-GB" baseline="0" dirty="0"/>
              <a:t>A and </a:t>
            </a:r>
            <a:r>
              <a:rPr lang="en-GB" baseline="0"/>
              <a:t>Persona B, which </a:t>
            </a:r>
            <a:r>
              <a:rPr lang="en-GB" baseline="0" dirty="0"/>
              <a:t>should not </a:t>
            </a:r>
            <a:r>
              <a:rPr lang="en-GB" baseline="0"/>
              <a:t>be shown </a:t>
            </a:r>
            <a:r>
              <a:rPr lang="en-GB" baseline="0" dirty="0"/>
              <a:t>in </a:t>
            </a:r>
            <a:r>
              <a:rPr lang="en-GB" baseline="0"/>
              <a:t>the activity</a:t>
            </a:r>
          </a:p>
          <a:p>
            <a:r>
              <a:rPr lang="en-GB" baseline="0"/>
              <a:t>6. Slide </a:t>
            </a:r>
            <a:r>
              <a:rPr lang="en-GB" baseline="0" dirty="0"/>
              <a:t>16 gives </a:t>
            </a:r>
            <a:r>
              <a:rPr lang="en-GB" baseline="0"/>
              <a:t>the answers.</a:t>
            </a:r>
            <a:endParaRPr lang="en-GB" baseline="0" dirty="0"/>
          </a:p>
          <a:p>
            <a:pPr marL="228600" indent="-228600">
              <a:buAutoNum type="arabicPeriod"/>
            </a:pP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15135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Student A prompt cards - Do not display during the activity</a:t>
            </a:r>
          </a:p>
        </p:txBody>
      </p:sp>
      <p:sp>
        <p:nvSpPr>
          <p:cNvPr id="4" name="Espace réservé du numéro de diapositive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451291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Student B prompt cards - Do not display during the activity</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3226221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grids</a:t>
            </a:r>
            <a:br>
              <a:rPr lang="en-GB" dirty="0"/>
            </a:br>
            <a:r>
              <a:rPr lang="en-GB" dirty="0"/>
              <a:t>These</a:t>
            </a:r>
            <a:r>
              <a:rPr lang="en-GB" baseline="0" dirty="0"/>
              <a:t> can be used to go through feedback with students.</a:t>
            </a:r>
          </a:p>
          <a:p>
            <a:endParaRPr lang="en-GB" baseline="0" dirty="0"/>
          </a:p>
          <a:p>
            <a:r>
              <a:rPr lang="en-GB" b="1" baseline="0" dirty="0" err="1"/>
              <a:t>Respuestas</a:t>
            </a:r>
            <a:r>
              <a:rPr lang="en-GB" b="1" baseline="0" dirty="0"/>
              <a:t> – Persona A</a:t>
            </a:r>
          </a:p>
          <a:p>
            <a:endParaRPr lang="en-GB" baseline="0" dirty="0"/>
          </a:p>
          <a:p>
            <a:r>
              <a:rPr lang="en-GB" u="sng" baseline="0" dirty="0"/>
              <a:t>She</a:t>
            </a:r>
          </a:p>
          <a:p>
            <a:r>
              <a:rPr lang="en-GB" baseline="0" dirty="0" err="1"/>
              <a:t>escucha</a:t>
            </a:r>
            <a:r>
              <a:rPr lang="en-GB" baseline="0" dirty="0"/>
              <a:t> los </a:t>
            </a:r>
            <a:r>
              <a:rPr lang="en-GB" baseline="0" dirty="0" err="1"/>
              <a:t>pájaros</a:t>
            </a:r>
            <a:endParaRPr lang="en-GB" baseline="0" dirty="0"/>
          </a:p>
          <a:p>
            <a:r>
              <a:rPr lang="en-GB" baseline="0" dirty="0" err="1"/>
              <a:t>pasa</a:t>
            </a:r>
            <a:r>
              <a:rPr lang="en-GB" baseline="0" dirty="0"/>
              <a:t> </a:t>
            </a:r>
            <a:r>
              <a:rPr lang="en-GB" baseline="0" dirty="0" err="1"/>
              <a:t>tiempo</a:t>
            </a:r>
            <a:r>
              <a:rPr lang="en-GB" baseline="0" dirty="0"/>
              <a:t> </a:t>
            </a:r>
            <a:r>
              <a:rPr lang="en-GB" baseline="0" dirty="0" err="1"/>
              <a:t>en</a:t>
            </a:r>
            <a:r>
              <a:rPr lang="en-GB" baseline="0" dirty="0"/>
              <a:t> el mar</a:t>
            </a:r>
          </a:p>
          <a:p>
            <a:r>
              <a:rPr lang="en-GB" baseline="0" dirty="0"/>
              <a:t>lava los </a:t>
            </a:r>
            <a:r>
              <a:rPr lang="en-GB" baseline="0" dirty="0" err="1"/>
              <a:t>platos</a:t>
            </a:r>
            <a:endParaRPr lang="en-GB" baseline="0" dirty="0"/>
          </a:p>
          <a:p>
            <a:endParaRPr lang="en-GB" baseline="0" dirty="0"/>
          </a:p>
          <a:p>
            <a:r>
              <a:rPr lang="en-GB" u="sng" baseline="0" dirty="0"/>
              <a:t>They</a:t>
            </a:r>
          </a:p>
          <a:p>
            <a:r>
              <a:rPr lang="en-GB" baseline="0" dirty="0" err="1"/>
              <a:t>organizan</a:t>
            </a:r>
            <a:r>
              <a:rPr lang="en-GB" baseline="0" dirty="0"/>
              <a:t> </a:t>
            </a:r>
            <a:r>
              <a:rPr lang="en-GB" baseline="0" dirty="0" err="1"/>
              <a:t>actividades</a:t>
            </a:r>
            <a:r>
              <a:rPr lang="en-GB" baseline="0" dirty="0"/>
              <a:t> </a:t>
            </a:r>
            <a:r>
              <a:rPr lang="en-GB" baseline="0" dirty="0" err="1"/>
              <a:t>en</a:t>
            </a:r>
            <a:r>
              <a:rPr lang="en-GB" baseline="0" dirty="0"/>
              <a:t> la </a:t>
            </a:r>
            <a:r>
              <a:rPr lang="en-GB" baseline="0" dirty="0" err="1"/>
              <a:t>naturaleza</a:t>
            </a:r>
            <a:endParaRPr lang="en-GB" baseline="0" dirty="0"/>
          </a:p>
          <a:p>
            <a:r>
              <a:rPr lang="en-GB" baseline="0" dirty="0" err="1"/>
              <a:t>caminan</a:t>
            </a:r>
            <a:r>
              <a:rPr lang="en-GB" baseline="0" dirty="0"/>
              <a:t> </a:t>
            </a:r>
            <a:r>
              <a:rPr lang="en-GB" baseline="0" dirty="0" err="1"/>
              <a:t>en</a:t>
            </a:r>
            <a:r>
              <a:rPr lang="en-GB" baseline="0" dirty="0"/>
              <a:t> la </a:t>
            </a:r>
            <a:r>
              <a:rPr lang="en-GB" baseline="0" dirty="0" err="1"/>
              <a:t>montaña</a:t>
            </a:r>
            <a:endParaRPr lang="en-GB" baseline="0" dirty="0"/>
          </a:p>
          <a:p>
            <a:r>
              <a:rPr lang="en-GB" baseline="0" dirty="0" err="1"/>
              <a:t>montan</a:t>
            </a:r>
            <a:r>
              <a:rPr lang="en-GB" baseline="0" dirty="0"/>
              <a:t> </a:t>
            </a:r>
            <a:r>
              <a:rPr lang="en-GB" baseline="0" dirty="0" err="1"/>
              <a:t>en</a:t>
            </a:r>
            <a:r>
              <a:rPr lang="en-GB" baseline="0" dirty="0"/>
              <a:t> </a:t>
            </a:r>
            <a:r>
              <a:rPr lang="en-GB" baseline="0" dirty="0" err="1"/>
              <a:t>bicicleta</a:t>
            </a:r>
            <a:endParaRPr lang="en-GB" baseline="0" dirty="0"/>
          </a:p>
          <a:p>
            <a:endParaRPr lang="en-GB" baseline="0" dirty="0"/>
          </a:p>
          <a:p>
            <a:r>
              <a:rPr lang="en-GB" b="1" baseline="0" dirty="0" err="1"/>
              <a:t>Respuestas</a:t>
            </a:r>
            <a:r>
              <a:rPr lang="en-GB" b="1" baseline="0" dirty="0"/>
              <a:t> – Persona B</a:t>
            </a:r>
          </a:p>
          <a:p>
            <a:endParaRPr lang="en-GB" baseline="0" dirty="0"/>
          </a:p>
          <a:p>
            <a:r>
              <a:rPr lang="en-GB" u="sng" baseline="0" dirty="0"/>
              <a:t>She</a:t>
            </a:r>
          </a:p>
          <a:p>
            <a:r>
              <a:rPr lang="en-GB" baseline="0" dirty="0" err="1"/>
              <a:t>monta</a:t>
            </a:r>
            <a:r>
              <a:rPr lang="en-GB" baseline="0" dirty="0"/>
              <a:t> a caballo</a:t>
            </a:r>
          </a:p>
          <a:p>
            <a:r>
              <a:rPr lang="en-GB" baseline="0" dirty="0" err="1"/>
              <a:t>disfruta</a:t>
            </a:r>
            <a:r>
              <a:rPr lang="en-GB" baseline="0" dirty="0"/>
              <a:t> la comida</a:t>
            </a:r>
          </a:p>
          <a:p>
            <a:r>
              <a:rPr lang="en-GB" baseline="0" dirty="0" err="1"/>
              <a:t>limpia</a:t>
            </a:r>
            <a:r>
              <a:rPr lang="en-GB" baseline="0" dirty="0"/>
              <a:t> los </a:t>
            </a:r>
            <a:r>
              <a:rPr lang="en-GB" baseline="0" dirty="0" err="1"/>
              <a:t>zapatos</a:t>
            </a:r>
            <a:endParaRPr lang="en-GB" baseline="0" dirty="0"/>
          </a:p>
          <a:p>
            <a:endParaRPr lang="en-GB" baseline="0" dirty="0"/>
          </a:p>
          <a:p>
            <a:r>
              <a:rPr lang="en-GB" u="sng" baseline="0" dirty="0"/>
              <a:t>They</a:t>
            </a:r>
          </a:p>
          <a:p>
            <a:r>
              <a:rPr lang="en-GB" baseline="0" dirty="0" err="1"/>
              <a:t>lavan</a:t>
            </a:r>
            <a:r>
              <a:rPr lang="en-GB" baseline="0" dirty="0"/>
              <a:t> la </a:t>
            </a:r>
            <a:r>
              <a:rPr lang="en-GB" baseline="0" dirty="0" err="1"/>
              <a:t>ropa</a:t>
            </a:r>
            <a:endParaRPr lang="en-GB" baseline="0" dirty="0"/>
          </a:p>
          <a:p>
            <a:r>
              <a:rPr lang="en-GB" baseline="0" dirty="0" err="1"/>
              <a:t>compran</a:t>
            </a:r>
            <a:r>
              <a:rPr lang="en-GB" baseline="0" dirty="0"/>
              <a:t> regalos</a:t>
            </a:r>
          </a:p>
          <a:p>
            <a:r>
              <a:rPr lang="en-GB" baseline="0" dirty="0" err="1"/>
              <a:t>viajan</a:t>
            </a:r>
            <a:r>
              <a:rPr lang="en-GB" baseline="0" dirty="0"/>
              <a:t> a </a:t>
            </a:r>
            <a:r>
              <a:rPr lang="en-GB" baseline="0" dirty="0" err="1"/>
              <a:t>lugares</a:t>
            </a:r>
            <a:r>
              <a:rPr lang="en-GB" baseline="0" dirty="0"/>
              <a:t> </a:t>
            </a:r>
            <a:r>
              <a:rPr lang="en-GB" baseline="0" dirty="0" err="1"/>
              <a:t>en</a:t>
            </a:r>
            <a:r>
              <a:rPr lang="en-GB" baseline="0" dirty="0"/>
              <a:t> la </a:t>
            </a:r>
            <a:r>
              <a:rPr lang="en-GB" baseline="0" dirty="0" err="1"/>
              <a:t>naturaleza</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06108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‘Z’ </a:t>
            </a:r>
            <a:r>
              <a:rPr lang="en-GB" baseline="0" dirty="0"/>
              <a:t>and then present and practise the pronunciation of the </a:t>
            </a:r>
            <a:r>
              <a:rPr lang="en-GB" b="1" baseline="0" dirty="0"/>
              <a:t>source word ‘zona’.</a:t>
            </a:r>
            <a:endParaRPr lang="en-GB" b="0" baseline="0" dirty="0"/>
          </a:p>
          <a:p>
            <a:endParaRPr lang="en-GB" dirty="0"/>
          </a:p>
          <a:p>
            <a:r>
              <a:rPr lang="en-GB" dirty="0"/>
              <a:t>A possible gesture for this source word would be use your</a:t>
            </a:r>
            <a:r>
              <a:rPr lang="en-GB" baseline="0" dirty="0"/>
              <a:t> hands to draw an imaginary space around you</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374970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a:t>Introduction of</a:t>
            </a:r>
            <a:r>
              <a:rPr lang="en-GB" b="0" baseline="0"/>
              <a:t> </a:t>
            </a:r>
            <a:r>
              <a:rPr lang="en-GB" b="0" baseline="0" dirty="0"/>
              <a:t>p</a:t>
            </a:r>
            <a:r>
              <a:rPr lang="en-GB" b="0" dirty="0"/>
              <a:t>resent tense -</a:t>
            </a:r>
            <a:r>
              <a:rPr lang="en-GB" b="0" dirty="0" err="1"/>
              <a:t>ar</a:t>
            </a:r>
            <a:r>
              <a:rPr lang="en-GB" b="0" dirty="0"/>
              <a:t> verbs: 3rd person plural (-an</a:t>
            </a:r>
            <a:r>
              <a:rPr lang="en-GB" b="0"/>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a:t>Consolidation of SSC [z]</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a:t>Consolidation of present tense –ar verbs in 3</a:t>
            </a:r>
            <a:r>
              <a:rPr lang="en-GB" b="0" baseline="30000"/>
              <a:t>rd</a:t>
            </a:r>
            <a:r>
              <a:rPr lang="en-GB" b="0"/>
              <a:t> person singular (-a)</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kern="1200" dirty="0">
                <a:solidFill>
                  <a:schemeClr val="tx1"/>
                </a:solidFill>
                <a:effectLst/>
                <a:latin typeface="+mn-lt"/>
                <a:ea typeface="+mn-ea"/>
                <a:cs typeface="+mn-cs"/>
              </a:rPr>
              <a:t>7.3.1.1</a:t>
            </a:r>
            <a:r>
              <a:rPr lang="en-GB" sz="1200" b="1" kern="1200" baseline="0" dirty="0">
                <a:solidFill>
                  <a:schemeClr val="tx1"/>
                </a:solidFill>
                <a:effectLst/>
                <a:latin typeface="+mn-lt"/>
                <a:ea typeface="+mn-ea"/>
                <a:cs typeface="+mn-cs"/>
              </a:rPr>
              <a:t> (introduce) </a:t>
            </a:r>
            <a:r>
              <a:rPr lang="en-GB" sz="1200" kern="1200" dirty="0" err="1">
                <a:solidFill>
                  <a:schemeClr val="tx1"/>
                </a:solidFill>
                <a:effectLst/>
                <a:latin typeface="+mn-lt"/>
                <a:ea typeface="+mn-ea"/>
                <a:cs typeface="+mn-cs"/>
              </a:rPr>
              <a:t>viajar</a:t>
            </a:r>
            <a:r>
              <a:rPr lang="en-GB" sz="1200" kern="1200" dirty="0">
                <a:solidFill>
                  <a:schemeClr val="tx1"/>
                </a:solidFill>
                <a:effectLst/>
                <a:latin typeface="+mn-lt"/>
                <a:ea typeface="+mn-ea"/>
                <a:cs typeface="+mn-cs"/>
              </a:rPr>
              <a:t> (a) [902]; </a:t>
            </a:r>
            <a:r>
              <a:rPr lang="en-GB" sz="1200" kern="1200" dirty="0" err="1">
                <a:solidFill>
                  <a:schemeClr val="tx1"/>
                </a:solidFill>
                <a:effectLst/>
                <a:latin typeface="+mn-lt"/>
                <a:ea typeface="+mn-ea"/>
                <a:cs typeface="+mn-cs"/>
              </a:rPr>
              <a:t>disfrutar</a:t>
            </a:r>
            <a:r>
              <a:rPr lang="en-GB" sz="1200" kern="1200" dirty="0">
                <a:solidFill>
                  <a:schemeClr val="tx1"/>
                </a:solidFill>
                <a:effectLst/>
                <a:latin typeface="+mn-lt"/>
                <a:ea typeface="+mn-ea"/>
                <a:cs typeface="+mn-cs"/>
              </a:rPr>
              <a:t> [939]; </a:t>
            </a:r>
            <a:r>
              <a:rPr lang="en-GB" sz="1200" kern="1200" dirty="0" err="1">
                <a:solidFill>
                  <a:schemeClr val="tx1"/>
                </a:solidFill>
                <a:effectLst/>
                <a:latin typeface="+mn-lt"/>
                <a:ea typeface="+mn-ea"/>
                <a:cs typeface="+mn-cs"/>
              </a:rPr>
              <a:t>montar</a:t>
            </a:r>
            <a:r>
              <a:rPr lang="en-GB" sz="1200" kern="1200" dirty="0">
                <a:solidFill>
                  <a:schemeClr val="tx1"/>
                </a:solidFill>
                <a:effectLst/>
                <a:latin typeface="+mn-lt"/>
                <a:ea typeface="+mn-ea"/>
                <a:cs typeface="+mn-cs"/>
              </a:rPr>
              <a:t> [1446]; </a:t>
            </a:r>
            <a:r>
              <a:rPr lang="en-GB" sz="1200" kern="1200" dirty="0" err="1">
                <a:solidFill>
                  <a:schemeClr val="tx1"/>
                </a:solidFill>
                <a:effectLst/>
                <a:latin typeface="+mn-lt"/>
                <a:ea typeface="+mn-ea"/>
                <a:cs typeface="+mn-cs"/>
              </a:rPr>
              <a:t>vacaciones</a:t>
            </a:r>
            <a:r>
              <a:rPr lang="en-GB" sz="1200" kern="1200" dirty="0">
                <a:solidFill>
                  <a:schemeClr val="tx1"/>
                </a:solidFill>
                <a:effectLst/>
                <a:latin typeface="+mn-lt"/>
                <a:ea typeface="+mn-ea"/>
                <a:cs typeface="+mn-cs"/>
              </a:rPr>
              <a:t> [2641]; </a:t>
            </a:r>
            <a:r>
              <a:rPr lang="en-GB" sz="1200" kern="1200" dirty="0" err="1">
                <a:solidFill>
                  <a:schemeClr val="tx1"/>
                </a:solidFill>
                <a:effectLst/>
                <a:latin typeface="+mn-lt"/>
                <a:ea typeface="+mn-ea"/>
                <a:cs typeface="+mn-cs"/>
              </a:rPr>
              <a:t>montaña</a:t>
            </a:r>
            <a:r>
              <a:rPr lang="en-GB" sz="1200" kern="1200" dirty="0">
                <a:solidFill>
                  <a:schemeClr val="tx1"/>
                </a:solidFill>
                <a:effectLst/>
                <a:latin typeface="+mn-lt"/>
                <a:ea typeface="+mn-ea"/>
                <a:cs typeface="+mn-cs"/>
              </a:rPr>
              <a:t> [1464]; </a:t>
            </a:r>
            <a:r>
              <a:rPr lang="en-GB" sz="1200" kern="1200" dirty="0" err="1">
                <a:solidFill>
                  <a:schemeClr val="tx1"/>
                </a:solidFill>
                <a:effectLst/>
                <a:latin typeface="+mn-lt"/>
                <a:ea typeface="+mn-ea"/>
                <a:cs typeface="+mn-cs"/>
              </a:rPr>
              <a:t>julio</a:t>
            </a:r>
            <a:r>
              <a:rPr lang="en-GB" sz="1200" kern="1200" dirty="0">
                <a:solidFill>
                  <a:schemeClr val="tx1"/>
                </a:solidFill>
                <a:effectLst/>
                <a:latin typeface="+mn-lt"/>
                <a:ea typeface="+mn-ea"/>
                <a:cs typeface="+mn-cs"/>
              </a:rPr>
              <a:t> [659]; </a:t>
            </a:r>
            <a:r>
              <a:rPr lang="en-GB" sz="1200" kern="1200" dirty="0" err="1">
                <a:solidFill>
                  <a:schemeClr val="tx1"/>
                </a:solidFill>
                <a:effectLst/>
                <a:latin typeface="+mn-lt"/>
                <a:ea typeface="+mn-ea"/>
                <a:cs typeface="+mn-cs"/>
              </a:rPr>
              <a:t>agosto</a:t>
            </a:r>
            <a:r>
              <a:rPr lang="en-GB" sz="1200" kern="1200" dirty="0">
                <a:solidFill>
                  <a:schemeClr val="tx1"/>
                </a:solidFill>
                <a:effectLst/>
                <a:latin typeface="+mn-lt"/>
                <a:ea typeface="+mn-ea"/>
                <a:cs typeface="+mn-cs"/>
              </a:rPr>
              <a:t> [931]; </a:t>
            </a:r>
            <a:r>
              <a:rPr lang="en-GB" sz="1200" kern="1200" dirty="0" err="1">
                <a:solidFill>
                  <a:schemeClr val="tx1"/>
                </a:solidFill>
                <a:effectLst/>
                <a:latin typeface="+mn-lt"/>
                <a:ea typeface="+mn-ea"/>
                <a:cs typeface="+mn-cs"/>
              </a:rPr>
              <a:t>Francia</a:t>
            </a:r>
            <a:r>
              <a:rPr lang="en-GB" sz="1200" kern="1200" dirty="0">
                <a:solidFill>
                  <a:schemeClr val="tx1"/>
                </a:solidFill>
                <a:effectLst/>
                <a:latin typeface="+mn-lt"/>
                <a:ea typeface="+mn-ea"/>
                <a:cs typeface="+mn-cs"/>
              </a:rPr>
              <a:t> [N/A]; mar [480]; </a:t>
            </a:r>
            <a:r>
              <a:rPr lang="en-GB" sz="1200" kern="1200" dirty="0" err="1">
                <a:solidFill>
                  <a:schemeClr val="tx1"/>
                </a:solidFill>
                <a:effectLst/>
                <a:latin typeface="+mn-lt"/>
                <a:ea typeface="+mn-ea"/>
                <a:cs typeface="+mn-cs"/>
              </a:rPr>
              <a:t>durante</a:t>
            </a:r>
            <a:r>
              <a:rPr lang="en-GB" sz="1200" kern="1200" dirty="0">
                <a:solidFill>
                  <a:schemeClr val="tx1"/>
                </a:solidFill>
                <a:effectLst/>
                <a:latin typeface="+mn-lt"/>
                <a:ea typeface="+mn-ea"/>
                <a:cs typeface="+mn-cs"/>
              </a:rPr>
              <a:t> [139], </a:t>
            </a:r>
            <a:r>
              <a:rPr lang="en-GB" sz="1200" kern="1200" dirty="0" err="1">
                <a:solidFill>
                  <a:schemeClr val="tx1"/>
                </a:solidFill>
                <a:effectLst/>
                <a:latin typeface="+mn-lt"/>
                <a:ea typeface="+mn-ea"/>
                <a:cs typeface="+mn-cs"/>
              </a:rPr>
              <a:t>normalmente</a:t>
            </a:r>
            <a:r>
              <a:rPr lang="en-GB" sz="1200" kern="1200" dirty="0">
                <a:solidFill>
                  <a:schemeClr val="tx1"/>
                </a:solidFill>
                <a:effectLst/>
                <a:latin typeface="+mn-lt"/>
                <a:ea typeface="+mn-ea"/>
                <a:cs typeface="+mn-cs"/>
              </a:rPr>
              <a:t> [1696]; </a:t>
            </a:r>
            <a:r>
              <a:rPr lang="en-GB" sz="1200" kern="1200" dirty="0" err="1">
                <a:solidFill>
                  <a:schemeClr val="tx1"/>
                </a:solidFill>
                <a:effectLst/>
                <a:latin typeface="+mn-lt"/>
                <a:ea typeface="+mn-ea"/>
                <a:cs typeface="+mn-cs"/>
              </a:rPr>
              <a:t>cada</a:t>
            </a:r>
            <a:r>
              <a:rPr lang="en-GB" sz="1200" kern="1200" dirty="0">
                <a:solidFill>
                  <a:schemeClr val="tx1"/>
                </a:solidFill>
                <a:effectLst/>
                <a:latin typeface="+mn-lt"/>
                <a:ea typeface="+mn-ea"/>
                <a:cs typeface="+mn-cs"/>
              </a:rPr>
              <a:t> [107]</a:t>
            </a:r>
          </a:p>
          <a:p>
            <a:r>
              <a:rPr lang="en-GB" b="1" dirty="0"/>
              <a:t>7.2.2.3 (revisit) </a:t>
            </a:r>
            <a:r>
              <a:rPr lang="es-ES" sz="1200" b="0" i="0" u="none" strike="noStrike" kern="1200" dirty="0">
                <a:solidFill>
                  <a:schemeClr val="tx1"/>
                </a:solidFill>
                <a:effectLst/>
                <a:latin typeface="+mn-lt"/>
                <a:ea typeface="+mn-ea"/>
                <a:cs typeface="+mn-cs"/>
              </a:rPr>
              <a:t>deber [71]; debo; debes; debe; lavar [1676] sacar [273]; limpiar [1713]; suelo [552]; basura [2479]; ropa [782]; organizar [1053]; aunque [131]; otro [35] / </a:t>
            </a:r>
            <a:r>
              <a:rPr lang="es-ES" sz="1200" b="0" i="0" kern="1200" dirty="0">
                <a:solidFill>
                  <a:schemeClr val="tx1"/>
                </a:solidFill>
                <a:effectLst/>
                <a:latin typeface="+mn-lt"/>
                <a:ea typeface="+mn-ea"/>
                <a:cs typeface="+mn-cs"/>
              </a:rPr>
              <a:t>Pre-</a:t>
            </a:r>
            <a:r>
              <a:rPr lang="es-ES" sz="1200" b="0" i="0" kern="1200" dirty="0" err="1">
                <a:solidFill>
                  <a:schemeClr val="tx1"/>
                </a:solidFill>
                <a:effectLst/>
                <a:latin typeface="+mn-lt"/>
                <a:ea typeface="+mn-ea"/>
                <a:cs typeface="+mn-cs"/>
              </a:rPr>
              <a:t>learn</a:t>
            </a:r>
            <a:r>
              <a:rPr lang="es-ES" sz="1200" b="0" i="0" kern="1200" dirty="0">
                <a:solidFill>
                  <a:schemeClr val="tx1"/>
                </a:solidFill>
                <a:effectLst/>
                <a:latin typeface="+mn-lt"/>
                <a:ea typeface="+mn-ea"/>
                <a:cs typeface="+mn-cs"/>
              </a:rPr>
              <a:t>: lunes [1370]; martes [3101]; miércoles [1816]; jueves [1650]; viernes [1259]; sábado [1179]; domingo [693] </a:t>
            </a:r>
            <a:endParaRPr lang="es-ES" sz="1200" b="0" i="0" u="none" strike="noStrike" kern="1200" dirty="0">
              <a:solidFill>
                <a:schemeClr val="tx1"/>
              </a:solidFill>
              <a:effectLst/>
              <a:latin typeface="+mn-lt"/>
              <a:ea typeface="+mn-ea"/>
              <a:cs typeface="+mn-cs"/>
            </a:endParaRPr>
          </a:p>
          <a:p>
            <a:r>
              <a:rPr lang="en-GB" b="1" dirty="0"/>
              <a:t>7.2.1.3 (revisit) </a:t>
            </a:r>
            <a:r>
              <a:rPr lang="es-ES" sz="1200" b="0" i="0" u="none" strike="noStrike" kern="1200" dirty="0">
                <a:solidFill>
                  <a:schemeClr val="tx1"/>
                </a:solidFill>
                <a:effectLst/>
                <a:latin typeface="+mn-lt"/>
                <a:ea typeface="+mn-ea"/>
                <a:cs typeface="+mn-cs"/>
              </a:rPr>
              <a:t>naturaleza [712]; árbol [748]; pájaro [1607]; río [496]; rojo [534]; amarillo [1381]; verde [812]; azul [811]; lugar [144]; sólo [95]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577827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a:t>
            </a:r>
          </a:p>
          <a:p>
            <a:endParaRPr lang="en-US" b="0" dirty="0"/>
          </a:p>
          <a:p>
            <a:r>
              <a:rPr lang="en-US" b="1" dirty="0"/>
              <a:t>Aim</a:t>
            </a:r>
            <a:r>
              <a:rPr lang="en-US" b="1"/>
              <a:t>: </a:t>
            </a:r>
            <a:r>
              <a:rPr lang="en-US" b="0" baseline="0"/>
              <a:t>to practise aural recognition of </a:t>
            </a:r>
            <a:r>
              <a:rPr lang="en-US" b="0" baseline="0" dirty="0"/>
              <a:t>the [z] SSC</a:t>
            </a:r>
          </a:p>
          <a:p>
            <a:endParaRPr lang="en-US" b="0" baseline="0" dirty="0"/>
          </a:p>
          <a:p>
            <a:r>
              <a:rPr lang="en-US" b="1" baseline="0" dirty="0"/>
              <a:t>Procedure:</a:t>
            </a:r>
          </a:p>
          <a:p>
            <a:pPr marL="228600" indent="-228600">
              <a:buAutoNum type="arabicPeriod"/>
            </a:pPr>
            <a:r>
              <a:rPr lang="en-US" b="0" baseline="0"/>
              <a:t>Click </a:t>
            </a:r>
            <a:r>
              <a:rPr lang="en-US" b="0" baseline="0" dirty="0"/>
              <a:t>the button to play the recording. Students tally the amount of times they hear the [z] SSC.</a:t>
            </a:r>
          </a:p>
          <a:p>
            <a:pPr marL="228600" indent="-228600">
              <a:buAutoNum type="arabicPeriod"/>
            </a:pPr>
            <a:r>
              <a:rPr lang="en-US" b="0" baseline="0" dirty="0"/>
              <a:t>The recording is played again and students write down the words that they hear that contain the [z] SSC.</a:t>
            </a:r>
          </a:p>
          <a:p>
            <a:pPr marL="228600" indent="-228600">
              <a:buAutoNum type="arabicPeriod"/>
            </a:pPr>
            <a:r>
              <a:rPr lang="en-US" b="0" baseline="0"/>
              <a:t>Ask the </a:t>
            </a:r>
            <a:r>
              <a:rPr lang="en-US" b="0" baseline="0" dirty="0"/>
              <a:t>students if the person speaking is </a:t>
            </a:r>
            <a:r>
              <a:rPr lang="en-US" b="0" baseline="0"/>
              <a:t>from mainland Spain </a:t>
            </a:r>
            <a:r>
              <a:rPr lang="en-US" b="0" baseline="0" dirty="0"/>
              <a:t>or Latin America / the Canaries, based on the pronunciation.</a:t>
            </a:r>
            <a:endParaRPr lang="en-US" b="0" dirty="0"/>
          </a:p>
          <a:p>
            <a:endParaRPr lang="en-US" dirty="0"/>
          </a:p>
          <a:p>
            <a:r>
              <a:rPr lang="en-US" b="1"/>
              <a:t>Transcript:</a:t>
            </a:r>
            <a:endParaRPr lang="en-US" b="1" dirty="0"/>
          </a:p>
          <a:p>
            <a:pPr marL="228600" indent="-228600">
              <a:buAutoNum type="arabicParenR"/>
            </a:pPr>
            <a:r>
              <a:rPr lang="en-US" dirty="0" err="1"/>
              <a:t>Pasa</a:t>
            </a:r>
            <a:r>
              <a:rPr lang="en-US" dirty="0"/>
              <a:t> </a:t>
            </a:r>
            <a:r>
              <a:rPr lang="en-US" dirty="0" err="1"/>
              <a:t>tiempo</a:t>
            </a:r>
            <a:r>
              <a:rPr lang="en-US" dirty="0"/>
              <a:t> </a:t>
            </a:r>
            <a:r>
              <a:rPr lang="en-US" dirty="0" err="1"/>
              <a:t>en</a:t>
            </a:r>
            <a:r>
              <a:rPr lang="en-US" dirty="0"/>
              <a:t> la </a:t>
            </a:r>
            <a:r>
              <a:rPr lang="en-US" dirty="0" err="1"/>
              <a:t>naturaleza</a:t>
            </a:r>
            <a:r>
              <a:rPr lang="en-US"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err="1"/>
              <a:t>En</a:t>
            </a:r>
            <a:r>
              <a:rPr lang="en-US" dirty="0"/>
              <a:t> la zona hay una plaza.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err="1"/>
              <a:t>Organizan</a:t>
            </a:r>
            <a:r>
              <a:rPr lang="en-US" dirty="0"/>
              <a:t> los </a:t>
            </a:r>
            <a:r>
              <a:rPr lang="en-US" dirty="0" err="1"/>
              <a:t>zapatos</a:t>
            </a:r>
            <a:r>
              <a:rPr lang="en-US" dirty="0"/>
              <a:t> a la </a:t>
            </a:r>
            <a:r>
              <a:rPr lang="en-US" dirty="0" err="1"/>
              <a:t>izquierda</a:t>
            </a:r>
            <a:r>
              <a:rPr lang="en-US" dirty="0"/>
              <a:t>.</a:t>
            </a:r>
          </a:p>
          <a:p>
            <a:pPr marL="228600" indent="-228600">
              <a:buAutoNum type="arabicParenR"/>
            </a:pPr>
            <a:r>
              <a:rPr lang="en-US" baseline="0" dirty="0"/>
              <a:t>Zara </a:t>
            </a:r>
            <a:r>
              <a:rPr lang="en-US" baseline="0" dirty="0" err="1"/>
              <a:t>compra</a:t>
            </a:r>
            <a:r>
              <a:rPr lang="en-US" baseline="0" dirty="0"/>
              <a:t> </a:t>
            </a:r>
            <a:r>
              <a:rPr lang="en-US" baseline="0" dirty="0" err="1"/>
              <a:t>diez</a:t>
            </a:r>
            <a:r>
              <a:rPr lang="en-US" baseline="0" dirty="0"/>
              <a:t> camisas.</a:t>
            </a:r>
          </a:p>
          <a:p>
            <a:pPr marL="228600" indent="-228600">
              <a:buAutoNum type="arabicParenR"/>
            </a:pPr>
            <a:r>
              <a:rPr lang="en-US" baseline="0" dirty="0"/>
              <a:t>La cabeza del </a:t>
            </a:r>
            <a:r>
              <a:rPr lang="en-US" baseline="0" dirty="0" err="1"/>
              <a:t>pájaro</a:t>
            </a:r>
            <a:r>
              <a:rPr lang="en-US" baseline="0" dirty="0"/>
              <a:t> es </a:t>
            </a:r>
            <a:r>
              <a:rPr lang="en-US" baseline="0" dirty="0" err="1"/>
              <a:t>azul</a:t>
            </a:r>
            <a:r>
              <a:rPr lang="en-US" baseline="0" dirty="0"/>
              <a:t>.</a:t>
            </a:r>
          </a:p>
          <a:p>
            <a:pPr marL="228600" indent="-228600">
              <a:buAutoNum type="arabicParenR"/>
            </a:pPr>
            <a:endParaRPr lang="en-US" baseline="0" dirty="0"/>
          </a:p>
          <a:p>
            <a:pPr marL="0" indent="0">
              <a:buNone/>
            </a:pPr>
            <a:r>
              <a:rPr lang="en-US" b="1" baseline="0" dirty="0"/>
              <a:t>Notes:</a:t>
            </a:r>
          </a:p>
          <a:p>
            <a:pPr marL="0" indent="0">
              <a:buNone/>
            </a:pPr>
            <a:r>
              <a:rPr lang="en-US" baseline="0" dirty="0"/>
              <a:t>The person speaking pronounces with ‘</a:t>
            </a:r>
            <a:r>
              <a:rPr lang="en-US" baseline="0" dirty="0" err="1"/>
              <a:t>distinción</a:t>
            </a:r>
            <a:r>
              <a:rPr lang="en-US" baseline="0" dirty="0"/>
              <a:t>’ in all sentences – “La persona </a:t>
            </a:r>
            <a:r>
              <a:rPr lang="en-US" baseline="0" dirty="0" err="1"/>
              <a:t>está</a:t>
            </a:r>
            <a:r>
              <a:rPr lang="en-US" baseline="0" dirty="0"/>
              <a:t> en </a:t>
            </a:r>
            <a:r>
              <a:rPr lang="en-US" baseline="0" dirty="0" err="1"/>
              <a:t>España</a:t>
            </a:r>
            <a:r>
              <a:rPr lang="en-US" baseline="0" dirty="0"/>
              <a:t>”.</a:t>
            </a:r>
          </a:p>
          <a:p>
            <a:pPr marL="0" indent="0">
              <a:buNone/>
            </a:pPr>
            <a:r>
              <a:rPr lang="en-US" dirty="0"/>
              <a:t>All vocabulary here has been seen by students either as source/cluster words</a:t>
            </a:r>
            <a:r>
              <a:rPr lang="en-US" baseline="0" dirty="0"/>
              <a:t> (as per lesson 1 in this sequence) or </a:t>
            </a:r>
            <a:r>
              <a:rPr lang="en-US" dirty="0"/>
              <a:t>in previous vocab sets.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322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3-4 minutes (slides 22-33)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briefly recap (in receptive mode)</a:t>
            </a:r>
            <a:r>
              <a:rPr lang="en-GB" baseline="0" dirty="0"/>
              <a:t> the </a:t>
            </a:r>
            <a:r>
              <a:rPr lang="en-GB" dirty="0"/>
              <a:t>vocabulary seen last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 new word will be in the middle on each slide. Students can chorally answer what the Spanish word is that translates the English word in the middle.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show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procedure is followed on the next 11 slides.</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41688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454991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4184536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070633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708296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047199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42759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89576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169501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76805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43913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438716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281113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4 minutes</a:t>
            </a:r>
          </a:p>
          <a:p>
            <a:endParaRPr lang="en-GB" b="0" baseline="0" dirty="0"/>
          </a:p>
          <a:p>
            <a:r>
              <a:rPr lang="en-GB" b="1" baseline="0" dirty="0"/>
              <a:t>Aim: </a:t>
            </a:r>
            <a:r>
              <a:rPr lang="en-GB" b="0" baseline="0" dirty="0"/>
              <a:t>short reading exercise differentiating between  s/he and they endings for ‘-</a:t>
            </a:r>
            <a:r>
              <a:rPr lang="en-GB" b="0" baseline="0" dirty="0" err="1"/>
              <a:t>ar</a:t>
            </a:r>
            <a:r>
              <a:rPr lang="en-GB" b="0" baseline="0" dirty="0"/>
              <a:t>’ verbs.</a:t>
            </a:r>
          </a:p>
          <a:p>
            <a:endParaRPr lang="en-GB" b="0" baseline="0" dirty="0"/>
          </a:p>
          <a:p>
            <a:r>
              <a:rPr lang="en-GB" b="1" baseline="0" dirty="0"/>
              <a:t>Procedure:</a:t>
            </a:r>
          </a:p>
          <a:p>
            <a:r>
              <a:rPr lang="en-GB" b="0" baseline="0"/>
              <a:t>1. </a:t>
            </a:r>
            <a:r>
              <a:rPr lang="en-GB"/>
              <a:t>The</a:t>
            </a:r>
            <a:r>
              <a:rPr lang="en-GB" baseline="0"/>
              <a:t> </a:t>
            </a:r>
            <a:r>
              <a:rPr lang="en-GB" baseline="0" dirty="0"/>
              <a:t>8 text fragments contain 4 x examples of the 3</a:t>
            </a:r>
            <a:r>
              <a:rPr lang="en-GB" baseline="30000" dirty="0"/>
              <a:t>rd</a:t>
            </a:r>
            <a:r>
              <a:rPr lang="en-GB" baseline="0" dirty="0"/>
              <a:t> person singular </a:t>
            </a:r>
            <a:r>
              <a:rPr lang="en-GB" baseline="0"/>
              <a:t>and plural, respectively.</a:t>
            </a:r>
            <a:endParaRPr lang="en-GB" baseline="0" dirty="0"/>
          </a:p>
          <a:p>
            <a:r>
              <a:rPr lang="en-GB" baseline="0" dirty="0"/>
              <a:t>2. Students need to identify which ones correspond to the ‘s/he’ and ‘they’ sentence starters and then translate the sentences.</a:t>
            </a:r>
          </a:p>
          <a:p>
            <a:r>
              <a:rPr lang="en-GB" baseline="0" dirty="0"/>
              <a:t>3</a:t>
            </a:r>
            <a:r>
              <a:rPr lang="en-GB" baseline="0"/>
              <a:t>. Click </a:t>
            </a:r>
            <a:r>
              <a:rPr lang="en-GB" baseline="0" dirty="0"/>
              <a:t>to show the answers.</a:t>
            </a:r>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770417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a:t>
            </a:r>
            <a:r>
              <a:rPr lang="en-GB" b="0" baseline="0" dirty="0"/>
              <a:t> minutes</a:t>
            </a:r>
          </a:p>
          <a:p>
            <a:endParaRPr lang="en-GB" b="0" baseline="0" dirty="0"/>
          </a:p>
          <a:p>
            <a:r>
              <a:rPr lang="en-GB" b="1" baseline="0" dirty="0"/>
              <a:t>Aim</a:t>
            </a:r>
            <a:r>
              <a:rPr lang="en-GB" b="1" baseline="0"/>
              <a:t>: </a:t>
            </a:r>
            <a:r>
              <a:rPr lang="en-GB" baseline="0"/>
              <a:t>to practise productive recall and aural recognition of </a:t>
            </a:r>
            <a:r>
              <a:rPr lang="en-GB" baseline="0" dirty="0"/>
              <a:t>–ar verbs in 3</a:t>
            </a:r>
            <a:r>
              <a:rPr lang="en-GB" baseline="30000" dirty="0"/>
              <a:t>rd</a:t>
            </a:r>
            <a:r>
              <a:rPr lang="en-GB" baseline="0" dirty="0"/>
              <a:t> person, singular and plural.</a:t>
            </a:r>
          </a:p>
          <a:p>
            <a:endParaRPr lang="en-GB" baseline="0" dirty="0"/>
          </a:p>
          <a:p>
            <a:r>
              <a:rPr lang="en-GB" b="1" baseline="0" dirty="0"/>
              <a:t>Procedure:</a:t>
            </a:r>
          </a:p>
          <a:p>
            <a:pPr marL="228600" indent="-228600">
              <a:buAutoNum type="arabicPeriod"/>
            </a:pPr>
            <a:r>
              <a:rPr lang="en-GB" b="0" baseline="0"/>
              <a:t>English prompts are first displayed in gaps in the text. Students look at these and see if they can recall the corresponding Spanish words. They write these down, along with the item number.</a:t>
            </a:r>
          </a:p>
          <a:p>
            <a:pPr marL="228600" indent="-228600">
              <a:buAutoNum type="arabicPeriod"/>
            </a:pPr>
            <a:r>
              <a:rPr lang="en-GB" b="0" baseline="0"/>
              <a:t>Then click </a:t>
            </a:r>
            <a:r>
              <a:rPr lang="en-GB" b="0" baseline="0" dirty="0"/>
              <a:t>on the speaker button to play the recording</a:t>
            </a:r>
            <a:r>
              <a:rPr lang="en-GB" b="0" baseline="0"/>
              <a:t>. This will allow students to listen and check answers, and where necessary, to listen and transcribe any words that they couldn’t recall for part 1. The recording can be paused as </a:t>
            </a:r>
            <a:r>
              <a:rPr lang="en-GB" b="0" baseline="0" dirty="0"/>
              <a:t>and where required to allow students time to fill in their answers.</a:t>
            </a:r>
          </a:p>
          <a:p>
            <a:pPr marL="228600" indent="-228600">
              <a:buAutoNum type="arabicPeriod"/>
            </a:pPr>
            <a:r>
              <a:rPr lang="en-GB" b="0" baseline="0" dirty="0"/>
              <a:t>Answers are shown on the next slide.</a:t>
            </a:r>
          </a:p>
          <a:p>
            <a:pPr marL="0" indent="0">
              <a:buNone/>
            </a:pPr>
            <a:endParaRPr lang="en-GB" b="0" baseline="0" dirty="0"/>
          </a:p>
          <a:p>
            <a:pPr marL="0" indent="0">
              <a:buNone/>
            </a:pPr>
            <a:r>
              <a:rPr lang="en-GB" b="1" baseline="0" dirty="0"/>
              <a:t>Notes:</a:t>
            </a:r>
          </a:p>
          <a:p>
            <a:r>
              <a:rPr lang="en-GB" baseline="0" dirty="0"/>
              <a:t>The text includes revisited vocabulary from Term 2.2 week 3.</a:t>
            </a:r>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1789657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Answer slide for the activity</a:t>
            </a:r>
          </a:p>
          <a:p>
            <a:endParaRPr lang="en-GB" b="1" baseline="0" dirty="0"/>
          </a:p>
          <a:p>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baseline="0" dirty="0" err="1">
                <a:solidFill>
                  <a:schemeClr val="tx1"/>
                </a:solidFill>
                <a:effectLst/>
                <a:latin typeface="+mn-lt"/>
                <a:ea typeface="+mn-ea"/>
                <a:cs typeface="+mn-cs"/>
              </a:rPr>
              <a:t>With</a:t>
            </a:r>
            <a:r>
              <a:rPr lang="es-ES" sz="1200" b="0" kern="1200" baseline="0" dirty="0">
                <a:solidFill>
                  <a:schemeClr val="tx1"/>
                </a:solidFill>
                <a:effectLst/>
                <a:latin typeface="+mn-lt"/>
                <a:ea typeface="+mn-ea"/>
                <a:cs typeface="+mn-cs"/>
              </a:rPr>
              <a:t> a </a:t>
            </a:r>
            <a:r>
              <a:rPr lang="es-ES" sz="1200" b="0" kern="1200" baseline="0" dirty="0" err="1">
                <a:solidFill>
                  <a:schemeClr val="tx1"/>
                </a:solidFill>
                <a:effectLst/>
                <a:latin typeface="+mn-lt"/>
                <a:ea typeface="+mn-ea"/>
                <a:cs typeface="+mn-cs"/>
              </a:rPr>
              <a:t>further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click</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read</a:t>
            </a:r>
            <a:r>
              <a:rPr lang="es-ES" sz="1200" b="0" kern="1200" baseline="0" dirty="0">
                <a:solidFill>
                  <a:schemeClr val="tx1"/>
                </a:solidFill>
                <a:effectLst/>
                <a:latin typeface="+mn-lt"/>
                <a:ea typeface="+mn-ea"/>
                <a:cs typeface="+mn-cs"/>
              </a:rPr>
              <a:t> a short </a:t>
            </a:r>
            <a:r>
              <a:rPr lang="es-ES" sz="1200" b="0" kern="1200" baseline="0" dirty="0" err="1">
                <a:solidFill>
                  <a:schemeClr val="tx1"/>
                </a:solidFill>
                <a:effectLst/>
                <a:latin typeface="+mn-lt"/>
                <a:ea typeface="+mn-ea"/>
                <a:cs typeface="+mn-cs"/>
              </a:rPr>
              <a:t>definition</a:t>
            </a:r>
            <a:r>
              <a:rPr lang="es-ES" sz="1200" b="0" kern="1200" baseline="0" dirty="0">
                <a:solidFill>
                  <a:schemeClr val="tx1"/>
                </a:solidFill>
                <a:effectLst/>
                <a:latin typeface="+mn-lt"/>
                <a:ea typeface="+mn-ea"/>
                <a:cs typeface="+mn-cs"/>
              </a:rPr>
              <a:t> of </a:t>
            </a:r>
            <a:r>
              <a:rPr lang="es-ES" sz="1200" b="0" kern="1200" baseline="0" dirty="0" err="1">
                <a:solidFill>
                  <a:schemeClr val="tx1"/>
                </a:solidFill>
                <a:effectLst/>
                <a:latin typeface="+mn-lt"/>
                <a:ea typeface="+mn-ea"/>
                <a:cs typeface="+mn-cs"/>
              </a:rPr>
              <a:t>what</a:t>
            </a:r>
            <a:r>
              <a:rPr lang="es-ES" sz="1200" b="0" kern="1200" baseline="0" dirty="0">
                <a:solidFill>
                  <a:schemeClr val="tx1"/>
                </a:solidFill>
                <a:effectLst/>
                <a:latin typeface="+mn-lt"/>
                <a:ea typeface="+mn-ea"/>
                <a:cs typeface="+mn-cs"/>
              </a:rPr>
              <a:t> flamenco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Spanish</a:t>
            </a:r>
            <a:r>
              <a:rPr lang="es-ES" sz="1200" b="0" kern="1200" baseline="0" dirty="0">
                <a:solidFill>
                  <a:schemeClr val="tx1"/>
                </a:solidFill>
                <a:effectLst/>
                <a:latin typeface="+mn-lt"/>
                <a:ea typeface="+mn-ea"/>
                <a:cs typeface="+mn-cs"/>
              </a:rPr>
              <a:t>.</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22803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r>
              <a:rPr lang="en-GB" b="1" baseline="0" dirty="0"/>
              <a:t> ACTIVITY</a:t>
            </a:r>
          </a:p>
          <a:p>
            <a:endParaRPr lang="en-GB" b="1" baseline="0" dirty="0"/>
          </a:p>
          <a:p>
            <a:r>
              <a:rPr lang="en-GB" b="1" baseline="0" dirty="0"/>
              <a:t>Timing: </a:t>
            </a:r>
            <a:r>
              <a:rPr lang="en-GB" b="0" baseline="0" dirty="0"/>
              <a:t>5 minutes</a:t>
            </a:r>
          </a:p>
          <a:p>
            <a:endParaRPr lang="en-GB" b="0" baseline="0" dirty="0"/>
          </a:p>
          <a:p>
            <a:r>
              <a:rPr lang="en-GB" b="1" baseline="0" dirty="0"/>
              <a:t>Aim</a:t>
            </a:r>
            <a:r>
              <a:rPr lang="en-GB" b="0" baseline="0" dirty="0"/>
              <a:t>: reading comprehension exercise on the previous activity.</a:t>
            </a:r>
          </a:p>
          <a:p>
            <a:endParaRPr lang="en-GB" b="0" baseline="0" dirty="0"/>
          </a:p>
          <a:p>
            <a:r>
              <a:rPr lang="en-GB" b="1" baseline="0" dirty="0"/>
              <a:t>Procedure:</a:t>
            </a:r>
            <a:endParaRPr lang="en-GB" b="0" baseline="0" dirty="0"/>
          </a:p>
          <a:p>
            <a:pPr marL="228600" indent="-228600">
              <a:buAutoNum type="arabicPeriod"/>
            </a:pPr>
            <a:r>
              <a:rPr lang="en-GB" b="0" baseline="0" dirty="0"/>
              <a:t>Students read the sentences based on the last exercise and write true or false. Teachers may need to ask students to copy down the questions before going back a slide for students to re-read the text.</a:t>
            </a:r>
          </a:p>
          <a:p>
            <a:pPr marL="228600" indent="-228600">
              <a:buAutoNum type="arabicPeriod"/>
            </a:pPr>
            <a:r>
              <a:rPr lang="en-GB" b="0" baseline="0" dirty="0"/>
              <a:t>Teachers click to go through the answers on the next slide.</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1437836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OPTIONAL</a:t>
            </a:r>
            <a:r>
              <a:rPr lang="en-GB" b="1" baseline="0"/>
              <a:t> ACTIVITY - A</a:t>
            </a:r>
            <a:r>
              <a:rPr lang="en-GB" b="1"/>
              <a:t>NSWERS</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522584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12 minutes</a:t>
            </a:r>
          </a:p>
          <a:p>
            <a:endParaRPr lang="en-GB" b="0" baseline="0" dirty="0"/>
          </a:p>
          <a:p>
            <a:r>
              <a:rPr lang="en-GB" b="1" baseline="0" dirty="0"/>
              <a:t>Aim</a:t>
            </a:r>
            <a:r>
              <a:rPr lang="en-GB" b="1" baseline="0"/>
              <a:t>: </a:t>
            </a:r>
            <a:r>
              <a:rPr lang="en-GB" baseline="0"/>
              <a:t>to </a:t>
            </a:r>
            <a:r>
              <a:rPr lang="en-GB" baseline="0" dirty="0"/>
              <a:t>practise writing an email in a realistic situation, using –ar verb in 3</a:t>
            </a:r>
            <a:r>
              <a:rPr lang="en-GB" baseline="30000" dirty="0"/>
              <a:t>rd</a:t>
            </a:r>
            <a:r>
              <a:rPr lang="en-GB" baseline="0" dirty="0"/>
              <a:t> person, both singular and plural. </a:t>
            </a:r>
          </a:p>
          <a:p>
            <a:endParaRPr lang="en-GB" baseline="0" dirty="0"/>
          </a:p>
          <a:p>
            <a:r>
              <a:rPr lang="en-GB" b="1" baseline="0" dirty="0"/>
              <a:t>Procedure options:</a:t>
            </a:r>
          </a:p>
          <a:p>
            <a:r>
              <a:rPr lang="en-GB" baseline="0" dirty="0"/>
              <a:t>Teachers may want to differentiate this task for their classes, by:</a:t>
            </a:r>
            <a:br>
              <a:rPr lang="en-GB" baseline="0" dirty="0"/>
            </a:br>
            <a:r>
              <a:rPr lang="en-GB" baseline="0" dirty="0"/>
              <a:t>1] working on the translation ‘whole class’ by taking the presentation out of presentation mode and eliciting suggestions from students, prompting their thinking and guiding where necessary, typing up the translation on the slide in ‘real time’ as the task proceeds.</a:t>
            </a:r>
            <a:br>
              <a:rPr lang="en-GB" baseline="0" dirty="0"/>
            </a:br>
            <a:r>
              <a:rPr lang="en-GB" baseline="0" dirty="0"/>
              <a:t>2] eliciting some/all of the vocabulary first and writing it up</a:t>
            </a:r>
            <a:br>
              <a:rPr lang="en-GB" baseline="0" dirty="0"/>
            </a:br>
            <a:r>
              <a:rPr lang="en-GB" baseline="0" dirty="0"/>
              <a:t>3] pairing students (more/less able) to work together on the task</a:t>
            </a:r>
            <a:br>
              <a:rPr lang="en-GB" baseline="0" dirty="0"/>
            </a:br>
            <a:r>
              <a:rPr lang="en-GB" baseline="0" dirty="0"/>
              <a:t>4] adapting the task to be a jigsaw translation (i.e. providing some of the English with gaps and a 2</a:t>
            </a:r>
            <a:r>
              <a:rPr lang="en-GB" baseline="30000" dirty="0"/>
              <a:t>nd</a:t>
            </a:r>
            <a:r>
              <a:rPr lang="en-GB" baseline="0" dirty="0"/>
              <a:t> parallel version of the text with the gapped words in Spanish and the English from version 1 as gaps).  Students have to complete both versions, working between the two to work out what is missing/needed.</a:t>
            </a:r>
            <a:br>
              <a:rPr lang="en-GB" baseline="0" dirty="0"/>
            </a:br>
            <a:r>
              <a:rPr lang="en-GB" baseline="0" dirty="0"/>
              <a:t>5] providing a </a:t>
            </a:r>
            <a:r>
              <a:rPr lang="en-GB" baseline="0" dirty="0" err="1"/>
              <a:t>scaffolded</a:t>
            </a:r>
            <a:r>
              <a:rPr lang="en-GB" baseline="0" dirty="0"/>
              <a:t> version of the Spanish (e.g. with the first letter of each word given) plus the English text in full.</a:t>
            </a:r>
          </a:p>
          <a:p>
            <a:r>
              <a:rPr lang="en-GB" baseline="0"/>
              <a:t>6] Slide </a:t>
            </a:r>
            <a:r>
              <a:rPr lang="en-GB" baseline="0" dirty="0"/>
              <a:t>40 shows a final Spanish version of the email.</a:t>
            </a:r>
          </a:p>
          <a:p>
            <a:endParaRPr lang="en-GB" baseline="0" dirty="0"/>
          </a:p>
          <a:p>
            <a:r>
              <a:rPr lang="en-GB" baseline="0" dirty="0"/>
              <a:t>All the vocabulary used has been previously taught.  </a:t>
            </a:r>
            <a:br>
              <a:rPr lang="en-GB" baseline="0" dirty="0"/>
            </a:br>
            <a:r>
              <a:rPr lang="en-GB" baseline="0" dirty="0"/>
              <a:t>The verb ‘</a:t>
            </a:r>
            <a:r>
              <a:rPr lang="en-GB" baseline="0" dirty="0" err="1"/>
              <a:t>vivir</a:t>
            </a:r>
            <a:r>
              <a:rPr lang="en-GB" baseline="0" dirty="0"/>
              <a:t>’ has been glossed as it has not been part of a learnt vocabulary set, but is a cluster word.</a:t>
            </a: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13115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988440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4</a:t>
            </a:r>
            <a:r>
              <a:rPr lang="en-GB" sz="1200" b="0" kern="1200" baseline="0" dirty="0">
                <a:solidFill>
                  <a:schemeClr val="tx1"/>
                </a:solidFill>
                <a:effectLst/>
                <a:latin typeface="+mn-lt"/>
                <a:ea typeface="+mn-ea"/>
                <a:cs typeface="+mn-cs"/>
              </a:rPr>
              <a:t> minutes</a:t>
            </a: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a:t>
            </a:r>
            <a:r>
              <a:rPr lang="en-GB" sz="1200" b="1" kern="1200" baseline="0">
                <a:solidFill>
                  <a:schemeClr val="tx1"/>
                </a:solidFill>
                <a:effectLst/>
                <a:latin typeface="+mn-lt"/>
                <a:ea typeface="+mn-ea"/>
                <a:cs typeface="+mn-cs"/>
              </a:rPr>
              <a:t>: </a:t>
            </a:r>
            <a:r>
              <a:rPr lang="en-GB" sz="1200" b="0" kern="1200" baseline="0">
                <a:solidFill>
                  <a:schemeClr val="tx1"/>
                </a:solidFill>
                <a:effectLst/>
                <a:latin typeface="+mn-lt"/>
                <a:ea typeface="+mn-ea"/>
                <a:cs typeface="+mn-cs"/>
              </a:rPr>
              <a:t>continuation </a:t>
            </a:r>
            <a:r>
              <a:rPr lang="en-GB" sz="1200" b="0" kern="1200" baseline="0" dirty="0">
                <a:solidFill>
                  <a:schemeClr val="tx1"/>
                </a:solidFill>
                <a:effectLst/>
                <a:latin typeface="+mn-lt"/>
                <a:ea typeface="+mn-ea"/>
                <a:cs typeface="+mn-cs"/>
              </a:rPr>
              <a:t>of the previous activity, focusing on pronunciation and translation</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 a final interactive activity, students can be asked to do a read aloud of their finished emails in pairs – with one student translating into English, sentence by sentence orally (like an interpreting task).</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the end the partner who read aloud in Spanish rates his/her partner (</a:t>
            </a:r>
            <a:r>
              <a:rPr lang="en-GB" sz="1200" kern="1200" dirty="0" err="1">
                <a:solidFill>
                  <a:schemeClr val="tx1"/>
                </a:solidFill>
                <a:effectLst/>
                <a:latin typeface="+mn-lt"/>
                <a:ea typeface="+mn-ea"/>
                <a:cs typeface="+mn-cs"/>
              </a:rPr>
              <a:t>verde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amarillo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rojo</a:t>
            </a:r>
            <a:r>
              <a:rPr lang="en-GB" sz="1200" kern="1200" dirty="0">
                <a:solidFill>
                  <a:schemeClr val="tx1"/>
                </a:solidFill>
                <a:effectLst/>
                <a:latin typeface="+mn-lt"/>
                <a:ea typeface="+mn-ea"/>
                <a:cs typeface="+mn-cs"/>
              </a:rPr>
              <a:t>) like a traffic light for his/her English translation’s accuracy, and the English translating partner does the same traffic light rating of his/her partner’s accuracy of pronunciation. Teachers can elicit the name of the colours before doing this activity,</a:t>
            </a:r>
            <a:r>
              <a:rPr lang="en-GB" sz="1200" kern="1200" baseline="0" dirty="0">
                <a:solidFill>
                  <a:schemeClr val="tx1"/>
                </a:solidFill>
                <a:effectLst/>
                <a:latin typeface="+mn-lt"/>
                <a:ea typeface="+mn-ea"/>
                <a:cs typeface="+mn-cs"/>
              </a:rPr>
              <a:t> as they were revisited for this week, too.</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3. Then students swap roles.</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1450511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826675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mn-lt"/>
              </a:rPr>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mn-lt"/>
                <a:cs typeface="Arial"/>
                <a:sym typeface="Arial"/>
              </a:rPr>
              <a:t>Students will progress through the game at their own rate; teachers should use the teacher interface to check progress. This will help to inform future lesson planning. </a:t>
            </a:r>
          </a:p>
          <a:p>
            <a:endParaRPr lang="en-US" sz="1200" b="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mn-lt"/>
                <a:ea typeface="Calibri"/>
                <a:cs typeface="Calibri"/>
                <a:sym typeface="Calibri"/>
              </a:rPr>
              <a:t>Homework</a:t>
            </a:r>
            <a:br>
              <a:rPr lang="en-GB" sz="1200" b="1" i="0" dirty="0">
                <a:latin typeface="+mn-lt"/>
                <a:ea typeface="Calibri"/>
                <a:cs typeface="Calibri"/>
                <a:sym typeface="Calibri"/>
              </a:rPr>
            </a:br>
            <a:r>
              <a:rPr lang="en-GB" sz="1200" b="1" i="0" dirty="0">
                <a:latin typeface="+mn-lt"/>
                <a:ea typeface="Calibri"/>
                <a:cs typeface="Calibri"/>
                <a:sym typeface="Calibri"/>
              </a:rPr>
              <a:t>Note: </a:t>
            </a:r>
            <a:r>
              <a:rPr lang="en-GB" sz="1200" b="0" i="1" dirty="0">
                <a:latin typeface="+mn-lt"/>
                <a:ea typeface="Calibri"/>
                <a:cs typeface="Calibri"/>
                <a:sym typeface="Calibri"/>
              </a:rPr>
              <a:t>As there</a:t>
            </a:r>
            <a:r>
              <a:rPr lang="en-GB" sz="1200" b="0" i="1" baseline="0" dirty="0">
                <a:latin typeface="+mn-lt"/>
                <a:ea typeface="Calibri"/>
                <a:cs typeface="Calibri"/>
                <a:sym typeface="Calibri"/>
              </a:rPr>
              <a:t> is no new vocabulary for this week, s</a:t>
            </a:r>
            <a:r>
              <a:rPr lang="en-GB" sz="1200" b="0" i="1" dirty="0">
                <a:latin typeface="+mn-lt"/>
                <a:ea typeface="Calibri"/>
                <a:cs typeface="Calibri"/>
                <a:sym typeface="Calibri"/>
              </a:rPr>
              <a:t>tudents</a:t>
            </a:r>
            <a:r>
              <a:rPr lang="en-GB" sz="1200" b="0" i="1" baseline="0" dirty="0">
                <a:latin typeface="+mn-lt"/>
                <a:ea typeface="Calibri"/>
                <a:cs typeface="Calibri"/>
                <a:sym typeface="Calibri"/>
              </a:rPr>
              <a:t> might work on the written translation at home, if lesson time is short</a:t>
            </a:r>
            <a:r>
              <a:rPr lang="en-GB" sz="1200" b="0" i="1" baseline="0">
                <a:latin typeface="+mn-lt"/>
                <a:ea typeface="Calibri"/>
                <a:cs typeface="Calibri"/>
                <a:sym typeface="Calibri"/>
              </a:rPr>
              <a:t>. </a:t>
            </a:r>
            <a:endParaRPr lang="en-GB" sz="1200" b="0" i="1"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737444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1292196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267038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285094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1 minute</a:t>
            </a:r>
          </a:p>
          <a:p>
            <a:endParaRPr lang="en-GB" b="0" baseline="0" dirty="0"/>
          </a:p>
          <a:p>
            <a:r>
              <a:rPr lang="en-GB" b="1" baseline="0" dirty="0"/>
              <a:t>Aim: </a:t>
            </a:r>
            <a:r>
              <a:rPr lang="en-GB" b="0" baseline="0" dirty="0"/>
              <a:t>to recap pronunciation of ‘z’ in mainland Spain and Canaries/Latin America.</a:t>
            </a:r>
          </a:p>
          <a:p>
            <a:endParaRPr lang="en-GB" b="0" baseline="0" dirty="0"/>
          </a:p>
          <a:p>
            <a:r>
              <a:rPr lang="en-GB" b="1" baseline="0" dirty="0"/>
              <a:t>Procedure</a:t>
            </a:r>
            <a:endParaRPr lang="en-GB" b="1" dirty="0"/>
          </a:p>
          <a:p>
            <a:r>
              <a:rPr lang="en-GB" dirty="0"/>
              <a:t>1. Click</a:t>
            </a:r>
            <a:r>
              <a:rPr lang="en-GB" baseline="0" dirty="0"/>
              <a:t> on the blue number to hear the word.</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2482841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8 minutes</a:t>
            </a:r>
          </a:p>
          <a:p>
            <a:endParaRPr lang="en-GB" b="0" baseline="0" dirty="0"/>
          </a:p>
          <a:p>
            <a:r>
              <a:rPr lang="en-GB" b="1" baseline="0" dirty="0"/>
              <a:t>Aim: </a:t>
            </a:r>
            <a:r>
              <a:rPr lang="en-GB" b="0" baseline="0" dirty="0"/>
              <a:t>listening activity to distinguish between the different pronunciation of ‘z’ and then a transcription / translation exercise using this week’s vocabulary sets</a:t>
            </a:r>
          </a:p>
          <a:p>
            <a:endParaRPr lang="en-GB" b="0" baseline="0" dirty="0"/>
          </a:p>
          <a:p>
            <a:r>
              <a:rPr lang="en-GB" b="1" baseline="0" dirty="0"/>
              <a:t>Procedure:</a:t>
            </a:r>
          </a:p>
          <a:p>
            <a:pPr marL="228600" indent="-228600">
              <a:buAutoNum type="arabicPeriod"/>
            </a:pPr>
            <a:r>
              <a:rPr lang="en-GB" b="0" baseline="0" dirty="0"/>
              <a:t>Students write 1-6 or copy the grid into their exercise books. They could also have mini whiteboards and write ‘</a:t>
            </a:r>
            <a:r>
              <a:rPr lang="en-GB" b="0" baseline="0" dirty="0" err="1"/>
              <a:t>España</a:t>
            </a:r>
            <a:r>
              <a:rPr lang="en-GB" b="0" baseline="0" dirty="0"/>
              <a:t>’ on one side and ‘</a:t>
            </a:r>
            <a:r>
              <a:rPr lang="en-GB" b="0" baseline="0" dirty="0" err="1"/>
              <a:t>Latinoamérica</a:t>
            </a:r>
            <a:r>
              <a:rPr lang="en-GB" b="0" baseline="0" dirty="0"/>
              <a:t> / Canarias’ on the other.</a:t>
            </a:r>
          </a:p>
          <a:p>
            <a:pPr marL="228600" indent="-228600">
              <a:buAutoNum type="arabicPeriod"/>
            </a:pPr>
            <a:r>
              <a:rPr lang="en-GB" b="0" baseline="0"/>
              <a:t>Click </a:t>
            </a:r>
            <a:r>
              <a:rPr lang="en-GB" b="0" baseline="0" dirty="0"/>
              <a:t>the number button to play the recording. Students either tick the correct column or show the correct side of their whiteboard to give their answers. The answers are shown one by one by clicking.</a:t>
            </a:r>
          </a:p>
          <a:p>
            <a:pPr marL="228600" indent="-228600">
              <a:buAutoNum type="arabicPeriod"/>
            </a:pPr>
            <a:r>
              <a:rPr lang="en-GB" b="0" baseline="0" dirty="0"/>
              <a:t>In the second part of the activity students transcribe the sentence on the recording, and then translate it. The recording may need to be played several times here.</a:t>
            </a:r>
          </a:p>
          <a:p>
            <a:pPr marL="228600" indent="-228600">
              <a:buAutoNum type="arabicPeriod"/>
            </a:pPr>
            <a:r>
              <a:rPr lang="en-GB" b="0" baseline="0" dirty="0"/>
              <a:t>When the students are finished</a:t>
            </a:r>
            <a:r>
              <a:rPr lang="en-GB" b="0" baseline="0"/>
              <a:t>, click </a:t>
            </a:r>
            <a:r>
              <a:rPr lang="en-GB" b="0" baseline="0" dirty="0"/>
              <a:t>to show the answers one by one.</a:t>
            </a:r>
            <a:endParaRPr lang="en-GB" b="0" dirty="0"/>
          </a:p>
          <a:p>
            <a:endParaRPr lang="en-GB" b="1" dirty="0"/>
          </a:p>
          <a:p>
            <a:r>
              <a:rPr lang="en-GB" b="1" dirty="0"/>
              <a:t>Transcript:</a:t>
            </a:r>
            <a:r>
              <a:rPr lang="en-GB" b="1" baseline="0" dirty="0"/>
              <a:t> </a:t>
            </a:r>
          </a:p>
          <a:p>
            <a:pPr marL="228600" indent="-228600">
              <a:buAutoNum type="arabicPeriod"/>
            </a:pPr>
            <a:r>
              <a:rPr lang="en-GB"/>
              <a:t>Hay </a:t>
            </a:r>
            <a:r>
              <a:rPr lang="en-GB" dirty="0" err="1"/>
              <a:t>pájaros</a:t>
            </a:r>
            <a:r>
              <a:rPr lang="en-GB" dirty="0"/>
              <a:t> </a:t>
            </a:r>
            <a:r>
              <a:rPr lang="en-GB" dirty="0" err="1"/>
              <a:t>azules</a:t>
            </a:r>
            <a:r>
              <a:rPr lang="en-GB" dirty="0"/>
              <a:t> </a:t>
            </a:r>
            <a:r>
              <a:rPr lang="en-GB" dirty="0" err="1"/>
              <a:t>en</a:t>
            </a:r>
            <a:r>
              <a:rPr lang="en-GB" dirty="0"/>
              <a:t> los </a:t>
            </a:r>
            <a:r>
              <a:rPr lang="en-GB" dirty="0" err="1"/>
              <a:t>árboles</a:t>
            </a:r>
            <a:r>
              <a:rPr lang="en-GB" dirty="0"/>
              <a:t> de </a:t>
            </a:r>
            <a:r>
              <a:rPr lang="en-GB"/>
              <a:t>la zona</a:t>
            </a:r>
            <a:r>
              <a:rPr lang="en-GB" baseline="0"/>
              <a:t> </a:t>
            </a:r>
            <a:endParaRPr lang="en-GB" baseline="0" dirty="0"/>
          </a:p>
          <a:p>
            <a:pPr marL="228600" indent="-228600">
              <a:buAutoNum type="arabicPeriod"/>
            </a:pPr>
            <a:r>
              <a:rPr lang="en-GB" baseline="0" dirty="0" err="1"/>
              <a:t>Debo</a:t>
            </a:r>
            <a:r>
              <a:rPr lang="en-GB" baseline="0" dirty="0"/>
              <a:t> </a:t>
            </a:r>
            <a:r>
              <a:rPr lang="en-GB" baseline="0" dirty="0" err="1"/>
              <a:t>organizar</a:t>
            </a:r>
            <a:r>
              <a:rPr lang="en-GB" baseline="0" dirty="0"/>
              <a:t> </a:t>
            </a:r>
            <a:r>
              <a:rPr lang="en-GB" baseline="0"/>
              <a:t>los zapatos </a:t>
            </a:r>
            <a:endParaRPr lang="en-GB" baseline="0" dirty="0"/>
          </a:p>
          <a:p>
            <a:pPr marL="228600" indent="-228600">
              <a:buAutoNum type="arabicPeriod"/>
            </a:pPr>
            <a:r>
              <a:rPr lang="en-GB" baseline="0" dirty="0"/>
              <a:t>La plaza </a:t>
            </a:r>
            <a:r>
              <a:rPr lang="en-GB" baseline="0" dirty="0" err="1"/>
              <a:t>está</a:t>
            </a:r>
            <a:r>
              <a:rPr lang="en-GB" baseline="0" dirty="0"/>
              <a:t> a </a:t>
            </a:r>
            <a:r>
              <a:rPr lang="en-GB" baseline="0"/>
              <a:t>la izquierda</a:t>
            </a:r>
            <a:endParaRPr lang="en-GB" baseline="0" dirty="0"/>
          </a:p>
          <a:p>
            <a:pPr marL="228600" indent="-228600">
              <a:buAutoNum type="arabicPeriod"/>
            </a:pPr>
            <a:r>
              <a:rPr lang="en-GB" baseline="0" dirty="0" err="1"/>
              <a:t>Debes</a:t>
            </a:r>
            <a:r>
              <a:rPr lang="en-GB" baseline="0" dirty="0"/>
              <a:t> </a:t>
            </a:r>
            <a:r>
              <a:rPr lang="en-GB" baseline="0" dirty="0" err="1"/>
              <a:t>empezar</a:t>
            </a:r>
            <a:r>
              <a:rPr lang="en-GB" baseline="0" dirty="0"/>
              <a:t> un </a:t>
            </a:r>
            <a:r>
              <a:rPr lang="en-GB" baseline="0" dirty="0" err="1"/>
              <a:t>dibujo</a:t>
            </a:r>
            <a:r>
              <a:rPr lang="en-GB" baseline="0" dirty="0"/>
              <a:t> de </a:t>
            </a:r>
            <a:r>
              <a:rPr lang="en-GB" baseline="0"/>
              <a:t>la naturaleza</a:t>
            </a:r>
            <a:endParaRPr lang="en-GB" baseline="0" dirty="0"/>
          </a:p>
          <a:p>
            <a:pPr marL="228600" indent="-228600">
              <a:buAutoNum type="arabicPeriod"/>
            </a:pPr>
            <a:r>
              <a:rPr lang="en-GB" baseline="0" dirty="0"/>
              <a:t>Tiene </a:t>
            </a:r>
            <a:r>
              <a:rPr lang="en-GB" baseline="0" dirty="0" err="1"/>
              <a:t>diez</a:t>
            </a:r>
            <a:r>
              <a:rPr lang="en-GB" baseline="0" dirty="0"/>
              <a:t> ideas en </a:t>
            </a:r>
            <a:r>
              <a:rPr lang="en-GB" baseline="0"/>
              <a:t>la cabeza</a:t>
            </a:r>
            <a:endParaRPr lang="en-GB" baseline="0" dirty="0"/>
          </a:p>
          <a:p>
            <a:pPr marL="228600" indent="-228600">
              <a:buAutoNum type="arabicPeriod"/>
            </a:pPr>
            <a:endParaRPr lang="en-GB" baseline="0" dirty="0"/>
          </a:p>
          <a:p>
            <a:pPr marL="0" indent="0">
              <a:buNone/>
            </a:pPr>
            <a:r>
              <a:rPr lang="en-GB" b="1" baseline="0" dirty="0"/>
              <a:t>Notes:</a:t>
            </a:r>
          </a:p>
          <a:p>
            <a:r>
              <a:rPr lang="en-GB" baseline="0" dirty="0"/>
              <a:t>All of the phonics source and cluster words have been used, here, plus some of the vocabulary to be revisited this week has been used:</a:t>
            </a:r>
            <a:br>
              <a:rPr lang="en-GB" baseline="0" dirty="0"/>
            </a:br>
            <a:r>
              <a:rPr lang="en-GB" baseline="0" dirty="0"/>
              <a:t>T2.2 Week 3:</a:t>
            </a:r>
            <a:br>
              <a:rPr lang="en-GB" baseline="0" dirty="0"/>
            </a:br>
            <a:r>
              <a:rPr lang="es-ES" sz="1200" kern="1200" dirty="0">
                <a:solidFill>
                  <a:schemeClr val="tx1"/>
                </a:solidFill>
                <a:effectLst/>
                <a:latin typeface="+mn-lt"/>
                <a:ea typeface="+mn-ea"/>
                <a:cs typeface="+mn-cs"/>
              </a:rPr>
              <a:t>deber [71]; </a:t>
            </a:r>
            <a:r>
              <a:rPr lang="es-ES" sz="1200" b="0" kern="1200" dirty="0">
                <a:solidFill>
                  <a:schemeClr val="tx1"/>
                </a:solidFill>
                <a:effectLst/>
                <a:latin typeface="+mn-lt"/>
                <a:ea typeface="+mn-ea"/>
                <a:cs typeface="+mn-cs"/>
              </a:rPr>
              <a:t>debo; debes; organizar</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[1053]</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T2.1 </a:t>
            </a:r>
            <a:r>
              <a:rPr lang="es-ES" sz="1200" kern="1200" dirty="0" err="1">
                <a:solidFill>
                  <a:schemeClr val="tx1"/>
                </a:solidFill>
                <a:effectLst/>
                <a:latin typeface="+mn-lt"/>
                <a:ea typeface="+mn-ea"/>
                <a:cs typeface="+mn-cs"/>
              </a:rPr>
              <a:t>Week</a:t>
            </a:r>
            <a:r>
              <a:rPr lang="es-ES" sz="1200" kern="1200" dirty="0">
                <a:solidFill>
                  <a:schemeClr val="tx1"/>
                </a:solidFill>
                <a:effectLst/>
                <a:latin typeface="+mn-lt"/>
                <a:ea typeface="+mn-ea"/>
                <a:cs typeface="+mn-cs"/>
              </a:rPr>
              <a:t> 3: </a:t>
            </a:r>
            <a:br>
              <a:rPr lang="es-ES" sz="1200" kern="1200" dirty="0">
                <a:solidFill>
                  <a:schemeClr val="tx1"/>
                </a:solidFill>
                <a:effectLst/>
                <a:latin typeface="+mn-lt"/>
                <a:ea typeface="+mn-ea"/>
                <a:cs typeface="+mn-cs"/>
              </a:rPr>
            </a:br>
            <a:r>
              <a:rPr lang="es-ES" sz="1200" b="0" kern="1200" dirty="0">
                <a:solidFill>
                  <a:schemeClr val="tx1"/>
                </a:solidFill>
                <a:effectLst/>
                <a:latin typeface="+mn-lt"/>
                <a:ea typeface="+mn-ea"/>
                <a:cs typeface="+mn-cs"/>
              </a:rPr>
              <a:t>naturaleza [712]; pájaro [1607]; azul [811]; árbol [748]</a:t>
            </a:r>
            <a:endParaRPr lang="x-none" b="0" dirty="0">
              <a:effectLst/>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77641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16058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2060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38363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1081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031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16404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110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0657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62504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7593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565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23914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3739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68387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1647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757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3173885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88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17020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0546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0886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2704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0908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69929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image" Target="../media/image10.png"/><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5.tiff"/><Relationship Id="rId4"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5.tiff"/><Relationship Id="rId4" Type="http://schemas.openxmlformats.org/officeDocument/2006/relationships/image" Target="../media/image14.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quizlet.com/gb/459420421/y7-spanish-term-21-week-4-flash-cards/"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hyperlink" Target="https://quizlet.com/gb/491215035/y7-spanish-term-22-week-4-flash-card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9.png"/><Relationship Id="rId7" Type="http://schemas.openxmlformats.org/officeDocument/2006/relationships/audio" Target="../media/audio13.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176185" cy="879475"/>
          </a:xfrm>
        </p:spPr>
        <p:txBody>
          <a:bodyPr>
            <a:normAutofit/>
          </a:bodyPr>
          <a:lstStyle/>
          <a:p>
            <a:pPr algn="l"/>
            <a:r>
              <a:rPr lang="en-GB" sz="4000" b="1" dirty="0">
                <a:solidFill>
                  <a:prstClr val="white"/>
                </a:solidFill>
              </a:rPr>
              <a:t>Describing activities (Travel)</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32469"/>
            <a:ext cx="8455195" cy="567626"/>
          </a:xfrm>
        </p:spPr>
        <p:txBody>
          <a:bodyPr>
            <a:noAutofit/>
          </a:bodyPr>
          <a:lstStyle/>
          <a:p>
            <a:pPr lvl="0" algn="l" defTabSz="742950">
              <a:spcBef>
                <a:spcPts val="813"/>
              </a:spcBef>
            </a:pPr>
            <a:r>
              <a:rPr lang="en-GB" sz="2600" dirty="0">
                <a:solidFill>
                  <a:prstClr val="white"/>
                </a:solidFill>
              </a:rPr>
              <a:t>Present tense –</a:t>
            </a:r>
            <a:r>
              <a:rPr lang="en-GB" sz="2600" dirty="0" err="1">
                <a:solidFill>
                  <a:prstClr val="white"/>
                </a:solidFill>
              </a:rPr>
              <a:t>ar</a:t>
            </a:r>
            <a:r>
              <a:rPr lang="en-GB" sz="2600" dirty="0">
                <a:solidFill>
                  <a:prstClr val="white"/>
                </a:solidFill>
              </a:rPr>
              <a:t> verbs: 3</a:t>
            </a:r>
            <a:r>
              <a:rPr lang="en-GB" sz="2600" baseline="30000" dirty="0">
                <a:solidFill>
                  <a:prstClr val="white"/>
                </a:solidFill>
              </a:rPr>
              <a:t>rd</a:t>
            </a:r>
            <a:r>
              <a:rPr lang="en-GB" sz="2600" dirty="0">
                <a:solidFill>
                  <a:prstClr val="white"/>
                </a:solidFill>
              </a:rPr>
              <a:t> person plural (-an)</a:t>
            </a:r>
            <a:endParaRPr lang="en-US" sz="26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8" y="3600500"/>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 [z] [revisited]</a:t>
            </a:r>
          </a:p>
          <a:p>
            <a:endParaRPr lang="en-US" sz="26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1 - Lesson 49</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19/07/22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80253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5991" y="-145182"/>
            <a:ext cx="6484584" cy="1325563"/>
          </a:xfrm>
        </p:spPr>
        <p:txBody>
          <a:bodyPr>
            <a:normAutofit/>
          </a:bodyPr>
          <a:lstStyle/>
          <a:p>
            <a:pPr algn="ctr"/>
            <a:r>
              <a:rPr lang="es-ES" sz="3600" b="1" dirty="0">
                <a:solidFill>
                  <a:schemeClr val="accent1">
                    <a:lumMod val="50000"/>
                  </a:schemeClr>
                </a:solidFill>
              </a:rPr>
              <a:t>Vocabulario</a:t>
            </a:r>
          </a:p>
        </p:txBody>
      </p:sp>
      <p:graphicFrame>
        <p:nvGraphicFramePr>
          <p:cNvPr id="6" name="Table 19">
            <a:extLst>
              <a:ext uri="{FF2B5EF4-FFF2-40B4-BE49-F238E27FC236}">
                <a16:creationId xmlns:a16="http://schemas.microsoft.com/office/drawing/2014/main" id="{A279AC97-0552-4A54-9975-DC50626A1D95}"/>
              </a:ext>
            </a:extLst>
          </p:cNvPr>
          <p:cNvGraphicFramePr>
            <a:graphicFrameLocks noGrp="1"/>
          </p:cNvGraphicFramePr>
          <p:nvPr>
            <p:extLst>
              <p:ext uri="{D42A27DB-BD31-4B8C-83A1-F6EECF244321}">
                <p14:modId xmlns:p14="http://schemas.microsoft.com/office/powerpoint/2010/main" val="309725138"/>
              </p:ext>
            </p:extLst>
          </p:nvPr>
        </p:nvGraphicFramePr>
        <p:xfrm>
          <a:off x="2939692" y="901260"/>
          <a:ext cx="6925444" cy="5439979"/>
        </p:xfrm>
        <a:graphic>
          <a:graphicData uri="http://schemas.openxmlformats.org/drawingml/2006/table">
            <a:tbl>
              <a:tblPr firstRow="1" firstCol="1" bandRow="1">
                <a:tableStyleId>{5940675A-B579-460E-94D1-54222C63F5DA}</a:tableStyleId>
              </a:tblPr>
              <a:tblGrid>
                <a:gridCol w="593670">
                  <a:extLst>
                    <a:ext uri="{9D8B030D-6E8A-4147-A177-3AD203B41FA5}">
                      <a16:colId xmlns:a16="http://schemas.microsoft.com/office/drawing/2014/main" val="20000"/>
                    </a:ext>
                  </a:extLst>
                </a:gridCol>
                <a:gridCol w="3165887">
                  <a:extLst>
                    <a:ext uri="{9D8B030D-6E8A-4147-A177-3AD203B41FA5}">
                      <a16:colId xmlns:a16="http://schemas.microsoft.com/office/drawing/2014/main" val="20001"/>
                    </a:ext>
                  </a:extLst>
                </a:gridCol>
                <a:gridCol w="3165887">
                  <a:extLst>
                    <a:ext uri="{9D8B030D-6E8A-4147-A177-3AD203B41FA5}">
                      <a16:colId xmlns:a16="http://schemas.microsoft.com/office/drawing/2014/main" val="20002"/>
                    </a:ext>
                  </a:extLst>
                </a:gridCol>
              </a:tblGrid>
              <a:tr h="436183">
                <a:tc>
                  <a:txBody>
                    <a:bodyPr/>
                    <a:lstStyle/>
                    <a:p>
                      <a:pPr>
                        <a:lnSpc>
                          <a:spcPct val="107000"/>
                        </a:lnSpc>
                        <a:spcAft>
                          <a:spcPts val="0"/>
                        </a:spcAft>
                      </a:pPr>
                      <a:r>
                        <a:rPr lang="en-GB" sz="2000" b="1" dirty="0">
                          <a:solidFill>
                            <a:schemeClr val="accent1">
                              <a:lumMod val="50000"/>
                            </a:schemeClr>
                          </a:solidFill>
                          <a:effectLst/>
                          <a:latin typeface="+mj-lt"/>
                        </a:rPr>
                        <a:t> </a:t>
                      </a:r>
                      <a:endParaRPr lang="en-GB" sz="16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español</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inglés</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rPr>
                        <a:t>1</a:t>
                      </a:r>
                      <a:endParaRPr lang="en-GB" sz="16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viajar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travel, travelling</a:t>
                      </a:r>
                    </a:p>
                  </a:txBody>
                  <a:tcPr marL="68580" marR="68580" marT="0" marB="0" anchor="ctr"/>
                </a:tc>
                <a:extLst>
                  <a:ext uri="{0D108BD9-81ED-4DB2-BD59-A6C34878D82A}">
                    <a16:rowId xmlns:a16="http://schemas.microsoft.com/office/drawing/2014/main" val="10001"/>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rPr>
                        <a:t>2</a:t>
                      </a:r>
                      <a:endParaRPr lang="en-GB" sz="16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disfrutar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enjoy, enjoying</a:t>
                      </a:r>
                    </a:p>
                  </a:txBody>
                  <a:tcPr marL="68580" marR="68580" marT="0" marB="0" anchor="ctr"/>
                </a:tc>
                <a:extLst>
                  <a:ext uri="{0D108BD9-81ED-4DB2-BD59-A6C34878D82A}">
                    <a16:rowId xmlns:a16="http://schemas.microsoft.com/office/drawing/2014/main" val="10002"/>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rPr>
                        <a:t>3</a:t>
                      </a:r>
                      <a:endParaRPr lang="en-GB" sz="16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montar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ride, riding</a:t>
                      </a:r>
                    </a:p>
                  </a:txBody>
                  <a:tcPr marL="68580" marR="68580" marT="0" marB="0" anchor="ctr"/>
                </a:tc>
                <a:extLst>
                  <a:ext uri="{0D108BD9-81ED-4DB2-BD59-A6C34878D82A}">
                    <a16:rowId xmlns:a16="http://schemas.microsoft.com/office/drawing/2014/main" val="10003"/>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rPr>
                        <a:t>4</a:t>
                      </a:r>
                      <a:endParaRPr lang="en-GB" sz="16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las vacaciones</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holidays</a:t>
                      </a:r>
                    </a:p>
                  </a:txBody>
                  <a:tcPr marL="68580" marR="68580" marT="0" marB="0" anchor="ctr"/>
                </a:tc>
                <a:extLst>
                  <a:ext uri="{0D108BD9-81ED-4DB2-BD59-A6C34878D82A}">
                    <a16:rowId xmlns:a16="http://schemas.microsoft.com/office/drawing/2014/main" val="10004"/>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rPr>
                        <a:t>5</a:t>
                      </a:r>
                      <a:endParaRPr lang="en-GB" sz="16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 montaña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mountain</a:t>
                      </a:r>
                    </a:p>
                  </a:txBody>
                  <a:tcPr marL="68580" marR="68580" marT="0" marB="0" anchor="ctr"/>
                </a:tc>
                <a:extLst>
                  <a:ext uri="{0D108BD9-81ED-4DB2-BD59-A6C34878D82A}">
                    <a16:rowId xmlns:a16="http://schemas.microsoft.com/office/drawing/2014/main" val="10005"/>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rPr>
                        <a:t>6</a:t>
                      </a:r>
                      <a:endParaRPr lang="en-GB" sz="16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julio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July</a:t>
                      </a:r>
                    </a:p>
                  </a:txBody>
                  <a:tcPr marL="68580" marR="68580" marT="0" marB="0" anchor="ctr"/>
                </a:tc>
                <a:extLst>
                  <a:ext uri="{0D108BD9-81ED-4DB2-BD59-A6C34878D82A}">
                    <a16:rowId xmlns:a16="http://schemas.microsoft.com/office/drawing/2014/main" val="10006"/>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rPr>
                        <a:t>7</a:t>
                      </a:r>
                      <a:endParaRPr lang="en-GB" sz="16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agosto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August</a:t>
                      </a:r>
                    </a:p>
                  </a:txBody>
                  <a:tcPr marL="68580" marR="68580" marT="0" marB="0" anchor="ctr"/>
                </a:tc>
                <a:extLst>
                  <a:ext uri="{0D108BD9-81ED-4DB2-BD59-A6C34878D82A}">
                    <a16:rowId xmlns:a16="http://schemas.microsoft.com/office/drawing/2014/main" val="10007"/>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rPr>
                        <a:t>8</a:t>
                      </a:r>
                      <a:endParaRPr lang="en-GB" sz="16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Francia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France</a:t>
                      </a:r>
                    </a:p>
                  </a:txBody>
                  <a:tcPr marL="68580" marR="68580" marT="0" marB="0" anchor="ctr"/>
                </a:tc>
                <a:extLst>
                  <a:ext uri="{0D108BD9-81ED-4DB2-BD59-A6C34878D82A}">
                    <a16:rowId xmlns:a16="http://schemas.microsoft.com/office/drawing/2014/main" val="10008"/>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rPr>
                        <a:t>9</a:t>
                      </a:r>
                      <a:endParaRPr lang="en-GB" sz="16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mar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sea</a:t>
                      </a:r>
                    </a:p>
                  </a:txBody>
                  <a:tcPr marL="68580" marR="68580" marT="0" marB="0" anchor="ctr"/>
                </a:tc>
                <a:extLst>
                  <a:ext uri="{0D108BD9-81ED-4DB2-BD59-A6C34878D82A}">
                    <a16:rowId xmlns:a16="http://schemas.microsoft.com/office/drawing/2014/main" val="10009"/>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rPr>
                        <a:t>10</a:t>
                      </a:r>
                      <a:endParaRPr lang="en-GB" sz="16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durante</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during</a:t>
                      </a:r>
                    </a:p>
                  </a:txBody>
                  <a:tcPr marL="68580" marR="68580" marT="0" marB="0" anchor="ctr"/>
                </a:tc>
                <a:extLst>
                  <a:ext uri="{0D108BD9-81ED-4DB2-BD59-A6C34878D82A}">
                    <a16:rowId xmlns:a16="http://schemas.microsoft.com/office/drawing/2014/main" val="10010"/>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normalmente</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normally</a:t>
                      </a:r>
                    </a:p>
                  </a:txBody>
                  <a:tcPr marL="68580" marR="68580" marT="0" marB="0" anchor="ctr"/>
                </a:tc>
                <a:extLst>
                  <a:ext uri="{0D108BD9-81ED-4DB2-BD59-A6C34878D82A}">
                    <a16:rowId xmlns:a16="http://schemas.microsoft.com/office/drawing/2014/main" val="1172870210"/>
                  </a:ext>
                </a:extLst>
              </a:tr>
              <a:tr h="416983">
                <a:tc>
                  <a:txBody>
                    <a:bodyPr/>
                    <a:lstStyle/>
                    <a:p>
                      <a:pPr algn="ctr">
                        <a:lnSpc>
                          <a:spcPct val="107000"/>
                        </a:lnSpc>
                        <a:spcAft>
                          <a:spcPts val="0"/>
                        </a:spcAft>
                      </a:pPr>
                      <a:r>
                        <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cada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each</a:t>
                      </a:r>
                    </a:p>
                  </a:txBody>
                  <a:tcPr marL="68580" marR="68580" marT="0" marB="0" anchor="ctr"/>
                </a:tc>
                <a:extLst>
                  <a:ext uri="{0D108BD9-81ED-4DB2-BD59-A6C34878D82A}">
                    <a16:rowId xmlns:a16="http://schemas.microsoft.com/office/drawing/2014/main" val="1859445535"/>
                  </a:ext>
                </a:extLst>
              </a:tr>
            </a:tbl>
          </a:graphicData>
        </a:graphic>
      </p:graphicFrame>
      <p:sp>
        <p:nvSpPr>
          <p:cNvPr id="3" name="Llamada rectangular 2">
            <a:extLst>
              <a:ext uri="{FF2B5EF4-FFF2-40B4-BE49-F238E27FC236}">
                <a16:creationId xmlns:a16="http://schemas.microsoft.com/office/drawing/2014/main" id="{8FE61DB7-45B2-C849-9A41-A7A5D622F664}"/>
              </a:ext>
            </a:extLst>
          </p:cNvPr>
          <p:cNvSpPr/>
          <p:nvPr/>
        </p:nvSpPr>
        <p:spPr>
          <a:xfrm>
            <a:off x="10036013" y="775399"/>
            <a:ext cx="1733281" cy="1671144"/>
          </a:xfrm>
          <a:prstGeom prst="wedgeRectCallout">
            <a:avLst>
              <a:gd name="adj1" fmla="val -51152"/>
              <a:gd name="adj2" fmla="val 68789"/>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prstClr val="white"/>
                </a:solidFill>
              </a:rPr>
              <a:t>¡Atención!</a:t>
            </a:r>
          </a:p>
          <a:p>
            <a:pPr algn="ctr"/>
            <a:r>
              <a:rPr lang="x-none" sz="2000" dirty="0">
                <a:solidFill>
                  <a:prstClr val="white"/>
                </a:solidFill>
              </a:rPr>
              <a:t>- Montar </a:t>
            </a:r>
            <a:r>
              <a:rPr lang="x-none" sz="2000" b="1" dirty="0">
                <a:solidFill>
                  <a:prstClr val="white"/>
                </a:solidFill>
              </a:rPr>
              <a:t>a</a:t>
            </a:r>
            <a:r>
              <a:rPr lang="x-none" sz="2000" dirty="0">
                <a:solidFill>
                  <a:prstClr val="white"/>
                </a:solidFill>
              </a:rPr>
              <a:t> caballo.</a:t>
            </a:r>
          </a:p>
          <a:p>
            <a:pPr algn="ctr"/>
            <a:r>
              <a:rPr lang="x-none" sz="2000" dirty="0">
                <a:solidFill>
                  <a:prstClr val="white"/>
                </a:solidFill>
              </a:rPr>
              <a:t>- Montar </a:t>
            </a:r>
            <a:r>
              <a:rPr lang="x-none" sz="2000" b="1" dirty="0">
                <a:solidFill>
                  <a:prstClr val="white"/>
                </a:solidFill>
              </a:rPr>
              <a:t>en</a:t>
            </a:r>
            <a:r>
              <a:rPr lang="x-none" sz="2000" dirty="0">
                <a:solidFill>
                  <a:prstClr val="white"/>
                </a:solidFill>
              </a:rPr>
              <a:t> bicicleta.</a:t>
            </a:r>
          </a:p>
        </p:txBody>
      </p:sp>
      <p:sp>
        <p:nvSpPr>
          <p:cNvPr id="1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665689" y="1273124"/>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1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661454" y="126720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Rectangle 17"/>
          <p:cNvSpPr/>
          <p:nvPr/>
        </p:nvSpPr>
        <p:spPr>
          <a:xfrm>
            <a:off x="1345803" y="1254558"/>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9"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590541" y="110384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20"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565853" y="52374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21" name="Rectangle 20" descr="box to hide timer as it goes off the page">
            <a:extLst>
              <a:ext uri="{FF2B5EF4-FFF2-40B4-BE49-F238E27FC236}">
                <a16:creationId xmlns:a16="http://schemas.microsoft.com/office/drawing/2014/main" id="{80BB973F-93FA-4A26-B850-9E1862347B2F}"/>
              </a:ext>
            </a:extLst>
          </p:cNvPr>
          <p:cNvSpPr/>
          <p:nvPr/>
        </p:nvSpPr>
        <p:spPr>
          <a:xfrm>
            <a:off x="512095" y="546037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535877" y="5434119"/>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a:off x="657405" y="5429381"/>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366952" y="1277456"/>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386135" y="563740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26"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388021" y="342591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grpSp>
        <p:nvGrpSpPr>
          <p:cNvPr id="13" name="Group 12"/>
          <p:cNvGrpSpPr/>
          <p:nvPr/>
        </p:nvGrpSpPr>
        <p:grpSpPr>
          <a:xfrm>
            <a:off x="3567447" y="1367609"/>
            <a:ext cx="3099009" cy="4944016"/>
            <a:chOff x="3567447" y="1367609"/>
            <a:chExt cx="3099009" cy="4944016"/>
          </a:xfrm>
        </p:grpSpPr>
        <p:sp>
          <p:nvSpPr>
            <p:cNvPr id="4" name="Rectangle 3"/>
            <p:cNvSpPr/>
            <p:nvPr/>
          </p:nvSpPr>
          <p:spPr>
            <a:xfrm>
              <a:off x="3567448" y="1367609"/>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3567447" y="1776574"/>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3567448" y="2211420"/>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3567447" y="2620385"/>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3567448" y="3038427"/>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3567447" y="3447392"/>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567448" y="3882238"/>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3567447" y="4291203"/>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3571869" y="4698849"/>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3571868" y="5107814"/>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3571869" y="5542660"/>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3571868" y="5951625"/>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p:cNvGrpSpPr/>
          <p:nvPr/>
        </p:nvGrpSpPr>
        <p:grpSpPr>
          <a:xfrm>
            <a:off x="6711869" y="1376831"/>
            <a:ext cx="3099009" cy="4944016"/>
            <a:chOff x="6711869" y="1376831"/>
            <a:chExt cx="3099009" cy="4944016"/>
          </a:xfrm>
        </p:grpSpPr>
        <p:sp>
          <p:nvSpPr>
            <p:cNvPr id="43" name="Rectangle 42"/>
            <p:cNvSpPr/>
            <p:nvPr/>
          </p:nvSpPr>
          <p:spPr>
            <a:xfrm>
              <a:off x="6711870" y="1376831"/>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6711869" y="1785796"/>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6711870" y="2220642"/>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711869" y="2629607"/>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6711870" y="3047649"/>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6711869" y="3456614"/>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6711870" y="3891460"/>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6711869" y="4300425"/>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6716291" y="4708071"/>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6716290" y="5117036"/>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6716291" y="5551882"/>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6716290" y="5960847"/>
              <a:ext cx="3094587"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806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17"/>
                                        </p:tgtEl>
                                      </p:cBhvr>
                                    </p:animEffect>
                                    <p:set>
                                      <p:cBhvr>
                                        <p:cTn id="28" dur="1" fill="hold">
                                          <p:stCondLst>
                                            <p:cond delay="58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3" name="ZoneTexte 2">
            <a:extLst>
              <a:ext uri="{FF2B5EF4-FFF2-40B4-BE49-F238E27FC236}">
                <a16:creationId xmlns:a16="http://schemas.microsoft.com/office/drawing/2014/main" id="{D164AFBC-A1A6-44A3-B9CB-5AC3B5C249B6}"/>
              </a:ext>
            </a:extLst>
          </p:cNvPr>
          <p:cNvSpPr txBox="1"/>
          <p:nvPr/>
        </p:nvSpPr>
        <p:spPr>
          <a:xfrm>
            <a:off x="1045269" y="1215455"/>
            <a:ext cx="9704247" cy="1200329"/>
          </a:xfrm>
          <a:prstGeom prst="rect">
            <a:avLst/>
          </a:prstGeom>
          <a:noFill/>
        </p:spPr>
        <p:txBody>
          <a:bodyPr wrap="square" rtlCol="0">
            <a:spAutoFit/>
          </a:bodyPr>
          <a:lstStyle/>
          <a:p>
            <a:r>
              <a:rPr lang="en-US" sz="2400" b="1" dirty="0">
                <a:solidFill>
                  <a:schemeClr val="accent1">
                    <a:lumMod val="50000"/>
                  </a:schemeClr>
                </a:solidFill>
              </a:rPr>
              <a:t>Present tense -</a:t>
            </a:r>
            <a:r>
              <a:rPr lang="en-US" sz="2400" b="1" dirty="0" err="1">
                <a:solidFill>
                  <a:schemeClr val="accent1">
                    <a:lumMod val="50000"/>
                  </a:schemeClr>
                </a:solidFill>
              </a:rPr>
              <a:t>ar</a:t>
            </a:r>
            <a:r>
              <a:rPr lang="en-US" sz="2400" b="1" dirty="0">
                <a:solidFill>
                  <a:schemeClr val="accent1">
                    <a:lumMod val="50000"/>
                  </a:schemeClr>
                </a:solidFill>
              </a:rPr>
              <a:t> verbs: 3rd person plural (-an)</a:t>
            </a:r>
          </a:p>
          <a:p>
            <a:r>
              <a:rPr lang="en-US" sz="2400" dirty="0">
                <a:solidFill>
                  <a:schemeClr val="accent1">
                    <a:lumMod val="50000"/>
                  </a:schemeClr>
                </a:solidFill>
              </a:rPr>
              <a:t>Remember that present tense –ar verbs change depending on who the verb refers to.</a:t>
            </a:r>
          </a:p>
        </p:txBody>
      </p:sp>
      <p:sp>
        <p:nvSpPr>
          <p:cNvPr id="6" name="ZoneTexte 5">
            <a:extLst>
              <a:ext uri="{FF2B5EF4-FFF2-40B4-BE49-F238E27FC236}">
                <a16:creationId xmlns:a16="http://schemas.microsoft.com/office/drawing/2014/main" id="{9B668377-F975-440C-87D8-16236E774750}"/>
              </a:ext>
            </a:extLst>
          </p:cNvPr>
          <p:cNvSpPr txBox="1"/>
          <p:nvPr/>
        </p:nvSpPr>
        <p:spPr>
          <a:xfrm>
            <a:off x="1095580" y="4421668"/>
            <a:ext cx="10214104" cy="461665"/>
          </a:xfrm>
          <a:prstGeom prst="rect">
            <a:avLst/>
          </a:prstGeom>
          <a:noFill/>
        </p:spPr>
        <p:txBody>
          <a:bodyPr wrap="square" rtlCol="0">
            <a:spAutoFit/>
          </a:bodyPr>
          <a:lstStyle/>
          <a:p>
            <a:r>
              <a:rPr lang="en-US" sz="2200" dirty="0">
                <a:solidFill>
                  <a:schemeClr val="accent1">
                    <a:lumMod val="50000"/>
                  </a:schemeClr>
                </a:solidFill>
              </a:rPr>
              <a:t>To mean ‘they’ with an –</a:t>
            </a:r>
            <a:r>
              <a:rPr lang="en-US" sz="2200" b="1" dirty="0">
                <a:solidFill>
                  <a:schemeClr val="accent1">
                    <a:lumMod val="50000"/>
                  </a:schemeClr>
                </a:solidFill>
              </a:rPr>
              <a:t>ar</a:t>
            </a:r>
            <a:r>
              <a:rPr lang="en-US" sz="2200" dirty="0">
                <a:solidFill>
                  <a:schemeClr val="accent1">
                    <a:lumMod val="50000"/>
                  </a:schemeClr>
                </a:solidFill>
              </a:rPr>
              <a:t> verb, </a:t>
            </a:r>
            <a:r>
              <a:rPr lang="en-US" sz="2400" dirty="0">
                <a:solidFill>
                  <a:schemeClr val="accent1">
                    <a:lumMod val="50000"/>
                  </a:schemeClr>
                </a:solidFill>
              </a:rPr>
              <a:t>remove</a:t>
            </a:r>
            <a:r>
              <a:rPr lang="en-US" sz="2200" dirty="0">
                <a:solidFill>
                  <a:schemeClr val="accent1">
                    <a:lumMod val="50000"/>
                  </a:schemeClr>
                </a:solidFill>
              </a:rPr>
              <a:t> –</a:t>
            </a:r>
            <a:r>
              <a:rPr lang="en-US" sz="2200" b="1" dirty="0">
                <a:solidFill>
                  <a:schemeClr val="accent1">
                    <a:lumMod val="50000"/>
                  </a:schemeClr>
                </a:solidFill>
              </a:rPr>
              <a:t>ar</a:t>
            </a:r>
            <a:r>
              <a:rPr lang="en-US" sz="2200" dirty="0">
                <a:solidFill>
                  <a:schemeClr val="accent1">
                    <a:lumMod val="50000"/>
                  </a:schemeClr>
                </a:solidFill>
              </a:rPr>
              <a:t> and add –</a:t>
            </a:r>
            <a:r>
              <a:rPr lang="en-US" sz="2200" b="1" dirty="0">
                <a:solidFill>
                  <a:schemeClr val="accent1">
                    <a:lumMod val="50000"/>
                  </a:schemeClr>
                </a:solidFill>
              </a:rPr>
              <a:t>an</a:t>
            </a:r>
            <a:r>
              <a:rPr lang="en-US" sz="2200" dirty="0">
                <a:solidFill>
                  <a:schemeClr val="accent1">
                    <a:lumMod val="50000"/>
                  </a:schemeClr>
                </a:solidFill>
              </a:rPr>
              <a:t> to the stem.</a:t>
            </a:r>
          </a:p>
        </p:txBody>
      </p:sp>
      <p:sp>
        <p:nvSpPr>
          <p:cNvPr id="10" name="Organigramme : Connecteur 9">
            <a:extLst>
              <a:ext uri="{FF2B5EF4-FFF2-40B4-BE49-F238E27FC236}">
                <a16:creationId xmlns:a16="http://schemas.microsoft.com/office/drawing/2014/main" id="{7B042ED0-A99A-4817-B088-4801FB2562D4}"/>
              </a:ext>
            </a:extLst>
          </p:cNvPr>
          <p:cNvSpPr/>
          <p:nvPr/>
        </p:nvSpPr>
        <p:spPr>
          <a:xfrm>
            <a:off x="8614065" y="4321048"/>
            <a:ext cx="585020" cy="719178"/>
          </a:xfrm>
          <a:prstGeom prst="flowChartConnector">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w="19050">
                <a:solidFill>
                  <a:schemeClr val="tx1"/>
                </a:solidFill>
              </a:ln>
            </a:endParaRPr>
          </a:p>
        </p:txBody>
      </p:sp>
      <p:sp>
        <p:nvSpPr>
          <p:cNvPr id="11" name="ZoneTexte 10">
            <a:extLst>
              <a:ext uri="{FF2B5EF4-FFF2-40B4-BE49-F238E27FC236}">
                <a16:creationId xmlns:a16="http://schemas.microsoft.com/office/drawing/2014/main" id="{D23524D3-9224-4D74-9CE0-4ED564673D55}"/>
              </a:ext>
            </a:extLst>
          </p:cNvPr>
          <p:cNvSpPr txBox="1"/>
          <p:nvPr/>
        </p:nvSpPr>
        <p:spPr>
          <a:xfrm>
            <a:off x="1045269" y="2443392"/>
            <a:ext cx="2888778" cy="461665"/>
          </a:xfrm>
          <a:prstGeom prst="rect">
            <a:avLst/>
          </a:prstGeom>
          <a:noFill/>
        </p:spPr>
        <p:txBody>
          <a:bodyPr wrap="square" rtlCol="0">
            <a:spAutoFit/>
          </a:bodyPr>
          <a:lstStyle/>
          <a:p>
            <a:r>
              <a:rPr lang="fr-CA" sz="2400" dirty="0">
                <a:solidFill>
                  <a:schemeClr val="accent1">
                    <a:lumMod val="50000"/>
                  </a:schemeClr>
                </a:solidFill>
              </a:rPr>
              <a:t>Compare</a:t>
            </a:r>
            <a:endParaRPr lang="en-CA" sz="2400" dirty="0">
              <a:solidFill>
                <a:schemeClr val="accent1">
                  <a:lumMod val="50000"/>
                </a:schemeClr>
              </a:solidFill>
            </a:endParaRPr>
          </a:p>
        </p:txBody>
      </p:sp>
      <p:sp>
        <p:nvSpPr>
          <p:cNvPr id="12" name="ZoneTexte 11">
            <a:extLst>
              <a:ext uri="{FF2B5EF4-FFF2-40B4-BE49-F238E27FC236}">
                <a16:creationId xmlns:a16="http://schemas.microsoft.com/office/drawing/2014/main" id="{ADDBC5CA-B42A-4441-8757-56CEB26F75B3}"/>
              </a:ext>
            </a:extLst>
          </p:cNvPr>
          <p:cNvSpPr txBox="1"/>
          <p:nvPr/>
        </p:nvSpPr>
        <p:spPr>
          <a:xfrm>
            <a:off x="1095580" y="3633833"/>
            <a:ext cx="2788153" cy="461665"/>
          </a:xfrm>
          <a:prstGeom prst="rect">
            <a:avLst/>
          </a:prstGeom>
          <a:noFill/>
        </p:spPr>
        <p:txBody>
          <a:bodyPr wrap="square" rtlCol="0">
            <a:spAutoFit/>
          </a:bodyPr>
          <a:lstStyle/>
          <a:p>
            <a:r>
              <a:rPr lang="es-ES" sz="2400" dirty="0">
                <a:solidFill>
                  <a:schemeClr val="accent1">
                    <a:lumMod val="50000"/>
                  </a:schemeClr>
                </a:solidFill>
              </a:rPr>
              <a:t>Viaj</a:t>
            </a:r>
            <a:r>
              <a:rPr lang="es-ES" sz="2400" b="1" dirty="0">
                <a:solidFill>
                  <a:srgbClr val="E25B00"/>
                </a:solidFill>
              </a:rPr>
              <a:t>an</a:t>
            </a:r>
            <a:r>
              <a:rPr lang="es-ES" sz="2000" dirty="0">
                <a:solidFill>
                  <a:schemeClr val="accent5">
                    <a:lumMod val="50000"/>
                  </a:schemeClr>
                </a:solidFill>
              </a:rPr>
              <a:t> </a:t>
            </a:r>
            <a:r>
              <a:rPr lang="es-ES" sz="2400" dirty="0">
                <a:solidFill>
                  <a:schemeClr val="accent1">
                    <a:lumMod val="50000"/>
                  </a:schemeClr>
                </a:solidFill>
              </a:rPr>
              <a:t>a Francia.</a:t>
            </a:r>
            <a:endParaRPr lang="es-ES" sz="2000" dirty="0">
              <a:solidFill>
                <a:schemeClr val="accent1">
                  <a:lumMod val="50000"/>
                </a:schemeClr>
              </a:solidFill>
            </a:endParaRPr>
          </a:p>
        </p:txBody>
      </p:sp>
      <p:sp>
        <p:nvSpPr>
          <p:cNvPr id="13" name="ZoneTexte 12">
            <a:extLst>
              <a:ext uri="{FF2B5EF4-FFF2-40B4-BE49-F238E27FC236}">
                <a16:creationId xmlns:a16="http://schemas.microsoft.com/office/drawing/2014/main" id="{631A418F-8FBD-44B7-B0B2-8A38CEA12794}"/>
              </a:ext>
            </a:extLst>
          </p:cNvPr>
          <p:cNvSpPr txBox="1"/>
          <p:nvPr/>
        </p:nvSpPr>
        <p:spPr>
          <a:xfrm>
            <a:off x="1095581" y="3130865"/>
            <a:ext cx="2788153" cy="461665"/>
          </a:xfrm>
          <a:prstGeom prst="rect">
            <a:avLst/>
          </a:prstGeom>
          <a:noFill/>
        </p:spPr>
        <p:txBody>
          <a:bodyPr wrap="square" rtlCol="0">
            <a:spAutoFit/>
          </a:bodyPr>
          <a:lstStyle/>
          <a:p>
            <a:r>
              <a:rPr lang="es-ES" sz="2400" dirty="0">
                <a:solidFill>
                  <a:schemeClr val="accent1">
                    <a:lumMod val="50000"/>
                  </a:schemeClr>
                </a:solidFill>
              </a:rPr>
              <a:t>Viaj</a:t>
            </a:r>
            <a:r>
              <a:rPr lang="es-ES" sz="2400" b="1" dirty="0">
                <a:solidFill>
                  <a:srgbClr val="E25B00"/>
                </a:solidFill>
              </a:rPr>
              <a:t>a</a:t>
            </a:r>
            <a:r>
              <a:rPr lang="es-ES" sz="2000" dirty="0">
                <a:solidFill>
                  <a:schemeClr val="accent5">
                    <a:lumMod val="50000"/>
                  </a:schemeClr>
                </a:solidFill>
              </a:rPr>
              <a:t> </a:t>
            </a:r>
            <a:r>
              <a:rPr lang="es-ES" sz="2400" dirty="0">
                <a:solidFill>
                  <a:schemeClr val="accent1">
                    <a:lumMod val="50000"/>
                  </a:schemeClr>
                </a:solidFill>
              </a:rPr>
              <a:t>a Francia</a:t>
            </a:r>
            <a:r>
              <a:rPr lang="es-ES" sz="2000" dirty="0">
                <a:solidFill>
                  <a:schemeClr val="accent1">
                    <a:lumMod val="50000"/>
                  </a:schemeClr>
                </a:solidFill>
              </a:rPr>
              <a:t>.</a:t>
            </a:r>
          </a:p>
        </p:txBody>
      </p:sp>
      <p:sp>
        <p:nvSpPr>
          <p:cNvPr id="14" name="ZoneTexte 13">
            <a:extLst>
              <a:ext uri="{FF2B5EF4-FFF2-40B4-BE49-F238E27FC236}">
                <a16:creationId xmlns:a16="http://schemas.microsoft.com/office/drawing/2014/main" id="{E2DF3248-A072-4D81-9BE4-BD6F1D4F07DD}"/>
              </a:ext>
            </a:extLst>
          </p:cNvPr>
          <p:cNvSpPr txBox="1"/>
          <p:nvPr/>
        </p:nvSpPr>
        <p:spPr>
          <a:xfrm>
            <a:off x="5211590" y="3633833"/>
            <a:ext cx="3649917" cy="461665"/>
          </a:xfrm>
          <a:prstGeom prst="rect">
            <a:avLst/>
          </a:prstGeom>
          <a:noFill/>
        </p:spPr>
        <p:txBody>
          <a:bodyPr wrap="square" rtlCol="0">
            <a:spAutoFit/>
          </a:bodyPr>
          <a:lstStyle/>
          <a:p>
            <a:r>
              <a:rPr lang="en-US" sz="2400" dirty="0">
                <a:solidFill>
                  <a:schemeClr val="accent1">
                    <a:lumMod val="50000"/>
                  </a:schemeClr>
                </a:solidFill>
              </a:rPr>
              <a:t>They travel to France</a:t>
            </a:r>
            <a:r>
              <a:rPr lang="en-US" sz="2000" dirty="0">
                <a:solidFill>
                  <a:schemeClr val="accent1">
                    <a:lumMod val="50000"/>
                  </a:schemeClr>
                </a:solidFill>
              </a:rPr>
              <a:t>.</a:t>
            </a:r>
          </a:p>
        </p:txBody>
      </p:sp>
      <p:sp>
        <p:nvSpPr>
          <p:cNvPr id="15" name="ZoneTexte 14">
            <a:extLst>
              <a:ext uri="{FF2B5EF4-FFF2-40B4-BE49-F238E27FC236}">
                <a16:creationId xmlns:a16="http://schemas.microsoft.com/office/drawing/2014/main" id="{61B46173-CA96-4662-9498-4E906F55F9B8}"/>
              </a:ext>
            </a:extLst>
          </p:cNvPr>
          <p:cNvSpPr txBox="1"/>
          <p:nvPr/>
        </p:nvSpPr>
        <p:spPr>
          <a:xfrm>
            <a:off x="5211591" y="3151867"/>
            <a:ext cx="4116009" cy="461665"/>
          </a:xfrm>
          <a:prstGeom prst="rect">
            <a:avLst/>
          </a:prstGeom>
          <a:noFill/>
        </p:spPr>
        <p:txBody>
          <a:bodyPr wrap="square" rtlCol="0">
            <a:spAutoFit/>
          </a:bodyPr>
          <a:lstStyle/>
          <a:p>
            <a:r>
              <a:rPr lang="es-ES" sz="2400" dirty="0">
                <a:solidFill>
                  <a:schemeClr val="accent1">
                    <a:lumMod val="50000"/>
                  </a:schemeClr>
                </a:solidFill>
              </a:rPr>
              <a:t>S/he </a:t>
            </a:r>
            <a:r>
              <a:rPr lang="es-ES" sz="2400" dirty="0" err="1">
                <a:solidFill>
                  <a:schemeClr val="accent1">
                    <a:lumMod val="50000"/>
                  </a:schemeClr>
                </a:solidFill>
              </a:rPr>
              <a:t>travels</a:t>
            </a:r>
            <a:r>
              <a:rPr lang="es-ES" sz="2400" dirty="0">
                <a:solidFill>
                  <a:schemeClr val="accent1">
                    <a:lumMod val="50000"/>
                  </a:schemeClr>
                </a:solidFill>
              </a:rPr>
              <a:t> to France.</a:t>
            </a:r>
          </a:p>
        </p:txBody>
      </p:sp>
      <p:cxnSp>
        <p:nvCxnSpPr>
          <p:cNvPr id="17" name="Connecteur droit avec flèche 16">
            <a:extLst>
              <a:ext uri="{FF2B5EF4-FFF2-40B4-BE49-F238E27FC236}">
                <a16:creationId xmlns:a16="http://schemas.microsoft.com/office/drawing/2014/main" id="{7757157A-96C1-4B27-A975-16BBB4A10E8C}"/>
              </a:ext>
            </a:extLst>
          </p:cNvPr>
          <p:cNvCxnSpPr>
            <a:cxnSpLocks/>
          </p:cNvCxnSpPr>
          <p:nvPr/>
        </p:nvCxnSpPr>
        <p:spPr>
          <a:xfrm>
            <a:off x="4905923" y="5378084"/>
            <a:ext cx="1048855" cy="0"/>
          </a:xfrm>
          <a:prstGeom prst="straightConnector1">
            <a:avLst/>
          </a:prstGeom>
          <a:ln w="76200">
            <a:solidFill>
              <a:srgbClr val="E25B00"/>
            </a:solidFill>
            <a:tailEnd type="triangle"/>
          </a:ln>
        </p:spPr>
        <p:style>
          <a:lnRef idx="3">
            <a:schemeClr val="accent2"/>
          </a:lnRef>
          <a:fillRef idx="0">
            <a:schemeClr val="accent2"/>
          </a:fillRef>
          <a:effectRef idx="2">
            <a:schemeClr val="accent2"/>
          </a:effectRef>
          <a:fontRef idx="minor">
            <a:schemeClr val="tx1"/>
          </a:fontRef>
        </p:style>
      </p:cxnSp>
      <p:sp>
        <p:nvSpPr>
          <p:cNvPr id="19" name="ZoneTexte 18">
            <a:extLst>
              <a:ext uri="{FF2B5EF4-FFF2-40B4-BE49-F238E27FC236}">
                <a16:creationId xmlns:a16="http://schemas.microsoft.com/office/drawing/2014/main" id="{DE672866-C21F-4211-85B9-9E6835043FCC}"/>
              </a:ext>
            </a:extLst>
          </p:cNvPr>
          <p:cNvSpPr txBox="1"/>
          <p:nvPr/>
        </p:nvSpPr>
        <p:spPr>
          <a:xfrm>
            <a:off x="3424219" y="5100841"/>
            <a:ext cx="2303362" cy="461665"/>
          </a:xfrm>
          <a:prstGeom prst="rect">
            <a:avLst/>
          </a:prstGeom>
          <a:noFill/>
        </p:spPr>
        <p:txBody>
          <a:bodyPr wrap="square" rtlCol="0">
            <a:spAutoFit/>
          </a:bodyPr>
          <a:lstStyle/>
          <a:p>
            <a:r>
              <a:rPr lang="fr-CA" sz="2400" dirty="0" err="1">
                <a:solidFill>
                  <a:schemeClr val="accent1">
                    <a:lumMod val="50000"/>
                  </a:schemeClr>
                </a:solidFill>
              </a:rPr>
              <a:t>organiz</a:t>
            </a:r>
            <a:r>
              <a:rPr lang="fr-CA" sz="2400" dirty="0">
                <a:solidFill>
                  <a:schemeClr val="accent1">
                    <a:lumMod val="50000"/>
                  </a:schemeClr>
                </a:solidFill>
              </a:rPr>
              <a:t>-</a:t>
            </a:r>
            <a:endParaRPr lang="en-CA" sz="2400" dirty="0">
              <a:solidFill>
                <a:schemeClr val="accent1">
                  <a:lumMod val="50000"/>
                </a:schemeClr>
              </a:solidFill>
            </a:endParaRPr>
          </a:p>
        </p:txBody>
      </p:sp>
      <p:sp>
        <p:nvSpPr>
          <p:cNvPr id="22" name="ZoneTexte 21">
            <a:extLst>
              <a:ext uri="{FF2B5EF4-FFF2-40B4-BE49-F238E27FC236}">
                <a16:creationId xmlns:a16="http://schemas.microsoft.com/office/drawing/2014/main" id="{A5206ADB-EE94-4E7D-BFDB-0593BD3D91F8}"/>
              </a:ext>
            </a:extLst>
          </p:cNvPr>
          <p:cNvSpPr txBox="1"/>
          <p:nvPr/>
        </p:nvSpPr>
        <p:spPr>
          <a:xfrm>
            <a:off x="6284801" y="5135563"/>
            <a:ext cx="2111238" cy="461665"/>
          </a:xfrm>
          <a:prstGeom prst="rect">
            <a:avLst/>
          </a:prstGeom>
          <a:noFill/>
        </p:spPr>
        <p:txBody>
          <a:bodyPr wrap="square" rtlCol="0">
            <a:spAutoFit/>
          </a:bodyPr>
          <a:lstStyle/>
          <a:p>
            <a:r>
              <a:rPr lang="es-ES" sz="2400" dirty="0">
                <a:solidFill>
                  <a:schemeClr val="accent1">
                    <a:lumMod val="50000"/>
                  </a:schemeClr>
                </a:solidFill>
              </a:rPr>
              <a:t>organiz</a:t>
            </a:r>
            <a:r>
              <a:rPr lang="es-ES" sz="2400" b="1" dirty="0">
                <a:solidFill>
                  <a:srgbClr val="E25B00"/>
                </a:solidFill>
              </a:rPr>
              <a:t>an</a:t>
            </a:r>
          </a:p>
        </p:txBody>
      </p:sp>
      <p:cxnSp>
        <p:nvCxnSpPr>
          <p:cNvPr id="23" name="Connecteur droit avec flèche 22">
            <a:extLst>
              <a:ext uri="{FF2B5EF4-FFF2-40B4-BE49-F238E27FC236}">
                <a16:creationId xmlns:a16="http://schemas.microsoft.com/office/drawing/2014/main" id="{2C37D334-C3E7-4E56-AAA0-9C0F4788F971}"/>
              </a:ext>
            </a:extLst>
          </p:cNvPr>
          <p:cNvCxnSpPr>
            <a:cxnSpLocks/>
          </p:cNvCxnSpPr>
          <p:nvPr/>
        </p:nvCxnSpPr>
        <p:spPr>
          <a:xfrm>
            <a:off x="4905923" y="5810908"/>
            <a:ext cx="1048855" cy="0"/>
          </a:xfrm>
          <a:prstGeom prst="straightConnector1">
            <a:avLst/>
          </a:prstGeom>
          <a:ln w="76200">
            <a:solidFill>
              <a:srgbClr val="E25B00"/>
            </a:solidFill>
            <a:tailEnd type="triangle"/>
          </a:ln>
        </p:spPr>
        <p:style>
          <a:lnRef idx="3">
            <a:schemeClr val="accent2"/>
          </a:lnRef>
          <a:fillRef idx="0">
            <a:schemeClr val="accent2"/>
          </a:fillRef>
          <a:effectRef idx="2">
            <a:schemeClr val="accent2"/>
          </a:effectRef>
          <a:fontRef idx="minor">
            <a:schemeClr val="tx1"/>
          </a:fontRef>
        </p:style>
      </p:cxnSp>
      <p:sp>
        <p:nvSpPr>
          <p:cNvPr id="24" name="ZoneTexte 23">
            <a:extLst>
              <a:ext uri="{FF2B5EF4-FFF2-40B4-BE49-F238E27FC236}">
                <a16:creationId xmlns:a16="http://schemas.microsoft.com/office/drawing/2014/main" id="{328A0AE9-F6C6-4257-9A53-E4F69A910CEA}"/>
              </a:ext>
            </a:extLst>
          </p:cNvPr>
          <p:cNvSpPr txBox="1"/>
          <p:nvPr/>
        </p:nvSpPr>
        <p:spPr>
          <a:xfrm>
            <a:off x="3424219" y="5580075"/>
            <a:ext cx="2303362" cy="461665"/>
          </a:xfrm>
          <a:prstGeom prst="rect">
            <a:avLst/>
          </a:prstGeom>
          <a:noFill/>
        </p:spPr>
        <p:txBody>
          <a:bodyPr wrap="square" rtlCol="0">
            <a:spAutoFit/>
          </a:bodyPr>
          <a:lstStyle/>
          <a:p>
            <a:r>
              <a:rPr lang="fr-CA" sz="2400" dirty="0">
                <a:solidFill>
                  <a:schemeClr val="accent1">
                    <a:lumMod val="50000"/>
                  </a:schemeClr>
                </a:solidFill>
              </a:rPr>
              <a:t>sac-</a:t>
            </a:r>
            <a:endParaRPr lang="en-CA" sz="2400" dirty="0">
              <a:solidFill>
                <a:schemeClr val="accent1">
                  <a:lumMod val="50000"/>
                </a:schemeClr>
              </a:solidFill>
            </a:endParaRPr>
          </a:p>
        </p:txBody>
      </p:sp>
      <p:sp>
        <p:nvSpPr>
          <p:cNvPr id="25" name="ZoneTexte 24">
            <a:extLst>
              <a:ext uri="{FF2B5EF4-FFF2-40B4-BE49-F238E27FC236}">
                <a16:creationId xmlns:a16="http://schemas.microsoft.com/office/drawing/2014/main" id="{3ADEBB78-C610-4A29-8E24-9CF36D481EE5}"/>
              </a:ext>
            </a:extLst>
          </p:cNvPr>
          <p:cNvSpPr txBox="1"/>
          <p:nvPr/>
        </p:nvSpPr>
        <p:spPr>
          <a:xfrm>
            <a:off x="6348464" y="5597228"/>
            <a:ext cx="1848967" cy="461665"/>
          </a:xfrm>
          <a:prstGeom prst="rect">
            <a:avLst/>
          </a:prstGeom>
          <a:noFill/>
        </p:spPr>
        <p:txBody>
          <a:bodyPr wrap="square" rtlCol="0">
            <a:spAutoFit/>
          </a:bodyPr>
          <a:lstStyle/>
          <a:p>
            <a:r>
              <a:rPr lang="es-ES" sz="2400" dirty="0">
                <a:solidFill>
                  <a:schemeClr val="accent1">
                    <a:lumMod val="50000"/>
                  </a:schemeClr>
                </a:solidFill>
              </a:rPr>
              <a:t>sac</a:t>
            </a:r>
            <a:r>
              <a:rPr lang="es-ES" sz="2400" b="1" dirty="0">
                <a:solidFill>
                  <a:srgbClr val="E25B00"/>
                </a:solidFill>
              </a:rPr>
              <a:t>an</a:t>
            </a:r>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0" y="55370"/>
            <a:ext cx="10480964" cy="1238463"/>
          </a:xfrm>
        </p:spPr>
        <p:txBody>
          <a:bodyPr>
            <a:noAutofit/>
          </a:bodyPr>
          <a:lstStyle/>
          <a:p>
            <a:r>
              <a:rPr lang="en-CA" sz="2400" b="1" dirty="0">
                <a:solidFill>
                  <a:schemeClr val="bg1"/>
                </a:solidFill>
              </a:rPr>
              <a:t>Talking about what other people do</a:t>
            </a:r>
            <a:endParaRPr lang="en-CA" sz="2400" dirty="0">
              <a:solidFill>
                <a:srgbClr val="002060"/>
              </a:solidFill>
            </a:endParaRPr>
          </a:p>
        </p:txBody>
      </p:sp>
      <p:sp>
        <p:nvSpPr>
          <p:cNvPr id="20" name="ZoneTexte 13">
            <a:extLst>
              <a:ext uri="{FF2B5EF4-FFF2-40B4-BE49-F238E27FC236}">
                <a16:creationId xmlns:a16="http://schemas.microsoft.com/office/drawing/2014/main" id="{E2DF3248-A072-4D81-9BE4-BD6F1D4F07DD}"/>
              </a:ext>
            </a:extLst>
          </p:cNvPr>
          <p:cNvSpPr txBox="1"/>
          <p:nvPr/>
        </p:nvSpPr>
        <p:spPr>
          <a:xfrm>
            <a:off x="8029464" y="5135563"/>
            <a:ext cx="2788153" cy="461665"/>
          </a:xfrm>
          <a:prstGeom prst="rect">
            <a:avLst/>
          </a:prstGeom>
          <a:noFill/>
        </p:spPr>
        <p:txBody>
          <a:bodyPr wrap="square" rtlCol="0">
            <a:spAutoFit/>
          </a:bodyPr>
          <a:lstStyle/>
          <a:p>
            <a:r>
              <a:rPr lang="en-US" sz="2400" dirty="0">
                <a:solidFill>
                  <a:schemeClr val="accent1">
                    <a:lumMod val="50000"/>
                  </a:schemeClr>
                </a:solidFill>
              </a:rPr>
              <a:t>they </a:t>
            </a:r>
            <a:r>
              <a:rPr lang="en-US" sz="2400" dirty="0" err="1">
                <a:solidFill>
                  <a:schemeClr val="accent1">
                    <a:lumMod val="50000"/>
                  </a:schemeClr>
                </a:solidFill>
              </a:rPr>
              <a:t>organise</a:t>
            </a:r>
            <a:endParaRPr lang="en-US" sz="2000" dirty="0">
              <a:solidFill>
                <a:schemeClr val="accent1">
                  <a:lumMod val="50000"/>
                </a:schemeClr>
              </a:solidFill>
            </a:endParaRPr>
          </a:p>
        </p:txBody>
      </p:sp>
      <p:sp>
        <p:nvSpPr>
          <p:cNvPr id="21" name="ZoneTexte 13">
            <a:extLst>
              <a:ext uri="{FF2B5EF4-FFF2-40B4-BE49-F238E27FC236}">
                <a16:creationId xmlns:a16="http://schemas.microsoft.com/office/drawing/2014/main" id="{E2DF3248-A072-4D81-9BE4-BD6F1D4F07DD}"/>
              </a:ext>
            </a:extLst>
          </p:cNvPr>
          <p:cNvSpPr txBox="1"/>
          <p:nvPr/>
        </p:nvSpPr>
        <p:spPr>
          <a:xfrm>
            <a:off x="8029464" y="5578375"/>
            <a:ext cx="4162536" cy="461665"/>
          </a:xfrm>
          <a:prstGeom prst="rect">
            <a:avLst/>
          </a:prstGeom>
          <a:noFill/>
        </p:spPr>
        <p:txBody>
          <a:bodyPr wrap="square" rtlCol="0">
            <a:spAutoFit/>
          </a:bodyPr>
          <a:lstStyle/>
          <a:p>
            <a:r>
              <a:rPr lang="en-US" sz="2400" dirty="0">
                <a:solidFill>
                  <a:schemeClr val="accent1">
                    <a:lumMod val="50000"/>
                  </a:schemeClr>
                </a:solidFill>
              </a:rPr>
              <a:t>they take (something) out</a:t>
            </a:r>
            <a:endParaRPr lang="en-US" sz="2000" dirty="0">
              <a:solidFill>
                <a:schemeClr val="accent1">
                  <a:lumMod val="50000"/>
                </a:schemeClr>
              </a:solidFill>
            </a:endParaRPr>
          </a:p>
        </p:txBody>
      </p:sp>
      <p:sp>
        <p:nvSpPr>
          <p:cNvPr id="26" name="ZoneTexte 18">
            <a:extLst>
              <a:ext uri="{FF2B5EF4-FFF2-40B4-BE49-F238E27FC236}">
                <a16:creationId xmlns:a16="http://schemas.microsoft.com/office/drawing/2014/main" id="{DE672866-C21F-4211-85B9-9E6835043FCC}"/>
              </a:ext>
            </a:extLst>
          </p:cNvPr>
          <p:cNvSpPr txBox="1"/>
          <p:nvPr/>
        </p:nvSpPr>
        <p:spPr>
          <a:xfrm>
            <a:off x="1134056" y="5115193"/>
            <a:ext cx="2303362" cy="461665"/>
          </a:xfrm>
          <a:prstGeom prst="rect">
            <a:avLst/>
          </a:prstGeom>
          <a:noFill/>
        </p:spPr>
        <p:txBody>
          <a:bodyPr wrap="square" rtlCol="0">
            <a:spAutoFit/>
          </a:bodyPr>
          <a:lstStyle/>
          <a:p>
            <a:r>
              <a:rPr lang="fr-CA" sz="2400" dirty="0" err="1">
                <a:solidFill>
                  <a:schemeClr val="accent1">
                    <a:lumMod val="50000"/>
                  </a:schemeClr>
                </a:solidFill>
              </a:rPr>
              <a:t>organiz</a:t>
            </a:r>
            <a:r>
              <a:rPr lang="fr-CA" sz="2400" b="1" dirty="0" err="1">
                <a:solidFill>
                  <a:schemeClr val="accent1">
                    <a:lumMod val="50000"/>
                  </a:schemeClr>
                </a:solidFill>
              </a:rPr>
              <a:t>ar</a:t>
            </a:r>
            <a:endParaRPr lang="en-CA" sz="2400" b="1" dirty="0">
              <a:solidFill>
                <a:schemeClr val="accent1">
                  <a:lumMod val="50000"/>
                </a:schemeClr>
              </a:solidFill>
            </a:endParaRPr>
          </a:p>
        </p:txBody>
      </p:sp>
      <p:sp>
        <p:nvSpPr>
          <p:cNvPr id="27" name="ZoneTexte 18">
            <a:extLst>
              <a:ext uri="{FF2B5EF4-FFF2-40B4-BE49-F238E27FC236}">
                <a16:creationId xmlns:a16="http://schemas.microsoft.com/office/drawing/2014/main" id="{DE672866-C21F-4211-85B9-9E6835043FCC}"/>
              </a:ext>
            </a:extLst>
          </p:cNvPr>
          <p:cNvSpPr txBox="1"/>
          <p:nvPr/>
        </p:nvSpPr>
        <p:spPr>
          <a:xfrm>
            <a:off x="1140439" y="5576858"/>
            <a:ext cx="2303362" cy="461665"/>
          </a:xfrm>
          <a:prstGeom prst="rect">
            <a:avLst/>
          </a:prstGeom>
          <a:noFill/>
        </p:spPr>
        <p:txBody>
          <a:bodyPr wrap="square" rtlCol="0">
            <a:spAutoFit/>
          </a:bodyPr>
          <a:lstStyle/>
          <a:p>
            <a:r>
              <a:rPr lang="fr-CA" sz="2400" dirty="0" err="1">
                <a:solidFill>
                  <a:schemeClr val="accent1">
                    <a:lumMod val="50000"/>
                  </a:schemeClr>
                </a:solidFill>
              </a:rPr>
              <a:t>sac</a:t>
            </a:r>
            <a:r>
              <a:rPr lang="fr-CA" sz="2400" b="1" dirty="0" err="1">
                <a:solidFill>
                  <a:schemeClr val="accent1">
                    <a:lumMod val="50000"/>
                  </a:schemeClr>
                </a:solidFill>
              </a:rPr>
              <a:t>ar</a:t>
            </a:r>
            <a:endParaRPr lang="en-CA" sz="2400" b="1" dirty="0">
              <a:solidFill>
                <a:schemeClr val="accent1">
                  <a:lumMod val="50000"/>
                </a:schemeClr>
              </a:solidFill>
            </a:endParaRPr>
          </a:p>
        </p:txBody>
      </p:sp>
      <p:sp>
        <p:nvSpPr>
          <p:cNvPr id="29" name="Title 1">
            <a:extLst>
              <a:ext uri="{FF2B5EF4-FFF2-40B4-BE49-F238E27FC236}">
                <a16:creationId xmlns:a16="http://schemas.microsoft.com/office/drawing/2014/main" id="{781B887A-FEF2-479A-B79F-EADC8978686C}"/>
              </a:ext>
            </a:extLst>
          </p:cNvPr>
          <p:cNvSpPr txBox="1">
            <a:spLocks/>
          </p:cNvSpPr>
          <p:nvPr/>
        </p:nvSpPr>
        <p:spPr>
          <a:xfrm flipH="1">
            <a:off x="10599276" y="336544"/>
            <a:ext cx="45719" cy="199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a:solidFill>
                  <a:prstClr val="white"/>
                </a:solidFill>
              </a:rPr>
              <a:t>escribir / </a:t>
            </a:r>
            <a:r>
              <a:rPr lang="en-GB" sz="100" b="1" dirty="0" err="1">
                <a:solidFill>
                  <a:prstClr val="white"/>
                </a:solidFill>
              </a:rPr>
              <a:t>escuchar</a:t>
            </a:r>
            <a:endParaRPr lang="en-GB" sz="100" dirty="0"/>
          </a:p>
        </p:txBody>
      </p:sp>
      <p:sp>
        <p:nvSpPr>
          <p:cNvPr id="30" name="Rounded Rectangle 11">
            <a:extLst>
              <a:ext uri="{FF2B5EF4-FFF2-40B4-BE49-F238E27FC236}">
                <a16:creationId xmlns:a16="http://schemas.microsoft.com/office/drawing/2014/main" id="{A316DD52-7894-4A75-969C-CA0645DA2978}"/>
              </a:ext>
            </a:extLst>
          </p:cNvPr>
          <p:cNvSpPr/>
          <p:nvPr/>
        </p:nvSpPr>
        <p:spPr>
          <a:xfrm>
            <a:off x="10102644" y="258166"/>
            <a:ext cx="182549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8067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animBg="1"/>
      <p:bldP spid="11" grpId="0"/>
      <p:bldP spid="12" grpId="0"/>
      <p:bldP spid="13" grpId="0"/>
      <p:bldP spid="14" grpId="0"/>
      <p:bldP spid="15" grpId="0"/>
      <p:bldP spid="19" grpId="0"/>
      <p:bldP spid="22" grpId="0"/>
      <p:bldP spid="24" grpId="0"/>
      <p:bldP spid="25" grpId="0"/>
      <p:bldP spid="20" grpId="0"/>
      <p:bldP spid="21"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0922022" y="464387"/>
            <a:ext cx="210268" cy="59438"/>
          </a:xfrm>
        </p:spPr>
        <p:txBody>
          <a:bodyPr>
            <a:noAutofit/>
          </a:bodyPr>
          <a:lstStyle/>
          <a:p>
            <a:pPr algn="ctr"/>
            <a:r>
              <a:rPr lang="en-GB" sz="100" b="1" dirty="0" err="1">
                <a:solidFill>
                  <a:schemeClr val="bg1"/>
                </a:solidFill>
                <a:latin typeface="Century Gothic" panose="020B0502020202020204" pitchFamily="34" charset="0"/>
              </a:rPr>
              <a:t>escuchar</a:t>
            </a:r>
            <a:endParaRPr lang="en-GB" sz="100" b="1" dirty="0">
              <a:solidFill>
                <a:schemeClr val="bg1"/>
              </a:solidFill>
              <a:latin typeface="Century Gothic" panose="020B0502020202020204" pitchFamily="34" charset="0"/>
            </a:endParaRPr>
          </a:p>
        </p:txBody>
      </p:sp>
      <p:sp>
        <p:nvSpPr>
          <p:cNvPr id="46" name="TextBox 45"/>
          <p:cNvSpPr txBox="1"/>
          <p:nvPr/>
        </p:nvSpPr>
        <p:spPr>
          <a:xfrm>
            <a:off x="-1940" y="184379"/>
            <a:ext cx="11236487" cy="430887"/>
          </a:xfrm>
          <a:prstGeom prst="rect">
            <a:avLst/>
          </a:prstGeom>
          <a:noFill/>
        </p:spPr>
        <p:txBody>
          <a:bodyPr wrap="square" rtlCol="0">
            <a:spAutoFit/>
          </a:bodyPr>
          <a:lstStyle/>
          <a:p>
            <a:r>
              <a:rPr lang="en-GB" sz="2200" b="1" dirty="0">
                <a:solidFill>
                  <a:schemeClr val="accent1">
                    <a:lumMod val="50000"/>
                  </a:schemeClr>
                </a:solidFill>
              </a:rPr>
              <a:t>Durante las </a:t>
            </a:r>
            <a:r>
              <a:rPr lang="en-GB" sz="2200" b="1" dirty="0" err="1">
                <a:solidFill>
                  <a:schemeClr val="accent1">
                    <a:lumMod val="50000"/>
                  </a:schemeClr>
                </a:solidFill>
              </a:rPr>
              <a:t>vacaciones</a:t>
            </a:r>
            <a:r>
              <a:rPr lang="en-GB" sz="2200" b="1" dirty="0">
                <a:solidFill>
                  <a:schemeClr val="accent1">
                    <a:lumMod val="50000"/>
                  </a:schemeClr>
                </a:solidFill>
              </a:rPr>
              <a:t>, Inés </a:t>
            </a:r>
            <a:r>
              <a:rPr lang="en-GB" sz="2200" b="1" dirty="0" err="1">
                <a:solidFill>
                  <a:schemeClr val="accent1">
                    <a:lumMod val="50000"/>
                  </a:schemeClr>
                </a:solidFill>
              </a:rPr>
              <a:t>está</a:t>
            </a:r>
            <a:r>
              <a:rPr lang="en-GB" sz="2200" b="1" dirty="0">
                <a:solidFill>
                  <a:schemeClr val="accent1">
                    <a:lumMod val="50000"/>
                  </a:schemeClr>
                </a:solidFill>
              </a:rPr>
              <a:t> </a:t>
            </a:r>
            <a:r>
              <a:rPr lang="en-GB" sz="2200" b="1" dirty="0" err="1">
                <a:solidFill>
                  <a:schemeClr val="accent1">
                    <a:lumMod val="50000"/>
                  </a:schemeClr>
                </a:solidFill>
              </a:rPr>
              <a:t>en</a:t>
            </a:r>
            <a:r>
              <a:rPr lang="en-GB" sz="2200" b="1" dirty="0">
                <a:solidFill>
                  <a:schemeClr val="accent1">
                    <a:lumMod val="50000"/>
                  </a:schemeClr>
                </a:solidFill>
              </a:rPr>
              <a:t> Francia, Nuria y Pedro </a:t>
            </a:r>
            <a:r>
              <a:rPr lang="en-GB" sz="2200" b="1" dirty="0" err="1">
                <a:solidFill>
                  <a:schemeClr val="accent1">
                    <a:lumMod val="50000"/>
                  </a:schemeClr>
                </a:solidFill>
              </a:rPr>
              <a:t>están</a:t>
            </a:r>
            <a:r>
              <a:rPr lang="en-GB" sz="2200" b="1" dirty="0">
                <a:solidFill>
                  <a:schemeClr val="accent1">
                    <a:lumMod val="50000"/>
                  </a:schemeClr>
                </a:solidFill>
              </a:rPr>
              <a:t> </a:t>
            </a:r>
            <a:r>
              <a:rPr lang="en-GB" sz="2200" b="1" dirty="0" err="1">
                <a:solidFill>
                  <a:schemeClr val="accent1">
                    <a:lumMod val="50000"/>
                  </a:schemeClr>
                </a:solidFill>
              </a:rPr>
              <a:t>en</a:t>
            </a:r>
            <a:r>
              <a:rPr lang="en-GB" sz="2200" b="1" dirty="0">
                <a:solidFill>
                  <a:schemeClr val="accent1">
                    <a:lumMod val="50000"/>
                  </a:schemeClr>
                </a:solidFill>
              </a:rPr>
              <a:t> </a:t>
            </a:r>
            <a:r>
              <a:rPr lang="en-GB" sz="2200" b="1" dirty="0" err="1">
                <a:solidFill>
                  <a:schemeClr val="accent1">
                    <a:lumMod val="50000"/>
                  </a:schemeClr>
                </a:solidFill>
              </a:rPr>
              <a:t>España</a:t>
            </a:r>
            <a:r>
              <a:rPr lang="en-GB" sz="2200" b="1" dirty="0">
                <a:solidFill>
                  <a:schemeClr val="accent1">
                    <a:lumMod val="50000"/>
                  </a:schemeClr>
                </a:solidFill>
              </a:rPr>
              <a:t>.</a:t>
            </a:r>
          </a:p>
        </p:txBody>
      </p:sp>
      <p:sp>
        <p:nvSpPr>
          <p:cNvPr id="47" name="TextBox 46"/>
          <p:cNvSpPr txBox="1"/>
          <p:nvPr/>
        </p:nvSpPr>
        <p:spPr>
          <a:xfrm>
            <a:off x="-1939" y="587935"/>
            <a:ext cx="3823021"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They do different activities. </a:t>
            </a:r>
            <a:endParaRPr lang="en-GB" sz="2200" b="1" dirty="0">
              <a:solidFill>
                <a:schemeClr val="accent1">
                  <a:lumMod val="50000"/>
                </a:schemeClr>
              </a:solidFill>
            </a:endParaRPr>
          </a:p>
        </p:txBody>
      </p:sp>
      <p:sp>
        <p:nvSpPr>
          <p:cNvPr id="48" name="Rectangle 47"/>
          <p:cNvSpPr/>
          <p:nvPr/>
        </p:nvSpPr>
        <p:spPr>
          <a:xfrm>
            <a:off x="3721833" y="579095"/>
            <a:ext cx="7780207" cy="430887"/>
          </a:xfrm>
          <a:prstGeom prst="rect">
            <a:avLst/>
          </a:prstGeom>
        </p:spPr>
        <p:txBody>
          <a:bodyPr wrap="square">
            <a:spAutoFit/>
          </a:bodyPr>
          <a:lstStyle/>
          <a:p>
            <a:r>
              <a:rPr lang="en-GB" sz="2200" b="1" dirty="0" err="1">
                <a:solidFill>
                  <a:schemeClr val="accent1">
                    <a:lumMod val="50000"/>
                  </a:schemeClr>
                </a:solidFill>
                <a:latin typeface="Century Gothic" panose="020B0502020202020204" pitchFamily="34" charset="0"/>
              </a:rPr>
              <a:t>Escucha</a:t>
            </a:r>
            <a:r>
              <a:rPr lang="en-GB" sz="2200" b="1" dirty="0">
                <a:solidFill>
                  <a:schemeClr val="accent1">
                    <a:lumMod val="50000"/>
                  </a:schemeClr>
                </a:solidFill>
                <a:latin typeface="Century Gothic" panose="020B0502020202020204" pitchFamily="34" charset="0"/>
              </a:rPr>
              <a:t> y </a:t>
            </a:r>
            <a:r>
              <a:rPr lang="en-GB" sz="2200" b="1" dirty="0" err="1">
                <a:solidFill>
                  <a:schemeClr val="accent1">
                    <a:lumMod val="50000"/>
                  </a:schemeClr>
                </a:solidFill>
                <a:latin typeface="Century Gothic" panose="020B0502020202020204" pitchFamily="34" charset="0"/>
              </a:rPr>
              <a:t>marca</a:t>
            </a:r>
            <a:r>
              <a:rPr lang="en-GB" sz="2200" b="1" dirty="0">
                <a:solidFill>
                  <a:schemeClr val="accent1">
                    <a:lumMod val="50000"/>
                  </a:schemeClr>
                </a:solidFill>
                <a:latin typeface="Century Gothic" panose="020B0502020202020204" pitchFamily="34" charset="0"/>
              </a:rPr>
              <a:t> la </a:t>
            </a:r>
            <a:r>
              <a:rPr lang="en-GB" sz="2200" b="1" dirty="0" err="1">
                <a:solidFill>
                  <a:schemeClr val="accent1">
                    <a:lumMod val="50000"/>
                  </a:schemeClr>
                </a:solidFill>
                <a:latin typeface="Century Gothic" panose="020B0502020202020204" pitchFamily="34" charset="0"/>
              </a:rPr>
              <a:t>opción</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correcta</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Qué</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significa</a:t>
            </a:r>
            <a:r>
              <a:rPr lang="en-GB" sz="2200" b="1" dirty="0">
                <a:solidFill>
                  <a:schemeClr val="accent1">
                    <a:lumMod val="50000"/>
                  </a:schemeClr>
                </a:solidFill>
                <a:latin typeface="Century Gothic" panose="020B0502020202020204" pitchFamily="34" charset="0"/>
              </a:rPr>
              <a:t>? </a:t>
            </a:r>
            <a:endParaRPr lang="en-GB" sz="2200" b="1" dirty="0">
              <a:solidFill>
                <a:schemeClr val="accent1">
                  <a:lumMod val="50000"/>
                </a:schemeClr>
              </a:solidFill>
            </a:endParaRPr>
          </a:p>
        </p:txBody>
      </p:sp>
      <p:graphicFrame>
        <p:nvGraphicFramePr>
          <p:cNvPr id="54" name="Table 53"/>
          <p:cNvGraphicFramePr>
            <a:graphicFrameLocks noGrp="1"/>
          </p:cNvGraphicFramePr>
          <p:nvPr>
            <p:extLst>
              <p:ext uri="{D42A27DB-BD31-4B8C-83A1-F6EECF244321}">
                <p14:modId xmlns:p14="http://schemas.microsoft.com/office/powerpoint/2010/main" val="1260282760"/>
              </p:ext>
            </p:extLst>
          </p:nvPr>
        </p:nvGraphicFramePr>
        <p:xfrm>
          <a:off x="6496317" y="1086958"/>
          <a:ext cx="4744919" cy="4911530"/>
        </p:xfrm>
        <a:graphic>
          <a:graphicData uri="http://schemas.openxmlformats.org/drawingml/2006/table">
            <a:tbl>
              <a:tblPr firstRow="1" bandRow="1">
                <a:tableStyleId>{8A107856-5554-42FB-B03E-39F5DBC370BA}</a:tableStyleId>
              </a:tblPr>
              <a:tblGrid>
                <a:gridCol w="356212">
                  <a:extLst>
                    <a:ext uri="{9D8B030D-6E8A-4147-A177-3AD203B41FA5}">
                      <a16:colId xmlns:a16="http://schemas.microsoft.com/office/drawing/2014/main" val="1877699922"/>
                    </a:ext>
                  </a:extLst>
                </a:gridCol>
                <a:gridCol w="4388707">
                  <a:extLst>
                    <a:ext uri="{9D8B030D-6E8A-4147-A177-3AD203B41FA5}">
                      <a16:colId xmlns:a16="http://schemas.microsoft.com/office/drawing/2014/main" val="2415405571"/>
                    </a:ext>
                  </a:extLst>
                </a:gridCol>
              </a:tblGrid>
              <a:tr h="636306">
                <a:tc>
                  <a:txBody>
                    <a:bodyPr/>
                    <a:lstStyle/>
                    <a:p>
                      <a:endParaRPr lang="en-GB" b="1" dirty="0">
                        <a:solidFill>
                          <a:srgbClr val="002060"/>
                        </a:solidFill>
                      </a:endParaRPr>
                    </a:p>
                  </a:txBody>
                  <a:tcPr anchor="ctr">
                    <a:noFill/>
                  </a:tcPr>
                </a:tc>
                <a:tc>
                  <a:txBody>
                    <a:bodyPr/>
                    <a:lstStyle/>
                    <a:p>
                      <a:endParaRPr lang="en-GB" b="1" dirty="0">
                        <a:solidFill>
                          <a:srgbClr val="002060"/>
                        </a:solidFill>
                      </a:endParaRPr>
                    </a:p>
                  </a:txBody>
                  <a:tcPr anchor="ctr">
                    <a:noFill/>
                  </a:tcPr>
                </a:tc>
                <a:extLst>
                  <a:ext uri="{0D108BD9-81ED-4DB2-BD59-A6C34878D82A}">
                    <a16:rowId xmlns:a16="http://schemas.microsoft.com/office/drawing/2014/main" val="924415809"/>
                  </a:ext>
                </a:extLst>
              </a:tr>
              <a:tr h="534403">
                <a:tc>
                  <a:txBody>
                    <a:bodyPr/>
                    <a:lstStyle/>
                    <a:p>
                      <a:pPr algn="ctr"/>
                      <a:r>
                        <a:rPr lang="en-GB" sz="2000" dirty="0">
                          <a:solidFill>
                            <a:schemeClr val="accent1">
                              <a:lumMod val="50000"/>
                            </a:schemeClr>
                          </a:solidFill>
                          <a:latin typeface="Century Gothic" panose="020B0502020202020204" pitchFamily="34" charset="0"/>
                        </a:rPr>
                        <a:t>1</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100476975"/>
                  </a:ext>
                </a:extLst>
              </a:tr>
              <a:tr h="534403">
                <a:tc>
                  <a:txBody>
                    <a:bodyPr/>
                    <a:lstStyle/>
                    <a:p>
                      <a:pPr algn="ctr"/>
                      <a:r>
                        <a:rPr lang="en-GB" sz="2000" dirty="0">
                          <a:solidFill>
                            <a:schemeClr val="accent1">
                              <a:lumMod val="50000"/>
                            </a:schemeClr>
                          </a:solidFill>
                          <a:latin typeface="Century Gothic" panose="020B0502020202020204" pitchFamily="34" charset="0"/>
                        </a:rPr>
                        <a:t>2</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848763795"/>
                  </a:ext>
                </a:extLst>
              </a:tr>
              <a:tr h="534403">
                <a:tc>
                  <a:txBody>
                    <a:bodyPr/>
                    <a:lstStyle/>
                    <a:p>
                      <a:pPr algn="ctr"/>
                      <a:r>
                        <a:rPr lang="en-GB" sz="2000" dirty="0">
                          <a:solidFill>
                            <a:schemeClr val="accent1">
                              <a:lumMod val="50000"/>
                            </a:schemeClr>
                          </a:solidFill>
                          <a:latin typeface="Century Gothic" panose="020B0502020202020204" pitchFamily="34" charset="0"/>
                        </a:rPr>
                        <a:t>3</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107030061"/>
                  </a:ext>
                </a:extLst>
              </a:tr>
              <a:tr h="534403">
                <a:tc>
                  <a:txBody>
                    <a:bodyPr/>
                    <a:lstStyle/>
                    <a:p>
                      <a:pPr algn="ctr"/>
                      <a:r>
                        <a:rPr lang="en-GB" sz="2000" dirty="0">
                          <a:solidFill>
                            <a:schemeClr val="accent1">
                              <a:lumMod val="50000"/>
                            </a:schemeClr>
                          </a:solidFill>
                          <a:latin typeface="Century Gothic" panose="020B0502020202020204" pitchFamily="34" charset="0"/>
                        </a:rPr>
                        <a:t>4</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067270774"/>
                  </a:ext>
                </a:extLst>
              </a:tr>
              <a:tr h="534403">
                <a:tc>
                  <a:txBody>
                    <a:bodyPr/>
                    <a:lstStyle/>
                    <a:p>
                      <a:pPr algn="ctr"/>
                      <a:r>
                        <a:rPr lang="en-GB" sz="2000" dirty="0">
                          <a:solidFill>
                            <a:schemeClr val="accent1">
                              <a:lumMod val="50000"/>
                            </a:schemeClr>
                          </a:solidFill>
                          <a:latin typeface="Century Gothic" panose="020B0502020202020204" pitchFamily="34" charset="0"/>
                        </a:rPr>
                        <a:t>5</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255301201"/>
                  </a:ext>
                </a:extLst>
              </a:tr>
              <a:tr h="534403">
                <a:tc>
                  <a:txBody>
                    <a:bodyPr/>
                    <a:lstStyle/>
                    <a:p>
                      <a:pPr algn="ctr"/>
                      <a:r>
                        <a:rPr lang="en-GB" sz="2000" dirty="0">
                          <a:solidFill>
                            <a:schemeClr val="accent1">
                              <a:lumMod val="50000"/>
                            </a:schemeClr>
                          </a:solidFill>
                          <a:latin typeface="Century Gothic" panose="020B0502020202020204" pitchFamily="34" charset="0"/>
                        </a:rPr>
                        <a:t>6</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623565507"/>
                  </a:ext>
                </a:extLst>
              </a:tr>
              <a:tr h="534403">
                <a:tc>
                  <a:txBody>
                    <a:bodyPr/>
                    <a:lstStyle/>
                    <a:p>
                      <a:pPr algn="ctr"/>
                      <a:r>
                        <a:rPr lang="en-GB" sz="2000" dirty="0">
                          <a:solidFill>
                            <a:schemeClr val="accent1">
                              <a:lumMod val="50000"/>
                            </a:schemeClr>
                          </a:solidFill>
                          <a:latin typeface="Century Gothic" panose="020B0502020202020204" pitchFamily="34" charset="0"/>
                        </a:rPr>
                        <a:t>7</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164601267"/>
                  </a:ext>
                </a:extLst>
              </a:tr>
              <a:tr h="534403">
                <a:tc>
                  <a:txBody>
                    <a:bodyPr/>
                    <a:lstStyle/>
                    <a:p>
                      <a:pPr algn="ctr"/>
                      <a:r>
                        <a:rPr lang="en-GB" sz="2000" dirty="0">
                          <a:solidFill>
                            <a:schemeClr val="accent1">
                              <a:lumMod val="50000"/>
                            </a:schemeClr>
                          </a:solidFill>
                          <a:latin typeface="Century Gothic" panose="020B0502020202020204" pitchFamily="34" charset="0"/>
                        </a:rPr>
                        <a:t>8</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961647291"/>
                  </a:ext>
                </a:extLst>
              </a:tr>
            </a:tbl>
          </a:graphicData>
        </a:graphic>
      </p:graphicFrame>
      <p:sp>
        <p:nvSpPr>
          <p:cNvPr id="52" name="Rectangle 51"/>
          <p:cNvSpPr/>
          <p:nvPr/>
        </p:nvSpPr>
        <p:spPr>
          <a:xfrm>
            <a:off x="6995881" y="1777152"/>
            <a:ext cx="3186689"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She travels to the towns.</a:t>
            </a:r>
            <a:endParaRPr lang="en-GB" sz="2000" dirty="0">
              <a:solidFill>
                <a:schemeClr val="accent1">
                  <a:lumMod val="50000"/>
                </a:schemeClr>
              </a:solidFill>
            </a:endParaRPr>
          </a:p>
        </p:txBody>
      </p:sp>
      <p:sp>
        <p:nvSpPr>
          <p:cNvPr id="56" name="Rectangle 55"/>
          <p:cNvSpPr/>
          <p:nvPr/>
        </p:nvSpPr>
        <p:spPr>
          <a:xfrm>
            <a:off x="7013611" y="1233810"/>
            <a:ext cx="4118678" cy="400110"/>
          </a:xfrm>
          <a:prstGeom prst="rect">
            <a:avLst/>
          </a:prstGeom>
        </p:spPr>
        <p:txBody>
          <a:bodyPr wrap="square">
            <a:spAutoFit/>
          </a:bodyPr>
          <a:lstStyle/>
          <a:p>
            <a:pPr algn="ctr"/>
            <a:r>
              <a:rPr lang="en-GB" sz="2000" b="1"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latin typeface="Century Gothic" panose="020B0502020202020204" pitchFamily="34" charset="0"/>
              </a:rPr>
              <a:t>Qué</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significa</a:t>
            </a:r>
            <a:r>
              <a:rPr lang="en-GB" sz="2000" b="1" dirty="0">
                <a:solidFill>
                  <a:schemeClr val="accent1">
                    <a:lumMod val="50000"/>
                  </a:schemeClr>
                </a:solidFill>
                <a:latin typeface="Century Gothic" panose="020B0502020202020204" pitchFamily="34" charset="0"/>
              </a:rPr>
              <a:t>? (en inglés)</a:t>
            </a:r>
            <a:endParaRPr lang="en-GB" sz="2000" b="1" dirty="0">
              <a:solidFill>
                <a:schemeClr val="accent1">
                  <a:lumMod val="50000"/>
                </a:schemeClr>
              </a:solidFill>
            </a:endParaRPr>
          </a:p>
        </p:txBody>
      </p:sp>
      <p:sp>
        <p:nvSpPr>
          <p:cNvPr id="110" name="Rectangle 109">
            <a:extLst>
              <a:ext uri="{FF2B5EF4-FFF2-40B4-BE49-F238E27FC236}">
                <a16:creationId xmlns:a16="http://schemas.microsoft.com/office/drawing/2014/main" id="{3BB7C9BB-247C-4EDD-8D90-C1E7D5E1A8FA}"/>
              </a:ext>
            </a:extLst>
          </p:cNvPr>
          <p:cNvSpPr/>
          <p:nvPr/>
        </p:nvSpPr>
        <p:spPr>
          <a:xfrm>
            <a:off x="6995880" y="2883458"/>
            <a:ext cx="4136409"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They travel to the islands.</a:t>
            </a:r>
            <a:endParaRPr lang="en-GB" sz="2000" dirty="0">
              <a:solidFill>
                <a:schemeClr val="accent1">
                  <a:lumMod val="50000"/>
                </a:schemeClr>
              </a:solidFill>
            </a:endParaRPr>
          </a:p>
        </p:txBody>
      </p:sp>
      <p:sp>
        <p:nvSpPr>
          <p:cNvPr id="111" name="Rectangle 110">
            <a:extLst>
              <a:ext uri="{FF2B5EF4-FFF2-40B4-BE49-F238E27FC236}">
                <a16:creationId xmlns:a16="http://schemas.microsoft.com/office/drawing/2014/main" id="{BF2B3B6B-8184-4ED3-A1C4-FC03CE260077}"/>
              </a:ext>
            </a:extLst>
          </p:cNvPr>
          <p:cNvSpPr/>
          <p:nvPr/>
        </p:nvSpPr>
        <p:spPr>
          <a:xfrm>
            <a:off x="6995881" y="2315304"/>
            <a:ext cx="3171689"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She enjoys nature.</a:t>
            </a:r>
            <a:endParaRPr lang="en-GB" sz="2000" dirty="0">
              <a:solidFill>
                <a:schemeClr val="accent1">
                  <a:lumMod val="50000"/>
                </a:schemeClr>
              </a:solidFill>
            </a:endParaRPr>
          </a:p>
        </p:txBody>
      </p:sp>
      <p:sp>
        <p:nvSpPr>
          <p:cNvPr id="112" name="Rectangle 111">
            <a:extLst>
              <a:ext uri="{FF2B5EF4-FFF2-40B4-BE49-F238E27FC236}">
                <a16:creationId xmlns:a16="http://schemas.microsoft.com/office/drawing/2014/main" id="{6F41B126-4BF7-4A86-AA84-C6B487CF3FE8}"/>
              </a:ext>
            </a:extLst>
          </p:cNvPr>
          <p:cNvSpPr/>
          <p:nvPr/>
        </p:nvSpPr>
        <p:spPr>
          <a:xfrm>
            <a:off x="7012794" y="3385284"/>
            <a:ext cx="4049845"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They spend time on the beach.</a:t>
            </a:r>
            <a:endParaRPr lang="en-GB" sz="2000" dirty="0">
              <a:solidFill>
                <a:schemeClr val="accent1">
                  <a:lumMod val="50000"/>
                </a:schemeClr>
              </a:solidFill>
            </a:endParaRPr>
          </a:p>
        </p:txBody>
      </p:sp>
      <p:sp>
        <p:nvSpPr>
          <p:cNvPr id="113" name="Rectangle 112">
            <a:extLst>
              <a:ext uri="{FF2B5EF4-FFF2-40B4-BE49-F238E27FC236}">
                <a16:creationId xmlns:a16="http://schemas.microsoft.com/office/drawing/2014/main" id="{CD7D6186-4CA9-446C-9ED9-8FAA8C8AF37A}"/>
              </a:ext>
            </a:extLst>
          </p:cNvPr>
          <p:cNvSpPr/>
          <p:nvPr/>
        </p:nvSpPr>
        <p:spPr>
          <a:xfrm>
            <a:off x="7012795" y="3945653"/>
            <a:ext cx="2981183"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She rides a horse.</a:t>
            </a:r>
            <a:endParaRPr lang="en-GB" sz="2000" dirty="0">
              <a:solidFill>
                <a:schemeClr val="accent1">
                  <a:lumMod val="50000"/>
                </a:schemeClr>
              </a:solidFill>
            </a:endParaRPr>
          </a:p>
        </p:txBody>
      </p:sp>
      <p:sp>
        <p:nvSpPr>
          <p:cNvPr id="114" name="Rectangle 113">
            <a:extLst>
              <a:ext uri="{FF2B5EF4-FFF2-40B4-BE49-F238E27FC236}">
                <a16:creationId xmlns:a16="http://schemas.microsoft.com/office/drawing/2014/main" id="{ECDB237A-1521-4EFB-B483-3AFB776CD922}"/>
              </a:ext>
            </a:extLst>
          </p:cNvPr>
          <p:cNvSpPr/>
          <p:nvPr/>
        </p:nvSpPr>
        <p:spPr>
          <a:xfrm>
            <a:off x="7012795" y="4447184"/>
            <a:ext cx="4049464"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They look at the sea.</a:t>
            </a:r>
            <a:endParaRPr lang="en-GB" sz="2000" dirty="0">
              <a:solidFill>
                <a:schemeClr val="accent1">
                  <a:lumMod val="50000"/>
                </a:schemeClr>
              </a:solidFill>
            </a:endParaRPr>
          </a:p>
        </p:txBody>
      </p:sp>
      <p:sp>
        <p:nvSpPr>
          <p:cNvPr id="115" name="Rectangle 114">
            <a:extLst>
              <a:ext uri="{FF2B5EF4-FFF2-40B4-BE49-F238E27FC236}">
                <a16:creationId xmlns:a16="http://schemas.microsoft.com/office/drawing/2014/main" id="{0CCE5B9C-5CED-4AA7-8AE3-64B3C5710E4C}"/>
              </a:ext>
            </a:extLst>
          </p:cNvPr>
          <p:cNvSpPr/>
          <p:nvPr/>
        </p:nvSpPr>
        <p:spPr>
          <a:xfrm>
            <a:off x="6995880" y="4995425"/>
            <a:ext cx="2981183"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She looks for the river.</a:t>
            </a:r>
            <a:endParaRPr lang="en-GB" sz="2000" dirty="0">
              <a:solidFill>
                <a:schemeClr val="accent1">
                  <a:lumMod val="50000"/>
                </a:schemeClr>
              </a:solidFill>
            </a:endParaRPr>
          </a:p>
        </p:txBody>
      </p:sp>
      <p:sp>
        <p:nvSpPr>
          <p:cNvPr id="116" name="Rectangle 115">
            <a:extLst>
              <a:ext uri="{FF2B5EF4-FFF2-40B4-BE49-F238E27FC236}">
                <a16:creationId xmlns:a16="http://schemas.microsoft.com/office/drawing/2014/main" id="{8B0B92B8-287B-498B-8379-0C0B3FB25937}"/>
              </a:ext>
            </a:extLst>
          </p:cNvPr>
          <p:cNvSpPr/>
          <p:nvPr/>
        </p:nvSpPr>
        <p:spPr>
          <a:xfrm>
            <a:off x="7012795" y="5555794"/>
            <a:ext cx="3064748" cy="400110"/>
          </a:xfrm>
          <a:prstGeom prst="rect">
            <a:avLst/>
          </a:prstGeom>
        </p:spPr>
        <p:txBody>
          <a:bodyPr wrap="square">
            <a:spAutoFit/>
          </a:bodyPr>
          <a:lstStyle/>
          <a:p>
            <a:r>
              <a:rPr lang="en-GB" sz="2000">
                <a:solidFill>
                  <a:schemeClr val="accent1">
                    <a:lumMod val="50000"/>
                  </a:schemeClr>
                </a:solidFill>
                <a:latin typeface="Century Gothic" panose="020B0502020202020204" pitchFamily="34" charset="0"/>
              </a:rPr>
              <a:t>They ride a bike.</a:t>
            </a:r>
            <a:endParaRPr lang="en-GB" sz="2000" dirty="0">
              <a:solidFill>
                <a:schemeClr val="accent1">
                  <a:lumMod val="50000"/>
                </a:schemeClr>
              </a:solidFill>
            </a:endParaRPr>
          </a:p>
        </p:txBody>
      </p:sp>
      <p:graphicFrame>
        <p:nvGraphicFramePr>
          <p:cNvPr id="6" name="Tabla 5">
            <a:extLst>
              <a:ext uri="{FF2B5EF4-FFF2-40B4-BE49-F238E27FC236}">
                <a16:creationId xmlns:a16="http://schemas.microsoft.com/office/drawing/2014/main" id="{4253121A-81BE-AA41-A005-142A8817BF38}"/>
              </a:ext>
            </a:extLst>
          </p:cNvPr>
          <p:cNvGraphicFramePr>
            <a:graphicFrameLocks noGrp="1"/>
          </p:cNvGraphicFramePr>
          <p:nvPr>
            <p:extLst>
              <p:ext uri="{D42A27DB-BD31-4B8C-83A1-F6EECF244321}">
                <p14:modId xmlns:p14="http://schemas.microsoft.com/office/powerpoint/2010/main" val="4072374520"/>
              </p:ext>
            </p:extLst>
          </p:nvPr>
        </p:nvGraphicFramePr>
        <p:xfrm>
          <a:off x="755432" y="1096567"/>
          <a:ext cx="5187934" cy="5005632"/>
        </p:xfrm>
        <a:graphic>
          <a:graphicData uri="http://schemas.openxmlformats.org/drawingml/2006/table">
            <a:tbl>
              <a:tblPr firstRow="1" bandRow="1">
                <a:tableStyleId>{5DA37D80-6434-44D0-A028-1B22A696006F}</a:tableStyleId>
              </a:tblPr>
              <a:tblGrid>
                <a:gridCol w="1047732">
                  <a:extLst>
                    <a:ext uri="{9D8B030D-6E8A-4147-A177-3AD203B41FA5}">
                      <a16:colId xmlns:a16="http://schemas.microsoft.com/office/drawing/2014/main" val="1912973351"/>
                    </a:ext>
                  </a:extLst>
                </a:gridCol>
                <a:gridCol w="2070101">
                  <a:extLst>
                    <a:ext uri="{9D8B030D-6E8A-4147-A177-3AD203B41FA5}">
                      <a16:colId xmlns:a16="http://schemas.microsoft.com/office/drawing/2014/main" val="401155602"/>
                    </a:ext>
                  </a:extLst>
                </a:gridCol>
                <a:gridCol w="2070101">
                  <a:extLst>
                    <a:ext uri="{9D8B030D-6E8A-4147-A177-3AD203B41FA5}">
                      <a16:colId xmlns:a16="http://schemas.microsoft.com/office/drawing/2014/main" val="3150035582"/>
                    </a:ext>
                  </a:extLst>
                </a:gridCol>
              </a:tblGrid>
              <a:tr h="538074">
                <a:tc>
                  <a:txBody>
                    <a:bodyPr/>
                    <a:lstStyle/>
                    <a:p>
                      <a:endParaRPr lang="x-none" dirty="0"/>
                    </a:p>
                  </a:txBody>
                  <a:tcPr/>
                </a:tc>
                <a:tc>
                  <a:txBody>
                    <a:bodyPr/>
                    <a:lstStyle/>
                    <a:p>
                      <a:pPr algn="ctr"/>
                      <a:r>
                        <a:rPr lang="x-none" sz="2000" dirty="0">
                          <a:solidFill>
                            <a:schemeClr val="accent1">
                              <a:lumMod val="50000"/>
                            </a:schemeClr>
                          </a:solidFill>
                        </a:rPr>
                        <a:t>Inés</a:t>
                      </a:r>
                    </a:p>
                    <a:p>
                      <a:pPr algn="ctr"/>
                      <a:r>
                        <a:rPr lang="x-none" sz="2000" dirty="0">
                          <a:solidFill>
                            <a:schemeClr val="accent1">
                              <a:lumMod val="50000"/>
                            </a:schemeClr>
                          </a:solidFill>
                        </a:rPr>
                        <a:t>(</a:t>
                      </a:r>
                      <a:r>
                        <a:rPr lang="x-none" sz="2000" i="1" dirty="0">
                          <a:solidFill>
                            <a:schemeClr val="accent1">
                              <a:lumMod val="50000"/>
                            </a:schemeClr>
                          </a:solidFill>
                        </a:rPr>
                        <a:t>she</a:t>
                      </a:r>
                      <a:r>
                        <a:rPr lang="x-none" sz="2000" dirty="0">
                          <a:solidFill>
                            <a:schemeClr val="accent1">
                              <a:lumMod val="50000"/>
                            </a:schemeClr>
                          </a:solidFill>
                        </a:rPr>
                        <a:t>)</a:t>
                      </a:r>
                    </a:p>
                  </a:txBody>
                  <a:tcPr/>
                </a:tc>
                <a:tc>
                  <a:txBody>
                    <a:bodyPr/>
                    <a:lstStyle/>
                    <a:p>
                      <a:pPr algn="ctr"/>
                      <a:r>
                        <a:rPr lang="x-none" sz="2000" dirty="0">
                          <a:solidFill>
                            <a:schemeClr val="accent1">
                              <a:lumMod val="50000"/>
                            </a:schemeClr>
                          </a:solidFill>
                        </a:rPr>
                        <a:t>Nuria y Pedro</a:t>
                      </a:r>
                    </a:p>
                    <a:p>
                      <a:pPr algn="ctr"/>
                      <a:r>
                        <a:rPr lang="x-none" sz="2000" dirty="0">
                          <a:solidFill>
                            <a:schemeClr val="accent1">
                              <a:lumMod val="50000"/>
                            </a:schemeClr>
                          </a:solidFill>
                        </a:rPr>
                        <a:t>(</a:t>
                      </a:r>
                      <a:r>
                        <a:rPr lang="x-none" sz="2000" i="1" dirty="0">
                          <a:solidFill>
                            <a:schemeClr val="accent1">
                              <a:lumMod val="50000"/>
                            </a:schemeClr>
                          </a:solidFill>
                        </a:rPr>
                        <a:t>they</a:t>
                      </a:r>
                      <a:r>
                        <a:rPr lang="x-none" sz="2000" dirty="0">
                          <a:solidFill>
                            <a:schemeClr val="accent1">
                              <a:lumMod val="50000"/>
                            </a:schemeClr>
                          </a:solidFill>
                        </a:rPr>
                        <a:t>)</a:t>
                      </a:r>
                    </a:p>
                  </a:txBody>
                  <a:tcPr/>
                </a:tc>
                <a:extLst>
                  <a:ext uri="{0D108BD9-81ED-4DB2-BD59-A6C34878D82A}">
                    <a16:rowId xmlns:a16="http://schemas.microsoft.com/office/drawing/2014/main" val="737711542"/>
                  </a:ext>
                </a:extLst>
              </a:tr>
              <a:tr h="538074">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764585677"/>
                  </a:ext>
                </a:extLst>
              </a:tr>
              <a:tr h="538074">
                <a:tc>
                  <a:txBody>
                    <a:bodyPr/>
                    <a:lstStyle/>
                    <a:p>
                      <a:endParaRPr lang="x-none"/>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val="3604035600"/>
                  </a:ext>
                </a:extLst>
              </a:tr>
              <a:tr h="538074">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2860114179"/>
                  </a:ext>
                </a:extLst>
              </a:tr>
              <a:tr h="538074">
                <a:tc>
                  <a:txBody>
                    <a:bodyPr/>
                    <a:lstStyle/>
                    <a:p>
                      <a:endParaRPr lang="x-none"/>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val="3198342207"/>
                  </a:ext>
                </a:extLst>
              </a:tr>
              <a:tr h="538074">
                <a:tc>
                  <a:txBody>
                    <a:bodyPr/>
                    <a:lstStyle/>
                    <a:p>
                      <a:endParaRPr lang="x-none"/>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val="3654657019"/>
                  </a:ext>
                </a:extLst>
              </a:tr>
              <a:tr h="538074">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164289200"/>
                  </a:ext>
                </a:extLst>
              </a:tr>
              <a:tr h="538074">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2280275342"/>
                  </a:ext>
                </a:extLst>
              </a:tr>
              <a:tr h="538074">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2057814787"/>
                  </a:ext>
                </a:extLst>
              </a:tr>
            </a:tbl>
          </a:graphicData>
        </a:graphic>
      </p:graphicFrame>
      <p:sp>
        <p:nvSpPr>
          <p:cNvPr id="51" name="Action Button: Custom 6">
            <a:hlinkClick r:id="" action="ppaction://noaction" highlightClick="1">
              <a:snd r:embed="rId3" name="viaja a los pueblos.wav"/>
            </a:hlinkClick>
            <a:extLst>
              <a:ext uri="{FF2B5EF4-FFF2-40B4-BE49-F238E27FC236}">
                <a16:creationId xmlns:a16="http://schemas.microsoft.com/office/drawing/2014/main" id="{9D206BF0-BC6B-3D4C-9397-37821987B887}"/>
              </a:ext>
            </a:extLst>
          </p:cNvPr>
          <p:cNvSpPr/>
          <p:nvPr/>
        </p:nvSpPr>
        <p:spPr>
          <a:xfrm>
            <a:off x="1075429" y="1908739"/>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53" name="Action Button: Custom 6">
            <a:hlinkClick r:id="" action="ppaction://noaction" highlightClick="1">
              <a:snd r:embed="rId4" name="disfruta la naturaleza.wav"/>
            </a:hlinkClick>
            <a:extLst>
              <a:ext uri="{FF2B5EF4-FFF2-40B4-BE49-F238E27FC236}">
                <a16:creationId xmlns:a16="http://schemas.microsoft.com/office/drawing/2014/main" id="{C3FDD689-DD81-BF43-ABB4-EE9C76D6EB8E}"/>
              </a:ext>
            </a:extLst>
          </p:cNvPr>
          <p:cNvSpPr/>
          <p:nvPr/>
        </p:nvSpPr>
        <p:spPr>
          <a:xfrm>
            <a:off x="1075429" y="243308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55" name="Action Button: Custom 6">
            <a:hlinkClick r:id="" action="ppaction://noaction" highlightClick="1">
              <a:snd r:embed="rId5" name="viajan a las islas.wav"/>
            </a:hlinkClick>
            <a:extLst>
              <a:ext uri="{FF2B5EF4-FFF2-40B4-BE49-F238E27FC236}">
                <a16:creationId xmlns:a16="http://schemas.microsoft.com/office/drawing/2014/main" id="{C5CDC1FF-4ECE-C242-A906-622D84337DF9}"/>
              </a:ext>
            </a:extLst>
          </p:cNvPr>
          <p:cNvSpPr/>
          <p:nvPr/>
        </p:nvSpPr>
        <p:spPr>
          <a:xfrm>
            <a:off x="1075428" y="297049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57" name="Action Button: Custom 6">
            <a:hlinkClick r:id="" action="ppaction://noaction" highlightClick="1">
              <a:snd r:embed="rId6" name="pasan tiempo en la playa.wav"/>
            </a:hlinkClick>
            <a:extLst>
              <a:ext uri="{FF2B5EF4-FFF2-40B4-BE49-F238E27FC236}">
                <a16:creationId xmlns:a16="http://schemas.microsoft.com/office/drawing/2014/main" id="{A678DA2B-CF6D-9F44-8732-77E364137D98}"/>
              </a:ext>
            </a:extLst>
          </p:cNvPr>
          <p:cNvSpPr/>
          <p:nvPr/>
        </p:nvSpPr>
        <p:spPr>
          <a:xfrm>
            <a:off x="1075428" y="350263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58" name="Action Button: Custom 6">
            <a:hlinkClick r:id="" action="ppaction://noaction" highlightClick="1">
              <a:snd r:embed="rId7" name="monta a caballo.wav"/>
            </a:hlinkClick>
            <a:extLst>
              <a:ext uri="{FF2B5EF4-FFF2-40B4-BE49-F238E27FC236}">
                <a16:creationId xmlns:a16="http://schemas.microsoft.com/office/drawing/2014/main" id="{74C54D79-B03C-2D45-927B-B414CF27B46A}"/>
              </a:ext>
            </a:extLst>
          </p:cNvPr>
          <p:cNvSpPr/>
          <p:nvPr/>
        </p:nvSpPr>
        <p:spPr>
          <a:xfrm>
            <a:off x="1075427" y="4053344"/>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59" name="Action Button: Custom 6">
            <a:hlinkClick r:id="" action="ppaction://noaction" highlightClick="1">
              <a:snd r:embed="rId8" name="miran el mar.wav"/>
            </a:hlinkClick>
            <a:extLst>
              <a:ext uri="{FF2B5EF4-FFF2-40B4-BE49-F238E27FC236}">
                <a16:creationId xmlns:a16="http://schemas.microsoft.com/office/drawing/2014/main" id="{F78F7015-3EFF-3945-9048-D41E81B27CF0}"/>
              </a:ext>
            </a:extLst>
          </p:cNvPr>
          <p:cNvSpPr/>
          <p:nvPr/>
        </p:nvSpPr>
        <p:spPr>
          <a:xfrm>
            <a:off x="1075427" y="457677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60" name="Action Button: Custom 6">
            <a:hlinkClick r:id="" action="ppaction://noaction" highlightClick="1">
              <a:snd r:embed="rId9" name="busca el ri%CC%81o.wav"/>
            </a:hlinkClick>
            <a:extLst>
              <a:ext uri="{FF2B5EF4-FFF2-40B4-BE49-F238E27FC236}">
                <a16:creationId xmlns:a16="http://schemas.microsoft.com/office/drawing/2014/main" id="{9496DE94-4DBB-1E4A-8A2A-6E617528D038}"/>
              </a:ext>
            </a:extLst>
          </p:cNvPr>
          <p:cNvSpPr/>
          <p:nvPr/>
        </p:nvSpPr>
        <p:spPr>
          <a:xfrm>
            <a:off x="1075427" y="513005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61" name="Action Button: Custom 6">
            <a:hlinkClick r:id="" action="ppaction://noaction" highlightClick="1">
              <a:snd r:embed="rId10" name="montan en bicicleta.wav"/>
            </a:hlinkClick>
            <a:extLst>
              <a:ext uri="{FF2B5EF4-FFF2-40B4-BE49-F238E27FC236}">
                <a16:creationId xmlns:a16="http://schemas.microsoft.com/office/drawing/2014/main" id="{95E81A4F-8C05-DB47-A639-13921354A505}"/>
              </a:ext>
            </a:extLst>
          </p:cNvPr>
          <p:cNvSpPr/>
          <p:nvPr/>
        </p:nvSpPr>
        <p:spPr>
          <a:xfrm>
            <a:off x="1075428" y="567319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pic>
        <p:nvPicPr>
          <p:cNvPr id="62" name="Picture 13">
            <a:extLst>
              <a:ext uri="{FF2B5EF4-FFF2-40B4-BE49-F238E27FC236}">
                <a16:creationId xmlns:a16="http://schemas.microsoft.com/office/drawing/2014/main" id="{A60E5C1B-1DC1-224D-9EBA-0222849058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6218" y="1900856"/>
            <a:ext cx="322576" cy="336016"/>
          </a:xfrm>
          <a:prstGeom prst="rect">
            <a:avLst/>
          </a:prstGeom>
        </p:spPr>
      </p:pic>
      <p:pic>
        <p:nvPicPr>
          <p:cNvPr id="63" name="Picture 13">
            <a:extLst>
              <a:ext uri="{FF2B5EF4-FFF2-40B4-BE49-F238E27FC236}">
                <a16:creationId xmlns:a16="http://schemas.microsoft.com/office/drawing/2014/main" id="{03E903A2-8BE4-2644-8D3C-4035DA4B0B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6218" y="2438792"/>
            <a:ext cx="322576" cy="336016"/>
          </a:xfrm>
          <a:prstGeom prst="rect">
            <a:avLst/>
          </a:prstGeom>
        </p:spPr>
      </p:pic>
      <p:pic>
        <p:nvPicPr>
          <p:cNvPr id="64" name="Picture 13">
            <a:extLst>
              <a:ext uri="{FF2B5EF4-FFF2-40B4-BE49-F238E27FC236}">
                <a16:creationId xmlns:a16="http://schemas.microsoft.com/office/drawing/2014/main" id="{7008FCDA-62C4-5B48-BA2C-67F4BD4450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2885" y="2970498"/>
            <a:ext cx="322576" cy="336016"/>
          </a:xfrm>
          <a:prstGeom prst="rect">
            <a:avLst/>
          </a:prstGeom>
        </p:spPr>
      </p:pic>
      <p:pic>
        <p:nvPicPr>
          <p:cNvPr id="65" name="Picture 13">
            <a:extLst>
              <a:ext uri="{FF2B5EF4-FFF2-40B4-BE49-F238E27FC236}">
                <a16:creationId xmlns:a16="http://schemas.microsoft.com/office/drawing/2014/main" id="{AC34DCD7-9F18-8A4D-A1A7-063CC57651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2885" y="3503218"/>
            <a:ext cx="322576" cy="336016"/>
          </a:xfrm>
          <a:prstGeom prst="rect">
            <a:avLst/>
          </a:prstGeom>
        </p:spPr>
      </p:pic>
      <p:pic>
        <p:nvPicPr>
          <p:cNvPr id="66" name="Picture 13">
            <a:extLst>
              <a:ext uri="{FF2B5EF4-FFF2-40B4-BE49-F238E27FC236}">
                <a16:creationId xmlns:a16="http://schemas.microsoft.com/office/drawing/2014/main" id="{75A2A5CA-8231-0B43-BABC-E4BD5D86F9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6218" y="4045320"/>
            <a:ext cx="322576" cy="336016"/>
          </a:xfrm>
          <a:prstGeom prst="rect">
            <a:avLst/>
          </a:prstGeom>
        </p:spPr>
      </p:pic>
      <p:pic>
        <p:nvPicPr>
          <p:cNvPr id="67" name="Picture 13">
            <a:extLst>
              <a:ext uri="{FF2B5EF4-FFF2-40B4-BE49-F238E27FC236}">
                <a16:creationId xmlns:a16="http://schemas.microsoft.com/office/drawing/2014/main" id="{9575BDE3-2D87-7B4F-A2B4-310601FA85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55226" y="4581812"/>
            <a:ext cx="322576" cy="336016"/>
          </a:xfrm>
          <a:prstGeom prst="rect">
            <a:avLst/>
          </a:prstGeom>
        </p:spPr>
      </p:pic>
      <p:pic>
        <p:nvPicPr>
          <p:cNvPr id="68" name="Picture 13">
            <a:extLst>
              <a:ext uri="{FF2B5EF4-FFF2-40B4-BE49-F238E27FC236}">
                <a16:creationId xmlns:a16="http://schemas.microsoft.com/office/drawing/2014/main" id="{8E75B04C-43B5-7D45-A995-10A09AAA2F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6218" y="5140792"/>
            <a:ext cx="322576" cy="336016"/>
          </a:xfrm>
          <a:prstGeom prst="rect">
            <a:avLst/>
          </a:prstGeom>
        </p:spPr>
      </p:pic>
      <p:pic>
        <p:nvPicPr>
          <p:cNvPr id="69" name="Picture 13">
            <a:extLst>
              <a:ext uri="{FF2B5EF4-FFF2-40B4-BE49-F238E27FC236}">
                <a16:creationId xmlns:a16="http://schemas.microsoft.com/office/drawing/2014/main" id="{6CD06075-E345-1548-9FA8-845596D084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1732" y="5674321"/>
            <a:ext cx="322576" cy="336016"/>
          </a:xfrm>
          <a:prstGeom prst="rect">
            <a:avLst/>
          </a:prstGeom>
        </p:spPr>
      </p:pic>
      <p:sp>
        <p:nvSpPr>
          <p:cNvPr id="3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0592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10" grpId="0"/>
      <p:bldP spid="111" grpId="0"/>
      <p:bldP spid="112" grpId="0"/>
      <p:bldP spid="113" grpId="0"/>
      <p:bldP spid="114" grpId="0"/>
      <p:bldP spid="115" grpId="0"/>
      <p:bldP spid="1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1B887A-FEF2-479A-B79F-EADC8978686C}"/>
              </a:ext>
            </a:extLst>
          </p:cNvPr>
          <p:cNvSpPr txBox="1">
            <a:spLocks/>
          </p:cNvSpPr>
          <p:nvPr/>
        </p:nvSpPr>
        <p:spPr>
          <a:xfrm flipH="1">
            <a:off x="10690715" y="404949"/>
            <a:ext cx="60016" cy="1695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a:solidFill>
                  <a:prstClr val="white"/>
                </a:solidFill>
              </a:rPr>
              <a:t>escribir / </a:t>
            </a:r>
            <a:r>
              <a:rPr lang="en-GB" sz="100" b="1" dirty="0" err="1">
                <a:solidFill>
                  <a:prstClr val="white"/>
                </a:solidFill>
              </a:rPr>
              <a:t>escuchar</a:t>
            </a:r>
            <a:endParaRPr lang="en-GB" sz="100" dirty="0"/>
          </a:p>
        </p:txBody>
      </p:sp>
      <p:sp>
        <p:nvSpPr>
          <p:cNvPr id="7" name="TextBox 6">
            <a:extLst>
              <a:ext uri="{FF2B5EF4-FFF2-40B4-BE49-F238E27FC236}">
                <a16:creationId xmlns:a16="http://schemas.microsoft.com/office/drawing/2014/main" id="{D2461B85-134D-4B8D-9C2E-4844BA62CB64}"/>
              </a:ext>
            </a:extLst>
          </p:cNvPr>
          <p:cNvSpPr txBox="1"/>
          <p:nvPr/>
        </p:nvSpPr>
        <p:spPr>
          <a:xfrm>
            <a:off x="129395" y="180783"/>
            <a:ext cx="9275863" cy="830997"/>
          </a:xfrm>
          <a:prstGeom prst="rect">
            <a:avLst/>
          </a:prstGeom>
          <a:noFill/>
        </p:spPr>
        <p:txBody>
          <a:bodyPr wrap="square" rtlCol="0">
            <a:spAutoFit/>
          </a:bodyPr>
          <a:lstStyle/>
          <a:p>
            <a:r>
              <a:rPr lang="en-GB" sz="2400" b="1" dirty="0">
                <a:solidFill>
                  <a:schemeClr val="accent1">
                    <a:lumMod val="50000"/>
                  </a:schemeClr>
                </a:solidFill>
              </a:rPr>
              <a:t>Verónica </a:t>
            </a:r>
            <a:r>
              <a:rPr lang="en-GB" sz="2400" b="1" dirty="0" err="1">
                <a:solidFill>
                  <a:schemeClr val="accent1">
                    <a:lumMod val="50000"/>
                  </a:schemeClr>
                </a:solidFill>
              </a:rPr>
              <a:t>habla</a:t>
            </a:r>
            <a:r>
              <a:rPr lang="en-GB" sz="2400" b="1" dirty="0">
                <a:solidFill>
                  <a:schemeClr val="accent1">
                    <a:lumMod val="50000"/>
                  </a:schemeClr>
                </a:solidFill>
              </a:rPr>
              <a:t> de las </a:t>
            </a:r>
            <a:r>
              <a:rPr lang="en-GB" sz="2400" b="1" dirty="0" err="1">
                <a:solidFill>
                  <a:schemeClr val="accent1">
                    <a:lumMod val="50000"/>
                  </a:schemeClr>
                </a:solidFill>
              </a:rPr>
              <a:t>cosas</a:t>
            </a:r>
            <a:r>
              <a:rPr lang="en-GB" sz="2400" b="1" dirty="0">
                <a:solidFill>
                  <a:schemeClr val="accent1">
                    <a:lumMod val="50000"/>
                  </a:schemeClr>
                </a:solidFill>
              </a:rPr>
              <a:t> que </a:t>
            </a:r>
            <a:r>
              <a:rPr lang="en-GB" sz="2400" b="1" dirty="0" err="1">
                <a:solidFill>
                  <a:schemeClr val="accent1">
                    <a:lumMod val="50000"/>
                  </a:schemeClr>
                </a:solidFill>
              </a:rPr>
              <a:t>hace</a:t>
            </a:r>
            <a:r>
              <a:rPr lang="en-GB" sz="2400" b="1" dirty="0">
                <a:solidFill>
                  <a:schemeClr val="accent1">
                    <a:lumMod val="50000"/>
                  </a:schemeClr>
                </a:solidFill>
              </a:rPr>
              <a:t> </a:t>
            </a:r>
            <a:r>
              <a:rPr lang="en-GB" sz="2400" b="1" dirty="0" err="1">
                <a:solidFill>
                  <a:schemeClr val="accent1">
                    <a:lumMod val="50000"/>
                  </a:schemeClr>
                </a:solidFill>
              </a:rPr>
              <a:t>normalmente</a:t>
            </a:r>
            <a:r>
              <a:rPr lang="en-GB" sz="2400" b="1" dirty="0">
                <a:solidFill>
                  <a:schemeClr val="accent1">
                    <a:lumMod val="50000"/>
                  </a:schemeClr>
                </a:solidFill>
              </a:rPr>
              <a:t> </a:t>
            </a:r>
            <a:r>
              <a:rPr lang="en-GB" sz="2400" b="1" dirty="0" err="1">
                <a:solidFill>
                  <a:schemeClr val="accent1">
                    <a:lumMod val="50000"/>
                  </a:schemeClr>
                </a:solidFill>
              </a:rPr>
              <a:t>durante</a:t>
            </a:r>
            <a:r>
              <a:rPr lang="en-GB" sz="2400" b="1" dirty="0">
                <a:solidFill>
                  <a:schemeClr val="accent1">
                    <a:lumMod val="50000"/>
                  </a:schemeClr>
                </a:solidFill>
              </a:rPr>
              <a:t> las </a:t>
            </a:r>
            <a:r>
              <a:rPr lang="en-GB" sz="2400" b="1" dirty="0" err="1">
                <a:solidFill>
                  <a:schemeClr val="accent1">
                    <a:lumMod val="50000"/>
                  </a:schemeClr>
                </a:solidFill>
              </a:rPr>
              <a:t>vacaciones</a:t>
            </a:r>
            <a:r>
              <a:rPr lang="en-GB" sz="2400" b="1" dirty="0">
                <a:solidFill>
                  <a:schemeClr val="accent1">
                    <a:lumMod val="50000"/>
                  </a:schemeClr>
                </a:solidFill>
              </a:rPr>
              <a:t>. </a:t>
            </a:r>
          </a:p>
        </p:txBody>
      </p:sp>
      <p:sp>
        <p:nvSpPr>
          <p:cNvPr id="9" name="TextBox 8">
            <a:extLst>
              <a:ext uri="{FF2B5EF4-FFF2-40B4-BE49-F238E27FC236}">
                <a16:creationId xmlns:a16="http://schemas.microsoft.com/office/drawing/2014/main" id="{483500A9-84AA-40B6-BB27-4C67E031B670}"/>
              </a:ext>
            </a:extLst>
          </p:cNvPr>
          <p:cNvSpPr txBox="1"/>
          <p:nvPr/>
        </p:nvSpPr>
        <p:spPr>
          <a:xfrm>
            <a:off x="129395" y="1567985"/>
            <a:ext cx="11877811" cy="4524315"/>
          </a:xfrm>
          <a:prstGeom prst="rect">
            <a:avLst/>
          </a:prstGeom>
          <a:noFill/>
        </p:spPr>
        <p:txBody>
          <a:bodyPr wrap="square" rtlCol="0">
            <a:spAutoFit/>
          </a:bodyPr>
          <a:lstStyle/>
          <a:p>
            <a:pPr>
              <a:lnSpc>
                <a:spcPct val="200000"/>
              </a:lnSpc>
            </a:pPr>
            <a:r>
              <a:rPr lang="en-GB" sz="2400" dirty="0" err="1">
                <a:solidFill>
                  <a:schemeClr val="accent1">
                    <a:lumMod val="50000"/>
                  </a:schemeClr>
                </a:solidFill>
              </a:rPr>
              <a:t>Normalmente</a:t>
            </a:r>
            <a:r>
              <a:rPr lang="en-GB" sz="2400" dirty="0">
                <a:solidFill>
                  <a:schemeClr val="accent1">
                    <a:lumMod val="50000"/>
                  </a:schemeClr>
                </a:solidFill>
              </a:rPr>
              <a:t> </a:t>
            </a:r>
            <a:r>
              <a:rPr lang="en-GB" sz="2400" dirty="0" err="1">
                <a:solidFill>
                  <a:schemeClr val="accent1">
                    <a:lumMod val="50000"/>
                  </a:schemeClr>
                </a:solidFill>
              </a:rPr>
              <a:t>paso</a:t>
            </a:r>
            <a:r>
              <a:rPr lang="en-GB" sz="2400" dirty="0">
                <a:solidFill>
                  <a:schemeClr val="accent1">
                    <a:lumMod val="50000"/>
                  </a:schemeClr>
                </a:solidFill>
              </a:rPr>
              <a:t> las </a:t>
            </a:r>
            <a:r>
              <a:rPr lang="en-GB" sz="2400" dirty="0" err="1">
                <a:solidFill>
                  <a:schemeClr val="accent1">
                    <a:lumMod val="50000"/>
                  </a:schemeClr>
                </a:solidFill>
              </a:rPr>
              <a:t>vacaciones</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Lima, la capital de Perú, con mi amiga Rosa. Rosa  </a:t>
            </a:r>
            <a:r>
              <a:rPr lang="es-ES" sz="2400" b="1" u="sng" dirty="0">
                <a:solidFill>
                  <a:srgbClr val="E25B00"/>
                </a:solidFill>
              </a:rPr>
              <a:t>_____________</a:t>
            </a:r>
            <a:r>
              <a:rPr lang="es-ES" sz="2400" b="1" dirty="0">
                <a:solidFill>
                  <a:srgbClr val="EE6000"/>
                </a:solidFill>
              </a:rPr>
              <a:t> </a:t>
            </a:r>
            <a:r>
              <a:rPr lang="en-GB" sz="2400" dirty="0" err="1">
                <a:solidFill>
                  <a:schemeClr val="accent1">
                    <a:lumMod val="50000"/>
                  </a:schemeClr>
                </a:solidFill>
              </a:rPr>
              <a:t>en</a:t>
            </a:r>
            <a:r>
              <a:rPr lang="en-GB" sz="2400" dirty="0">
                <a:solidFill>
                  <a:schemeClr val="accent1">
                    <a:lumMod val="50000"/>
                  </a:schemeClr>
                </a:solidFill>
              </a:rPr>
              <a:t> una tienda, </a:t>
            </a:r>
            <a:r>
              <a:rPr lang="en-GB" sz="2400" dirty="0" err="1">
                <a:solidFill>
                  <a:schemeClr val="accent1">
                    <a:lumMod val="50000"/>
                  </a:schemeClr>
                </a:solidFill>
              </a:rPr>
              <a:t>pero</a:t>
            </a:r>
            <a:r>
              <a:rPr lang="en-GB" sz="2400" dirty="0">
                <a:solidFill>
                  <a:schemeClr val="accent1">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err="1">
                <a:solidFill>
                  <a:schemeClr val="accent1">
                    <a:lumMod val="50000"/>
                  </a:schemeClr>
                </a:solidFill>
              </a:rPr>
              <a:t>durante</a:t>
            </a:r>
            <a:r>
              <a:rPr lang="en-GB" sz="2400" dirty="0">
                <a:solidFill>
                  <a:schemeClr val="accent1">
                    <a:lumMod val="50000"/>
                  </a:schemeClr>
                </a:solidFill>
              </a:rPr>
              <a:t> las </a:t>
            </a:r>
            <a:r>
              <a:rPr lang="en-GB" sz="2400" dirty="0" err="1">
                <a:solidFill>
                  <a:schemeClr val="accent1">
                    <a:lumMod val="50000"/>
                  </a:schemeClr>
                </a:solidFill>
              </a:rPr>
              <a:t>vacaciones</a:t>
            </a:r>
            <a:r>
              <a:rPr lang="en-GB" sz="2400" dirty="0">
                <a:solidFill>
                  <a:schemeClr val="accent1">
                    <a:lumMod val="50000"/>
                  </a:schemeClr>
                </a:solidFill>
              </a:rPr>
              <a:t>. </a:t>
            </a:r>
            <a:r>
              <a:rPr lang="en-GB" sz="2400" dirty="0" err="1">
                <a:solidFill>
                  <a:schemeClr val="accent1">
                    <a:lumMod val="50000"/>
                  </a:schemeClr>
                </a:solidFill>
              </a:rPr>
              <a:t>Cada</a:t>
            </a:r>
            <a:r>
              <a:rPr lang="en-GB" sz="2400" dirty="0">
                <a:solidFill>
                  <a:schemeClr val="accent1">
                    <a:lumMod val="50000"/>
                  </a:schemeClr>
                </a:solidFill>
              </a:rPr>
              <a:t> </a:t>
            </a:r>
            <a:r>
              <a:rPr lang="en-GB" sz="2400" dirty="0" err="1">
                <a:solidFill>
                  <a:schemeClr val="accent1">
                    <a:lumMod val="50000"/>
                  </a:schemeClr>
                </a:solidFill>
              </a:rPr>
              <a:t>julio</a:t>
            </a:r>
            <a:r>
              <a:rPr lang="en-GB" sz="2400" dirty="0">
                <a:solidFill>
                  <a:schemeClr val="accent1">
                    <a:lumMod val="50000"/>
                  </a:schemeClr>
                </a:solidFill>
              </a:rPr>
              <a:t> </a:t>
            </a:r>
            <a:r>
              <a:rPr lang="en-GB" sz="2400" dirty="0" err="1">
                <a:solidFill>
                  <a:schemeClr val="accent1">
                    <a:lumMod val="50000"/>
                  </a:schemeClr>
                </a:solidFill>
              </a:rPr>
              <a:t>cuatro</a:t>
            </a:r>
            <a:r>
              <a:rPr lang="en-GB" sz="2400" dirty="0">
                <a:solidFill>
                  <a:schemeClr val="accent1">
                    <a:lumMod val="50000"/>
                  </a:schemeClr>
                </a:solidFill>
              </a:rPr>
              <a:t> amigos de Francia</a:t>
            </a:r>
            <a:r>
              <a:rPr lang="en-GB" sz="2400" dirty="0">
                <a:solidFill>
                  <a:schemeClr val="accent5">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a:solidFill>
                  <a:schemeClr val="accent1">
                    <a:lumMod val="50000"/>
                  </a:schemeClr>
                </a:solidFill>
              </a:rPr>
              <a:t>al </a:t>
            </a:r>
            <a:r>
              <a:rPr lang="en-GB" sz="2400" dirty="0" err="1">
                <a:solidFill>
                  <a:schemeClr val="accent1">
                    <a:lumMod val="50000"/>
                  </a:schemeClr>
                </a:solidFill>
              </a:rPr>
              <a:t>aeropuerto</a:t>
            </a:r>
            <a:r>
              <a:rPr lang="en-GB" sz="2400" dirty="0">
                <a:solidFill>
                  <a:schemeClr val="accent1">
                    <a:lumMod val="50000"/>
                  </a:schemeClr>
                </a:solidFill>
              </a:rPr>
              <a:t> y</a:t>
            </a:r>
            <a:r>
              <a:rPr lang="en-GB" sz="2400" dirty="0">
                <a:solidFill>
                  <a:schemeClr val="accent5">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coche</a:t>
            </a:r>
            <a:r>
              <a:rPr lang="en-GB" sz="2400" dirty="0">
                <a:solidFill>
                  <a:schemeClr val="accent1">
                    <a:lumMod val="50000"/>
                  </a:schemeClr>
                </a:solidFill>
              </a:rPr>
              <a:t> a la ciudad. </a:t>
            </a:r>
            <a:r>
              <a:rPr lang="en-GB" sz="2400" dirty="0" err="1">
                <a:solidFill>
                  <a:schemeClr val="accent1">
                    <a:lumMod val="50000"/>
                  </a:schemeClr>
                </a:solidFill>
              </a:rPr>
              <a:t>Luego</a:t>
            </a:r>
            <a:r>
              <a:rPr lang="en-GB" sz="2400" dirty="0">
                <a:solidFill>
                  <a:schemeClr val="accent1">
                    <a:lumMod val="50000"/>
                  </a:schemeClr>
                </a:solidFill>
              </a:rPr>
              <a:t>, Rosa </a:t>
            </a:r>
            <a:r>
              <a:rPr lang="es-ES" sz="2400" b="1" u="sng" dirty="0">
                <a:solidFill>
                  <a:srgbClr val="E25B00"/>
                </a:solidFill>
              </a:rPr>
              <a:t>_____________</a:t>
            </a:r>
            <a:r>
              <a:rPr lang="en-GB" sz="2400" dirty="0">
                <a:solidFill>
                  <a:schemeClr val="accent5">
                    <a:lumMod val="50000"/>
                  </a:schemeClr>
                </a:solidFill>
              </a:rPr>
              <a:t> </a:t>
            </a:r>
            <a:r>
              <a:rPr lang="en-GB" sz="2400" dirty="0">
                <a:solidFill>
                  <a:schemeClr val="accent1">
                    <a:lumMod val="50000"/>
                  </a:schemeClr>
                </a:solidFill>
              </a:rPr>
              <a:t>comida y </a:t>
            </a:r>
            <a:r>
              <a:rPr lang="es-ES" sz="2400" b="1" u="sng" dirty="0">
                <a:solidFill>
                  <a:srgbClr val="E25B00"/>
                </a:solidFill>
              </a:rPr>
              <a:t>_____________</a:t>
            </a:r>
            <a:r>
              <a:rPr lang="es-ES" sz="2400" b="1" u="sng" dirty="0">
                <a:solidFill>
                  <a:srgbClr val="EE6000"/>
                </a:solidFill>
              </a:rPr>
              <a:t>_</a:t>
            </a:r>
            <a:r>
              <a:rPr lang="en-GB" dirty="0"/>
              <a:t> </a:t>
            </a:r>
            <a:r>
              <a:rPr lang="en-GB" sz="2400" dirty="0" err="1">
                <a:solidFill>
                  <a:schemeClr val="accent1">
                    <a:lumMod val="50000"/>
                  </a:schemeClr>
                </a:solidFill>
              </a:rPr>
              <a:t>platos</a:t>
            </a:r>
            <a:r>
              <a:rPr lang="en-GB" sz="2400" dirty="0">
                <a:solidFill>
                  <a:schemeClr val="accent1">
                    <a:lumMod val="50000"/>
                  </a:schemeClr>
                </a:solidFill>
              </a:rPr>
              <a:t> </a:t>
            </a:r>
            <a:r>
              <a:rPr lang="en-GB" sz="2400" dirty="0" err="1">
                <a:solidFill>
                  <a:schemeClr val="accent1">
                    <a:lumMod val="50000"/>
                  </a:schemeClr>
                </a:solidFill>
              </a:rPr>
              <a:t>deliciosos</a:t>
            </a:r>
            <a:r>
              <a:rPr lang="en-GB" sz="2400" dirty="0">
                <a:solidFill>
                  <a:schemeClr val="accent1">
                    <a:lumMod val="50000"/>
                  </a:schemeClr>
                </a:solidFill>
              </a:rPr>
              <a:t>. </a:t>
            </a:r>
            <a:r>
              <a:rPr lang="en-GB" sz="2400" dirty="0" err="1">
                <a:solidFill>
                  <a:schemeClr val="accent1">
                    <a:lumMod val="50000"/>
                  </a:schemeClr>
                </a:solidFill>
              </a:rPr>
              <a:t>Cada</a:t>
            </a:r>
            <a:r>
              <a:rPr lang="en-GB" sz="2400" dirty="0">
                <a:solidFill>
                  <a:schemeClr val="accent1">
                    <a:lumMod val="50000"/>
                  </a:schemeClr>
                </a:solidFill>
              </a:rPr>
              <a:t> </a:t>
            </a:r>
            <a:r>
              <a:rPr lang="en-GB" sz="2400" dirty="0" err="1">
                <a:solidFill>
                  <a:schemeClr val="accent1">
                    <a:lumMod val="50000"/>
                  </a:schemeClr>
                </a:solidFill>
              </a:rPr>
              <a:t>vez</a:t>
            </a:r>
            <a:r>
              <a:rPr lang="en-GB" sz="2400" dirty="0">
                <a:solidFill>
                  <a:schemeClr val="accent5">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err="1">
                <a:solidFill>
                  <a:schemeClr val="accent1">
                    <a:lumMod val="50000"/>
                  </a:schemeClr>
                </a:solidFill>
              </a:rPr>
              <a:t>si</a:t>
            </a:r>
            <a:r>
              <a:rPr lang="en-GB" sz="2400" dirty="0">
                <a:solidFill>
                  <a:schemeClr val="accent5">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err="1">
                <a:solidFill>
                  <a:schemeClr val="accent1">
                    <a:lumMod val="50000"/>
                  </a:schemeClr>
                </a:solidFill>
              </a:rPr>
              <a:t>ropa</a:t>
            </a:r>
            <a:r>
              <a:rPr lang="en-GB" sz="2400" dirty="0">
                <a:solidFill>
                  <a:schemeClr val="accent1">
                    <a:lumMod val="50000"/>
                  </a:schemeClr>
                </a:solidFill>
              </a:rPr>
              <a:t> </a:t>
            </a:r>
            <a:r>
              <a:rPr lang="en-GB" sz="2400" dirty="0" err="1">
                <a:solidFill>
                  <a:schemeClr val="accent1">
                    <a:lumMod val="50000"/>
                  </a:schemeClr>
                </a:solidFill>
              </a:rPr>
              <a:t>apropiada</a:t>
            </a:r>
            <a:r>
              <a:rPr lang="en-GB" sz="2400" dirty="0">
                <a:solidFill>
                  <a:schemeClr val="accent1">
                    <a:lumMod val="50000"/>
                  </a:schemeClr>
                </a:solidFill>
              </a:rPr>
              <a:t>.</a:t>
            </a:r>
            <a:r>
              <a:rPr lang="en-GB" sz="2400" dirty="0">
                <a:solidFill>
                  <a:schemeClr val="accent5">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err="1">
                <a:solidFill>
                  <a:schemeClr val="accent1">
                    <a:lumMod val="50000"/>
                  </a:schemeClr>
                </a:solidFill>
              </a:rPr>
              <a:t>zapatos</a:t>
            </a:r>
            <a:r>
              <a:rPr lang="en-GB" sz="2400" dirty="0">
                <a:solidFill>
                  <a:schemeClr val="accent1">
                    <a:lumMod val="50000"/>
                  </a:schemeClr>
                </a:solidFill>
              </a:rPr>
              <a:t> de </a:t>
            </a:r>
            <a:r>
              <a:rPr lang="en-GB" sz="2400" dirty="0" err="1">
                <a:solidFill>
                  <a:schemeClr val="accent1">
                    <a:lumMod val="50000"/>
                  </a:schemeClr>
                </a:solidFill>
              </a:rPr>
              <a:t>montaña</a:t>
            </a:r>
            <a:r>
              <a:rPr lang="en-GB" sz="2400" dirty="0">
                <a:solidFill>
                  <a:schemeClr val="accent1">
                    <a:lumMod val="50000"/>
                  </a:schemeClr>
                </a:solidFill>
              </a:rPr>
              <a:t>, </a:t>
            </a:r>
            <a:r>
              <a:rPr lang="en-GB" sz="2400" dirty="0" err="1">
                <a:solidFill>
                  <a:schemeClr val="accent1">
                    <a:lumMod val="50000"/>
                  </a:schemeClr>
                </a:solidFill>
              </a:rPr>
              <a:t>porque</a:t>
            </a:r>
            <a:r>
              <a:rPr lang="en-GB" sz="2400" dirty="0">
                <a:solidFill>
                  <a:schemeClr val="accent1">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a:solidFill>
                  <a:schemeClr val="accent1">
                    <a:lumMod val="50000"/>
                  </a:schemeClr>
                </a:solidFill>
              </a:rPr>
              <a:t>mucho!</a:t>
            </a:r>
          </a:p>
        </p:txBody>
      </p:sp>
      <p:sp>
        <p:nvSpPr>
          <p:cNvPr id="15" name="TextBox 14">
            <a:extLst>
              <a:ext uri="{FF2B5EF4-FFF2-40B4-BE49-F238E27FC236}">
                <a16:creationId xmlns:a16="http://schemas.microsoft.com/office/drawing/2014/main" id="{095CB525-E2CC-48EE-B81F-D3759F48A9AC}"/>
              </a:ext>
            </a:extLst>
          </p:cNvPr>
          <p:cNvSpPr txBox="1"/>
          <p:nvPr/>
        </p:nvSpPr>
        <p:spPr>
          <a:xfrm>
            <a:off x="1984822" y="2463442"/>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 works</a:t>
            </a: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a:xfrm>
            <a:off x="129396" y="945353"/>
            <a:ext cx="10515600" cy="694661"/>
          </a:xfrm>
        </p:spPr>
        <p:txBody>
          <a:bodyPr>
            <a:noAutofit/>
          </a:bodyPr>
          <a:lstStyle/>
          <a:p>
            <a:pPr lvl="0">
              <a:lnSpc>
                <a:spcPct val="100000"/>
              </a:lnSpc>
              <a:spcBef>
                <a:spcPts val="0"/>
              </a:spcBef>
            </a:pPr>
            <a:r>
              <a:rPr lang="en-GB" sz="2400" b="1" dirty="0">
                <a:solidFill>
                  <a:schemeClr val="accent1">
                    <a:lumMod val="50000"/>
                  </a:schemeClr>
                </a:solidFill>
                <a:latin typeface="Century Gothic" panose="020F0302020204030204"/>
                <a:ea typeface="+mn-ea"/>
                <a:cs typeface="+mn-cs"/>
              </a:rPr>
              <a:t>Escribe </a:t>
            </a:r>
            <a:r>
              <a:rPr lang="en-GB" sz="2400" b="1" dirty="0" err="1">
                <a:solidFill>
                  <a:schemeClr val="accent1">
                    <a:lumMod val="50000"/>
                  </a:schemeClr>
                </a:solidFill>
                <a:latin typeface="Century Gothic" panose="020F0302020204030204"/>
                <a:ea typeface="+mn-ea"/>
                <a:cs typeface="+mn-cs"/>
              </a:rPr>
              <a:t>los</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verbos</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en</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español</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Luego</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escucha</a:t>
            </a:r>
            <a:r>
              <a:rPr lang="en-GB" sz="2400" b="1" dirty="0">
                <a:solidFill>
                  <a:schemeClr val="accent1">
                    <a:lumMod val="50000"/>
                  </a:schemeClr>
                </a:solidFill>
                <a:latin typeface="Century Gothic" panose="020F0302020204030204"/>
                <a:ea typeface="+mn-ea"/>
                <a:cs typeface="+mn-cs"/>
              </a:rPr>
              <a:t> y </a:t>
            </a:r>
            <a:r>
              <a:rPr lang="en-GB" sz="2400" b="1" dirty="0" err="1">
                <a:solidFill>
                  <a:schemeClr val="accent1">
                    <a:lumMod val="50000"/>
                  </a:schemeClr>
                </a:solidFill>
                <a:latin typeface="Century Gothic" panose="020F0302020204030204"/>
                <a:ea typeface="+mn-ea"/>
                <a:cs typeface="+mn-cs"/>
              </a:rPr>
              <a:t>compara</a:t>
            </a:r>
            <a:r>
              <a:rPr lang="en-GB" sz="2400" b="1" dirty="0">
                <a:solidFill>
                  <a:schemeClr val="accent1">
                    <a:lumMod val="50000"/>
                  </a:schemeClr>
                </a:solidFill>
                <a:latin typeface="Century Gothic" panose="020F0302020204030204"/>
                <a:ea typeface="+mn-ea"/>
                <a:cs typeface="+mn-cs"/>
              </a:rPr>
              <a:t>.</a:t>
            </a:r>
            <a:endParaRPr lang="en-GB" dirty="0">
              <a:solidFill>
                <a:schemeClr val="accent1">
                  <a:lumMod val="50000"/>
                </a:schemeClr>
              </a:solidFill>
            </a:endParaRPr>
          </a:p>
        </p:txBody>
      </p:sp>
      <p:sp>
        <p:nvSpPr>
          <p:cNvPr id="32" name="TextBox 14">
            <a:extLst>
              <a:ext uri="{FF2B5EF4-FFF2-40B4-BE49-F238E27FC236}">
                <a16:creationId xmlns:a16="http://schemas.microsoft.com/office/drawing/2014/main" id="{1625E354-DE51-3E45-A357-23C9DE9EADA5}"/>
              </a:ext>
            </a:extLst>
          </p:cNvPr>
          <p:cNvSpPr txBox="1"/>
          <p:nvPr/>
        </p:nvSpPr>
        <p:spPr>
          <a:xfrm>
            <a:off x="7063878" y="2470466"/>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[2] she rests</a:t>
            </a:r>
          </a:p>
        </p:txBody>
      </p:sp>
      <p:sp>
        <p:nvSpPr>
          <p:cNvPr id="33" name="TextBox 14">
            <a:extLst>
              <a:ext uri="{FF2B5EF4-FFF2-40B4-BE49-F238E27FC236}">
                <a16:creationId xmlns:a16="http://schemas.microsoft.com/office/drawing/2014/main" id="{E2F9C164-9005-1E40-A194-4F147CB5727D}"/>
              </a:ext>
            </a:extLst>
          </p:cNvPr>
          <p:cNvSpPr txBox="1"/>
          <p:nvPr/>
        </p:nvSpPr>
        <p:spPr>
          <a:xfrm>
            <a:off x="7648640" y="3206477"/>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[3] arrive</a:t>
            </a:r>
          </a:p>
        </p:txBody>
      </p:sp>
      <p:sp>
        <p:nvSpPr>
          <p:cNvPr id="34" name="TextBox 14">
            <a:extLst>
              <a:ext uri="{FF2B5EF4-FFF2-40B4-BE49-F238E27FC236}">
                <a16:creationId xmlns:a16="http://schemas.microsoft.com/office/drawing/2014/main" id="{758ECC1C-3EFE-504C-AF89-CF9F0F68F224}"/>
              </a:ext>
            </a:extLst>
          </p:cNvPr>
          <p:cNvSpPr txBox="1"/>
          <p:nvPr/>
        </p:nvSpPr>
        <p:spPr>
          <a:xfrm>
            <a:off x="467989" y="3946784"/>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[4] they travel</a:t>
            </a:r>
          </a:p>
        </p:txBody>
      </p:sp>
      <p:sp>
        <p:nvSpPr>
          <p:cNvPr id="35" name="TextBox 14">
            <a:extLst>
              <a:ext uri="{FF2B5EF4-FFF2-40B4-BE49-F238E27FC236}">
                <a16:creationId xmlns:a16="http://schemas.microsoft.com/office/drawing/2014/main" id="{6036015A-A71B-2A4F-BA6A-478B5B3A058E}"/>
              </a:ext>
            </a:extLst>
          </p:cNvPr>
          <p:cNvSpPr txBox="1"/>
          <p:nvPr/>
        </p:nvSpPr>
        <p:spPr>
          <a:xfrm>
            <a:off x="7907412" y="3925492"/>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[5] buys</a:t>
            </a:r>
          </a:p>
        </p:txBody>
      </p:sp>
      <p:sp>
        <p:nvSpPr>
          <p:cNvPr id="36" name="TextBox 14">
            <a:extLst>
              <a:ext uri="{FF2B5EF4-FFF2-40B4-BE49-F238E27FC236}">
                <a16:creationId xmlns:a16="http://schemas.microsoft.com/office/drawing/2014/main" id="{C36927FD-B8A7-A741-8585-D439569A6CFD}"/>
              </a:ext>
            </a:extLst>
          </p:cNvPr>
          <p:cNvSpPr txBox="1"/>
          <p:nvPr/>
        </p:nvSpPr>
        <p:spPr>
          <a:xfrm>
            <a:off x="181003" y="4659138"/>
            <a:ext cx="2173358"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[6] she prepares</a:t>
            </a:r>
          </a:p>
        </p:txBody>
      </p:sp>
      <p:sp>
        <p:nvSpPr>
          <p:cNvPr id="37" name="TextBox 14">
            <a:extLst>
              <a:ext uri="{FF2B5EF4-FFF2-40B4-BE49-F238E27FC236}">
                <a16:creationId xmlns:a16="http://schemas.microsoft.com/office/drawing/2014/main" id="{B3BF1A2B-6A34-2C46-8038-29451AB61891}"/>
              </a:ext>
            </a:extLst>
          </p:cNvPr>
          <p:cNvSpPr txBox="1"/>
          <p:nvPr/>
        </p:nvSpPr>
        <p:spPr>
          <a:xfrm>
            <a:off x="6589124" y="4654269"/>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[7] she asks</a:t>
            </a:r>
          </a:p>
        </p:txBody>
      </p:sp>
      <p:sp>
        <p:nvSpPr>
          <p:cNvPr id="38" name="TextBox 14">
            <a:extLst>
              <a:ext uri="{FF2B5EF4-FFF2-40B4-BE49-F238E27FC236}">
                <a16:creationId xmlns:a16="http://schemas.microsoft.com/office/drawing/2014/main" id="{85AC0E01-ACAC-9B4A-BE1C-DC45C9DB39EE}"/>
              </a:ext>
            </a:extLst>
          </p:cNvPr>
          <p:cNvSpPr txBox="1"/>
          <p:nvPr/>
        </p:nvSpPr>
        <p:spPr>
          <a:xfrm>
            <a:off x="8893719" y="4698748"/>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[8] they carry</a:t>
            </a:r>
          </a:p>
        </p:txBody>
      </p:sp>
      <p:sp>
        <p:nvSpPr>
          <p:cNvPr id="39" name="TextBox 14">
            <a:extLst>
              <a:ext uri="{FF2B5EF4-FFF2-40B4-BE49-F238E27FC236}">
                <a16:creationId xmlns:a16="http://schemas.microsoft.com/office/drawing/2014/main" id="{6D657E75-9153-2F4B-A8F0-86212BCDDB09}"/>
              </a:ext>
            </a:extLst>
          </p:cNvPr>
          <p:cNvSpPr txBox="1"/>
          <p:nvPr/>
        </p:nvSpPr>
        <p:spPr>
          <a:xfrm>
            <a:off x="1997363" y="5401447"/>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[9] They need</a:t>
            </a:r>
          </a:p>
        </p:txBody>
      </p:sp>
      <p:sp>
        <p:nvSpPr>
          <p:cNvPr id="40" name="TextBox 14">
            <a:extLst>
              <a:ext uri="{FF2B5EF4-FFF2-40B4-BE49-F238E27FC236}">
                <a16:creationId xmlns:a16="http://schemas.microsoft.com/office/drawing/2014/main" id="{AAA7FF2E-BF93-E84A-BA97-D79F779AC6EE}"/>
              </a:ext>
            </a:extLst>
          </p:cNvPr>
          <p:cNvSpPr txBox="1"/>
          <p:nvPr/>
        </p:nvSpPr>
        <p:spPr>
          <a:xfrm>
            <a:off x="8634947" y="5421696"/>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[10] they walk</a:t>
            </a:r>
          </a:p>
        </p:txBody>
      </p:sp>
      <p:pic>
        <p:nvPicPr>
          <p:cNvPr id="3" name="Vacaciones en Lima.wav" descr="Vacaciones en Lima.wav">
            <a:hlinkClick r:id="" action="ppaction://media"/>
            <a:extLst>
              <a:ext uri="{FF2B5EF4-FFF2-40B4-BE49-F238E27FC236}">
                <a16:creationId xmlns:a16="http://schemas.microsoft.com/office/drawing/2014/main" id="{8BE9B802-EE42-BE41-956D-FAE18200F9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21254" y="822184"/>
            <a:ext cx="812800" cy="812800"/>
          </a:xfrm>
          <a:prstGeom prst="rect">
            <a:avLst/>
          </a:prstGeom>
        </p:spPr>
      </p:pic>
      <p:sp>
        <p:nvSpPr>
          <p:cNvPr id="18" name="Rounded Rectangle 11">
            <a:extLst>
              <a:ext uri="{FF2B5EF4-FFF2-40B4-BE49-F238E27FC236}">
                <a16:creationId xmlns:a16="http://schemas.microsoft.com/office/drawing/2014/main" id="{A316DD52-7894-4A75-969C-CA0645DA2978}"/>
              </a:ext>
            </a:extLst>
          </p:cNvPr>
          <p:cNvSpPr/>
          <p:nvPr/>
        </p:nvSpPr>
        <p:spPr>
          <a:xfrm>
            <a:off x="9405258" y="258166"/>
            <a:ext cx="25228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8948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1B887A-FEF2-479A-B79F-EADC8978686C}"/>
              </a:ext>
            </a:extLst>
          </p:cNvPr>
          <p:cNvSpPr txBox="1">
            <a:spLocks/>
          </p:cNvSpPr>
          <p:nvPr/>
        </p:nvSpPr>
        <p:spPr>
          <a:xfrm flipH="1">
            <a:off x="10599276" y="336544"/>
            <a:ext cx="45719" cy="199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a:solidFill>
                  <a:prstClr val="white"/>
                </a:solidFill>
              </a:rPr>
              <a:t>escribir / </a:t>
            </a:r>
            <a:r>
              <a:rPr lang="en-GB" sz="100" b="1" dirty="0" err="1">
                <a:solidFill>
                  <a:prstClr val="white"/>
                </a:solidFill>
              </a:rPr>
              <a:t>escuchar</a:t>
            </a:r>
            <a:endParaRPr lang="en-GB" sz="100" dirty="0"/>
          </a:p>
        </p:txBody>
      </p:sp>
      <p:sp>
        <p:nvSpPr>
          <p:cNvPr id="7" name="TextBox 6">
            <a:extLst>
              <a:ext uri="{FF2B5EF4-FFF2-40B4-BE49-F238E27FC236}">
                <a16:creationId xmlns:a16="http://schemas.microsoft.com/office/drawing/2014/main" id="{D2461B85-134D-4B8D-9C2E-4844BA62CB64}"/>
              </a:ext>
            </a:extLst>
          </p:cNvPr>
          <p:cNvSpPr txBox="1"/>
          <p:nvPr/>
        </p:nvSpPr>
        <p:spPr>
          <a:xfrm>
            <a:off x="129395" y="180783"/>
            <a:ext cx="9491859" cy="830997"/>
          </a:xfrm>
          <a:prstGeom prst="rect">
            <a:avLst/>
          </a:prstGeom>
          <a:noFill/>
        </p:spPr>
        <p:txBody>
          <a:bodyPr wrap="square" rtlCol="0">
            <a:spAutoFit/>
          </a:bodyPr>
          <a:lstStyle/>
          <a:p>
            <a:r>
              <a:rPr lang="en-GB" sz="2400" b="1" dirty="0">
                <a:solidFill>
                  <a:schemeClr val="accent1">
                    <a:lumMod val="50000"/>
                  </a:schemeClr>
                </a:solidFill>
                <a:latin typeface="+mj-lt"/>
              </a:rPr>
              <a:t>Verónica </a:t>
            </a:r>
            <a:r>
              <a:rPr lang="en-GB" sz="2400" b="1" dirty="0" err="1">
                <a:solidFill>
                  <a:schemeClr val="accent1">
                    <a:lumMod val="50000"/>
                  </a:schemeClr>
                </a:solidFill>
                <a:latin typeface="+mj-lt"/>
              </a:rPr>
              <a:t>habla</a:t>
            </a:r>
            <a:r>
              <a:rPr lang="en-GB" sz="2400" b="1" dirty="0">
                <a:solidFill>
                  <a:schemeClr val="accent1">
                    <a:lumMod val="50000"/>
                  </a:schemeClr>
                </a:solidFill>
                <a:latin typeface="+mj-lt"/>
              </a:rPr>
              <a:t> de las </a:t>
            </a:r>
            <a:r>
              <a:rPr lang="en-GB" sz="2400" b="1" dirty="0" err="1">
                <a:solidFill>
                  <a:schemeClr val="accent1">
                    <a:lumMod val="50000"/>
                  </a:schemeClr>
                </a:solidFill>
                <a:latin typeface="+mj-lt"/>
              </a:rPr>
              <a:t>cosas</a:t>
            </a:r>
            <a:r>
              <a:rPr lang="en-GB" sz="2400" b="1" dirty="0">
                <a:solidFill>
                  <a:schemeClr val="accent1">
                    <a:lumMod val="50000"/>
                  </a:schemeClr>
                </a:solidFill>
                <a:latin typeface="+mj-lt"/>
              </a:rPr>
              <a:t> que </a:t>
            </a:r>
            <a:r>
              <a:rPr lang="en-GB" sz="2400" b="1" dirty="0" err="1">
                <a:solidFill>
                  <a:schemeClr val="accent1">
                    <a:lumMod val="50000"/>
                  </a:schemeClr>
                </a:solidFill>
                <a:latin typeface="+mj-lt"/>
              </a:rPr>
              <a:t>hace</a:t>
            </a:r>
            <a:r>
              <a:rPr lang="en-GB" sz="2400" b="1" dirty="0">
                <a:solidFill>
                  <a:schemeClr val="accent1">
                    <a:lumMod val="50000"/>
                  </a:schemeClr>
                </a:solidFill>
                <a:latin typeface="+mj-lt"/>
              </a:rPr>
              <a:t> </a:t>
            </a:r>
            <a:r>
              <a:rPr lang="en-GB" sz="2400" b="1" dirty="0" err="1">
                <a:solidFill>
                  <a:schemeClr val="accent1">
                    <a:lumMod val="50000"/>
                  </a:schemeClr>
                </a:solidFill>
                <a:latin typeface="+mj-lt"/>
              </a:rPr>
              <a:t>normalmente</a:t>
            </a:r>
            <a:r>
              <a:rPr lang="en-GB" sz="2400" b="1" dirty="0">
                <a:solidFill>
                  <a:schemeClr val="accent1">
                    <a:lumMod val="50000"/>
                  </a:schemeClr>
                </a:solidFill>
                <a:latin typeface="+mj-lt"/>
              </a:rPr>
              <a:t> </a:t>
            </a:r>
            <a:r>
              <a:rPr lang="en-GB" sz="2400" b="1" dirty="0" err="1">
                <a:solidFill>
                  <a:schemeClr val="accent1">
                    <a:lumMod val="50000"/>
                  </a:schemeClr>
                </a:solidFill>
                <a:latin typeface="+mj-lt"/>
              </a:rPr>
              <a:t>durante</a:t>
            </a:r>
            <a:r>
              <a:rPr lang="en-GB" sz="2400" b="1" dirty="0">
                <a:solidFill>
                  <a:schemeClr val="accent1">
                    <a:lumMod val="50000"/>
                  </a:schemeClr>
                </a:solidFill>
                <a:latin typeface="+mj-lt"/>
              </a:rPr>
              <a:t> las </a:t>
            </a:r>
            <a:r>
              <a:rPr lang="en-GB" sz="2400" b="1" dirty="0" err="1">
                <a:solidFill>
                  <a:schemeClr val="accent1">
                    <a:lumMod val="50000"/>
                  </a:schemeClr>
                </a:solidFill>
                <a:latin typeface="+mj-lt"/>
              </a:rPr>
              <a:t>vacaciones</a:t>
            </a:r>
            <a:r>
              <a:rPr lang="en-GB" sz="2400" b="1" dirty="0">
                <a:solidFill>
                  <a:schemeClr val="accent1">
                    <a:lumMod val="50000"/>
                  </a:schemeClr>
                </a:solidFill>
                <a:latin typeface="+mj-lt"/>
              </a:rPr>
              <a:t>. </a:t>
            </a:r>
          </a:p>
        </p:txBody>
      </p:sp>
      <p:sp>
        <p:nvSpPr>
          <p:cNvPr id="9" name="TextBox 8">
            <a:extLst>
              <a:ext uri="{FF2B5EF4-FFF2-40B4-BE49-F238E27FC236}">
                <a16:creationId xmlns:a16="http://schemas.microsoft.com/office/drawing/2014/main" id="{483500A9-84AA-40B6-BB27-4C67E031B670}"/>
              </a:ext>
            </a:extLst>
          </p:cNvPr>
          <p:cNvSpPr txBox="1"/>
          <p:nvPr/>
        </p:nvSpPr>
        <p:spPr>
          <a:xfrm>
            <a:off x="129395" y="1567985"/>
            <a:ext cx="11877811" cy="4524315"/>
          </a:xfrm>
          <a:prstGeom prst="rect">
            <a:avLst/>
          </a:prstGeom>
          <a:noFill/>
        </p:spPr>
        <p:txBody>
          <a:bodyPr wrap="square" rtlCol="0">
            <a:spAutoFit/>
          </a:bodyPr>
          <a:lstStyle/>
          <a:p>
            <a:pPr>
              <a:lnSpc>
                <a:spcPct val="200000"/>
              </a:lnSpc>
            </a:pPr>
            <a:r>
              <a:rPr lang="en-GB" sz="2400" dirty="0" err="1">
                <a:solidFill>
                  <a:schemeClr val="accent1">
                    <a:lumMod val="50000"/>
                  </a:schemeClr>
                </a:solidFill>
              </a:rPr>
              <a:t>Normalmente</a:t>
            </a:r>
            <a:r>
              <a:rPr lang="en-GB" sz="2400" dirty="0">
                <a:solidFill>
                  <a:schemeClr val="accent1">
                    <a:lumMod val="50000"/>
                  </a:schemeClr>
                </a:solidFill>
              </a:rPr>
              <a:t> </a:t>
            </a:r>
            <a:r>
              <a:rPr lang="en-GB" sz="2400" dirty="0" err="1">
                <a:solidFill>
                  <a:schemeClr val="accent1">
                    <a:lumMod val="50000"/>
                  </a:schemeClr>
                </a:solidFill>
              </a:rPr>
              <a:t>paso</a:t>
            </a:r>
            <a:r>
              <a:rPr lang="en-GB" sz="2400" dirty="0">
                <a:solidFill>
                  <a:schemeClr val="accent1">
                    <a:lumMod val="50000"/>
                  </a:schemeClr>
                </a:solidFill>
              </a:rPr>
              <a:t> las </a:t>
            </a:r>
            <a:r>
              <a:rPr lang="en-GB" sz="2400" dirty="0" err="1">
                <a:solidFill>
                  <a:schemeClr val="accent1">
                    <a:lumMod val="50000"/>
                  </a:schemeClr>
                </a:solidFill>
              </a:rPr>
              <a:t>vacaciones</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Lima, la capital de Perú, con mi amiga Rosa. Rosa  </a:t>
            </a:r>
            <a:r>
              <a:rPr lang="es-ES" sz="2400" b="1" u="sng" dirty="0">
                <a:solidFill>
                  <a:srgbClr val="E25B00"/>
                </a:solidFill>
              </a:rPr>
              <a:t>_____________</a:t>
            </a:r>
            <a:r>
              <a:rPr lang="es-ES" sz="2400" b="1" dirty="0">
                <a:solidFill>
                  <a:srgbClr val="EE6000"/>
                </a:solidFill>
              </a:rPr>
              <a:t> </a:t>
            </a:r>
            <a:r>
              <a:rPr lang="en-GB" sz="2400" dirty="0" err="1">
                <a:solidFill>
                  <a:schemeClr val="accent1">
                    <a:lumMod val="50000"/>
                  </a:schemeClr>
                </a:solidFill>
              </a:rPr>
              <a:t>en</a:t>
            </a:r>
            <a:r>
              <a:rPr lang="en-GB" sz="2400" dirty="0">
                <a:solidFill>
                  <a:schemeClr val="accent1">
                    <a:lumMod val="50000"/>
                  </a:schemeClr>
                </a:solidFill>
              </a:rPr>
              <a:t> una tienda, </a:t>
            </a:r>
            <a:r>
              <a:rPr lang="en-GB" sz="2400" dirty="0" err="1">
                <a:solidFill>
                  <a:schemeClr val="accent1">
                    <a:lumMod val="50000"/>
                  </a:schemeClr>
                </a:solidFill>
              </a:rPr>
              <a:t>pero</a:t>
            </a:r>
            <a:r>
              <a:rPr lang="en-GB" sz="2400" dirty="0">
                <a:solidFill>
                  <a:schemeClr val="accent1">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err="1">
                <a:solidFill>
                  <a:schemeClr val="accent1">
                    <a:lumMod val="50000"/>
                  </a:schemeClr>
                </a:solidFill>
              </a:rPr>
              <a:t>durante</a:t>
            </a:r>
            <a:r>
              <a:rPr lang="en-GB" sz="2400" dirty="0">
                <a:solidFill>
                  <a:schemeClr val="accent1">
                    <a:lumMod val="50000"/>
                  </a:schemeClr>
                </a:solidFill>
              </a:rPr>
              <a:t> las </a:t>
            </a:r>
            <a:r>
              <a:rPr lang="en-GB" sz="2400" dirty="0" err="1">
                <a:solidFill>
                  <a:schemeClr val="accent1">
                    <a:lumMod val="50000"/>
                  </a:schemeClr>
                </a:solidFill>
              </a:rPr>
              <a:t>vacaciones</a:t>
            </a:r>
            <a:r>
              <a:rPr lang="en-GB" sz="2400" dirty="0">
                <a:solidFill>
                  <a:schemeClr val="accent1">
                    <a:lumMod val="50000"/>
                  </a:schemeClr>
                </a:solidFill>
              </a:rPr>
              <a:t>. </a:t>
            </a:r>
            <a:r>
              <a:rPr lang="en-GB" sz="2400" dirty="0" err="1">
                <a:solidFill>
                  <a:schemeClr val="accent1">
                    <a:lumMod val="50000"/>
                  </a:schemeClr>
                </a:solidFill>
              </a:rPr>
              <a:t>Cada</a:t>
            </a:r>
            <a:r>
              <a:rPr lang="en-GB" sz="2400" dirty="0">
                <a:solidFill>
                  <a:schemeClr val="accent1">
                    <a:lumMod val="50000"/>
                  </a:schemeClr>
                </a:solidFill>
              </a:rPr>
              <a:t> </a:t>
            </a:r>
            <a:r>
              <a:rPr lang="en-GB" sz="2400" dirty="0" err="1">
                <a:solidFill>
                  <a:schemeClr val="accent1">
                    <a:lumMod val="50000"/>
                  </a:schemeClr>
                </a:solidFill>
              </a:rPr>
              <a:t>julio</a:t>
            </a:r>
            <a:r>
              <a:rPr lang="en-GB" sz="2400" dirty="0">
                <a:solidFill>
                  <a:schemeClr val="accent1">
                    <a:lumMod val="50000"/>
                  </a:schemeClr>
                </a:solidFill>
              </a:rPr>
              <a:t> </a:t>
            </a:r>
            <a:r>
              <a:rPr lang="en-GB" sz="2400" dirty="0" err="1">
                <a:solidFill>
                  <a:schemeClr val="accent1">
                    <a:lumMod val="50000"/>
                  </a:schemeClr>
                </a:solidFill>
              </a:rPr>
              <a:t>cuatro</a:t>
            </a:r>
            <a:r>
              <a:rPr lang="en-GB" sz="2400" dirty="0">
                <a:solidFill>
                  <a:schemeClr val="accent1">
                    <a:lumMod val="50000"/>
                  </a:schemeClr>
                </a:solidFill>
              </a:rPr>
              <a:t> amigos de Francia</a:t>
            </a:r>
            <a:r>
              <a:rPr lang="en-GB" sz="2400" dirty="0">
                <a:solidFill>
                  <a:schemeClr val="accent5">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a:solidFill>
                  <a:schemeClr val="accent1">
                    <a:lumMod val="50000"/>
                  </a:schemeClr>
                </a:solidFill>
              </a:rPr>
              <a:t>al </a:t>
            </a:r>
            <a:r>
              <a:rPr lang="en-GB" sz="2400" dirty="0" err="1">
                <a:solidFill>
                  <a:schemeClr val="accent1">
                    <a:lumMod val="50000"/>
                  </a:schemeClr>
                </a:solidFill>
              </a:rPr>
              <a:t>aeropuerto</a:t>
            </a:r>
            <a:r>
              <a:rPr lang="en-GB" sz="2400" dirty="0">
                <a:solidFill>
                  <a:schemeClr val="accent1">
                    <a:lumMod val="50000"/>
                  </a:schemeClr>
                </a:solidFill>
              </a:rPr>
              <a:t> y</a:t>
            </a:r>
            <a:r>
              <a:rPr lang="en-GB" sz="2400" dirty="0">
                <a:solidFill>
                  <a:schemeClr val="accent5">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coche</a:t>
            </a:r>
            <a:r>
              <a:rPr lang="en-GB" sz="2400" dirty="0">
                <a:solidFill>
                  <a:schemeClr val="accent1">
                    <a:lumMod val="50000"/>
                  </a:schemeClr>
                </a:solidFill>
              </a:rPr>
              <a:t> a la ciudad. </a:t>
            </a:r>
            <a:r>
              <a:rPr lang="en-GB" sz="2400" dirty="0" err="1">
                <a:solidFill>
                  <a:schemeClr val="accent1">
                    <a:lumMod val="50000"/>
                  </a:schemeClr>
                </a:solidFill>
              </a:rPr>
              <a:t>Luego</a:t>
            </a:r>
            <a:r>
              <a:rPr lang="en-GB" sz="2400" dirty="0">
                <a:solidFill>
                  <a:schemeClr val="accent1">
                    <a:lumMod val="50000"/>
                  </a:schemeClr>
                </a:solidFill>
              </a:rPr>
              <a:t>, Rosa </a:t>
            </a:r>
            <a:r>
              <a:rPr lang="es-ES" sz="2400" b="1" u="sng" dirty="0">
                <a:solidFill>
                  <a:srgbClr val="E25B00"/>
                </a:solidFill>
              </a:rPr>
              <a:t>_____________</a:t>
            </a:r>
            <a:r>
              <a:rPr lang="en-GB" sz="2400" dirty="0">
                <a:solidFill>
                  <a:schemeClr val="accent5">
                    <a:lumMod val="50000"/>
                  </a:schemeClr>
                </a:solidFill>
              </a:rPr>
              <a:t> </a:t>
            </a:r>
            <a:r>
              <a:rPr lang="en-GB" sz="2400" dirty="0">
                <a:solidFill>
                  <a:schemeClr val="accent1">
                    <a:lumMod val="50000"/>
                  </a:schemeClr>
                </a:solidFill>
              </a:rPr>
              <a:t>comida y </a:t>
            </a:r>
            <a:r>
              <a:rPr lang="es-ES" sz="2400" b="1" u="sng" dirty="0">
                <a:solidFill>
                  <a:srgbClr val="E25B00"/>
                </a:solidFill>
              </a:rPr>
              <a:t>_____________</a:t>
            </a:r>
            <a:r>
              <a:rPr lang="es-ES" sz="2400" b="1" u="sng" dirty="0">
                <a:solidFill>
                  <a:srgbClr val="EE6000"/>
                </a:solidFill>
              </a:rPr>
              <a:t>_</a:t>
            </a:r>
            <a:r>
              <a:rPr lang="en-GB" dirty="0"/>
              <a:t> </a:t>
            </a:r>
            <a:r>
              <a:rPr lang="en-GB" sz="2400" dirty="0" err="1">
                <a:solidFill>
                  <a:schemeClr val="accent1">
                    <a:lumMod val="50000"/>
                  </a:schemeClr>
                </a:solidFill>
              </a:rPr>
              <a:t>platos</a:t>
            </a:r>
            <a:r>
              <a:rPr lang="en-GB" sz="2400" dirty="0">
                <a:solidFill>
                  <a:schemeClr val="accent1">
                    <a:lumMod val="50000"/>
                  </a:schemeClr>
                </a:solidFill>
              </a:rPr>
              <a:t> </a:t>
            </a:r>
            <a:r>
              <a:rPr lang="en-GB" sz="2400" dirty="0" err="1">
                <a:solidFill>
                  <a:schemeClr val="accent1">
                    <a:lumMod val="50000"/>
                  </a:schemeClr>
                </a:solidFill>
              </a:rPr>
              <a:t>deliciosos</a:t>
            </a:r>
            <a:r>
              <a:rPr lang="en-GB" sz="2400" dirty="0">
                <a:solidFill>
                  <a:schemeClr val="accent1">
                    <a:lumMod val="50000"/>
                  </a:schemeClr>
                </a:solidFill>
              </a:rPr>
              <a:t>. </a:t>
            </a:r>
            <a:r>
              <a:rPr lang="en-GB" sz="2400" dirty="0" err="1">
                <a:solidFill>
                  <a:schemeClr val="accent1">
                    <a:lumMod val="50000"/>
                  </a:schemeClr>
                </a:solidFill>
              </a:rPr>
              <a:t>Cada</a:t>
            </a:r>
            <a:r>
              <a:rPr lang="en-GB" sz="2400" dirty="0">
                <a:solidFill>
                  <a:schemeClr val="accent1">
                    <a:lumMod val="50000"/>
                  </a:schemeClr>
                </a:solidFill>
              </a:rPr>
              <a:t> </a:t>
            </a:r>
            <a:r>
              <a:rPr lang="en-GB" sz="2400" dirty="0" err="1">
                <a:solidFill>
                  <a:schemeClr val="accent1">
                    <a:lumMod val="50000"/>
                  </a:schemeClr>
                </a:solidFill>
              </a:rPr>
              <a:t>vez</a:t>
            </a:r>
            <a:r>
              <a:rPr lang="en-GB" sz="2400" dirty="0">
                <a:solidFill>
                  <a:schemeClr val="accent5">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err="1">
                <a:solidFill>
                  <a:schemeClr val="accent1">
                    <a:lumMod val="50000"/>
                  </a:schemeClr>
                </a:solidFill>
              </a:rPr>
              <a:t>si</a:t>
            </a:r>
            <a:r>
              <a:rPr lang="en-GB" sz="2400" dirty="0">
                <a:solidFill>
                  <a:schemeClr val="accent5">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err="1">
                <a:solidFill>
                  <a:schemeClr val="accent1">
                    <a:lumMod val="50000"/>
                  </a:schemeClr>
                </a:solidFill>
              </a:rPr>
              <a:t>ropa</a:t>
            </a:r>
            <a:r>
              <a:rPr lang="en-GB" sz="2400" dirty="0">
                <a:solidFill>
                  <a:schemeClr val="accent1">
                    <a:lumMod val="50000"/>
                  </a:schemeClr>
                </a:solidFill>
              </a:rPr>
              <a:t> </a:t>
            </a:r>
            <a:r>
              <a:rPr lang="en-GB" sz="2400" dirty="0" err="1">
                <a:solidFill>
                  <a:schemeClr val="accent1">
                    <a:lumMod val="50000"/>
                  </a:schemeClr>
                </a:solidFill>
              </a:rPr>
              <a:t>apropiada</a:t>
            </a:r>
            <a:r>
              <a:rPr lang="en-GB" sz="2400" dirty="0">
                <a:solidFill>
                  <a:schemeClr val="accent1">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err="1">
                <a:solidFill>
                  <a:schemeClr val="accent1">
                    <a:lumMod val="50000"/>
                  </a:schemeClr>
                </a:solidFill>
              </a:rPr>
              <a:t>zapatos</a:t>
            </a:r>
            <a:r>
              <a:rPr lang="en-GB" sz="2400" dirty="0">
                <a:solidFill>
                  <a:schemeClr val="accent1">
                    <a:lumMod val="50000"/>
                  </a:schemeClr>
                </a:solidFill>
              </a:rPr>
              <a:t> de </a:t>
            </a:r>
            <a:r>
              <a:rPr lang="en-GB" sz="2400" dirty="0" err="1">
                <a:solidFill>
                  <a:schemeClr val="accent1">
                    <a:lumMod val="50000"/>
                  </a:schemeClr>
                </a:solidFill>
              </a:rPr>
              <a:t>montaña</a:t>
            </a:r>
            <a:r>
              <a:rPr lang="en-GB" sz="2400" dirty="0">
                <a:solidFill>
                  <a:schemeClr val="accent1">
                    <a:lumMod val="50000"/>
                  </a:schemeClr>
                </a:solidFill>
              </a:rPr>
              <a:t>, </a:t>
            </a:r>
            <a:r>
              <a:rPr lang="en-GB" sz="2400" dirty="0" err="1">
                <a:solidFill>
                  <a:schemeClr val="accent1">
                    <a:lumMod val="50000"/>
                  </a:schemeClr>
                </a:solidFill>
              </a:rPr>
              <a:t>porque</a:t>
            </a:r>
            <a:r>
              <a:rPr lang="en-GB" sz="2400" dirty="0">
                <a:solidFill>
                  <a:schemeClr val="accent1">
                    <a:lumMod val="50000"/>
                  </a:schemeClr>
                </a:solidFill>
              </a:rPr>
              <a:t> ¡</a:t>
            </a:r>
            <a:r>
              <a:rPr lang="es-ES" sz="2400" b="1" u="sng" dirty="0">
                <a:solidFill>
                  <a:srgbClr val="E25B00"/>
                </a:solidFill>
              </a:rPr>
              <a:t>_____________</a:t>
            </a:r>
            <a:r>
              <a:rPr lang="en-GB" sz="2400" dirty="0">
                <a:solidFill>
                  <a:schemeClr val="accent5">
                    <a:lumMod val="50000"/>
                  </a:schemeClr>
                </a:solidFill>
              </a:rPr>
              <a:t> </a:t>
            </a:r>
            <a:r>
              <a:rPr lang="en-GB" sz="2400" dirty="0">
                <a:solidFill>
                  <a:schemeClr val="accent1">
                    <a:lumMod val="50000"/>
                  </a:schemeClr>
                </a:solidFill>
              </a:rPr>
              <a:t>mucho!</a:t>
            </a:r>
          </a:p>
        </p:txBody>
      </p:sp>
      <p:sp>
        <p:nvSpPr>
          <p:cNvPr id="15" name="TextBox 14">
            <a:extLst>
              <a:ext uri="{FF2B5EF4-FFF2-40B4-BE49-F238E27FC236}">
                <a16:creationId xmlns:a16="http://schemas.microsoft.com/office/drawing/2014/main" id="{095CB525-E2CC-48EE-B81F-D3759F48A9AC}"/>
              </a:ext>
            </a:extLst>
          </p:cNvPr>
          <p:cNvSpPr txBox="1"/>
          <p:nvPr/>
        </p:nvSpPr>
        <p:spPr>
          <a:xfrm>
            <a:off x="1995455" y="2470466"/>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 </a:t>
            </a:r>
            <a:r>
              <a:rPr lang="en-GB" sz="2000" b="1" dirty="0" err="1">
                <a:solidFill>
                  <a:schemeClr val="accent1">
                    <a:lumMod val="50000"/>
                  </a:schemeClr>
                </a:solidFill>
              </a:rPr>
              <a:t>trabaja</a:t>
            </a:r>
            <a:endParaRPr lang="en-GB" sz="2000" b="1" dirty="0">
              <a:solidFill>
                <a:schemeClr val="accent1">
                  <a:lumMod val="50000"/>
                </a:schemeClr>
              </a:solidFill>
            </a:endParaRP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a:xfrm>
            <a:off x="129396" y="1062920"/>
            <a:ext cx="10515600" cy="564435"/>
          </a:xfrm>
        </p:spPr>
        <p:txBody>
          <a:bodyPr>
            <a:noAutofit/>
          </a:bodyPr>
          <a:lstStyle/>
          <a:p>
            <a:pPr lvl="0">
              <a:lnSpc>
                <a:spcPct val="100000"/>
              </a:lnSpc>
              <a:spcBef>
                <a:spcPts val="0"/>
              </a:spcBef>
            </a:pPr>
            <a:r>
              <a:rPr lang="en-GB" sz="2400" b="1">
                <a:solidFill>
                  <a:schemeClr val="accent1">
                    <a:lumMod val="50000"/>
                  </a:schemeClr>
                </a:solidFill>
                <a:latin typeface="+mj-lt"/>
                <a:ea typeface="+mn-ea"/>
                <a:cs typeface="+mn-cs"/>
              </a:rPr>
              <a:t>Solución</a:t>
            </a:r>
            <a:endParaRPr lang="en-GB" dirty="0">
              <a:solidFill>
                <a:schemeClr val="accent1">
                  <a:lumMod val="50000"/>
                </a:schemeClr>
              </a:solidFill>
              <a:latin typeface="+mj-lt"/>
            </a:endParaRPr>
          </a:p>
        </p:txBody>
      </p:sp>
      <p:sp>
        <p:nvSpPr>
          <p:cNvPr id="32" name="TextBox 14">
            <a:extLst>
              <a:ext uri="{FF2B5EF4-FFF2-40B4-BE49-F238E27FC236}">
                <a16:creationId xmlns:a16="http://schemas.microsoft.com/office/drawing/2014/main" id="{1625E354-DE51-3E45-A357-23C9DE9EADA5}"/>
              </a:ext>
            </a:extLst>
          </p:cNvPr>
          <p:cNvSpPr txBox="1"/>
          <p:nvPr/>
        </p:nvSpPr>
        <p:spPr>
          <a:xfrm>
            <a:off x="7063878" y="2470466"/>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[2] </a:t>
            </a:r>
            <a:r>
              <a:rPr lang="en-GB" sz="2000" b="1" dirty="0" err="1">
                <a:solidFill>
                  <a:schemeClr val="accent1">
                    <a:lumMod val="50000"/>
                  </a:schemeClr>
                </a:solidFill>
              </a:rPr>
              <a:t>descansa</a:t>
            </a:r>
            <a:endParaRPr lang="en-GB" sz="2000" b="1" dirty="0">
              <a:solidFill>
                <a:schemeClr val="accent1">
                  <a:lumMod val="50000"/>
                </a:schemeClr>
              </a:solidFill>
            </a:endParaRPr>
          </a:p>
        </p:txBody>
      </p:sp>
      <p:sp>
        <p:nvSpPr>
          <p:cNvPr id="33" name="TextBox 14">
            <a:extLst>
              <a:ext uri="{FF2B5EF4-FFF2-40B4-BE49-F238E27FC236}">
                <a16:creationId xmlns:a16="http://schemas.microsoft.com/office/drawing/2014/main" id="{E2F9C164-9005-1E40-A194-4F147CB5727D}"/>
              </a:ext>
            </a:extLst>
          </p:cNvPr>
          <p:cNvSpPr txBox="1"/>
          <p:nvPr/>
        </p:nvSpPr>
        <p:spPr>
          <a:xfrm>
            <a:off x="7648640" y="3206477"/>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[3] </a:t>
            </a:r>
            <a:r>
              <a:rPr lang="en-GB" sz="2000" b="1" dirty="0" err="1">
                <a:solidFill>
                  <a:schemeClr val="accent1">
                    <a:lumMod val="50000"/>
                  </a:schemeClr>
                </a:solidFill>
              </a:rPr>
              <a:t>llegan</a:t>
            </a:r>
            <a:endParaRPr lang="en-GB" sz="2000" b="1" dirty="0">
              <a:solidFill>
                <a:schemeClr val="accent1">
                  <a:lumMod val="50000"/>
                </a:schemeClr>
              </a:solidFill>
            </a:endParaRPr>
          </a:p>
        </p:txBody>
      </p:sp>
      <p:sp>
        <p:nvSpPr>
          <p:cNvPr id="34" name="TextBox 14">
            <a:extLst>
              <a:ext uri="{FF2B5EF4-FFF2-40B4-BE49-F238E27FC236}">
                <a16:creationId xmlns:a16="http://schemas.microsoft.com/office/drawing/2014/main" id="{758ECC1C-3EFE-504C-AF89-CF9F0F68F224}"/>
              </a:ext>
            </a:extLst>
          </p:cNvPr>
          <p:cNvSpPr txBox="1"/>
          <p:nvPr/>
        </p:nvSpPr>
        <p:spPr>
          <a:xfrm>
            <a:off x="467985" y="3946784"/>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[4] </a:t>
            </a:r>
            <a:r>
              <a:rPr lang="en-GB" sz="2000" b="1" dirty="0" err="1">
                <a:solidFill>
                  <a:schemeClr val="accent1">
                    <a:lumMod val="50000"/>
                  </a:schemeClr>
                </a:solidFill>
              </a:rPr>
              <a:t>viajan</a:t>
            </a:r>
            <a:endParaRPr lang="en-GB" sz="2000" b="1" dirty="0">
              <a:solidFill>
                <a:schemeClr val="accent1">
                  <a:lumMod val="50000"/>
                </a:schemeClr>
              </a:solidFill>
            </a:endParaRPr>
          </a:p>
        </p:txBody>
      </p:sp>
      <p:sp>
        <p:nvSpPr>
          <p:cNvPr id="35" name="TextBox 14">
            <a:extLst>
              <a:ext uri="{FF2B5EF4-FFF2-40B4-BE49-F238E27FC236}">
                <a16:creationId xmlns:a16="http://schemas.microsoft.com/office/drawing/2014/main" id="{6036015A-A71B-2A4F-BA6A-478B5B3A058E}"/>
              </a:ext>
            </a:extLst>
          </p:cNvPr>
          <p:cNvSpPr txBox="1"/>
          <p:nvPr/>
        </p:nvSpPr>
        <p:spPr>
          <a:xfrm>
            <a:off x="7792407" y="3962737"/>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[5] </a:t>
            </a:r>
            <a:r>
              <a:rPr lang="en-GB" sz="2000" b="1" dirty="0" err="1">
                <a:solidFill>
                  <a:schemeClr val="accent1">
                    <a:lumMod val="50000"/>
                  </a:schemeClr>
                </a:solidFill>
              </a:rPr>
              <a:t>compra</a:t>
            </a:r>
            <a:endParaRPr lang="en-GB" sz="2000" b="1" dirty="0">
              <a:solidFill>
                <a:schemeClr val="accent1">
                  <a:lumMod val="50000"/>
                </a:schemeClr>
              </a:solidFill>
            </a:endParaRPr>
          </a:p>
        </p:txBody>
      </p:sp>
      <p:sp>
        <p:nvSpPr>
          <p:cNvPr id="36" name="TextBox 14">
            <a:extLst>
              <a:ext uri="{FF2B5EF4-FFF2-40B4-BE49-F238E27FC236}">
                <a16:creationId xmlns:a16="http://schemas.microsoft.com/office/drawing/2014/main" id="{C36927FD-B8A7-A741-8585-D439569A6CFD}"/>
              </a:ext>
            </a:extLst>
          </p:cNvPr>
          <p:cNvSpPr txBox="1"/>
          <p:nvPr/>
        </p:nvSpPr>
        <p:spPr>
          <a:xfrm>
            <a:off x="181003" y="4659138"/>
            <a:ext cx="2173358"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[6] </a:t>
            </a:r>
            <a:r>
              <a:rPr lang="en-GB" sz="2000" b="1" dirty="0" err="1">
                <a:solidFill>
                  <a:schemeClr val="accent1">
                    <a:lumMod val="50000"/>
                  </a:schemeClr>
                </a:solidFill>
              </a:rPr>
              <a:t>prepara</a:t>
            </a:r>
            <a:endParaRPr lang="en-GB" sz="2000" b="1" dirty="0">
              <a:solidFill>
                <a:schemeClr val="accent1">
                  <a:lumMod val="50000"/>
                </a:schemeClr>
              </a:solidFill>
            </a:endParaRPr>
          </a:p>
        </p:txBody>
      </p:sp>
      <p:sp>
        <p:nvSpPr>
          <p:cNvPr id="37" name="TextBox 14">
            <a:extLst>
              <a:ext uri="{FF2B5EF4-FFF2-40B4-BE49-F238E27FC236}">
                <a16:creationId xmlns:a16="http://schemas.microsoft.com/office/drawing/2014/main" id="{B3BF1A2B-6A34-2C46-8038-29451AB61891}"/>
              </a:ext>
            </a:extLst>
          </p:cNvPr>
          <p:cNvSpPr txBox="1"/>
          <p:nvPr/>
        </p:nvSpPr>
        <p:spPr>
          <a:xfrm>
            <a:off x="6576029" y="4700191"/>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[7] </a:t>
            </a:r>
            <a:r>
              <a:rPr lang="en-GB" sz="2000" b="1" dirty="0" err="1">
                <a:solidFill>
                  <a:schemeClr val="accent1">
                    <a:lumMod val="50000"/>
                  </a:schemeClr>
                </a:solidFill>
              </a:rPr>
              <a:t>pregunta</a:t>
            </a:r>
            <a:endParaRPr lang="en-GB" sz="2000" b="1" dirty="0">
              <a:solidFill>
                <a:schemeClr val="accent1">
                  <a:lumMod val="50000"/>
                </a:schemeClr>
              </a:solidFill>
            </a:endParaRPr>
          </a:p>
        </p:txBody>
      </p:sp>
      <p:sp>
        <p:nvSpPr>
          <p:cNvPr id="38" name="TextBox 14">
            <a:extLst>
              <a:ext uri="{FF2B5EF4-FFF2-40B4-BE49-F238E27FC236}">
                <a16:creationId xmlns:a16="http://schemas.microsoft.com/office/drawing/2014/main" id="{85AC0E01-ACAC-9B4A-BE1C-DC45C9DB39EE}"/>
              </a:ext>
            </a:extLst>
          </p:cNvPr>
          <p:cNvSpPr txBox="1"/>
          <p:nvPr/>
        </p:nvSpPr>
        <p:spPr>
          <a:xfrm>
            <a:off x="8904570" y="4698748"/>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[8] </a:t>
            </a:r>
            <a:r>
              <a:rPr lang="en-GB" sz="2000" b="1" dirty="0" err="1">
                <a:solidFill>
                  <a:schemeClr val="accent1">
                    <a:lumMod val="50000"/>
                  </a:schemeClr>
                </a:solidFill>
              </a:rPr>
              <a:t>llevan</a:t>
            </a:r>
            <a:endParaRPr lang="en-GB" sz="2000" b="1" dirty="0">
              <a:solidFill>
                <a:schemeClr val="accent1">
                  <a:lumMod val="50000"/>
                </a:schemeClr>
              </a:solidFill>
            </a:endParaRPr>
          </a:p>
        </p:txBody>
      </p:sp>
      <p:sp>
        <p:nvSpPr>
          <p:cNvPr id="39" name="TextBox 14">
            <a:extLst>
              <a:ext uri="{FF2B5EF4-FFF2-40B4-BE49-F238E27FC236}">
                <a16:creationId xmlns:a16="http://schemas.microsoft.com/office/drawing/2014/main" id="{6D657E75-9153-2F4B-A8F0-86212BCDDB09}"/>
              </a:ext>
            </a:extLst>
          </p:cNvPr>
          <p:cNvSpPr txBox="1"/>
          <p:nvPr/>
        </p:nvSpPr>
        <p:spPr>
          <a:xfrm>
            <a:off x="1995455" y="5414510"/>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[9] </a:t>
            </a:r>
            <a:r>
              <a:rPr lang="en-GB" sz="2000" b="1" dirty="0" err="1">
                <a:solidFill>
                  <a:schemeClr val="accent1">
                    <a:lumMod val="50000"/>
                  </a:schemeClr>
                </a:solidFill>
              </a:rPr>
              <a:t>Necesitan</a:t>
            </a:r>
            <a:endParaRPr lang="en-GB" sz="2000" b="1" dirty="0">
              <a:solidFill>
                <a:schemeClr val="accent1">
                  <a:lumMod val="50000"/>
                </a:schemeClr>
              </a:solidFill>
            </a:endParaRPr>
          </a:p>
        </p:txBody>
      </p:sp>
      <p:sp>
        <p:nvSpPr>
          <p:cNvPr id="40" name="TextBox 14">
            <a:extLst>
              <a:ext uri="{FF2B5EF4-FFF2-40B4-BE49-F238E27FC236}">
                <a16:creationId xmlns:a16="http://schemas.microsoft.com/office/drawing/2014/main" id="{AAA7FF2E-BF93-E84A-BA97-D79F779AC6EE}"/>
              </a:ext>
            </a:extLst>
          </p:cNvPr>
          <p:cNvSpPr txBox="1"/>
          <p:nvPr/>
        </p:nvSpPr>
        <p:spPr>
          <a:xfrm>
            <a:off x="8634947" y="5415819"/>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[10] </a:t>
            </a:r>
            <a:r>
              <a:rPr lang="en-GB" sz="2000" b="1" dirty="0" err="1">
                <a:solidFill>
                  <a:schemeClr val="accent1">
                    <a:lumMod val="50000"/>
                  </a:schemeClr>
                </a:solidFill>
              </a:rPr>
              <a:t>caminan</a:t>
            </a:r>
            <a:endParaRPr lang="en-GB" sz="2000" b="1" dirty="0">
              <a:solidFill>
                <a:schemeClr val="accent1">
                  <a:lumMod val="50000"/>
                </a:schemeClr>
              </a:solidFill>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9405258" y="258166"/>
            <a:ext cx="25228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112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461B85-134D-4B8D-9C2E-4844BA62CB64}"/>
              </a:ext>
            </a:extLst>
          </p:cNvPr>
          <p:cNvSpPr txBox="1"/>
          <p:nvPr/>
        </p:nvSpPr>
        <p:spPr>
          <a:xfrm>
            <a:off x="129395" y="180783"/>
            <a:ext cx="10194047" cy="461665"/>
          </a:xfrm>
          <a:prstGeom prst="rect">
            <a:avLst/>
          </a:prstGeom>
          <a:noFill/>
        </p:spPr>
        <p:txBody>
          <a:bodyPr wrap="square" rtlCol="0">
            <a:spAutoFit/>
          </a:bodyPr>
          <a:lstStyle/>
          <a:p>
            <a:r>
              <a:rPr lang="en-GB" sz="2400" b="1">
                <a:solidFill>
                  <a:schemeClr val="accent1">
                    <a:lumMod val="50000"/>
                  </a:schemeClr>
                </a:solidFill>
              </a:rPr>
              <a:t>Lee </a:t>
            </a:r>
            <a:r>
              <a:rPr lang="en-GB" sz="2400" b="1" dirty="0">
                <a:solidFill>
                  <a:schemeClr val="accent1">
                    <a:lumMod val="50000"/>
                  </a:schemeClr>
                </a:solidFill>
              </a:rPr>
              <a:t>las </a:t>
            </a:r>
            <a:r>
              <a:rPr lang="en-GB" sz="2400" b="1" dirty="0" err="1">
                <a:solidFill>
                  <a:schemeClr val="accent1">
                    <a:lumMod val="50000"/>
                  </a:schemeClr>
                </a:solidFill>
              </a:rPr>
              <a:t>preguntas</a:t>
            </a:r>
            <a:r>
              <a:rPr lang="en-GB" sz="2400" b="1" dirty="0">
                <a:solidFill>
                  <a:schemeClr val="accent1">
                    <a:lumMod val="50000"/>
                  </a:schemeClr>
                </a:solidFill>
              </a:rPr>
              <a:t> y escribe las </a:t>
            </a:r>
            <a:r>
              <a:rPr lang="en-GB" sz="2400" b="1" dirty="0" err="1">
                <a:solidFill>
                  <a:schemeClr val="accent1">
                    <a:lumMod val="50000"/>
                  </a:schemeClr>
                </a:solidFill>
              </a:rPr>
              <a:t>respuestas</a:t>
            </a:r>
            <a:r>
              <a:rPr lang="en-GB" sz="2400" b="1" dirty="0">
                <a:solidFill>
                  <a:schemeClr val="accent1">
                    <a:lumMod val="50000"/>
                  </a:schemeClr>
                </a:solidFill>
              </a:rPr>
              <a:t>.</a:t>
            </a:r>
          </a:p>
        </p:txBody>
      </p:sp>
      <p:sp>
        <p:nvSpPr>
          <p:cNvPr id="9" name="TextBox 8">
            <a:extLst>
              <a:ext uri="{FF2B5EF4-FFF2-40B4-BE49-F238E27FC236}">
                <a16:creationId xmlns:a16="http://schemas.microsoft.com/office/drawing/2014/main" id="{483500A9-84AA-40B6-BB27-4C67E031B670}"/>
              </a:ext>
            </a:extLst>
          </p:cNvPr>
          <p:cNvSpPr txBox="1"/>
          <p:nvPr/>
        </p:nvSpPr>
        <p:spPr>
          <a:xfrm>
            <a:off x="199110" y="682294"/>
            <a:ext cx="6609904" cy="5658216"/>
          </a:xfrm>
          <a:prstGeom prst="rect">
            <a:avLst/>
          </a:prstGeom>
          <a:noFill/>
        </p:spPr>
        <p:txBody>
          <a:bodyPr wrap="square" rtlCol="0">
            <a:spAutoFit/>
          </a:bodyPr>
          <a:lstStyle/>
          <a:p>
            <a:pPr>
              <a:lnSpc>
                <a:spcPct val="200000"/>
              </a:lnSpc>
            </a:pPr>
            <a:r>
              <a:rPr lang="en-GB" sz="2000" dirty="0" err="1">
                <a:solidFill>
                  <a:schemeClr val="accent1">
                    <a:lumMod val="50000"/>
                  </a:schemeClr>
                </a:solidFill>
              </a:rPr>
              <a:t>Normalmente</a:t>
            </a:r>
            <a:r>
              <a:rPr lang="en-GB" sz="2000" dirty="0">
                <a:solidFill>
                  <a:schemeClr val="accent1">
                    <a:lumMod val="50000"/>
                  </a:schemeClr>
                </a:solidFill>
              </a:rPr>
              <a:t> </a:t>
            </a:r>
            <a:r>
              <a:rPr lang="en-GB" sz="2000" dirty="0" err="1">
                <a:solidFill>
                  <a:schemeClr val="accent1">
                    <a:lumMod val="50000"/>
                  </a:schemeClr>
                </a:solidFill>
              </a:rPr>
              <a:t>paso</a:t>
            </a:r>
            <a:r>
              <a:rPr lang="en-GB" sz="2000" dirty="0">
                <a:solidFill>
                  <a:schemeClr val="accent1">
                    <a:lumMod val="50000"/>
                  </a:schemeClr>
                </a:solidFill>
              </a:rPr>
              <a:t> las </a:t>
            </a:r>
            <a:r>
              <a:rPr lang="en-GB" sz="2000" dirty="0" err="1">
                <a:solidFill>
                  <a:schemeClr val="accent1">
                    <a:lumMod val="50000"/>
                  </a:schemeClr>
                </a:solidFill>
              </a:rPr>
              <a:t>vacaciones</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Lima, la capital de Perú, con mi amiga Rosa. Rosa </a:t>
            </a:r>
            <a:r>
              <a:rPr lang="en-GB" sz="2000" dirty="0" err="1">
                <a:solidFill>
                  <a:schemeClr val="accent1">
                    <a:lumMod val="50000"/>
                  </a:schemeClr>
                </a:solidFill>
              </a:rPr>
              <a:t>trabaja</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una tienda, </a:t>
            </a:r>
            <a:r>
              <a:rPr lang="en-GB" sz="2000" dirty="0" err="1">
                <a:solidFill>
                  <a:schemeClr val="accent1">
                    <a:lumMod val="50000"/>
                  </a:schemeClr>
                </a:solidFill>
              </a:rPr>
              <a:t>pero</a:t>
            </a:r>
            <a:r>
              <a:rPr lang="es-ES" sz="2000" dirty="0">
                <a:solidFill>
                  <a:schemeClr val="accent1">
                    <a:lumMod val="50000"/>
                  </a:schemeClr>
                </a:solidFill>
              </a:rPr>
              <a:t> descansa </a:t>
            </a:r>
            <a:r>
              <a:rPr lang="en-GB" sz="2000" dirty="0" err="1">
                <a:solidFill>
                  <a:schemeClr val="accent1">
                    <a:lumMod val="50000"/>
                  </a:schemeClr>
                </a:solidFill>
              </a:rPr>
              <a:t>durante</a:t>
            </a:r>
            <a:r>
              <a:rPr lang="en-GB" sz="2000" dirty="0">
                <a:solidFill>
                  <a:schemeClr val="accent1">
                    <a:lumMod val="50000"/>
                  </a:schemeClr>
                </a:solidFill>
              </a:rPr>
              <a:t> las </a:t>
            </a:r>
            <a:r>
              <a:rPr lang="en-GB" sz="2000" dirty="0" err="1">
                <a:solidFill>
                  <a:schemeClr val="accent1">
                    <a:lumMod val="50000"/>
                  </a:schemeClr>
                </a:solidFill>
              </a:rPr>
              <a:t>vacaciones</a:t>
            </a:r>
            <a:r>
              <a:rPr lang="en-GB" sz="2000" dirty="0">
                <a:solidFill>
                  <a:schemeClr val="accent1">
                    <a:lumMod val="50000"/>
                  </a:schemeClr>
                </a:solidFill>
              </a:rPr>
              <a:t>. </a:t>
            </a:r>
            <a:r>
              <a:rPr lang="en-GB" sz="2000" dirty="0" err="1">
                <a:solidFill>
                  <a:schemeClr val="accent1">
                    <a:lumMod val="50000"/>
                  </a:schemeClr>
                </a:solidFill>
              </a:rPr>
              <a:t>Cada</a:t>
            </a:r>
            <a:r>
              <a:rPr lang="en-GB" sz="2000" dirty="0">
                <a:solidFill>
                  <a:schemeClr val="accent1">
                    <a:lumMod val="50000"/>
                  </a:schemeClr>
                </a:solidFill>
              </a:rPr>
              <a:t> </a:t>
            </a:r>
            <a:r>
              <a:rPr lang="en-GB" sz="2000" dirty="0" err="1">
                <a:solidFill>
                  <a:schemeClr val="accent1">
                    <a:lumMod val="50000"/>
                  </a:schemeClr>
                </a:solidFill>
              </a:rPr>
              <a:t>julio</a:t>
            </a:r>
            <a:r>
              <a:rPr lang="en-GB" sz="2000" dirty="0">
                <a:solidFill>
                  <a:schemeClr val="accent1">
                    <a:lumMod val="50000"/>
                  </a:schemeClr>
                </a:solidFill>
              </a:rPr>
              <a:t> </a:t>
            </a:r>
            <a:r>
              <a:rPr lang="en-GB" sz="2000" dirty="0" err="1">
                <a:solidFill>
                  <a:schemeClr val="accent1">
                    <a:lumMod val="50000"/>
                  </a:schemeClr>
                </a:solidFill>
              </a:rPr>
              <a:t>cuatro</a:t>
            </a:r>
            <a:r>
              <a:rPr lang="en-GB" sz="2000" dirty="0">
                <a:solidFill>
                  <a:schemeClr val="accent1">
                    <a:lumMod val="50000"/>
                  </a:schemeClr>
                </a:solidFill>
              </a:rPr>
              <a:t> amigos de Francia </a:t>
            </a:r>
            <a:r>
              <a:rPr lang="en-GB" sz="2000" dirty="0" err="1">
                <a:solidFill>
                  <a:schemeClr val="accent1">
                    <a:lumMod val="50000"/>
                  </a:schemeClr>
                </a:solidFill>
              </a:rPr>
              <a:t>llegan</a:t>
            </a:r>
            <a:r>
              <a:rPr lang="en-GB" sz="2000" dirty="0">
                <a:solidFill>
                  <a:schemeClr val="accent1">
                    <a:lumMod val="50000"/>
                  </a:schemeClr>
                </a:solidFill>
              </a:rPr>
              <a:t> al </a:t>
            </a:r>
            <a:r>
              <a:rPr lang="en-GB" sz="2000" dirty="0" err="1">
                <a:solidFill>
                  <a:schemeClr val="accent1">
                    <a:lumMod val="50000"/>
                  </a:schemeClr>
                </a:solidFill>
              </a:rPr>
              <a:t>aeropuerto</a:t>
            </a:r>
            <a:r>
              <a:rPr lang="en-GB" sz="2000" dirty="0">
                <a:solidFill>
                  <a:schemeClr val="accent1">
                    <a:lumMod val="50000"/>
                  </a:schemeClr>
                </a:solidFill>
              </a:rPr>
              <a:t> y</a:t>
            </a:r>
            <a:r>
              <a:rPr lang="es-ES" sz="2000" dirty="0">
                <a:solidFill>
                  <a:schemeClr val="accent1">
                    <a:lumMod val="50000"/>
                  </a:schemeClr>
                </a:solidFill>
              </a:rPr>
              <a:t> viajan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coche</a:t>
            </a:r>
            <a:r>
              <a:rPr lang="en-GB" sz="2000" dirty="0">
                <a:solidFill>
                  <a:schemeClr val="accent1">
                    <a:lumMod val="50000"/>
                  </a:schemeClr>
                </a:solidFill>
              </a:rPr>
              <a:t> a la ciudad. </a:t>
            </a:r>
            <a:r>
              <a:rPr lang="en-GB" sz="2000" dirty="0" err="1">
                <a:solidFill>
                  <a:schemeClr val="accent1">
                    <a:lumMod val="50000"/>
                  </a:schemeClr>
                </a:solidFill>
              </a:rPr>
              <a:t>Luego</a:t>
            </a:r>
            <a:r>
              <a:rPr lang="en-GB" sz="2000" dirty="0">
                <a:solidFill>
                  <a:schemeClr val="accent1">
                    <a:lumMod val="50000"/>
                  </a:schemeClr>
                </a:solidFill>
              </a:rPr>
              <a:t>, Rosa</a:t>
            </a:r>
            <a:r>
              <a:rPr lang="es-ES" sz="2000" dirty="0">
                <a:solidFill>
                  <a:schemeClr val="accent1">
                    <a:lumMod val="50000"/>
                  </a:schemeClr>
                </a:solidFill>
              </a:rPr>
              <a:t> compra </a:t>
            </a:r>
            <a:r>
              <a:rPr lang="en-GB" sz="2000" dirty="0">
                <a:solidFill>
                  <a:schemeClr val="accent1">
                    <a:lumMod val="50000"/>
                  </a:schemeClr>
                </a:solidFill>
              </a:rPr>
              <a:t>comida y</a:t>
            </a:r>
            <a:r>
              <a:rPr lang="es-ES" sz="2000" dirty="0">
                <a:solidFill>
                  <a:schemeClr val="accent1">
                    <a:lumMod val="50000"/>
                  </a:schemeClr>
                </a:solidFill>
              </a:rPr>
              <a:t> prepara </a:t>
            </a:r>
            <a:r>
              <a:rPr lang="en-GB" sz="2000" dirty="0" err="1">
                <a:solidFill>
                  <a:schemeClr val="accent1">
                    <a:lumMod val="50000"/>
                  </a:schemeClr>
                </a:solidFill>
              </a:rPr>
              <a:t>platos</a:t>
            </a:r>
            <a:r>
              <a:rPr lang="en-GB" sz="2000" dirty="0">
                <a:solidFill>
                  <a:schemeClr val="accent1">
                    <a:lumMod val="50000"/>
                  </a:schemeClr>
                </a:solidFill>
              </a:rPr>
              <a:t> </a:t>
            </a:r>
            <a:r>
              <a:rPr lang="en-GB" sz="2000" dirty="0" err="1">
                <a:solidFill>
                  <a:schemeClr val="accent1">
                    <a:lumMod val="50000"/>
                  </a:schemeClr>
                </a:solidFill>
              </a:rPr>
              <a:t>deliciosos</a:t>
            </a:r>
            <a:r>
              <a:rPr lang="en-GB" sz="2000" dirty="0">
                <a:solidFill>
                  <a:schemeClr val="accent1">
                    <a:lumMod val="50000"/>
                  </a:schemeClr>
                </a:solidFill>
              </a:rPr>
              <a:t>.</a:t>
            </a:r>
            <a:r>
              <a:rPr lang="es-ES" sz="2000" dirty="0">
                <a:solidFill>
                  <a:schemeClr val="accent1">
                    <a:lumMod val="50000"/>
                  </a:schemeClr>
                </a:solidFill>
              </a:rPr>
              <a:t> Cada vez pregunta </a:t>
            </a:r>
            <a:r>
              <a:rPr lang="en-GB" sz="2000" dirty="0" err="1">
                <a:solidFill>
                  <a:schemeClr val="accent1">
                    <a:lumMod val="50000"/>
                  </a:schemeClr>
                </a:solidFill>
              </a:rPr>
              <a:t>si</a:t>
            </a:r>
            <a:r>
              <a:rPr lang="es-ES" sz="2000" dirty="0">
                <a:solidFill>
                  <a:schemeClr val="accent1">
                    <a:lumMod val="50000"/>
                  </a:schemeClr>
                </a:solidFill>
              </a:rPr>
              <a:t> llevan </a:t>
            </a:r>
            <a:r>
              <a:rPr lang="en-GB" sz="2000" dirty="0" err="1">
                <a:solidFill>
                  <a:schemeClr val="accent1">
                    <a:lumMod val="50000"/>
                  </a:schemeClr>
                </a:solidFill>
              </a:rPr>
              <a:t>ropa</a:t>
            </a:r>
            <a:r>
              <a:rPr lang="en-GB" sz="2000" dirty="0">
                <a:solidFill>
                  <a:schemeClr val="accent1">
                    <a:lumMod val="50000"/>
                  </a:schemeClr>
                </a:solidFill>
              </a:rPr>
              <a:t> </a:t>
            </a:r>
            <a:r>
              <a:rPr lang="en-GB" sz="2000" dirty="0" err="1">
                <a:solidFill>
                  <a:schemeClr val="accent1">
                    <a:lumMod val="50000"/>
                  </a:schemeClr>
                </a:solidFill>
              </a:rPr>
              <a:t>apropiada</a:t>
            </a:r>
            <a:r>
              <a:rPr lang="en-GB" sz="2000" dirty="0">
                <a:solidFill>
                  <a:schemeClr val="accent1">
                    <a:lumMod val="50000"/>
                  </a:schemeClr>
                </a:solidFill>
              </a:rPr>
              <a:t>. </a:t>
            </a:r>
            <a:r>
              <a:rPr lang="en-GB" sz="2000" dirty="0" err="1">
                <a:solidFill>
                  <a:schemeClr val="accent1">
                    <a:lumMod val="50000"/>
                  </a:schemeClr>
                </a:solidFill>
              </a:rPr>
              <a:t>Necesitan</a:t>
            </a:r>
            <a:r>
              <a:rPr lang="en-GB" sz="2000" dirty="0">
                <a:solidFill>
                  <a:schemeClr val="accent1">
                    <a:lumMod val="50000"/>
                  </a:schemeClr>
                </a:solidFill>
              </a:rPr>
              <a:t> </a:t>
            </a:r>
            <a:r>
              <a:rPr lang="en-GB" sz="2000" dirty="0" err="1">
                <a:solidFill>
                  <a:schemeClr val="accent1">
                    <a:lumMod val="50000"/>
                  </a:schemeClr>
                </a:solidFill>
              </a:rPr>
              <a:t>zapatos</a:t>
            </a:r>
            <a:r>
              <a:rPr lang="en-GB" sz="2000" dirty="0">
                <a:solidFill>
                  <a:schemeClr val="accent1">
                    <a:lumMod val="50000"/>
                  </a:schemeClr>
                </a:solidFill>
              </a:rPr>
              <a:t> de </a:t>
            </a:r>
            <a:r>
              <a:rPr lang="en-GB" sz="2000" dirty="0" err="1">
                <a:solidFill>
                  <a:schemeClr val="accent1">
                    <a:lumMod val="50000"/>
                  </a:schemeClr>
                </a:solidFill>
              </a:rPr>
              <a:t>montaña</a:t>
            </a:r>
            <a:r>
              <a:rPr lang="en-GB" sz="2000" dirty="0">
                <a:solidFill>
                  <a:schemeClr val="accent1">
                    <a:lumMod val="50000"/>
                  </a:schemeClr>
                </a:solidFill>
              </a:rPr>
              <a:t>, </a:t>
            </a:r>
            <a:r>
              <a:rPr lang="en-GB" sz="2000" dirty="0" err="1">
                <a:solidFill>
                  <a:schemeClr val="accent1">
                    <a:lumMod val="50000"/>
                  </a:schemeClr>
                </a:solidFill>
              </a:rPr>
              <a:t>porque</a:t>
            </a:r>
            <a:r>
              <a:rPr lang="en-GB" sz="2000" dirty="0">
                <a:solidFill>
                  <a:schemeClr val="accent1">
                    <a:lumMod val="50000"/>
                  </a:schemeClr>
                </a:solidFill>
              </a:rPr>
              <a:t> ¡</a:t>
            </a:r>
            <a:r>
              <a:rPr lang="en-GB" sz="2000" dirty="0" err="1">
                <a:solidFill>
                  <a:schemeClr val="accent1">
                    <a:lumMod val="50000"/>
                  </a:schemeClr>
                </a:solidFill>
              </a:rPr>
              <a:t>caminan</a:t>
            </a:r>
            <a:r>
              <a:rPr lang="en-GB" sz="2000" dirty="0">
                <a:solidFill>
                  <a:schemeClr val="accent1">
                    <a:lumMod val="50000"/>
                  </a:schemeClr>
                </a:solidFill>
              </a:rPr>
              <a:t> mucho!</a:t>
            </a:r>
          </a:p>
        </p:txBody>
      </p:sp>
      <p:graphicFrame>
        <p:nvGraphicFramePr>
          <p:cNvPr id="5" name="Tabla 4">
            <a:extLst>
              <a:ext uri="{FF2B5EF4-FFF2-40B4-BE49-F238E27FC236}">
                <a16:creationId xmlns:a16="http://schemas.microsoft.com/office/drawing/2014/main" id="{DAA54F75-02EB-B14B-8D95-943B2B4DEA7A}"/>
              </a:ext>
            </a:extLst>
          </p:cNvPr>
          <p:cNvGraphicFramePr>
            <a:graphicFrameLocks noGrp="1"/>
          </p:cNvGraphicFramePr>
          <p:nvPr>
            <p:extLst>
              <p:ext uri="{D42A27DB-BD31-4B8C-83A1-F6EECF244321}">
                <p14:modId xmlns:p14="http://schemas.microsoft.com/office/powerpoint/2010/main" val="2416087574"/>
              </p:ext>
            </p:extLst>
          </p:nvPr>
        </p:nvGraphicFramePr>
        <p:xfrm>
          <a:off x="6809014" y="1046923"/>
          <a:ext cx="5250463" cy="5163714"/>
        </p:xfrm>
        <a:graphic>
          <a:graphicData uri="http://schemas.openxmlformats.org/drawingml/2006/table">
            <a:tbl>
              <a:tblPr firstRow="1" bandRow="1">
                <a:tableStyleId>{5DA37D80-6434-44D0-A028-1B22A696006F}</a:tableStyleId>
              </a:tblPr>
              <a:tblGrid>
                <a:gridCol w="557825">
                  <a:extLst>
                    <a:ext uri="{9D8B030D-6E8A-4147-A177-3AD203B41FA5}">
                      <a16:colId xmlns:a16="http://schemas.microsoft.com/office/drawing/2014/main" val="1271479022"/>
                    </a:ext>
                  </a:extLst>
                </a:gridCol>
                <a:gridCol w="2346319">
                  <a:extLst>
                    <a:ext uri="{9D8B030D-6E8A-4147-A177-3AD203B41FA5}">
                      <a16:colId xmlns:a16="http://schemas.microsoft.com/office/drawing/2014/main" val="1962965647"/>
                    </a:ext>
                  </a:extLst>
                </a:gridCol>
                <a:gridCol w="2346319">
                  <a:extLst>
                    <a:ext uri="{9D8B030D-6E8A-4147-A177-3AD203B41FA5}">
                      <a16:colId xmlns:a16="http://schemas.microsoft.com/office/drawing/2014/main" val="429920065"/>
                    </a:ext>
                  </a:extLst>
                </a:gridCol>
              </a:tblGrid>
              <a:tr h="540222">
                <a:tc>
                  <a:txBody>
                    <a:bodyPr/>
                    <a:lstStyle/>
                    <a:p>
                      <a:endParaRPr lang="x-none" dirty="0"/>
                    </a:p>
                  </a:txBody>
                  <a:tcPr/>
                </a:tc>
                <a:tc>
                  <a:txBody>
                    <a:bodyPr/>
                    <a:lstStyle/>
                    <a:p>
                      <a:pPr algn="ctr"/>
                      <a:r>
                        <a:rPr lang="x-none" sz="2000" dirty="0">
                          <a:solidFill>
                            <a:schemeClr val="accent1">
                              <a:lumMod val="50000"/>
                            </a:schemeClr>
                          </a:solidFill>
                        </a:rPr>
                        <a:t>Preguntas</a:t>
                      </a:r>
                    </a:p>
                  </a:txBody>
                  <a:tcPr/>
                </a:tc>
                <a:tc>
                  <a:txBody>
                    <a:bodyPr/>
                    <a:lstStyle/>
                    <a:p>
                      <a:pPr algn="ctr"/>
                      <a:r>
                        <a:rPr lang="x-none" sz="2000" dirty="0">
                          <a:solidFill>
                            <a:schemeClr val="accent1">
                              <a:lumMod val="50000"/>
                            </a:schemeClr>
                          </a:solidFill>
                        </a:rPr>
                        <a:t>Respuestas</a:t>
                      </a:r>
                    </a:p>
                  </a:txBody>
                  <a:tcPr/>
                </a:tc>
                <a:extLst>
                  <a:ext uri="{0D108BD9-81ED-4DB2-BD59-A6C34878D82A}">
                    <a16:rowId xmlns:a16="http://schemas.microsoft.com/office/drawing/2014/main" val="441770274"/>
                  </a:ext>
                </a:extLst>
              </a:tr>
              <a:tr h="762650">
                <a:tc>
                  <a:txBody>
                    <a:bodyPr/>
                    <a:lstStyle/>
                    <a:p>
                      <a:pPr algn="ctr"/>
                      <a:endParaRPr lang="x-none" sz="2000" dirty="0">
                        <a:solidFill>
                          <a:schemeClr val="accent1">
                            <a:lumMod val="50000"/>
                          </a:schemeClr>
                        </a:solidFill>
                      </a:endParaRPr>
                    </a:p>
                    <a:p>
                      <a:pPr algn="ctr"/>
                      <a:r>
                        <a:rPr lang="x-none" sz="2000" dirty="0">
                          <a:solidFill>
                            <a:schemeClr val="accent1">
                              <a:lumMod val="50000"/>
                            </a:schemeClr>
                          </a:solidFill>
                        </a:rPr>
                        <a:t>1</a:t>
                      </a:r>
                    </a:p>
                  </a:txBody>
                  <a:tcPr/>
                </a:tc>
                <a:tc>
                  <a:txBody>
                    <a:bodyPr/>
                    <a:lstStyle/>
                    <a:p>
                      <a:pPr algn="l"/>
                      <a:r>
                        <a:rPr lang="x-none" sz="2000" dirty="0">
                          <a:solidFill>
                            <a:schemeClr val="accent1">
                              <a:lumMod val="50000"/>
                            </a:schemeClr>
                          </a:solidFill>
                        </a:rPr>
                        <a:t>¿Dónde trabaja Rosa?</a:t>
                      </a:r>
                    </a:p>
                  </a:txBody>
                  <a:tcPr anchor="ctr"/>
                </a:tc>
                <a:tc>
                  <a:txBody>
                    <a:bodyPr/>
                    <a:lstStyle/>
                    <a:p>
                      <a:pPr algn="l"/>
                      <a:r>
                        <a:rPr lang="en-GB" sz="2000" i="1" dirty="0" err="1">
                          <a:solidFill>
                            <a:schemeClr val="accent1">
                              <a:lumMod val="50000"/>
                            </a:schemeClr>
                          </a:solidFill>
                        </a:rPr>
                        <a:t>Trabaja</a:t>
                      </a:r>
                      <a:r>
                        <a:rPr lang="en-GB" sz="2000" i="1" dirty="0">
                          <a:solidFill>
                            <a:schemeClr val="accent1">
                              <a:lumMod val="50000"/>
                            </a:schemeClr>
                          </a:solidFill>
                        </a:rPr>
                        <a:t> </a:t>
                      </a:r>
                      <a:r>
                        <a:rPr lang="en-GB" sz="2000" i="1" dirty="0" err="1">
                          <a:solidFill>
                            <a:schemeClr val="accent1">
                              <a:lumMod val="50000"/>
                            </a:schemeClr>
                          </a:solidFill>
                        </a:rPr>
                        <a:t>en</a:t>
                      </a:r>
                      <a:r>
                        <a:rPr lang="en-GB" sz="2000" i="1" dirty="0">
                          <a:solidFill>
                            <a:schemeClr val="accent1">
                              <a:lumMod val="50000"/>
                            </a:schemeClr>
                          </a:solidFill>
                        </a:rPr>
                        <a:t> </a:t>
                      </a:r>
                      <a:r>
                        <a:rPr lang="en-GB" sz="2000" i="1" dirty="0" err="1">
                          <a:solidFill>
                            <a:schemeClr val="accent1">
                              <a:lumMod val="50000"/>
                            </a:schemeClr>
                          </a:solidFill>
                        </a:rPr>
                        <a:t>una</a:t>
                      </a:r>
                      <a:r>
                        <a:rPr lang="en-GB" sz="2000" i="1" dirty="0">
                          <a:solidFill>
                            <a:schemeClr val="accent1">
                              <a:lumMod val="50000"/>
                            </a:schemeClr>
                          </a:solidFill>
                        </a:rPr>
                        <a:t> </a:t>
                      </a:r>
                      <a:r>
                        <a:rPr lang="en-GB" sz="2000" i="1" dirty="0" err="1">
                          <a:solidFill>
                            <a:schemeClr val="accent1">
                              <a:lumMod val="50000"/>
                            </a:schemeClr>
                          </a:solidFill>
                        </a:rPr>
                        <a:t>tienda</a:t>
                      </a:r>
                      <a:r>
                        <a:rPr lang="en-GB" sz="2000" i="1" dirty="0">
                          <a:solidFill>
                            <a:schemeClr val="accent1">
                              <a:lumMod val="50000"/>
                            </a:schemeClr>
                          </a:solidFill>
                        </a:rPr>
                        <a:t>.</a:t>
                      </a:r>
                    </a:p>
                  </a:txBody>
                  <a:tcPr anchor="ctr"/>
                </a:tc>
                <a:extLst>
                  <a:ext uri="{0D108BD9-81ED-4DB2-BD59-A6C34878D82A}">
                    <a16:rowId xmlns:a16="http://schemas.microsoft.com/office/drawing/2014/main" val="1150359490"/>
                  </a:ext>
                </a:extLst>
              </a:tr>
              <a:tr h="924581">
                <a:tc>
                  <a:txBody>
                    <a:bodyPr/>
                    <a:lstStyle/>
                    <a:p>
                      <a:pPr algn="ctr"/>
                      <a:endParaRPr lang="x-none" sz="2000" dirty="0">
                        <a:solidFill>
                          <a:schemeClr val="accent1">
                            <a:lumMod val="50000"/>
                          </a:schemeClr>
                        </a:solidFill>
                      </a:endParaRPr>
                    </a:p>
                    <a:p>
                      <a:pPr algn="ctr"/>
                      <a:r>
                        <a:rPr lang="x-none" sz="2000" dirty="0">
                          <a:solidFill>
                            <a:schemeClr val="accent1">
                              <a:lumMod val="50000"/>
                            </a:schemeClr>
                          </a:solidFill>
                        </a:rPr>
                        <a:t>2</a:t>
                      </a:r>
                    </a:p>
                  </a:txBody>
                  <a:tcPr/>
                </a:tc>
                <a:tc>
                  <a:txBody>
                    <a:bodyPr/>
                    <a:lstStyle/>
                    <a:p>
                      <a:pPr algn="l"/>
                      <a:r>
                        <a:rPr lang="x-none" sz="2000" dirty="0">
                          <a:solidFill>
                            <a:schemeClr val="accent1">
                              <a:lumMod val="50000"/>
                            </a:schemeClr>
                          </a:solidFill>
                        </a:rPr>
                        <a:t>¿Cuándo llegan los amigos de Francia?</a:t>
                      </a:r>
                    </a:p>
                  </a:txBody>
                  <a:tcPr anchor="ctr"/>
                </a:tc>
                <a:tc>
                  <a:txBody>
                    <a:bodyPr/>
                    <a:lstStyle/>
                    <a:p>
                      <a:pPr algn="l"/>
                      <a:r>
                        <a:rPr lang="en-GB" sz="2000" i="1" dirty="0" err="1">
                          <a:solidFill>
                            <a:schemeClr val="accent1">
                              <a:lumMod val="50000"/>
                            </a:schemeClr>
                          </a:solidFill>
                        </a:rPr>
                        <a:t>Llegan</a:t>
                      </a:r>
                      <a:r>
                        <a:rPr lang="en-GB" sz="2000" i="1" dirty="0">
                          <a:solidFill>
                            <a:schemeClr val="accent1">
                              <a:lumMod val="50000"/>
                            </a:schemeClr>
                          </a:solidFill>
                        </a:rPr>
                        <a:t> </a:t>
                      </a:r>
                      <a:r>
                        <a:rPr lang="en-GB" sz="2000" i="1" dirty="0" err="1">
                          <a:solidFill>
                            <a:schemeClr val="accent1">
                              <a:lumMod val="50000"/>
                            </a:schemeClr>
                          </a:solidFill>
                        </a:rPr>
                        <a:t>cada</a:t>
                      </a:r>
                      <a:r>
                        <a:rPr lang="en-GB" sz="2000" i="1" dirty="0">
                          <a:solidFill>
                            <a:schemeClr val="accent1">
                              <a:lumMod val="50000"/>
                            </a:schemeClr>
                          </a:solidFill>
                        </a:rPr>
                        <a:t> </a:t>
                      </a:r>
                      <a:r>
                        <a:rPr lang="en-GB" sz="2000" i="1" dirty="0" err="1">
                          <a:solidFill>
                            <a:schemeClr val="accent1">
                              <a:lumMod val="50000"/>
                            </a:schemeClr>
                          </a:solidFill>
                        </a:rPr>
                        <a:t>julio</a:t>
                      </a:r>
                      <a:r>
                        <a:rPr lang="en-GB" sz="2000" i="1" dirty="0">
                          <a:solidFill>
                            <a:schemeClr val="accent1">
                              <a:lumMod val="50000"/>
                            </a:schemeClr>
                          </a:solidFill>
                        </a:rPr>
                        <a:t>.</a:t>
                      </a:r>
                      <a:endParaRPr lang="x-none" sz="2000" i="1" dirty="0">
                        <a:solidFill>
                          <a:schemeClr val="accent1">
                            <a:lumMod val="50000"/>
                          </a:schemeClr>
                        </a:solidFill>
                      </a:endParaRPr>
                    </a:p>
                  </a:txBody>
                  <a:tcPr anchor="ctr"/>
                </a:tc>
                <a:extLst>
                  <a:ext uri="{0D108BD9-81ED-4DB2-BD59-A6C34878D82A}">
                    <a16:rowId xmlns:a16="http://schemas.microsoft.com/office/drawing/2014/main" val="741961398"/>
                  </a:ext>
                </a:extLst>
              </a:tr>
              <a:tr h="924581">
                <a:tc>
                  <a:txBody>
                    <a:bodyPr/>
                    <a:lstStyle/>
                    <a:p>
                      <a:pPr algn="ctr"/>
                      <a:endParaRPr lang="x-none" sz="2000" dirty="0">
                        <a:solidFill>
                          <a:schemeClr val="accent1">
                            <a:lumMod val="50000"/>
                          </a:schemeClr>
                        </a:solidFill>
                      </a:endParaRPr>
                    </a:p>
                    <a:p>
                      <a:pPr algn="ctr"/>
                      <a:r>
                        <a:rPr lang="x-none" sz="2000" dirty="0">
                          <a:solidFill>
                            <a:schemeClr val="accent1">
                              <a:lumMod val="50000"/>
                            </a:schemeClr>
                          </a:solidFill>
                        </a:rPr>
                        <a:t>3</a:t>
                      </a:r>
                    </a:p>
                  </a:txBody>
                  <a:tcPr/>
                </a:tc>
                <a:tc>
                  <a:txBody>
                    <a:bodyPr/>
                    <a:lstStyle/>
                    <a:p>
                      <a:pPr algn="l"/>
                      <a:r>
                        <a:rPr lang="x-none" sz="2000" dirty="0">
                          <a:solidFill>
                            <a:schemeClr val="accent1">
                              <a:lumMod val="50000"/>
                            </a:schemeClr>
                          </a:solidFill>
                        </a:rPr>
                        <a:t>¿Cuántos amigos llegan?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i="1" dirty="0">
                          <a:solidFill>
                            <a:schemeClr val="accent1">
                              <a:lumMod val="50000"/>
                            </a:schemeClr>
                          </a:solidFill>
                        </a:rPr>
                        <a:t>Llegan cuatro amigos.</a:t>
                      </a:r>
                    </a:p>
                  </a:txBody>
                  <a:tcPr anchor="ctr"/>
                </a:tc>
                <a:extLst>
                  <a:ext uri="{0D108BD9-81ED-4DB2-BD59-A6C34878D82A}">
                    <a16:rowId xmlns:a16="http://schemas.microsoft.com/office/drawing/2014/main" val="679337098"/>
                  </a:ext>
                </a:extLst>
              </a:tr>
              <a:tr h="924581">
                <a:tc>
                  <a:txBody>
                    <a:bodyPr/>
                    <a:lstStyle/>
                    <a:p>
                      <a:pPr algn="ctr"/>
                      <a:endParaRPr lang="x-none" sz="2000" dirty="0">
                        <a:solidFill>
                          <a:schemeClr val="accent1">
                            <a:lumMod val="50000"/>
                          </a:schemeClr>
                        </a:solidFill>
                      </a:endParaRPr>
                    </a:p>
                    <a:p>
                      <a:pPr algn="ctr"/>
                      <a:r>
                        <a:rPr lang="x-none" sz="2000" dirty="0">
                          <a:solidFill>
                            <a:schemeClr val="accent1">
                              <a:lumMod val="50000"/>
                            </a:schemeClr>
                          </a:solidFill>
                        </a:rPr>
                        <a:t>4</a:t>
                      </a:r>
                    </a:p>
                  </a:txBody>
                  <a:tcPr/>
                </a:tc>
                <a:tc>
                  <a:txBody>
                    <a:bodyPr/>
                    <a:lstStyle/>
                    <a:p>
                      <a:pPr algn="l"/>
                      <a:r>
                        <a:rPr lang="x-none" sz="2000" dirty="0">
                          <a:solidFill>
                            <a:schemeClr val="accent1">
                              <a:lumMod val="50000"/>
                            </a:schemeClr>
                          </a:solidFill>
                        </a:rPr>
                        <a:t>¿Cómo viajan a la ciudad?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i="1" dirty="0">
                          <a:solidFill>
                            <a:schemeClr val="accent1">
                              <a:lumMod val="50000"/>
                            </a:schemeClr>
                          </a:solidFill>
                        </a:rPr>
                        <a:t>Viajan en coche.</a:t>
                      </a:r>
                    </a:p>
                  </a:txBody>
                  <a:tcPr anchor="ctr"/>
                </a:tc>
                <a:extLst>
                  <a:ext uri="{0D108BD9-81ED-4DB2-BD59-A6C34878D82A}">
                    <a16:rowId xmlns:a16="http://schemas.microsoft.com/office/drawing/2014/main" val="1533903574"/>
                  </a:ext>
                </a:extLst>
              </a:tr>
              <a:tr h="924581">
                <a:tc>
                  <a:txBody>
                    <a:bodyPr/>
                    <a:lstStyle/>
                    <a:p>
                      <a:pPr algn="ctr"/>
                      <a:endParaRPr lang="x-none" sz="2000" dirty="0">
                        <a:solidFill>
                          <a:schemeClr val="accent1">
                            <a:lumMod val="50000"/>
                          </a:schemeClr>
                        </a:solidFill>
                      </a:endParaRPr>
                    </a:p>
                    <a:p>
                      <a:pPr algn="ctr"/>
                      <a:r>
                        <a:rPr lang="x-none" sz="2000" dirty="0">
                          <a:solidFill>
                            <a:schemeClr val="accent1">
                              <a:lumMod val="50000"/>
                            </a:schemeClr>
                          </a:solidFill>
                        </a:rPr>
                        <a:t>5</a:t>
                      </a:r>
                    </a:p>
                  </a:txBody>
                  <a:tcPr/>
                </a:tc>
                <a:tc>
                  <a:txBody>
                    <a:bodyPr/>
                    <a:lstStyle/>
                    <a:p>
                      <a:pPr algn="l"/>
                      <a:r>
                        <a:rPr lang="x-none" sz="2000" dirty="0">
                          <a:solidFill>
                            <a:schemeClr val="accent1">
                              <a:lumMod val="50000"/>
                            </a:schemeClr>
                          </a:solidFill>
                        </a:rPr>
                        <a:t>¿Qué necesitan los amigos?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i="1" dirty="0">
                          <a:solidFill>
                            <a:schemeClr val="accent1">
                              <a:lumMod val="50000"/>
                            </a:schemeClr>
                          </a:solidFill>
                        </a:rPr>
                        <a:t>Necesitan zapatos de montaña</a:t>
                      </a:r>
                      <a:r>
                        <a:rPr lang="en-GB" sz="2000" i="1" dirty="0">
                          <a:solidFill>
                            <a:schemeClr val="accent1">
                              <a:lumMod val="50000"/>
                            </a:schemeClr>
                          </a:solidFill>
                        </a:rPr>
                        <a:t>.</a:t>
                      </a:r>
                      <a:endParaRPr lang="x-none" sz="2000" i="1" dirty="0">
                        <a:solidFill>
                          <a:schemeClr val="accent1">
                            <a:lumMod val="50000"/>
                          </a:schemeClr>
                        </a:solidFill>
                      </a:endParaRPr>
                    </a:p>
                  </a:txBody>
                  <a:tcPr anchor="ctr"/>
                </a:tc>
                <a:extLst>
                  <a:ext uri="{0D108BD9-81ED-4DB2-BD59-A6C34878D82A}">
                    <a16:rowId xmlns:a16="http://schemas.microsoft.com/office/drawing/2014/main" val="1784559585"/>
                  </a:ext>
                </a:extLst>
              </a:tr>
            </a:tbl>
          </a:graphicData>
        </a:graphic>
      </p:graphicFrame>
      <p:sp>
        <p:nvSpPr>
          <p:cNvPr id="2" name="Título 1">
            <a:extLst>
              <a:ext uri="{FF2B5EF4-FFF2-40B4-BE49-F238E27FC236}">
                <a16:creationId xmlns:a16="http://schemas.microsoft.com/office/drawing/2014/main" id="{A7A3E895-45FB-894C-9EF2-B55BD64BCBED}"/>
              </a:ext>
            </a:extLst>
          </p:cNvPr>
          <p:cNvSpPr>
            <a:spLocks noGrp="1"/>
          </p:cNvSpPr>
          <p:nvPr>
            <p:ph type="title"/>
          </p:nvPr>
        </p:nvSpPr>
        <p:spPr>
          <a:xfrm>
            <a:off x="10706080" y="289689"/>
            <a:ext cx="45719" cy="298328"/>
          </a:xfrm>
        </p:spPr>
        <p:txBody>
          <a:bodyPr>
            <a:noAutofit/>
          </a:bodyPr>
          <a:lstStyle/>
          <a:p>
            <a:r>
              <a:rPr lang="en-GB" sz="100" b="1" dirty="0">
                <a:solidFill>
                  <a:prstClr val="white"/>
                </a:solidFill>
              </a:rPr>
              <a:t>leer / </a:t>
            </a:r>
            <a:r>
              <a:rPr lang="en-GB" sz="100" b="1" dirty="0" err="1">
                <a:solidFill>
                  <a:prstClr val="white"/>
                </a:solidFill>
              </a:rPr>
              <a:t>escribir</a:t>
            </a:r>
            <a:endParaRPr lang="x-none" sz="100" dirty="0"/>
          </a:p>
        </p:txBody>
      </p:sp>
      <p:sp>
        <p:nvSpPr>
          <p:cNvPr id="3" name="Rectangle 2"/>
          <p:cNvSpPr/>
          <p:nvPr/>
        </p:nvSpPr>
        <p:spPr>
          <a:xfrm>
            <a:off x="9740347" y="1633321"/>
            <a:ext cx="2268000" cy="684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740866" y="2460167"/>
            <a:ext cx="2268000" cy="7601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Rectangle 14"/>
          <p:cNvSpPr/>
          <p:nvPr/>
        </p:nvSpPr>
        <p:spPr>
          <a:xfrm>
            <a:off x="9753599" y="3445035"/>
            <a:ext cx="2268000" cy="720072"/>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9754118" y="4321205"/>
            <a:ext cx="2268000" cy="8441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7" name="Rectangle 16"/>
          <p:cNvSpPr/>
          <p:nvPr/>
        </p:nvSpPr>
        <p:spPr>
          <a:xfrm>
            <a:off x="9753599" y="5321430"/>
            <a:ext cx="2268000" cy="844127"/>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1">
            <a:extLst>
              <a:ext uri="{FF2B5EF4-FFF2-40B4-BE49-F238E27FC236}">
                <a16:creationId xmlns:a16="http://schemas.microsoft.com/office/drawing/2014/main" id="{A316DD52-7894-4A75-969C-CA0645DA2978}"/>
              </a:ext>
            </a:extLst>
          </p:cNvPr>
          <p:cNvSpPr/>
          <p:nvPr/>
        </p:nvSpPr>
        <p:spPr>
          <a:xfrm>
            <a:off x="9753598" y="258166"/>
            <a:ext cx="217454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5437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22" y="189523"/>
            <a:ext cx="9732931"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Marta </a:t>
            </a:r>
            <a:r>
              <a:rPr lang="en-GB" sz="2200" b="1" dirty="0" err="1">
                <a:solidFill>
                  <a:schemeClr val="accent1">
                    <a:lumMod val="50000"/>
                  </a:schemeClr>
                </a:solidFill>
                <a:latin typeface="Century Gothic" panose="020B0502020202020204" pitchFamily="34" charset="0"/>
              </a:rPr>
              <a:t>disfruta</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unas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vacaciones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en</a:t>
            </a:r>
            <a:r>
              <a:rPr lang="en-GB" sz="2200" b="1" dirty="0">
                <a:solidFill>
                  <a:schemeClr val="accent1">
                    <a:lumMod val="50000"/>
                  </a:schemeClr>
                </a:solidFill>
                <a:latin typeface="Century Gothic" panose="020B0502020202020204" pitchFamily="34" charset="0"/>
              </a:rPr>
              <a:t> el mar. </a:t>
            </a:r>
            <a:r>
              <a:rPr lang="en-GB" sz="2200" b="1" dirty="0" err="1">
                <a:solidFill>
                  <a:schemeClr val="accent1">
                    <a:lumMod val="50000"/>
                  </a:schemeClr>
                </a:solidFill>
                <a:latin typeface="Century Gothic" panose="020B0502020202020204" pitchFamily="34" charset="0"/>
              </a:rPr>
              <a:t>Participa</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en</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unas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actividades</a:t>
            </a:r>
            <a:r>
              <a:rPr lang="en-GB" sz="2200" b="1" dirty="0">
                <a:solidFill>
                  <a:schemeClr val="accent1">
                    <a:lumMod val="50000"/>
                  </a:schemeClr>
                </a:solidFill>
                <a:latin typeface="Century Gothic" panose="020B0502020202020204" pitchFamily="34" charset="0"/>
              </a:rPr>
              <a:t> y los </a:t>
            </a:r>
            <a:r>
              <a:rPr lang="en-GB" sz="2200" b="1" dirty="0" err="1">
                <a:solidFill>
                  <a:schemeClr val="accent1">
                    <a:lumMod val="50000"/>
                  </a:schemeClr>
                </a:solidFill>
                <a:latin typeface="Century Gothic" panose="020B0502020202020204" pitchFamily="34" charset="0"/>
              </a:rPr>
              <a:t>hermanos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participan</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en</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otras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actividades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diferentes</a:t>
            </a:r>
            <a:r>
              <a:rPr lang="en-GB" sz="2200" b="1" dirty="0">
                <a:solidFill>
                  <a:schemeClr val="accent1">
                    <a:lumMod val="50000"/>
                  </a:schemeClr>
                </a:solidFill>
                <a:latin typeface="Century Gothic" panose="020B0502020202020204" pitchFamily="34" charset="0"/>
              </a:rPr>
              <a:t>.</a:t>
            </a:r>
          </a:p>
        </p:txBody>
      </p:sp>
      <p:sp>
        <p:nvSpPr>
          <p:cNvPr id="5" name="Title 4"/>
          <p:cNvSpPr>
            <a:spLocks noGrp="1"/>
          </p:cNvSpPr>
          <p:nvPr>
            <p:ph type="title"/>
          </p:nvPr>
        </p:nvSpPr>
        <p:spPr>
          <a:xfrm>
            <a:off x="10698788" y="355838"/>
            <a:ext cx="51943" cy="237932"/>
          </a:xfrm>
        </p:spPr>
        <p:txBody>
          <a:bodyPr>
            <a:noAutofit/>
          </a:bodyPr>
          <a:lstStyle/>
          <a:p>
            <a:pPr algn="ctr"/>
            <a:r>
              <a:rPr lang="en-GB" sz="100" b="1" dirty="0" err="1">
                <a:solidFill>
                  <a:schemeClr val="bg1"/>
                </a:solidFill>
              </a:rPr>
              <a:t>escuchar</a:t>
            </a:r>
            <a:r>
              <a:rPr lang="en-GB" sz="100" b="1" dirty="0">
                <a:solidFill>
                  <a:schemeClr val="bg1"/>
                </a:solidFill>
              </a:rPr>
              <a:t> / hablar</a:t>
            </a:r>
            <a:endParaRPr lang="en-GB" sz="100" dirty="0"/>
          </a:p>
        </p:txBody>
      </p:sp>
      <p:sp>
        <p:nvSpPr>
          <p:cNvPr id="14" name="ZoneTexte 1">
            <a:extLst>
              <a:ext uri="{FF2B5EF4-FFF2-40B4-BE49-F238E27FC236}">
                <a16:creationId xmlns:a16="http://schemas.microsoft.com/office/drawing/2014/main" id="{34B18764-501B-4ECB-98F8-ACDCF0EE7DDD}"/>
              </a:ext>
            </a:extLst>
          </p:cNvPr>
          <p:cNvSpPr txBox="1"/>
          <p:nvPr/>
        </p:nvSpPr>
        <p:spPr>
          <a:xfrm>
            <a:off x="5405959" y="916794"/>
            <a:ext cx="1845741" cy="477054"/>
          </a:xfrm>
          <a:prstGeom prst="rect">
            <a:avLst/>
          </a:prstGeom>
          <a:noFill/>
        </p:spPr>
        <p:txBody>
          <a:bodyPr wrap="square" rtlCol="0">
            <a:spAutoFit/>
          </a:bodyPr>
          <a:lstStyle/>
          <a:p>
            <a:r>
              <a:rPr lang="es-ES" sz="2500" b="1" dirty="0">
                <a:solidFill>
                  <a:srgbClr val="E25B00"/>
                </a:solidFill>
              </a:rPr>
              <a:t>En parejas</a:t>
            </a:r>
          </a:p>
        </p:txBody>
      </p:sp>
      <p:sp>
        <p:nvSpPr>
          <p:cNvPr id="16" name="ZoneTexte 2">
            <a:extLst>
              <a:ext uri="{FF2B5EF4-FFF2-40B4-BE49-F238E27FC236}">
                <a16:creationId xmlns:a16="http://schemas.microsoft.com/office/drawing/2014/main" id="{F29C880E-0059-411D-A901-57AB8C041DE2}"/>
              </a:ext>
            </a:extLst>
          </p:cNvPr>
          <p:cNvSpPr txBox="1"/>
          <p:nvPr/>
        </p:nvSpPr>
        <p:spPr>
          <a:xfrm>
            <a:off x="589749" y="1397942"/>
            <a:ext cx="11236546" cy="461665"/>
          </a:xfrm>
          <a:prstGeom prst="rect">
            <a:avLst/>
          </a:prstGeom>
          <a:noFill/>
        </p:spPr>
        <p:txBody>
          <a:bodyPr wrap="square" rtlCol="0">
            <a:spAutoFit/>
          </a:bodyPr>
          <a:lstStyle/>
          <a:p>
            <a:r>
              <a:rPr lang="en-GB" sz="2400" b="1" dirty="0">
                <a:solidFill>
                  <a:schemeClr val="accent1">
                    <a:lumMod val="50000"/>
                  </a:schemeClr>
                </a:solidFill>
              </a:rPr>
              <a:t>Persona A</a:t>
            </a:r>
            <a:r>
              <a:rPr lang="en-GB" sz="2400" b="1">
                <a:solidFill>
                  <a:schemeClr val="accent1">
                    <a:lumMod val="50000"/>
                  </a:schemeClr>
                </a:solidFill>
              </a:rPr>
              <a:t>: </a:t>
            </a:r>
            <a:r>
              <a:rPr lang="en-GB" sz="2400">
                <a:solidFill>
                  <a:schemeClr val="accent1">
                    <a:lumMod val="50000"/>
                  </a:schemeClr>
                </a:solidFill>
              </a:rPr>
              <a:t>habla</a:t>
            </a:r>
            <a:r>
              <a:rPr lang="en-GB" sz="2400" dirty="0">
                <a:solidFill>
                  <a:schemeClr val="accent1">
                    <a:lumMod val="50000"/>
                  </a:schemeClr>
                </a:solidFill>
              </a:rPr>
              <a:t>. Say what </a:t>
            </a:r>
            <a:r>
              <a:rPr lang="en-GB" sz="2400" b="1" i="1" dirty="0">
                <a:solidFill>
                  <a:schemeClr val="accent1">
                    <a:lumMod val="50000"/>
                  </a:schemeClr>
                </a:solidFill>
              </a:rPr>
              <a:t>she</a:t>
            </a:r>
            <a:r>
              <a:rPr lang="en-GB" sz="2400" dirty="0">
                <a:solidFill>
                  <a:schemeClr val="accent1">
                    <a:lumMod val="50000"/>
                  </a:schemeClr>
                </a:solidFill>
              </a:rPr>
              <a:t> does and what </a:t>
            </a:r>
            <a:r>
              <a:rPr lang="en-GB" sz="2400" b="1" i="1" dirty="0">
                <a:solidFill>
                  <a:schemeClr val="accent1">
                    <a:lumMod val="50000"/>
                  </a:schemeClr>
                </a:solidFill>
              </a:rPr>
              <a:t>they</a:t>
            </a:r>
            <a:r>
              <a:rPr lang="en-GB" sz="2400" dirty="0">
                <a:solidFill>
                  <a:schemeClr val="accent1">
                    <a:lumMod val="50000"/>
                  </a:schemeClr>
                </a:solidFill>
              </a:rPr>
              <a:t> do.</a:t>
            </a:r>
            <a:endParaRPr lang="es-ES" sz="2400" dirty="0">
              <a:solidFill>
                <a:schemeClr val="accent1">
                  <a:lumMod val="50000"/>
                </a:schemeClr>
              </a:solidFill>
            </a:endParaRPr>
          </a:p>
        </p:txBody>
      </p:sp>
      <p:sp>
        <p:nvSpPr>
          <p:cNvPr id="24" name="TextBox 6">
            <a:extLst>
              <a:ext uri="{FF2B5EF4-FFF2-40B4-BE49-F238E27FC236}">
                <a16:creationId xmlns:a16="http://schemas.microsoft.com/office/drawing/2014/main" id="{5395D494-FFE2-41F5-A26A-7D35216FA085}"/>
              </a:ext>
            </a:extLst>
          </p:cNvPr>
          <p:cNvSpPr txBox="1"/>
          <p:nvPr/>
        </p:nvSpPr>
        <p:spPr>
          <a:xfrm>
            <a:off x="754849" y="4092972"/>
            <a:ext cx="8208466" cy="492443"/>
          </a:xfrm>
          <a:prstGeom prst="rect">
            <a:avLst/>
          </a:prstGeom>
          <a:noFill/>
        </p:spPr>
        <p:txBody>
          <a:bodyPr wrap="square" rtlCol="0">
            <a:spAutoFit/>
          </a:bodyPr>
          <a:lstStyle/>
          <a:p>
            <a:pPr lvl="0">
              <a:defRPr/>
            </a:pPr>
            <a:r>
              <a:rPr kumimoji="0" lang="en-GB" sz="26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Persona B</a:t>
            </a:r>
            <a:r>
              <a:rPr kumimoji="0" lang="en-GB" sz="2600" b="1" i="0" u="none" strike="noStrike" kern="1200" cap="none" spc="0" normalizeH="0" baseline="0" noProof="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a:ln>
                  <a:noFill/>
                </a:ln>
                <a:solidFill>
                  <a:schemeClr val="accent1">
                    <a:lumMod val="50000"/>
                  </a:schemeClr>
                </a:solidFill>
                <a:effectLst/>
                <a:uLnTx/>
                <a:uFillTx/>
                <a:latin typeface="Century Gothic" panose="020B0502020202020204" pitchFamily="34" charset="0"/>
              </a:rPr>
              <a:t>escucha </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y escribe</a:t>
            </a:r>
          </a:p>
        </p:txBody>
      </p:sp>
      <p:sp>
        <p:nvSpPr>
          <p:cNvPr id="27" name="ZoneTexte 2">
            <a:extLst>
              <a:ext uri="{FF2B5EF4-FFF2-40B4-BE49-F238E27FC236}">
                <a16:creationId xmlns:a16="http://schemas.microsoft.com/office/drawing/2014/main" id="{D22BBE03-F751-40D5-A402-9C56006414AB}"/>
              </a:ext>
            </a:extLst>
          </p:cNvPr>
          <p:cNvSpPr txBox="1"/>
          <p:nvPr/>
        </p:nvSpPr>
        <p:spPr>
          <a:xfrm>
            <a:off x="797681" y="2157198"/>
            <a:ext cx="7397556" cy="492443"/>
          </a:xfrm>
          <a:prstGeom prst="rect">
            <a:avLst/>
          </a:prstGeom>
          <a:noFill/>
        </p:spPr>
        <p:txBody>
          <a:bodyPr wrap="square" rtlCol="0">
            <a:spAutoFit/>
          </a:bodyPr>
          <a:lstStyle/>
          <a:p>
            <a:r>
              <a:rPr lang="es-ES" sz="2600" dirty="0">
                <a:solidFill>
                  <a:schemeClr val="accent1">
                    <a:lumMod val="50000"/>
                  </a:schemeClr>
                </a:solidFill>
              </a:rPr>
              <a:t>Ejemplo:</a:t>
            </a:r>
          </a:p>
        </p:txBody>
      </p:sp>
      <p:sp>
        <p:nvSpPr>
          <p:cNvPr id="2" name="Speech Bubble: Oval 1">
            <a:extLst>
              <a:ext uri="{FF2B5EF4-FFF2-40B4-BE49-F238E27FC236}">
                <a16:creationId xmlns:a16="http://schemas.microsoft.com/office/drawing/2014/main" id="{BD4C7287-A7B8-463D-B065-E96E41289202}"/>
              </a:ext>
            </a:extLst>
          </p:cNvPr>
          <p:cNvSpPr/>
          <p:nvPr/>
        </p:nvSpPr>
        <p:spPr>
          <a:xfrm>
            <a:off x="5536084" y="2386749"/>
            <a:ext cx="2895600" cy="1016036"/>
          </a:xfrm>
          <a:prstGeom prst="wedgeEllipseCallout">
            <a:avLst>
              <a:gd name="adj1" fmla="val -60875"/>
              <a:gd name="adj2" fmla="val -41405"/>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solidFill>
              </a:rPr>
              <a:t>Camina</a:t>
            </a:r>
            <a:r>
              <a:rPr lang="en-GB" sz="2000" dirty="0">
                <a:solidFill>
                  <a:schemeClr val="bg1"/>
                </a:solidFill>
              </a:rPr>
              <a:t> </a:t>
            </a:r>
            <a:r>
              <a:rPr lang="en-GB" sz="2000" dirty="0" err="1">
                <a:solidFill>
                  <a:schemeClr val="bg1"/>
                </a:solidFill>
              </a:rPr>
              <a:t>en</a:t>
            </a:r>
            <a:r>
              <a:rPr lang="en-GB" sz="2000" dirty="0">
                <a:solidFill>
                  <a:schemeClr val="bg1"/>
                </a:solidFill>
              </a:rPr>
              <a:t> la </a:t>
            </a:r>
            <a:r>
              <a:rPr lang="en-GB" sz="2000" dirty="0" err="1">
                <a:solidFill>
                  <a:schemeClr val="bg1"/>
                </a:solidFill>
              </a:rPr>
              <a:t>naturaleza</a:t>
            </a:r>
            <a:r>
              <a:rPr lang="en-GB" sz="2000" dirty="0">
                <a:solidFill>
                  <a:schemeClr val="bg1"/>
                </a:solidFill>
              </a:rPr>
              <a:t>.</a:t>
            </a:r>
          </a:p>
        </p:txBody>
      </p:sp>
      <p:sp>
        <p:nvSpPr>
          <p:cNvPr id="31" name="ZoneTexte 2">
            <a:extLst>
              <a:ext uri="{FF2B5EF4-FFF2-40B4-BE49-F238E27FC236}">
                <a16:creationId xmlns:a16="http://schemas.microsoft.com/office/drawing/2014/main" id="{71A908A0-65BE-46BC-BDA3-BA32DEDADC02}"/>
              </a:ext>
            </a:extLst>
          </p:cNvPr>
          <p:cNvSpPr txBox="1"/>
          <p:nvPr/>
        </p:nvSpPr>
        <p:spPr>
          <a:xfrm>
            <a:off x="754849" y="4709746"/>
            <a:ext cx="2377781" cy="492443"/>
          </a:xfrm>
          <a:prstGeom prst="rect">
            <a:avLst/>
          </a:prstGeom>
          <a:noFill/>
        </p:spPr>
        <p:txBody>
          <a:bodyPr wrap="square" rtlCol="0">
            <a:spAutoFit/>
          </a:bodyPr>
          <a:lstStyle/>
          <a:p>
            <a:r>
              <a:rPr lang="es-ES" sz="2600" dirty="0">
                <a:solidFill>
                  <a:schemeClr val="accent1">
                    <a:lumMod val="50000"/>
                  </a:schemeClr>
                </a:solidFill>
              </a:rPr>
              <a:t>Ejemplo:</a:t>
            </a:r>
          </a:p>
        </p:txBody>
      </p:sp>
      <p:sp>
        <p:nvSpPr>
          <p:cNvPr id="37" name="Speech Bubble: Rectangle 36">
            <a:extLst>
              <a:ext uri="{FF2B5EF4-FFF2-40B4-BE49-F238E27FC236}">
                <a16:creationId xmlns:a16="http://schemas.microsoft.com/office/drawing/2014/main" id="{B35BAD99-5132-4814-B2DE-A620B246EEE4}"/>
              </a:ext>
            </a:extLst>
          </p:cNvPr>
          <p:cNvSpPr/>
          <p:nvPr/>
        </p:nvSpPr>
        <p:spPr>
          <a:xfrm>
            <a:off x="9199762" y="1849422"/>
            <a:ext cx="2402489" cy="2252678"/>
          </a:xfrm>
          <a:prstGeom prst="wedgeRectCallout">
            <a:avLst>
              <a:gd name="adj1" fmla="val 55307"/>
              <a:gd name="adj2" fmla="val -8268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chemeClr val="bg1"/>
                </a:solidFill>
              </a:rPr>
              <a:t>Remember</a:t>
            </a:r>
            <a:r>
              <a:rPr lang="es-ES" sz="2000" dirty="0">
                <a:solidFill>
                  <a:schemeClr val="bg1"/>
                </a:solidFill>
              </a:rPr>
              <a:t> to use </a:t>
            </a:r>
            <a:r>
              <a:rPr lang="es-ES" sz="2000" dirty="0" err="1">
                <a:solidFill>
                  <a:schemeClr val="bg1"/>
                </a:solidFill>
              </a:rPr>
              <a:t>the</a:t>
            </a:r>
            <a:r>
              <a:rPr lang="es-ES" sz="2000" dirty="0">
                <a:solidFill>
                  <a:schemeClr val="bg1"/>
                </a:solidFill>
              </a:rPr>
              <a:t> </a:t>
            </a:r>
            <a:r>
              <a:rPr lang="es-ES" sz="2000" dirty="0" err="1">
                <a:solidFill>
                  <a:schemeClr val="bg1"/>
                </a:solidFill>
              </a:rPr>
              <a:t>correct</a:t>
            </a:r>
            <a:r>
              <a:rPr lang="es-ES" sz="2000" dirty="0">
                <a:solidFill>
                  <a:schemeClr val="bg1"/>
                </a:solidFill>
              </a:rPr>
              <a:t> </a:t>
            </a:r>
            <a:r>
              <a:rPr lang="es-ES" sz="2000" dirty="0" err="1">
                <a:solidFill>
                  <a:schemeClr val="bg1"/>
                </a:solidFill>
              </a:rPr>
              <a:t>verb</a:t>
            </a:r>
            <a:r>
              <a:rPr lang="es-ES" sz="2000" dirty="0">
                <a:solidFill>
                  <a:schemeClr val="bg1"/>
                </a:solidFill>
              </a:rPr>
              <a:t> </a:t>
            </a:r>
            <a:r>
              <a:rPr lang="es-ES" sz="2000" dirty="0" err="1">
                <a:solidFill>
                  <a:schemeClr val="bg1"/>
                </a:solidFill>
              </a:rPr>
              <a:t>ending</a:t>
            </a:r>
            <a:r>
              <a:rPr lang="es-ES" sz="2000" dirty="0">
                <a:solidFill>
                  <a:schemeClr val="bg1"/>
                </a:solidFill>
              </a:rPr>
              <a:t>:</a:t>
            </a:r>
          </a:p>
          <a:p>
            <a:r>
              <a:rPr lang="es-ES" sz="2000" dirty="0">
                <a:solidFill>
                  <a:schemeClr val="bg1"/>
                </a:solidFill>
              </a:rPr>
              <a:t>-</a:t>
            </a:r>
            <a:r>
              <a:rPr lang="es-ES" sz="2000" b="1" dirty="0">
                <a:solidFill>
                  <a:srgbClr val="E25B00"/>
                </a:solidFill>
              </a:rPr>
              <a:t>a</a:t>
            </a:r>
            <a:r>
              <a:rPr lang="es-ES" sz="2000" dirty="0">
                <a:solidFill>
                  <a:schemeClr val="bg1"/>
                </a:solidFill>
              </a:rPr>
              <a:t> to </a:t>
            </a:r>
            <a:r>
              <a:rPr lang="es-ES" sz="2000" dirty="0" err="1">
                <a:solidFill>
                  <a:schemeClr val="bg1"/>
                </a:solidFill>
              </a:rPr>
              <a:t>talk</a:t>
            </a:r>
            <a:r>
              <a:rPr lang="es-ES" sz="2000" dirty="0">
                <a:solidFill>
                  <a:schemeClr val="bg1"/>
                </a:solidFill>
              </a:rPr>
              <a:t> </a:t>
            </a:r>
            <a:r>
              <a:rPr lang="es-ES" sz="2000" dirty="0" err="1">
                <a:solidFill>
                  <a:schemeClr val="bg1"/>
                </a:solidFill>
              </a:rPr>
              <a:t>about</a:t>
            </a:r>
            <a:r>
              <a:rPr lang="es-ES" sz="2000" dirty="0">
                <a:solidFill>
                  <a:schemeClr val="bg1"/>
                </a:solidFill>
              </a:rPr>
              <a:t> </a:t>
            </a:r>
            <a:r>
              <a:rPr lang="es-ES" sz="2000" dirty="0" err="1">
                <a:solidFill>
                  <a:schemeClr val="bg1"/>
                </a:solidFill>
              </a:rPr>
              <a:t>what</a:t>
            </a:r>
            <a:r>
              <a:rPr lang="es-ES" sz="2000" dirty="0">
                <a:solidFill>
                  <a:schemeClr val="bg1"/>
                </a:solidFill>
              </a:rPr>
              <a:t> </a:t>
            </a:r>
            <a:r>
              <a:rPr lang="es-ES" sz="2000" b="1" dirty="0" err="1">
                <a:solidFill>
                  <a:schemeClr val="bg1"/>
                </a:solidFill>
              </a:rPr>
              <a:t>she</a:t>
            </a:r>
            <a:r>
              <a:rPr lang="es-ES" sz="2000" dirty="0">
                <a:solidFill>
                  <a:schemeClr val="bg1"/>
                </a:solidFill>
              </a:rPr>
              <a:t> </a:t>
            </a:r>
            <a:r>
              <a:rPr lang="es-ES" sz="2000" dirty="0" err="1">
                <a:solidFill>
                  <a:schemeClr val="bg1"/>
                </a:solidFill>
              </a:rPr>
              <a:t>does</a:t>
            </a:r>
            <a:r>
              <a:rPr lang="es-ES" sz="2000" dirty="0">
                <a:solidFill>
                  <a:schemeClr val="bg1"/>
                </a:solidFill>
              </a:rPr>
              <a:t>.</a:t>
            </a:r>
          </a:p>
          <a:p>
            <a:r>
              <a:rPr lang="es-ES" sz="2000" dirty="0">
                <a:solidFill>
                  <a:schemeClr val="bg1"/>
                </a:solidFill>
              </a:rPr>
              <a:t>-</a:t>
            </a:r>
            <a:r>
              <a:rPr lang="es-ES" sz="2000" b="1" dirty="0" err="1">
                <a:solidFill>
                  <a:srgbClr val="E25B00"/>
                </a:solidFill>
              </a:rPr>
              <a:t>an</a:t>
            </a:r>
            <a:r>
              <a:rPr lang="es-ES" sz="2000" dirty="0">
                <a:solidFill>
                  <a:schemeClr val="bg1"/>
                </a:solidFill>
              </a:rPr>
              <a:t> to </a:t>
            </a:r>
            <a:r>
              <a:rPr lang="es-ES" sz="2000" dirty="0" err="1">
                <a:solidFill>
                  <a:schemeClr val="bg1"/>
                </a:solidFill>
              </a:rPr>
              <a:t>talk</a:t>
            </a:r>
            <a:r>
              <a:rPr lang="es-ES" sz="2000" dirty="0">
                <a:solidFill>
                  <a:schemeClr val="bg1"/>
                </a:solidFill>
              </a:rPr>
              <a:t> </a:t>
            </a:r>
            <a:r>
              <a:rPr lang="es-ES" sz="2000" dirty="0" err="1">
                <a:solidFill>
                  <a:schemeClr val="bg1"/>
                </a:solidFill>
              </a:rPr>
              <a:t>about</a:t>
            </a:r>
            <a:r>
              <a:rPr lang="es-ES" sz="2000" dirty="0">
                <a:solidFill>
                  <a:schemeClr val="bg1"/>
                </a:solidFill>
              </a:rPr>
              <a:t> </a:t>
            </a:r>
            <a:r>
              <a:rPr lang="es-ES" sz="2000" dirty="0" err="1">
                <a:solidFill>
                  <a:schemeClr val="bg1"/>
                </a:solidFill>
              </a:rPr>
              <a:t>what</a:t>
            </a:r>
            <a:r>
              <a:rPr lang="es-ES" sz="2000" dirty="0">
                <a:solidFill>
                  <a:schemeClr val="bg1"/>
                </a:solidFill>
              </a:rPr>
              <a:t> </a:t>
            </a:r>
            <a:r>
              <a:rPr lang="es-ES" sz="2000" b="1" dirty="0" err="1">
                <a:solidFill>
                  <a:schemeClr val="bg1"/>
                </a:solidFill>
              </a:rPr>
              <a:t>they</a:t>
            </a:r>
            <a:r>
              <a:rPr lang="es-ES" sz="2000" dirty="0">
                <a:solidFill>
                  <a:schemeClr val="bg1"/>
                </a:solidFill>
              </a:rPr>
              <a:t> do.</a:t>
            </a:r>
          </a:p>
        </p:txBody>
      </p:sp>
      <p:graphicFrame>
        <p:nvGraphicFramePr>
          <p:cNvPr id="18" name="Tableau 3">
            <a:extLst>
              <a:ext uri="{FF2B5EF4-FFF2-40B4-BE49-F238E27FC236}">
                <a16:creationId xmlns:a16="http://schemas.microsoft.com/office/drawing/2014/main" id="{0865EFC4-84A7-6E43-B868-C99E62A634A3}"/>
              </a:ext>
            </a:extLst>
          </p:cNvPr>
          <p:cNvGraphicFramePr>
            <a:graphicFrameLocks noGrp="1"/>
          </p:cNvGraphicFramePr>
          <p:nvPr>
            <p:extLst>
              <p:ext uri="{D42A27DB-BD31-4B8C-83A1-F6EECF244321}">
                <p14:modId xmlns:p14="http://schemas.microsoft.com/office/powerpoint/2010/main" val="78364962"/>
              </p:ext>
            </p:extLst>
          </p:nvPr>
        </p:nvGraphicFramePr>
        <p:xfrm>
          <a:off x="2474624" y="1965469"/>
          <a:ext cx="2587026" cy="1888490"/>
        </p:xfrm>
        <a:graphic>
          <a:graphicData uri="http://schemas.openxmlformats.org/drawingml/2006/table">
            <a:tbl>
              <a:tblPr firstRow="1" bandRow="1">
                <a:tableStyleId>{5940675A-B579-460E-94D1-54222C63F5DA}</a:tableStyleId>
              </a:tblPr>
              <a:tblGrid>
                <a:gridCol w="2587026">
                  <a:extLst>
                    <a:ext uri="{9D8B030D-6E8A-4147-A177-3AD203B41FA5}">
                      <a16:colId xmlns:a16="http://schemas.microsoft.com/office/drawing/2014/main" val="2529527380"/>
                    </a:ext>
                  </a:extLst>
                </a:gridCol>
              </a:tblGrid>
              <a:tr h="1888490">
                <a:tc>
                  <a:txBody>
                    <a:bodyPr/>
                    <a:lstStyle/>
                    <a:p>
                      <a:endParaRPr lang="en-CA" dirty="0">
                        <a:ln>
                          <a:solidFill>
                            <a:schemeClr val="tx1"/>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6449570"/>
                  </a:ext>
                </a:extLst>
              </a:tr>
            </a:tbl>
          </a:graphicData>
        </a:graphic>
      </p:graphicFrame>
      <p:graphicFrame>
        <p:nvGraphicFramePr>
          <p:cNvPr id="19" name="Tableau 2">
            <a:extLst>
              <a:ext uri="{FF2B5EF4-FFF2-40B4-BE49-F238E27FC236}">
                <a16:creationId xmlns:a16="http://schemas.microsoft.com/office/drawing/2014/main" id="{9EB1DFD4-6DE5-EC44-8BB1-527663743A5D}"/>
              </a:ext>
            </a:extLst>
          </p:cNvPr>
          <p:cNvGraphicFramePr>
            <a:graphicFrameLocks noGrp="1"/>
          </p:cNvGraphicFramePr>
          <p:nvPr>
            <p:extLst>
              <p:ext uri="{D42A27DB-BD31-4B8C-83A1-F6EECF244321}">
                <p14:modId xmlns:p14="http://schemas.microsoft.com/office/powerpoint/2010/main" val="1046624057"/>
              </p:ext>
            </p:extLst>
          </p:nvPr>
        </p:nvGraphicFramePr>
        <p:xfrm>
          <a:off x="3132630" y="5039700"/>
          <a:ext cx="7917122" cy="844650"/>
        </p:xfrm>
        <a:graphic>
          <a:graphicData uri="http://schemas.openxmlformats.org/drawingml/2006/table">
            <a:tbl>
              <a:tblPr firstRow="1" bandRow="1">
                <a:tableStyleId>{8A107856-5554-42FB-B03E-39F5DBC370BA}</a:tableStyleId>
              </a:tblPr>
              <a:tblGrid>
                <a:gridCol w="3958561">
                  <a:extLst>
                    <a:ext uri="{9D8B030D-6E8A-4147-A177-3AD203B41FA5}">
                      <a16:colId xmlns:a16="http://schemas.microsoft.com/office/drawing/2014/main" val="3217712865"/>
                    </a:ext>
                  </a:extLst>
                </a:gridCol>
                <a:gridCol w="3958561">
                  <a:extLst>
                    <a:ext uri="{9D8B030D-6E8A-4147-A177-3AD203B41FA5}">
                      <a16:colId xmlns:a16="http://schemas.microsoft.com/office/drawing/2014/main" val="555937093"/>
                    </a:ext>
                  </a:extLst>
                </a:gridCol>
              </a:tblGrid>
              <a:tr h="385773">
                <a:tc>
                  <a:txBody>
                    <a:bodyPr/>
                    <a:lstStyle/>
                    <a:p>
                      <a:pPr algn="ctr"/>
                      <a:r>
                        <a:rPr lang="es-ES" sz="2200" dirty="0" err="1">
                          <a:solidFill>
                            <a:srgbClr val="E25B00"/>
                          </a:solidFill>
                        </a:rPr>
                        <a:t>She</a:t>
                      </a:r>
                      <a:endParaRPr lang="en-CA" sz="2200" dirty="0">
                        <a:solidFill>
                          <a:srgbClr val="E25B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srgbClr val="E25B00"/>
                          </a:solidFill>
                          <a:effectLst/>
                          <a:uLnTx/>
                          <a:uFillTx/>
                          <a:latin typeface="+mn-lt"/>
                          <a:ea typeface="+mn-ea"/>
                          <a:cs typeface="+mn-cs"/>
                        </a:rPr>
                        <a:t>They</a:t>
                      </a:r>
                      <a:endParaRPr kumimoji="0" lang="en-CA" sz="2200" b="1" i="0" u="none" strike="noStrike" kern="1200" cap="none" spc="0" normalizeH="0" baseline="0" noProof="0" dirty="0">
                        <a:ln>
                          <a:noFill/>
                        </a:ln>
                        <a:solidFill>
                          <a:srgbClr val="E25B00"/>
                        </a:solidFill>
                        <a:effectLst/>
                        <a:uLnTx/>
                        <a:uFillTx/>
                        <a:latin typeface="+mn-lt"/>
                        <a:ea typeface="+mn-ea"/>
                        <a:cs typeface="+mn-cs"/>
                      </a:endParaRPr>
                    </a:p>
                  </a:txBody>
                  <a:tcPr/>
                </a:tc>
                <a:extLst>
                  <a:ext uri="{0D108BD9-81ED-4DB2-BD59-A6C34878D82A}">
                    <a16:rowId xmlns:a16="http://schemas.microsoft.com/office/drawing/2014/main" val="3094082711"/>
                  </a:ext>
                </a:extLst>
              </a:tr>
              <a:tr h="417930">
                <a:tc>
                  <a:txBody>
                    <a:bodyPr/>
                    <a:lstStyle/>
                    <a:p>
                      <a:pPr algn="ctr"/>
                      <a:r>
                        <a:rPr lang="en-CA" dirty="0">
                          <a:solidFill>
                            <a:schemeClr val="accent1">
                              <a:lumMod val="50000"/>
                            </a:schemeClr>
                          </a:solidFill>
                        </a:rPr>
                        <a:t>walks in nature</a:t>
                      </a:r>
                    </a:p>
                  </a:txBody>
                  <a:tcPr/>
                </a:tc>
                <a:tc>
                  <a:txBody>
                    <a:bodyPr/>
                    <a:lstStyle/>
                    <a:p>
                      <a:endParaRPr lang="en-CA" dirty="0"/>
                    </a:p>
                  </a:txBody>
                  <a:tcPr/>
                </a:tc>
                <a:extLst>
                  <a:ext uri="{0D108BD9-81ED-4DB2-BD59-A6C34878D82A}">
                    <a16:rowId xmlns:a16="http://schemas.microsoft.com/office/drawing/2014/main" val="1589385701"/>
                  </a:ext>
                </a:extLst>
              </a:tr>
            </a:tbl>
          </a:graphicData>
        </a:graphic>
      </p:graphicFrame>
      <p:sp>
        <p:nvSpPr>
          <p:cNvPr id="23" name="ZoneTexte 17">
            <a:extLst>
              <a:ext uri="{FF2B5EF4-FFF2-40B4-BE49-F238E27FC236}">
                <a16:creationId xmlns:a16="http://schemas.microsoft.com/office/drawing/2014/main" id="{79F79542-4B8B-7545-8DE3-DA293CD2383F}"/>
              </a:ext>
            </a:extLst>
          </p:cNvPr>
          <p:cNvSpPr txBox="1"/>
          <p:nvPr/>
        </p:nvSpPr>
        <p:spPr>
          <a:xfrm>
            <a:off x="2711071" y="3358748"/>
            <a:ext cx="2114132" cy="400110"/>
          </a:xfrm>
          <a:prstGeom prst="rect">
            <a:avLst/>
          </a:prstGeom>
          <a:noFill/>
        </p:spPr>
        <p:txBody>
          <a:bodyPr wrap="square" rtlCol="0">
            <a:spAutoFit/>
          </a:bodyPr>
          <a:lstStyle/>
          <a:p>
            <a:r>
              <a:rPr lang="en-US" sz="2000" b="1" dirty="0">
                <a:solidFill>
                  <a:schemeClr val="accent1">
                    <a:lumMod val="50000"/>
                  </a:schemeClr>
                </a:solidFill>
              </a:rPr>
              <a:t>walks in nature</a:t>
            </a:r>
          </a:p>
        </p:txBody>
      </p:sp>
      <p:pic>
        <p:nvPicPr>
          <p:cNvPr id="7" name="Imagen 6">
            <a:extLst>
              <a:ext uri="{FF2B5EF4-FFF2-40B4-BE49-F238E27FC236}">
                <a16:creationId xmlns:a16="http://schemas.microsoft.com/office/drawing/2014/main" id="{60D9A887-D46A-884E-A47F-4E2F1D4D555D}"/>
              </a:ext>
            </a:extLst>
          </p:cNvPr>
          <p:cNvPicPr>
            <a:picLocks noChangeAspect="1"/>
          </p:cNvPicPr>
          <p:nvPr/>
        </p:nvPicPr>
        <p:blipFill>
          <a:blip r:embed="rId3"/>
          <a:stretch>
            <a:fillRect/>
          </a:stretch>
        </p:blipFill>
        <p:spPr>
          <a:xfrm>
            <a:off x="3132630" y="2309740"/>
            <a:ext cx="1109782" cy="891525"/>
          </a:xfrm>
          <a:prstGeom prst="rect">
            <a:avLst/>
          </a:prstGeom>
        </p:spPr>
      </p:pic>
      <p:sp>
        <p:nvSpPr>
          <p:cNvPr id="17" name="Rounded Rectangle 11">
            <a:extLst>
              <a:ext uri="{FF2B5EF4-FFF2-40B4-BE49-F238E27FC236}">
                <a16:creationId xmlns:a16="http://schemas.microsoft.com/office/drawing/2014/main" id="{A316DD52-7894-4A75-969C-CA0645DA2978}"/>
              </a:ext>
            </a:extLst>
          </p:cNvPr>
          <p:cNvSpPr/>
          <p:nvPr/>
        </p:nvSpPr>
        <p:spPr>
          <a:xfrm>
            <a:off x="9483634" y="258166"/>
            <a:ext cx="24445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1069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7"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9C11E5-8D5F-4314-A641-3E68C03D9806}"/>
              </a:ext>
            </a:extLst>
          </p:cNvPr>
          <p:cNvSpPr/>
          <p:nvPr/>
        </p:nvSpPr>
        <p:spPr>
          <a:xfrm>
            <a:off x="237636" y="134404"/>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Rectangle 2">
            <a:extLst>
              <a:ext uri="{FF2B5EF4-FFF2-40B4-BE49-F238E27FC236}">
                <a16:creationId xmlns:a16="http://schemas.microsoft.com/office/drawing/2014/main" id="{AE721954-8CC5-4AC3-AC4B-718A0A5A251B}"/>
              </a:ext>
            </a:extLst>
          </p:cNvPr>
          <p:cNvSpPr/>
          <p:nvPr/>
        </p:nvSpPr>
        <p:spPr>
          <a:xfrm>
            <a:off x="4142366" y="134404"/>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Rectangle 3">
            <a:extLst>
              <a:ext uri="{FF2B5EF4-FFF2-40B4-BE49-F238E27FC236}">
                <a16:creationId xmlns:a16="http://schemas.microsoft.com/office/drawing/2014/main" id="{956F0C90-8776-423C-9B29-9301AC0D6F20}"/>
              </a:ext>
            </a:extLst>
          </p:cNvPr>
          <p:cNvSpPr/>
          <p:nvPr/>
        </p:nvSpPr>
        <p:spPr>
          <a:xfrm>
            <a:off x="4142365" y="3273074"/>
            <a:ext cx="3770584"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a:extLst>
              <a:ext uri="{FF2B5EF4-FFF2-40B4-BE49-F238E27FC236}">
                <a16:creationId xmlns:a16="http://schemas.microsoft.com/office/drawing/2014/main" id="{38F274E4-A27E-4AD2-8264-93F03652AB5D}"/>
              </a:ext>
            </a:extLst>
          </p:cNvPr>
          <p:cNvSpPr/>
          <p:nvPr/>
        </p:nvSpPr>
        <p:spPr>
          <a:xfrm>
            <a:off x="237636" y="3273074"/>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62BC0FCF-4FD7-4DFC-866F-22DCC301E841}"/>
              </a:ext>
            </a:extLst>
          </p:cNvPr>
          <p:cNvSpPr/>
          <p:nvPr/>
        </p:nvSpPr>
        <p:spPr>
          <a:xfrm>
            <a:off x="8047097" y="3273074"/>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9D17374A-A3EA-4E5B-99D7-B8DB95F906FD}"/>
              </a:ext>
            </a:extLst>
          </p:cNvPr>
          <p:cNvSpPr/>
          <p:nvPr/>
        </p:nvSpPr>
        <p:spPr>
          <a:xfrm>
            <a:off x="8047097" y="134404"/>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ZoneTexte 17">
            <a:extLst>
              <a:ext uri="{FF2B5EF4-FFF2-40B4-BE49-F238E27FC236}">
                <a16:creationId xmlns:a16="http://schemas.microsoft.com/office/drawing/2014/main" id="{2D3C5726-9A80-42D8-93B2-ED2D9285AC26}"/>
              </a:ext>
            </a:extLst>
          </p:cNvPr>
          <p:cNvSpPr txBox="1"/>
          <p:nvPr/>
        </p:nvSpPr>
        <p:spPr>
          <a:xfrm>
            <a:off x="974589" y="2460836"/>
            <a:ext cx="2516316" cy="400110"/>
          </a:xfrm>
          <a:prstGeom prst="rect">
            <a:avLst/>
          </a:prstGeom>
          <a:noFill/>
        </p:spPr>
        <p:txBody>
          <a:bodyPr wrap="square" rtlCol="0">
            <a:spAutoFit/>
          </a:bodyPr>
          <a:lstStyle/>
          <a:p>
            <a:pPr algn="ctr"/>
            <a:r>
              <a:rPr lang="en-US" sz="2000" b="1" dirty="0">
                <a:solidFill>
                  <a:schemeClr val="accent1">
                    <a:lumMod val="50000"/>
                  </a:schemeClr>
                </a:solidFill>
              </a:rPr>
              <a:t>listens to birds</a:t>
            </a:r>
          </a:p>
        </p:txBody>
      </p:sp>
      <p:sp>
        <p:nvSpPr>
          <p:cNvPr id="19" name="ZoneTexte 18">
            <a:extLst>
              <a:ext uri="{FF2B5EF4-FFF2-40B4-BE49-F238E27FC236}">
                <a16:creationId xmlns:a16="http://schemas.microsoft.com/office/drawing/2014/main" id="{66722654-DFDD-4AAE-BAA2-4B321FC6C353}"/>
              </a:ext>
            </a:extLst>
          </p:cNvPr>
          <p:cNvSpPr txBox="1"/>
          <p:nvPr/>
        </p:nvSpPr>
        <p:spPr>
          <a:xfrm>
            <a:off x="4296880" y="2398658"/>
            <a:ext cx="3598238" cy="400110"/>
          </a:xfrm>
          <a:prstGeom prst="rect">
            <a:avLst/>
          </a:prstGeom>
          <a:noFill/>
        </p:spPr>
        <p:txBody>
          <a:bodyPr wrap="square" rtlCol="0">
            <a:spAutoFit/>
          </a:bodyPr>
          <a:lstStyle/>
          <a:p>
            <a:r>
              <a:rPr lang="en-US" sz="2000" b="1" dirty="0" err="1">
                <a:solidFill>
                  <a:schemeClr val="accent1">
                    <a:lumMod val="50000"/>
                  </a:schemeClr>
                </a:solidFill>
              </a:rPr>
              <a:t>organise</a:t>
            </a:r>
            <a:r>
              <a:rPr lang="en-US" sz="2000" b="1" dirty="0">
                <a:solidFill>
                  <a:schemeClr val="accent1">
                    <a:lumMod val="50000"/>
                  </a:schemeClr>
                </a:solidFill>
              </a:rPr>
              <a:t> activities in nature </a:t>
            </a:r>
          </a:p>
        </p:txBody>
      </p:sp>
      <p:sp>
        <p:nvSpPr>
          <p:cNvPr id="20" name="ZoneTexte 19">
            <a:extLst>
              <a:ext uri="{FF2B5EF4-FFF2-40B4-BE49-F238E27FC236}">
                <a16:creationId xmlns:a16="http://schemas.microsoft.com/office/drawing/2014/main" id="{C75BFAA4-CA24-4A37-AEEE-F37174FA9CF2}"/>
              </a:ext>
            </a:extLst>
          </p:cNvPr>
          <p:cNvSpPr txBox="1"/>
          <p:nvPr/>
        </p:nvSpPr>
        <p:spPr>
          <a:xfrm>
            <a:off x="8508471" y="2409709"/>
            <a:ext cx="2847833" cy="400110"/>
          </a:xfrm>
          <a:prstGeom prst="rect">
            <a:avLst/>
          </a:prstGeom>
          <a:noFill/>
        </p:spPr>
        <p:txBody>
          <a:bodyPr wrap="square" rtlCol="0">
            <a:spAutoFit/>
          </a:bodyPr>
          <a:lstStyle/>
          <a:p>
            <a:pPr algn="ctr"/>
            <a:r>
              <a:rPr lang="en-US" sz="2000" b="1" dirty="0">
                <a:solidFill>
                  <a:schemeClr val="accent1">
                    <a:lumMod val="50000"/>
                  </a:schemeClr>
                </a:solidFill>
              </a:rPr>
              <a:t>walk in the mountain</a:t>
            </a:r>
          </a:p>
        </p:txBody>
      </p:sp>
      <p:sp>
        <p:nvSpPr>
          <p:cNvPr id="21" name="ZoneTexte 20">
            <a:extLst>
              <a:ext uri="{FF2B5EF4-FFF2-40B4-BE49-F238E27FC236}">
                <a16:creationId xmlns:a16="http://schemas.microsoft.com/office/drawing/2014/main" id="{600A2CD8-34F8-42C5-83EF-9AC32656D9D4}"/>
              </a:ext>
            </a:extLst>
          </p:cNvPr>
          <p:cNvSpPr txBox="1"/>
          <p:nvPr/>
        </p:nvSpPr>
        <p:spPr>
          <a:xfrm>
            <a:off x="699173" y="5566089"/>
            <a:ext cx="3067147" cy="400110"/>
          </a:xfrm>
          <a:prstGeom prst="rect">
            <a:avLst/>
          </a:prstGeom>
          <a:noFill/>
        </p:spPr>
        <p:txBody>
          <a:bodyPr wrap="square" rtlCol="0">
            <a:spAutoFit/>
          </a:bodyPr>
          <a:lstStyle/>
          <a:p>
            <a:r>
              <a:rPr lang="en-US" sz="2000" b="1" dirty="0">
                <a:solidFill>
                  <a:schemeClr val="accent1">
                    <a:lumMod val="50000"/>
                  </a:schemeClr>
                </a:solidFill>
              </a:rPr>
              <a:t>spends time in the sea</a:t>
            </a:r>
          </a:p>
        </p:txBody>
      </p:sp>
      <p:sp>
        <p:nvSpPr>
          <p:cNvPr id="22" name="ZoneTexte 21">
            <a:extLst>
              <a:ext uri="{FF2B5EF4-FFF2-40B4-BE49-F238E27FC236}">
                <a16:creationId xmlns:a16="http://schemas.microsoft.com/office/drawing/2014/main" id="{36855D17-DDE7-497B-A446-FB2896D1DAA2}"/>
              </a:ext>
            </a:extLst>
          </p:cNvPr>
          <p:cNvSpPr txBox="1"/>
          <p:nvPr/>
        </p:nvSpPr>
        <p:spPr>
          <a:xfrm>
            <a:off x="5249557" y="5580305"/>
            <a:ext cx="1692885" cy="400110"/>
          </a:xfrm>
          <a:prstGeom prst="rect">
            <a:avLst/>
          </a:prstGeom>
          <a:noFill/>
        </p:spPr>
        <p:txBody>
          <a:bodyPr wrap="square" rtlCol="0">
            <a:spAutoFit/>
          </a:bodyPr>
          <a:lstStyle/>
          <a:p>
            <a:pPr algn="ctr"/>
            <a:r>
              <a:rPr lang="en-US" sz="2000" b="1" dirty="0">
                <a:solidFill>
                  <a:schemeClr val="accent1">
                    <a:lumMod val="50000"/>
                  </a:schemeClr>
                </a:solidFill>
              </a:rPr>
              <a:t>ride a bike</a:t>
            </a:r>
          </a:p>
        </p:txBody>
      </p:sp>
      <p:pic>
        <p:nvPicPr>
          <p:cNvPr id="28" name="Imagen 27">
            <a:extLst>
              <a:ext uri="{FF2B5EF4-FFF2-40B4-BE49-F238E27FC236}">
                <a16:creationId xmlns:a16="http://schemas.microsoft.com/office/drawing/2014/main" id="{F2C19621-6D3C-014B-833A-3D0B8E1B5199}"/>
              </a:ext>
            </a:extLst>
          </p:cNvPr>
          <p:cNvPicPr>
            <a:picLocks noChangeAspect="1"/>
          </p:cNvPicPr>
          <p:nvPr/>
        </p:nvPicPr>
        <p:blipFill>
          <a:blip r:embed="rId3"/>
          <a:stretch>
            <a:fillRect/>
          </a:stretch>
        </p:blipFill>
        <p:spPr>
          <a:xfrm>
            <a:off x="1431128" y="876335"/>
            <a:ext cx="1383598" cy="1111491"/>
          </a:xfrm>
          <a:prstGeom prst="rect">
            <a:avLst/>
          </a:prstGeom>
        </p:spPr>
      </p:pic>
      <p:pic>
        <p:nvPicPr>
          <p:cNvPr id="29" name="Imagen 28">
            <a:extLst>
              <a:ext uri="{FF2B5EF4-FFF2-40B4-BE49-F238E27FC236}">
                <a16:creationId xmlns:a16="http://schemas.microsoft.com/office/drawing/2014/main" id="{1832CC74-3C2A-5847-9F0F-79AFC888EE85}"/>
              </a:ext>
            </a:extLst>
          </p:cNvPr>
          <p:cNvPicPr>
            <a:picLocks noChangeAspect="1"/>
          </p:cNvPicPr>
          <p:nvPr/>
        </p:nvPicPr>
        <p:blipFill>
          <a:blip r:embed="rId3"/>
          <a:stretch>
            <a:fillRect/>
          </a:stretch>
        </p:blipFill>
        <p:spPr>
          <a:xfrm>
            <a:off x="1436382" y="4063891"/>
            <a:ext cx="1383598" cy="1111491"/>
          </a:xfrm>
          <a:prstGeom prst="rect">
            <a:avLst/>
          </a:prstGeom>
        </p:spPr>
      </p:pic>
      <p:pic>
        <p:nvPicPr>
          <p:cNvPr id="30" name="Imagen 29">
            <a:extLst>
              <a:ext uri="{FF2B5EF4-FFF2-40B4-BE49-F238E27FC236}">
                <a16:creationId xmlns:a16="http://schemas.microsoft.com/office/drawing/2014/main" id="{32448483-991F-9940-B27C-878432F4AAB4}"/>
              </a:ext>
            </a:extLst>
          </p:cNvPr>
          <p:cNvPicPr>
            <a:picLocks noChangeAspect="1"/>
          </p:cNvPicPr>
          <p:nvPr/>
        </p:nvPicPr>
        <p:blipFill>
          <a:blip r:embed="rId3"/>
          <a:stretch>
            <a:fillRect/>
          </a:stretch>
        </p:blipFill>
        <p:spPr>
          <a:xfrm>
            <a:off x="9274819" y="4063891"/>
            <a:ext cx="1383598" cy="1111491"/>
          </a:xfrm>
          <a:prstGeom prst="rect">
            <a:avLst/>
          </a:prstGeom>
        </p:spPr>
      </p:pic>
      <p:pic>
        <p:nvPicPr>
          <p:cNvPr id="10" name="Imagen 9">
            <a:extLst>
              <a:ext uri="{FF2B5EF4-FFF2-40B4-BE49-F238E27FC236}">
                <a16:creationId xmlns:a16="http://schemas.microsoft.com/office/drawing/2014/main" id="{2908FB11-5A7E-304B-B9B2-E51B7F13B7B2}"/>
              </a:ext>
            </a:extLst>
          </p:cNvPr>
          <p:cNvPicPr>
            <a:picLocks noChangeAspect="1"/>
          </p:cNvPicPr>
          <p:nvPr/>
        </p:nvPicPr>
        <p:blipFill>
          <a:blip r:embed="rId4"/>
          <a:stretch>
            <a:fillRect/>
          </a:stretch>
        </p:blipFill>
        <p:spPr>
          <a:xfrm>
            <a:off x="4821093" y="774406"/>
            <a:ext cx="1075431" cy="1232008"/>
          </a:xfrm>
          <a:prstGeom prst="rect">
            <a:avLst/>
          </a:prstGeom>
        </p:spPr>
      </p:pic>
      <p:pic>
        <p:nvPicPr>
          <p:cNvPr id="12" name="Imagen 11">
            <a:extLst>
              <a:ext uri="{FF2B5EF4-FFF2-40B4-BE49-F238E27FC236}">
                <a16:creationId xmlns:a16="http://schemas.microsoft.com/office/drawing/2014/main" id="{AB31307A-34C5-A543-9C20-FF3C707D65E5}"/>
              </a:ext>
            </a:extLst>
          </p:cNvPr>
          <p:cNvPicPr>
            <a:picLocks noChangeAspect="1"/>
          </p:cNvPicPr>
          <p:nvPr/>
        </p:nvPicPr>
        <p:blipFill>
          <a:blip r:embed="rId5"/>
          <a:stretch>
            <a:fillRect/>
          </a:stretch>
        </p:blipFill>
        <p:spPr>
          <a:xfrm>
            <a:off x="6262172" y="857746"/>
            <a:ext cx="1075431" cy="1148668"/>
          </a:xfrm>
          <a:prstGeom prst="rect">
            <a:avLst/>
          </a:prstGeom>
        </p:spPr>
      </p:pic>
      <p:pic>
        <p:nvPicPr>
          <p:cNvPr id="31" name="Imagen 30">
            <a:extLst>
              <a:ext uri="{FF2B5EF4-FFF2-40B4-BE49-F238E27FC236}">
                <a16:creationId xmlns:a16="http://schemas.microsoft.com/office/drawing/2014/main" id="{BB3D4CF4-AAB1-DA42-9F0A-7E9E850E0766}"/>
              </a:ext>
            </a:extLst>
          </p:cNvPr>
          <p:cNvPicPr>
            <a:picLocks noChangeAspect="1"/>
          </p:cNvPicPr>
          <p:nvPr/>
        </p:nvPicPr>
        <p:blipFill>
          <a:blip r:embed="rId4"/>
          <a:stretch>
            <a:fillRect/>
          </a:stretch>
        </p:blipFill>
        <p:spPr>
          <a:xfrm>
            <a:off x="8737103" y="774406"/>
            <a:ext cx="1075431" cy="1232008"/>
          </a:xfrm>
          <a:prstGeom prst="rect">
            <a:avLst/>
          </a:prstGeom>
        </p:spPr>
      </p:pic>
      <p:pic>
        <p:nvPicPr>
          <p:cNvPr id="32" name="Imagen 31">
            <a:extLst>
              <a:ext uri="{FF2B5EF4-FFF2-40B4-BE49-F238E27FC236}">
                <a16:creationId xmlns:a16="http://schemas.microsoft.com/office/drawing/2014/main" id="{237C08DC-36A6-514C-A115-619C3E3A01FF}"/>
              </a:ext>
            </a:extLst>
          </p:cNvPr>
          <p:cNvPicPr>
            <a:picLocks noChangeAspect="1"/>
          </p:cNvPicPr>
          <p:nvPr/>
        </p:nvPicPr>
        <p:blipFill>
          <a:blip r:embed="rId5"/>
          <a:stretch>
            <a:fillRect/>
          </a:stretch>
        </p:blipFill>
        <p:spPr>
          <a:xfrm>
            <a:off x="10178182" y="857746"/>
            <a:ext cx="1075431" cy="1148668"/>
          </a:xfrm>
          <a:prstGeom prst="rect">
            <a:avLst/>
          </a:prstGeom>
        </p:spPr>
      </p:pic>
      <p:pic>
        <p:nvPicPr>
          <p:cNvPr id="33" name="Imagen 32">
            <a:extLst>
              <a:ext uri="{FF2B5EF4-FFF2-40B4-BE49-F238E27FC236}">
                <a16:creationId xmlns:a16="http://schemas.microsoft.com/office/drawing/2014/main" id="{A0E3ED17-F8E4-CD45-90DE-ACB8B405C4AF}"/>
              </a:ext>
            </a:extLst>
          </p:cNvPr>
          <p:cNvPicPr>
            <a:picLocks noChangeAspect="1"/>
          </p:cNvPicPr>
          <p:nvPr/>
        </p:nvPicPr>
        <p:blipFill>
          <a:blip r:embed="rId4"/>
          <a:stretch>
            <a:fillRect/>
          </a:stretch>
        </p:blipFill>
        <p:spPr>
          <a:xfrm>
            <a:off x="4821093" y="3869043"/>
            <a:ext cx="1075431" cy="1232008"/>
          </a:xfrm>
          <a:prstGeom prst="rect">
            <a:avLst/>
          </a:prstGeom>
        </p:spPr>
      </p:pic>
      <p:pic>
        <p:nvPicPr>
          <p:cNvPr id="34" name="Imagen 33">
            <a:extLst>
              <a:ext uri="{FF2B5EF4-FFF2-40B4-BE49-F238E27FC236}">
                <a16:creationId xmlns:a16="http://schemas.microsoft.com/office/drawing/2014/main" id="{82AA4050-E501-F646-B22C-E46DE277B463}"/>
              </a:ext>
            </a:extLst>
          </p:cNvPr>
          <p:cNvPicPr>
            <a:picLocks noChangeAspect="1"/>
          </p:cNvPicPr>
          <p:nvPr/>
        </p:nvPicPr>
        <p:blipFill>
          <a:blip r:embed="rId5"/>
          <a:stretch>
            <a:fillRect/>
          </a:stretch>
        </p:blipFill>
        <p:spPr>
          <a:xfrm>
            <a:off x="6262172" y="3952383"/>
            <a:ext cx="1075431" cy="1148668"/>
          </a:xfrm>
          <a:prstGeom prst="rect">
            <a:avLst/>
          </a:prstGeom>
        </p:spPr>
      </p:pic>
      <p:sp>
        <p:nvSpPr>
          <p:cNvPr id="35" name="ZoneTexte 21">
            <a:extLst>
              <a:ext uri="{FF2B5EF4-FFF2-40B4-BE49-F238E27FC236}">
                <a16:creationId xmlns:a16="http://schemas.microsoft.com/office/drawing/2014/main" id="{97F17636-5733-434B-AAE7-EF0DD4E927EE}"/>
              </a:ext>
            </a:extLst>
          </p:cNvPr>
          <p:cNvSpPr txBox="1"/>
          <p:nvPr/>
        </p:nvSpPr>
        <p:spPr>
          <a:xfrm>
            <a:off x="8695187" y="5552330"/>
            <a:ext cx="2542862" cy="400110"/>
          </a:xfrm>
          <a:prstGeom prst="rect">
            <a:avLst/>
          </a:prstGeom>
          <a:noFill/>
        </p:spPr>
        <p:txBody>
          <a:bodyPr wrap="square" rtlCol="0">
            <a:spAutoFit/>
          </a:bodyPr>
          <a:lstStyle/>
          <a:p>
            <a:pPr algn="ctr"/>
            <a:r>
              <a:rPr lang="en-US" sz="2000" b="1" dirty="0">
                <a:solidFill>
                  <a:schemeClr val="accent1">
                    <a:lumMod val="50000"/>
                  </a:schemeClr>
                </a:solidFill>
              </a:rPr>
              <a:t>washes the dishes</a:t>
            </a:r>
          </a:p>
        </p:txBody>
      </p:sp>
      <p:sp>
        <p:nvSpPr>
          <p:cNvPr id="13" name="Título 12">
            <a:extLst>
              <a:ext uri="{FF2B5EF4-FFF2-40B4-BE49-F238E27FC236}">
                <a16:creationId xmlns:a16="http://schemas.microsoft.com/office/drawing/2014/main" id="{D84E5CB0-6DAA-F243-BA40-7DE6CCF01964}"/>
              </a:ext>
            </a:extLst>
          </p:cNvPr>
          <p:cNvSpPr>
            <a:spLocks noGrp="1"/>
          </p:cNvSpPr>
          <p:nvPr>
            <p:ph type="title"/>
          </p:nvPr>
        </p:nvSpPr>
        <p:spPr>
          <a:xfrm>
            <a:off x="336462" y="251599"/>
            <a:ext cx="1513041" cy="303452"/>
          </a:xfrm>
        </p:spPr>
        <p:txBody>
          <a:bodyPr>
            <a:noAutofit/>
          </a:bodyPr>
          <a:lstStyle/>
          <a:p>
            <a:r>
              <a:rPr lang="x-none" sz="2000" b="1" dirty="0">
                <a:solidFill>
                  <a:schemeClr val="accent1">
                    <a:lumMod val="50000"/>
                  </a:schemeClr>
                </a:solidFill>
              </a:rPr>
              <a:t>Student A</a:t>
            </a:r>
          </a:p>
        </p:txBody>
      </p:sp>
    </p:spTree>
    <p:extLst>
      <p:ext uri="{BB962C8B-B14F-4D97-AF65-F5344CB8AC3E}">
        <p14:creationId xmlns:p14="http://schemas.microsoft.com/office/powerpoint/2010/main" val="472977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9C11E5-8D5F-4314-A641-3E68C03D9806}"/>
              </a:ext>
            </a:extLst>
          </p:cNvPr>
          <p:cNvSpPr/>
          <p:nvPr/>
        </p:nvSpPr>
        <p:spPr>
          <a:xfrm>
            <a:off x="237636" y="134404"/>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Rectangle 2">
            <a:extLst>
              <a:ext uri="{FF2B5EF4-FFF2-40B4-BE49-F238E27FC236}">
                <a16:creationId xmlns:a16="http://schemas.microsoft.com/office/drawing/2014/main" id="{AE721954-8CC5-4AC3-AC4B-718A0A5A251B}"/>
              </a:ext>
            </a:extLst>
          </p:cNvPr>
          <p:cNvSpPr/>
          <p:nvPr/>
        </p:nvSpPr>
        <p:spPr>
          <a:xfrm>
            <a:off x="4142366" y="134404"/>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a:extLst>
              <a:ext uri="{FF2B5EF4-FFF2-40B4-BE49-F238E27FC236}">
                <a16:creationId xmlns:a16="http://schemas.microsoft.com/office/drawing/2014/main" id="{38F274E4-A27E-4AD2-8264-93F03652AB5D}"/>
              </a:ext>
            </a:extLst>
          </p:cNvPr>
          <p:cNvSpPr/>
          <p:nvPr/>
        </p:nvSpPr>
        <p:spPr>
          <a:xfrm>
            <a:off x="237636" y="3273074"/>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62BC0FCF-4FD7-4DFC-866F-22DCC301E841}"/>
              </a:ext>
            </a:extLst>
          </p:cNvPr>
          <p:cNvSpPr/>
          <p:nvPr/>
        </p:nvSpPr>
        <p:spPr>
          <a:xfrm>
            <a:off x="8047097" y="3273074"/>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9D17374A-A3EA-4E5B-99D7-B8DB95F906FD}"/>
              </a:ext>
            </a:extLst>
          </p:cNvPr>
          <p:cNvSpPr/>
          <p:nvPr/>
        </p:nvSpPr>
        <p:spPr>
          <a:xfrm>
            <a:off x="8047097" y="134404"/>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ZoneTexte 18">
            <a:extLst>
              <a:ext uri="{FF2B5EF4-FFF2-40B4-BE49-F238E27FC236}">
                <a16:creationId xmlns:a16="http://schemas.microsoft.com/office/drawing/2014/main" id="{0CC95F1C-8BFB-40DF-BF63-BD8A88B15164}"/>
              </a:ext>
            </a:extLst>
          </p:cNvPr>
          <p:cNvSpPr txBox="1"/>
          <p:nvPr/>
        </p:nvSpPr>
        <p:spPr>
          <a:xfrm>
            <a:off x="4808420" y="2446638"/>
            <a:ext cx="2852612" cy="400110"/>
          </a:xfrm>
          <a:prstGeom prst="rect">
            <a:avLst/>
          </a:prstGeom>
          <a:noFill/>
        </p:spPr>
        <p:txBody>
          <a:bodyPr wrap="square" rtlCol="0">
            <a:spAutoFit/>
          </a:bodyPr>
          <a:lstStyle/>
          <a:p>
            <a:pPr algn="ctr"/>
            <a:r>
              <a:rPr lang="en-US" sz="2000" b="1" dirty="0">
                <a:solidFill>
                  <a:schemeClr val="accent1">
                    <a:lumMod val="50000"/>
                  </a:schemeClr>
                </a:solidFill>
              </a:rPr>
              <a:t>rides a horse</a:t>
            </a:r>
          </a:p>
        </p:txBody>
      </p:sp>
      <p:sp>
        <p:nvSpPr>
          <p:cNvPr id="23" name="ZoneTexte 22">
            <a:extLst>
              <a:ext uri="{FF2B5EF4-FFF2-40B4-BE49-F238E27FC236}">
                <a16:creationId xmlns:a16="http://schemas.microsoft.com/office/drawing/2014/main" id="{9D5D2D84-4B9C-4A2C-9718-4BDBCE4A5689}"/>
              </a:ext>
            </a:extLst>
          </p:cNvPr>
          <p:cNvSpPr txBox="1"/>
          <p:nvPr/>
        </p:nvSpPr>
        <p:spPr>
          <a:xfrm>
            <a:off x="696621" y="2446638"/>
            <a:ext cx="2852612" cy="400110"/>
          </a:xfrm>
          <a:prstGeom prst="rect">
            <a:avLst/>
          </a:prstGeom>
          <a:noFill/>
        </p:spPr>
        <p:txBody>
          <a:bodyPr wrap="square" rtlCol="0">
            <a:spAutoFit/>
          </a:bodyPr>
          <a:lstStyle/>
          <a:p>
            <a:pPr algn="ctr"/>
            <a:r>
              <a:rPr lang="en-US" sz="2000" b="1" dirty="0">
                <a:solidFill>
                  <a:schemeClr val="accent1">
                    <a:lumMod val="50000"/>
                  </a:schemeClr>
                </a:solidFill>
              </a:rPr>
              <a:t>wash the clothes</a:t>
            </a:r>
          </a:p>
        </p:txBody>
      </p:sp>
      <p:sp>
        <p:nvSpPr>
          <p:cNvPr id="24" name="ZoneTexte 23">
            <a:extLst>
              <a:ext uri="{FF2B5EF4-FFF2-40B4-BE49-F238E27FC236}">
                <a16:creationId xmlns:a16="http://schemas.microsoft.com/office/drawing/2014/main" id="{367DFAD1-A7B7-4256-A24F-8AF52F7A9CEF}"/>
              </a:ext>
            </a:extLst>
          </p:cNvPr>
          <p:cNvSpPr txBox="1"/>
          <p:nvPr/>
        </p:nvSpPr>
        <p:spPr>
          <a:xfrm>
            <a:off x="8506082" y="2446638"/>
            <a:ext cx="2852612" cy="400110"/>
          </a:xfrm>
          <a:prstGeom prst="rect">
            <a:avLst/>
          </a:prstGeom>
          <a:noFill/>
        </p:spPr>
        <p:txBody>
          <a:bodyPr wrap="square" rtlCol="0">
            <a:spAutoFit/>
          </a:bodyPr>
          <a:lstStyle/>
          <a:p>
            <a:pPr algn="ctr"/>
            <a:r>
              <a:rPr lang="en-US" sz="2000" b="1" dirty="0">
                <a:solidFill>
                  <a:schemeClr val="accent1">
                    <a:lumMod val="50000"/>
                  </a:schemeClr>
                </a:solidFill>
              </a:rPr>
              <a:t>enjoys food</a:t>
            </a:r>
          </a:p>
        </p:txBody>
      </p:sp>
      <p:pic>
        <p:nvPicPr>
          <p:cNvPr id="32" name="Imagen 31">
            <a:extLst>
              <a:ext uri="{FF2B5EF4-FFF2-40B4-BE49-F238E27FC236}">
                <a16:creationId xmlns:a16="http://schemas.microsoft.com/office/drawing/2014/main" id="{CAFBBBAB-9C04-D642-BCAF-35130ECB7172}"/>
              </a:ext>
            </a:extLst>
          </p:cNvPr>
          <p:cNvPicPr>
            <a:picLocks noChangeAspect="1"/>
          </p:cNvPicPr>
          <p:nvPr/>
        </p:nvPicPr>
        <p:blipFill>
          <a:blip r:embed="rId3"/>
          <a:stretch>
            <a:fillRect/>
          </a:stretch>
        </p:blipFill>
        <p:spPr>
          <a:xfrm>
            <a:off x="5404201" y="932542"/>
            <a:ext cx="1383598" cy="1111491"/>
          </a:xfrm>
          <a:prstGeom prst="rect">
            <a:avLst/>
          </a:prstGeom>
        </p:spPr>
      </p:pic>
      <p:pic>
        <p:nvPicPr>
          <p:cNvPr id="33" name="Imagen 32">
            <a:extLst>
              <a:ext uri="{FF2B5EF4-FFF2-40B4-BE49-F238E27FC236}">
                <a16:creationId xmlns:a16="http://schemas.microsoft.com/office/drawing/2014/main" id="{F3A7F60A-C47E-7C4C-9AF0-CDF2744051B5}"/>
              </a:ext>
            </a:extLst>
          </p:cNvPr>
          <p:cNvPicPr>
            <a:picLocks noChangeAspect="1"/>
          </p:cNvPicPr>
          <p:nvPr/>
        </p:nvPicPr>
        <p:blipFill>
          <a:blip r:embed="rId3"/>
          <a:stretch>
            <a:fillRect/>
          </a:stretch>
        </p:blipFill>
        <p:spPr>
          <a:xfrm>
            <a:off x="5340976" y="4047491"/>
            <a:ext cx="1383598" cy="1111491"/>
          </a:xfrm>
          <a:prstGeom prst="rect">
            <a:avLst/>
          </a:prstGeom>
        </p:spPr>
      </p:pic>
      <p:pic>
        <p:nvPicPr>
          <p:cNvPr id="34" name="Imagen 33">
            <a:extLst>
              <a:ext uri="{FF2B5EF4-FFF2-40B4-BE49-F238E27FC236}">
                <a16:creationId xmlns:a16="http://schemas.microsoft.com/office/drawing/2014/main" id="{4A1709C2-03CD-9948-BADE-1DF8FA4BD32C}"/>
              </a:ext>
            </a:extLst>
          </p:cNvPr>
          <p:cNvPicPr>
            <a:picLocks noChangeAspect="1"/>
          </p:cNvPicPr>
          <p:nvPr/>
        </p:nvPicPr>
        <p:blipFill>
          <a:blip r:embed="rId3"/>
          <a:stretch>
            <a:fillRect/>
          </a:stretch>
        </p:blipFill>
        <p:spPr>
          <a:xfrm>
            <a:off x="9240589" y="968781"/>
            <a:ext cx="1383598" cy="1111491"/>
          </a:xfrm>
          <a:prstGeom prst="rect">
            <a:avLst/>
          </a:prstGeom>
        </p:spPr>
      </p:pic>
      <p:pic>
        <p:nvPicPr>
          <p:cNvPr id="35" name="Imagen 34">
            <a:extLst>
              <a:ext uri="{FF2B5EF4-FFF2-40B4-BE49-F238E27FC236}">
                <a16:creationId xmlns:a16="http://schemas.microsoft.com/office/drawing/2014/main" id="{1CEFD15C-3C5C-1042-B22A-08C590505BA9}"/>
              </a:ext>
            </a:extLst>
          </p:cNvPr>
          <p:cNvPicPr>
            <a:picLocks noChangeAspect="1"/>
          </p:cNvPicPr>
          <p:nvPr/>
        </p:nvPicPr>
        <p:blipFill>
          <a:blip r:embed="rId4"/>
          <a:stretch>
            <a:fillRect/>
          </a:stretch>
        </p:blipFill>
        <p:spPr>
          <a:xfrm>
            <a:off x="907897" y="848264"/>
            <a:ext cx="1075431" cy="1232008"/>
          </a:xfrm>
          <a:prstGeom prst="rect">
            <a:avLst/>
          </a:prstGeom>
        </p:spPr>
      </p:pic>
      <p:pic>
        <p:nvPicPr>
          <p:cNvPr id="36" name="Imagen 35">
            <a:extLst>
              <a:ext uri="{FF2B5EF4-FFF2-40B4-BE49-F238E27FC236}">
                <a16:creationId xmlns:a16="http://schemas.microsoft.com/office/drawing/2014/main" id="{5CAAA4D6-6408-B444-88A2-A0B5E2BBFB9E}"/>
              </a:ext>
            </a:extLst>
          </p:cNvPr>
          <p:cNvPicPr>
            <a:picLocks noChangeAspect="1"/>
          </p:cNvPicPr>
          <p:nvPr/>
        </p:nvPicPr>
        <p:blipFill>
          <a:blip r:embed="rId5"/>
          <a:stretch>
            <a:fillRect/>
          </a:stretch>
        </p:blipFill>
        <p:spPr>
          <a:xfrm>
            <a:off x="2348976" y="931604"/>
            <a:ext cx="1075431" cy="1148668"/>
          </a:xfrm>
          <a:prstGeom prst="rect">
            <a:avLst/>
          </a:prstGeom>
        </p:spPr>
      </p:pic>
      <p:pic>
        <p:nvPicPr>
          <p:cNvPr id="37" name="Imagen 36">
            <a:extLst>
              <a:ext uri="{FF2B5EF4-FFF2-40B4-BE49-F238E27FC236}">
                <a16:creationId xmlns:a16="http://schemas.microsoft.com/office/drawing/2014/main" id="{944A1918-623F-DF48-B123-E9E1439EAD47}"/>
              </a:ext>
            </a:extLst>
          </p:cNvPr>
          <p:cNvPicPr>
            <a:picLocks noChangeAspect="1"/>
          </p:cNvPicPr>
          <p:nvPr/>
        </p:nvPicPr>
        <p:blipFill>
          <a:blip r:embed="rId4"/>
          <a:stretch>
            <a:fillRect/>
          </a:stretch>
        </p:blipFill>
        <p:spPr>
          <a:xfrm>
            <a:off x="907897" y="4010314"/>
            <a:ext cx="1075431" cy="1232008"/>
          </a:xfrm>
          <a:prstGeom prst="rect">
            <a:avLst/>
          </a:prstGeom>
        </p:spPr>
      </p:pic>
      <p:pic>
        <p:nvPicPr>
          <p:cNvPr id="38" name="Imagen 37">
            <a:extLst>
              <a:ext uri="{FF2B5EF4-FFF2-40B4-BE49-F238E27FC236}">
                <a16:creationId xmlns:a16="http://schemas.microsoft.com/office/drawing/2014/main" id="{1A1F8592-1748-F44E-B186-230D695D6B1F}"/>
              </a:ext>
            </a:extLst>
          </p:cNvPr>
          <p:cNvPicPr>
            <a:picLocks noChangeAspect="1"/>
          </p:cNvPicPr>
          <p:nvPr/>
        </p:nvPicPr>
        <p:blipFill>
          <a:blip r:embed="rId5"/>
          <a:stretch>
            <a:fillRect/>
          </a:stretch>
        </p:blipFill>
        <p:spPr>
          <a:xfrm>
            <a:off x="2348976" y="4093654"/>
            <a:ext cx="1075431" cy="1148668"/>
          </a:xfrm>
          <a:prstGeom prst="rect">
            <a:avLst/>
          </a:prstGeom>
        </p:spPr>
      </p:pic>
      <p:pic>
        <p:nvPicPr>
          <p:cNvPr id="39" name="Imagen 38">
            <a:extLst>
              <a:ext uri="{FF2B5EF4-FFF2-40B4-BE49-F238E27FC236}">
                <a16:creationId xmlns:a16="http://schemas.microsoft.com/office/drawing/2014/main" id="{C8A9A1EE-068F-FB42-B82D-3F53C34A4A96}"/>
              </a:ext>
            </a:extLst>
          </p:cNvPr>
          <p:cNvPicPr>
            <a:picLocks noChangeAspect="1"/>
          </p:cNvPicPr>
          <p:nvPr/>
        </p:nvPicPr>
        <p:blipFill>
          <a:blip r:embed="rId4"/>
          <a:stretch>
            <a:fillRect/>
          </a:stretch>
        </p:blipFill>
        <p:spPr>
          <a:xfrm>
            <a:off x="8854578" y="3930483"/>
            <a:ext cx="1075431" cy="1232008"/>
          </a:xfrm>
          <a:prstGeom prst="rect">
            <a:avLst/>
          </a:prstGeom>
        </p:spPr>
      </p:pic>
      <p:pic>
        <p:nvPicPr>
          <p:cNvPr id="40" name="Imagen 39">
            <a:extLst>
              <a:ext uri="{FF2B5EF4-FFF2-40B4-BE49-F238E27FC236}">
                <a16:creationId xmlns:a16="http://schemas.microsoft.com/office/drawing/2014/main" id="{AC4CA369-291B-3C4C-8FD2-75073CEEB52B}"/>
              </a:ext>
            </a:extLst>
          </p:cNvPr>
          <p:cNvPicPr>
            <a:picLocks noChangeAspect="1"/>
          </p:cNvPicPr>
          <p:nvPr/>
        </p:nvPicPr>
        <p:blipFill>
          <a:blip r:embed="rId5"/>
          <a:stretch>
            <a:fillRect/>
          </a:stretch>
        </p:blipFill>
        <p:spPr>
          <a:xfrm>
            <a:off x="10295657" y="4013823"/>
            <a:ext cx="1075431" cy="1148668"/>
          </a:xfrm>
          <a:prstGeom prst="rect">
            <a:avLst/>
          </a:prstGeom>
        </p:spPr>
      </p:pic>
      <p:sp>
        <p:nvSpPr>
          <p:cNvPr id="41" name="ZoneTexte 22">
            <a:extLst>
              <a:ext uri="{FF2B5EF4-FFF2-40B4-BE49-F238E27FC236}">
                <a16:creationId xmlns:a16="http://schemas.microsoft.com/office/drawing/2014/main" id="{050BC8CF-36F3-5148-8E94-8CC17DA9DDEF}"/>
              </a:ext>
            </a:extLst>
          </p:cNvPr>
          <p:cNvSpPr txBox="1"/>
          <p:nvPr/>
        </p:nvSpPr>
        <p:spPr>
          <a:xfrm>
            <a:off x="8211240" y="5580305"/>
            <a:ext cx="3510755" cy="400110"/>
          </a:xfrm>
          <a:prstGeom prst="rect">
            <a:avLst/>
          </a:prstGeom>
          <a:noFill/>
        </p:spPr>
        <p:txBody>
          <a:bodyPr wrap="square" rtlCol="0">
            <a:spAutoFit/>
          </a:bodyPr>
          <a:lstStyle/>
          <a:p>
            <a:pPr algn="ctr"/>
            <a:r>
              <a:rPr lang="en-US" sz="2000" b="1" dirty="0">
                <a:solidFill>
                  <a:schemeClr val="accent1">
                    <a:lumMod val="50000"/>
                  </a:schemeClr>
                </a:solidFill>
              </a:rPr>
              <a:t>travel to places in nature</a:t>
            </a:r>
          </a:p>
        </p:txBody>
      </p:sp>
      <p:sp>
        <p:nvSpPr>
          <p:cNvPr id="42" name="ZoneTexte 23">
            <a:extLst>
              <a:ext uri="{FF2B5EF4-FFF2-40B4-BE49-F238E27FC236}">
                <a16:creationId xmlns:a16="http://schemas.microsoft.com/office/drawing/2014/main" id="{A3318E64-7348-354C-9639-8ED681B26271}"/>
              </a:ext>
            </a:extLst>
          </p:cNvPr>
          <p:cNvSpPr txBox="1"/>
          <p:nvPr/>
        </p:nvSpPr>
        <p:spPr>
          <a:xfrm>
            <a:off x="4599322" y="5525348"/>
            <a:ext cx="2852612" cy="400110"/>
          </a:xfrm>
          <a:prstGeom prst="rect">
            <a:avLst/>
          </a:prstGeom>
          <a:noFill/>
        </p:spPr>
        <p:txBody>
          <a:bodyPr wrap="square" rtlCol="0">
            <a:spAutoFit/>
          </a:bodyPr>
          <a:lstStyle/>
          <a:p>
            <a:pPr algn="ctr"/>
            <a:r>
              <a:rPr lang="en-US" sz="2000" b="1" dirty="0">
                <a:solidFill>
                  <a:schemeClr val="accent1">
                    <a:lumMod val="50000"/>
                  </a:schemeClr>
                </a:solidFill>
              </a:rPr>
              <a:t>cleans the shoes</a:t>
            </a:r>
          </a:p>
        </p:txBody>
      </p:sp>
      <p:sp>
        <p:nvSpPr>
          <p:cNvPr id="43" name="ZoneTexte 23">
            <a:extLst>
              <a:ext uri="{FF2B5EF4-FFF2-40B4-BE49-F238E27FC236}">
                <a16:creationId xmlns:a16="http://schemas.microsoft.com/office/drawing/2014/main" id="{F71CC588-9462-694E-A571-1EC15DC08355}"/>
              </a:ext>
            </a:extLst>
          </p:cNvPr>
          <p:cNvSpPr txBox="1"/>
          <p:nvPr/>
        </p:nvSpPr>
        <p:spPr>
          <a:xfrm>
            <a:off x="828739" y="5580305"/>
            <a:ext cx="2852612" cy="400110"/>
          </a:xfrm>
          <a:prstGeom prst="rect">
            <a:avLst/>
          </a:prstGeom>
          <a:noFill/>
        </p:spPr>
        <p:txBody>
          <a:bodyPr wrap="square" rtlCol="0">
            <a:spAutoFit/>
          </a:bodyPr>
          <a:lstStyle/>
          <a:p>
            <a:pPr algn="ctr"/>
            <a:r>
              <a:rPr lang="en-US" sz="2000" b="1" dirty="0">
                <a:solidFill>
                  <a:schemeClr val="accent1">
                    <a:lumMod val="50000"/>
                  </a:schemeClr>
                </a:solidFill>
              </a:rPr>
              <a:t>buy gifts</a:t>
            </a:r>
          </a:p>
        </p:txBody>
      </p:sp>
      <p:sp>
        <p:nvSpPr>
          <p:cNvPr id="10" name="Título 9">
            <a:extLst>
              <a:ext uri="{FF2B5EF4-FFF2-40B4-BE49-F238E27FC236}">
                <a16:creationId xmlns:a16="http://schemas.microsoft.com/office/drawing/2014/main" id="{EB9F380B-B9F2-4E4E-96B9-1A12A186D80E}"/>
              </a:ext>
            </a:extLst>
          </p:cNvPr>
          <p:cNvSpPr>
            <a:spLocks noGrp="1"/>
          </p:cNvSpPr>
          <p:nvPr>
            <p:ph type="title"/>
          </p:nvPr>
        </p:nvSpPr>
        <p:spPr>
          <a:xfrm>
            <a:off x="338885" y="238331"/>
            <a:ext cx="1510776" cy="345231"/>
          </a:xfrm>
        </p:spPr>
        <p:txBody>
          <a:bodyPr>
            <a:noAutofit/>
          </a:bodyPr>
          <a:lstStyle/>
          <a:p>
            <a:r>
              <a:rPr lang="x-none" sz="2000" b="1" dirty="0">
                <a:solidFill>
                  <a:schemeClr val="accent1">
                    <a:lumMod val="50000"/>
                  </a:schemeClr>
                </a:solidFill>
              </a:rPr>
              <a:t>Student B</a:t>
            </a:r>
            <a:endParaRPr lang="x-none" sz="2000" dirty="0">
              <a:solidFill>
                <a:schemeClr val="accent1">
                  <a:lumMod val="50000"/>
                </a:schemeClr>
              </a:solidFill>
            </a:endParaRPr>
          </a:p>
        </p:txBody>
      </p:sp>
      <p:sp>
        <p:nvSpPr>
          <p:cNvPr id="27" name="Rectangle 26">
            <a:extLst>
              <a:ext uri="{FF2B5EF4-FFF2-40B4-BE49-F238E27FC236}">
                <a16:creationId xmlns:a16="http://schemas.microsoft.com/office/drawing/2014/main" id="{956F0C90-8776-423C-9B29-9301AC0D6F20}"/>
              </a:ext>
            </a:extLst>
          </p:cNvPr>
          <p:cNvSpPr/>
          <p:nvPr/>
        </p:nvSpPr>
        <p:spPr>
          <a:xfrm>
            <a:off x="4142365" y="3273074"/>
            <a:ext cx="3770584"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63487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DE459FBD-F10C-45B8-B7C6-EE060D268480}"/>
              </a:ext>
            </a:extLst>
          </p:cNvPr>
          <p:cNvGraphicFramePr>
            <a:graphicFrameLocks noGrp="1"/>
          </p:cNvGraphicFramePr>
          <p:nvPr>
            <p:extLst>
              <p:ext uri="{D42A27DB-BD31-4B8C-83A1-F6EECF244321}">
                <p14:modId xmlns:p14="http://schemas.microsoft.com/office/powerpoint/2010/main" val="441357716"/>
              </p:ext>
            </p:extLst>
          </p:nvPr>
        </p:nvGraphicFramePr>
        <p:xfrm>
          <a:off x="1371600" y="1173504"/>
          <a:ext cx="9682422" cy="1539240"/>
        </p:xfrm>
        <a:graphic>
          <a:graphicData uri="http://schemas.openxmlformats.org/drawingml/2006/table">
            <a:tbl>
              <a:tblPr firstRow="1" bandRow="1">
                <a:tableStyleId>{8A107856-5554-42FB-B03E-39F5DBC370BA}</a:tableStyleId>
              </a:tblPr>
              <a:tblGrid>
                <a:gridCol w="4841211">
                  <a:extLst>
                    <a:ext uri="{9D8B030D-6E8A-4147-A177-3AD203B41FA5}">
                      <a16:colId xmlns:a16="http://schemas.microsoft.com/office/drawing/2014/main" val="3217712865"/>
                    </a:ext>
                  </a:extLst>
                </a:gridCol>
                <a:gridCol w="4841211">
                  <a:extLst>
                    <a:ext uri="{9D8B030D-6E8A-4147-A177-3AD203B41FA5}">
                      <a16:colId xmlns:a16="http://schemas.microsoft.com/office/drawing/2014/main" val="555937093"/>
                    </a:ext>
                  </a:extLst>
                </a:gridCol>
              </a:tblGrid>
              <a:tr h="370840">
                <a:tc>
                  <a:txBody>
                    <a:bodyPr/>
                    <a:lstStyle/>
                    <a:p>
                      <a:pPr algn="ctr"/>
                      <a:r>
                        <a:rPr lang="es-ES" sz="2200" dirty="0" err="1">
                          <a:solidFill>
                            <a:srgbClr val="E25B00"/>
                          </a:solidFill>
                        </a:rPr>
                        <a:t>She</a:t>
                      </a:r>
                      <a:endParaRPr lang="en-CA" sz="2200" dirty="0">
                        <a:solidFill>
                          <a:srgbClr val="E25B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srgbClr val="E25B00"/>
                          </a:solidFill>
                          <a:effectLst/>
                          <a:uLnTx/>
                          <a:uFillTx/>
                          <a:latin typeface="+mn-lt"/>
                          <a:ea typeface="+mn-ea"/>
                          <a:cs typeface="+mn-cs"/>
                        </a:rPr>
                        <a:t>They</a:t>
                      </a:r>
                      <a:endParaRPr kumimoji="0" lang="en-CA" sz="2200" b="1" i="0" u="none" strike="noStrike" kern="1200" cap="none" spc="0" normalizeH="0" baseline="0" noProof="0" dirty="0">
                        <a:ln>
                          <a:noFill/>
                        </a:ln>
                        <a:solidFill>
                          <a:srgbClr val="E25B00"/>
                        </a:solidFill>
                        <a:effectLst/>
                        <a:uLnTx/>
                        <a:uFillTx/>
                        <a:latin typeface="+mn-lt"/>
                        <a:ea typeface="+mn-ea"/>
                        <a:cs typeface="+mn-cs"/>
                      </a:endParaRPr>
                    </a:p>
                  </a:txBody>
                  <a:tcPr/>
                </a:tc>
                <a:extLst>
                  <a:ext uri="{0D108BD9-81ED-4DB2-BD59-A6C34878D82A}">
                    <a16:rowId xmlns:a16="http://schemas.microsoft.com/office/drawing/2014/main" val="3094082711"/>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589385701"/>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341829997"/>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409828251"/>
                  </a:ext>
                </a:extLst>
              </a:tr>
            </a:tbl>
          </a:graphicData>
        </a:graphic>
      </p:graphicFrame>
      <p:graphicFrame>
        <p:nvGraphicFramePr>
          <p:cNvPr id="8" name="Tableau 7">
            <a:extLst>
              <a:ext uri="{FF2B5EF4-FFF2-40B4-BE49-F238E27FC236}">
                <a16:creationId xmlns:a16="http://schemas.microsoft.com/office/drawing/2014/main" id="{AEAC8D6F-441B-48EC-8F0E-B2EA65004B02}"/>
              </a:ext>
            </a:extLst>
          </p:cNvPr>
          <p:cNvGraphicFramePr>
            <a:graphicFrameLocks noGrp="1"/>
          </p:cNvGraphicFramePr>
          <p:nvPr>
            <p:extLst>
              <p:ext uri="{D42A27DB-BD31-4B8C-83A1-F6EECF244321}">
                <p14:modId xmlns:p14="http://schemas.microsoft.com/office/powerpoint/2010/main" val="3503968311"/>
              </p:ext>
            </p:extLst>
          </p:nvPr>
        </p:nvGraphicFramePr>
        <p:xfrm>
          <a:off x="1371600" y="4274987"/>
          <a:ext cx="9682422" cy="1539240"/>
        </p:xfrm>
        <a:graphic>
          <a:graphicData uri="http://schemas.openxmlformats.org/drawingml/2006/table">
            <a:tbl>
              <a:tblPr firstRow="1" bandRow="1">
                <a:tableStyleId>{8A107856-5554-42FB-B03E-39F5DBC370BA}</a:tableStyleId>
              </a:tblPr>
              <a:tblGrid>
                <a:gridCol w="4841211">
                  <a:extLst>
                    <a:ext uri="{9D8B030D-6E8A-4147-A177-3AD203B41FA5}">
                      <a16:colId xmlns:a16="http://schemas.microsoft.com/office/drawing/2014/main" val="3217712865"/>
                    </a:ext>
                  </a:extLst>
                </a:gridCol>
                <a:gridCol w="4841211">
                  <a:extLst>
                    <a:ext uri="{9D8B030D-6E8A-4147-A177-3AD203B41FA5}">
                      <a16:colId xmlns:a16="http://schemas.microsoft.com/office/drawing/2014/main" val="555937093"/>
                    </a:ext>
                  </a:extLst>
                </a:gridCol>
              </a:tblGrid>
              <a:tr h="370840">
                <a:tc>
                  <a:txBody>
                    <a:bodyPr/>
                    <a:lstStyle/>
                    <a:p>
                      <a:pPr algn="ctr"/>
                      <a:r>
                        <a:rPr lang="es-ES" sz="2200" dirty="0" err="1">
                          <a:solidFill>
                            <a:srgbClr val="E25B00"/>
                          </a:solidFill>
                        </a:rPr>
                        <a:t>She</a:t>
                      </a:r>
                      <a:endParaRPr lang="en-CA" sz="2200" dirty="0">
                        <a:solidFill>
                          <a:srgbClr val="E25B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srgbClr val="E25B00"/>
                          </a:solidFill>
                          <a:effectLst/>
                          <a:uLnTx/>
                          <a:uFillTx/>
                          <a:latin typeface="+mn-lt"/>
                          <a:ea typeface="+mn-ea"/>
                          <a:cs typeface="+mn-cs"/>
                        </a:rPr>
                        <a:t>They</a:t>
                      </a:r>
                      <a:endParaRPr kumimoji="0" lang="en-CA" sz="2200" b="1" i="0" u="none" strike="noStrike" kern="1200" cap="none" spc="0" normalizeH="0" baseline="0" noProof="0" dirty="0">
                        <a:ln>
                          <a:noFill/>
                        </a:ln>
                        <a:solidFill>
                          <a:srgbClr val="E25B00"/>
                        </a:solidFill>
                        <a:effectLst/>
                        <a:uLnTx/>
                        <a:uFillTx/>
                        <a:latin typeface="+mn-lt"/>
                        <a:ea typeface="+mn-ea"/>
                        <a:cs typeface="+mn-cs"/>
                      </a:endParaRPr>
                    </a:p>
                  </a:txBody>
                  <a:tcPr/>
                </a:tc>
                <a:extLst>
                  <a:ext uri="{0D108BD9-81ED-4DB2-BD59-A6C34878D82A}">
                    <a16:rowId xmlns:a16="http://schemas.microsoft.com/office/drawing/2014/main" val="3094082711"/>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589385701"/>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341829997"/>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409828251"/>
                  </a:ext>
                </a:extLst>
              </a:tr>
            </a:tbl>
          </a:graphicData>
        </a:graphic>
      </p:graphicFrame>
      <p:sp>
        <p:nvSpPr>
          <p:cNvPr id="9" name="ZoneTexte 8">
            <a:extLst>
              <a:ext uri="{FF2B5EF4-FFF2-40B4-BE49-F238E27FC236}">
                <a16:creationId xmlns:a16="http://schemas.microsoft.com/office/drawing/2014/main" id="{B53F1A74-D1F3-4BD6-AD6D-EABA04D2C042}"/>
              </a:ext>
            </a:extLst>
          </p:cNvPr>
          <p:cNvSpPr txBox="1"/>
          <p:nvPr/>
        </p:nvSpPr>
        <p:spPr>
          <a:xfrm>
            <a:off x="2695534" y="4697861"/>
            <a:ext cx="2326533" cy="400110"/>
          </a:xfrm>
          <a:prstGeom prst="rect">
            <a:avLst/>
          </a:prstGeom>
          <a:noFill/>
        </p:spPr>
        <p:txBody>
          <a:bodyPr wrap="square" rtlCol="0">
            <a:spAutoFit/>
          </a:bodyPr>
          <a:lstStyle/>
          <a:p>
            <a:pPr algn="ctr"/>
            <a:r>
              <a:rPr lang="en-US" sz="2000" b="1" dirty="0">
                <a:solidFill>
                  <a:schemeClr val="accent1">
                    <a:lumMod val="50000"/>
                  </a:schemeClr>
                </a:solidFill>
              </a:rPr>
              <a:t>rides a horse</a:t>
            </a:r>
          </a:p>
        </p:txBody>
      </p:sp>
      <p:sp>
        <p:nvSpPr>
          <p:cNvPr id="10" name="ZoneTexte 9">
            <a:extLst>
              <a:ext uri="{FF2B5EF4-FFF2-40B4-BE49-F238E27FC236}">
                <a16:creationId xmlns:a16="http://schemas.microsoft.com/office/drawing/2014/main" id="{9B7C2D68-2C54-46FC-94C2-B7204FE55458}"/>
              </a:ext>
            </a:extLst>
          </p:cNvPr>
          <p:cNvSpPr txBox="1"/>
          <p:nvPr/>
        </p:nvSpPr>
        <p:spPr>
          <a:xfrm>
            <a:off x="2648088" y="5062050"/>
            <a:ext cx="2326533" cy="400110"/>
          </a:xfrm>
          <a:prstGeom prst="rect">
            <a:avLst/>
          </a:prstGeom>
          <a:noFill/>
        </p:spPr>
        <p:txBody>
          <a:bodyPr wrap="square" rtlCol="0">
            <a:spAutoFit/>
          </a:bodyPr>
          <a:lstStyle/>
          <a:p>
            <a:pPr algn="ctr"/>
            <a:r>
              <a:rPr lang="en-US" sz="2000" b="1" dirty="0">
                <a:solidFill>
                  <a:schemeClr val="accent1">
                    <a:lumMod val="50000"/>
                  </a:schemeClr>
                </a:solidFill>
              </a:rPr>
              <a:t>enjoys food</a:t>
            </a:r>
          </a:p>
        </p:txBody>
      </p:sp>
      <p:sp>
        <p:nvSpPr>
          <p:cNvPr id="11" name="ZoneTexte 10">
            <a:extLst>
              <a:ext uri="{FF2B5EF4-FFF2-40B4-BE49-F238E27FC236}">
                <a16:creationId xmlns:a16="http://schemas.microsoft.com/office/drawing/2014/main" id="{DC397416-5863-4F13-AE36-55C414F6026A}"/>
              </a:ext>
            </a:extLst>
          </p:cNvPr>
          <p:cNvSpPr txBox="1"/>
          <p:nvPr/>
        </p:nvSpPr>
        <p:spPr>
          <a:xfrm>
            <a:off x="7491581" y="4686479"/>
            <a:ext cx="2252606" cy="400110"/>
          </a:xfrm>
          <a:prstGeom prst="rect">
            <a:avLst/>
          </a:prstGeom>
          <a:noFill/>
        </p:spPr>
        <p:txBody>
          <a:bodyPr wrap="square" rtlCol="0">
            <a:spAutoFit/>
          </a:bodyPr>
          <a:lstStyle/>
          <a:p>
            <a:r>
              <a:rPr lang="en-US" sz="2000" b="1" dirty="0">
                <a:solidFill>
                  <a:schemeClr val="accent1">
                    <a:lumMod val="50000"/>
                  </a:schemeClr>
                </a:solidFill>
              </a:rPr>
              <a:t>wash the clothes</a:t>
            </a:r>
          </a:p>
        </p:txBody>
      </p:sp>
      <p:sp>
        <p:nvSpPr>
          <p:cNvPr id="12" name="ZoneTexte 11">
            <a:extLst>
              <a:ext uri="{FF2B5EF4-FFF2-40B4-BE49-F238E27FC236}">
                <a16:creationId xmlns:a16="http://schemas.microsoft.com/office/drawing/2014/main" id="{0C093667-14F3-4341-8D8F-71A56F76973D}"/>
              </a:ext>
            </a:extLst>
          </p:cNvPr>
          <p:cNvSpPr txBox="1"/>
          <p:nvPr/>
        </p:nvSpPr>
        <p:spPr>
          <a:xfrm>
            <a:off x="8164902" y="5086589"/>
            <a:ext cx="1249117" cy="400110"/>
          </a:xfrm>
          <a:prstGeom prst="rect">
            <a:avLst/>
          </a:prstGeom>
          <a:noFill/>
        </p:spPr>
        <p:txBody>
          <a:bodyPr wrap="square" rtlCol="0">
            <a:spAutoFit/>
          </a:bodyPr>
          <a:lstStyle/>
          <a:p>
            <a:pPr algn="ctr"/>
            <a:r>
              <a:rPr lang="en-US" sz="2000" b="1" dirty="0">
                <a:solidFill>
                  <a:schemeClr val="accent1">
                    <a:lumMod val="50000"/>
                  </a:schemeClr>
                </a:solidFill>
              </a:rPr>
              <a:t>buy gifts</a:t>
            </a:r>
          </a:p>
        </p:txBody>
      </p:sp>
      <p:sp>
        <p:nvSpPr>
          <p:cNvPr id="14" name="ZoneTexte 13">
            <a:extLst>
              <a:ext uri="{FF2B5EF4-FFF2-40B4-BE49-F238E27FC236}">
                <a16:creationId xmlns:a16="http://schemas.microsoft.com/office/drawing/2014/main" id="{5D64ED0D-B2AB-409E-8B4C-DD9245684107}"/>
              </a:ext>
            </a:extLst>
          </p:cNvPr>
          <p:cNvSpPr txBox="1"/>
          <p:nvPr/>
        </p:nvSpPr>
        <p:spPr>
          <a:xfrm>
            <a:off x="6143446" y="5432263"/>
            <a:ext cx="4958022" cy="400110"/>
          </a:xfrm>
          <a:prstGeom prst="rect">
            <a:avLst/>
          </a:prstGeom>
          <a:noFill/>
        </p:spPr>
        <p:txBody>
          <a:bodyPr wrap="square" rtlCol="0">
            <a:spAutoFit/>
          </a:bodyPr>
          <a:lstStyle/>
          <a:p>
            <a:pPr algn="ctr"/>
            <a:r>
              <a:rPr lang="en-US" sz="2000" b="1" dirty="0">
                <a:solidFill>
                  <a:schemeClr val="accent1">
                    <a:lumMod val="50000"/>
                  </a:schemeClr>
                </a:solidFill>
              </a:rPr>
              <a:t>travel to places in nature</a:t>
            </a:r>
          </a:p>
        </p:txBody>
      </p:sp>
      <p:sp>
        <p:nvSpPr>
          <p:cNvPr id="15" name="ZoneTexte 14">
            <a:extLst>
              <a:ext uri="{FF2B5EF4-FFF2-40B4-BE49-F238E27FC236}">
                <a16:creationId xmlns:a16="http://schemas.microsoft.com/office/drawing/2014/main" id="{41586320-7605-4AFE-A21C-23EA61053526}"/>
              </a:ext>
            </a:extLst>
          </p:cNvPr>
          <p:cNvSpPr txBox="1"/>
          <p:nvPr/>
        </p:nvSpPr>
        <p:spPr>
          <a:xfrm>
            <a:off x="2628822" y="5459249"/>
            <a:ext cx="2326534" cy="400110"/>
          </a:xfrm>
          <a:prstGeom prst="rect">
            <a:avLst/>
          </a:prstGeom>
          <a:noFill/>
        </p:spPr>
        <p:txBody>
          <a:bodyPr wrap="square" rtlCol="0">
            <a:spAutoFit/>
          </a:bodyPr>
          <a:lstStyle/>
          <a:p>
            <a:pPr algn="ctr"/>
            <a:r>
              <a:rPr lang="en-US" sz="2000" b="1" dirty="0">
                <a:solidFill>
                  <a:schemeClr val="accent1">
                    <a:lumMod val="50000"/>
                  </a:schemeClr>
                </a:solidFill>
              </a:rPr>
              <a:t>cleans the shoes</a:t>
            </a:r>
          </a:p>
        </p:txBody>
      </p:sp>
      <p:sp>
        <p:nvSpPr>
          <p:cNvPr id="16" name="ZoneTexte 15">
            <a:extLst>
              <a:ext uri="{FF2B5EF4-FFF2-40B4-BE49-F238E27FC236}">
                <a16:creationId xmlns:a16="http://schemas.microsoft.com/office/drawing/2014/main" id="{ADF67424-9FC3-47FE-AD56-D5A653582BB7}"/>
              </a:ext>
            </a:extLst>
          </p:cNvPr>
          <p:cNvSpPr txBox="1"/>
          <p:nvPr/>
        </p:nvSpPr>
        <p:spPr>
          <a:xfrm>
            <a:off x="2819415" y="1590798"/>
            <a:ext cx="1945348" cy="400110"/>
          </a:xfrm>
          <a:prstGeom prst="rect">
            <a:avLst/>
          </a:prstGeom>
          <a:noFill/>
        </p:spPr>
        <p:txBody>
          <a:bodyPr wrap="square" rtlCol="0">
            <a:spAutoFit/>
          </a:bodyPr>
          <a:lstStyle/>
          <a:p>
            <a:pPr algn="ctr"/>
            <a:r>
              <a:rPr lang="en-US" sz="2000" b="1" dirty="0">
                <a:solidFill>
                  <a:schemeClr val="accent1">
                    <a:lumMod val="50000"/>
                  </a:schemeClr>
                </a:solidFill>
              </a:rPr>
              <a:t>listens to birds</a:t>
            </a:r>
          </a:p>
        </p:txBody>
      </p:sp>
      <p:sp>
        <p:nvSpPr>
          <p:cNvPr id="17" name="ZoneTexte 16">
            <a:extLst>
              <a:ext uri="{FF2B5EF4-FFF2-40B4-BE49-F238E27FC236}">
                <a16:creationId xmlns:a16="http://schemas.microsoft.com/office/drawing/2014/main" id="{44D1672F-6598-4459-A611-C886AEDA2EF7}"/>
              </a:ext>
            </a:extLst>
          </p:cNvPr>
          <p:cNvSpPr txBox="1"/>
          <p:nvPr/>
        </p:nvSpPr>
        <p:spPr>
          <a:xfrm>
            <a:off x="2317607" y="1943123"/>
            <a:ext cx="2940194" cy="400110"/>
          </a:xfrm>
          <a:prstGeom prst="rect">
            <a:avLst/>
          </a:prstGeom>
          <a:noFill/>
        </p:spPr>
        <p:txBody>
          <a:bodyPr wrap="square" rtlCol="0">
            <a:spAutoFit/>
          </a:bodyPr>
          <a:lstStyle/>
          <a:p>
            <a:pPr algn="ctr"/>
            <a:r>
              <a:rPr lang="en-US" sz="2000" b="1" dirty="0">
                <a:solidFill>
                  <a:schemeClr val="accent1">
                    <a:lumMod val="50000"/>
                  </a:schemeClr>
                </a:solidFill>
              </a:rPr>
              <a:t>spends time in the sea</a:t>
            </a:r>
          </a:p>
        </p:txBody>
      </p:sp>
      <p:sp>
        <p:nvSpPr>
          <p:cNvPr id="18" name="ZoneTexte 17">
            <a:extLst>
              <a:ext uri="{FF2B5EF4-FFF2-40B4-BE49-F238E27FC236}">
                <a16:creationId xmlns:a16="http://schemas.microsoft.com/office/drawing/2014/main" id="{34045847-9140-4E4B-B1D6-844081E523ED}"/>
              </a:ext>
            </a:extLst>
          </p:cNvPr>
          <p:cNvSpPr txBox="1"/>
          <p:nvPr/>
        </p:nvSpPr>
        <p:spPr>
          <a:xfrm>
            <a:off x="2361612" y="2321707"/>
            <a:ext cx="2946935" cy="400110"/>
          </a:xfrm>
          <a:prstGeom prst="rect">
            <a:avLst/>
          </a:prstGeom>
          <a:noFill/>
        </p:spPr>
        <p:txBody>
          <a:bodyPr wrap="square" rtlCol="0">
            <a:spAutoFit/>
          </a:bodyPr>
          <a:lstStyle/>
          <a:p>
            <a:pPr algn="ctr"/>
            <a:r>
              <a:rPr lang="en-US" sz="2000" b="1" dirty="0">
                <a:solidFill>
                  <a:schemeClr val="accent1">
                    <a:lumMod val="50000"/>
                  </a:schemeClr>
                </a:solidFill>
              </a:rPr>
              <a:t>washes the dishes</a:t>
            </a:r>
          </a:p>
        </p:txBody>
      </p:sp>
      <p:sp>
        <p:nvSpPr>
          <p:cNvPr id="19" name="ZoneTexte 18">
            <a:extLst>
              <a:ext uri="{FF2B5EF4-FFF2-40B4-BE49-F238E27FC236}">
                <a16:creationId xmlns:a16="http://schemas.microsoft.com/office/drawing/2014/main" id="{63FE0DD6-41FA-4492-955A-1E7BEDB16FC4}"/>
              </a:ext>
            </a:extLst>
          </p:cNvPr>
          <p:cNvSpPr txBox="1"/>
          <p:nvPr/>
        </p:nvSpPr>
        <p:spPr>
          <a:xfrm>
            <a:off x="6982202" y="1590798"/>
            <a:ext cx="3614517" cy="400110"/>
          </a:xfrm>
          <a:prstGeom prst="rect">
            <a:avLst/>
          </a:prstGeom>
          <a:noFill/>
        </p:spPr>
        <p:txBody>
          <a:bodyPr wrap="square" rtlCol="0">
            <a:spAutoFit/>
          </a:bodyPr>
          <a:lstStyle/>
          <a:p>
            <a:pPr algn="ctr"/>
            <a:r>
              <a:rPr lang="en-US" sz="2000" b="1" dirty="0" err="1">
                <a:solidFill>
                  <a:schemeClr val="accent1">
                    <a:lumMod val="50000"/>
                  </a:schemeClr>
                </a:solidFill>
              </a:rPr>
              <a:t>organise</a:t>
            </a:r>
            <a:r>
              <a:rPr lang="en-US" sz="2000" b="1" dirty="0">
                <a:solidFill>
                  <a:schemeClr val="accent1">
                    <a:lumMod val="50000"/>
                  </a:schemeClr>
                </a:solidFill>
              </a:rPr>
              <a:t> activities in nature</a:t>
            </a:r>
          </a:p>
        </p:txBody>
      </p:sp>
      <p:sp>
        <p:nvSpPr>
          <p:cNvPr id="20" name="ZoneTexte 19">
            <a:extLst>
              <a:ext uri="{FF2B5EF4-FFF2-40B4-BE49-F238E27FC236}">
                <a16:creationId xmlns:a16="http://schemas.microsoft.com/office/drawing/2014/main" id="{E1F8A7BF-DC9B-4DA7-9F64-97E65A2AD410}"/>
              </a:ext>
            </a:extLst>
          </p:cNvPr>
          <p:cNvSpPr txBox="1"/>
          <p:nvPr/>
        </p:nvSpPr>
        <p:spPr>
          <a:xfrm>
            <a:off x="7144418" y="1943123"/>
            <a:ext cx="2946935" cy="400110"/>
          </a:xfrm>
          <a:prstGeom prst="rect">
            <a:avLst/>
          </a:prstGeom>
          <a:noFill/>
        </p:spPr>
        <p:txBody>
          <a:bodyPr wrap="square" rtlCol="0">
            <a:spAutoFit/>
          </a:bodyPr>
          <a:lstStyle/>
          <a:p>
            <a:pPr algn="ctr"/>
            <a:r>
              <a:rPr lang="en-US" sz="2000" b="1" dirty="0">
                <a:solidFill>
                  <a:schemeClr val="accent1">
                    <a:lumMod val="50000"/>
                  </a:schemeClr>
                </a:solidFill>
              </a:rPr>
              <a:t>walk in the mountain</a:t>
            </a:r>
          </a:p>
        </p:txBody>
      </p:sp>
      <p:sp>
        <p:nvSpPr>
          <p:cNvPr id="21" name="ZoneTexte 20">
            <a:extLst>
              <a:ext uri="{FF2B5EF4-FFF2-40B4-BE49-F238E27FC236}">
                <a16:creationId xmlns:a16="http://schemas.microsoft.com/office/drawing/2014/main" id="{76244759-1595-4F18-B55D-59E0D628842E}"/>
              </a:ext>
            </a:extLst>
          </p:cNvPr>
          <p:cNvSpPr txBox="1"/>
          <p:nvPr/>
        </p:nvSpPr>
        <p:spPr>
          <a:xfrm>
            <a:off x="7319626" y="2330780"/>
            <a:ext cx="2510764" cy="400110"/>
          </a:xfrm>
          <a:prstGeom prst="rect">
            <a:avLst/>
          </a:prstGeom>
          <a:noFill/>
        </p:spPr>
        <p:txBody>
          <a:bodyPr wrap="square" rtlCol="0">
            <a:spAutoFit/>
          </a:bodyPr>
          <a:lstStyle/>
          <a:p>
            <a:pPr algn="ctr"/>
            <a:r>
              <a:rPr lang="en-US" sz="2000" b="1" dirty="0">
                <a:solidFill>
                  <a:schemeClr val="accent1">
                    <a:lumMod val="50000"/>
                  </a:schemeClr>
                </a:solidFill>
              </a:rPr>
              <a:t>ride a bike</a:t>
            </a:r>
          </a:p>
        </p:txBody>
      </p:sp>
      <p:sp>
        <p:nvSpPr>
          <p:cNvPr id="22" name="TextBox 54">
            <a:extLst>
              <a:ext uri="{FF2B5EF4-FFF2-40B4-BE49-F238E27FC236}">
                <a16:creationId xmlns:a16="http://schemas.microsoft.com/office/drawing/2014/main" id="{ED196EA3-8EF4-49FF-B98A-5AEE181B27B0}"/>
              </a:ext>
            </a:extLst>
          </p:cNvPr>
          <p:cNvSpPr txBox="1"/>
          <p:nvPr/>
        </p:nvSpPr>
        <p:spPr>
          <a:xfrm>
            <a:off x="0" y="3429000"/>
            <a:ext cx="29238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Respuestas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Persona B</a:t>
            </a:r>
          </a:p>
        </p:txBody>
      </p:sp>
      <p:sp>
        <p:nvSpPr>
          <p:cNvPr id="4" name="Title 3"/>
          <p:cNvSpPr>
            <a:spLocks noGrp="1"/>
          </p:cNvSpPr>
          <p:nvPr>
            <p:ph type="title"/>
          </p:nvPr>
        </p:nvSpPr>
        <p:spPr>
          <a:xfrm>
            <a:off x="0" y="-24765"/>
            <a:ext cx="10515600" cy="1325563"/>
          </a:xfrm>
        </p:spPr>
        <p:txBody>
          <a:bodyPr>
            <a:normAutofit/>
          </a:bodyPr>
          <a:lstStyle/>
          <a:p>
            <a:r>
              <a:rPr lang="en-GB" sz="2000" b="1" dirty="0" err="1">
                <a:solidFill>
                  <a:schemeClr val="accent1">
                    <a:lumMod val="50000"/>
                  </a:schemeClr>
                </a:solidFill>
              </a:rPr>
              <a:t>Respuestas</a:t>
            </a:r>
            <a:endParaRPr lang="en-GB" sz="2000" dirty="0">
              <a:solidFill>
                <a:schemeClr val="accent1">
                  <a:lumMod val="50000"/>
                </a:schemeClr>
              </a:solidFill>
            </a:endParaRPr>
          </a:p>
        </p:txBody>
      </p:sp>
      <p:sp>
        <p:nvSpPr>
          <p:cNvPr id="6" name="Rectangle 5"/>
          <p:cNvSpPr/>
          <p:nvPr/>
        </p:nvSpPr>
        <p:spPr>
          <a:xfrm>
            <a:off x="1488875" y="422714"/>
            <a:ext cx="1435008" cy="400110"/>
          </a:xfrm>
          <a:prstGeom prst="rect">
            <a:avLst/>
          </a:prstGeom>
        </p:spPr>
        <p:txBody>
          <a:bodyPr wrap="none">
            <a:spAutoFit/>
          </a:bodyPr>
          <a:lstStyle/>
          <a:p>
            <a:r>
              <a:rPr lang="en-GB" sz="2000" b="1" dirty="0">
                <a:solidFill>
                  <a:srgbClr val="E25B00"/>
                </a:solidFill>
                <a:latin typeface="Century Gothic" panose="020B0502020202020204" pitchFamily="34" charset="0"/>
              </a:rPr>
              <a:t>Persona A</a:t>
            </a:r>
            <a:endParaRPr lang="en-GB" dirty="0">
              <a:solidFill>
                <a:srgbClr val="E25B00"/>
              </a:solidFill>
            </a:endParaRPr>
          </a:p>
        </p:txBody>
      </p:sp>
    </p:spTree>
    <p:extLst>
      <p:ext uri="{BB962C8B-B14F-4D97-AF65-F5344CB8AC3E}">
        <p14:creationId xmlns:p14="http://schemas.microsoft.com/office/powerpoint/2010/main" val="391419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5" grpId="0"/>
      <p:bldP spid="16" grpId="0"/>
      <p:bldP spid="17" grpId="0"/>
      <p:bldP spid="18"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7" y="44307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z</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3324" name="Picture 12" descr="no smoking 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475" y="803762"/>
            <a:ext cx="3649050" cy="3649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33983" y="4304409"/>
            <a:ext cx="3836307"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z</a:t>
            </a:r>
            <a:r>
              <a:rPr lang="en-GB" sz="12000" dirty="0">
                <a:solidFill>
                  <a:srgbClr val="115076"/>
                </a:solidFill>
                <a:latin typeface="Century Gothic" panose="020B0502020202020204" pitchFamily="34" charset="0"/>
                <a:cs typeface="Calibri" panose="020F0502020204030204" pitchFamily="34" charset="0"/>
              </a:rPr>
              <a:t>ona</a:t>
            </a:r>
            <a:endParaRPr lang="en-GB" sz="12000" dirty="0">
              <a:solidFill>
                <a:srgbClr val="115076"/>
              </a:solidFill>
            </a:endParaRPr>
          </a:p>
        </p:txBody>
      </p:sp>
    </p:spTree>
    <p:extLst>
      <p:ext uri="{BB962C8B-B14F-4D97-AF65-F5344CB8AC3E}">
        <p14:creationId xmlns:p14="http://schemas.microsoft.com/office/powerpoint/2010/main" val="205823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z_zon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24"/>
                                        </p:tgtEl>
                                        <p:attrNameLst>
                                          <p:attrName>style.visibility</p:attrName>
                                        </p:attrNameLst>
                                      </p:cBhvr>
                                      <p:to>
                                        <p:strVal val="visible"/>
                                      </p:to>
                                    </p:set>
                                    <p:animEffect transition="in" filter="fade">
                                      <p:cBhvr>
                                        <p:cTn id="17" dur="500"/>
                                        <p:tgtEl>
                                          <p:spTgt spid="13324"/>
                                        </p:tgtEl>
                                      </p:cBhvr>
                                    </p:animEffect>
                                  </p:childTnLst>
                                  <p:subTnLst>
                                    <p:audio>
                                      <p:cMediaNode>
                                        <p:cTn display="0" masterRel="sameClick">
                                          <p:stCondLst>
                                            <p:cond evt="begin" delay="0">
                                              <p:tn val="15"/>
                                            </p:cond>
                                          </p:stCondLst>
                                          <p:endCondLst>
                                            <p:cond evt="onStopAudio" delay="0">
                                              <p:tgtEl>
                                                <p:sldTgt/>
                                              </p:tgtEl>
                                            </p:cond>
                                          </p:endCondLst>
                                        </p:cTn>
                                        <p:tgtEl>
                                          <p:sndTgt r:embed="rId4" name="z_zo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176185" cy="879475"/>
          </a:xfrm>
        </p:spPr>
        <p:txBody>
          <a:bodyPr>
            <a:normAutofit/>
          </a:bodyPr>
          <a:lstStyle/>
          <a:p>
            <a:pPr algn="l"/>
            <a:r>
              <a:rPr lang="en-GB" sz="4000" b="1" dirty="0">
                <a:solidFill>
                  <a:prstClr val="white"/>
                </a:solidFill>
              </a:rPr>
              <a:t>Describing activities (Travel)</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064515"/>
            <a:ext cx="8455195" cy="567626"/>
          </a:xfrm>
        </p:spPr>
        <p:txBody>
          <a:bodyPr>
            <a:noAutofit/>
          </a:bodyPr>
          <a:lstStyle/>
          <a:p>
            <a:pPr lvl="0" algn="l" defTabSz="742950">
              <a:spcBef>
                <a:spcPts val="813"/>
              </a:spcBef>
            </a:pPr>
            <a:r>
              <a:rPr lang="en-GB" sz="2600" dirty="0">
                <a:solidFill>
                  <a:prstClr val="white"/>
                </a:solidFill>
              </a:rPr>
              <a:t>Present tense –</a:t>
            </a:r>
            <a:r>
              <a:rPr lang="en-GB" sz="2600" dirty="0" err="1">
                <a:solidFill>
                  <a:prstClr val="white"/>
                </a:solidFill>
              </a:rPr>
              <a:t>ar</a:t>
            </a:r>
            <a:r>
              <a:rPr lang="en-GB" sz="2600" dirty="0">
                <a:solidFill>
                  <a:prstClr val="white"/>
                </a:solidFill>
              </a:rPr>
              <a:t> verbs: 3</a:t>
            </a:r>
            <a:r>
              <a:rPr lang="en-GB" sz="2600" baseline="30000" dirty="0">
                <a:solidFill>
                  <a:prstClr val="white"/>
                </a:solidFill>
              </a:rPr>
              <a:t>rd</a:t>
            </a:r>
            <a:r>
              <a:rPr lang="en-GB" sz="2600" dirty="0">
                <a:solidFill>
                  <a:prstClr val="white"/>
                </a:solidFill>
              </a:rPr>
              <a:t> person plural (-an)</a:t>
            </a:r>
            <a:endParaRPr lang="en-US" sz="26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557016"/>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 [z] [revisited]</a:t>
            </a:r>
          </a:p>
          <a:p>
            <a:endParaRPr lang="en-US" sz="26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1 - Lesson 50</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Rachel Hawkes</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552865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76098" y="326571"/>
            <a:ext cx="45719" cy="273610"/>
          </a:xfrm>
        </p:spPr>
        <p:txBody>
          <a:bodyPr>
            <a:normAutofit/>
          </a:bodyPr>
          <a:lstStyle/>
          <a:p>
            <a:r>
              <a:rPr lang="en-GB" sz="100" b="1" dirty="0" err="1">
                <a:solidFill>
                  <a:prstClr val="white"/>
                </a:solidFill>
              </a:rPr>
              <a:t>escuchar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402610923"/>
              </p:ext>
            </p:extLst>
          </p:nvPr>
        </p:nvGraphicFramePr>
        <p:xfrm>
          <a:off x="3120623" y="1139967"/>
          <a:ext cx="5950754" cy="5142844"/>
        </p:xfrm>
        <a:graphic>
          <a:graphicData uri="http://schemas.openxmlformats.org/drawingml/2006/table">
            <a:tbl>
              <a:tblPr firstRow="1" bandRow="1"/>
              <a:tblGrid>
                <a:gridCol w="2975377">
                  <a:extLst>
                    <a:ext uri="{9D8B030D-6E8A-4147-A177-3AD203B41FA5}">
                      <a16:colId xmlns:a16="http://schemas.microsoft.com/office/drawing/2014/main" val="862796494"/>
                    </a:ext>
                  </a:extLst>
                </a:gridCol>
                <a:gridCol w="2975377">
                  <a:extLst>
                    <a:ext uri="{9D8B030D-6E8A-4147-A177-3AD203B41FA5}">
                      <a16:colId xmlns:a16="http://schemas.microsoft.com/office/drawing/2014/main" val="406463520"/>
                    </a:ext>
                  </a:extLst>
                </a:gridCol>
              </a:tblGrid>
              <a:tr h="63788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chemeClr val="accent1">
                              <a:lumMod val="50000"/>
                            </a:schemeClr>
                          </a:solidFill>
                          <a:latin typeface="Century Gothic" panose="020B0502020202020204" pitchFamily="34" charset="0"/>
                        </a:rPr>
                        <a:t>z</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pPr algn="ctr"/>
                      <a:r>
                        <a:rPr lang="en-GB" sz="2400" b="1" dirty="0">
                          <a:solidFill>
                            <a:schemeClr val="accent1">
                              <a:lumMod val="50000"/>
                            </a:schemeClr>
                          </a:solidFill>
                          <a:latin typeface="Century Gothic" panose="020B0502020202020204" pitchFamily="34" charset="0"/>
                        </a:rPr>
                        <a:t>palabras</a:t>
                      </a:r>
                    </a:p>
                  </a:txBody>
                  <a:tcPr anchor="ct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44628243"/>
                  </a:ext>
                </a:extLst>
              </a:tr>
              <a:tr h="95850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chemeClr val="accent1">
                            <a:lumMod val="50000"/>
                          </a:schemeClr>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07598778"/>
                  </a:ext>
                </a:extLst>
              </a:tr>
              <a:tr h="95850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chemeClr val="accent1">
                            <a:lumMod val="50000"/>
                          </a:schemeClr>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62903717"/>
                  </a:ext>
                </a:extLst>
              </a:tr>
              <a:tr h="95850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chemeClr val="accent1">
                            <a:lumMod val="50000"/>
                          </a:schemeClr>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43922647"/>
                  </a:ext>
                </a:extLst>
              </a:tr>
              <a:tr h="95850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p>
                      <a:endParaRPr lang="en-GB" dirty="0">
                        <a:solidFill>
                          <a:schemeClr val="accent1">
                            <a:lumMod val="50000"/>
                          </a:schemeClr>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80627764"/>
                  </a:ext>
                </a:extLst>
              </a:tr>
              <a:tr h="670952">
                <a:tc>
                  <a:txBody>
                    <a:bodyPr/>
                    <a:lstStyle/>
                    <a:p>
                      <a:endParaRPr lang="en-GB" dirty="0">
                        <a:solidFill>
                          <a:schemeClr val="accent1">
                            <a:lumMod val="50000"/>
                          </a:schemeClr>
                        </a:solidFill>
                      </a:endParaRPr>
                    </a:p>
                    <a:p>
                      <a:endParaRPr lang="en-GB" dirty="0">
                        <a:solidFill>
                          <a:schemeClr val="accent1">
                            <a:lumMod val="50000"/>
                          </a:schemeClr>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chemeClr val="accent1">
                            <a:lumMod val="50000"/>
                          </a:schemeClr>
                        </a:solidFill>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882680774"/>
                  </a:ext>
                </a:extLst>
              </a:tr>
            </a:tbl>
          </a:graphicData>
        </a:graphic>
      </p:graphicFrame>
      <p:sp>
        <p:nvSpPr>
          <p:cNvPr id="5" name="Action Button: Custom 4">
            <a:hlinkClick r:id="" action="ppaction://noaction" highlightClick="1">
              <a:snd r:embed="rId3" name="Pasa tiempo en la naturaleza.wav"/>
            </a:hlinkClick>
          </p:cNvPr>
          <p:cNvSpPr/>
          <p:nvPr/>
        </p:nvSpPr>
        <p:spPr>
          <a:xfrm>
            <a:off x="2272269" y="1878418"/>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1</a:t>
            </a:r>
          </a:p>
        </p:txBody>
      </p:sp>
      <p:sp>
        <p:nvSpPr>
          <p:cNvPr id="9" name="TextBox 8"/>
          <p:cNvSpPr txBox="1"/>
          <p:nvPr/>
        </p:nvSpPr>
        <p:spPr>
          <a:xfrm>
            <a:off x="271701" y="231061"/>
            <a:ext cx="9895881" cy="830997"/>
          </a:xfrm>
          <a:prstGeom prst="rect">
            <a:avLst/>
          </a:prstGeom>
          <a:noFill/>
        </p:spPr>
        <p:txBody>
          <a:bodyPr wrap="square" rtlCol="0">
            <a:spAutoFit/>
          </a:bodyPr>
          <a:lstStyle/>
          <a:p>
            <a:r>
              <a:rPr lang="en-GB" sz="2400" dirty="0">
                <a:solidFill>
                  <a:schemeClr val="accent1">
                    <a:lumMod val="50000"/>
                  </a:schemeClr>
                </a:solidFill>
              </a:rPr>
              <a:t>How many times in each sentence do you hear the sound ‘z’?  Tally each time.  Write the words in Spanish if you can</a:t>
            </a:r>
            <a:r>
              <a:rPr lang="en-GB" dirty="0">
                <a:solidFill>
                  <a:schemeClr val="accent1">
                    <a:lumMod val="50000"/>
                  </a:schemeClr>
                </a:solidFill>
              </a:rPr>
              <a:t>.</a:t>
            </a:r>
          </a:p>
        </p:txBody>
      </p:sp>
      <p:cxnSp>
        <p:nvCxnSpPr>
          <p:cNvPr id="11" name="Straight Connector 10"/>
          <p:cNvCxnSpPr/>
          <p:nvPr/>
        </p:nvCxnSpPr>
        <p:spPr>
          <a:xfrm>
            <a:off x="4494516" y="2054942"/>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08148" y="1970867"/>
            <a:ext cx="2209254" cy="461665"/>
          </a:xfrm>
          <a:prstGeom prst="rect">
            <a:avLst/>
          </a:prstGeom>
          <a:noFill/>
        </p:spPr>
        <p:txBody>
          <a:bodyPr wrap="square" rtlCol="0">
            <a:spAutoFit/>
          </a:bodyPr>
          <a:lstStyle/>
          <a:p>
            <a:pPr algn="ctr"/>
            <a:r>
              <a:rPr lang="en-GB" sz="2400" dirty="0" err="1">
                <a:solidFill>
                  <a:schemeClr val="accent1">
                    <a:lumMod val="50000"/>
                  </a:schemeClr>
                </a:solidFill>
              </a:rPr>
              <a:t>naturaleza</a:t>
            </a:r>
            <a:endParaRPr lang="en-GB" sz="2400" dirty="0">
              <a:solidFill>
                <a:schemeClr val="accent1">
                  <a:lumMod val="50000"/>
                </a:schemeClr>
              </a:solidFill>
            </a:endParaRPr>
          </a:p>
        </p:txBody>
      </p:sp>
      <p:cxnSp>
        <p:nvCxnSpPr>
          <p:cNvPr id="18" name="Straight Connector 17"/>
          <p:cNvCxnSpPr/>
          <p:nvPr/>
        </p:nvCxnSpPr>
        <p:spPr>
          <a:xfrm>
            <a:off x="4420286" y="2998912"/>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49075" y="2998912"/>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447572" y="3927820"/>
            <a:ext cx="2209254" cy="461665"/>
          </a:xfrm>
          <a:prstGeom prst="rect">
            <a:avLst/>
          </a:prstGeom>
          <a:noFill/>
        </p:spPr>
        <p:txBody>
          <a:bodyPr wrap="square" rtlCol="0">
            <a:spAutoFit/>
          </a:bodyP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24" name="TextBox 23"/>
          <p:cNvSpPr txBox="1"/>
          <p:nvPr/>
        </p:nvSpPr>
        <p:spPr>
          <a:xfrm>
            <a:off x="6455931" y="4222180"/>
            <a:ext cx="2209254" cy="461665"/>
          </a:xfrm>
          <a:prstGeom prst="rect">
            <a:avLst/>
          </a:prstGeom>
          <a:noFill/>
        </p:spPr>
        <p:txBody>
          <a:bodyPr wrap="square" rtlCol="0">
            <a:spAutoFit/>
          </a:bodyPr>
          <a:lstStyle/>
          <a:p>
            <a:pPr algn="ctr"/>
            <a:r>
              <a:rPr lang="en-GB" sz="2400" dirty="0" err="1">
                <a:solidFill>
                  <a:schemeClr val="accent1">
                    <a:lumMod val="50000"/>
                  </a:schemeClr>
                </a:solidFill>
              </a:rPr>
              <a:t>izquierda</a:t>
            </a:r>
            <a:endParaRPr lang="en-GB" sz="2400" dirty="0">
              <a:solidFill>
                <a:schemeClr val="accent1">
                  <a:lumMod val="50000"/>
                </a:schemeClr>
              </a:solidFill>
            </a:endParaRPr>
          </a:p>
        </p:txBody>
      </p:sp>
      <p:cxnSp>
        <p:nvCxnSpPr>
          <p:cNvPr id="28" name="Straight Connector 27"/>
          <p:cNvCxnSpPr/>
          <p:nvPr/>
        </p:nvCxnSpPr>
        <p:spPr>
          <a:xfrm>
            <a:off x="4394528" y="3952252"/>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08113" y="3958252"/>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385867" y="2752654"/>
            <a:ext cx="2209254" cy="461665"/>
          </a:xfrm>
          <a:prstGeom prst="rect">
            <a:avLst/>
          </a:prstGeom>
          <a:noFill/>
        </p:spPr>
        <p:txBody>
          <a:bodyPr wrap="square" rtlCol="0">
            <a:spAutoFit/>
          </a:bodyPr>
          <a:lstStyle/>
          <a:p>
            <a:pPr algn="ctr"/>
            <a:r>
              <a:rPr lang="en-GB" sz="2400" dirty="0">
                <a:solidFill>
                  <a:schemeClr val="accent1">
                    <a:lumMod val="50000"/>
                  </a:schemeClr>
                </a:solidFill>
              </a:rPr>
              <a:t>zona</a:t>
            </a:r>
          </a:p>
        </p:txBody>
      </p:sp>
      <p:sp>
        <p:nvSpPr>
          <p:cNvPr id="31" name="TextBox 30"/>
          <p:cNvSpPr txBox="1"/>
          <p:nvPr/>
        </p:nvSpPr>
        <p:spPr>
          <a:xfrm>
            <a:off x="6385072" y="3155814"/>
            <a:ext cx="2209254" cy="461665"/>
          </a:xfrm>
          <a:prstGeom prst="rect">
            <a:avLst/>
          </a:prstGeom>
          <a:noFill/>
        </p:spPr>
        <p:txBody>
          <a:bodyPr wrap="square" rtlCol="0">
            <a:spAutoFit/>
          </a:bodyPr>
          <a:lstStyle/>
          <a:p>
            <a:pPr algn="ctr"/>
            <a:r>
              <a:rPr lang="en-GB" sz="2400" dirty="0">
                <a:solidFill>
                  <a:schemeClr val="accent1">
                    <a:lumMod val="50000"/>
                  </a:schemeClr>
                </a:solidFill>
              </a:rPr>
              <a:t>plaza</a:t>
            </a:r>
          </a:p>
        </p:txBody>
      </p:sp>
      <p:cxnSp>
        <p:nvCxnSpPr>
          <p:cNvPr id="36" name="Straight Connector 35"/>
          <p:cNvCxnSpPr/>
          <p:nvPr/>
        </p:nvCxnSpPr>
        <p:spPr>
          <a:xfrm>
            <a:off x="4430121" y="4861831"/>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560557" y="4861831"/>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527248" y="4699826"/>
            <a:ext cx="2209254" cy="461665"/>
          </a:xfrm>
          <a:prstGeom prst="rect">
            <a:avLst/>
          </a:prstGeom>
          <a:noFill/>
        </p:spPr>
        <p:txBody>
          <a:bodyPr wrap="square" rtlCol="0">
            <a:spAutoFit/>
          </a:bodyPr>
          <a:lstStyle/>
          <a:p>
            <a:pPr algn="ctr"/>
            <a:r>
              <a:rPr lang="en-GB" sz="2400" dirty="0">
                <a:solidFill>
                  <a:schemeClr val="accent1">
                    <a:lumMod val="50000"/>
                  </a:schemeClr>
                </a:solidFill>
              </a:rPr>
              <a:t>Zara</a:t>
            </a:r>
          </a:p>
        </p:txBody>
      </p:sp>
      <p:sp>
        <p:nvSpPr>
          <p:cNvPr id="39" name="TextBox 38"/>
          <p:cNvSpPr txBox="1"/>
          <p:nvPr/>
        </p:nvSpPr>
        <p:spPr>
          <a:xfrm>
            <a:off x="6527946" y="5030432"/>
            <a:ext cx="2209254" cy="461665"/>
          </a:xfrm>
          <a:prstGeom prst="rect">
            <a:avLst/>
          </a:prstGeom>
          <a:noFill/>
        </p:spPr>
        <p:txBody>
          <a:bodyPr wrap="square" rtlCol="0">
            <a:spAutoFit/>
          </a:bodyPr>
          <a:lstStyle/>
          <a:p>
            <a:pPr algn="ctr"/>
            <a:r>
              <a:rPr lang="en-GB" sz="2400" dirty="0" err="1">
                <a:solidFill>
                  <a:schemeClr val="accent1">
                    <a:lumMod val="50000"/>
                  </a:schemeClr>
                </a:solidFill>
              </a:rPr>
              <a:t>diez</a:t>
            </a:r>
            <a:endParaRPr lang="en-GB" sz="2400" dirty="0">
              <a:solidFill>
                <a:schemeClr val="accent1">
                  <a:lumMod val="50000"/>
                </a:schemeClr>
              </a:solidFill>
            </a:endParaRPr>
          </a:p>
        </p:txBody>
      </p:sp>
      <p:cxnSp>
        <p:nvCxnSpPr>
          <p:cNvPr id="44" name="Straight Connector 43"/>
          <p:cNvCxnSpPr/>
          <p:nvPr/>
        </p:nvCxnSpPr>
        <p:spPr>
          <a:xfrm>
            <a:off x="4430121" y="5753481"/>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561275" y="5753481"/>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530043" y="5536839"/>
            <a:ext cx="2209254" cy="461665"/>
          </a:xfrm>
          <a:prstGeom prst="rect">
            <a:avLst/>
          </a:prstGeom>
          <a:noFill/>
        </p:spPr>
        <p:txBody>
          <a:bodyPr wrap="square" rtlCol="0">
            <a:spAutoFit/>
          </a:bodyPr>
          <a:lstStyle/>
          <a:p>
            <a:pPr algn="ctr"/>
            <a:r>
              <a:rPr lang="en-GB" sz="2400" dirty="0">
                <a:solidFill>
                  <a:schemeClr val="accent1">
                    <a:lumMod val="50000"/>
                  </a:schemeClr>
                </a:solidFill>
              </a:rPr>
              <a:t>cabeza</a:t>
            </a:r>
          </a:p>
        </p:txBody>
      </p:sp>
      <p:sp>
        <p:nvSpPr>
          <p:cNvPr id="50" name="TextBox 49"/>
          <p:cNvSpPr txBox="1"/>
          <p:nvPr/>
        </p:nvSpPr>
        <p:spPr>
          <a:xfrm>
            <a:off x="6527248" y="5869969"/>
            <a:ext cx="2209254" cy="461665"/>
          </a:xfrm>
          <a:prstGeom prst="rect">
            <a:avLst/>
          </a:prstGeom>
          <a:noFill/>
        </p:spPr>
        <p:txBody>
          <a:bodyPr wrap="square" rtlCol="0">
            <a:spAutoFit/>
          </a:bodyPr>
          <a:lstStyle/>
          <a:p>
            <a:pPr algn="ctr"/>
            <a:r>
              <a:rPr lang="en-GB" sz="2400" dirty="0" err="1">
                <a:solidFill>
                  <a:schemeClr val="accent1">
                    <a:lumMod val="50000"/>
                  </a:schemeClr>
                </a:solidFill>
              </a:rPr>
              <a:t>azul</a:t>
            </a:r>
            <a:endParaRPr lang="en-GB" sz="2400" dirty="0">
              <a:solidFill>
                <a:schemeClr val="accent1">
                  <a:lumMod val="50000"/>
                </a:schemeClr>
              </a:solidFill>
            </a:endParaRPr>
          </a:p>
        </p:txBody>
      </p:sp>
      <p:sp>
        <p:nvSpPr>
          <p:cNvPr id="54" name="Action Button: Custom 53">
            <a:hlinkClick r:id="" action="ppaction://noaction" highlightClick="1">
              <a:snd r:embed="rId4" name="en la zona hay una plaza.wav"/>
            </a:hlinkClick>
          </p:cNvPr>
          <p:cNvSpPr/>
          <p:nvPr/>
        </p:nvSpPr>
        <p:spPr>
          <a:xfrm>
            <a:off x="2272269" y="2792794"/>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rPr>
              <a:t>2</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5" name="Action Button: Custom 54">
            <a:hlinkClick r:id="" action="ppaction://noaction" highlightClick="1">
              <a:snd r:embed="rId5" name="organizan los zapatos a la izquierda.wav"/>
            </a:hlinkClick>
          </p:cNvPr>
          <p:cNvSpPr/>
          <p:nvPr/>
        </p:nvSpPr>
        <p:spPr>
          <a:xfrm>
            <a:off x="2280980" y="3707170"/>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rPr>
              <a:t>3</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6" name="Action Button: Custom 55">
            <a:hlinkClick r:id="" action="ppaction://noaction" highlightClick="1">
              <a:snd r:embed="rId6" name="Zara compra diez camisas.wav"/>
            </a:hlinkClick>
          </p:cNvPr>
          <p:cNvSpPr/>
          <p:nvPr/>
        </p:nvSpPr>
        <p:spPr>
          <a:xfrm>
            <a:off x="2280152" y="4672300"/>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rPr>
              <a:t>4</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7" name="Action Button: Custom 56">
            <a:hlinkClick r:id="" action="ppaction://noaction" highlightClick="1">
              <a:snd r:embed="rId7" name="la cabeza del pa%CC%81jaro es azul.wav"/>
            </a:hlinkClick>
          </p:cNvPr>
          <p:cNvSpPr/>
          <p:nvPr/>
        </p:nvSpPr>
        <p:spPr>
          <a:xfrm>
            <a:off x="2280152" y="5624323"/>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5</a:t>
            </a:r>
          </a:p>
        </p:txBody>
      </p:sp>
      <p:sp>
        <p:nvSpPr>
          <p:cNvPr id="58" name="TextBox 14">
            <a:extLst>
              <a:ext uri="{FF2B5EF4-FFF2-40B4-BE49-F238E27FC236}">
                <a16:creationId xmlns:a16="http://schemas.microsoft.com/office/drawing/2014/main" id="{ACA5632C-6C43-A04C-ABE1-9661F206C556}"/>
              </a:ext>
            </a:extLst>
          </p:cNvPr>
          <p:cNvSpPr txBox="1"/>
          <p:nvPr/>
        </p:nvSpPr>
        <p:spPr>
          <a:xfrm>
            <a:off x="6464289" y="3617479"/>
            <a:ext cx="2209254" cy="461665"/>
          </a:xfrm>
          <a:prstGeom prst="rect">
            <a:avLst/>
          </a:prstGeom>
          <a:noFill/>
        </p:spPr>
        <p:txBody>
          <a:bodyPr wrap="square" rtlCol="0">
            <a:spAutoFit/>
          </a:bodyPr>
          <a:lstStyle/>
          <a:p>
            <a:pPr algn="ctr"/>
            <a:r>
              <a:rPr lang="en-GB" sz="2400" dirty="0" err="1">
                <a:solidFill>
                  <a:schemeClr val="accent1">
                    <a:lumMod val="50000"/>
                  </a:schemeClr>
                </a:solidFill>
              </a:rPr>
              <a:t>organizan</a:t>
            </a:r>
            <a:endParaRPr lang="en-GB" sz="2400" dirty="0">
              <a:solidFill>
                <a:schemeClr val="accent1">
                  <a:lumMod val="50000"/>
                </a:schemeClr>
              </a:solidFill>
            </a:endParaRPr>
          </a:p>
        </p:txBody>
      </p:sp>
      <p:cxnSp>
        <p:nvCxnSpPr>
          <p:cNvPr id="59" name="Straight Connector 18">
            <a:extLst>
              <a:ext uri="{FF2B5EF4-FFF2-40B4-BE49-F238E27FC236}">
                <a16:creationId xmlns:a16="http://schemas.microsoft.com/office/drawing/2014/main" id="{906C4F26-9326-744F-94FD-4A387EEC0A74}"/>
              </a:ext>
            </a:extLst>
          </p:cNvPr>
          <p:cNvCxnSpPr/>
          <p:nvPr/>
        </p:nvCxnSpPr>
        <p:spPr>
          <a:xfrm>
            <a:off x="4624233" y="3958252"/>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Llamada rectangular redondeada 6">
            <a:extLst>
              <a:ext uri="{FF2B5EF4-FFF2-40B4-BE49-F238E27FC236}">
                <a16:creationId xmlns:a16="http://schemas.microsoft.com/office/drawing/2014/main" id="{26B91734-0403-134E-A0B3-ECB5455325C4}"/>
              </a:ext>
            </a:extLst>
          </p:cNvPr>
          <p:cNvSpPr/>
          <p:nvPr/>
        </p:nvSpPr>
        <p:spPr>
          <a:xfrm>
            <a:off x="9603079" y="2095764"/>
            <a:ext cx="2204227" cy="2024202"/>
          </a:xfrm>
          <a:prstGeom prst="wedgeRoundRectCallout">
            <a:avLst>
              <a:gd name="adj1" fmla="val 58820"/>
              <a:gd name="adj2" fmla="val -89303"/>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bg1"/>
                </a:solidFill>
              </a:rPr>
              <a:t>La persona, ¿está en España o en Latinoamérica / Canarias?</a:t>
            </a:r>
          </a:p>
        </p:txBody>
      </p:sp>
      <p:sp>
        <p:nvSpPr>
          <p:cNvPr id="32"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5138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4" grpId="0"/>
      <p:bldP spid="30" grpId="0"/>
      <p:bldP spid="31" grpId="0"/>
      <p:bldP spid="38" grpId="0"/>
      <p:bldP spid="39" grpId="0"/>
      <p:bldP spid="49" grpId="0"/>
      <p:bldP spid="50" grpId="0"/>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6" name="TextBox 15"/>
          <p:cNvSpPr txBox="1"/>
          <p:nvPr/>
        </p:nvSpPr>
        <p:spPr>
          <a:xfrm rot="873763">
            <a:off x="2735792" y="967546"/>
            <a:ext cx="357425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sp>
        <p:nvSpPr>
          <p:cNvPr id="17" name="TextBox 16"/>
          <p:cNvSpPr txBox="1"/>
          <p:nvPr/>
        </p:nvSpPr>
        <p:spPr>
          <a:xfrm rot="21173064">
            <a:off x="8598264" y="1443577"/>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1073072" y="2199007"/>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5534003" y="526636"/>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21288526">
            <a:off x="502520" y="3547735"/>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sp>
        <p:nvSpPr>
          <p:cNvPr id="24" name="Oval 23"/>
          <p:cNvSpPr/>
          <p:nvPr/>
        </p:nvSpPr>
        <p:spPr>
          <a:xfrm>
            <a:off x="8560976" y="2682773"/>
            <a:ext cx="3300266" cy="1404880"/>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735FAF9-3582-44E2-8A5F-DB6A0D2AD0C4}"/>
              </a:ext>
            </a:extLst>
          </p:cNvPr>
          <p:cNvSpPr txBox="1"/>
          <p:nvPr/>
        </p:nvSpPr>
        <p:spPr>
          <a:xfrm rot="399586">
            <a:off x="8351674" y="4502769"/>
            <a:ext cx="3476680"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933296" y="3143659"/>
            <a:ext cx="2027143" cy="646331"/>
          </a:xfrm>
          <a:prstGeom prst="rect">
            <a:avLst/>
          </a:prstGeom>
          <a:noFill/>
        </p:spPr>
        <p:txBody>
          <a:bodyPr wrap="square" rtlCol="0">
            <a:spAutoFit/>
          </a:bodyPr>
          <a:lstStyle/>
          <a:p>
            <a:pPr algn="ctr"/>
            <a:r>
              <a:rPr lang="en-GB" sz="4000" b="1" dirty="0">
                <a:solidFill>
                  <a:srgbClr val="E25B00"/>
                </a:solidFill>
                <a:latin typeface="Century Gothic" panose="020B0502020202020204" pitchFamily="34" charset="0"/>
                <a:cs typeface="Calibri" panose="020F0502020204030204" pitchFamily="34" charset="0"/>
              </a:rPr>
              <a:t>during</a:t>
            </a:r>
          </a:p>
        </p:txBody>
      </p:sp>
      <p:sp>
        <p:nvSpPr>
          <p:cNvPr id="15" name="TextBox 16">
            <a:extLst>
              <a:ext uri="{FF2B5EF4-FFF2-40B4-BE49-F238E27FC236}">
                <a16:creationId xmlns:a16="http://schemas.microsoft.com/office/drawing/2014/main" id="{0739FE0F-F6A5-9340-919B-67094B078928}"/>
              </a:ext>
            </a:extLst>
          </p:cNvPr>
          <p:cNvSpPr txBox="1"/>
          <p:nvPr/>
        </p:nvSpPr>
        <p:spPr>
          <a:xfrm rot="21173064">
            <a:off x="8244850" y="239972"/>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20" name="TextBox 16">
            <a:extLst>
              <a:ext uri="{FF2B5EF4-FFF2-40B4-BE49-F238E27FC236}">
                <a16:creationId xmlns:a16="http://schemas.microsoft.com/office/drawing/2014/main" id="{1139AF85-0DAD-9E46-8C05-6A457F7CF5AB}"/>
              </a:ext>
            </a:extLst>
          </p:cNvPr>
          <p:cNvSpPr txBox="1"/>
          <p:nvPr/>
        </p:nvSpPr>
        <p:spPr>
          <a:xfrm rot="21173064">
            <a:off x="9761168" y="4976141"/>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188521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20949250">
            <a:off x="9140315" y="1639523"/>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9551317" y="2962441"/>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6" name="TextBox 15"/>
          <p:cNvSpPr txBox="1"/>
          <p:nvPr/>
        </p:nvSpPr>
        <p:spPr>
          <a:xfrm rot="873763">
            <a:off x="357287" y="5338245"/>
            <a:ext cx="357425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sp>
        <p:nvSpPr>
          <p:cNvPr id="17" name="TextBox 16"/>
          <p:cNvSpPr txBox="1"/>
          <p:nvPr/>
        </p:nvSpPr>
        <p:spPr>
          <a:xfrm rot="21173064">
            <a:off x="649261" y="2346587"/>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1198816" y="3661618"/>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3766533" y="1469685"/>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399586">
            <a:off x="4560905" y="5058706"/>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5785293" y="672958"/>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8860270" y="4576641"/>
            <a:ext cx="260344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sp>
        <p:nvSpPr>
          <p:cNvPr id="24" name="Oval 23"/>
          <p:cNvSpPr/>
          <p:nvPr/>
        </p:nvSpPr>
        <p:spPr>
          <a:xfrm rot="489650">
            <a:off x="4550571" y="4774050"/>
            <a:ext cx="3652889" cy="1404880"/>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735FAF9-3582-44E2-8A5F-DB6A0D2AD0C4}"/>
              </a:ext>
            </a:extLst>
          </p:cNvPr>
          <p:cNvSpPr txBox="1"/>
          <p:nvPr/>
        </p:nvSpPr>
        <p:spPr>
          <a:xfrm rot="399586">
            <a:off x="1459151" y="1453524"/>
            <a:ext cx="3476680"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746557" y="3137421"/>
            <a:ext cx="2397238" cy="646331"/>
          </a:xfrm>
          <a:prstGeom prst="rect">
            <a:avLst/>
          </a:prstGeom>
          <a:noFill/>
        </p:spPr>
        <p:txBody>
          <a:bodyPr wrap="square" rtlCol="0">
            <a:spAutoFit/>
          </a:bodyPr>
          <a:lstStyle/>
          <a:p>
            <a:pPr algn="ctr"/>
            <a:r>
              <a:rPr lang="en-GB" sz="4000" b="1" dirty="0">
                <a:solidFill>
                  <a:srgbClr val="E25B00"/>
                </a:solidFill>
                <a:latin typeface="Century Gothic" panose="020B0502020202020204" pitchFamily="34" charset="0"/>
                <a:cs typeface="Calibri" panose="020F0502020204030204" pitchFamily="34" charset="0"/>
              </a:rPr>
              <a:t>holidays</a:t>
            </a:r>
          </a:p>
        </p:txBody>
      </p:sp>
      <p:sp>
        <p:nvSpPr>
          <p:cNvPr id="15" name="TextBox 16">
            <a:extLst>
              <a:ext uri="{FF2B5EF4-FFF2-40B4-BE49-F238E27FC236}">
                <a16:creationId xmlns:a16="http://schemas.microsoft.com/office/drawing/2014/main" id="{AF332D49-B829-7242-A14A-FF97EC29DF07}"/>
              </a:ext>
            </a:extLst>
          </p:cNvPr>
          <p:cNvSpPr txBox="1"/>
          <p:nvPr/>
        </p:nvSpPr>
        <p:spPr>
          <a:xfrm rot="21173064">
            <a:off x="239445" y="239971"/>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20" name="TextBox 16">
            <a:extLst>
              <a:ext uri="{FF2B5EF4-FFF2-40B4-BE49-F238E27FC236}">
                <a16:creationId xmlns:a16="http://schemas.microsoft.com/office/drawing/2014/main" id="{7DF56250-346D-EB41-B8EF-6E3164EB31DA}"/>
              </a:ext>
            </a:extLst>
          </p:cNvPr>
          <p:cNvSpPr txBox="1"/>
          <p:nvPr/>
        </p:nvSpPr>
        <p:spPr>
          <a:xfrm rot="1063460">
            <a:off x="9431557" y="490813"/>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76540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20949250">
            <a:off x="1369700" y="84513"/>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1817204" y="5379656"/>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7" name="TextBox 16"/>
          <p:cNvSpPr txBox="1"/>
          <p:nvPr/>
        </p:nvSpPr>
        <p:spPr>
          <a:xfrm rot="21173064">
            <a:off x="874586" y="4269542"/>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9439634" y="5167420"/>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6504221" y="435444"/>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21329996">
            <a:off x="5049816" y="5115282"/>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9002522" y="1852596"/>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9027417" y="3624480"/>
            <a:ext cx="260344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735FAF9-3582-44E2-8A5F-DB6A0D2AD0C4}"/>
              </a:ext>
            </a:extLst>
          </p:cNvPr>
          <p:cNvSpPr txBox="1"/>
          <p:nvPr/>
        </p:nvSpPr>
        <p:spPr>
          <a:xfrm rot="399586">
            <a:off x="5144783" y="1634039"/>
            <a:ext cx="3476680"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522299" y="2892964"/>
            <a:ext cx="2849138" cy="1200329"/>
          </a:xfrm>
          <a:prstGeom prst="rect">
            <a:avLst/>
          </a:prstGeom>
          <a:noFill/>
        </p:spPr>
        <p:txBody>
          <a:bodyPr wrap="square" rtlCol="0">
            <a:spAutoFit/>
          </a:bodyPr>
          <a:lstStyle/>
          <a:p>
            <a:pPr algn="ctr"/>
            <a:r>
              <a:rPr lang="en-GB" sz="4000" b="1" dirty="0">
                <a:solidFill>
                  <a:srgbClr val="E25B00"/>
                </a:solidFill>
                <a:cs typeface="Calibri" panose="020F0502020204030204" pitchFamily="34" charset="0"/>
              </a:rPr>
              <a:t>to travel, travelling</a:t>
            </a:r>
          </a:p>
        </p:txBody>
      </p:sp>
      <p:sp>
        <p:nvSpPr>
          <p:cNvPr id="20" name="TextBox 22">
            <a:extLst>
              <a:ext uri="{FF2B5EF4-FFF2-40B4-BE49-F238E27FC236}">
                <a16:creationId xmlns:a16="http://schemas.microsoft.com/office/drawing/2014/main" id="{48FF121B-90A9-7B48-A8C7-5ACCEAACAEE0}"/>
              </a:ext>
            </a:extLst>
          </p:cNvPr>
          <p:cNvSpPr txBox="1"/>
          <p:nvPr/>
        </p:nvSpPr>
        <p:spPr>
          <a:xfrm rot="399586">
            <a:off x="553915" y="1778684"/>
            <a:ext cx="313201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sp>
        <p:nvSpPr>
          <p:cNvPr id="24" name="Oval 23">
            <a:extLst>
              <a:ext uri="{FF2B5EF4-FFF2-40B4-BE49-F238E27FC236}">
                <a16:creationId xmlns:a16="http://schemas.microsoft.com/office/drawing/2014/main" id="{80B29762-96C7-1343-8215-D511A7A9F9EC}"/>
              </a:ext>
            </a:extLst>
          </p:cNvPr>
          <p:cNvSpPr/>
          <p:nvPr/>
        </p:nvSpPr>
        <p:spPr>
          <a:xfrm rot="21016095">
            <a:off x="1016206" y="176153"/>
            <a:ext cx="2629228" cy="1080205"/>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5" name="TextBox 16">
            <a:extLst>
              <a:ext uri="{FF2B5EF4-FFF2-40B4-BE49-F238E27FC236}">
                <a16:creationId xmlns:a16="http://schemas.microsoft.com/office/drawing/2014/main" id="{48CFD24A-5F19-D24B-ACA8-BB3A5EB0E26C}"/>
              </a:ext>
            </a:extLst>
          </p:cNvPr>
          <p:cNvSpPr txBox="1"/>
          <p:nvPr/>
        </p:nvSpPr>
        <p:spPr>
          <a:xfrm rot="21173064">
            <a:off x="259597" y="3032912"/>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16" name="TextBox 16">
            <a:extLst>
              <a:ext uri="{FF2B5EF4-FFF2-40B4-BE49-F238E27FC236}">
                <a16:creationId xmlns:a16="http://schemas.microsoft.com/office/drawing/2014/main" id="{65EAE195-1D5E-3D49-8A44-831816B221A9}"/>
              </a:ext>
            </a:extLst>
          </p:cNvPr>
          <p:cNvSpPr txBox="1"/>
          <p:nvPr/>
        </p:nvSpPr>
        <p:spPr>
          <a:xfrm rot="21173064">
            <a:off x="9431557" y="490813"/>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205199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20949250">
            <a:off x="7502549" y="153402"/>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8824329" y="3733695"/>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7" name="TextBox 16"/>
          <p:cNvSpPr txBox="1"/>
          <p:nvPr/>
        </p:nvSpPr>
        <p:spPr>
          <a:xfrm rot="21173064">
            <a:off x="1875655" y="1659139"/>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8706711" y="5071179"/>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9271896" y="2604448"/>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399586">
            <a:off x="417286" y="3567550"/>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875806" y="4920471"/>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4944604" y="5076398"/>
            <a:ext cx="260344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735FAF9-3582-44E2-8A5F-DB6A0D2AD0C4}"/>
              </a:ext>
            </a:extLst>
          </p:cNvPr>
          <p:cNvSpPr txBox="1"/>
          <p:nvPr/>
        </p:nvSpPr>
        <p:spPr>
          <a:xfrm rot="399586">
            <a:off x="1399203" y="588660"/>
            <a:ext cx="3476680"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509420" y="3118447"/>
            <a:ext cx="2849138" cy="646331"/>
          </a:xfrm>
          <a:prstGeom prst="rect">
            <a:avLst/>
          </a:prstGeom>
          <a:noFill/>
        </p:spPr>
        <p:txBody>
          <a:bodyPr wrap="square" rtlCol="0">
            <a:spAutoFit/>
          </a:bodyPr>
          <a:lstStyle/>
          <a:p>
            <a:pPr algn="ctr"/>
            <a:r>
              <a:rPr lang="en-GB" sz="4000" b="1" dirty="0">
                <a:solidFill>
                  <a:srgbClr val="E25B00"/>
                </a:solidFill>
                <a:cs typeface="Calibri" panose="020F0502020204030204" pitchFamily="34" charset="0"/>
              </a:rPr>
              <a:t>mountain</a:t>
            </a:r>
          </a:p>
        </p:txBody>
      </p:sp>
      <p:sp>
        <p:nvSpPr>
          <p:cNvPr id="20" name="TextBox 22">
            <a:extLst>
              <a:ext uri="{FF2B5EF4-FFF2-40B4-BE49-F238E27FC236}">
                <a16:creationId xmlns:a16="http://schemas.microsoft.com/office/drawing/2014/main" id="{48FF121B-90A9-7B48-A8C7-5ACCEAACAEE0}"/>
              </a:ext>
            </a:extLst>
          </p:cNvPr>
          <p:cNvSpPr txBox="1"/>
          <p:nvPr/>
        </p:nvSpPr>
        <p:spPr>
          <a:xfrm rot="399586">
            <a:off x="4495732" y="969427"/>
            <a:ext cx="313201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sp>
        <p:nvSpPr>
          <p:cNvPr id="24" name="Oval 23">
            <a:extLst>
              <a:ext uri="{FF2B5EF4-FFF2-40B4-BE49-F238E27FC236}">
                <a16:creationId xmlns:a16="http://schemas.microsoft.com/office/drawing/2014/main" id="{80B29762-96C7-1343-8215-D511A7A9F9EC}"/>
              </a:ext>
            </a:extLst>
          </p:cNvPr>
          <p:cNvSpPr/>
          <p:nvPr/>
        </p:nvSpPr>
        <p:spPr>
          <a:xfrm rot="349448">
            <a:off x="4342743" y="784723"/>
            <a:ext cx="3004814" cy="1114969"/>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5" name="TextBox 16">
            <a:extLst>
              <a:ext uri="{FF2B5EF4-FFF2-40B4-BE49-F238E27FC236}">
                <a16:creationId xmlns:a16="http://schemas.microsoft.com/office/drawing/2014/main" id="{DF78317F-BF68-9D40-B5EB-2C0914312A22}"/>
              </a:ext>
            </a:extLst>
          </p:cNvPr>
          <p:cNvSpPr txBox="1"/>
          <p:nvPr/>
        </p:nvSpPr>
        <p:spPr>
          <a:xfrm rot="21173064">
            <a:off x="8316769" y="1438422"/>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16" name="TextBox 16">
            <a:extLst>
              <a:ext uri="{FF2B5EF4-FFF2-40B4-BE49-F238E27FC236}">
                <a16:creationId xmlns:a16="http://schemas.microsoft.com/office/drawing/2014/main" id="{B4167958-86F8-7849-87BA-C8A4EDF10BF5}"/>
              </a:ext>
            </a:extLst>
          </p:cNvPr>
          <p:cNvSpPr txBox="1"/>
          <p:nvPr/>
        </p:nvSpPr>
        <p:spPr>
          <a:xfrm rot="21173064">
            <a:off x="292521" y="2498905"/>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94411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20949250">
            <a:off x="8002692" y="3397247"/>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8722704" y="446782"/>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6" name="TextBox 15"/>
          <p:cNvSpPr txBox="1"/>
          <p:nvPr/>
        </p:nvSpPr>
        <p:spPr>
          <a:xfrm rot="873763">
            <a:off x="8955997" y="2288794"/>
            <a:ext cx="357425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sp>
        <p:nvSpPr>
          <p:cNvPr id="17" name="TextBox 16"/>
          <p:cNvSpPr txBox="1"/>
          <p:nvPr/>
        </p:nvSpPr>
        <p:spPr>
          <a:xfrm rot="21173064">
            <a:off x="966551" y="5112978"/>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4859615" y="663686"/>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935188" y="2228158"/>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20638721">
            <a:off x="4011788" y="4682773"/>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552857" y="3719756"/>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381583" y="583748"/>
            <a:ext cx="310577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735FAF9-3582-44E2-8A5F-DB6A0D2AD0C4}"/>
              </a:ext>
            </a:extLst>
          </p:cNvPr>
          <p:cNvSpPr txBox="1"/>
          <p:nvPr/>
        </p:nvSpPr>
        <p:spPr>
          <a:xfrm rot="399586">
            <a:off x="10076541" y="4208584"/>
            <a:ext cx="3476680"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836967" y="3143659"/>
            <a:ext cx="2245054" cy="646331"/>
          </a:xfrm>
          <a:prstGeom prst="rect">
            <a:avLst/>
          </a:prstGeom>
          <a:noFill/>
        </p:spPr>
        <p:txBody>
          <a:bodyPr wrap="square" rtlCol="0">
            <a:spAutoFit/>
          </a:bodyPr>
          <a:lstStyle/>
          <a:p>
            <a:pPr algn="ctr"/>
            <a:r>
              <a:rPr lang="en-GB" sz="4000" b="1" dirty="0">
                <a:solidFill>
                  <a:srgbClr val="E25B00"/>
                </a:solidFill>
                <a:cs typeface="Calibri" panose="020F0502020204030204" pitchFamily="34" charset="0"/>
              </a:rPr>
              <a:t>July</a:t>
            </a:r>
          </a:p>
        </p:txBody>
      </p:sp>
      <p:sp>
        <p:nvSpPr>
          <p:cNvPr id="15" name="Oval 23">
            <a:extLst>
              <a:ext uri="{FF2B5EF4-FFF2-40B4-BE49-F238E27FC236}">
                <a16:creationId xmlns:a16="http://schemas.microsoft.com/office/drawing/2014/main" id="{7DFA8B10-036B-1E4E-99A7-52C1C0463819}"/>
              </a:ext>
            </a:extLst>
          </p:cNvPr>
          <p:cNvSpPr/>
          <p:nvPr/>
        </p:nvSpPr>
        <p:spPr>
          <a:xfrm rot="489650">
            <a:off x="9394169" y="3974182"/>
            <a:ext cx="2629228" cy="1080205"/>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0" name="TextBox 16">
            <a:extLst>
              <a:ext uri="{FF2B5EF4-FFF2-40B4-BE49-F238E27FC236}">
                <a16:creationId xmlns:a16="http://schemas.microsoft.com/office/drawing/2014/main" id="{16E2F78B-92BE-314B-8E18-F516D8A477F5}"/>
              </a:ext>
            </a:extLst>
          </p:cNvPr>
          <p:cNvSpPr txBox="1"/>
          <p:nvPr/>
        </p:nvSpPr>
        <p:spPr>
          <a:xfrm rot="21173064">
            <a:off x="6418543" y="5189159"/>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27" name="TextBox 16">
            <a:extLst>
              <a:ext uri="{FF2B5EF4-FFF2-40B4-BE49-F238E27FC236}">
                <a16:creationId xmlns:a16="http://schemas.microsoft.com/office/drawing/2014/main" id="{E18F39A7-3AB8-0B49-B3CF-577511786559}"/>
              </a:ext>
            </a:extLst>
          </p:cNvPr>
          <p:cNvSpPr txBox="1"/>
          <p:nvPr/>
        </p:nvSpPr>
        <p:spPr>
          <a:xfrm rot="21173064">
            <a:off x="2783987" y="1778021"/>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209702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20949250">
            <a:off x="926498" y="446782"/>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8722704" y="446782"/>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7" name="TextBox 16"/>
          <p:cNvSpPr txBox="1"/>
          <p:nvPr/>
        </p:nvSpPr>
        <p:spPr>
          <a:xfrm rot="21173064">
            <a:off x="506360" y="3216504"/>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368985" y="4585366"/>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5332413" y="647879"/>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399586">
            <a:off x="3405876" y="5319370"/>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8461190" y="1614315"/>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9212739" y="3044280"/>
            <a:ext cx="260344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735FAF9-3582-44E2-8A5F-DB6A0D2AD0C4}"/>
              </a:ext>
            </a:extLst>
          </p:cNvPr>
          <p:cNvSpPr txBox="1"/>
          <p:nvPr/>
        </p:nvSpPr>
        <p:spPr>
          <a:xfrm rot="399586">
            <a:off x="8451866" y="4079943"/>
            <a:ext cx="3476680"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836967" y="3143659"/>
            <a:ext cx="2245054" cy="646331"/>
          </a:xfrm>
          <a:prstGeom prst="rect">
            <a:avLst/>
          </a:prstGeom>
          <a:noFill/>
        </p:spPr>
        <p:txBody>
          <a:bodyPr wrap="square" rtlCol="0">
            <a:spAutoFit/>
          </a:bodyPr>
          <a:lstStyle/>
          <a:p>
            <a:pPr algn="ctr"/>
            <a:r>
              <a:rPr lang="en-GB" sz="4000" b="1" dirty="0">
                <a:solidFill>
                  <a:srgbClr val="E25B00"/>
                </a:solidFill>
                <a:cs typeface="Calibri" panose="020F0502020204030204" pitchFamily="34" charset="0"/>
              </a:rPr>
              <a:t>sea</a:t>
            </a:r>
          </a:p>
        </p:txBody>
      </p:sp>
      <p:sp>
        <p:nvSpPr>
          <p:cNvPr id="20" name="TextBox 22">
            <a:extLst>
              <a:ext uri="{FF2B5EF4-FFF2-40B4-BE49-F238E27FC236}">
                <a16:creationId xmlns:a16="http://schemas.microsoft.com/office/drawing/2014/main" id="{48FF121B-90A9-7B48-A8C7-5ACCEAACAEE0}"/>
              </a:ext>
            </a:extLst>
          </p:cNvPr>
          <p:cNvSpPr txBox="1"/>
          <p:nvPr/>
        </p:nvSpPr>
        <p:spPr>
          <a:xfrm rot="399586">
            <a:off x="8024168" y="5288371"/>
            <a:ext cx="313201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sp>
        <p:nvSpPr>
          <p:cNvPr id="24" name="Oval 23">
            <a:extLst>
              <a:ext uri="{FF2B5EF4-FFF2-40B4-BE49-F238E27FC236}">
                <a16:creationId xmlns:a16="http://schemas.microsoft.com/office/drawing/2014/main" id="{80B29762-96C7-1343-8215-D511A7A9F9EC}"/>
              </a:ext>
            </a:extLst>
          </p:cNvPr>
          <p:cNvSpPr/>
          <p:nvPr/>
        </p:nvSpPr>
        <p:spPr>
          <a:xfrm rot="489650">
            <a:off x="4776349" y="545304"/>
            <a:ext cx="2629228" cy="1080205"/>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7" name="TextBox 16">
            <a:extLst>
              <a:ext uri="{FF2B5EF4-FFF2-40B4-BE49-F238E27FC236}">
                <a16:creationId xmlns:a16="http://schemas.microsoft.com/office/drawing/2014/main" id="{1A929862-070F-834D-B141-B11AC64BF038}"/>
              </a:ext>
            </a:extLst>
          </p:cNvPr>
          <p:cNvSpPr txBox="1"/>
          <p:nvPr/>
        </p:nvSpPr>
        <p:spPr>
          <a:xfrm rot="21173064">
            <a:off x="315505" y="1802464"/>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29" name="TextBox 16">
            <a:extLst>
              <a:ext uri="{FF2B5EF4-FFF2-40B4-BE49-F238E27FC236}">
                <a16:creationId xmlns:a16="http://schemas.microsoft.com/office/drawing/2014/main" id="{5E246F2A-03D6-8A42-B3BC-FBD596618CAC}"/>
              </a:ext>
            </a:extLst>
          </p:cNvPr>
          <p:cNvSpPr txBox="1"/>
          <p:nvPr/>
        </p:nvSpPr>
        <p:spPr>
          <a:xfrm rot="21173064">
            <a:off x="5349943" y="4491347"/>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381472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rot="20949250">
            <a:off x="8519738" y="3711421"/>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987790" y="3186909"/>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7" name="TextBox 16"/>
          <p:cNvSpPr txBox="1"/>
          <p:nvPr/>
        </p:nvSpPr>
        <p:spPr>
          <a:xfrm rot="21173064">
            <a:off x="363630" y="789837"/>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8706711" y="5071179"/>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5218447" y="530857"/>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399586">
            <a:off x="103229" y="4954944"/>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2558856" y="1543881"/>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9225229" y="2678837"/>
            <a:ext cx="260344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5794860" y="5300231"/>
            <a:ext cx="3476680"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522299" y="3118447"/>
            <a:ext cx="2849138" cy="646331"/>
          </a:xfrm>
          <a:prstGeom prst="rect">
            <a:avLst/>
          </a:prstGeom>
          <a:noFill/>
        </p:spPr>
        <p:txBody>
          <a:bodyPr wrap="square" rtlCol="0">
            <a:spAutoFit/>
          </a:bodyPr>
          <a:lstStyle/>
          <a:p>
            <a:pPr algn="ctr"/>
            <a:r>
              <a:rPr lang="en-GB" sz="4000" b="1" dirty="0" err="1">
                <a:solidFill>
                  <a:srgbClr val="E25B00"/>
                </a:solidFill>
                <a:cs typeface="Calibri" panose="020F0502020204030204" pitchFamily="34" charset="0"/>
              </a:rPr>
              <a:t>agosto</a:t>
            </a:r>
            <a:endParaRPr lang="en-GB" sz="4000" b="1" dirty="0">
              <a:solidFill>
                <a:srgbClr val="E25B00"/>
              </a:solidFill>
              <a:cs typeface="Calibri" panose="020F0502020204030204" pitchFamily="34" charset="0"/>
            </a:endParaRPr>
          </a:p>
        </p:txBody>
      </p:sp>
      <p:sp>
        <p:nvSpPr>
          <p:cNvPr id="20" name="TextBox 22">
            <a:extLst>
              <a:ext uri="{FF2B5EF4-FFF2-40B4-BE49-F238E27FC236}">
                <a16:creationId xmlns:a16="http://schemas.microsoft.com/office/drawing/2014/main" id="{48FF121B-90A9-7B48-A8C7-5ACCEAACAEE0}"/>
              </a:ext>
            </a:extLst>
          </p:cNvPr>
          <p:cNvSpPr txBox="1"/>
          <p:nvPr/>
        </p:nvSpPr>
        <p:spPr>
          <a:xfrm rot="399586">
            <a:off x="8248450" y="580760"/>
            <a:ext cx="313201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sp>
        <p:nvSpPr>
          <p:cNvPr id="15" name="Oval 23">
            <a:extLst>
              <a:ext uri="{FF2B5EF4-FFF2-40B4-BE49-F238E27FC236}">
                <a16:creationId xmlns:a16="http://schemas.microsoft.com/office/drawing/2014/main" id="{4E0ACA00-300E-3841-B6AA-6633250D2EDD}"/>
              </a:ext>
            </a:extLst>
          </p:cNvPr>
          <p:cNvSpPr/>
          <p:nvPr/>
        </p:nvSpPr>
        <p:spPr>
          <a:xfrm rot="21197960">
            <a:off x="2125536" y="1549545"/>
            <a:ext cx="3004814" cy="1114969"/>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6" name="TextBox 16">
            <a:extLst>
              <a:ext uri="{FF2B5EF4-FFF2-40B4-BE49-F238E27FC236}">
                <a16:creationId xmlns:a16="http://schemas.microsoft.com/office/drawing/2014/main" id="{67A15AFE-FF7E-EC42-A898-3719F30E20E7}"/>
              </a:ext>
            </a:extLst>
          </p:cNvPr>
          <p:cNvSpPr txBox="1"/>
          <p:nvPr/>
        </p:nvSpPr>
        <p:spPr>
          <a:xfrm rot="470116">
            <a:off x="6436328" y="1408688"/>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27" name="TextBox 16">
            <a:extLst>
              <a:ext uri="{FF2B5EF4-FFF2-40B4-BE49-F238E27FC236}">
                <a16:creationId xmlns:a16="http://schemas.microsoft.com/office/drawing/2014/main" id="{4216C7BA-2AC9-F64D-BE82-385AE3D1DF75}"/>
              </a:ext>
            </a:extLst>
          </p:cNvPr>
          <p:cNvSpPr txBox="1"/>
          <p:nvPr/>
        </p:nvSpPr>
        <p:spPr>
          <a:xfrm rot="21173064">
            <a:off x="2770912" y="129830"/>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5473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20949250">
            <a:off x="8917727" y="2097840"/>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8827345" y="744142"/>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7" name="TextBox 16"/>
          <p:cNvSpPr txBox="1"/>
          <p:nvPr/>
        </p:nvSpPr>
        <p:spPr>
          <a:xfrm rot="21173064">
            <a:off x="627983" y="3082105"/>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415860" y="4382649"/>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451175" y="443330"/>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20363106">
            <a:off x="3569890" y="375013"/>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6630192" y="1259516"/>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2763920" y="5280605"/>
            <a:ext cx="260344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735FAF9-3582-44E2-8A5F-DB6A0D2AD0C4}"/>
              </a:ext>
            </a:extLst>
          </p:cNvPr>
          <p:cNvSpPr txBox="1"/>
          <p:nvPr/>
        </p:nvSpPr>
        <p:spPr>
          <a:xfrm rot="399586">
            <a:off x="10182512" y="5156666"/>
            <a:ext cx="159977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522299" y="2944480"/>
            <a:ext cx="2849138" cy="1200329"/>
          </a:xfrm>
          <a:prstGeom prst="rect">
            <a:avLst/>
          </a:prstGeom>
          <a:noFill/>
        </p:spPr>
        <p:txBody>
          <a:bodyPr wrap="square" rtlCol="0">
            <a:spAutoFit/>
          </a:bodyPr>
          <a:lstStyle/>
          <a:p>
            <a:pPr algn="ctr"/>
            <a:r>
              <a:rPr lang="en-GB" sz="4000" b="1" dirty="0">
                <a:solidFill>
                  <a:srgbClr val="E25B00"/>
                </a:solidFill>
                <a:cs typeface="Calibri" panose="020F0502020204030204" pitchFamily="34" charset="0"/>
              </a:rPr>
              <a:t>to ride, riding</a:t>
            </a:r>
          </a:p>
        </p:txBody>
      </p:sp>
      <p:sp>
        <p:nvSpPr>
          <p:cNvPr id="20" name="TextBox 22">
            <a:extLst>
              <a:ext uri="{FF2B5EF4-FFF2-40B4-BE49-F238E27FC236}">
                <a16:creationId xmlns:a16="http://schemas.microsoft.com/office/drawing/2014/main" id="{48FF121B-90A9-7B48-A8C7-5ACCEAACAEE0}"/>
              </a:ext>
            </a:extLst>
          </p:cNvPr>
          <p:cNvSpPr txBox="1"/>
          <p:nvPr/>
        </p:nvSpPr>
        <p:spPr>
          <a:xfrm rot="399586">
            <a:off x="6473041" y="5245516"/>
            <a:ext cx="313201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sp>
        <p:nvSpPr>
          <p:cNvPr id="24" name="Oval 23">
            <a:extLst>
              <a:ext uri="{FF2B5EF4-FFF2-40B4-BE49-F238E27FC236}">
                <a16:creationId xmlns:a16="http://schemas.microsoft.com/office/drawing/2014/main" id="{80B29762-96C7-1343-8215-D511A7A9F9EC}"/>
              </a:ext>
            </a:extLst>
          </p:cNvPr>
          <p:cNvSpPr/>
          <p:nvPr/>
        </p:nvSpPr>
        <p:spPr>
          <a:xfrm rot="497018">
            <a:off x="8600185" y="567956"/>
            <a:ext cx="2629228" cy="1080205"/>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5" name="TextBox 16">
            <a:extLst>
              <a:ext uri="{FF2B5EF4-FFF2-40B4-BE49-F238E27FC236}">
                <a16:creationId xmlns:a16="http://schemas.microsoft.com/office/drawing/2014/main" id="{A60BF29E-B276-3043-8FAB-2A869F78257D}"/>
              </a:ext>
            </a:extLst>
          </p:cNvPr>
          <p:cNvSpPr txBox="1"/>
          <p:nvPr/>
        </p:nvSpPr>
        <p:spPr>
          <a:xfrm rot="21173064">
            <a:off x="1352178" y="1822642"/>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16" name="TextBox 16">
            <a:extLst>
              <a:ext uri="{FF2B5EF4-FFF2-40B4-BE49-F238E27FC236}">
                <a16:creationId xmlns:a16="http://schemas.microsoft.com/office/drawing/2014/main" id="{8947C9F9-54D7-F644-936C-212F16B498DE}"/>
              </a:ext>
            </a:extLst>
          </p:cNvPr>
          <p:cNvSpPr txBox="1"/>
          <p:nvPr/>
        </p:nvSpPr>
        <p:spPr>
          <a:xfrm rot="21173064">
            <a:off x="9462330" y="3584386"/>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75418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2" y="206590"/>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z</a:t>
            </a:r>
          </a:p>
        </p:txBody>
      </p:sp>
      <p:sp>
        <p:nvSpPr>
          <p:cNvPr id="5" name="Rectangle 4"/>
          <p:cNvSpPr/>
          <p:nvPr/>
        </p:nvSpPr>
        <p:spPr>
          <a:xfrm>
            <a:off x="4177846" y="1920973"/>
            <a:ext cx="3836307"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z</a:t>
            </a:r>
            <a:r>
              <a:rPr lang="en-GB" sz="12000" dirty="0">
                <a:solidFill>
                  <a:srgbClr val="115076"/>
                </a:solidFill>
                <a:latin typeface="Century Gothic" panose="020B0502020202020204" pitchFamily="34" charset="0"/>
                <a:cs typeface="Calibri" panose="020F0502020204030204" pitchFamily="34" charset="0"/>
              </a:rPr>
              <a:t>ona</a:t>
            </a:r>
            <a:endParaRPr lang="en-GB" sz="12000" dirty="0">
              <a:solidFill>
                <a:srgbClr val="115076"/>
              </a:solidFill>
            </a:endParaRPr>
          </a:p>
        </p:txBody>
      </p:sp>
    </p:spTree>
    <p:extLst>
      <p:ext uri="{BB962C8B-B14F-4D97-AF65-F5344CB8AC3E}">
        <p14:creationId xmlns:p14="http://schemas.microsoft.com/office/powerpoint/2010/main" val="2210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z_zo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20949250">
            <a:off x="9054718" y="2050954"/>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8502561" y="1252772"/>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7" name="TextBox 16"/>
          <p:cNvSpPr txBox="1"/>
          <p:nvPr/>
        </p:nvSpPr>
        <p:spPr>
          <a:xfrm rot="21173064">
            <a:off x="8774678" y="5167418"/>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5738294" y="5380992"/>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3923631" y="4699169"/>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399586">
            <a:off x="193456" y="2073251"/>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203420" y="3621684"/>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411191" y="5108469"/>
            <a:ext cx="260344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735FAF9-3582-44E2-8A5F-DB6A0D2AD0C4}"/>
              </a:ext>
            </a:extLst>
          </p:cNvPr>
          <p:cNvSpPr txBox="1"/>
          <p:nvPr/>
        </p:nvSpPr>
        <p:spPr>
          <a:xfrm rot="399586">
            <a:off x="1453953" y="602419"/>
            <a:ext cx="3476680"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836967" y="3143659"/>
            <a:ext cx="2245054" cy="646331"/>
          </a:xfrm>
          <a:prstGeom prst="rect">
            <a:avLst/>
          </a:prstGeom>
          <a:noFill/>
        </p:spPr>
        <p:txBody>
          <a:bodyPr wrap="square" rtlCol="0">
            <a:spAutoFit/>
          </a:bodyPr>
          <a:lstStyle/>
          <a:p>
            <a:pPr algn="ctr"/>
            <a:r>
              <a:rPr lang="en-GB" sz="4000" b="1" dirty="0">
                <a:solidFill>
                  <a:srgbClr val="E25B00"/>
                </a:solidFill>
                <a:cs typeface="Calibri" panose="020F0502020204030204" pitchFamily="34" charset="0"/>
              </a:rPr>
              <a:t>France</a:t>
            </a:r>
          </a:p>
        </p:txBody>
      </p:sp>
      <p:sp>
        <p:nvSpPr>
          <p:cNvPr id="20" name="TextBox 22">
            <a:extLst>
              <a:ext uri="{FF2B5EF4-FFF2-40B4-BE49-F238E27FC236}">
                <a16:creationId xmlns:a16="http://schemas.microsoft.com/office/drawing/2014/main" id="{48FF121B-90A9-7B48-A8C7-5ACCEAACAEE0}"/>
              </a:ext>
            </a:extLst>
          </p:cNvPr>
          <p:cNvSpPr txBox="1"/>
          <p:nvPr/>
        </p:nvSpPr>
        <p:spPr>
          <a:xfrm rot="399586">
            <a:off x="5283244" y="293433"/>
            <a:ext cx="313201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sp>
        <p:nvSpPr>
          <p:cNvPr id="24" name="Oval 23">
            <a:extLst>
              <a:ext uri="{FF2B5EF4-FFF2-40B4-BE49-F238E27FC236}">
                <a16:creationId xmlns:a16="http://schemas.microsoft.com/office/drawing/2014/main" id="{80B29762-96C7-1343-8215-D511A7A9F9EC}"/>
              </a:ext>
            </a:extLst>
          </p:cNvPr>
          <p:cNvSpPr/>
          <p:nvPr/>
        </p:nvSpPr>
        <p:spPr>
          <a:xfrm rot="21265370">
            <a:off x="8574343" y="5064647"/>
            <a:ext cx="2629228" cy="1080205"/>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5" name="TextBox 16">
            <a:extLst>
              <a:ext uri="{FF2B5EF4-FFF2-40B4-BE49-F238E27FC236}">
                <a16:creationId xmlns:a16="http://schemas.microsoft.com/office/drawing/2014/main" id="{E3FC59EB-967B-F64D-B91A-2EE09FF1E64C}"/>
              </a:ext>
            </a:extLst>
          </p:cNvPr>
          <p:cNvSpPr txBox="1"/>
          <p:nvPr/>
        </p:nvSpPr>
        <p:spPr>
          <a:xfrm rot="21173064">
            <a:off x="8059221" y="3570248"/>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16" name="TextBox 16">
            <a:extLst>
              <a:ext uri="{FF2B5EF4-FFF2-40B4-BE49-F238E27FC236}">
                <a16:creationId xmlns:a16="http://schemas.microsoft.com/office/drawing/2014/main" id="{E1102FC9-BF60-AB49-B366-F5E007E6D79D}"/>
              </a:ext>
            </a:extLst>
          </p:cNvPr>
          <p:cNvSpPr txBox="1"/>
          <p:nvPr/>
        </p:nvSpPr>
        <p:spPr>
          <a:xfrm rot="1419576">
            <a:off x="4609305" y="1446407"/>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30859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20949250">
            <a:off x="6342057" y="801836"/>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479193" y="5082147"/>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7" name="TextBox 16"/>
          <p:cNvSpPr txBox="1"/>
          <p:nvPr/>
        </p:nvSpPr>
        <p:spPr>
          <a:xfrm rot="21173064">
            <a:off x="5822942" y="5248150"/>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702186" y="855830"/>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3163685" y="5248151"/>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399586">
            <a:off x="8422671" y="4394120"/>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8835384" y="3159923"/>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8670528" y="751574"/>
            <a:ext cx="260344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735FAF9-3582-44E2-8A5F-DB6A0D2AD0C4}"/>
              </a:ext>
            </a:extLst>
          </p:cNvPr>
          <p:cNvSpPr txBox="1"/>
          <p:nvPr/>
        </p:nvSpPr>
        <p:spPr>
          <a:xfrm rot="399586">
            <a:off x="4582079" y="1122479"/>
            <a:ext cx="3476680"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535178" y="2905843"/>
            <a:ext cx="2849138" cy="1200329"/>
          </a:xfrm>
          <a:prstGeom prst="rect">
            <a:avLst/>
          </a:prstGeom>
          <a:noFill/>
        </p:spPr>
        <p:txBody>
          <a:bodyPr wrap="square" rtlCol="0">
            <a:spAutoFit/>
          </a:bodyPr>
          <a:lstStyle/>
          <a:p>
            <a:pPr algn="ctr"/>
            <a:r>
              <a:rPr lang="en-GB" sz="4000" b="1" dirty="0">
                <a:solidFill>
                  <a:srgbClr val="E25B00"/>
                </a:solidFill>
                <a:cs typeface="Calibri" panose="020F0502020204030204" pitchFamily="34" charset="0"/>
              </a:rPr>
              <a:t>to enjoy, enjoying</a:t>
            </a:r>
          </a:p>
        </p:txBody>
      </p:sp>
      <p:sp>
        <p:nvSpPr>
          <p:cNvPr id="20" name="TextBox 22">
            <a:extLst>
              <a:ext uri="{FF2B5EF4-FFF2-40B4-BE49-F238E27FC236}">
                <a16:creationId xmlns:a16="http://schemas.microsoft.com/office/drawing/2014/main" id="{48FF121B-90A9-7B48-A8C7-5ACCEAACAEE0}"/>
              </a:ext>
            </a:extLst>
          </p:cNvPr>
          <p:cNvSpPr txBox="1"/>
          <p:nvPr/>
        </p:nvSpPr>
        <p:spPr>
          <a:xfrm rot="399586">
            <a:off x="460754" y="3675035"/>
            <a:ext cx="313201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sp>
        <p:nvSpPr>
          <p:cNvPr id="24" name="Oval 23">
            <a:extLst>
              <a:ext uri="{FF2B5EF4-FFF2-40B4-BE49-F238E27FC236}">
                <a16:creationId xmlns:a16="http://schemas.microsoft.com/office/drawing/2014/main" id="{80B29762-96C7-1343-8215-D511A7A9F9EC}"/>
              </a:ext>
            </a:extLst>
          </p:cNvPr>
          <p:cNvSpPr/>
          <p:nvPr/>
        </p:nvSpPr>
        <p:spPr>
          <a:xfrm rot="21265370">
            <a:off x="468431" y="752714"/>
            <a:ext cx="2629228" cy="1080205"/>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5" name="TextBox 16">
            <a:extLst>
              <a:ext uri="{FF2B5EF4-FFF2-40B4-BE49-F238E27FC236}">
                <a16:creationId xmlns:a16="http://schemas.microsoft.com/office/drawing/2014/main" id="{031A212D-CB3D-F14A-952D-9E2AB811348D}"/>
              </a:ext>
            </a:extLst>
          </p:cNvPr>
          <p:cNvSpPr txBox="1"/>
          <p:nvPr/>
        </p:nvSpPr>
        <p:spPr>
          <a:xfrm rot="21173064">
            <a:off x="295500" y="2256638"/>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16" name="TextBox 16">
            <a:extLst>
              <a:ext uri="{FF2B5EF4-FFF2-40B4-BE49-F238E27FC236}">
                <a16:creationId xmlns:a16="http://schemas.microsoft.com/office/drawing/2014/main" id="{8F2B33F3-853F-674F-9E86-5911638B8628}"/>
              </a:ext>
            </a:extLst>
          </p:cNvPr>
          <p:cNvSpPr txBox="1"/>
          <p:nvPr/>
        </p:nvSpPr>
        <p:spPr>
          <a:xfrm rot="21173064">
            <a:off x="9264418" y="1789632"/>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146565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20949250">
            <a:off x="6397688" y="1111672"/>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479193" y="5082147"/>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7" name="TextBox 16"/>
          <p:cNvSpPr txBox="1"/>
          <p:nvPr/>
        </p:nvSpPr>
        <p:spPr>
          <a:xfrm rot="21173064">
            <a:off x="5164790" y="4940824"/>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702186" y="855830"/>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3163685" y="5248151"/>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399586">
            <a:off x="8431424" y="3984921"/>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8835383" y="2480549"/>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8670528" y="751574"/>
            <a:ext cx="260344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735FAF9-3582-44E2-8A5F-DB6A0D2AD0C4}"/>
              </a:ext>
            </a:extLst>
          </p:cNvPr>
          <p:cNvSpPr txBox="1"/>
          <p:nvPr/>
        </p:nvSpPr>
        <p:spPr>
          <a:xfrm rot="399586">
            <a:off x="4034190" y="1508899"/>
            <a:ext cx="3476680"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522299" y="3221479"/>
            <a:ext cx="2849138" cy="646331"/>
          </a:xfrm>
          <a:prstGeom prst="rect">
            <a:avLst/>
          </a:prstGeom>
          <a:noFill/>
        </p:spPr>
        <p:txBody>
          <a:bodyPr wrap="square" rtlCol="0">
            <a:spAutoFit/>
          </a:bodyPr>
          <a:lstStyle/>
          <a:p>
            <a:pPr algn="ctr"/>
            <a:r>
              <a:rPr lang="en-GB" sz="4000" b="1" dirty="0">
                <a:solidFill>
                  <a:srgbClr val="E25B00"/>
                </a:solidFill>
                <a:cs typeface="Calibri" panose="020F0502020204030204" pitchFamily="34" charset="0"/>
              </a:rPr>
              <a:t>normally</a:t>
            </a:r>
          </a:p>
        </p:txBody>
      </p:sp>
      <p:sp>
        <p:nvSpPr>
          <p:cNvPr id="20" name="TextBox 22">
            <a:extLst>
              <a:ext uri="{FF2B5EF4-FFF2-40B4-BE49-F238E27FC236}">
                <a16:creationId xmlns:a16="http://schemas.microsoft.com/office/drawing/2014/main" id="{48FF121B-90A9-7B48-A8C7-5ACCEAACAEE0}"/>
              </a:ext>
            </a:extLst>
          </p:cNvPr>
          <p:cNvSpPr txBox="1"/>
          <p:nvPr/>
        </p:nvSpPr>
        <p:spPr>
          <a:xfrm rot="399586">
            <a:off x="539231" y="2902554"/>
            <a:ext cx="313201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sp>
        <p:nvSpPr>
          <p:cNvPr id="24" name="Oval 23">
            <a:extLst>
              <a:ext uri="{FF2B5EF4-FFF2-40B4-BE49-F238E27FC236}">
                <a16:creationId xmlns:a16="http://schemas.microsoft.com/office/drawing/2014/main" id="{80B29762-96C7-1343-8215-D511A7A9F9EC}"/>
              </a:ext>
            </a:extLst>
          </p:cNvPr>
          <p:cNvSpPr/>
          <p:nvPr/>
        </p:nvSpPr>
        <p:spPr>
          <a:xfrm rot="21265370">
            <a:off x="7782666" y="5042653"/>
            <a:ext cx="4139312" cy="1080205"/>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5" name="TextBox 16">
            <a:extLst>
              <a:ext uri="{FF2B5EF4-FFF2-40B4-BE49-F238E27FC236}">
                <a16:creationId xmlns:a16="http://schemas.microsoft.com/office/drawing/2014/main" id="{EF6B6E09-DE48-B140-A588-2ECA9C2E1AA7}"/>
              </a:ext>
            </a:extLst>
          </p:cNvPr>
          <p:cNvSpPr txBox="1"/>
          <p:nvPr/>
        </p:nvSpPr>
        <p:spPr>
          <a:xfrm rot="21173064">
            <a:off x="8015458" y="5142121"/>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16" name="TextBox 16">
            <a:extLst>
              <a:ext uri="{FF2B5EF4-FFF2-40B4-BE49-F238E27FC236}">
                <a16:creationId xmlns:a16="http://schemas.microsoft.com/office/drawing/2014/main" id="{60015A4D-C994-0A42-AAF7-787ABBA3D551}"/>
              </a:ext>
            </a:extLst>
          </p:cNvPr>
          <p:cNvSpPr txBox="1"/>
          <p:nvPr/>
        </p:nvSpPr>
        <p:spPr>
          <a:xfrm rot="21173064">
            <a:off x="5928370" y="172849"/>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66790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20949250">
            <a:off x="6397688" y="1111672"/>
            <a:ext cx="349917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viajar</a:t>
            </a:r>
          </a:p>
        </p:txBody>
      </p:sp>
      <p:sp>
        <p:nvSpPr>
          <p:cNvPr id="14" name="TextBox 13"/>
          <p:cNvSpPr txBox="1"/>
          <p:nvPr/>
        </p:nvSpPr>
        <p:spPr>
          <a:xfrm rot="399586">
            <a:off x="9272318" y="1954727"/>
            <a:ext cx="3095138"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montar</a:t>
            </a:r>
          </a:p>
        </p:txBody>
      </p:sp>
      <p:sp>
        <p:nvSpPr>
          <p:cNvPr id="17" name="TextBox 16"/>
          <p:cNvSpPr txBox="1"/>
          <p:nvPr/>
        </p:nvSpPr>
        <p:spPr>
          <a:xfrm rot="21173064">
            <a:off x="99002" y="2977946"/>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Francia</a:t>
            </a:r>
          </a:p>
        </p:txBody>
      </p:sp>
      <p:sp>
        <p:nvSpPr>
          <p:cNvPr id="18" name="TextBox 17"/>
          <p:cNvSpPr txBox="1"/>
          <p:nvPr/>
        </p:nvSpPr>
        <p:spPr>
          <a:xfrm rot="21048927">
            <a:off x="8680058" y="5198033"/>
            <a:ext cx="2502593"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disfrutar</a:t>
            </a:r>
          </a:p>
        </p:txBody>
      </p:sp>
      <p:sp>
        <p:nvSpPr>
          <p:cNvPr id="19" name="TextBox 18"/>
          <p:cNvSpPr txBox="1"/>
          <p:nvPr/>
        </p:nvSpPr>
        <p:spPr>
          <a:xfrm rot="190434">
            <a:off x="4907493" y="481307"/>
            <a:ext cx="2012107"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mar</a:t>
            </a:r>
          </a:p>
        </p:txBody>
      </p:sp>
      <p:sp>
        <p:nvSpPr>
          <p:cNvPr id="21" name="TextBox 20"/>
          <p:cNvSpPr txBox="1"/>
          <p:nvPr/>
        </p:nvSpPr>
        <p:spPr>
          <a:xfrm rot="399586">
            <a:off x="8382128" y="3478844"/>
            <a:ext cx="3666615" cy="769441"/>
          </a:xfrm>
          <a:prstGeom prst="rect">
            <a:avLst/>
          </a:prstGeom>
          <a:noFill/>
        </p:spPr>
        <p:txBody>
          <a:bodyPr wrap="square" rtlCol="0">
            <a:spAutoFit/>
          </a:bodyPr>
          <a:lstStyle/>
          <a:p>
            <a:pPr algn="ctr"/>
            <a:r>
              <a:rPr lang="es-CO" sz="4400" dirty="0">
                <a:solidFill>
                  <a:schemeClr val="accent1">
                    <a:lumMod val="50000"/>
                  </a:schemeClr>
                </a:solidFill>
                <a:latin typeface="Century Gothic" panose="020B0502020202020204" pitchFamily="34" charset="0"/>
                <a:cs typeface="Calibri" panose="020F0502020204030204" pitchFamily="34" charset="0"/>
              </a:rPr>
              <a:t>vacaciones</a:t>
            </a:r>
          </a:p>
        </p:txBody>
      </p:sp>
      <p:sp>
        <p:nvSpPr>
          <p:cNvPr id="22" name="TextBox 21"/>
          <p:cNvSpPr txBox="1"/>
          <p:nvPr/>
        </p:nvSpPr>
        <p:spPr>
          <a:xfrm rot="21027610">
            <a:off x="1042632" y="4235728"/>
            <a:ext cx="311649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agosto</a:t>
            </a:r>
          </a:p>
        </p:txBody>
      </p:sp>
      <p:sp>
        <p:nvSpPr>
          <p:cNvPr id="23" name="TextBox 22"/>
          <p:cNvSpPr txBox="1"/>
          <p:nvPr/>
        </p:nvSpPr>
        <p:spPr>
          <a:xfrm rot="399586">
            <a:off x="4513539" y="5018982"/>
            <a:ext cx="2603444"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durante</a:t>
            </a: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735FAF9-3582-44E2-8A5F-DB6A0D2AD0C4}"/>
              </a:ext>
            </a:extLst>
          </p:cNvPr>
          <p:cNvSpPr txBox="1"/>
          <p:nvPr/>
        </p:nvSpPr>
        <p:spPr>
          <a:xfrm rot="399586">
            <a:off x="2568089" y="5406664"/>
            <a:ext cx="3476680"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julio</a:t>
            </a:r>
          </a:p>
        </p:txBody>
      </p:sp>
      <p:sp>
        <p:nvSpPr>
          <p:cNvPr id="25" name="Title 24">
            <a:extLst>
              <a:ext uri="{FF2B5EF4-FFF2-40B4-BE49-F238E27FC236}">
                <a16:creationId xmlns:a16="http://schemas.microsoft.com/office/drawing/2014/main" id="{FD1833C4-36CE-41BB-A9AE-A5A6E0151574}"/>
              </a:ext>
            </a:extLst>
          </p:cNvPr>
          <p:cNvSpPr txBox="1">
            <a:spLocks noGrp="1"/>
          </p:cNvSpPr>
          <p:nvPr>
            <p:ph type="title"/>
          </p:nvPr>
        </p:nvSpPr>
        <p:spPr>
          <a:xfrm rot="21317825">
            <a:off x="4522299" y="3221479"/>
            <a:ext cx="2849138" cy="646331"/>
          </a:xfrm>
          <a:prstGeom prst="rect">
            <a:avLst/>
          </a:prstGeom>
          <a:noFill/>
        </p:spPr>
        <p:txBody>
          <a:bodyPr wrap="square" rtlCol="0">
            <a:spAutoFit/>
          </a:bodyPr>
          <a:lstStyle/>
          <a:p>
            <a:pPr algn="ctr"/>
            <a:r>
              <a:rPr lang="en-GB" sz="4000" b="1" dirty="0">
                <a:solidFill>
                  <a:srgbClr val="E25B00"/>
                </a:solidFill>
                <a:cs typeface="Calibri" panose="020F0502020204030204" pitchFamily="34" charset="0"/>
              </a:rPr>
              <a:t>each</a:t>
            </a:r>
          </a:p>
        </p:txBody>
      </p:sp>
      <p:sp>
        <p:nvSpPr>
          <p:cNvPr id="20" name="TextBox 22">
            <a:extLst>
              <a:ext uri="{FF2B5EF4-FFF2-40B4-BE49-F238E27FC236}">
                <a16:creationId xmlns:a16="http://schemas.microsoft.com/office/drawing/2014/main" id="{48FF121B-90A9-7B48-A8C7-5ACCEAACAEE0}"/>
              </a:ext>
            </a:extLst>
          </p:cNvPr>
          <p:cNvSpPr txBox="1"/>
          <p:nvPr/>
        </p:nvSpPr>
        <p:spPr>
          <a:xfrm rot="20932635">
            <a:off x="2770051" y="1691344"/>
            <a:ext cx="3132016"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montaña</a:t>
            </a:r>
          </a:p>
        </p:txBody>
      </p:sp>
      <p:sp>
        <p:nvSpPr>
          <p:cNvPr id="24" name="Oval 23">
            <a:extLst>
              <a:ext uri="{FF2B5EF4-FFF2-40B4-BE49-F238E27FC236}">
                <a16:creationId xmlns:a16="http://schemas.microsoft.com/office/drawing/2014/main" id="{80B29762-96C7-1343-8215-D511A7A9F9EC}"/>
              </a:ext>
            </a:extLst>
          </p:cNvPr>
          <p:cNvSpPr/>
          <p:nvPr/>
        </p:nvSpPr>
        <p:spPr>
          <a:xfrm rot="21265370">
            <a:off x="9175970" y="509354"/>
            <a:ext cx="2253599" cy="1080205"/>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5" name="TextBox 16">
            <a:extLst>
              <a:ext uri="{FF2B5EF4-FFF2-40B4-BE49-F238E27FC236}">
                <a16:creationId xmlns:a16="http://schemas.microsoft.com/office/drawing/2014/main" id="{EF6B6E09-DE48-B140-A588-2ECA9C2E1AA7}"/>
              </a:ext>
            </a:extLst>
          </p:cNvPr>
          <p:cNvSpPr txBox="1"/>
          <p:nvPr/>
        </p:nvSpPr>
        <p:spPr>
          <a:xfrm rot="21173064">
            <a:off x="431521" y="372097"/>
            <a:ext cx="3922362"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normalmente</a:t>
            </a:r>
          </a:p>
        </p:txBody>
      </p:sp>
      <p:sp>
        <p:nvSpPr>
          <p:cNvPr id="16" name="TextBox 16">
            <a:extLst>
              <a:ext uri="{FF2B5EF4-FFF2-40B4-BE49-F238E27FC236}">
                <a16:creationId xmlns:a16="http://schemas.microsoft.com/office/drawing/2014/main" id="{60015A4D-C994-0A42-AAF7-787ABBA3D551}"/>
              </a:ext>
            </a:extLst>
          </p:cNvPr>
          <p:cNvSpPr txBox="1"/>
          <p:nvPr/>
        </p:nvSpPr>
        <p:spPr>
          <a:xfrm rot="21173064">
            <a:off x="9431557" y="490813"/>
            <a:ext cx="2692381" cy="769441"/>
          </a:xfrm>
          <a:prstGeom prst="rect">
            <a:avLst/>
          </a:prstGeom>
          <a:noFill/>
        </p:spPr>
        <p:txBody>
          <a:bodyPr wrap="square" rtlCol="0">
            <a:spAutoFit/>
          </a:bodyPr>
          <a:lstStyle/>
          <a:p>
            <a:r>
              <a:rPr lang="es-CO" sz="4400" dirty="0">
                <a:solidFill>
                  <a:schemeClr val="accent1">
                    <a:lumMod val="50000"/>
                  </a:schemeClr>
                </a:solidFill>
                <a:latin typeface="Century Gothic" panose="020B0502020202020204" pitchFamily="34" charset="0"/>
                <a:cs typeface="Calibri" panose="020F0502020204030204" pitchFamily="34" charset="0"/>
              </a:rPr>
              <a:t>cada</a:t>
            </a:r>
          </a:p>
        </p:txBody>
      </p:sp>
    </p:spTree>
    <p:extLst>
      <p:ext uri="{BB962C8B-B14F-4D97-AF65-F5344CB8AC3E}">
        <p14:creationId xmlns:p14="http://schemas.microsoft.com/office/powerpoint/2010/main" val="123601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47E685-231B-4623-95E2-1E19BBE67908}"/>
              </a:ext>
            </a:extLst>
          </p:cNvPr>
          <p:cNvSpPr/>
          <p:nvPr/>
        </p:nvSpPr>
        <p:spPr>
          <a:xfrm>
            <a:off x="105202" y="833384"/>
            <a:ext cx="2947964" cy="762000"/>
          </a:xfrm>
          <a:prstGeom prst="rect">
            <a:avLst/>
          </a:prstGeom>
          <a:solidFill>
            <a:srgbClr val="E25B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sz="2200" b="1" dirty="0">
                <a:solidFill>
                  <a:schemeClr val="bg1"/>
                </a:solidFill>
              </a:rPr>
              <a:t>montan en bicicleta</a:t>
            </a:r>
          </a:p>
        </p:txBody>
      </p:sp>
      <p:sp>
        <p:nvSpPr>
          <p:cNvPr id="3" name="Rectangle 2">
            <a:extLst>
              <a:ext uri="{FF2B5EF4-FFF2-40B4-BE49-F238E27FC236}">
                <a16:creationId xmlns:a16="http://schemas.microsoft.com/office/drawing/2014/main" id="{A3C14C1A-8373-42D1-8B73-9327E9FB716C}"/>
              </a:ext>
            </a:extLst>
          </p:cNvPr>
          <p:cNvSpPr/>
          <p:nvPr/>
        </p:nvSpPr>
        <p:spPr>
          <a:xfrm>
            <a:off x="8679055" y="1722124"/>
            <a:ext cx="3438796" cy="762000"/>
          </a:xfrm>
          <a:prstGeom prst="rect">
            <a:avLst/>
          </a:prstGeom>
          <a:solidFill>
            <a:srgbClr val="E25B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200" b="1" dirty="0">
                <a:solidFill>
                  <a:schemeClr val="bg1"/>
                </a:solidFill>
              </a:rPr>
              <a:t>pasa tiempo en Francia</a:t>
            </a:r>
          </a:p>
        </p:txBody>
      </p:sp>
      <p:sp>
        <p:nvSpPr>
          <p:cNvPr id="4" name="Rectangle 3">
            <a:extLst>
              <a:ext uri="{FF2B5EF4-FFF2-40B4-BE49-F238E27FC236}">
                <a16:creationId xmlns:a16="http://schemas.microsoft.com/office/drawing/2014/main" id="{AC006043-1A1F-49D0-BDE6-5AAB6AF42057}"/>
              </a:ext>
            </a:extLst>
          </p:cNvPr>
          <p:cNvSpPr/>
          <p:nvPr/>
        </p:nvSpPr>
        <p:spPr>
          <a:xfrm>
            <a:off x="8677308" y="848756"/>
            <a:ext cx="2622061" cy="762000"/>
          </a:xfrm>
          <a:prstGeom prst="rect">
            <a:avLst/>
          </a:prstGeom>
          <a:solidFill>
            <a:srgbClr val="E25B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sz="2200" b="1" dirty="0">
                <a:solidFill>
                  <a:schemeClr val="bg1"/>
                </a:solidFill>
              </a:rPr>
              <a:t>llegan en agosto</a:t>
            </a:r>
          </a:p>
        </p:txBody>
      </p:sp>
      <p:sp>
        <p:nvSpPr>
          <p:cNvPr id="5" name="Rectangle 4">
            <a:extLst>
              <a:ext uri="{FF2B5EF4-FFF2-40B4-BE49-F238E27FC236}">
                <a16:creationId xmlns:a16="http://schemas.microsoft.com/office/drawing/2014/main" id="{295DFCFE-C047-4D1C-94E9-A646C7443D82}"/>
              </a:ext>
            </a:extLst>
          </p:cNvPr>
          <p:cNvSpPr/>
          <p:nvPr/>
        </p:nvSpPr>
        <p:spPr>
          <a:xfrm>
            <a:off x="2257387" y="1734249"/>
            <a:ext cx="3544982" cy="762000"/>
          </a:xfrm>
          <a:prstGeom prst="rect">
            <a:avLst/>
          </a:prstGeom>
          <a:solidFill>
            <a:srgbClr val="E25B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sz="2200" b="1" dirty="0">
                <a:solidFill>
                  <a:schemeClr val="bg1"/>
                </a:solidFill>
              </a:rPr>
              <a:t>organiza las vacaciones</a:t>
            </a:r>
          </a:p>
        </p:txBody>
      </p:sp>
      <p:sp>
        <p:nvSpPr>
          <p:cNvPr id="6" name="Rectangle 5">
            <a:extLst>
              <a:ext uri="{FF2B5EF4-FFF2-40B4-BE49-F238E27FC236}">
                <a16:creationId xmlns:a16="http://schemas.microsoft.com/office/drawing/2014/main" id="{87A86E4F-5DAF-4B2A-AEE0-C19F85FA6B32}"/>
              </a:ext>
            </a:extLst>
          </p:cNvPr>
          <p:cNvSpPr/>
          <p:nvPr/>
        </p:nvSpPr>
        <p:spPr>
          <a:xfrm>
            <a:off x="3131532" y="840303"/>
            <a:ext cx="2360046" cy="762000"/>
          </a:xfrm>
          <a:prstGeom prst="rect">
            <a:avLst/>
          </a:prstGeom>
          <a:solidFill>
            <a:srgbClr val="E25B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200" b="1" dirty="0">
                <a:solidFill>
                  <a:schemeClr val="bg1"/>
                </a:solidFill>
              </a:rPr>
              <a:t>disfruta la playa</a:t>
            </a:r>
          </a:p>
        </p:txBody>
      </p:sp>
      <p:sp>
        <p:nvSpPr>
          <p:cNvPr id="7" name="Rectangle 6">
            <a:extLst>
              <a:ext uri="{FF2B5EF4-FFF2-40B4-BE49-F238E27FC236}">
                <a16:creationId xmlns:a16="http://schemas.microsoft.com/office/drawing/2014/main" id="{D4A3BD06-46CF-42B3-BE9C-E3C676CC1821}"/>
              </a:ext>
            </a:extLst>
          </p:cNvPr>
          <p:cNvSpPr/>
          <p:nvPr/>
        </p:nvSpPr>
        <p:spPr>
          <a:xfrm>
            <a:off x="5612524" y="838696"/>
            <a:ext cx="2947964" cy="762000"/>
          </a:xfrm>
          <a:prstGeom prst="rect">
            <a:avLst/>
          </a:prstGeom>
          <a:solidFill>
            <a:srgbClr val="E25B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200" b="1" dirty="0">
                <a:solidFill>
                  <a:schemeClr val="bg1"/>
                </a:solidFill>
              </a:rPr>
              <a:t>viajan a la montaña</a:t>
            </a:r>
          </a:p>
        </p:txBody>
      </p:sp>
      <p:sp>
        <p:nvSpPr>
          <p:cNvPr id="8" name="Rectangle 7">
            <a:extLst>
              <a:ext uri="{FF2B5EF4-FFF2-40B4-BE49-F238E27FC236}">
                <a16:creationId xmlns:a16="http://schemas.microsoft.com/office/drawing/2014/main" id="{3EA9F174-93A0-4AC5-8378-58138D7166CA}"/>
              </a:ext>
            </a:extLst>
          </p:cNvPr>
          <p:cNvSpPr/>
          <p:nvPr/>
        </p:nvSpPr>
        <p:spPr>
          <a:xfrm>
            <a:off x="123093" y="1702516"/>
            <a:ext cx="1967718" cy="762000"/>
          </a:xfrm>
          <a:prstGeom prst="rect">
            <a:avLst/>
          </a:prstGeom>
          <a:solidFill>
            <a:srgbClr val="E25B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sz="2200" b="1" dirty="0">
                <a:solidFill>
                  <a:schemeClr val="bg1"/>
                </a:solidFill>
              </a:rPr>
              <a:t>miran el mar</a:t>
            </a:r>
          </a:p>
        </p:txBody>
      </p:sp>
      <p:sp>
        <p:nvSpPr>
          <p:cNvPr id="9" name="Rectangle 8">
            <a:extLst>
              <a:ext uri="{FF2B5EF4-FFF2-40B4-BE49-F238E27FC236}">
                <a16:creationId xmlns:a16="http://schemas.microsoft.com/office/drawing/2014/main" id="{B1755E15-10A8-40A1-8973-873B4B62834A}"/>
              </a:ext>
            </a:extLst>
          </p:cNvPr>
          <p:cNvSpPr/>
          <p:nvPr/>
        </p:nvSpPr>
        <p:spPr>
          <a:xfrm>
            <a:off x="5969312" y="1722124"/>
            <a:ext cx="2566758" cy="762000"/>
          </a:xfrm>
          <a:prstGeom prst="rect">
            <a:avLst/>
          </a:prstGeom>
          <a:solidFill>
            <a:srgbClr val="E25B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sz="2200" b="1" dirty="0">
                <a:solidFill>
                  <a:schemeClr val="bg1"/>
                </a:solidFill>
              </a:rPr>
              <a:t>camina en la isla</a:t>
            </a:r>
          </a:p>
        </p:txBody>
      </p:sp>
      <p:graphicFrame>
        <p:nvGraphicFramePr>
          <p:cNvPr id="10" name="Tableau 10">
            <a:extLst>
              <a:ext uri="{FF2B5EF4-FFF2-40B4-BE49-F238E27FC236}">
                <a16:creationId xmlns:a16="http://schemas.microsoft.com/office/drawing/2014/main" id="{57D9DE69-CB6E-4B99-9C78-83AC5714C88C}"/>
              </a:ext>
            </a:extLst>
          </p:cNvPr>
          <p:cNvGraphicFramePr>
            <a:graphicFrameLocks noGrp="1"/>
          </p:cNvGraphicFramePr>
          <p:nvPr>
            <p:extLst>
              <p:ext uri="{D42A27DB-BD31-4B8C-83A1-F6EECF244321}">
                <p14:modId xmlns:p14="http://schemas.microsoft.com/office/powerpoint/2010/main" val="3547528419"/>
              </p:ext>
            </p:extLst>
          </p:nvPr>
        </p:nvGraphicFramePr>
        <p:xfrm>
          <a:off x="123093" y="2799512"/>
          <a:ext cx="11945813" cy="2823660"/>
        </p:xfrm>
        <a:graphic>
          <a:graphicData uri="http://schemas.openxmlformats.org/drawingml/2006/table">
            <a:tbl>
              <a:tblPr firstRow="1" bandRow="1">
                <a:tableStyleId>{5DA37D80-6434-44D0-A028-1B22A696006F}</a:tableStyleId>
              </a:tblPr>
              <a:tblGrid>
                <a:gridCol w="1026438">
                  <a:extLst>
                    <a:ext uri="{9D8B030D-6E8A-4147-A177-3AD203B41FA5}">
                      <a16:colId xmlns:a16="http://schemas.microsoft.com/office/drawing/2014/main" val="2487359945"/>
                    </a:ext>
                  </a:extLst>
                </a:gridCol>
                <a:gridCol w="4946469">
                  <a:extLst>
                    <a:ext uri="{9D8B030D-6E8A-4147-A177-3AD203B41FA5}">
                      <a16:colId xmlns:a16="http://schemas.microsoft.com/office/drawing/2014/main" val="2846973106"/>
                    </a:ext>
                  </a:extLst>
                </a:gridCol>
                <a:gridCol w="874692">
                  <a:extLst>
                    <a:ext uri="{9D8B030D-6E8A-4147-A177-3AD203B41FA5}">
                      <a16:colId xmlns:a16="http://schemas.microsoft.com/office/drawing/2014/main" val="2702648462"/>
                    </a:ext>
                  </a:extLst>
                </a:gridCol>
                <a:gridCol w="5098214">
                  <a:extLst>
                    <a:ext uri="{9D8B030D-6E8A-4147-A177-3AD203B41FA5}">
                      <a16:colId xmlns:a16="http://schemas.microsoft.com/office/drawing/2014/main" val="3993751765"/>
                    </a:ext>
                  </a:extLst>
                </a:gridCol>
              </a:tblGrid>
              <a:tr h="705915">
                <a:tc>
                  <a:txBody>
                    <a:bodyPr/>
                    <a:lstStyle/>
                    <a:p>
                      <a:r>
                        <a:rPr lang="en-CA" sz="2400" b="1" dirty="0">
                          <a:solidFill>
                            <a:schemeClr val="accent1">
                              <a:lumMod val="50000"/>
                            </a:schemeClr>
                          </a:solidFill>
                        </a:rPr>
                        <a:t>S/he</a:t>
                      </a:r>
                    </a:p>
                  </a:txBody>
                  <a:tcPr anchor="ctr"/>
                </a:tc>
                <a:tc>
                  <a:txBody>
                    <a:bodyPr/>
                    <a:lstStyle/>
                    <a:p>
                      <a:pPr algn="ctr"/>
                      <a:r>
                        <a:rPr lang="en-CA" sz="2400" b="1" dirty="0">
                          <a:solidFill>
                            <a:schemeClr val="accent1">
                              <a:lumMod val="50000"/>
                            </a:schemeClr>
                          </a:solidFill>
                        </a:rPr>
                        <a:t>enjoys the beach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chemeClr val="accent1">
                              <a:lumMod val="50000"/>
                            </a:schemeClr>
                          </a:solidFill>
                          <a:effectLst/>
                          <a:uLnTx/>
                          <a:uFillTx/>
                        </a:rPr>
                        <a:t>They</a:t>
                      </a:r>
                    </a:p>
                  </a:txBody>
                  <a:tcPr anchor="ctr"/>
                </a:tc>
                <a:tc>
                  <a:txBody>
                    <a:bodyPr/>
                    <a:lstStyle/>
                    <a:p>
                      <a:pPr algn="ctr"/>
                      <a:r>
                        <a:rPr lang="en-CA" sz="2400" b="1" dirty="0">
                          <a:solidFill>
                            <a:schemeClr val="accent1">
                              <a:lumMod val="50000"/>
                            </a:schemeClr>
                          </a:solidFill>
                        </a:rPr>
                        <a:t>ride a bike</a:t>
                      </a:r>
                    </a:p>
                  </a:txBody>
                  <a:tcPr anchor="ctr"/>
                </a:tc>
                <a:extLst>
                  <a:ext uri="{0D108BD9-81ED-4DB2-BD59-A6C34878D82A}">
                    <a16:rowId xmlns:a16="http://schemas.microsoft.com/office/drawing/2014/main" val="4209395719"/>
                  </a:ext>
                </a:extLst>
              </a:tr>
              <a:tr h="705915">
                <a:tc>
                  <a:txBody>
                    <a:bodyPr/>
                    <a:lstStyle/>
                    <a:p>
                      <a:r>
                        <a:rPr lang="en-CA" sz="2400" b="1" dirty="0">
                          <a:solidFill>
                            <a:schemeClr val="accent1">
                              <a:lumMod val="50000"/>
                            </a:schemeClr>
                          </a:solidFill>
                        </a:rPr>
                        <a:t>S/he</a:t>
                      </a:r>
                    </a:p>
                  </a:txBody>
                  <a:tcPr anchor="ctr"/>
                </a:tc>
                <a:tc>
                  <a:txBody>
                    <a:bodyPr/>
                    <a:lstStyle/>
                    <a:p>
                      <a:pPr algn="ctr"/>
                      <a:r>
                        <a:rPr lang="en-CA" sz="2400" b="1" dirty="0">
                          <a:solidFill>
                            <a:schemeClr val="accent1">
                              <a:lumMod val="50000"/>
                            </a:schemeClr>
                          </a:solidFill>
                        </a:rPr>
                        <a:t>organises</a:t>
                      </a:r>
                      <a:r>
                        <a:rPr lang="en-CA" sz="2400" b="1" baseline="0" dirty="0">
                          <a:solidFill>
                            <a:schemeClr val="accent1">
                              <a:lumMod val="50000"/>
                            </a:schemeClr>
                          </a:solidFill>
                        </a:rPr>
                        <a:t> the holidays</a:t>
                      </a:r>
                      <a:endParaRPr lang="en-CA" sz="24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chemeClr val="accent1">
                              <a:lumMod val="50000"/>
                            </a:schemeClr>
                          </a:solidFill>
                          <a:effectLst/>
                          <a:uLnTx/>
                          <a:uFillTx/>
                        </a:rPr>
                        <a:t>They</a:t>
                      </a:r>
                    </a:p>
                  </a:txBody>
                  <a:tcPr anchor="ctr"/>
                </a:tc>
                <a:tc>
                  <a:txBody>
                    <a:bodyPr/>
                    <a:lstStyle/>
                    <a:p>
                      <a:pPr algn="ctr"/>
                      <a:r>
                        <a:rPr lang="en-CA" sz="2400" b="1" dirty="0">
                          <a:solidFill>
                            <a:schemeClr val="accent1">
                              <a:lumMod val="50000"/>
                            </a:schemeClr>
                          </a:solidFill>
                        </a:rPr>
                        <a:t>travel to the mountain(s)</a:t>
                      </a:r>
                    </a:p>
                  </a:txBody>
                  <a:tcPr anchor="ctr"/>
                </a:tc>
                <a:extLst>
                  <a:ext uri="{0D108BD9-81ED-4DB2-BD59-A6C34878D82A}">
                    <a16:rowId xmlns:a16="http://schemas.microsoft.com/office/drawing/2014/main" val="2449948999"/>
                  </a:ext>
                </a:extLst>
              </a:tr>
              <a:tr h="705915">
                <a:tc>
                  <a:txBody>
                    <a:bodyPr/>
                    <a:lstStyle/>
                    <a:p>
                      <a:r>
                        <a:rPr lang="en-CA" sz="2400" b="1" dirty="0">
                          <a:solidFill>
                            <a:schemeClr val="accent1">
                              <a:lumMod val="50000"/>
                            </a:schemeClr>
                          </a:solidFill>
                        </a:rPr>
                        <a:t>S/he</a:t>
                      </a:r>
                    </a:p>
                  </a:txBody>
                  <a:tcPr anchor="ctr"/>
                </a:tc>
                <a:tc>
                  <a:txBody>
                    <a:bodyPr/>
                    <a:lstStyle/>
                    <a:p>
                      <a:pPr algn="ctr"/>
                      <a:r>
                        <a:rPr lang="en-CA" sz="2400" b="1" dirty="0">
                          <a:solidFill>
                            <a:schemeClr val="accent1">
                              <a:lumMod val="50000"/>
                            </a:schemeClr>
                          </a:solidFill>
                        </a:rPr>
                        <a:t>walks on the</a:t>
                      </a:r>
                      <a:r>
                        <a:rPr lang="en-CA" sz="2400" b="1" baseline="0" dirty="0">
                          <a:solidFill>
                            <a:schemeClr val="accent1">
                              <a:lumMod val="50000"/>
                            </a:schemeClr>
                          </a:solidFill>
                        </a:rPr>
                        <a:t> island</a:t>
                      </a:r>
                      <a:endParaRPr lang="en-CA" sz="24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chemeClr val="accent1">
                              <a:lumMod val="50000"/>
                            </a:schemeClr>
                          </a:solidFill>
                          <a:effectLst/>
                          <a:uLnTx/>
                          <a:uFillTx/>
                        </a:rPr>
                        <a:t>They</a:t>
                      </a:r>
                    </a:p>
                  </a:txBody>
                  <a:tcPr anchor="ctr"/>
                </a:tc>
                <a:tc>
                  <a:txBody>
                    <a:bodyPr/>
                    <a:lstStyle/>
                    <a:p>
                      <a:pPr algn="ctr"/>
                      <a:r>
                        <a:rPr lang="en-CA" sz="2400" b="1" dirty="0">
                          <a:solidFill>
                            <a:schemeClr val="accent1">
                              <a:lumMod val="50000"/>
                            </a:schemeClr>
                          </a:solidFill>
                        </a:rPr>
                        <a:t>arrive in August</a:t>
                      </a:r>
                    </a:p>
                  </a:txBody>
                  <a:tcPr anchor="ctr"/>
                </a:tc>
                <a:extLst>
                  <a:ext uri="{0D108BD9-81ED-4DB2-BD59-A6C34878D82A}">
                    <a16:rowId xmlns:a16="http://schemas.microsoft.com/office/drawing/2014/main" val="92706377"/>
                  </a:ext>
                </a:extLst>
              </a:tr>
              <a:tr h="705915">
                <a:tc>
                  <a:txBody>
                    <a:bodyPr/>
                    <a:lstStyle/>
                    <a:p>
                      <a:r>
                        <a:rPr lang="en-CA" sz="2400" b="1" dirty="0">
                          <a:solidFill>
                            <a:schemeClr val="accent1">
                              <a:lumMod val="50000"/>
                            </a:schemeClr>
                          </a:solidFill>
                        </a:rPr>
                        <a:t>S/he</a:t>
                      </a:r>
                    </a:p>
                  </a:txBody>
                  <a:tcPr anchor="ctr"/>
                </a:tc>
                <a:tc>
                  <a:txBody>
                    <a:bodyPr/>
                    <a:lstStyle/>
                    <a:p>
                      <a:pPr algn="ctr"/>
                      <a:r>
                        <a:rPr lang="en-CA" sz="2400" b="1" dirty="0">
                          <a:solidFill>
                            <a:schemeClr val="accent1">
                              <a:lumMod val="50000"/>
                            </a:schemeClr>
                          </a:solidFill>
                        </a:rPr>
                        <a:t>spends time in France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chemeClr val="accent1">
                              <a:lumMod val="50000"/>
                            </a:schemeClr>
                          </a:solidFill>
                          <a:effectLst/>
                          <a:uLnTx/>
                          <a:uFillTx/>
                        </a:rPr>
                        <a:t>They</a:t>
                      </a:r>
                    </a:p>
                  </a:txBody>
                  <a:tcPr anchor="ctr"/>
                </a:tc>
                <a:tc>
                  <a:txBody>
                    <a:bodyPr/>
                    <a:lstStyle/>
                    <a:p>
                      <a:pPr algn="ctr"/>
                      <a:r>
                        <a:rPr lang="en-CA" sz="2400" b="1" dirty="0">
                          <a:solidFill>
                            <a:schemeClr val="accent1">
                              <a:lumMod val="50000"/>
                            </a:schemeClr>
                          </a:solidFill>
                        </a:rPr>
                        <a:t>look at the sea</a:t>
                      </a:r>
                    </a:p>
                  </a:txBody>
                  <a:tcPr anchor="ctr"/>
                </a:tc>
                <a:extLst>
                  <a:ext uri="{0D108BD9-81ED-4DB2-BD59-A6C34878D82A}">
                    <a16:rowId xmlns:a16="http://schemas.microsoft.com/office/drawing/2014/main" val="1516595101"/>
                  </a:ext>
                </a:extLst>
              </a:tr>
            </a:tbl>
          </a:graphicData>
        </a:graphic>
      </p:graphicFrame>
      <p:sp>
        <p:nvSpPr>
          <p:cNvPr id="14" name="ZoneTexte 13">
            <a:extLst>
              <a:ext uri="{FF2B5EF4-FFF2-40B4-BE49-F238E27FC236}">
                <a16:creationId xmlns:a16="http://schemas.microsoft.com/office/drawing/2014/main" id="{E87EA814-69BA-4746-B9F7-19AA76EC9C3C}"/>
              </a:ext>
            </a:extLst>
          </p:cNvPr>
          <p:cNvSpPr txBox="1"/>
          <p:nvPr/>
        </p:nvSpPr>
        <p:spPr>
          <a:xfrm>
            <a:off x="172038" y="154983"/>
            <a:ext cx="9653887" cy="461665"/>
          </a:xfrm>
          <a:prstGeom prst="rect">
            <a:avLst/>
          </a:prstGeom>
          <a:noFill/>
        </p:spPr>
        <p:txBody>
          <a:bodyPr wrap="square" rtlCol="0">
            <a:spAutoFit/>
          </a:bodyPr>
          <a:lstStyle/>
          <a:p>
            <a:r>
              <a:rPr lang="en-GB" sz="2400" b="1" dirty="0">
                <a:solidFill>
                  <a:schemeClr val="accent1">
                    <a:lumMod val="50000"/>
                  </a:schemeClr>
                </a:solidFill>
              </a:rPr>
              <a:t>Escribe </a:t>
            </a:r>
            <a:r>
              <a:rPr lang="en-GB" sz="2400" b="1" dirty="0" err="1">
                <a:solidFill>
                  <a:schemeClr val="accent1">
                    <a:lumMod val="50000"/>
                  </a:schemeClr>
                </a:solidFill>
              </a:rPr>
              <a:t>cada</a:t>
            </a:r>
            <a:r>
              <a:rPr lang="en-GB" sz="2400" b="1" dirty="0">
                <a:solidFill>
                  <a:schemeClr val="accent1">
                    <a:lumMod val="50000"/>
                  </a:schemeClr>
                </a:solidFill>
              </a:rPr>
              <a:t> </a:t>
            </a:r>
            <a:r>
              <a:rPr lang="en-GB" sz="2400" b="1" dirty="0" err="1">
                <a:solidFill>
                  <a:schemeClr val="accent1">
                    <a:lumMod val="50000"/>
                  </a:schemeClr>
                </a:solidFill>
              </a:rPr>
              <a:t>frase</a:t>
            </a:r>
            <a:r>
              <a:rPr lang="en-GB" sz="2400" b="1" dirty="0">
                <a:solidFill>
                  <a:schemeClr val="accent1">
                    <a:lumMod val="50000"/>
                  </a:schemeClr>
                </a:solidFill>
              </a:rPr>
              <a:t> </a:t>
            </a:r>
            <a:r>
              <a:rPr lang="en-GB" sz="2400" b="1" dirty="0" err="1">
                <a:solidFill>
                  <a:schemeClr val="accent1">
                    <a:lumMod val="50000"/>
                  </a:schemeClr>
                </a:solidFill>
              </a:rPr>
              <a:t>en</a:t>
            </a:r>
            <a:r>
              <a:rPr lang="en-GB" sz="2400" b="1" dirty="0">
                <a:solidFill>
                  <a:schemeClr val="accent1">
                    <a:lumMod val="50000"/>
                  </a:schemeClr>
                </a:solidFill>
              </a:rPr>
              <a:t> </a:t>
            </a:r>
            <a:r>
              <a:rPr lang="en-GB" sz="2400" b="1" dirty="0" err="1">
                <a:solidFill>
                  <a:schemeClr val="accent1">
                    <a:lumMod val="50000"/>
                  </a:schemeClr>
                </a:solidFill>
              </a:rPr>
              <a:t>inglés</a:t>
            </a:r>
            <a:r>
              <a:rPr lang="en-GB" sz="2400" b="1" dirty="0">
                <a:solidFill>
                  <a:schemeClr val="accent1">
                    <a:lumMod val="50000"/>
                  </a:schemeClr>
                </a:solidFill>
              </a:rPr>
              <a:t>.  ¿</a:t>
            </a:r>
            <a:r>
              <a:rPr lang="en-GB" sz="2400" b="1" dirty="0" err="1">
                <a:solidFill>
                  <a:schemeClr val="accent1">
                    <a:lumMod val="50000"/>
                  </a:schemeClr>
                </a:solidFill>
              </a:rPr>
              <a:t>Es</a:t>
            </a:r>
            <a:r>
              <a:rPr lang="en-GB" sz="2400" b="1" dirty="0">
                <a:solidFill>
                  <a:schemeClr val="accent1">
                    <a:lumMod val="50000"/>
                  </a:schemeClr>
                </a:solidFill>
              </a:rPr>
              <a:t> ‘s/he’ o ‘they’? </a:t>
            </a:r>
            <a:endParaRPr lang="en-CA" sz="2400" b="1" dirty="0">
              <a:solidFill>
                <a:schemeClr val="accent1">
                  <a:lumMod val="50000"/>
                </a:schemeClr>
              </a:solidFill>
            </a:endParaRPr>
          </a:p>
        </p:txBody>
      </p:sp>
      <p:sp>
        <p:nvSpPr>
          <p:cNvPr id="11" name="Title 10"/>
          <p:cNvSpPr>
            <a:spLocks noGrp="1"/>
          </p:cNvSpPr>
          <p:nvPr>
            <p:ph type="title"/>
          </p:nvPr>
        </p:nvSpPr>
        <p:spPr>
          <a:xfrm flipH="1">
            <a:off x="11714922" y="384313"/>
            <a:ext cx="66261" cy="79513"/>
          </a:xfrm>
        </p:spPr>
        <p:txBody>
          <a:bodyPr>
            <a:noAutofit/>
          </a:bodyPr>
          <a:lstStyle/>
          <a:p>
            <a:r>
              <a:rPr lang="en-GB" sz="100" b="1" dirty="0">
                <a:solidFill>
                  <a:schemeClr val="bg1"/>
                </a:solidFill>
              </a:rPr>
              <a:t>leer</a:t>
            </a:r>
          </a:p>
        </p:txBody>
      </p:sp>
      <p:sp>
        <p:nvSpPr>
          <p:cNvPr id="12" name="Rectangle 11"/>
          <p:cNvSpPr/>
          <p:nvPr/>
        </p:nvSpPr>
        <p:spPr>
          <a:xfrm>
            <a:off x="1219199" y="2852520"/>
            <a:ext cx="4789869" cy="5930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118426" y="2852520"/>
            <a:ext cx="4789869" cy="5930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219199" y="3568865"/>
            <a:ext cx="4789869" cy="59304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7118426" y="3568865"/>
            <a:ext cx="4789869" cy="59304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1219199" y="4271958"/>
            <a:ext cx="4789869" cy="5930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18426" y="4271958"/>
            <a:ext cx="4789869" cy="5930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219199" y="4988303"/>
            <a:ext cx="4789869" cy="59304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7118426" y="4988303"/>
            <a:ext cx="4789869" cy="59304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35750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4" grpId="0"/>
      <p:bldP spid="12" grpId="0" animBg="1"/>
      <p:bldP spid="1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6785"/>
            <a:ext cx="9206887" cy="435767"/>
          </a:xfrm>
        </p:spPr>
        <p:txBody>
          <a:bodyPr>
            <a:normAutofit/>
          </a:bodyPr>
          <a:lstStyle/>
          <a:p>
            <a:r>
              <a:rPr lang="en-GB" sz="2000" b="1" i="1" dirty="0" err="1">
                <a:solidFill>
                  <a:schemeClr val="accent1">
                    <a:lumMod val="50000"/>
                  </a:schemeClr>
                </a:solidFill>
              </a:rPr>
              <a:t>Buscas</a:t>
            </a:r>
            <a:r>
              <a:rPr lang="en-GB" sz="2000" b="1" i="1" dirty="0">
                <a:solidFill>
                  <a:schemeClr val="accent1">
                    <a:lumMod val="50000"/>
                  </a:schemeClr>
                </a:solidFill>
              </a:rPr>
              <a:t> </a:t>
            </a:r>
            <a:r>
              <a:rPr lang="en-GB" sz="2000" b="1" i="1" dirty="0" err="1">
                <a:solidFill>
                  <a:schemeClr val="accent1">
                    <a:lumMod val="50000"/>
                  </a:schemeClr>
                </a:solidFill>
              </a:rPr>
              <a:t>unas</a:t>
            </a:r>
            <a:r>
              <a:rPr lang="en-GB" sz="2000" b="1" i="1" dirty="0">
                <a:solidFill>
                  <a:schemeClr val="accent1">
                    <a:lumMod val="50000"/>
                  </a:schemeClr>
                </a:solidFill>
              </a:rPr>
              <a:t> </a:t>
            </a:r>
            <a:r>
              <a:rPr lang="en-GB" sz="2000" b="1" i="1" dirty="0" err="1">
                <a:solidFill>
                  <a:schemeClr val="accent1">
                    <a:lumMod val="50000"/>
                  </a:schemeClr>
                </a:solidFill>
              </a:rPr>
              <a:t>vacaciones</a:t>
            </a:r>
            <a:r>
              <a:rPr lang="en-GB" sz="2000" b="1" i="1" dirty="0">
                <a:solidFill>
                  <a:schemeClr val="accent1">
                    <a:lumMod val="50000"/>
                  </a:schemeClr>
                </a:solidFill>
              </a:rPr>
              <a:t> </a:t>
            </a:r>
            <a:r>
              <a:rPr lang="en-GB" sz="2000" b="1" i="1" dirty="0" err="1">
                <a:solidFill>
                  <a:schemeClr val="accent1">
                    <a:lumMod val="50000"/>
                  </a:schemeClr>
                </a:solidFill>
              </a:rPr>
              <a:t>en</a:t>
            </a:r>
            <a:r>
              <a:rPr lang="en-GB" sz="2000" b="1" i="1" dirty="0">
                <a:solidFill>
                  <a:schemeClr val="accent1">
                    <a:lumMod val="50000"/>
                  </a:schemeClr>
                </a:solidFill>
              </a:rPr>
              <a:t> </a:t>
            </a:r>
            <a:r>
              <a:rPr lang="en-GB" sz="2000" b="1" i="1" dirty="0" err="1">
                <a:solidFill>
                  <a:schemeClr val="accent1">
                    <a:lumMod val="50000"/>
                  </a:schemeClr>
                </a:solidFill>
              </a:rPr>
              <a:t>España</a:t>
            </a:r>
            <a:r>
              <a:rPr lang="en-GB" sz="2000" b="1" i="1" dirty="0">
                <a:solidFill>
                  <a:schemeClr val="accent1">
                    <a:lumMod val="50000"/>
                  </a:schemeClr>
                </a:solidFill>
              </a:rPr>
              <a:t>. Lee </a:t>
            </a:r>
            <a:r>
              <a:rPr lang="en-GB" sz="2000" b="1" i="1" dirty="0" err="1">
                <a:solidFill>
                  <a:schemeClr val="accent1">
                    <a:lumMod val="50000"/>
                  </a:schemeClr>
                </a:solidFill>
              </a:rPr>
              <a:t>este</a:t>
            </a:r>
            <a:r>
              <a:rPr lang="en-GB" sz="2000" b="1" i="1" dirty="0">
                <a:solidFill>
                  <a:schemeClr val="accent1">
                    <a:lumMod val="50000"/>
                  </a:schemeClr>
                </a:solidFill>
              </a:rPr>
              <a:t> </a:t>
            </a:r>
            <a:r>
              <a:rPr lang="en-GB" sz="2000" b="1" i="1" dirty="0" err="1">
                <a:solidFill>
                  <a:schemeClr val="accent1">
                    <a:lumMod val="50000"/>
                  </a:schemeClr>
                </a:solidFill>
              </a:rPr>
              <a:t>texto</a:t>
            </a:r>
            <a:r>
              <a:rPr lang="en-GB" sz="2000" b="1" i="1" dirty="0">
                <a:solidFill>
                  <a:schemeClr val="accent1">
                    <a:lumMod val="50000"/>
                  </a:schemeClr>
                </a:solidFill>
              </a:rPr>
              <a:t>.</a:t>
            </a:r>
          </a:p>
        </p:txBody>
      </p:sp>
      <p:sp>
        <p:nvSpPr>
          <p:cNvPr id="5" name="Title 1"/>
          <p:cNvSpPr txBox="1">
            <a:spLocks/>
          </p:cNvSpPr>
          <p:nvPr/>
        </p:nvSpPr>
        <p:spPr>
          <a:xfrm>
            <a:off x="245751" y="525173"/>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i="1" dirty="0">
                <a:solidFill>
                  <a:schemeClr val="accent1">
                    <a:lumMod val="50000"/>
                  </a:schemeClr>
                </a:solidFill>
              </a:rPr>
              <a:t>¿</a:t>
            </a:r>
            <a:r>
              <a:rPr lang="en-GB" sz="2000" b="1" i="1" dirty="0" err="1">
                <a:solidFill>
                  <a:schemeClr val="accent1">
                    <a:lumMod val="50000"/>
                  </a:schemeClr>
                </a:solidFill>
              </a:rPr>
              <a:t>Está</a:t>
            </a:r>
            <a:r>
              <a:rPr lang="en-GB" sz="2000" b="1" i="1" dirty="0">
                <a:solidFill>
                  <a:schemeClr val="accent1">
                    <a:lumMod val="50000"/>
                  </a:schemeClr>
                </a:solidFill>
              </a:rPr>
              <a:t> </a:t>
            </a:r>
            <a:r>
              <a:rPr lang="en-GB" sz="2000" b="1" i="1" dirty="0" err="1">
                <a:solidFill>
                  <a:schemeClr val="accent1">
                    <a:lumMod val="50000"/>
                  </a:schemeClr>
                </a:solidFill>
              </a:rPr>
              <a:t>clara</a:t>
            </a:r>
            <a:r>
              <a:rPr lang="en-GB" sz="2000" b="1" i="1" dirty="0">
                <a:solidFill>
                  <a:schemeClr val="accent1">
                    <a:lumMod val="50000"/>
                  </a:schemeClr>
                </a:solidFill>
              </a:rPr>
              <a:t> la </a:t>
            </a:r>
            <a:r>
              <a:rPr lang="en-GB" sz="2000" b="1" i="1" dirty="0" err="1">
                <a:solidFill>
                  <a:schemeClr val="accent1">
                    <a:lumMod val="50000"/>
                  </a:schemeClr>
                </a:solidFill>
              </a:rPr>
              <a:t>información</a:t>
            </a:r>
            <a:r>
              <a:rPr lang="en-GB" sz="2000" b="1" i="1" dirty="0">
                <a:solidFill>
                  <a:schemeClr val="accent1">
                    <a:lumMod val="50000"/>
                  </a:schemeClr>
                </a:solidFill>
              </a:rPr>
              <a:t>? </a:t>
            </a:r>
            <a:r>
              <a:rPr lang="en-GB" sz="2000" b="1" i="1" dirty="0" err="1">
                <a:solidFill>
                  <a:schemeClr val="accent1">
                    <a:lumMod val="50000"/>
                  </a:schemeClr>
                </a:solidFill>
              </a:rPr>
              <a:t>Escucha</a:t>
            </a:r>
            <a:r>
              <a:rPr lang="en-GB" sz="2000" b="1" i="1" dirty="0">
                <a:solidFill>
                  <a:schemeClr val="accent1">
                    <a:lumMod val="50000"/>
                  </a:schemeClr>
                </a:solidFill>
              </a:rPr>
              <a:t> y </a:t>
            </a:r>
            <a:r>
              <a:rPr lang="en-GB" sz="2000" b="1" i="1" dirty="0" err="1">
                <a:solidFill>
                  <a:schemeClr val="accent1">
                    <a:lumMod val="50000"/>
                  </a:schemeClr>
                </a:solidFill>
              </a:rPr>
              <a:t>completa</a:t>
            </a:r>
            <a:r>
              <a:rPr lang="en-GB" sz="2000" b="1" i="1" dirty="0">
                <a:solidFill>
                  <a:schemeClr val="accent1">
                    <a:lumMod val="50000"/>
                  </a:schemeClr>
                </a:solidFill>
              </a:rPr>
              <a:t> las </a:t>
            </a:r>
            <a:r>
              <a:rPr lang="en-GB" sz="2000" b="1" i="1" dirty="0" err="1">
                <a:solidFill>
                  <a:schemeClr val="accent1">
                    <a:lumMod val="50000"/>
                  </a:schemeClr>
                </a:solidFill>
              </a:rPr>
              <a:t>frases</a:t>
            </a:r>
            <a:r>
              <a:rPr lang="en-GB" sz="2000" b="1" i="1" dirty="0">
                <a:solidFill>
                  <a:schemeClr val="accent1">
                    <a:lumMod val="50000"/>
                  </a:schemeClr>
                </a:solidFill>
              </a:rPr>
              <a:t>. </a:t>
            </a:r>
          </a:p>
        </p:txBody>
      </p:sp>
      <p:sp>
        <p:nvSpPr>
          <p:cNvPr id="7" name="Title 4"/>
          <p:cNvSpPr txBox="1">
            <a:spLocks/>
          </p:cNvSpPr>
          <p:nvPr/>
        </p:nvSpPr>
        <p:spPr>
          <a:xfrm flipH="1" flipV="1">
            <a:off x="11064137" y="449091"/>
            <a:ext cx="45719" cy="457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100" dirty="0"/>
          </a:p>
        </p:txBody>
      </p:sp>
      <p:sp>
        <p:nvSpPr>
          <p:cNvPr id="8" name="Title 30"/>
          <p:cNvSpPr txBox="1">
            <a:spLocks/>
          </p:cNvSpPr>
          <p:nvPr/>
        </p:nvSpPr>
        <p:spPr>
          <a:xfrm>
            <a:off x="10494334" y="97668"/>
            <a:ext cx="2007693" cy="59280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chemeClr val="bg1"/>
                </a:solidFill>
              </a:rPr>
              <a:t>escuchar</a:t>
            </a:r>
            <a:r>
              <a:rPr lang="en-GB" sz="2000" b="1" dirty="0">
                <a:solidFill>
                  <a:schemeClr val="bg1"/>
                </a:solidFill>
              </a:rPr>
              <a:t> / </a:t>
            </a:r>
            <a:r>
              <a:rPr lang="en-GB" sz="2000" b="1" dirty="0" err="1">
                <a:solidFill>
                  <a:schemeClr val="bg1"/>
                </a:solidFill>
              </a:rPr>
              <a:t>escribir</a:t>
            </a:r>
            <a:endParaRPr lang="en-GB" sz="2000" dirty="0"/>
          </a:p>
        </p:txBody>
      </p:sp>
      <p:sp>
        <p:nvSpPr>
          <p:cNvPr id="10" name="TextBox 9"/>
          <p:cNvSpPr txBox="1"/>
          <p:nvPr/>
        </p:nvSpPr>
        <p:spPr>
          <a:xfrm>
            <a:off x="245752" y="946779"/>
            <a:ext cx="11790305" cy="5170646"/>
          </a:xfrm>
          <a:prstGeom prst="rect">
            <a:avLst/>
          </a:prstGeom>
          <a:noFill/>
        </p:spPr>
        <p:txBody>
          <a:bodyPr wrap="square" rtlCol="0">
            <a:spAutoFit/>
          </a:bodyPr>
          <a:lstStyle/>
          <a:p>
            <a:pPr>
              <a:lnSpc>
                <a:spcPct val="150000"/>
              </a:lnSpc>
            </a:pPr>
            <a:r>
              <a:rPr lang="en-GB" sz="2000" dirty="0">
                <a:solidFill>
                  <a:schemeClr val="accent1">
                    <a:lumMod val="50000"/>
                  </a:schemeClr>
                </a:solidFill>
              </a:rPr>
              <a:t>¿</a:t>
            </a:r>
            <a:r>
              <a:rPr lang="en-GB" sz="2000" dirty="0" err="1">
                <a:solidFill>
                  <a:schemeClr val="accent1">
                    <a:lumMod val="50000"/>
                  </a:schemeClr>
                </a:solidFill>
              </a:rPr>
              <a:t>Quieres</a:t>
            </a:r>
            <a:r>
              <a:rPr lang="en-GB" sz="2000" dirty="0">
                <a:solidFill>
                  <a:schemeClr val="accent1">
                    <a:lumMod val="50000"/>
                  </a:schemeClr>
                </a:solidFill>
              </a:rPr>
              <a:t> </a:t>
            </a:r>
            <a:r>
              <a:rPr lang="en-GB" sz="2000" dirty="0" err="1">
                <a:solidFill>
                  <a:schemeClr val="accent1">
                    <a:lumMod val="50000"/>
                  </a:schemeClr>
                </a:solidFill>
              </a:rPr>
              <a:t>viajar</a:t>
            </a:r>
            <a:r>
              <a:rPr lang="en-GB" sz="2000" dirty="0">
                <a:solidFill>
                  <a:schemeClr val="accent1">
                    <a:lumMod val="50000"/>
                  </a:schemeClr>
                </a:solidFill>
              </a:rPr>
              <a:t> a </a:t>
            </a:r>
            <a:r>
              <a:rPr lang="en-GB" sz="2000" dirty="0" err="1">
                <a:solidFill>
                  <a:schemeClr val="accent1">
                    <a:lumMod val="50000"/>
                  </a:schemeClr>
                </a:solidFill>
              </a:rPr>
              <a:t>España</a:t>
            </a:r>
            <a:r>
              <a:rPr lang="en-GB" sz="2000" dirty="0">
                <a:solidFill>
                  <a:schemeClr val="accent1">
                    <a:lumMod val="50000"/>
                  </a:schemeClr>
                </a:solidFill>
              </a:rPr>
              <a:t> y </a:t>
            </a:r>
            <a:r>
              <a:rPr lang="en-GB" sz="2000" dirty="0" err="1">
                <a:solidFill>
                  <a:schemeClr val="accent1">
                    <a:lumMod val="50000"/>
                  </a:schemeClr>
                </a:solidFill>
              </a:rPr>
              <a:t>estudiar</a:t>
            </a:r>
            <a:r>
              <a:rPr lang="en-GB" sz="2000" dirty="0">
                <a:solidFill>
                  <a:schemeClr val="accent1">
                    <a:lumMod val="50000"/>
                  </a:schemeClr>
                </a:solidFill>
              </a:rPr>
              <a:t> </a:t>
            </a:r>
            <a:r>
              <a:rPr lang="en-GB" sz="2000" dirty="0" err="1">
                <a:solidFill>
                  <a:schemeClr val="accent1">
                    <a:lumMod val="50000"/>
                  </a:schemeClr>
                </a:solidFill>
              </a:rPr>
              <a:t>español</a:t>
            </a:r>
            <a:r>
              <a:rPr lang="en-GB" sz="2000" dirty="0">
                <a:solidFill>
                  <a:schemeClr val="accent1">
                    <a:lumMod val="50000"/>
                  </a:schemeClr>
                </a:solidFill>
              </a:rPr>
              <a:t>? ¡Es </a:t>
            </a:r>
            <a:r>
              <a:rPr lang="en-GB" sz="2000" dirty="0" err="1">
                <a:solidFill>
                  <a:schemeClr val="accent1">
                    <a:lumMod val="50000"/>
                  </a:schemeClr>
                </a:solidFill>
              </a:rPr>
              <a:t>posible</a:t>
            </a:r>
            <a:r>
              <a:rPr lang="en-GB" sz="2000" dirty="0">
                <a:solidFill>
                  <a:schemeClr val="accent1">
                    <a:lumMod val="50000"/>
                  </a:schemeClr>
                </a:solidFill>
              </a:rPr>
              <a:t>! </a:t>
            </a:r>
            <a:r>
              <a:rPr lang="en-GB" sz="2000" dirty="0" err="1">
                <a:solidFill>
                  <a:schemeClr val="accent1">
                    <a:lumMod val="50000"/>
                  </a:schemeClr>
                </a:solidFill>
              </a:rPr>
              <a:t>Organizamos</a:t>
            </a:r>
            <a:r>
              <a:rPr lang="en-GB" sz="2000" dirty="0">
                <a:solidFill>
                  <a:schemeClr val="accent1">
                    <a:lumMod val="50000"/>
                  </a:schemeClr>
                </a:solidFill>
              </a:rPr>
              <a:t> </a:t>
            </a:r>
            <a:r>
              <a:rPr lang="en-GB" sz="2000" dirty="0" err="1">
                <a:solidFill>
                  <a:schemeClr val="accent1">
                    <a:lumMod val="50000"/>
                  </a:schemeClr>
                </a:solidFill>
              </a:rPr>
              <a:t>vacaciones</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España</a:t>
            </a:r>
            <a:r>
              <a:rPr lang="en-GB" sz="2000" dirty="0">
                <a:solidFill>
                  <a:schemeClr val="accent1">
                    <a:lumMod val="50000"/>
                  </a:schemeClr>
                </a:solidFill>
              </a:rPr>
              <a:t>. </a:t>
            </a:r>
            <a:r>
              <a:rPr lang="en-GB" sz="2000" dirty="0" err="1">
                <a:solidFill>
                  <a:schemeClr val="accent1">
                    <a:lumMod val="50000"/>
                  </a:schemeClr>
                </a:solidFill>
              </a:rPr>
              <a:t>Ejemplo</a:t>
            </a:r>
            <a:r>
              <a:rPr lang="en-GB" sz="2000" dirty="0">
                <a:solidFill>
                  <a:schemeClr val="accent1">
                    <a:lumMod val="50000"/>
                  </a:schemeClr>
                </a:solidFill>
              </a:rPr>
              <a:t> de una </a:t>
            </a:r>
            <a:r>
              <a:rPr lang="en-GB" sz="2000" dirty="0" err="1">
                <a:solidFill>
                  <a:schemeClr val="accent1">
                    <a:lumMod val="50000"/>
                  </a:schemeClr>
                </a:solidFill>
              </a:rPr>
              <a:t>semana</a:t>
            </a:r>
            <a:r>
              <a:rPr lang="en-GB" sz="2000" dirty="0">
                <a:solidFill>
                  <a:schemeClr val="accent1">
                    <a:lumMod val="50000"/>
                  </a:schemeClr>
                </a:solidFill>
              </a:rPr>
              <a:t> de </a:t>
            </a:r>
            <a:r>
              <a:rPr lang="en-GB" sz="2000" dirty="0" err="1">
                <a:solidFill>
                  <a:schemeClr val="accent1">
                    <a:lumMod val="50000"/>
                  </a:schemeClr>
                </a:solidFill>
              </a:rPr>
              <a:t>vacaciones</a:t>
            </a:r>
            <a:r>
              <a:rPr lang="en-GB" sz="2000" dirty="0">
                <a:solidFill>
                  <a:schemeClr val="accent1">
                    <a:lumMod val="50000"/>
                  </a:schemeClr>
                </a:solidFill>
              </a:rPr>
              <a:t>:</a:t>
            </a:r>
          </a:p>
          <a:p>
            <a:pPr>
              <a:lnSpc>
                <a:spcPct val="150000"/>
              </a:lnSpc>
            </a:pPr>
            <a:r>
              <a:rPr lang="en-GB" sz="2000" dirty="0">
                <a:solidFill>
                  <a:schemeClr val="accent1">
                    <a:lumMod val="50000"/>
                  </a:schemeClr>
                </a:solidFill>
              </a:rPr>
              <a:t>El lunes los </a:t>
            </a:r>
            <a:r>
              <a:rPr lang="en-GB" sz="2000" dirty="0" err="1">
                <a:solidFill>
                  <a:schemeClr val="accent1">
                    <a:lumMod val="50000"/>
                  </a:schemeClr>
                </a:solidFill>
              </a:rPr>
              <a:t>chicos</a:t>
            </a:r>
            <a:r>
              <a:rPr lang="en-GB" sz="2000" dirty="0">
                <a:solidFill>
                  <a:schemeClr val="accent1">
                    <a:lumMod val="50000"/>
                  </a:schemeClr>
                </a:solidFill>
              </a:rPr>
              <a:t> y </a:t>
            </a:r>
            <a:r>
              <a:rPr lang="en-GB" sz="2000" dirty="0" err="1">
                <a:solidFill>
                  <a:schemeClr val="accent1">
                    <a:lumMod val="50000"/>
                  </a:schemeClr>
                </a:solidFill>
              </a:rPr>
              <a:t>chicas</a:t>
            </a:r>
            <a:r>
              <a:rPr lang="en-GB" sz="2000" dirty="0">
                <a:solidFill>
                  <a:schemeClr val="accent1">
                    <a:lumMod val="50000"/>
                  </a:schemeClr>
                </a:solidFill>
              </a:rPr>
              <a:t> </a:t>
            </a:r>
            <a:r>
              <a:rPr lang="en-GB" sz="2000" b="1" dirty="0">
                <a:solidFill>
                  <a:srgbClr val="E25B00"/>
                </a:solidFill>
              </a:rPr>
              <a:t>_______________</a:t>
            </a:r>
            <a:r>
              <a:rPr lang="en-GB" sz="2000" dirty="0">
                <a:solidFill>
                  <a:schemeClr val="accent1">
                    <a:lumMod val="50000"/>
                  </a:schemeClr>
                </a:solidFill>
              </a:rPr>
              <a:t> al </a:t>
            </a:r>
            <a:r>
              <a:rPr lang="en-GB" sz="2000" dirty="0" err="1">
                <a:solidFill>
                  <a:schemeClr val="accent1">
                    <a:lumMod val="50000"/>
                  </a:schemeClr>
                </a:solidFill>
              </a:rPr>
              <a:t>aeropuerto</a:t>
            </a:r>
            <a:r>
              <a:rPr lang="en-GB" sz="2000" dirty="0">
                <a:solidFill>
                  <a:schemeClr val="accent1">
                    <a:lumMod val="50000"/>
                  </a:schemeClr>
                </a:solidFill>
              </a:rPr>
              <a:t>. Por la </a:t>
            </a:r>
            <a:r>
              <a:rPr lang="en-GB" sz="2000" dirty="0" err="1">
                <a:solidFill>
                  <a:schemeClr val="accent1">
                    <a:lumMod val="50000"/>
                  </a:schemeClr>
                </a:solidFill>
              </a:rPr>
              <a:t>tarde</a:t>
            </a:r>
            <a:r>
              <a:rPr lang="en-GB" sz="2000" dirty="0">
                <a:solidFill>
                  <a:schemeClr val="accent1">
                    <a:lumMod val="50000"/>
                  </a:schemeClr>
                </a:solidFill>
              </a:rPr>
              <a:t> </a:t>
            </a:r>
            <a:r>
              <a:rPr lang="en-GB" sz="2000" b="1" dirty="0">
                <a:solidFill>
                  <a:srgbClr val="E25B00"/>
                </a:solidFill>
              </a:rPr>
              <a:t>_______________</a:t>
            </a:r>
            <a:r>
              <a:rPr lang="en-GB" sz="2000" dirty="0">
                <a:solidFill>
                  <a:schemeClr val="accent1">
                    <a:lumMod val="50000"/>
                  </a:schemeClr>
                </a:solidFill>
              </a:rPr>
              <a:t> </a:t>
            </a:r>
            <a:r>
              <a:rPr lang="en-GB" sz="2000" dirty="0" err="1">
                <a:solidFill>
                  <a:schemeClr val="accent1">
                    <a:lumMod val="50000"/>
                  </a:schemeClr>
                </a:solidFill>
              </a:rPr>
              <a:t>tiempo</a:t>
            </a:r>
            <a:r>
              <a:rPr lang="en-GB" sz="2000" dirty="0">
                <a:solidFill>
                  <a:schemeClr val="accent1">
                    <a:lumMod val="50000"/>
                  </a:schemeClr>
                </a:solidFill>
              </a:rPr>
              <a:t> </a:t>
            </a:r>
            <a:r>
              <a:rPr lang="en-GB" sz="2000" dirty="0" err="1">
                <a:solidFill>
                  <a:schemeClr val="accent1">
                    <a:lumMod val="50000"/>
                  </a:schemeClr>
                </a:solidFill>
              </a:rPr>
              <a:t>juntos</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la playa y </a:t>
            </a:r>
            <a:r>
              <a:rPr lang="en-GB" sz="2000" b="1" dirty="0">
                <a:solidFill>
                  <a:srgbClr val="E25B00"/>
                </a:solidFill>
              </a:rPr>
              <a:t>_______________</a:t>
            </a:r>
            <a:r>
              <a:rPr lang="en-GB" sz="2000" dirty="0">
                <a:solidFill>
                  <a:schemeClr val="accent1">
                    <a:lumMod val="50000"/>
                  </a:schemeClr>
                </a:solidFill>
              </a:rPr>
              <a:t> con </a:t>
            </a:r>
            <a:r>
              <a:rPr lang="en-GB" sz="2000" dirty="0" err="1">
                <a:solidFill>
                  <a:schemeClr val="accent1">
                    <a:lumMod val="50000"/>
                  </a:schemeClr>
                </a:solidFill>
              </a:rPr>
              <a:t>compañeros</a:t>
            </a:r>
            <a:r>
              <a:rPr lang="en-GB" sz="2000" dirty="0">
                <a:solidFill>
                  <a:schemeClr val="accent1">
                    <a:lumMod val="50000"/>
                  </a:schemeClr>
                </a:solidFill>
              </a:rPr>
              <a:t> </a:t>
            </a:r>
            <a:r>
              <a:rPr lang="en-GB" sz="2000" dirty="0" err="1">
                <a:solidFill>
                  <a:schemeClr val="accent1">
                    <a:lumMod val="50000"/>
                  </a:schemeClr>
                </a:solidFill>
              </a:rPr>
              <a:t>españoles</a:t>
            </a:r>
            <a:r>
              <a:rPr lang="en-GB" sz="2000" dirty="0">
                <a:solidFill>
                  <a:schemeClr val="accent1">
                    <a:lumMod val="50000"/>
                  </a:schemeClr>
                </a:solidFill>
              </a:rPr>
              <a:t>. El martes, el </a:t>
            </a:r>
            <a:r>
              <a:rPr lang="en-GB" sz="2000" dirty="0" err="1">
                <a:solidFill>
                  <a:schemeClr val="accent1">
                    <a:lumMod val="50000"/>
                  </a:schemeClr>
                </a:solidFill>
              </a:rPr>
              <a:t>miércoles</a:t>
            </a:r>
            <a:r>
              <a:rPr lang="en-GB" sz="2000" dirty="0">
                <a:solidFill>
                  <a:schemeClr val="accent1">
                    <a:lumMod val="50000"/>
                  </a:schemeClr>
                </a:solidFill>
              </a:rPr>
              <a:t> y el </a:t>
            </a:r>
            <a:r>
              <a:rPr lang="en-GB" sz="2000" dirty="0" err="1">
                <a:solidFill>
                  <a:schemeClr val="accent1">
                    <a:lumMod val="50000"/>
                  </a:schemeClr>
                </a:solidFill>
              </a:rPr>
              <a:t>jueves</a:t>
            </a:r>
            <a:r>
              <a:rPr lang="en-GB" sz="2000" dirty="0">
                <a:solidFill>
                  <a:schemeClr val="accent1">
                    <a:lumMod val="50000"/>
                  </a:schemeClr>
                </a:solidFill>
              </a:rPr>
              <a:t> por la </a:t>
            </a:r>
            <a:r>
              <a:rPr lang="en-GB" sz="2000" dirty="0" err="1">
                <a:solidFill>
                  <a:schemeClr val="accent1">
                    <a:lumMod val="50000"/>
                  </a:schemeClr>
                </a:solidFill>
              </a:rPr>
              <a:t>mañana</a:t>
            </a:r>
            <a:r>
              <a:rPr lang="en-GB" sz="2000" dirty="0">
                <a:solidFill>
                  <a:schemeClr val="accent1">
                    <a:lumMod val="50000"/>
                  </a:schemeClr>
                </a:solidFill>
              </a:rPr>
              <a:t> </a:t>
            </a:r>
            <a:r>
              <a:rPr lang="en-GB" sz="2000" b="1" dirty="0">
                <a:solidFill>
                  <a:srgbClr val="E25B00"/>
                </a:solidFill>
              </a:rPr>
              <a:t>_______________</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la </a:t>
            </a:r>
            <a:r>
              <a:rPr lang="en-GB" sz="2000" dirty="0" err="1">
                <a:solidFill>
                  <a:schemeClr val="accent1">
                    <a:lumMod val="50000"/>
                  </a:schemeClr>
                </a:solidFill>
              </a:rPr>
              <a:t>escuela</a:t>
            </a:r>
            <a:r>
              <a:rPr lang="en-GB" sz="2000" dirty="0">
                <a:solidFill>
                  <a:schemeClr val="accent1">
                    <a:lumMod val="50000"/>
                  </a:schemeClr>
                </a:solidFill>
              </a:rPr>
              <a:t>. El </a:t>
            </a:r>
            <a:r>
              <a:rPr lang="en-GB" sz="2000" dirty="0" err="1">
                <a:solidFill>
                  <a:schemeClr val="accent1">
                    <a:lumMod val="50000"/>
                  </a:schemeClr>
                </a:solidFill>
              </a:rPr>
              <a:t>profesor</a:t>
            </a:r>
            <a:r>
              <a:rPr lang="en-GB" sz="2000" dirty="0">
                <a:solidFill>
                  <a:schemeClr val="accent1">
                    <a:lumMod val="50000"/>
                  </a:schemeClr>
                </a:solidFill>
              </a:rPr>
              <a:t> </a:t>
            </a:r>
            <a:r>
              <a:rPr lang="en-GB" sz="2000" b="1" dirty="0">
                <a:solidFill>
                  <a:srgbClr val="E25B00"/>
                </a:solidFill>
              </a:rPr>
              <a:t>______________</a:t>
            </a:r>
            <a:r>
              <a:rPr lang="en-GB" sz="2000" dirty="0">
                <a:solidFill>
                  <a:schemeClr val="accent1">
                    <a:lumMod val="50000"/>
                  </a:schemeClr>
                </a:solidFill>
              </a:rPr>
              <a:t> </a:t>
            </a:r>
            <a:r>
              <a:rPr lang="en-GB" sz="2000" dirty="0" err="1">
                <a:solidFill>
                  <a:schemeClr val="accent1">
                    <a:lumMod val="50000"/>
                  </a:schemeClr>
                </a:solidFill>
              </a:rPr>
              <a:t>cosas</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español</a:t>
            </a:r>
            <a:r>
              <a:rPr lang="en-GB" sz="2000" dirty="0">
                <a:solidFill>
                  <a:schemeClr val="accent1">
                    <a:lumMod val="50000"/>
                  </a:schemeClr>
                </a:solidFill>
              </a:rPr>
              <a:t> y </a:t>
            </a:r>
            <a:r>
              <a:rPr lang="en-GB" sz="2000" b="1" dirty="0">
                <a:solidFill>
                  <a:srgbClr val="E25B00"/>
                </a:solidFill>
              </a:rPr>
              <a:t>_________________</a:t>
            </a:r>
            <a:r>
              <a:rPr lang="en-GB" sz="2000" dirty="0">
                <a:solidFill>
                  <a:schemeClr val="accent1">
                    <a:lumMod val="50000"/>
                  </a:schemeClr>
                </a:solidFill>
              </a:rPr>
              <a:t> </a:t>
            </a:r>
            <a:r>
              <a:rPr lang="en-GB" sz="2000" dirty="0" err="1">
                <a:solidFill>
                  <a:schemeClr val="accent1">
                    <a:lumMod val="50000"/>
                  </a:schemeClr>
                </a:solidFill>
              </a:rPr>
              <a:t>otras</a:t>
            </a:r>
            <a:r>
              <a:rPr lang="en-GB" sz="2000" dirty="0">
                <a:solidFill>
                  <a:schemeClr val="accent1">
                    <a:lumMod val="50000"/>
                  </a:schemeClr>
                </a:solidFill>
              </a:rPr>
              <a:t> </a:t>
            </a:r>
            <a:r>
              <a:rPr lang="en-GB" sz="2000" dirty="0" err="1">
                <a:solidFill>
                  <a:schemeClr val="accent1">
                    <a:lumMod val="50000"/>
                  </a:schemeClr>
                </a:solidFill>
              </a:rPr>
              <a:t>actividades</a:t>
            </a:r>
            <a:r>
              <a:rPr lang="en-GB" sz="2000" dirty="0">
                <a:solidFill>
                  <a:schemeClr val="accent1">
                    <a:lumMod val="50000"/>
                  </a:schemeClr>
                </a:solidFill>
              </a:rPr>
              <a:t>. Por la </a:t>
            </a:r>
            <a:r>
              <a:rPr lang="en-GB" sz="2000" dirty="0" err="1">
                <a:solidFill>
                  <a:schemeClr val="accent1">
                    <a:lumMod val="50000"/>
                  </a:schemeClr>
                </a:solidFill>
              </a:rPr>
              <a:t>tarde</a:t>
            </a:r>
            <a:r>
              <a:rPr lang="en-GB" sz="2000" dirty="0">
                <a:solidFill>
                  <a:schemeClr val="accent1">
                    <a:lumMod val="50000"/>
                  </a:schemeClr>
                </a:solidFill>
              </a:rPr>
              <a:t>, las </a:t>
            </a:r>
            <a:r>
              <a:rPr lang="en-GB" sz="2000" dirty="0" err="1">
                <a:solidFill>
                  <a:schemeClr val="accent1">
                    <a:lumMod val="50000"/>
                  </a:schemeClr>
                </a:solidFill>
              </a:rPr>
              <a:t>familias</a:t>
            </a:r>
            <a:r>
              <a:rPr lang="en-GB" sz="2000" dirty="0">
                <a:solidFill>
                  <a:schemeClr val="accent1">
                    <a:lumMod val="50000"/>
                  </a:schemeClr>
                </a:solidFill>
              </a:rPr>
              <a:t> </a:t>
            </a:r>
            <a:r>
              <a:rPr lang="en-GB" sz="2000" dirty="0">
                <a:solidFill>
                  <a:srgbClr val="E25B00"/>
                </a:solidFill>
              </a:rPr>
              <a:t>_________________</a:t>
            </a:r>
            <a:r>
              <a:rPr lang="en-GB" sz="2000" dirty="0">
                <a:solidFill>
                  <a:schemeClr val="accent1">
                    <a:lumMod val="50000"/>
                  </a:schemeClr>
                </a:solidFill>
              </a:rPr>
              <a:t> la comida. </a:t>
            </a:r>
            <a:r>
              <a:rPr lang="en-GB" sz="2000" b="1" dirty="0">
                <a:solidFill>
                  <a:srgbClr val="E25B00"/>
                </a:solidFill>
              </a:rPr>
              <a:t>_______________</a:t>
            </a:r>
            <a:r>
              <a:rPr lang="en-GB" sz="2000" dirty="0">
                <a:solidFill>
                  <a:schemeClr val="accent1">
                    <a:lumMod val="50000"/>
                  </a:schemeClr>
                </a:solidFill>
              </a:rPr>
              <a:t> </a:t>
            </a:r>
            <a:r>
              <a:rPr lang="en-GB" sz="2000" dirty="0" err="1">
                <a:solidFill>
                  <a:schemeClr val="accent1">
                    <a:lumMod val="50000"/>
                  </a:schemeClr>
                </a:solidFill>
              </a:rPr>
              <a:t>ayuda</a:t>
            </a:r>
            <a:r>
              <a:rPr lang="en-GB" sz="2000" dirty="0">
                <a:solidFill>
                  <a:schemeClr val="accent1">
                    <a:lumMod val="50000"/>
                  </a:schemeClr>
                </a:solidFill>
              </a:rPr>
              <a:t>: </a:t>
            </a:r>
            <a:r>
              <a:rPr lang="en-GB" sz="2000" dirty="0" err="1">
                <a:solidFill>
                  <a:schemeClr val="accent1">
                    <a:lumMod val="50000"/>
                  </a:schemeClr>
                </a:solidFill>
              </a:rPr>
              <a:t>sólo</a:t>
            </a:r>
            <a:r>
              <a:rPr lang="en-GB" sz="2000" dirty="0">
                <a:solidFill>
                  <a:schemeClr val="accent1">
                    <a:lumMod val="50000"/>
                  </a:schemeClr>
                </a:solidFill>
              </a:rPr>
              <a:t> </a:t>
            </a:r>
            <a:r>
              <a:rPr lang="en-GB" sz="2000" dirty="0" err="1">
                <a:solidFill>
                  <a:schemeClr val="accent1">
                    <a:lumMod val="50000"/>
                  </a:schemeClr>
                </a:solidFill>
              </a:rPr>
              <a:t>debes</a:t>
            </a:r>
            <a:r>
              <a:rPr lang="en-GB" sz="2000" dirty="0">
                <a:solidFill>
                  <a:schemeClr val="accent1">
                    <a:lumMod val="50000"/>
                  </a:schemeClr>
                </a:solidFill>
              </a:rPr>
              <a:t> </a:t>
            </a:r>
            <a:r>
              <a:rPr lang="en-GB" sz="2000" dirty="0" err="1">
                <a:solidFill>
                  <a:schemeClr val="accent1">
                    <a:lumMod val="50000"/>
                  </a:schemeClr>
                </a:solidFill>
              </a:rPr>
              <a:t>lavar</a:t>
            </a:r>
            <a:r>
              <a:rPr lang="en-GB" sz="2000" dirty="0">
                <a:solidFill>
                  <a:schemeClr val="accent1">
                    <a:lumMod val="50000"/>
                  </a:schemeClr>
                </a:solidFill>
              </a:rPr>
              <a:t> los </a:t>
            </a:r>
            <a:r>
              <a:rPr lang="en-GB" sz="2000" dirty="0" err="1">
                <a:solidFill>
                  <a:schemeClr val="accent1">
                    <a:lumMod val="50000"/>
                  </a:schemeClr>
                </a:solidFill>
              </a:rPr>
              <a:t>platos</a:t>
            </a:r>
            <a:r>
              <a:rPr lang="en-GB" sz="2000" dirty="0">
                <a:solidFill>
                  <a:schemeClr val="accent1">
                    <a:lumMod val="50000"/>
                  </a:schemeClr>
                </a:solidFill>
              </a:rPr>
              <a:t>, </a:t>
            </a:r>
            <a:r>
              <a:rPr lang="en-GB" sz="2000" dirty="0" err="1">
                <a:solidFill>
                  <a:schemeClr val="accent1">
                    <a:lumMod val="50000"/>
                  </a:schemeClr>
                </a:solidFill>
              </a:rPr>
              <a:t>aunque</a:t>
            </a:r>
            <a:r>
              <a:rPr lang="en-GB" sz="2000" dirty="0">
                <a:solidFill>
                  <a:schemeClr val="accent1">
                    <a:lumMod val="50000"/>
                  </a:schemeClr>
                </a:solidFill>
              </a:rPr>
              <a:t> los </a:t>
            </a:r>
            <a:r>
              <a:rPr lang="en-GB" sz="2000" dirty="0" err="1">
                <a:solidFill>
                  <a:schemeClr val="accent1">
                    <a:lumMod val="50000"/>
                  </a:schemeClr>
                </a:solidFill>
              </a:rPr>
              <a:t>chicos</a:t>
            </a:r>
            <a:r>
              <a:rPr lang="en-GB" sz="2000" dirty="0">
                <a:solidFill>
                  <a:schemeClr val="accent1">
                    <a:lumMod val="50000"/>
                  </a:schemeClr>
                </a:solidFill>
              </a:rPr>
              <a:t> y </a:t>
            </a:r>
            <a:r>
              <a:rPr lang="en-GB" sz="2000" dirty="0" err="1">
                <a:solidFill>
                  <a:schemeClr val="accent1">
                    <a:lumMod val="50000"/>
                  </a:schemeClr>
                </a:solidFill>
              </a:rPr>
              <a:t>chicas</a:t>
            </a:r>
            <a:r>
              <a:rPr lang="en-GB" sz="2000" dirty="0">
                <a:solidFill>
                  <a:schemeClr val="accent1">
                    <a:lumMod val="50000"/>
                  </a:schemeClr>
                </a:solidFill>
              </a:rPr>
              <a:t> </a:t>
            </a:r>
            <a:r>
              <a:rPr lang="en-GB" sz="2000" dirty="0" err="1">
                <a:solidFill>
                  <a:schemeClr val="accent1">
                    <a:lumMod val="50000"/>
                  </a:schemeClr>
                </a:solidFill>
              </a:rPr>
              <a:t>normalmente</a:t>
            </a:r>
            <a:r>
              <a:rPr lang="en-GB" sz="2000" dirty="0">
                <a:solidFill>
                  <a:schemeClr val="accent1">
                    <a:lumMod val="50000"/>
                  </a:schemeClr>
                </a:solidFill>
              </a:rPr>
              <a:t> </a:t>
            </a:r>
            <a:r>
              <a:rPr lang="en-GB" sz="2000" dirty="0" err="1">
                <a:solidFill>
                  <a:schemeClr val="accent1">
                    <a:lumMod val="50000"/>
                  </a:schemeClr>
                </a:solidFill>
              </a:rPr>
              <a:t>también</a:t>
            </a:r>
            <a:r>
              <a:rPr lang="en-GB" sz="2000" dirty="0">
                <a:solidFill>
                  <a:schemeClr val="accent1">
                    <a:lumMod val="50000"/>
                  </a:schemeClr>
                </a:solidFill>
              </a:rPr>
              <a:t> </a:t>
            </a:r>
            <a:r>
              <a:rPr lang="en-GB" sz="2000" b="1" dirty="0">
                <a:solidFill>
                  <a:srgbClr val="E25B00"/>
                </a:solidFill>
              </a:rPr>
              <a:t>__________________</a:t>
            </a:r>
            <a:r>
              <a:rPr lang="en-GB" sz="2000" dirty="0">
                <a:solidFill>
                  <a:schemeClr val="accent1">
                    <a:lumMod val="50000"/>
                  </a:schemeClr>
                </a:solidFill>
              </a:rPr>
              <a:t> la </a:t>
            </a:r>
            <a:r>
              <a:rPr lang="en-GB" sz="2000" dirty="0" err="1">
                <a:solidFill>
                  <a:schemeClr val="accent1">
                    <a:lumMod val="50000"/>
                  </a:schemeClr>
                </a:solidFill>
              </a:rPr>
              <a:t>basura</a:t>
            </a:r>
            <a:r>
              <a:rPr lang="en-GB" sz="2000" dirty="0">
                <a:solidFill>
                  <a:schemeClr val="accent1">
                    <a:lumMod val="50000"/>
                  </a:schemeClr>
                </a:solidFill>
              </a:rPr>
              <a:t> y </a:t>
            </a:r>
            <a:r>
              <a:rPr lang="en-GB" sz="2000" dirty="0">
                <a:solidFill>
                  <a:srgbClr val="E25B00"/>
                </a:solidFill>
              </a:rPr>
              <a:t>_______________</a:t>
            </a:r>
            <a:r>
              <a:rPr lang="en-GB" sz="2000" dirty="0">
                <a:solidFill>
                  <a:schemeClr val="accent1">
                    <a:lumMod val="50000"/>
                  </a:schemeClr>
                </a:solidFill>
              </a:rPr>
              <a:t> el </a:t>
            </a:r>
            <a:r>
              <a:rPr lang="en-GB" sz="2000" dirty="0" err="1">
                <a:solidFill>
                  <a:schemeClr val="accent1">
                    <a:lumMod val="50000"/>
                  </a:schemeClr>
                </a:solidFill>
              </a:rPr>
              <a:t>suelo</a:t>
            </a:r>
            <a:r>
              <a:rPr lang="en-GB" sz="2000" dirty="0">
                <a:solidFill>
                  <a:schemeClr val="accent1">
                    <a:lumMod val="50000"/>
                  </a:schemeClr>
                </a:solidFill>
              </a:rPr>
              <a:t>.</a:t>
            </a:r>
          </a:p>
          <a:p>
            <a:pPr>
              <a:lnSpc>
                <a:spcPct val="150000"/>
              </a:lnSpc>
            </a:pPr>
            <a:r>
              <a:rPr lang="en-GB" sz="2000" dirty="0">
                <a:solidFill>
                  <a:schemeClr val="accent1">
                    <a:lumMod val="50000"/>
                  </a:schemeClr>
                </a:solidFill>
              </a:rPr>
              <a:t>El </a:t>
            </a:r>
            <a:r>
              <a:rPr lang="en-GB" sz="2000" dirty="0" err="1">
                <a:solidFill>
                  <a:schemeClr val="accent1">
                    <a:lumMod val="50000"/>
                  </a:schemeClr>
                </a:solidFill>
              </a:rPr>
              <a:t>viernes</a:t>
            </a:r>
            <a:r>
              <a:rPr lang="en-GB" sz="2000" dirty="0">
                <a:solidFill>
                  <a:schemeClr val="accent1">
                    <a:lumMod val="50000"/>
                  </a:schemeClr>
                </a:solidFill>
              </a:rPr>
              <a:t> y el </a:t>
            </a:r>
            <a:r>
              <a:rPr lang="en-GB" sz="2000" dirty="0" err="1">
                <a:solidFill>
                  <a:schemeClr val="accent1">
                    <a:lumMod val="50000"/>
                  </a:schemeClr>
                </a:solidFill>
              </a:rPr>
              <a:t>sábado</a:t>
            </a:r>
            <a:r>
              <a:rPr lang="en-GB" sz="2000" dirty="0">
                <a:solidFill>
                  <a:schemeClr val="accent1">
                    <a:lumMod val="50000"/>
                  </a:schemeClr>
                </a:solidFill>
              </a:rPr>
              <a:t> </a:t>
            </a:r>
            <a:r>
              <a:rPr lang="en-GB" sz="2000" b="1" dirty="0">
                <a:solidFill>
                  <a:srgbClr val="E25B00"/>
                </a:solidFill>
              </a:rPr>
              <a:t>_______________</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bicicleta</a:t>
            </a:r>
            <a:r>
              <a:rPr lang="en-GB" sz="2000" dirty="0">
                <a:solidFill>
                  <a:schemeClr val="accent1">
                    <a:lumMod val="50000"/>
                  </a:schemeClr>
                </a:solidFill>
              </a:rPr>
              <a:t>, </a:t>
            </a:r>
            <a:r>
              <a:rPr lang="en-GB" sz="2000" b="1" dirty="0">
                <a:solidFill>
                  <a:srgbClr val="E25B00"/>
                </a:solidFill>
              </a:rPr>
              <a:t>_________________</a:t>
            </a:r>
            <a:r>
              <a:rPr lang="en-GB" sz="2000" dirty="0">
                <a:solidFill>
                  <a:schemeClr val="accent1">
                    <a:lumMod val="50000"/>
                  </a:schemeClr>
                </a:solidFill>
              </a:rPr>
              <a:t> y </a:t>
            </a:r>
            <a:r>
              <a:rPr lang="en-GB" sz="2000" b="1" dirty="0">
                <a:solidFill>
                  <a:srgbClr val="E25B00"/>
                </a:solidFill>
              </a:rPr>
              <a:t>_________________</a:t>
            </a:r>
            <a:r>
              <a:rPr lang="en-GB" sz="2000" dirty="0">
                <a:solidFill>
                  <a:schemeClr val="accent1">
                    <a:lumMod val="50000"/>
                  </a:schemeClr>
                </a:solidFill>
              </a:rPr>
              <a:t> flamenco… El </a:t>
            </a:r>
            <a:r>
              <a:rPr lang="en-GB" sz="2000" dirty="0" err="1">
                <a:solidFill>
                  <a:schemeClr val="accent1">
                    <a:lumMod val="50000"/>
                  </a:schemeClr>
                </a:solidFill>
              </a:rPr>
              <a:t>domingo</a:t>
            </a:r>
            <a:r>
              <a:rPr lang="en-GB" sz="2000" dirty="0">
                <a:solidFill>
                  <a:schemeClr val="accent1">
                    <a:lumMod val="50000"/>
                  </a:schemeClr>
                </a:solidFill>
              </a:rPr>
              <a:t> el </a:t>
            </a:r>
            <a:r>
              <a:rPr lang="en-GB" sz="2000" dirty="0" err="1">
                <a:solidFill>
                  <a:schemeClr val="accent1">
                    <a:lumMod val="50000"/>
                  </a:schemeClr>
                </a:solidFill>
              </a:rPr>
              <a:t>profesor</a:t>
            </a:r>
            <a:r>
              <a:rPr lang="en-GB" sz="2000" dirty="0">
                <a:solidFill>
                  <a:schemeClr val="accent1">
                    <a:lumMod val="50000"/>
                  </a:schemeClr>
                </a:solidFill>
              </a:rPr>
              <a:t> </a:t>
            </a:r>
            <a:r>
              <a:rPr lang="en-GB" sz="2000" b="1" dirty="0">
                <a:solidFill>
                  <a:srgbClr val="E25B00"/>
                </a:solidFill>
              </a:rPr>
              <a:t>_________________</a:t>
            </a:r>
            <a:r>
              <a:rPr lang="en-GB" sz="2000" dirty="0">
                <a:solidFill>
                  <a:schemeClr val="accent1">
                    <a:lumMod val="50000"/>
                  </a:schemeClr>
                </a:solidFill>
              </a:rPr>
              <a:t> con los </a:t>
            </a:r>
            <a:r>
              <a:rPr lang="en-GB" sz="2000" dirty="0" err="1">
                <a:solidFill>
                  <a:schemeClr val="accent1">
                    <a:lumMod val="50000"/>
                  </a:schemeClr>
                </a:solidFill>
              </a:rPr>
              <a:t>chicos</a:t>
            </a:r>
            <a:r>
              <a:rPr lang="en-GB" sz="2000" dirty="0">
                <a:solidFill>
                  <a:schemeClr val="accent1">
                    <a:lumMod val="50000"/>
                  </a:schemeClr>
                </a:solidFill>
              </a:rPr>
              <a:t> y </a:t>
            </a:r>
            <a:r>
              <a:rPr lang="en-GB" sz="2000" dirty="0" err="1">
                <a:solidFill>
                  <a:schemeClr val="accent1">
                    <a:lumMod val="50000"/>
                  </a:schemeClr>
                </a:solidFill>
              </a:rPr>
              <a:t>chicas</a:t>
            </a:r>
            <a:r>
              <a:rPr lang="en-GB" sz="2000" dirty="0">
                <a:solidFill>
                  <a:schemeClr val="accent1">
                    <a:lumMod val="50000"/>
                  </a:schemeClr>
                </a:solidFill>
              </a:rPr>
              <a:t> a la </a:t>
            </a:r>
            <a:r>
              <a:rPr lang="en-GB" sz="2000" dirty="0" err="1">
                <a:solidFill>
                  <a:schemeClr val="accent1">
                    <a:lumMod val="50000"/>
                  </a:schemeClr>
                </a:solidFill>
              </a:rPr>
              <a:t>estación</a:t>
            </a:r>
            <a:r>
              <a:rPr lang="en-GB" sz="2000" dirty="0">
                <a:solidFill>
                  <a:schemeClr val="accent1">
                    <a:lumMod val="50000"/>
                  </a:schemeClr>
                </a:solidFill>
              </a:rPr>
              <a:t> para </a:t>
            </a:r>
            <a:r>
              <a:rPr lang="en-GB" sz="2000" dirty="0" err="1">
                <a:solidFill>
                  <a:schemeClr val="accent1">
                    <a:lumMod val="50000"/>
                  </a:schemeClr>
                </a:solidFill>
              </a:rPr>
              <a:t>decir</a:t>
            </a:r>
            <a:r>
              <a:rPr lang="en-GB" sz="2000" dirty="0">
                <a:solidFill>
                  <a:schemeClr val="accent1">
                    <a:lumMod val="50000"/>
                  </a:schemeClr>
                </a:solidFill>
              </a:rPr>
              <a:t> </a:t>
            </a:r>
            <a:r>
              <a:rPr lang="en-GB" sz="2000" dirty="0" err="1">
                <a:solidFill>
                  <a:schemeClr val="accent1">
                    <a:lumMod val="50000"/>
                  </a:schemeClr>
                </a:solidFill>
              </a:rPr>
              <a:t>adiós</a:t>
            </a:r>
            <a:r>
              <a:rPr lang="en-GB" sz="2000" dirty="0">
                <a:solidFill>
                  <a:schemeClr val="accent1">
                    <a:lumMod val="50000"/>
                  </a:schemeClr>
                </a:solidFill>
              </a:rPr>
              <a:t>. ¡</a:t>
            </a:r>
            <a:r>
              <a:rPr lang="en-GB" sz="2000" dirty="0" err="1">
                <a:solidFill>
                  <a:schemeClr val="accent1">
                    <a:lumMod val="50000"/>
                  </a:schemeClr>
                </a:solidFill>
              </a:rPr>
              <a:t>Unas</a:t>
            </a:r>
            <a:r>
              <a:rPr lang="en-GB" sz="2000" dirty="0">
                <a:solidFill>
                  <a:schemeClr val="accent1">
                    <a:lumMod val="50000"/>
                  </a:schemeClr>
                </a:solidFill>
              </a:rPr>
              <a:t> </a:t>
            </a:r>
            <a:r>
              <a:rPr lang="en-GB" sz="2000" dirty="0" err="1">
                <a:solidFill>
                  <a:schemeClr val="accent1">
                    <a:lumMod val="50000"/>
                  </a:schemeClr>
                </a:solidFill>
              </a:rPr>
              <a:t>vacaciones</a:t>
            </a:r>
            <a:r>
              <a:rPr lang="en-GB" sz="2000" dirty="0">
                <a:solidFill>
                  <a:schemeClr val="accent1">
                    <a:lumMod val="50000"/>
                  </a:schemeClr>
                </a:solidFill>
              </a:rPr>
              <a:t> </a:t>
            </a:r>
            <a:r>
              <a:rPr lang="en-GB" sz="2000" dirty="0" err="1">
                <a:solidFill>
                  <a:schemeClr val="accent1">
                    <a:lumMod val="50000"/>
                  </a:schemeClr>
                </a:solidFill>
              </a:rPr>
              <a:t>fantásticas</a:t>
            </a:r>
            <a:r>
              <a:rPr lang="en-GB" sz="2000" dirty="0">
                <a:solidFill>
                  <a:schemeClr val="accent1">
                    <a:lumMod val="50000"/>
                  </a:schemeClr>
                </a:solidFill>
              </a:rPr>
              <a:t>!</a:t>
            </a:r>
          </a:p>
        </p:txBody>
      </p:sp>
      <p:sp>
        <p:nvSpPr>
          <p:cNvPr id="9" name="TextBox 14">
            <a:extLst>
              <a:ext uri="{FF2B5EF4-FFF2-40B4-BE49-F238E27FC236}">
                <a16:creationId xmlns:a16="http://schemas.microsoft.com/office/drawing/2014/main" id="{9F72BE0B-5564-8E4D-85AE-077DE9B1FFDE}"/>
              </a:ext>
            </a:extLst>
          </p:cNvPr>
          <p:cNvSpPr txBox="1"/>
          <p:nvPr/>
        </p:nvSpPr>
        <p:spPr>
          <a:xfrm>
            <a:off x="3600970" y="1841071"/>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 arrive</a:t>
            </a:r>
          </a:p>
        </p:txBody>
      </p:sp>
      <p:sp>
        <p:nvSpPr>
          <p:cNvPr id="11" name="TextBox 14">
            <a:extLst>
              <a:ext uri="{FF2B5EF4-FFF2-40B4-BE49-F238E27FC236}">
                <a16:creationId xmlns:a16="http://schemas.microsoft.com/office/drawing/2014/main" id="{E0D61A97-AFC9-9441-B23A-4C330D291B66}"/>
              </a:ext>
            </a:extLst>
          </p:cNvPr>
          <p:cNvSpPr txBox="1"/>
          <p:nvPr/>
        </p:nvSpPr>
        <p:spPr>
          <a:xfrm>
            <a:off x="8902298" y="1833028"/>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[2] they spend</a:t>
            </a:r>
          </a:p>
        </p:txBody>
      </p:sp>
      <p:sp>
        <p:nvSpPr>
          <p:cNvPr id="12" name="TextBox 14">
            <a:extLst>
              <a:ext uri="{FF2B5EF4-FFF2-40B4-BE49-F238E27FC236}">
                <a16:creationId xmlns:a16="http://schemas.microsoft.com/office/drawing/2014/main" id="{97E732E8-1BB9-FE49-97D7-49E05B8BDCB7}"/>
              </a:ext>
            </a:extLst>
          </p:cNvPr>
          <p:cNvSpPr txBox="1"/>
          <p:nvPr/>
        </p:nvSpPr>
        <p:spPr>
          <a:xfrm>
            <a:off x="2766136" y="2315277"/>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[3] they speak</a:t>
            </a:r>
          </a:p>
        </p:txBody>
      </p:sp>
      <p:sp>
        <p:nvSpPr>
          <p:cNvPr id="13" name="TextBox 14">
            <a:extLst>
              <a:ext uri="{FF2B5EF4-FFF2-40B4-BE49-F238E27FC236}">
                <a16:creationId xmlns:a16="http://schemas.microsoft.com/office/drawing/2014/main" id="{061C5239-8E0E-194F-AB6D-AABAA96944E2}"/>
              </a:ext>
            </a:extLst>
          </p:cNvPr>
          <p:cNvSpPr txBox="1"/>
          <p:nvPr/>
        </p:nvSpPr>
        <p:spPr>
          <a:xfrm>
            <a:off x="3039152" y="2767448"/>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[4] they study</a:t>
            </a:r>
          </a:p>
        </p:txBody>
      </p:sp>
      <p:sp>
        <p:nvSpPr>
          <p:cNvPr id="14" name="TextBox 14">
            <a:extLst>
              <a:ext uri="{FF2B5EF4-FFF2-40B4-BE49-F238E27FC236}">
                <a16:creationId xmlns:a16="http://schemas.microsoft.com/office/drawing/2014/main" id="{C0CD2CC2-0E17-3A44-B030-54524FE33AEB}"/>
              </a:ext>
            </a:extLst>
          </p:cNvPr>
          <p:cNvSpPr txBox="1"/>
          <p:nvPr/>
        </p:nvSpPr>
        <p:spPr>
          <a:xfrm>
            <a:off x="8224148" y="2767448"/>
            <a:ext cx="1656467"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[5] asks</a:t>
            </a:r>
          </a:p>
        </p:txBody>
      </p:sp>
      <p:sp>
        <p:nvSpPr>
          <p:cNvPr id="15" name="TextBox 14">
            <a:extLst>
              <a:ext uri="{FF2B5EF4-FFF2-40B4-BE49-F238E27FC236}">
                <a16:creationId xmlns:a16="http://schemas.microsoft.com/office/drawing/2014/main" id="{DCC896D9-B427-DC4F-9966-91B82B294A0E}"/>
              </a:ext>
            </a:extLst>
          </p:cNvPr>
          <p:cNvSpPr txBox="1"/>
          <p:nvPr/>
        </p:nvSpPr>
        <p:spPr>
          <a:xfrm>
            <a:off x="1555705" y="3219487"/>
            <a:ext cx="2136037"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[6] he organises</a:t>
            </a:r>
          </a:p>
        </p:txBody>
      </p:sp>
      <p:sp>
        <p:nvSpPr>
          <p:cNvPr id="16" name="TextBox 14">
            <a:extLst>
              <a:ext uri="{FF2B5EF4-FFF2-40B4-BE49-F238E27FC236}">
                <a16:creationId xmlns:a16="http://schemas.microsoft.com/office/drawing/2014/main" id="{86AC86A1-ABB2-5C47-BD5C-661C38BDA53C}"/>
              </a:ext>
            </a:extLst>
          </p:cNvPr>
          <p:cNvSpPr txBox="1"/>
          <p:nvPr/>
        </p:nvSpPr>
        <p:spPr>
          <a:xfrm>
            <a:off x="9175682" y="3208480"/>
            <a:ext cx="1900763"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[7] prepare</a:t>
            </a:r>
          </a:p>
        </p:txBody>
      </p:sp>
      <p:sp>
        <p:nvSpPr>
          <p:cNvPr id="17" name="TextBox 14">
            <a:extLst>
              <a:ext uri="{FF2B5EF4-FFF2-40B4-BE49-F238E27FC236}">
                <a16:creationId xmlns:a16="http://schemas.microsoft.com/office/drawing/2014/main" id="{62877C76-6DB2-AD44-83BD-3BFFC7118509}"/>
              </a:ext>
            </a:extLst>
          </p:cNvPr>
          <p:cNvSpPr txBox="1"/>
          <p:nvPr/>
        </p:nvSpPr>
        <p:spPr>
          <a:xfrm>
            <a:off x="1455250" y="3682470"/>
            <a:ext cx="1919479"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[8] They need</a:t>
            </a:r>
          </a:p>
        </p:txBody>
      </p:sp>
      <p:sp>
        <p:nvSpPr>
          <p:cNvPr id="18" name="TextBox 14">
            <a:extLst>
              <a:ext uri="{FF2B5EF4-FFF2-40B4-BE49-F238E27FC236}">
                <a16:creationId xmlns:a16="http://schemas.microsoft.com/office/drawing/2014/main" id="{99AA3FFA-81B6-DF4C-989C-6F067640F680}"/>
              </a:ext>
            </a:extLst>
          </p:cNvPr>
          <p:cNvSpPr txBox="1"/>
          <p:nvPr/>
        </p:nvSpPr>
        <p:spPr>
          <a:xfrm>
            <a:off x="3374729" y="4128689"/>
            <a:ext cx="1908346"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[9] take out</a:t>
            </a:r>
          </a:p>
        </p:txBody>
      </p:sp>
      <p:sp>
        <p:nvSpPr>
          <p:cNvPr id="19" name="TextBox 14">
            <a:extLst>
              <a:ext uri="{FF2B5EF4-FFF2-40B4-BE49-F238E27FC236}">
                <a16:creationId xmlns:a16="http://schemas.microsoft.com/office/drawing/2014/main" id="{7DD4B886-D169-914B-854A-1927D8B5CE76}"/>
              </a:ext>
            </a:extLst>
          </p:cNvPr>
          <p:cNvSpPr txBox="1"/>
          <p:nvPr/>
        </p:nvSpPr>
        <p:spPr>
          <a:xfrm>
            <a:off x="3039152" y="4570988"/>
            <a:ext cx="1823738"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[11] they ride</a:t>
            </a:r>
          </a:p>
        </p:txBody>
      </p:sp>
      <p:sp>
        <p:nvSpPr>
          <p:cNvPr id="20" name="TextBox 14">
            <a:extLst>
              <a:ext uri="{FF2B5EF4-FFF2-40B4-BE49-F238E27FC236}">
                <a16:creationId xmlns:a16="http://schemas.microsoft.com/office/drawing/2014/main" id="{5EE26CB8-6C08-4346-9D56-BC38F7850A57}"/>
              </a:ext>
            </a:extLst>
          </p:cNvPr>
          <p:cNvSpPr txBox="1"/>
          <p:nvPr/>
        </p:nvSpPr>
        <p:spPr>
          <a:xfrm>
            <a:off x="6582608" y="4589429"/>
            <a:ext cx="214736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[12] they dance</a:t>
            </a:r>
          </a:p>
        </p:txBody>
      </p:sp>
      <p:sp>
        <p:nvSpPr>
          <p:cNvPr id="21" name="TextBox 14">
            <a:extLst>
              <a:ext uri="{FF2B5EF4-FFF2-40B4-BE49-F238E27FC236}">
                <a16:creationId xmlns:a16="http://schemas.microsoft.com/office/drawing/2014/main" id="{F2CF294A-B96A-F043-BB82-CF71FA62B523}"/>
              </a:ext>
            </a:extLst>
          </p:cNvPr>
          <p:cNvSpPr txBox="1"/>
          <p:nvPr/>
        </p:nvSpPr>
        <p:spPr>
          <a:xfrm>
            <a:off x="9052382" y="4576177"/>
            <a:ext cx="214736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[13] they sing</a:t>
            </a:r>
          </a:p>
        </p:txBody>
      </p:sp>
      <p:sp>
        <p:nvSpPr>
          <p:cNvPr id="22" name="TextBox 14">
            <a:extLst>
              <a:ext uri="{FF2B5EF4-FFF2-40B4-BE49-F238E27FC236}">
                <a16:creationId xmlns:a16="http://schemas.microsoft.com/office/drawing/2014/main" id="{6759BB5F-46ED-4845-9D39-DBE4B5077C9A}"/>
              </a:ext>
            </a:extLst>
          </p:cNvPr>
          <p:cNvSpPr txBox="1"/>
          <p:nvPr/>
        </p:nvSpPr>
        <p:spPr>
          <a:xfrm>
            <a:off x="4672505" y="5045792"/>
            <a:ext cx="214736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[14] travels</a:t>
            </a:r>
          </a:p>
        </p:txBody>
      </p:sp>
      <p:sp>
        <p:nvSpPr>
          <p:cNvPr id="23" name="TextBox 14">
            <a:extLst>
              <a:ext uri="{FF2B5EF4-FFF2-40B4-BE49-F238E27FC236}">
                <a16:creationId xmlns:a16="http://schemas.microsoft.com/office/drawing/2014/main" id="{7DD4B886-D169-914B-854A-1927D8B5CE76}"/>
              </a:ext>
            </a:extLst>
          </p:cNvPr>
          <p:cNvSpPr txBox="1"/>
          <p:nvPr/>
        </p:nvSpPr>
        <p:spPr>
          <a:xfrm>
            <a:off x="6981082" y="4115437"/>
            <a:ext cx="1823738"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[10] clean</a:t>
            </a:r>
          </a:p>
        </p:txBody>
      </p:sp>
      <p:pic>
        <p:nvPicPr>
          <p:cNvPr id="3" name="Vacaciones en España.wav" descr="Vacaciones en España.wav">
            <a:hlinkClick r:id="" action="ppaction://media"/>
            <a:extLst>
              <a:ext uri="{FF2B5EF4-FFF2-40B4-BE49-F238E27FC236}">
                <a16:creationId xmlns:a16="http://schemas.microsoft.com/office/drawing/2014/main" id="{D38F8146-D5B0-2A46-AB61-4EA3A58546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0764" y="128084"/>
            <a:ext cx="812800" cy="812800"/>
          </a:xfrm>
          <a:prstGeom prst="rect">
            <a:avLst/>
          </a:prstGeom>
        </p:spPr>
      </p:pic>
      <p:sp>
        <p:nvSpPr>
          <p:cNvPr id="25" name="Rounded Rectangle 11">
            <a:extLst>
              <a:ext uri="{FF2B5EF4-FFF2-40B4-BE49-F238E27FC236}">
                <a16:creationId xmlns:a16="http://schemas.microsoft.com/office/drawing/2014/main" id="{A316DD52-7894-4A75-969C-CA0645DA2978}"/>
              </a:ext>
            </a:extLst>
          </p:cNvPr>
          <p:cNvSpPr/>
          <p:nvPr/>
        </p:nvSpPr>
        <p:spPr>
          <a:xfrm>
            <a:off x="9395792" y="258166"/>
            <a:ext cx="253235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6407305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6785"/>
            <a:ext cx="9206887" cy="435767"/>
          </a:xfrm>
        </p:spPr>
        <p:txBody>
          <a:bodyPr>
            <a:normAutofit/>
          </a:bodyPr>
          <a:lstStyle/>
          <a:p>
            <a:r>
              <a:rPr lang="en-GB" sz="2000" b="1" i="1" dirty="0" err="1">
                <a:solidFill>
                  <a:schemeClr val="accent1">
                    <a:lumMod val="50000"/>
                  </a:schemeClr>
                </a:solidFill>
              </a:rPr>
              <a:t>Buscas</a:t>
            </a:r>
            <a:r>
              <a:rPr lang="en-GB" sz="2000" b="1" i="1" dirty="0">
                <a:solidFill>
                  <a:schemeClr val="accent1">
                    <a:lumMod val="50000"/>
                  </a:schemeClr>
                </a:solidFill>
              </a:rPr>
              <a:t> </a:t>
            </a:r>
            <a:r>
              <a:rPr lang="en-GB" sz="2000" b="1" i="1" dirty="0" err="1">
                <a:solidFill>
                  <a:schemeClr val="accent1">
                    <a:lumMod val="50000"/>
                  </a:schemeClr>
                </a:solidFill>
              </a:rPr>
              <a:t>unas</a:t>
            </a:r>
            <a:r>
              <a:rPr lang="en-GB" sz="2000" b="1" i="1" dirty="0">
                <a:solidFill>
                  <a:schemeClr val="accent1">
                    <a:lumMod val="50000"/>
                  </a:schemeClr>
                </a:solidFill>
              </a:rPr>
              <a:t> </a:t>
            </a:r>
            <a:r>
              <a:rPr lang="en-GB" sz="2000" b="1" i="1" dirty="0" err="1">
                <a:solidFill>
                  <a:schemeClr val="accent1">
                    <a:lumMod val="50000"/>
                  </a:schemeClr>
                </a:solidFill>
              </a:rPr>
              <a:t>vacaciones</a:t>
            </a:r>
            <a:r>
              <a:rPr lang="en-GB" sz="2000" b="1" i="1" dirty="0">
                <a:solidFill>
                  <a:schemeClr val="accent1">
                    <a:lumMod val="50000"/>
                  </a:schemeClr>
                </a:solidFill>
              </a:rPr>
              <a:t> </a:t>
            </a:r>
            <a:r>
              <a:rPr lang="en-GB" sz="2000" b="1" i="1" dirty="0" err="1">
                <a:solidFill>
                  <a:schemeClr val="accent1">
                    <a:lumMod val="50000"/>
                  </a:schemeClr>
                </a:solidFill>
              </a:rPr>
              <a:t>en</a:t>
            </a:r>
            <a:r>
              <a:rPr lang="en-GB" sz="2000" b="1" i="1" dirty="0">
                <a:solidFill>
                  <a:schemeClr val="accent1">
                    <a:lumMod val="50000"/>
                  </a:schemeClr>
                </a:solidFill>
              </a:rPr>
              <a:t> </a:t>
            </a:r>
            <a:r>
              <a:rPr lang="en-GB" sz="2000" b="1" i="1" dirty="0" err="1">
                <a:solidFill>
                  <a:schemeClr val="accent1">
                    <a:lumMod val="50000"/>
                  </a:schemeClr>
                </a:solidFill>
              </a:rPr>
              <a:t>España</a:t>
            </a:r>
            <a:r>
              <a:rPr lang="en-GB" sz="2000" b="1" i="1" dirty="0">
                <a:solidFill>
                  <a:schemeClr val="accent1">
                    <a:lumMod val="50000"/>
                  </a:schemeClr>
                </a:solidFill>
              </a:rPr>
              <a:t>. Lee </a:t>
            </a:r>
            <a:r>
              <a:rPr lang="en-GB" sz="2000" b="1" i="1" dirty="0" err="1">
                <a:solidFill>
                  <a:schemeClr val="accent1">
                    <a:lumMod val="50000"/>
                  </a:schemeClr>
                </a:solidFill>
              </a:rPr>
              <a:t>este</a:t>
            </a:r>
            <a:r>
              <a:rPr lang="en-GB" sz="2000" b="1" i="1" dirty="0">
                <a:solidFill>
                  <a:schemeClr val="accent1">
                    <a:lumMod val="50000"/>
                  </a:schemeClr>
                </a:solidFill>
              </a:rPr>
              <a:t> </a:t>
            </a:r>
            <a:r>
              <a:rPr lang="en-GB" sz="2000" b="1" i="1" dirty="0" err="1">
                <a:solidFill>
                  <a:schemeClr val="accent1">
                    <a:lumMod val="50000"/>
                  </a:schemeClr>
                </a:solidFill>
              </a:rPr>
              <a:t>texto</a:t>
            </a:r>
            <a:r>
              <a:rPr lang="en-GB" sz="2000" b="1" i="1" dirty="0">
                <a:solidFill>
                  <a:schemeClr val="accent1">
                    <a:lumMod val="50000"/>
                  </a:schemeClr>
                </a:solidFill>
              </a:rPr>
              <a:t>.</a:t>
            </a:r>
          </a:p>
        </p:txBody>
      </p:sp>
      <p:sp>
        <p:nvSpPr>
          <p:cNvPr id="5" name="Title 1"/>
          <p:cNvSpPr txBox="1">
            <a:spLocks/>
          </p:cNvSpPr>
          <p:nvPr/>
        </p:nvSpPr>
        <p:spPr>
          <a:xfrm>
            <a:off x="245751" y="525173"/>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i="1" dirty="0">
                <a:solidFill>
                  <a:schemeClr val="accent1">
                    <a:lumMod val="50000"/>
                  </a:schemeClr>
                </a:solidFill>
              </a:rPr>
              <a:t>¿</a:t>
            </a:r>
            <a:r>
              <a:rPr lang="en-GB" sz="2000" b="1" i="1" dirty="0" err="1">
                <a:solidFill>
                  <a:schemeClr val="accent1">
                    <a:lumMod val="50000"/>
                  </a:schemeClr>
                </a:solidFill>
              </a:rPr>
              <a:t>Está</a:t>
            </a:r>
            <a:r>
              <a:rPr lang="en-GB" sz="2000" b="1" i="1" dirty="0">
                <a:solidFill>
                  <a:schemeClr val="accent1">
                    <a:lumMod val="50000"/>
                  </a:schemeClr>
                </a:solidFill>
              </a:rPr>
              <a:t> </a:t>
            </a:r>
            <a:r>
              <a:rPr lang="en-GB" sz="2000" b="1" i="1" dirty="0" err="1">
                <a:solidFill>
                  <a:schemeClr val="accent1">
                    <a:lumMod val="50000"/>
                  </a:schemeClr>
                </a:solidFill>
              </a:rPr>
              <a:t>clara</a:t>
            </a:r>
            <a:r>
              <a:rPr lang="en-GB" sz="2000" b="1" i="1" dirty="0">
                <a:solidFill>
                  <a:schemeClr val="accent1">
                    <a:lumMod val="50000"/>
                  </a:schemeClr>
                </a:solidFill>
              </a:rPr>
              <a:t> la </a:t>
            </a:r>
            <a:r>
              <a:rPr lang="en-GB" sz="2000" b="1" i="1" dirty="0" err="1">
                <a:solidFill>
                  <a:schemeClr val="accent1">
                    <a:lumMod val="50000"/>
                  </a:schemeClr>
                </a:solidFill>
              </a:rPr>
              <a:t>información</a:t>
            </a:r>
            <a:r>
              <a:rPr lang="en-GB" sz="2000" b="1" i="1" dirty="0">
                <a:solidFill>
                  <a:schemeClr val="accent1">
                    <a:lumMod val="50000"/>
                  </a:schemeClr>
                </a:solidFill>
              </a:rPr>
              <a:t>? </a:t>
            </a:r>
            <a:r>
              <a:rPr lang="en-GB" sz="2000" b="1" i="1" dirty="0" err="1">
                <a:solidFill>
                  <a:schemeClr val="accent1">
                    <a:lumMod val="50000"/>
                  </a:schemeClr>
                </a:solidFill>
              </a:rPr>
              <a:t>Escucha</a:t>
            </a:r>
            <a:r>
              <a:rPr lang="en-GB" sz="2000" b="1" i="1" dirty="0">
                <a:solidFill>
                  <a:schemeClr val="accent1">
                    <a:lumMod val="50000"/>
                  </a:schemeClr>
                </a:solidFill>
              </a:rPr>
              <a:t> y </a:t>
            </a:r>
            <a:r>
              <a:rPr lang="en-GB" sz="2000" b="1" i="1" dirty="0" err="1">
                <a:solidFill>
                  <a:schemeClr val="accent1">
                    <a:lumMod val="50000"/>
                  </a:schemeClr>
                </a:solidFill>
              </a:rPr>
              <a:t>completa</a:t>
            </a:r>
            <a:r>
              <a:rPr lang="en-GB" sz="2000" b="1" i="1" dirty="0">
                <a:solidFill>
                  <a:schemeClr val="accent1">
                    <a:lumMod val="50000"/>
                  </a:schemeClr>
                </a:solidFill>
              </a:rPr>
              <a:t> las </a:t>
            </a:r>
            <a:r>
              <a:rPr lang="en-GB" sz="2000" b="1" i="1" dirty="0" err="1">
                <a:solidFill>
                  <a:schemeClr val="accent1">
                    <a:lumMod val="50000"/>
                  </a:schemeClr>
                </a:solidFill>
              </a:rPr>
              <a:t>frases</a:t>
            </a:r>
            <a:r>
              <a:rPr lang="en-GB" sz="2000" b="1" i="1" dirty="0">
                <a:solidFill>
                  <a:schemeClr val="accent1">
                    <a:lumMod val="50000"/>
                  </a:schemeClr>
                </a:solidFill>
              </a:rPr>
              <a:t>. </a:t>
            </a:r>
          </a:p>
        </p:txBody>
      </p:sp>
      <p:sp>
        <p:nvSpPr>
          <p:cNvPr id="7" name="Title 4"/>
          <p:cNvSpPr txBox="1">
            <a:spLocks/>
          </p:cNvSpPr>
          <p:nvPr/>
        </p:nvSpPr>
        <p:spPr>
          <a:xfrm flipH="1" flipV="1">
            <a:off x="11029721" y="449091"/>
            <a:ext cx="80136" cy="76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100" dirty="0">
              <a:solidFill>
                <a:srgbClr val="4472C4">
                  <a:lumMod val="50000"/>
                </a:srgbClr>
              </a:solidFill>
            </a:endParaRPr>
          </a:p>
        </p:txBody>
      </p:sp>
      <p:sp>
        <p:nvSpPr>
          <p:cNvPr id="8" name="Title 30"/>
          <p:cNvSpPr txBox="1">
            <a:spLocks/>
          </p:cNvSpPr>
          <p:nvPr/>
        </p:nvSpPr>
        <p:spPr>
          <a:xfrm>
            <a:off x="10494334" y="97668"/>
            <a:ext cx="2007693" cy="59280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GB" sz="2000" dirty="0">
              <a:solidFill>
                <a:srgbClr val="4472C4">
                  <a:lumMod val="50000"/>
                </a:srgbClr>
              </a:solidFill>
            </a:endParaRPr>
          </a:p>
        </p:txBody>
      </p:sp>
      <p:sp>
        <p:nvSpPr>
          <p:cNvPr id="10" name="TextBox 9"/>
          <p:cNvSpPr txBox="1"/>
          <p:nvPr/>
        </p:nvSpPr>
        <p:spPr>
          <a:xfrm>
            <a:off x="245752" y="946779"/>
            <a:ext cx="11790305" cy="5170646"/>
          </a:xfrm>
          <a:prstGeom prst="rect">
            <a:avLst/>
          </a:prstGeom>
          <a:noFill/>
        </p:spPr>
        <p:txBody>
          <a:bodyPr wrap="square" rtlCol="0">
            <a:spAutoFit/>
          </a:bodyPr>
          <a:lstStyle/>
          <a:p>
            <a:pPr>
              <a:lnSpc>
                <a:spcPct val="150000"/>
              </a:lnSpc>
            </a:pPr>
            <a:r>
              <a:rPr lang="en-GB" sz="2000" dirty="0">
                <a:solidFill>
                  <a:schemeClr val="accent1">
                    <a:lumMod val="50000"/>
                  </a:schemeClr>
                </a:solidFill>
              </a:rPr>
              <a:t>¿</a:t>
            </a:r>
            <a:r>
              <a:rPr lang="en-GB" sz="2000" dirty="0" err="1">
                <a:solidFill>
                  <a:schemeClr val="accent1">
                    <a:lumMod val="50000"/>
                  </a:schemeClr>
                </a:solidFill>
              </a:rPr>
              <a:t>Quieres</a:t>
            </a:r>
            <a:r>
              <a:rPr lang="en-GB" sz="2000" dirty="0">
                <a:solidFill>
                  <a:schemeClr val="accent1">
                    <a:lumMod val="50000"/>
                  </a:schemeClr>
                </a:solidFill>
              </a:rPr>
              <a:t> </a:t>
            </a:r>
            <a:r>
              <a:rPr lang="en-GB" sz="2000" dirty="0" err="1">
                <a:solidFill>
                  <a:schemeClr val="accent1">
                    <a:lumMod val="50000"/>
                  </a:schemeClr>
                </a:solidFill>
              </a:rPr>
              <a:t>viajar</a:t>
            </a:r>
            <a:r>
              <a:rPr lang="en-GB" sz="2000" dirty="0">
                <a:solidFill>
                  <a:schemeClr val="accent1">
                    <a:lumMod val="50000"/>
                  </a:schemeClr>
                </a:solidFill>
              </a:rPr>
              <a:t> a </a:t>
            </a:r>
            <a:r>
              <a:rPr lang="en-GB" sz="2000" dirty="0" err="1">
                <a:solidFill>
                  <a:schemeClr val="accent1">
                    <a:lumMod val="50000"/>
                  </a:schemeClr>
                </a:solidFill>
              </a:rPr>
              <a:t>España</a:t>
            </a:r>
            <a:r>
              <a:rPr lang="en-GB" sz="2000" dirty="0">
                <a:solidFill>
                  <a:schemeClr val="accent1">
                    <a:lumMod val="50000"/>
                  </a:schemeClr>
                </a:solidFill>
              </a:rPr>
              <a:t> y </a:t>
            </a:r>
            <a:r>
              <a:rPr lang="en-GB" sz="2000" dirty="0" err="1">
                <a:solidFill>
                  <a:schemeClr val="accent1">
                    <a:lumMod val="50000"/>
                  </a:schemeClr>
                </a:solidFill>
              </a:rPr>
              <a:t>estudiar</a:t>
            </a:r>
            <a:r>
              <a:rPr lang="en-GB" sz="2000" dirty="0">
                <a:solidFill>
                  <a:schemeClr val="accent1">
                    <a:lumMod val="50000"/>
                  </a:schemeClr>
                </a:solidFill>
              </a:rPr>
              <a:t> </a:t>
            </a:r>
            <a:r>
              <a:rPr lang="en-GB" sz="2000" dirty="0" err="1">
                <a:solidFill>
                  <a:schemeClr val="accent1">
                    <a:lumMod val="50000"/>
                  </a:schemeClr>
                </a:solidFill>
              </a:rPr>
              <a:t>español</a:t>
            </a:r>
            <a:r>
              <a:rPr lang="en-GB" sz="2000" dirty="0">
                <a:solidFill>
                  <a:schemeClr val="accent1">
                    <a:lumMod val="50000"/>
                  </a:schemeClr>
                </a:solidFill>
              </a:rPr>
              <a:t>? ¡Es </a:t>
            </a:r>
            <a:r>
              <a:rPr lang="en-GB" sz="2000" dirty="0" err="1">
                <a:solidFill>
                  <a:schemeClr val="accent1">
                    <a:lumMod val="50000"/>
                  </a:schemeClr>
                </a:solidFill>
              </a:rPr>
              <a:t>posible</a:t>
            </a:r>
            <a:r>
              <a:rPr lang="en-GB" sz="2000" dirty="0">
                <a:solidFill>
                  <a:schemeClr val="accent1">
                    <a:lumMod val="50000"/>
                  </a:schemeClr>
                </a:solidFill>
              </a:rPr>
              <a:t>! </a:t>
            </a:r>
            <a:r>
              <a:rPr lang="en-GB" sz="2000" dirty="0" err="1">
                <a:solidFill>
                  <a:schemeClr val="accent1">
                    <a:lumMod val="50000"/>
                  </a:schemeClr>
                </a:solidFill>
              </a:rPr>
              <a:t>Organizamos</a:t>
            </a:r>
            <a:r>
              <a:rPr lang="en-GB" sz="2000" dirty="0">
                <a:solidFill>
                  <a:schemeClr val="accent1">
                    <a:lumMod val="50000"/>
                  </a:schemeClr>
                </a:solidFill>
              </a:rPr>
              <a:t> </a:t>
            </a:r>
            <a:r>
              <a:rPr lang="en-GB" sz="2000" dirty="0" err="1">
                <a:solidFill>
                  <a:schemeClr val="accent1">
                    <a:lumMod val="50000"/>
                  </a:schemeClr>
                </a:solidFill>
              </a:rPr>
              <a:t>vacaciones</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España</a:t>
            </a:r>
            <a:r>
              <a:rPr lang="en-GB" sz="2000" dirty="0">
                <a:solidFill>
                  <a:schemeClr val="accent1">
                    <a:lumMod val="50000"/>
                  </a:schemeClr>
                </a:solidFill>
              </a:rPr>
              <a:t>. </a:t>
            </a:r>
            <a:r>
              <a:rPr lang="en-GB" sz="2000" dirty="0" err="1">
                <a:solidFill>
                  <a:schemeClr val="accent1">
                    <a:lumMod val="50000"/>
                  </a:schemeClr>
                </a:solidFill>
              </a:rPr>
              <a:t>Ejemplo</a:t>
            </a:r>
            <a:r>
              <a:rPr lang="en-GB" sz="2000" dirty="0">
                <a:solidFill>
                  <a:schemeClr val="accent1">
                    <a:lumMod val="50000"/>
                  </a:schemeClr>
                </a:solidFill>
              </a:rPr>
              <a:t> de una </a:t>
            </a:r>
            <a:r>
              <a:rPr lang="en-GB" sz="2000" dirty="0" err="1">
                <a:solidFill>
                  <a:schemeClr val="accent1">
                    <a:lumMod val="50000"/>
                  </a:schemeClr>
                </a:solidFill>
              </a:rPr>
              <a:t>semana</a:t>
            </a:r>
            <a:r>
              <a:rPr lang="en-GB" sz="2000" dirty="0">
                <a:solidFill>
                  <a:schemeClr val="accent1">
                    <a:lumMod val="50000"/>
                  </a:schemeClr>
                </a:solidFill>
              </a:rPr>
              <a:t> de </a:t>
            </a:r>
            <a:r>
              <a:rPr lang="en-GB" sz="2000" dirty="0" err="1">
                <a:solidFill>
                  <a:schemeClr val="accent1">
                    <a:lumMod val="50000"/>
                  </a:schemeClr>
                </a:solidFill>
              </a:rPr>
              <a:t>vacaciones</a:t>
            </a:r>
            <a:r>
              <a:rPr lang="en-GB" sz="2000" dirty="0">
                <a:solidFill>
                  <a:schemeClr val="accent1">
                    <a:lumMod val="50000"/>
                  </a:schemeClr>
                </a:solidFill>
              </a:rPr>
              <a:t>:</a:t>
            </a:r>
          </a:p>
          <a:p>
            <a:pPr>
              <a:lnSpc>
                <a:spcPct val="150000"/>
              </a:lnSpc>
            </a:pPr>
            <a:r>
              <a:rPr lang="en-GB" sz="2000" dirty="0">
                <a:solidFill>
                  <a:schemeClr val="accent1">
                    <a:lumMod val="50000"/>
                  </a:schemeClr>
                </a:solidFill>
              </a:rPr>
              <a:t>El lunes los </a:t>
            </a:r>
            <a:r>
              <a:rPr lang="en-GB" sz="2000" dirty="0" err="1">
                <a:solidFill>
                  <a:schemeClr val="accent1">
                    <a:lumMod val="50000"/>
                  </a:schemeClr>
                </a:solidFill>
              </a:rPr>
              <a:t>chicos</a:t>
            </a:r>
            <a:r>
              <a:rPr lang="en-GB" sz="2000" dirty="0">
                <a:solidFill>
                  <a:schemeClr val="accent1">
                    <a:lumMod val="50000"/>
                  </a:schemeClr>
                </a:solidFill>
              </a:rPr>
              <a:t> y </a:t>
            </a:r>
            <a:r>
              <a:rPr lang="en-GB" sz="2000" dirty="0" err="1">
                <a:solidFill>
                  <a:schemeClr val="accent1">
                    <a:lumMod val="50000"/>
                  </a:schemeClr>
                </a:solidFill>
              </a:rPr>
              <a:t>chicas</a:t>
            </a:r>
            <a:r>
              <a:rPr lang="en-GB" sz="2000" dirty="0">
                <a:solidFill>
                  <a:schemeClr val="accent1">
                    <a:lumMod val="50000"/>
                  </a:schemeClr>
                </a:solidFill>
              </a:rPr>
              <a:t> </a:t>
            </a:r>
            <a:r>
              <a:rPr lang="en-GB" sz="2000" b="1" dirty="0">
                <a:solidFill>
                  <a:srgbClr val="E25B00"/>
                </a:solidFill>
              </a:rPr>
              <a:t>_______________</a:t>
            </a:r>
            <a:r>
              <a:rPr lang="en-GB" sz="2000" dirty="0">
                <a:solidFill>
                  <a:schemeClr val="accent1">
                    <a:lumMod val="50000"/>
                  </a:schemeClr>
                </a:solidFill>
              </a:rPr>
              <a:t> al </a:t>
            </a:r>
            <a:r>
              <a:rPr lang="en-GB" sz="2000" dirty="0" err="1">
                <a:solidFill>
                  <a:schemeClr val="accent1">
                    <a:lumMod val="50000"/>
                  </a:schemeClr>
                </a:solidFill>
              </a:rPr>
              <a:t>aeropuerto</a:t>
            </a:r>
            <a:r>
              <a:rPr lang="en-GB" sz="2000" dirty="0">
                <a:solidFill>
                  <a:schemeClr val="accent1">
                    <a:lumMod val="50000"/>
                  </a:schemeClr>
                </a:solidFill>
              </a:rPr>
              <a:t>. Por la </a:t>
            </a:r>
            <a:r>
              <a:rPr lang="en-GB" sz="2000" dirty="0" err="1">
                <a:solidFill>
                  <a:schemeClr val="accent1">
                    <a:lumMod val="50000"/>
                  </a:schemeClr>
                </a:solidFill>
              </a:rPr>
              <a:t>tarde</a:t>
            </a:r>
            <a:r>
              <a:rPr lang="en-GB" sz="2000" dirty="0">
                <a:solidFill>
                  <a:schemeClr val="accent1">
                    <a:lumMod val="50000"/>
                  </a:schemeClr>
                </a:solidFill>
              </a:rPr>
              <a:t> </a:t>
            </a:r>
            <a:r>
              <a:rPr lang="en-GB" sz="2000" b="1" dirty="0">
                <a:solidFill>
                  <a:srgbClr val="E25B00"/>
                </a:solidFill>
              </a:rPr>
              <a:t>_______________</a:t>
            </a:r>
            <a:r>
              <a:rPr lang="en-GB" sz="2000" dirty="0">
                <a:solidFill>
                  <a:schemeClr val="accent1">
                    <a:lumMod val="50000"/>
                  </a:schemeClr>
                </a:solidFill>
              </a:rPr>
              <a:t> </a:t>
            </a:r>
            <a:r>
              <a:rPr lang="en-GB" sz="2000" dirty="0" err="1">
                <a:solidFill>
                  <a:schemeClr val="accent1">
                    <a:lumMod val="50000"/>
                  </a:schemeClr>
                </a:solidFill>
              </a:rPr>
              <a:t>tiempo</a:t>
            </a:r>
            <a:r>
              <a:rPr lang="en-GB" sz="2000" dirty="0">
                <a:solidFill>
                  <a:schemeClr val="accent1">
                    <a:lumMod val="50000"/>
                  </a:schemeClr>
                </a:solidFill>
              </a:rPr>
              <a:t> </a:t>
            </a:r>
            <a:r>
              <a:rPr lang="en-GB" sz="2000" dirty="0" err="1">
                <a:solidFill>
                  <a:schemeClr val="accent1">
                    <a:lumMod val="50000"/>
                  </a:schemeClr>
                </a:solidFill>
              </a:rPr>
              <a:t>juntos</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la playa y </a:t>
            </a:r>
            <a:r>
              <a:rPr lang="en-GB" sz="2000" b="1" dirty="0">
                <a:solidFill>
                  <a:srgbClr val="E25B00"/>
                </a:solidFill>
              </a:rPr>
              <a:t>_______________</a:t>
            </a:r>
            <a:r>
              <a:rPr lang="en-GB" sz="2000" dirty="0">
                <a:solidFill>
                  <a:schemeClr val="accent1">
                    <a:lumMod val="50000"/>
                  </a:schemeClr>
                </a:solidFill>
              </a:rPr>
              <a:t> con </a:t>
            </a:r>
            <a:r>
              <a:rPr lang="en-GB" sz="2000" dirty="0" err="1">
                <a:solidFill>
                  <a:schemeClr val="accent1">
                    <a:lumMod val="50000"/>
                  </a:schemeClr>
                </a:solidFill>
              </a:rPr>
              <a:t>compañeros</a:t>
            </a:r>
            <a:r>
              <a:rPr lang="en-GB" sz="2000" dirty="0">
                <a:solidFill>
                  <a:schemeClr val="accent1">
                    <a:lumMod val="50000"/>
                  </a:schemeClr>
                </a:solidFill>
              </a:rPr>
              <a:t> </a:t>
            </a:r>
            <a:r>
              <a:rPr lang="en-GB" sz="2000" dirty="0" err="1">
                <a:solidFill>
                  <a:schemeClr val="accent1">
                    <a:lumMod val="50000"/>
                  </a:schemeClr>
                </a:solidFill>
              </a:rPr>
              <a:t>españoles</a:t>
            </a:r>
            <a:r>
              <a:rPr lang="en-GB" sz="2000" dirty="0">
                <a:solidFill>
                  <a:schemeClr val="accent1">
                    <a:lumMod val="50000"/>
                  </a:schemeClr>
                </a:solidFill>
              </a:rPr>
              <a:t>. El martes, el </a:t>
            </a:r>
            <a:r>
              <a:rPr lang="en-GB" sz="2000" dirty="0" err="1">
                <a:solidFill>
                  <a:schemeClr val="accent1">
                    <a:lumMod val="50000"/>
                  </a:schemeClr>
                </a:solidFill>
              </a:rPr>
              <a:t>miércoles</a:t>
            </a:r>
            <a:r>
              <a:rPr lang="en-GB" sz="2000" dirty="0">
                <a:solidFill>
                  <a:schemeClr val="accent1">
                    <a:lumMod val="50000"/>
                  </a:schemeClr>
                </a:solidFill>
              </a:rPr>
              <a:t> y el </a:t>
            </a:r>
            <a:r>
              <a:rPr lang="en-GB" sz="2000" dirty="0" err="1">
                <a:solidFill>
                  <a:schemeClr val="accent1">
                    <a:lumMod val="50000"/>
                  </a:schemeClr>
                </a:solidFill>
              </a:rPr>
              <a:t>jueves</a:t>
            </a:r>
            <a:r>
              <a:rPr lang="en-GB" sz="2000" dirty="0">
                <a:solidFill>
                  <a:schemeClr val="accent1">
                    <a:lumMod val="50000"/>
                  </a:schemeClr>
                </a:solidFill>
              </a:rPr>
              <a:t> por la </a:t>
            </a:r>
            <a:r>
              <a:rPr lang="en-GB" sz="2000" dirty="0" err="1">
                <a:solidFill>
                  <a:schemeClr val="accent1">
                    <a:lumMod val="50000"/>
                  </a:schemeClr>
                </a:solidFill>
              </a:rPr>
              <a:t>mañana</a:t>
            </a:r>
            <a:r>
              <a:rPr lang="en-GB" sz="2000" dirty="0">
                <a:solidFill>
                  <a:schemeClr val="accent1">
                    <a:lumMod val="50000"/>
                  </a:schemeClr>
                </a:solidFill>
              </a:rPr>
              <a:t> </a:t>
            </a:r>
            <a:r>
              <a:rPr lang="en-GB" sz="2000" b="1" dirty="0">
                <a:solidFill>
                  <a:srgbClr val="E25B00"/>
                </a:solidFill>
              </a:rPr>
              <a:t>_______________</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la </a:t>
            </a:r>
            <a:r>
              <a:rPr lang="en-GB" sz="2000" dirty="0" err="1">
                <a:solidFill>
                  <a:schemeClr val="accent1">
                    <a:lumMod val="50000"/>
                  </a:schemeClr>
                </a:solidFill>
              </a:rPr>
              <a:t>escuela</a:t>
            </a:r>
            <a:r>
              <a:rPr lang="en-GB" sz="2000" dirty="0">
                <a:solidFill>
                  <a:schemeClr val="accent1">
                    <a:lumMod val="50000"/>
                  </a:schemeClr>
                </a:solidFill>
              </a:rPr>
              <a:t>. El </a:t>
            </a:r>
            <a:r>
              <a:rPr lang="en-GB" sz="2000" dirty="0" err="1">
                <a:solidFill>
                  <a:schemeClr val="accent1">
                    <a:lumMod val="50000"/>
                  </a:schemeClr>
                </a:solidFill>
              </a:rPr>
              <a:t>profesor</a:t>
            </a:r>
            <a:r>
              <a:rPr lang="en-GB" sz="2000" dirty="0">
                <a:solidFill>
                  <a:schemeClr val="accent1">
                    <a:lumMod val="50000"/>
                  </a:schemeClr>
                </a:solidFill>
              </a:rPr>
              <a:t> </a:t>
            </a:r>
            <a:r>
              <a:rPr lang="en-GB" sz="2000" b="1" dirty="0">
                <a:solidFill>
                  <a:srgbClr val="E25B00"/>
                </a:solidFill>
              </a:rPr>
              <a:t>______________</a:t>
            </a:r>
            <a:r>
              <a:rPr lang="en-GB" sz="2000" dirty="0">
                <a:solidFill>
                  <a:schemeClr val="accent1">
                    <a:lumMod val="50000"/>
                  </a:schemeClr>
                </a:solidFill>
              </a:rPr>
              <a:t> </a:t>
            </a:r>
            <a:r>
              <a:rPr lang="en-GB" sz="2000" dirty="0" err="1">
                <a:solidFill>
                  <a:schemeClr val="accent1">
                    <a:lumMod val="50000"/>
                  </a:schemeClr>
                </a:solidFill>
              </a:rPr>
              <a:t>cosas</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español</a:t>
            </a:r>
            <a:r>
              <a:rPr lang="en-GB" sz="2000" dirty="0">
                <a:solidFill>
                  <a:schemeClr val="accent1">
                    <a:lumMod val="50000"/>
                  </a:schemeClr>
                </a:solidFill>
              </a:rPr>
              <a:t> y </a:t>
            </a:r>
            <a:r>
              <a:rPr lang="en-GB" sz="2000" b="1" dirty="0">
                <a:solidFill>
                  <a:srgbClr val="E25B00"/>
                </a:solidFill>
              </a:rPr>
              <a:t>_________________</a:t>
            </a:r>
            <a:r>
              <a:rPr lang="en-GB" sz="2000" dirty="0">
                <a:solidFill>
                  <a:schemeClr val="accent1">
                    <a:lumMod val="50000"/>
                  </a:schemeClr>
                </a:solidFill>
              </a:rPr>
              <a:t> </a:t>
            </a:r>
            <a:r>
              <a:rPr lang="en-GB" sz="2000" dirty="0" err="1">
                <a:solidFill>
                  <a:schemeClr val="accent1">
                    <a:lumMod val="50000"/>
                  </a:schemeClr>
                </a:solidFill>
              </a:rPr>
              <a:t>otras</a:t>
            </a:r>
            <a:r>
              <a:rPr lang="en-GB" sz="2000" dirty="0">
                <a:solidFill>
                  <a:schemeClr val="accent1">
                    <a:lumMod val="50000"/>
                  </a:schemeClr>
                </a:solidFill>
              </a:rPr>
              <a:t> </a:t>
            </a:r>
            <a:r>
              <a:rPr lang="en-GB" sz="2000" dirty="0" err="1">
                <a:solidFill>
                  <a:schemeClr val="accent1">
                    <a:lumMod val="50000"/>
                  </a:schemeClr>
                </a:solidFill>
              </a:rPr>
              <a:t>actividades</a:t>
            </a:r>
            <a:r>
              <a:rPr lang="en-GB" sz="2000" dirty="0">
                <a:solidFill>
                  <a:schemeClr val="accent1">
                    <a:lumMod val="50000"/>
                  </a:schemeClr>
                </a:solidFill>
              </a:rPr>
              <a:t>. Por la </a:t>
            </a:r>
            <a:r>
              <a:rPr lang="en-GB" sz="2000" dirty="0" err="1">
                <a:solidFill>
                  <a:schemeClr val="accent1">
                    <a:lumMod val="50000"/>
                  </a:schemeClr>
                </a:solidFill>
              </a:rPr>
              <a:t>tarde</a:t>
            </a:r>
            <a:r>
              <a:rPr lang="en-GB" sz="2000" dirty="0">
                <a:solidFill>
                  <a:schemeClr val="accent1">
                    <a:lumMod val="50000"/>
                  </a:schemeClr>
                </a:solidFill>
              </a:rPr>
              <a:t>, las </a:t>
            </a:r>
            <a:r>
              <a:rPr lang="en-GB" sz="2000" dirty="0" err="1">
                <a:solidFill>
                  <a:schemeClr val="accent1">
                    <a:lumMod val="50000"/>
                  </a:schemeClr>
                </a:solidFill>
              </a:rPr>
              <a:t>familias</a:t>
            </a:r>
            <a:r>
              <a:rPr lang="en-GB" sz="2000" dirty="0">
                <a:solidFill>
                  <a:schemeClr val="accent1">
                    <a:lumMod val="50000"/>
                  </a:schemeClr>
                </a:solidFill>
              </a:rPr>
              <a:t> </a:t>
            </a:r>
            <a:r>
              <a:rPr lang="en-GB" sz="2000" dirty="0">
                <a:solidFill>
                  <a:srgbClr val="E25B00"/>
                </a:solidFill>
              </a:rPr>
              <a:t>_________________</a:t>
            </a:r>
            <a:r>
              <a:rPr lang="en-GB" sz="2000" dirty="0">
                <a:solidFill>
                  <a:schemeClr val="accent1">
                    <a:lumMod val="50000"/>
                  </a:schemeClr>
                </a:solidFill>
              </a:rPr>
              <a:t> la comida. </a:t>
            </a:r>
            <a:r>
              <a:rPr lang="en-GB" sz="2000" b="1" dirty="0">
                <a:solidFill>
                  <a:srgbClr val="E25B00"/>
                </a:solidFill>
              </a:rPr>
              <a:t>_______________</a:t>
            </a:r>
            <a:r>
              <a:rPr lang="en-GB" sz="2000" dirty="0">
                <a:solidFill>
                  <a:schemeClr val="accent1">
                    <a:lumMod val="50000"/>
                  </a:schemeClr>
                </a:solidFill>
              </a:rPr>
              <a:t> </a:t>
            </a:r>
            <a:r>
              <a:rPr lang="en-GB" sz="2000" dirty="0" err="1">
                <a:solidFill>
                  <a:schemeClr val="accent1">
                    <a:lumMod val="50000"/>
                  </a:schemeClr>
                </a:solidFill>
              </a:rPr>
              <a:t>ayuda</a:t>
            </a:r>
            <a:r>
              <a:rPr lang="en-GB" sz="2000" dirty="0">
                <a:solidFill>
                  <a:schemeClr val="accent1">
                    <a:lumMod val="50000"/>
                  </a:schemeClr>
                </a:solidFill>
              </a:rPr>
              <a:t>: </a:t>
            </a:r>
            <a:r>
              <a:rPr lang="en-GB" sz="2000" dirty="0" err="1">
                <a:solidFill>
                  <a:schemeClr val="accent1">
                    <a:lumMod val="50000"/>
                  </a:schemeClr>
                </a:solidFill>
              </a:rPr>
              <a:t>sólo</a:t>
            </a:r>
            <a:r>
              <a:rPr lang="en-GB" sz="2000" dirty="0">
                <a:solidFill>
                  <a:schemeClr val="accent1">
                    <a:lumMod val="50000"/>
                  </a:schemeClr>
                </a:solidFill>
              </a:rPr>
              <a:t> </a:t>
            </a:r>
            <a:r>
              <a:rPr lang="en-GB" sz="2000" dirty="0" err="1">
                <a:solidFill>
                  <a:schemeClr val="accent1">
                    <a:lumMod val="50000"/>
                  </a:schemeClr>
                </a:solidFill>
              </a:rPr>
              <a:t>debes</a:t>
            </a:r>
            <a:r>
              <a:rPr lang="en-GB" sz="2000" dirty="0">
                <a:solidFill>
                  <a:schemeClr val="accent1">
                    <a:lumMod val="50000"/>
                  </a:schemeClr>
                </a:solidFill>
              </a:rPr>
              <a:t> </a:t>
            </a:r>
            <a:r>
              <a:rPr lang="en-GB" sz="2000" dirty="0" err="1">
                <a:solidFill>
                  <a:schemeClr val="accent1">
                    <a:lumMod val="50000"/>
                  </a:schemeClr>
                </a:solidFill>
              </a:rPr>
              <a:t>lavar</a:t>
            </a:r>
            <a:r>
              <a:rPr lang="en-GB" sz="2000" dirty="0">
                <a:solidFill>
                  <a:schemeClr val="accent1">
                    <a:lumMod val="50000"/>
                  </a:schemeClr>
                </a:solidFill>
              </a:rPr>
              <a:t> los </a:t>
            </a:r>
            <a:r>
              <a:rPr lang="en-GB" sz="2000" dirty="0" err="1">
                <a:solidFill>
                  <a:schemeClr val="accent1">
                    <a:lumMod val="50000"/>
                  </a:schemeClr>
                </a:solidFill>
              </a:rPr>
              <a:t>platos</a:t>
            </a:r>
            <a:r>
              <a:rPr lang="en-GB" sz="2000" dirty="0">
                <a:solidFill>
                  <a:schemeClr val="accent1">
                    <a:lumMod val="50000"/>
                  </a:schemeClr>
                </a:solidFill>
              </a:rPr>
              <a:t>, </a:t>
            </a:r>
            <a:r>
              <a:rPr lang="en-GB" sz="2000" dirty="0" err="1">
                <a:solidFill>
                  <a:schemeClr val="accent1">
                    <a:lumMod val="50000"/>
                  </a:schemeClr>
                </a:solidFill>
              </a:rPr>
              <a:t>aunque</a:t>
            </a:r>
            <a:r>
              <a:rPr lang="en-GB" sz="2000" dirty="0">
                <a:solidFill>
                  <a:schemeClr val="accent1">
                    <a:lumMod val="50000"/>
                  </a:schemeClr>
                </a:solidFill>
              </a:rPr>
              <a:t> los </a:t>
            </a:r>
            <a:r>
              <a:rPr lang="en-GB" sz="2000" dirty="0" err="1">
                <a:solidFill>
                  <a:schemeClr val="accent1">
                    <a:lumMod val="50000"/>
                  </a:schemeClr>
                </a:solidFill>
              </a:rPr>
              <a:t>chicos</a:t>
            </a:r>
            <a:r>
              <a:rPr lang="en-GB" sz="2000" dirty="0">
                <a:solidFill>
                  <a:schemeClr val="accent1">
                    <a:lumMod val="50000"/>
                  </a:schemeClr>
                </a:solidFill>
              </a:rPr>
              <a:t> y </a:t>
            </a:r>
            <a:r>
              <a:rPr lang="en-GB" sz="2000" dirty="0" err="1">
                <a:solidFill>
                  <a:schemeClr val="accent1">
                    <a:lumMod val="50000"/>
                  </a:schemeClr>
                </a:solidFill>
              </a:rPr>
              <a:t>chicas</a:t>
            </a:r>
            <a:r>
              <a:rPr lang="en-GB" sz="2000" dirty="0">
                <a:solidFill>
                  <a:schemeClr val="accent1">
                    <a:lumMod val="50000"/>
                  </a:schemeClr>
                </a:solidFill>
              </a:rPr>
              <a:t> </a:t>
            </a:r>
            <a:r>
              <a:rPr lang="en-GB" sz="2000" dirty="0" err="1">
                <a:solidFill>
                  <a:schemeClr val="accent1">
                    <a:lumMod val="50000"/>
                  </a:schemeClr>
                </a:solidFill>
              </a:rPr>
              <a:t>normalmente</a:t>
            </a:r>
            <a:r>
              <a:rPr lang="en-GB" sz="2000" dirty="0">
                <a:solidFill>
                  <a:schemeClr val="accent1">
                    <a:lumMod val="50000"/>
                  </a:schemeClr>
                </a:solidFill>
              </a:rPr>
              <a:t> </a:t>
            </a:r>
            <a:r>
              <a:rPr lang="en-GB" sz="2000" dirty="0" err="1">
                <a:solidFill>
                  <a:schemeClr val="accent1">
                    <a:lumMod val="50000"/>
                  </a:schemeClr>
                </a:solidFill>
              </a:rPr>
              <a:t>también</a:t>
            </a:r>
            <a:r>
              <a:rPr lang="en-GB" sz="2000" dirty="0">
                <a:solidFill>
                  <a:schemeClr val="accent1">
                    <a:lumMod val="50000"/>
                  </a:schemeClr>
                </a:solidFill>
              </a:rPr>
              <a:t> </a:t>
            </a:r>
            <a:r>
              <a:rPr lang="en-GB" sz="2000" b="1" dirty="0">
                <a:solidFill>
                  <a:srgbClr val="E25B00"/>
                </a:solidFill>
              </a:rPr>
              <a:t>____________</a:t>
            </a:r>
            <a:r>
              <a:rPr lang="en-GB" sz="2000" dirty="0">
                <a:solidFill>
                  <a:schemeClr val="accent1">
                    <a:lumMod val="50000"/>
                  </a:schemeClr>
                </a:solidFill>
              </a:rPr>
              <a:t> la </a:t>
            </a:r>
            <a:r>
              <a:rPr lang="en-GB" sz="2000" dirty="0" err="1">
                <a:solidFill>
                  <a:schemeClr val="accent1">
                    <a:lumMod val="50000"/>
                  </a:schemeClr>
                </a:solidFill>
              </a:rPr>
              <a:t>basura</a:t>
            </a:r>
            <a:r>
              <a:rPr lang="en-GB" sz="2000" dirty="0">
                <a:solidFill>
                  <a:schemeClr val="accent1">
                    <a:lumMod val="50000"/>
                  </a:schemeClr>
                </a:solidFill>
              </a:rPr>
              <a:t> y  </a:t>
            </a:r>
            <a:r>
              <a:rPr lang="en-GB" sz="2000" dirty="0">
                <a:solidFill>
                  <a:srgbClr val="E25B00"/>
                </a:solidFill>
              </a:rPr>
              <a:t>_______________</a:t>
            </a:r>
            <a:r>
              <a:rPr lang="en-GB" sz="2000" dirty="0">
                <a:solidFill>
                  <a:schemeClr val="accent1">
                    <a:lumMod val="50000"/>
                  </a:schemeClr>
                </a:solidFill>
              </a:rPr>
              <a:t> el </a:t>
            </a:r>
            <a:r>
              <a:rPr lang="en-GB" sz="2000" dirty="0" err="1">
                <a:solidFill>
                  <a:schemeClr val="accent1">
                    <a:lumMod val="50000"/>
                  </a:schemeClr>
                </a:solidFill>
              </a:rPr>
              <a:t>suelo</a:t>
            </a:r>
            <a:r>
              <a:rPr lang="en-GB" sz="2000" dirty="0">
                <a:solidFill>
                  <a:schemeClr val="accent1">
                    <a:lumMod val="50000"/>
                  </a:schemeClr>
                </a:solidFill>
              </a:rPr>
              <a:t>. </a:t>
            </a:r>
          </a:p>
          <a:p>
            <a:pPr>
              <a:lnSpc>
                <a:spcPct val="150000"/>
              </a:lnSpc>
            </a:pPr>
            <a:r>
              <a:rPr lang="en-GB" sz="2000" dirty="0">
                <a:solidFill>
                  <a:schemeClr val="accent1">
                    <a:lumMod val="50000"/>
                  </a:schemeClr>
                </a:solidFill>
              </a:rPr>
              <a:t>El </a:t>
            </a:r>
            <a:r>
              <a:rPr lang="en-GB" sz="2000" dirty="0" err="1">
                <a:solidFill>
                  <a:schemeClr val="accent1">
                    <a:lumMod val="50000"/>
                  </a:schemeClr>
                </a:solidFill>
              </a:rPr>
              <a:t>viernes</a:t>
            </a:r>
            <a:r>
              <a:rPr lang="en-GB" sz="2000" dirty="0">
                <a:solidFill>
                  <a:schemeClr val="accent1">
                    <a:lumMod val="50000"/>
                  </a:schemeClr>
                </a:solidFill>
              </a:rPr>
              <a:t> y el </a:t>
            </a:r>
            <a:r>
              <a:rPr lang="en-GB" sz="2000" dirty="0" err="1">
                <a:solidFill>
                  <a:schemeClr val="accent1">
                    <a:lumMod val="50000"/>
                  </a:schemeClr>
                </a:solidFill>
              </a:rPr>
              <a:t>sábado</a:t>
            </a:r>
            <a:r>
              <a:rPr lang="en-GB" sz="2000" dirty="0">
                <a:solidFill>
                  <a:schemeClr val="accent1">
                    <a:lumMod val="50000"/>
                  </a:schemeClr>
                </a:solidFill>
              </a:rPr>
              <a:t> </a:t>
            </a:r>
            <a:r>
              <a:rPr lang="en-GB" sz="2000" b="1" dirty="0">
                <a:solidFill>
                  <a:srgbClr val="E25B00"/>
                </a:solidFill>
              </a:rPr>
              <a:t>_______________</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bicicleta</a:t>
            </a:r>
            <a:r>
              <a:rPr lang="en-GB" sz="2000" dirty="0">
                <a:solidFill>
                  <a:schemeClr val="accent1">
                    <a:lumMod val="50000"/>
                  </a:schemeClr>
                </a:solidFill>
              </a:rPr>
              <a:t>, </a:t>
            </a:r>
            <a:r>
              <a:rPr lang="en-GB" sz="2000" b="1" dirty="0">
                <a:solidFill>
                  <a:srgbClr val="E25B00"/>
                </a:solidFill>
              </a:rPr>
              <a:t>_________________</a:t>
            </a:r>
            <a:r>
              <a:rPr lang="en-GB" sz="2000" dirty="0">
                <a:solidFill>
                  <a:schemeClr val="accent1">
                    <a:lumMod val="50000"/>
                  </a:schemeClr>
                </a:solidFill>
              </a:rPr>
              <a:t> y </a:t>
            </a:r>
            <a:r>
              <a:rPr lang="en-GB" sz="2000" b="1" dirty="0">
                <a:solidFill>
                  <a:srgbClr val="E25B00"/>
                </a:solidFill>
              </a:rPr>
              <a:t>_________________</a:t>
            </a:r>
            <a:r>
              <a:rPr lang="en-GB" sz="2000" dirty="0">
                <a:solidFill>
                  <a:schemeClr val="accent1">
                    <a:lumMod val="50000"/>
                  </a:schemeClr>
                </a:solidFill>
              </a:rPr>
              <a:t> flamenco… El </a:t>
            </a:r>
            <a:r>
              <a:rPr lang="en-GB" sz="2000" dirty="0" err="1">
                <a:solidFill>
                  <a:schemeClr val="accent1">
                    <a:lumMod val="50000"/>
                  </a:schemeClr>
                </a:solidFill>
              </a:rPr>
              <a:t>domingo</a:t>
            </a:r>
            <a:r>
              <a:rPr lang="en-GB" sz="2000" dirty="0">
                <a:solidFill>
                  <a:schemeClr val="accent1">
                    <a:lumMod val="50000"/>
                  </a:schemeClr>
                </a:solidFill>
              </a:rPr>
              <a:t> el </a:t>
            </a:r>
            <a:r>
              <a:rPr lang="en-GB" sz="2000" dirty="0" err="1">
                <a:solidFill>
                  <a:schemeClr val="accent1">
                    <a:lumMod val="50000"/>
                  </a:schemeClr>
                </a:solidFill>
              </a:rPr>
              <a:t>profesor</a:t>
            </a:r>
            <a:r>
              <a:rPr lang="en-GB" sz="2000" dirty="0">
                <a:solidFill>
                  <a:schemeClr val="accent1">
                    <a:lumMod val="50000"/>
                  </a:schemeClr>
                </a:solidFill>
              </a:rPr>
              <a:t> </a:t>
            </a:r>
            <a:r>
              <a:rPr lang="en-GB" sz="2000" b="1" dirty="0">
                <a:solidFill>
                  <a:srgbClr val="E25B00"/>
                </a:solidFill>
              </a:rPr>
              <a:t>_________________</a:t>
            </a:r>
            <a:r>
              <a:rPr lang="en-GB" sz="2000" dirty="0">
                <a:solidFill>
                  <a:schemeClr val="accent1">
                    <a:lumMod val="50000"/>
                  </a:schemeClr>
                </a:solidFill>
              </a:rPr>
              <a:t> con los </a:t>
            </a:r>
            <a:r>
              <a:rPr lang="en-GB" sz="2000" dirty="0" err="1">
                <a:solidFill>
                  <a:schemeClr val="accent1">
                    <a:lumMod val="50000"/>
                  </a:schemeClr>
                </a:solidFill>
              </a:rPr>
              <a:t>chicos</a:t>
            </a:r>
            <a:r>
              <a:rPr lang="en-GB" sz="2000" dirty="0">
                <a:solidFill>
                  <a:schemeClr val="accent1">
                    <a:lumMod val="50000"/>
                  </a:schemeClr>
                </a:solidFill>
              </a:rPr>
              <a:t> y </a:t>
            </a:r>
            <a:r>
              <a:rPr lang="en-GB" sz="2000" dirty="0" err="1">
                <a:solidFill>
                  <a:schemeClr val="accent1">
                    <a:lumMod val="50000"/>
                  </a:schemeClr>
                </a:solidFill>
              </a:rPr>
              <a:t>chicas</a:t>
            </a:r>
            <a:r>
              <a:rPr lang="en-GB" sz="2000" dirty="0">
                <a:solidFill>
                  <a:schemeClr val="accent1">
                    <a:lumMod val="50000"/>
                  </a:schemeClr>
                </a:solidFill>
              </a:rPr>
              <a:t> a la </a:t>
            </a:r>
            <a:r>
              <a:rPr lang="en-GB" sz="2000" dirty="0" err="1">
                <a:solidFill>
                  <a:schemeClr val="accent1">
                    <a:lumMod val="50000"/>
                  </a:schemeClr>
                </a:solidFill>
              </a:rPr>
              <a:t>estación</a:t>
            </a:r>
            <a:r>
              <a:rPr lang="en-GB" sz="2000" dirty="0">
                <a:solidFill>
                  <a:schemeClr val="accent1">
                    <a:lumMod val="50000"/>
                  </a:schemeClr>
                </a:solidFill>
              </a:rPr>
              <a:t> para </a:t>
            </a:r>
            <a:r>
              <a:rPr lang="en-GB" sz="2000" dirty="0" err="1">
                <a:solidFill>
                  <a:schemeClr val="accent1">
                    <a:lumMod val="50000"/>
                  </a:schemeClr>
                </a:solidFill>
              </a:rPr>
              <a:t>decir</a:t>
            </a:r>
            <a:r>
              <a:rPr lang="en-GB" sz="2000" dirty="0">
                <a:solidFill>
                  <a:schemeClr val="accent1">
                    <a:lumMod val="50000"/>
                  </a:schemeClr>
                </a:solidFill>
              </a:rPr>
              <a:t> </a:t>
            </a:r>
            <a:r>
              <a:rPr lang="en-GB" sz="2000" dirty="0" err="1">
                <a:solidFill>
                  <a:schemeClr val="accent1">
                    <a:lumMod val="50000"/>
                  </a:schemeClr>
                </a:solidFill>
              </a:rPr>
              <a:t>adiós</a:t>
            </a:r>
            <a:r>
              <a:rPr lang="en-GB" sz="2000" dirty="0">
                <a:solidFill>
                  <a:schemeClr val="accent1">
                    <a:lumMod val="50000"/>
                  </a:schemeClr>
                </a:solidFill>
              </a:rPr>
              <a:t>. ¡</a:t>
            </a:r>
            <a:r>
              <a:rPr lang="en-GB" sz="2000" dirty="0" err="1">
                <a:solidFill>
                  <a:schemeClr val="accent1">
                    <a:lumMod val="50000"/>
                  </a:schemeClr>
                </a:solidFill>
              </a:rPr>
              <a:t>Unas</a:t>
            </a:r>
            <a:r>
              <a:rPr lang="en-GB" sz="2000" dirty="0">
                <a:solidFill>
                  <a:schemeClr val="accent1">
                    <a:lumMod val="50000"/>
                  </a:schemeClr>
                </a:solidFill>
              </a:rPr>
              <a:t> </a:t>
            </a:r>
            <a:r>
              <a:rPr lang="en-GB" sz="2000" dirty="0" err="1">
                <a:solidFill>
                  <a:schemeClr val="accent1">
                    <a:lumMod val="50000"/>
                  </a:schemeClr>
                </a:solidFill>
              </a:rPr>
              <a:t>vacaciones</a:t>
            </a:r>
            <a:r>
              <a:rPr lang="en-GB" sz="2000" dirty="0">
                <a:solidFill>
                  <a:schemeClr val="accent1">
                    <a:lumMod val="50000"/>
                  </a:schemeClr>
                </a:solidFill>
              </a:rPr>
              <a:t> </a:t>
            </a:r>
            <a:r>
              <a:rPr lang="en-GB" sz="2000" dirty="0" err="1">
                <a:solidFill>
                  <a:schemeClr val="accent1">
                    <a:lumMod val="50000"/>
                  </a:schemeClr>
                </a:solidFill>
              </a:rPr>
              <a:t>fantásticas</a:t>
            </a:r>
            <a:r>
              <a:rPr lang="en-GB" sz="2000" dirty="0">
                <a:solidFill>
                  <a:schemeClr val="accent1">
                    <a:lumMod val="50000"/>
                  </a:schemeClr>
                </a:solidFill>
              </a:rPr>
              <a:t>!</a:t>
            </a:r>
          </a:p>
        </p:txBody>
      </p:sp>
      <p:sp>
        <p:nvSpPr>
          <p:cNvPr id="9" name="TextBox 14">
            <a:extLst>
              <a:ext uri="{FF2B5EF4-FFF2-40B4-BE49-F238E27FC236}">
                <a16:creationId xmlns:a16="http://schemas.microsoft.com/office/drawing/2014/main" id="{9F72BE0B-5564-8E4D-85AE-077DE9B1FFDE}"/>
              </a:ext>
            </a:extLst>
          </p:cNvPr>
          <p:cNvSpPr txBox="1"/>
          <p:nvPr/>
        </p:nvSpPr>
        <p:spPr>
          <a:xfrm>
            <a:off x="3640726" y="1841071"/>
            <a:ext cx="1776942"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 </a:t>
            </a:r>
            <a:r>
              <a:rPr lang="en-GB" sz="2000" b="1" dirty="0" err="1">
                <a:solidFill>
                  <a:schemeClr val="accent1">
                    <a:lumMod val="50000"/>
                  </a:schemeClr>
                </a:solidFill>
              </a:rPr>
              <a:t>llegan</a:t>
            </a:r>
            <a:endParaRPr lang="en-GB" sz="2000" b="1" dirty="0">
              <a:solidFill>
                <a:schemeClr val="accent1">
                  <a:lumMod val="50000"/>
                </a:schemeClr>
              </a:solidFill>
            </a:endParaRPr>
          </a:p>
        </p:txBody>
      </p:sp>
      <p:sp>
        <p:nvSpPr>
          <p:cNvPr id="11" name="TextBox 14">
            <a:extLst>
              <a:ext uri="{FF2B5EF4-FFF2-40B4-BE49-F238E27FC236}">
                <a16:creationId xmlns:a16="http://schemas.microsoft.com/office/drawing/2014/main" id="{E0D61A97-AFC9-9441-B23A-4C330D291B66}"/>
              </a:ext>
            </a:extLst>
          </p:cNvPr>
          <p:cNvSpPr txBox="1"/>
          <p:nvPr/>
        </p:nvSpPr>
        <p:spPr>
          <a:xfrm>
            <a:off x="9052382" y="1841071"/>
            <a:ext cx="1747625"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[2] </a:t>
            </a:r>
            <a:r>
              <a:rPr lang="en-GB" sz="2000" b="1" dirty="0" err="1">
                <a:solidFill>
                  <a:schemeClr val="accent1">
                    <a:lumMod val="50000"/>
                  </a:schemeClr>
                </a:solidFill>
              </a:rPr>
              <a:t>pasan</a:t>
            </a:r>
            <a:endParaRPr lang="en-GB" sz="2000" b="1" dirty="0">
              <a:solidFill>
                <a:schemeClr val="accent1">
                  <a:lumMod val="50000"/>
                </a:schemeClr>
              </a:solidFill>
            </a:endParaRPr>
          </a:p>
        </p:txBody>
      </p:sp>
      <p:sp>
        <p:nvSpPr>
          <p:cNvPr id="12" name="TextBox 14">
            <a:extLst>
              <a:ext uri="{FF2B5EF4-FFF2-40B4-BE49-F238E27FC236}">
                <a16:creationId xmlns:a16="http://schemas.microsoft.com/office/drawing/2014/main" id="{97E732E8-1BB9-FE49-97D7-49E05B8BDCB7}"/>
              </a:ext>
            </a:extLst>
          </p:cNvPr>
          <p:cNvSpPr txBox="1"/>
          <p:nvPr/>
        </p:nvSpPr>
        <p:spPr>
          <a:xfrm>
            <a:off x="2752884" y="2302025"/>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[3] </a:t>
            </a:r>
            <a:r>
              <a:rPr lang="en-GB" sz="2000" b="1" dirty="0" err="1">
                <a:solidFill>
                  <a:schemeClr val="accent1">
                    <a:lumMod val="50000"/>
                  </a:schemeClr>
                </a:solidFill>
              </a:rPr>
              <a:t>hablan</a:t>
            </a:r>
            <a:endParaRPr lang="en-GB" sz="2000" b="1" dirty="0">
              <a:solidFill>
                <a:schemeClr val="accent1">
                  <a:lumMod val="50000"/>
                </a:schemeClr>
              </a:solidFill>
            </a:endParaRPr>
          </a:p>
        </p:txBody>
      </p:sp>
      <p:sp>
        <p:nvSpPr>
          <p:cNvPr id="13" name="TextBox 14">
            <a:extLst>
              <a:ext uri="{FF2B5EF4-FFF2-40B4-BE49-F238E27FC236}">
                <a16:creationId xmlns:a16="http://schemas.microsoft.com/office/drawing/2014/main" id="{061C5239-8E0E-194F-AB6D-AABAA96944E2}"/>
              </a:ext>
            </a:extLst>
          </p:cNvPr>
          <p:cNvSpPr txBox="1"/>
          <p:nvPr/>
        </p:nvSpPr>
        <p:spPr>
          <a:xfrm>
            <a:off x="3039152" y="2754196"/>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[4] </a:t>
            </a:r>
            <a:r>
              <a:rPr lang="en-GB" sz="2000" b="1" dirty="0" err="1">
                <a:solidFill>
                  <a:schemeClr val="accent1">
                    <a:lumMod val="50000"/>
                  </a:schemeClr>
                </a:solidFill>
              </a:rPr>
              <a:t>estudian</a:t>
            </a:r>
            <a:endParaRPr lang="en-GB" sz="2000" b="1" dirty="0">
              <a:solidFill>
                <a:schemeClr val="accent1">
                  <a:lumMod val="50000"/>
                </a:schemeClr>
              </a:solidFill>
            </a:endParaRPr>
          </a:p>
        </p:txBody>
      </p:sp>
      <p:sp>
        <p:nvSpPr>
          <p:cNvPr id="14" name="TextBox 14">
            <a:extLst>
              <a:ext uri="{FF2B5EF4-FFF2-40B4-BE49-F238E27FC236}">
                <a16:creationId xmlns:a16="http://schemas.microsoft.com/office/drawing/2014/main" id="{C0CD2CC2-0E17-3A44-B030-54524FE33AEB}"/>
              </a:ext>
            </a:extLst>
          </p:cNvPr>
          <p:cNvSpPr txBox="1"/>
          <p:nvPr/>
        </p:nvSpPr>
        <p:spPr>
          <a:xfrm>
            <a:off x="8224148" y="2754196"/>
            <a:ext cx="1747625"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[5] </a:t>
            </a:r>
            <a:r>
              <a:rPr lang="en-GB" sz="2000" b="1" dirty="0" err="1">
                <a:solidFill>
                  <a:schemeClr val="accent1">
                    <a:lumMod val="50000"/>
                  </a:schemeClr>
                </a:solidFill>
              </a:rPr>
              <a:t>pregunta</a:t>
            </a:r>
            <a:endParaRPr lang="en-GB" sz="2000" b="1" dirty="0">
              <a:solidFill>
                <a:schemeClr val="accent1">
                  <a:lumMod val="50000"/>
                </a:schemeClr>
              </a:solidFill>
            </a:endParaRPr>
          </a:p>
        </p:txBody>
      </p:sp>
      <p:sp>
        <p:nvSpPr>
          <p:cNvPr id="15" name="TextBox 14">
            <a:extLst>
              <a:ext uri="{FF2B5EF4-FFF2-40B4-BE49-F238E27FC236}">
                <a16:creationId xmlns:a16="http://schemas.microsoft.com/office/drawing/2014/main" id="{DCC896D9-B427-DC4F-9966-91B82B294A0E}"/>
              </a:ext>
            </a:extLst>
          </p:cNvPr>
          <p:cNvSpPr txBox="1"/>
          <p:nvPr/>
        </p:nvSpPr>
        <p:spPr>
          <a:xfrm>
            <a:off x="1568957" y="3206235"/>
            <a:ext cx="2136037"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[6] </a:t>
            </a:r>
            <a:r>
              <a:rPr lang="en-GB" sz="2000" b="1" dirty="0" err="1">
                <a:solidFill>
                  <a:schemeClr val="accent1">
                    <a:lumMod val="50000"/>
                  </a:schemeClr>
                </a:solidFill>
              </a:rPr>
              <a:t>organiza</a:t>
            </a:r>
            <a:endParaRPr lang="en-GB" sz="2000" b="1" dirty="0">
              <a:solidFill>
                <a:schemeClr val="accent1">
                  <a:lumMod val="50000"/>
                </a:schemeClr>
              </a:solidFill>
            </a:endParaRPr>
          </a:p>
        </p:txBody>
      </p:sp>
      <p:sp>
        <p:nvSpPr>
          <p:cNvPr id="16" name="TextBox 14">
            <a:extLst>
              <a:ext uri="{FF2B5EF4-FFF2-40B4-BE49-F238E27FC236}">
                <a16:creationId xmlns:a16="http://schemas.microsoft.com/office/drawing/2014/main" id="{86AC86A1-ABB2-5C47-BD5C-661C38BDA53C}"/>
              </a:ext>
            </a:extLst>
          </p:cNvPr>
          <p:cNvSpPr txBox="1"/>
          <p:nvPr/>
        </p:nvSpPr>
        <p:spPr>
          <a:xfrm>
            <a:off x="9097960" y="3202714"/>
            <a:ext cx="1931760"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[7] </a:t>
            </a:r>
            <a:r>
              <a:rPr lang="en-GB" sz="2000" b="1" dirty="0" err="1">
                <a:solidFill>
                  <a:schemeClr val="accent1">
                    <a:lumMod val="50000"/>
                  </a:schemeClr>
                </a:solidFill>
              </a:rPr>
              <a:t>preparan</a:t>
            </a:r>
            <a:endParaRPr lang="en-GB" sz="2000" b="1" dirty="0">
              <a:solidFill>
                <a:schemeClr val="accent1">
                  <a:lumMod val="50000"/>
                </a:schemeClr>
              </a:solidFill>
            </a:endParaRPr>
          </a:p>
        </p:txBody>
      </p:sp>
      <p:sp>
        <p:nvSpPr>
          <p:cNvPr id="17" name="TextBox 14">
            <a:extLst>
              <a:ext uri="{FF2B5EF4-FFF2-40B4-BE49-F238E27FC236}">
                <a16:creationId xmlns:a16="http://schemas.microsoft.com/office/drawing/2014/main" id="{62877C76-6DB2-AD44-83BD-3BFFC7118509}"/>
              </a:ext>
            </a:extLst>
          </p:cNvPr>
          <p:cNvSpPr txBox="1"/>
          <p:nvPr/>
        </p:nvSpPr>
        <p:spPr>
          <a:xfrm>
            <a:off x="1501847" y="3667321"/>
            <a:ext cx="1825940"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[8] </a:t>
            </a:r>
            <a:r>
              <a:rPr lang="en-GB" sz="2000" b="1" dirty="0" err="1">
                <a:solidFill>
                  <a:schemeClr val="accent1">
                    <a:lumMod val="50000"/>
                  </a:schemeClr>
                </a:solidFill>
              </a:rPr>
              <a:t>Necesitan</a:t>
            </a:r>
            <a:endParaRPr lang="en-GB" sz="2000" b="1" dirty="0">
              <a:solidFill>
                <a:schemeClr val="accent1">
                  <a:lumMod val="50000"/>
                </a:schemeClr>
              </a:solidFill>
            </a:endParaRPr>
          </a:p>
        </p:txBody>
      </p:sp>
      <p:sp>
        <p:nvSpPr>
          <p:cNvPr id="18" name="TextBox 14">
            <a:extLst>
              <a:ext uri="{FF2B5EF4-FFF2-40B4-BE49-F238E27FC236}">
                <a16:creationId xmlns:a16="http://schemas.microsoft.com/office/drawing/2014/main" id="{99AA3FFA-81B6-DF4C-989C-6F067640F680}"/>
              </a:ext>
            </a:extLst>
          </p:cNvPr>
          <p:cNvSpPr txBox="1"/>
          <p:nvPr/>
        </p:nvSpPr>
        <p:spPr>
          <a:xfrm>
            <a:off x="3230551" y="4131297"/>
            <a:ext cx="144195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[9] </a:t>
            </a:r>
            <a:r>
              <a:rPr lang="en-GB" sz="2000" b="1" dirty="0" err="1">
                <a:solidFill>
                  <a:schemeClr val="accent1">
                    <a:lumMod val="50000"/>
                  </a:schemeClr>
                </a:solidFill>
              </a:rPr>
              <a:t>sacan</a:t>
            </a:r>
            <a:endParaRPr lang="en-GB" sz="2000" b="1" dirty="0">
              <a:solidFill>
                <a:schemeClr val="accent1">
                  <a:lumMod val="50000"/>
                </a:schemeClr>
              </a:solidFill>
            </a:endParaRPr>
          </a:p>
        </p:txBody>
      </p:sp>
      <p:sp>
        <p:nvSpPr>
          <p:cNvPr id="19" name="TextBox 14">
            <a:extLst>
              <a:ext uri="{FF2B5EF4-FFF2-40B4-BE49-F238E27FC236}">
                <a16:creationId xmlns:a16="http://schemas.microsoft.com/office/drawing/2014/main" id="{7DD4B886-D169-914B-854A-1927D8B5CE76}"/>
              </a:ext>
            </a:extLst>
          </p:cNvPr>
          <p:cNvSpPr txBox="1"/>
          <p:nvPr/>
        </p:nvSpPr>
        <p:spPr>
          <a:xfrm>
            <a:off x="6309102" y="4131297"/>
            <a:ext cx="1823738"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[10] </a:t>
            </a:r>
            <a:r>
              <a:rPr lang="en-GB" sz="2000" b="1" dirty="0" err="1">
                <a:solidFill>
                  <a:schemeClr val="accent1">
                    <a:lumMod val="50000"/>
                  </a:schemeClr>
                </a:solidFill>
              </a:rPr>
              <a:t>limpian</a:t>
            </a:r>
            <a:endParaRPr lang="en-GB" sz="2000" b="1" dirty="0">
              <a:solidFill>
                <a:schemeClr val="accent1">
                  <a:lumMod val="50000"/>
                </a:schemeClr>
              </a:solidFill>
            </a:endParaRPr>
          </a:p>
        </p:txBody>
      </p:sp>
      <p:sp>
        <p:nvSpPr>
          <p:cNvPr id="20" name="TextBox 14">
            <a:extLst>
              <a:ext uri="{FF2B5EF4-FFF2-40B4-BE49-F238E27FC236}">
                <a16:creationId xmlns:a16="http://schemas.microsoft.com/office/drawing/2014/main" id="{5EE26CB8-6C08-4346-9D56-BC38F7850A57}"/>
              </a:ext>
            </a:extLst>
          </p:cNvPr>
          <p:cNvSpPr txBox="1"/>
          <p:nvPr/>
        </p:nvSpPr>
        <p:spPr>
          <a:xfrm>
            <a:off x="6582608" y="4576177"/>
            <a:ext cx="214736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[12] </a:t>
            </a:r>
            <a:r>
              <a:rPr lang="en-GB" sz="2000" b="1" dirty="0" err="1">
                <a:solidFill>
                  <a:schemeClr val="accent1">
                    <a:lumMod val="50000"/>
                  </a:schemeClr>
                </a:solidFill>
              </a:rPr>
              <a:t>bailan</a:t>
            </a:r>
            <a:endParaRPr lang="en-GB" sz="2000" b="1" dirty="0">
              <a:solidFill>
                <a:schemeClr val="accent1">
                  <a:lumMod val="50000"/>
                </a:schemeClr>
              </a:solidFill>
            </a:endParaRPr>
          </a:p>
        </p:txBody>
      </p:sp>
      <p:sp>
        <p:nvSpPr>
          <p:cNvPr id="21" name="TextBox 14">
            <a:extLst>
              <a:ext uri="{FF2B5EF4-FFF2-40B4-BE49-F238E27FC236}">
                <a16:creationId xmlns:a16="http://schemas.microsoft.com/office/drawing/2014/main" id="{F2CF294A-B96A-F043-BB82-CF71FA62B523}"/>
              </a:ext>
            </a:extLst>
          </p:cNvPr>
          <p:cNvSpPr txBox="1"/>
          <p:nvPr/>
        </p:nvSpPr>
        <p:spPr>
          <a:xfrm>
            <a:off x="9052382" y="4576177"/>
            <a:ext cx="214736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[13] </a:t>
            </a:r>
            <a:r>
              <a:rPr lang="en-GB" sz="2000" b="1" dirty="0" err="1">
                <a:solidFill>
                  <a:schemeClr val="accent1">
                    <a:lumMod val="50000"/>
                  </a:schemeClr>
                </a:solidFill>
              </a:rPr>
              <a:t>cantan</a:t>
            </a:r>
            <a:endParaRPr lang="en-GB" sz="2000" b="1" dirty="0">
              <a:solidFill>
                <a:schemeClr val="accent1">
                  <a:lumMod val="50000"/>
                </a:schemeClr>
              </a:solidFill>
            </a:endParaRPr>
          </a:p>
        </p:txBody>
      </p:sp>
      <p:sp>
        <p:nvSpPr>
          <p:cNvPr id="22" name="TextBox 14">
            <a:extLst>
              <a:ext uri="{FF2B5EF4-FFF2-40B4-BE49-F238E27FC236}">
                <a16:creationId xmlns:a16="http://schemas.microsoft.com/office/drawing/2014/main" id="{6759BB5F-46ED-4845-9D39-DBE4B5077C9A}"/>
              </a:ext>
            </a:extLst>
          </p:cNvPr>
          <p:cNvSpPr txBox="1"/>
          <p:nvPr/>
        </p:nvSpPr>
        <p:spPr>
          <a:xfrm>
            <a:off x="4672505" y="5032540"/>
            <a:ext cx="214736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[14] </a:t>
            </a:r>
            <a:r>
              <a:rPr lang="en-GB" sz="2000" b="1" dirty="0" err="1">
                <a:solidFill>
                  <a:schemeClr val="accent1">
                    <a:lumMod val="50000"/>
                  </a:schemeClr>
                </a:solidFill>
              </a:rPr>
              <a:t>viaja</a:t>
            </a:r>
            <a:endParaRPr lang="en-GB" sz="2000" b="1" dirty="0">
              <a:solidFill>
                <a:schemeClr val="accent1">
                  <a:lumMod val="50000"/>
                </a:schemeClr>
              </a:solidFill>
            </a:endParaRPr>
          </a:p>
        </p:txBody>
      </p:sp>
      <p:sp>
        <p:nvSpPr>
          <p:cNvPr id="24" name="TextBox 14">
            <a:extLst>
              <a:ext uri="{FF2B5EF4-FFF2-40B4-BE49-F238E27FC236}">
                <a16:creationId xmlns:a16="http://schemas.microsoft.com/office/drawing/2014/main" id="{7DD4B886-D169-914B-854A-1927D8B5CE76}"/>
              </a:ext>
            </a:extLst>
          </p:cNvPr>
          <p:cNvSpPr txBox="1"/>
          <p:nvPr/>
        </p:nvSpPr>
        <p:spPr>
          <a:xfrm>
            <a:off x="3050479" y="4574323"/>
            <a:ext cx="1823738"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[11] </a:t>
            </a:r>
            <a:r>
              <a:rPr lang="en-GB" sz="2000" b="1" dirty="0" err="1">
                <a:solidFill>
                  <a:schemeClr val="accent1">
                    <a:lumMod val="50000"/>
                  </a:schemeClr>
                </a:solidFill>
              </a:rPr>
              <a:t>montan</a:t>
            </a:r>
            <a:endParaRPr lang="en-GB" sz="2000" b="1" dirty="0">
              <a:solidFill>
                <a:schemeClr val="accent1">
                  <a:lumMod val="50000"/>
                </a:schemeClr>
              </a:solidFill>
            </a:endParaRPr>
          </a:p>
        </p:txBody>
      </p:sp>
      <p:grpSp>
        <p:nvGrpSpPr>
          <p:cNvPr id="3" name="Group 2"/>
          <p:cNvGrpSpPr/>
          <p:nvPr/>
        </p:nvGrpSpPr>
        <p:grpSpPr>
          <a:xfrm>
            <a:off x="2173878" y="2869962"/>
            <a:ext cx="3248332" cy="2362633"/>
            <a:chOff x="-4557675" y="1902789"/>
            <a:chExt cx="3248332" cy="2362633"/>
          </a:xfrm>
        </p:grpSpPr>
        <p:sp>
          <p:nvSpPr>
            <p:cNvPr id="23" name="Llamada rectangular redondeada 22">
              <a:extLst>
                <a:ext uri="{FF2B5EF4-FFF2-40B4-BE49-F238E27FC236}">
                  <a16:creationId xmlns:a16="http://schemas.microsoft.com/office/drawing/2014/main" id="{1F8876E6-6BDA-6540-93FF-4520FDD745FA}"/>
                </a:ext>
              </a:extLst>
            </p:cNvPr>
            <p:cNvSpPr/>
            <p:nvPr/>
          </p:nvSpPr>
          <p:spPr>
            <a:xfrm>
              <a:off x="-4557675" y="1902789"/>
              <a:ext cx="3248332" cy="2362633"/>
            </a:xfrm>
            <a:prstGeom prst="wedgeRoundRectCallout">
              <a:avLst>
                <a:gd name="adj1" fmla="val -71242"/>
                <a:gd name="adj2" fmla="val 53421"/>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prstClr val="white"/>
                  </a:solidFill>
                </a:rPr>
                <a:t>¿Qué es </a:t>
              </a:r>
              <a:r>
                <a:rPr lang="x-none" sz="2000" b="1" dirty="0">
                  <a:solidFill>
                    <a:prstClr val="white"/>
                  </a:solidFill>
                </a:rPr>
                <a:t>el flamenco</a:t>
              </a:r>
              <a:r>
                <a:rPr lang="x-none" sz="2000" dirty="0">
                  <a:solidFill>
                    <a:prstClr val="white"/>
                  </a:solidFill>
                </a:rPr>
                <a:t>?</a:t>
              </a:r>
            </a:p>
            <a:p>
              <a:pPr algn="ctr"/>
              <a:endParaRPr lang="x-none" sz="2000" dirty="0">
                <a:solidFill>
                  <a:prstClr val="white"/>
                </a:solidFill>
              </a:endParaRPr>
            </a:p>
            <a:p>
              <a:pPr algn="ctr"/>
              <a:endParaRPr lang="x-none" sz="2000" dirty="0">
                <a:solidFill>
                  <a:prstClr val="white"/>
                </a:solidFill>
              </a:endParaRPr>
            </a:p>
            <a:p>
              <a:pPr algn="ctr"/>
              <a:endParaRPr lang="x-none" sz="2000" dirty="0">
                <a:solidFill>
                  <a:prstClr val="white"/>
                </a:solidFill>
              </a:endParaRPr>
            </a:p>
            <a:p>
              <a:pPr algn="ctr"/>
              <a:endParaRPr lang="x-none" sz="2000" dirty="0">
                <a:solidFill>
                  <a:prstClr val="white"/>
                </a:solidFill>
              </a:endParaRPr>
            </a:p>
            <a:p>
              <a:pPr algn="ctr"/>
              <a:r>
                <a:rPr lang="x-none" sz="2000" dirty="0">
                  <a:solidFill>
                    <a:prstClr val="white"/>
                  </a:solidFill>
                </a:rPr>
                <a:t>Es una música típica del sur de España.</a:t>
              </a:r>
            </a:p>
          </p:txBody>
        </p:sp>
        <p:pic>
          <p:nvPicPr>
            <p:cNvPr id="4" name="Imagen 3">
              <a:extLst>
                <a:ext uri="{FF2B5EF4-FFF2-40B4-BE49-F238E27FC236}">
                  <a16:creationId xmlns:a16="http://schemas.microsoft.com/office/drawing/2014/main" id="{06C9681F-D4BF-0142-A911-CF8995CB1281}"/>
                </a:ext>
              </a:extLst>
            </p:cNvPr>
            <p:cNvPicPr>
              <a:picLocks noChangeAspect="1"/>
            </p:cNvPicPr>
            <p:nvPr/>
          </p:nvPicPr>
          <p:blipFill rotWithShape="1">
            <a:blip r:embed="rId3"/>
            <a:srcRect l="28650" t="-265" r="24996" b="42486"/>
            <a:stretch/>
          </p:blipFill>
          <p:spPr>
            <a:xfrm>
              <a:off x="-3579109" y="2506815"/>
              <a:ext cx="1180068" cy="962226"/>
            </a:xfrm>
            <a:prstGeom prst="rect">
              <a:avLst/>
            </a:prstGeom>
            <a:ln>
              <a:noFill/>
            </a:ln>
            <a:effectLst>
              <a:softEdge rad="112500"/>
            </a:effectLst>
          </p:spPr>
        </p:pic>
      </p:grpSp>
      <p:sp>
        <p:nvSpPr>
          <p:cNvPr id="25" name="Rounded Rectangle 11">
            <a:extLst>
              <a:ext uri="{FF2B5EF4-FFF2-40B4-BE49-F238E27FC236}">
                <a16:creationId xmlns:a16="http://schemas.microsoft.com/office/drawing/2014/main" id="{A316DD52-7894-4A75-969C-CA0645DA2978}"/>
              </a:ext>
            </a:extLst>
          </p:cNvPr>
          <p:cNvSpPr/>
          <p:nvPr/>
        </p:nvSpPr>
        <p:spPr>
          <a:xfrm>
            <a:off x="9395792" y="258166"/>
            <a:ext cx="253235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2019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87" y="89127"/>
            <a:ext cx="9322870" cy="748560"/>
          </a:xfrm>
        </p:spPr>
        <p:txBody>
          <a:bodyPr>
            <a:normAutofit/>
          </a:bodyPr>
          <a:lstStyle/>
          <a:p>
            <a:r>
              <a:rPr lang="en-GB" sz="2400" b="1" i="1" dirty="0">
                <a:solidFill>
                  <a:schemeClr val="accent1">
                    <a:lumMod val="50000"/>
                  </a:schemeClr>
                </a:solidFill>
              </a:rPr>
              <a:t>¿</a:t>
            </a:r>
            <a:r>
              <a:rPr lang="en-GB" sz="2400" b="1" i="1" dirty="0" err="1">
                <a:solidFill>
                  <a:schemeClr val="accent1">
                    <a:lumMod val="50000"/>
                  </a:schemeClr>
                </a:solidFill>
              </a:rPr>
              <a:t>Está</a:t>
            </a:r>
            <a:r>
              <a:rPr lang="en-GB" sz="2400" b="1" i="1" dirty="0">
                <a:solidFill>
                  <a:schemeClr val="accent1">
                    <a:lumMod val="50000"/>
                  </a:schemeClr>
                </a:solidFill>
              </a:rPr>
              <a:t> </a:t>
            </a:r>
            <a:r>
              <a:rPr lang="en-GB" sz="2400" b="1" i="1" dirty="0" err="1">
                <a:solidFill>
                  <a:schemeClr val="accent1">
                    <a:lumMod val="50000"/>
                  </a:schemeClr>
                </a:solidFill>
              </a:rPr>
              <a:t>clara</a:t>
            </a:r>
            <a:r>
              <a:rPr lang="en-GB" sz="2400" b="1" i="1" dirty="0">
                <a:solidFill>
                  <a:schemeClr val="accent1">
                    <a:lumMod val="50000"/>
                  </a:schemeClr>
                </a:solidFill>
              </a:rPr>
              <a:t> la </a:t>
            </a:r>
            <a:r>
              <a:rPr lang="en-GB" sz="2400" b="1" i="1" dirty="0" err="1">
                <a:solidFill>
                  <a:schemeClr val="accent1">
                    <a:lumMod val="50000"/>
                  </a:schemeClr>
                </a:solidFill>
              </a:rPr>
              <a:t>información</a:t>
            </a:r>
            <a:r>
              <a:rPr lang="en-GB" sz="2400" b="1" i="1" dirty="0">
                <a:solidFill>
                  <a:schemeClr val="accent1">
                    <a:lumMod val="50000"/>
                  </a:schemeClr>
                </a:solidFill>
              </a:rPr>
              <a:t>? </a:t>
            </a:r>
          </a:p>
        </p:txBody>
      </p:sp>
      <p:sp>
        <p:nvSpPr>
          <p:cNvPr id="5" name="Title 1"/>
          <p:cNvSpPr txBox="1">
            <a:spLocks/>
          </p:cNvSpPr>
          <p:nvPr/>
        </p:nvSpPr>
        <p:spPr>
          <a:xfrm>
            <a:off x="339287" y="70670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i="1" dirty="0">
                <a:solidFill>
                  <a:schemeClr val="accent1">
                    <a:lumMod val="50000"/>
                  </a:schemeClr>
                </a:solidFill>
              </a:rPr>
              <a:t>¿</a:t>
            </a:r>
            <a:r>
              <a:rPr lang="en-GB" sz="2200" b="1" i="1" dirty="0" err="1">
                <a:solidFill>
                  <a:schemeClr val="accent1">
                    <a:lumMod val="50000"/>
                  </a:schemeClr>
                </a:solidFill>
              </a:rPr>
              <a:t>Verdadero</a:t>
            </a:r>
            <a:r>
              <a:rPr lang="en-GB" sz="2200" b="1" i="1" dirty="0">
                <a:solidFill>
                  <a:schemeClr val="accent1">
                    <a:lumMod val="50000"/>
                  </a:schemeClr>
                </a:solidFill>
              </a:rPr>
              <a:t> o </a:t>
            </a:r>
            <a:r>
              <a:rPr lang="en-GB" sz="2200" b="1" i="1" dirty="0" err="1">
                <a:solidFill>
                  <a:schemeClr val="accent1">
                    <a:lumMod val="50000"/>
                  </a:schemeClr>
                </a:solidFill>
              </a:rPr>
              <a:t>falso</a:t>
            </a:r>
            <a:r>
              <a:rPr lang="en-GB" sz="2200" b="1" i="1" dirty="0">
                <a:solidFill>
                  <a:schemeClr val="accent1">
                    <a:lumMod val="50000"/>
                  </a:schemeClr>
                </a:solidFill>
              </a:rPr>
              <a:t>?</a:t>
            </a: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dirty="0"/>
          </a:p>
        </p:txBody>
      </p:sp>
      <p:graphicFrame>
        <p:nvGraphicFramePr>
          <p:cNvPr id="3" name="Table 8">
            <a:extLst>
              <a:ext uri="{FF2B5EF4-FFF2-40B4-BE49-F238E27FC236}">
                <a16:creationId xmlns:a16="http://schemas.microsoft.com/office/drawing/2014/main" id="{E3CFC48D-62D4-4282-89CC-9F019F7A958F}"/>
              </a:ext>
            </a:extLst>
          </p:cNvPr>
          <p:cNvGraphicFramePr>
            <a:graphicFrameLocks noGrp="1"/>
          </p:cNvGraphicFramePr>
          <p:nvPr>
            <p:extLst>
              <p:ext uri="{D42A27DB-BD31-4B8C-83A1-F6EECF244321}">
                <p14:modId xmlns:p14="http://schemas.microsoft.com/office/powerpoint/2010/main" val="2435992655"/>
              </p:ext>
            </p:extLst>
          </p:nvPr>
        </p:nvGraphicFramePr>
        <p:xfrm>
          <a:off x="554879" y="1745887"/>
          <a:ext cx="10785280" cy="4202527"/>
        </p:xfrm>
        <a:graphic>
          <a:graphicData uri="http://schemas.openxmlformats.org/drawingml/2006/table">
            <a:tbl>
              <a:tblPr firstRow="1" bandRow="1">
                <a:tableStyleId>{5C22544A-7EE6-4342-B048-85BDC9FD1C3A}</a:tableStyleId>
              </a:tblPr>
              <a:tblGrid>
                <a:gridCol w="7634238">
                  <a:extLst>
                    <a:ext uri="{9D8B030D-6E8A-4147-A177-3AD203B41FA5}">
                      <a16:colId xmlns:a16="http://schemas.microsoft.com/office/drawing/2014/main" val="3196789534"/>
                    </a:ext>
                  </a:extLst>
                </a:gridCol>
                <a:gridCol w="1575521">
                  <a:extLst>
                    <a:ext uri="{9D8B030D-6E8A-4147-A177-3AD203B41FA5}">
                      <a16:colId xmlns:a16="http://schemas.microsoft.com/office/drawing/2014/main" val="922133167"/>
                    </a:ext>
                  </a:extLst>
                </a:gridCol>
                <a:gridCol w="1575521">
                  <a:extLst>
                    <a:ext uri="{9D8B030D-6E8A-4147-A177-3AD203B41FA5}">
                      <a16:colId xmlns:a16="http://schemas.microsoft.com/office/drawing/2014/main" val="517537551"/>
                    </a:ext>
                  </a:extLst>
                </a:gridCol>
              </a:tblGrid>
              <a:tr h="746109">
                <a:tc>
                  <a:txBody>
                    <a:bodyPr/>
                    <a:lstStyle/>
                    <a:p>
                      <a:endParaRPr lang="en-GB" sz="2000" dirty="0">
                        <a:solidFill>
                          <a:srgbClr val="115076"/>
                        </a:solidFill>
                      </a:endParaRPr>
                    </a:p>
                  </a:txBody>
                  <a:tcPr>
                    <a:solidFill>
                      <a:srgbClr val="FBF0D5"/>
                    </a:solidFill>
                  </a:tcPr>
                </a:tc>
                <a:tc>
                  <a:txBody>
                    <a:bodyPr/>
                    <a:lstStyle/>
                    <a:p>
                      <a:pPr algn="ctr"/>
                      <a:r>
                        <a:rPr lang="en-GB" sz="2000" dirty="0" err="1">
                          <a:solidFill>
                            <a:schemeClr val="accent1">
                              <a:lumMod val="50000"/>
                            </a:schemeClr>
                          </a:solidFill>
                        </a:rPr>
                        <a:t>Verdadero</a:t>
                      </a:r>
                      <a:r>
                        <a:rPr lang="en-GB" sz="2000" dirty="0">
                          <a:solidFill>
                            <a:schemeClr val="accent1">
                              <a:lumMod val="50000"/>
                            </a:schemeClr>
                          </a:solidFill>
                        </a:rPr>
                        <a:t> (V)</a:t>
                      </a:r>
                    </a:p>
                  </a:txBody>
                  <a:tcPr>
                    <a:solidFill>
                      <a:srgbClr val="FBF0D5"/>
                    </a:solidFill>
                  </a:tcPr>
                </a:tc>
                <a:tc>
                  <a:txBody>
                    <a:bodyPr/>
                    <a:lstStyle/>
                    <a:p>
                      <a:pPr algn="ctr"/>
                      <a:r>
                        <a:rPr lang="en-GB" sz="2000" dirty="0" err="1">
                          <a:solidFill>
                            <a:schemeClr val="accent1">
                              <a:lumMod val="50000"/>
                            </a:schemeClr>
                          </a:solidFill>
                        </a:rPr>
                        <a:t>Falso</a:t>
                      </a:r>
                      <a:r>
                        <a:rPr lang="en-GB" sz="2000" dirty="0">
                          <a:solidFill>
                            <a:schemeClr val="accent1">
                              <a:lumMod val="50000"/>
                            </a:schemeClr>
                          </a:solidFill>
                        </a:rPr>
                        <a:t> </a:t>
                      </a:r>
                    </a:p>
                    <a:p>
                      <a:pPr algn="ctr"/>
                      <a:r>
                        <a:rPr lang="en-GB" sz="2000" dirty="0">
                          <a:solidFill>
                            <a:schemeClr val="accent1">
                              <a:lumMod val="50000"/>
                            </a:schemeClr>
                          </a:solidFill>
                        </a:rPr>
                        <a:t>(F)</a:t>
                      </a:r>
                    </a:p>
                  </a:txBody>
                  <a:tcPr>
                    <a:solidFill>
                      <a:srgbClr val="FBF0D5"/>
                    </a:solidFill>
                  </a:tcPr>
                </a:tc>
                <a:extLst>
                  <a:ext uri="{0D108BD9-81ED-4DB2-BD59-A6C34878D82A}">
                    <a16:rowId xmlns:a16="http://schemas.microsoft.com/office/drawing/2014/main" val="3686040946"/>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lunes estudian español en la escuela.</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1547271477"/>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profesor pasa tiempo en la playa.</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3257191336"/>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Las familias dan comida a los chicos y chicas.</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2727177618"/>
                  </a:ext>
                </a:extLst>
              </a:tr>
              <a:tr h="493774">
                <a:tc>
                  <a:txBody>
                    <a:bodyPr/>
                    <a:lstStyle/>
                    <a:p>
                      <a:r>
                        <a:rPr lang="es-ES" sz="2000" dirty="0">
                          <a:solidFill>
                            <a:schemeClr val="accent1">
                              <a:lumMod val="50000"/>
                            </a:schemeClr>
                          </a:solidFill>
                        </a:rPr>
                        <a:t>Los chicos</a:t>
                      </a:r>
                      <a:r>
                        <a:rPr lang="es-ES" sz="2000" baseline="0" dirty="0">
                          <a:solidFill>
                            <a:schemeClr val="accent1">
                              <a:lumMod val="50000"/>
                            </a:schemeClr>
                          </a:solidFill>
                        </a:rPr>
                        <a:t> p</a:t>
                      </a:r>
                      <a:r>
                        <a:rPr lang="es-ES" sz="2000" dirty="0">
                          <a:solidFill>
                            <a:schemeClr val="accent1">
                              <a:lumMod val="50000"/>
                            </a:schemeClr>
                          </a:solidFill>
                        </a:rPr>
                        <a:t>articipan en las tareas de la casa.</a:t>
                      </a:r>
                      <a:endParaRPr lang="en-GB" sz="2000" dirty="0">
                        <a:solidFill>
                          <a:schemeClr val="accent1">
                            <a:lumMod val="50000"/>
                          </a:schemeClr>
                        </a:solidFill>
                      </a:endParaRPr>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4207029472"/>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viernes montan a caballo.</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2181723234"/>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fin de semana escuchan flamenco.</a:t>
                      </a:r>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3029340340"/>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domingo llegan a la estación con el profesor.</a:t>
                      </a:r>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1932297935"/>
                  </a:ext>
                </a:extLst>
              </a:tr>
            </a:tbl>
          </a:graphicData>
        </a:graphic>
      </p:graphicFrame>
      <p:pic>
        <p:nvPicPr>
          <p:cNvPr id="10" name="Imagen 9">
            <a:extLst>
              <a:ext uri="{FF2B5EF4-FFF2-40B4-BE49-F238E27FC236}">
                <a16:creationId xmlns:a16="http://schemas.microsoft.com/office/drawing/2014/main" id="{62A970CA-2278-4940-A929-02D44A0CADDA}"/>
              </a:ext>
            </a:extLst>
          </p:cNvPr>
          <p:cNvPicPr>
            <a:picLocks noChangeAspect="1"/>
          </p:cNvPicPr>
          <p:nvPr/>
        </p:nvPicPr>
        <p:blipFill rotWithShape="1">
          <a:blip r:embed="rId3"/>
          <a:srcRect l="28650" t="-265" r="24996" b="42486"/>
          <a:stretch/>
        </p:blipFill>
        <p:spPr>
          <a:xfrm>
            <a:off x="9379034" y="176313"/>
            <a:ext cx="1615670" cy="1317415"/>
          </a:xfrm>
          <a:prstGeom prst="rect">
            <a:avLst/>
          </a:prstGeom>
          <a:ln>
            <a:noFill/>
          </a:ln>
          <a:effectLst>
            <a:softEdge rad="112500"/>
          </a:effectLst>
        </p:spPr>
      </p:pic>
      <p:sp>
        <p:nvSpPr>
          <p:cNvPr id="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053620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87" y="89127"/>
            <a:ext cx="9322870" cy="748560"/>
          </a:xfrm>
        </p:spPr>
        <p:txBody>
          <a:bodyPr>
            <a:normAutofit/>
          </a:bodyPr>
          <a:lstStyle/>
          <a:p>
            <a:r>
              <a:rPr lang="en-GB" sz="2400" b="1" i="1" dirty="0">
                <a:solidFill>
                  <a:schemeClr val="accent1">
                    <a:lumMod val="50000"/>
                  </a:schemeClr>
                </a:solidFill>
              </a:rPr>
              <a:t>Have you understood the information in the brochure? </a:t>
            </a:r>
          </a:p>
        </p:txBody>
      </p:sp>
      <p:sp>
        <p:nvSpPr>
          <p:cNvPr id="5" name="Title 1"/>
          <p:cNvSpPr txBox="1">
            <a:spLocks/>
          </p:cNvSpPr>
          <p:nvPr/>
        </p:nvSpPr>
        <p:spPr>
          <a:xfrm>
            <a:off x="339287" y="70670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i="1" dirty="0">
                <a:solidFill>
                  <a:schemeClr val="accent1">
                    <a:lumMod val="50000"/>
                  </a:schemeClr>
                </a:solidFill>
              </a:rPr>
              <a:t>¿</a:t>
            </a:r>
            <a:r>
              <a:rPr lang="en-GB" sz="2200" b="1" i="1" dirty="0" err="1">
                <a:solidFill>
                  <a:schemeClr val="accent1">
                    <a:lumMod val="50000"/>
                  </a:schemeClr>
                </a:solidFill>
              </a:rPr>
              <a:t>Verdadero</a:t>
            </a:r>
            <a:r>
              <a:rPr lang="en-GB" sz="2200" b="1" i="1" dirty="0">
                <a:solidFill>
                  <a:schemeClr val="accent1">
                    <a:lumMod val="50000"/>
                  </a:schemeClr>
                </a:solidFill>
              </a:rPr>
              <a:t> o </a:t>
            </a:r>
            <a:r>
              <a:rPr lang="en-GB" sz="2200" b="1" i="1" dirty="0" err="1">
                <a:solidFill>
                  <a:schemeClr val="accent1">
                    <a:lumMod val="50000"/>
                  </a:schemeClr>
                </a:solidFill>
              </a:rPr>
              <a:t>falso</a:t>
            </a:r>
            <a:r>
              <a:rPr lang="en-GB" sz="2200" b="1" i="1" dirty="0">
                <a:solidFill>
                  <a:schemeClr val="accent1">
                    <a:lumMod val="50000"/>
                  </a:schemeClr>
                </a:solidFill>
              </a:rPr>
              <a:t>?</a:t>
            </a: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dirty="0"/>
          </a:p>
        </p:txBody>
      </p:sp>
      <p:graphicFrame>
        <p:nvGraphicFramePr>
          <p:cNvPr id="3" name="Table 8">
            <a:extLst>
              <a:ext uri="{FF2B5EF4-FFF2-40B4-BE49-F238E27FC236}">
                <a16:creationId xmlns:a16="http://schemas.microsoft.com/office/drawing/2014/main" id="{E3CFC48D-62D4-4282-89CC-9F019F7A958F}"/>
              </a:ext>
            </a:extLst>
          </p:cNvPr>
          <p:cNvGraphicFramePr>
            <a:graphicFrameLocks noGrp="1"/>
          </p:cNvGraphicFramePr>
          <p:nvPr>
            <p:extLst>
              <p:ext uri="{D42A27DB-BD31-4B8C-83A1-F6EECF244321}">
                <p14:modId xmlns:p14="http://schemas.microsoft.com/office/powerpoint/2010/main" val="1098857745"/>
              </p:ext>
            </p:extLst>
          </p:nvPr>
        </p:nvGraphicFramePr>
        <p:xfrm>
          <a:off x="554879" y="1745887"/>
          <a:ext cx="10785280" cy="4202527"/>
        </p:xfrm>
        <a:graphic>
          <a:graphicData uri="http://schemas.openxmlformats.org/drawingml/2006/table">
            <a:tbl>
              <a:tblPr firstRow="1" bandRow="1">
                <a:tableStyleId>{5C22544A-7EE6-4342-B048-85BDC9FD1C3A}</a:tableStyleId>
              </a:tblPr>
              <a:tblGrid>
                <a:gridCol w="7634238">
                  <a:extLst>
                    <a:ext uri="{9D8B030D-6E8A-4147-A177-3AD203B41FA5}">
                      <a16:colId xmlns:a16="http://schemas.microsoft.com/office/drawing/2014/main" val="3196789534"/>
                    </a:ext>
                  </a:extLst>
                </a:gridCol>
                <a:gridCol w="1575521">
                  <a:extLst>
                    <a:ext uri="{9D8B030D-6E8A-4147-A177-3AD203B41FA5}">
                      <a16:colId xmlns:a16="http://schemas.microsoft.com/office/drawing/2014/main" val="922133167"/>
                    </a:ext>
                  </a:extLst>
                </a:gridCol>
                <a:gridCol w="1575521">
                  <a:extLst>
                    <a:ext uri="{9D8B030D-6E8A-4147-A177-3AD203B41FA5}">
                      <a16:colId xmlns:a16="http://schemas.microsoft.com/office/drawing/2014/main" val="517537551"/>
                    </a:ext>
                  </a:extLst>
                </a:gridCol>
              </a:tblGrid>
              <a:tr h="746109">
                <a:tc>
                  <a:txBody>
                    <a:bodyPr/>
                    <a:lstStyle/>
                    <a:p>
                      <a:endParaRPr lang="en-GB" sz="2000" dirty="0">
                        <a:solidFill>
                          <a:srgbClr val="115076"/>
                        </a:solidFill>
                      </a:endParaRPr>
                    </a:p>
                  </a:txBody>
                  <a:tcPr>
                    <a:solidFill>
                      <a:srgbClr val="FBF0D5"/>
                    </a:solidFill>
                  </a:tcPr>
                </a:tc>
                <a:tc>
                  <a:txBody>
                    <a:bodyPr/>
                    <a:lstStyle/>
                    <a:p>
                      <a:pPr algn="ctr"/>
                      <a:r>
                        <a:rPr lang="en-GB" sz="2000" dirty="0" err="1">
                          <a:solidFill>
                            <a:schemeClr val="accent1">
                              <a:lumMod val="50000"/>
                            </a:schemeClr>
                          </a:solidFill>
                        </a:rPr>
                        <a:t>Verdadero</a:t>
                      </a:r>
                      <a:r>
                        <a:rPr lang="en-GB" sz="2000" dirty="0">
                          <a:solidFill>
                            <a:schemeClr val="accent1">
                              <a:lumMod val="50000"/>
                            </a:schemeClr>
                          </a:solidFill>
                        </a:rPr>
                        <a:t> (V)</a:t>
                      </a:r>
                    </a:p>
                  </a:txBody>
                  <a:tcPr>
                    <a:solidFill>
                      <a:srgbClr val="FBF0D5"/>
                    </a:solidFill>
                  </a:tcPr>
                </a:tc>
                <a:tc>
                  <a:txBody>
                    <a:bodyPr/>
                    <a:lstStyle/>
                    <a:p>
                      <a:pPr algn="ctr"/>
                      <a:r>
                        <a:rPr lang="en-GB" sz="2000" dirty="0" err="1">
                          <a:solidFill>
                            <a:schemeClr val="accent1">
                              <a:lumMod val="50000"/>
                            </a:schemeClr>
                          </a:solidFill>
                        </a:rPr>
                        <a:t>Falso</a:t>
                      </a:r>
                      <a:r>
                        <a:rPr lang="en-GB" sz="2000" dirty="0">
                          <a:solidFill>
                            <a:schemeClr val="accent1">
                              <a:lumMod val="50000"/>
                            </a:schemeClr>
                          </a:solidFill>
                        </a:rPr>
                        <a:t> </a:t>
                      </a:r>
                    </a:p>
                    <a:p>
                      <a:pPr algn="ctr"/>
                      <a:r>
                        <a:rPr lang="en-GB" sz="2000" dirty="0">
                          <a:solidFill>
                            <a:schemeClr val="accent1">
                              <a:lumMod val="50000"/>
                            </a:schemeClr>
                          </a:solidFill>
                        </a:rPr>
                        <a:t>(F)</a:t>
                      </a:r>
                    </a:p>
                  </a:txBody>
                  <a:tcPr>
                    <a:solidFill>
                      <a:srgbClr val="FBF0D5"/>
                    </a:solidFill>
                  </a:tcPr>
                </a:tc>
                <a:extLst>
                  <a:ext uri="{0D108BD9-81ED-4DB2-BD59-A6C34878D82A}">
                    <a16:rowId xmlns:a16="http://schemas.microsoft.com/office/drawing/2014/main" val="3686040946"/>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lunes estudian español en la escuela.</a:t>
                      </a:r>
                    </a:p>
                  </a:txBody>
                  <a:tcPr>
                    <a:solidFill>
                      <a:srgbClr val="FBF0D5"/>
                    </a:solidFill>
                  </a:tcPr>
                </a:tc>
                <a:tc>
                  <a:txBody>
                    <a:bodyPr/>
                    <a:lstStyle/>
                    <a:p>
                      <a:endParaRPr lang="en-GB" sz="2000" dirty="0"/>
                    </a:p>
                  </a:txBody>
                  <a:tcPr>
                    <a:solidFill>
                      <a:srgbClr val="FBF0D5"/>
                    </a:solidFill>
                  </a:tcPr>
                </a:tc>
                <a:tc>
                  <a:txBody>
                    <a:bodyPr/>
                    <a:lstStyle/>
                    <a:p>
                      <a:endParaRPr lang="en-GB" sz="2000"/>
                    </a:p>
                  </a:txBody>
                  <a:tcPr>
                    <a:solidFill>
                      <a:srgbClr val="FBF0D5"/>
                    </a:solidFill>
                  </a:tcPr>
                </a:tc>
                <a:extLst>
                  <a:ext uri="{0D108BD9-81ED-4DB2-BD59-A6C34878D82A}">
                    <a16:rowId xmlns:a16="http://schemas.microsoft.com/office/drawing/2014/main" val="1547271477"/>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profesor pasa tiempo en la playa.</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3257191336"/>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Las familias dan comida a los chicos y chicas.</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2727177618"/>
                  </a:ext>
                </a:extLst>
              </a:tr>
              <a:tr h="493774">
                <a:tc>
                  <a:txBody>
                    <a:bodyPr/>
                    <a:lstStyle/>
                    <a:p>
                      <a:r>
                        <a:rPr lang="es-ES" sz="2000" dirty="0">
                          <a:solidFill>
                            <a:schemeClr val="accent1">
                              <a:lumMod val="50000"/>
                            </a:schemeClr>
                          </a:solidFill>
                        </a:rPr>
                        <a:t>Los chicos</a:t>
                      </a:r>
                      <a:r>
                        <a:rPr lang="es-ES" sz="2000" baseline="0" dirty="0">
                          <a:solidFill>
                            <a:schemeClr val="accent1">
                              <a:lumMod val="50000"/>
                            </a:schemeClr>
                          </a:solidFill>
                        </a:rPr>
                        <a:t> p</a:t>
                      </a:r>
                      <a:r>
                        <a:rPr lang="es-ES" sz="2000" dirty="0">
                          <a:solidFill>
                            <a:schemeClr val="accent1">
                              <a:lumMod val="50000"/>
                            </a:schemeClr>
                          </a:solidFill>
                        </a:rPr>
                        <a:t>articipan en las tareas de la casa.</a:t>
                      </a:r>
                      <a:endParaRPr lang="en-GB" sz="2000" dirty="0">
                        <a:solidFill>
                          <a:schemeClr val="accent1">
                            <a:lumMod val="50000"/>
                          </a:schemeClr>
                        </a:solidFill>
                      </a:endParaRPr>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4207029472"/>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viernes montan a caballo.</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2181723234"/>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fin de semana escuchan flamenco.</a:t>
                      </a:r>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3029340340"/>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domingo llegan a la estación con el profesor.</a:t>
                      </a:r>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1932297935"/>
                  </a:ext>
                </a:extLst>
              </a:tr>
            </a:tbl>
          </a:graphicData>
        </a:graphic>
      </p:graphicFrame>
      <p:pic>
        <p:nvPicPr>
          <p:cNvPr id="10" name="Imagen 9">
            <a:extLst>
              <a:ext uri="{FF2B5EF4-FFF2-40B4-BE49-F238E27FC236}">
                <a16:creationId xmlns:a16="http://schemas.microsoft.com/office/drawing/2014/main" id="{62A970CA-2278-4940-A929-02D44A0CADDA}"/>
              </a:ext>
            </a:extLst>
          </p:cNvPr>
          <p:cNvPicPr>
            <a:picLocks noChangeAspect="1"/>
          </p:cNvPicPr>
          <p:nvPr/>
        </p:nvPicPr>
        <p:blipFill rotWithShape="1">
          <a:blip r:embed="rId3"/>
          <a:srcRect l="28650" t="-265" r="24996" b="42486"/>
          <a:stretch/>
        </p:blipFill>
        <p:spPr>
          <a:xfrm>
            <a:off x="9379034" y="176313"/>
            <a:ext cx="1615670" cy="1317415"/>
          </a:xfrm>
          <a:prstGeom prst="rect">
            <a:avLst/>
          </a:prstGeom>
          <a:ln>
            <a:noFill/>
          </a:ln>
          <a:effectLst>
            <a:softEdge rad="112500"/>
          </a:effectLst>
        </p:spPr>
      </p:pic>
      <p:pic>
        <p:nvPicPr>
          <p:cNvPr id="12" name="Picture 13">
            <a:extLst>
              <a:ext uri="{FF2B5EF4-FFF2-40B4-BE49-F238E27FC236}">
                <a16:creationId xmlns:a16="http://schemas.microsoft.com/office/drawing/2014/main" id="{7AB5DF35-BE3F-2E40-9078-4F3F5F796D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3015" y="2586326"/>
            <a:ext cx="322576" cy="336016"/>
          </a:xfrm>
          <a:prstGeom prst="rect">
            <a:avLst/>
          </a:prstGeom>
        </p:spPr>
      </p:pic>
      <p:pic>
        <p:nvPicPr>
          <p:cNvPr id="11" name="Picture 13">
            <a:extLst>
              <a:ext uri="{FF2B5EF4-FFF2-40B4-BE49-F238E27FC236}">
                <a16:creationId xmlns:a16="http://schemas.microsoft.com/office/drawing/2014/main" id="{243D06AE-A54D-124D-956A-4B316FC71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3015" y="3084867"/>
            <a:ext cx="322576" cy="336016"/>
          </a:xfrm>
          <a:prstGeom prst="rect">
            <a:avLst/>
          </a:prstGeom>
        </p:spPr>
      </p:pic>
      <p:pic>
        <p:nvPicPr>
          <p:cNvPr id="13" name="Picture 13">
            <a:extLst>
              <a:ext uri="{FF2B5EF4-FFF2-40B4-BE49-F238E27FC236}">
                <a16:creationId xmlns:a16="http://schemas.microsoft.com/office/drawing/2014/main" id="{C0A10F38-4A06-DD4F-9ADF-C43031DDC6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492" y="3539546"/>
            <a:ext cx="322576" cy="336016"/>
          </a:xfrm>
          <a:prstGeom prst="rect">
            <a:avLst/>
          </a:prstGeom>
        </p:spPr>
      </p:pic>
      <p:pic>
        <p:nvPicPr>
          <p:cNvPr id="14" name="Picture 13">
            <a:extLst>
              <a:ext uri="{FF2B5EF4-FFF2-40B4-BE49-F238E27FC236}">
                <a16:creationId xmlns:a16="http://schemas.microsoft.com/office/drawing/2014/main" id="{B18A6A1B-3DF7-B945-AFEA-F40B9B7106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492" y="4038455"/>
            <a:ext cx="322576" cy="336016"/>
          </a:xfrm>
          <a:prstGeom prst="rect">
            <a:avLst/>
          </a:prstGeom>
        </p:spPr>
      </p:pic>
      <p:pic>
        <p:nvPicPr>
          <p:cNvPr id="15" name="Picture 13">
            <a:extLst>
              <a:ext uri="{FF2B5EF4-FFF2-40B4-BE49-F238E27FC236}">
                <a16:creationId xmlns:a16="http://schemas.microsoft.com/office/drawing/2014/main" id="{C73BE28C-4B6C-B84A-84DC-11AAAA972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3015" y="4520505"/>
            <a:ext cx="322576" cy="336016"/>
          </a:xfrm>
          <a:prstGeom prst="rect">
            <a:avLst/>
          </a:prstGeom>
        </p:spPr>
      </p:pic>
      <p:pic>
        <p:nvPicPr>
          <p:cNvPr id="16" name="Picture 13">
            <a:extLst>
              <a:ext uri="{FF2B5EF4-FFF2-40B4-BE49-F238E27FC236}">
                <a16:creationId xmlns:a16="http://schemas.microsoft.com/office/drawing/2014/main" id="{ABBEB393-0724-CC40-BC76-210F0C892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492" y="5008987"/>
            <a:ext cx="322576" cy="336016"/>
          </a:xfrm>
          <a:prstGeom prst="rect">
            <a:avLst/>
          </a:prstGeom>
        </p:spPr>
      </p:pic>
      <p:pic>
        <p:nvPicPr>
          <p:cNvPr id="17" name="Picture 13">
            <a:extLst>
              <a:ext uri="{FF2B5EF4-FFF2-40B4-BE49-F238E27FC236}">
                <a16:creationId xmlns:a16="http://schemas.microsoft.com/office/drawing/2014/main" id="{7AB3D50E-B3F7-7C43-B6CB-B6609D875B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492" y="5470736"/>
            <a:ext cx="322576" cy="336016"/>
          </a:xfrm>
          <a:prstGeom prst="rect">
            <a:avLst/>
          </a:prstGeom>
        </p:spPr>
      </p:pic>
      <p:sp>
        <p:nvSpPr>
          <p:cNvPr id="18"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58209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15674"/>
            <a:ext cx="9322870" cy="748560"/>
          </a:xfrm>
        </p:spPr>
        <p:txBody>
          <a:bodyPr>
            <a:normAutofit fontScale="90000"/>
          </a:bodyPr>
          <a:lstStyle/>
          <a:p>
            <a:r>
              <a:rPr lang="en-GB" sz="2400" b="1" i="1" dirty="0">
                <a:solidFill>
                  <a:schemeClr val="accent1">
                    <a:lumMod val="50000"/>
                  </a:schemeClr>
                </a:solidFill>
              </a:rPr>
              <a:t>Las </a:t>
            </a:r>
            <a:r>
              <a:rPr lang="en-GB" sz="2400" b="1" i="1" dirty="0" err="1">
                <a:solidFill>
                  <a:schemeClr val="accent1">
                    <a:lumMod val="50000"/>
                  </a:schemeClr>
                </a:solidFill>
              </a:rPr>
              <a:t>vacaciones</a:t>
            </a:r>
            <a:r>
              <a:rPr lang="en-GB" sz="2400" b="1" i="1" dirty="0">
                <a:solidFill>
                  <a:schemeClr val="accent1">
                    <a:lumMod val="50000"/>
                  </a:schemeClr>
                </a:solidFill>
              </a:rPr>
              <a:t> </a:t>
            </a:r>
            <a:r>
              <a:rPr lang="en-GB" sz="2400" b="1" i="1" dirty="0" err="1">
                <a:solidFill>
                  <a:schemeClr val="accent1">
                    <a:lumMod val="50000"/>
                  </a:schemeClr>
                </a:solidFill>
              </a:rPr>
              <a:t>en</a:t>
            </a:r>
            <a:r>
              <a:rPr lang="en-GB" sz="2400" b="1" i="1" dirty="0">
                <a:solidFill>
                  <a:schemeClr val="accent1">
                    <a:lumMod val="50000"/>
                  </a:schemeClr>
                </a:solidFill>
              </a:rPr>
              <a:t> </a:t>
            </a:r>
            <a:r>
              <a:rPr lang="en-GB" sz="2400" b="1" i="1" dirty="0" err="1">
                <a:solidFill>
                  <a:schemeClr val="accent1">
                    <a:lumMod val="50000"/>
                  </a:schemeClr>
                </a:solidFill>
              </a:rPr>
              <a:t>España</a:t>
            </a:r>
            <a:r>
              <a:rPr lang="en-GB" sz="2400" b="1" i="1" dirty="0">
                <a:solidFill>
                  <a:schemeClr val="accent1">
                    <a:lumMod val="50000"/>
                  </a:schemeClr>
                </a:solidFill>
              </a:rPr>
              <a:t> </a:t>
            </a:r>
            <a:r>
              <a:rPr lang="en-GB" sz="2400" b="1" i="1" dirty="0" err="1">
                <a:solidFill>
                  <a:schemeClr val="accent1">
                    <a:lumMod val="50000"/>
                  </a:schemeClr>
                </a:solidFill>
              </a:rPr>
              <a:t>parecen</a:t>
            </a:r>
            <a:r>
              <a:rPr lang="en-GB" sz="2400" b="1" i="1" dirty="0">
                <a:solidFill>
                  <a:schemeClr val="accent1">
                    <a:lumMod val="50000"/>
                  </a:schemeClr>
                </a:solidFill>
              </a:rPr>
              <a:t> </a:t>
            </a:r>
            <a:r>
              <a:rPr lang="en-GB" sz="2400" b="1" i="1" dirty="0" err="1">
                <a:solidFill>
                  <a:schemeClr val="accent1">
                    <a:lumMod val="50000"/>
                  </a:schemeClr>
                </a:solidFill>
              </a:rPr>
              <a:t>interesantes</a:t>
            </a:r>
            <a:r>
              <a:rPr lang="en-GB" sz="2400" b="1" i="1" dirty="0">
                <a:solidFill>
                  <a:schemeClr val="accent1">
                    <a:lumMod val="50000"/>
                  </a:schemeClr>
                </a:solidFill>
              </a:rPr>
              <a:t>, </a:t>
            </a:r>
            <a:r>
              <a:rPr lang="en-GB" sz="2400" b="1" i="1" dirty="0" err="1">
                <a:solidFill>
                  <a:schemeClr val="accent1">
                    <a:lumMod val="50000"/>
                  </a:schemeClr>
                </a:solidFill>
              </a:rPr>
              <a:t>pero</a:t>
            </a:r>
            <a:r>
              <a:rPr lang="en-GB" sz="2400" b="1" i="1" dirty="0">
                <a:solidFill>
                  <a:schemeClr val="accent1">
                    <a:lumMod val="50000"/>
                  </a:schemeClr>
                </a:solidFill>
              </a:rPr>
              <a:t> </a:t>
            </a:r>
            <a:r>
              <a:rPr lang="en-GB" sz="2400" b="1" i="1" dirty="0" err="1">
                <a:solidFill>
                  <a:schemeClr val="accent1">
                    <a:lumMod val="50000"/>
                  </a:schemeClr>
                </a:solidFill>
              </a:rPr>
              <a:t>necesitas</a:t>
            </a:r>
            <a:r>
              <a:rPr lang="en-GB" sz="2400" b="1" i="1" dirty="0">
                <a:solidFill>
                  <a:schemeClr val="accent1">
                    <a:lumMod val="50000"/>
                  </a:schemeClr>
                </a:solidFill>
              </a:rPr>
              <a:t> </a:t>
            </a:r>
            <a:r>
              <a:rPr lang="en-GB" sz="2400" b="1" i="1" dirty="0" err="1">
                <a:solidFill>
                  <a:schemeClr val="accent1">
                    <a:lumMod val="50000"/>
                  </a:schemeClr>
                </a:solidFill>
              </a:rPr>
              <a:t>otra</a:t>
            </a:r>
            <a:r>
              <a:rPr lang="en-GB" sz="2400" b="1" i="1" dirty="0">
                <a:solidFill>
                  <a:schemeClr val="accent1">
                    <a:lumMod val="50000"/>
                  </a:schemeClr>
                </a:solidFill>
              </a:rPr>
              <a:t> </a:t>
            </a:r>
            <a:r>
              <a:rPr lang="en-GB" sz="2400" b="1" i="1" dirty="0" err="1">
                <a:solidFill>
                  <a:schemeClr val="accent1">
                    <a:lumMod val="50000"/>
                  </a:schemeClr>
                </a:solidFill>
              </a:rPr>
              <a:t>información</a:t>
            </a:r>
            <a:r>
              <a:rPr lang="en-GB" sz="2400" b="1" i="1" dirty="0">
                <a:solidFill>
                  <a:schemeClr val="accent1">
                    <a:lumMod val="50000"/>
                  </a:schemeClr>
                </a:solidFill>
              </a:rPr>
              <a:t>. Escribes un email con </a:t>
            </a:r>
            <a:r>
              <a:rPr lang="en-GB" sz="2400" b="1" i="1" dirty="0" err="1">
                <a:solidFill>
                  <a:schemeClr val="accent1">
                    <a:lumMod val="50000"/>
                  </a:schemeClr>
                </a:solidFill>
              </a:rPr>
              <a:t>preguntas</a:t>
            </a:r>
            <a:r>
              <a:rPr lang="en-GB" sz="2400" b="1" i="1" dirty="0">
                <a:solidFill>
                  <a:schemeClr val="accent1">
                    <a:lumMod val="50000"/>
                  </a:schemeClr>
                </a:solidFill>
              </a:rPr>
              <a:t>.</a:t>
            </a:r>
          </a:p>
        </p:txBody>
      </p:sp>
      <p:sp>
        <p:nvSpPr>
          <p:cNvPr id="5" name="Title 1"/>
          <p:cNvSpPr txBox="1">
            <a:spLocks/>
          </p:cNvSpPr>
          <p:nvPr/>
        </p:nvSpPr>
        <p:spPr>
          <a:xfrm>
            <a:off x="339290" y="989499"/>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i="1" dirty="0">
                <a:solidFill>
                  <a:schemeClr val="accent1">
                    <a:lumMod val="50000"/>
                  </a:schemeClr>
                </a:solidFill>
              </a:rPr>
              <a:t>Escribe el email </a:t>
            </a:r>
            <a:r>
              <a:rPr lang="en-GB" sz="2200" b="1" i="1" dirty="0" err="1">
                <a:solidFill>
                  <a:schemeClr val="accent1">
                    <a:lumMod val="50000"/>
                  </a:schemeClr>
                </a:solidFill>
              </a:rPr>
              <a:t>en</a:t>
            </a:r>
            <a:r>
              <a:rPr lang="en-GB" sz="2200" b="1" i="1" dirty="0">
                <a:solidFill>
                  <a:schemeClr val="accent1">
                    <a:lumMod val="50000"/>
                  </a:schemeClr>
                </a:solidFill>
              </a:rPr>
              <a:t> </a:t>
            </a:r>
            <a:r>
              <a:rPr lang="en-GB" sz="2200" b="1" i="1" dirty="0" err="1">
                <a:solidFill>
                  <a:schemeClr val="accent1">
                    <a:lumMod val="50000"/>
                  </a:schemeClr>
                </a:solidFill>
              </a:rPr>
              <a:t>español</a:t>
            </a:r>
            <a:r>
              <a:rPr lang="en-GB" sz="2200" b="1" i="1" dirty="0">
                <a:solidFill>
                  <a:schemeClr val="accent1">
                    <a:lumMod val="50000"/>
                  </a:schemeClr>
                </a:solidFill>
              </a:rPr>
              <a:t>:</a:t>
            </a:r>
          </a:p>
        </p:txBody>
      </p:sp>
      <p:sp>
        <p:nvSpPr>
          <p:cNvPr id="10" name="TextBox 9"/>
          <p:cNvSpPr txBox="1"/>
          <p:nvPr/>
        </p:nvSpPr>
        <p:spPr>
          <a:xfrm>
            <a:off x="595563" y="1539834"/>
            <a:ext cx="11000874" cy="4154984"/>
          </a:xfrm>
          <a:prstGeom prst="rect">
            <a:avLst/>
          </a:prstGeom>
          <a:noFill/>
        </p:spPr>
        <p:txBody>
          <a:bodyPr wrap="square" rtlCol="0">
            <a:spAutoFit/>
          </a:bodyPr>
          <a:lstStyle/>
          <a:p>
            <a:r>
              <a:rPr lang="en-GB" sz="2200" dirty="0">
                <a:solidFill>
                  <a:schemeClr val="accent1">
                    <a:lumMod val="50000"/>
                  </a:schemeClr>
                </a:solidFill>
              </a:rPr>
              <a:t>Hello:</a:t>
            </a:r>
          </a:p>
          <a:p>
            <a:endParaRPr lang="en-GB" sz="2200" dirty="0">
              <a:solidFill>
                <a:schemeClr val="accent1">
                  <a:lumMod val="50000"/>
                </a:schemeClr>
              </a:solidFill>
            </a:endParaRPr>
          </a:p>
          <a:p>
            <a:r>
              <a:rPr lang="en-GB" sz="2200" dirty="0">
                <a:solidFill>
                  <a:schemeClr val="accent1">
                    <a:lumMod val="50000"/>
                  </a:schemeClr>
                </a:solidFill>
              </a:rPr>
              <a:t>I want to travel to Spain in August. I must study Spanish because my family wants to live there.  </a:t>
            </a:r>
          </a:p>
          <a:p>
            <a:endParaRPr lang="en-GB" sz="2200" dirty="0">
              <a:solidFill>
                <a:schemeClr val="accent1">
                  <a:lumMod val="50000"/>
                </a:schemeClr>
              </a:solidFill>
            </a:endParaRPr>
          </a:p>
          <a:p>
            <a:r>
              <a:rPr lang="en-GB" sz="2200" dirty="0">
                <a:solidFill>
                  <a:schemeClr val="accent1">
                    <a:lumMod val="50000"/>
                  </a:schemeClr>
                </a:solidFill>
              </a:rPr>
              <a:t>I have some questions. How many classmates study Spanish in each class? What food do families buy?</a:t>
            </a:r>
          </a:p>
          <a:p>
            <a:endParaRPr lang="en-GB" sz="2200" dirty="0">
              <a:solidFill>
                <a:schemeClr val="accent1">
                  <a:lumMod val="50000"/>
                </a:schemeClr>
              </a:solidFill>
            </a:endParaRPr>
          </a:p>
          <a:p>
            <a:r>
              <a:rPr lang="en-GB" sz="2200" dirty="0">
                <a:solidFill>
                  <a:schemeClr val="accent1">
                    <a:lumMod val="50000"/>
                  </a:schemeClr>
                </a:solidFill>
              </a:rPr>
              <a:t>My sister speaks Spanish also and she asks where the school is. Is it near the sea or near the mountains?</a:t>
            </a:r>
          </a:p>
          <a:p>
            <a:endParaRPr lang="en-GB" sz="2200" dirty="0">
              <a:solidFill>
                <a:schemeClr val="accent1">
                  <a:lumMod val="50000"/>
                </a:schemeClr>
              </a:solidFill>
            </a:endParaRPr>
          </a:p>
          <a:p>
            <a:r>
              <a:rPr lang="en-GB" sz="2200" dirty="0">
                <a:solidFill>
                  <a:schemeClr val="accent1">
                    <a:lumMod val="50000"/>
                  </a:schemeClr>
                </a:solidFill>
              </a:rPr>
              <a:t>Bye!</a:t>
            </a:r>
          </a:p>
        </p:txBody>
      </p:sp>
      <p:pic>
        <p:nvPicPr>
          <p:cNvPr id="8" name="Imagen 7">
            <a:extLst>
              <a:ext uri="{FF2B5EF4-FFF2-40B4-BE49-F238E27FC236}">
                <a16:creationId xmlns:a16="http://schemas.microsoft.com/office/drawing/2014/main" id="{13F70C24-E5C0-7C40-AEAE-CA3EDE02A708}"/>
              </a:ext>
            </a:extLst>
          </p:cNvPr>
          <p:cNvPicPr>
            <a:picLocks noChangeAspect="1"/>
          </p:cNvPicPr>
          <p:nvPr/>
        </p:nvPicPr>
        <p:blipFill>
          <a:blip r:embed="rId3"/>
          <a:stretch>
            <a:fillRect/>
          </a:stretch>
        </p:blipFill>
        <p:spPr>
          <a:xfrm rot="282507">
            <a:off x="9767718" y="849161"/>
            <a:ext cx="1236579" cy="1001629"/>
          </a:xfrm>
          <a:prstGeom prst="rect">
            <a:avLst/>
          </a:prstGeom>
        </p:spPr>
      </p:pic>
      <p:sp>
        <p:nvSpPr>
          <p:cNvPr id="3" name="TextBox 2"/>
          <p:cNvSpPr txBox="1"/>
          <p:nvPr/>
        </p:nvSpPr>
        <p:spPr>
          <a:xfrm>
            <a:off x="8636261" y="5694818"/>
            <a:ext cx="2960176" cy="400110"/>
          </a:xfrm>
          <a:prstGeom prst="rect">
            <a:avLst/>
          </a:prstGeom>
          <a:noFill/>
        </p:spPr>
        <p:txBody>
          <a:bodyPr wrap="square" rtlCol="0">
            <a:spAutoFit/>
          </a:bodyPr>
          <a:lstStyle/>
          <a:p>
            <a:pPr algn="r"/>
            <a:r>
              <a:rPr lang="en-GB" sz="2000" b="1" dirty="0" err="1">
                <a:solidFill>
                  <a:schemeClr val="accent1">
                    <a:lumMod val="50000"/>
                  </a:schemeClr>
                </a:solidFill>
              </a:rPr>
              <a:t>vivir</a:t>
            </a:r>
            <a:r>
              <a:rPr lang="en-GB" sz="2000" b="1" dirty="0">
                <a:solidFill>
                  <a:schemeClr val="accent1">
                    <a:lumMod val="50000"/>
                  </a:schemeClr>
                </a:solidFill>
              </a:rPr>
              <a:t> = to live</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65928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2" y="206590"/>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z</a:t>
            </a:r>
          </a:p>
        </p:txBody>
      </p:sp>
      <p:sp>
        <p:nvSpPr>
          <p:cNvPr id="5" name="Rectangle 4"/>
          <p:cNvSpPr/>
          <p:nvPr/>
        </p:nvSpPr>
        <p:spPr>
          <a:xfrm>
            <a:off x="4177846" y="1920973"/>
            <a:ext cx="3836307"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z</a:t>
            </a:r>
            <a:r>
              <a:rPr lang="en-GB" sz="12000" dirty="0">
                <a:solidFill>
                  <a:srgbClr val="115076"/>
                </a:solidFill>
                <a:latin typeface="Century Gothic" panose="020B0502020202020204" pitchFamily="34" charset="0"/>
                <a:cs typeface="Calibri" panose="020F0502020204030204" pitchFamily="34" charset="0"/>
              </a:rPr>
              <a:t>ona</a:t>
            </a:r>
            <a:endParaRPr lang="en-GB" sz="12000" dirty="0">
              <a:solidFill>
                <a:srgbClr val="115076"/>
              </a:solidFill>
            </a:endParaRPr>
          </a:p>
        </p:txBody>
      </p:sp>
    </p:spTree>
    <p:extLst>
      <p:ext uri="{BB962C8B-B14F-4D97-AF65-F5344CB8AC3E}">
        <p14:creationId xmlns:p14="http://schemas.microsoft.com/office/powerpoint/2010/main" val="191491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a:bodyPr>
          <a:lstStyle/>
          <a:p>
            <a:r>
              <a:rPr lang="en-GB" sz="2400" b="1" i="1" dirty="0" err="1">
                <a:solidFill>
                  <a:schemeClr val="accent1">
                    <a:lumMod val="50000"/>
                  </a:schemeClr>
                </a:solidFill>
                <a:latin typeface="+mj-lt"/>
              </a:rPr>
              <a:t>Ahora</a:t>
            </a:r>
            <a:r>
              <a:rPr lang="en-GB" sz="2400" b="1" i="1" dirty="0">
                <a:solidFill>
                  <a:schemeClr val="accent1">
                    <a:lumMod val="50000"/>
                  </a:schemeClr>
                </a:solidFill>
                <a:latin typeface="+mj-lt"/>
              </a:rPr>
              <a:t>, lee </a:t>
            </a:r>
            <a:r>
              <a:rPr lang="en-GB" sz="2400" b="1" i="1" dirty="0" err="1">
                <a:solidFill>
                  <a:schemeClr val="accent1">
                    <a:lumMod val="50000"/>
                  </a:schemeClr>
                </a:solidFill>
                <a:latin typeface="+mj-lt"/>
              </a:rPr>
              <a:t>tu</a:t>
            </a:r>
            <a:r>
              <a:rPr lang="en-GB" sz="2400" b="1" i="1" dirty="0">
                <a:solidFill>
                  <a:schemeClr val="accent1">
                    <a:lumMod val="50000"/>
                  </a:schemeClr>
                </a:solidFill>
                <a:latin typeface="+mj-lt"/>
              </a:rPr>
              <a:t> email </a:t>
            </a:r>
            <a:r>
              <a:rPr lang="en-GB" sz="2400" b="1" i="1" dirty="0" err="1">
                <a:solidFill>
                  <a:schemeClr val="accent1">
                    <a:lumMod val="50000"/>
                  </a:schemeClr>
                </a:solidFill>
                <a:latin typeface="+mj-lt"/>
              </a:rPr>
              <a:t>en</a:t>
            </a:r>
            <a:r>
              <a:rPr lang="en-GB" sz="2400" b="1" i="1" dirty="0">
                <a:solidFill>
                  <a:schemeClr val="accent1">
                    <a:lumMod val="50000"/>
                  </a:schemeClr>
                </a:solidFill>
                <a:latin typeface="+mj-lt"/>
              </a:rPr>
              <a:t> </a:t>
            </a:r>
            <a:r>
              <a:rPr lang="en-GB" sz="2400" b="1" i="1" dirty="0" err="1">
                <a:solidFill>
                  <a:schemeClr val="accent1">
                    <a:lumMod val="50000"/>
                  </a:schemeClr>
                </a:solidFill>
                <a:latin typeface="+mj-lt"/>
              </a:rPr>
              <a:t>español</a:t>
            </a:r>
            <a:r>
              <a:rPr lang="en-GB" sz="2400" b="1" i="1" dirty="0">
                <a:solidFill>
                  <a:schemeClr val="accent1">
                    <a:lumMod val="50000"/>
                  </a:schemeClr>
                </a:solidFill>
                <a:latin typeface="+mj-lt"/>
              </a:rPr>
              <a:t>. Tu pareja </a:t>
            </a:r>
            <a:r>
              <a:rPr lang="en-GB" sz="2400" b="1" i="1" dirty="0" err="1">
                <a:solidFill>
                  <a:schemeClr val="accent1">
                    <a:lumMod val="50000"/>
                  </a:schemeClr>
                </a:solidFill>
                <a:latin typeface="+mj-lt"/>
              </a:rPr>
              <a:t>escucha</a:t>
            </a:r>
            <a:r>
              <a:rPr lang="en-GB" sz="2400" b="1" i="1" dirty="0">
                <a:solidFill>
                  <a:schemeClr val="accent1">
                    <a:lumMod val="50000"/>
                  </a:schemeClr>
                </a:solidFill>
                <a:latin typeface="+mj-lt"/>
              </a:rPr>
              <a:t>.</a:t>
            </a:r>
          </a:p>
        </p:txBody>
      </p:sp>
      <p:sp>
        <p:nvSpPr>
          <p:cNvPr id="10" name="TextBox 9"/>
          <p:cNvSpPr txBox="1"/>
          <p:nvPr/>
        </p:nvSpPr>
        <p:spPr>
          <a:xfrm>
            <a:off x="7849372" y="2878755"/>
            <a:ext cx="1812788" cy="430887"/>
          </a:xfrm>
          <a:prstGeom prst="rect">
            <a:avLst/>
          </a:prstGeom>
          <a:noFill/>
        </p:spPr>
        <p:txBody>
          <a:bodyPr wrap="square" rtlCol="0">
            <a:spAutoFit/>
          </a:bodyPr>
          <a:lstStyle/>
          <a:p>
            <a:pPr algn="ctr"/>
            <a:r>
              <a:rPr lang="en-GB" sz="2200" dirty="0">
                <a:solidFill>
                  <a:schemeClr val="accent1">
                    <a:lumMod val="50000"/>
                  </a:schemeClr>
                </a:solidFill>
              </a:rPr>
              <a:t>V _ _ _ _ </a:t>
            </a:r>
          </a:p>
        </p:txBody>
      </p:sp>
      <p:pic>
        <p:nvPicPr>
          <p:cNvPr id="3" name="Imagen 2">
            <a:extLst>
              <a:ext uri="{FF2B5EF4-FFF2-40B4-BE49-F238E27FC236}">
                <a16:creationId xmlns:a16="http://schemas.microsoft.com/office/drawing/2014/main" id="{1E52C145-C9FC-D24F-B4F6-F9F7ED4AB76E}"/>
              </a:ext>
            </a:extLst>
          </p:cNvPr>
          <p:cNvPicPr>
            <a:picLocks noChangeAspect="1"/>
          </p:cNvPicPr>
          <p:nvPr/>
        </p:nvPicPr>
        <p:blipFill>
          <a:blip r:embed="rId3"/>
          <a:stretch>
            <a:fillRect/>
          </a:stretch>
        </p:blipFill>
        <p:spPr>
          <a:xfrm>
            <a:off x="9979898" y="1296308"/>
            <a:ext cx="1812788" cy="2132692"/>
          </a:xfrm>
          <a:prstGeom prst="rect">
            <a:avLst/>
          </a:prstGeom>
        </p:spPr>
      </p:pic>
      <p:sp>
        <p:nvSpPr>
          <p:cNvPr id="12" name="TextBox 9">
            <a:extLst>
              <a:ext uri="{FF2B5EF4-FFF2-40B4-BE49-F238E27FC236}">
                <a16:creationId xmlns:a16="http://schemas.microsoft.com/office/drawing/2014/main" id="{1AAF0488-AE67-FE4E-9926-164C171A971B}"/>
              </a:ext>
            </a:extLst>
          </p:cNvPr>
          <p:cNvSpPr txBox="1"/>
          <p:nvPr/>
        </p:nvSpPr>
        <p:spPr>
          <a:xfrm>
            <a:off x="8490916" y="1591323"/>
            <a:ext cx="1171244" cy="430887"/>
          </a:xfrm>
          <a:prstGeom prst="rect">
            <a:avLst/>
          </a:prstGeom>
          <a:noFill/>
        </p:spPr>
        <p:txBody>
          <a:bodyPr wrap="square" rtlCol="0">
            <a:spAutoFit/>
          </a:bodyPr>
          <a:lstStyle/>
          <a:p>
            <a:pPr algn="ctr"/>
            <a:r>
              <a:rPr lang="en-GB" sz="2200" dirty="0">
                <a:solidFill>
                  <a:schemeClr val="accent1">
                    <a:lumMod val="50000"/>
                  </a:schemeClr>
                </a:solidFill>
              </a:rPr>
              <a:t>R _ _ _</a:t>
            </a:r>
          </a:p>
        </p:txBody>
      </p:sp>
      <p:sp>
        <p:nvSpPr>
          <p:cNvPr id="13" name="TextBox 9">
            <a:extLst>
              <a:ext uri="{FF2B5EF4-FFF2-40B4-BE49-F238E27FC236}">
                <a16:creationId xmlns:a16="http://schemas.microsoft.com/office/drawing/2014/main" id="{ABD4194E-E421-7542-A75E-555888DF1517}"/>
              </a:ext>
            </a:extLst>
          </p:cNvPr>
          <p:cNvSpPr txBox="1"/>
          <p:nvPr/>
        </p:nvSpPr>
        <p:spPr>
          <a:xfrm>
            <a:off x="7505066" y="2245350"/>
            <a:ext cx="2315963" cy="430887"/>
          </a:xfrm>
          <a:prstGeom prst="rect">
            <a:avLst/>
          </a:prstGeom>
          <a:noFill/>
        </p:spPr>
        <p:txBody>
          <a:bodyPr wrap="square" rtlCol="0">
            <a:spAutoFit/>
          </a:bodyPr>
          <a:lstStyle/>
          <a:p>
            <a:pPr algn="ctr"/>
            <a:r>
              <a:rPr lang="en-GB" sz="2200" dirty="0">
                <a:solidFill>
                  <a:schemeClr val="accent1">
                    <a:lumMod val="50000"/>
                  </a:schemeClr>
                </a:solidFill>
              </a:rPr>
              <a:t>A_ _ _ _ _ _ _</a:t>
            </a:r>
          </a:p>
        </p:txBody>
      </p:sp>
      <p:sp>
        <p:nvSpPr>
          <p:cNvPr id="14" name="ZoneTexte 1">
            <a:extLst>
              <a:ext uri="{FF2B5EF4-FFF2-40B4-BE49-F238E27FC236}">
                <a16:creationId xmlns:a16="http://schemas.microsoft.com/office/drawing/2014/main" id="{0708478B-3EFD-4C41-8222-8F53D251DA94}"/>
              </a:ext>
            </a:extLst>
          </p:cNvPr>
          <p:cNvSpPr txBox="1"/>
          <p:nvPr/>
        </p:nvSpPr>
        <p:spPr>
          <a:xfrm>
            <a:off x="4916855" y="1008422"/>
            <a:ext cx="1845741" cy="477054"/>
          </a:xfrm>
          <a:prstGeom prst="rect">
            <a:avLst/>
          </a:prstGeom>
          <a:noFill/>
        </p:spPr>
        <p:txBody>
          <a:bodyPr wrap="square" rtlCol="0">
            <a:spAutoFit/>
          </a:bodyPr>
          <a:lstStyle/>
          <a:p>
            <a:r>
              <a:rPr lang="es-ES" sz="2500" b="1" dirty="0">
                <a:solidFill>
                  <a:srgbClr val="E25B00"/>
                </a:solidFill>
              </a:rPr>
              <a:t>En parejas</a:t>
            </a:r>
          </a:p>
        </p:txBody>
      </p:sp>
      <p:sp>
        <p:nvSpPr>
          <p:cNvPr id="15" name="ZoneTexte 2">
            <a:extLst>
              <a:ext uri="{FF2B5EF4-FFF2-40B4-BE49-F238E27FC236}">
                <a16:creationId xmlns:a16="http://schemas.microsoft.com/office/drawing/2014/main" id="{66DD6D15-DE3D-9145-85A0-AA990525681E}"/>
              </a:ext>
            </a:extLst>
          </p:cNvPr>
          <p:cNvSpPr txBox="1"/>
          <p:nvPr/>
        </p:nvSpPr>
        <p:spPr>
          <a:xfrm>
            <a:off x="421355" y="1783685"/>
            <a:ext cx="6924842" cy="1200329"/>
          </a:xfrm>
          <a:prstGeom prst="rect">
            <a:avLst/>
          </a:prstGeom>
          <a:noFill/>
        </p:spPr>
        <p:txBody>
          <a:bodyPr wrap="square" rtlCol="0">
            <a:spAutoFit/>
          </a:bodyPr>
          <a:lstStyle/>
          <a:p>
            <a:r>
              <a:rPr lang="en-GB" sz="2400" b="1" dirty="0">
                <a:solidFill>
                  <a:schemeClr val="accent1">
                    <a:lumMod val="50000"/>
                  </a:schemeClr>
                </a:solidFill>
                <a:latin typeface="+mj-lt"/>
              </a:rPr>
              <a:t>Student A: </a:t>
            </a:r>
            <a:r>
              <a:rPr lang="en-GB" sz="2400" i="1" dirty="0">
                <a:solidFill>
                  <a:schemeClr val="accent1">
                    <a:lumMod val="50000"/>
                  </a:schemeClr>
                </a:solidFill>
                <a:latin typeface="+mj-lt"/>
              </a:rPr>
              <a:t>Lee</a:t>
            </a:r>
            <a:r>
              <a:rPr lang="en-GB" sz="2400" dirty="0">
                <a:solidFill>
                  <a:schemeClr val="accent1">
                    <a:lumMod val="50000"/>
                  </a:schemeClr>
                </a:solidFill>
                <a:latin typeface="+mj-lt"/>
              </a:rPr>
              <a:t>. Read out your email in Spanish to your partner, sentence by sentence. </a:t>
            </a:r>
            <a:endParaRPr lang="es-ES" sz="2400" dirty="0">
              <a:solidFill>
                <a:schemeClr val="accent1">
                  <a:lumMod val="50000"/>
                </a:schemeClr>
              </a:solidFill>
              <a:latin typeface="+mj-lt"/>
            </a:endParaRPr>
          </a:p>
        </p:txBody>
      </p:sp>
      <p:sp>
        <p:nvSpPr>
          <p:cNvPr id="16" name="TextBox 6">
            <a:extLst>
              <a:ext uri="{FF2B5EF4-FFF2-40B4-BE49-F238E27FC236}">
                <a16:creationId xmlns:a16="http://schemas.microsoft.com/office/drawing/2014/main" id="{AC3958EE-3CD0-1945-ACFB-2120C6C145F2}"/>
              </a:ext>
            </a:extLst>
          </p:cNvPr>
          <p:cNvSpPr txBox="1"/>
          <p:nvPr/>
        </p:nvSpPr>
        <p:spPr>
          <a:xfrm>
            <a:off x="300888" y="3512160"/>
            <a:ext cx="7165776" cy="892552"/>
          </a:xfrm>
          <a:prstGeom prst="rect">
            <a:avLst/>
          </a:prstGeom>
          <a:noFill/>
        </p:spPr>
        <p:txBody>
          <a:bodyPr wrap="square" rtlCol="0">
            <a:spAutoFit/>
          </a:bodyPr>
          <a:lstStyle/>
          <a:p>
            <a:pPr lvl="0">
              <a:defRPr/>
            </a:pPr>
            <a:r>
              <a:rPr kumimoji="0" lang="en-GB" sz="2600" b="1" i="0" u="none" strike="noStrike" kern="1200" cap="none" spc="0" normalizeH="0" baseline="0" noProof="0" dirty="0">
                <a:ln>
                  <a:noFill/>
                </a:ln>
                <a:solidFill>
                  <a:schemeClr val="accent1">
                    <a:lumMod val="50000"/>
                  </a:schemeClr>
                </a:solidFill>
                <a:effectLst/>
                <a:uLnTx/>
                <a:uFillTx/>
                <a:latin typeface="+mj-lt"/>
              </a:rPr>
              <a:t>Persona B: </a:t>
            </a:r>
            <a:r>
              <a:rPr kumimoji="0" lang="es-ES" sz="2600" b="0" i="1" u="none" strike="noStrike" kern="1200" cap="none" spc="0" normalizeH="0" baseline="0" noProof="0" dirty="0">
                <a:ln>
                  <a:noFill/>
                </a:ln>
                <a:solidFill>
                  <a:schemeClr val="accent1">
                    <a:lumMod val="50000"/>
                  </a:schemeClr>
                </a:solidFill>
                <a:effectLst/>
                <a:uLnTx/>
                <a:uFillTx/>
                <a:latin typeface="+mj-lt"/>
              </a:rPr>
              <a:t>Escucha</a:t>
            </a:r>
            <a:r>
              <a:rPr kumimoji="0" lang="es-ES" sz="2600" b="0" i="0" u="none" strike="noStrike" kern="1200" cap="none" spc="0" normalizeH="0" baseline="0" noProof="0" dirty="0">
                <a:ln>
                  <a:noFill/>
                </a:ln>
                <a:solidFill>
                  <a:schemeClr val="accent1">
                    <a:lumMod val="50000"/>
                  </a:schemeClr>
                </a:solidFill>
                <a:effectLst/>
                <a:uLnTx/>
                <a:uFillTx/>
                <a:latin typeface="+mj-lt"/>
              </a:rPr>
              <a:t>. </a:t>
            </a:r>
            <a:br>
              <a:rPr kumimoji="0" lang="es-ES" sz="2600" b="0" i="0" u="none" strike="noStrike" kern="1200" cap="none" spc="0" normalizeH="0" baseline="0" noProof="0" dirty="0">
                <a:ln>
                  <a:noFill/>
                </a:ln>
                <a:solidFill>
                  <a:schemeClr val="accent1">
                    <a:lumMod val="50000"/>
                  </a:schemeClr>
                </a:solidFill>
                <a:effectLst/>
                <a:uLnTx/>
                <a:uFillTx/>
                <a:latin typeface="+mj-lt"/>
              </a:rPr>
            </a:br>
            <a:r>
              <a:rPr kumimoji="0" lang="es-ES" sz="2600" b="0" i="0" u="none" strike="noStrike" kern="1200" cap="none" spc="0" normalizeH="0" baseline="0" noProof="0" dirty="0" err="1">
                <a:ln>
                  <a:noFill/>
                </a:ln>
                <a:solidFill>
                  <a:schemeClr val="accent1">
                    <a:lumMod val="50000"/>
                  </a:schemeClr>
                </a:solidFill>
                <a:effectLst/>
                <a:uLnTx/>
                <a:uFillTx/>
                <a:latin typeface="+mj-lt"/>
              </a:rPr>
              <a:t>Translate</a:t>
            </a:r>
            <a:r>
              <a:rPr kumimoji="0" lang="es-ES" sz="2600" b="0" i="0" u="none" strike="noStrike" kern="1200" cap="none" spc="0" normalizeH="0" baseline="0" noProof="0" dirty="0">
                <a:ln>
                  <a:noFill/>
                </a:ln>
                <a:solidFill>
                  <a:schemeClr val="accent1">
                    <a:lumMod val="50000"/>
                  </a:schemeClr>
                </a:solidFill>
                <a:effectLst/>
                <a:uLnTx/>
                <a:uFillTx/>
                <a:latin typeface="+mj-lt"/>
              </a:rPr>
              <a:t> </a:t>
            </a:r>
            <a:r>
              <a:rPr kumimoji="0" lang="es-ES" sz="2600" b="0" i="0" u="none" strike="noStrike" kern="1200" cap="none" spc="0" normalizeH="0" baseline="0" noProof="0" dirty="0" err="1">
                <a:ln>
                  <a:noFill/>
                </a:ln>
                <a:solidFill>
                  <a:schemeClr val="accent1">
                    <a:lumMod val="50000"/>
                  </a:schemeClr>
                </a:solidFill>
                <a:effectLst/>
                <a:uLnTx/>
                <a:uFillTx/>
                <a:latin typeface="+mj-lt"/>
              </a:rPr>
              <a:t>each</a:t>
            </a:r>
            <a:r>
              <a:rPr kumimoji="0" lang="es-ES" sz="2600" b="0" i="0" u="none" strike="noStrike" kern="1200" cap="none" spc="0" normalizeH="0" baseline="0" noProof="0" dirty="0">
                <a:ln>
                  <a:noFill/>
                </a:ln>
                <a:solidFill>
                  <a:schemeClr val="accent1">
                    <a:lumMod val="50000"/>
                  </a:schemeClr>
                </a:solidFill>
                <a:effectLst/>
                <a:uLnTx/>
                <a:uFillTx/>
                <a:latin typeface="+mj-lt"/>
              </a:rPr>
              <a:t> </a:t>
            </a:r>
            <a:r>
              <a:rPr kumimoji="0" lang="es-ES" sz="2600" b="0" i="0" u="none" strike="noStrike" kern="1200" cap="none" spc="0" normalizeH="0" baseline="0" noProof="0" dirty="0" err="1">
                <a:ln>
                  <a:noFill/>
                </a:ln>
                <a:solidFill>
                  <a:schemeClr val="accent1">
                    <a:lumMod val="50000"/>
                  </a:schemeClr>
                </a:solidFill>
                <a:effectLst/>
                <a:uLnTx/>
                <a:uFillTx/>
                <a:latin typeface="+mj-lt"/>
              </a:rPr>
              <a:t>sentence</a:t>
            </a:r>
            <a:r>
              <a:rPr kumimoji="0" lang="es-ES" sz="2600" b="0" i="0" u="none" strike="noStrike" kern="1200" cap="none" spc="0" normalizeH="0" baseline="0" noProof="0" dirty="0">
                <a:ln>
                  <a:noFill/>
                </a:ln>
                <a:solidFill>
                  <a:schemeClr val="accent1">
                    <a:lumMod val="50000"/>
                  </a:schemeClr>
                </a:solidFill>
                <a:effectLst/>
                <a:uLnTx/>
                <a:uFillTx/>
                <a:latin typeface="+mj-lt"/>
              </a:rPr>
              <a:t> </a:t>
            </a:r>
            <a:r>
              <a:rPr kumimoji="0" lang="es-ES" sz="2600" b="0" i="0" u="none" strike="noStrike" kern="1200" cap="none" spc="0" normalizeH="0" baseline="0" noProof="0" dirty="0" err="1">
                <a:ln>
                  <a:noFill/>
                </a:ln>
                <a:solidFill>
                  <a:schemeClr val="accent1">
                    <a:lumMod val="50000"/>
                  </a:schemeClr>
                </a:solidFill>
                <a:effectLst/>
                <a:uLnTx/>
                <a:uFillTx/>
                <a:latin typeface="+mj-lt"/>
              </a:rPr>
              <a:t>orally</a:t>
            </a:r>
            <a:r>
              <a:rPr kumimoji="0" lang="es-ES" sz="2600" b="0" i="0" u="none" strike="noStrike" kern="1200" cap="none" spc="0" normalizeH="0" baseline="0" noProof="0" dirty="0">
                <a:ln>
                  <a:noFill/>
                </a:ln>
                <a:solidFill>
                  <a:schemeClr val="accent1">
                    <a:lumMod val="50000"/>
                  </a:schemeClr>
                </a:solidFill>
                <a:effectLst/>
                <a:uLnTx/>
                <a:uFillTx/>
                <a:latin typeface="+mj-lt"/>
              </a:rPr>
              <a:t> </a:t>
            </a:r>
            <a:r>
              <a:rPr kumimoji="0" lang="es-ES" sz="2600" b="0" i="0" u="none" strike="noStrike" kern="1200" cap="none" spc="0" normalizeH="0" baseline="0" noProof="0" dirty="0" err="1">
                <a:ln>
                  <a:noFill/>
                </a:ln>
                <a:solidFill>
                  <a:schemeClr val="accent1">
                    <a:lumMod val="50000"/>
                  </a:schemeClr>
                </a:solidFill>
                <a:effectLst/>
                <a:uLnTx/>
                <a:uFillTx/>
                <a:latin typeface="+mj-lt"/>
              </a:rPr>
              <a:t>into</a:t>
            </a:r>
            <a:r>
              <a:rPr kumimoji="0" lang="es-ES" sz="2600" b="0" i="0" u="none" strike="noStrike" kern="1200" cap="none" spc="0" normalizeH="0" baseline="0" noProof="0" dirty="0">
                <a:ln>
                  <a:noFill/>
                </a:ln>
                <a:solidFill>
                  <a:schemeClr val="accent1">
                    <a:lumMod val="50000"/>
                  </a:schemeClr>
                </a:solidFill>
                <a:effectLst/>
                <a:uLnTx/>
                <a:uFillTx/>
                <a:latin typeface="+mj-lt"/>
              </a:rPr>
              <a:t> English.</a:t>
            </a:r>
          </a:p>
        </p:txBody>
      </p:sp>
      <p:sp>
        <p:nvSpPr>
          <p:cNvPr id="18" name="TextBox 6">
            <a:extLst>
              <a:ext uri="{FF2B5EF4-FFF2-40B4-BE49-F238E27FC236}">
                <a16:creationId xmlns:a16="http://schemas.microsoft.com/office/drawing/2014/main" id="{F82F080B-9797-F04D-A9AD-E502AA928B04}"/>
              </a:ext>
            </a:extLst>
          </p:cNvPr>
          <p:cNvSpPr txBox="1"/>
          <p:nvPr/>
        </p:nvSpPr>
        <p:spPr>
          <a:xfrm>
            <a:off x="1905159" y="4709029"/>
            <a:ext cx="8381682" cy="1292662"/>
          </a:xfrm>
          <a:prstGeom prst="rect">
            <a:avLst/>
          </a:prstGeom>
          <a:noFill/>
        </p:spPr>
        <p:txBody>
          <a:bodyPr wrap="square" rtlCol="0">
            <a:spAutoFit/>
          </a:bodyPr>
          <a:lstStyle/>
          <a:p>
            <a:pPr lvl="0">
              <a:defRPr/>
            </a:pPr>
            <a:r>
              <a:rPr kumimoji="0" lang="en-GB" sz="2600" b="1" i="0" u="none" strike="noStrike" kern="1200" cap="none" spc="0" normalizeH="0" baseline="0" noProof="0" dirty="0">
                <a:ln>
                  <a:noFill/>
                </a:ln>
                <a:solidFill>
                  <a:schemeClr val="accent1">
                    <a:lumMod val="50000"/>
                  </a:schemeClr>
                </a:solidFill>
                <a:effectLst/>
                <a:uLnTx/>
                <a:uFillTx/>
                <a:latin typeface="+mj-lt"/>
              </a:rPr>
              <a:t>At the</a:t>
            </a:r>
            <a:r>
              <a:rPr kumimoji="0" lang="en-GB" sz="2600" b="1" i="0" u="none" strike="noStrike" kern="1200" cap="none" spc="0" normalizeH="0" noProof="0" dirty="0">
                <a:ln>
                  <a:noFill/>
                </a:ln>
                <a:solidFill>
                  <a:schemeClr val="accent1">
                    <a:lumMod val="50000"/>
                  </a:schemeClr>
                </a:solidFill>
                <a:effectLst/>
                <a:uLnTx/>
                <a:uFillTx/>
                <a:latin typeface="+mj-lt"/>
              </a:rPr>
              <a:t> end:</a:t>
            </a:r>
          </a:p>
          <a:p>
            <a:pPr marL="457200" lvl="0" indent="-457200">
              <a:buFont typeface="Arial" panose="020B0604020202020204" pitchFamily="34" charset="0"/>
              <a:buChar char="•"/>
              <a:defRPr/>
            </a:pPr>
            <a:r>
              <a:rPr lang="en-GB" sz="2600" dirty="0">
                <a:solidFill>
                  <a:schemeClr val="accent1">
                    <a:lumMod val="50000"/>
                  </a:schemeClr>
                </a:solidFill>
                <a:latin typeface="+mj-lt"/>
              </a:rPr>
              <a:t>P</a:t>
            </a:r>
            <a:r>
              <a:rPr kumimoji="0" lang="en-GB" sz="2600" i="0" u="none" strike="noStrike" kern="1200" cap="none" spc="0" normalizeH="0" baseline="0" noProof="0" dirty="0" err="1">
                <a:ln>
                  <a:noFill/>
                </a:ln>
                <a:solidFill>
                  <a:schemeClr val="accent1">
                    <a:lumMod val="50000"/>
                  </a:schemeClr>
                </a:solidFill>
                <a:effectLst/>
                <a:uLnTx/>
                <a:uFillTx/>
                <a:latin typeface="+mj-lt"/>
              </a:rPr>
              <a:t>ersona</a:t>
            </a:r>
            <a:r>
              <a:rPr kumimoji="0" lang="en-GB" sz="2600" i="0" u="none" strike="noStrike" kern="1200" cap="none" spc="0" normalizeH="0" baseline="0" noProof="0" dirty="0">
                <a:ln>
                  <a:noFill/>
                </a:ln>
                <a:solidFill>
                  <a:schemeClr val="accent1">
                    <a:lumMod val="50000"/>
                  </a:schemeClr>
                </a:solidFill>
                <a:effectLst/>
                <a:uLnTx/>
                <a:uFillTx/>
                <a:latin typeface="+mj-lt"/>
              </a:rPr>
              <a:t> </a:t>
            </a:r>
            <a:r>
              <a:rPr lang="en-GB" sz="2600" dirty="0">
                <a:solidFill>
                  <a:schemeClr val="accent1">
                    <a:lumMod val="50000"/>
                  </a:schemeClr>
                </a:solidFill>
                <a:latin typeface="+mj-lt"/>
              </a:rPr>
              <a:t>A rates the translation of persona B.</a:t>
            </a:r>
          </a:p>
          <a:p>
            <a:pPr marL="457200" lvl="0" indent="-457200">
              <a:buFont typeface="Arial" panose="020B0604020202020204" pitchFamily="34" charset="0"/>
              <a:buChar char="•"/>
              <a:defRPr/>
            </a:pPr>
            <a:r>
              <a:rPr kumimoji="0" lang="en-GB" sz="2600" i="0" u="none" strike="noStrike" kern="1200" cap="none" spc="0" normalizeH="0" baseline="0" noProof="0" dirty="0">
                <a:ln>
                  <a:noFill/>
                </a:ln>
                <a:solidFill>
                  <a:schemeClr val="accent1">
                    <a:lumMod val="50000"/>
                  </a:schemeClr>
                </a:solidFill>
                <a:effectLst/>
                <a:uLnTx/>
                <a:uFillTx/>
                <a:latin typeface="+mj-lt"/>
              </a:rPr>
              <a:t>Persona B rates the pronunciation of Persona A.</a:t>
            </a:r>
            <a:endParaRPr kumimoji="0" lang="es-ES" sz="2600" i="0" u="none" strike="noStrike" kern="1200" cap="none" spc="0" normalizeH="0" baseline="0" noProof="0" dirty="0">
              <a:ln>
                <a:noFill/>
              </a:ln>
              <a:solidFill>
                <a:schemeClr val="accent1">
                  <a:lumMod val="50000"/>
                </a:schemeClr>
              </a:solidFill>
              <a:effectLst/>
              <a:uLnTx/>
              <a:uFillTx/>
              <a:latin typeface="+mj-lt"/>
            </a:endParaRPr>
          </a:p>
        </p:txBody>
      </p:sp>
      <p:cxnSp>
        <p:nvCxnSpPr>
          <p:cNvPr id="20" name="Conector recto de flecha 19">
            <a:extLst>
              <a:ext uri="{FF2B5EF4-FFF2-40B4-BE49-F238E27FC236}">
                <a16:creationId xmlns:a16="http://schemas.microsoft.com/office/drawing/2014/main" id="{39205931-97B2-734C-8EFF-2814750CAA69}"/>
              </a:ext>
            </a:extLst>
          </p:cNvPr>
          <p:cNvCxnSpPr>
            <a:cxnSpLocks/>
          </p:cNvCxnSpPr>
          <p:nvPr/>
        </p:nvCxnSpPr>
        <p:spPr>
          <a:xfrm flipV="1">
            <a:off x="4757980" y="3512160"/>
            <a:ext cx="4153545" cy="161777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Rounded Rectangle 11">
            <a:extLst>
              <a:ext uri="{FF2B5EF4-FFF2-40B4-BE49-F238E27FC236}">
                <a16:creationId xmlns:a16="http://schemas.microsoft.com/office/drawing/2014/main" id="{A316DD52-7894-4A75-969C-CA0645DA2978}"/>
              </a:ext>
            </a:extLst>
          </p:cNvPr>
          <p:cNvSpPr/>
          <p:nvPr/>
        </p:nvSpPr>
        <p:spPr>
          <a:xfrm>
            <a:off x="9821030" y="258166"/>
            <a:ext cx="210711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9753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fontScale="90000"/>
          </a:bodyPr>
          <a:lstStyle/>
          <a:p>
            <a:r>
              <a:rPr lang="en-GB" sz="2400" b="1" i="1" dirty="0">
                <a:solidFill>
                  <a:schemeClr val="accent1">
                    <a:lumMod val="50000"/>
                  </a:schemeClr>
                </a:solidFill>
              </a:rPr>
              <a:t>Las </a:t>
            </a:r>
            <a:r>
              <a:rPr lang="en-GB" sz="2400" b="1" i="1" dirty="0" err="1">
                <a:solidFill>
                  <a:schemeClr val="accent1">
                    <a:lumMod val="50000"/>
                  </a:schemeClr>
                </a:solidFill>
              </a:rPr>
              <a:t>vacaciones</a:t>
            </a:r>
            <a:r>
              <a:rPr lang="en-GB" sz="2400" b="1" i="1" dirty="0">
                <a:solidFill>
                  <a:schemeClr val="accent1">
                    <a:lumMod val="50000"/>
                  </a:schemeClr>
                </a:solidFill>
              </a:rPr>
              <a:t> </a:t>
            </a:r>
            <a:r>
              <a:rPr lang="en-GB" sz="2400" b="1" i="1" dirty="0" err="1">
                <a:solidFill>
                  <a:schemeClr val="accent1">
                    <a:lumMod val="50000"/>
                  </a:schemeClr>
                </a:solidFill>
              </a:rPr>
              <a:t>en</a:t>
            </a:r>
            <a:r>
              <a:rPr lang="en-GB" sz="2400" b="1" i="1" dirty="0">
                <a:solidFill>
                  <a:schemeClr val="accent1">
                    <a:lumMod val="50000"/>
                  </a:schemeClr>
                </a:solidFill>
              </a:rPr>
              <a:t> </a:t>
            </a:r>
            <a:r>
              <a:rPr lang="en-GB" sz="2400" b="1" i="1" dirty="0" err="1">
                <a:solidFill>
                  <a:schemeClr val="accent1">
                    <a:lumMod val="50000"/>
                  </a:schemeClr>
                </a:solidFill>
              </a:rPr>
              <a:t>España</a:t>
            </a:r>
            <a:r>
              <a:rPr lang="en-GB" sz="2400" b="1" i="1" dirty="0">
                <a:solidFill>
                  <a:schemeClr val="accent1">
                    <a:lumMod val="50000"/>
                  </a:schemeClr>
                </a:solidFill>
              </a:rPr>
              <a:t> </a:t>
            </a:r>
            <a:r>
              <a:rPr lang="en-GB" sz="2400" b="1" i="1" dirty="0" err="1">
                <a:solidFill>
                  <a:schemeClr val="accent1">
                    <a:lumMod val="50000"/>
                  </a:schemeClr>
                </a:solidFill>
              </a:rPr>
              <a:t>parecen</a:t>
            </a:r>
            <a:r>
              <a:rPr lang="en-GB" sz="2400" b="1" i="1" dirty="0">
                <a:solidFill>
                  <a:schemeClr val="accent1">
                    <a:lumMod val="50000"/>
                  </a:schemeClr>
                </a:solidFill>
              </a:rPr>
              <a:t> </a:t>
            </a:r>
            <a:r>
              <a:rPr lang="en-GB" sz="2400" b="1" i="1" dirty="0" err="1">
                <a:solidFill>
                  <a:schemeClr val="accent1">
                    <a:lumMod val="50000"/>
                  </a:schemeClr>
                </a:solidFill>
              </a:rPr>
              <a:t>interesantes</a:t>
            </a:r>
            <a:r>
              <a:rPr lang="en-GB" sz="2400" b="1" i="1" dirty="0">
                <a:solidFill>
                  <a:schemeClr val="accent1">
                    <a:lumMod val="50000"/>
                  </a:schemeClr>
                </a:solidFill>
              </a:rPr>
              <a:t>, </a:t>
            </a:r>
            <a:r>
              <a:rPr lang="en-GB" sz="2400" b="1" i="1" dirty="0" err="1">
                <a:solidFill>
                  <a:schemeClr val="accent1">
                    <a:lumMod val="50000"/>
                  </a:schemeClr>
                </a:solidFill>
              </a:rPr>
              <a:t>pero</a:t>
            </a:r>
            <a:r>
              <a:rPr lang="en-GB" sz="2400" b="1" i="1" dirty="0">
                <a:solidFill>
                  <a:schemeClr val="accent1">
                    <a:lumMod val="50000"/>
                  </a:schemeClr>
                </a:solidFill>
              </a:rPr>
              <a:t> </a:t>
            </a:r>
            <a:r>
              <a:rPr lang="en-GB" sz="2400" b="1" i="1" dirty="0" err="1">
                <a:solidFill>
                  <a:schemeClr val="accent1">
                    <a:lumMod val="50000"/>
                  </a:schemeClr>
                </a:solidFill>
              </a:rPr>
              <a:t>necesitas</a:t>
            </a:r>
            <a:r>
              <a:rPr lang="en-GB" sz="2400" b="1" i="1" dirty="0">
                <a:solidFill>
                  <a:schemeClr val="accent1">
                    <a:lumMod val="50000"/>
                  </a:schemeClr>
                </a:solidFill>
              </a:rPr>
              <a:t> </a:t>
            </a:r>
            <a:r>
              <a:rPr lang="en-GB" sz="2400" b="1" i="1" dirty="0" err="1">
                <a:solidFill>
                  <a:schemeClr val="accent1">
                    <a:lumMod val="50000"/>
                  </a:schemeClr>
                </a:solidFill>
              </a:rPr>
              <a:t>otra</a:t>
            </a:r>
            <a:r>
              <a:rPr lang="en-GB" sz="2400" b="1" i="1" dirty="0">
                <a:solidFill>
                  <a:schemeClr val="accent1">
                    <a:lumMod val="50000"/>
                  </a:schemeClr>
                </a:solidFill>
              </a:rPr>
              <a:t> </a:t>
            </a:r>
            <a:r>
              <a:rPr lang="en-GB" sz="2400" b="1" i="1" dirty="0" err="1">
                <a:solidFill>
                  <a:schemeClr val="accent1">
                    <a:lumMod val="50000"/>
                  </a:schemeClr>
                </a:solidFill>
              </a:rPr>
              <a:t>información</a:t>
            </a:r>
            <a:r>
              <a:rPr lang="en-GB" sz="2400" b="1" i="1" dirty="0">
                <a:solidFill>
                  <a:schemeClr val="accent1">
                    <a:lumMod val="50000"/>
                  </a:schemeClr>
                </a:solidFill>
              </a:rPr>
              <a:t>. Escribes un email con </a:t>
            </a:r>
            <a:r>
              <a:rPr lang="en-GB" sz="2400" b="1" i="1" dirty="0" err="1">
                <a:solidFill>
                  <a:schemeClr val="accent1">
                    <a:lumMod val="50000"/>
                  </a:schemeClr>
                </a:solidFill>
              </a:rPr>
              <a:t>preguntas</a:t>
            </a:r>
            <a:r>
              <a:rPr lang="en-GB" sz="2400" b="1" i="1" dirty="0">
                <a:solidFill>
                  <a:schemeClr val="accent1">
                    <a:lumMod val="50000"/>
                  </a:schemeClr>
                </a:solidFill>
              </a:rPr>
              <a:t>.</a:t>
            </a:r>
          </a:p>
        </p:txBody>
      </p:sp>
      <p:sp>
        <p:nvSpPr>
          <p:cNvPr id="10" name="TextBox 9"/>
          <p:cNvSpPr txBox="1"/>
          <p:nvPr/>
        </p:nvSpPr>
        <p:spPr>
          <a:xfrm>
            <a:off x="595563" y="1539834"/>
            <a:ext cx="11000874" cy="4154984"/>
          </a:xfrm>
          <a:prstGeom prst="rect">
            <a:avLst/>
          </a:prstGeom>
          <a:noFill/>
        </p:spPr>
        <p:txBody>
          <a:bodyPr wrap="square" rtlCol="0">
            <a:spAutoFit/>
          </a:bodyPr>
          <a:lstStyle/>
          <a:p>
            <a:r>
              <a:rPr lang="en-GB" sz="2200" dirty="0">
                <a:solidFill>
                  <a:schemeClr val="accent1">
                    <a:lumMod val="50000"/>
                  </a:schemeClr>
                </a:solidFill>
              </a:rPr>
              <a:t>Hola:</a:t>
            </a:r>
          </a:p>
          <a:p>
            <a:endParaRPr lang="en-GB" sz="2200" dirty="0">
              <a:solidFill>
                <a:schemeClr val="accent1">
                  <a:lumMod val="50000"/>
                </a:schemeClr>
              </a:solidFill>
            </a:endParaRPr>
          </a:p>
          <a:p>
            <a:r>
              <a:rPr lang="en-GB" sz="2200" dirty="0" err="1">
                <a:solidFill>
                  <a:schemeClr val="accent1">
                    <a:lumMod val="50000"/>
                  </a:schemeClr>
                </a:solidFill>
              </a:rPr>
              <a:t>Quiero</a:t>
            </a:r>
            <a:r>
              <a:rPr lang="en-GB" sz="2200" dirty="0">
                <a:solidFill>
                  <a:schemeClr val="accent1">
                    <a:lumMod val="50000"/>
                  </a:schemeClr>
                </a:solidFill>
              </a:rPr>
              <a:t> </a:t>
            </a:r>
            <a:r>
              <a:rPr lang="en-GB" sz="2200" dirty="0" err="1">
                <a:solidFill>
                  <a:schemeClr val="accent1">
                    <a:lumMod val="50000"/>
                  </a:schemeClr>
                </a:solidFill>
              </a:rPr>
              <a:t>viajar</a:t>
            </a:r>
            <a:r>
              <a:rPr lang="en-GB" sz="2200" dirty="0">
                <a:solidFill>
                  <a:schemeClr val="accent1">
                    <a:lumMod val="50000"/>
                  </a:schemeClr>
                </a:solidFill>
              </a:rPr>
              <a:t> a </a:t>
            </a:r>
            <a:r>
              <a:rPr lang="en-GB" sz="2200" dirty="0" err="1">
                <a:solidFill>
                  <a:schemeClr val="accent1">
                    <a:lumMod val="50000"/>
                  </a:schemeClr>
                </a:solidFill>
              </a:rPr>
              <a:t>España</a:t>
            </a:r>
            <a:r>
              <a:rPr lang="en-GB" sz="2200" dirty="0">
                <a:solidFill>
                  <a:schemeClr val="accent1">
                    <a:lumMod val="50000"/>
                  </a:schemeClr>
                </a:solidFill>
              </a:rPr>
              <a:t> </a:t>
            </a:r>
            <a:r>
              <a:rPr lang="en-GB" sz="2200" dirty="0" err="1">
                <a:solidFill>
                  <a:schemeClr val="accent1">
                    <a:lumMod val="50000"/>
                  </a:schemeClr>
                </a:solidFill>
              </a:rPr>
              <a:t>en</a:t>
            </a:r>
            <a:r>
              <a:rPr lang="en-GB" sz="2200" dirty="0">
                <a:solidFill>
                  <a:schemeClr val="accent1">
                    <a:lumMod val="50000"/>
                  </a:schemeClr>
                </a:solidFill>
              </a:rPr>
              <a:t> </a:t>
            </a:r>
            <a:r>
              <a:rPr lang="en-GB" sz="2200" dirty="0" err="1">
                <a:solidFill>
                  <a:schemeClr val="accent1">
                    <a:lumMod val="50000"/>
                  </a:schemeClr>
                </a:solidFill>
              </a:rPr>
              <a:t>agosto</a:t>
            </a:r>
            <a:r>
              <a:rPr lang="en-GB" sz="2200" dirty="0">
                <a:solidFill>
                  <a:schemeClr val="accent1">
                    <a:lumMod val="50000"/>
                  </a:schemeClr>
                </a:solidFill>
              </a:rPr>
              <a:t>. </a:t>
            </a:r>
            <a:r>
              <a:rPr lang="en-GB" sz="2200" dirty="0" err="1">
                <a:solidFill>
                  <a:schemeClr val="accent1">
                    <a:lumMod val="50000"/>
                  </a:schemeClr>
                </a:solidFill>
              </a:rPr>
              <a:t>Debo</a:t>
            </a:r>
            <a:r>
              <a:rPr lang="en-GB" sz="2200" dirty="0">
                <a:solidFill>
                  <a:schemeClr val="accent1">
                    <a:lumMod val="50000"/>
                  </a:schemeClr>
                </a:solidFill>
              </a:rPr>
              <a:t> </a:t>
            </a:r>
            <a:r>
              <a:rPr lang="en-GB" sz="2200" dirty="0" err="1">
                <a:solidFill>
                  <a:schemeClr val="accent1">
                    <a:lumMod val="50000"/>
                  </a:schemeClr>
                </a:solidFill>
              </a:rPr>
              <a:t>estudiar</a:t>
            </a:r>
            <a:r>
              <a:rPr lang="en-GB" sz="2200" dirty="0">
                <a:solidFill>
                  <a:schemeClr val="accent1">
                    <a:lumMod val="50000"/>
                  </a:schemeClr>
                </a:solidFill>
              </a:rPr>
              <a:t> </a:t>
            </a:r>
            <a:r>
              <a:rPr lang="en-GB" sz="2200" dirty="0" err="1">
                <a:solidFill>
                  <a:schemeClr val="accent1">
                    <a:lumMod val="50000"/>
                  </a:schemeClr>
                </a:solidFill>
              </a:rPr>
              <a:t>español</a:t>
            </a:r>
            <a:r>
              <a:rPr lang="en-GB" sz="2200" dirty="0">
                <a:solidFill>
                  <a:schemeClr val="accent1">
                    <a:lumMod val="50000"/>
                  </a:schemeClr>
                </a:solidFill>
              </a:rPr>
              <a:t> </a:t>
            </a:r>
            <a:r>
              <a:rPr lang="en-GB" sz="2200" dirty="0" err="1">
                <a:solidFill>
                  <a:schemeClr val="accent1">
                    <a:lumMod val="50000"/>
                  </a:schemeClr>
                </a:solidFill>
              </a:rPr>
              <a:t>porque</a:t>
            </a:r>
            <a:r>
              <a:rPr lang="en-GB" sz="2200" dirty="0">
                <a:solidFill>
                  <a:schemeClr val="accent1">
                    <a:lumMod val="50000"/>
                  </a:schemeClr>
                </a:solidFill>
              </a:rPr>
              <a:t> mi </a:t>
            </a:r>
            <a:r>
              <a:rPr lang="en-GB" sz="2200" dirty="0" err="1">
                <a:solidFill>
                  <a:schemeClr val="accent1">
                    <a:lumMod val="50000"/>
                  </a:schemeClr>
                </a:solidFill>
              </a:rPr>
              <a:t>familia</a:t>
            </a:r>
            <a:r>
              <a:rPr lang="en-GB" sz="2200" dirty="0">
                <a:solidFill>
                  <a:schemeClr val="accent1">
                    <a:lumMod val="50000"/>
                  </a:schemeClr>
                </a:solidFill>
              </a:rPr>
              <a:t> </a:t>
            </a:r>
            <a:r>
              <a:rPr lang="en-GB" sz="2200" dirty="0" err="1">
                <a:solidFill>
                  <a:schemeClr val="accent1">
                    <a:lumMod val="50000"/>
                  </a:schemeClr>
                </a:solidFill>
              </a:rPr>
              <a:t>quiere</a:t>
            </a:r>
            <a:r>
              <a:rPr lang="en-GB" sz="2200" dirty="0">
                <a:solidFill>
                  <a:schemeClr val="accent1">
                    <a:lumMod val="50000"/>
                  </a:schemeClr>
                </a:solidFill>
              </a:rPr>
              <a:t> </a:t>
            </a:r>
            <a:r>
              <a:rPr lang="en-GB" sz="2200" dirty="0" err="1">
                <a:solidFill>
                  <a:schemeClr val="accent1">
                    <a:lumMod val="50000"/>
                  </a:schemeClr>
                </a:solidFill>
              </a:rPr>
              <a:t>vivir</a:t>
            </a:r>
            <a:r>
              <a:rPr lang="en-GB" sz="2200" dirty="0">
                <a:solidFill>
                  <a:schemeClr val="accent1">
                    <a:lumMod val="50000"/>
                  </a:schemeClr>
                </a:solidFill>
              </a:rPr>
              <a:t> </a:t>
            </a:r>
            <a:r>
              <a:rPr lang="en-GB" sz="2200" dirty="0" err="1">
                <a:solidFill>
                  <a:schemeClr val="accent1">
                    <a:lumMod val="50000"/>
                  </a:schemeClr>
                </a:solidFill>
              </a:rPr>
              <a:t>allí</a:t>
            </a:r>
            <a:r>
              <a:rPr lang="en-GB" sz="2200" dirty="0">
                <a:solidFill>
                  <a:schemeClr val="accent1">
                    <a:lumMod val="50000"/>
                  </a:schemeClr>
                </a:solidFill>
              </a:rPr>
              <a:t>. </a:t>
            </a:r>
          </a:p>
          <a:p>
            <a:endParaRPr lang="en-GB" sz="2200" dirty="0">
              <a:solidFill>
                <a:schemeClr val="accent1">
                  <a:lumMod val="50000"/>
                </a:schemeClr>
              </a:solidFill>
            </a:endParaRPr>
          </a:p>
          <a:p>
            <a:r>
              <a:rPr lang="en-GB" sz="2200" dirty="0">
                <a:solidFill>
                  <a:schemeClr val="accent1">
                    <a:lumMod val="50000"/>
                  </a:schemeClr>
                </a:solidFill>
              </a:rPr>
              <a:t>Tengo </a:t>
            </a:r>
            <a:r>
              <a:rPr lang="en-GB" sz="2200" dirty="0" err="1">
                <a:solidFill>
                  <a:schemeClr val="accent1">
                    <a:lumMod val="50000"/>
                  </a:schemeClr>
                </a:solidFill>
              </a:rPr>
              <a:t>unas</a:t>
            </a:r>
            <a:r>
              <a:rPr lang="en-GB" sz="2200" dirty="0">
                <a:solidFill>
                  <a:schemeClr val="accent1">
                    <a:lumMod val="50000"/>
                  </a:schemeClr>
                </a:solidFill>
              </a:rPr>
              <a:t> </a:t>
            </a:r>
            <a:r>
              <a:rPr lang="en-GB" sz="2200" dirty="0" err="1">
                <a:solidFill>
                  <a:schemeClr val="accent1">
                    <a:lumMod val="50000"/>
                  </a:schemeClr>
                </a:solidFill>
              </a:rPr>
              <a:t>preguntas</a:t>
            </a:r>
            <a:r>
              <a:rPr lang="en-GB" sz="2200" dirty="0">
                <a:solidFill>
                  <a:schemeClr val="accent1">
                    <a:lumMod val="50000"/>
                  </a:schemeClr>
                </a:solidFill>
              </a:rPr>
              <a:t>. ¿</a:t>
            </a:r>
            <a:r>
              <a:rPr lang="en-GB" sz="2200" dirty="0" err="1">
                <a:solidFill>
                  <a:schemeClr val="accent1">
                    <a:lumMod val="50000"/>
                  </a:schemeClr>
                </a:solidFill>
              </a:rPr>
              <a:t>Cuántos</a:t>
            </a:r>
            <a:r>
              <a:rPr lang="en-GB" sz="2200" dirty="0">
                <a:solidFill>
                  <a:schemeClr val="accent1">
                    <a:lumMod val="50000"/>
                  </a:schemeClr>
                </a:solidFill>
              </a:rPr>
              <a:t> </a:t>
            </a:r>
            <a:r>
              <a:rPr lang="en-GB" sz="2200" dirty="0" err="1">
                <a:solidFill>
                  <a:schemeClr val="accent1">
                    <a:lumMod val="50000"/>
                  </a:schemeClr>
                </a:solidFill>
              </a:rPr>
              <a:t>compañeros</a:t>
            </a:r>
            <a:r>
              <a:rPr lang="en-GB" sz="2200" dirty="0">
                <a:solidFill>
                  <a:schemeClr val="accent1">
                    <a:lumMod val="50000"/>
                  </a:schemeClr>
                </a:solidFill>
              </a:rPr>
              <a:t> </a:t>
            </a:r>
            <a:r>
              <a:rPr lang="en-GB" sz="2200" dirty="0" err="1">
                <a:solidFill>
                  <a:schemeClr val="accent1">
                    <a:lumMod val="50000"/>
                  </a:schemeClr>
                </a:solidFill>
              </a:rPr>
              <a:t>estudian</a:t>
            </a:r>
            <a:r>
              <a:rPr lang="en-GB" sz="2200" dirty="0">
                <a:solidFill>
                  <a:schemeClr val="accent1">
                    <a:lumMod val="50000"/>
                  </a:schemeClr>
                </a:solidFill>
              </a:rPr>
              <a:t> </a:t>
            </a:r>
            <a:r>
              <a:rPr lang="en-GB" sz="2200" dirty="0" err="1">
                <a:solidFill>
                  <a:schemeClr val="accent1">
                    <a:lumMod val="50000"/>
                  </a:schemeClr>
                </a:solidFill>
              </a:rPr>
              <a:t>español</a:t>
            </a:r>
            <a:r>
              <a:rPr lang="en-GB" sz="2200" dirty="0">
                <a:solidFill>
                  <a:schemeClr val="accent1">
                    <a:lumMod val="50000"/>
                  </a:schemeClr>
                </a:solidFill>
              </a:rPr>
              <a:t> </a:t>
            </a:r>
            <a:r>
              <a:rPr lang="en-GB" sz="2200" dirty="0" err="1">
                <a:solidFill>
                  <a:schemeClr val="accent1">
                    <a:lumMod val="50000"/>
                  </a:schemeClr>
                </a:solidFill>
              </a:rPr>
              <a:t>en</a:t>
            </a:r>
            <a:r>
              <a:rPr lang="en-GB" sz="2200" dirty="0">
                <a:solidFill>
                  <a:schemeClr val="accent1">
                    <a:lumMod val="50000"/>
                  </a:schemeClr>
                </a:solidFill>
              </a:rPr>
              <a:t> </a:t>
            </a:r>
            <a:r>
              <a:rPr lang="en-GB" sz="2200" dirty="0" err="1">
                <a:solidFill>
                  <a:schemeClr val="accent1">
                    <a:lumMod val="50000"/>
                  </a:schemeClr>
                </a:solidFill>
              </a:rPr>
              <a:t>cada</a:t>
            </a:r>
            <a:r>
              <a:rPr lang="en-GB" sz="2200" dirty="0">
                <a:solidFill>
                  <a:schemeClr val="accent1">
                    <a:lumMod val="50000"/>
                  </a:schemeClr>
                </a:solidFill>
              </a:rPr>
              <a:t> </a:t>
            </a:r>
            <a:r>
              <a:rPr lang="en-GB" sz="2200" dirty="0" err="1">
                <a:solidFill>
                  <a:schemeClr val="accent1">
                    <a:lumMod val="50000"/>
                  </a:schemeClr>
                </a:solidFill>
              </a:rPr>
              <a:t>clase</a:t>
            </a:r>
            <a:r>
              <a:rPr lang="en-GB" sz="2200" dirty="0">
                <a:solidFill>
                  <a:schemeClr val="accent1">
                    <a:lumMod val="50000"/>
                  </a:schemeClr>
                </a:solidFill>
              </a:rPr>
              <a:t>? ¿</a:t>
            </a:r>
            <a:r>
              <a:rPr lang="en-GB" sz="2200" dirty="0" err="1">
                <a:solidFill>
                  <a:schemeClr val="accent1">
                    <a:lumMod val="50000"/>
                  </a:schemeClr>
                </a:solidFill>
              </a:rPr>
              <a:t>qué</a:t>
            </a:r>
            <a:r>
              <a:rPr lang="en-GB" sz="2200" dirty="0">
                <a:solidFill>
                  <a:schemeClr val="accent1">
                    <a:lumMod val="50000"/>
                  </a:schemeClr>
                </a:solidFill>
              </a:rPr>
              <a:t> comida </a:t>
            </a:r>
            <a:r>
              <a:rPr lang="en-GB" sz="2200" dirty="0" err="1">
                <a:solidFill>
                  <a:schemeClr val="accent1">
                    <a:lumMod val="50000"/>
                  </a:schemeClr>
                </a:solidFill>
              </a:rPr>
              <a:t>compran</a:t>
            </a:r>
            <a:r>
              <a:rPr lang="en-GB" sz="2200" dirty="0">
                <a:solidFill>
                  <a:schemeClr val="accent1">
                    <a:lumMod val="50000"/>
                  </a:schemeClr>
                </a:solidFill>
              </a:rPr>
              <a:t> las </a:t>
            </a:r>
            <a:r>
              <a:rPr lang="en-GB" sz="2200" dirty="0" err="1">
                <a:solidFill>
                  <a:schemeClr val="accent1">
                    <a:lumMod val="50000"/>
                  </a:schemeClr>
                </a:solidFill>
              </a:rPr>
              <a:t>familias</a:t>
            </a:r>
            <a:r>
              <a:rPr lang="en-GB" sz="2200" dirty="0">
                <a:solidFill>
                  <a:schemeClr val="accent1">
                    <a:lumMod val="50000"/>
                  </a:schemeClr>
                </a:solidFill>
              </a:rPr>
              <a:t>?</a:t>
            </a:r>
          </a:p>
          <a:p>
            <a:endParaRPr lang="en-GB" sz="2200" dirty="0">
              <a:solidFill>
                <a:schemeClr val="accent1">
                  <a:lumMod val="50000"/>
                </a:schemeClr>
              </a:solidFill>
            </a:endParaRPr>
          </a:p>
          <a:p>
            <a:r>
              <a:rPr lang="en-GB" sz="2200" dirty="0">
                <a:solidFill>
                  <a:schemeClr val="accent1">
                    <a:lumMod val="50000"/>
                  </a:schemeClr>
                </a:solidFill>
              </a:rPr>
              <a:t>Mi </a:t>
            </a:r>
            <a:r>
              <a:rPr lang="en-GB" sz="2200" dirty="0" err="1">
                <a:solidFill>
                  <a:schemeClr val="accent1">
                    <a:lumMod val="50000"/>
                  </a:schemeClr>
                </a:solidFill>
              </a:rPr>
              <a:t>hermana</a:t>
            </a:r>
            <a:r>
              <a:rPr lang="en-GB" sz="2200" dirty="0">
                <a:solidFill>
                  <a:schemeClr val="accent1">
                    <a:lumMod val="50000"/>
                  </a:schemeClr>
                </a:solidFill>
              </a:rPr>
              <a:t> </a:t>
            </a:r>
            <a:r>
              <a:rPr lang="en-GB" sz="2200" dirty="0" err="1">
                <a:solidFill>
                  <a:schemeClr val="accent1">
                    <a:lumMod val="50000"/>
                  </a:schemeClr>
                </a:solidFill>
              </a:rPr>
              <a:t>habla</a:t>
            </a:r>
            <a:r>
              <a:rPr lang="en-GB" sz="2200" dirty="0">
                <a:solidFill>
                  <a:schemeClr val="accent1">
                    <a:lumMod val="50000"/>
                  </a:schemeClr>
                </a:solidFill>
              </a:rPr>
              <a:t> </a:t>
            </a:r>
            <a:r>
              <a:rPr lang="en-GB" sz="2200" dirty="0" err="1">
                <a:solidFill>
                  <a:schemeClr val="accent1">
                    <a:lumMod val="50000"/>
                  </a:schemeClr>
                </a:solidFill>
              </a:rPr>
              <a:t>español</a:t>
            </a:r>
            <a:r>
              <a:rPr lang="en-GB" sz="2200" dirty="0">
                <a:solidFill>
                  <a:schemeClr val="accent1">
                    <a:lumMod val="50000"/>
                  </a:schemeClr>
                </a:solidFill>
              </a:rPr>
              <a:t> </a:t>
            </a:r>
            <a:r>
              <a:rPr lang="en-GB" sz="2200" dirty="0" err="1">
                <a:solidFill>
                  <a:schemeClr val="accent1">
                    <a:lumMod val="50000"/>
                  </a:schemeClr>
                </a:solidFill>
              </a:rPr>
              <a:t>también</a:t>
            </a:r>
            <a:r>
              <a:rPr lang="en-GB" sz="2200" dirty="0">
                <a:solidFill>
                  <a:schemeClr val="accent1">
                    <a:lumMod val="50000"/>
                  </a:schemeClr>
                </a:solidFill>
              </a:rPr>
              <a:t> y </a:t>
            </a:r>
            <a:r>
              <a:rPr lang="en-GB" sz="2200" dirty="0" err="1">
                <a:solidFill>
                  <a:schemeClr val="accent1">
                    <a:lumMod val="50000"/>
                  </a:schemeClr>
                </a:solidFill>
              </a:rPr>
              <a:t>pregunta</a:t>
            </a:r>
            <a:r>
              <a:rPr lang="en-GB" sz="2200" dirty="0">
                <a:solidFill>
                  <a:schemeClr val="accent1">
                    <a:lumMod val="50000"/>
                  </a:schemeClr>
                </a:solidFill>
              </a:rPr>
              <a:t> </a:t>
            </a:r>
            <a:r>
              <a:rPr lang="en-GB" sz="2200" dirty="0" err="1">
                <a:solidFill>
                  <a:schemeClr val="accent1">
                    <a:lumMod val="50000"/>
                  </a:schemeClr>
                </a:solidFill>
              </a:rPr>
              <a:t>dónde</a:t>
            </a:r>
            <a:r>
              <a:rPr lang="en-GB" sz="2200" dirty="0">
                <a:solidFill>
                  <a:schemeClr val="accent1">
                    <a:lumMod val="50000"/>
                  </a:schemeClr>
                </a:solidFill>
              </a:rPr>
              <a:t> </a:t>
            </a:r>
            <a:r>
              <a:rPr lang="en-GB" sz="2200" dirty="0" err="1">
                <a:solidFill>
                  <a:schemeClr val="accent1">
                    <a:lumMod val="50000"/>
                  </a:schemeClr>
                </a:solidFill>
              </a:rPr>
              <a:t>está</a:t>
            </a:r>
            <a:r>
              <a:rPr lang="en-GB" sz="2200" dirty="0">
                <a:solidFill>
                  <a:schemeClr val="accent1">
                    <a:lumMod val="50000"/>
                  </a:schemeClr>
                </a:solidFill>
              </a:rPr>
              <a:t> la </a:t>
            </a:r>
            <a:r>
              <a:rPr lang="en-GB" sz="2200" dirty="0" err="1">
                <a:solidFill>
                  <a:schemeClr val="accent1">
                    <a:lumMod val="50000"/>
                  </a:schemeClr>
                </a:solidFill>
              </a:rPr>
              <a:t>escuela</a:t>
            </a:r>
            <a:r>
              <a:rPr lang="en-GB" sz="2200" dirty="0">
                <a:solidFill>
                  <a:schemeClr val="accent1">
                    <a:lumMod val="50000"/>
                  </a:schemeClr>
                </a:solidFill>
              </a:rPr>
              <a:t>. ¿</a:t>
            </a:r>
            <a:r>
              <a:rPr lang="en-GB" sz="2200" dirty="0" err="1">
                <a:solidFill>
                  <a:schemeClr val="accent1">
                    <a:lumMod val="50000"/>
                  </a:schemeClr>
                </a:solidFill>
              </a:rPr>
              <a:t>Está</a:t>
            </a:r>
            <a:r>
              <a:rPr lang="en-GB" sz="2200" dirty="0">
                <a:solidFill>
                  <a:schemeClr val="accent1">
                    <a:lumMod val="50000"/>
                  </a:schemeClr>
                </a:solidFill>
              </a:rPr>
              <a:t> </a:t>
            </a:r>
            <a:r>
              <a:rPr lang="en-GB" sz="2200" dirty="0" err="1">
                <a:solidFill>
                  <a:schemeClr val="accent1">
                    <a:lumMod val="50000"/>
                  </a:schemeClr>
                </a:solidFill>
              </a:rPr>
              <a:t>cerca</a:t>
            </a:r>
            <a:r>
              <a:rPr lang="en-GB" sz="2200" dirty="0">
                <a:solidFill>
                  <a:schemeClr val="accent1">
                    <a:lumMod val="50000"/>
                  </a:schemeClr>
                </a:solidFill>
              </a:rPr>
              <a:t> del mar o </a:t>
            </a:r>
            <a:r>
              <a:rPr lang="en-GB" sz="2200" dirty="0" err="1">
                <a:solidFill>
                  <a:schemeClr val="accent1">
                    <a:lumMod val="50000"/>
                  </a:schemeClr>
                </a:solidFill>
              </a:rPr>
              <a:t>cerca</a:t>
            </a:r>
            <a:r>
              <a:rPr lang="en-GB" sz="2200" dirty="0">
                <a:solidFill>
                  <a:schemeClr val="accent1">
                    <a:lumMod val="50000"/>
                  </a:schemeClr>
                </a:solidFill>
              </a:rPr>
              <a:t> de las </a:t>
            </a:r>
            <a:r>
              <a:rPr lang="en-GB" sz="2200" dirty="0" err="1">
                <a:solidFill>
                  <a:schemeClr val="accent1">
                    <a:lumMod val="50000"/>
                  </a:schemeClr>
                </a:solidFill>
              </a:rPr>
              <a:t>montañas</a:t>
            </a:r>
            <a:r>
              <a:rPr lang="en-GB" sz="2200" dirty="0">
                <a:solidFill>
                  <a:schemeClr val="accent1">
                    <a:lumMod val="50000"/>
                  </a:schemeClr>
                </a:solidFill>
              </a:rPr>
              <a:t>? </a:t>
            </a:r>
          </a:p>
          <a:p>
            <a:endParaRPr lang="en-GB" sz="2200" dirty="0">
              <a:solidFill>
                <a:schemeClr val="accent1">
                  <a:lumMod val="50000"/>
                </a:schemeClr>
              </a:solidFill>
            </a:endParaRPr>
          </a:p>
          <a:p>
            <a:r>
              <a:rPr lang="en-GB" sz="2200" dirty="0">
                <a:solidFill>
                  <a:schemeClr val="accent1">
                    <a:lumMod val="50000"/>
                  </a:schemeClr>
                </a:solidFill>
              </a:rPr>
              <a:t>¡</a:t>
            </a:r>
            <a:r>
              <a:rPr lang="en-GB" sz="2200" dirty="0" err="1">
                <a:solidFill>
                  <a:schemeClr val="accent1">
                    <a:lumMod val="50000"/>
                  </a:schemeClr>
                </a:solidFill>
              </a:rPr>
              <a:t>Adiós</a:t>
            </a:r>
            <a:r>
              <a:rPr lang="en-GB" sz="2200" dirty="0">
                <a:solidFill>
                  <a:schemeClr val="accent1">
                    <a:lumMod val="50000"/>
                  </a:schemeClr>
                </a:solidFill>
              </a:rPr>
              <a:t>!</a:t>
            </a:r>
          </a:p>
        </p:txBody>
      </p:sp>
      <p:pic>
        <p:nvPicPr>
          <p:cNvPr id="8" name="Imagen 7">
            <a:extLst>
              <a:ext uri="{FF2B5EF4-FFF2-40B4-BE49-F238E27FC236}">
                <a16:creationId xmlns:a16="http://schemas.microsoft.com/office/drawing/2014/main" id="{13F70C24-E5C0-7C40-AEAE-CA3EDE02A708}"/>
              </a:ext>
            </a:extLst>
          </p:cNvPr>
          <p:cNvPicPr>
            <a:picLocks noChangeAspect="1"/>
          </p:cNvPicPr>
          <p:nvPr/>
        </p:nvPicPr>
        <p:blipFill>
          <a:blip r:embed="rId3"/>
          <a:stretch>
            <a:fillRect/>
          </a:stretch>
        </p:blipFill>
        <p:spPr>
          <a:xfrm rot="282507">
            <a:off x="9767718" y="849161"/>
            <a:ext cx="1236579" cy="1001629"/>
          </a:xfrm>
          <a:prstGeom prst="rect">
            <a:avLst/>
          </a:prstGeom>
        </p:spPr>
      </p:pic>
      <p:sp>
        <p:nvSpPr>
          <p:cNvPr id="9" name="Title 1"/>
          <p:cNvSpPr txBox="1">
            <a:spLocks/>
          </p:cNvSpPr>
          <p:nvPr/>
        </p:nvSpPr>
        <p:spPr>
          <a:xfrm>
            <a:off x="339290" y="1094547"/>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i="1" dirty="0">
                <a:solidFill>
                  <a:schemeClr val="accent1">
                    <a:lumMod val="50000"/>
                  </a:schemeClr>
                </a:solidFill>
              </a:rPr>
              <a:t>Escribe el email </a:t>
            </a:r>
            <a:r>
              <a:rPr lang="en-GB" sz="2200" b="1" i="1" dirty="0" err="1">
                <a:solidFill>
                  <a:schemeClr val="accent1">
                    <a:lumMod val="50000"/>
                  </a:schemeClr>
                </a:solidFill>
              </a:rPr>
              <a:t>en</a:t>
            </a:r>
            <a:r>
              <a:rPr lang="en-GB" sz="2200" b="1" i="1" dirty="0">
                <a:solidFill>
                  <a:schemeClr val="accent1">
                    <a:lumMod val="50000"/>
                  </a:schemeClr>
                </a:solidFill>
              </a:rPr>
              <a:t> </a:t>
            </a:r>
            <a:r>
              <a:rPr lang="en-GB" sz="2200" b="1" i="1" dirty="0" err="1">
                <a:solidFill>
                  <a:schemeClr val="accent1">
                    <a:lumMod val="50000"/>
                  </a:schemeClr>
                </a:solidFill>
              </a:rPr>
              <a:t>español</a:t>
            </a:r>
            <a:r>
              <a:rPr lang="en-GB" sz="2200" b="1" i="1" dirty="0">
                <a:solidFill>
                  <a:schemeClr val="accent1">
                    <a:lumMod val="50000"/>
                  </a:schemeClr>
                </a:solidFill>
              </a:rPr>
              <a:t>:</a:t>
            </a:r>
          </a:p>
        </p:txBody>
      </p:sp>
      <p:sp>
        <p:nvSpPr>
          <p:cNvPr id="11" name="TextBox 10"/>
          <p:cNvSpPr txBox="1"/>
          <p:nvPr/>
        </p:nvSpPr>
        <p:spPr>
          <a:xfrm>
            <a:off x="8636261" y="5694818"/>
            <a:ext cx="2960176" cy="400110"/>
          </a:xfrm>
          <a:prstGeom prst="rect">
            <a:avLst/>
          </a:prstGeom>
          <a:noFill/>
        </p:spPr>
        <p:txBody>
          <a:bodyPr wrap="square" rtlCol="0">
            <a:spAutoFit/>
          </a:bodyPr>
          <a:lstStyle/>
          <a:p>
            <a:pPr algn="r"/>
            <a:r>
              <a:rPr lang="en-GB" sz="2000" b="1" dirty="0" err="1">
                <a:solidFill>
                  <a:schemeClr val="accent1">
                    <a:lumMod val="50000"/>
                  </a:schemeClr>
                </a:solidFill>
              </a:rPr>
              <a:t>vivir</a:t>
            </a:r>
            <a:r>
              <a:rPr lang="en-GB" sz="2000" b="1" dirty="0">
                <a:solidFill>
                  <a:schemeClr val="accent1">
                    <a:lumMod val="50000"/>
                  </a:schemeClr>
                </a:solidFill>
              </a:rPr>
              <a:t> = to live</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29733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mini-game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Verbs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(present):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singular/plural in the‘</a:t>
            </a:r>
            <a:r>
              <a:rPr lang="en-GB" sz="2000" dirty="0">
                <a:solidFill>
                  <a:srgbClr val="002060"/>
                </a:solidFill>
                <a:latin typeface="Century Gothic" panose="020B0502020202020204" pitchFamily="34" charset="0"/>
                <a:cs typeface="Arial"/>
                <a:sym typeface="Arial"/>
                <a:hlinkClick r:id="rId3"/>
              </a:rPr>
              <a:t>Verb agreement (present)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18964"/>
            <a:ext cx="5706319" cy="707849"/>
          </a:xfrm>
        </p:spPr>
        <p:txBody>
          <a:bodyPr>
            <a:normAutofit/>
          </a:bodyPr>
          <a:lstStyle/>
          <a:p>
            <a:r>
              <a:rPr lang="en-GB" sz="3600" b="1" dirty="0">
                <a:solidFill>
                  <a:schemeClr val="bg1"/>
                </a:solidFill>
              </a:rPr>
              <a:t>Deberes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0" y="1406537"/>
            <a:ext cx="9750706" cy="523220"/>
          </a:xfrm>
          <a:prstGeom prst="rect">
            <a:avLst/>
          </a:prstGeom>
          <a:noFill/>
        </p:spPr>
        <p:txBody>
          <a:bodyPr wrap="square" rtlCol="0">
            <a:spAutoFit/>
          </a:bodyPr>
          <a:lstStyle/>
          <a:p>
            <a:pPr algn="ctr">
              <a:tabLst>
                <a:tab pos="2865755" algn="ctr"/>
                <a:tab pos="5731510" algn="r"/>
              </a:tabLst>
            </a:pPr>
            <a:r>
              <a:rPr lang="en-GB" sz="2800" b="1" dirty="0">
                <a:solidFill>
                  <a:schemeClr val="accent1">
                    <a:lumMod val="50000"/>
                  </a:schemeClr>
                </a:solidFill>
                <a:ea typeface="Calibri" panose="020F0502020204030204" pitchFamily="34" charset="0"/>
                <a:cs typeface="Calibri" panose="020F0502020204030204" pitchFamily="34" charset="0"/>
              </a:rPr>
              <a:t>There is no new vocabulary for next week, but revisit:</a:t>
            </a:r>
            <a:endParaRPr lang="en-GB" sz="2800" dirty="0">
              <a:solidFill>
                <a:schemeClr val="accent1">
                  <a:lumMod val="50000"/>
                </a:schemeClr>
              </a:solidFill>
              <a:ea typeface="Calibri" panose="020F0502020204030204" pitchFamily="34" charset="0"/>
              <a:cs typeface="Times New Roman" panose="02020603050405020304" pitchFamily="18" charset="0"/>
            </a:endParaRPr>
          </a:p>
        </p:txBody>
      </p:sp>
      <p:sp>
        <p:nvSpPr>
          <p:cNvPr id="2" name="Rectangle 1"/>
          <p:cNvSpPr/>
          <p:nvPr/>
        </p:nvSpPr>
        <p:spPr>
          <a:xfrm>
            <a:off x="175149" y="5433800"/>
            <a:ext cx="11066804" cy="677108"/>
          </a:xfrm>
          <a:prstGeom prst="rect">
            <a:avLst/>
          </a:prstGeom>
        </p:spPr>
        <p:txBody>
          <a:bodyPr wrap="square">
            <a:spAutoFit/>
          </a:bodyPr>
          <a:lstStyle/>
          <a:p>
            <a:pPr>
              <a:defRPr/>
            </a:pPr>
            <a:r>
              <a:rPr lang="en-GB" sz="2000" b="1" dirty="0">
                <a:solidFill>
                  <a:srgbClr val="5B9BD5">
                    <a:lumMod val="50000"/>
                  </a:srgbClr>
                </a:solidFill>
              </a:rPr>
              <a:t>	</a:t>
            </a:r>
          </a:p>
          <a:p>
            <a:pPr>
              <a:defRPr/>
            </a:pPr>
            <a:endParaRPr lang="en-GB"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3" name="TextBox 2"/>
          <p:cNvSpPr txBox="1"/>
          <p:nvPr/>
        </p:nvSpPr>
        <p:spPr>
          <a:xfrm>
            <a:off x="175149" y="1991733"/>
            <a:ext cx="8503788" cy="646331"/>
          </a:xfrm>
          <a:prstGeom prst="rect">
            <a:avLst/>
          </a:prstGeom>
          <a:noFill/>
        </p:spPr>
        <p:txBody>
          <a:bodyPr wrap="square" rtlCol="0">
            <a:spAutoFit/>
          </a:bodyPr>
          <a:lstStyle/>
          <a:p>
            <a:r>
              <a:rPr lang="en-GB" sz="3600" dirty="0">
                <a:solidFill>
                  <a:srgbClr val="002060"/>
                </a:solidFill>
                <a:hlinkClick r:id="rId6"/>
              </a:rPr>
              <a:t>Term 2.2, Week 4</a:t>
            </a:r>
            <a:endParaRPr lang="en-GB" sz="3600" dirty="0">
              <a:solidFill>
                <a:srgbClr val="002060"/>
              </a:solidFill>
            </a:endParaRPr>
          </a:p>
        </p:txBody>
      </p:sp>
      <p:sp>
        <p:nvSpPr>
          <p:cNvPr id="18" name="TextBox 17"/>
          <p:cNvSpPr txBox="1"/>
          <p:nvPr/>
        </p:nvSpPr>
        <p:spPr>
          <a:xfrm>
            <a:off x="175149" y="2802568"/>
            <a:ext cx="8503788" cy="646331"/>
          </a:xfrm>
          <a:prstGeom prst="rect">
            <a:avLst/>
          </a:prstGeom>
          <a:noFill/>
        </p:spPr>
        <p:txBody>
          <a:bodyPr wrap="square" rtlCol="0">
            <a:spAutoFit/>
          </a:bodyPr>
          <a:lstStyle/>
          <a:p>
            <a:r>
              <a:rPr lang="en-GB" sz="3600" dirty="0">
                <a:solidFill>
                  <a:srgbClr val="002060"/>
                </a:solidFill>
                <a:hlinkClick r:id="rId7"/>
              </a:rPr>
              <a:t>Term 2.1, Week 4</a:t>
            </a:r>
            <a:endParaRPr lang="en-GB" sz="3600" dirty="0">
              <a:solidFill>
                <a:srgbClr val="002060"/>
              </a:solidFill>
            </a:endParaRPr>
          </a:p>
        </p:txBody>
      </p:sp>
    </p:spTree>
    <p:extLst>
      <p:ext uri="{BB962C8B-B14F-4D97-AF65-F5344CB8AC3E}">
        <p14:creationId xmlns:p14="http://schemas.microsoft.com/office/powerpoint/2010/main" val="112703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z</a:t>
            </a:r>
            <a:endParaRPr lang="en-GB" sz="12000" b="0"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Picture 12" descr="no smoking sig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60266" y="1971778"/>
            <a:ext cx="1671468" cy="1671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pic>
        <p:nvPicPr>
          <p:cNvPr id="13314" name="Picture 2" descr="silhouette of a person speak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0206" y="1158709"/>
            <a:ext cx="1608575" cy="13887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grpSp>
        <p:nvGrpSpPr>
          <p:cNvPr id="2" name="Group 1" descr="arrow pointing to the top of a man's head"/>
          <p:cNvGrpSpPr/>
          <p:nvPr/>
        </p:nvGrpSpPr>
        <p:grpSpPr>
          <a:xfrm>
            <a:off x="1578333" y="4229124"/>
            <a:ext cx="1412552" cy="1912517"/>
            <a:chOff x="2231048" y="3277091"/>
            <a:chExt cx="1788190" cy="2421110"/>
          </a:xfrm>
        </p:grpSpPr>
        <p:pic>
          <p:nvPicPr>
            <p:cNvPr id="13316" name="Picture 4" descr="arrow pointing to the top of a man's hea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31048" y="3799041"/>
              <a:ext cx="1788190" cy="189916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3125143" y="3277091"/>
              <a:ext cx="8620" cy="41585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6" name="TextBox 15"/>
          <p:cNvSpPr txBox="1"/>
          <p:nvPr/>
        </p:nvSpPr>
        <p:spPr>
          <a:xfrm>
            <a:off x="4542137" y="5517006"/>
            <a:ext cx="2687431"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start]</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pic>
        <p:nvPicPr>
          <p:cNvPr id="13320" name="Picture 8" descr="the number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23868" y="1228127"/>
            <a:ext cx="1310172" cy="124990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pic>
        <p:nvPicPr>
          <p:cNvPr id="13318" name="Picture 6" descr="tennis shoe"/>
          <p:cNvPicPr>
            <a:picLocks noChangeAspect="1" noChangeArrowheads="1"/>
          </p:cNvPicPr>
          <p:nvPr/>
        </p:nvPicPr>
        <p:blipFill rotWithShape="1">
          <a:blip r:embed="rId14">
            <a:extLst>
              <a:ext uri="{28A0092B-C50C-407E-A947-70E740481C1C}">
                <a14:useLocalDpi xmlns:a14="http://schemas.microsoft.com/office/drawing/2010/main" val="0"/>
              </a:ext>
            </a:extLst>
          </a:blip>
          <a:srcRect l="45531" t="51116"/>
          <a:stretch/>
        </p:blipFill>
        <p:spPr bwMode="auto">
          <a:xfrm>
            <a:off x="8717253" y="4523063"/>
            <a:ext cx="2514600" cy="1173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z_zona.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z_voz.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5" name="z_voz.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z_diez.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6" name="z_diez.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z_cabez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7" name="z_cabez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z_empez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z_empez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z_zapa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318"/>
                                        </p:tgtEl>
                                        <p:attrNameLst>
                                          <p:attrName>style.visibility</p:attrName>
                                        </p:attrNameLst>
                                      </p:cBhvr>
                                      <p:to>
                                        <p:strVal val="visible"/>
                                      </p:to>
                                    </p:set>
                                    <p:animEffect transition="in" filter="fade">
                                      <p:cBhvr>
                                        <p:cTn id="68" dur="500"/>
                                        <p:tgtEl>
                                          <p:spTgt spid="13318"/>
                                        </p:tgtEl>
                                      </p:cBhvr>
                                    </p:animEffect>
                                  </p:childTnLst>
                                  <p:subTnLst>
                                    <p:audio>
                                      <p:cMediaNode>
                                        <p:cTn display="0" masterRel="sameClick">
                                          <p:stCondLst>
                                            <p:cond evt="begin" delay="0">
                                              <p:tn val="66"/>
                                            </p:cond>
                                          </p:stCondLst>
                                          <p:endCondLst>
                                            <p:cond evt="onStopAudio" delay="0">
                                              <p:tgtEl>
                                                <p:sldTgt/>
                                              </p:tgtEl>
                                            </p:cond>
                                          </p:endCondLst>
                                        </p:cTn>
                                        <p:tgtEl>
                                          <p:sndTgt r:embed="rId9" name="z_zap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9" grpId="0"/>
      <p:bldP spid="1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z</a:t>
            </a:r>
            <a:endParaRPr lang="en-GB" sz="12000" b="0"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spTree>
    <p:extLst>
      <p:ext uri="{BB962C8B-B14F-4D97-AF65-F5344CB8AC3E}">
        <p14:creationId xmlns:p14="http://schemas.microsoft.com/office/powerpoint/2010/main" val="11497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z_zo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z_voz.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z_diez.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z_cabez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z_empez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z_zap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9"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z</a:t>
            </a:r>
            <a:endParaRPr lang="en-GB" sz="12000" b="0"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spTree>
    <p:extLst>
      <p:ext uri="{BB962C8B-B14F-4D97-AF65-F5344CB8AC3E}">
        <p14:creationId xmlns:p14="http://schemas.microsoft.com/office/powerpoint/2010/main" val="17790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9"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5601"/>
            <a:ext cx="10515600" cy="651209"/>
          </a:xfrm>
        </p:spPr>
        <p:txBody>
          <a:bodyPr>
            <a:noAutofit/>
          </a:bodyPr>
          <a:lstStyle/>
          <a:p>
            <a:r>
              <a:rPr lang="en-GB" sz="3200">
                <a:solidFill>
                  <a:schemeClr val="accent1">
                    <a:lumMod val="50000"/>
                  </a:schemeClr>
                </a:solidFill>
              </a:rPr>
              <a:t>Remember, </a:t>
            </a:r>
            <a:r>
              <a:rPr lang="en-GB" sz="3200" dirty="0">
                <a:solidFill>
                  <a:schemeClr val="accent1">
                    <a:lumMod val="50000"/>
                  </a:schemeClr>
                </a:solidFill>
              </a:rPr>
              <a:t>there are different ways to pronounce ‘z’.</a:t>
            </a:r>
          </a:p>
        </p:txBody>
      </p:sp>
      <p:sp>
        <p:nvSpPr>
          <p:cNvPr id="4" name="Title 1"/>
          <p:cNvSpPr txBox="1">
            <a:spLocks/>
          </p:cNvSpPr>
          <p:nvPr/>
        </p:nvSpPr>
        <p:spPr>
          <a:xfrm>
            <a:off x="838200" y="1641564"/>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chemeClr val="accent1">
                    <a:lumMod val="50000"/>
                  </a:schemeClr>
                </a:solidFill>
              </a:rPr>
              <a:t>In most of Spain, ‘z’ is pronounced like the ‘th’ in English (as you just heard).</a:t>
            </a:r>
          </a:p>
        </p:txBody>
      </p:sp>
      <p:sp>
        <p:nvSpPr>
          <p:cNvPr id="5" name="Title 1"/>
          <p:cNvSpPr txBox="1">
            <a:spLocks/>
          </p:cNvSpPr>
          <p:nvPr/>
        </p:nvSpPr>
        <p:spPr>
          <a:xfrm>
            <a:off x="838200" y="2873256"/>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chemeClr val="accent1">
                    <a:lumMod val="50000"/>
                  </a:schemeClr>
                </a:solidFill>
              </a:rPr>
              <a:t>In the Canary Islands and Latin America, this ‘z’ is often pronounced like an ‘s’.</a:t>
            </a:r>
          </a:p>
        </p:txBody>
      </p:sp>
      <p:sp>
        <p:nvSpPr>
          <p:cNvPr id="6" name="Title 1"/>
          <p:cNvSpPr txBox="1">
            <a:spLocks/>
          </p:cNvSpPr>
          <p:nvPr/>
        </p:nvSpPr>
        <p:spPr>
          <a:xfrm>
            <a:off x="838200" y="410494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chemeClr val="accent1">
                    <a:lumMod val="50000"/>
                  </a:schemeClr>
                </a:solidFill>
              </a:rPr>
              <a:t>Compare:</a:t>
            </a:r>
          </a:p>
        </p:txBody>
      </p:sp>
      <p:sp>
        <p:nvSpPr>
          <p:cNvPr id="7" name="Title 1"/>
          <p:cNvSpPr txBox="1">
            <a:spLocks/>
          </p:cNvSpPr>
          <p:nvPr/>
        </p:nvSpPr>
        <p:spPr>
          <a:xfrm>
            <a:off x="1245432" y="4792831"/>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err="1">
                <a:solidFill>
                  <a:schemeClr val="accent1">
                    <a:lumMod val="50000"/>
                  </a:schemeClr>
                </a:solidFill>
              </a:rPr>
              <a:t>naturaleza</a:t>
            </a:r>
            <a:endParaRPr lang="en-GB" sz="3200" dirty="0">
              <a:solidFill>
                <a:schemeClr val="accent1">
                  <a:lumMod val="50000"/>
                </a:schemeClr>
              </a:solidFill>
            </a:endParaRPr>
          </a:p>
        </p:txBody>
      </p:sp>
      <p:sp>
        <p:nvSpPr>
          <p:cNvPr id="8" name="Title 1"/>
          <p:cNvSpPr txBox="1">
            <a:spLocks/>
          </p:cNvSpPr>
          <p:nvPr/>
        </p:nvSpPr>
        <p:spPr>
          <a:xfrm>
            <a:off x="3901188" y="4792830"/>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chemeClr val="accent1">
                    <a:lumMod val="50000"/>
                  </a:schemeClr>
                </a:solidFill>
              </a:rPr>
              <a:t>(mainland Spain)</a:t>
            </a:r>
          </a:p>
        </p:txBody>
      </p:sp>
      <p:sp>
        <p:nvSpPr>
          <p:cNvPr id="9" name="Title 1"/>
          <p:cNvSpPr txBox="1">
            <a:spLocks/>
          </p:cNvSpPr>
          <p:nvPr/>
        </p:nvSpPr>
        <p:spPr>
          <a:xfrm>
            <a:off x="1245432" y="5444039"/>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err="1">
                <a:solidFill>
                  <a:schemeClr val="accent1">
                    <a:lumMod val="50000"/>
                  </a:schemeClr>
                </a:solidFill>
              </a:rPr>
              <a:t>naturaleza</a:t>
            </a:r>
            <a:endParaRPr lang="en-GB" sz="3200" dirty="0">
              <a:solidFill>
                <a:schemeClr val="accent1">
                  <a:lumMod val="50000"/>
                </a:schemeClr>
              </a:solidFill>
            </a:endParaRPr>
          </a:p>
        </p:txBody>
      </p:sp>
      <p:sp>
        <p:nvSpPr>
          <p:cNvPr id="10" name="Title 1"/>
          <p:cNvSpPr txBox="1">
            <a:spLocks/>
          </p:cNvSpPr>
          <p:nvPr/>
        </p:nvSpPr>
        <p:spPr>
          <a:xfrm>
            <a:off x="3901187" y="5444038"/>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chemeClr val="accent1">
                    <a:lumMod val="50000"/>
                  </a:schemeClr>
                </a:solidFill>
              </a:rPr>
              <a:t>(Canaries &amp; Latin America)</a:t>
            </a:r>
          </a:p>
        </p:txBody>
      </p:sp>
      <p:sp>
        <p:nvSpPr>
          <p:cNvPr id="12" name="Action Button: Custom 11">
            <a:hlinkClick r:id="" action="ppaction://noaction" highlightClick="1">
              <a:snd r:embed="rId3" name="naturaleza [Spain].wav"/>
            </a:hlinkClick>
          </p:cNvPr>
          <p:cNvSpPr/>
          <p:nvPr/>
        </p:nvSpPr>
        <p:spPr>
          <a:xfrm>
            <a:off x="838200" y="495830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3" name="Action Button: Custom 12">
            <a:hlinkClick r:id="" action="ppaction://noaction" highlightClick="1">
              <a:snd r:embed="rId4" name="naturaleza [Lat Am].wav"/>
            </a:hlinkClick>
          </p:cNvPr>
          <p:cNvSpPr/>
          <p:nvPr/>
        </p:nvSpPr>
        <p:spPr>
          <a:xfrm>
            <a:off x="838200" y="5609516"/>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Tree>
    <p:extLst>
      <p:ext uri="{BB962C8B-B14F-4D97-AF65-F5344CB8AC3E}">
        <p14:creationId xmlns:p14="http://schemas.microsoft.com/office/powerpoint/2010/main" val="99572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307950" y="248442"/>
            <a:ext cx="1888141" cy="356098"/>
          </a:xfrm>
        </p:spPr>
        <p:txBody>
          <a:bodyPr>
            <a:noAutofit/>
          </a:bodyPr>
          <a:lstStyle/>
          <a:p>
            <a:r>
              <a:rPr lang="en-GB" sz="2800" b="1" dirty="0" err="1">
                <a:solidFill>
                  <a:schemeClr val="accent1">
                    <a:lumMod val="50000"/>
                  </a:schemeClr>
                </a:solidFill>
                <a:latin typeface="+mj-lt"/>
              </a:rPr>
              <a:t>Escucha</a:t>
            </a:r>
            <a:r>
              <a:rPr lang="en-GB" sz="2800" b="1" dirty="0">
                <a:solidFill>
                  <a:schemeClr val="accent1">
                    <a:lumMod val="50000"/>
                  </a:schemeClr>
                </a:solidFill>
                <a:latin typeface="+mj-lt"/>
              </a:rPr>
              <a:t>. </a:t>
            </a:r>
          </a:p>
        </p:txBody>
      </p:sp>
      <p:sp>
        <p:nvSpPr>
          <p:cNvPr id="17" name="Title 1"/>
          <p:cNvSpPr txBox="1">
            <a:spLocks/>
          </p:cNvSpPr>
          <p:nvPr/>
        </p:nvSpPr>
        <p:spPr>
          <a:xfrm>
            <a:off x="307950" y="594553"/>
            <a:ext cx="9816882" cy="641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50000"/>
              </a:lnSpc>
            </a:pPr>
            <a:r>
              <a:rPr lang="en-GB" sz="2800" b="1" dirty="0" err="1">
                <a:solidFill>
                  <a:schemeClr val="accent1">
                    <a:lumMod val="50000"/>
                  </a:schemeClr>
                </a:solidFill>
                <a:latin typeface="+mj-lt"/>
              </a:rPr>
              <a:t>Escucha</a:t>
            </a:r>
            <a:r>
              <a:rPr lang="en-GB" sz="2800" b="1" dirty="0">
                <a:solidFill>
                  <a:schemeClr val="accent1">
                    <a:lumMod val="50000"/>
                  </a:schemeClr>
                </a:solidFill>
                <a:latin typeface="+mj-lt"/>
              </a:rPr>
              <a:t> </a:t>
            </a:r>
            <a:r>
              <a:rPr lang="en-GB" sz="2800" b="1" dirty="0" err="1">
                <a:solidFill>
                  <a:schemeClr val="accent1">
                    <a:lumMod val="50000"/>
                  </a:schemeClr>
                </a:solidFill>
                <a:latin typeface="+mj-lt"/>
              </a:rPr>
              <a:t>otra</a:t>
            </a:r>
            <a:r>
              <a:rPr lang="en-GB" sz="2800" b="1" dirty="0">
                <a:solidFill>
                  <a:schemeClr val="accent1">
                    <a:lumMod val="50000"/>
                  </a:schemeClr>
                </a:solidFill>
                <a:latin typeface="+mj-lt"/>
              </a:rPr>
              <a:t> </a:t>
            </a:r>
            <a:r>
              <a:rPr lang="en-GB" sz="2800" b="1" dirty="0" err="1">
                <a:solidFill>
                  <a:schemeClr val="accent1">
                    <a:lumMod val="50000"/>
                  </a:schemeClr>
                </a:solidFill>
                <a:latin typeface="+mj-lt"/>
              </a:rPr>
              <a:t>vez</a:t>
            </a:r>
            <a:r>
              <a:rPr lang="en-GB" sz="2800" b="1" dirty="0">
                <a:solidFill>
                  <a:schemeClr val="accent1">
                    <a:lumMod val="50000"/>
                  </a:schemeClr>
                </a:solidFill>
                <a:latin typeface="+mj-lt"/>
              </a:rPr>
              <a:t> y escribe la </a:t>
            </a:r>
            <a:r>
              <a:rPr lang="en-GB" sz="2800" b="1" dirty="0" err="1">
                <a:solidFill>
                  <a:schemeClr val="accent1">
                    <a:lumMod val="50000"/>
                  </a:schemeClr>
                </a:solidFill>
                <a:latin typeface="+mj-lt"/>
              </a:rPr>
              <a:t>frase</a:t>
            </a:r>
            <a:r>
              <a:rPr lang="en-GB" sz="2800" b="1" dirty="0">
                <a:solidFill>
                  <a:schemeClr val="accent1">
                    <a:lumMod val="50000"/>
                  </a:schemeClr>
                </a:solidFill>
                <a:latin typeface="+mj-lt"/>
              </a:rPr>
              <a:t>. ¿</a:t>
            </a:r>
            <a:r>
              <a:rPr lang="en-GB" sz="2800" b="1" dirty="0" err="1">
                <a:solidFill>
                  <a:schemeClr val="accent1">
                    <a:lumMod val="50000"/>
                  </a:schemeClr>
                </a:solidFill>
                <a:latin typeface="+mj-lt"/>
              </a:rPr>
              <a:t>Qué</a:t>
            </a:r>
            <a:r>
              <a:rPr lang="en-GB" sz="2800" b="1" dirty="0">
                <a:solidFill>
                  <a:schemeClr val="accent1">
                    <a:lumMod val="50000"/>
                  </a:schemeClr>
                </a:solidFill>
                <a:latin typeface="+mj-lt"/>
              </a:rPr>
              <a:t> </a:t>
            </a:r>
            <a:r>
              <a:rPr lang="en-GB" sz="2800" b="1" dirty="0" err="1">
                <a:solidFill>
                  <a:schemeClr val="accent1">
                    <a:lumMod val="50000"/>
                  </a:schemeClr>
                </a:solidFill>
                <a:latin typeface="+mj-lt"/>
              </a:rPr>
              <a:t>significa</a:t>
            </a:r>
            <a:r>
              <a:rPr lang="en-GB" sz="2800" b="1" dirty="0">
                <a:solidFill>
                  <a:schemeClr val="accent1">
                    <a:lumMod val="50000"/>
                  </a:schemeClr>
                </a:solidFill>
                <a:latin typeface="+mj-lt"/>
              </a:rPr>
              <a:t>?</a:t>
            </a:r>
          </a:p>
        </p:txBody>
      </p:sp>
      <p:pic>
        <p:nvPicPr>
          <p:cNvPr id="18" name="Picture 17" descr="Spanish speaking world&#10;"/>
          <p:cNvPicPr/>
          <p:nvPr/>
        </p:nvPicPr>
        <p:blipFill rotWithShape="1">
          <a:blip r:embed="rId3" cstate="print">
            <a:extLst>
              <a:ext uri="{28A0092B-C50C-407E-A947-70E740481C1C}">
                <a14:useLocalDpi xmlns:a14="http://schemas.microsoft.com/office/drawing/2010/main" val="0"/>
              </a:ext>
            </a:extLst>
          </a:blip>
          <a:srcRect l="23820" t="28560" r="36927" b="25153"/>
          <a:stretch/>
        </p:blipFill>
        <p:spPr bwMode="auto">
          <a:xfrm>
            <a:off x="9927623" y="133533"/>
            <a:ext cx="1944748" cy="1437685"/>
          </a:xfrm>
          <a:prstGeom prst="rect">
            <a:avLst/>
          </a:prstGeom>
          <a:ln>
            <a:noFill/>
          </a:ln>
          <a:extLst>
            <a:ext uri="{53640926-AAD7-44d8-BBD7-CCE9431645EC}">
              <a14:shadowObscured xmlns="" xmlns:a14="http://schemas.microsoft.com/office/drawing/2010/main"/>
            </a:ext>
          </a:extLst>
        </p:spPr>
      </p:pic>
      <p:sp>
        <p:nvSpPr>
          <p:cNvPr id="3" name="TextBox 2"/>
          <p:cNvSpPr txBox="1"/>
          <p:nvPr/>
        </p:nvSpPr>
        <p:spPr>
          <a:xfrm>
            <a:off x="2141753" y="138966"/>
            <a:ext cx="4650581" cy="523220"/>
          </a:xfrm>
          <a:prstGeom prst="rect">
            <a:avLst/>
          </a:prstGeom>
          <a:noFill/>
        </p:spPr>
        <p:txBody>
          <a:bodyPr wrap="square" rtlCol="0">
            <a:spAutoFit/>
          </a:bodyPr>
          <a:lstStyle/>
          <a:p>
            <a:r>
              <a:rPr lang="en-GB" sz="2800" b="1" dirty="0">
                <a:solidFill>
                  <a:schemeClr val="accent1">
                    <a:lumMod val="50000"/>
                  </a:schemeClr>
                </a:solidFill>
                <a:latin typeface="+mj-lt"/>
              </a:rPr>
              <a:t>¿</a:t>
            </a:r>
            <a:r>
              <a:rPr lang="en-GB" sz="2800" b="1" dirty="0" err="1">
                <a:solidFill>
                  <a:schemeClr val="accent1">
                    <a:lumMod val="50000"/>
                  </a:schemeClr>
                </a:solidFill>
                <a:latin typeface="+mj-lt"/>
              </a:rPr>
              <a:t>Dónde</a:t>
            </a:r>
            <a:r>
              <a:rPr lang="en-GB" sz="2800" b="1" dirty="0">
                <a:solidFill>
                  <a:schemeClr val="accent1">
                    <a:lumMod val="50000"/>
                  </a:schemeClr>
                </a:solidFill>
                <a:latin typeface="+mj-lt"/>
              </a:rPr>
              <a:t> </a:t>
            </a:r>
            <a:r>
              <a:rPr lang="en-GB" sz="2800" b="1" dirty="0" err="1">
                <a:solidFill>
                  <a:schemeClr val="accent1">
                    <a:lumMod val="50000"/>
                  </a:schemeClr>
                </a:solidFill>
                <a:latin typeface="+mj-lt"/>
              </a:rPr>
              <a:t>está</a:t>
            </a:r>
            <a:r>
              <a:rPr lang="en-GB" sz="2800" b="1" dirty="0">
                <a:solidFill>
                  <a:schemeClr val="accent1">
                    <a:lumMod val="50000"/>
                  </a:schemeClr>
                </a:solidFill>
                <a:latin typeface="+mj-lt"/>
              </a:rPr>
              <a:t> la persona? </a:t>
            </a:r>
          </a:p>
        </p:txBody>
      </p:sp>
      <p:graphicFrame>
        <p:nvGraphicFramePr>
          <p:cNvPr id="5" name="Tabla 4">
            <a:extLst>
              <a:ext uri="{FF2B5EF4-FFF2-40B4-BE49-F238E27FC236}">
                <a16:creationId xmlns:a16="http://schemas.microsoft.com/office/drawing/2014/main" id="{2A456197-298B-1E4A-9596-74423CEDB75C}"/>
              </a:ext>
            </a:extLst>
          </p:cNvPr>
          <p:cNvGraphicFramePr>
            <a:graphicFrameLocks noGrp="1"/>
          </p:cNvGraphicFramePr>
          <p:nvPr>
            <p:extLst>
              <p:ext uri="{D42A27DB-BD31-4B8C-83A1-F6EECF244321}">
                <p14:modId xmlns:p14="http://schemas.microsoft.com/office/powerpoint/2010/main" val="361812500"/>
              </p:ext>
            </p:extLst>
          </p:nvPr>
        </p:nvGraphicFramePr>
        <p:xfrm>
          <a:off x="259739" y="1751954"/>
          <a:ext cx="5400160" cy="4231120"/>
        </p:xfrm>
        <a:graphic>
          <a:graphicData uri="http://schemas.openxmlformats.org/drawingml/2006/table">
            <a:tbl>
              <a:tblPr firstRow="1" bandRow="1">
                <a:tableStyleId>{8A107856-5554-42FB-B03E-39F5DBC370BA}</a:tableStyleId>
              </a:tblPr>
              <a:tblGrid>
                <a:gridCol w="983434">
                  <a:extLst>
                    <a:ext uri="{9D8B030D-6E8A-4147-A177-3AD203B41FA5}">
                      <a16:colId xmlns:a16="http://schemas.microsoft.com/office/drawing/2014/main" val="3212352524"/>
                    </a:ext>
                  </a:extLst>
                </a:gridCol>
                <a:gridCol w="2208363">
                  <a:extLst>
                    <a:ext uri="{9D8B030D-6E8A-4147-A177-3AD203B41FA5}">
                      <a16:colId xmlns:a16="http://schemas.microsoft.com/office/drawing/2014/main" val="3975948012"/>
                    </a:ext>
                  </a:extLst>
                </a:gridCol>
                <a:gridCol w="2208363">
                  <a:extLst>
                    <a:ext uri="{9D8B030D-6E8A-4147-A177-3AD203B41FA5}">
                      <a16:colId xmlns:a16="http://schemas.microsoft.com/office/drawing/2014/main" val="2321293653"/>
                    </a:ext>
                  </a:extLst>
                </a:gridCol>
              </a:tblGrid>
              <a:tr h="583054">
                <a:tc>
                  <a:txBody>
                    <a:bodyPr/>
                    <a:lstStyle/>
                    <a:p>
                      <a:endParaRPr lang="x-none" dirty="0"/>
                    </a:p>
                  </a:txBody>
                  <a:tcPr/>
                </a:tc>
                <a:tc>
                  <a:txBody>
                    <a:bodyPr/>
                    <a:lstStyle/>
                    <a:p>
                      <a:pPr algn="ctr"/>
                      <a:r>
                        <a:rPr lang="x-none" sz="2000" dirty="0">
                          <a:solidFill>
                            <a:schemeClr val="accent1">
                              <a:lumMod val="50000"/>
                            </a:schemeClr>
                          </a:solidFill>
                        </a:rPr>
                        <a:t>España</a:t>
                      </a:r>
                    </a:p>
                  </a:txBody>
                  <a:tcPr/>
                </a:tc>
                <a:tc>
                  <a:txBody>
                    <a:bodyPr/>
                    <a:lstStyle/>
                    <a:p>
                      <a:pPr algn="ctr"/>
                      <a:r>
                        <a:rPr lang="x-none" sz="2000" dirty="0">
                          <a:solidFill>
                            <a:schemeClr val="accent1">
                              <a:lumMod val="50000"/>
                            </a:schemeClr>
                          </a:solidFill>
                        </a:rPr>
                        <a:t>Latinoamérica / Canarias</a:t>
                      </a:r>
                    </a:p>
                  </a:txBody>
                  <a:tcPr/>
                </a:tc>
                <a:extLst>
                  <a:ext uri="{0D108BD9-81ED-4DB2-BD59-A6C34878D82A}">
                    <a16:rowId xmlns:a16="http://schemas.microsoft.com/office/drawing/2014/main" val="1618326333"/>
                  </a:ext>
                </a:extLst>
              </a:tr>
              <a:tr h="706016">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1820434900"/>
                  </a:ext>
                </a:extLst>
              </a:tr>
              <a:tr h="706016">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51597389"/>
                  </a:ext>
                </a:extLst>
              </a:tr>
              <a:tr h="706016">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2002282666"/>
                  </a:ext>
                </a:extLst>
              </a:tr>
              <a:tr h="706016">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2515354939"/>
                  </a:ext>
                </a:extLst>
              </a:tr>
              <a:tr h="706016">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362052452"/>
                  </a:ext>
                </a:extLst>
              </a:tr>
            </a:tbl>
          </a:graphicData>
        </a:graphic>
      </p:graphicFrame>
      <p:sp>
        <p:nvSpPr>
          <p:cNvPr id="26" name="Action Button: Custom 6">
            <a:hlinkClick r:id="" action="ppaction://noaction" highlightClick="1">
              <a:snd r:embed="rId4" name="hay pa%CC%81jaros azules en los a%CC%81rboles de la zona.wav"/>
            </a:hlinkClick>
            <a:extLst>
              <a:ext uri="{FF2B5EF4-FFF2-40B4-BE49-F238E27FC236}">
                <a16:creationId xmlns:a16="http://schemas.microsoft.com/office/drawing/2014/main" id="{191EA8F8-F14B-B042-BD52-84031E2457A3}"/>
              </a:ext>
            </a:extLst>
          </p:cNvPr>
          <p:cNvSpPr/>
          <p:nvPr/>
        </p:nvSpPr>
        <p:spPr>
          <a:xfrm>
            <a:off x="528735" y="2573305"/>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27" name="Action Button: Custom 7">
            <a:hlinkClick r:id="" action="ppaction://noaction" highlightClick="1">
              <a:snd r:embed="rId5" name="debo organizar los zapatos.wav"/>
            </a:hlinkClick>
            <a:extLst>
              <a:ext uri="{FF2B5EF4-FFF2-40B4-BE49-F238E27FC236}">
                <a16:creationId xmlns:a16="http://schemas.microsoft.com/office/drawing/2014/main" id="{3B36600F-2A0A-F44E-B589-D04FF8AD10A2}"/>
              </a:ext>
            </a:extLst>
          </p:cNvPr>
          <p:cNvSpPr/>
          <p:nvPr/>
        </p:nvSpPr>
        <p:spPr>
          <a:xfrm>
            <a:off x="528734" y="3278592"/>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28" name="Action Button: Custom 8">
            <a:hlinkClick r:id="" action="ppaction://noaction" highlightClick="1">
              <a:snd r:embed="rId6" name="la plaza esta%CC%81 a la izquierda.wav"/>
            </a:hlinkClick>
            <a:extLst>
              <a:ext uri="{FF2B5EF4-FFF2-40B4-BE49-F238E27FC236}">
                <a16:creationId xmlns:a16="http://schemas.microsoft.com/office/drawing/2014/main" id="{DB8B4A08-152C-D044-A0AA-C0B61EAF9FAA}"/>
              </a:ext>
            </a:extLst>
          </p:cNvPr>
          <p:cNvSpPr/>
          <p:nvPr/>
        </p:nvSpPr>
        <p:spPr>
          <a:xfrm>
            <a:off x="528734" y="3974647"/>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29" name="Action Button: Custom 9">
            <a:hlinkClick r:id="" action="ppaction://noaction" highlightClick="1">
              <a:snd r:embed="rId7" name="debes empezar un dibujo de la naturaleza.wav"/>
            </a:hlinkClick>
            <a:extLst>
              <a:ext uri="{FF2B5EF4-FFF2-40B4-BE49-F238E27FC236}">
                <a16:creationId xmlns:a16="http://schemas.microsoft.com/office/drawing/2014/main" id="{1A1B0D86-B46E-FD4C-91F7-6B4939748FA4}"/>
              </a:ext>
            </a:extLst>
          </p:cNvPr>
          <p:cNvSpPr/>
          <p:nvPr/>
        </p:nvSpPr>
        <p:spPr>
          <a:xfrm>
            <a:off x="528733" y="4676433"/>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30" name="Action Button: Custom 10">
            <a:hlinkClick r:id="" action="ppaction://noaction" highlightClick="1">
              <a:snd r:embed="rId8" name="tiene diez ideas en la cabeza.wav"/>
            </a:hlinkClick>
            <a:extLst>
              <a:ext uri="{FF2B5EF4-FFF2-40B4-BE49-F238E27FC236}">
                <a16:creationId xmlns:a16="http://schemas.microsoft.com/office/drawing/2014/main" id="{4FA77E95-3061-244E-A0D7-DDE497AEABED}"/>
              </a:ext>
            </a:extLst>
          </p:cNvPr>
          <p:cNvSpPr/>
          <p:nvPr/>
        </p:nvSpPr>
        <p:spPr>
          <a:xfrm>
            <a:off x="528733" y="5384239"/>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graphicFrame>
        <p:nvGraphicFramePr>
          <p:cNvPr id="6" name="Tabla 5">
            <a:extLst>
              <a:ext uri="{FF2B5EF4-FFF2-40B4-BE49-F238E27FC236}">
                <a16:creationId xmlns:a16="http://schemas.microsoft.com/office/drawing/2014/main" id="{F2714E62-F353-D746-B2A1-BAFE7CE018AA}"/>
              </a:ext>
            </a:extLst>
          </p:cNvPr>
          <p:cNvGraphicFramePr>
            <a:graphicFrameLocks noGrp="1"/>
          </p:cNvGraphicFramePr>
          <p:nvPr>
            <p:extLst>
              <p:ext uri="{D42A27DB-BD31-4B8C-83A1-F6EECF244321}">
                <p14:modId xmlns:p14="http://schemas.microsoft.com/office/powerpoint/2010/main" val="650975509"/>
              </p:ext>
            </p:extLst>
          </p:nvPr>
        </p:nvGraphicFramePr>
        <p:xfrm>
          <a:off x="5816009" y="1751953"/>
          <a:ext cx="6056362" cy="4202229"/>
        </p:xfrm>
        <a:graphic>
          <a:graphicData uri="http://schemas.openxmlformats.org/drawingml/2006/table">
            <a:tbl>
              <a:tblPr firstRow="1" bandRow="1">
                <a:tableStyleId>{8A107856-5554-42FB-B03E-39F5DBC370BA}</a:tableStyleId>
              </a:tblPr>
              <a:tblGrid>
                <a:gridCol w="3028181">
                  <a:extLst>
                    <a:ext uri="{9D8B030D-6E8A-4147-A177-3AD203B41FA5}">
                      <a16:colId xmlns:a16="http://schemas.microsoft.com/office/drawing/2014/main" val="2326217365"/>
                    </a:ext>
                  </a:extLst>
                </a:gridCol>
                <a:gridCol w="3028181">
                  <a:extLst>
                    <a:ext uri="{9D8B030D-6E8A-4147-A177-3AD203B41FA5}">
                      <a16:colId xmlns:a16="http://schemas.microsoft.com/office/drawing/2014/main" val="753517558"/>
                    </a:ext>
                  </a:extLst>
                </a:gridCol>
              </a:tblGrid>
              <a:tr h="705414">
                <a:tc>
                  <a:txBody>
                    <a:bodyPr/>
                    <a:lstStyle/>
                    <a:p>
                      <a:pPr algn="ctr"/>
                      <a:r>
                        <a:rPr lang="x-none" sz="2000" dirty="0">
                          <a:solidFill>
                            <a:schemeClr val="accent1">
                              <a:lumMod val="50000"/>
                            </a:schemeClr>
                          </a:solidFill>
                        </a:rPr>
                        <a:t>Frase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accent1">
                              <a:lumMod val="50000"/>
                            </a:schemeClr>
                          </a:solidFill>
                        </a:rPr>
                        <a:t>¿Qué significa?</a:t>
                      </a:r>
                    </a:p>
                    <a:p>
                      <a:pPr algn="ctr"/>
                      <a:endParaRPr lang="x-none" sz="2000" dirty="0">
                        <a:solidFill>
                          <a:schemeClr val="accent1">
                            <a:lumMod val="50000"/>
                          </a:schemeClr>
                        </a:solidFill>
                      </a:endParaRPr>
                    </a:p>
                  </a:txBody>
                  <a:tcPr/>
                </a:tc>
                <a:extLst>
                  <a:ext uri="{0D108BD9-81ED-4DB2-BD59-A6C34878D82A}">
                    <a16:rowId xmlns:a16="http://schemas.microsoft.com/office/drawing/2014/main" val="3532640703"/>
                  </a:ext>
                </a:extLst>
              </a:tr>
              <a:tr h="699363">
                <a:tc>
                  <a:txBody>
                    <a:bodyPr/>
                    <a:lstStyle/>
                    <a:p>
                      <a:endParaRPr lang="x-none" dirty="0"/>
                    </a:p>
                  </a:txBody>
                  <a:tcPr/>
                </a:tc>
                <a:tc>
                  <a:txBody>
                    <a:bodyPr/>
                    <a:lstStyle/>
                    <a:p>
                      <a:endParaRPr lang="x-none"/>
                    </a:p>
                  </a:txBody>
                  <a:tcPr/>
                </a:tc>
                <a:extLst>
                  <a:ext uri="{0D108BD9-81ED-4DB2-BD59-A6C34878D82A}">
                    <a16:rowId xmlns:a16="http://schemas.microsoft.com/office/drawing/2014/main" val="1924806471"/>
                  </a:ext>
                </a:extLst>
              </a:tr>
              <a:tr h="699363">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4138336679"/>
                  </a:ext>
                </a:extLst>
              </a:tr>
              <a:tr h="699363">
                <a:tc>
                  <a:txBody>
                    <a:bodyPr/>
                    <a:lstStyle/>
                    <a:p>
                      <a:endParaRPr lang="x-none"/>
                    </a:p>
                  </a:txBody>
                  <a:tcPr/>
                </a:tc>
                <a:tc>
                  <a:txBody>
                    <a:bodyPr/>
                    <a:lstStyle/>
                    <a:p>
                      <a:endParaRPr lang="x-none" dirty="0"/>
                    </a:p>
                  </a:txBody>
                  <a:tcPr/>
                </a:tc>
                <a:extLst>
                  <a:ext uri="{0D108BD9-81ED-4DB2-BD59-A6C34878D82A}">
                    <a16:rowId xmlns:a16="http://schemas.microsoft.com/office/drawing/2014/main" val="2097481164"/>
                  </a:ext>
                </a:extLst>
              </a:tr>
              <a:tr h="699363">
                <a:tc>
                  <a:txBody>
                    <a:bodyPr/>
                    <a:lstStyle/>
                    <a:p>
                      <a:endParaRPr lang="x-none"/>
                    </a:p>
                  </a:txBody>
                  <a:tcPr/>
                </a:tc>
                <a:tc>
                  <a:txBody>
                    <a:bodyPr/>
                    <a:lstStyle/>
                    <a:p>
                      <a:endParaRPr lang="x-none" dirty="0"/>
                    </a:p>
                  </a:txBody>
                  <a:tcPr/>
                </a:tc>
                <a:extLst>
                  <a:ext uri="{0D108BD9-81ED-4DB2-BD59-A6C34878D82A}">
                    <a16:rowId xmlns:a16="http://schemas.microsoft.com/office/drawing/2014/main" val="3807467674"/>
                  </a:ext>
                </a:extLst>
              </a:tr>
              <a:tr h="699363">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133184972"/>
                  </a:ext>
                </a:extLst>
              </a:tr>
            </a:tbl>
          </a:graphicData>
        </a:graphic>
      </p:graphicFrame>
      <p:sp>
        <p:nvSpPr>
          <p:cNvPr id="15" name="CuadroTexto 14">
            <a:extLst>
              <a:ext uri="{FF2B5EF4-FFF2-40B4-BE49-F238E27FC236}">
                <a16:creationId xmlns:a16="http://schemas.microsoft.com/office/drawing/2014/main" id="{6FC7AA63-408C-B647-801E-FCFBDD6A22C8}"/>
              </a:ext>
            </a:extLst>
          </p:cNvPr>
          <p:cNvSpPr txBox="1"/>
          <p:nvPr/>
        </p:nvSpPr>
        <p:spPr>
          <a:xfrm>
            <a:off x="5800640" y="2438120"/>
            <a:ext cx="2999320" cy="707886"/>
          </a:xfrm>
          <a:prstGeom prst="rect">
            <a:avLst/>
          </a:prstGeom>
          <a:noFill/>
        </p:spPr>
        <p:txBody>
          <a:bodyPr wrap="square" rtlCol="0">
            <a:spAutoFit/>
          </a:bodyPr>
          <a:lstStyle/>
          <a:p>
            <a:r>
              <a:rPr lang="en-GB" sz="2000" dirty="0">
                <a:solidFill>
                  <a:schemeClr val="accent1">
                    <a:lumMod val="50000"/>
                  </a:schemeClr>
                </a:solidFill>
                <a:latin typeface="+mj-lt"/>
              </a:rPr>
              <a:t>Hay </a:t>
            </a:r>
            <a:r>
              <a:rPr lang="en-GB" sz="2000" dirty="0" err="1">
                <a:solidFill>
                  <a:schemeClr val="accent1">
                    <a:lumMod val="50000"/>
                  </a:schemeClr>
                </a:solidFill>
                <a:latin typeface="+mj-lt"/>
              </a:rPr>
              <a:t>pájaros</a:t>
            </a:r>
            <a:r>
              <a:rPr lang="en-GB" sz="2000" dirty="0">
                <a:solidFill>
                  <a:schemeClr val="accent1">
                    <a:lumMod val="50000"/>
                  </a:schemeClr>
                </a:solidFill>
                <a:latin typeface="+mj-lt"/>
              </a:rPr>
              <a:t> </a:t>
            </a:r>
            <a:r>
              <a:rPr lang="en-GB" sz="2000" dirty="0" err="1">
                <a:solidFill>
                  <a:schemeClr val="accent1">
                    <a:lumMod val="50000"/>
                  </a:schemeClr>
                </a:solidFill>
                <a:latin typeface="+mj-lt"/>
              </a:rPr>
              <a:t>azules</a:t>
            </a:r>
            <a:r>
              <a:rPr lang="en-GB" sz="2000" dirty="0">
                <a:solidFill>
                  <a:schemeClr val="accent1">
                    <a:lumMod val="50000"/>
                  </a:schemeClr>
                </a:solidFill>
                <a:latin typeface="+mj-lt"/>
              </a:rPr>
              <a:t> </a:t>
            </a:r>
            <a:r>
              <a:rPr lang="en-GB" sz="2000" dirty="0" err="1">
                <a:solidFill>
                  <a:schemeClr val="accent1">
                    <a:lumMod val="50000"/>
                  </a:schemeClr>
                </a:solidFill>
                <a:latin typeface="+mj-lt"/>
              </a:rPr>
              <a:t>en</a:t>
            </a:r>
            <a:r>
              <a:rPr lang="en-GB" sz="2000" dirty="0">
                <a:solidFill>
                  <a:schemeClr val="accent1">
                    <a:lumMod val="50000"/>
                  </a:schemeClr>
                </a:solidFill>
                <a:latin typeface="+mj-lt"/>
              </a:rPr>
              <a:t> los </a:t>
            </a:r>
            <a:r>
              <a:rPr lang="en-GB" sz="2000" dirty="0" err="1">
                <a:solidFill>
                  <a:schemeClr val="accent1">
                    <a:lumMod val="50000"/>
                  </a:schemeClr>
                </a:solidFill>
                <a:latin typeface="+mj-lt"/>
              </a:rPr>
              <a:t>árboles</a:t>
            </a:r>
            <a:r>
              <a:rPr lang="en-GB" sz="2000" dirty="0">
                <a:solidFill>
                  <a:schemeClr val="accent1">
                    <a:lumMod val="50000"/>
                  </a:schemeClr>
                </a:solidFill>
                <a:latin typeface="+mj-lt"/>
              </a:rPr>
              <a:t> de </a:t>
            </a:r>
            <a:r>
              <a:rPr lang="en-GB" sz="2000">
                <a:solidFill>
                  <a:schemeClr val="accent1">
                    <a:lumMod val="50000"/>
                  </a:schemeClr>
                </a:solidFill>
                <a:latin typeface="+mj-lt"/>
              </a:rPr>
              <a:t>la zona</a:t>
            </a:r>
            <a:r>
              <a:rPr lang="en-GB" sz="2000" dirty="0">
                <a:solidFill>
                  <a:schemeClr val="accent1">
                    <a:lumMod val="50000"/>
                  </a:schemeClr>
                </a:solidFill>
                <a:latin typeface="+mj-lt"/>
              </a:rPr>
              <a:t>.</a:t>
            </a:r>
            <a:endParaRPr lang="x-none" sz="2000" dirty="0">
              <a:solidFill>
                <a:schemeClr val="accent1">
                  <a:lumMod val="50000"/>
                </a:schemeClr>
              </a:solidFill>
              <a:latin typeface="+mj-lt"/>
            </a:endParaRPr>
          </a:p>
        </p:txBody>
      </p:sp>
      <p:sp>
        <p:nvSpPr>
          <p:cNvPr id="39" name="CuadroTexto 38">
            <a:extLst>
              <a:ext uri="{FF2B5EF4-FFF2-40B4-BE49-F238E27FC236}">
                <a16:creationId xmlns:a16="http://schemas.microsoft.com/office/drawing/2014/main" id="{E4B7A5A8-5595-E44A-8580-6EB65005FD08}"/>
              </a:ext>
            </a:extLst>
          </p:cNvPr>
          <p:cNvSpPr txBox="1"/>
          <p:nvPr/>
        </p:nvSpPr>
        <p:spPr>
          <a:xfrm>
            <a:off x="5819480" y="3147252"/>
            <a:ext cx="2827065" cy="707886"/>
          </a:xfrm>
          <a:prstGeom prst="rect">
            <a:avLst/>
          </a:prstGeom>
          <a:noFill/>
        </p:spPr>
        <p:txBody>
          <a:bodyPr wrap="square" rtlCol="0">
            <a:spAutoFit/>
          </a:bodyPr>
          <a:lstStyle/>
          <a:p>
            <a:r>
              <a:rPr lang="en-GB" sz="2000" dirty="0" err="1">
                <a:solidFill>
                  <a:schemeClr val="accent1">
                    <a:lumMod val="50000"/>
                  </a:schemeClr>
                </a:solidFill>
                <a:latin typeface="+mj-lt"/>
              </a:rPr>
              <a:t>Debo</a:t>
            </a:r>
            <a:r>
              <a:rPr lang="en-GB" sz="2000" dirty="0">
                <a:solidFill>
                  <a:schemeClr val="accent1">
                    <a:lumMod val="50000"/>
                  </a:schemeClr>
                </a:solidFill>
                <a:latin typeface="+mj-lt"/>
              </a:rPr>
              <a:t> </a:t>
            </a:r>
            <a:r>
              <a:rPr lang="en-GB" sz="2000" dirty="0" err="1">
                <a:solidFill>
                  <a:schemeClr val="accent1">
                    <a:lumMod val="50000"/>
                  </a:schemeClr>
                </a:solidFill>
                <a:latin typeface="+mj-lt"/>
              </a:rPr>
              <a:t>organizar</a:t>
            </a:r>
            <a:r>
              <a:rPr lang="en-GB" sz="2000" dirty="0">
                <a:solidFill>
                  <a:schemeClr val="accent1">
                    <a:lumMod val="50000"/>
                  </a:schemeClr>
                </a:solidFill>
                <a:latin typeface="+mj-lt"/>
              </a:rPr>
              <a:t> los </a:t>
            </a:r>
            <a:r>
              <a:rPr lang="en-GB" sz="2000" dirty="0" err="1">
                <a:solidFill>
                  <a:schemeClr val="accent1">
                    <a:lumMod val="50000"/>
                  </a:schemeClr>
                </a:solidFill>
                <a:latin typeface="+mj-lt"/>
              </a:rPr>
              <a:t>zapatos</a:t>
            </a:r>
            <a:r>
              <a:rPr lang="en-GB" sz="2000" dirty="0">
                <a:solidFill>
                  <a:schemeClr val="accent1">
                    <a:lumMod val="50000"/>
                  </a:schemeClr>
                </a:solidFill>
                <a:latin typeface="+mj-lt"/>
              </a:rPr>
              <a:t>.</a:t>
            </a:r>
          </a:p>
        </p:txBody>
      </p:sp>
      <p:sp>
        <p:nvSpPr>
          <p:cNvPr id="40" name="CuadroTexto 39">
            <a:extLst>
              <a:ext uri="{FF2B5EF4-FFF2-40B4-BE49-F238E27FC236}">
                <a16:creationId xmlns:a16="http://schemas.microsoft.com/office/drawing/2014/main" id="{9E431B57-32CB-694B-A825-13F07DC7E27F}"/>
              </a:ext>
            </a:extLst>
          </p:cNvPr>
          <p:cNvSpPr txBox="1"/>
          <p:nvPr/>
        </p:nvSpPr>
        <p:spPr>
          <a:xfrm>
            <a:off x="5826572" y="3870900"/>
            <a:ext cx="2827065" cy="707886"/>
          </a:xfrm>
          <a:prstGeom prst="rect">
            <a:avLst/>
          </a:prstGeom>
          <a:noFill/>
        </p:spPr>
        <p:txBody>
          <a:bodyPr wrap="square" rtlCol="0">
            <a:spAutoFit/>
          </a:bodyPr>
          <a:lstStyle/>
          <a:p>
            <a:r>
              <a:rPr lang="en-GB" sz="2000" dirty="0">
                <a:solidFill>
                  <a:schemeClr val="accent1">
                    <a:lumMod val="50000"/>
                  </a:schemeClr>
                </a:solidFill>
                <a:latin typeface="+mj-lt"/>
              </a:rPr>
              <a:t>La plaza </a:t>
            </a:r>
            <a:r>
              <a:rPr lang="en-GB" sz="2000" dirty="0" err="1">
                <a:solidFill>
                  <a:schemeClr val="accent1">
                    <a:lumMod val="50000"/>
                  </a:schemeClr>
                </a:solidFill>
                <a:latin typeface="+mj-lt"/>
              </a:rPr>
              <a:t>está</a:t>
            </a:r>
            <a:r>
              <a:rPr lang="en-GB" sz="2000" dirty="0">
                <a:solidFill>
                  <a:schemeClr val="accent1">
                    <a:lumMod val="50000"/>
                  </a:schemeClr>
                </a:solidFill>
                <a:latin typeface="+mj-lt"/>
              </a:rPr>
              <a:t> a la </a:t>
            </a:r>
            <a:r>
              <a:rPr lang="en-GB" sz="2000" dirty="0" err="1">
                <a:solidFill>
                  <a:schemeClr val="accent1">
                    <a:lumMod val="50000"/>
                  </a:schemeClr>
                </a:solidFill>
                <a:latin typeface="+mj-lt"/>
              </a:rPr>
              <a:t>izquierda</a:t>
            </a:r>
            <a:r>
              <a:rPr lang="en-GB" sz="2000" dirty="0">
                <a:solidFill>
                  <a:schemeClr val="accent1">
                    <a:lumMod val="50000"/>
                  </a:schemeClr>
                </a:solidFill>
                <a:latin typeface="+mj-lt"/>
              </a:rPr>
              <a:t>.</a:t>
            </a:r>
          </a:p>
        </p:txBody>
      </p:sp>
      <p:sp>
        <p:nvSpPr>
          <p:cNvPr id="43" name="CuadroTexto 42">
            <a:extLst>
              <a:ext uri="{FF2B5EF4-FFF2-40B4-BE49-F238E27FC236}">
                <a16:creationId xmlns:a16="http://schemas.microsoft.com/office/drawing/2014/main" id="{C7B9E06C-4657-BE40-8B0C-3AAA1F3ABEB9}"/>
              </a:ext>
            </a:extLst>
          </p:cNvPr>
          <p:cNvSpPr txBox="1"/>
          <p:nvPr/>
        </p:nvSpPr>
        <p:spPr>
          <a:xfrm>
            <a:off x="5784219" y="4567574"/>
            <a:ext cx="3193329" cy="707886"/>
          </a:xfrm>
          <a:prstGeom prst="rect">
            <a:avLst/>
          </a:prstGeom>
          <a:noFill/>
        </p:spPr>
        <p:txBody>
          <a:bodyPr wrap="square" rtlCol="0">
            <a:spAutoFit/>
          </a:bodyPr>
          <a:lstStyle/>
          <a:p>
            <a:r>
              <a:rPr lang="en-GB" sz="2000" dirty="0" err="1">
                <a:solidFill>
                  <a:schemeClr val="accent1">
                    <a:lumMod val="50000"/>
                  </a:schemeClr>
                </a:solidFill>
                <a:latin typeface="+mj-lt"/>
              </a:rPr>
              <a:t>Debes</a:t>
            </a:r>
            <a:r>
              <a:rPr lang="en-GB" sz="2000" dirty="0">
                <a:solidFill>
                  <a:schemeClr val="accent1">
                    <a:lumMod val="50000"/>
                  </a:schemeClr>
                </a:solidFill>
                <a:latin typeface="+mj-lt"/>
              </a:rPr>
              <a:t> </a:t>
            </a:r>
            <a:r>
              <a:rPr lang="en-GB" sz="2000" dirty="0" err="1">
                <a:solidFill>
                  <a:schemeClr val="accent1">
                    <a:lumMod val="50000"/>
                  </a:schemeClr>
                </a:solidFill>
                <a:latin typeface="+mj-lt"/>
              </a:rPr>
              <a:t>empezar</a:t>
            </a:r>
            <a:r>
              <a:rPr lang="en-GB" sz="2000" dirty="0">
                <a:solidFill>
                  <a:schemeClr val="accent1">
                    <a:lumMod val="50000"/>
                  </a:schemeClr>
                </a:solidFill>
                <a:latin typeface="+mj-lt"/>
              </a:rPr>
              <a:t> un </a:t>
            </a:r>
            <a:r>
              <a:rPr lang="en-GB" sz="2000" dirty="0" err="1">
                <a:solidFill>
                  <a:schemeClr val="accent1">
                    <a:lumMod val="50000"/>
                  </a:schemeClr>
                </a:solidFill>
                <a:latin typeface="+mj-lt"/>
              </a:rPr>
              <a:t>dibujo</a:t>
            </a:r>
            <a:r>
              <a:rPr lang="en-GB" sz="2000" dirty="0">
                <a:solidFill>
                  <a:schemeClr val="accent1">
                    <a:lumMod val="50000"/>
                  </a:schemeClr>
                </a:solidFill>
                <a:latin typeface="+mj-lt"/>
              </a:rPr>
              <a:t> de la </a:t>
            </a:r>
            <a:r>
              <a:rPr lang="en-GB" sz="2000" dirty="0" err="1">
                <a:solidFill>
                  <a:schemeClr val="accent1">
                    <a:lumMod val="50000"/>
                  </a:schemeClr>
                </a:solidFill>
                <a:latin typeface="+mj-lt"/>
              </a:rPr>
              <a:t>naturaleza</a:t>
            </a:r>
            <a:r>
              <a:rPr lang="en-GB" sz="2000" dirty="0">
                <a:solidFill>
                  <a:schemeClr val="accent1">
                    <a:lumMod val="50000"/>
                  </a:schemeClr>
                </a:solidFill>
                <a:latin typeface="+mj-lt"/>
              </a:rPr>
              <a:t>.</a:t>
            </a:r>
          </a:p>
        </p:txBody>
      </p:sp>
      <p:sp>
        <p:nvSpPr>
          <p:cNvPr id="45" name="CuadroTexto 44">
            <a:extLst>
              <a:ext uri="{FF2B5EF4-FFF2-40B4-BE49-F238E27FC236}">
                <a16:creationId xmlns:a16="http://schemas.microsoft.com/office/drawing/2014/main" id="{646E45F5-007C-A94F-85AD-9A538C02D0EF}"/>
              </a:ext>
            </a:extLst>
          </p:cNvPr>
          <p:cNvSpPr txBox="1"/>
          <p:nvPr/>
        </p:nvSpPr>
        <p:spPr>
          <a:xfrm>
            <a:off x="5799726" y="5264616"/>
            <a:ext cx="3102447" cy="707886"/>
          </a:xfrm>
          <a:prstGeom prst="rect">
            <a:avLst/>
          </a:prstGeom>
          <a:noFill/>
        </p:spPr>
        <p:txBody>
          <a:bodyPr wrap="square" rtlCol="0">
            <a:spAutoFit/>
          </a:bodyPr>
          <a:lstStyle/>
          <a:p>
            <a:r>
              <a:rPr lang="en-GB" sz="2000" dirty="0">
                <a:solidFill>
                  <a:schemeClr val="accent1">
                    <a:lumMod val="50000"/>
                  </a:schemeClr>
                </a:solidFill>
                <a:latin typeface="+mj-lt"/>
              </a:rPr>
              <a:t>Tiene </a:t>
            </a:r>
            <a:r>
              <a:rPr lang="en-GB" sz="2000" dirty="0" err="1">
                <a:solidFill>
                  <a:schemeClr val="accent1">
                    <a:lumMod val="50000"/>
                  </a:schemeClr>
                </a:solidFill>
                <a:latin typeface="+mj-lt"/>
              </a:rPr>
              <a:t>diez</a:t>
            </a:r>
            <a:r>
              <a:rPr lang="en-GB" sz="2000" dirty="0">
                <a:solidFill>
                  <a:schemeClr val="accent1">
                    <a:lumMod val="50000"/>
                  </a:schemeClr>
                </a:solidFill>
                <a:latin typeface="+mj-lt"/>
              </a:rPr>
              <a:t> ideas </a:t>
            </a:r>
            <a:r>
              <a:rPr lang="en-GB" sz="2000" dirty="0" err="1">
                <a:solidFill>
                  <a:schemeClr val="accent1">
                    <a:lumMod val="50000"/>
                  </a:schemeClr>
                </a:solidFill>
                <a:latin typeface="+mj-lt"/>
              </a:rPr>
              <a:t>en</a:t>
            </a:r>
            <a:r>
              <a:rPr lang="en-GB" sz="2000" dirty="0">
                <a:solidFill>
                  <a:schemeClr val="accent1">
                    <a:lumMod val="50000"/>
                  </a:schemeClr>
                </a:solidFill>
                <a:latin typeface="+mj-lt"/>
              </a:rPr>
              <a:t> la cabeza.</a:t>
            </a:r>
          </a:p>
        </p:txBody>
      </p:sp>
      <p:pic>
        <p:nvPicPr>
          <p:cNvPr id="46" name="Picture 14" descr="Correct">
            <a:extLst>
              <a:ext uri="{FF2B5EF4-FFF2-40B4-BE49-F238E27FC236}">
                <a16:creationId xmlns:a16="http://schemas.microsoft.com/office/drawing/2014/main" id="{8854BE09-574C-7448-B888-3A69474C20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1753" y="2511051"/>
            <a:ext cx="415973" cy="433305"/>
          </a:xfrm>
          <a:prstGeom prst="rect">
            <a:avLst/>
          </a:prstGeom>
        </p:spPr>
      </p:pic>
      <p:pic>
        <p:nvPicPr>
          <p:cNvPr id="47" name="Picture 14" descr="Correct">
            <a:extLst>
              <a:ext uri="{FF2B5EF4-FFF2-40B4-BE49-F238E27FC236}">
                <a16:creationId xmlns:a16="http://schemas.microsoft.com/office/drawing/2014/main" id="{3398608B-1A67-6542-93CF-39B55598F5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67043" y="3255235"/>
            <a:ext cx="415973" cy="433305"/>
          </a:xfrm>
          <a:prstGeom prst="rect">
            <a:avLst/>
          </a:prstGeom>
        </p:spPr>
      </p:pic>
      <p:pic>
        <p:nvPicPr>
          <p:cNvPr id="48" name="Picture 14" descr="Correct">
            <a:extLst>
              <a:ext uri="{FF2B5EF4-FFF2-40B4-BE49-F238E27FC236}">
                <a16:creationId xmlns:a16="http://schemas.microsoft.com/office/drawing/2014/main" id="{B677D5A5-D10A-984C-B41A-D8899D8FE2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1269" y="3972456"/>
            <a:ext cx="415973" cy="433305"/>
          </a:xfrm>
          <a:prstGeom prst="rect">
            <a:avLst/>
          </a:prstGeom>
        </p:spPr>
      </p:pic>
      <p:pic>
        <p:nvPicPr>
          <p:cNvPr id="49" name="Picture 14" descr="Correct">
            <a:extLst>
              <a:ext uri="{FF2B5EF4-FFF2-40B4-BE49-F238E27FC236}">
                <a16:creationId xmlns:a16="http://schemas.microsoft.com/office/drawing/2014/main" id="{96DD0C9B-6087-4643-A525-ADA7A9937B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1753" y="4687638"/>
            <a:ext cx="415973" cy="433305"/>
          </a:xfrm>
          <a:prstGeom prst="rect">
            <a:avLst/>
          </a:prstGeom>
        </p:spPr>
      </p:pic>
      <p:pic>
        <p:nvPicPr>
          <p:cNvPr id="50" name="Picture 14" descr="Correct">
            <a:extLst>
              <a:ext uri="{FF2B5EF4-FFF2-40B4-BE49-F238E27FC236}">
                <a16:creationId xmlns:a16="http://schemas.microsoft.com/office/drawing/2014/main" id="{2E0DC72A-5ECA-EC4A-9FDA-61F97D27D4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1269" y="5403691"/>
            <a:ext cx="415973" cy="433305"/>
          </a:xfrm>
          <a:prstGeom prst="rect">
            <a:avLst/>
          </a:prstGeom>
        </p:spPr>
      </p:pic>
      <p:sp>
        <p:nvSpPr>
          <p:cNvPr id="51" name="CuadroTexto 50">
            <a:extLst>
              <a:ext uri="{FF2B5EF4-FFF2-40B4-BE49-F238E27FC236}">
                <a16:creationId xmlns:a16="http://schemas.microsoft.com/office/drawing/2014/main" id="{FDA6B6B8-9520-B841-B4FE-2A01C251D280}"/>
              </a:ext>
            </a:extLst>
          </p:cNvPr>
          <p:cNvSpPr txBox="1"/>
          <p:nvPr/>
        </p:nvSpPr>
        <p:spPr>
          <a:xfrm>
            <a:off x="8900633" y="2438120"/>
            <a:ext cx="2987107" cy="707886"/>
          </a:xfrm>
          <a:prstGeom prst="rect">
            <a:avLst/>
          </a:prstGeom>
          <a:noFill/>
        </p:spPr>
        <p:txBody>
          <a:bodyPr wrap="square" rtlCol="0">
            <a:spAutoFit/>
          </a:bodyPr>
          <a:lstStyle/>
          <a:p>
            <a:r>
              <a:rPr lang="en-GB" sz="2000" i="1" dirty="0">
                <a:solidFill>
                  <a:schemeClr val="accent1">
                    <a:lumMod val="50000"/>
                  </a:schemeClr>
                </a:solidFill>
                <a:latin typeface="+mj-lt"/>
              </a:rPr>
              <a:t>There are blue birds in the trees of the area.</a:t>
            </a:r>
            <a:endParaRPr lang="x-none" sz="2000" i="1" dirty="0">
              <a:solidFill>
                <a:schemeClr val="accent1">
                  <a:lumMod val="50000"/>
                </a:schemeClr>
              </a:solidFill>
              <a:latin typeface="+mj-lt"/>
            </a:endParaRPr>
          </a:p>
        </p:txBody>
      </p:sp>
      <p:sp>
        <p:nvSpPr>
          <p:cNvPr id="52" name="CuadroTexto 51">
            <a:extLst>
              <a:ext uri="{FF2B5EF4-FFF2-40B4-BE49-F238E27FC236}">
                <a16:creationId xmlns:a16="http://schemas.microsoft.com/office/drawing/2014/main" id="{EBCAD8DA-A3AD-E841-B131-2ABDC556E563}"/>
              </a:ext>
            </a:extLst>
          </p:cNvPr>
          <p:cNvSpPr txBox="1"/>
          <p:nvPr/>
        </p:nvSpPr>
        <p:spPr>
          <a:xfrm>
            <a:off x="8922633" y="3162115"/>
            <a:ext cx="2827065" cy="707886"/>
          </a:xfrm>
          <a:prstGeom prst="rect">
            <a:avLst/>
          </a:prstGeom>
          <a:noFill/>
        </p:spPr>
        <p:txBody>
          <a:bodyPr wrap="square" rtlCol="0">
            <a:spAutoFit/>
          </a:bodyPr>
          <a:lstStyle/>
          <a:p>
            <a:r>
              <a:rPr lang="en-GB" sz="2000" i="1">
                <a:solidFill>
                  <a:schemeClr val="accent1">
                    <a:lumMod val="50000"/>
                  </a:schemeClr>
                </a:solidFill>
                <a:latin typeface="+mj-lt"/>
              </a:rPr>
              <a:t>I have to/must </a:t>
            </a:r>
            <a:r>
              <a:rPr lang="en-GB" sz="2000" i="1" dirty="0">
                <a:solidFill>
                  <a:schemeClr val="accent1">
                    <a:lumMod val="50000"/>
                  </a:schemeClr>
                </a:solidFill>
                <a:latin typeface="+mj-lt"/>
              </a:rPr>
              <a:t>organise the shoes.</a:t>
            </a:r>
            <a:endParaRPr lang="x-none" sz="2000" i="1" dirty="0">
              <a:solidFill>
                <a:schemeClr val="accent1">
                  <a:lumMod val="50000"/>
                </a:schemeClr>
              </a:solidFill>
              <a:latin typeface="+mj-lt"/>
            </a:endParaRPr>
          </a:p>
        </p:txBody>
      </p:sp>
      <p:sp>
        <p:nvSpPr>
          <p:cNvPr id="53" name="CuadroTexto 52">
            <a:extLst>
              <a:ext uri="{FF2B5EF4-FFF2-40B4-BE49-F238E27FC236}">
                <a16:creationId xmlns:a16="http://schemas.microsoft.com/office/drawing/2014/main" id="{260F6324-0E3D-1444-BAA3-12821A5C280F}"/>
              </a:ext>
            </a:extLst>
          </p:cNvPr>
          <p:cNvSpPr txBox="1"/>
          <p:nvPr/>
        </p:nvSpPr>
        <p:spPr>
          <a:xfrm>
            <a:off x="8922633" y="3870001"/>
            <a:ext cx="2827065" cy="707886"/>
          </a:xfrm>
          <a:prstGeom prst="rect">
            <a:avLst/>
          </a:prstGeom>
          <a:noFill/>
        </p:spPr>
        <p:txBody>
          <a:bodyPr wrap="square" rtlCol="0">
            <a:spAutoFit/>
          </a:bodyPr>
          <a:lstStyle/>
          <a:p>
            <a:r>
              <a:rPr lang="en-GB" sz="2000" i="1" dirty="0">
                <a:solidFill>
                  <a:schemeClr val="accent1">
                    <a:lumMod val="50000"/>
                  </a:schemeClr>
                </a:solidFill>
                <a:latin typeface="+mj-lt"/>
              </a:rPr>
              <a:t>The square is on the left.</a:t>
            </a:r>
            <a:endParaRPr lang="x-none" sz="2000" i="1" dirty="0">
              <a:solidFill>
                <a:schemeClr val="accent1">
                  <a:lumMod val="50000"/>
                </a:schemeClr>
              </a:solidFill>
              <a:latin typeface="+mj-lt"/>
            </a:endParaRPr>
          </a:p>
        </p:txBody>
      </p:sp>
      <p:sp>
        <p:nvSpPr>
          <p:cNvPr id="54" name="CuadroTexto 53">
            <a:extLst>
              <a:ext uri="{FF2B5EF4-FFF2-40B4-BE49-F238E27FC236}">
                <a16:creationId xmlns:a16="http://schemas.microsoft.com/office/drawing/2014/main" id="{C443B485-1460-754E-8B9F-7FEAE3519A0D}"/>
              </a:ext>
            </a:extLst>
          </p:cNvPr>
          <p:cNvSpPr txBox="1"/>
          <p:nvPr/>
        </p:nvSpPr>
        <p:spPr>
          <a:xfrm>
            <a:off x="8900633" y="4567514"/>
            <a:ext cx="3150539" cy="707886"/>
          </a:xfrm>
          <a:prstGeom prst="rect">
            <a:avLst/>
          </a:prstGeom>
          <a:noFill/>
        </p:spPr>
        <p:txBody>
          <a:bodyPr wrap="square" rtlCol="0">
            <a:spAutoFit/>
          </a:bodyPr>
          <a:lstStyle/>
          <a:p>
            <a:r>
              <a:rPr lang="en-GB" sz="2000" i="1" dirty="0">
                <a:solidFill>
                  <a:schemeClr val="accent1">
                    <a:lumMod val="50000"/>
                  </a:schemeClr>
                </a:solidFill>
                <a:latin typeface="+mj-lt"/>
              </a:rPr>
              <a:t>You must start a </a:t>
            </a:r>
            <a:r>
              <a:rPr lang="en-GB" sz="2000" i="1">
                <a:solidFill>
                  <a:schemeClr val="accent1">
                    <a:lumMod val="50000"/>
                  </a:schemeClr>
                </a:solidFill>
                <a:latin typeface="+mj-lt"/>
              </a:rPr>
              <a:t>drawing of (the) </a:t>
            </a:r>
            <a:r>
              <a:rPr lang="en-GB" sz="2000" i="1" dirty="0">
                <a:solidFill>
                  <a:schemeClr val="accent1">
                    <a:lumMod val="50000"/>
                  </a:schemeClr>
                </a:solidFill>
                <a:latin typeface="+mj-lt"/>
              </a:rPr>
              <a:t>nature.</a:t>
            </a:r>
            <a:endParaRPr lang="x-none" sz="2000" i="1" dirty="0">
              <a:solidFill>
                <a:schemeClr val="accent1">
                  <a:lumMod val="50000"/>
                </a:schemeClr>
              </a:solidFill>
              <a:latin typeface="+mj-lt"/>
            </a:endParaRPr>
          </a:p>
        </p:txBody>
      </p:sp>
      <p:sp>
        <p:nvSpPr>
          <p:cNvPr id="55" name="CuadroTexto 54">
            <a:extLst>
              <a:ext uri="{FF2B5EF4-FFF2-40B4-BE49-F238E27FC236}">
                <a16:creationId xmlns:a16="http://schemas.microsoft.com/office/drawing/2014/main" id="{5A9E33A8-EAE2-AD42-8235-76189B98C24B}"/>
              </a:ext>
            </a:extLst>
          </p:cNvPr>
          <p:cNvSpPr txBox="1"/>
          <p:nvPr/>
        </p:nvSpPr>
        <p:spPr>
          <a:xfrm>
            <a:off x="8889633" y="5263229"/>
            <a:ext cx="2827065" cy="707886"/>
          </a:xfrm>
          <a:prstGeom prst="rect">
            <a:avLst/>
          </a:prstGeom>
          <a:noFill/>
        </p:spPr>
        <p:txBody>
          <a:bodyPr wrap="square" rtlCol="0">
            <a:spAutoFit/>
          </a:bodyPr>
          <a:lstStyle/>
          <a:p>
            <a:r>
              <a:rPr lang="en-GB" sz="2000" i="1" dirty="0">
                <a:solidFill>
                  <a:schemeClr val="accent1">
                    <a:lumMod val="50000"/>
                  </a:schemeClr>
                </a:solidFill>
                <a:latin typeface="+mj-lt"/>
              </a:rPr>
              <a:t>S/he has ten ideas </a:t>
            </a:r>
            <a:r>
              <a:rPr lang="en-GB" sz="2000" i="1">
                <a:solidFill>
                  <a:schemeClr val="accent1">
                    <a:lumMod val="50000"/>
                  </a:schemeClr>
                </a:solidFill>
                <a:latin typeface="+mj-lt"/>
              </a:rPr>
              <a:t>in his/her </a:t>
            </a:r>
            <a:r>
              <a:rPr lang="en-GB" sz="2000" i="1" dirty="0">
                <a:solidFill>
                  <a:schemeClr val="accent1">
                    <a:lumMod val="50000"/>
                  </a:schemeClr>
                </a:solidFill>
                <a:latin typeface="+mj-lt"/>
              </a:rPr>
              <a:t>head.</a:t>
            </a:r>
            <a:endParaRPr lang="x-none" sz="2000" i="1" dirty="0">
              <a:solidFill>
                <a:schemeClr val="accent1">
                  <a:lumMod val="50000"/>
                </a:schemeClr>
              </a:solidFill>
              <a:latin typeface="+mj-lt"/>
            </a:endParaRPr>
          </a:p>
        </p:txBody>
      </p:sp>
    </p:spTree>
    <p:extLst>
      <p:ext uri="{BB962C8B-B14F-4D97-AF65-F5344CB8AC3E}">
        <p14:creationId xmlns:p14="http://schemas.microsoft.com/office/powerpoint/2010/main" val="12175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5" grpId="0"/>
      <p:bldP spid="39" grpId="0"/>
      <p:bldP spid="40" grpId="0"/>
      <p:bldP spid="43" grpId="0"/>
      <p:bldP spid="45" grpId="0"/>
      <p:bldP spid="51" grpId="0"/>
      <p:bldP spid="52" grpId="0"/>
      <p:bldP spid="53" grpId="0"/>
      <p:bldP spid="54" grpId="0"/>
      <p:bldP spid="5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7314</TotalTime>
  <Words>5905</Words>
  <Application>Microsoft Office PowerPoint</Application>
  <PresentationFormat>Widescreen</PresentationFormat>
  <Paragraphs>904</Paragraphs>
  <Slides>43</Slides>
  <Notes>43</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SimSun</vt:lpstr>
      <vt:lpstr>Arial</vt:lpstr>
      <vt:lpstr>Calibri</vt:lpstr>
      <vt:lpstr>Century Gothic</vt:lpstr>
      <vt:lpstr>Times New Roman</vt:lpstr>
      <vt:lpstr>Tw Cen MT</vt:lpstr>
      <vt:lpstr>Wingdings</vt:lpstr>
      <vt:lpstr>1_Office Theme</vt:lpstr>
      <vt:lpstr>2_Office Theme</vt:lpstr>
      <vt:lpstr>3_Office Theme</vt:lpstr>
      <vt:lpstr>Describing activities (Travel)</vt:lpstr>
      <vt:lpstr>z </vt:lpstr>
      <vt:lpstr>z</vt:lpstr>
      <vt:lpstr>z</vt:lpstr>
      <vt:lpstr>z</vt:lpstr>
      <vt:lpstr>z</vt:lpstr>
      <vt:lpstr>z</vt:lpstr>
      <vt:lpstr>Remember, there are different ways to pronounce ‘z’.</vt:lpstr>
      <vt:lpstr>Escucha. </vt:lpstr>
      <vt:lpstr>Vocabulario</vt:lpstr>
      <vt:lpstr>Talking about what other people do</vt:lpstr>
      <vt:lpstr>escuchar</vt:lpstr>
      <vt:lpstr>Escribe los verbos en español.  Luego, escucha y compara.</vt:lpstr>
      <vt:lpstr>Solución</vt:lpstr>
      <vt:lpstr>leer / escribir</vt:lpstr>
      <vt:lpstr>escuchar / hablar</vt:lpstr>
      <vt:lpstr>Student A</vt:lpstr>
      <vt:lpstr>Student B</vt:lpstr>
      <vt:lpstr>Respuestas</vt:lpstr>
      <vt:lpstr>Describing activities (Travel)</vt:lpstr>
      <vt:lpstr>escuchar</vt:lpstr>
      <vt:lpstr>during</vt:lpstr>
      <vt:lpstr>holidays</vt:lpstr>
      <vt:lpstr>to travel, travelling</vt:lpstr>
      <vt:lpstr>mountain</vt:lpstr>
      <vt:lpstr>July</vt:lpstr>
      <vt:lpstr>sea</vt:lpstr>
      <vt:lpstr>agosto</vt:lpstr>
      <vt:lpstr>to ride, riding</vt:lpstr>
      <vt:lpstr>France</vt:lpstr>
      <vt:lpstr>to enjoy, enjoying</vt:lpstr>
      <vt:lpstr>normally</vt:lpstr>
      <vt:lpstr>each</vt:lpstr>
      <vt:lpstr>leer</vt:lpstr>
      <vt:lpstr>Buscas unas vacaciones en España. Lee este texto.</vt:lpstr>
      <vt:lpstr>Buscas unas vacaciones en España. Lee este texto.</vt:lpstr>
      <vt:lpstr>¿Está clara la información? </vt:lpstr>
      <vt:lpstr>Have you understood the information in the brochure? </vt:lpstr>
      <vt:lpstr>Las vacaciones en España parecen interesantes, pero necesitas otra información. Escribes un email con preguntas.</vt:lpstr>
      <vt:lpstr>Ahora, lee tu email en español. Tu pareja escucha.</vt:lpstr>
      <vt:lpstr>Las vacaciones en España parecen interesantes, pero necesitas otra información. Escribes un email con preguntas.</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what you do with other people</dc:title>
  <dc:creator>Ivan L. Avaca</dc:creator>
  <cp:lastModifiedBy>Mollie Bentley-Smith</cp:lastModifiedBy>
  <cp:revision>506</cp:revision>
  <dcterms:created xsi:type="dcterms:W3CDTF">2020-01-27T16:42:14Z</dcterms:created>
  <dcterms:modified xsi:type="dcterms:W3CDTF">2022-07-19T14:41:34Z</dcterms:modified>
</cp:coreProperties>
</file>