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69" r:id="rId4"/>
    <p:sldMasterId id="2147483781" r:id="rId5"/>
    <p:sldMasterId id="2147483792" r:id="rId6"/>
    <p:sldMasterId id="2147483804" r:id="rId7"/>
    <p:sldMasterId id="2147483815" r:id="rId8"/>
  </p:sldMasterIdLst>
  <p:notesMasterIdLst>
    <p:notesMasterId r:id="rId53"/>
  </p:notesMasterIdLst>
  <p:sldIdLst>
    <p:sldId id="257" r:id="rId9"/>
    <p:sldId id="649" r:id="rId10"/>
    <p:sldId id="650" r:id="rId11"/>
    <p:sldId id="634" r:id="rId12"/>
    <p:sldId id="652" r:id="rId13"/>
    <p:sldId id="654" r:id="rId14"/>
    <p:sldId id="656" r:id="rId15"/>
    <p:sldId id="657" r:id="rId16"/>
    <p:sldId id="658" r:id="rId17"/>
    <p:sldId id="659" r:id="rId18"/>
    <p:sldId id="662" r:id="rId19"/>
    <p:sldId id="256" r:id="rId20"/>
    <p:sldId id="660" r:id="rId21"/>
    <p:sldId id="676" r:id="rId22"/>
    <p:sldId id="663" r:id="rId23"/>
    <p:sldId id="697" r:id="rId24"/>
    <p:sldId id="258" r:id="rId25"/>
    <p:sldId id="259" r:id="rId26"/>
    <p:sldId id="698" r:id="rId27"/>
    <p:sldId id="261" r:id="rId28"/>
    <p:sldId id="262" r:id="rId29"/>
    <p:sldId id="263" r:id="rId30"/>
    <p:sldId id="264" r:id="rId31"/>
    <p:sldId id="265" r:id="rId32"/>
    <p:sldId id="267" r:id="rId33"/>
    <p:sldId id="268" r:id="rId34"/>
    <p:sldId id="269" r:id="rId35"/>
    <p:sldId id="277" r:id="rId36"/>
    <p:sldId id="270" r:id="rId37"/>
    <p:sldId id="271" r:id="rId38"/>
    <p:sldId id="272" r:id="rId39"/>
    <p:sldId id="273" r:id="rId40"/>
    <p:sldId id="274" r:id="rId41"/>
    <p:sldId id="275" r:id="rId42"/>
    <p:sldId id="276" r:id="rId43"/>
    <p:sldId id="695" r:id="rId44"/>
    <p:sldId id="699" r:id="rId45"/>
    <p:sldId id="700" r:id="rId46"/>
    <p:sldId id="701" r:id="rId47"/>
    <p:sldId id="702" r:id="rId48"/>
    <p:sldId id="703" r:id="rId49"/>
    <p:sldId id="266" r:id="rId50"/>
    <p:sldId id="704" r:id="rId51"/>
    <p:sldId id="696"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4994" autoAdjust="0"/>
  </p:normalViewPr>
  <p:slideViewPr>
    <p:cSldViewPr snapToGrid="0" showGuides="1">
      <p:cViewPr varScale="1">
        <p:scale>
          <a:sx n="59" d="100"/>
          <a:sy n="59" d="100"/>
        </p:scale>
        <p:origin x="2454" y="6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756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FB0A2A-F0B8-4032-BCB1-F4025415FCB2}" type="datetimeFigureOut">
              <a:rPr lang="en-GB" smtClean="0"/>
              <a:t>17/06/2021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46B77E-8564-4F55-9F83-3C701B93181E}" type="slidenum">
              <a:rPr lang="en-GB" smtClean="0"/>
              <a:t>‹#›</a:t>
            </a:fld>
            <a:endParaRPr lang="en-GB"/>
          </a:p>
        </p:txBody>
      </p:sp>
    </p:spTree>
    <p:extLst>
      <p:ext uri="{BB962C8B-B14F-4D97-AF65-F5344CB8AC3E}">
        <p14:creationId xmlns:p14="http://schemas.microsoft.com/office/powerpoint/2010/main" val="3282227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My name is Rachel Hawkes.  I am a languages teacher and leader, currently seconded from my role in my trust to work as co-director of NCELP, the National Centre for Excellence for Language Pedagogy (a mouthful!) and as secondary languages subject lead for Oak Academy.</a:t>
            </a:r>
            <a:br>
              <a:rPr lang="en-GB" dirty="0"/>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33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9192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475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b3bae0a7bb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So here is the SSC page from our trust draft KS2 Spanish SOW.</a:t>
            </a:r>
            <a:br>
              <a:rPr lang="en-GB" dirty="0"/>
            </a:br>
            <a:r>
              <a:rPr lang="en-GB" dirty="0"/>
              <a:t>I’m working on this with Paula Vázquez-Valero, an amazing colleague and friend from the Cam Academy Trust.</a:t>
            </a:r>
            <a:br>
              <a:rPr lang="en-GB" dirty="0"/>
            </a:br>
            <a:r>
              <a:rPr lang="en-GB" dirty="0"/>
              <a:t>Much of the specific work I’m going to share here is her work.</a:t>
            </a:r>
            <a:br>
              <a:rPr lang="en-GB" dirty="0"/>
            </a:br>
            <a:r>
              <a:rPr lang="en-GB" dirty="0"/>
              <a:t>In many respects, as I mentioned earlier, the KS2 SOW draw on the work done by NCELP for KS3.</a:t>
            </a:r>
            <a:br>
              <a:rPr lang="en-GB" dirty="0"/>
            </a:br>
            <a:r>
              <a:rPr lang="en-GB" dirty="0"/>
              <a:t>For example, the approach to phonics is our existing KS2 SOW has the same SSC, but they are introduced in a more concentrated way at the start of the course.</a:t>
            </a:r>
            <a:br>
              <a:rPr lang="en-GB" dirty="0"/>
            </a:br>
            <a:r>
              <a:rPr lang="en-GB" dirty="0"/>
              <a:t>Several research studies suggest that the approach to teaching phonics knowledge needs to be sustained, to involve constant revisiting, as the knowledge is prone to decay.</a:t>
            </a:r>
            <a:br>
              <a:rPr lang="en-GB" dirty="0"/>
            </a:br>
            <a:r>
              <a:rPr lang="en-GB" dirty="0"/>
              <a:t>This is the reason that the SSC are introduced more gradually, incrementally, and why they are then substantially revisited three more times at KS2.</a:t>
            </a:r>
            <a:br>
              <a:rPr lang="en-GB" dirty="0"/>
            </a:br>
            <a:r>
              <a:rPr lang="en-GB" dirty="0"/>
              <a:t>So, the pattern you see here is identical across the four years of KS2.  Of course the resources will be different.</a:t>
            </a:r>
            <a:endParaRPr dirty="0"/>
          </a:p>
        </p:txBody>
      </p:sp>
      <p:sp>
        <p:nvSpPr>
          <p:cNvPr id="87" name="Google Shape;87;gb3bae0a7b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There is a fuller presentation just focusing on vocabulary at KS2 if you are interested.</a:t>
            </a:r>
            <a:br>
              <a:rPr lang="en-GB" dirty="0"/>
            </a:br>
            <a:r>
              <a:rPr lang="en-GB" dirty="0"/>
              <a:t>Just click the link in this presentation.</a:t>
            </a:r>
            <a:br>
              <a:rPr lang="en-GB" dirty="0"/>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3261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To summarise our third key knowledge strand then…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7550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This is the first half term of both Y3 and Y4 SOW.</a:t>
            </a:r>
            <a:br>
              <a:rPr lang="en-GB" dirty="0"/>
            </a:br>
            <a:r>
              <a:rPr lang="en-GB" dirty="0"/>
              <a:t>You can see that the phonics strand is the same.  We will look at the vocabulary and grammar strands shortly.</a:t>
            </a:r>
            <a:br>
              <a:rPr lang="en-GB" dirty="0"/>
            </a:br>
            <a:r>
              <a:rPr lang="en-GB" dirty="0"/>
              <a:t>So, Week 1, we focus on the SSC [a] and [o].</a:t>
            </a:r>
            <a:br>
              <a:rPr lang="en-GB" dirty="0"/>
            </a:br>
            <a:r>
              <a:rPr lang="en-GB" dirty="0"/>
              <a:t>You can see that the source words chosen are casa and dos.</a:t>
            </a:r>
            <a:br>
              <a:rPr lang="en-GB" dirty="0"/>
            </a:br>
            <a:r>
              <a:rPr lang="en-GB" dirty="0"/>
              <a:t>Why? First, word frequency (shown in square brackets).  We will come back to word frequency when we look at vocabulary, but essentially (as you can see bottom right of the slide) the number refers to the word’s frequency ranking whereby a ranking of 1 would indicate the most often used word, the most common word in Spanish.  Frequency is therefore a proxy measure for usefulness, given that the most frequent words are the most used, and therefore the most useful, words.</a:t>
            </a:r>
            <a:br>
              <a:rPr lang="en-GB" dirty="0"/>
            </a:br>
            <a:r>
              <a:rPr lang="en-GB" dirty="0"/>
              <a:t>Second, the words are short and try to avoid other SSC that haven’t yet been taught, and include other sounds/letters that are approximately like their English equivalents, like ‘c’ ‘s’, ‘d’.  I say approximately!</a:t>
            </a:r>
            <a:br>
              <a:rPr lang="en-GB" dirty="0"/>
            </a:br>
            <a:r>
              <a:rPr lang="en-GB" dirty="0"/>
              <a:t>Third, and particularly for primary phonics, the words are conceptually either concrete or familiar, so that meanings are transparent, and easily supported with gestures.</a:t>
            </a:r>
            <a:br>
              <a:rPr lang="en-GB" dirty="0"/>
            </a:br>
            <a:endParaRPr lang="en-GB" dirty="0"/>
          </a:p>
          <a:p>
            <a:pPr marL="0" lvl="0" indent="0" algn="l" rtl="0">
              <a:spcBef>
                <a:spcPts val="0"/>
              </a:spcBef>
              <a:spcAft>
                <a:spcPts val="0"/>
              </a:spcAft>
              <a:buNone/>
            </a:pPr>
            <a:r>
              <a:rPr lang="en-GB" dirty="0"/>
              <a:t>So, going back to the how of phonics.  How do we teach the SSC?</a:t>
            </a:r>
            <a:br>
              <a:rPr lang="en-GB" dirty="0"/>
            </a:br>
            <a:r>
              <a:rPr lang="en-GB" dirty="0"/>
              <a:t>It involves presenting and practising the SSC in isolation, then within a source word, supported by a picture and a gesture.</a:t>
            </a:r>
            <a:br>
              <a:rPr lang="en-GB" dirty="0"/>
            </a:br>
            <a:r>
              <a:rPr lang="en-GB" dirty="0"/>
              <a:t>Here’s a quick example of that.</a:t>
            </a:r>
            <a:endParaRPr dirty="0"/>
          </a:p>
        </p:txBody>
      </p:sp>
      <p:sp>
        <p:nvSpPr>
          <p:cNvPr id="94" name="Google Shape;94;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dirty="0"/>
              <a:t>Artwork by Steve Clarke. Pronoun pictures from NCELP (www.ncelp.org). All additional pictures selected from </a:t>
            </a:r>
            <a:r>
              <a:rPr lang="en-GB" dirty="0" err="1"/>
              <a:t>Pixabay</a:t>
            </a:r>
            <a:r>
              <a:rPr lang="en-GB" dirty="0"/>
              <a:t> and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dirty="0"/>
          </a:p>
          <a:p>
            <a:pPr marL="0" lvl="0" indent="0" algn="l" rtl="0">
              <a:spcBef>
                <a:spcPts val="0"/>
              </a:spcBef>
              <a:spcAft>
                <a:spcPts val="0"/>
              </a:spcAft>
              <a:buSzPts val="1400"/>
              <a:buNone/>
            </a:pPr>
            <a:r>
              <a:rPr lang="en-GB" dirty="0">
                <a:solidFill>
                  <a:srgbClr val="002060"/>
                </a:solidFill>
                <a:latin typeface="Century Gothic"/>
                <a:ea typeface="Century Gothic"/>
                <a:cs typeface="Century Gothic"/>
                <a:sym typeface="Century Gothic"/>
              </a:rPr>
              <a:t>Frequency of new vocabulary and phonics:</a:t>
            </a:r>
          </a:p>
          <a:p>
            <a:pPr marL="0" lvl="0" indent="0" algn="l" rtl="0">
              <a:spcBef>
                <a:spcPts val="0"/>
              </a:spcBef>
              <a:spcAft>
                <a:spcPts val="0"/>
              </a:spcAft>
              <a:buSzPts val="1400"/>
              <a:buNone/>
            </a:pPr>
            <a:r>
              <a:rPr lang="en-GB" b="1" dirty="0">
                <a:solidFill>
                  <a:srgbClr val="002060"/>
                </a:solidFill>
                <a:latin typeface="Century Gothic"/>
                <a:ea typeface="Century Gothic"/>
                <a:cs typeface="Century Gothic"/>
                <a:sym typeface="Century Gothic"/>
              </a:rPr>
              <a:t>Phonics:  </a:t>
            </a:r>
            <a:r>
              <a:rPr lang="en-GB" dirty="0">
                <a:solidFill>
                  <a:srgbClr val="002060"/>
                </a:solidFill>
                <a:latin typeface="Century Gothic"/>
                <a:ea typeface="Century Gothic"/>
                <a:cs typeface="Century Gothic"/>
                <a:sym typeface="Century Gothic"/>
              </a:rPr>
              <a:t>[a] [o] source: </a:t>
            </a:r>
            <a:r>
              <a:rPr lang="en-GB" b="1" dirty="0">
                <a:solidFill>
                  <a:srgbClr val="002060"/>
                </a:solidFill>
                <a:latin typeface="Century Gothic"/>
                <a:ea typeface="Century Gothic"/>
                <a:cs typeface="Century Gothic"/>
                <a:sym typeface="Century Gothic"/>
              </a:rPr>
              <a:t>casa </a:t>
            </a:r>
            <a:r>
              <a:rPr lang="en-GB" dirty="0">
                <a:solidFill>
                  <a:srgbClr val="002060"/>
                </a:solidFill>
                <a:latin typeface="Century Gothic"/>
                <a:ea typeface="Century Gothic"/>
                <a:cs typeface="Century Gothic"/>
                <a:sym typeface="Century Gothic"/>
              </a:rPr>
              <a:t>[106] </a:t>
            </a:r>
            <a:r>
              <a:rPr lang="en-GB" b="1" dirty="0">
                <a:solidFill>
                  <a:srgbClr val="002060"/>
                </a:solidFill>
                <a:latin typeface="Century Gothic"/>
                <a:ea typeface="Century Gothic"/>
                <a:cs typeface="Century Gothic"/>
                <a:sym typeface="Century Gothic"/>
              </a:rPr>
              <a:t>dos</a:t>
            </a:r>
            <a:r>
              <a:rPr lang="en-GB" dirty="0">
                <a:solidFill>
                  <a:srgbClr val="002060"/>
                </a:solidFill>
                <a:latin typeface="Century Gothic"/>
                <a:ea typeface="Century Gothic"/>
                <a:cs typeface="Century Gothic"/>
                <a:sym typeface="Century Gothic"/>
              </a:rPr>
              <a:t> [64]</a:t>
            </a:r>
            <a:endParaRPr dirty="0"/>
          </a:p>
          <a:p>
            <a:pPr marL="0" lvl="0" indent="0" algn="l" rtl="0">
              <a:spcBef>
                <a:spcPts val="0"/>
              </a:spcBef>
              <a:spcAft>
                <a:spcPts val="0"/>
              </a:spcAft>
              <a:buSzPts val="1400"/>
              <a:buNone/>
            </a:pPr>
            <a:r>
              <a:rPr lang="en-GB" b="1" dirty="0">
                <a:solidFill>
                  <a:srgbClr val="002060"/>
                </a:solidFill>
                <a:latin typeface="Century Gothic"/>
                <a:ea typeface="Century Gothic"/>
                <a:cs typeface="Century Gothic"/>
                <a:sym typeface="Century Gothic"/>
              </a:rPr>
              <a:t>Vocabulary: </a:t>
            </a:r>
            <a:r>
              <a:rPr lang="en-GB" b="1" dirty="0" err="1">
                <a:solidFill>
                  <a:srgbClr val="002060"/>
                </a:solidFill>
                <a:latin typeface="Century Gothic"/>
                <a:ea typeface="Century Gothic"/>
                <a:cs typeface="Century Gothic"/>
                <a:sym typeface="Century Gothic"/>
              </a:rPr>
              <a:t>estar</a:t>
            </a:r>
            <a:r>
              <a:rPr lang="en-GB" b="1" dirty="0">
                <a:solidFill>
                  <a:srgbClr val="002060"/>
                </a:solidFill>
                <a:latin typeface="Century Gothic"/>
                <a:ea typeface="Century Gothic"/>
                <a:cs typeface="Century Gothic"/>
                <a:sym typeface="Century Gothic"/>
              </a:rPr>
              <a:t> </a:t>
            </a:r>
            <a:r>
              <a:rPr lang="en-GB" dirty="0">
                <a:solidFill>
                  <a:srgbClr val="002060"/>
                </a:solidFill>
                <a:latin typeface="Century Gothic"/>
                <a:ea typeface="Century Gothic"/>
                <a:cs typeface="Century Gothic"/>
                <a:sym typeface="Century Gothic"/>
              </a:rPr>
              <a:t>[21] </a:t>
            </a:r>
            <a:r>
              <a:rPr lang="en-GB" b="1" dirty="0" err="1">
                <a:solidFill>
                  <a:srgbClr val="002060"/>
                </a:solidFill>
                <a:latin typeface="Century Gothic"/>
                <a:ea typeface="Century Gothic"/>
                <a:cs typeface="Century Gothic"/>
                <a:sym typeface="Century Gothic"/>
              </a:rPr>
              <a:t>estoy</a:t>
            </a:r>
            <a:r>
              <a:rPr lang="en-GB" dirty="0">
                <a:solidFill>
                  <a:srgbClr val="002060"/>
                </a:solidFill>
                <a:latin typeface="Century Gothic"/>
                <a:ea typeface="Century Gothic"/>
                <a:cs typeface="Century Gothic"/>
                <a:sym typeface="Century Gothic"/>
              </a:rPr>
              <a:t> [21] </a:t>
            </a:r>
            <a:r>
              <a:rPr lang="en-GB" b="1" dirty="0" err="1">
                <a:solidFill>
                  <a:srgbClr val="002060"/>
                </a:solidFill>
                <a:latin typeface="Century Gothic"/>
                <a:ea typeface="Century Gothic"/>
                <a:cs typeface="Century Gothic"/>
                <a:sym typeface="Century Gothic"/>
              </a:rPr>
              <a:t>está</a:t>
            </a:r>
            <a:r>
              <a:rPr lang="en-GB" b="1" dirty="0">
                <a:solidFill>
                  <a:srgbClr val="002060"/>
                </a:solidFill>
                <a:latin typeface="Century Gothic"/>
                <a:ea typeface="Century Gothic"/>
                <a:cs typeface="Century Gothic"/>
                <a:sym typeface="Century Gothic"/>
              </a:rPr>
              <a:t> </a:t>
            </a:r>
            <a:r>
              <a:rPr lang="en-GB" dirty="0">
                <a:solidFill>
                  <a:srgbClr val="002060"/>
                </a:solidFill>
                <a:latin typeface="Century Gothic"/>
                <a:ea typeface="Century Gothic"/>
                <a:cs typeface="Century Gothic"/>
                <a:sym typeface="Century Gothic"/>
              </a:rPr>
              <a:t>[21]</a:t>
            </a:r>
            <a:r>
              <a:rPr lang="en-GB" b="1" dirty="0">
                <a:solidFill>
                  <a:srgbClr val="002060"/>
                </a:solidFill>
                <a:latin typeface="Century Gothic"/>
                <a:ea typeface="Century Gothic"/>
                <a:cs typeface="Century Gothic"/>
                <a:sym typeface="Century Gothic"/>
              </a:rPr>
              <a:t> </a:t>
            </a:r>
            <a:r>
              <a:rPr lang="en-GB" b="1" dirty="0" err="1">
                <a:solidFill>
                  <a:srgbClr val="002060"/>
                </a:solidFill>
                <a:latin typeface="Century Gothic"/>
                <a:ea typeface="Century Gothic"/>
                <a:cs typeface="Century Gothic"/>
                <a:sym typeface="Century Gothic"/>
              </a:rPr>
              <a:t>presente</a:t>
            </a:r>
            <a:r>
              <a:rPr lang="en-GB" b="1" dirty="0">
                <a:solidFill>
                  <a:srgbClr val="002060"/>
                </a:solidFill>
                <a:latin typeface="Century Gothic"/>
                <a:ea typeface="Century Gothic"/>
                <a:cs typeface="Century Gothic"/>
                <a:sym typeface="Century Gothic"/>
              </a:rPr>
              <a:t> </a:t>
            </a:r>
            <a:r>
              <a:rPr lang="en-GB" dirty="0">
                <a:solidFill>
                  <a:srgbClr val="002060"/>
                </a:solidFill>
                <a:latin typeface="Century Gothic"/>
                <a:ea typeface="Century Gothic"/>
                <a:cs typeface="Century Gothic"/>
                <a:sym typeface="Century Gothic"/>
              </a:rPr>
              <a:t>[1114] </a:t>
            </a:r>
            <a:r>
              <a:rPr lang="en-GB" b="1" dirty="0" err="1">
                <a:solidFill>
                  <a:srgbClr val="002060"/>
                </a:solidFill>
                <a:latin typeface="Century Gothic"/>
                <a:ea typeface="Century Gothic"/>
                <a:cs typeface="Century Gothic"/>
                <a:sym typeface="Century Gothic"/>
              </a:rPr>
              <a:t>ausente</a:t>
            </a:r>
            <a:r>
              <a:rPr lang="en-GB" dirty="0">
                <a:solidFill>
                  <a:srgbClr val="002060"/>
                </a:solidFill>
                <a:latin typeface="Century Gothic"/>
                <a:ea typeface="Century Gothic"/>
                <a:cs typeface="Century Gothic"/>
                <a:sym typeface="Century Gothic"/>
              </a:rPr>
              <a:t> [&gt;5000] </a:t>
            </a:r>
            <a:r>
              <a:rPr lang="en-GB" b="1" dirty="0" err="1">
                <a:solidFill>
                  <a:srgbClr val="002060"/>
                </a:solidFill>
                <a:latin typeface="Century Gothic"/>
                <a:ea typeface="Century Gothic"/>
                <a:cs typeface="Century Gothic"/>
                <a:sym typeface="Century Gothic"/>
              </a:rPr>
              <a:t>aquí</a:t>
            </a:r>
            <a:r>
              <a:rPr lang="en-GB" dirty="0">
                <a:solidFill>
                  <a:srgbClr val="002060"/>
                </a:solidFill>
                <a:latin typeface="Century Gothic"/>
                <a:ea typeface="Century Gothic"/>
                <a:cs typeface="Century Gothic"/>
                <a:sym typeface="Century Gothic"/>
              </a:rPr>
              <a:t> [130] </a:t>
            </a:r>
            <a:r>
              <a:rPr lang="en-GB" b="1" dirty="0" err="1">
                <a:solidFill>
                  <a:srgbClr val="002060"/>
                </a:solidFill>
                <a:latin typeface="Century Gothic"/>
                <a:ea typeface="Century Gothic"/>
                <a:cs typeface="Century Gothic"/>
                <a:sym typeface="Century Gothic"/>
              </a:rPr>
              <a:t>allí</a:t>
            </a:r>
            <a:r>
              <a:rPr lang="en-GB" dirty="0">
                <a:solidFill>
                  <a:srgbClr val="002060"/>
                </a:solidFill>
                <a:latin typeface="Century Gothic"/>
                <a:ea typeface="Century Gothic"/>
                <a:cs typeface="Century Gothic"/>
                <a:sym typeface="Century Gothic"/>
              </a:rPr>
              <a:t> [197] </a:t>
            </a:r>
            <a:r>
              <a:rPr lang="en-GB" b="1" dirty="0" err="1">
                <a:solidFill>
                  <a:srgbClr val="002060"/>
                </a:solidFill>
                <a:latin typeface="Century Gothic"/>
                <a:ea typeface="Century Gothic"/>
                <a:cs typeface="Century Gothic"/>
                <a:sym typeface="Century Gothic"/>
              </a:rPr>
              <a:t>hola</a:t>
            </a:r>
            <a:r>
              <a:rPr lang="en-GB" b="1" dirty="0">
                <a:solidFill>
                  <a:srgbClr val="002060"/>
                </a:solidFill>
                <a:latin typeface="Century Gothic"/>
                <a:ea typeface="Century Gothic"/>
                <a:cs typeface="Century Gothic"/>
                <a:sym typeface="Century Gothic"/>
              </a:rPr>
              <a:t> </a:t>
            </a:r>
            <a:r>
              <a:rPr lang="en-GB" dirty="0">
                <a:solidFill>
                  <a:srgbClr val="002060"/>
                </a:solidFill>
                <a:latin typeface="Century Gothic"/>
                <a:ea typeface="Century Gothic"/>
                <a:cs typeface="Century Gothic"/>
                <a:sym typeface="Century Gothic"/>
              </a:rPr>
              <a:t>[1245] </a:t>
            </a:r>
            <a:endParaRPr dirty="0">
              <a:solidFill>
                <a:srgbClr val="002060"/>
              </a:solidFill>
              <a:latin typeface="Century Gothic"/>
              <a:ea typeface="Century Gothic"/>
              <a:cs typeface="Century Gothic"/>
              <a:sym typeface="Century Gothic"/>
            </a:endParaRPr>
          </a:p>
          <a:p>
            <a:pPr marL="0" lvl="0" indent="0" algn="l" rtl="0">
              <a:spcBef>
                <a:spcPts val="0"/>
              </a:spcBef>
              <a:spcAft>
                <a:spcPts val="0"/>
              </a:spcAft>
              <a:buSzPts val="1400"/>
              <a:buNone/>
            </a:pPr>
            <a:r>
              <a:rPr lang="en-GB" b="1" dirty="0">
                <a:solidFill>
                  <a:srgbClr val="002060"/>
                </a:solidFill>
                <a:latin typeface="Century Gothic"/>
                <a:ea typeface="Century Gothic"/>
                <a:cs typeface="Century Gothic"/>
                <a:sym typeface="Century Gothic"/>
              </a:rPr>
              <a:t>to be - I am, s/he is (</a:t>
            </a:r>
            <a:r>
              <a:rPr lang="en-GB" b="1" dirty="0" err="1">
                <a:solidFill>
                  <a:srgbClr val="002060"/>
                </a:solidFill>
                <a:latin typeface="Century Gothic"/>
                <a:ea typeface="Century Gothic"/>
                <a:cs typeface="Century Gothic"/>
                <a:sym typeface="Century Gothic"/>
              </a:rPr>
              <a:t>estar</a:t>
            </a:r>
            <a:r>
              <a:rPr lang="en-GB" b="1" dirty="0">
                <a:solidFill>
                  <a:srgbClr val="002060"/>
                </a:solidFill>
                <a:latin typeface="Century Gothic"/>
                <a:ea typeface="Century Gothic"/>
                <a:cs typeface="Century Gothic"/>
                <a:sym typeface="Century Gothic"/>
              </a:rPr>
              <a:t>) </a:t>
            </a:r>
          </a:p>
          <a:p>
            <a:pPr marL="0" lvl="0" indent="0" algn="l" rtl="0">
              <a:spcBef>
                <a:spcPts val="0"/>
              </a:spcBef>
              <a:spcAft>
                <a:spcPts val="0"/>
              </a:spcAft>
              <a:buSzPts val="1400"/>
              <a:buNone/>
            </a:pPr>
            <a:endParaRPr lang="en-GB" sz="1150" b="1" dirty="0">
              <a:solidFill>
                <a:srgbClr val="002060"/>
              </a:solidFill>
              <a:latin typeface="Century Gothic"/>
              <a:ea typeface="Arial"/>
              <a:cs typeface="Arial"/>
              <a:sym typeface="Century Gothic"/>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dirty="0"/>
              <a:t>Note that this first lesson of the year teaches language that can be continuously recycled as lesson routine every lesson in Y3/4.</a:t>
            </a:r>
            <a:br>
              <a:rPr lang="en-GB" sz="1100" b="0" dirty="0"/>
            </a:br>
            <a:r>
              <a:rPr lang="en-GB" sz="1100" b="0" dirty="0"/>
              <a:t>The idea would be that the class teacher (whether or not s/he teaches the class Spanish) can re-use the language as part of the daily routine with the class.</a:t>
            </a:r>
          </a:p>
          <a:p>
            <a:pPr marL="0" lvl="0" indent="0" algn="l" rtl="0">
              <a:spcBef>
                <a:spcPts val="0"/>
              </a:spcBef>
              <a:spcAft>
                <a:spcPts val="0"/>
              </a:spcAft>
              <a:buSzPts val="1400"/>
              <a:buNone/>
            </a:pPr>
            <a:endParaRPr sz="1150" b="1" dirty="0">
              <a:solidFill>
                <a:srgbClr val="00206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GB" sz="1100" dirty="0"/>
              <a:t>The frequency rankings for words that occur in this PowerPoint which have been</a:t>
            </a:r>
            <a:r>
              <a:rPr lang="en-GB" sz="1100" i="1" dirty="0"/>
              <a:t> previously</a:t>
            </a:r>
            <a:r>
              <a:rPr lang="en-GB" sz="1100" dirty="0"/>
              <a:t> introduced in these resources are given in the SOW and in the resources that first introduced and formally re-visited those words. </a:t>
            </a:r>
          </a:p>
          <a:p>
            <a:pPr marL="0" lvl="0" indent="0" algn="l" rtl="0">
              <a:spcBef>
                <a:spcPts val="0"/>
              </a:spcBef>
              <a:spcAft>
                <a:spcPts val="0"/>
              </a:spcAft>
              <a:buClr>
                <a:schemeClr val="dk1"/>
              </a:buClr>
              <a:buSzPts val="1400"/>
              <a:buFont typeface="Arial"/>
              <a:buNone/>
            </a:pPr>
            <a:r>
              <a:rPr lang="en-GB" dirty="0"/>
              <a:t>For any </a:t>
            </a:r>
            <a:r>
              <a:rPr lang="en-GB" i="1" dirty="0"/>
              <a:t>other </a:t>
            </a:r>
            <a:r>
              <a:rPr lang="en-GB" dirty="0"/>
              <a:t>words that occur incidentally in this PowerPoint, frequency rankings will be provided in the notes field wherever possible.</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GB" dirty="0"/>
              <a:t>Source: Davies, M. &amp; Davies, K. (2018)</a:t>
            </a:r>
            <a:r>
              <a:rPr lang="en-GB" i="1" dirty="0"/>
              <a:t>. A frequency dictionary of Spanish: Core vocabulary for learners </a:t>
            </a:r>
            <a:r>
              <a:rPr lang="en-GB" dirty="0"/>
              <a:t>(2nd ed.). Routledge: London</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endParaRPr b="1" dirty="0">
              <a:solidFill>
                <a:srgbClr val="002060"/>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1 minute</a:t>
            </a:r>
            <a:endParaRPr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SSC </a:t>
            </a:r>
            <a:r>
              <a:rPr lang="en-GB" b="1" dirty="0"/>
              <a:t>[a] + [o]</a:t>
            </a:r>
            <a:endParaRPr dirty="0"/>
          </a:p>
          <a:p>
            <a:pPr marL="0" marR="0" lvl="0" indent="0" algn="l" rtl="0">
              <a:lnSpc>
                <a:spcPct val="100000"/>
              </a:lnSpc>
              <a:spcBef>
                <a:spcPts val="0"/>
              </a:spcBef>
              <a:spcAft>
                <a:spcPts val="0"/>
              </a:spcAft>
              <a:buClr>
                <a:schemeClr val="dk1"/>
              </a:buClr>
              <a:buSzPts val="1200"/>
              <a:buFont typeface="Calibri"/>
              <a:buNone/>
            </a:pPr>
            <a:r>
              <a:rPr lang="en-GB" b="1" dirty="0"/>
              <a:t> </a:t>
            </a:r>
            <a:endParaRPr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Introduce and elicit the pronunciation of the </a:t>
            </a:r>
            <a:r>
              <a:rPr lang="en-GB" b="1" dirty="0"/>
              <a:t>individual SSC [a] </a:t>
            </a:r>
            <a:r>
              <a:rPr lang="en-GB" dirty="0"/>
              <a:t>and then the </a:t>
            </a:r>
            <a:r>
              <a:rPr lang="en-GB" b="1" dirty="0"/>
              <a:t>source</a:t>
            </a:r>
            <a:r>
              <a:rPr lang="en-GB" dirty="0"/>
              <a:t> word ‘</a:t>
            </a:r>
            <a:r>
              <a:rPr lang="en-GB" b="1" dirty="0"/>
              <a:t>casa</a:t>
            </a:r>
            <a:r>
              <a:rPr lang="en-GB" dirty="0"/>
              <a:t>’ (with gesture, if using).</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on the picture and get students to repeat (with gesture, if using).</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1 minute</a:t>
            </a:r>
            <a:endParaRPr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SSC </a:t>
            </a:r>
            <a:r>
              <a:rPr lang="en-GB" b="1" dirty="0"/>
              <a:t>[a] + [o]</a:t>
            </a:r>
            <a:endParaRPr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Introduce and elicit the pronunciation of the </a:t>
            </a:r>
            <a:r>
              <a:rPr lang="en-GB" b="1" dirty="0"/>
              <a:t>individual SSC [a] </a:t>
            </a:r>
            <a:r>
              <a:rPr lang="en-GB" dirty="0"/>
              <a:t>and then the </a:t>
            </a:r>
            <a:r>
              <a:rPr lang="en-GB" b="1" dirty="0"/>
              <a:t>source</a:t>
            </a:r>
            <a:r>
              <a:rPr lang="en-GB" dirty="0"/>
              <a:t> word ‘</a:t>
            </a:r>
            <a:r>
              <a:rPr lang="en-GB" b="1" dirty="0"/>
              <a:t>dos’</a:t>
            </a:r>
            <a:r>
              <a:rPr lang="en-GB" dirty="0"/>
              <a:t> (with gesture, if using).</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on the picture and get students to repeat (with gesture, if using).</a:t>
            </a:r>
          </a:p>
          <a:p>
            <a:pPr marL="0" marR="0" lvl="0" indent="0" algn="l" rtl="0">
              <a:lnSpc>
                <a:spcPct val="100000"/>
              </a:lnSpc>
              <a:spcBef>
                <a:spcPts val="0"/>
              </a:spcBef>
              <a:spcAft>
                <a:spcPts val="0"/>
              </a:spcAft>
              <a:buClr>
                <a:schemeClr val="dk1"/>
              </a:buClr>
              <a:buSzPts val="1200"/>
              <a:buFont typeface="Calibri"/>
              <a:buNone/>
            </a:pPr>
            <a:br>
              <a:rPr lang="en-GB" dirty="0"/>
            </a:br>
            <a:endParaRPr dirty="0"/>
          </a:p>
        </p:txBody>
      </p:sp>
      <p:sp>
        <p:nvSpPr>
          <p:cNvPr id="116" name="Google Shape;11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1 minute</a:t>
            </a:r>
            <a:endParaRPr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SSC </a:t>
            </a:r>
            <a:r>
              <a:rPr lang="en-GB" b="1" dirty="0"/>
              <a:t>[a] [o]</a:t>
            </a:r>
            <a:endParaRPr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Practise pronunciation of the </a:t>
            </a:r>
            <a:r>
              <a:rPr lang="en-GB" b="0" dirty="0"/>
              <a:t>individual SSC </a:t>
            </a:r>
            <a:r>
              <a:rPr lang="en-GB" b="1" dirty="0"/>
              <a:t>[a] [o] </a:t>
            </a:r>
            <a:r>
              <a:rPr lang="en-GB" b="0" dirty="0"/>
              <a:t>– elicit the source  word again </a:t>
            </a:r>
            <a:r>
              <a:rPr lang="en-GB" dirty="0"/>
              <a:t>‘</a:t>
            </a:r>
            <a:r>
              <a:rPr lang="en-GB" b="1" dirty="0"/>
              <a:t>casa</a:t>
            </a:r>
            <a:r>
              <a:rPr lang="en-GB" dirty="0"/>
              <a:t>’ &amp; ‘</a:t>
            </a:r>
            <a:r>
              <a:rPr lang="en-GB" b="1" dirty="0"/>
              <a:t>dos</a:t>
            </a:r>
            <a:r>
              <a:rPr lang="en-GB" dirty="0"/>
              <a:t>’ (with gesture, if using).</a:t>
            </a:r>
            <a:br>
              <a:rPr lang="en-GB" dirty="0"/>
            </a:br>
            <a:endParaRPr dirty="0"/>
          </a:p>
        </p:txBody>
      </p:sp>
      <p:sp>
        <p:nvSpPr>
          <p:cNvPr id="126" name="Google Shape;12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This email that we received recently couldn’t have been a better way to put the case for joining up the curriculum, certainly from KS2 – KS4.</a:t>
            </a:r>
            <a:br>
              <a:rPr lang="en-GB" dirty="0"/>
            </a:br>
            <a:r>
              <a:rPr lang="en-GB" dirty="0"/>
              <a:t>As I say, KS1 is non-statutory so there is a slightly different set of circumstances, there.</a:t>
            </a:r>
            <a:br>
              <a:rPr lang="en-GB" dirty="0"/>
            </a:br>
            <a:br>
              <a:rPr lang="en-GB" dirty="0"/>
            </a:br>
            <a:r>
              <a:rPr lang="en-GB" dirty="0"/>
              <a:t>I’ll just give you a moment to read this…</a:t>
            </a:r>
            <a:br>
              <a:rPr lang="en-GB" dirty="0"/>
            </a:br>
            <a:r>
              <a:rPr lang="en-GB" dirty="0"/>
              <a:t>I’m sure we can all line up behind the sentiment, here.</a:t>
            </a:r>
            <a:br>
              <a:rPr lang="en-GB" dirty="0"/>
            </a:br>
            <a:r>
              <a:rPr lang="en-GB" dirty="0"/>
              <a:t>There is nothing we would like more in secondary schools than to know for sure what children have learnt at KS2, and that the knowledge is secure.</a:t>
            </a:r>
            <a:br>
              <a:rPr lang="en-GB" dirty="0"/>
            </a:br>
            <a:r>
              <a:rPr lang="en-GB" dirty="0"/>
              <a:t>And there is nothing we would like more in primary schools than to know for sure that children will take secure knowledge with them to secondary school, where they will build on it, incrementally, adding to their very sure foundation, and becoming ever more confident users of the language.</a:t>
            </a:r>
          </a:p>
          <a:p>
            <a:endParaRPr lang="en-GB" dirty="0"/>
          </a:p>
          <a:p>
            <a:r>
              <a:rPr lang="en-GB" dirty="0"/>
              <a:t>That is what we would be able to call ‘effective provision and transition’ at KS2.</a:t>
            </a:r>
          </a:p>
          <a:p>
            <a:endParaRPr lang="en-GB" dirty="0"/>
          </a:p>
          <a:p>
            <a:r>
              <a:rPr lang="en-GB" dirty="0"/>
              <a:t>There hasn’t </a:t>
            </a:r>
            <a:r>
              <a:rPr lang="en-GB" u="sng" dirty="0"/>
              <a:t>yet</a:t>
            </a:r>
            <a:r>
              <a:rPr lang="en-GB" dirty="0"/>
              <a:t> been the political will (and I mean by that, funding) to join up KS2 to KS3 and KS4.</a:t>
            </a:r>
            <a:br>
              <a:rPr lang="en-GB" dirty="0"/>
            </a:br>
            <a:r>
              <a:rPr lang="en-GB" dirty="0"/>
              <a:t>However, in the meantime there is quite a lot that we can do by understanding the key changes at KS3 and KS4 and their implications for the primary languages curriculum.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785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1 minute</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practise key SSC </a:t>
            </a:r>
            <a:r>
              <a:rPr lang="en-GB" b="1" dirty="0"/>
              <a:t>[a] [o] </a:t>
            </a:r>
            <a:r>
              <a:rPr lang="en-GB" b="0" dirty="0"/>
              <a:t>&amp; source words (casa – dos).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the </a:t>
            </a:r>
            <a:r>
              <a:rPr lang="en-GB" b="1" dirty="0"/>
              <a:t>SSC</a:t>
            </a:r>
            <a:r>
              <a:rPr lang="en-GB" dirty="0"/>
              <a:t> and the </a:t>
            </a:r>
            <a:r>
              <a:rPr lang="en-GB" b="1" dirty="0"/>
              <a:t>source</a:t>
            </a:r>
            <a:r>
              <a:rPr lang="en-GB" dirty="0"/>
              <a:t> words again ‘</a:t>
            </a:r>
            <a:r>
              <a:rPr lang="en-GB" b="1" dirty="0"/>
              <a:t>casa</a:t>
            </a:r>
            <a:r>
              <a:rPr lang="en-GB" dirty="0"/>
              <a:t>’ &amp; ‘</a:t>
            </a:r>
            <a:r>
              <a:rPr lang="en-GB" b="1" dirty="0"/>
              <a:t>dos</a:t>
            </a:r>
            <a:r>
              <a:rPr lang="en-GB" dirty="0"/>
              <a:t>’ (with gesture, if using).</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point at the right picture &amp; work in pairs to practice action (if provided) and sound</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Extra: give students 30 seconds to practise in pairs – one uses the gesture, the other says the correct source word (casa / dos) OR one says the key individual SSC </a:t>
            </a:r>
            <a:r>
              <a:rPr lang="en-GB" b="1" dirty="0"/>
              <a:t>[a] [o] </a:t>
            </a:r>
            <a:r>
              <a:rPr lang="en-GB" dirty="0"/>
              <a:t>and the other students says the source word.</a:t>
            </a:r>
            <a:endParaRPr dirty="0"/>
          </a:p>
          <a:p>
            <a:pPr marL="0" lvl="0" indent="0" algn="l" rtl="0">
              <a:lnSpc>
                <a:spcPct val="100000"/>
              </a:lnSpc>
              <a:spcBef>
                <a:spcPts val="0"/>
              </a:spcBef>
              <a:spcAft>
                <a:spcPts val="0"/>
              </a:spcAft>
              <a:buSzPts val="1400"/>
              <a:buNone/>
            </a:pPr>
            <a:endParaRPr dirty="0"/>
          </a:p>
        </p:txBody>
      </p:sp>
      <p:sp>
        <p:nvSpPr>
          <p:cNvPr id="137" name="Google Shape;13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1 minute</a:t>
            </a:r>
            <a:br>
              <a:rPr lang="en-GB" b="1" dirty="0"/>
            </a:br>
            <a:endParaRPr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two new vocabulary items for this lesson.</a:t>
            </a:r>
            <a:br>
              <a:rPr lang="en-GB" b="1" dirty="0"/>
            </a:br>
            <a:endParaRPr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the teacher calling the first pupil. Teacher says: “Hola, Ana.”</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Ana’s answer: “</a:t>
            </a:r>
            <a:r>
              <a:rPr lang="en-GB" dirty="0" err="1"/>
              <a:t>presente</a:t>
            </a:r>
            <a:r>
              <a:rPr lang="en-GB" dirty="0"/>
              <a:t>.” Ensure meaning is clear and practise pronunciation.</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the teacher’s next call. “Hola, Paco”.</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Ana’s answer: “</a:t>
            </a:r>
            <a:r>
              <a:rPr lang="en-GB" dirty="0" err="1"/>
              <a:t>ausente</a:t>
            </a:r>
            <a:r>
              <a:rPr lang="en-GB" dirty="0"/>
              <a:t>”. Ensure meaning is clear and practise pronunciation.</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Transcript:</a:t>
            </a:r>
            <a:br>
              <a:rPr lang="en-GB" b="1" dirty="0"/>
            </a:br>
            <a:r>
              <a:rPr lang="en-GB" b="0" dirty="0"/>
              <a:t>Hola, Ana</a:t>
            </a:r>
            <a:br>
              <a:rPr lang="en-GB" b="0" dirty="0"/>
            </a:br>
            <a:r>
              <a:rPr lang="en-GB" b="0" dirty="0" err="1"/>
              <a:t>Presente</a:t>
            </a:r>
            <a:br>
              <a:rPr lang="en-GB" b="0" dirty="0"/>
            </a:br>
            <a:r>
              <a:rPr lang="en-GB" b="0" dirty="0"/>
              <a:t>Hola, Paco</a:t>
            </a:r>
            <a:br>
              <a:rPr lang="en-GB" b="0" dirty="0"/>
            </a:br>
            <a:r>
              <a:rPr lang="en-GB" b="0" dirty="0" err="1"/>
              <a:t>Ausente</a:t>
            </a:r>
            <a:endParaRPr b="0" dirty="0"/>
          </a:p>
        </p:txBody>
      </p:sp>
      <p:sp>
        <p:nvSpPr>
          <p:cNvPr id="150" name="Google Shape;15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 </a:t>
            </a:r>
            <a:endParaRPr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grammar explanation on “</a:t>
            </a:r>
            <a:r>
              <a:rPr lang="en-GB" dirty="0" err="1"/>
              <a:t>estar</a:t>
            </a:r>
            <a:r>
              <a:rPr lang="en-GB" dirty="0"/>
              <a:t>”, “</a:t>
            </a:r>
            <a:r>
              <a:rPr lang="en-GB" dirty="0" err="1"/>
              <a:t>estoy</a:t>
            </a:r>
            <a:r>
              <a:rPr lang="en-GB" dirty="0"/>
              <a:t>” &amp; “</a:t>
            </a:r>
            <a:r>
              <a:rPr lang="en-GB" dirty="0" err="1"/>
              <a:t>está</a:t>
            </a:r>
            <a:r>
              <a:rPr lang="en-GB" dirty="0"/>
              <a:t>”. Make sure pupils are clear about the s/he/I pictures as these will come up in consecutive lessons.</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 for the Spanish examples provided. Draw their attention to “</a:t>
            </a:r>
            <a:r>
              <a:rPr lang="en-GB" dirty="0" err="1"/>
              <a:t>presente</a:t>
            </a:r>
            <a:r>
              <a:rPr lang="en-GB" dirty="0"/>
              <a:t>” as a cognate. </a:t>
            </a:r>
            <a:endParaRPr dirty="0"/>
          </a:p>
          <a:p>
            <a:pPr marL="228600" marR="0" lvl="0" indent="-152400" algn="l" rtl="0">
              <a:lnSpc>
                <a:spcPct val="100000"/>
              </a:lnSpc>
              <a:spcBef>
                <a:spcPts val="0"/>
              </a:spcBef>
              <a:spcAft>
                <a:spcPts val="0"/>
              </a:spcAft>
              <a:buClr>
                <a:schemeClr val="dk1"/>
              </a:buClr>
              <a:buSzPts val="1200"/>
              <a:buFont typeface="Calibri"/>
              <a:buNone/>
            </a:pPr>
            <a:endParaRPr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br>
              <a:rPr lang="en-GB" b="1" dirty="0"/>
            </a:br>
            <a:br>
              <a:rPr lang="en-GB" b="1" dirty="0"/>
            </a:br>
            <a:r>
              <a:rPr lang="en-GB" b="1" dirty="0"/>
              <a:t>Aim: </a:t>
            </a:r>
            <a:r>
              <a:rPr lang="en-GB" b="0" dirty="0"/>
              <a:t>to practise written comprehension of the vocabulary ‘</a:t>
            </a:r>
            <a:r>
              <a:rPr lang="en-GB" b="0" dirty="0" err="1"/>
              <a:t>presente</a:t>
            </a:r>
            <a:r>
              <a:rPr lang="en-GB" b="0" dirty="0"/>
              <a:t>’ and ‘</a:t>
            </a:r>
            <a:r>
              <a:rPr lang="en-GB" b="0" dirty="0" err="1"/>
              <a:t>ausente</a:t>
            </a:r>
            <a:r>
              <a:rPr lang="en-GB" b="0" dirty="0"/>
              <a:t>’ in sentence context.</a:t>
            </a:r>
            <a:br>
              <a:rPr lang="en-GB" b="0" dirty="0"/>
            </a:br>
            <a:r>
              <a:rPr lang="en-GB" b="0" dirty="0"/>
              <a:t>Note: this activity does not practise the grammar as the 3</a:t>
            </a:r>
            <a:r>
              <a:rPr lang="en-GB" b="0" baseline="30000" dirty="0"/>
              <a:t>rd</a:t>
            </a:r>
            <a:r>
              <a:rPr lang="en-GB" b="0" dirty="0"/>
              <a:t> person ‘</a:t>
            </a:r>
            <a:r>
              <a:rPr lang="en-GB" b="0" dirty="0" err="1"/>
              <a:t>está</a:t>
            </a:r>
            <a:r>
              <a:rPr lang="en-GB" b="0" dirty="0"/>
              <a:t>’ is used throughout. Irregular verb forms (such as </a:t>
            </a:r>
            <a:r>
              <a:rPr lang="en-GB" b="1" dirty="0" err="1"/>
              <a:t>estoy</a:t>
            </a:r>
            <a:r>
              <a:rPr lang="en-GB" b="0" dirty="0"/>
              <a:t>) are learnt as individual vocabulary items, and the intention is not to focus on a pattern of verb endings in this lesson, but rather to teach and learn two highly frequent verb forms.  The next activity focuses on differentiating </a:t>
            </a:r>
            <a:r>
              <a:rPr lang="en-GB" b="1" dirty="0" err="1"/>
              <a:t>estoy</a:t>
            </a:r>
            <a:r>
              <a:rPr lang="en-GB" b="0" dirty="0"/>
              <a:t> and</a:t>
            </a:r>
            <a:r>
              <a:rPr lang="en-GB" b="1" dirty="0"/>
              <a:t> </a:t>
            </a:r>
            <a:r>
              <a:rPr lang="en-GB" b="1" dirty="0" err="1"/>
              <a:t>está</a:t>
            </a:r>
            <a:r>
              <a:rPr lang="en-GB" b="0" dirty="0"/>
              <a:t>.</a:t>
            </a:r>
            <a:endParaRPr dirty="0"/>
          </a:p>
          <a:p>
            <a:pPr marL="0" marR="0" lvl="0" indent="0" algn="l" rtl="0">
              <a:lnSpc>
                <a:spcPct val="100000"/>
              </a:lnSpc>
              <a:spcBef>
                <a:spcPts val="0"/>
              </a:spcBef>
              <a:spcAft>
                <a:spcPts val="0"/>
              </a:spcAft>
              <a:buClr>
                <a:schemeClr val="dk1"/>
              </a:buClr>
              <a:buSzPts val="1200"/>
              <a:buFont typeface="Calibri"/>
              <a:buNone/>
            </a:pPr>
            <a:endParaRPr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Go through the list of names “en clase” &amp; “en casa”</a:t>
            </a:r>
            <a:endParaRPr sz="1200" b="0" i="0" u="none" strike="noStrike" dirty="0">
              <a:solidFill>
                <a:schemeClr val="dk1"/>
              </a:solidFill>
              <a:latin typeface="Calibri"/>
              <a:ea typeface="Calibri"/>
              <a:cs typeface="Calibri"/>
              <a:sym typeface="Calibri"/>
            </a:endParaRPr>
          </a:p>
          <a:p>
            <a:pPr marL="228600" marR="0" lvl="0" indent="-228600" algn="l" rtl="0">
              <a:lnSpc>
                <a:spcPct val="100000"/>
              </a:lnSpc>
              <a:spcBef>
                <a:spcPts val="0"/>
              </a:spcBef>
              <a:spcAft>
                <a:spcPts val="0"/>
              </a:spcAft>
              <a:buClr>
                <a:srgbClr val="002060"/>
              </a:buClr>
              <a:buSzPts val="1200"/>
              <a:buFont typeface="Century Gothic"/>
              <a:buAutoNum type="arabicPeriod"/>
            </a:pPr>
            <a:r>
              <a:rPr lang="en-GB" sz="1200" b="0" i="0" u="none" strike="noStrike" dirty="0">
                <a:solidFill>
                  <a:srgbClr val="002060"/>
                </a:solidFill>
                <a:latin typeface="Century Gothic"/>
                <a:ea typeface="Century Gothic"/>
                <a:cs typeface="Century Gothic"/>
                <a:sym typeface="Century Gothic"/>
              </a:rPr>
              <a:t>Make sure pupils understand “</a:t>
            </a:r>
            <a:r>
              <a:rPr lang="en-GB" sz="1200" b="0" i="0" u="none" strike="noStrike" dirty="0" err="1">
                <a:solidFill>
                  <a:srgbClr val="002060"/>
                </a:solidFill>
                <a:latin typeface="Century Gothic"/>
                <a:ea typeface="Century Gothic"/>
                <a:cs typeface="Century Gothic"/>
                <a:sym typeface="Century Gothic"/>
              </a:rPr>
              <a:t>presente</a:t>
            </a:r>
            <a:r>
              <a:rPr lang="en-GB" sz="1200" b="0" i="0" u="none" strike="noStrike" dirty="0">
                <a:solidFill>
                  <a:srgbClr val="002060"/>
                </a:solidFill>
                <a:latin typeface="Century Gothic"/>
                <a:ea typeface="Century Gothic"/>
                <a:cs typeface="Century Gothic"/>
                <a:sym typeface="Century Gothic"/>
              </a:rPr>
              <a:t>” &amp; </a:t>
            </a:r>
            <a:r>
              <a:rPr lang="en-GB" sz="1200" b="0" i="0" u="none" strike="noStrike" dirty="0" err="1">
                <a:solidFill>
                  <a:srgbClr val="002060"/>
                </a:solidFill>
                <a:latin typeface="Century Gothic"/>
                <a:ea typeface="Century Gothic"/>
                <a:cs typeface="Century Gothic"/>
                <a:sym typeface="Century Gothic"/>
              </a:rPr>
              <a:t>ausente</a:t>
            </a:r>
            <a:r>
              <a:rPr lang="en-GB" sz="1200" b="0" i="0" u="none" strike="noStrike" dirty="0">
                <a:solidFill>
                  <a:srgbClr val="002060"/>
                </a:solidFill>
                <a:latin typeface="Century Gothic"/>
                <a:ea typeface="Century Gothic"/>
                <a:cs typeface="Century Gothic"/>
                <a:sym typeface="Century Gothic"/>
              </a:rPr>
              <a:t>” as well as “clase” &amp; “casa” and the meaning of “en”.</a:t>
            </a:r>
            <a:endParaRPr dirty="0"/>
          </a:p>
          <a:p>
            <a:pPr marL="228600" marR="0" lvl="0" indent="-228600" algn="l" rtl="0">
              <a:lnSpc>
                <a:spcPct val="100000"/>
              </a:lnSpc>
              <a:spcBef>
                <a:spcPts val="0"/>
              </a:spcBef>
              <a:spcAft>
                <a:spcPts val="0"/>
              </a:spcAft>
              <a:buClr>
                <a:srgbClr val="002060"/>
              </a:buClr>
              <a:buSzPts val="1200"/>
              <a:buFont typeface="Century Gothic"/>
              <a:buAutoNum type="arabicPeriod"/>
            </a:pPr>
            <a:r>
              <a:rPr lang="en-GB" sz="1200" b="0" i="0" u="none" strike="noStrike" dirty="0">
                <a:solidFill>
                  <a:srgbClr val="002060"/>
                </a:solidFill>
                <a:latin typeface="Century Gothic"/>
                <a:ea typeface="Century Gothic"/>
                <a:cs typeface="Century Gothic"/>
                <a:sym typeface="Century Gothic"/>
              </a:rPr>
              <a:t>Do the example (E) with them – read the whole sentence “Lucía </a:t>
            </a:r>
            <a:r>
              <a:rPr lang="en-GB" sz="1200" b="0" i="0" u="none" strike="noStrike" dirty="0" err="1">
                <a:solidFill>
                  <a:srgbClr val="002060"/>
                </a:solidFill>
                <a:latin typeface="Century Gothic"/>
                <a:ea typeface="Century Gothic"/>
                <a:cs typeface="Century Gothic"/>
                <a:sym typeface="Century Gothic"/>
              </a:rPr>
              <a:t>está</a:t>
            </a:r>
            <a:r>
              <a:rPr lang="en-GB" sz="1200" b="0" i="0" u="none" strike="noStrike" dirty="0">
                <a:solidFill>
                  <a:srgbClr val="002060"/>
                </a:solidFill>
                <a:latin typeface="Century Gothic"/>
                <a:ea typeface="Century Gothic"/>
                <a:cs typeface="Century Gothic"/>
                <a:sym typeface="Century Gothic"/>
              </a:rPr>
              <a:t> – </a:t>
            </a:r>
            <a:r>
              <a:rPr lang="en-GB" sz="1200" b="0" i="0" u="none" strike="noStrike" dirty="0" err="1">
                <a:solidFill>
                  <a:srgbClr val="002060"/>
                </a:solidFill>
                <a:latin typeface="Century Gothic"/>
                <a:ea typeface="Century Gothic"/>
                <a:cs typeface="Century Gothic"/>
                <a:sym typeface="Century Gothic"/>
              </a:rPr>
              <a:t>ausente</a:t>
            </a:r>
            <a:r>
              <a:rPr lang="en-GB" sz="1200" b="0" i="0" u="none" strike="noStrike" dirty="0">
                <a:solidFill>
                  <a:srgbClr val="002060"/>
                </a:solidFill>
                <a:latin typeface="Century Gothic"/>
                <a:ea typeface="Century Gothic"/>
                <a:cs typeface="Century Gothic"/>
                <a:sym typeface="Century Gothic"/>
              </a:rPr>
              <a:t> OR </a:t>
            </a:r>
            <a:r>
              <a:rPr lang="en-GB" sz="1200" b="0" i="0" u="none" strike="noStrike" dirty="0" err="1">
                <a:solidFill>
                  <a:srgbClr val="002060"/>
                </a:solidFill>
                <a:latin typeface="Century Gothic"/>
                <a:ea typeface="Century Gothic"/>
                <a:cs typeface="Century Gothic"/>
                <a:sym typeface="Century Gothic"/>
              </a:rPr>
              <a:t>presente</a:t>
            </a:r>
            <a:r>
              <a:rPr lang="en-GB" sz="1200" b="0" i="0" u="none" strike="noStrike" dirty="0">
                <a:solidFill>
                  <a:srgbClr val="002060"/>
                </a:solidFill>
                <a:latin typeface="Century Gothic"/>
                <a:ea typeface="Century Gothic"/>
                <a:cs typeface="Century Gothic"/>
                <a:sym typeface="Century Gothic"/>
              </a:rPr>
              <a:t>”. </a:t>
            </a:r>
            <a:endParaRPr dirty="0"/>
          </a:p>
          <a:p>
            <a:pPr marL="0" marR="0" lvl="0" indent="0" algn="l" rtl="0">
              <a:lnSpc>
                <a:spcPct val="100000"/>
              </a:lnSpc>
              <a:spcBef>
                <a:spcPts val="0"/>
              </a:spcBef>
              <a:spcAft>
                <a:spcPts val="0"/>
              </a:spcAft>
              <a:buClr>
                <a:schemeClr val="dk1"/>
              </a:buClr>
              <a:buSzPts val="1200"/>
              <a:buFont typeface="Calibri"/>
              <a:buNone/>
            </a:pPr>
            <a:endParaRPr sz="1200" b="0" i="0" u="none" strike="noStrike" dirty="0">
              <a:solidFill>
                <a:srgbClr val="002060"/>
              </a:solidFill>
              <a:latin typeface="Century Gothic"/>
              <a:ea typeface="Century Gothic"/>
              <a:cs typeface="Century Gothic"/>
              <a:sym typeface="Century Gothic"/>
            </a:endParaRPr>
          </a:p>
        </p:txBody>
      </p:sp>
      <p:sp>
        <p:nvSpPr>
          <p:cNvPr id="188" name="Google Shape;18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endParaRPr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practise aural comprehension of the verbs ‘</a:t>
            </a:r>
            <a:r>
              <a:rPr lang="en-GB" b="0" dirty="0" err="1"/>
              <a:t>estoy</a:t>
            </a:r>
            <a:r>
              <a:rPr lang="en-GB" b="0" dirty="0"/>
              <a:t>’ and ‘</a:t>
            </a:r>
            <a:r>
              <a:rPr lang="en-GB" b="0" dirty="0" err="1"/>
              <a:t>está</a:t>
            </a:r>
            <a:r>
              <a:rPr lang="en-GB" b="0" dirty="0"/>
              <a:t>’. To then practise recall of the two verb meanings in written comprehension.</a:t>
            </a:r>
            <a:endParaRPr dirty="0"/>
          </a:p>
          <a:p>
            <a:pPr marL="0" marR="0" lvl="0" indent="0" algn="l" rtl="0">
              <a:lnSpc>
                <a:spcPct val="100000"/>
              </a:lnSpc>
              <a:spcBef>
                <a:spcPts val="0"/>
              </a:spcBef>
              <a:spcAft>
                <a:spcPts val="0"/>
              </a:spcAft>
              <a:buClr>
                <a:schemeClr val="dk1"/>
              </a:buClr>
              <a:buSzPts val="1200"/>
              <a:buFont typeface="Calibri"/>
              <a:buNone/>
            </a:pPr>
            <a:endParaRPr b="1" dirty="0"/>
          </a:p>
          <a:p>
            <a:pPr marL="0" lvl="0" indent="0" algn="l" rtl="0">
              <a:lnSpc>
                <a:spcPct val="100000"/>
              </a:lnSpc>
              <a:spcBef>
                <a:spcPts val="0"/>
              </a:spcBef>
              <a:spcAft>
                <a:spcPts val="0"/>
              </a:spcAft>
              <a:buSzPts val="1400"/>
              <a:buNone/>
            </a:pPr>
            <a:r>
              <a:rPr lang="en-GB" b="1" dirty="0"/>
              <a:t>Procedure:</a:t>
            </a:r>
            <a:endParaRPr dirty="0"/>
          </a:p>
          <a:p>
            <a:pPr marL="0" lvl="0" indent="0" algn="l" rtl="0">
              <a:lnSpc>
                <a:spcPct val="100000"/>
              </a:lnSpc>
              <a:spcBef>
                <a:spcPts val="0"/>
              </a:spcBef>
              <a:spcAft>
                <a:spcPts val="0"/>
              </a:spcAft>
              <a:buSzPts val="1400"/>
              <a:buNone/>
            </a:pPr>
            <a:r>
              <a:rPr lang="en-GB" b="0" dirty="0"/>
              <a:t>1. Ask pupils to write 1-6 in their books, with two headings ‘I’ and ‘S/he’ to the side.</a:t>
            </a:r>
            <a:endParaRPr b="0" dirty="0"/>
          </a:p>
          <a:p>
            <a:pPr marL="0" lvl="0" indent="0" algn="l" rtl="0">
              <a:lnSpc>
                <a:spcPct val="100000"/>
              </a:lnSpc>
              <a:spcBef>
                <a:spcPts val="0"/>
              </a:spcBef>
              <a:spcAft>
                <a:spcPts val="0"/>
              </a:spcAft>
              <a:buSzPts val="1400"/>
              <a:buNone/>
            </a:pPr>
            <a:r>
              <a:rPr lang="en-GB" b="0" dirty="0"/>
              <a:t>2. Tell them that they will hear sentences using the verbs ‘</a:t>
            </a:r>
            <a:r>
              <a:rPr lang="en-GB" b="0" dirty="0" err="1"/>
              <a:t>estoy</a:t>
            </a:r>
            <a:r>
              <a:rPr lang="en-GB" b="0" dirty="0"/>
              <a:t>’ (I am) and ‘</a:t>
            </a:r>
            <a:r>
              <a:rPr lang="en-GB" b="0" dirty="0" err="1"/>
              <a:t>está</a:t>
            </a:r>
            <a:r>
              <a:rPr lang="en-GB" b="0" dirty="0"/>
              <a:t>’ (she or he is).</a:t>
            </a:r>
            <a:endParaRPr b="0" dirty="0"/>
          </a:p>
          <a:p>
            <a:pPr marL="0" lvl="0" indent="0" algn="l" rtl="0">
              <a:lnSpc>
                <a:spcPct val="100000"/>
              </a:lnSpc>
              <a:spcBef>
                <a:spcPts val="0"/>
              </a:spcBef>
              <a:spcAft>
                <a:spcPts val="0"/>
              </a:spcAft>
              <a:buSzPts val="1400"/>
              <a:buNone/>
            </a:pPr>
            <a:r>
              <a:rPr lang="en-GB" b="0" dirty="0"/>
              <a:t>3. The first time they listen, they should decide I or s/he and tick the right column.</a:t>
            </a:r>
            <a:endParaRPr dirty="0"/>
          </a:p>
          <a:p>
            <a:pPr marL="0" lvl="0" indent="0" algn="l" rtl="0">
              <a:lnSpc>
                <a:spcPct val="100000"/>
              </a:lnSpc>
              <a:spcBef>
                <a:spcPts val="0"/>
              </a:spcBef>
              <a:spcAft>
                <a:spcPts val="0"/>
              </a:spcAft>
              <a:buSzPts val="1400"/>
              <a:buNone/>
            </a:pPr>
            <a:r>
              <a:rPr lang="en-GB" b="0" dirty="0"/>
              <a:t>4. The second time they listen, they should write the verb they hear to practise connecting the sound and written form of the verbs.</a:t>
            </a:r>
            <a:br>
              <a:rPr lang="en-GB" b="0" dirty="0"/>
            </a:br>
            <a:r>
              <a:rPr lang="en-GB" b="0" dirty="0"/>
              <a:t>5. Click to bring up the answers and elicit the English meanings of ‘</a:t>
            </a:r>
            <a:r>
              <a:rPr lang="en-GB" b="0" dirty="0" err="1"/>
              <a:t>estoy</a:t>
            </a:r>
            <a:r>
              <a:rPr lang="en-GB" b="0" dirty="0"/>
              <a:t>’ and ‘</a:t>
            </a:r>
            <a:r>
              <a:rPr lang="en-GB" b="0" dirty="0" err="1"/>
              <a:t>está</a:t>
            </a:r>
            <a:r>
              <a:rPr lang="en-GB" b="0" dirty="0"/>
              <a:t>’ each time.</a:t>
            </a:r>
            <a:endParaRPr b="1"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GB" b="1" dirty="0"/>
              <a:t>Transcript:</a:t>
            </a:r>
            <a:endParaRPr dirty="0"/>
          </a:p>
          <a:p>
            <a:pPr marL="0" lvl="0" indent="0" algn="l" rtl="0">
              <a:lnSpc>
                <a:spcPct val="100000"/>
              </a:lnSpc>
              <a:spcBef>
                <a:spcPts val="0"/>
              </a:spcBef>
              <a:spcAft>
                <a:spcPts val="0"/>
              </a:spcAft>
              <a:buSzPts val="1400"/>
              <a:buNone/>
            </a:pPr>
            <a:r>
              <a:rPr lang="en-GB" dirty="0"/>
              <a:t>Coral? 		¡Hola! </a:t>
            </a:r>
            <a:r>
              <a:rPr lang="en-GB" dirty="0" err="1"/>
              <a:t>Estoy</a:t>
            </a:r>
            <a:r>
              <a:rPr lang="en-GB" dirty="0"/>
              <a:t> </a:t>
            </a:r>
            <a:r>
              <a:rPr lang="en-GB" dirty="0" err="1"/>
              <a:t>aquí</a:t>
            </a:r>
            <a:endParaRPr dirty="0"/>
          </a:p>
          <a:p>
            <a:pPr marL="0" lvl="0" indent="0" algn="l" rtl="0">
              <a:lnSpc>
                <a:spcPct val="100000"/>
              </a:lnSpc>
              <a:spcBef>
                <a:spcPts val="0"/>
              </a:spcBef>
              <a:spcAft>
                <a:spcPts val="0"/>
              </a:spcAft>
              <a:buSzPts val="1400"/>
              <a:buNone/>
            </a:pPr>
            <a:r>
              <a:rPr lang="en-GB" dirty="0"/>
              <a:t>Lara?		</a:t>
            </a:r>
            <a:r>
              <a:rPr lang="en-GB" dirty="0" err="1"/>
              <a:t>Está</a:t>
            </a:r>
            <a:r>
              <a:rPr lang="en-GB" dirty="0"/>
              <a:t> </a:t>
            </a:r>
            <a:r>
              <a:rPr lang="en-GB" dirty="0" err="1"/>
              <a:t>ausente</a:t>
            </a:r>
            <a:endParaRPr dirty="0"/>
          </a:p>
          <a:p>
            <a:pPr marL="0" lvl="0" indent="0" algn="l" rtl="0">
              <a:lnSpc>
                <a:spcPct val="100000"/>
              </a:lnSpc>
              <a:spcBef>
                <a:spcPts val="0"/>
              </a:spcBef>
              <a:spcAft>
                <a:spcPts val="0"/>
              </a:spcAft>
              <a:buSzPts val="1400"/>
              <a:buNone/>
            </a:pPr>
            <a:r>
              <a:rPr lang="en-GB" dirty="0"/>
              <a:t>Lorna?		</a:t>
            </a:r>
            <a:r>
              <a:rPr lang="en-GB" dirty="0" err="1"/>
              <a:t>Estoy</a:t>
            </a:r>
            <a:r>
              <a:rPr lang="en-GB" dirty="0"/>
              <a:t> </a:t>
            </a:r>
            <a:r>
              <a:rPr lang="en-GB" dirty="0" err="1"/>
              <a:t>presente</a:t>
            </a:r>
            <a:endParaRPr dirty="0"/>
          </a:p>
          <a:p>
            <a:pPr marL="0" lvl="0" indent="0" algn="l" rtl="0">
              <a:lnSpc>
                <a:spcPct val="100000"/>
              </a:lnSpc>
              <a:spcBef>
                <a:spcPts val="0"/>
              </a:spcBef>
              <a:spcAft>
                <a:spcPts val="0"/>
              </a:spcAft>
              <a:buSzPts val="1400"/>
              <a:buNone/>
            </a:pPr>
            <a:r>
              <a:rPr lang="en-GB" dirty="0"/>
              <a:t>Tamara?		</a:t>
            </a:r>
            <a:r>
              <a:rPr lang="en-GB" dirty="0" err="1"/>
              <a:t>Estoy</a:t>
            </a:r>
            <a:r>
              <a:rPr lang="en-GB" dirty="0"/>
              <a:t> </a:t>
            </a:r>
            <a:r>
              <a:rPr lang="en-GB" dirty="0" err="1"/>
              <a:t>aquí</a:t>
            </a:r>
            <a:endParaRPr dirty="0"/>
          </a:p>
          <a:p>
            <a:pPr marL="0" lvl="0" indent="0" algn="l" rtl="0">
              <a:lnSpc>
                <a:spcPct val="100000"/>
              </a:lnSpc>
              <a:spcBef>
                <a:spcPts val="0"/>
              </a:spcBef>
              <a:spcAft>
                <a:spcPts val="0"/>
              </a:spcAft>
              <a:buSzPts val="1400"/>
              <a:buNone/>
            </a:pPr>
            <a:r>
              <a:rPr lang="en-GB" dirty="0"/>
              <a:t>Carlos?		</a:t>
            </a:r>
            <a:r>
              <a:rPr lang="en-GB" dirty="0" err="1"/>
              <a:t>Está</a:t>
            </a:r>
            <a:r>
              <a:rPr lang="en-GB" dirty="0"/>
              <a:t> </a:t>
            </a:r>
            <a:r>
              <a:rPr lang="en-GB" dirty="0" err="1"/>
              <a:t>allí</a:t>
            </a:r>
            <a:endParaRPr dirty="0"/>
          </a:p>
          <a:p>
            <a:pPr marL="0" lvl="0" indent="0" algn="l" rtl="0">
              <a:lnSpc>
                <a:spcPct val="100000"/>
              </a:lnSpc>
              <a:spcBef>
                <a:spcPts val="0"/>
              </a:spcBef>
              <a:spcAft>
                <a:spcPts val="0"/>
              </a:spcAft>
              <a:buSzPts val="1400"/>
              <a:buNone/>
            </a:pPr>
            <a:r>
              <a:rPr lang="en-GB" dirty="0"/>
              <a:t>Paloma?		</a:t>
            </a:r>
            <a:r>
              <a:rPr lang="en-GB" dirty="0" err="1"/>
              <a:t>Estoy</a:t>
            </a:r>
            <a:r>
              <a:rPr lang="en-GB" dirty="0"/>
              <a:t> </a:t>
            </a:r>
            <a:r>
              <a:rPr lang="en-GB" dirty="0" err="1"/>
              <a:t>aquí</a:t>
            </a:r>
            <a:endParaRPr dirty="0"/>
          </a:p>
          <a:p>
            <a:pPr marL="0" lvl="0" indent="0" algn="l" rtl="0">
              <a:lnSpc>
                <a:spcPct val="100000"/>
              </a:lnSpc>
              <a:spcBef>
                <a:spcPts val="0"/>
              </a:spcBef>
              <a:spcAft>
                <a:spcPts val="0"/>
              </a:spcAft>
              <a:buSzPts val="1400"/>
              <a:buNone/>
            </a:pPr>
            <a:r>
              <a:rPr lang="en-GB" dirty="0"/>
              <a:t>Gaspar?		</a:t>
            </a:r>
            <a:r>
              <a:rPr lang="en-GB" dirty="0" err="1"/>
              <a:t>Está</a:t>
            </a:r>
            <a:r>
              <a:rPr lang="en-GB" dirty="0"/>
              <a:t> </a:t>
            </a:r>
            <a:r>
              <a:rPr lang="en-GB" dirty="0" err="1"/>
              <a:t>allí</a:t>
            </a:r>
            <a:endParaRPr dirty="0"/>
          </a:p>
        </p:txBody>
      </p:sp>
      <p:sp>
        <p:nvSpPr>
          <p:cNvPr id="217" name="Google Shape;21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1-2 minutes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two new vocabulary items for this lesson.</a:t>
            </a:r>
            <a:br>
              <a:rPr lang="en-GB" b="1"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the teacher calling the first pupil. Teacher says: “Santi...”</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Santi’s answer: “</a:t>
            </a:r>
            <a:r>
              <a:rPr lang="en-GB" dirty="0" err="1"/>
              <a:t>Estoy</a:t>
            </a:r>
            <a:r>
              <a:rPr lang="en-GB" dirty="0"/>
              <a:t> </a:t>
            </a:r>
            <a:r>
              <a:rPr lang="en-GB" dirty="0" err="1"/>
              <a:t>aquí</a:t>
            </a:r>
            <a:r>
              <a:rPr lang="en-GB" dirty="0"/>
              <a:t>.” The English meaning appears, too. Ensure meaning is clear and practise pronunciation.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the teacher’s next call. “Hola, Sara”.</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Santi’s answer: “Sara </a:t>
            </a:r>
            <a:r>
              <a:rPr lang="en-GB" dirty="0" err="1"/>
              <a:t>está</a:t>
            </a:r>
            <a:r>
              <a:rPr lang="en-GB" dirty="0"/>
              <a:t> </a:t>
            </a:r>
            <a:r>
              <a:rPr lang="en-GB" dirty="0" err="1"/>
              <a:t>allí</a:t>
            </a:r>
            <a:r>
              <a:rPr lang="en-GB" dirty="0"/>
              <a:t>.” The English meaning appears, too. Ensure meaning is clear and practise pronunciation.</a:t>
            </a:r>
            <a:br>
              <a:rPr lang="en-GB" dirty="0"/>
            </a:b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Transcript:</a:t>
            </a:r>
            <a:br>
              <a:rPr lang="en-GB" b="0" dirty="0"/>
            </a:br>
            <a:r>
              <a:rPr lang="es-ES_tradnl" sz="1200" b="0" i="0" u="none" strike="noStrike" cap="none" dirty="0">
                <a:solidFill>
                  <a:schemeClr val="dk1"/>
                </a:solidFill>
                <a:effectLst/>
                <a:latin typeface="Calibri"/>
                <a:ea typeface="Calibri"/>
                <a:cs typeface="Calibri"/>
                <a:sym typeface="Calibri"/>
              </a:rPr>
              <a:t>Santi…</a:t>
            </a:r>
            <a:br>
              <a:rPr lang="es-ES_tradnl" sz="1200" b="0" i="0" u="none" strike="noStrike" cap="none" dirty="0">
                <a:solidFill>
                  <a:schemeClr val="dk1"/>
                </a:solidFill>
                <a:effectLst/>
                <a:latin typeface="Calibri"/>
                <a:ea typeface="Calibri"/>
                <a:cs typeface="Calibri"/>
                <a:sym typeface="Calibri"/>
              </a:rPr>
            </a:br>
            <a:r>
              <a:rPr lang="es-ES_tradnl" sz="1200" b="0" i="0" u="none" strike="noStrike" cap="none" dirty="0">
                <a:solidFill>
                  <a:schemeClr val="dk1"/>
                </a:solidFill>
                <a:effectLst/>
                <a:latin typeface="Calibri"/>
                <a:ea typeface="Calibri"/>
                <a:cs typeface="Calibri"/>
                <a:sym typeface="Calibri"/>
              </a:rPr>
              <a:t>Estoy aquí.</a:t>
            </a:r>
            <a:br>
              <a:rPr lang="es-ES_tradnl" sz="1200" b="0" i="0" u="none" strike="noStrike" cap="none" dirty="0">
                <a:solidFill>
                  <a:schemeClr val="dk1"/>
                </a:solidFill>
                <a:effectLst/>
                <a:latin typeface="Calibri"/>
                <a:ea typeface="Calibri"/>
                <a:cs typeface="Calibri"/>
                <a:sym typeface="Calibri"/>
              </a:rPr>
            </a:br>
            <a:r>
              <a:rPr lang="es-ES_tradnl" sz="1200" b="0" i="0" u="none" strike="noStrike" cap="none" dirty="0">
                <a:solidFill>
                  <a:schemeClr val="dk1"/>
                </a:solidFill>
                <a:effectLst/>
                <a:latin typeface="Calibri"/>
                <a:ea typeface="Calibri"/>
                <a:cs typeface="Calibri"/>
                <a:sym typeface="Calibri"/>
              </a:rPr>
              <a:t>Hola, Sara.</a:t>
            </a:r>
            <a:br>
              <a:rPr lang="es-ES_tradnl" sz="1200" b="0" i="0" u="none" strike="noStrike" cap="none" dirty="0">
                <a:solidFill>
                  <a:schemeClr val="dk1"/>
                </a:solidFill>
                <a:effectLst/>
                <a:latin typeface="Calibri"/>
                <a:ea typeface="Calibri"/>
                <a:cs typeface="Calibri"/>
                <a:sym typeface="Calibri"/>
              </a:rPr>
            </a:br>
            <a:r>
              <a:rPr lang="es-ES_tradnl" sz="1200" b="0" i="0" u="none" strike="noStrike" cap="none" dirty="0">
                <a:solidFill>
                  <a:schemeClr val="dk1"/>
                </a:solidFill>
                <a:effectLst/>
                <a:latin typeface="Calibri"/>
                <a:ea typeface="Calibri"/>
                <a:cs typeface="Calibri"/>
                <a:sym typeface="Calibri"/>
              </a:rPr>
              <a:t>Sara está allí.</a:t>
            </a:r>
            <a:endParaRPr b="0" dirty="0"/>
          </a:p>
        </p:txBody>
      </p:sp>
      <p:sp>
        <p:nvSpPr>
          <p:cNvPr id="265" name="Google Shape;26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a:t>
            </a:r>
            <a:endParaRPr b="0" dirty="0"/>
          </a:p>
          <a:p>
            <a:pPr marL="0" marR="0" lvl="0" indent="0" algn="l" rtl="0">
              <a:lnSpc>
                <a:spcPct val="100000"/>
              </a:lnSpc>
              <a:spcBef>
                <a:spcPts val="0"/>
              </a:spcBef>
              <a:spcAft>
                <a:spcPts val="0"/>
              </a:spcAft>
              <a:buClr>
                <a:schemeClr val="dk1"/>
              </a:buClr>
              <a:buSzPts val="1200"/>
              <a:buFont typeface="Calibri"/>
              <a:buNone/>
            </a:pPr>
            <a:endParaRPr b="1" dirty="0"/>
          </a:p>
          <a:p>
            <a:pPr marL="0" lvl="0" indent="0" algn="l" rtl="0">
              <a:lnSpc>
                <a:spcPct val="100000"/>
              </a:lnSpc>
              <a:spcBef>
                <a:spcPts val="0"/>
              </a:spcBef>
              <a:spcAft>
                <a:spcPts val="0"/>
              </a:spcAft>
              <a:buSzPts val="1400"/>
              <a:buNone/>
            </a:pPr>
            <a:r>
              <a:rPr lang="en-GB" b="1" dirty="0"/>
              <a:t>Aim: </a:t>
            </a:r>
            <a:r>
              <a:rPr lang="en-GB" b="0" dirty="0"/>
              <a:t>to practise</a:t>
            </a:r>
            <a:r>
              <a:rPr lang="en-GB" sz="1200" b="1" i="0" u="none" strike="noStrike" dirty="0">
                <a:solidFill>
                  <a:srgbClr val="002060"/>
                </a:solidFill>
                <a:latin typeface="Century Gothic"/>
                <a:ea typeface="Century Gothic"/>
                <a:cs typeface="Century Gothic"/>
                <a:sym typeface="Century Gothic"/>
              </a:rPr>
              <a:t> </a:t>
            </a:r>
            <a:r>
              <a:rPr lang="en-GB" sz="1200" b="1" i="0" u="none" strike="noStrike" dirty="0" err="1">
                <a:solidFill>
                  <a:srgbClr val="002060"/>
                </a:solidFill>
                <a:latin typeface="Century Gothic"/>
                <a:ea typeface="Century Gothic"/>
                <a:cs typeface="Century Gothic"/>
                <a:sym typeface="Century Gothic"/>
              </a:rPr>
              <a:t>ausente</a:t>
            </a:r>
            <a:r>
              <a:rPr lang="en-GB" sz="1200" b="1" i="0" u="none" strike="noStrike" dirty="0">
                <a:solidFill>
                  <a:srgbClr val="002060"/>
                </a:solidFill>
                <a:latin typeface="Century Gothic"/>
                <a:ea typeface="Century Gothic"/>
                <a:cs typeface="Century Gothic"/>
                <a:sym typeface="Century Gothic"/>
              </a:rPr>
              <a:t>, </a:t>
            </a:r>
            <a:r>
              <a:rPr lang="en-GB" sz="1200" b="1" i="0" u="none" strike="noStrike" dirty="0" err="1">
                <a:solidFill>
                  <a:srgbClr val="002060"/>
                </a:solidFill>
                <a:latin typeface="Century Gothic"/>
                <a:ea typeface="Century Gothic"/>
                <a:cs typeface="Century Gothic"/>
                <a:sym typeface="Century Gothic"/>
              </a:rPr>
              <a:t>presente</a:t>
            </a:r>
            <a:r>
              <a:rPr lang="en-GB" sz="1200" b="1" i="0" u="none" strike="noStrike" dirty="0">
                <a:solidFill>
                  <a:srgbClr val="002060"/>
                </a:solidFill>
                <a:latin typeface="Century Gothic"/>
                <a:ea typeface="Century Gothic"/>
                <a:cs typeface="Century Gothic"/>
                <a:sym typeface="Century Gothic"/>
              </a:rPr>
              <a:t>, </a:t>
            </a:r>
            <a:r>
              <a:rPr lang="en-GB" sz="1200" b="1" i="0" u="none" strike="noStrike" dirty="0" err="1">
                <a:solidFill>
                  <a:srgbClr val="002060"/>
                </a:solidFill>
                <a:latin typeface="Century Gothic"/>
                <a:ea typeface="Century Gothic"/>
                <a:cs typeface="Century Gothic"/>
                <a:sym typeface="Century Gothic"/>
              </a:rPr>
              <a:t>aquí</a:t>
            </a:r>
            <a:r>
              <a:rPr lang="en-GB" sz="1200" b="0" i="0" u="none" strike="noStrike" dirty="0">
                <a:solidFill>
                  <a:srgbClr val="002060"/>
                </a:solidFill>
                <a:latin typeface="Century Gothic"/>
                <a:ea typeface="Century Gothic"/>
                <a:cs typeface="Century Gothic"/>
                <a:sym typeface="Century Gothic"/>
              </a:rPr>
              <a:t>, </a:t>
            </a:r>
            <a:r>
              <a:rPr lang="en-GB" sz="1200" b="1" i="0" u="none" strike="noStrike" dirty="0" err="1">
                <a:solidFill>
                  <a:srgbClr val="002060"/>
                </a:solidFill>
                <a:latin typeface="Century Gothic"/>
                <a:ea typeface="Century Gothic"/>
                <a:cs typeface="Century Gothic"/>
                <a:sym typeface="Century Gothic"/>
              </a:rPr>
              <a:t>allí</a:t>
            </a:r>
            <a:r>
              <a:rPr lang="en-GB" sz="1200" b="0" i="0" u="none" strike="noStrike" dirty="0">
                <a:solidFill>
                  <a:srgbClr val="002060"/>
                </a:solidFill>
                <a:latin typeface="Century Gothic"/>
                <a:ea typeface="Century Gothic"/>
                <a:cs typeface="Century Gothic"/>
                <a:sym typeface="Century Gothic"/>
              </a:rPr>
              <a:t>, </a:t>
            </a:r>
            <a:r>
              <a:rPr lang="en-GB" sz="1200" b="1" i="0" u="none" strike="noStrike" dirty="0" err="1">
                <a:solidFill>
                  <a:srgbClr val="002060"/>
                </a:solidFill>
                <a:latin typeface="Century Gothic"/>
                <a:ea typeface="Century Gothic"/>
                <a:cs typeface="Century Gothic"/>
                <a:sym typeface="Century Gothic"/>
              </a:rPr>
              <a:t>hola</a:t>
            </a:r>
            <a:r>
              <a:rPr lang="en-GB" sz="1200" b="1" i="0" u="none" strike="noStrike" dirty="0">
                <a:solidFill>
                  <a:srgbClr val="002060"/>
                </a:solidFill>
                <a:latin typeface="Century Gothic"/>
                <a:ea typeface="Century Gothic"/>
                <a:cs typeface="Century Gothic"/>
                <a:sym typeface="Century Gothic"/>
              </a:rPr>
              <a:t> </a:t>
            </a:r>
            <a:r>
              <a:rPr lang="en-GB" sz="1200" b="0" i="0" u="none" strike="noStrike" dirty="0">
                <a:solidFill>
                  <a:srgbClr val="002060"/>
                </a:solidFill>
                <a:latin typeface="Century Gothic"/>
                <a:ea typeface="Century Gothic"/>
                <a:cs typeface="Century Gothic"/>
                <a:sym typeface="Century Gothic"/>
              </a:rPr>
              <a:t>in context; to provide additional practice of the verb forms </a:t>
            </a:r>
            <a:r>
              <a:rPr lang="en-GB" sz="1200" b="1" i="0" u="none" strike="noStrike" dirty="0" err="1">
                <a:solidFill>
                  <a:srgbClr val="002060"/>
                </a:solidFill>
                <a:latin typeface="Century Gothic"/>
                <a:ea typeface="Century Gothic"/>
                <a:cs typeface="Century Gothic"/>
                <a:sym typeface="Century Gothic"/>
              </a:rPr>
              <a:t>estoy</a:t>
            </a:r>
            <a:r>
              <a:rPr lang="en-GB" sz="1200" b="0" i="0" u="none" strike="noStrike" dirty="0">
                <a:solidFill>
                  <a:srgbClr val="002060"/>
                </a:solidFill>
                <a:latin typeface="Century Gothic"/>
                <a:ea typeface="Century Gothic"/>
                <a:cs typeface="Century Gothic"/>
                <a:sym typeface="Century Gothic"/>
              </a:rPr>
              <a:t> and </a:t>
            </a:r>
            <a:r>
              <a:rPr lang="en-GB" sz="1200" b="1" i="0" u="none" strike="noStrike" dirty="0" err="1">
                <a:solidFill>
                  <a:srgbClr val="002060"/>
                </a:solidFill>
                <a:latin typeface="Century Gothic"/>
                <a:ea typeface="Century Gothic"/>
                <a:cs typeface="Century Gothic"/>
                <a:sym typeface="Century Gothic"/>
              </a:rPr>
              <a:t>está</a:t>
            </a:r>
            <a:r>
              <a:rPr lang="en-GB" sz="1200" b="0" i="0" u="none" strike="noStrike" dirty="0">
                <a:solidFill>
                  <a:srgbClr val="002060"/>
                </a:solidFill>
                <a:latin typeface="Century Gothic"/>
                <a:ea typeface="Century Gothic"/>
                <a:cs typeface="Century Gothic"/>
                <a:sym typeface="Century Gothic"/>
              </a:rPr>
              <a:t> (procedure stage 4).</a:t>
            </a:r>
            <a:endParaRPr b="1"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GB" b="1" dirty="0"/>
              <a:t>Procedure:</a:t>
            </a:r>
            <a:endParaRPr dirty="0"/>
          </a:p>
          <a:p>
            <a:pPr marL="0" lvl="0" indent="0" algn="l" rtl="0">
              <a:lnSpc>
                <a:spcPct val="100000"/>
              </a:lnSpc>
              <a:spcBef>
                <a:spcPts val="0"/>
              </a:spcBef>
              <a:spcAft>
                <a:spcPts val="0"/>
              </a:spcAft>
              <a:buSzPts val="1400"/>
              <a:buNone/>
            </a:pPr>
            <a:r>
              <a:rPr lang="en-GB" b="0" dirty="0"/>
              <a:t>1. Go through the meaning of</a:t>
            </a:r>
            <a:r>
              <a:rPr lang="en-GB" sz="1200" b="1" i="0" u="none" strike="noStrike" dirty="0">
                <a:solidFill>
                  <a:srgbClr val="002060"/>
                </a:solidFill>
                <a:latin typeface="Century Gothic"/>
                <a:ea typeface="Century Gothic"/>
                <a:cs typeface="Century Gothic"/>
                <a:sym typeface="Century Gothic"/>
              </a:rPr>
              <a:t> </a:t>
            </a:r>
            <a:r>
              <a:rPr lang="en-GB" sz="1200" b="1" i="0" u="none" strike="noStrike" dirty="0" err="1">
                <a:solidFill>
                  <a:srgbClr val="002060"/>
                </a:solidFill>
                <a:latin typeface="Century Gothic"/>
                <a:ea typeface="Century Gothic"/>
                <a:cs typeface="Century Gothic"/>
                <a:sym typeface="Century Gothic"/>
              </a:rPr>
              <a:t>ausente</a:t>
            </a:r>
            <a:r>
              <a:rPr lang="en-GB" sz="1200" b="1" i="0" u="none" strike="noStrike" dirty="0">
                <a:solidFill>
                  <a:srgbClr val="002060"/>
                </a:solidFill>
                <a:latin typeface="Century Gothic"/>
                <a:ea typeface="Century Gothic"/>
                <a:cs typeface="Century Gothic"/>
                <a:sym typeface="Century Gothic"/>
              </a:rPr>
              <a:t> </a:t>
            </a:r>
            <a:r>
              <a:rPr lang="en-GB" sz="1200" b="0" i="0" u="none" strike="noStrike" dirty="0">
                <a:solidFill>
                  <a:srgbClr val="002060"/>
                </a:solidFill>
                <a:latin typeface="Century Gothic"/>
                <a:ea typeface="Century Gothic"/>
                <a:cs typeface="Century Gothic"/>
                <a:sym typeface="Century Gothic"/>
              </a:rPr>
              <a:t>[&gt;5000] </a:t>
            </a:r>
            <a:r>
              <a:rPr lang="en-GB" sz="1200" b="1" i="0" u="none" strike="noStrike" dirty="0" err="1">
                <a:solidFill>
                  <a:srgbClr val="002060"/>
                </a:solidFill>
                <a:latin typeface="Century Gothic"/>
                <a:ea typeface="Century Gothic"/>
                <a:cs typeface="Century Gothic"/>
                <a:sym typeface="Century Gothic"/>
              </a:rPr>
              <a:t>presente</a:t>
            </a:r>
            <a:r>
              <a:rPr lang="en-GB" sz="1200" b="1" i="0" u="none" strike="noStrike" dirty="0">
                <a:solidFill>
                  <a:srgbClr val="002060"/>
                </a:solidFill>
                <a:latin typeface="Century Gothic"/>
                <a:ea typeface="Century Gothic"/>
                <a:cs typeface="Century Gothic"/>
                <a:sym typeface="Century Gothic"/>
              </a:rPr>
              <a:t> </a:t>
            </a:r>
            <a:r>
              <a:rPr lang="en-GB" sz="1200" b="0" i="0" u="none" strike="noStrike" dirty="0">
                <a:solidFill>
                  <a:srgbClr val="002060"/>
                </a:solidFill>
                <a:latin typeface="Century Gothic"/>
                <a:ea typeface="Century Gothic"/>
                <a:cs typeface="Century Gothic"/>
                <a:sym typeface="Century Gothic"/>
              </a:rPr>
              <a:t>[1114] </a:t>
            </a:r>
            <a:r>
              <a:rPr lang="en-GB" sz="1200" b="1" i="0" u="none" strike="noStrike" dirty="0" err="1">
                <a:solidFill>
                  <a:srgbClr val="002060"/>
                </a:solidFill>
                <a:latin typeface="Century Gothic"/>
                <a:ea typeface="Century Gothic"/>
                <a:cs typeface="Century Gothic"/>
                <a:sym typeface="Century Gothic"/>
              </a:rPr>
              <a:t>aquí</a:t>
            </a:r>
            <a:r>
              <a:rPr lang="en-GB" sz="1200" b="0" i="0" u="none" strike="noStrike" dirty="0">
                <a:solidFill>
                  <a:srgbClr val="002060"/>
                </a:solidFill>
                <a:latin typeface="Century Gothic"/>
                <a:ea typeface="Century Gothic"/>
                <a:cs typeface="Century Gothic"/>
                <a:sym typeface="Century Gothic"/>
              </a:rPr>
              <a:t> [130] </a:t>
            </a:r>
            <a:r>
              <a:rPr lang="en-GB" sz="1200" b="1" i="0" u="none" strike="noStrike" dirty="0" err="1">
                <a:solidFill>
                  <a:srgbClr val="002060"/>
                </a:solidFill>
                <a:latin typeface="Century Gothic"/>
                <a:ea typeface="Century Gothic"/>
                <a:cs typeface="Century Gothic"/>
                <a:sym typeface="Century Gothic"/>
              </a:rPr>
              <a:t>allí</a:t>
            </a:r>
            <a:r>
              <a:rPr lang="en-GB" sz="1200" b="0" i="0" u="none" strike="noStrike" dirty="0">
                <a:solidFill>
                  <a:srgbClr val="002060"/>
                </a:solidFill>
                <a:latin typeface="Century Gothic"/>
                <a:ea typeface="Century Gothic"/>
                <a:cs typeface="Century Gothic"/>
                <a:sym typeface="Century Gothic"/>
              </a:rPr>
              <a:t> [197] again.</a:t>
            </a:r>
            <a:endParaRPr dirty="0"/>
          </a:p>
          <a:p>
            <a:pPr marL="0" lvl="0" indent="0" algn="l" rtl="0">
              <a:lnSpc>
                <a:spcPct val="100000"/>
              </a:lnSpc>
              <a:spcBef>
                <a:spcPts val="0"/>
              </a:spcBef>
              <a:spcAft>
                <a:spcPts val="0"/>
              </a:spcAft>
              <a:buSzPts val="1400"/>
              <a:buNone/>
            </a:pPr>
            <a:r>
              <a:rPr lang="en-GB" b="0" dirty="0"/>
              <a:t>2. Tell them that they will hear the sentences </a:t>
            </a:r>
            <a:r>
              <a:rPr lang="en-GB" b="0" u="sng" dirty="0"/>
              <a:t>one more time</a:t>
            </a:r>
            <a:endParaRPr b="0" u="sng" dirty="0"/>
          </a:p>
          <a:p>
            <a:pPr marL="0" lvl="0" indent="0" algn="l" rtl="0">
              <a:lnSpc>
                <a:spcPct val="100000"/>
              </a:lnSpc>
              <a:spcBef>
                <a:spcPts val="0"/>
              </a:spcBef>
              <a:spcAft>
                <a:spcPts val="0"/>
              </a:spcAft>
              <a:buSzPts val="1400"/>
              <a:buNone/>
            </a:pPr>
            <a:r>
              <a:rPr lang="en-GB" b="0" dirty="0"/>
              <a:t>3. Ask pupils to write the words they can hear. (Note: some learners will benefit from being able to circle the words on the sheet).</a:t>
            </a:r>
            <a:br>
              <a:rPr lang="en-GB" b="0" dirty="0"/>
            </a:br>
            <a:r>
              <a:rPr lang="en-GB" b="0" dirty="0"/>
              <a:t>4. Elicit the English meanings from pupils in whole class feedback, paying attention to whether the verb is I am or s/he is.</a:t>
            </a:r>
            <a:endParaRPr b="1"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GB" b="1" dirty="0"/>
              <a:t>Script:</a:t>
            </a:r>
            <a:endParaRPr dirty="0"/>
          </a:p>
          <a:p>
            <a:pPr marL="0" lvl="0" indent="0" algn="l" rtl="0">
              <a:lnSpc>
                <a:spcPct val="100000"/>
              </a:lnSpc>
              <a:spcBef>
                <a:spcPts val="0"/>
              </a:spcBef>
              <a:spcAft>
                <a:spcPts val="0"/>
              </a:spcAft>
              <a:buSzPts val="1400"/>
              <a:buNone/>
            </a:pPr>
            <a:r>
              <a:rPr lang="en-GB" dirty="0"/>
              <a:t>Coral? 		¡Hola! </a:t>
            </a:r>
            <a:r>
              <a:rPr lang="en-GB" dirty="0" err="1"/>
              <a:t>Estoy</a:t>
            </a:r>
            <a:r>
              <a:rPr lang="en-GB" dirty="0"/>
              <a:t> </a:t>
            </a:r>
            <a:r>
              <a:rPr lang="en-GB" dirty="0" err="1"/>
              <a:t>aquí</a:t>
            </a:r>
            <a:endParaRPr dirty="0"/>
          </a:p>
          <a:p>
            <a:pPr marL="0" lvl="0" indent="0" algn="l" rtl="0">
              <a:lnSpc>
                <a:spcPct val="100000"/>
              </a:lnSpc>
              <a:spcBef>
                <a:spcPts val="0"/>
              </a:spcBef>
              <a:spcAft>
                <a:spcPts val="0"/>
              </a:spcAft>
              <a:buSzPts val="1400"/>
              <a:buNone/>
            </a:pPr>
            <a:r>
              <a:rPr lang="en-GB" dirty="0"/>
              <a:t>Lara?		</a:t>
            </a:r>
            <a:r>
              <a:rPr lang="en-GB" dirty="0" err="1"/>
              <a:t>Está</a:t>
            </a:r>
            <a:r>
              <a:rPr lang="en-GB" dirty="0"/>
              <a:t> </a:t>
            </a:r>
            <a:r>
              <a:rPr lang="en-GB" dirty="0" err="1"/>
              <a:t>ausente</a:t>
            </a:r>
            <a:endParaRPr dirty="0"/>
          </a:p>
          <a:p>
            <a:pPr marL="0" lvl="0" indent="0" algn="l" rtl="0">
              <a:lnSpc>
                <a:spcPct val="100000"/>
              </a:lnSpc>
              <a:spcBef>
                <a:spcPts val="0"/>
              </a:spcBef>
              <a:spcAft>
                <a:spcPts val="0"/>
              </a:spcAft>
              <a:buSzPts val="1400"/>
              <a:buNone/>
            </a:pPr>
            <a:r>
              <a:rPr lang="en-GB" dirty="0"/>
              <a:t>Lorna?		</a:t>
            </a:r>
            <a:r>
              <a:rPr lang="en-GB" dirty="0" err="1"/>
              <a:t>Estoy</a:t>
            </a:r>
            <a:r>
              <a:rPr lang="en-GB" dirty="0"/>
              <a:t> </a:t>
            </a:r>
            <a:r>
              <a:rPr lang="en-GB" dirty="0" err="1"/>
              <a:t>presente</a:t>
            </a:r>
            <a:endParaRPr dirty="0"/>
          </a:p>
          <a:p>
            <a:pPr marL="0" lvl="0" indent="0" algn="l" rtl="0">
              <a:lnSpc>
                <a:spcPct val="100000"/>
              </a:lnSpc>
              <a:spcBef>
                <a:spcPts val="0"/>
              </a:spcBef>
              <a:spcAft>
                <a:spcPts val="0"/>
              </a:spcAft>
              <a:buSzPts val="1400"/>
              <a:buNone/>
            </a:pPr>
            <a:r>
              <a:rPr lang="en-GB" dirty="0"/>
              <a:t>Tamara?		</a:t>
            </a:r>
            <a:r>
              <a:rPr lang="en-GB" dirty="0" err="1"/>
              <a:t>Estoy</a:t>
            </a:r>
            <a:r>
              <a:rPr lang="en-GB" dirty="0"/>
              <a:t> </a:t>
            </a:r>
            <a:r>
              <a:rPr lang="en-GB" dirty="0" err="1"/>
              <a:t>aquí</a:t>
            </a:r>
            <a:endParaRPr dirty="0"/>
          </a:p>
          <a:p>
            <a:pPr marL="0" lvl="0" indent="0" algn="l" rtl="0">
              <a:lnSpc>
                <a:spcPct val="100000"/>
              </a:lnSpc>
              <a:spcBef>
                <a:spcPts val="0"/>
              </a:spcBef>
              <a:spcAft>
                <a:spcPts val="0"/>
              </a:spcAft>
              <a:buSzPts val="1400"/>
              <a:buNone/>
            </a:pPr>
            <a:r>
              <a:rPr lang="en-GB" dirty="0"/>
              <a:t>Carlos?		</a:t>
            </a:r>
            <a:r>
              <a:rPr lang="en-GB" dirty="0" err="1"/>
              <a:t>Está</a:t>
            </a:r>
            <a:r>
              <a:rPr lang="en-GB" dirty="0"/>
              <a:t> </a:t>
            </a:r>
            <a:r>
              <a:rPr lang="en-GB" dirty="0" err="1"/>
              <a:t>allí</a:t>
            </a:r>
            <a:endParaRPr dirty="0"/>
          </a:p>
          <a:p>
            <a:pPr marL="0" lvl="0" indent="0" algn="l" rtl="0">
              <a:lnSpc>
                <a:spcPct val="100000"/>
              </a:lnSpc>
              <a:spcBef>
                <a:spcPts val="0"/>
              </a:spcBef>
              <a:spcAft>
                <a:spcPts val="0"/>
              </a:spcAft>
              <a:buSzPts val="1400"/>
              <a:buNone/>
            </a:pPr>
            <a:r>
              <a:rPr lang="en-GB" dirty="0"/>
              <a:t>Paloma?		</a:t>
            </a:r>
            <a:r>
              <a:rPr lang="en-GB" dirty="0" err="1"/>
              <a:t>Estoy</a:t>
            </a:r>
            <a:r>
              <a:rPr lang="en-GB" dirty="0"/>
              <a:t> </a:t>
            </a:r>
            <a:r>
              <a:rPr lang="en-GB" dirty="0" err="1"/>
              <a:t>aquí</a:t>
            </a:r>
            <a:endParaRPr dirty="0"/>
          </a:p>
          <a:p>
            <a:pPr marL="0" lvl="0" indent="0" algn="l" rtl="0">
              <a:lnSpc>
                <a:spcPct val="100000"/>
              </a:lnSpc>
              <a:spcBef>
                <a:spcPts val="0"/>
              </a:spcBef>
              <a:spcAft>
                <a:spcPts val="0"/>
              </a:spcAft>
              <a:buSzPts val="1400"/>
              <a:buNone/>
            </a:pPr>
            <a:r>
              <a:rPr lang="en-GB" dirty="0"/>
              <a:t>Gaspar?		</a:t>
            </a:r>
            <a:r>
              <a:rPr lang="en-GB" dirty="0" err="1"/>
              <a:t>Está</a:t>
            </a:r>
            <a:r>
              <a:rPr lang="en-GB" dirty="0"/>
              <a:t> </a:t>
            </a:r>
            <a:r>
              <a:rPr lang="en-GB" dirty="0" err="1"/>
              <a:t>allí</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282" name="Google Shape;28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endParaRPr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consolidate pupils’ ability to understand the meanings of </a:t>
            </a:r>
            <a:r>
              <a:rPr lang="en-GB" sz="1200" b="1" i="0" u="none" strike="noStrike" dirty="0" err="1">
                <a:solidFill>
                  <a:srgbClr val="002060"/>
                </a:solidFill>
                <a:latin typeface="Century Gothic"/>
                <a:ea typeface="Century Gothic"/>
                <a:cs typeface="Century Gothic"/>
                <a:sym typeface="Century Gothic"/>
              </a:rPr>
              <a:t>estoy</a:t>
            </a:r>
            <a:r>
              <a:rPr lang="en-GB" sz="1200" b="0" i="0" u="none" strike="noStrike" dirty="0">
                <a:solidFill>
                  <a:srgbClr val="002060"/>
                </a:solidFill>
                <a:latin typeface="Century Gothic"/>
                <a:ea typeface="Century Gothic"/>
                <a:cs typeface="Century Gothic"/>
                <a:sym typeface="Century Gothic"/>
              </a:rPr>
              <a:t>, </a:t>
            </a:r>
            <a:r>
              <a:rPr lang="en-GB" sz="1200" b="1" i="0" u="none" strike="noStrike" dirty="0" err="1">
                <a:solidFill>
                  <a:srgbClr val="002060"/>
                </a:solidFill>
                <a:latin typeface="Century Gothic"/>
                <a:ea typeface="Century Gothic"/>
                <a:cs typeface="Century Gothic"/>
                <a:sym typeface="Century Gothic"/>
              </a:rPr>
              <a:t>está</a:t>
            </a:r>
            <a:r>
              <a:rPr lang="en-GB" sz="1200" b="1" i="0" u="none" strike="noStrike" dirty="0">
                <a:solidFill>
                  <a:srgbClr val="002060"/>
                </a:solidFill>
                <a:latin typeface="Century Gothic"/>
                <a:ea typeface="Century Gothic"/>
                <a:cs typeface="Century Gothic"/>
                <a:sym typeface="Century Gothic"/>
              </a:rPr>
              <a:t>, </a:t>
            </a:r>
            <a:r>
              <a:rPr lang="en-GB" sz="1200" b="1" i="0" u="none" strike="noStrike" dirty="0" err="1">
                <a:solidFill>
                  <a:srgbClr val="002060"/>
                </a:solidFill>
                <a:latin typeface="Century Gothic"/>
                <a:ea typeface="Century Gothic"/>
                <a:cs typeface="Century Gothic"/>
                <a:sym typeface="Century Gothic"/>
              </a:rPr>
              <a:t>ausente</a:t>
            </a:r>
            <a:r>
              <a:rPr lang="en-GB" sz="1200" b="1" i="0" u="none" strike="noStrike" dirty="0">
                <a:solidFill>
                  <a:srgbClr val="002060"/>
                </a:solidFill>
                <a:latin typeface="Century Gothic"/>
                <a:ea typeface="Century Gothic"/>
                <a:cs typeface="Century Gothic"/>
                <a:sym typeface="Century Gothic"/>
              </a:rPr>
              <a:t>, </a:t>
            </a:r>
            <a:r>
              <a:rPr lang="en-GB" sz="1200" b="1" i="0" u="none" strike="noStrike" dirty="0" err="1">
                <a:solidFill>
                  <a:srgbClr val="002060"/>
                </a:solidFill>
                <a:latin typeface="Century Gothic"/>
                <a:ea typeface="Century Gothic"/>
                <a:cs typeface="Century Gothic"/>
                <a:sym typeface="Century Gothic"/>
              </a:rPr>
              <a:t>presente</a:t>
            </a:r>
            <a:r>
              <a:rPr lang="en-GB" sz="1200" b="1" i="0" u="none" strike="noStrike" dirty="0">
                <a:solidFill>
                  <a:srgbClr val="002060"/>
                </a:solidFill>
                <a:latin typeface="Century Gothic"/>
                <a:ea typeface="Century Gothic"/>
                <a:cs typeface="Century Gothic"/>
                <a:sym typeface="Century Gothic"/>
              </a:rPr>
              <a:t>, </a:t>
            </a:r>
            <a:r>
              <a:rPr lang="en-GB" sz="1200" b="1" i="0" u="none" strike="noStrike" dirty="0" err="1">
                <a:solidFill>
                  <a:srgbClr val="002060"/>
                </a:solidFill>
                <a:latin typeface="Century Gothic"/>
                <a:ea typeface="Century Gothic"/>
                <a:cs typeface="Century Gothic"/>
                <a:sym typeface="Century Gothic"/>
              </a:rPr>
              <a:t>aquí</a:t>
            </a:r>
            <a:r>
              <a:rPr lang="en-GB" sz="1200" b="0" i="0" u="none" strike="noStrike" dirty="0">
                <a:solidFill>
                  <a:srgbClr val="002060"/>
                </a:solidFill>
                <a:latin typeface="Century Gothic"/>
                <a:ea typeface="Century Gothic"/>
                <a:cs typeface="Century Gothic"/>
                <a:sym typeface="Century Gothic"/>
              </a:rPr>
              <a:t>, </a:t>
            </a:r>
            <a:r>
              <a:rPr lang="en-GB" sz="1200" b="1" i="0" u="none" strike="noStrike" dirty="0" err="1">
                <a:solidFill>
                  <a:srgbClr val="002060"/>
                </a:solidFill>
                <a:latin typeface="Century Gothic"/>
                <a:ea typeface="Century Gothic"/>
                <a:cs typeface="Century Gothic"/>
                <a:sym typeface="Century Gothic"/>
              </a:rPr>
              <a:t>allí</a:t>
            </a:r>
            <a:r>
              <a:rPr lang="en-GB" sz="1200" b="0" i="0" u="none" strike="noStrike" dirty="0">
                <a:solidFill>
                  <a:srgbClr val="002060"/>
                </a:solidFill>
                <a:latin typeface="Century Gothic"/>
                <a:ea typeface="Century Gothic"/>
                <a:cs typeface="Century Gothic"/>
                <a:sym typeface="Century Gothic"/>
              </a:rPr>
              <a:t>, in writing.</a:t>
            </a:r>
            <a:br>
              <a:rPr lang="en-GB" sz="1200" b="0" i="0" u="none" strike="noStrike" dirty="0">
                <a:solidFill>
                  <a:srgbClr val="002060"/>
                </a:solidFill>
                <a:latin typeface="Century Gothic"/>
                <a:ea typeface="Century Gothic"/>
                <a:cs typeface="Century Gothic"/>
                <a:sym typeface="Century Gothic"/>
              </a:rPr>
            </a:br>
            <a:endParaRPr b="1" dirty="0"/>
          </a:p>
          <a:p>
            <a:pPr marL="0" lvl="0" indent="0" algn="l" rtl="0">
              <a:lnSpc>
                <a:spcPct val="100000"/>
              </a:lnSpc>
              <a:spcBef>
                <a:spcPts val="0"/>
              </a:spcBef>
              <a:spcAft>
                <a:spcPts val="0"/>
              </a:spcAft>
              <a:buSzPts val="1400"/>
              <a:buNone/>
            </a:pPr>
            <a:r>
              <a:rPr lang="en-GB" b="1" dirty="0"/>
              <a:t>Procedure:</a:t>
            </a:r>
            <a:endParaRPr dirty="0"/>
          </a:p>
          <a:p>
            <a:pPr marL="0" lvl="0" indent="0" algn="l" rtl="0">
              <a:lnSpc>
                <a:spcPct val="100000"/>
              </a:lnSpc>
              <a:spcBef>
                <a:spcPts val="0"/>
              </a:spcBef>
              <a:spcAft>
                <a:spcPts val="0"/>
              </a:spcAft>
              <a:buSzPts val="1400"/>
              <a:buNone/>
            </a:pPr>
            <a:r>
              <a:rPr lang="en-GB" b="0" dirty="0"/>
              <a:t>1. Read 1 (I’m here) and ask pupils to whom this statement refers.</a:t>
            </a:r>
            <a:endParaRPr sz="1200" b="0" i="0" u="none" strike="noStrike" dirty="0">
              <a:solidFill>
                <a:srgbClr val="002060"/>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GB" b="0" dirty="0"/>
              <a:t>2. Read the example and elicit translation in English. Coral – </a:t>
            </a:r>
            <a:r>
              <a:rPr lang="en-GB" b="0" dirty="0" err="1"/>
              <a:t>Está</a:t>
            </a:r>
            <a:r>
              <a:rPr lang="en-GB" b="0" dirty="0"/>
              <a:t> </a:t>
            </a:r>
            <a:r>
              <a:rPr lang="en-GB" b="0" dirty="0" err="1"/>
              <a:t>ausente</a:t>
            </a:r>
            <a:r>
              <a:rPr lang="en-GB" b="0" dirty="0"/>
              <a:t>. Does that translate as “I’m present”? </a:t>
            </a:r>
            <a:endParaRPr dirty="0"/>
          </a:p>
          <a:p>
            <a:pPr marL="0" lvl="0" indent="0" algn="l" rtl="0">
              <a:lnSpc>
                <a:spcPct val="100000"/>
              </a:lnSpc>
              <a:spcBef>
                <a:spcPts val="0"/>
              </a:spcBef>
              <a:spcAft>
                <a:spcPts val="0"/>
              </a:spcAft>
              <a:buSzPts val="1400"/>
              <a:buNone/>
            </a:pPr>
            <a:r>
              <a:rPr lang="en-GB" b="0" dirty="0"/>
              <a:t>3. Repeat process with 2 &amp; 3 to guide pupils to work out that Lorna is the answer for 1) I’m present.</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GB" b="1" dirty="0"/>
              <a:t>N.B </a:t>
            </a:r>
            <a:r>
              <a:rPr lang="en-GB" b="0" dirty="0"/>
              <a:t>Depending on the class you can do this as a whole class activity, in pairs or individually. </a:t>
            </a:r>
            <a:endParaRPr b="0"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298" name="Google Shape;29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dirty="0"/>
              <a:t>Note: </a:t>
            </a:r>
            <a:r>
              <a:rPr lang="en-GB" dirty="0"/>
              <a:t>if you have additional lesson time beyond 30 minutes, there are three further practice activities to use.</a:t>
            </a:r>
            <a:endParaRPr dirty="0"/>
          </a:p>
        </p:txBody>
      </p:sp>
      <p:sp>
        <p:nvSpPr>
          <p:cNvPr id="435" name="Google Shape;43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 (for 5 slides)</a:t>
            </a:r>
            <a:endParaRPr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practise oral production of the new language, connecting form and meaning, using </a:t>
            </a:r>
            <a:r>
              <a:rPr lang="en-GB" sz="1200" b="1" i="0" u="none" strike="noStrike" dirty="0" err="1">
                <a:solidFill>
                  <a:srgbClr val="002060"/>
                </a:solidFill>
                <a:latin typeface="Century Gothic"/>
                <a:ea typeface="Century Gothic"/>
                <a:cs typeface="Century Gothic"/>
                <a:sym typeface="Century Gothic"/>
              </a:rPr>
              <a:t>estoy</a:t>
            </a:r>
            <a:r>
              <a:rPr lang="en-GB" sz="1200" b="0" i="0" u="none" strike="noStrike" dirty="0">
                <a:solidFill>
                  <a:srgbClr val="002060"/>
                </a:solidFill>
                <a:latin typeface="Century Gothic"/>
                <a:ea typeface="Century Gothic"/>
                <a:cs typeface="Century Gothic"/>
                <a:sym typeface="Century Gothic"/>
              </a:rPr>
              <a:t>, </a:t>
            </a:r>
            <a:r>
              <a:rPr lang="en-GB" sz="1200" b="1" i="0" u="none" strike="noStrike" dirty="0" err="1">
                <a:solidFill>
                  <a:srgbClr val="002060"/>
                </a:solidFill>
                <a:latin typeface="Century Gothic"/>
                <a:ea typeface="Century Gothic"/>
                <a:cs typeface="Century Gothic"/>
                <a:sym typeface="Century Gothic"/>
              </a:rPr>
              <a:t>está</a:t>
            </a:r>
            <a:r>
              <a:rPr lang="en-GB" sz="1200" b="1" i="0" u="none" strike="noStrike" dirty="0">
                <a:solidFill>
                  <a:srgbClr val="002060"/>
                </a:solidFill>
                <a:latin typeface="Century Gothic"/>
                <a:ea typeface="Century Gothic"/>
                <a:cs typeface="Century Gothic"/>
                <a:sym typeface="Century Gothic"/>
              </a:rPr>
              <a:t>, </a:t>
            </a:r>
            <a:r>
              <a:rPr lang="en-GB" sz="1200" b="1" i="0" u="none" strike="noStrike" dirty="0" err="1">
                <a:solidFill>
                  <a:srgbClr val="002060"/>
                </a:solidFill>
                <a:latin typeface="Century Gothic"/>
                <a:ea typeface="Century Gothic"/>
                <a:cs typeface="Century Gothic"/>
                <a:sym typeface="Century Gothic"/>
              </a:rPr>
              <a:t>ausente</a:t>
            </a:r>
            <a:r>
              <a:rPr lang="en-GB" sz="1200" b="1" i="0" u="none" strike="noStrike" dirty="0">
                <a:solidFill>
                  <a:srgbClr val="002060"/>
                </a:solidFill>
                <a:latin typeface="Century Gothic"/>
                <a:ea typeface="Century Gothic"/>
                <a:cs typeface="Century Gothic"/>
                <a:sym typeface="Century Gothic"/>
              </a:rPr>
              <a:t>, </a:t>
            </a:r>
            <a:r>
              <a:rPr lang="en-GB" sz="1200" b="1" i="0" u="none" strike="noStrike" dirty="0" err="1">
                <a:solidFill>
                  <a:srgbClr val="002060"/>
                </a:solidFill>
                <a:latin typeface="Century Gothic"/>
                <a:ea typeface="Century Gothic"/>
                <a:cs typeface="Century Gothic"/>
                <a:sym typeface="Century Gothic"/>
              </a:rPr>
              <a:t>presente</a:t>
            </a:r>
            <a:r>
              <a:rPr lang="en-GB" sz="1200" b="1" i="0" u="none" strike="noStrike" dirty="0">
                <a:solidFill>
                  <a:srgbClr val="002060"/>
                </a:solidFill>
                <a:latin typeface="Century Gothic"/>
                <a:ea typeface="Century Gothic"/>
                <a:cs typeface="Century Gothic"/>
                <a:sym typeface="Century Gothic"/>
              </a:rPr>
              <a:t>, </a:t>
            </a:r>
            <a:r>
              <a:rPr lang="en-GB" sz="1200" b="1" i="0" u="none" strike="noStrike" dirty="0" err="1">
                <a:solidFill>
                  <a:srgbClr val="002060"/>
                </a:solidFill>
                <a:latin typeface="Century Gothic"/>
                <a:ea typeface="Century Gothic"/>
                <a:cs typeface="Century Gothic"/>
                <a:sym typeface="Century Gothic"/>
              </a:rPr>
              <a:t>aquí</a:t>
            </a:r>
            <a:r>
              <a:rPr lang="en-GB" sz="1200" b="0" i="0" u="none" strike="noStrike" dirty="0">
                <a:solidFill>
                  <a:srgbClr val="002060"/>
                </a:solidFill>
                <a:latin typeface="Century Gothic"/>
                <a:ea typeface="Century Gothic"/>
                <a:cs typeface="Century Gothic"/>
                <a:sym typeface="Century Gothic"/>
              </a:rPr>
              <a:t>, </a:t>
            </a:r>
            <a:r>
              <a:rPr lang="en-GB" sz="1200" b="1" i="0" u="none" strike="noStrike" dirty="0" err="1">
                <a:solidFill>
                  <a:srgbClr val="002060"/>
                </a:solidFill>
                <a:latin typeface="Century Gothic"/>
                <a:ea typeface="Century Gothic"/>
                <a:cs typeface="Century Gothic"/>
                <a:sym typeface="Century Gothic"/>
              </a:rPr>
              <a:t>allí</a:t>
            </a:r>
            <a:r>
              <a:rPr lang="en-GB" sz="1200" b="0" i="0" u="none" strike="noStrike" dirty="0">
                <a:solidFill>
                  <a:srgbClr val="002060"/>
                </a:solidFill>
                <a:latin typeface="Century Gothic"/>
                <a:ea typeface="Century Gothic"/>
                <a:cs typeface="Century Gothic"/>
                <a:sym typeface="Century Gothic"/>
              </a:rPr>
              <a:t>.</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GB" b="1" dirty="0"/>
              <a:t>Procedure:</a:t>
            </a:r>
            <a:endParaRPr dirty="0"/>
          </a:p>
          <a:p>
            <a:pPr marL="0" lvl="0" indent="0" algn="l" rtl="0">
              <a:lnSpc>
                <a:spcPct val="100000"/>
              </a:lnSpc>
              <a:spcBef>
                <a:spcPts val="0"/>
              </a:spcBef>
              <a:spcAft>
                <a:spcPts val="0"/>
              </a:spcAft>
              <a:buSzPts val="1400"/>
              <a:buNone/>
            </a:pPr>
            <a:r>
              <a:rPr lang="en-GB" b="0" dirty="0"/>
              <a:t>1. Read the English sentence and direct pupils to use the frame to translate the sentence. </a:t>
            </a:r>
            <a:endParaRPr sz="1200" b="0" i="0" u="none" strike="noStrike" dirty="0">
              <a:solidFill>
                <a:srgbClr val="002060"/>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GB" b="0" dirty="0"/>
              <a:t>2. Break down the translation into individual words – hello is “Hola” but I’m – is it “</a:t>
            </a:r>
            <a:r>
              <a:rPr lang="en-GB" b="0" dirty="0" err="1"/>
              <a:t>estoy</a:t>
            </a:r>
            <a:r>
              <a:rPr lang="en-GB" b="0" dirty="0"/>
              <a:t>” or “</a:t>
            </a:r>
            <a:r>
              <a:rPr lang="en-GB" b="0" dirty="0" err="1"/>
              <a:t>estoy</a:t>
            </a:r>
            <a:r>
              <a:rPr lang="en-GB" b="0" dirty="0"/>
              <a:t>”. Do the same with “here”</a:t>
            </a:r>
            <a:endParaRPr dirty="0"/>
          </a:p>
          <a:p>
            <a:pPr marL="0" lvl="0" indent="0" algn="l" rtl="0">
              <a:lnSpc>
                <a:spcPct val="100000"/>
              </a:lnSpc>
              <a:spcBef>
                <a:spcPts val="0"/>
              </a:spcBef>
              <a:spcAft>
                <a:spcPts val="0"/>
              </a:spcAft>
              <a:buSzPts val="1400"/>
              <a:buNone/>
            </a:pPr>
            <a:r>
              <a:rPr lang="en-GB" b="0" dirty="0"/>
              <a:t>4. Tell them we’re going to go through a couple of similar examples and that they need to say the sentence out loud before the time is up.</a:t>
            </a:r>
            <a:endParaRPr dirty="0"/>
          </a:p>
          <a:p>
            <a:pPr marL="0" lvl="0" indent="0" algn="l" rtl="0">
              <a:lnSpc>
                <a:spcPct val="100000"/>
              </a:lnSpc>
              <a:spcBef>
                <a:spcPts val="0"/>
              </a:spcBef>
              <a:spcAft>
                <a:spcPts val="0"/>
              </a:spcAft>
              <a:buSzPts val="1400"/>
              <a:buNone/>
            </a:pPr>
            <a:r>
              <a:rPr lang="en-GB" b="0" dirty="0"/>
              <a:t>5. Draw their attention to the help provided at the bottom should they need it. </a:t>
            </a:r>
            <a:endParaRPr b="0"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GB" b="1" dirty="0"/>
              <a:t>N.B </a:t>
            </a:r>
            <a:r>
              <a:rPr lang="en-GB" b="0" dirty="0"/>
              <a:t>This activity works very well as a pair work activity. Allocate 10-15 seconds for pupils to say the sentence out loud in their pairs a couple of times, then ask for volunteers. </a:t>
            </a:r>
            <a:endParaRPr b="0" dirty="0"/>
          </a:p>
          <a:p>
            <a:pPr marL="0" lvl="0" indent="0" algn="l" rtl="0">
              <a:lnSpc>
                <a:spcPct val="100000"/>
              </a:lnSpc>
              <a:spcBef>
                <a:spcPts val="0"/>
              </a:spcBef>
              <a:spcAft>
                <a:spcPts val="0"/>
              </a:spcAft>
              <a:buSzPts val="1400"/>
              <a:buNone/>
            </a:pPr>
            <a:endParaRPr dirty="0"/>
          </a:p>
        </p:txBody>
      </p:sp>
      <p:sp>
        <p:nvSpPr>
          <p:cNvPr id="319" name="Google Shape;31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 probably need to give just a very </a:t>
            </a:r>
            <a:r>
              <a:rPr lang="en-GB" dirty="0" err="1"/>
              <a:t>very</a:t>
            </a:r>
            <a:r>
              <a:rPr lang="en-GB" dirty="0"/>
              <a:t> brief context to the Centre for Excellence (NCELP)</a:t>
            </a:r>
            <a:br>
              <a:rPr lang="en-GB" dirty="0"/>
            </a:br>
            <a:br>
              <a:rPr lang="en-GB" dirty="0"/>
            </a:br>
            <a:r>
              <a:rPr lang="en-GB" dirty="0"/>
              <a:t>In 2016, the Teaching Schools Council published the MFL Pedagogy Review.</a:t>
            </a:r>
            <a:br>
              <a:rPr lang="en-GB" dirty="0"/>
            </a:br>
            <a:r>
              <a:rPr lang="en-GB" dirty="0"/>
              <a:t>It presents evidence about current teaching practice of foreign languages at secondary school level, primarily KS3, and make recommendations for effective pedagogy.</a:t>
            </a:r>
            <a:br>
              <a:rPr lang="en-GB" dirty="0"/>
            </a:br>
            <a:r>
              <a:rPr lang="en-GB" dirty="0"/>
              <a:t>The National Centre is funded by the Department for Education to work with researchers, teacher educators and specialist teacher practitioners to support the recommendations for teaching in the review, for teaching of vocabulary, grammar the phonics, or the sound-spelling correspondences of the new language.</a:t>
            </a:r>
            <a:br>
              <a:rPr lang="en-GB" dirty="0"/>
            </a:br>
            <a:r>
              <a:rPr lang="en-GB" dirty="0"/>
              <a:t>And the long term aim of the centre, as you can see from the mission statement here from our website, is to improve language curriculum design and pedagogy, leading to a higher uptake and greater success at GCSE.</a:t>
            </a:r>
          </a:p>
          <a:p>
            <a:endParaRPr lang="en-GB" dirty="0"/>
          </a:p>
          <a:p>
            <a:r>
              <a:rPr lang="en-GB" dirty="0"/>
              <a:t>We are currently working with a group of 45 partner secondary schools.  From January 2022 we will be running a national CPD programme for teachers with a course of five sessions.</a:t>
            </a:r>
            <a:br>
              <a:rPr lang="en-GB" dirty="0"/>
            </a:br>
            <a:r>
              <a:rPr lang="en-GB" dirty="0"/>
              <a:t>We have already been running dissemination and to date, more than 6000 teachers have attended NCELP CPD sessions.</a:t>
            </a:r>
            <a:br>
              <a:rPr lang="en-GB" dirty="0"/>
            </a:br>
            <a:br>
              <a:rPr lang="en-GB" dirty="0"/>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309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3" name="Google Shape;38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3 minutes</a:t>
            </a:r>
            <a:endParaRPr dirty="0"/>
          </a:p>
          <a:p>
            <a:pPr marL="0" marR="0" lvl="0" indent="0" algn="l" rtl="0">
              <a:lnSpc>
                <a:spcPct val="100000"/>
              </a:lnSpc>
              <a:spcBef>
                <a:spcPts val="0"/>
              </a:spcBef>
              <a:spcAft>
                <a:spcPts val="0"/>
              </a:spcAft>
              <a:buClr>
                <a:schemeClr val="dk1"/>
              </a:buClr>
              <a:buSzPts val="1200"/>
              <a:buFont typeface="Calibri"/>
              <a:buNone/>
            </a:pPr>
            <a:endParaRPr b="1" dirty="0"/>
          </a:p>
          <a:p>
            <a:pPr marL="0" lvl="0" indent="0" algn="l" rtl="0">
              <a:lnSpc>
                <a:spcPct val="100000"/>
              </a:lnSpc>
              <a:spcBef>
                <a:spcPts val="0"/>
              </a:spcBef>
              <a:spcAft>
                <a:spcPts val="0"/>
              </a:spcAft>
              <a:buSzPts val="1400"/>
              <a:buNone/>
            </a:pPr>
            <a:r>
              <a:rPr lang="en-GB" b="1" dirty="0"/>
              <a:t>Aim: </a:t>
            </a:r>
            <a:r>
              <a:rPr lang="en-GB" b="0" dirty="0"/>
              <a:t>to practise using </a:t>
            </a:r>
            <a:r>
              <a:rPr lang="en-GB" sz="1200" b="1" i="0" u="none" strike="noStrike" dirty="0" err="1">
                <a:solidFill>
                  <a:srgbClr val="002060"/>
                </a:solidFill>
                <a:latin typeface="Century Gothic"/>
                <a:ea typeface="Century Gothic"/>
                <a:cs typeface="Century Gothic"/>
                <a:sym typeface="Century Gothic"/>
              </a:rPr>
              <a:t>estoy</a:t>
            </a:r>
            <a:r>
              <a:rPr lang="en-GB" sz="1200" b="0" i="0" u="none" strike="noStrike" dirty="0">
                <a:solidFill>
                  <a:srgbClr val="002060"/>
                </a:solidFill>
                <a:latin typeface="Century Gothic"/>
                <a:ea typeface="Century Gothic"/>
                <a:cs typeface="Century Gothic"/>
                <a:sym typeface="Century Gothic"/>
              </a:rPr>
              <a:t>, </a:t>
            </a:r>
            <a:r>
              <a:rPr lang="en-GB" sz="1200" b="1" i="0" u="none" strike="noStrike" dirty="0" err="1">
                <a:solidFill>
                  <a:srgbClr val="002060"/>
                </a:solidFill>
                <a:latin typeface="Century Gothic"/>
                <a:ea typeface="Century Gothic"/>
                <a:cs typeface="Century Gothic"/>
                <a:sym typeface="Century Gothic"/>
              </a:rPr>
              <a:t>está</a:t>
            </a:r>
            <a:r>
              <a:rPr lang="en-GB" sz="1200" b="1" i="0" u="none" strike="noStrike" dirty="0">
                <a:solidFill>
                  <a:srgbClr val="002060"/>
                </a:solidFill>
                <a:latin typeface="Century Gothic"/>
                <a:ea typeface="Century Gothic"/>
                <a:cs typeface="Century Gothic"/>
                <a:sym typeface="Century Gothic"/>
              </a:rPr>
              <a:t>, </a:t>
            </a:r>
            <a:r>
              <a:rPr lang="en-GB" sz="1200" b="1" i="0" u="none" strike="noStrike" dirty="0" err="1">
                <a:solidFill>
                  <a:srgbClr val="002060"/>
                </a:solidFill>
                <a:latin typeface="Century Gothic"/>
                <a:ea typeface="Century Gothic"/>
                <a:cs typeface="Century Gothic"/>
                <a:sym typeface="Century Gothic"/>
              </a:rPr>
              <a:t>ausente</a:t>
            </a:r>
            <a:r>
              <a:rPr lang="en-GB" sz="1200" b="1" i="0" u="none" strike="noStrike" dirty="0">
                <a:solidFill>
                  <a:srgbClr val="002060"/>
                </a:solidFill>
                <a:latin typeface="Century Gothic"/>
                <a:ea typeface="Century Gothic"/>
                <a:cs typeface="Century Gothic"/>
                <a:sym typeface="Century Gothic"/>
              </a:rPr>
              <a:t>, </a:t>
            </a:r>
            <a:r>
              <a:rPr lang="en-GB" sz="1200" b="1" i="0" u="none" strike="noStrike" dirty="0" err="1">
                <a:solidFill>
                  <a:srgbClr val="002060"/>
                </a:solidFill>
                <a:latin typeface="Century Gothic"/>
                <a:ea typeface="Century Gothic"/>
                <a:cs typeface="Century Gothic"/>
                <a:sym typeface="Century Gothic"/>
              </a:rPr>
              <a:t>presente</a:t>
            </a:r>
            <a:r>
              <a:rPr lang="en-GB" sz="1200" b="1" i="0" u="none" strike="noStrike" dirty="0">
                <a:solidFill>
                  <a:srgbClr val="002060"/>
                </a:solidFill>
                <a:latin typeface="Century Gothic"/>
                <a:ea typeface="Century Gothic"/>
                <a:cs typeface="Century Gothic"/>
                <a:sym typeface="Century Gothic"/>
              </a:rPr>
              <a:t>, </a:t>
            </a:r>
            <a:r>
              <a:rPr lang="en-GB" sz="1200" b="1" i="0" u="none" strike="noStrike" dirty="0" err="1">
                <a:solidFill>
                  <a:srgbClr val="002060"/>
                </a:solidFill>
                <a:latin typeface="Century Gothic"/>
                <a:ea typeface="Century Gothic"/>
                <a:cs typeface="Century Gothic"/>
                <a:sym typeface="Century Gothic"/>
              </a:rPr>
              <a:t>aquí</a:t>
            </a:r>
            <a:r>
              <a:rPr lang="en-GB" sz="1200" b="0" i="0" u="none" strike="noStrike" dirty="0">
                <a:solidFill>
                  <a:srgbClr val="002060"/>
                </a:solidFill>
                <a:latin typeface="Century Gothic"/>
                <a:ea typeface="Century Gothic"/>
                <a:cs typeface="Century Gothic"/>
                <a:sym typeface="Century Gothic"/>
              </a:rPr>
              <a:t>, </a:t>
            </a:r>
            <a:r>
              <a:rPr lang="en-GB" sz="1200" b="1" i="0" u="none" strike="noStrike" dirty="0" err="1">
                <a:solidFill>
                  <a:srgbClr val="002060"/>
                </a:solidFill>
                <a:latin typeface="Century Gothic"/>
                <a:ea typeface="Century Gothic"/>
                <a:cs typeface="Century Gothic"/>
                <a:sym typeface="Century Gothic"/>
              </a:rPr>
              <a:t>allí</a:t>
            </a:r>
            <a:r>
              <a:rPr lang="en-GB" sz="1200" b="0" i="0" u="none" strike="noStrike" dirty="0">
                <a:solidFill>
                  <a:srgbClr val="002060"/>
                </a:solidFill>
                <a:latin typeface="Century Gothic"/>
                <a:ea typeface="Century Gothic"/>
                <a:cs typeface="Century Gothic"/>
                <a:sym typeface="Century Gothic"/>
              </a:rPr>
              <a:t>, when answering the register.</a:t>
            </a:r>
            <a:endParaRPr sz="1200" b="0" i="0" u="none" strike="noStrike" dirty="0">
              <a:solidFill>
                <a:srgbClr val="002060"/>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GB" b="1" dirty="0"/>
              <a:t>Procedure:</a:t>
            </a:r>
            <a:endParaRPr dirty="0"/>
          </a:p>
          <a:p>
            <a:pPr marL="228600" lvl="0" indent="-228600" algn="l" rtl="0">
              <a:lnSpc>
                <a:spcPct val="100000"/>
              </a:lnSpc>
              <a:spcBef>
                <a:spcPts val="0"/>
              </a:spcBef>
              <a:spcAft>
                <a:spcPts val="0"/>
              </a:spcAft>
              <a:buClr>
                <a:schemeClr val="dk1"/>
              </a:buClr>
              <a:buSzPts val="1200"/>
              <a:buFont typeface="Calibri"/>
              <a:buAutoNum type="arabicPeriod"/>
            </a:pPr>
            <a:r>
              <a:rPr lang="en-GB" b="0" dirty="0"/>
              <a:t>Tell pupils they have 1 minute to practise in pairs (using “</a:t>
            </a:r>
            <a:r>
              <a:rPr lang="en-GB" b="0" dirty="0" err="1"/>
              <a:t>estoy</a:t>
            </a:r>
            <a:r>
              <a:rPr lang="en-GB" b="0" dirty="0"/>
              <a:t>” + “</a:t>
            </a:r>
            <a:r>
              <a:rPr lang="en-GB" b="0" dirty="0" err="1"/>
              <a:t>está</a:t>
            </a:r>
            <a:r>
              <a:rPr lang="en-GB" b="0" dirty="0"/>
              <a:t>” to answer the register &amp; tell who is / isn’t in class).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399" name="Google Shape;39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3 minutes</a:t>
            </a:r>
            <a:endParaRPr dirty="0"/>
          </a:p>
          <a:p>
            <a:pPr marL="0" marR="0" lvl="0" indent="0" algn="l" rtl="0">
              <a:lnSpc>
                <a:spcPct val="100000"/>
              </a:lnSpc>
              <a:spcBef>
                <a:spcPts val="0"/>
              </a:spcBef>
              <a:spcAft>
                <a:spcPts val="0"/>
              </a:spcAft>
              <a:buClr>
                <a:schemeClr val="dk1"/>
              </a:buClr>
              <a:buSzPts val="1200"/>
              <a:buFont typeface="Calibri"/>
              <a:buNone/>
            </a:pPr>
            <a:endParaRPr b="1" dirty="0"/>
          </a:p>
          <a:p>
            <a:pPr marL="0" lvl="0" indent="0" algn="l" rtl="0">
              <a:lnSpc>
                <a:spcPct val="100000"/>
              </a:lnSpc>
              <a:spcBef>
                <a:spcPts val="0"/>
              </a:spcBef>
              <a:spcAft>
                <a:spcPts val="0"/>
              </a:spcAft>
              <a:buSzPts val="1400"/>
              <a:buNone/>
            </a:pPr>
            <a:r>
              <a:rPr lang="en-GB" b="1" dirty="0"/>
              <a:t>Aim: </a:t>
            </a:r>
            <a:r>
              <a:rPr lang="en-GB" b="0" dirty="0"/>
              <a:t>to practise using </a:t>
            </a:r>
            <a:r>
              <a:rPr lang="en-GB" sz="1200" b="1" i="0" u="none" strike="noStrike" dirty="0" err="1">
                <a:solidFill>
                  <a:srgbClr val="002060"/>
                </a:solidFill>
                <a:latin typeface="Century Gothic"/>
                <a:ea typeface="Century Gothic"/>
                <a:cs typeface="Century Gothic"/>
                <a:sym typeface="Century Gothic"/>
              </a:rPr>
              <a:t>estoy</a:t>
            </a:r>
            <a:r>
              <a:rPr lang="en-GB" sz="1200" b="0" i="0" u="none" strike="noStrike" dirty="0">
                <a:solidFill>
                  <a:srgbClr val="002060"/>
                </a:solidFill>
                <a:latin typeface="Century Gothic"/>
                <a:ea typeface="Century Gothic"/>
                <a:cs typeface="Century Gothic"/>
                <a:sym typeface="Century Gothic"/>
              </a:rPr>
              <a:t>, </a:t>
            </a:r>
            <a:r>
              <a:rPr lang="en-GB" sz="1200" b="1" i="0" u="none" strike="noStrike" dirty="0" err="1">
                <a:solidFill>
                  <a:srgbClr val="002060"/>
                </a:solidFill>
                <a:latin typeface="Century Gothic"/>
                <a:ea typeface="Century Gothic"/>
                <a:cs typeface="Century Gothic"/>
                <a:sym typeface="Century Gothic"/>
              </a:rPr>
              <a:t>está</a:t>
            </a:r>
            <a:r>
              <a:rPr lang="en-GB" sz="1200" b="1" i="0" u="none" strike="noStrike" dirty="0">
                <a:solidFill>
                  <a:srgbClr val="002060"/>
                </a:solidFill>
                <a:latin typeface="Century Gothic"/>
                <a:ea typeface="Century Gothic"/>
                <a:cs typeface="Century Gothic"/>
                <a:sym typeface="Century Gothic"/>
              </a:rPr>
              <a:t>, </a:t>
            </a:r>
            <a:r>
              <a:rPr lang="en-GB" sz="1200" b="1" i="0" u="none" strike="noStrike" dirty="0" err="1">
                <a:solidFill>
                  <a:srgbClr val="002060"/>
                </a:solidFill>
                <a:latin typeface="Century Gothic"/>
                <a:ea typeface="Century Gothic"/>
                <a:cs typeface="Century Gothic"/>
                <a:sym typeface="Century Gothic"/>
              </a:rPr>
              <a:t>ausente</a:t>
            </a:r>
            <a:r>
              <a:rPr lang="en-GB" sz="1200" b="1" i="0" u="none" strike="noStrike" dirty="0">
                <a:solidFill>
                  <a:srgbClr val="002060"/>
                </a:solidFill>
                <a:latin typeface="Century Gothic"/>
                <a:ea typeface="Century Gothic"/>
                <a:cs typeface="Century Gothic"/>
                <a:sym typeface="Century Gothic"/>
              </a:rPr>
              <a:t>, </a:t>
            </a:r>
            <a:r>
              <a:rPr lang="en-GB" sz="1200" b="1" i="0" u="none" strike="noStrike" dirty="0" err="1">
                <a:solidFill>
                  <a:srgbClr val="002060"/>
                </a:solidFill>
                <a:latin typeface="Century Gothic"/>
                <a:ea typeface="Century Gothic"/>
                <a:cs typeface="Century Gothic"/>
                <a:sym typeface="Century Gothic"/>
              </a:rPr>
              <a:t>presente</a:t>
            </a:r>
            <a:r>
              <a:rPr lang="en-GB" sz="1200" b="1" i="0" u="none" strike="noStrike" dirty="0">
                <a:solidFill>
                  <a:srgbClr val="002060"/>
                </a:solidFill>
                <a:latin typeface="Century Gothic"/>
                <a:ea typeface="Century Gothic"/>
                <a:cs typeface="Century Gothic"/>
                <a:sym typeface="Century Gothic"/>
              </a:rPr>
              <a:t>, </a:t>
            </a:r>
            <a:r>
              <a:rPr lang="en-GB" sz="1200" b="1" i="0" u="none" strike="noStrike" dirty="0" err="1">
                <a:solidFill>
                  <a:srgbClr val="002060"/>
                </a:solidFill>
                <a:latin typeface="Century Gothic"/>
                <a:ea typeface="Century Gothic"/>
                <a:cs typeface="Century Gothic"/>
                <a:sym typeface="Century Gothic"/>
              </a:rPr>
              <a:t>aquí</a:t>
            </a:r>
            <a:r>
              <a:rPr lang="en-GB" sz="1200" b="0" i="0" u="none" strike="noStrike" dirty="0">
                <a:solidFill>
                  <a:srgbClr val="002060"/>
                </a:solidFill>
                <a:latin typeface="Century Gothic"/>
                <a:ea typeface="Century Gothic"/>
                <a:cs typeface="Century Gothic"/>
                <a:sym typeface="Century Gothic"/>
              </a:rPr>
              <a:t>, </a:t>
            </a:r>
            <a:r>
              <a:rPr lang="en-GB" sz="1200" b="1" i="0" u="none" strike="noStrike" dirty="0" err="1">
                <a:solidFill>
                  <a:srgbClr val="002060"/>
                </a:solidFill>
                <a:latin typeface="Century Gothic"/>
                <a:ea typeface="Century Gothic"/>
                <a:cs typeface="Century Gothic"/>
                <a:sym typeface="Century Gothic"/>
              </a:rPr>
              <a:t>allí</a:t>
            </a:r>
            <a:r>
              <a:rPr lang="en-GB" sz="1200" b="0" i="0" u="none" strike="noStrike" dirty="0">
                <a:solidFill>
                  <a:srgbClr val="002060"/>
                </a:solidFill>
                <a:latin typeface="Century Gothic"/>
                <a:ea typeface="Century Gothic"/>
                <a:cs typeface="Century Gothic"/>
                <a:sym typeface="Century Gothic"/>
              </a:rPr>
              <a:t>, when answering the register.</a:t>
            </a:r>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GB" b="1" dirty="0"/>
              <a:t>Procedure:</a:t>
            </a:r>
            <a:endParaRPr dirty="0"/>
          </a:p>
          <a:p>
            <a:pPr marL="228600" lvl="0" indent="-228600" algn="l" rtl="0">
              <a:lnSpc>
                <a:spcPct val="100000"/>
              </a:lnSpc>
              <a:spcBef>
                <a:spcPts val="0"/>
              </a:spcBef>
              <a:spcAft>
                <a:spcPts val="0"/>
              </a:spcAft>
              <a:buClr>
                <a:schemeClr val="dk1"/>
              </a:buClr>
              <a:buSzPts val="1200"/>
              <a:buFont typeface="Calibri"/>
              <a:buAutoNum type="arabicPeriod"/>
            </a:pPr>
            <a:r>
              <a:rPr lang="en-GB" b="0" dirty="0"/>
              <a:t>Tell pupils they have 1 minute to practise in pairs (using “</a:t>
            </a:r>
            <a:r>
              <a:rPr lang="en-GB" b="0" dirty="0" err="1"/>
              <a:t>estoy</a:t>
            </a:r>
            <a:r>
              <a:rPr lang="en-GB" b="0" dirty="0"/>
              <a:t>” + “</a:t>
            </a:r>
            <a:r>
              <a:rPr lang="en-GB" b="0" dirty="0" err="1"/>
              <a:t>está</a:t>
            </a:r>
            <a:r>
              <a:rPr lang="en-GB" b="0" dirty="0"/>
              <a:t>” to answer the register &amp; tell who is / isn’t in class).</a:t>
            </a:r>
            <a:endParaRPr dirty="0"/>
          </a:p>
          <a:p>
            <a:pPr marL="0" lvl="0" indent="0" algn="l" rtl="0">
              <a:lnSpc>
                <a:spcPct val="100000"/>
              </a:lnSpc>
              <a:spcBef>
                <a:spcPts val="0"/>
              </a:spcBef>
              <a:spcAft>
                <a:spcPts val="0"/>
              </a:spcAft>
              <a:buClr>
                <a:schemeClr val="dk1"/>
              </a:buClr>
              <a:buSzPts val="1200"/>
              <a:buFont typeface="Calibri"/>
              <a:buNone/>
            </a:pPr>
            <a:endParaRPr b="1"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417" name="Google Shape;41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dirty="0"/>
              <a:t>Artwork by Steve Clarke. Pronoun pictures from NCELP (www.ncelp.org). All additional pictures selected from </a:t>
            </a:r>
            <a:r>
              <a:rPr lang="en-GB" dirty="0" err="1"/>
              <a:t>Pixabay</a:t>
            </a:r>
            <a:r>
              <a:rPr lang="en-GB" dirty="0"/>
              <a:t> and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dirty="0"/>
          </a:p>
          <a:p>
            <a:pPr marL="0" lvl="0" indent="0" algn="l" rtl="0">
              <a:spcBef>
                <a:spcPts val="0"/>
              </a:spcBef>
              <a:spcAft>
                <a:spcPts val="0"/>
              </a:spcAft>
              <a:buSzPts val="1400"/>
              <a:buNone/>
            </a:pPr>
            <a:r>
              <a:rPr lang="en-GB" dirty="0">
                <a:solidFill>
                  <a:srgbClr val="002060"/>
                </a:solidFill>
                <a:latin typeface="Century Gothic"/>
                <a:ea typeface="Century Gothic"/>
                <a:cs typeface="Century Gothic"/>
                <a:sym typeface="Century Gothic"/>
              </a:rPr>
              <a:t>Frequency of new vocabulary and phonics:</a:t>
            </a:r>
          </a:p>
          <a:p>
            <a:pPr marL="0" lvl="0" indent="0" algn="l" rtl="0">
              <a:spcBef>
                <a:spcPts val="0"/>
              </a:spcBef>
              <a:spcAft>
                <a:spcPts val="0"/>
              </a:spcAft>
              <a:buSzPts val="1400"/>
              <a:buNone/>
            </a:pPr>
            <a:r>
              <a:rPr lang="en-GB" b="1" dirty="0">
                <a:solidFill>
                  <a:srgbClr val="002060"/>
                </a:solidFill>
                <a:latin typeface="Century Gothic"/>
                <a:ea typeface="Century Gothic"/>
                <a:cs typeface="Century Gothic"/>
                <a:sym typeface="Century Gothic"/>
              </a:rPr>
              <a:t>Phonics:  </a:t>
            </a:r>
            <a:r>
              <a:rPr lang="en-GB" dirty="0">
                <a:solidFill>
                  <a:srgbClr val="002060"/>
                </a:solidFill>
                <a:latin typeface="Century Gothic"/>
                <a:ea typeface="Century Gothic"/>
                <a:cs typeface="Century Gothic"/>
                <a:sym typeface="Century Gothic"/>
              </a:rPr>
              <a:t>[a] [o] source: </a:t>
            </a:r>
            <a:r>
              <a:rPr lang="en-GB" b="1" dirty="0">
                <a:solidFill>
                  <a:srgbClr val="002060"/>
                </a:solidFill>
                <a:latin typeface="Century Gothic"/>
                <a:ea typeface="Century Gothic"/>
                <a:cs typeface="Century Gothic"/>
                <a:sym typeface="Century Gothic"/>
              </a:rPr>
              <a:t>casa </a:t>
            </a:r>
            <a:r>
              <a:rPr lang="en-GB" dirty="0">
                <a:solidFill>
                  <a:srgbClr val="002060"/>
                </a:solidFill>
                <a:latin typeface="Century Gothic"/>
                <a:ea typeface="Century Gothic"/>
                <a:cs typeface="Century Gothic"/>
                <a:sym typeface="Century Gothic"/>
              </a:rPr>
              <a:t>[106] </a:t>
            </a:r>
            <a:r>
              <a:rPr lang="en-GB" b="1" dirty="0">
                <a:solidFill>
                  <a:srgbClr val="002060"/>
                </a:solidFill>
                <a:latin typeface="Century Gothic"/>
                <a:ea typeface="Century Gothic"/>
                <a:cs typeface="Century Gothic"/>
                <a:sym typeface="Century Gothic"/>
              </a:rPr>
              <a:t>dos</a:t>
            </a:r>
            <a:r>
              <a:rPr lang="en-GB" dirty="0">
                <a:solidFill>
                  <a:srgbClr val="002060"/>
                </a:solidFill>
                <a:latin typeface="Century Gothic"/>
                <a:ea typeface="Century Gothic"/>
                <a:cs typeface="Century Gothic"/>
                <a:sym typeface="Century Gothic"/>
              </a:rPr>
              <a:t> [64]</a:t>
            </a:r>
            <a:endParaRPr dirty="0"/>
          </a:p>
          <a:p>
            <a:pPr marL="0" lvl="0" indent="0" algn="l" rtl="0">
              <a:spcBef>
                <a:spcPts val="0"/>
              </a:spcBef>
              <a:spcAft>
                <a:spcPts val="0"/>
              </a:spcAft>
              <a:buSzPts val="1400"/>
              <a:buNone/>
            </a:pPr>
            <a:r>
              <a:rPr lang="en-GB" b="1" dirty="0">
                <a:solidFill>
                  <a:srgbClr val="002060"/>
                </a:solidFill>
                <a:latin typeface="Century Gothic"/>
                <a:ea typeface="Century Gothic"/>
                <a:cs typeface="Century Gothic"/>
                <a:sym typeface="Century Gothic"/>
              </a:rPr>
              <a:t>Vocabulary: </a:t>
            </a:r>
            <a:r>
              <a:rPr lang="en-GB" b="1" dirty="0" err="1">
                <a:solidFill>
                  <a:srgbClr val="002060"/>
                </a:solidFill>
                <a:latin typeface="Century Gothic"/>
                <a:ea typeface="Century Gothic"/>
                <a:cs typeface="Century Gothic"/>
                <a:sym typeface="Century Gothic"/>
              </a:rPr>
              <a:t>estar</a:t>
            </a:r>
            <a:r>
              <a:rPr lang="en-GB" b="1" dirty="0">
                <a:solidFill>
                  <a:srgbClr val="002060"/>
                </a:solidFill>
                <a:latin typeface="Century Gothic"/>
                <a:ea typeface="Century Gothic"/>
                <a:cs typeface="Century Gothic"/>
                <a:sym typeface="Century Gothic"/>
              </a:rPr>
              <a:t> </a:t>
            </a:r>
            <a:r>
              <a:rPr lang="en-GB" dirty="0">
                <a:solidFill>
                  <a:srgbClr val="002060"/>
                </a:solidFill>
                <a:latin typeface="Century Gothic"/>
                <a:ea typeface="Century Gothic"/>
                <a:cs typeface="Century Gothic"/>
                <a:sym typeface="Century Gothic"/>
              </a:rPr>
              <a:t>[21] </a:t>
            </a:r>
            <a:r>
              <a:rPr lang="en-GB" b="1" dirty="0" err="1">
                <a:solidFill>
                  <a:srgbClr val="002060"/>
                </a:solidFill>
                <a:latin typeface="Century Gothic"/>
                <a:ea typeface="Century Gothic"/>
                <a:cs typeface="Century Gothic"/>
                <a:sym typeface="Century Gothic"/>
              </a:rPr>
              <a:t>estoy</a:t>
            </a:r>
            <a:r>
              <a:rPr lang="en-GB" dirty="0">
                <a:solidFill>
                  <a:srgbClr val="002060"/>
                </a:solidFill>
                <a:latin typeface="Century Gothic"/>
                <a:ea typeface="Century Gothic"/>
                <a:cs typeface="Century Gothic"/>
                <a:sym typeface="Century Gothic"/>
              </a:rPr>
              <a:t> [21] </a:t>
            </a:r>
            <a:r>
              <a:rPr lang="en-GB" b="1" dirty="0" err="1">
                <a:solidFill>
                  <a:srgbClr val="002060"/>
                </a:solidFill>
                <a:latin typeface="Century Gothic"/>
                <a:ea typeface="Century Gothic"/>
                <a:cs typeface="Century Gothic"/>
                <a:sym typeface="Century Gothic"/>
              </a:rPr>
              <a:t>está</a:t>
            </a:r>
            <a:r>
              <a:rPr lang="en-GB" b="1" dirty="0">
                <a:solidFill>
                  <a:srgbClr val="002060"/>
                </a:solidFill>
                <a:latin typeface="Century Gothic"/>
                <a:ea typeface="Century Gothic"/>
                <a:cs typeface="Century Gothic"/>
                <a:sym typeface="Century Gothic"/>
              </a:rPr>
              <a:t> </a:t>
            </a:r>
            <a:r>
              <a:rPr lang="en-GB" dirty="0">
                <a:solidFill>
                  <a:srgbClr val="002060"/>
                </a:solidFill>
                <a:latin typeface="Century Gothic"/>
                <a:ea typeface="Century Gothic"/>
                <a:cs typeface="Century Gothic"/>
                <a:sym typeface="Century Gothic"/>
              </a:rPr>
              <a:t>[21]</a:t>
            </a:r>
            <a:r>
              <a:rPr lang="en-GB" b="1" dirty="0">
                <a:solidFill>
                  <a:srgbClr val="002060"/>
                </a:solidFill>
                <a:latin typeface="Century Gothic"/>
                <a:ea typeface="Century Gothic"/>
                <a:cs typeface="Century Gothic"/>
                <a:sym typeface="Century Gothic"/>
              </a:rPr>
              <a:t> </a:t>
            </a:r>
            <a:r>
              <a:rPr lang="en-GB" b="1" dirty="0" err="1">
                <a:solidFill>
                  <a:srgbClr val="002060"/>
                </a:solidFill>
                <a:latin typeface="Century Gothic"/>
                <a:ea typeface="Century Gothic"/>
                <a:cs typeface="Century Gothic"/>
                <a:sym typeface="Century Gothic"/>
              </a:rPr>
              <a:t>presente</a:t>
            </a:r>
            <a:r>
              <a:rPr lang="en-GB" b="1" dirty="0">
                <a:solidFill>
                  <a:srgbClr val="002060"/>
                </a:solidFill>
                <a:latin typeface="Century Gothic"/>
                <a:ea typeface="Century Gothic"/>
                <a:cs typeface="Century Gothic"/>
                <a:sym typeface="Century Gothic"/>
              </a:rPr>
              <a:t> </a:t>
            </a:r>
            <a:r>
              <a:rPr lang="en-GB" dirty="0">
                <a:solidFill>
                  <a:srgbClr val="002060"/>
                </a:solidFill>
                <a:latin typeface="Century Gothic"/>
                <a:ea typeface="Century Gothic"/>
                <a:cs typeface="Century Gothic"/>
                <a:sym typeface="Century Gothic"/>
              </a:rPr>
              <a:t>[1114] </a:t>
            </a:r>
            <a:r>
              <a:rPr lang="en-GB" b="1" dirty="0" err="1">
                <a:solidFill>
                  <a:srgbClr val="002060"/>
                </a:solidFill>
                <a:latin typeface="Century Gothic"/>
                <a:ea typeface="Century Gothic"/>
                <a:cs typeface="Century Gothic"/>
                <a:sym typeface="Century Gothic"/>
              </a:rPr>
              <a:t>ausente</a:t>
            </a:r>
            <a:r>
              <a:rPr lang="en-GB" dirty="0">
                <a:solidFill>
                  <a:srgbClr val="002060"/>
                </a:solidFill>
                <a:latin typeface="Century Gothic"/>
                <a:ea typeface="Century Gothic"/>
                <a:cs typeface="Century Gothic"/>
                <a:sym typeface="Century Gothic"/>
              </a:rPr>
              <a:t> [&gt;5000] </a:t>
            </a:r>
            <a:r>
              <a:rPr lang="en-GB" b="1" dirty="0" err="1">
                <a:solidFill>
                  <a:srgbClr val="002060"/>
                </a:solidFill>
                <a:latin typeface="Century Gothic"/>
                <a:ea typeface="Century Gothic"/>
                <a:cs typeface="Century Gothic"/>
                <a:sym typeface="Century Gothic"/>
              </a:rPr>
              <a:t>aquí</a:t>
            </a:r>
            <a:r>
              <a:rPr lang="en-GB" dirty="0">
                <a:solidFill>
                  <a:srgbClr val="002060"/>
                </a:solidFill>
                <a:latin typeface="Century Gothic"/>
                <a:ea typeface="Century Gothic"/>
                <a:cs typeface="Century Gothic"/>
                <a:sym typeface="Century Gothic"/>
              </a:rPr>
              <a:t> [130] </a:t>
            </a:r>
            <a:r>
              <a:rPr lang="en-GB" b="1" dirty="0" err="1">
                <a:solidFill>
                  <a:srgbClr val="002060"/>
                </a:solidFill>
                <a:latin typeface="Century Gothic"/>
                <a:ea typeface="Century Gothic"/>
                <a:cs typeface="Century Gothic"/>
                <a:sym typeface="Century Gothic"/>
              </a:rPr>
              <a:t>allí</a:t>
            </a:r>
            <a:r>
              <a:rPr lang="en-GB" dirty="0">
                <a:solidFill>
                  <a:srgbClr val="002060"/>
                </a:solidFill>
                <a:latin typeface="Century Gothic"/>
                <a:ea typeface="Century Gothic"/>
                <a:cs typeface="Century Gothic"/>
                <a:sym typeface="Century Gothic"/>
              </a:rPr>
              <a:t> [197] </a:t>
            </a:r>
            <a:r>
              <a:rPr lang="en-GB" b="1" dirty="0" err="1">
                <a:solidFill>
                  <a:srgbClr val="002060"/>
                </a:solidFill>
                <a:latin typeface="Century Gothic"/>
                <a:ea typeface="Century Gothic"/>
                <a:cs typeface="Century Gothic"/>
                <a:sym typeface="Century Gothic"/>
              </a:rPr>
              <a:t>hola</a:t>
            </a:r>
            <a:r>
              <a:rPr lang="en-GB" b="1" dirty="0">
                <a:solidFill>
                  <a:srgbClr val="002060"/>
                </a:solidFill>
                <a:latin typeface="Century Gothic"/>
                <a:ea typeface="Century Gothic"/>
                <a:cs typeface="Century Gothic"/>
                <a:sym typeface="Century Gothic"/>
              </a:rPr>
              <a:t> </a:t>
            </a:r>
            <a:r>
              <a:rPr lang="en-GB" dirty="0">
                <a:solidFill>
                  <a:srgbClr val="002060"/>
                </a:solidFill>
                <a:latin typeface="Century Gothic"/>
                <a:ea typeface="Century Gothic"/>
                <a:cs typeface="Century Gothic"/>
                <a:sym typeface="Century Gothic"/>
              </a:rPr>
              <a:t>[1245] </a:t>
            </a:r>
            <a:endParaRPr dirty="0">
              <a:solidFill>
                <a:srgbClr val="002060"/>
              </a:solidFill>
              <a:latin typeface="Century Gothic"/>
              <a:ea typeface="Century Gothic"/>
              <a:cs typeface="Century Gothic"/>
              <a:sym typeface="Century Gothic"/>
            </a:endParaRPr>
          </a:p>
          <a:p>
            <a:pPr marL="0" lvl="0" indent="0" algn="l" rtl="0">
              <a:spcBef>
                <a:spcPts val="0"/>
              </a:spcBef>
              <a:spcAft>
                <a:spcPts val="0"/>
              </a:spcAft>
              <a:buSzPts val="1400"/>
              <a:buNone/>
            </a:pPr>
            <a:r>
              <a:rPr lang="en-GB" b="1" dirty="0">
                <a:solidFill>
                  <a:srgbClr val="002060"/>
                </a:solidFill>
                <a:latin typeface="Century Gothic"/>
                <a:ea typeface="Century Gothic"/>
                <a:cs typeface="Century Gothic"/>
                <a:sym typeface="Century Gothic"/>
              </a:rPr>
              <a:t>to be - I am, s/he is (</a:t>
            </a:r>
            <a:r>
              <a:rPr lang="en-GB" b="1" dirty="0" err="1">
                <a:solidFill>
                  <a:srgbClr val="002060"/>
                </a:solidFill>
                <a:latin typeface="Century Gothic"/>
                <a:ea typeface="Century Gothic"/>
                <a:cs typeface="Century Gothic"/>
                <a:sym typeface="Century Gothic"/>
              </a:rPr>
              <a:t>estar</a:t>
            </a:r>
            <a:r>
              <a:rPr lang="en-GB" b="1" dirty="0">
                <a:solidFill>
                  <a:srgbClr val="002060"/>
                </a:solidFill>
                <a:latin typeface="Century Gothic"/>
                <a:ea typeface="Century Gothic"/>
                <a:cs typeface="Century Gothic"/>
                <a:sym typeface="Century Gothic"/>
              </a:rPr>
              <a:t>) </a:t>
            </a:r>
          </a:p>
          <a:p>
            <a:pPr marL="0" lvl="0" indent="0" algn="l" rtl="0">
              <a:spcBef>
                <a:spcPts val="0"/>
              </a:spcBef>
              <a:spcAft>
                <a:spcPts val="0"/>
              </a:spcAft>
              <a:buSzPts val="1400"/>
              <a:buNone/>
            </a:pPr>
            <a:endParaRPr lang="en-GB" sz="1150" b="1" dirty="0">
              <a:solidFill>
                <a:srgbClr val="002060"/>
              </a:solidFill>
              <a:latin typeface="Century Gothic"/>
              <a:ea typeface="Arial"/>
              <a:cs typeface="Arial"/>
              <a:sym typeface="Century Gothic"/>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dirty="0"/>
              <a:t>Note that this first lesson of the year teaches language that can be continuously recycled as lesson routine every lesson in Y3/4.</a:t>
            </a:r>
            <a:br>
              <a:rPr lang="en-GB" sz="1100" b="0" dirty="0"/>
            </a:br>
            <a:r>
              <a:rPr lang="en-GB" sz="1100" b="0" dirty="0"/>
              <a:t>The idea would be that the class teacher (whether or not s/he teaches the class Spanish) can re-use the language as part of the daily routine with the class.</a:t>
            </a:r>
          </a:p>
          <a:p>
            <a:pPr marL="0" lvl="0" indent="0" algn="l" rtl="0">
              <a:spcBef>
                <a:spcPts val="0"/>
              </a:spcBef>
              <a:spcAft>
                <a:spcPts val="0"/>
              </a:spcAft>
              <a:buSzPts val="1400"/>
              <a:buNone/>
            </a:pPr>
            <a:endParaRPr sz="1150" b="1" dirty="0">
              <a:solidFill>
                <a:srgbClr val="00206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GB" sz="1100" dirty="0"/>
              <a:t>The frequency rankings for words that occur in this PowerPoint which have been</a:t>
            </a:r>
            <a:r>
              <a:rPr lang="en-GB" sz="1100" i="1" dirty="0"/>
              <a:t> previously</a:t>
            </a:r>
            <a:r>
              <a:rPr lang="en-GB" sz="1100" dirty="0"/>
              <a:t> introduced in these resources are given in the SOW and in the resources that first introduced and formally re-visited those words. </a:t>
            </a:r>
          </a:p>
          <a:p>
            <a:pPr marL="0" lvl="0" indent="0" algn="l" rtl="0">
              <a:spcBef>
                <a:spcPts val="0"/>
              </a:spcBef>
              <a:spcAft>
                <a:spcPts val="0"/>
              </a:spcAft>
              <a:buClr>
                <a:schemeClr val="dk1"/>
              </a:buClr>
              <a:buSzPts val="1400"/>
              <a:buFont typeface="Arial"/>
              <a:buNone/>
            </a:pPr>
            <a:r>
              <a:rPr lang="en-GB" dirty="0"/>
              <a:t>For any </a:t>
            </a:r>
            <a:r>
              <a:rPr lang="en-GB" i="1" dirty="0"/>
              <a:t>other </a:t>
            </a:r>
            <a:r>
              <a:rPr lang="en-GB" dirty="0"/>
              <a:t>words that occur incidentally in this PowerPoint, frequency rankings will be provided in the notes field wherever possible.</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GB" dirty="0"/>
              <a:t>Source: Davies, M. &amp; Davies, K. (2018)</a:t>
            </a:r>
            <a:r>
              <a:rPr lang="en-GB" i="1" dirty="0"/>
              <a:t>. A frequency dictionary of Spanish: Core vocabulary for learners </a:t>
            </a:r>
            <a:r>
              <a:rPr lang="en-GB" dirty="0"/>
              <a:t>(2nd ed.). Routledge: London</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endParaRPr b="1" dirty="0">
              <a:solidFill>
                <a:srgbClr val="002060"/>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and written production of the SSC [a] and [o].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on each audio symbol to listen to the three words.</a:t>
            </a:r>
          </a:p>
          <a:p>
            <a:pPr marL="228600" lvl="0" indent="-228600" algn="l" rtl="0">
              <a:spcBef>
                <a:spcPts val="0"/>
              </a:spcBef>
              <a:spcAft>
                <a:spcPts val="0"/>
              </a:spcAft>
              <a:buAutoNum type="arabicPeriod"/>
            </a:pPr>
            <a:r>
              <a:rPr lang="en-GB" dirty="0"/>
              <a:t>Click for the number answer.</a:t>
            </a:r>
          </a:p>
          <a:p>
            <a:pPr marL="228600" lvl="0" indent="-228600" algn="l" rtl="0">
              <a:spcBef>
                <a:spcPts val="0"/>
              </a:spcBef>
              <a:spcAft>
                <a:spcPts val="0"/>
              </a:spcAft>
              <a:buAutoNum type="arabicPeriod"/>
            </a:pPr>
            <a:r>
              <a:rPr lang="en-GB" dirty="0"/>
              <a:t>Click to bring up task B.  Give a time limit for the drawing (e.g., 30 seconds). Click to reveal answer picture.</a:t>
            </a:r>
          </a:p>
          <a:p>
            <a:pPr marL="228600" lvl="0" indent="-228600" algn="l" rtl="0">
              <a:spcBef>
                <a:spcPts val="0"/>
              </a:spcBef>
              <a:spcAft>
                <a:spcPts val="0"/>
              </a:spcAft>
              <a:buAutoNum type="arabicPeriod"/>
            </a:pPr>
            <a:r>
              <a:rPr lang="en-GB" dirty="0"/>
              <a:t>Click to bring up task C.  </a:t>
            </a:r>
          </a:p>
          <a:p>
            <a:pPr marL="228600" lvl="0" indent="-228600" algn="l" rtl="0">
              <a:spcBef>
                <a:spcPts val="0"/>
              </a:spcBef>
              <a:spcAft>
                <a:spcPts val="0"/>
              </a:spcAft>
              <a:buAutoNum type="arabicPeriod"/>
            </a:pPr>
            <a:r>
              <a:rPr lang="en-GB" dirty="0"/>
              <a:t>Click on each audio symbol to listen to the words.</a:t>
            </a:r>
          </a:p>
          <a:p>
            <a:pPr marL="228600" lvl="0" indent="-228600" algn="l" rtl="0">
              <a:spcBef>
                <a:spcPts val="0"/>
              </a:spcBef>
              <a:spcAft>
                <a:spcPts val="0"/>
              </a:spcAft>
              <a:buAutoNum type="arabicPeriod"/>
            </a:pPr>
            <a:r>
              <a:rPr lang="en-GB" dirty="0"/>
              <a:t>Click for number answer.</a:t>
            </a:r>
          </a:p>
          <a:p>
            <a:pPr marL="228600" lvl="0" indent="-228600" algn="l" rtl="0">
              <a:spcBef>
                <a:spcPts val="0"/>
              </a:spcBef>
              <a:spcAft>
                <a:spcPts val="0"/>
              </a:spcAft>
              <a:buAutoNum type="arabicPeriod"/>
            </a:pPr>
            <a:r>
              <a:rPr lang="en-GB" dirty="0"/>
              <a:t>Click to bring up task D.  Give a time limit for the drawing (e.g., 30 seconds). Click to reveal answer picture.</a:t>
            </a:r>
          </a:p>
          <a:p>
            <a:pPr marL="228600" lvl="0" indent="-228600" algn="l" rtl="0">
              <a:spcBef>
                <a:spcPts val="0"/>
              </a:spcBef>
              <a:spcAft>
                <a:spcPts val="0"/>
              </a:spcAft>
              <a:buAutoNum type="arabicPeriod"/>
            </a:pPr>
            <a:endParaRPr lang="en-GB" dirty="0"/>
          </a:p>
          <a:p>
            <a:pPr marL="0" lvl="0" indent="0" algn="l" rtl="0">
              <a:spcBef>
                <a:spcPts val="0"/>
              </a:spcBef>
              <a:spcAft>
                <a:spcPts val="0"/>
              </a:spcAft>
              <a:buNone/>
            </a:pPr>
            <a:r>
              <a:rPr lang="en-GB" b="1" dirty="0"/>
              <a:t>Transcript </a:t>
            </a:r>
            <a:br>
              <a:rPr lang="en-GB" dirty="0"/>
            </a:br>
            <a:r>
              <a:rPr lang="en-GB" dirty="0"/>
              <a:t>Part A:</a:t>
            </a:r>
            <a:br>
              <a:rPr lang="en-GB" dirty="0"/>
            </a:br>
            <a:r>
              <a:rPr lang="en-GB" dirty="0"/>
              <a:t>[1] </a:t>
            </a:r>
            <a:r>
              <a:rPr lang="en-GB" dirty="0" err="1"/>
              <a:t>Gato</a:t>
            </a:r>
            <a:br>
              <a:rPr lang="en-GB" dirty="0"/>
            </a:br>
            <a:r>
              <a:rPr lang="en-GB" dirty="0"/>
              <a:t>[2] </a:t>
            </a:r>
            <a:r>
              <a:rPr lang="en-GB" dirty="0" err="1"/>
              <a:t>Caña</a:t>
            </a:r>
            <a:br>
              <a:rPr lang="en-GB" dirty="0"/>
            </a:br>
            <a:r>
              <a:rPr lang="en-GB" dirty="0"/>
              <a:t>[3] Casa</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Part C:</a:t>
            </a:r>
          </a:p>
          <a:p>
            <a:pPr marL="0" lvl="0" indent="0" algn="l" rtl="0">
              <a:spcBef>
                <a:spcPts val="0"/>
              </a:spcBef>
              <a:spcAft>
                <a:spcPts val="0"/>
              </a:spcAft>
              <a:buNone/>
            </a:pPr>
            <a:r>
              <a:rPr lang="en-GB" dirty="0"/>
              <a:t>[1] </a:t>
            </a:r>
            <a:r>
              <a:rPr lang="en-GB" dirty="0" err="1"/>
              <a:t>diez</a:t>
            </a:r>
            <a:br>
              <a:rPr lang="en-GB" dirty="0"/>
            </a:br>
            <a:r>
              <a:rPr lang="en-GB" dirty="0"/>
              <a:t>[2] dos</a:t>
            </a:r>
            <a:br>
              <a:rPr lang="en-GB" dirty="0"/>
            </a:br>
            <a:r>
              <a:rPr lang="en-GB" dirty="0"/>
              <a:t>[3] duo</a:t>
            </a:r>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 (two slides)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draw attention to pronouns in English and Spanish and a major difference in their use.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to present the information.</a:t>
            </a:r>
          </a:p>
          <a:p>
            <a:pPr marL="228600" lvl="0" indent="-228600" algn="l" rtl="0">
              <a:spcBef>
                <a:spcPts val="0"/>
              </a:spcBef>
              <a:spcAft>
                <a:spcPts val="0"/>
              </a:spcAft>
              <a:buAutoNum type="arabicPeriod"/>
            </a:pPr>
            <a:r>
              <a:rPr lang="en-GB" dirty="0"/>
              <a:t>Ensure students’ understanding of the key terms ‘pronoun’ and ‘verb’.</a:t>
            </a:r>
          </a:p>
          <a:p>
            <a:pPr marL="0" lvl="0" indent="0" algn="l" rtl="0">
              <a:spcBef>
                <a:spcPts val="0"/>
              </a:spcBef>
              <a:spcAft>
                <a:spcPts val="0"/>
              </a:spcAft>
              <a:buNone/>
            </a:pPr>
            <a:endParaRPr dirty="0"/>
          </a:p>
        </p:txBody>
      </p:sp>
      <p:sp>
        <p:nvSpPr>
          <p:cNvPr id="170" name="Google Shape;17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lvl="0" indent="0" algn="l" rtl="0">
              <a:spcBef>
                <a:spcPts val="0"/>
              </a:spcBef>
              <a:spcAft>
                <a:spcPts val="0"/>
              </a:spcAft>
              <a:buNone/>
            </a:pPr>
            <a:r>
              <a:rPr lang="en-GB" dirty="0"/>
              <a:t>3. Students write the word that they would not need (i.e. the pronoun).</a:t>
            </a:r>
          </a:p>
          <a:p>
            <a:pPr marL="0" lvl="0" indent="0" algn="l" rtl="0">
              <a:spcBef>
                <a:spcPts val="0"/>
              </a:spcBef>
              <a:spcAft>
                <a:spcPts val="0"/>
              </a:spcAft>
              <a:buNone/>
            </a:pPr>
            <a:r>
              <a:rPr lang="en-GB" dirty="0"/>
              <a:t>4. Click to share answers.</a:t>
            </a:r>
            <a:br>
              <a:rPr lang="en-GB" dirty="0"/>
            </a:br>
            <a:endParaRPr dirty="0"/>
          </a:p>
        </p:txBody>
      </p:sp>
      <p:sp>
        <p:nvSpPr>
          <p:cNvPr id="186" name="Google Shape;18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Given that NCELP’s work is funded to focus on KS3 and KS4, and not KS2, we have not yet been able to develop this area more fully.</a:t>
            </a:r>
            <a:br>
              <a:rPr lang="en-GB" dirty="0"/>
            </a:br>
            <a:r>
              <a:rPr lang="en-GB" dirty="0"/>
              <a:t>However, nothing stands still and in my school role as Direction of Languages and International Education across a trust with 7 primaries and 4 secondaries, we have had to start work with developing primary curriculum design.</a:t>
            </a:r>
            <a:br>
              <a:rPr lang="en-GB" dirty="0"/>
            </a:br>
            <a:r>
              <a:rPr lang="en-GB" dirty="0"/>
              <a:t>So the content of my talk merges NCELP research- and practice-informed principles with my ongoing primary curriculum design work in our trust.</a:t>
            </a:r>
            <a:br>
              <a:rPr lang="en-GB" dirty="0"/>
            </a:br>
            <a:br>
              <a:rPr lang="en-GB" dirty="0"/>
            </a:br>
            <a:r>
              <a:rPr lang="en-GB" dirty="0"/>
              <a:t>With so many aspects of language learning currently in a process of re-evaluation and re-development, it’s difficult to think about transition.</a:t>
            </a:r>
            <a:br>
              <a:rPr lang="en-GB" dirty="0"/>
            </a:br>
            <a:r>
              <a:rPr lang="en-GB" dirty="0"/>
              <a:t>Let’s start with what we can know, and what we can do about provision.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 do we plan a coherent, achievable curriculum for primary languages? </a:t>
            </a:r>
            <a:br>
              <a:rPr lang="en-GB" dirty="0"/>
            </a:br>
            <a:r>
              <a:rPr lang="en-GB" dirty="0"/>
              <a:t>First we need to set out the key strands of language knowledge that need to be in it.</a:t>
            </a:r>
            <a:br>
              <a:rPr lang="en-GB" dirty="0"/>
            </a:br>
            <a:r>
              <a:rPr lang="en-GB" dirty="0"/>
              <a:t>Then we need to look at the sequencing of that content, i.e., the order that we teach it in.</a:t>
            </a:r>
            <a:br>
              <a:rPr lang="en-GB" dirty="0"/>
            </a:br>
            <a:r>
              <a:rPr lang="en-GB" dirty="0"/>
              <a:t>Then we can look at how we can best teach it, so that it is understood, and then revisited, so that it is remembered over time.</a:t>
            </a:r>
            <a:br>
              <a:rPr lang="en-GB" dirty="0"/>
            </a:br>
            <a:r>
              <a:rPr lang="en-GB" dirty="0"/>
              <a:t>For that we will do well to look at building links with primary English, in particular with regard to the essential grammar knowledge @KS2, and the role that knowledge about language and language analysis might play in this.</a:t>
            </a:r>
            <a:br>
              <a:rPr lang="en-GB" dirty="0"/>
            </a:br>
            <a:r>
              <a:rPr lang="en-GB" dirty="0"/>
              <a:t>Finally, we’ll summarise the content of our session into concrete steps towards ensuring optimum progress.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7855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of the verbs ‘</a:t>
            </a:r>
            <a:r>
              <a:rPr lang="en-GB" b="0" dirty="0" err="1"/>
              <a:t>estoy</a:t>
            </a:r>
            <a:r>
              <a:rPr lang="en-GB" b="0" dirty="0"/>
              <a:t>’ and ‘</a:t>
            </a:r>
            <a:r>
              <a:rPr lang="en-GB" b="0" dirty="0" err="1"/>
              <a:t>está</a:t>
            </a:r>
            <a:r>
              <a:rPr lang="en-GB" b="0" dirty="0"/>
              <a:t>’; to practise written recall of the verbs, connecting them with meaning each time.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to listen. Students write the correct letter/numbers in the table. Click for answers.</a:t>
            </a:r>
          </a:p>
          <a:p>
            <a:pPr marL="228600" lvl="0" indent="-228600" algn="l" rtl="0">
              <a:spcBef>
                <a:spcPts val="0"/>
              </a:spcBef>
              <a:spcAft>
                <a:spcPts val="0"/>
              </a:spcAft>
              <a:buAutoNum type="arabicPeriod"/>
            </a:pPr>
            <a:r>
              <a:rPr lang="en-GB" dirty="0"/>
              <a:t>Students refer to their listening table, and write the corresponding verbs into the gaps in Section B.</a:t>
            </a:r>
          </a:p>
          <a:p>
            <a:pPr marL="228600" lvl="0" indent="-228600" algn="l" rtl="0">
              <a:spcBef>
                <a:spcPts val="0"/>
              </a:spcBef>
              <a:spcAft>
                <a:spcPts val="0"/>
              </a:spcAft>
              <a:buAutoNum type="arabicPeriod"/>
            </a:pPr>
            <a:r>
              <a:rPr lang="en-GB" dirty="0"/>
              <a:t>Click to reveal answers.</a:t>
            </a:r>
          </a:p>
          <a:p>
            <a:pPr marL="0" lvl="0" indent="0" algn="l" rtl="0">
              <a:spcBef>
                <a:spcPts val="0"/>
              </a:spcBef>
              <a:spcAft>
                <a:spcPts val="0"/>
              </a:spcAft>
              <a:buNone/>
            </a:pPr>
            <a:endParaRPr lang="en-GB" sz="1200" dirty="0">
              <a:solidFill>
                <a:srgbClr val="002060"/>
              </a:solidFill>
              <a:latin typeface="Century Gothic"/>
              <a:ea typeface="Century Gothic"/>
              <a:cs typeface="Century Gothic"/>
              <a:sym typeface="Century Gothic"/>
            </a:endParaRPr>
          </a:p>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Transcript:</a:t>
            </a:r>
          </a:p>
          <a:p>
            <a:pPr marL="0" lvl="0" indent="0" algn="l" rtl="0">
              <a:spcBef>
                <a:spcPts val="0"/>
              </a:spcBef>
              <a:spcAft>
                <a:spcPts val="0"/>
              </a:spcAft>
              <a:buNone/>
            </a:pPr>
            <a:r>
              <a:rPr lang="en-GB" sz="1200" dirty="0" err="1">
                <a:solidFill>
                  <a:srgbClr val="002060"/>
                </a:solidFill>
                <a:latin typeface="Century Gothic"/>
                <a:ea typeface="Century Gothic"/>
                <a:cs typeface="Century Gothic"/>
                <a:sym typeface="Century Gothic"/>
              </a:rPr>
              <a:t>Ejemplo</a:t>
            </a:r>
            <a:r>
              <a:rPr lang="en-GB" sz="1200" dirty="0">
                <a:solidFill>
                  <a:srgbClr val="002060"/>
                </a:solidFill>
                <a:latin typeface="Century Gothic"/>
                <a:ea typeface="Century Gothic"/>
                <a:cs typeface="Century Gothic"/>
                <a:sym typeface="Century Gothic"/>
              </a:rPr>
              <a:t>: </a:t>
            </a:r>
            <a:r>
              <a:rPr lang="en-GB" sz="1200" dirty="0" err="1">
                <a:solidFill>
                  <a:srgbClr val="002060"/>
                </a:solidFill>
                <a:latin typeface="Century Gothic"/>
                <a:ea typeface="Century Gothic"/>
                <a:cs typeface="Century Gothic"/>
                <a:sym typeface="Century Gothic"/>
              </a:rPr>
              <a:t>estoy</a:t>
            </a:r>
            <a:r>
              <a:rPr lang="en-GB" sz="1200" dirty="0">
                <a:solidFill>
                  <a:srgbClr val="002060"/>
                </a:solidFill>
                <a:latin typeface="Century Gothic"/>
                <a:ea typeface="Century Gothic"/>
                <a:cs typeface="Century Gothic"/>
                <a:sym typeface="Century Gothic"/>
              </a:rPr>
              <a:t> </a:t>
            </a:r>
            <a:r>
              <a:rPr lang="en-GB" sz="1200" dirty="0" err="1">
                <a:solidFill>
                  <a:srgbClr val="002060"/>
                </a:solidFill>
                <a:latin typeface="Century Gothic"/>
                <a:ea typeface="Century Gothic"/>
                <a:cs typeface="Century Gothic"/>
                <a:sym typeface="Century Gothic"/>
              </a:rPr>
              <a:t>aquí</a:t>
            </a:r>
            <a:r>
              <a:rPr lang="en-GB" sz="1200" dirty="0">
                <a:solidFill>
                  <a:srgbClr val="002060"/>
                </a:solidFill>
                <a:latin typeface="Century Gothic"/>
                <a:ea typeface="Century Gothic"/>
                <a:cs typeface="Century Gothic"/>
                <a:sym typeface="Century Gothic"/>
              </a:rPr>
              <a:t>. </a:t>
            </a:r>
            <a:endParaRPr dirty="0"/>
          </a:p>
          <a:p>
            <a:pPr marL="342900" lvl="0" indent="-266700" algn="l" rtl="0">
              <a:spcBef>
                <a:spcPts val="0"/>
              </a:spcBef>
              <a:spcAft>
                <a:spcPts val="0"/>
              </a:spcAft>
              <a:buClr>
                <a:schemeClr val="dk1"/>
              </a:buClr>
              <a:buSzPts val="1200"/>
              <a:buFont typeface="Calibri"/>
              <a:buNone/>
            </a:pPr>
            <a:endParaRPr sz="1200" dirty="0">
              <a:solidFill>
                <a:srgbClr val="002060"/>
              </a:solidFill>
              <a:latin typeface="Century Gothic"/>
              <a:ea typeface="Century Gothic"/>
              <a:cs typeface="Century Gothic"/>
              <a:sym typeface="Century Gothic"/>
            </a:endParaRPr>
          </a:p>
          <a:p>
            <a:pPr marL="342900" lvl="0" indent="-342900" algn="l" rtl="0">
              <a:spcBef>
                <a:spcPts val="0"/>
              </a:spcBef>
              <a:spcAft>
                <a:spcPts val="0"/>
              </a:spcAft>
              <a:buClr>
                <a:srgbClr val="002060"/>
              </a:buClr>
              <a:buSzPts val="1200"/>
              <a:buFont typeface="Century Gothic"/>
              <a:buAutoNum type="arabicPeriod"/>
            </a:pPr>
            <a:r>
              <a:rPr lang="en-GB" sz="1200" dirty="0" err="1">
                <a:solidFill>
                  <a:srgbClr val="002060"/>
                </a:solidFill>
                <a:latin typeface="Century Gothic"/>
                <a:ea typeface="Century Gothic"/>
                <a:cs typeface="Century Gothic"/>
                <a:sym typeface="Century Gothic"/>
              </a:rPr>
              <a:t>Está</a:t>
            </a:r>
            <a:r>
              <a:rPr lang="en-GB" sz="1200" dirty="0">
                <a:solidFill>
                  <a:srgbClr val="002060"/>
                </a:solidFill>
                <a:latin typeface="Century Gothic"/>
                <a:ea typeface="Century Gothic"/>
                <a:cs typeface="Century Gothic"/>
                <a:sym typeface="Century Gothic"/>
              </a:rPr>
              <a:t> </a:t>
            </a:r>
            <a:r>
              <a:rPr lang="en-GB" sz="1200" dirty="0" err="1">
                <a:solidFill>
                  <a:srgbClr val="002060"/>
                </a:solidFill>
                <a:latin typeface="Century Gothic"/>
                <a:ea typeface="Century Gothic"/>
                <a:cs typeface="Century Gothic"/>
                <a:sym typeface="Century Gothic"/>
              </a:rPr>
              <a:t>ausente</a:t>
            </a:r>
            <a:r>
              <a:rPr lang="en-GB" sz="1200" dirty="0">
                <a:solidFill>
                  <a:srgbClr val="002060"/>
                </a:solidFill>
                <a:latin typeface="Century Gothic"/>
                <a:ea typeface="Century Gothic"/>
                <a:cs typeface="Century Gothic"/>
                <a:sym typeface="Century Gothic"/>
              </a:rPr>
              <a:t>.</a:t>
            </a:r>
            <a:endParaRPr dirty="0"/>
          </a:p>
          <a:p>
            <a:pPr marL="342900" lvl="0" indent="-342900" algn="l" rtl="0">
              <a:spcBef>
                <a:spcPts val="0"/>
              </a:spcBef>
              <a:spcAft>
                <a:spcPts val="0"/>
              </a:spcAft>
              <a:buClr>
                <a:srgbClr val="002060"/>
              </a:buClr>
              <a:buSzPts val="1200"/>
              <a:buFont typeface="Century Gothic"/>
              <a:buAutoNum type="arabicPeriod"/>
            </a:pPr>
            <a:r>
              <a:rPr lang="en-GB" sz="1200" dirty="0" err="1">
                <a:solidFill>
                  <a:srgbClr val="002060"/>
                </a:solidFill>
                <a:latin typeface="Century Gothic"/>
                <a:ea typeface="Century Gothic"/>
                <a:cs typeface="Century Gothic"/>
                <a:sym typeface="Century Gothic"/>
              </a:rPr>
              <a:t>Estoy</a:t>
            </a:r>
            <a:r>
              <a:rPr lang="en-GB" sz="1200" dirty="0">
                <a:solidFill>
                  <a:srgbClr val="002060"/>
                </a:solidFill>
                <a:latin typeface="Century Gothic"/>
                <a:ea typeface="Century Gothic"/>
                <a:cs typeface="Century Gothic"/>
                <a:sym typeface="Century Gothic"/>
              </a:rPr>
              <a:t> </a:t>
            </a:r>
            <a:r>
              <a:rPr lang="en-GB" sz="1200" dirty="0" err="1">
                <a:solidFill>
                  <a:srgbClr val="002060"/>
                </a:solidFill>
                <a:latin typeface="Century Gothic"/>
                <a:ea typeface="Century Gothic"/>
                <a:cs typeface="Century Gothic"/>
                <a:sym typeface="Century Gothic"/>
              </a:rPr>
              <a:t>en</a:t>
            </a:r>
            <a:r>
              <a:rPr lang="en-GB" sz="1200" dirty="0">
                <a:solidFill>
                  <a:srgbClr val="002060"/>
                </a:solidFill>
                <a:latin typeface="Century Gothic"/>
                <a:ea typeface="Century Gothic"/>
                <a:cs typeface="Century Gothic"/>
                <a:sym typeface="Century Gothic"/>
              </a:rPr>
              <a:t> </a:t>
            </a:r>
            <a:r>
              <a:rPr lang="en-GB" sz="1200" dirty="0" err="1">
                <a:solidFill>
                  <a:srgbClr val="002060"/>
                </a:solidFill>
                <a:latin typeface="Century Gothic"/>
                <a:ea typeface="Century Gothic"/>
                <a:cs typeface="Century Gothic"/>
                <a:sym typeface="Century Gothic"/>
              </a:rPr>
              <a:t>clase</a:t>
            </a:r>
            <a:r>
              <a:rPr lang="en-GB" sz="1200" dirty="0">
                <a:solidFill>
                  <a:srgbClr val="002060"/>
                </a:solidFill>
                <a:latin typeface="Century Gothic"/>
                <a:ea typeface="Century Gothic"/>
                <a:cs typeface="Century Gothic"/>
                <a:sym typeface="Century Gothic"/>
              </a:rPr>
              <a:t>.</a:t>
            </a:r>
            <a:endParaRPr dirty="0"/>
          </a:p>
          <a:p>
            <a:pPr marL="342900" lvl="0" indent="-342900" algn="l" rtl="0">
              <a:spcBef>
                <a:spcPts val="0"/>
              </a:spcBef>
              <a:spcAft>
                <a:spcPts val="0"/>
              </a:spcAft>
              <a:buClr>
                <a:srgbClr val="002060"/>
              </a:buClr>
              <a:buSzPts val="1200"/>
              <a:buFont typeface="Century Gothic"/>
              <a:buAutoNum type="arabicPeriod"/>
            </a:pPr>
            <a:r>
              <a:rPr lang="en-GB" sz="1200" dirty="0" err="1">
                <a:solidFill>
                  <a:srgbClr val="002060"/>
                </a:solidFill>
                <a:latin typeface="Century Gothic"/>
                <a:ea typeface="Century Gothic"/>
                <a:cs typeface="Century Gothic"/>
                <a:sym typeface="Century Gothic"/>
              </a:rPr>
              <a:t>Estoy</a:t>
            </a:r>
            <a:r>
              <a:rPr lang="en-GB" sz="1200" dirty="0">
                <a:solidFill>
                  <a:srgbClr val="002060"/>
                </a:solidFill>
                <a:latin typeface="Century Gothic"/>
                <a:ea typeface="Century Gothic"/>
                <a:cs typeface="Century Gothic"/>
                <a:sym typeface="Century Gothic"/>
              </a:rPr>
              <a:t> </a:t>
            </a:r>
            <a:r>
              <a:rPr lang="en-GB" sz="1200" dirty="0" err="1">
                <a:solidFill>
                  <a:srgbClr val="002060"/>
                </a:solidFill>
                <a:latin typeface="Century Gothic"/>
                <a:ea typeface="Century Gothic"/>
                <a:cs typeface="Century Gothic"/>
                <a:sym typeface="Century Gothic"/>
              </a:rPr>
              <a:t>presente</a:t>
            </a:r>
            <a:r>
              <a:rPr lang="en-GB" sz="1200" dirty="0">
                <a:solidFill>
                  <a:srgbClr val="002060"/>
                </a:solidFill>
                <a:latin typeface="Century Gothic"/>
                <a:ea typeface="Century Gothic"/>
                <a:cs typeface="Century Gothic"/>
                <a:sym typeface="Century Gothic"/>
              </a:rPr>
              <a:t>.</a:t>
            </a:r>
            <a:endParaRPr dirty="0"/>
          </a:p>
          <a:p>
            <a:pPr marL="342900" lvl="0" indent="-342900" algn="l" rtl="0">
              <a:spcBef>
                <a:spcPts val="0"/>
              </a:spcBef>
              <a:spcAft>
                <a:spcPts val="0"/>
              </a:spcAft>
              <a:buClr>
                <a:srgbClr val="002060"/>
              </a:buClr>
              <a:buSzPts val="1200"/>
              <a:buFont typeface="Century Gothic"/>
              <a:buAutoNum type="arabicPeriod"/>
            </a:pPr>
            <a:r>
              <a:rPr lang="en-GB" sz="1200" dirty="0" err="1">
                <a:solidFill>
                  <a:srgbClr val="002060"/>
                </a:solidFill>
                <a:latin typeface="Century Gothic"/>
                <a:ea typeface="Century Gothic"/>
                <a:cs typeface="Century Gothic"/>
                <a:sym typeface="Century Gothic"/>
              </a:rPr>
              <a:t>Está</a:t>
            </a:r>
            <a:r>
              <a:rPr lang="en-GB" sz="1200" dirty="0">
                <a:solidFill>
                  <a:srgbClr val="002060"/>
                </a:solidFill>
                <a:latin typeface="Century Gothic"/>
                <a:ea typeface="Century Gothic"/>
                <a:cs typeface="Century Gothic"/>
                <a:sym typeface="Century Gothic"/>
              </a:rPr>
              <a:t> </a:t>
            </a:r>
            <a:r>
              <a:rPr lang="en-GB" sz="1200" dirty="0" err="1">
                <a:solidFill>
                  <a:srgbClr val="002060"/>
                </a:solidFill>
                <a:latin typeface="Century Gothic"/>
                <a:ea typeface="Century Gothic"/>
                <a:cs typeface="Century Gothic"/>
                <a:sym typeface="Century Gothic"/>
              </a:rPr>
              <a:t>aquí</a:t>
            </a:r>
            <a:r>
              <a:rPr lang="en-GB" sz="1200" dirty="0">
                <a:solidFill>
                  <a:srgbClr val="002060"/>
                </a:solidFill>
                <a:latin typeface="Century Gothic"/>
                <a:ea typeface="Century Gothic"/>
                <a:cs typeface="Century Gothic"/>
                <a:sym typeface="Century Gothic"/>
              </a:rPr>
              <a:t>.</a:t>
            </a:r>
            <a:endParaRPr dirty="0"/>
          </a:p>
          <a:p>
            <a:pPr marL="342900" lvl="0" indent="-342900" algn="l" rtl="0">
              <a:spcBef>
                <a:spcPts val="0"/>
              </a:spcBef>
              <a:spcAft>
                <a:spcPts val="0"/>
              </a:spcAft>
              <a:buClr>
                <a:srgbClr val="002060"/>
              </a:buClr>
              <a:buSzPts val="1200"/>
              <a:buFont typeface="Century Gothic"/>
              <a:buAutoNum type="arabicPeriod"/>
            </a:pPr>
            <a:r>
              <a:rPr lang="en-GB" sz="1200" dirty="0" err="1">
                <a:solidFill>
                  <a:srgbClr val="002060"/>
                </a:solidFill>
                <a:latin typeface="Century Gothic"/>
                <a:ea typeface="Century Gothic"/>
                <a:cs typeface="Century Gothic"/>
                <a:sym typeface="Century Gothic"/>
              </a:rPr>
              <a:t>Está</a:t>
            </a:r>
            <a:r>
              <a:rPr lang="en-GB" sz="1200" dirty="0">
                <a:solidFill>
                  <a:srgbClr val="002060"/>
                </a:solidFill>
                <a:latin typeface="Century Gothic"/>
                <a:ea typeface="Century Gothic"/>
                <a:cs typeface="Century Gothic"/>
                <a:sym typeface="Century Gothic"/>
              </a:rPr>
              <a:t> </a:t>
            </a:r>
            <a:r>
              <a:rPr lang="en-GB" sz="1200" dirty="0" err="1">
                <a:solidFill>
                  <a:srgbClr val="002060"/>
                </a:solidFill>
                <a:latin typeface="Century Gothic"/>
                <a:ea typeface="Century Gothic"/>
                <a:cs typeface="Century Gothic"/>
                <a:sym typeface="Century Gothic"/>
              </a:rPr>
              <a:t>allí</a:t>
            </a:r>
            <a:r>
              <a:rPr lang="en-GB" sz="1200" dirty="0">
                <a:solidFill>
                  <a:srgbClr val="002060"/>
                </a:solidFill>
                <a:latin typeface="Century Gothic"/>
                <a:ea typeface="Century Gothic"/>
                <a:cs typeface="Century Gothic"/>
                <a:sym typeface="Century Gothic"/>
              </a:rPr>
              <a: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15" name="Google Shape;21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10 minutes (though the tasks can be split up over more than one session, as required)</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of this week’s new vocabulary; written comprehension </a:t>
            </a:r>
            <a:endParaRPr lang="en-GB" b="1"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to listen. Students circle the correct number (if they have the sheet printed). If not, they can use numbers 1,2.3. Click for answers.</a:t>
            </a:r>
          </a:p>
          <a:p>
            <a:pPr marL="228600" lvl="0" indent="-228600" algn="l" rtl="0">
              <a:spcBef>
                <a:spcPts val="0"/>
              </a:spcBef>
              <a:spcAft>
                <a:spcPts val="0"/>
              </a:spcAft>
              <a:buAutoNum type="arabicPeriod"/>
            </a:pPr>
            <a:r>
              <a:rPr lang="en-GB" dirty="0"/>
              <a:t>Students refer to their listening table, and write the corresponding verbs into the gaps in Section B.</a:t>
            </a:r>
          </a:p>
          <a:p>
            <a:pPr marL="228600" lvl="0" indent="-228600" algn="l" rtl="0">
              <a:spcBef>
                <a:spcPts val="0"/>
              </a:spcBef>
              <a:spcAft>
                <a:spcPts val="0"/>
              </a:spcAft>
              <a:buAutoNum type="arabicPeriod"/>
            </a:pPr>
            <a:r>
              <a:rPr lang="en-GB" dirty="0"/>
              <a:t>Click to reveal answers.</a:t>
            </a:r>
          </a:p>
          <a:p>
            <a:pPr marL="0" lvl="0" indent="0" algn="l" rtl="0">
              <a:spcBef>
                <a:spcPts val="0"/>
              </a:spcBef>
              <a:spcAft>
                <a:spcPts val="0"/>
              </a:spcAft>
              <a:buNone/>
            </a:pPr>
            <a:endParaRPr lang="en-GB" sz="1200" dirty="0">
              <a:solidFill>
                <a:srgbClr val="002060"/>
              </a:solidFill>
              <a:latin typeface="Century Gothic"/>
              <a:ea typeface="Century Gothic"/>
              <a:cs typeface="Century Gothic"/>
              <a:sym typeface="Century Gothic"/>
            </a:endParaRPr>
          </a:p>
          <a:p>
            <a:pPr marL="0" lvl="0" indent="0" algn="l" rtl="0">
              <a:spcBef>
                <a:spcPts val="0"/>
              </a:spcBef>
              <a:spcAft>
                <a:spcPts val="0"/>
              </a:spcAft>
              <a:buNone/>
            </a:pPr>
            <a:endParaRPr lang="en-GB" sz="1200" b="1" dirty="0">
              <a:solidFill>
                <a:srgbClr val="002060"/>
              </a:solidFill>
              <a:latin typeface="Century Gothic"/>
              <a:ea typeface="Century Gothic"/>
              <a:cs typeface="Century Gothic"/>
              <a:sym typeface="Century Gothic"/>
            </a:endParaRPr>
          </a:p>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Transcript:</a:t>
            </a:r>
            <a:br>
              <a:rPr lang="en-GB" sz="1200" dirty="0">
                <a:solidFill>
                  <a:srgbClr val="002060"/>
                </a:solidFill>
                <a:latin typeface="Century Gothic"/>
                <a:ea typeface="Century Gothic"/>
                <a:cs typeface="Century Gothic"/>
                <a:sym typeface="Century Gothic"/>
              </a:rPr>
            </a:br>
            <a:r>
              <a:rPr lang="en-GB" sz="1200" dirty="0">
                <a:solidFill>
                  <a:srgbClr val="002060"/>
                </a:solidFill>
                <a:latin typeface="Century Gothic"/>
                <a:ea typeface="Century Gothic"/>
                <a:cs typeface="Century Gothic"/>
                <a:sym typeface="Century Gothic"/>
              </a:rPr>
              <a:t>E. </a:t>
            </a:r>
            <a:r>
              <a:rPr lang="en-GB" sz="1200" dirty="0" err="1">
                <a:solidFill>
                  <a:srgbClr val="002060"/>
                </a:solidFill>
                <a:latin typeface="Century Gothic"/>
                <a:ea typeface="Century Gothic"/>
                <a:cs typeface="Century Gothic"/>
                <a:sym typeface="Century Gothic"/>
              </a:rPr>
              <a:t>presente</a:t>
            </a:r>
            <a:br>
              <a:rPr lang="en-GB" sz="1200" dirty="0">
                <a:solidFill>
                  <a:srgbClr val="002060"/>
                </a:solidFill>
                <a:latin typeface="Century Gothic"/>
                <a:ea typeface="Century Gothic"/>
                <a:cs typeface="Century Gothic"/>
                <a:sym typeface="Century Gothic"/>
              </a:rPr>
            </a:br>
            <a:r>
              <a:rPr lang="en-GB" sz="1200" dirty="0">
                <a:solidFill>
                  <a:srgbClr val="002060"/>
                </a:solidFill>
                <a:latin typeface="Century Gothic"/>
                <a:ea typeface="Century Gothic"/>
                <a:cs typeface="Century Gothic"/>
                <a:sym typeface="Century Gothic"/>
              </a:rPr>
              <a:t>1. </a:t>
            </a:r>
            <a:r>
              <a:rPr lang="en-GB" sz="1200" dirty="0" err="1">
                <a:solidFill>
                  <a:srgbClr val="002060"/>
                </a:solidFill>
                <a:latin typeface="Century Gothic"/>
                <a:ea typeface="Century Gothic"/>
                <a:cs typeface="Century Gothic"/>
                <a:sym typeface="Century Gothic"/>
              </a:rPr>
              <a:t>aquí</a:t>
            </a:r>
            <a:br>
              <a:rPr lang="en-GB" sz="1200" dirty="0">
                <a:solidFill>
                  <a:srgbClr val="002060"/>
                </a:solidFill>
                <a:latin typeface="Century Gothic"/>
                <a:ea typeface="Century Gothic"/>
                <a:cs typeface="Century Gothic"/>
                <a:sym typeface="Century Gothic"/>
              </a:rPr>
            </a:br>
            <a:r>
              <a:rPr lang="en-GB" sz="1200" dirty="0">
                <a:solidFill>
                  <a:srgbClr val="002060"/>
                </a:solidFill>
                <a:latin typeface="Century Gothic"/>
                <a:ea typeface="Century Gothic"/>
                <a:cs typeface="Century Gothic"/>
                <a:sym typeface="Century Gothic"/>
              </a:rPr>
              <a:t>2. </a:t>
            </a:r>
            <a:r>
              <a:rPr lang="en-GB" sz="1200" dirty="0" err="1">
                <a:solidFill>
                  <a:srgbClr val="002060"/>
                </a:solidFill>
                <a:latin typeface="Century Gothic"/>
                <a:ea typeface="Century Gothic"/>
                <a:cs typeface="Century Gothic"/>
                <a:sym typeface="Century Gothic"/>
              </a:rPr>
              <a:t>estoy</a:t>
            </a:r>
            <a:br>
              <a:rPr lang="en-GB" sz="1200" dirty="0">
                <a:solidFill>
                  <a:srgbClr val="002060"/>
                </a:solidFill>
                <a:latin typeface="Century Gothic"/>
                <a:ea typeface="Century Gothic"/>
                <a:cs typeface="Century Gothic"/>
                <a:sym typeface="Century Gothic"/>
              </a:rPr>
            </a:br>
            <a:r>
              <a:rPr lang="en-GB" sz="1200" dirty="0">
                <a:solidFill>
                  <a:srgbClr val="002060"/>
                </a:solidFill>
                <a:latin typeface="Century Gothic"/>
                <a:ea typeface="Century Gothic"/>
                <a:cs typeface="Century Gothic"/>
                <a:sym typeface="Century Gothic"/>
              </a:rPr>
              <a:t>3. </a:t>
            </a:r>
            <a:r>
              <a:rPr lang="en-GB" sz="1200" dirty="0" err="1">
                <a:solidFill>
                  <a:srgbClr val="002060"/>
                </a:solidFill>
                <a:latin typeface="Century Gothic"/>
                <a:ea typeface="Century Gothic"/>
                <a:cs typeface="Century Gothic"/>
                <a:sym typeface="Century Gothic"/>
              </a:rPr>
              <a:t>clase</a:t>
            </a:r>
            <a:br>
              <a:rPr lang="en-GB" sz="1200" dirty="0">
                <a:solidFill>
                  <a:srgbClr val="002060"/>
                </a:solidFill>
                <a:latin typeface="Century Gothic"/>
                <a:ea typeface="Century Gothic"/>
                <a:cs typeface="Century Gothic"/>
                <a:sym typeface="Century Gothic"/>
              </a:rPr>
            </a:br>
            <a:r>
              <a:rPr lang="en-GB" sz="1200" dirty="0">
                <a:solidFill>
                  <a:srgbClr val="002060"/>
                </a:solidFill>
                <a:latin typeface="Century Gothic"/>
                <a:ea typeface="Century Gothic"/>
                <a:cs typeface="Century Gothic"/>
                <a:sym typeface="Century Gothic"/>
              </a:rPr>
              <a:t>4. </a:t>
            </a:r>
            <a:r>
              <a:rPr lang="en-GB" sz="1200" dirty="0" err="1">
                <a:solidFill>
                  <a:srgbClr val="002060"/>
                </a:solidFill>
                <a:latin typeface="Century Gothic"/>
                <a:ea typeface="Century Gothic"/>
                <a:cs typeface="Century Gothic"/>
                <a:sym typeface="Century Gothic"/>
              </a:rPr>
              <a:t>ausente</a:t>
            </a:r>
            <a:br>
              <a:rPr lang="en-GB" sz="1200" dirty="0">
                <a:solidFill>
                  <a:srgbClr val="002060"/>
                </a:solidFill>
                <a:latin typeface="Century Gothic"/>
                <a:ea typeface="Century Gothic"/>
                <a:cs typeface="Century Gothic"/>
                <a:sym typeface="Century Gothic"/>
              </a:rPr>
            </a:br>
            <a:r>
              <a:rPr lang="en-GB" sz="1200" dirty="0">
                <a:solidFill>
                  <a:srgbClr val="002060"/>
                </a:solidFill>
                <a:latin typeface="Century Gothic"/>
                <a:ea typeface="Century Gothic"/>
                <a:cs typeface="Century Gothic"/>
                <a:sym typeface="Century Gothic"/>
              </a:rPr>
              <a:t>5. </a:t>
            </a:r>
            <a:r>
              <a:rPr lang="en-GB" sz="1200" dirty="0" err="1">
                <a:solidFill>
                  <a:srgbClr val="002060"/>
                </a:solidFill>
                <a:latin typeface="Century Gothic"/>
                <a:ea typeface="Century Gothic"/>
                <a:cs typeface="Century Gothic"/>
                <a:sym typeface="Century Gothic"/>
              </a:rPr>
              <a:t>está</a:t>
            </a:r>
            <a:endParaRPr lang="en-GB" sz="1200" dirty="0">
              <a:solidFill>
                <a:srgbClr val="002060"/>
              </a:solidFill>
              <a:latin typeface="Century Gothic"/>
              <a:ea typeface="Century Gothic"/>
              <a:cs typeface="Century Gothic"/>
              <a:sym typeface="Century Gothic"/>
            </a:endParaRPr>
          </a:p>
          <a:p>
            <a:pPr marL="0" lvl="0" indent="0" algn="l" rtl="0">
              <a:spcBef>
                <a:spcPts val="0"/>
              </a:spcBef>
              <a:spcAft>
                <a:spcPts val="0"/>
              </a:spcAft>
              <a:buNone/>
            </a:pPr>
            <a:endParaRPr lang="en-GB" sz="1200" dirty="0">
              <a:solidFill>
                <a:srgbClr val="002060"/>
              </a:solidFill>
              <a:latin typeface="Century Gothic"/>
              <a:ea typeface="Century Gothic"/>
              <a:cs typeface="Century Gothic"/>
              <a:sym typeface="Century Gothic"/>
            </a:endParaRPr>
          </a:p>
          <a:p>
            <a:pPr marL="0" lvl="0" indent="0" algn="l" rtl="0">
              <a:spcBef>
                <a:spcPts val="0"/>
              </a:spcBef>
              <a:spcAft>
                <a:spcPts val="0"/>
              </a:spcAft>
              <a:buNone/>
            </a:pPr>
            <a:endParaRPr sz="1200" dirty="0">
              <a:solidFill>
                <a:srgbClr val="002060"/>
              </a:solidFill>
              <a:latin typeface="Century Gothic"/>
              <a:ea typeface="Century Gothic"/>
              <a:cs typeface="Century Gothic"/>
              <a:sym typeface="Century Gothic"/>
            </a:endParaRP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this week’s two verb forms, and written comprehension of this week’s new vocabulary.</a:t>
            </a:r>
            <a:endParaRPr lang="en-GB" b="1"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Students write the missing verbs.</a:t>
            </a:r>
          </a:p>
          <a:p>
            <a:pPr marL="228600" lvl="0" indent="-228600" algn="l" rtl="0">
              <a:spcBef>
                <a:spcPts val="0"/>
              </a:spcBef>
              <a:spcAft>
                <a:spcPts val="0"/>
              </a:spcAft>
              <a:buAutoNum type="arabicPeriod"/>
            </a:pPr>
            <a:r>
              <a:rPr lang="en-GB" dirty="0"/>
              <a:t>Then they translate the sentences into English.</a:t>
            </a:r>
          </a:p>
          <a:p>
            <a:pPr marL="228600" lvl="0" indent="-228600" algn="l" rtl="0">
              <a:spcBef>
                <a:spcPts val="0"/>
              </a:spcBef>
              <a:spcAft>
                <a:spcPts val="0"/>
              </a:spcAft>
              <a:buAutoNum type="arabicPeriod"/>
            </a:pPr>
            <a:r>
              <a:rPr lang="en-GB" dirty="0"/>
              <a:t>Finally they write down how the they will respond to the register when their own name is called, and about anyone who is not there.</a:t>
            </a:r>
          </a:p>
          <a:p>
            <a:pPr marL="0" lvl="0" indent="0" algn="l" rtl="0">
              <a:spcBef>
                <a:spcPts val="0"/>
              </a:spcBef>
              <a:spcAft>
                <a:spcPts val="0"/>
              </a:spcAft>
              <a:buNone/>
            </a:pPr>
            <a:endParaRPr dirty="0"/>
          </a:p>
        </p:txBody>
      </p:sp>
      <p:sp>
        <p:nvSpPr>
          <p:cNvPr id="395" name="Google Shape;39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Artwork: Steve Clarke</a:t>
            </a:r>
            <a:br>
              <a:rPr lang="en-GB" dirty="0"/>
            </a:br>
            <a:r>
              <a:rPr lang="en-GB" dirty="0"/>
              <a:t>Other images: </a:t>
            </a:r>
            <a:r>
              <a:rPr lang="en-GB" dirty="0" err="1"/>
              <a:t>Pixabay</a:t>
            </a:r>
            <a:br>
              <a:rPr lang="en-GB" dirty="0"/>
            </a:br>
            <a:endParaRPr lang="en-GB" dirty="0"/>
          </a:p>
          <a:p>
            <a:r>
              <a:rPr lang="en-GB" dirty="0"/>
              <a:t>Hello.  My name is Rachel Hawkes.  I am a languages teacher and leader, currently seconded from my role in my trust to work as co-director of NCELP, the National Centre for Excellence for Language Pedagogy (a mouthful!) and as secondary languages subject lead for Oak Academy.</a:t>
            </a:r>
            <a:br>
              <a:rPr lang="en-GB" dirty="0"/>
            </a:br>
            <a:r>
              <a:rPr lang="en-GB" dirty="0"/>
              <a:t>This presentation owes a lot to the work with NCELP, but has been developed alongside that role, as part of my ongoing commitment to my trust primary schools.  </a:t>
            </a:r>
            <a:br>
              <a:rPr lang="en-GB" dirty="0"/>
            </a:br>
            <a:r>
              <a:rPr lang="en-GB" dirty="0"/>
              <a:t>NCELP’s remit is KS3 and KS4, so work at KS1 and KS2 lies firmly outside of that, currently.</a:t>
            </a:r>
            <a:br>
              <a:rPr lang="en-GB" dirty="0"/>
            </a:br>
            <a:br>
              <a:rPr lang="en-GB" dirty="0"/>
            </a:br>
            <a:r>
              <a:rPr lang="en-GB" dirty="0"/>
              <a:t>I do also need to say that the focus in this session is predominantly KS2.  </a:t>
            </a:r>
            <a:br>
              <a:rPr lang="en-GB" dirty="0"/>
            </a:br>
            <a:r>
              <a:rPr lang="en-GB" dirty="0"/>
              <a:t>That is where we have a statutory </a:t>
            </a:r>
            <a:r>
              <a:rPr lang="en-GB" dirty="0" err="1"/>
              <a:t>PoS.</a:t>
            </a:r>
            <a:r>
              <a:rPr lang="en-GB" dirty="0"/>
              <a:t>  That is also where we have most in terms of research to inform our practice.</a:t>
            </a:r>
            <a:br>
              <a:rPr lang="en-GB" dirty="0"/>
            </a:br>
            <a:r>
              <a:rPr lang="en-GB" dirty="0"/>
              <a:t>I’ve always tended to suggest that we teach sound-spelling links explicitly at KS2, for example, as by 7 years old we would expect there to have been good time for English phonics knowledge to be well-established.  That is not a research-informed view as I don’t know of any research in our context that has done an empirical study of teaching FL phonics at KS1 vs no teaching FL phonics at KS1.</a:t>
            </a:r>
            <a:br>
              <a:rPr lang="en-GB" dirty="0"/>
            </a:br>
            <a:br>
              <a:rPr lang="en-GB" dirty="0"/>
            </a:br>
            <a:r>
              <a:rPr lang="en-GB" dirty="0"/>
              <a:t>However, everything that we are going to talk about today that relates to word knowledge, so to vocabulary,  applies at any stage of learning.</a:t>
            </a:r>
            <a:br>
              <a:rPr lang="en-GB" dirty="0"/>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338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three words have whole days’ CPD in them in their own right, of course.</a:t>
            </a:r>
            <a:br>
              <a:rPr lang="en-GB" dirty="0"/>
            </a:br>
            <a:r>
              <a:rPr lang="en-GB" dirty="0"/>
              <a:t>But we know what they are, and those of us who’ve been working with the KS2 Programmes of Study will see them as very familiar!</a:t>
            </a:r>
            <a:br>
              <a:rPr lang="en-GB" dirty="0"/>
            </a:br>
            <a:r>
              <a:rPr lang="en-GB" dirty="0"/>
              <a:t>Let’s remind ourselves what the </a:t>
            </a:r>
            <a:r>
              <a:rPr lang="en-GB" dirty="0" err="1"/>
              <a:t>PoS</a:t>
            </a:r>
            <a:r>
              <a:rPr lang="en-GB" dirty="0"/>
              <a:t> say about each one of these.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7762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here we have the KS2 Programme of Study - condensed in note form, but nothing is omitted. </a:t>
            </a:r>
            <a:br>
              <a:rPr lang="en-GB" dirty="0"/>
            </a:br>
            <a:r>
              <a:rPr lang="en-GB" dirty="0"/>
              <a:t>We can identify the strands of knowledge quite easily.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can see that phonics or a knowledge of the sound-writing relationship is implied by both these two statements.  You can only do those two things if you have a firm knowledge of the way letters or combinations of letters sound in the new language.  The way the current </a:t>
            </a:r>
            <a:r>
              <a:rPr lang="en-GB" dirty="0" err="1"/>
              <a:t>PoS</a:t>
            </a:r>
            <a:r>
              <a:rPr lang="en-GB" dirty="0"/>
              <a:t> is framed, however, describes the </a:t>
            </a:r>
            <a:r>
              <a:rPr lang="en-GB" i="1" dirty="0"/>
              <a:t>application of knowledge </a:t>
            </a:r>
            <a:r>
              <a:rPr lang="en-GB" dirty="0"/>
              <a:t>rather than the </a:t>
            </a:r>
            <a:r>
              <a:rPr lang="en-GB" i="1" dirty="0"/>
              <a:t>knowledge itself.  </a:t>
            </a:r>
            <a:r>
              <a:rPr lang="en-GB" i="0" dirty="0"/>
              <a:t>So, we can see that pupils need sound-symbol knowledge in order to be able to do those two things, but the documentation doesn’t spell out what that knowledge actually consists of, i.e. it doesn’t list the sound-symbol patterns of French, German, Spanish.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And if we look at the other statements, it is the same.  In order for pupils to be able to describe people, places, things they will need to know some words to do with people, places, things but there is no list of words that we could teach.  </a:t>
            </a:r>
            <a:br>
              <a:rPr lang="en-GB" i="0" dirty="0"/>
            </a:br>
            <a:r>
              <a:rPr lang="en-GB" i="0" dirty="0"/>
              <a:t>We can imagine, and we have had to, but that has of course led to different interpretations, not just in terms of which specific words to teach, but also, just as crucially, how many words it is reasonable to expect learners to learn and retain over a four-year KS2.</a:t>
            </a:r>
            <a:br>
              <a:rPr lang="en-GB" dirty="0"/>
            </a:br>
            <a:r>
              <a:rPr lang="en-GB" dirty="0"/>
              <a:t>And, if we look at the grammar – there you might think that the </a:t>
            </a:r>
            <a:r>
              <a:rPr lang="en-GB" dirty="0" err="1"/>
              <a:t>PoS</a:t>
            </a:r>
            <a:r>
              <a:rPr lang="en-GB" dirty="0"/>
              <a:t> has been more detailed, but in actual fact, I added some of the detail to the box in the middle, extrapolating what needs to be taught in terms of grammar, if learners are to be able to describe people, places and things.</a:t>
            </a:r>
            <a:br>
              <a:rPr lang="en-GB" dirty="0"/>
            </a:br>
            <a:br>
              <a:rPr lang="en-GB" dirty="0"/>
            </a:br>
            <a:br>
              <a:rPr lang="en-GB" dirty="0"/>
            </a:b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0445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Let’s look at a few questions.</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What do we notice about these questions?</a:t>
            </a:r>
            <a:br>
              <a:rPr lang="en-GB" sz="1200" b="0" i="0" kern="1200" dirty="0">
                <a:solidFill>
                  <a:schemeClr val="tx1"/>
                </a:solidFill>
                <a:effectLst/>
                <a:latin typeface="+mn-lt"/>
                <a:ea typeface="+mn-ea"/>
                <a:cs typeface="+mn-cs"/>
              </a:rPr>
            </a:b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In one way they couldn’t be more basic – asking how someone is, what their name is, how old they are.</a:t>
            </a:r>
            <a:br>
              <a:rPr lang="en-GB" sz="1200" b="0" i="0" kern="1200" dirty="0">
                <a:solidFill>
                  <a:schemeClr val="tx1"/>
                </a:solidFill>
                <a:effectLst/>
                <a:latin typeface="+mn-lt"/>
                <a:ea typeface="+mn-ea"/>
                <a:cs typeface="+mn-cs"/>
              </a:rPr>
            </a:b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 closer look – how many question types do they represent?</a:t>
            </a:r>
            <a:br>
              <a:rPr lang="en-GB" sz="1200" b="0" i="0" kern="1200" dirty="0">
                <a:solidFill>
                  <a:schemeClr val="tx1"/>
                </a:solidFill>
                <a:effectLst/>
                <a:latin typeface="+mn-lt"/>
                <a:ea typeface="+mn-ea"/>
                <a:cs typeface="+mn-cs"/>
              </a:rPr>
            </a:b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Raised intonation</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Raised intonation with question word (and at the front – of course it’s also possible to frame this question with the comment at the end – </a:t>
            </a:r>
            <a:r>
              <a:rPr lang="en-US" i="1" dirty="0" err="1"/>
              <a:t>tu</a:t>
            </a:r>
            <a:r>
              <a:rPr lang="en-US" i="1" dirty="0"/>
              <a:t> </a:t>
            </a:r>
            <a:r>
              <a:rPr lang="en-US" i="1" dirty="0" err="1"/>
              <a:t>t’appelles</a:t>
            </a:r>
            <a:r>
              <a:rPr lang="en-US" i="1" dirty="0"/>
              <a:t> comment? </a:t>
            </a:r>
            <a:r>
              <a:rPr lang="en-GB" sz="1200" b="0" i="0" kern="1200" dirty="0">
                <a:solidFill>
                  <a:schemeClr val="tx1"/>
                </a:solidFill>
                <a:effectLst/>
                <a:latin typeface="+mn-lt"/>
                <a:ea typeface="+mn-ea"/>
                <a:cs typeface="+mn-cs"/>
              </a:rPr>
              <a:t>which one of these is a more common pattern, generally? Do we know?)</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Inversion question + question word</a:t>
            </a:r>
            <a:br>
              <a:rPr lang="en-GB" sz="1200" b="0" i="0" kern="1200" dirty="0">
                <a:solidFill>
                  <a:schemeClr val="tx1"/>
                </a:solidFill>
                <a:effectLst/>
                <a:latin typeface="+mn-lt"/>
                <a:ea typeface="+mn-ea"/>
                <a:cs typeface="+mn-cs"/>
              </a:rPr>
            </a:b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So we have three different patterns of question formation here.</a:t>
            </a:r>
            <a:br>
              <a:rPr lang="en-GB" sz="1200" b="0" i="0" kern="1200" dirty="0">
                <a:solidFill>
                  <a:schemeClr val="tx1"/>
                </a:solidFill>
                <a:effectLst/>
                <a:latin typeface="+mn-lt"/>
                <a:ea typeface="+mn-ea"/>
                <a:cs typeface="+mn-cs"/>
              </a:rPr>
            </a:b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How many of them have word-for-word equivalents in English?  </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None of them.  The question words are not used here with their prototypical meanings – how (comment) and which (</a:t>
            </a:r>
            <a:r>
              <a:rPr lang="en-GB" sz="1200" b="0" i="0" kern="1200" dirty="0" err="1">
                <a:solidFill>
                  <a:schemeClr val="tx1"/>
                </a:solidFill>
                <a:effectLst/>
                <a:latin typeface="+mn-lt"/>
                <a:ea typeface="+mn-ea"/>
                <a:cs typeface="+mn-cs"/>
              </a:rPr>
              <a:t>quel</a:t>
            </a:r>
            <a:r>
              <a:rPr lang="en-GB" sz="1200" b="0" i="0" kern="1200" dirty="0">
                <a:solidFill>
                  <a:schemeClr val="tx1"/>
                </a:solidFill>
                <a:effectLst/>
                <a:latin typeface="+mn-lt"/>
                <a:ea typeface="+mn-ea"/>
                <a:cs typeface="+mn-cs"/>
              </a:rPr>
              <a:t>).</a:t>
            </a:r>
            <a:br>
              <a:rPr lang="en-GB" sz="1200" b="0" i="0" kern="1200" dirty="0">
                <a:solidFill>
                  <a:schemeClr val="tx1"/>
                </a:solidFill>
                <a:effectLst/>
                <a:latin typeface="+mn-lt"/>
                <a:ea typeface="+mn-ea"/>
                <a:cs typeface="+mn-cs"/>
              </a:rPr>
            </a:br>
            <a:r>
              <a:rPr lang="en-GB" sz="1200" b="0" i="0" kern="1200" dirty="0" err="1">
                <a:solidFill>
                  <a:schemeClr val="tx1"/>
                </a:solidFill>
                <a:effectLst/>
                <a:latin typeface="+mn-lt"/>
                <a:ea typeface="+mn-ea"/>
                <a:cs typeface="+mn-cs"/>
              </a:rPr>
              <a:t>va</a:t>
            </a:r>
            <a:r>
              <a:rPr lang="en-GB" sz="1200" b="0" i="0" kern="1200" dirty="0">
                <a:solidFill>
                  <a:schemeClr val="tx1"/>
                </a:solidFill>
                <a:effectLst/>
                <a:latin typeface="+mn-lt"/>
                <a:ea typeface="+mn-ea"/>
                <a:cs typeface="+mn-cs"/>
              </a:rPr>
              <a:t> doesn’t mean are or you? </a:t>
            </a:r>
            <a:r>
              <a:rPr lang="en-GB" sz="1200" b="0" i="0" kern="1200" dirty="0" err="1">
                <a:solidFill>
                  <a:schemeClr val="tx1"/>
                </a:solidFill>
                <a:effectLst/>
                <a:latin typeface="+mn-lt"/>
                <a:ea typeface="+mn-ea"/>
                <a:cs typeface="+mn-cs"/>
              </a:rPr>
              <a:t>tu</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t’appelles</a:t>
            </a:r>
            <a:r>
              <a:rPr lang="en-GB" sz="1200" b="0" i="0" kern="1200" dirty="0">
                <a:solidFill>
                  <a:schemeClr val="tx1"/>
                </a:solidFill>
                <a:effectLst/>
                <a:latin typeface="+mn-lt"/>
                <a:ea typeface="+mn-ea"/>
                <a:cs typeface="+mn-cs"/>
              </a:rPr>
              <a:t> doesn’t mean is your name, age as-</a:t>
            </a:r>
            <a:r>
              <a:rPr lang="en-GB" sz="1200" b="0" i="0" kern="1200" dirty="0" err="1">
                <a:solidFill>
                  <a:schemeClr val="tx1"/>
                </a:solidFill>
                <a:effectLst/>
                <a:latin typeface="+mn-lt"/>
                <a:ea typeface="+mn-ea"/>
                <a:cs typeface="+mn-cs"/>
              </a:rPr>
              <a:t>tu</a:t>
            </a:r>
            <a:r>
              <a:rPr lang="en-GB" sz="1200" b="0" i="0" kern="1200" dirty="0">
                <a:solidFill>
                  <a:schemeClr val="tx1"/>
                </a:solidFill>
                <a:effectLst/>
                <a:latin typeface="+mn-lt"/>
                <a:ea typeface="+mn-ea"/>
                <a:cs typeface="+mn-cs"/>
              </a:rPr>
              <a:t> doesn’t mean old are you.</a:t>
            </a:r>
            <a:br>
              <a:rPr lang="en-GB" sz="1200" b="0" i="0" kern="1200" dirty="0">
                <a:solidFill>
                  <a:schemeClr val="tx1"/>
                </a:solidFill>
                <a:effectLst/>
                <a:latin typeface="+mn-lt"/>
                <a:ea typeface="+mn-ea"/>
                <a:cs typeface="+mn-cs"/>
              </a:rPr>
            </a:b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There is significant cross-linguistic difficulty involved in these three questions.</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That explains perhaps why the preferred approach has been to teach a set of questions and answers as isolated chunks at KS2.</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And, if we want to teach </a:t>
            </a:r>
            <a:r>
              <a:rPr lang="en-GB" sz="1200" b="0" i="1" u="sng" kern="1200" dirty="0">
                <a:solidFill>
                  <a:schemeClr val="tx1"/>
                </a:solidFill>
                <a:effectLst/>
                <a:latin typeface="+mn-lt"/>
                <a:ea typeface="+mn-ea"/>
                <a:cs typeface="+mn-cs"/>
              </a:rPr>
              <a:t>precisely these </a:t>
            </a:r>
            <a:r>
              <a:rPr lang="en-GB" sz="1200" b="0" i="0" kern="1200" dirty="0">
                <a:solidFill>
                  <a:schemeClr val="tx1"/>
                </a:solidFill>
                <a:effectLst/>
                <a:latin typeface="+mn-lt"/>
                <a:ea typeface="+mn-ea"/>
                <a:cs typeface="+mn-cs"/>
              </a:rPr>
              <a:t>questions, then we might argue that that is the only way – after all, there’s no single pattern here on the slide for pupils to notice, grasp hold of, analyse or use.. so we’d best just rely on memory learning instead.</a:t>
            </a:r>
            <a:br>
              <a:rPr lang="en-GB" sz="1200" b="0" i="0" kern="1200" dirty="0">
                <a:solidFill>
                  <a:schemeClr val="tx1"/>
                </a:solidFill>
                <a:effectLst/>
                <a:latin typeface="+mn-lt"/>
                <a:ea typeface="+mn-ea"/>
                <a:cs typeface="+mn-cs"/>
              </a:rPr>
            </a:b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Are we convinced that this is the only way?  Are we convinced that this is the best way?</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In the very limited classroom-time that students have learning a new language at KS2 (and KS3 for that matter), might there not be a case for selecting, sequencing, presenting and practising highly frequent language features that can be analysed and their patterns extended to other examples?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65670-0FAF-47B5-BB13-49D74F7BBA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6088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How much mileage might there be for example in majoring in raised intonation questions during Y3 and Y4?  Seeing them across a range of situations, using a range of high-frequency verbs.</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And ensuring that before we teach pupils that ‘comment’ can be translated as ‘what’ we first teach them that it means ‘how’, which is its first, main dictionary definition.</a:t>
            </a:r>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65670-0FAF-47B5-BB13-49D74F7BBA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8860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And then if we carry on sequencing, adding incrementally, guided by the high-frequency of the question words, and the regularity of the question-forming patterns we laid the foundation for in Y3/4, we might end up adding these, including </a:t>
            </a:r>
            <a:r>
              <a:rPr lang="en-GB" sz="1200" b="0" i="0" kern="1200" dirty="0" err="1">
                <a:solidFill>
                  <a:schemeClr val="tx1"/>
                </a:solidFill>
                <a:effectLst/>
                <a:latin typeface="+mn-lt"/>
                <a:ea typeface="+mn-ea"/>
                <a:cs typeface="+mn-cs"/>
              </a:rPr>
              <a:t>quel</a:t>
            </a:r>
            <a:r>
              <a:rPr lang="en-GB" sz="1200" b="0" i="0" kern="1200" dirty="0">
                <a:solidFill>
                  <a:schemeClr val="tx1"/>
                </a:solidFill>
                <a:effectLst/>
                <a:latin typeface="+mn-lt"/>
                <a:ea typeface="+mn-ea"/>
                <a:cs typeface="+mn-cs"/>
              </a:rPr>
              <a:t>, meaning ‘which’, but also taking care to include ‘quelle’ (meaning ‘which’ referring to feminine nouns), as part of teaching ‘gender’.</a:t>
            </a:r>
            <a:br>
              <a:rPr lang="en-GB" sz="1200" b="0" i="0" kern="1200" dirty="0">
                <a:solidFill>
                  <a:schemeClr val="tx1"/>
                </a:solidFill>
                <a:effectLst/>
                <a:latin typeface="+mn-lt"/>
                <a:ea typeface="+mn-ea"/>
                <a:cs typeface="+mn-cs"/>
              </a:rPr>
            </a:b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We might then get to Est-</a:t>
            </a:r>
            <a:r>
              <a:rPr lang="en-GB" sz="1200" b="0" i="0" kern="1200" dirty="0" err="1">
                <a:solidFill>
                  <a:schemeClr val="tx1"/>
                </a:solidFill>
                <a:effectLst/>
                <a:latin typeface="+mn-lt"/>
                <a:ea typeface="+mn-ea"/>
                <a:cs typeface="+mn-cs"/>
              </a:rPr>
              <a:t>ce</a:t>
            </a:r>
            <a:r>
              <a:rPr lang="en-GB" sz="1200" b="0" i="0" kern="1200" dirty="0">
                <a:solidFill>
                  <a:schemeClr val="tx1"/>
                </a:solidFill>
                <a:effectLst/>
                <a:latin typeface="+mn-lt"/>
                <a:ea typeface="+mn-ea"/>
                <a:cs typeface="+mn-cs"/>
              </a:rPr>
              <a:t> que and </a:t>
            </a:r>
            <a:r>
              <a:rPr lang="en-GB" sz="1200" b="0" i="0" kern="1200" dirty="0" err="1">
                <a:solidFill>
                  <a:schemeClr val="tx1"/>
                </a:solidFill>
                <a:effectLst/>
                <a:latin typeface="+mn-lt"/>
                <a:ea typeface="+mn-ea"/>
                <a:cs typeface="+mn-cs"/>
              </a:rPr>
              <a:t>Qu’est-ce</a:t>
            </a:r>
            <a:r>
              <a:rPr lang="en-GB" sz="1200" b="0" i="0" kern="1200" dirty="0">
                <a:solidFill>
                  <a:schemeClr val="tx1"/>
                </a:solidFill>
                <a:effectLst/>
                <a:latin typeface="+mn-lt"/>
                <a:ea typeface="+mn-ea"/>
                <a:cs typeface="+mn-cs"/>
              </a:rPr>
              <a:t> que questions – note that I’ve made a decision here – there are no hard and fast rules about sequencing (!) except perhaps the rule to ‘do no harm’ (the </a:t>
            </a:r>
            <a:r>
              <a:rPr lang="en-GB" sz="1200" b="0" i="0" kern="1200" dirty="0" err="1">
                <a:solidFill>
                  <a:schemeClr val="tx1"/>
                </a:solidFill>
                <a:effectLst/>
                <a:latin typeface="+mn-lt"/>
                <a:ea typeface="+mn-ea"/>
                <a:cs typeface="+mn-cs"/>
              </a:rPr>
              <a:t>hippocratic</a:t>
            </a:r>
            <a:r>
              <a:rPr lang="en-GB" sz="1200" b="0" i="0" kern="1200" dirty="0">
                <a:solidFill>
                  <a:schemeClr val="tx1"/>
                </a:solidFill>
                <a:effectLst/>
                <a:latin typeface="+mn-lt"/>
                <a:ea typeface="+mn-ea"/>
                <a:cs typeface="+mn-cs"/>
              </a:rPr>
              <a:t> oath for teachers!) where harm might be considered to be overloading learners with too much information that doesn’t apparently have a pattern to it.</a:t>
            </a:r>
            <a:br>
              <a:rPr lang="en-GB" sz="1200" b="0" i="0" kern="1200" dirty="0">
                <a:solidFill>
                  <a:schemeClr val="tx1"/>
                </a:solidFill>
                <a:effectLst/>
                <a:latin typeface="+mn-lt"/>
                <a:ea typeface="+mn-ea"/>
                <a:cs typeface="+mn-cs"/>
              </a:rPr>
            </a:b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We might find then that actually we don’t have time to do inversion questions as well as all of the above (in what is essentially somewhere between 114 and 152 hours of instruction at KS2).</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However, I think I would be happy if students were confident with the question-forming patterns I’ve laid out on these two slides.</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And I think a secondary school that knew that it was receiving French learners that knew how to form raised intonation questions, how to put question words at the end of them to ask WH-questions, and could also use Est-</a:t>
            </a:r>
            <a:r>
              <a:rPr lang="en-GB" sz="1200" b="0" i="0" kern="1200" dirty="0" err="1">
                <a:solidFill>
                  <a:schemeClr val="tx1"/>
                </a:solidFill>
                <a:effectLst/>
                <a:latin typeface="+mn-lt"/>
                <a:ea typeface="+mn-ea"/>
                <a:cs typeface="+mn-cs"/>
              </a:rPr>
              <a:t>ce</a:t>
            </a:r>
            <a:r>
              <a:rPr lang="en-GB" sz="1200" b="0" i="0" kern="1200" dirty="0">
                <a:solidFill>
                  <a:schemeClr val="tx1"/>
                </a:solidFill>
                <a:effectLst/>
                <a:latin typeface="+mn-lt"/>
                <a:ea typeface="+mn-ea"/>
                <a:cs typeface="+mn-cs"/>
              </a:rPr>
              <a:t> que and </a:t>
            </a:r>
            <a:r>
              <a:rPr lang="en-GB" sz="1200" b="0" i="0" kern="1200" dirty="0" err="1">
                <a:solidFill>
                  <a:schemeClr val="tx1"/>
                </a:solidFill>
                <a:effectLst/>
                <a:latin typeface="+mn-lt"/>
                <a:ea typeface="+mn-ea"/>
                <a:cs typeface="+mn-cs"/>
              </a:rPr>
              <a:t>Qu’est-ce</a:t>
            </a:r>
            <a:r>
              <a:rPr lang="en-GB" sz="1200" b="0" i="0" kern="1200" dirty="0">
                <a:solidFill>
                  <a:schemeClr val="tx1"/>
                </a:solidFill>
                <a:effectLst/>
                <a:latin typeface="+mn-lt"/>
                <a:ea typeface="+mn-ea"/>
                <a:cs typeface="+mn-cs"/>
              </a:rPr>
              <a:t> que questions, would then be in a really strong position to build on that knowledge, recapping these patterns before teaching inversion in Y7.</a:t>
            </a:r>
            <a:br>
              <a:rPr lang="en-GB" sz="1200" b="0" i="0" kern="1200" dirty="0">
                <a:solidFill>
                  <a:schemeClr val="tx1"/>
                </a:solidFill>
                <a:effectLst/>
                <a:latin typeface="+mn-lt"/>
                <a:ea typeface="+mn-ea"/>
                <a:cs typeface="+mn-cs"/>
              </a:rPr>
            </a:b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Question-forming is just one example of sequencing and grammar is one of the three key strands of knowledge.</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An approach to curriculum planning that works on the principles I’m outlining here would:</a:t>
            </a:r>
            <a:br>
              <a:rPr lang="en-GB" sz="1200" b="0" i="0" kern="1200" dirty="0">
                <a:solidFill>
                  <a:schemeClr val="tx1"/>
                </a:solidFill>
                <a:effectLst/>
                <a:latin typeface="+mn-lt"/>
                <a:ea typeface="+mn-ea"/>
                <a:cs typeface="+mn-cs"/>
              </a:rPr>
            </a:b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1. Define the overall knowledge to be taught (i.e., list the sound-symbol correspondences, list the vocabulary, list the grammar features) in detail, not general terms</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2. Ensure that in the 114 – 152 hours of KS2 there is the time to teach it and revisit it all multiple times (or reduce the proposed content until it is)</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3. Organise the knowledge in the most logical sequence, using frequency as a guiding principle for all strands.  </a:t>
            </a:r>
            <a:br>
              <a:rPr lang="en-GB" sz="1200" b="0" i="0" kern="1200" dirty="0">
                <a:solidFill>
                  <a:schemeClr val="tx1"/>
                </a:solidFill>
                <a:effectLst/>
                <a:latin typeface="+mn-lt"/>
                <a:ea typeface="+mn-ea"/>
                <a:cs typeface="+mn-cs"/>
              </a:rPr>
            </a:b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The advantages of agreeing the content (PVG) of the KS2 curriculum won’t be lost on anyone I’m sure, even the most creative freedom-loving teacher has got to find it galling if they meet their ex-primary pupils and discover that they’re busy starting from scratch in secondary school.  We all detest stories like this, but we do need to be realistic about what can address the issue, now.</a:t>
            </a:r>
          </a:p>
          <a:p>
            <a:br>
              <a:rPr lang="en-GB" sz="1200" b="0" i="0" kern="1200" dirty="0">
                <a:solidFill>
                  <a:schemeClr val="tx1"/>
                </a:solidFill>
                <a:effectLst/>
                <a:latin typeface="+mn-lt"/>
                <a:ea typeface="+mn-ea"/>
                <a:cs typeface="+mn-cs"/>
              </a:rPr>
            </a:br>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65670-0FAF-47B5-BB13-49D74F7BBA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905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02335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17/06/2021</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41547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17/06/2021</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922057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871209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8436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02459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099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85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08331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181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3822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0138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17228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183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30074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extBox 3"/>
          <p:cNvSpPr txBox="1"/>
          <p:nvPr userDrawn="1"/>
        </p:nvSpPr>
        <p:spPr>
          <a:xfrm>
            <a:off x="8240891" y="6494075"/>
            <a:ext cx="1986844" cy="276999"/>
          </a:xfrm>
          <a:prstGeom prst="rect">
            <a:avLst/>
          </a:prstGeom>
          <a:noFill/>
        </p:spPr>
        <p:txBody>
          <a:bodyPr wrap="square" rtlCol="0">
            <a:spAutoFit/>
          </a:bodyPr>
          <a:lstStyle/>
          <a:p>
            <a:r>
              <a:rPr lang="en-GB" sz="1200" dirty="0">
                <a:solidFill>
                  <a:prstClr val="white"/>
                </a:solidFill>
              </a:rPr>
              <a:t>Rachel Hawkes</a:t>
            </a:r>
          </a:p>
        </p:txBody>
      </p:sp>
    </p:spTree>
    <p:extLst>
      <p:ext uri="{BB962C8B-B14F-4D97-AF65-F5344CB8AC3E}">
        <p14:creationId xmlns:p14="http://schemas.microsoft.com/office/powerpoint/2010/main" val="3125688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3104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74531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9623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7029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241472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747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063725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151623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TextBox 4"/>
          <p:cNvSpPr txBox="1"/>
          <p:nvPr userDrawn="1"/>
        </p:nvSpPr>
        <p:spPr>
          <a:xfrm>
            <a:off x="8240891" y="6494075"/>
            <a:ext cx="1986844" cy="276999"/>
          </a:xfrm>
          <a:prstGeom prst="rect">
            <a:avLst/>
          </a:prstGeom>
          <a:noFill/>
        </p:spPr>
        <p:txBody>
          <a:bodyPr wrap="square" rtlCol="0">
            <a:spAutoFit/>
          </a:bodyPr>
          <a:lstStyle/>
          <a:p>
            <a:r>
              <a:rPr lang="en-GB" sz="1200" dirty="0">
                <a:solidFill>
                  <a:prstClr val="white"/>
                </a:solidFill>
              </a:rPr>
              <a:t>Rachel Hawkes</a:t>
            </a:r>
          </a:p>
        </p:txBody>
      </p:sp>
    </p:spTree>
    <p:extLst>
      <p:ext uri="{BB962C8B-B14F-4D97-AF65-F5344CB8AC3E}">
        <p14:creationId xmlns:p14="http://schemas.microsoft.com/office/powerpoint/2010/main" val="3884867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1890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2043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5007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F4AC7C-A0BC-4362-8FDC-EABAF255E05B}"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F94C0-A1D9-4EE2-9EA4-DD26B5A50D47}" type="slidenum">
              <a:rPr lang="en-US" smtClean="0"/>
              <a:t>‹#›</a:t>
            </a:fld>
            <a:endParaRPr lang="en-US"/>
          </a:p>
        </p:txBody>
      </p:sp>
    </p:spTree>
    <p:extLst>
      <p:ext uri="{BB962C8B-B14F-4D97-AF65-F5344CB8AC3E}">
        <p14:creationId xmlns:p14="http://schemas.microsoft.com/office/powerpoint/2010/main" val="2654647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F4AC7C-A0BC-4362-8FDC-EABAF255E05B}"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F94C0-A1D9-4EE2-9EA4-DD26B5A50D47}" type="slidenum">
              <a:rPr lang="en-US" smtClean="0"/>
              <a:t>‹#›</a:t>
            </a:fld>
            <a:endParaRPr lang="en-US"/>
          </a:p>
        </p:txBody>
      </p:sp>
    </p:spTree>
    <p:extLst>
      <p:ext uri="{BB962C8B-B14F-4D97-AF65-F5344CB8AC3E}">
        <p14:creationId xmlns:p14="http://schemas.microsoft.com/office/powerpoint/2010/main" val="31701704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F4AC7C-A0BC-4362-8FDC-EABAF255E05B}"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F94C0-A1D9-4EE2-9EA4-DD26B5A50D47}" type="slidenum">
              <a:rPr lang="en-US" smtClean="0"/>
              <a:t>‹#›</a:t>
            </a:fld>
            <a:endParaRPr lang="en-US"/>
          </a:p>
        </p:txBody>
      </p:sp>
    </p:spTree>
    <p:extLst>
      <p:ext uri="{BB962C8B-B14F-4D97-AF65-F5344CB8AC3E}">
        <p14:creationId xmlns:p14="http://schemas.microsoft.com/office/powerpoint/2010/main" val="29612387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F4AC7C-A0BC-4362-8FDC-EABAF255E05B}" type="datetimeFigureOut">
              <a:rPr lang="en-US" smtClean="0"/>
              <a:t>6/17/2021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F94C0-A1D9-4EE2-9EA4-DD26B5A50D47}" type="slidenum">
              <a:rPr lang="en-US" smtClean="0"/>
              <a:t>‹#›</a:t>
            </a:fld>
            <a:endParaRPr lang="en-US"/>
          </a:p>
        </p:txBody>
      </p:sp>
    </p:spTree>
    <p:extLst>
      <p:ext uri="{BB962C8B-B14F-4D97-AF65-F5344CB8AC3E}">
        <p14:creationId xmlns:p14="http://schemas.microsoft.com/office/powerpoint/2010/main" val="41394253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F4AC7C-A0BC-4362-8FDC-EABAF255E05B}" type="datetimeFigureOut">
              <a:rPr lang="en-US" smtClean="0"/>
              <a:t>6/17/2021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3F94C0-A1D9-4EE2-9EA4-DD26B5A50D47}" type="slidenum">
              <a:rPr lang="en-US" smtClean="0"/>
              <a:t>‹#›</a:t>
            </a:fld>
            <a:endParaRPr lang="en-US"/>
          </a:p>
        </p:txBody>
      </p:sp>
    </p:spTree>
    <p:extLst>
      <p:ext uri="{BB962C8B-B14F-4D97-AF65-F5344CB8AC3E}">
        <p14:creationId xmlns:p14="http://schemas.microsoft.com/office/powerpoint/2010/main" val="3814754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86428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F4AC7C-A0BC-4362-8FDC-EABAF255E05B}" type="datetimeFigureOut">
              <a:rPr lang="en-US" smtClean="0"/>
              <a:t>6/17/2021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3F94C0-A1D9-4EE2-9EA4-DD26B5A50D47}" type="slidenum">
              <a:rPr lang="en-US" smtClean="0"/>
              <a:t>‹#›</a:t>
            </a:fld>
            <a:endParaRPr lang="en-US"/>
          </a:p>
        </p:txBody>
      </p:sp>
    </p:spTree>
    <p:extLst>
      <p:ext uri="{BB962C8B-B14F-4D97-AF65-F5344CB8AC3E}">
        <p14:creationId xmlns:p14="http://schemas.microsoft.com/office/powerpoint/2010/main" val="11384995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4AC7C-A0BC-4362-8FDC-EABAF255E05B}" type="datetimeFigureOut">
              <a:rPr lang="en-US" smtClean="0"/>
              <a:t>6/17/2021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3F94C0-A1D9-4EE2-9EA4-DD26B5A50D47}" type="slidenum">
              <a:rPr lang="en-US" smtClean="0"/>
              <a:t>‹#›</a:t>
            </a:fld>
            <a:endParaRPr lang="en-US"/>
          </a:p>
        </p:txBody>
      </p:sp>
    </p:spTree>
    <p:extLst>
      <p:ext uri="{BB962C8B-B14F-4D97-AF65-F5344CB8AC3E}">
        <p14:creationId xmlns:p14="http://schemas.microsoft.com/office/powerpoint/2010/main" val="14512139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F4AC7C-A0BC-4362-8FDC-EABAF255E05B}" type="datetimeFigureOut">
              <a:rPr lang="en-US" smtClean="0"/>
              <a:t>6/17/2021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F94C0-A1D9-4EE2-9EA4-DD26B5A50D47}" type="slidenum">
              <a:rPr lang="en-US" smtClean="0"/>
              <a:t>‹#›</a:t>
            </a:fld>
            <a:endParaRPr lang="en-US"/>
          </a:p>
        </p:txBody>
      </p:sp>
    </p:spTree>
    <p:extLst>
      <p:ext uri="{BB962C8B-B14F-4D97-AF65-F5344CB8AC3E}">
        <p14:creationId xmlns:p14="http://schemas.microsoft.com/office/powerpoint/2010/main" val="7472719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F4AC7C-A0BC-4362-8FDC-EABAF255E05B}" type="datetimeFigureOut">
              <a:rPr lang="en-US" smtClean="0"/>
              <a:t>6/17/2021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F94C0-A1D9-4EE2-9EA4-DD26B5A50D47}" type="slidenum">
              <a:rPr lang="en-US" smtClean="0"/>
              <a:t>‹#›</a:t>
            </a:fld>
            <a:endParaRPr lang="en-US"/>
          </a:p>
        </p:txBody>
      </p:sp>
    </p:spTree>
    <p:extLst>
      <p:ext uri="{BB962C8B-B14F-4D97-AF65-F5344CB8AC3E}">
        <p14:creationId xmlns:p14="http://schemas.microsoft.com/office/powerpoint/2010/main" val="19847487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F4AC7C-A0BC-4362-8FDC-EABAF255E05B}"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F94C0-A1D9-4EE2-9EA4-DD26B5A50D47}" type="slidenum">
              <a:rPr lang="en-US" smtClean="0"/>
              <a:t>‹#›</a:t>
            </a:fld>
            <a:endParaRPr lang="en-US"/>
          </a:p>
        </p:txBody>
      </p:sp>
    </p:spTree>
    <p:extLst>
      <p:ext uri="{BB962C8B-B14F-4D97-AF65-F5344CB8AC3E}">
        <p14:creationId xmlns:p14="http://schemas.microsoft.com/office/powerpoint/2010/main" val="27963097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F4AC7C-A0BC-4362-8FDC-EABAF255E05B}"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F94C0-A1D9-4EE2-9EA4-DD26B5A50D47}" type="slidenum">
              <a:rPr lang="en-US" smtClean="0"/>
              <a:t>‹#›</a:t>
            </a:fld>
            <a:endParaRPr lang="en-US"/>
          </a:p>
        </p:txBody>
      </p:sp>
    </p:spTree>
    <p:extLst>
      <p:ext uri="{BB962C8B-B14F-4D97-AF65-F5344CB8AC3E}">
        <p14:creationId xmlns:p14="http://schemas.microsoft.com/office/powerpoint/2010/main" val="6899878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0476324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27" name="Google Shape;27;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7020311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2"/>
        <p:cNvGrpSpPr/>
        <p:nvPr/>
      </p:nvGrpSpPr>
      <p:grpSpPr>
        <a:xfrm>
          <a:off x="0" y="0"/>
          <a:ext cx="0" cy="0"/>
          <a:chOff x="0" y="0"/>
          <a:chExt cx="0" cy="0"/>
        </a:xfrm>
      </p:grpSpPr>
      <p:sp>
        <p:nvSpPr>
          <p:cNvPr id="33" name="Google Shape;33;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45599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
        <p:cNvGrpSpPr/>
        <p:nvPr/>
      </p:nvGrpSpPr>
      <p:grpSpPr>
        <a:xfrm>
          <a:off x="0" y="0"/>
          <a:ext cx="0" cy="0"/>
          <a:chOff x="0" y="0"/>
          <a:chExt cx="0" cy="0"/>
        </a:xfrm>
      </p:grpSpPr>
      <p:sp>
        <p:nvSpPr>
          <p:cNvPr id="39" name="Google Shape;3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878906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30271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1899647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69136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9"/>
        <p:cNvGrpSpPr/>
        <p:nvPr/>
      </p:nvGrpSpPr>
      <p:grpSpPr>
        <a:xfrm>
          <a:off x="0" y="0"/>
          <a:ext cx="0" cy="0"/>
          <a:chOff x="0" y="0"/>
          <a:chExt cx="0" cy="0"/>
        </a:xfrm>
      </p:grpSpPr>
      <p:sp>
        <p:nvSpPr>
          <p:cNvPr id="60" name="Google Shape;60;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026948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6"/>
        <p:cNvGrpSpPr/>
        <p:nvPr/>
      </p:nvGrpSpPr>
      <p:grpSpPr>
        <a:xfrm>
          <a:off x="0" y="0"/>
          <a:ext cx="0" cy="0"/>
          <a:chOff x="0" y="0"/>
          <a:chExt cx="0" cy="0"/>
        </a:xfrm>
      </p:grpSpPr>
      <p:sp>
        <p:nvSpPr>
          <p:cNvPr id="67" name="Google Shape;67;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Google Shape;69;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03166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0456137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406169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2734779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0"/>
        <p:cNvGrpSpPr/>
        <p:nvPr/>
      </p:nvGrpSpPr>
      <p:grpSpPr>
        <a:xfrm>
          <a:off x="0" y="0"/>
          <a:ext cx="0" cy="0"/>
          <a:chOff x="0" y="0"/>
          <a:chExt cx="0" cy="0"/>
        </a:xfrm>
      </p:grpSpPr>
      <p:sp>
        <p:nvSpPr>
          <p:cNvPr id="21" name="Google Shape;21;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726854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27" name="Google Shape;27;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854383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2"/>
        <p:cNvGrpSpPr/>
        <p:nvPr/>
      </p:nvGrpSpPr>
      <p:grpSpPr>
        <a:xfrm>
          <a:off x="0" y="0"/>
          <a:ext cx="0" cy="0"/>
          <a:chOff x="0" y="0"/>
          <a:chExt cx="0" cy="0"/>
        </a:xfrm>
      </p:grpSpPr>
      <p:sp>
        <p:nvSpPr>
          <p:cNvPr id="33" name="Google Shape;33;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056527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217794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
        <p:cNvGrpSpPr/>
        <p:nvPr/>
      </p:nvGrpSpPr>
      <p:grpSpPr>
        <a:xfrm>
          <a:off x="0" y="0"/>
          <a:ext cx="0" cy="0"/>
          <a:chOff x="0" y="0"/>
          <a:chExt cx="0" cy="0"/>
        </a:xfrm>
      </p:grpSpPr>
      <p:sp>
        <p:nvSpPr>
          <p:cNvPr id="39" name="Google Shape;3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163726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056304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7482462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9"/>
        <p:cNvGrpSpPr/>
        <p:nvPr/>
      </p:nvGrpSpPr>
      <p:grpSpPr>
        <a:xfrm>
          <a:off x="0" y="0"/>
          <a:ext cx="0" cy="0"/>
          <a:chOff x="0" y="0"/>
          <a:chExt cx="0" cy="0"/>
        </a:xfrm>
      </p:grpSpPr>
      <p:sp>
        <p:nvSpPr>
          <p:cNvPr id="60" name="Google Shape;60;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326462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6"/>
        <p:cNvGrpSpPr/>
        <p:nvPr/>
      </p:nvGrpSpPr>
      <p:grpSpPr>
        <a:xfrm>
          <a:off x="0" y="0"/>
          <a:ext cx="0" cy="0"/>
          <a:chOff x="0" y="0"/>
          <a:chExt cx="0" cy="0"/>
        </a:xfrm>
      </p:grpSpPr>
      <p:sp>
        <p:nvSpPr>
          <p:cNvPr id="67" name="Google Shape;67;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Google Shape;69;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644256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228458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945505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751592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639757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234282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17/06/2021</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963919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227037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64491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3537236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4210147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7226205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2545107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030522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0783352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1392463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088353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17/06/2021</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895235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0135455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7076253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8625382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1566895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107685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6721434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074918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59484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17/06/2021</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34426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5.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theme" Target="../theme/theme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634361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14082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16731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4AC7C-A0BC-4362-8FDC-EABAF255E05B}" type="datetimeFigureOut">
              <a:rPr lang="en-US" smtClean="0"/>
              <a:t>6/17/2021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3F94C0-A1D9-4EE2-9EA4-DD26B5A50D47}" type="slidenum">
              <a:rPr lang="en-US" smtClean="0"/>
              <a:t>‹#›</a:t>
            </a:fld>
            <a:endParaRPr lang="en-US"/>
          </a:p>
        </p:txBody>
      </p:sp>
    </p:spTree>
    <p:extLst>
      <p:ext uri="{BB962C8B-B14F-4D97-AF65-F5344CB8AC3E}">
        <p14:creationId xmlns:p14="http://schemas.microsoft.com/office/powerpoint/2010/main" val="1992740629"/>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9"/>
          <p:cNvSpPr txBox="1"/>
          <p:nvPr/>
        </p:nvSpPr>
        <p:spPr>
          <a:xfrm rot="-1191025">
            <a:off x="1514764" y="2438400"/>
            <a:ext cx="8737600" cy="18620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500" b="0" i="0" u="none" strike="noStrike" cap="none">
                <a:solidFill>
                  <a:schemeClr val="accent1"/>
                </a:solidFill>
                <a:latin typeface="Calibri"/>
                <a:ea typeface="Calibri"/>
                <a:cs typeface="Calibri"/>
                <a:sym typeface="Calibri"/>
              </a:rPr>
              <a:t>DRAFT</a:t>
            </a:r>
            <a:endParaRPr/>
          </a:p>
        </p:txBody>
      </p:sp>
    </p:spTree>
    <p:extLst>
      <p:ext uri="{BB962C8B-B14F-4D97-AF65-F5344CB8AC3E}">
        <p14:creationId xmlns:p14="http://schemas.microsoft.com/office/powerpoint/2010/main" val="2857812905"/>
      </p:ext>
    </p:extLst>
  </p:cSld>
  <p:clrMap bg1="lt1" tx1="dk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9"/>
          <p:cNvSpPr txBox="1"/>
          <p:nvPr/>
        </p:nvSpPr>
        <p:spPr>
          <a:xfrm rot="-1191025">
            <a:off x="1514764" y="2438400"/>
            <a:ext cx="8737600" cy="18620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500" b="0" i="0" u="none" strike="noStrike" cap="none">
                <a:solidFill>
                  <a:schemeClr val="accent1"/>
                </a:solidFill>
                <a:latin typeface="Calibri"/>
                <a:ea typeface="Calibri"/>
                <a:cs typeface="Calibri"/>
                <a:sym typeface="Calibri"/>
              </a:rPr>
              <a:t>DRAFT</a:t>
            </a:r>
            <a:endParaRPr/>
          </a:p>
        </p:txBody>
      </p:sp>
    </p:spTree>
    <p:extLst>
      <p:ext uri="{BB962C8B-B14F-4D97-AF65-F5344CB8AC3E}">
        <p14:creationId xmlns:p14="http://schemas.microsoft.com/office/powerpoint/2010/main" val="2247875501"/>
      </p:ext>
    </p:extLst>
  </p:cSld>
  <p:clrMap bg1="lt1" tx1="dk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719838990"/>
      </p:ext>
    </p:extLst>
  </p:cSld>
  <p:clrMap bg1="lt1" tx1="dk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251909174"/>
      </p:ext>
    </p:extLst>
  </p:cSld>
  <p:clrMap bg1="lt1" tx1="dk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resources.ncelp.org/concern/resources/9306sz45f?locale=e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resources.ncelp.org/concern/resources/hm50ts32f?locale=en"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7.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6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6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67.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67.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3" Type="http://schemas.openxmlformats.org/officeDocument/2006/relationships/hyperlink" Target="https://ncelp.org/resources/mfl-revie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71.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82.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8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8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82.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82.xml"/><Relationship Id="rId6" Type="http://schemas.openxmlformats.org/officeDocument/2006/relationships/image" Target="../media/image30.png"/><Relationship Id="rId5" Type="http://schemas.openxmlformats.org/officeDocument/2006/relationships/image" Target="../media/image33.png"/><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8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5" name="Rectangle 4" descr="background rectangle"/>
          <p:cNvSpPr/>
          <p:nvPr/>
        </p:nvSpPr>
        <p:spPr>
          <a:xfrm>
            <a:off x="-27340"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ctrTitle"/>
          </p:nvPr>
        </p:nvSpPr>
        <p:spPr>
          <a:xfrm>
            <a:off x="-56445" y="724108"/>
            <a:ext cx="9556927" cy="3291681"/>
          </a:xfrm>
        </p:spPr>
        <p:txBody>
          <a:bodyPr>
            <a:normAutofit/>
          </a:bodyPr>
          <a:lstStyle/>
          <a:p>
            <a:pPr algn="l"/>
            <a:r>
              <a:rPr lang="en-GB" sz="4400" dirty="0">
                <a:solidFill>
                  <a:schemeClr val="bg1"/>
                </a:solidFill>
              </a:rPr>
              <a:t>Effective Languages Provision </a:t>
            </a:r>
            <a:br>
              <a:rPr lang="en-GB" sz="4400" dirty="0">
                <a:solidFill>
                  <a:schemeClr val="bg1"/>
                </a:solidFill>
              </a:rPr>
            </a:br>
            <a:r>
              <a:rPr lang="en-GB" sz="4400" dirty="0">
                <a:solidFill>
                  <a:schemeClr val="bg1"/>
                </a:solidFill>
              </a:rPr>
              <a:t>and Transition: Key Stage 2 - 3</a:t>
            </a:r>
            <a:br>
              <a:rPr lang="en-GB" sz="4400" b="1" dirty="0">
                <a:solidFill>
                  <a:schemeClr val="bg1"/>
                </a:solidFill>
              </a:rPr>
            </a:br>
            <a:endParaRPr lang="en-GB" sz="4400" dirty="0">
              <a:solidFill>
                <a:schemeClr val="bg1"/>
              </a:solidFill>
            </a:endParaRPr>
          </a:p>
        </p:txBody>
      </p:sp>
      <p:sp>
        <p:nvSpPr>
          <p:cNvPr id="11" name="Title 3">
            <a:extLst>
              <a:ext uri="{FF2B5EF4-FFF2-40B4-BE49-F238E27FC236}">
                <a16:creationId xmlns:a16="http://schemas.microsoft.com/office/drawing/2014/main" id="{C0508B9B-5891-4D3C-9F6E-ECDA43B43AC2}"/>
              </a:ext>
            </a:extLst>
          </p:cNvPr>
          <p:cNvSpPr txBox="1">
            <a:spLocks/>
          </p:cNvSpPr>
          <p:nvPr/>
        </p:nvSpPr>
        <p:spPr>
          <a:xfrm>
            <a:off x="56445" y="6161349"/>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Presenter: Rachel Hawkes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Artwork: Steve Clarke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31/05/21</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pic>
        <p:nvPicPr>
          <p:cNvPr id="14" name="Picture 13" descr="A picture containing text, book&#10;&#10;Description automatically generated">
            <a:extLst>
              <a:ext uri="{FF2B5EF4-FFF2-40B4-BE49-F238E27FC236}">
                <a16:creationId xmlns:a16="http://schemas.microsoft.com/office/drawing/2014/main" id="{CECA98E0-DEDB-4CDD-9E5D-B5D158D828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7478" y="5939813"/>
            <a:ext cx="693678" cy="886654"/>
          </a:xfrm>
          <a:prstGeom prst="rect">
            <a:avLst/>
          </a:prstGeom>
        </p:spPr>
      </p:pic>
    </p:spTree>
    <p:extLst>
      <p:ext uri="{BB962C8B-B14F-4D97-AF65-F5344CB8AC3E}">
        <p14:creationId xmlns:p14="http://schemas.microsoft.com/office/powerpoint/2010/main" val="3445780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0"/>
            <a:ext cx="10515600" cy="1325563"/>
          </a:xfrm>
        </p:spPr>
        <p:txBody>
          <a:bodyPr>
            <a:normAutofit/>
          </a:bodyPr>
          <a:lstStyle/>
          <a:p>
            <a:r>
              <a:rPr lang="en-GB" sz="3600" b="1" dirty="0">
                <a:solidFill>
                  <a:srgbClr val="002060"/>
                </a:solidFill>
              </a:rPr>
              <a:t>The </a:t>
            </a:r>
            <a:r>
              <a:rPr lang="en-GB" sz="4000" b="1" i="1" dirty="0">
                <a:solidFill>
                  <a:srgbClr val="002060"/>
                </a:solidFill>
              </a:rPr>
              <a:t>how – </a:t>
            </a:r>
            <a:r>
              <a:rPr lang="en-GB" sz="4000" b="1" dirty="0">
                <a:solidFill>
                  <a:srgbClr val="002060"/>
                </a:solidFill>
              </a:rPr>
              <a:t>overarching curriculum plan</a:t>
            </a:r>
          </a:p>
        </p:txBody>
      </p:sp>
      <p:sp>
        <p:nvSpPr>
          <p:cNvPr id="13" name="Content Placeholder 12">
            <a:extLst>
              <a:ext uri="{FF2B5EF4-FFF2-40B4-BE49-F238E27FC236}">
                <a16:creationId xmlns:a16="http://schemas.microsoft.com/office/drawing/2014/main" id="{894E766B-F79A-4B1F-A315-B8EF55B8CDF3}"/>
              </a:ext>
            </a:extLst>
          </p:cNvPr>
          <p:cNvSpPr>
            <a:spLocks noGrp="1"/>
          </p:cNvSpPr>
          <p:nvPr>
            <p:ph idx="1"/>
          </p:nvPr>
        </p:nvSpPr>
        <p:spPr>
          <a:xfrm>
            <a:off x="323850" y="870295"/>
            <a:ext cx="11677650" cy="5498754"/>
          </a:xfrm>
        </p:spPr>
        <p:txBody>
          <a:bodyPr>
            <a:normAutofit/>
          </a:bodyPr>
          <a:lstStyle/>
          <a:p>
            <a:pPr>
              <a:lnSpc>
                <a:spcPct val="150000"/>
              </a:lnSpc>
            </a:pPr>
            <a:r>
              <a:rPr lang="en-GB" dirty="0">
                <a:solidFill>
                  <a:schemeClr val="accent1">
                    <a:lumMod val="50000"/>
                  </a:schemeClr>
                </a:solidFill>
              </a:rPr>
              <a:t>Time allocation (realistic yet optimal)</a:t>
            </a:r>
          </a:p>
          <a:p>
            <a:pPr lvl="1">
              <a:lnSpc>
                <a:spcPct val="150000"/>
              </a:lnSpc>
            </a:pPr>
            <a:r>
              <a:rPr lang="en-GB" dirty="0">
                <a:solidFill>
                  <a:schemeClr val="accent1">
                    <a:lumMod val="50000"/>
                  </a:schemeClr>
                </a:solidFill>
              </a:rPr>
              <a:t>60 minutes per week in total</a:t>
            </a:r>
          </a:p>
          <a:p>
            <a:pPr lvl="1">
              <a:lnSpc>
                <a:spcPct val="150000"/>
              </a:lnSpc>
            </a:pPr>
            <a:r>
              <a:rPr lang="en-GB" dirty="0">
                <a:solidFill>
                  <a:schemeClr val="accent1">
                    <a:lumMod val="50000"/>
                  </a:schemeClr>
                </a:solidFill>
              </a:rPr>
              <a:t>30-minute lesson</a:t>
            </a:r>
          </a:p>
          <a:p>
            <a:pPr lvl="1">
              <a:lnSpc>
                <a:spcPct val="150000"/>
              </a:lnSpc>
            </a:pPr>
            <a:r>
              <a:rPr lang="en-GB" dirty="0">
                <a:solidFill>
                  <a:schemeClr val="accent1">
                    <a:lumMod val="50000"/>
                  </a:schemeClr>
                </a:solidFill>
              </a:rPr>
              <a:t>five mini follow ups (four x five minutes, one x 10 minutes)</a:t>
            </a:r>
          </a:p>
          <a:p>
            <a:pPr>
              <a:lnSpc>
                <a:spcPct val="150000"/>
              </a:lnSpc>
            </a:pPr>
            <a:r>
              <a:rPr lang="en-GB" dirty="0">
                <a:solidFill>
                  <a:schemeClr val="accent1">
                    <a:lumMod val="50000"/>
                  </a:schemeClr>
                </a:solidFill>
              </a:rPr>
              <a:t>Structure (4-year, 2-year rolling)</a:t>
            </a:r>
          </a:p>
          <a:p>
            <a:pPr lvl="1">
              <a:lnSpc>
                <a:spcPct val="150000"/>
              </a:lnSpc>
            </a:pPr>
            <a:r>
              <a:rPr lang="en-GB" dirty="0">
                <a:solidFill>
                  <a:schemeClr val="accent1">
                    <a:lumMod val="50000"/>
                  </a:schemeClr>
                </a:solidFill>
              </a:rPr>
              <a:t>one structure that fits both!</a:t>
            </a:r>
          </a:p>
          <a:p>
            <a:pPr>
              <a:lnSpc>
                <a:spcPct val="150000"/>
              </a:lnSpc>
            </a:pPr>
            <a:r>
              <a:rPr lang="en-GB" dirty="0">
                <a:solidFill>
                  <a:schemeClr val="accent1">
                    <a:lumMod val="50000"/>
                  </a:schemeClr>
                </a:solidFill>
              </a:rPr>
              <a:t>The three strands</a:t>
            </a:r>
          </a:p>
          <a:p>
            <a:pPr lvl="1">
              <a:lnSpc>
                <a:spcPct val="150000"/>
              </a:lnSpc>
            </a:pPr>
            <a:r>
              <a:rPr lang="en-GB" dirty="0">
                <a:solidFill>
                  <a:schemeClr val="accent1">
                    <a:lumMod val="50000"/>
                  </a:schemeClr>
                </a:solidFill>
              </a:rPr>
              <a:t>phonics and grammar repeat in Y3 &amp; 4 and then again in Y5 &amp; 6</a:t>
            </a:r>
          </a:p>
          <a:p>
            <a:pPr lvl="1">
              <a:lnSpc>
                <a:spcPct val="150000"/>
              </a:lnSpc>
            </a:pPr>
            <a:r>
              <a:rPr lang="en-GB" dirty="0">
                <a:solidFill>
                  <a:schemeClr val="accent1">
                    <a:lumMod val="50000"/>
                  </a:schemeClr>
                </a:solidFill>
              </a:rPr>
              <a:t>vocabulary varies (so that lesson contexts are different)</a:t>
            </a:r>
          </a:p>
        </p:txBody>
      </p:sp>
      <p:pic>
        <p:nvPicPr>
          <p:cNvPr id="4" name="Picture 3" descr="Diagram&#10;&#10;Description automatically generated">
            <a:extLst>
              <a:ext uri="{FF2B5EF4-FFF2-40B4-BE49-F238E27FC236}">
                <a16:creationId xmlns:a16="http://schemas.microsoft.com/office/drawing/2014/main" id="{E75EDF02-30B0-4F17-B9AF-6382D462A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0331990" y="296159"/>
            <a:ext cx="2152647" cy="1567373"/>
          </a:xfrm>
          <a:prstGeom prst="rect">
            <a:avLst/>
          </a:prstGeom>
        </p:spPr>
      </p:pic>
    </p:spTree>
    <p:extLst>
      <p:ext uri="{BB962C8B-B14F-4D97-AF65-F5344CB8AC3E}">
        <p14:creationId xmlns:p14="http://schemas.microsoft.com/office/powerpoint/2010/main" val="179774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0"/>
            <a:ext cx="10515600" cy="1325563"/>
          </a:xfrm>
        </p:spPr>
        <p:txBody>
          <a:bodyPr>
            <a:normAutofit/>
          </a:bodyPr>
          <a:lstStyle/>
          <a:p>
            <a:r>
              <a:rPr lang="en-GB" sz="3600" b="1" dirty="0">
                <a:solidFill>
                  <a:srgbClr val="002060"/>
                </a:solidFill>
              </a:rPr>
              <a:t>The </a:t>
            </a:r>
            <a:r>
              <a:rPr lang="en-GB" sz="4000" b="1" i="1" dirty="0">
                <a:solidFill>
                  <a:srgbClr val="002060"/>
                </a:solidFill>
              </a:rPr>
              <a:t>how - </a:t>
            </a:r>
            <a:r>
              <a:rPr lang="en-GB" sz="4000" b="1" dirty="0">
                <a:solidFill>
                  <a:srgbClr val="002060"/>
                </a:solidFill>
              </a:rPr>
              <a:t>phonics</a:t>
            </a:r>
          </a:p>
        </p:txBody>
      </p:sp>
      <p:sp>
        <p:nvSpPr>
          <p:cNvPr id="13" name="Content Placeholder 12">
            <a:extLst>
              <a:ext uri="{FF2B5EF4-FFF2-40B4-BE49-F238E27FC236}">
                <a16:creationId xmlns:a16="http://schemas.microsoft.com/office/drawing/2014/main" id="{894E766B-F79A-4B1F-A315-B8EF55B8CDF3}"/>
              </a:ext>
            </a:extLst>
          </p:cNvPr>
          <p:cNvSpPr>
            <a:spLocks noGrp="1"/>
          </p:cNvSpPr>
          <p:nvPr>
            <p:ph idx="1"/>
          </p:nvPr>
        </p:nvSpPr>
        <p:spPr>
          <a:xfrm>
            <a:off x="323850" y="1079846"/>
            <a:ext cx="11677650" cy="5498754"/>
          </a:xfrm>
        </p:spPr>
        <p:txBody>
          <a:bodyPr>
            <a:normAutofit/>
          </a:bodyPr>
          <a:lstStyle/>
          <a:p>
            <a:pPr>
              <a:lnSpc>
                <a:spcPct val="100000"/>
              </a:lnSpc>
            </a:pPr>
            <a:r>
              <a:rPr lang="en-GB" dirty="0">
                <a:solidFill>
                  <a:schemeClr val="accent1">
                    <a:lumMod val="50000"/>
                  </a:schemeClr>
                </a:solidFill>
              </a:rPr>
              <a:t>Define the knowledge </a:t>
            </a:r>
            <a:br>
              <a:rPr lang="en-GB" dirty="0">
                <a:solidFill>
                  <a:schemeClr val="accent1">
                    <a:lumMod val="50000"/>
                  </a:schemeClr>
                </a:solidFill>
              </a:rPr>
            </a:br>
            <a:r>
              <a:rPr lang="en-GB" dirty="0">
                <a:solidFill>
                  <a:schemeClr val="accent1">
                    <a:lumMod val="50000"/>
                  </a:schemeClr>
                </a:solidFill>
              </a:rPr>
              <a:t>(list the sound-symbol correspondences)</a:t>
            </a:r>
          </a:p>
          <a:p>
            <a:pPr>
              <a:lnSpc>
                <a:spcPct val="150000"/>
              </a:lnSpc>
            </a:pPr>
            <a:r>
              <a:rPr lang="en-GB" dirty="0">
                <a:solidFill>
                  <a:schemeClr val="accent1">
                    <a:lumMod val="50000"/>
                  </a:schemeClr>
                </a:solidFill>
              </a:rPr>
              <a:t>Sequence the knowledge (frequency and difficulty informed)</a:t>
            </a:r>
          </a:p>
          <a:p>
            <a:pPr>
              <a:lnSpc>
                <a:spcPct val="150000"/>
              </a:lnSpc>
            </a:pPr>
            <a:r>
              <a:rPr lang="en-GB" dirty="0">
                <a:solidFill>
                  <a:schemeClr val="accent1">
                    <a:lumMod val="50000"/>
                  </a:schemeClr>
                </a:solidFill>
              </a:rPr>
              <a:t>Plan revisiting cycle</a:t>
            </a:r>
            <a:endParaRPr lang="en-GB" i="1" dirty="0">
              <a:solidFill>
                <a:schemeClr val="accent1">
                  <a:lumMod val="50000"/>
                </a:schemeClr>
              </a:solidFill>
            </a:endParaRPr>
          </a:p>
          <a:p>
            <a:pPr>
              <a:lnSpc>
                <a:spcPct val="110000"/>
              </a:lnSpc>
            </a:pPr>
            <a:r>
              <a:rPr lang="en-GB" dirty="0">
                <a:solidFill>
                  <a:schemeClr val="accent1">
                    <a:lumMod val="50000"/>
                  </a:schemeClr>
                </a:solidFill>
              </a:rPr>
              <a:t>Teach the knowledge</a:t>
            </a:r>
            <a:br>
              <a:rPr lang="en-GB" dirty="0">
                <a:solidFill>
                  <a:schemeClr val="accent1">
                    <a:lumMod val="50000"/>
                  </a:schemeClr>
                </a:solidFill>
              </a:rPr>
            </a:br>
            <a:r>
              <a:rPr lang="en-GB" dirty="0">
                <a:solidFill>
                  <a:schemeClr val="accent1">
                    <a:lumMod val="50000"/>
                  </a:schemeClr>
                </a:solidFill>
              </a:rPr>
              <a:t>SSC, source word, cluster words, gestures</a:t>
            </a:r>
            <a:endParaRPr lang="en-GB" i="1" dirty="0">
              <a:solidFill>
                <a:schemeClr val="accent1">
                  <a:lumMod val="50000"/>
                </a:schemeClr>
              </a:solidFill>
            </a:endParaRPr>
          </a:p>
          <a:p>
            <a:pPr>
              <a:lnSpc>
                <a:spcPct val="100000"/>
              </a:lnSpc>
            </a:pPr>
            <a:r>
              <a:rPr lang="en-GB" dirty="0">
                <a:solidFill>
                  <a:schemeClr val="accent1">
                    <a:lumMod val="50000"/>
                  </a:schemeClr>
                </a:solidFill>
              </a:rPr>
              <a:t>Develop the knowledge</a:t>
            </a:r>
            <a:br>
              <a:rPr lang="en-GB" dirty="0">
                <a:solidFill>
                  <a:schemeClr val="accent1">
                    <a:lumMod val="50000"/>
                  </a:schemeClr>
                </a:solidFill>
              </a:rPr>
            </a:br>
            <a:r>
              <a:rPr lang="en-GB" dirty="0">
                <a:solidFill>
                  <a:schemeClr val="accent1">
                    <a:lumMod val="50000"/>
                  </a:schemeClr>
                </a:solidFill>
              </a:rPr>
              <a:t>Read aloud and transcription practice</a:t>
            </a:r>
          </a:p>
        </p:txBody>
      </p:sp>
      <p:pic>
        <p:nvPicPr>
          <p:cNvPr id="4" name="Picture 3" descr="Diagram&#10;&#10;Description automatically generated">
            <a:extLst>
              <a:ext uri="{FF2B5EF4-FFF2-40B4-BE49-F238E27FC236}">
                <a16:creationId xmlns:a16="http://schemas.microsoft.com/office/drawing/2014/main" id="{E75EDF02-30B0-4F17-B9AF-6382D462A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0331990" y="296159"/>
            <a:ext cx="2152647" cy="1567373"/>
          </a:xfrm>
          <a:prstGeom prst="rect">
            <a:avLst/>
          </a:prstGeom>
        </p:spPr>
      </p:pic>
    </p:spTree>
    <p:extLst>
      <p:ext uri="{BB962C8B-B14F-4D97-AF65-F5344CB8AC3E}">
        <p14:creationId xmlns:p14="http://schemas.microsoft.com/office/powerpoint/2010/main" val="137890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aphicFrame>
        <p:nvGraphicFramePr>
          <p:cNvPr id="89" name="Google Shape;89;gb3bae0a7bb_0_0"/>
          <p:cNvGraphicFramePr/>
          <p:nvPr/>
        </p:nvGraphicFramePr>
        <p:xfrm>
          <a:off x="396317" y="513265"/>
          <a:ext cx="11641200" cy="5985299"/>
        </p:xfrm>
        <a:graphic>
          <a:graphicData uri="http://schemas.openxmlformats.org/drawingml/2006/table">
            <a:tbl>
              <a:tblPr firstRow="1" firstCol="1" bandRow="1">
                <a:noFill/>
              </a:tblPr>
              <a:tblGrid>
                <a:gridCol w="1940200">
                  <a:extLst>
                    <a:ext uri="{9D8B030D-6E8A-4147-A177-3AD203B41FA5}">
                      <a16:colId xmlns:a16="http://schemas.microsoft.com/office/drawing/2014/main" val="20000"/>
                    </a:ext>
                  </a:extLst>
                </a:gridCol>
                <a:gridCol w="1940200">
                  <a:extLst>
                    <a:ext uri="{9D8B030D-6E8A-4147-A177-3AD203B41FA5}">
                      <a16:colId xmlns:a16="http://schemas.microsoft.com/office/drawing/2014/main" val="20001"/>
                    </a:ext>
                  </a:extLst>
                </a:gridCol>
                <a:gridCol w="1940200">
                  <a:extLst>
                    <a:ext uri="{9D8B030D-6E8A-4147-A177-3AD203B41FA5}">
                      <a16:colId xmlns:a16="http://schemas.microsoft.com/office/drawing/2014/main" val="20002"/>
                    </a:ext>
                  </a:extLst>
                </a:gridCol>
                <a:gridCol w="1940200">
                  <a:extLst>
                    <a:ext uri="{9D8B030D-6E8A-4147-A177-3AD203B41FA5}">
                      <a16:colId xmlns:a16="http://schemas.microsoft.com/office/drawing/2014/main" val="20003"/>
                    </a:ext>
                  </a:extLst>
                </a:gridCol>
                <a:gridCol w="1940200">
                  <a:extLst>
                    <a:ext uri="{9D8B030D-6E8A-4147-A177-3AD203B41FA5}">
                      <a16:colId xmlns:a16="http://schemas.microsoft.com/office/drawing/2014/main" val="20004"/>
                    </a:ext>
                  </a:extLst>
                </a:gridCol>
                <a:gridCol w="1940200">
                  <a:extLst>
                    <a:ext uri="{9D8B030D-6E8A-4147-A177-3AD203B41FA5}">
                      <a16:colId xmlns:a16="http://schemas.microsoft.com/office/drawing/2014/main" val="20005"/>
                    </a:ext>
                  </a:extLst>
                </a:gridCol>
              </a:tblGrid>
              <a:tr h="669149">
                <a:tc>
                  <a:txBody>
                    <a:bodyPr/>
                    <a:lstStyle/>
                    <a:p>
                      <a:pPr marL="0" marR="0" lvl="0" indent="0" algn="ctr" rtl="0">
                        <a:spcBef>
                          <a:spcPts val="0"/>
                        </a:spcBef>
                        <a:spcAft>
                          <a:spcPts val="0"/>
                        </a:spcAft>
                        <a:buNone/>
                      </a:pPr>
                      <a:r>
                        <a:rPr lang="en-GB" sz="2000" b="1" dirty="0">
                          <a:solidFill>
                            <a:srgbClr val="1F3864"/>
                          </a:solidFill>
                          <a:latin typeface="Century Gothic"/>
                          <a:ea typeface="Century Gothic"/>
                          <a:cs typeface="Century Gothic"/>
                          <a:sym typeface="Century Gothic"/>
                        </a:rPr>
                        <a:t>Week </a:t>
                      </a:r>
                      <a:br>
                        <a:rPr lang="en-GB" sz="2000" b="1" dirty="0">
                          <a:solidFill>
                            <a:srgbClr val="1F3864"/>
                          </a:solidFill>
                          <a:latin typeface="Century Gothic"/>
                          <a:ea typeface="Century Gothic"/>
                          <a:cs typeface="Century Gothic"/>
                          <a:sym typeface="Century Gothic"/>
                        </a:rPr>
                      </a:br>
                      <a:r>
                        <a:rPr lang="en-GB" sz="2000" b="1" dirty="0">
                          <a:solidFill>
                            <a:srgbClr val="1F3864"/>
                          </a:solidFill>
                          <a:latin typeface="Century Gothic"/>
                          <a:ea typeface="Century Gothic"/>
                          <a:cs typeface="Century Gothic"/>
                          <a:sym typeface="Century Gothic"/>
                        </a:rPr>
                        <a:t>Term 1</a:t>
                      </a:r>
                      <a:endParaRPr sz="2000" b="1" u="none" strike="noStrike" cap="none"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1" u="none" strike="noStrike" cap="none" dirty="0">
                          <a:solidFill>
                            <a:srgbClr val="1F3864"/>
                          </a:solidFill>
                          <a:latin typeface="Century Gothic"/>
                          <a:ea typeface="Century Gothic"/>
                          <a:cs typeface="Century Gothic"/>
                          <a:sym typeface="Century Gothic"/>
                        </a:rPr>
                        <a:t>SSC</a:t>
                      </a:r>
                      <a:endParaRPr sz="2000" b="1" u="none" strike="noStrike" cap="none"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1" dirty="0">
                          <a:solidFill>
                            <a:srgbClr val="1F3864"/>
                          </a:solidFill>
                          <a:latin typeface="Century Gothic"/>
                          <a:ea typeface="Century Gothic"/>
                          <a:cs typeface="Century Gothic"/>
                          <a:sym typeface="Century Gothic"/>
                        </a:rPr>
                        <a:t>Week </a:t>
                      </a:r>
                      <a:br>
                        <a:rPr lang="en-GB" sz="2000" b="1" dirty="0">
                          <a:solidFill>
                            <a:srgbClr val="1F3864"/>
                          </a:solidFill>
                          <a:latin typeface="Century Gothic"/>
                          <a:ea typeface="Century Gothic"/>
                          <a:cs typeface="Century Gothic"/>
                          <a:sym typeface="Century Gothic"/>
                        </a:rPr>
                      </a:br>
                      <a:r>
                        <a:rPr lang="en-GB" sz="2000" b="1" dirty="0">
                          <a:solidFill>
                            <a:srgbClr val="1F3864"/>
                          </a:solidFill>
                          <a:latin typeface="Century Gothic"/>
                          <a:ea typeface="Century Gothic"/>
                          <a:cs typeface="Century Gothic"/>
                          <a:sym typeface="Century Gothic"/>
                        </a:rPr>
                        <a:t>Term 2</a:t>
                      </a:r>
                      <a:endParaRPr sz="2000" b="1" u="none" strike="noStrike" cap="none"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1" u="none" strike="noStrike" cap="none">
                          <a:solidFill>
                            <a:srgbClr val="1F3864"/>
                          </a:solidFill>
                          <a:latin typeface="Century Gothic"/>
                          <a:ea typeface="Century Gothic"/>
                          <a:cs typeface="Century Gothic"/>
                          <a:sym typeface="Century Gothic"/>
                        </a:rPr>
                        <a:t>SSC</a:t>
                      </a:r>
                      <a:endParaRPr sz="2000" b="1" u="none" strike="noStrike" cap="none">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1" dirty="0">
                          <a:solidFill>
                            <a:srgbClr val="1F3864"/>
                          </a:solidFill>
                          <a:latin typeface="Century Gothic"/>
                          <a:ea typeface="Century Gothic"/>
                          <a:cs typeface="Century Gothic"/>
                          <a:sym typeface="Century Gothic"/>
                        </a:rPr>
                        <a:t>Week </a:t>
                      </a:r>
                      <a:br>
                        <a:rPr lang="en-GB" sz="2000" b="1" dirty="0">
                          <a:solidFill>
                            <a:srgbClr val="1F3864"/>
                          </a:solidFill>
                          <a:latin typeface="Century Gothic"/>
                          <a:ea typeface="Century Gothic"/>
                          <a:cs typeface="Century Gothic"/>
                          <a:sym typeface="Century Gothic"/>
                        </a:rPr>
                      </a:br>
                      <a:r>
                        <a:rPr lang="en-GB" sz="2000" b="1" dirty="0">
                          <a:solidFill>
                            <a:srgbClr val="1F3864"/>
                          </a:solidFill>
                          <a:latin typeface="Century Gothic"/>
                          <a:ea typeface="Century Gothic"/>
                          <a:cs typeface="Century Gothic"/>
                          <a:sym typeface="Century Gothic"/>
                        </a:rPr>
                        <a:t>Term 3</a:t>
                      </a:r>
                      <a:endParaRPr sz="2000" b="1" u="none" strike="noStrike" cap="none"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1" u="none" strike="noStrike" cap="none" dirty="0">
                          <a:solidFill>
                            <a:srgbClr val="1F3864"/>
                          </a:solidFill>
                          <a:latin typeface="Century Gothic"/>
                          <a:ea typeface="Century Gothic"/>
                          <a:cs typeface="Century Gothic"/>
                          <a:sym typeface="Century Gothic"/>
                        </a:rPr>
                        <a:t>SSC</a:t>
                      </a:r>
                      <a:endParaRPr sz="2000" b="1" u="none" strike="noStrike" cap="none"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extLst>
                  <a:ext uri="{0D108BD9-81ED-4DB2-BD59-A6C34878D82A}">
                    <a16:rowId xmlns:a16="http://schemas.microsoft.com/office/drawing/2014/main" val="10000"/>
                  </a:ext>
                </a:extLst>
              </a:tr>
              <a:tr h="379725">
                <a:tc>
                  <a:txBody>
                    <a:bodyPr/>
                    <a:lstStyle/>
                    <a:p>
                      <a:pPr marL="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1</a:t>
                      </a:r>
                      <a:endParaRPr sz="200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None/>
                      </a:pPr>
                      <a:r>
                        <a:rPr lang="en-GB" sz="2000" b="1" dirty="0">
                          <a:solidFill>
                            <a:srgbClr val="1F3864"/>
                          </a:solidFill>
                          <a:latin typeface="Century Gothic"/>
                          <a:ea typeface="Century Gothic"/>
                          <a:cs typeface="Century Gothic"/>
                          <a:sym typeface="Century Gothic"/>
                        </a:rPr>
                        <a:t>[a] [o]</a:t>
                      </a:r>
                      <a:endParaRPr sz="2000" b="1"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1</a:t>
                      </a:r>
                      <a:endParaRPr sz="200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None/>
                      </a:pPr>
                      <a:r>
                        <a:rPr lang="en-GB" sz="2000" b="1" dirty="0">
                          <a:solidFill>
                            <a:srgbClr val="1F3864"/>
                          </a:solidFill>
                          <a:latin typeface="Century Gothic"/>
                          <a:ea typeface="Century Gothic"/>
                          <a:cs typeface="Century Gothic"/>
                          <a:sym typeface="Century Gothic"/>
                        </a:rPr>
                        <a:t>[l]</a:t>
                      </a:r>
                      <a:endParaRPr sz="2000" b="1"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dirty="0">
                          <a:solidFill>
                            <a:srgbClr val="1F3864"/>
                          </a:solidFill>
                          <a:latin typeface="Century Gothic"/>
                          <a:ea typeface="Century Gothic"/>
                          <a:cs typeface="Century Gothic"/>
                          <a:sym typeface="Century Gothic"/>
                        </a:rPr>
                        <a:t>1</a:t>
                      </a:r>
                      <a:endParaRPr sz="2000" u="none" strike="noStrike" cap="none"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1" dirty="0">
                          <a:solidFill>
                            <a:srgbClr val="1F3864"/>
                          </a:solidFill>
                          <a:latin typeface="Century Gothic"/>
                          <a:ea typeface="Century Gothic"/>
                          <a:cs typeface="Century Gothic"/>
                          <a:sym typeface="Century Gothic"/>
                        </a:rPr>
                        <a:t>[</a:t>
                      </a:r>
                      <a:r>
                        <a:rPr lang="en-GB" sz="2000" b="1" dirty="0" err="1">
                          <a:solidFill>
                            <a:srgbClr val="1F3864"/>
                          </a:solidFill>
                          <a:latin typeface="Century Gothic"/>
                          <a:ea typeface="Century Gothic"/>
                          <a:cs typeface="Century Gothic"/>
                          <a:sym typeface="Century Gothic"/>
                        </a:rPr>
                        <a:t>ge</a:t>
                      </a:r>
                      <a:r>
                        <a:rPr lang="en-GB" sz="2000" b="1" dirty="0">
                          <a:solidFill>
                            <a:srgbClr val="1F3864"/>
                          </a:solidFill>
                          <a:latin typeface="Century Gothic"/>
                          <a:ea typeface="Century Gothic"/>
                          <a:cs typeface="Century Gothic"/>
                          <a:sym typeface="Century Gothic"/>
                        </a:rPr>
                        <a:t>]</a:t>
                      </a:r>
                      <a:endParaRPr sz="2000" b="1" u="none" strike="noStrike" cap="none"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extLst>
                  <a:ext uri="{0D108BD9-81ED-4DB2-BD59-A6C34878D82A}">
                    <a16:rowId xmlns:a16="http://schemas.microsoft.com/office/drawing/2014/main" val="10001"/>
                  </a:ext>
                </a:extLst>
              </a:tr>
              <a:tr h="379725">
                <a:tc>
                  <a:txBody>
                    <a:bodyPr/>
                    <a:lstStyle/>
                    <a:p>
                      <a:pPr marL="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2</a:t>
                      </a:r>
                      <a:endParaRPr sz="200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None/>
                      </a:pPr>
                      <a:r>
                        <a:rPr lang="en-GB" sz="2000" b="1">
                          <a:solidFill>
                            <a:srgbClr val="1F3864"/>
                          </a:solidFill>
                          <a:latin typeface="Century Gothic"/>
                          <a:ea typeface="Century Gothic"/>
                          <a:cs typeface="Century Gothic"/>
                          <a:sym typeface="Century Gothic"/>
                        </a:rPr>
                        <a:t>[u]</a:t>
                      </a:r>
                      <a:endParaRPr sz="2000" b="1">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2</a:t>
                      </a:r>
                      <a:endParaRPr sz="200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None/>
                      </a:pPr>
                      <a:r>
                        <a:rPr lang="en-GB" sz="2000" b="1" dirty="0">
                          <a:solidFill>
                            <a:srgbClr val="1F3864"/>
                          </a:solidFill>
                          <a:latin typeface="Century Gothic"/>
                          <a:ea typeface="Century Gothic"/>
                          <a:cs typeface="Century Gothic"/>
                          <a:sym typeface="Century Gothic"/>
                        </a:rPr>
                        <a:t>[</a:t>
                      </a:r>
                      <a:r>
                        <a:rPr lang="en-GB" sz="2000" b="1" dirty="0" err="1">
                          <a:solidFill>
                            <a:srgbClr val="1F3864"/>
                          </a:solidFill>
                          <a:latin typeface="Century Gothic"/>
                          <a:ea typeface="Century Gothic"/>
                          <a:cs typeface="Century Gothic"/>
                          <a:sym typeface="Century Gothic"/>
                        </a:rPr>
                        <a:t>ll</a:t>
                      </a:r>
                      <a:r>
                        <a:rPr lang="en-GB" sz="2000" b="1" dirty="0">
                          <a:solidFill>
                            <a:srgbClr val="1F3864"/>
                          </a:solidFill>
                          <a:latin typeface="Century Gothic"/>
                          <a:ea typeface="Century Gothic"/>
                          <a:cs typeface="Century Gothic"/>
                          <a:sym typeface="Century Gothic"/>
                        </a:rPr>
                        <a:t>]</a:t>
                      </a:r>
                      <a:endParaRPr sz="2000" b="1"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2</a:t>
                      </a:r>
                      <a:endParaRPr sz="2000" u="none" strike="noStrike" cap="none">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1" dirty="0">
                          <a:solidFill>
                            <a:srgbClr val="1F3864"/>
                          </a:solidFill>
                          <a:latin typeface="Century Gothic"/>
                          <a:ea typeface="Century Gothic"/>
                          <a:cs typeface="Century Gothic"/>
                          <a:sym typeface="Century Gothic"/>
                        </a:rPr>
                        <a:t>[</a:t>
                      </a:r>
                      <a:r>
                        <a:rPr lang="en-GB" sz="2000" b="1" dirty="0" err="1">
                          <a:solidFill>
                            <a:srgbClr val="1F3864"/>
                          </a:solidFill>
                          <a:latin typeface="Century Gothic"/>
                          <a:ea typeface="Century Gothic"/>
                          <a:cs typeface="Century Gothic"/>
                          <a:sym typeface="Century Gothic"/>
                        </a:rPr>
                        <a:t>gi</a:t>
                      </a:r>
                      <a:r>
                        <a:rPr lang="en-GB" sz="2000" b="1" dirty="0">
                          <a:solidFill>
                            <a:srgbClr val="1F3864"/>
                          </a:solidFill>
                          <a:latin typeface="Century Gothic"/>
                          <a:ea typeface="Century Gothic"/>
                          <a:cs typeface="Century Gothic"/>
                          <a:sym typeface="Century Gothic"/>
                        </a:rPr>
                        <a:t>]</a:t>
                      </a:r>
                      <a:endParaRPr sz="2000" b="1" u="none" strike="noStrike" cap="none"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extLst>
                  <a:ext uri="{0D108BD9-81ED-4DB2-BD59-A6C34878D82A}">
                    <a16:rowId xmlns:a16="http://schemas.microsoft.com/office/drawing/2014/main" val="10002"/>
                  </a:ext>
                </a:extLst>
              </a:tr>
              <a:tr h="379725">
                <a:tc>
                  <a:txBody>
                    <a:bodyPr/>
                    <a:lstStyle/>
                    <a:p>
                      <a:pPr marL="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3</a:t>
                      </a:r>
                      <a:endParaRPr sz="200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None/>
                      </a:pPr>
                      <a:r>
                        <a:rPr lang="en-GB" sz="2000" b="1">
                          <a:solidFill>
                            <a:srgbClr val="1F3864"/>
                          </a:solidFill>
                          <a:latin typeface="Century Gothic"/>
                          <a:ea typeface="Century Gothic"/>
                          <a:cs typeface="Century Gothic"/>
                          <a:sym typeface="Century Gothic"/>
                        </a:rPr>
                        <a:t>[e]</a:t>
                      </a:r>
                      <a:endParaRPr sz="2000" b="1">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3</a:t>
                      </a:r>
                      <a:endParaRPr sz="200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None/>
                      </a:pPr>
                      <a:r>
                        <a:rPr lang="en-GB" sz="2000" b="1">
                          <a:solidFill>
                            <a:srgbClr val="1F3864"/>
                          </a:solidFill>
                          <a:latin typeface="Century Gothic"/>
                          <a:ea typeface="Century Gothic"/>
                          <a:cs typeface="Century Gothic"/>
                          <a:sym typeface="Century Gothic"/>
                        </a:rPr>
                        <a:t>[l] [ll]</a:t>
                      </a:r>
                      <a:endParaRPr sz="2000" b="1">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3</a:t>
                      </a:r>
                      <a:endParaRPr sz="2000" u="none" strike="noStrike" cap="none">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1" dirty="0">
                          <a:solidFill>
                            <a:srgbClr val="1F3864"/>
                          </a:solidFill>
                          <a:latin typeface="Century Gothic"/>
                          <a:ea typeface="Century Gothic"/>
                          <a:cs typeface="Century Gothic"/>
                          <a:sym typeface="Century Gothic"/>
                        </a:rPr>
                        <a:t>[</a:t>
                      </a:r>
                      <a:r>
                        <a:rPr lang="en-GB" sz="2000" b="1" dirty="0" err="1">
                          <a:solidFill>
                            <a:srgbClr val="1F3864"/>
                          </a:solidFill>
                          <a:latin typeface="Century Gothic"/>
                          <a:ea typeface="Century Gothic"/>
                          <a:cs typeface="Century Gothic"/>
                          <a:sym typeface="Century Gothic"/>
                        </a:rPr>
                        <a:t>ge</a:t>
                      </a:r>
                      <a:r>
                        <a:rPr lang="en-GB" sz="2000" b="1" dirty="0">
                          <a:solidFill>
                            <a:srgbClr val="1F3864"/>
                          </a:solidFill>
                          <a:latin typeface="Century Gothic"/>
                          <a:ea typeface="Century Gothic"/>
                          <a:cs typeface="Century Gothic"/>
                          <a:sym typeface="Century Gothic"/>
                        </a:rPr>
                        <a:t>] [</a:t>
                      </a:r>
                      <a:r>
                        <a:rPr lang="en-GB" sz="2000" b="1" dirty="0" err="1">
                          <a:solidFill>
                            <a:srgbClr val="1F3864"/>
                          </a:solidFill>
                          <a:latin typeface="Century Gothic"/>
                          <a:ea typeface="Century Gothic"/>
                          <a:cs typeface="Century Gothic"/>
                          <a:sym typeface="Century Gothic"/>
                        </a:rPr>
                        <a:t>gi</a:t>
                      </a:r>
                      <a:r>
                        <a:rPr lang="en-GB" sz="2000" b="1" dirty="0">
                          <a:solidFill>
                            <a:srgbClr val="1F3864"/>
                          </a:solidFill>
                          <a:latin typeface="Century Gothic"/>
                          <a:ea typeface="Century Gothic"/>
                          <a:cs typeface="Century Gothic"/>
                          <a:sym typeface="Century Gothic"/>
                        </a:rPr>
                        <a:t>]</a:t>
                      </a:r>
                      <a:endParaRPr sz="2000" b="1" u="none" strike="noStrike" cap="none"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extLst>
                  <a:ext uri="{0D108BD9-81ED-4DB2-BD59-A6C34878D82A}">
                    <a16:rowId xmlns:a16="http://schemas.microsoft.com/office/drawing/2014/main" val="10003"/>
                  </a:ext>
                </a:extLst>
              </a:tr>
              <a:tr h="379725">
                <a:tc>
                  <a:txBody>
                    <a:bodyPr/>
                    <a:lstStyle/>
                    <a:p>
                      <a:pPr marL="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4</a:t>
                      </a:r>
                      <a:endParaRPr sz="200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None/>
                      </a:pPr>
                      <a:r>
                        <a:rPr lang="en-GB" sz="2000" b="1" dirty="0">
                          <a:solidFill>
                            <a:srgbClr val="1F3864"/>
                          </a:solidFill>
                          <a:latin typeface="Century Gothic"/>
                          <a:ea typeface="Century Gothic"/>
                          <a:cs typeface="Century Gothic"/>
                          <a:sym typeface="Century Gothic"/>
                        </a:rPr>
                        <a:t>[</a:t>
                      </a:r>
                      <a:r>
                        <a:rPr lang="en-GB" sz="2000" b="1" dirty="0" err="1">
                          <a:solidFill>
                            <a:srgbClr val="1F3864"/>
                          </a:solidFill>
                          <a:latin typeface="Century Gothic"/>
                          <a:ea typeface="Century Gothic"/>
                          <a:cs typeface="Century Gothic"/>
                          <a:sym typeface="Century Gothic"/>
                        </a:rPr>
                        <a:t>i</a:t>
                      </a:r>
                      <a:r>
                        <a:rPr lang="en-GB" sz="2000" b="1" dirty="0">
                          <a:solidFill>
                            <a:srgbClr val="1F3864"/>
                          </a:solidFill>
                          <a:latin typeface="Century Gothic"/>
                          <a:ea typeface="Century Gothic"/>
                          <a:cs typeface="Century Gothic"/>
                          <a:sym typeface="Century Gothic"/>
                        </a:rPr>
                        <a:t>]</a:t>
                      </a:r>
                      <a:endParaRPr sz="2000" b="1"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4</a:t>
                      </a:r>
                      <a:endParaRPr sz="200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None/>
                      </a:pPr>
                      <a:r>
                        <a:rPr lang="en-GB" sz="2000" b="1" dirty="0">
                          <a:solidFill>
                            <a:srgbClr val="1F3864"/>
                          </a:solidFill>
                          <a:latin typeface="Century Gothic"/>
                          <a:ea typeface="Century Gothic"/>
                          <a:cs typeface="Century Gothic"/>
                          <a:sym typeface="Century Gothic"/>
                        </a:rPr>
                        <a:t>[</a:t>
                      </a:r>
                      <a:r>
                        <a:rPr lang="en-GB" sz="2000" b="1" dirty="0" err="1">
                          <a:solidFill>
                            <a:srgbClr val="1F3864"/>
                          </a:solidFill>
                          <a:latin typeface="Century Gothic"/>
                          <a:ea typeface="Century Gothic"/>
                          <a:cs typeface="Century Gothic"/>
                          <a:sym typeface="Century Gothic"/>
                        </a:rPr>
                        <a:t>ga</a:t>
                      </a:r>
                      <a:r>
                        <a:rPr lang="en-GB" sz="2000" b="1" dirty="0">
                          <a:solidFill>
                            <a:srgbClr val="1F3864"/>
                          </a:solidFill>
                          <a:latin typeface="Century Gothic"/>
                          <a:ea typeface="Century Gothic"/>
                          <a:cs typeface="Century Gothic"/>
                          <a:sym typeface="Century Gothic"/>
                        </a:rPr>
                        <a:t>] [go]</a:t>
                      </a:r>
                      <a:endParaRPr sz="2000" b="1"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4</a:t>
                      </a:r>
                      <a:endParaRPr sz="2000" u="none" strike="noStrike" cap="none">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1" dirty="0">
                          <a:solidFill>
                            <a:srgbClr val="1F3864"/>
                          </a:solidFill>
                          <a:latin typeface="Century Gothic"/>
                          <a:ea typeface="Century Gothic"/>
                          <a:cs typeface="Century Gothic"/>
                          <a:sym typeface="Century Gothic"/>
                        </a:rPr>
                        <a:t>[j]</a:t>
                      </a:r>
                      <a:endParaRPr sz="2000" b="1" u="none" strike="noStrike" cap="none"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extLst>
                  <a:ext uri="{0D108BD9-81ED-4DB2-BD59-A6C34878D82A}">
                    <a16:rowId xmlns:a16="http://schemas.microsoft.com/office/drawing/2014/main" val="10004"/>
                  </a:ext>
                </a:extLst>
              </a:tr>
              <a:tr h="379725">
                <a:tc>
                  <a:txBody>
                    <a:bodyPr/>
                    <a:lstStyle/>
                    <a:p>
                      <a:pPr marL="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5</a:t>
                      </a:r>
                      <a:endParaRPr sz="200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None/>
                      </a:pPr>
                      <a:r>
                        <a:rPr lang="en-GB" sz="2000" b="1" dirty="0">
                          <a:solidFill>
                            <a:srgbClr val="1F3864"/>
                          </a:solidFill>
                          <a:latin typeface="Century Gothic"/>
                          <a:ea typeface="Century Gothic"/>
                          <a:cs typeface="Century Gothic"/>
                          <a:sym typeface="Century Gothic"/>
                        </a:rPr>
                        <a:t>[a] [o] [u]</a:t>
                      </a:r>
                      <a:endParaRPr sz="2000" b="1"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5</a:t>
                      </a:r>
                      <a:endParaRPr sz="200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None/>
                      </a:pPr>
                      <a:r>
                        <a:rPr lang="en-GB" sz="2000" b="1" dirty="0">
                          <a:solidFill>
                            <a:srgbClr val="1F3864"/>
                          </a:solidFill>
                          <a:latin typeface="Century Gothic"/>
                          <a:ea typeface="Century Gothic"/>
                          <a:cs typeface="Century Gothic"/>
                          <a:sym typeface="Century Gothic"/>
                        </a:rPr>
                        <a:t>[</a:t>
                      </a:r>
                      <a:r>
                        <a:rPr lang="en-GB" sz="2000" b="1" dirty="0" err="1">
                          <a:solidFill>
                            <a:srgbClr val="1F3864"/>
                          </a:solidFill>
                          <a:latin typeface="Century Gothic"/>
                          <a:ea typeface="Century Gothic"/>
                          <a:cs typeface="Century Gothic"/>
                          <a:sym typeface="Century Gothic"/>
                        </a:rPr>
                        <a:t>gu</a:t>
                      </a:r>
                      <a:r>
                        <a:rPr lang="en-GB" sz="2000" b="1" dirty="0">
                          <a:solidFill>
                            <a:srgbClr val="1F3864"/>
                          </a:solidFill>
                          <a:latin typeface="Century Gothic"/>
                          <a:ea typeface="Century Gothic"/>
                          <a:cs typeface="Century Gothic"/>
                          <a:sym typeface="Century Gothic"/>
                        </a:rPr>
                        <a:t>]</a:t>
                      </a:r>
                      <a:endParaRPr sz="2000" b="1"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5</a:t>
                      </a:r>
                      <a:endParaRPr sz="2000" u="none" strike="noStrike" cap="none">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1" dirty="0" err="1">
                          <a:solidFill>
                            <a:srgbClr val="1F3864"/>
                          </a:solidFill>
                          <a:latin typeface="Century Gothic"/>
                          <a:ea typeface="Century Gothic"/>
                          <a:cs typeface="Century Gothic"/>
                          <a:sym typeface="Century Gothic"/>
                        </a:rPr>
                        <a:t>repaso</a:t>
                      </a:r>
                      <a:endParaRPr sz="2000" b="1" u="none" strike="noStrike" cap="none"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extLst>
                  <a:ext uri="{0D108BD9-81ED-4DB2-BD59-A6C34878D82A}">
                    <a16:rowId xmlns:a16="http://schemas.microsoft.com/office/drawing/2014/main" val="10005"/>
                  </a:ext>
                </a:extLst>
              </a:tr>
              <a:tr h="379725">
                <a:tc>
                  <a:txBody>
                    <a:bodyPr/>
                    <a:lstStyle/>
                    <a:p>
                      <a:pPr marL="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6</a:t>
                      </a:r>
                      <a:endParaRPr sz="200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None/>
                      </a:pPr>
                      <a:r>
                        <a:rPr lang="en-GB" sz="2000" b="1" dirty="0">
                          <a:solidFill>
                            <a:srgbClr val="1F3864"/>
                          </a:solidFill>
                          <a:latin typeface="Century Gothic"/>
                          <a:ea typeface="Century Gothic"/>
                          <a:cs typeface="Century Gothic"/>
                          <a:sym typeface="Century Gothic"/>
                        </a:rPr>
                        <a:t>[e] [</a:t>
                      </a:r>
                      <a:r>
                        <a:rPr lang="en-GB" sz="2000" b="1" dirty="0" err="1">
                          <a:solidFill>
                            <a:srgbClr val="1F3864"/>
                          </a:solidFill>
                          <a:latin typeface="Century Gothic"/>
                          <a:ea typeface="Century Gothic"/>
                          <a:cs typeface="Century Gothic"/>
                          <a:sym typeface="Century Gothic"/>
                        </a:rPr>
                        <a:t>i</a:t>
                      </a:r>
                      <a:r>
                        <a:rPr lang="en-GB" sz="2000" b="1" dirty="0">
                          <a:solidFill>
                            <a:srgbClr val="1F3864"/>
                          </a:solidFill>
                          <a:latin typeface="Century Gothic"/>
                          <a:ea typeface="Century Gothic"/>
                          <a:cs typeface="Century Gothic"/>
                          <a:sym typeface="Century Gothic"/>
                        </a:rPr>
                        <a:t>]</a:t>
                      </a:r>
                      <a:endParaRPr sz="2000" b="1"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6</a:t>
                      </a:r>
                      <a:endParaRPr sz="200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GB" sz="2000" b="1" dirty="0">
                          <a:solidFill>
                            <a:srgbClr val="1F3864"/>
                          </a:solidFill>
                          <a:latin typeface="Century Gothic"/>
                          <a:ea typeface="Century Gothic"/>
                          <a:cs typeface="Century Gothic"/>
                          <a:sym typeface="Century Gothic"/>
                        </a:rPr>
                        <a:t>[</a:t>
                      </a:r>
                      <a:r>
                        <a:rPr lang="en-GB" sz="2000" b="1" dirty="0" err="1">
                          <a:solidFill>
                            <a:srgbClr val="1F3864"/>
                          </a:solidFill>
                          <a:latin typeface="Century Gothic"/>
                          <a:ea typeface="Century Gothic"/>
                          <a:cs typeface="Century Gothic"/>
                          <a:sym typeface="Century Gothic"/>
                        </a:rPr>
                        <a:t>ga</a:t>
                      </a:r>
                      <a:r>
                        <a:rPr lang="en-GB" sz="2000" b="1" dirty="0">
                          <a:solidFill>
                            <a:srgbClr val="1F3864"/>
                          </a:solidFill>
                          <a:latin typeface="Century Gothic"/>
                          <a:ea typeface="Century Gothic"/>
                          <a:cs typeface="Century Gothic"/>
                          <a:sym typeface="Century Gothic"/>
                        </a:rPr>
                        <a:t>] [go] [</a:t>
                      </a:r>
                      <a:r>
                        <a:rPr lang="en-GB" sz="2000" b="1" dirty="0" err="1">
                          <a:solidFill>
                            <a:srgbClr val="1F3864"/>
                          </a:solidFill>
                          <a:latin typeface="Century Gothic"/>
                          <a:ea typeface="Century Gothic"/>
                          <a:cs typeface="Century Gothic"/>
                          <a:sym typeface="Century Gothic"/>
                        </a:rPr>
                        <a:t>gu</a:t>
                      </a:r>
                      <a:r>
                        <a:rPr lang="en-GB" sz="2000" b="1" dirty="0">
                          <a:solidFill>
                            <a:srgbClr val="1F3864"/>
                          </a:solidFill>
                          <a:latin typeface="Century Gothic"/>
                          <a:ea typeface="Century Gothic"/>
                          <a:cs typeface="Century Gothic"/>
                          <a:sym typeface="Century Gothic"/>
                        </a:rPr>
                        <a:t>]</a:t>
                      </a:r>
                      <a:endParaRPr sz="2000" b="1"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6</a:t>
                      </a:r>
                      <a:endParaRPr sz="2000" u="none" strike="noStrike" cap="none">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1" dirty="0" err="1">
                          <a:solidFill>
                            <a:srgbClr val="1F3864"/>
                          </a:solidFill>
                          <a:latin typeface="Century Gothic"/>
                          <a:ea typeface="Century Gothic"/>
                          <a:cs typeface="Century Gothic"/>
                          <a:sym typeface="Century Gothic"/>
                        </a:rPr>
                        <a:t>repaso</a:t>
                      </a:r>
                      <a:endParaRPr sz="2000" b="1" u="none" strike="noStrike" cap="none"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extLst>
                  <a:ext uri="{0D108BD9-81ED-4DB2-BD59-A6C34878D82A}">
                    <a16:rowId xmlns:a16="http://schemas.microsoft.com/office/drawing/2014/main" val="10006"/>
                  </a:ext>
                </a:extLst>
              </a:tr>
              <a:tr h="379725">
                <a:tc>
                  <a:txBody>
                    <a:bodyPr/>
                    <a:lstStyle/>
                    <a:p>
                      <a:pPr marL="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7</a:t>
                      </a:r>
                      <a:endParaRPr sz="200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None/>
                      </a:pPr>
                      <a:r>
                        <a:rPr lang="en-GB" sz="2000" b="1" dirty="0">
                          <a:solidFill>
                            <a:srgbClr val="1F3864"/>
                          </a:solidFill>
                          <a:latin typeface="Century Gothic"/>
                          <a:ea typeface="Century Gothic"/>
                          <a:cs typeface="Century Gothic"/>
                          <a:sym typeface="Century Gothic"/>
                        </a:rPr>
                        <a:t>[a] [o] [u] [e] [</a:t>
                      </a:r>
                      <a:r>
                        <a:rPr lang="en-GB" sz="2000" b="1" dirty="0" err="1">
                          <a:solidFill>
                            <a:srgbClr val="1F3864"/>
                          </a:solidFill>
                          <a:latin typeface="Century Gothic"/>
                          <a:ea typeface="Century Gothic"/>
                          <a:cs typeface="Century Gothic"/>
                          <a:sym typeface="Century Gothic"/>
                        </a:rPr>
                        <a:t>i</a:t>
                      </a:r>
                      <a:r>
                        <a:rPr lang="en-GB" sz="2000" b="1" dirty="0">
                          <a:solidFill>
                            <a:srgbClr val="1F3864"/>
                          </a:solidFill>
                          <a:latin typeface="Century Gothic"/>
                          <a:ea typeface="Century Gothic"/>
                          <a:cs typeface="Century Gothic"/>
                          <a:sym typeface="Century Gothic"/>
                        </a:rPr>
                        <a:t>]</a:t>
                      </a:r>
                      <a:endParaRPr sz="2000" b="1"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7</a:t>
                      </a:r>
                      <a:endParaRPr sz="200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None/>
                      </a:pPr>
                      <a:r>
                        <a:rPr lang="en-GB" sz="2000" b="1" dirty="0">
                          <a:solidFill>
                            <a:srgbClr val="1F3864"/>
                          </a:solidFill>
                          <a:latin typeface="Century Gothic"/>
                          <a:ea typeface="Century Gothic"/>
                          <a:cs typeface="Century Gothic"/>
                          <a:sym typeface="Century Gothic"/>
                        </a:rPr>
                        <a:t>[que]</a:t>
                      </a:r>
                      <a:endParaRPr sz="2000" b="1"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7</a:t>
                      </a:r>
                      <a:endParaRPr sz="2000" u="none" strike="noStrike" cap="none">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1" dirty="0">
                          <a:solidFill>
                            <a:srgbClr val="1F3864"/>
                          </a:solidFill>
                          <a:latin typeface="Century Gothic"/>
                          <a:ea typeface="Century Gothic"/>
                          <a:cs typeface="Century Gothic"/>
                          <a:sym typeface="Century Gothic"/>
                        </a:rPr>
                        <a:t>[ñ]</a:t>
                      </a:r>
                      <a:endParaRPr sz="2000" b="1" u="none" strike="noStrike" cap="none"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extLst>
                  <a:ext uri="{0D108BD9-81ED-4DB2-BD59-A6C34878D82A}">
                    <a16:rowId xmlns:a16="http://schemas.microsoft.com/office/drawing/2014/main" val="10007"/>
                  </a:ext>
                </a:extLst>
              </a:tr>
              <a:tr h="379725">
                <a:tc>
                  <a:txBody>
                    <a:bodyPr/>
                    <a:lstStyle/>
                    <a:p>
                      <a:pPr marL="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8</a:t>
                      </a:r>
                      <a:endParaRPr sz="200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None/>
                      </a:pPr>
                      <a:r>
                        <a:rPr lang="en-GB" sz="2000" b="1" dirty="0">
                          <a:solidFill>
                            <a:srgbClr val="1F3864"/>
                          </a:solidFill>
                          <a:latin typeface="Century Gothic"/>
                          <a:ea typeface="Century Gothic"/>
                          <a:cs typeface="Century Gothic"/>
                          <a:sym typeface="Century Gothic"/>
                        </a:rPr>
                        <a:t>[ca] [co] [cu]</a:t>
                      </a:r>
                      <a:endParaRPr sz="2000" b="1"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8</a:t>
                      </a:r>
                      <a:endParaRPr sz="200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None/>
                      </a:pPr>
                      <a:r>
                        <a:rPr lang="en-GB" sz="2000" b="1" dirty="0">
                          <a:solidFill>
                            <a:srgbClr val="1F3864"/>
                          </a:solidFill>
                          <a:latin typeface="Century Gothic"/>
                          <a:ea typeface="Century Gothic"/>
                          <a:cs typeface="Century Gothic"/>
                          <a:sym typeface="Century Gothic"/>
                        </a:rPr>
                        <a:t>[qui]</a:t>
                      </a:r>
                      <a:endParaRPr sz="2000" b="1"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8</a:t>
                      </a:r>
                      <a:endParaRPr sz="2000" u="none" strike="noStrike" cap="none">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GB" sz="2000" b="1" dirty="0">
                          <a:solidFill>
                            <a:srgbClr val="1F3864"/>
                          </a:solidFill>
                          <a:latin typeface="Century Gothic"/>
                          <a:ea typeface="Century Gothic"/>
                          <a:cs typeface="Century Gothic"/>
                          <a:sym typeface="Century Gothic"/>
                        </a:rPr>
                        <a:t>[n] [ñ]</a:t>
                      </a:r>
                      <a:endParaRPr sz="2000" b="1" u="none" strike="noStrike" cap="none"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extLst>
                  <a:ext uri="{0D108BD9-81ED-4DB2-BD59-A6C34878D82A}">
                    <a16:rowId xmlns:a16="http://schemas.microsoft.com/office/drawing/2014/main" val="10008"/>
                  </a:ext>
                </a:extLst>
              </a:tr>
              <a:tr h="379725">
                <a:tc>
                  <a:txBody>
                    <a:bodyPr/>
                    <a:lstStyle/>
                    <a:p>
                      <a:pPr marL="0" marR="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9</a:t>
                      </a:r>
                      <a:endParaRPr sz="2000" u="none" strike="noStrike" cap="none">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None/>
                      </a:pPr>
                      <a:r>
                        <a:rPr lang="en-GB" sz="2000" b="1" dirty="0">
                          <a:solidFill>
                            <a:srgbClr val="1F3864"/>
                          </a:solidFill>
                          <a:latin typeface="Century Gothic"/>
                          <a:ea typeface="Century Gothic"/>
                          <a:cs typeface="Century Gothic"/>
                          <a:sym typeface="Century Gothic"/>
                        </a:rPr>
                        <a:t>[</a:t>
                      </a:r>
                      <a:r>
                        <a:rPr lang="en-GB" sz="2000" b="1" dirty="0" err="1">
                          <a:solidFill>
                            <a:srgbClr val="1F3864"/>
                          </a:solidFill>
                          <a:latin typeface="Century Gothic"/>
                          <a:ea typeface="Century Gothic"/>
                          <a:cs typeface="Century Gothic"/>
                          <a:sym typeface="Century Gothic"/>
                        </a:rPr>
                        <a:t>ce</a:t>
                      </a:r>
                      <a:r>
                        <a:rPr lang="en-GB" sz="2000" b="1" dirty="0">
                          <a:solidFill>
                            <a:srgbClr val="1F3864"/>
                          </a:solidFill>
                          <a:latin typeface="Century Gothic"/>
                          <a:ea typeface="Century Gothic"/>
                          <a:cs typeface="Century Gothic"/>
                          <a:sym typeface="Century Gothic"/>
                        </a:rPr>
                        <a:t>] </a:t>
                      </a:r>
                      <a:endParaRPr sz="2000" b="1"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9</a:t>
                      </a:r>
                      <a:endParaRPr sz="200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None/>
                      </a:pPr>
                      <a:r>
                        <a:rPr lang="en-GB" sz="2000" b="1" dirty="0">
                          <a:solidFill>
                            <a:srgbClr val="1F3864"/>
                          </a:solidFill>
                          <a:latin typeface="Century Gothic"/>
                          <a:ea typeface="Century Gothic"/>
                          <a:cs typeface="Century Gothic"/>
                          <a:sym typeface="Century Gothic"/>
                        </a:rPr>
                        <a:t>[que] [qui]</a:t>
                      </a:r>
                      <a:endParaRPr sz="2000" b="1"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9</a:t>
                      </a:r>
                      <a:endParaRPr sz="2000" u="none" strike="noStrike" cap="none">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1" dirty="0">
                          <a:solidFill>
                            <a:srgbClr val="1F3864"/>
                          </a:solidFill>
                          <a:latin typeface="Century Gothic"/>
                          <a:ea typeface="Century Gothic"/>
                          <a:cs typeface="Century Gothic"/>
                          <a:sym typeface="Century Gothic"/>
                        </a:rPr>
                        <a:t>[r] [</a:t>
                      </a:r>
                      <a:r>
                        <a:rPr lang="en-GB" sz="2000" b="1" dirty="0" err="1">
                          <a:solidFill>
                            <a:srgbClr val="1F3864"/>
                          </a:solidFill>
                          <a:latin typeface="Century Gothic"/>
                          <a:ea typeface="Century Gothic"/>
                          <a:cs typeface="Century Gothic"/>
                          <a:sym typeface="Century Gothic"/>
                        </a:rPr>
                        <a:t>rr</a:t>
                      </a:r>
                      <a:r>
                        <a:rPr lang="en-GB" sz="2000" b="1" dirty="0">
                          <a:solidFill>
                            <a:srgbClr val="1F3864"/>
                          </a:solidFill>
                          <a:latin typeface="Century Gothic"/>
                          <a:ea typeface="Century Gothic"/>
                          <a:cs typeface="Century Gothic"/>
                          <a:sym typeface="Century Gothic"/>
                        </a:rPr>
                        <a:t>]</a:t>
                      </a:r>
                      <a:endParaRPr sz="2000" b="1" u="none" strike="noStrike" cap="none"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extLst>
                  <a:ext uri="{0D108BD9-81ED-4DB2-BD59-A6C34878D82A}">
                    <a16:rowId xmlns:a16="http://schemas.microsoft.com/office/drawing/2014/main" val="10009"/>
                  </a:ext>
                </a:extLst>
              </a:tr>
              <a:tr h="379725">
                <a:tc>
                  <a:txBody>
                    <a:bodyPr/>
                    <a:lstStyle/>
                    <a:p>
                      <a:pPr marL="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10</a:t>
                      </a:r>
                      <a:endParaRPr sz="200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GB" sz="2000" b="1" dirty="0">
                          <a:solidFill>
                            <a:srgbClr val="1F3864"/>
                          </a:solidFill>
                          <a:latin typeface="Century Gothic"/>
                          <a:ea typeface="Century Gothic"/>
                          <a:cs typeface="Century Gothic"/>
                          <a:sym typeface="Century Gothic"/>
                        </a:rPr>
                        <a:t>[ci]</a:t>
                      </a:r>
                      <a:endParaRPr sz="2000" b="1"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10</a:t>
                      </a:r>
                      <a:endParaRPr sz="200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None/>
                      </a:pPr>
                      <a:r>
                        <a:rPr lang="en-GB" sz="2000" b="1" dirty="0" err="1">
                          <a:solidFill>
                            <a:srgbClr val="1F3864"/>
                          </a:solidFill>
                          <a:latin typeface="Century Gothic"/>
                          <a:ea typeface="Century Gothic"/>
                          <a:cs typeface="Century Gothic"/>
                          <a:sym typeface="Century Gothic"/>
                        </a:rPr>
                        <a:t>repaso</a:t>
                      </a:r>
                      <a:endParaRPr sz="2000" b="1"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10</a:t>
                      </a:r>
                      <a:endParaRPr sz="2000" u="none" strike="noStrike" cap="none">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1" dirty="0">
                          <a:solidFill>
                            <a:srgbClr val="1F3864"/>
                          </a:solidFill>
                          <a:latin typeface="Century Gothic"/>
                          <a:ea typeface="Century Gothic"/>
                          <a:cs typeface="Century Gothic"/>
                          <a:sym typeface="Century Gothic"/>
                        </a:rPr>
                        <a:t>[v] [b]</a:t>
                      </a:r>
                      <a:endParaRPr sz="2000" b="1" u="none" strike="noStrike" cap="none"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extLst>
                  <a:ext uri="{0D108BD9-81ED-4DB2-BD59-A6C34878D82A}">
                    <a16:rowId xmlns:a16="http://schemas.microsoft.com/office/drawing/2014/main" val="10010"/>
                  </a:ext>
                </a:extLst>
              </a:tr>
              <a:tr h="379725">
                <a:tc>
                  <a:txBody>
                    <a:bodyPr/>
                    <a:lstStyle/>
                    <a:p>
                      <a:pPr marL="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11</a:t>
                      </a:r>
                      <a:endParaRPr sz="200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GB" sz="2000" b="1" dirty="0">
                          <a:solidFill>
                            <a:srgbClr val="1F3864"/>
                          </a:solidFill>
                          <a:latin typeface="Century Gothic"/>
                          <a:ea typeface="Century Gothic"/>
                          <a:cs typeface="Century Gothic"/>
                          <a:sym typeface="Century Gothic"/>
                        </a:rPr>
                        <a:t>[</a:t>
                      </a:r>
                      <a:r>
                        <a:rPr lang="en-GB" sz="2000" b="1" dirty="0" err="1">
                          <a:solidFill>
                            <a:srgbClr val="1F3864"/>
                          </a:solidFill>
                          <a:latin typeface="Century Gothic"/>
                          <a:ea typeface="Century Gothic"/>
                          <a:cs typeface="Century Gothic"/>
                          <a:sym typeface="Century Gothic"/>
                        </a:rPr>
                        <a:t>ce</a:t>
                      </a:r>
                      <a:r>
                        <a:rPr lang="en-GB" sz="2000" b="1" dirty="0">
                          <a:solidFill>
                            <a:srgbClr val="1F3864"/>
                          </a:solidFill>
                          <a:latin typeface="Century Gothic"/>
                          <a:ea typeface="Century Gothic"/>
                          <a:cs typeface="Century Gothic"/>
                          <a:sym typeface="Century Gothic"/>
                        </a:rPr>
                        <a:t>] [ci]</a:t>
                      </a:r>
                      <a:endParaRPr sz="2000" b="1"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11</a:t>
                      </a:r>
                      <a:endParaRPr sz="200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None/>
                      </a:pPr>
                      <a:r>
                        <a:rPr lang="en-GB" sz="2000" b="1" dirty="0" err="1">
                          <a:solidFill>
                            <a:srgbClr val="1F3864"/>
                          </a:solidFill>
                          <a:latin typeface="Century Gothic"/>
                          <a:ea typeface="Century Gothic"/>
                          <a:cs typeface="Century Gothic"/>
                          <a:sym typeface="Century Gothic"/>
                        </a:rPr>
                        <a:t>repaso</a:t>
                      </a:r>
                      <a:endParaRPr sz="2000" b="1"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11</a:t>
                      </a:r>
                      <a:endParaRPr sz="2000" u="none" strike="noStrike" cap="none">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1" dirty="0">
                          <a:solidFill>
                            <a:srgbClr val="1F3864"/>
                          </a:solidFill>
                          <a:latin typeface="Century Gothic"/>
                          <a:ea typeface="Century Gothic"/>
                          <a:cs typeface="Century Gothic"/>
                          <a:sym typeface="Century Gothic"/>
                        </a:rPr>
                        <a:t>[h]</a:t>
                      </a:r>
                      <a:endParaRPr sz="2000" b="1" u="none" strike="noStrike" cap="none"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extLst>
                  <a:ext uri="{0D108BD9-81ED-4DB2-BD59-A6C34878D82A}">
                    <a16:rowId xmlns:a16="http://schemas.microsoft.com/office/drawing/2014/main" val="10011"/>
                  </a:ext>
                </a:extLst>
              </a:tr>
              <a:tr h="379725">
                <a:tc>
                  <a:txBody>
                    <a:bodyPr/>
                    <a:lstStyle/>
                    <a:p>
                      <a:pPr marL="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12</a:t>
                      </a:r>
                      <a:endParaRPr sz="200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None/>
                      </a:pPr>
                      <a:r>
                        <a:rPr lang="en-GB" sz="2000" b="1" dirty="0">
                          <a:solidFill>
                            <a:srgbClr val="1F3864"/>
                          </a:solidFill>
                          <a:latin typeface="Century Gothic"/>
                          <a:ea typeface="Century Gothic"/>
                          <a:cs typeface="Century Gothic"/>
                          <a:sym typeface="Century Gothic"/>
                        </a:rPr>
                        <a:t>[z]</a:t>
                      </a:r>
                      <a:endParaRPr sz="2000" b="1"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u="none" strike="noStrike" cap="none">
                          <a:solidFill>
                            <a:srgbClr val="1F3864"/>
                          </a:solidFill>
                          <a:latin typeface="Century Gothic"/>
                          <a:ea typeface="Century Gothic"/>
                          <a:cs typeface="Century Gothic"/>
                          <a:sym typeface="Century Gothic"/>
                        </a:rPr>
                        <a:t> </a:t>
                      </a:r>
                      <a:endParaRPr sz="2000" b="1" u="none" strike="noStrike" cap="none">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1" u="none" strike="noStrike" cap="none" dirty="0">
                          <a:solidFill>
                            <a:srgbClr val="1F3864"/>
                          </a:solidFill>
                          <a:latin typeface="Century Gothic"/>
                          <a:ea typeface="Century Gothic"/>
                          <a:cs typeface="Century Gothic"/>
                          <a:sym typeface="Century Gothic"/>
                        </a:rPr>
                        <a:t> </a:t>
                      </a:r>
                      <a:endParaRPr sz="2000" b="1" u="none" strike="noStrike" cap="none"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12</a:t>
                      </a:r>
                      <a:endParaRPr sz="2000" u="none" strike="noStrike" cap="none">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1" dirty="0" err="1">
                          <a:solidFill>
                            <a:srgbClr val="1F3864"/>
                          </a:solidFill>
                          <a:latin typeface="Century Gothic"/>
                          <a:ea typeface="Century Gothic"/>
                          <a:cs typeface="Century Gothic"/>
                          <a:sym typeface="Century Gothic"/>
                        </a:rPr>
                        <a:t>repaso</a:t>
                      </a:r>
                      <a:endParaRPr sz="2000" b="1" u="none" strike="noStrike" cap="none"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extLst>
                  <a:ext uri="{0D108BD9-81ED-4DB2-BD59-A6C34878D82A}">
                    <a16:rowId xmlns:a16="http://schemas.microsoft.com/office/drawing/2014/main" val="10012"/>
                  </a:ext>
                </a:extLst>
              </a:tr>
              <a:tr h="379725">
                <a:tc>
                  <a:txBody>
                    <a:bodyPr/>
                    <a:lstStyle/>
                    <a:p>
                      <a:pPr marL="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13</a:t>
                      </a:r>
                      <a:endParaRPr sz="200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None/>
                      </a:pPr>
                      <a:r>
                        <a:rPr lang="en-GB" sz="2000" b="1" dirty="0" err="1">
                          <a:solidFill>
                            <a:srgbClr val="1F3864"/>
                          </a:solidFill>
                          <a:latin typeface="Century Gothic"/>
                          <a:ea typeface="Century Gothic"/>
                          <a:cs typeface="Century Gothic"/>
                          <a:sym typeface="Century Gothic"/>
                        </a:rPr>
                        <a:t>repaso</a:t>
                      </a:r>
                      <a:endParaRPr sz="2000" b="1"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endParaRPr sz="2000" u="none" strike="noStrike" cap="none">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endParaRPr sz="2000" b="1" u="none" strike="noStrike" cap="none"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13</a:t>
                      </a:r>
                      <a:endParaRPr sz="2000" u="none" strike="noStrike" cap="none">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1" dirty="0" err="1">
                          <a:solidFill>
                            <a:srgbClr val="1F3864"/>
                          </a:solidFill>
                          <a:latin typeface="Century Gothic"/>
                          <a:ea typeface="Century Gothic"/>
                          <a:cs typeface="Century Gothic"/>
                          <a:sym typeface="Century Gothic"/>
                        </a:rPr>
                        <a:t>repaso</a:t>
                      </a:r>
                      <a:endParaRPr sz="2000" b="1" u="none" strike="noStrike" cap="none"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extLst>
                  <a:ext uri="{0D108BD9-81ED-4DB2-BD59-A6C34878D82A}">
                    <a16:rowId xmlns:a16="http://schemas.microsoft.com/office/drawing/2014/main" val="10013"/>
                  </a:ext>
                </a:extLst>
              </a:tr>
              <a:tr h="379725">
                <a:tc>
                  <a:txBody>
                    <a:bodyPr/>
                    <a:lstStyle/>
                    <a:p>
                      <a:pPr marL="0" lvl="0" indent="0" algn="ctr" rtl="0">
                        <a:spcBef>
                          <a:spcPts val="0"/>
                        </a:spcBef>
                        <a:spcAft>
                          <a:spcPts val="0"/>
                        </a:spcAft>
                        <a:buNone/>
                      </a:pPr>
                      <a:r>
                        <a:rPr lang="en-GB" sz="2000">
                          <a:solidFill>
                            <a:srgbClr val="1F3864"/>
                          </a:solidFill>
                          <a:latin typeface="Century Gothic"/>
                          <a:ea typeface="Century Gothic"/>
                          <a:cs typeface="Century Gothic"/>
                          <a:sym typeface="Century Gothic"/>
                        </a:rPr>
                        <a:t>14</a:t>
                      </a:r>
                      <a:endParaRPr sz="200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lvl="0" indent="0" algn="ctr" rtl="0">
                        <a:spcBef>
                          <a:spcPts val="0"/>
                        </a:spcBef>
                        <a:spcAft>
                          <a:spcPts val="0"/>
                        </a:spcAft>
                        <a:buNone/>
                      </a:pPr>
                      <a:r>
                        <a:rPr lang="en-GB" sz="2000" b="1" dirty="0" err="1">
                          <a:solidFill>
                            <a:srgbClr val="1F3864"/>
                          </a:solidFill>
                          <a:latin typeface="Century Gothic"/>
                          <a:ea typeface="Century Gothic"/>
                          <a:cs typeface="Century Gothic"/>
                          <a:sym typeface="Century Gothic"/>
                        </a:rPr>
                        <a:t>repaso</a:t>
                      </a:r>
                      <a:endParaRPr sz="2000" b="1"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endParaRPr sz="2000" u="none" strike="noStrike" cap="none">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endParaRPr sz="2000" b="1" u="none" strike="noStrike" cap="none"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endParaRPr sz="2000" u="none" strike="noStrike" cap="none">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tc>
                  <a:txBody>
                    <a:bodyPr/>
                    <a:lstStyle/>
                    <a:p>
                      <a:pPr marL="0" marR="0" lvl="0" indent="0" algn="ctr" rtl="0">
                        <a:spcBef>
                          <a:spcPts val="0"/>
                        </a:spcBef>
                        <a:spcAft>
                          <a:spcPts val="0"/>
                        </a:spcAft>
                        <a:buNone/>
                      </a:pPr>
                      <a:endParaRPr sz="2000" b="1" u="none" strike="noStrike" cap="none" dirty="0">
                        <a:solidFill>
                          <a:srgbClr val="1F3864"/>
                        </a:solidFill>
                        <a:latin typeface="Century Gothic"/>
                        <a:ea typeface="Century Gothic"/>
                        <a:cs typeface="Century Gothic"/>
                        <a:sym typeface="Century Gothic"/>
                      </a:endParaRPr>
                    </a:p>
                  </a:txBody>
                  <a:tcPr marL="68575" marR="68575" marT="0" marB="0" anchor="ctr">
                    <a:lnL w="19050" cap="flat" cmpd="sng">
                      <a:solidFill>
                        <a:srgbClr val="1F3864"/>
                      </a:solidFill>
                      <a:prstDash val="solid"/>
                      <a:round/>
                      <a:headEnd type="none" w="sm" len="sm"/>
                      <a:tailEnd type="none" w="sm" len="sm"/>
                    </a:lnL>
                    <a:lnR w="19050" cap="flat" cmpd="sng">
                      <a:solidFill>
                        <a:srgbClr val="1F3864"/>
                      </a:solidFill>
                      <a:prstDash val="solid"/>
                      <a:round/>
                      <a:headEnd type="none" w="sm" len="sm"/>
                      <a:tailEnd type="none" w="sm" len="sm"/>
                    </a:lnR>
                    <a:lnT w="19050" cap="flat" cmpd="sng">
                      <a:solidFill>
                        <a:srgbClr val="1F3864"/>
                      </a:solidFill>
                      <a:prstDash val="solid"/>
                      <a:round/>
                      <a:headEnd type="none" w="sm" len="sm"/>
                      <a:tailEnd type="none" w="sm" len="sm"/>
                    </a:lnT>
                    <a:lnB w="19050" cap="flat" cmpd="sng">
                      <a:solidFill>
                        <a:srgbClr val="1F3864"/>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sp>
        <p:nvSpPr>
          <p:cNvPr id="2" name="Title 1">
            <a:extLst>
              <a:ext uri="{FF2B5EF4-FFF2-40B4-BE49-F238E27FC236}">
                <a16:creationId xmlns:a16="http://schemas.microsoft.com/office/drawing/2014/main" id="{39F32A7D-0BAD-4A21-A1C3-A48318FC6E38}"/>
              </a:ext>
            </a:extLst>
          </p:cNvPr>
          <p:cNvSpPr>
            <a:spLocks noGrp="1"/>
          </p:cNvSpPr>
          <p:nvPr>
            <p:ph type="title"/>
          </p:nvPr>
        </p:nvSpPr>
        <p:spPr>
          <a:xfrm>
            <a:off x="396317" y="0"/>
            <a:ext cx="10515600" cy="1325563"/>
          </a:xfrm>
        </p:spPr>
        <p:txBody>
          <a:bodyPr anchor="t">
            <a:normAutofit/>
          </a:bodyPr>
          <a:lstStyle/>
          <a:p>
            <a:r>
              <a:rPr lang="en-GB" sz="3200" b="1" dirty="0">
                <a:solidFill>
                  <a:srgbClr val="1F3864"/>
                </a:solidFill>
                <a:latin typeface="Century Gothic"/>
                <a:ea typeface="Century Gothic"/>
                <a:cs typeface="Century Gothic"/>
                <a:sym typeface="Century Gothic"/>
              </a:rPr>
              <a:t>Sound-spelling correspondences (SSC) </a:t>
            </a:r>
            <a:br>
              <a:rPr lang="en-GB" sz="3200" dirty="0">
                <a:solidFill>
                  <a:srgbClr val="000000"/>
                </a:solidFill>
                <a:latin typeface="Arial"/>
                <a:cs typeface="Arial"/>
                <a:sym typeface="Arial"/>
              </a:rPr>
            </a:br>
            <a:endParaRPr lang="en-GB" sz="3200" dirty="0">
              <a:solidFill>
                <a:srgbClr val="002060"/>
              </a:solidFill>
              <a:latin typeface="Century Gothic" panose="020B0502020202020204" pitchFamily="34" charset="0"/>
            </a:endParaRPr>
          </a:p>
        </p:txBody>
      </p:sp>
      <p:pic>
        <p:nvPicPr>
          <p:cNvPr id="5" name="Picture 4" descr="Flag, Spain, Spanish, Banner, Red Yellow Red">
            <a:extLst>
              <a:ext uri="{FF2B5EF4-FFF2-40B4-BE49-F238E27FC236}">
                <a16:creationId xmlns:a16="http://schemas.microsoft.com/office/drawing/2014/main" id="{6AF8916E-EEFD-4361-8D95-834B87B07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45798">
            <a:off x="11341391" y="139858"/>
            <a:ext cx="686626" cy="439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0"/>
            <a:ext cx="10515600" cy="1325563"/>
          </a:xfrm>
        </p:spPr>
        <p:txBody>
          <a:bodyPr>
            <a:normAutofit/>
          </a:bodyPr>
          <a:lstStyle/>
          <a:p>
            <a:r>
              <a:rPr lang="en-GB" sz="3600" b="1" dirty="0">
                <a:solidFill>
                  <a:srgbClr val="002060"/>
                </a:solidFill>
              </a:rPr>
              <a:t>The </a:t>
            </a:r>
            <a:r>
              <a:rPr lang="en-GB" sz="4000" b="1" i="1" dirty="0">
                <a:solidFill>
                  <a:srgbClr val="002060"/>
                </a:solidFill>
              </a:rPr>
              <a:t>how - </a:t>
            </a:r>
            <a:r>
              <a:rPr lang="en-GB" sz="4000" b="1" dirty="0">
                <a:solidFill>
                  <a:srgbClr val="002060"/>
                </a:solidFill>
              </a:rPr>
              <a:t>vocabulary</a:t>
            </a:r>
          </a:p>
        </p:txBody>
      </p:sp>
      <p:sp>
        <p:nvSpPr>
          <p:cNvPr id="13" name="Content Placeholder 12">
            <a:extLst>
              <a:ext uri="{FF2B5EF4-FFF2-40B4-BE49-F238E27FC236}">
                <a16:creationId xmlns:a16="http://schemas.microsoft.com/office/drawing/2014/main" id="{894E766B-F79A-4B1F-A315-B8EF55B8CDF3}"/>
              </a:ext>
            </a:extLst>
          </p:cNvPr>
          <p:cNvSpPr>
            <a:spLocks noGrp="1"/>
          </p:cNvSpPr>
          <p:nvPr>
            <p:ph idx="1"/>
          </p:nvPr>
        </p:nvSpPr>
        <p:spPr>
          <a:xfrm>
            <a:off x="323850" y="1079846"/>
            <a:ext cx="11677650" cy="5498754"/>
          </a:xfrm>
        </p:spPr>
        <p:txBody>
          <a:bodyPr>
            <a:normAutofit/>
          </a:bodyPr>
          <a:lstStyle/>
          <a:p>
            <a:pPr>
              <a:lnSpc>
                <a:spcPct val="200000"/>
              </a:lnSpc>
            </a:pPr>
            <a:r>
              <a:rPr lang="en-GB" dirty="0">
                <a:solidFill>
                  <a:schemeClr val="accent1">
                    <a:lumMod val="50000"/>
                  </a:schemeClr>
                </a:solidFill>
              </a:rPr>
              <a:t>Do the maths </a:t>
            </a:r>
            <a:r>
              <a:rPr lang="en-GB" dirty="0">
                <a:solidFill>
                  <a:schemeClr val="accent1">
                    <a:lumMod val="50000"/>
                  </a:schemeClr>
                </a:solidFill>
                <a:sym typeface="Wingdings" panose="05000000000000000000" pitchFamily="2" charset="2"/>
              </a:rPr>
              <a:t> </a:t>
            </a:r>
            <a:r>
              <a:rPr lang="en-GB" i="1" dirty="0">
                <a:solidFill>
                  <a:schemeClr val="accent1">
                    <a:lumMod val="50000"/>
                  </a:schemeClr>
                </a:solidFill>
                <a:sym typeface="Wingdings" panose="05000000000000000000" pitchFamily="2" charset="2"/>
              </a:rPr>
              <a:t>How many words?</a:t>
            </a:r>
            <a:endParaRPr lang="en-GB" i="1" dirty="0">
              <a:solidFill>
                <a:schemeClr val="accent1">
                  <a:lumMod val="50000"/>
                </a:schemeClr>
              </a:solidFill>
            </a:endParaRPr>
          </a:p>
          <a:p>
            <a:pPr>
              <a:lnSpc>
                <a:spcPct val="200000"/>
              </a:lnSpc>
            </a:pPr>
            <a:r>
              <a:rPr lang="en-GB" dirty="0">
                <a:solidFill>
                  <a:schemeClr val="accent1">
                    <a:lumMod val="50000"/>
                  </a:schemeClr>
                </a:solidFill>
              </a:rPr>
              <a:t>Choose the words (frequency informed) </a:t>
            </a:r>
            <a:r>
              <a:rPr lang="en-GB" dirty="0">
                <a:solidFill>
                  <a:schemeClr val="accent1">
                    <a:lumMod val="50000"/>
                  </a:schemeClr>
                </a:solidFill>
                <a:sym typeface="Wingdings" panose="05000000000000000000" pitchFamily="2" charset="2"/>
              </a:rPr>
              <a:t> </a:t>
            </a:r>
            <a:r>
              <a:rPr lang="en-GB" i="1" dirty="0">
                <a:solidFill>
                  <a:schemeClr val="accent1">
                    <a:lumMod val="50000"/>
                  </a:schemeClr>
                </a:solidFill>
                <a:sym typeface="Wingdings" panose="05000000000000000000" pitchFamily="2" charset="2"/>
              </a:rPr>
              <a:t>Which words?</a:t>
            </a:r>
            <a:endParaRPr lang="en-GB" i="1" dirty="0">
              <a:solidFill>
                <a:schemeClr val="accent1">
                  <a:lumMod val="50000"/>
                </a:schemeClr>
              </a:solidFill>
            </a:endParaRPr>
          </a:p>
          <a:p>
            <a:pPr>
              <a:lnSpc>
                <a:spcPct val="200000"/>
              </a:lnSpc>
            </a:pPr>
            <a:r>
              <a:rPr lang="en-GB" dirty="0">
                <a:solidFill>
                  <a:schemeClr val="accent1">
                    <a:lumMod val="50000"/>
                  </a:schemeClr>
                </a:solidFill>
              </a:rPr>
              <a:t>Plan in the revisiting </a:t>
            </a:r>
            <a:r>
              <a:rPr lang="en-GB" dirty="0">
                <a:solidFill>
                  <a:schemeClr val="accent1">
                    <a:lumMod val="50000"/>
                  </a:schemeClr>
                </a:solidFill>
                <a:sym typeface="Wingdings" panose="05000000000000000000" pitchFamily="2" charset="2"/>
              </a:rPr>
              <a:t> </a:t>
            </a:r>
            <a:r>
              <a:rPr lang="en-GB" i="1" dirty="0">
                <a:solidFill>
                  <a:schemeClr val="accent1">
                    <a:lumMod val="50000"/>
                  </a:schemeClr>
                </a:solidFill>
                <a:sym typeface="Wingdings" panose="05000000000000000000" pitchFamily="2" charset="2"/>
              </a:rPr>
              <a:t>How often to revisit?</a:t>
            </a:r>
            <a:endParaRPr lang="en-GB" i="1" dirty="0">
              <a:solidFill>
                <a:schemeClr val="accent1">
                  <a:lumMod val="50000"/>
                </a:schemeClr>
              </a:solidFill>
            </a:endParaRPr>
          </a:p>
          <a:p>
            <a:pPr>
              <a:lnSpc>
                <a:spcPct val="200000"/>
              </a:lnSpc>
            </a:pPr>
            <a:r>
              <a:rPr lang="en-GB" dirty="0">
                <a:solidFill>
                  <a:schemeClr val="accent1">
                    <a:lumMod val="50000"/>
                  </a:schemeClr>
                </a:solidFill>
              </a:rPr>
              <a:t>Teach the words </a:t>
            </a:r>
            <a:r>
              <a:rPr lang="en-GB" dirty="0">
                <a:solidFill>
                  <a:schemeClr val="accent1">
                    <a:lumMod val="50000"/>
                  </a:schemeClr>
                </a:solidFill>
                <a:sym typeface="Wingdings" panose="05000000000000000000" pitchFamily="2" charset="2"/>
              </a:rPr>
              <a:t> </a:t>
            </a:r>
            <a:r>
              <a:rPr lang="en-GB" i="1" dirty="0">
                <a:solidFill>
                  <a:schemeClr val="accent1">
                    <a:lumMod val="50000"/>
                  </a:schemeClr>
                </a:solidFill>
                <a:sym typeface="Wingdings" panose="05000000000000000000" pitchFamily="2" charset="2"/>
              </a:rPr>
              <a:t>Which activities?</a:t>
            </a:r>
          </a:p>
        </p:txBody>
      </p:sp>
      <p:pic>
        <p:nvPicPr>
          <p:cNvPr id="4" name="Picture 3" descr="Diagram&#10;&#10;Description automatically generated">
            <a:extLst>
              <a:ext uri="{FF2B5EF4-FFF2-40B4-BE49-F238E27FC236}">
                <a16:creationId xmlns:a16="http://schemas.microsoft.com/office/drawing/2014/main" id="{E75EDF02-30B0-4F17-B9AF-6382D462A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0331990" y="296159"/>
            <a:ext cx="2152647" cy="1567373"/>
          </a:xfrm>
          <a:prstGeom prst="rect">
            <a:avLst/>
          </a:prstGeom>
        </p:spPr>
      </p:pic>
      <p:sp>
        <p:nvSpPr>
          <p:cNvPr id="3" name="TextBox 2">
            <a:extLst>
              <a:ext uri="{FF2B5EF4-FFF2-40B4-BE49-F238E27FC236}">
                <a16:creationId xmlns:a16="http://schemas.microsoft.com/office/drawing/2014/main" id="{B45F4084-78F2-46D6-8626-8C4CDBB09ED0}"/>
              </a:ext>
            </a:extLst>
          </p:cNvPr>
          <p:cNvSpPr txBox="1"/>
          <p:nvPr/>
        </p:nvSpPr>
        <p:spPr>
          <a:xfrm>
            <a:off x="323850" y="5609528"/>
            <a:ext cx="54323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hlinkClick r:id="rId4"/>
              </a:rPr>
              <a:t>Vocabulary @ KS2 presentation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09683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0"/>
            <a:ext cx="10515600" cy="1325563"/>
          </a:xfrm>
        </p:spPr>
        <p:txBody>
          <a:bodyPr>
            <a:normAutofit/>
          </a:bodyPr>
          <a:lstStyle/>
          <a:p>
            <a:r>
              <a:rPr lang="en-GB" sz="3600" b="1" dirty="0">
                <a:solidFill>
                  <a:srgbClr val="002060"/>
                </a:solidFill>
              </a:rPr>
              <a:t>The </a:t>
            </a:r>
            <a:r>
              <a:rPr lang="en-GB" sz="3600" b="1" i="1" dirty="0">
                <a:solidFill>
                  <a:srgbClr val="002060"/>
                </a:solidFill>
              </a:rPr>
              <a:t>how - grammar</a:t>
            </a:r>
          </a:p>
        </p:txBody>
      </p:sp>
      <p:sp>
        <p:nvSpPr>
          <p:cNvPr id="13" name="Content Placeholder 12">
            <a:extLst>
              <a:ext uri="{FF2B5EF4-FFF2-40B4-BE49-F238E27FC236}">
                <a16:creationId xmlns:a16="http://schemas.microsoft.com/office/drawing/2014/main" id="{894E766B-F79A-4B1F-A315-B8EF55B8CDF3}"/>
              </a:ext>
            </a:extLst>
          </p:cNvPr>
          <p:cNvSpPr>
            <a:spLocks noGrp="1"/>
          </p:cNvSpPr>
          <p:nvPr>
            <p:ph idx="1"/>
          </p:nvPr>
        </p:nvSpPr>
        <p:spPr>
          <a:xfrm>
            <a:off x="323850" y="1194619"/>
            <a:ext cx="11563350" cy="5043949"/>
          </a:xfrm>
        </p:spPr>
        <p:txBody>
          <a:bodyPr>
            <a:normAutofit fontScale="85000" lnSpcReduction="20000"/>
          </a:bodyPr>
          <a:lstStyle/>
          <a:p>
            <a:pPr>
              <a:lnSpc>
                <a:spcPct val="100000"/>
              </a:lnSpc>
            </a:pPr>
            <a:r>
              <a:rPr lang="en-GB" dirty="0">
                <a:solidFill>
                  <a:schemeClr val="accent1">
                    <a:lumMod val="50000"/>
                  </a:schemeClr>
                </a:solidFill>
              </a:rPr>
              <a:t>Building links with primary English… </a:t>
            </a:r>
            <a:r>
              <a:rPr lang="en-GB" b="1" i="1" dirty="0">
                <a:solidFill>
                  <a:schemeClr val="accent1">
                    <a:lumMod val="50000"/>
                  </a:schemeClr>
                </a:solidFill>
              </a:rPr>
              <a:t>is important; one obvious way is to use shared grammatical terminology</a:t>
            </a:r>
            <a:br>
              <a:rPr lang="en-GB" dirty="0">
                <a:solidFill>
                  <a:schemeClr val="accent1">
                    <a:lumMod val="50000"/>
                  </a:schemeClr>
                </a:solidFill>
              </a:rPr>
            </a:br>
            <a:endParaRPr lang="en-GB" i="1" dirty="0">
              <a:solidFill>
                <a:schemeClr val="accent1">
                  <a:lumMod val="50000"/>
                </a:schemeClr>
              </a:solidFill>
            </a:endParaRPr>
          </a:p>
          <a:p>
            <a:pPr>
              <a:lnSpc>
                <a:spcPct val="100000"/>
              </a:lnSpc>
            </a:pPr>
            <a:r>
              <a:rPr lang="en-GB" dirty="0">
                <a:solidFill>
                  <a:schemeClr val="accent1">
                    <a:lumMod val="50000"/>
                  </a:schemeClr>
                </a:solidFill>
              </a:rPr>
              <a:t>Knowledge about language and language analysis…</a:t>
            </a:r>
            <a:r>
              <a:rPr lang="en-GB" b="1" i="1" dirty="0">
                <a:solidFill>
                  <a:schemeClr val="accent1">
                    <a:lumMod val="50000"/>
                  </a:schemeClr>
                </a:solidFill>
              </a:rPr>
              <a:t>can be taught at KS2, reducing the proficiency variation between pupils</a:t>
            </a:r>
          </a:p>
          <a:p>
            <a:pPr>
              <a:lnSpc>
                <a:spcPct val="100000"/>
              </a:lnSpc>
            </a:pPr>
            <a:endParaRPr lang="en-GB" dirty="0">
              <a:solidFill>
                <a:schemeClr val="accent1">
                  <a:lumMod val="50000"/>
                </a:schemeClr>
              </a:solidFill>
            </a:endParaRPr>
          </a:p>
          <a:p>
            <a:pPr>
              <a:lnSpc>
                <a:spcPct val="100000"/>
              </a:lnSpc>
            </a:pPr>
            <a:r>
              <a:rPr lang="en-GB" dirty="0">
                <a:solidFill>
                  <a:schemeClr val="accent1">
                    <a:lumMod val="50000"/>
                  </a:schemeClr>
                </a:solidFill>
              </a:rPr>
              <a:t>Essential grammar knowledge @KS2 … </a:t>
            </a:r>
            <a:r>
              <a:rPr lang="en-GB" b="1" i="1" dirty="0">
                <a:solidFill>
                  <a:schemeClr val="accent1">
                    <a:lumMod val="50000"/>
                  </a:schemeClr>
                </a:solidFill>
              </a:rPr>
              <a:t>needs careful planning; thoughtful sequencing of features promotes analysis and reduces the chance of over-reliance on memory</a:t>
            </a:r>
          </a:p>
          <a:p>
            <a:pPr marL="457200" lvl="1" indent="0">
              <a:lnSpc>
                <a:spcPct val="100000"/>
              </a:lnSpc>
              <a:buNone/>
            </a:pPr>
            <a:br>
              <a:rPr lang="en-GB" dirty="0">
                <a:solidFill>
                  <a:schemeClr val="accent1">
                    <a:lumMod val="50000"/>
                  </a:schemeClr>
                </a:solidFill>
              </a:rPr>
            </a:br>
            <a:endParaRPr lang="en-GB" dirty="0">
              <a:solidFill>
                <a:schemeClr val="accent1">
                  <a:lumMod val="50000"/>
                </a:schemeClr>
              </a:solidFill>
            </a:endParaRPr>
          </a:p>
          <a:p>
            <a:pPr>
              <a:lnSpc>
                <a:spcPct val="100000"/>
              </a:lnSpc>
            </a:pPr>
            <a:r>
              <a:rPr lang="en-GB" dirty="0">
                <a:solidFill>
                  <a:schemeClr val="accent1">
                    <a:lumMod val="50000"/>
                  </a:schemeClr>
                </a:solidFill>
              </a:rPr>
              <a:t>Teaching grammar … </a:t>
            </a:r>
            <a:r>
              <a:rPr lang="en-GB" b="1" i="1" dirty="0">
                <a:solidFill>
                  <a:schemeClr val="accent1">
                    <a:lumMod val="50000"/>
                  </a:schemeClr>
                </a:solidFill>
              </a:rPr>
              <a:t>may optimally involve explicit explanation, followed by plentiful input and output practice.</a:t>
            </a:r>
            <a:br>
              <a:rPr lang="en-GB" dirty="0">
                <a:solidFill>
                  <a:schemeClr val="accent1">
                    <a:lumMod val="50000"/>
                  </a:schemeClr>
                </a:solidFill>
              </a:rPr>
            </a:br>
            <a:endParaRPr lang="en-GB" i="1" dirty="0">
              <a:solidFill>
                <a:schemeClr val="accent1">
                  <a:lumMod val="50000"/>
                </a:schemeClr>
              </a:solidFill>
            </a:endParaRPr>
          </a:p>
        </p:txBody>
      </p:sp>
      <p:pic>
        <p:nvPicPr>
          <p:cNvPr id="4" name="Picture 3" descr="Diagram&#10;&#10;Description automatically generated">
            <a:extLst>
              <a:ext uri="{FF2B5EF4-FFF2-40B4-BE49-F238E27FC236}">
                <a16:creationId xmlns:a16="http://schemas.microsoft.com/office/drawing/2014/main" id="{B3496239-32F9-4A01-A037-6D5DDC607E4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200000">
            <a:off x="10450980" y="177170"/>
            <a:ext cx="1277360" cy="930064"/>
          </a:xfrm>
          <a:prstGeom prst="rect">
            <a:avLst/>
          </a:prstGeom>
        </p:spPr>
      </p:pic>
      <p:sp>
        <p:nvSpPr>
          <p:cNvPr id="5" name="TextBox 4">
            <a:extLst>
              <a:ext uri="{FF2B5EF4-FFF2-40B4-BE49-F238E27FC236}">
                <a16:creationId xmlns:a16="http://schemas.microsoft.com/office/drawing/2014/main" id="{01511233-DD4A-4A18-982A-AC3BDCBB7F4A}"/>
              </a:ext>
            </a:extLst>
          </p:cNvPr>
          <p:cNvSpPr txBox="1"/>
          <p:nvPr/>
        </p:nvSpPr>
        <p:spPr>
          <a:xfrm>
            <a:off x="530941" y="5692878"/>
            <a:ext cx="53094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hlinkClick r:id="rId4"/>
              </a:rPr>
              <a:t>Grammar @ KS2 presentation</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89231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aphicFrame>
        <p:nvGraphicFramePr>
          <p:cNvPr id="96" name="Google Shape;96;p2"/>
          <p:cNvGraphicFramePr/>
          <p:nvPr/>
        </p:nvGraphicFramePr>
        <p:xfrm>
          <a:off x="110066" y="390995"/>
          <a:ext cx="11743275" cy="5837555"/>
        </p:xfrm>
        <a:graphic>
          <a:graphicData uri="http://schemas.openxmlformats.org/drawingml/2006/table">
            <a:tbl>
              <a:tblPr firstRow="1" bandRow="1">
                <a:noFill/>
              </a:tblPr>
              <a:tblGrid>
                <a:gridCol w="408325">
                  <a:extLst>
                    <a:ext uri="{9D8B030D-6E8A-4147-A177-3AD203B41FA5}">
                      <a16:colId xmlns:a16="http://schemas.microsoft.com/office/drawing/2014/main" val="20000"/>
                    </a:ext>
                  </a:extLst>
                </a:gridCol>
                <a:gridCol w="2267150">
                  <a:extLst>
                    <a:ext uri="{9D8B030D-6E8A-4147-A177-3AD203B41FA5}">
                      <a16:colId xmlns:a16="http://schemas.microsoft.com/office/drawing/2014/main" val="20001"/>
                    </a:ext>
                  </a:extLst>
                </a:gridCol>
                <a:gridCol w="2058800">
                  <a:extLst>
                    <a:ext uri="{9D8B030D-6E8A-4147-A177-3AD203B41FA5}">
                      <a16:colId xmlns:a16="http://schemas.microsoft.com/office/drawing/2014/main" val="20002"/>
                    </a:ext>
                  </a:extLst>
                </a:gridCol>
                <a:gridCol w="1883750">
                  <a:extLst>
                    <a:ext uri="{9D8B030D-6E8A-4147-A177-3AD203B41FA5}">
                      <a16:colId xmlns:a16="http://schemas.microsoft.com/office/drawing/2014/main" val="20003"/>
                    </a:ext>
                  </a:extLst>
                </a:gridCol>
                <a:gridCol w="5125250">
                  <a:extLst>
                    <a:ext uri="{9D8B030D-6E8A-4147-A177-3AD203B41FA5}">
                      <a16:colId xmlns:a16="http://schemas.microsoft.com/office/drawing/2014/main" val="20004"/>
                    </a:ext>
                  </a:extLst>
                </a:gridCol>
              </a:tblGrid>
              <a:tr h="271550">
                <a:tc>
                  <a:txBody>
                    <a:bodyPr/>
                    <a:lstStyle/>
                    <a:p>
                      <a:pPr marL="0" marR="0" lvl="0" indent="0" algn="ctr" rtl="0">
                        <a:spcBef>
                          <a:spcPts val="0"/>
                        </a:spcBef>
                        <a:spcAft>
                          <a:spcPts val="0"/>
                        </a:spcAft>
                        <a:buNone/>
                      </a:pPr>
                      <a:r>
                        <a:rPr lang="en-GB" sz="1200" b="1" u="none" strike="noStrike" cap="none">
                          <a:solidFill>
                            <a:srgbClr val="002060"/>
                          </a:solidFill>
                          <a:latin typeface="Century Gothic"/>
                          <a:ea typeface="Century Gothic"/>
                          <a:cs typeface="Century Gothic"/>
                          <a:sym typeface="Century Gothic"/>
                        </a:rPr>
                        <a:t>Wk</a:t>
                      </a:r>
                      <a:endParaRPr sz="1200" b="1" u="none" strike="noStrike" cap="none">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2F2F2F"/>
                      </a:solidFill>
                      <a:prstDash val="solid"/>
                      <a:round/>
                      <a:headEnd type="none" w="sm" len="sm"/>
                      <a:tailEnd type="none" w="sm" len="sm"/>
                    </a:lnL>
                    <a:lnR w="12700" cap="flat" cmpd="sng">
                      <a:solidFill>
                        <a:srgbClr val="2F2F2F"/>
                      </a:solidFill>
                      <a:prstDash val="solid"/>
                      <a:round/>
                      <a:headEnd type="none" w="sm" len="sm"/>
                      <a:tailEnd type="none" w="sm" len="sm"/>
                    </a:lnR>
                    <a:lnT w="12700" cap="flat" cmpd="sng">
                      <a:solidFill>
                        <a:srgbClr val="2F2F2F"/>
                      </a:solidFill>
                      <a:prstDash val="solid"/>
                      <a:round/>
                      <a:headEnd type="none" w="sm" len="sm"/>
                      <a:tailEnd type="none" w="sm" len="sm"/>
                    </a:lnT>
                    <a:lnB w="12700" cap="flat" cmpd="sng">
                      <a:solidFill>
                        <a:srgbClr val="2F2F2F"/>
                      </a:solidFill>
                      <a:prstDash val="solid"/>
                      <a:round/>
                      <a:headEnd type="none" w="sm" len="sm"/>
                      <a:tailEnd type="none" w="sm" len="sm"/>
                    </a:lnB>
                  </a:tcPr>
                </a:tc>
                <a:tc>
                  <a:txBody>
                    <a:bodyPr/>
                    <a:lstStyle/>
                    <a:p>
                      <a:pPr marL="0" marR="0" lvl="0" indent="0" algn="ctr" rtl="0">
                        <a:spcBef>
                          <a:spcPts val="0"/>
                        </a:spcBef>
                        <a:spcAft>
                          <a:spcPts val="0"/>
                        </a:spcAft>
                        <a:buNone/>
                      </a:pPr>
                      <a:r>
                        <a:rPr lang="en-GB" sz="1400" b="1" u="none" strike="noStrike" cap="none">
                          <a:solidFill>
                            <a:srgbClr val="002060"/>
                          </a:solidFill>
                          <a:latin typeface="Century Gothic"/>
                          <a:ea typeface="Century Gothic"/>
                          <a:cs typeface="Century Gothic"/>
                          <a:sym typeface="Century Gothic"/>
                        </a:rPr>
                        <a:t>Phonics</a:t>
                      </a:r>
                      <a:endParaRPr/>
                    </a:p>
                  </a:txBody>
                  <a:tcPr marL="91450" marR="91450" marT="45725" marB="45725" anchor="ctr">
                    <a:lnL w="12700" cap="flat" cmpd="sng">
                      <a:solidFill>
                        <a:srgbClr val="2F2F2F"/>
                      </a:solidFill>
                      <a:prstDash val="solid"/>
                      <a:round/>
                      <a:headEnd type="none" w="sm" len="sm"/>
                      <a:tailEnd type="none" w="sm" len="sm"/>
                    </a:lnL>
                    <a:lnR w="12700" cap="flat" cmpd="sng">
                      <a:solidFill>
                        <a:srgbClr val="2F2F2F"/>
                      </a:solidFill>
                      <a:prstDash val="solid"/>
                      <a:round/>
                      <a:headEnd type="none" w="sm" len="sm"/>
                      <a:tailEnd type="none" w="sm" len="sm"/>
                    </a:lnR>
                    <a:lnT w="12700" cap="flat" cmpd="sng">
                      <a:solidFill>
                        <a:srgbClr val="2F2F2F"/>
                      </a:solidFill>
                      <a:prstDash val="solid"/>
                      <a:round/>
                      <a:headEnd type="none" w="sm" len="sm"/>
                      <a:tailEnd type="none" w="sm" len="sm"/>
                    </a:lnT>
                    <a:lnB w="12700" cap="flat" cmpd="sng">
                      <a:solidFill>
                        <a:srgbClr val="2F2F2F"/>
                      </a:solidFill>
                      <a:prstDash val="solid"/>
                      <a:round/>
                      <a:headEnd type="none" w="sm" len="sm"/>
                      <a:tailEnd type="none" w="sm" len="sm"/>
                    </a:lnB>
                  </a:tcPr>
                </a:tc>
                <a:tc>
                  <a:txBody>
                    <a:bodyPr/>
                    <a:lstStyle/>
                    <a:p>
                      <a:pPr marL="0" marR="0" lvl="0" indent="0" algn="ctr" rtl="0">
                        <a:spcBef>
                          <a:spcPts val="0"/>
                        </a:spcBef>
                        <a:spcAft>
                          <a:spcPts val="0"/>
                        </a:spcAft>
                        <a:buNone/>
                      </a:pPr>
                      <a:r>
                        <a:rPr lang="en-GB" sz="1400" b="1" u="none" strike="noStrike" cap="none" dirty="0">
                          <a:solidFill>
                            <a:srgbClr val="002060"/>
                          </a:solidFill>
                          <a:latin typeface="Century Gothic"/>
                          <a:ea typeface="Century Gothic"/>
                          <a:cs typeface="Century Gothic"/>
                          <a:sym typeface="Century Gothic"/>
                        </a:rPr>
                        <a:t>Vocabulary </a:t>
                      </a:r>
                      <a:br>
                        <a:rPr lang="en-GB" sz="1400" b="1" u="none" strike="noStrike" cap="none" dirty="0">
                          <a:solidFill>
                            <a:srgbClr val="002060"/>
                          </a:solidFill>
                          <a:latin typeface="Century Gothic"/>
                          <a:ea typeface="Century Gothic"/>
                          <a:cs typeface="Century Gothic"/>
                          <a:sym typeface="Century Gothic"/>
                        </a:rPr>
                      </a:br>
                      <a:r>
                        <a:rPr lang="en-GB" sz="1400" b="1" u="none" strike="noStrike" cap="none" dirty="0">
                          <a:solidFill>
                            <a:srgbClr val="002060"/>
                          </a:solidFill>
                          <a:latin typeface="Century Gothic"/>
                          <a:ea typeface="Century Gothic"/>
                          <a:cs typeface="Century Gothic"/>
                          <a:sym typeface="Century Gothic"/>
                        </a:rPr>
                        <a:t>[</a:t>
                      </a:r>
                      <a:r>
                        <a:rPr lang="en-GB" sz="1400" b="1" u="none" strike="noStrike" cap="none" dirty="0" err="1">
                          <a:solidFill>
                            <a:srgbClr val="002060"/>
                          </a:solidFill>
                          <a:highlight>
                            <a:srgbClr val="FF0000"/>
                          </a:highlight>
                          <a:latin typeface="Century Gothic"/>
                          <a:ea typeface="Century Gothic"/>
                          <a:cs typeface="Century Gothic"/>
                          <a:sym typeface="Century Gothic"/>
                        </a:rPr>
                        <a:t>rojo</a:t>
                      </a:r>
                      <a:r>
                        <a:rPr lang="en-GB" sz="1400" b="1" u="none" strike="noStrike" cap="none" dirty="0">
                          <a:solidFill>
                            <a:srgbClr val="002060"/>
                          </a:solidFill>
                          <a:latin typeface="Century Gothic"/>
                          <a:ea typeface="Century Gothic"/>
                          <a:cs typeface="Century Gothic"/>
                          <a:sym typeface="Century Gothic"/>
                        </a:rPr>
                        <a:t>]</a:t>
                      </a:r>
                      <a:endParaRPr dirty="0"/>
                    </a:p>
                  </a:txBody>
                  <a:tcPr marL="91450" marR="91450" marT="45725" marB="45725" anchor="ctr">
                    <a:lnL w="12700" cap="flat" cmpd="sng">
                      <a:solidFill>
                        <a:srgbClr val="2F2F2F"/>
                      </a:solidFill>
                      <a:prstDash val="solid"/>
                      <a:round/>
                      <a:headEnd type="none" w="sm" len="sm"/>
                      <a:tailEnd type="none" w="sm" len="sm"/>
                    </a:lnL>
                    <a:lnR w="12700" cap="flat" cmpd="sng">
                      <a:solidFill>
                        <a:srgbClr val="2F2F2F"/>
                      </a:solidFill>
                      <a:prstDash val="solid"/>
                      <a:round/>
                      <a:headEnd type="none" w="sm" len="sm"/>
                      <a:tailEnd type="none" w="sm" len="sm"/>
                    </a:lnR>
                    <a:lnT w="12700" cap="flat" cmpd="sng">
                      <a:solidFill>
                        <a:srgbClr val="2F2F2F"/>
                      </a:solidFill>
                      <a:prstDash val="solid"/>
                      <a:round/>
                      <a:headEnd type="none" w="sm" len="sm"/>
                      <a:tailEnd type="none" w="sm" len="sm"/>
                    </a:lnT>
                    <a:lnB w="12700" cap="flat" cmpd="sng">
                      <a:solidFill>
                        <a:srgbClr val="2F2F2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2060"/>
                        </a:buClr>
                        <a:buSzPts val="1400"/>
                        <a:buFont typeface="Century Gothic"/>
                        <a:buNone/>
                      </a:pPr>
                      <a:r>
                        <a:rPr lang="en-GB" sz="1400" b="1" u="none" strike="noStrike" cap="none" dirty="0">
                          <a:solidFill>
                            <a:srgbClr val="002060"/>
                          </a:solidFill>
                          <a:latin typeface="Century Gothic"/>
                          <a:ea typeface="Century Gothic"/>
                          <a:cs typeface="Century Gothic"/>
                          <a:sym typeface="Century Gothic"/>
                        </a:rPr>
                        <a:t>Vocabulary [</a:t>
                      </a:r>
                      <a:r>
                        <a:rPr lang="en-GB" sz="1400" b="1" u="none" strike="noStrike" cap="none" dirty="0" err="1">
                          <a:solidFill>
                            <a:srgbClr val="002060"/>
                          </a:solidFill>
                          <a:highlight>
                            <a:srgbClr val="FFFF00"/>
                          </a:highlight>
                          <a:latin typeface="Century Gothic"/>
                          <a:ea typeface="Century Gothic"/>
                          <a:cs typeface="Century Gothic"/>
                          <a:sym typeface="Century Gothic"/>
                        </a:rPr>
                        <a:t>amarillo</a:t>
                      </a:r>
                      <a:r>
                        <a:rPr lang="en-GB" sz="1400" b="1" u="none" strike="noStrike" cap="none" dirty="0">
                          <a:solidFill>
                            <a:srgbClr val="002060"/>
                          </a:solidFill>
                          <a:latin typeface="Century Gothic"/>
                          <a:ea typeface="Century Gothic"/>
                          <a:cs typeface="Century Gothic"/>
                          <a:sym typeface="Century Gothic"/>
                        </a:rPr>
                        <a:t>]</a:t>
                      </a:r>
                      <a:endParaRPr dirty="0"/>
                    </a:p>
                  </a:txBody>
                  <a:tcPr marL="91450" marR="91450" marT="45725" marB="45725" anchor="ctr">
                    <a:lnL w="12700" cap="flat" cmpd="sng">
                      <a:solidFill>
                        <a:srgbClr val="2F2F2F"/>
                      </a:solidFill>
                      <a:prstDash val="solid"/>
                      <a:round/>
                      <a:headEnd type="none" w="sm" len="sm"/>
                      <a:tailEnd type="none" w="sm" len="sm"/>
                    </a:lnL>
                    <a:lnR w="12700" cap="flat" cmpd="sng">
                      <a:solidFill>
                        <a:srgbClr val="2F2F2F"/>
                      </a:solidFill>
                      <a:prstDash val="solid"/>
                      <a:round/>
                      <a:headEnd type="none" w="sm" len="sm"/>
                      <a:tailEnd type="none" w="sm" len="sm"/>
                    </a:lnR>
                    <a:lnT w="12700" cap="flat" cmpd="sng">
                      <a:solidFill>
                        <a:srgbClr val="2F2F2F"/>
                      </a:solidFill>
                      <a:prstDash val="solid"/>
                      <a:round/>
                      <a:headEnd type="none" w="sm" len="sm"/>
                      <a:tailEnd type="none" w="sm" len="sm"/>
                    </a:lnT>
                    <a:lnB w="12700" cap="flat" cmpd="sng">
                      <a:solidFill>
                        <a:srgbClr val="2F2F2F"/>
                      </a:solidFill>
                      <a:prstDash val="solid"/>
                      <a:round/>
                      <a:headEnd type="none" w="sm" len="sm"/>
                      <a:tailEnd type="none" w="sm" len="sm"/>
                    </a:lnB>
                  </a:tcPr>
                </a:tc>
                <a:tc>
                  <a:txBody>
                    <a:bodyPr/>
                    <a:lstStyle/>
                    <a:p>
                      <a:pPr marL="0" marR="0" lvl="0" indent="0" algn="ctr" rtl="0">
                        <a:spcBef>
                          <a:spcPts val="0"/>
                        </a:spcBef>
                        <a:spcAft>
                          <a:spcPts val="0"/>
                        </a:spcAft>
                        <a:buNone/>
                      </a:pPr>
                      <a:r>
                        <a:rPr lang="en-GB" sz="1400" b="1" u="none" strike="noStrike" cap="none">
                          <a:solidFill>
                            <a:srgbClr val="002060"/>
                          </a:solidFill>
                          <a:latin typeface="Century Gothic"/>
                          <a:ea typeface="Century Gothic"/>
                          <a:cs typeface="Century Gothic"/>
                          <a:sym typeface="Century Gothic"/>
                        </a:rPr>
                        <a:t>Grammar</a:t>
                      </a:r>
                      <a:endParaRPr/>
                    </a:p>
                  </a:txBody>
                  <a:tcPr marL="91450" marR="91450" marT="45725" marB="45725" anchor="ctr">
                    <a:lnL w="12700" cap="flat" cmpd="sng">
                      <a:solidFill>
                        <a:srgbClr val="2F2F2F"/>
                      </a:solidFill>
                      <a:prstDash val="solid"/>
                      <a:round/>
                      <a:headEnd type="none" w="sm" len="sm"/>
                      <a:tailEnd type="none" w="sm" len="sm"/>
                    </a:lnL>
                    <a:lnR w="12700" cap="flat" cmpd="sng">
                      <a:solidFill>
                        <a:srgbClr val="2F2F2F"/>
                      </a:solidFill>
                      <a:prstDash val="solid"/>
                      <a:round/>
                      <a:headEnd type="none" w="sm" len="sm"/>
                      <a:tailEnd type="none" w="sm" len="sm"/>
                    </a:lnR>
                    <a:lnT w="12700" cap="flat" cmpd="sng">
                      <a:solidFill>
                        <a:srgbClr val="2F2F2F"/>
                      </a:solidFill>
                      <a:prstDash val="solid"/>
                      <a:round/>
                      <a:headEnd type="none" w="sm" len="sm"/>
                      <a:tailEnd type="none" w="sm" len="sm"/>
                    </a:lnT>
                    <a:lnB w="12700" cap="flat" cmpd="sng">
                      <a:solidFill>
                        <a:srgbClr val="2F2F2F"/>
                      </a:solidFill>
                      <a:prstDash val="solid"/>
                      <a:round/>
                      <a:headEnd type="none" w="sm" len="sm"/>
                      <a:tailEnd type="none" w="sm" len="sm"/>
                    </a:lnB>
                  </a:tcPr>
                </a:tc>
                <a:extLst>
                  <a:ext uri="{0D108BD9-81ED-4DB2-BD59-A6C34878D82A}">
                    <a16:rowId xmlns:a16="http://schemas.microsoft.com/office/drawing/2014/main" val="10000"/>
                  </a:ext>
                </a:extLst>
              </a:tr>
              <a:tr h="482225">
                <a:tc>
                  <a:txBody>
                    <a:bodyPr/>
                    <a:lstStyle/>
                    <a:p>
                      <a:pPr marL="0" marR="0" lvl="0" indent="0" algn="ctr" rtl="0">
                        <a:spcBef>
                          <a:spcPts val="0"/>
                        </a:spcBef>
                        <a:spcAft>
                          <a:spcPts val="0"/>
                        </a:spcAft>
                        <a:buNone/>
                      </a:pPr>
                      <a:r>
                        <a:rPr lang="en-GB" sz="1600" b="1" i="0" u="none" strike="noStrike" cap="none">
                          <a:solidFill>
                            <a:srgbClr val="002060"/>
                          </a:solidFill>
                          <a:latin typeface="Century Gothic"/>
                          <a:ea typeface="Century Gothic"/>
                          <a:cs typeface="Century Gothic"/>
                          <a:sym typeface="Century Gothic"/>
                        </a:rPr>
                        <a:t>1</a:t>
                      </a:r>
                      <a:endParaRPr/>
                    </a:p>
                  </a:txBody>
                  <a:tcPr marL="91450" marR="91450" marT="45725" marB="45725" anchor="ctr">
                    <a:lnL w="12700" cap="flat" cmpd="sng">
                      <a:solidFill>
                        <a:srgbClr val="2F2F2F"/>
                      </a:solidFill>
                      <a:prstDash val="solid"/>
                      <a:round/>
                      <a:headEnd type="none" w="sm" len="sm"/>
                      <a:tailEnd type="none" w="sm" len="sm"/>
                    </a:lnL>
                    <a:lnR w="12700" cap="flat" cmpd="sng">
                      <a:solidFill>
                        <a:srgbClr val="2F2F2F"/>
                      </a:solidFill>
                      <a:prstDash val="solid"/>
                      <a:round/>
                      <a:headEnd type="none" w="sm" len="sm"/>
                      <a:tailEnd type="none" w="sm" len="sm"/>
                    </a:lnR>
                    <a:lnT w="12700" cap="flat" cmpd="sng">
                      <a:solidFill>
                        <a:srgbClr val="2F2F2F"/>
                      </a:solidFill>
                      <a:prstDash val="solid"/>
                      <a:round/>
                      <a:headEnd type="none" w="sm" len="sm"/>
                      <a:tailEnd type="none" w="sm" len="sm"/>
                    </a:lnT>
                    <a:lnB w="12700" cap="flat" cmpd="sng">
                      <a:solidFill>
                        <a:srgbClr val="2F2F2F"/>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2060"/>
                          </a:solidFill>
                          <a:latin typeface="Century Gothic"/>
                          <a:ea typeface="Century Gothic"/>
                          <a:cs typeface="Century Gothic"/>
                          <a:sym typeface="Century Gothic"/>
                        </a:rPr>
                        <a:t>[a] [o] source: </a:t>
                      </a:r>
                      <a:r>
                        <a:rPr lang="en-GB" sz="1200" b="1" i="0" u="none" strike="noStrike" cap="none">
                          <a:solidFill>
                            <a:srgbClr val="002060"/>
                          </a:solidFill>
                          <a:latin typeface="Century Gothic"/>
                          <a:ea typeface="Century Gothic"/>
                          <a:cs typeface="Century Gothic"/>
                          <a:sym typeface="Century Gothic"/>
                        </a:rPr>
                        <a:t>casa</a:t>
                      </a:r>
                      <a:r>
                        <a:rPr lang="en-GB" sz="1200" b="1">
                          <a:solidFill>
                            <a:srgbClr val="002060"/>
                          </a:solidFill>
                          <a:latin typeface="Century Gothic"/>
                          <a:ea typeface="Century Gothic"/>
                          <a:cs typeface="Century Gothic"/>
                          <a:sym typeface="Century Gothic"/>
                        </a:rPr>
                        <a:t> </a:t>
                      </a:r>
                      <a:r>
                        <a:rPr lang="en-GB" sz="1200">
                          <a:solidFill>
                            <a:srgbClr val="002060"/>
                          </a:solidFill>
                          <a:latin typeface="Century Gothic"/>
                          <a:ea typeface="Century Gothic"/>
                          <a:cs typeface="Century Gothic"/>
                          <a:sym typeface="Century Gothic"/>
                        </a:rPr>
                        <a:t>[106] </a:t>
                      </a:r>
                      <a:r>
                        <a:rPr lang="en-GB" sz="1200" b="1" i="0" u="none" strike="noStrike" cap="none">
                          <a:solidFill>
                            <a:srgbClr val="002060"/>
                          </a:solidFill>
                          <a:latin typeface="Century Gothic"/>
                          <a:ea typeface="Century Gothic"/>
                          <a:cs typeface="Century Gothic"/>
                          <a:sym typeface="Century Gothic"/>
                        </a:rPr>
                        <a:t>dos</a:t>
                      </a:r>
                      <a:r>
                        <a:rPr lang="en-GB" sz="1200" i="0" u="none" strike="noStrike" cap="none">
                          <a:solidFill>
                            <a:srgbClr val="002060"/>
                          </a:solidFill>
                          <a:latin typeface="Century Gothic"/>
                          <a:ea typeface="Century Gothic"/>
                          <a:cs typeface="Century Gothic"/>
                          <a:sym typeface="Century Gothic"/>
                        </a:rPr>
                        <a:t> [64]</a:t>
                      </a:r>
                      <a:endParaRPr sz="1200" u="none" strike="noStrike" cap="none">
                        <a:solidFill>
                          <a:srgbClr val="002060"/>
                        </a:solidFill>
                      </a:endParaRPr>
                    </a:p>
                  </a:txBody>
                  <a:tcPr marL="95250" marR="95250" marT="47625" marB="47625" anchor="ctr">
                    <a:lnL w="12700" cap="flat" cmpd="sng">
                      <a:solidFill>
                        <a:srgbClr val="2F2F2F"/>
                      </a:solidFill>
                      <a:prstDash val="solid"/>
                      <a:round/>
                      <a:headEnd type="none" w="sm" len="sm"/>
                      <a:tailEnd type="none" w="sm" len="sm"/>
                    </a:lnL>
                    <a:lnR w="12700" cap="flat" cmpd="sng">
                      <a:solidFill>
                        <a:srgbClr val="2F2F2F"/>
                      </a:solidFill>
                      <a:prstDash val="solid"/>
                      <a:round/>
                      <a:headEnd type="none" w="sm" len="sm"/>
                      <a:tailEnd type="none" w="sm" len="sm"/>
                    </a:lnR>
                    <a:lnT w="12700" cap="flat" cmpd="sng">
                      <a:solidFill>
                        <a:srgbClr val="2F2F2F"/>
                      </a:solidFill>
                      <a:prstDash val="solid"/>
                      <a:round/>
                      <a:headEnd type="none" w="sm" len="sm"/>
                      <a:tailEnd type="none" w="sm" len="sm"/>
                    </a:lnT>
                    <a:lnB w="12700" cap="flat" cmpd="sng">
                      <a:solidFill>
                        <a:srgbClr val="2F2F2F"/>
                      </a:solidFill>
                      <a:prstDash val="solid"/>
                      <a:round/>
                      <a:headEnd type="none" w="sm" len="sm"/>
                      <a:tailEnd type="none" w="sm" len="sm"/>
                    </a:lnB>
                  </a:tcPr>
                </a:tc>
                <a:tc gridSpan="2">
                  <a:txBody>
                    <a:bodyPr/>
                    <a:lstStyle/>
                    <a:p>
                      <a:pPr marL="0" marR="0" lvl="0" indent="0" algn="l" rtl="0">
                        <a:spcBef>
                          <a:spcPts val="0"/>
                        </a:spcBef>
                        <a:spcAft>
                          <a:spcPts val="0"/>
                        </a:spcAft>
                        <a:buNone/>
                      </a:pPr>
                      <a:r>
                        <a:rPr lang="en-GB" sz="1200" b="1" i="0" u="none" strike="noStrike" cap="none">
                          <a:solidFill>
                            <a:srgbClr val="002060"/>
                          </a:solidFill>
                          <a:latin typeface="Century Gothic"/>
                          <a:ea typeface="Century Gothic"/>
                          <a:cs typeface="Century Gothic"/>
                          <a:sym typeface="Century Gothic"/>
                        </a:rPr>
                        <a:t>estar </a:t>
                      </a:r>
                      <a:r>
                        <a:rPr lang="en-GB" sz="1200" b="0" i="0" u="none" strike="noStrike" cap="none">
                          <a:solidFill>
                            <a:srgbClr val="002060"/>
                          </a:solidFill>
                          <a:latin typeface="Century Gothic"/>
                          <a:ea typeface="Century Gothic"/>
                          <a:cs typeface="Century Gothic"/>
                          <a:sym typeface="Century Gothic"/>
                        </a:rPr>
                        <a:t>[21] </a:t>
                      </a:r>
                      <a:r>
                        <a:rPr lang="en-GB" sz="1200" b="1" i="0" u="none" strike="noStrike" cap="none">
                          <a:solidFill>
                            <a:srgbClr val="002060"/>
                          </a:solidFill>
                          <a:latin typeface="Century Gothic"/>
                          <a:ea typeface="Century Gothic"/>
                          <a:cs typeface="Century Gothic"/>
                          <a:sym typeface="Century Gothic"/>
                        </a:rPr>
                        <a:t>estoy</a:t>
                      </a:r>
                      <a:r>
                        <a:rPr lang="en-GB" sz="1200" b="0" i="0" u="none" strike="noStrike" cap="none">
                          <a:solidFill>
                            <a:srgbClr val="002060"/>
                          </a:solidFill>
                          <a:latin typeface="Century Gothic"/>
                          <a:ea typeface="Century Gothic"/>
                          <a:cs typeface="Century Gothic"/>
                          <a:sym typeface="Century Gothic"/>
                        </a:rPr>
                        <a:t> [21] </a:t>
                      </a:r>
                      <a:r>
                        <a:rPr lang="en-GB" sz="1200" b="1" i="0" u="none" strike="noStrike" cap="none">
                          <a:solidFill>
                            <a:srgbClr val="002060"/>
                          </a:solidFill>
                          <a:latin typeface="Century Gothic"/>
                          <a:ea typeface="Century Gothic"/>
                          <a:cs typeface="Century Gothic"/>
                          <a:sym typeface="Century Gothic"/>
                        </a:rPr>
                        <a:t>está </a:t>
                      </a:r>
                      <a:r>
                        <a:rPr lang="en-GB" sz="1200" b="0" i="0" u="none" strike="noStrike" cap="none">
                          <a:solidFill>
                            <a:srgbClr val="002060"/>
                          </a:solidFill>
                          <a:latin typeface="Century Gothic"/>
                          <a:ea typeface="Century Gothic"/>
                          <a:cs typeface="Century Gothic"/>
                          <a:sym typeface="Century Gothic"/>
                        </a:rPr>
                        <a:t>[21]</a:t>
                      </a:r>
                      <a:r>
                        <a:rPr lang="en-GB" sz="1200" b="1" i="0" u="none" strike="noStrike" cap="none">
                          <a:solidFill>
                            <a:srgbClr val="002060"/>
                          </a:solidFill>
                          <a:latin typeface="Century Gothic"/>
                          <a:ea typeface="Century Gothic"/>
                          <a:cs typeface="Century Gothic"/>
                          <a:sym typeface="Century Gothic"/>
                        </a:rPr>
                        <a:t> presente </a:t>
                      </a:r>
                      <a:r>
                        <a:rPr lang="en-GB" sz="1200" b="0" i="0" u="none" strike="noStrike" cap="none">
                          <a:solidFill>
                            <a:srgbClr val="002060"/>
                          </a:solidFill>
                          <a:latin typeface="Century Gothic"/>
                          <a:ea typeface="Century Gothic"/>
                          <a:cs typeface="Century Gothic"/>
                          <a:sym typeface="Century Gothic"/>
                        </a:rPr>
                        <a:t>[1114] </a:t>
                      </a:r>
                      <a:r>
                        <a:rPr lang="en-GB" sz="1200" b="1" i="0" u="none" strike="noStrike" cap="none">
                          <a:solidFill>
                            <a:srgbClr val="002060"/>
                          </a:solidFill>
                          <a:latin typeface="Century Gothic"/>
                          <a:ea typeface="Century Gothic"/>
                          <a:cs typeface="Century Gothic"/>
                          <a:sym typeface="Century Gothic"/>
                        </a:rPr>
                        <a:t>aquí</a:t>
                      </a:r>
                      <a:r>
                        <a:rPr lang="en-GB" sz="1200" b="0" i="0" u="none" strike="noStrike" cap="none">
                          <a:solidFill>
                            <a:srgbClr val="002060"/>
                          </a:solidFill>
                          <a:latin typeface="Century Gothic"/>
                          <a:ea typeface="Century Gothic"/>
                          <a:cs typeface="Century Gothic"/>
                          <a:sym typeface="Century Gothic"/>
                        </a:rPr>
                        <a:t> [130] </a:t>
                      </a:r>
                      <a:r>
                        <a:rPr lang="en-GB" sz="1200" b="1" i="0" u="none" strike="noStrike" cap="none">
                          <a:solidFill>
                            <a:srgbClr val="002060"/>
                          </a:solidFill>
                          <a:latin typeface="Century Gothic"/>
                          <a:ea typeface="Century Gothic"/>
                          <a:cs typeface="Century Gothic"/>
                          <a:sym typeface="Century Gothic"/>
                        </a:rPr>
                        <a:t>allí</a:t>
                      </a:r>
                      <a:r>
                        <a:rPr lang="en-GB" sz="1200" b="0" i="0" u="none" strike="noStrike" cap="none">
                          <a:solidFill>
                            <a:srgbClr val="002060"/>
                          </a:solidFill>
                          <a:latin typeface="Century Gothic"/>
                          <a:ea typeface="Century Gothic"/>
                          <a:cs typeface="Century Gothic"/>
                          <a:sym typeface="Century Gothic"/>
                        </a:rPr>
                        <a:t> [197] </a:t>
                      </a:r>
                      <a:r>
                        <a:rPr lang="en-GB" sz="1200" b="1" i="0" u="none" strike="noStrike" cap="none">
                          <a:solidFill>
                            <a:srgbClr val="002060"/>
                          </a:solidFill>
                          <a:latin typeface="Century Gothic"/>
                          <a:ea typeface="Century Gothic"/>
                          <a:cs typeface="Century Gothic"/>
                          <a:sym typeface="Century Gothic"/>
                        </a:rPr>
                        <a:t>hola </a:t>
                      </a:r>
                      <a:r>
                        <a:rPr lang="en-GB" sz="1200" b="0" i="0" u="none" strike="noStrike" cap="none">
                          <a:solidFill>
                            <a:srgbClr val="002060"/>
                          </a:solidFill>
                          <a:latin typeface="Century Gothic"/>
                          <a:ea typeface="Century Gothic"/>
                          <a:cs typeface="Century Gothic"/>
                          <a:sym typeface="Century Gothic"/>
                        </a:rPr>
                        <a:t>[1245] </a:t>
                      </a:r>
                      <a:endParaRPr sz="1200" u="none" strike="noStrike" cap="none">
                        <a:solidFill>
                          <a:srgbClr val="002060"/>
                        </a:solidFill>
                      </a:endParaRPr>
                    </a:p>
                  </a:txBody>
                  <a:tcPr marL="95250" marR="95250" marT="47625" marB="47625" anchor="ctr">
                    <a:lnL w="12700" cap="flat" cmpd="sng">
                      <a:solidFill>
                        <a:srgbClr val="2F2F2F"/>
                      </a:solidFill>
                      <a:prstDash val="solid"/>
                      <a:round/>
                      <a:headEnd type="none" w="sm" len="sm"/>
                      <a:tailEnd type="none" w="sm" len="sm"/>
                    </a:lnL>
                    <a:lnR w="12700" cap="flat" cmpd="sng">
                      <a:solidFill>
                        <a:srgbClr val="2F2F2F"/>
                      </a:solidFill>
                      <a:prstDash val="solid"/>
                      <a:round/>
                      <a:headEnd type="none" w="sm" len="sm"/>
                      <a:tailEnd type="none" w="sm" len="sm"/>
                    </a:lnR>
                    <a:lnT w="12700" cap="flat" cmpd="sng">
                      <a:solidFill>
                        <a:srgbClr val="2F2F2F"/>
                      </a:solidFill>
                      <a:prstDash val="solid"/>
                      <a:round/>
                      <a:headEnd type="none" w="sm" len="sm"/>
                      <a:tailEnd type="none" w="sm" len="sm"/>
                    </a:lnT>
                    <a:lnB w="12700" cap="flat" cmpd="sng">
                      <a:solidFill>
                        <a:srgbClr val="2F2F2F"/>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r>
                        <a:rPr lang="en-GB" sz="1200" b="1" i="0" u="none" strike="noStrike" cap="none">
                          <a:solidFill>
                            <a:srgbClr val="002060"/>
                          </a:solidFill>
                          <a:latin typeface="Century Gothic"/>
                          <a:ea typeface="Century Gothic"/>
                          <a:cs typeface="Century Gothic"/>
                          <a:sym typeface="Century Gothic"/>
                        </a:rPr>
                        <a:t>to be - I am, s/he is (estar) </a:t>
                      </a:r>
                      <a:endParaRPr sz="1200" u="none" strike="noStrike" cap="none">
                        <a:solidFill>
                          <a:srgbClr val="002060"/>
                        </a:solidFill>
                      </a:endParaRPr>
                    </a:p>
                  </a:txBody>
                  <a:tcPr marL="95250" marR="95250" marT="47625" marB="47625" anchor="ctr">
                    <a:lnL w="12700" cap="flat" cmpd="sng">
                      <a:solidFill>
                        <a:srgbClr val="2F2F2F"/>
                      </a:solidFill>
                      <a:prstDash val="solid"/>
                      <a:round/>
                      <a:headEnd type="none" w="sm" len="sm"/>
                      <a:tailEnd type="none" w="sm" len="sm"/>
                    </a:lnL>
                    <a:lnR w="12700" cap="flat" cmpd="sng">
                      <a:solidFill>
                        <a:srgbClr val="2F2F2F"/>
                      </a:solidFill>
                      <a:prstDash val="solid"/>
                      <a:round/>
                      <a:headEnd type="none" w="sm" len="sm"/>
                      <a:tailEnd type="none" w="sm" len="sm"/>
                    </a:lnR>
                    <a:lnT w="12700" cap="flat" cmpd="sng">
                      <a:solidFill>
                        <a:srgbClr val="2F2F2F"/>
                      </a:solidFill>
                      <a:prstDash val="solid"/>
                      <a:round/>
                      <a:headEnd type="none" w="sm" len="sm"/>
                      <a:tailEnd type="none" w="sm" len="sm"/>
                    </a:lnT>
                    <a:lnB w="12700" cap="flat" cmpd="sng">
                      <a:solidFill>
                        <a:srgbClr val="2F2F2F"/>
                      </a:solidFill>
                      <a:prstDash val="solid"/>
                      <a:round/>
                      <a:headEnd type="none" w="sm" len="sm"/>
                      <a:tailEnd type="none" w="sm" len="sm"/>
                    </a:lnB>
                  </a:tcPr>
                </a:tc>
                <a:extLst>
                  <a:ext uri="{0D108BD9-81ED-4DB2-BD59-A6C34878D82A}">
                    <a16:rowId xmlns:a16="http://schemas.microsoft.com/office/drawing/2014/main" val="10001"/>
                  </a:ext>
                </a:extLst>
              </a:tr>
              <a:tr h="620000">
                <a:tc>
                  <a:txBody>
                    <a:bodyPr/>
                    <a:lstStyle/>
                    <a:p>
                      <a:pPr marL="0" marR="0" lvl="0" indent="0" algn="ctr" rtl="0">
                        <a:lnSpc>
                          <a:spcPct val="100000"/>
                        </a:lnSpc>
                        <a:spcBef>
                          <a:spcPts val="0"/>
                        </a:spcBef>
                        <a:spcAft>
                          <a:spcPts val="0"/>
                        </a:spcAft>
                        <a:buClr>
                          <a:srgbClr val="002060"/>
                        </a:buClr>
                        <a:buSzPts val="1600"/>
                        <a:buFont typeface="Century Gothic"/>
                        <a:buNone/>
                      </a:pPr>
                      <a:r>
                        <a:rPr lang="en-GB" sz="1600" b="1" i="0" u="none" strike="noStrike" cap="none">
                          <a:solidFill>
                            <a:srgbClr val="002060"/>
                          </a:solidFill>
                          <a:latin typeface="Century Gothic"/>
                          <a:ea typeface="Century Gothic"/>
                          <a:cs typeface="Century Gothic"/>
                          <a:sym typeface="Century Gothic"/>
                        </a:rPr>
                        <a:t>2</a:t>
                      </a:r>
                      <a:endParaRPr/>
                    </a:p>
                  </a:txBody>
                  <a:tcPr marL="91450" marR="91450" marT="45725" marB="45725" anchor="ctr">
                    <a:lnL w="12700" cap="flat" cmpd="sng">
                      <a:solidFill>
                        <a:srgbClr val="2F2F2F"/>
                      </a:solidFill>
                      <a:prstDash val="solid"/>
                      <a:round/>
                      <a:headEnd type="none" w="sm" len="sm"/>
                      <a:tailEnd type="none" w="sm" len="sm"/>
                    </a:lnL>
                    <a:lnR w="12700" cap="flat" cmpd="sng">
                      <a:solidFill>
                        <a:srgbClr val="2F2F2F"/>
                      </a:solidFill>
                      <a:prstDash val="solid"/>
                      <a:round/>
                      <a:headEnd type="none" w="sm" len="sm"/>
                      <a:tailEnd type="none" w="sm" len="sm"/>
                    </a:lnR>
                    <a:lnT w="12700" cap="flat" cmpd="sng">
                      <a:solidFill>
                        <a:srgbClr val="2F2F2F"/>
                      </a:solidFill>
                      <a:prstDash val="solid"/>
                      <a:round/>
                      <a:headEnd type="none" w="sm" len="sm"/>
                      <a:tailEnd type="none" w="sm" len="sm"/>
                    </a:lnT>
                    <a:lnB w="12700" cap="flat" cmpd="sng">
                      <a:solidFill>
                        <a:srgbClr val="2F2F2F"/>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2060"/>
                          </a:solidFill>
                          <a:latin typeface="Century Gothic"/>
                          <a:ea typeface="Century Gothic"/>
                          <a:cs typeface="Century Gothic"/>
                          <a:sym typeface="Century Gothic"/>
                        </a:rPr>
                        <a:t>[u] source: </a:t>
                      </a:r>
                      <a:r>
                        <a:rPr lang="en-GB" sz="1200" b="1" i="0" u="none" strike="noStrike" cap="none">
                          <a:solidFill>
                            <a:srgbClr val="002060"/>
                          </a:solidFill>
                          <a:latin typeface="Century Gothic"/>
                          <a:ea typeface="Century Gothic"/>
                          <a:cs typeface="Century Gothic"/>
                          <a:sym typeface="Century Gothic"/>
                        </a:rPr>
                        <a:t>universo </a:t>
                      </a:r>
                      <a:r>
                        <a:rPr lang="en-GB" sz="1200" i="0" u="none" strike="noStrike" cap="none">
                          <a:solidFill>
                            <a:srgbClr val="002060"/>
                          </a:solidFill>
                          <a:latin typeface="Century Gothic"/>
                          <a:ea typeface="Century Gothic"/>
                          <a:cs typeface="Century Gothic"/>
                          <a:sym typeface="Century Gothic"/>
                        </a:rPr>
                        <a:t>[1603]</a:t>
                      </a:r>
                      <a:endParaRPr sz="1200" u="none" strike="noStrike" cap="none">
                        <a:solidFill>
                          <a:srgbClr val="002060"/>
                        </a:solidFill>
                      </a:endParaRPr>
                    </a:p>
                  </a:txBody>
                  <a:tcPr marL="95250" marR="95250" marT="47625" marB="47625" anchor="ctr">
                    <a:lnL w="12700" cap="flat" cmpd="sng">
                      <a:solidFill>
                        <a:srgbClr val="2F2F2F"/>
                      </a:solidFill>
                      <a:prstDash val="solid"/>
                      <a:round/>
                      <a:headEnd type="none" w="sm" len="sm"/>
                      <a:tailEnd type="none" w="sm" len="sm"/>
                    </a:lnL>
                    <a:lnR w="12700" cap="flat" cmpd="sng">
                      <a:solidFill>
                        <a:srgbClr val="2F2F2F"/>
                      </a:solidFill>
                      <a:prstDash val="solid"/>
                      <a:round/>
                      <a:headEnd type="none" w="sm" len="sm"/>
                      <a:tailEnd type="none" w="sm" len="sm"/>
                    </a:lnR>
                    <a:lnT w="12700" cap="flat" cmpd="sng">
                      <a:solidFill>
                        <a:srgbClr val="2F2F2F"/>
                      </a:solidFill>
                      <a:prstDash val="solid"/>
                      <a:round/>
                      <a:headEnd type="none" w="sm" len="sm"/>
                      <a:tailEnd type="none" w="sm" len="sm"/>
                    </a:lnT>
                    <a:lnB w="12700" cap="flat" cmpd="sng">
                      <a:solidFill>
                        <a:srgbClr val="2F2F2F"/>
                      </a:solidFill>
                      <a:prstDash val="solid"/>
                      <a:round/>
                      <a:headEnd type="none" w="sm" len="sm"/>
                      <a:tailEnd type="none" w="sm" len="sm"/>
                    </a:lnB>
                  </a:tcPr>
                </a:tc>
                <a:tc gridSpan="2">
                  <a:txBody>
                    <a:bodyPr/>
                    <a:lstStyle/>
                    <a:p>
                      <a:pPr marL="0" marR="0" lvl="0" indent="0" algn="l" rtl="0">
                        <a:spcBef>
                          <a:spcPts val="0"/>
                        </a:spcBef>
                        <a:spcAft>
                          <a:spcPts val="0"/>
                        </a:spcAft>
                        <a:buNone/>
                      </a:pPr>
                      <a:r>
                        <a:rPr lang="en-GB" sz="1200" b="1" i="0" u="none" strike="noStrike" cap="none" dirty="0" err="1">
                          <a:solidFill>
                            <a:srgbClr val="002060"/>
                          </a:solidFill>
                          <a:latin typeface="Century Gothic"/>
                          <a:ea typeface="Century Gothic"/>
                          <a:cs typeface="Century Gothic"/>
                          <a:sym typeface="Century Gothic"/>
                        </a:rPr>
                        <a:t>estás</a:t>
                      </a:r>
                      <a:r>
                        <a:rPr lang="en-GB" sz="1200" b="1" i="0" u="none" strike="noStrike" cap="none" dirty="0">
                          <a:solidFill>
                            <a:srgbClr val="002060"/>
                          </a:solidFill>
                          <a:latin typeface="Century Gothic"/>
                          <a:ea typeface="Century Gothic"/>
                          <a:cs typeface="Century Gothic"/>
                          <a:sym typeface="Century Gothic"/>
                        </a:rPr>
                        <a:t> </a:t>
                      </a:r>
                      <a:r>
                        <a:rPr lang="en-GB" sz="1200" b="0" i="0" u="none" strike="noStrike" cap="none" dirty="0">
                          <a:solidFill>
                            <a:srgbClr val="002060"/>
                          </a:solidFill>
                          <a:latin typeface="Century Gothic"/>
                          <a:ea typeface="Century Gothic"/>
                          <a:cs typeface="Century Gothic"/>
                          <a:sym typeface="Century Gothic"/>
                        </a:rPr>
                        <a:t>[21] </a:t>
                      </a:r>
                      <a:r>
                        <a:rPr lang="en-GB" sz="1200" b="1" i="0" u="none" strike="noStrike" cap="none" dirty="0">
                          <a:solidFill>
                            <a:srgbClr val="002060"/>
                          </a:solidFill>
                          <a:latin typeface="Century Gothic"/>
                          <a:ea typeface="Century Gothic"/>
                          <a:cs typeface="Century Gothic"/>
                          <a:sym typeface="Century Gothic"/>
                        </a:rPr>
                        <a:t>¿</a:t>
                      </a:r>
                      <a:r>
                        <a:rPr lang="en-GB" sz="1200" b="1" i="0" u="none" strike="noStrike" cap="none" dirty="0" err="1">
                          <a:solidFill>
                            <a:srgbClr val="002060"/>
                          </a:solidFill>
                          <a:latin typeface="Century Gothic"/>
                          <a:ea typeface="Century Gothic"/>
                          <a:cs typeface="Century Gothic"/>
                          <a:sym typeface="Century Gothic"/>
                        </a:rPr>
                        <a:t>dónde</a:t>
                      </a:r>
                      <a:r>
                        <a:rPr lang="en-GB" sz="1200" b="1" i="0" u="none" strike="noStrike" cap="none" dirty="0">
                          <a:solidFill>
                            <a:srgbClr val="002060"/>
                          </a:solidFill>
                          <a:latin typeface="Century Gothic"/>
                          <a:ea typeface="Century Gothic"/>
                          <a:cs typeface="Century Gothic"/>
                          <a:sym typeface="Century Gothic"/>
                        </a:rPr>
                        <a:t>? </a:t>
                      </a:r>
                      <a:r>
                        <a:rPr lang="en-GB" sz="1200" b="0" i="0" u="none" strike="noStrike" cap="none" dirty="0">
                          <a:solidFill>
                            <a:srgbClr val="002060"/>
                          </a:solidFill>
                          <a:latin typeface="Century Gothic"/>
                          <a:ea typeface="Century Gothic"/>
                          <a:cs typeface="Century Gothic"/>
                          <a:sym typeface="Century Gothic"/>
                        </a:rPr>
                        <a:t>[161] </a:t>
                      </a:r>
                      <a:r>
                        <a:rPr lang="en-GB" sz="1200" b="1" i="0" u="none" strike="noStrike" cap="none" dirty="0" err="1">
                          <a:solidFill>
                            <a:srgbClr val="002060"/>
                          </a:solidFill>
                          <a:latin typeface="Century Gothic"/>
                          <a:ea typeface="Century Gothic"/>
                          <a:cs typeface="Century Gothic"/>
                          <a:sym typeface="Century Gothic"/>
                        </a:rPr>
                        <a:t>sí</a:t>
                      </a:r>
                      <a:r>
                        <a:rPr lang="en-GB" sz="1200" b="1" i="0" u="none" strike="noStrike" cap="none" dirty="0">
                          <a:solidFill>
                            <a:srgbClr val="002060"/>
                          </a:solidFill>
                          <a:latin typeface="Century Gothic"/>
                          <a:ea typeface="Century Gothic"/>
                          <a:cs typeface="Century Gothic"/>
                          <a:sym typeface="Century Gothic"/>
                        </a:rPr>
                        <a:t> </a:t>
                      </a:r>
                      <a:r>
                        <a:rPr lang="en-GB" sz="1200" b="0" i="0" u="none" strike="noStrike" cap="none" dirty="0">
                          <a:solidFill>
                            <a:srgbClr val="002060"/>
                          </a:solidFill>
                          <a:latin typeface="Century Gothic"/>
                          <a:ea typeface="Century Gothic"/>
                          <a:cs typeface="Century Gothic"/>
                          <a:sym typeface="Century Gothic"/>
                        </a:rPr>
                        <a:t>[45] </a:t>
                      </a:r>
                      <a:r>
                        <a:rPr lang="en-GB" sz="1200" b="1" i="0" u="none" strike="noStrike" cap="none" dirty="0">
                          <a:solidFill>
                            <a:srgbClr val="002060"/>
                          </a:solidFill>
                          <a:latin typeface="Century Gothic"/>
                          <a:ea typeface="Century Gothic"/>
                          <a:cs typeface="Century Gothic"/>
                          <a:sym typeface="Century Gothic"/>
                        </a:rPr>
                        <a:t>no </a:t>
                      </a:r>
                      <a:r>
                        <a:rPr lang="en-GB" sz="1200" b="0" i="0" u="none" strike="noStrike" cap="none" dirty="0">
                          <a:solidFill>
                            <a:srgbClr val="002060"/>
                          </a:solidFill>
                          <a:latin typeface="Century Gothic"/>
                          <a:ea typeface="Century Gothic"/>
                          <a:cs typeface="Century Gothic"/>
                          <a:sym typeface="Century Gothic"/>
                        </a:rPr>
                        <a:t>[11]</a:t>
                      </a:r>
                      <a:r>
                        <a:rPr lang="en-GB" sz="1200" dirty="0">
                          <a:solidFill>
                            <a:srgbClr val="002060"/>
                          </a:solidFill>
                          <a:latin typeface="Century Gothic"/>
                          <a:ea typeface="Century Gothic"/>
                          <a:cs typeface="Century Gothic"/>
                          <a:sym typeface="Century Gothic"/>
                        </a:rPr>
                        <a:t> </a:t>
                      </a:r>
                      <a:r>
                        <a:rPr lang="en-GB" sz="1200" b="1" dirty="0">
                          <a:solidFill>
                            <a:srgbClr val="002060"/>
                          </a:solidFill>
                          <a:latin typeface="Century Gothic"/>
                          <a:ea typeface="Century Gothic"/>
                          <a:cs typeface="Century Gothic"/>
                          <a:sym typeface="Century Gothic"/>
                        </a:rPr>
                        <a:t>en</a:t>
                      </a:r>
                      <a:r>
                        <a:rPr lang="en-GB" sz="1200" baseline="30000" dirty="0">
                          <a:solidFill>
                            <a:srgbClr val="002060"/>
                          </a:solidFill>
                          <a:latin typeface="Century Gothic"/>
                          <a:ea typeface="Century Gothic"/>
                          <a:cs typeface="Century Gothic"/>
                          <a:sym typeface="Century Gothic"/>
                        </a:rPr>
                        <a:t>1</a:t>
                      </a:r>
                      <a:r>
                        <a:rPr lang="en-GB" sz="1200" dirty="0">
                          <a:solidFill>
                            <a:srgbClr val="002060"/>
                          </a:solidFill>
                          <a:latin typeface="Century Gothic"/>
                          <a:ea typeface="Century Gothic"/>
                          <a:cs typeface="Century Gothic"/>
                          <a:sym typeface="Century Gothic"/>
                        </a:rPr>
                        <a:t> </a:t>
                      </a:r>
                      <a:r>
                        <a:rPr lang="en-GB" sz="1200" b="0" i="0" u="none" strike="noStrike" cap="none" dirty="0">
                          <a:solidFill>
                            <a:srgbClr val="002060"/>
                          </a:solidFill>
                          <a:latin typeface="Century Gothic"/>
                          <a:ea typeface="Century Gothic"/>
                          <a:cs typeface="Century Gothic"/>
                          <a:sym typeface="Century Gothic"/>
                        </a:rPr>
                        <a:t>[5] </a:t>
                      </a:r>
                      <a:r>
                        <a:rPr lang="en-GB" sz="1200" b="1" i="0" u="none" strike="noStrike" cap="none" dirty="0">
                          <a:solidFill>
                            <a:srgbClr val="002060"/>
                          </a:solidFill>
                          <a:latin typeface="Century Gothic"/>
                          <a:ea typeface="Century Gothic"/>
                          <a:cs typeface="Century Gothic"/>
                          <a:sym typeface="Century Gothic"/>
                        </a:rPr>
                        <a:t>¡Buenos </a:t>
                      </a:r>
                      <a:r>
                        <a:rPr lang="en-GB" sz="1200" b="1" i="0" u="none" strike="noStrike" cap="none" dirty="0" err="1">
                          <a:solidFill>
                            <a:srgbClr val="002060"/>
                          </a:solidFill>
                          <a:latin typeface="Century Gothic"/>
                          <a:ea typeface="Century Gothic"/>
                          <a:cs typeface="Century Gothic"/>
                          <a:sym typeface="Century Gothic"/>
                        </a:rPr>
                        <a:t>días</a:t>
                      </a:r>
                      <a:r>
                        <a:rPr lang="en-GB" sz="1200" b="1" i="0" u="none" strike="noStrike" cap="none" dirty="0">
                          <a:solidFill>
                            <a:srgbClr val="002060"/>
                          </a:solidFill>
                          <a:latin typeface="Century Gothic"/>
                          <a:ea typeface="Century Gothic"/>
                          <a:cs typeface="Century Gothic"/>
                          <a:sym typeface="Century Gothic"/>
                        </a:rPr>
                        <a:t>! </a:t>
                      </a:r>
                      <a:r>
                        <a:rPr lang="en-GB" sz="1200" b="0" i="0" u="none" strike="noStrike" cap="none" dirty="0">
                          <a:solidFill>
                            <a:srgbClr val="002060"/>
                          </a:solidFill>
                          <a:latin typeface="Century Gothic"/>
                          <a:ea typeface="Century Gothic"/>
                          <a:cs typeface="Century Gothic"/>
                          <a:sym typeface="Century Gothic"/>
                        </a:rPr>
                        <a:t>[103/65] </a:t>
                      </a:r>
                      <a:r>
                        <a:rPr lang="en-GB" sz="1200" b="1" i="0" u="none" strike="noStrike" cap="none" dirty="0">
                          <a:solidFill>
                            <a:srgbClr val="002060"/>
                          </a:solidFill>
                          <a:latin typeface="Century Gothic"/>
                          <a:ea typeface="Century Gothic"/>
                          <a:cs typeface="Century Gothic"/>
                          <a:sym typeface="Century Gothic"/>
                        </a:rPr>
                        <a:t>¡</a:t>
                      </a:r>
                      <a:r>
                        <a:rPr lang="en-GB" sz="1200" b="1" i="0" u="none" strike="noStrike" cap="none" dirty="0" err="1">
                          <a:solidFill>
                            <a:srgbClr val="002060"/>
                          </a:solidFill>
                          <a:latin typeface="Century Gothic"/>
                          <a:ea typeface="Century Gothic"/>
                          <a:cs typeface="Century Gothic"/>
                          <a:sym typeface="Century Gothic"/>
                        </a:rPr>
                        <a:t>Buenas</a:t>
                      </a:r>
                      <a:r>
                        <a:rPr lang="en-GB" sz="1200" b="1" i="0" u="none" strike="noStrike" cap="none" dirty="0">
                          <a:solidFill>
                            <a:srgbClr val="002060"/>
                          </a:solidFill>
                          <a:latin typeface="Century Gothic"/>
                          <a:ea typeface="Century Gothic"/>
                          <a:cs typeface="Century Gothic"/>
                          <a:sym typeface="Century Gothic"/>
                        </a:rPr>
                        <a:t> </a:t>
                      </a:r>
                      <a:r>
                        <a:rPr lang="en-GB" sz="1200" b="1" i="0" u="none" strike="noStrike" cap="none" dirty="0" err="1">
                          <a:solidFill>
                            <a:srgbClr val="002060"/>
                          </a:solidFill>
                          <a:latin typeface="Century Gothic"/>
                          <a:ea typeface="Century Gothic"/>
                          <a:cs typeface="Century Gothic"/>
                          <a:sym typeface="Century Gothic"/>
                        </a:rPr>
                        <a:t>tardes</a:t>
                      </a:r>
                      <a:r>
                        <a:rPr lang="en-GB" sz="1200" b="1" i="0" u="none" strike="noStrike" cap="none" dirty="0">
                          <a:solidFill>
                            <a:srgbClr val="002060"/>
                          </a:solidFill>
                          <a:latin typeface="Century Gothic"/>
                          <a:ea typeface="Century Gothic"/>
                          <a:cs typeface="Century Gothic"/>
                          <a:sym typeface="Century Gothic"/>
                        </a:rPr>
                        <a:t>! </a:t>
                      </a:r>
                      <a:r>
                        <a:rPr lang="en-GB" sz="1200" b="0" i="0" u="none" strike="noStrike" cap="none" dirty="0">
                          <a:solidFill>
                            <a:srgbClr val="002060"/>
                          </a:solidFill>
                          <a:latin typeface="Century Gothic"/>
                          <a:ea typeface="Century Gothic"/>
                          <a:cs typeface="Century Gothic"/>
                          <a:sym typeface="Century Gothic"/>
                        </a:rPr>
                        <a:t>[103/392] </a:t>
                      </a:r>
                      <a:endParaRPr sz="1200" u="none" strike="noStrike" cap="none" dirty="0">
                        <a:solidFill>
                          <a:srgbClr val="002060"/>
                        </a:solidFill>
                      </a:endParaRPr>
                    </a:p>
                  </a:txBody>
                  <a:tcPr marL="95250" marR="95250" marT="47625" marB="47625" anchor="ctr">
                    <a:lnL w="12700" cap="flat" cmpd="sng">
                      <a:solidFill>
                        <a:srgbClr val="2F2F2F"/>
                      </a:solidFill>
                      <a:prstDash val="solid"/>
                      <a:round/>
                      <a:headEnd type="none" w="sm" len="sm"/>
                      <a:tailEnd type="none" w="sm" len="sm"/>
                    </a:lnL>
                    <a:lnR w="12700" cap="flat" cmpd="sng">
                      <a:solidFill>
                        <a:srgbClr val="2F2F2F"/>
                      </a:solidFill>
                      <a:prstDash val="solid"/>
                      <a:round/>
                      <a:headEnd type="none" w="sm" len="sm"/>
                      <a:tailEnd type="none" w="sm" len="sm"/>
                    </a:lnR>
                    <a:lnT w="12700" cap="flat" cmpd="sng">
                      <a:solidFill>
                        <a:srgbClr val="2F2F2F"/>
                      </a:solidFill>
                      <a:prstDash val="solid"/>
                      <a:round/>
                      <a:headEnd type="none" w="sm" len="sm"/>
                      <a:tailEnd type="none" w="sm" len="sm"/>
                    </a:lnT>
                    <a:lnB w="12700" cap="flat" cmpd="sng">
                      <a:solidFill>
                        <a:srgbClr val="2F2F2F"/>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r>
                        <a:rPr lang="en-GB" sz="1200" b="0" i="0" u="none" strike="noStrike" cap="none">
                          <a:solidFill>
                            <a:srgbClr val="002060"/>
                          </a:solidFill>
                          <a:latin typeface="Century Gothic"/>
                          <a:ea typeface="Century Gothic"/>
                          <a:cs typeface="Century Gothic"/>
                          <a:sym typeface="Century Gothic"/>
                        </a:rPr>
                        <a:t>[estoy, está] + name of Spanish cities </a:t>
                      </a:r>
                      <a:endParaRPr sz="1200" u="none" strike="noStrike" cap="none">
                        <a:solidFill>
                          <a:srgbClr val="002060"/>
                        </a:solidFill>
                      </a:endParaRPr>
                    </a:p>
                  </a:txBody>
                  <a:tcPr marL="95250" marR="95250" marT="47625" marB="47625" anchor="ctr">
                    <a:lnL w="12700" cap="flat" cmpd="sng">
                      <a:solidFill>
                        <a:srgbClr val="2F2F2F"/>
                      </a:solidFill>
                      <a:prstDash val="solid"/>
                      <a:round/>
                      <a:headEnd type="none" w="sm" len="sm"/>
                      <a:tailEnd type="none" w="sm" len="sm"/>
                    </a:lnL>
                    <a:lnR w="12700" cap="flat" cmpd="sng">
                      <a:solidFill>
                        <a:srgbClr val="2F2F2F"/>
                      </a:solidFill>
                      <a:prstDash val="solid"/>
                      <a:round/>
                      <a:headEnd type="none" w="sm" len="sm"/>
                      <a:tailEnd type="none" w="sm" len="sm"/>
                    </a:lnR>
                    <a:lnT w="12700" cap="flat" cmpd="sng">
                      <a:solidFill>
                        <a:srgbClr val="2F2F2F"/>
                      </a:solidFill>
                      <a:prstDash val="solid"/>
                      <a:round/>
                      <a:headEnd type="none" w="sm" len="sm"/>
                      <a:tailEnd type="none" w="sm" len="sm"/>
                    </a:lnT>
                    <a:lnB w="12700" cap="flat" cmpd="sng">
                      <a:solidFill>
                        <a:srgbClr val="2F2F2F"/>
                      </a:solidFill>
                      <a:prstDash val="solid"/>
                      <a:round/>
                      <a:headEnd type="none" w="sm" len="sm"/>
                      <a:tailEnd type="none" w="sm" len="sm"/>
                    </a:lnB>
                  </a:tcPr>
                </a:tc>
                <a:extLst>
                  <a:ext uri="{0D108BD9-81ED-4DB2-BD59-A6C34878D82A}">
                    <a16:rowId xmlns:a16="http://schemas.microsoft.com/office/drawing/2014/main" val="10002"/>
                  </a:ext>
                </a:extLst>
              </a:tr>
              <a:tr h="490375">
                <a:tc>
                  <a:txBody>
                    <a:bodyPr/>
                    <a:lstStyle/>
                    <a:p>
                      <a:pPr marL="0" marR="0" lvl="0" indent="0" algn="ctr" rtl="0">
                        <a:lnSpc>
                          <a:spcPct val="100000"/>
                        </a:lnSpc>
                        <a:spcBef>
                          <a:spcPts val="0"/>
                        </a:spcBef>
                        <a:spcAft>
                          <a:spcPts val="0"/>
                        </a:spcAft>
                        <a:buClr>
                          <a:srgbClr val="002060"/>
                        </a:buClr>
                        <a:buSzPts val="1600"/>
                        <a:buFont typeface="Century Gothic"/>
                        <a:buNone/>
                      </a:pPr>
                      <a:r>
                        <a:rPr lang="en-GB" sz="1600" b="1" i="0" u="none" strike="noStrike" cap="none">
                          <a:solidFill>
                            <a:srgbClr val="002060"/>
                          </a:solidFill>
                          <a:latin typeface="Century Gothic"/>
                          <a:ea typeface="Century Gothic"/>
                          <a:cs typeface="Century Gothic"/>
                          <a:sym typeface="Century Gothic"/>
                        </a:rPr>
                        <a:t>3</a:t>
                      </a:r>
                      <a:endParaRPr/>
                    </a:p>
                  </a:txBody>
                  <a:tcPr marL="91450" marR="91450" marT="45725" marB="45725" anchor="ctr">
                    <a:lnL w="12700" cap="flat" cmpd="sng">
                      <a:solidFill>
                        <a:srgbClr val="2F2F2F"/>
                      </a:solidFill>
                      <a:prstDash val="solid"/>
                      <a:round/>
                      <a:headEnd type="none" w="sm" len="sm"/>
                      <a:tailEnd type="none" w="sm" len="sm"/>
                    </a:lnL>
                    <a:lnR w="12700" cap="flat" cmpd="sng">
                      <a:solidFill>
                        <a:srgbClr val="2F2F2F"/>
                      </a:solidFill>
                      <a:prstDash val="solid"/>
                      <a:round/>
                      <a:headEnd type="none" w="sm" len="sm"/>
                      <a:tailEnd type="none" w="sm" len="sm"/>
                    </a:lnR>
                    <a:lnT w="12700" cap="flat" cmpd="sng">
                      <a:solidFill>
                        <a:srgbClr val="2F2F2F"/>
                      </a:solidFill>
                      <a:prstDash val="solid"/>
                      <a:round/>
                      <a:headEnd type="none" w="sm" len="sm"/>
                      <a:tailEnd type="none" w="sm" len="sm"/>
                    </a:lnT>
                    <a:lnB w="12700" cap="flat" cmpd="sng">
                      <a:solidFill>
                        <a:srgbClr val="2F2F2F"/>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dirty="0">
                          <a:solidFill>
                            <a:srgbClr val="002060"/>
                          </a:solidFill>
                          <a:latin typeface="Century Gothic"/>
                          <a:ea typeface="Century Gothic"/>
                          <a:cs typeface="Century Gothic"/>
                          <a:sym typeface="Century Gothic"/>
                        </a:rPr>
                        <a:t>[e] source: </a:t>
                      </a:r>
                      <a:r>
                        <a:rPr lang="en-GB" sz="1200" b="1" i="0" u="none" strike="noStrike" cap="none" dirty="0" err="1">
                          <a:solidFill>
                            <a:srgbClr val="002060"/>
                          </a:solidFill>
                          <a:latin typeface="Century Gothic"/>
                          <a:ea typeface="Century Gothic"/>
                          <a:cs typeface="Century Gothic"/>
                          <a:sym typeface="Century Gothic"/>
                        </a:rPr>
                        <a:t>elefante</a:t>
                      </a:r>
                      <a:r>
                        <a:rPr lang="en-GB" sz="1200" b="1" i="0" u="none" strike="noStrike" cap="none" dirty="0">
                          <a:solidFill>
                            <a:srgbClr val="002060"/>
                          </a:solidFill>
                          <a:latin typeface="Century Gothic"/>
                          <a:ea typeface="Century Gothic"/>
                          <a:cs typeface="Century Gothic"/>
                          <a:sym typeface="Century Gothic"/>
                        </a:rPr>
                        <a:t> </a:t>
                      </a:r>
                      <a:r>
                        <a:rPr lang="en-GB" sz="1200" b="0" i="0" u="none" strike="noStrike" cap="none" dirty="0">
                          <a:solidFill>
                            <a:srgbClr val="002060"/>
                          </a:solidFill>
                          <a:latin typeface="Century Gothic"/>
                          <a:ea typeface="Century Gothic"/>
                          <a:cs typeface="Century Gothic"/>
                          <a:sym typeface="Century Gothic"/>
                        </a:rPr>
                        <a:t>[&gt;5000]</a:t>
                      </a:r>
                      <a:br>
                        <a:rPr lang="en-GB" sz="1200" b="0" i="0" u="none" strike="noStrike" cap="none" dirty="0">
                          <a:solidFill>
                            <a:srgbClr val="002060"/>
                          </a:solidFill>
                          <a:latin typeface="Century Gothic"/>
                          <a:ea typeface="Century Gothic"/>
                          <a:cs typeface="Century Gothic"/>
                          <a:sym typeface="Century Gothic"/>
                        </a:rPr>
                      </a:br>
                      <a:endParaRPr sz="1200" b="0" i="0" u="none" strike="noStrike" cap="none" dirty="0">
                        <a:solidFill>
                          <a:srgbClr val="002060"/>
                        </a:solidFill>
                      </a:endParaRPr>
                    </a:p>
                  </a:txBody>
                  <a:tcPr marL="95250" marR="95250" marT="47625" marB="47625" anchor="ctr">
                    <a:lnL w="12700" cap="flat" cmpd="sng">
                      <a:solidFill>
                        <a:srgbClr val="2F2F2F"/>
                      </a:solidFill>
                      <a:prstDash val="solid"/>
                      <a:round/>
                      <a:headEnd type="none" w="sm" len="sm"/>
                      <a:tailEnd type="none" w="sm" len="sm"/>
                    </a:lnL>
                    <a:lnR w="12700" cap="flat" cmpd="sng">
                      <a:solidFill>
                        <a:srgbClr val="2F2F2F"/>
                      </a:solidFill>
                      <a:prstDash val="solid"/>
                      <a:round/>
                      <a:headEnd type="none" w="sm" len="sm"/>
                      <a:tailEnd type="none" w="sm" len="sm"/>
                    </a:lnR>
                    <a:lnT w="12700" cap="flat" cmpd="sng">
                      <a:solidFill>
                        <a:srgbClr val="2F2F2F"/>
                      </a:solidFill>
                      <a:prstDash val="solid"/>
                      <a:round/>
                      <a:headEnd type="none" w="sm" len="sm"/>
                      <a:tailEnd type="none" w="sm" len="sm"/>
                    </a:lnT>
                    <a:lnB w="12700" cap="flat" cmpd="sng">
                      <a:solidFill>
                        <a:srgbClr val="2F2F2F"/>
                      </a:solidFill>
                      <a:prstDash val="solid"/>
                      <a:round/>
                      <a:headEnd type="none" w="sm" len="sm"/>
                      <a:tailEnd type="none" w="sm" len="sm"/>
                    </a:lnB>
                  </a:tcPr>
                </a:tc>
                <a:tc>
                  <a:txBody>
                    <a:bodyPr/>
                    <a:lstStyle/>
                    <a:p>
                      <a:pPr marL="0" marR="0" lvl="0" indent="0" algn="l" rtl="0">
                        <a:spcBef>
                          <a:spcPts val="0"/>
                        </a:spcBef>
                        <a:spcAft>
                          <a:spcPts val="0"/>
                        </a:spcAft>
                        <a:buNone/>
                      </a:pPr>
                      <a:r>
                        <a:rPr lang="en-GB" sz="1200" b="1" i="0" u="none" strike="noStrike" cap="none">
                          <a:solidFill>
                            <a:srgbClr val="002060"/>
                          </a:solidFill>
                          <a:latin typeface="Century Gothic"/>
                          <a:ea typeface="Century Gothic"/>
                          <a:cs typeface="Century Gothic"/>
                          <a:sym typeface="Century Gothic"/>
                        </a:rPr>
                        <a:t>cansado</a:t>
                      </a:r>
                      <a:r>
                        <a:rPr lang="en-GB" sz="1200" b="0" i="0" u="none" strike="noStrike" cap="none">
                          <a:solidFill>
                            <a:srgbClr val="002060"/>
                          </a:solidFill>
                          <a:latin typeface="Century Gothic"/>
                          <a:ea typeface="Century Gothic"/>
                          <a:cs typeface="Century Gothic"/>
                          <a:sym typeface="Century Gothic"/>
                        </a:rPr>
                        <a:t> [1818]</a:t>
                      </a:r>
                      <a:r>
                        <a:rPr lang="en-GB" sz="1200" b="1" i="0" u="none" strike="noStrike" cap="none">
                          <a:solidFill>
                            <a:srgbClr val="002060"/>
                          </a:solidFill>
                          <a:latin typeface="Century Gothic"/>
                          <a:ea typeface="Century Gothic"/>
                          <a:cs typeface="Century Gothic"/>
                          <a:sym typeface="Century Gothic"/>
                        </a:rPr>
                        <a:t> contento </a:t>
                      </a:r>
                      <a:r>
                        <a:rPr lang="en-GB" sz="1200" b="0" i="0" u="none" strike="noStrike" cap="none">
                          <a:solidFill>
                            <a:srgbClr val="002060"/>
                          </a:solidFill>
                          <a:latin typeface="Century Gothic"/>
                          <a:ea typeface="Century Gothic"/>
                          <a:cs typeface="Century Gothic"/>
                          <a:sym typeface="Century Gothic"/>
                        </a:rPr>
                        <a:t>[1949] </a:t>
                      </a:r>
                      <a:r>
                        <a:rPr lang="en-GB" sz="1200" b="1" i="0" u="none" strike="noStrike" cap="none">
                          <a:solidFill>
                            <a:srgbClr val="002060"/>
                          </a:solidFill>
                          <a:latin typeface="Century Gothic"/>
                          <a:ea typeface="Century Gothic"/>
                          <a:cs typeface="Century Gothic"/>
                          <a:sym typeface="Century Gothic"/>
                        </a:rPr>
                        <a:t>nervioso</a:t>
                      </a:r>
                      <a:r>
                        <a:rPr lang="en-GB" sz="1200" b="0" i="0" u="none" strike="noStrike" cap="none">
                          <a:solidFill>
                            <a:srgbClr val="002060"/>
                          </a:solidFill>
                          <a:latin typeface="Century Gothic"/>
                          <a:ea typeface="Century Gothic"/>
                          <a:cs typeface="Century Gothic"/>
                          <a:sym typeface="Century Gothic"/>
                        </a:rPr>
                        <a:t> [1521] </a:t>
                      </a:r>
                      <a:r>
                        <a:rPr lang="en-GB" sz="1200" b="1" i="0" u="none" strike="noStrike" cap="none">
                          <a:solidFill>
                            <a:srgbClr val="002060"/>
                          </a:solidFill>
                          <a:latin typeface="Century Gothic"/>
                          <a:ea typeface="Century Gothic"/>
                          <a:cs typeface="Century Gothic"/>
                          <a:sym typeface="Century Gothic"/>
                        </a:rPr>
                        <a:t>serio </a:t>
                      </a:r>
                      <a:r>
                        <a:rPr lang="en-GB" sz="1200" b="0" i="0" u="none" strike="noStrike" cap="none">
                          <a:solidFill>
                            <a:srgbClr val="002060"/>
                          </a:solidFill>
                          <a:latin typeface="Century Gothic"/>
                          <a:ea typeface="Century Gothic"/>
                          <a:cs typeface="Century Gothic"/>
                          <a:sym typeface="Century Gothic"/>
                        </a:rPr>
                        <a:t>[856] </a:t>
                      </a:r>
                      <a:r>
                        <a:rPr lang="en-GB" sz="1200" b="1" i="0" u="none" strike="noStrike" cap="none">
                          <a:solidFill>
                            <a:srgbClr val="002060"/>
                          </a:solidFill>
                          <a:latin typeface="Century Gothic"/>
                          <a:ea typeface="Century Gothic"/>
                          <a:cs typeface="Century Gothic"/>
                          <a:sym typeface="Century Gothic"/>
                        </a:rPr>
                        <a:t>tranquilo </a:t>
                      </a:r>
                      <a:r>
                        <a:rPr lang="en-GB" sz="1200" b="0" i="0" u="none" strike="noStrike" cap="none">
                          <a:solidFill>
                            <a:srgbClr val="002060"/>
                          </a:solidFill>
                          <a:latin typeface="Century Gothic"/>
                          <a:ea typeface="Century Gothic"/>
                          <a:cs typeface="Century Gothic"/>
                          <a:sym typeface="Century Gothic"/>
                        </a:rPr>
                        <a:t>[1073] </a:t>
                      </a:r>
                      <a:r>
                        <a:rPr lang="en-GB" sz="1200" b="1" i="0" u="none" strike="noStrike" cap="none">
                          <a:solidFill>
                            <a:srgbClr val="002060"/>
                          </a:solidFill>
                          <a:latin typeface="Century Gothic"/>
                          <a:ea typeface="Century Gothic"/>
                          <a:cs typeface="Century Gothic"/>
                          <a:sym typeface="Century Gothic"/>
                        </a:rPr>
                        <a:t>ahora </a:t>
                      </a:r>
                      <a:r>
                        <a:rPr lang="en-GB" sz="1200" b="0" i="0" u="none" strike="noStrike" cap="none">
                          <a:solidFill>
                            <a:srgbClr val="002060"/>
                          </a:solidFill>
                          <a:latin typeface="Century Gothic"/>
                          <a:ea typeface="Century Gothic"/>
                          <a:cs typeface="Century Gothic"/>
                          <a:sym typeface="Century Gothic"/>
                        </a:rPr>
                        <a:t>[81]</a:t>
                      </a:r>
                      <a:r>
                        <a:rPr lang="en-GB" sz="1200" b="1" i="0" u="none" strike="noStrike" cap="none">
                          <a:solidFill>
                            <a:srgbClr val="002060"/>
                          </a:solidFill>
                          <a:latin typeface="Century Gothic"/>
                          <a:ea typeface="Century Gothic"/>
                          <a:cs typeface="Century Gothic"/>
                          <a:sym typeface="Century Gothic"/>
                        </a:rPr>
                        <a:t> ¿cómo? </a:t>
                      </a:r>
                      <a:r>
                        <a:rPr lang="en-GB" sz="1200" b="0" i="0" u="none" strike="noStrike" cap="none">
                          <a:solidFill>
                            <a:srgbClr val="002060"/>
                          </a:solidFill>
                          <a:latin typeface="Century Gothic"/>
                          <a:ea typeface="Century Gothic"/>
                          <a:cs typeface="Century Gothic"/>
                          <a:sym typeface="Century Gothic"/>
                        </a:rPr>
                        <a:t>[151]</a:t>
                      </a:r>
                      <a:r>
                        <a:rPr lang="en-GB" sz="1200" b="1" i="0" u="none" strike="noStrike" cap="none">
                          <a:solidFill>
                            <a:srgbClr val="002060"/>
                          </a:solidFill>
                          <a:latin typeface="Century Gothic"/>
                          <a:ea typeface="Century Gothic"/>
                          <a:cs typeface="Century Gothic"/>
                          <a:sym typeface="Century Gothic"/>
                        </a:rPr>
                        <a:t> </a:t>
                      </a:r>
                      <a:endParaRPr sz="1200" b="0" i="0" u="none" strike="noStrike" cap="none">
                        <a:solidFill>
                          <a:srgbClr val="002060"/>
                        </a:solidFill>
                        <a:latin typeface="Century Gothic"/>
                        <a:ea typeface="Century Gothic"/>
                        <a:cs typeface="Century Gothic"/>
                        <a:sym typeface="Century Gothic"/>
                      </a:endParaRPr>
                    </a:p>
                  </a:txBody>
                  <a:tcPr marL="95250" marR="95250" marT="47625" marB="47625" anchor="ctr">
                    <a:lnL w="12700" cap="flat" cmpd="sng">
                      <a:solidFill>
                        <a:srgbClr val="2F2F2F"/>
                      </a:solidFill>
                      <a:prstDash val="solid"/>
                      <a:round/>
                      <a:headEnd type="none" w="sm" len="sm"/>
                      <a:tailEnd type="none" w="sm" len="sm"/>
                    </a:lnL>
                    <a:lnR w="12700" cap="flat" cmpd="sng">
                      <a:solidFill>
                        <a:srgbClr val="2F2F2F"/>
                      </a:solidFill>
                      <a:prstDash val="solid"/>
                      <a:round/>
                      <a:headEnd type="none" w="sm" len="sm"/>
                      <a:tailEnd type="none" w="sm" len="sm"/>
                    </a:lnR>
                    <a:lnT w="12700" cap="flat" cmpd="sng">
                      <a:solidFill>
                        <a:srgbClr val="2F2F2F"/>
                      </a:solidFill>
                      <a:prstDash val="solid"/>
                      <a:round/>
                      <a:headEnd type="none" w="sm" len="sm"/>
                      <a:tailEnd type="none" w="sm" len="sm"/>
                    </a:lnT>
                    <a:lnB w="12700" cap="flat" cmpd="sng">
                      <a:solidFill>
                        <a:srgbClr val="2F2F2F"/>
                      </a:solidFill>
                      <a:prstDash val="solid"/>
                      <a:round/>
                      <a:headEnd type="none" w="sm" len="sm"/>
                      <a:tailEnd type="none" w="sm" len="sm"/>
                    </a:lnB>
                  </a:tcPr>
                </a:tc>
                <a:tc>
                  <a:txBody>
                    <a:bodyPr/>
                    <a:lstStyle/>
                    <a:p>
                      <a:pPr marL="0" marR="0" lvl="0" indent="0" algn="l" rtl="0">
                        <a:spcBef>
                          <a:spcPts val="0"/>
                        </a:spcBef>
                        <a:spcAft>
                          <a:spcPts val="0"/>
                        </a:spcAft>
                        <a:buNone/>
                      </a:pPr>
                      <a:r>
                        <a:rPr lang="en-GB" sz="1200" b="1" i="0" u="none" strike="noStrike" cap="none">
                          <a:solidFill>
                            <a:srgbClr val="002060"/>
                          </a:solidFill>
                          <a:latin typeface="Century Gothic"/>
                          <a:ea typeface="Century Gothic"/>
                          <a:cs typeface="Century Gothic"/>
                          <a:sym typeface="Century Gothic"/>
                        </a:rPr>
                        <a:t>activo </a:t>
                      </a:r>
                      <a:r>
                        <a:rPr lang="en-GB" sz="1200" b="0" i="0" u="none" strike="noStrike" cap="none">
                          <a:solidFill>
                            <a:srgbClr val="002060"/>
                          </a:solidFill>
                          <a:latin typeface="Century Gothic"/>
                          <a:ea typeface="Century Gothic"/>
                          <a:cs typeface="Century Gothic"/>
                          <a:sym typeface="Century Gothic"/>
                        </a:rPr>
                        <a:t>[1278] </a:t>
                      </a:r>
                      <a:r>
                        <a:rPr lang="en-GB" sz="1200" b="1" i="0" u="none" strike="noStrike" cap="none">
                          <a:solidFill>
                            <a:srgbClr val="002060"/>
                          </a:solidFill>
                          <a:latin typeface="Century Gothic"/>
                          <a:ea typeface="Century Gothic"/>
                          <a:cs typeface="Century Gothic"/>
                          <a:sym typeface="Century Gothic"/>
                        </a:rPr>
                        <a:t>enfermo</a:t>
                      </a:r>
                      <a:r>
                        <a:rPr lang="en-GB" sz="1200" b="0" i="0" u="none" strike="noStrike" cap="none">
                          <a:solidFill>
                            <a:srgbClr val="002060"/>
                          </a:solidFill>
                          <a:latin typeface="Century Gothic"/>
                          <a:ea typeface="Century Gothic"/>
                          <a:cs typeface="Century Gothic"/>
                          <a:sym typeface="Century Gothic"/>
                        </a:rPr>
                        <a:t> [1092] </a:t>
                      </a:r>
                      <a:r>
                        <a:rPr lang="en-GB" sz="1200" b="1" i="0" u="none" strike="noStrike" cap="none">
                          <a:solidFill>
                            <a:srgbClr val="002060"/>
                          </a:solidFill>
                          <a:latin typeface="Century Gothic"/>
                          <a:ea typeface="Century Gothic"/>
                          <a:cs typeface="Century Gothic"/>
                          <a:sym typeface="Century Gothic"/>
                        </a:rPr>
                        <a:t>perdido</a:t>
                      </a:r>
                      <a:r>
                        <a:rPr lang="en-GB" sz="1200" b="0" i="0" u="none" strike="noStrike" cap="none">
                          <a:solidFill>
                            <a:srgbClr val="002060"/>
                          </a:solidFill>
                          <a:latin typeface="Century Gothic"/>
                          <a:ea typeface="Century Gothic"/>
                          <a:cs typeface="Century Gothic"/>
                          <a:sym typeface="Century Gothic"/>
                        </a:rPr>
                        <a:t> [1899]</a:t>
                      </a:r>
                      <a:r>
                        <a:rPr lang="en-GB" sz="1200" b="1" i="0" u="none" strike="noStrike" cap="none">
                          <a:solidFill>
                            <a:srgbClr val="002060"/>
                          </a:solidFill>
                          <a:latin typeface="Century Gothic"/>
                          <a:ea typeface="Century Gothic"/>
                          <a:cs typeface="Century Gothic"/>
                          <a:sym typeface="Century Gothic"/>
                        </a:rPr>
                        <a:t> preparado</a:t>
                      </a:r>
                      <a:r>
                        <a:rPr lang="en-GB" sz="1200" b="0" i="0" u="none" strike="noStrike" cap="none">
                          <a:solidFill>
                            <a:srgbClr val="002060"/>
                          </a:solidFill>
                          <a:latin typeface="Century Gothic"/>
                          <a:ea typeface="Century Gothic"/>
                          <a:cs typeface="Century Gothic"/>
                          <a:sym typeface="Century Gothic"/>
                        </a:rPr>
                        <a:t> [2092]  </a:t>
                      </a:r>
                      <a:r>
                        <a:rPr lang="en-GB" sz="1200" b="1" i="0" u="none" strike="noStrike" cap="none">
                          <a:solidFill>
                            <a:srgbClr val="002060"/>
                          </a:solidFill>
                          <a:latin typeface="Century Gothic"/>
                          <a:ea typeface="Century Gothic"/>
                          <a:cs typeface="Century Gothic"/>
                          <a:sym typeface="Century Gothic"/>
                        </a:rPr>
                        <a:t>sano </a:t>
                      </a:r>
                      <a:r>
                        <a:rPr lang="en-GB" sz="1200" b="0" i="0" u="none" strike="noStrike" cap="none">
                          <a:solidFill>
                            <a:srgbClr val="002060"/>
                          </a:solidFill>
                          <a:latin typeface="Century Gothic"/>
                          <a:ea typeface="Century Gothic"/>
                          <a:cs typeface="Century Gothic"/>
                          <a:sym typeface="Century Gothic"/>
                        </a:rPr>
                        <a:t>[1961] </a:t>
                      </a:r>
                      <a:r>
                        <a:rPr lang="en-GB" sz="1200" b="1" i="0" u="none" strike="noStrike" cap="none">
                          <a:solidFill>
                            <a:srgbClr val="002060"/>
                          </a:solidFill>
                          <a:latin typeface="Century Gothic"/>
                          <a:ea typeface="Century Gothic"/>
                          <a:cs typeface="Century Gothic"/>
                          <a:sym typeface="Century Gothic"/>
                        </a:rPr>
                        <a:t>hoy </a:t>
                      </a:r>
                      <a:r>
                        <a:rPr lang="en-GB" sz="1200" b="0" i="0" u="none" strike="noStrike" cap="none">
                          <a:solidFill>
                            <a:srgbClr val="002060"/>
                          </a:solidFill>
                          <a:latin typeface="Century Gothic"/>
                          <a:ea typeface="Century Gothic"/>
                          <a:cs typeface="Century Gothic"/>
                          <a:sym typeface="Century Gothic"/>
                        </a:rPr>
                        <a:t>[167] </a:t>
                      </a:r>
                      <a:r>
                        <a:rPr lang="en-GB" sz="1200" b="1" i="0" u="none" strike="noStrike" cap="none">
                          <a:solidFill>
                            <a:srgbClr val="002060"/>
                          </a:solidFill>
                          <a:latin typeface="Century Gothic"/>
                          <a:ea typeface="Century Gothic"/>
                          <a:cs typeface="Century Gothic"/>
                          <a:sym typeface="Century Gothic"/>
                        </a:rPr>
                        <a:t>¿cómo? </a:t>
                      </a:r>
                      <a:r>
                        <a:rPr lang="en-GB" sz="1200" b="0" i="0" u="none" strike="noStrike" cap="none">
                          <a:solidFill>
                            <a:srgbClr val="002060"/>
                          </a:solidFill>
                          <a:latin typeface="Century Gothic"/>
                          <a:ea typeface="Century Gothic"/>
                          <a:cs typeface="Century Gothic"/>
                          <a:sym typeface="Century Gothic"/>
                        </a:rPr>
                        <a:t>[151]</a:t>
                      </a:r>
                      <a:r>
                        <a:rPr lang="en-GB" sz="1200" b="1" i="0" u="none" strike="noStrike" cap="none">
                          <a:solidFill>
                            <a:srgbClr val="002060"/>
                          </a:solidFill>
                          <a:latin typeface="Century Gothic"/>
                          <a:ea typeface="Century Gothic"/>
                          <a:cs typeface="Century Gothic"/>
                          <a:sym typeface="Century Gothic"/>
                        </a:rPr>
                        <a:t> </a:t>
                      </a:r>
                      <a:endParaRPr sz="1200" u="none" strike="noStrike" cap="none">
                        <a:solidFill>
                          <a:srgbClr val="002060"/>
                        </a:solidFill>
                      </a:endParaRPr>
                    </a:p>
                  </a:txBody>
                  <a:tcPr marL="95250" marR="95250" marT="47625" marB="47625" anchor="ctr">
                    <a:lnL w="12700" cap="flat" cmpd="sng">
                      <a:solidFill>
                        <a:srgbClr val="2F2F2F"/>
                      </a:solidFill>
                      <a:prstDash val="solid"/>
                      <a:round/>
                      <a:headEnd type="none" w="sm" len="sm"/>
                      <a:tailEnd type="none" w="sm" len="sm"/>
                    </a:lnL>
                    <a:lnR w="12700" cap="flat" cmpd="sng">
                      <a:solidFill>
                        <a:srgbClr val="2F2F2F"/>
                      </a:solidFill>
                      <a:prstDash val="solid"/>
                      <a:round/>
                      <a:headEnd type="none" w="sm" len="sm"/>
                      <a:tailEnd type="none" w="sm" len="sm"/>
                    </a:lnR>
                    <a:lnT w="12700" cap="flat" cmpd="sng">
                      <a:solidFill>
                        <a:srgbClr val="2F2F2F"/>
                      </a:solidFill>
                      <a:prstDash val="solid"/>
                      <a:round/>
                      <a:headEnd type="none" w="sm" len="sm"/>
                      <a:tailEnd type="none" w="sm" len="sm"/>
                    </a:lnT>
                    <a:lnB w="12700" cap="flat" cmpd="sng">
                      <a:solidFill>
                        <a:srgbClr val="2F2F2F"/>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2060"/>
                          </a:solidFill>
                          <a:latin typeface="Century Gothic"/>
                          <a:ea typeface="Century Gothic"/>
                          <a:cs typeface="Century Gothic"/>
                          <a:sym typeface="Century Gothic"/>
                        </a:rPr>
                        <a:t>to be - I am, </a:t>
                      </a:r>
                      <a:r>
                        <a:rPr lang="en-GB" sz="1200" b="1" i="0" u="none" strike="noStrike" cap="none">
                          <a:solidFill>
                            <a:srgbClr val="002060"/>
                          </a:solidFill>
                          <a:latin typeface="Century Gothic"/>
                          <a:ea typeface="Century Gothic"/>
                          <a:cs typeface="Century Gothic"/>
                          <a:sym typeface="Century Gothic"/>
                        </a:rPr>
                        <a:t>you are</a:t>
                      </a:r>
                      <a:r>
                        <a:rPr lang="en-GB" sz="1200" b="0" i="0" u="none" strike="noStrike" cap="none">
                          <a:solidFill>
                            <a:srgbClr val="002060"/>
                          </a:solidFill>
                          <a:latin typeface="Century Gothic"/>
                          <a:ea typeface="Century Gothic"/>
                          <a:cs typeface="Century Gothic"/>
                          <a:sym typeface="Century Gothic"/>
                        </a:rPr>
                        <a:t>, s/he is (</a:t>
                      </a:r>
                      <a:r>
                        <a:rPr lang="en-GB" sz="1200" b="1" i="0" u="none" strike="noStrike" cap="none">
                          <a:solidFill>
                            <a:srgbClr val="002060"/>
                          </a:solidFill>
                          <a:latin typeface="Century Gothic"/>
                          <a:ea typeface="Century Gothic"/>
                          <a:cs typeface="Century Gothic"/>
                          <a:sym typeface="Century Gothic"/>
                        </a:rPr>
                        <a:t>estar</a:t>
                      </a:r>
                      <a:r>
                        <a:rPr lang="en-GB" sz="1200" b="0" i="0" u="none" strike="noStrike" cap="none">
                          <a:solidFill>
                            <a:srgbClr val="002060"/>
                          </a:solidFill>
                          <a:latin typeface="Century Gothic"/>
                          <a:ea typeface="Century Gothic"/>
                          <a:cs typeface="Century Gothic"/>
                          <a:sym typeface="Century Gothic"/>
                        </a:rPr>
                        <a:t>)</a:t>
                      </a:r>
                      <a:br>
                        <a:rPr lang="en-GB" sz="1200" b="0" i="0" u="none" strike="noStrike" cap="none">
                          <a:solidFill>
                            <a:srgbClr val="002060"/>
                          </a:solidFill>
                          <a:latin typeface="Century Gothic"/>
                          <a:ea typeface="Century Gothic"/>
                          <a:cs typeface="Century Gothic"/>
                          <a:sym typeface="Century Gothic"/>
                        </a:rPr>
                      </a:br>
                      <a:r>
                        <a:rPr lang="en-GB" sz="1200" b="0" i="0" u="none" strike="noStrike" cap="none">
                          <a:solidFill>
                            <a:srgbClr val="002060"/>
                          </a:solidFill>
                          <a:latin typeface="Century Gothic"/>
                          <a:ea typeface="Century Gothic"/>
                          <a:cs typeface="Century Gothic"/>
                          <a:sym typeface="Century Gothic"/>
                        </a:rPr>
                        <a:t>singular regular adjectival agreement: adjectives that end in –o (change to –a for feminine)</a:t>
                      </a:r>
                      <a:endParaRPr sz="1200" u="none" strike="noStrike" cap="none">
                        <a:solidFill>
                          <a:srgbClr val="002060"/>
                        </a:solidFill>
                      </a:endParaRPr>
                    </a:p>
                  </a:txBody>
                  <a:tcPr marL="95250" marR="95250" marT="47625" marB="47625" anchor="ctr">
                    <a:lnL w="12700" cap="flat" cmpd="sng">
                      <a:solidFill>
                        <a:srgbClr val="2F2F2F"/>
                      </a:solidFill>
                      <a:prstDash val="solid"/>
                      <a:round/>
                      <a:headEnd type="none" w="sm" len="sm"/>
                      <a:tailEnd type="none" w="sm" len="sm"/>
                    </a:lnL>
                    <a:lnR w="12700" cap="flat" cmpd="sng">
                      <a:solidFill>
                        <a:srgbClr val="2F2F2F"/>
                      </a:solidFill>
                      <a:prstDash val="solid"/>
                      <a:round/>
                      <a:headEnd type="none" w="sm" len="sm"/>
                      <a:tailEnd type="none" w="sm" len="sm"/>
                    </a:lnR>
                    <a:lnT w="12700" cap="flat" cmpd="sng">
                      <a:solidFill>
                        <a:srgbClr val="2F2F2F"/>
                      </a:solidFill>
                      <a:prstDash val="solid"/>
                      <a:round/>
                      <a:headEnd type="none" w="sm" len="sm"/>
                      <a:tailEnd type="none" w="sm" len="sm"/>
                    </a:lnT>
                    <a:lnB w="12700" cap="flat" cmpd="sng">
                      <a:solidFill>
                        <a:srgbClr val="2F2F2F"/>
                      </a:solidFill>
                      <a:prstDash val="solid"/>
                      <a:round/>
                      <a:headEnd type="none" w="sm" len="sm"/>
                      <a:tailEnd type="none" w="sm" len="sm"/>
                    </a:lnB>
                  </a:tcPr>
                </a:tc>
                <a:extLst>
                  <a:ext uri="{0D108BD9-81ED-4DB2-BD59-A6C34878D82A}">
                    <a16:rowId xmlns:a16="http://schemas.microsoft.com/office/drawing/2014/main" val="10003"/>
                  </a:ext>
                </a:extLst>
              </a:tr>
              <a:tr h="757775">
                <a:tc>
                  <a:txBody>
                    <a:bodyPr/>
                    <a:lstStyle/>
                    <a:p>
                      <a:pPr marL="0" marR="0" lvl="0" indent="0" algn="ctr" rtl="0">
                        <a:lnSpc>
                          <a:spcPct val="100000"/>
                        </a:lnSpc>
                        <a:spcBef>
                          <a:spcPts val="0"/>
                        </a:spcBef>
                        <a:spcAft>
                          <a:spcPts val="0"/>
                        </a:spcAft>
                        <a:buClr>
                          <a:srgbClr val="002060"/>
                        </a:buClr>
                        <a:buSzPts val="1600"/>
                        <a:buFont typeface="Century Gothic"/>
                        <a:buNone/>
                      </a:pPr>
                      <a:r>
                        <a:rPr lang="en-GB" sz="1600" b="1" i="0" u="none" strike="noStrike" cap="none">
                          <a:solidFill>
                            <a:srgbClr val="002060"/>
                          </a:solidFill>
                          <a:latin typeface="Century Gothic"/>
                          <a:ea typeface="Century Gothic"/>
                          <a:cs typeface="Century Gothic"/>
                          <a:sym typeface="Century Gothic"/>
                        </a:rPr>
                        <a:t>4</a:t>
                      </a:r>
                      <a:endParaRPr/>
                    </a:p>
                  </a:txBody>
                  <a:tcPr marL="91450" marR="91450" marT="45725" marB="45725" anchor="ctr">
                    <a:lnL w="12700" cap="flat" cmpd="sng">
                      <a:solidFill>
                        <a:srgbClr val="2F2F2F"/>
                      </a:solidFill>
                      <a:prstDash val="solid"/>
                      <a:round/>
                      <a:headEnd type="none" w="sm" len="sm"/>
                      <a:tailEnd type="none" w="sm" len="sm"/>
                    </a:lnL>
                    <a:lnR w="12700" cap="flat" cmpd="sng">
                      <a:solidFill>
                        <a:srgbClr val="2F2F2F"/>
                      </a:solidFill>
                      <a:prstDash val="solid"/>
                      <a:round/>
                      <a:headEnd type="none" w="sm" len="sm"/>
                      <a:tailEnd type="none" w="sm" len="sm"/>
                    </a:lnR>
                    <a:lnT w="12700" cap="flat" cmpd="sng">
                      <a:solidFill>
                        <a:srgbClr val="2F2F2F"/>
                      </a:solidFill>
                      <a:prstDash val="solid"/>
                      <a:round/>
                      <a:headEnd type="none" w="sm" len="sm"/>
                      <a:tailEnd type="none" w="sm" len="sm"/>
                    </a:lnT>
                    <a:lnB w="12700" cap="flat" cmpd="sng">
                      <a:solidFill>
                        <a:srgbClr val="2F2F2F"/>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dirty="0">
                          <a:solidFill>
                            <a:srgbClr val="002060"/>
                          </a:solidFill>
                          <a:latin typeface="Century Gothic"/>
                          <a:ea typeface="Century Gothic"/>
                          <a:cs typeface="Century Gothic"/>
                          <a:sym typeface="Century Gothic"/>
                        </a:rPr>
                        <a:t>[</a:t>
                      </a:r>
                      <a:r>
                        <a:rPr lang="en-GB" sz="1200" b="0" i="0" u="none" strike="noStrike" cap="none" dirty="0" err="1">
                          <a:solidFill>
                            <a:srgbClr val="002060"/>
                          </a:solidFill>
                          <a:latin typeface="Century Gothic"/>
                          <a:ea typeface="Century Gothic"/>
                          <a:cs typeface="Century Gothic"/>
                          <a:sym typeface="Century Gothic"/>
                        </a:rPr>
                        <a:t>i</a:t>
                      </a:r>
                      <a:r>
                        <a:rPr lang="en-GB" sz="1200" b="0" i="0" u="none" strike="noStrike" cap="none" dirty="0">
                          <a:solidFill>
                            <a:srgbClr val="002060"/>
                          </a:solidFill>
                          <a:latin typeface="Century Gothic"/>
                          <a:ea typeface="Century Gothic"/>
                          <a:cs typeface="Century Gothic"/>
                          <a:sym typeface="Century Gothic"/>
                        </a:rPr>
                        <a:t>] source: </a:t>
                      </a:r>
                      <a:r>
                        <a:rPr lang="en-GB" sz="1200" b="1" i="0" u="none" strike="noStrike" cap="none" dirty="0">
                          <a:solidFill>
                            <a:srgbClr val="002060"/>
                          </a:solidFill>
                          <a:latin typeface="Century Gothic"/>
                          <a:ea typeface="Century Gothic"/>
                          <a:cs typeface="Century Gothic"/>
                          <a:sym typeface="Century Gothic"/>
                        </a:rPr>
                        <a:t>idea </a:t>
                      </a:r>
                      <a:r>
                        <a:rPr lang="en-GB" sz="1200" b="0" i="0" u="none" strike="noStrike" cap="none" dirty="0">
                          <a:solidFill>
                            <a:srgbClr val="002060"/>
                          </a:solidFill>
                          <a:latin typeface="Century Gothic"/>
                          <a:ea typeface="Century Gothic"/>
                          <a:cs typeface="Century Gothic"/>
                          <a:sym typeface="Century Gothic"/>
                        </a:rPr>
                        <a:t>[247]</a:t>
                      </a:r>
                      <a:endParaRPr sz="1200" b="1" u="none" strike="noStrike" cap="none" dirty="0">
                        <a:solidFill>
                          <a:srgbClr val="002060"/>
                        </a:solidFill>
                      </a:endParaRPr>
                    </a:p>
                  </a:txBody>
                  <a:tcPr marL="95250" marR="95250" marT="47625" marB="47625" anchor="ctr">
                    <a:lnL w="12700" cap="flat" cmpd="sng">
                      <a:solidFill>
                        <a:srgbClr val="2F2F2F"/>
                      </a:solidFill>
                      <a:prstDash val="solid"/>
                      <a:round/>
                      <a:headEnd type="none" w="sm" len="sm"/>
                      <a:tailEnd type="none" w="sm" len="sm"/>
                    </a:lnL>
                    <a:lnR w="12700" cap="flat" cmpd="sng">
                      <a:solidFill>
                        <a:srgbClr val="2F2F2F"/>
                      </a:solidFill>
                      <a:prstDash val="solid"/>
                      <a:round/>
                      <a:headEnd type="none" w="sm" len="sm"/>
                      <a:tailEnd type="none" w="sm" len="sm"/>
                    </a:lnR>
                    <a:lnT w="12700" cap="flat" cmpd="sng">
                      <a:solidFill>
                        <a:srgbClr val="2F2F2F"/>
                      </a:solidFill>
                      <a:prstDash val="solid"/>
                      <a:round/>
                      <a:headEnd type="none" w="sm" len="sm"/>
                      <a:tailEnd type="none" w="sm" len="sm"/>
                    </a:lnT>
                    <a:lnB w="12700" cap="flat" cmpd="sng">
                      <a:solidFill>
                        <a:srgbClr val="2F2F2F"/>
                      </a:solidFill>
                      <a:prstDash val="solid"/>
                      <a:round/>
                      <a:headEnd type="none" w="sm" len="sm"/>
                      <a:tailEnd type="none" w="sm" len="sm"/>
                    </a:lnB>
                  </a:tcPr>
                </a:tc>
                <a:tc>
                  <a:txBody>
                    <a:bodyPr/>
                    <a:lstStyle/>
                    <a:p>
                      <a:pPr marL="0" marR="0" lvl="0" indent="0" algn="l" rtl="0">
                        <a:spcBef>
                          <a:spcPts val="0"/>
                        </a:spcBef>
                        <a:spcAft>
                          <a:spcPts val="0"/>
                        </a:spcAft>
                        <a:buNone/>
                      </a:pPr>
                      <a:r>
                        <a:rPr lang="en-GB" sz="1200" b="1" i="0" u="none" strike="noStrike" cap="none">
                          <a:solidFill>
                            <a:srgbClr val="002060"/>
                          </a:solidFill>
                          <a:latin typeface="Century Gothic"/>
                          <a:ea typeface="Century Gothic"/>
                          <a:cs typeface="Century Gothic"/>
                          <a:sym typeface="Century Gothic"/>
                        </a:rPr>
                        <a:t>clase </a:t>
                      </a:r>
                      <a:r>
                        <a:rPr lang="en-GB" sz="1200" b="0" i="0" u="none" strike="noStrike" cap="none">
                          <a:solidFill>
                            <a:srgbClr val="002060"/>
                          </a:solidFill>
                          <a:latin typeface="Century Gothic"/>
                          <a:ea typeface="Century Gothic"/>
                          <a:cs typeface="Century Gothic"/>
                          <a:sym typeface="Century Gothic"/>
                        </a:rPr>
                        <a:t>[320] [</a:t>
                      </a:r>
                      <a:r>
                        <a:rPr lang="en-GB" sz="1200" b="0" i="1" u="none" strike="noStrike" cap="none">
                          <a:solidFill>
                            <a:srgbClr val="002060"/>
                          </a:solidFill>
                          <a:latin typeface="Century Gothic"/>
                          <a:ea typeface="Century Gothic"/>
                          <a:cs typeface="Century Gothic"/>
                          <a:sym typeface="Century Gothic"/>
                        </a:rPr>
                        <a:t>en clase</a:t>
                      </a:r>
                      <a:r>
                        <a:rPr lang="en-GB" sz="1200" b="0" i="0" u="none" strike="noStrike" cap="none">
                          <a:solidFill>
                            <a:srgbClr val="002060"/>
                          </a:solidFill>
                          <a:latin typeface="Century Gothic"/>
                          <a:ea typeface="Century Gothic"/>
                          <a:cs typeface="Century Gothic"/>
                          <a:sym typeface="Century Gothic"/>
                        </a:rPr>
                        <a:t>] </a:t>
                      </a:r>
                      <a:r>
                        <a:rPr lang="en-GB" sz="1200" b="1" i="0" u="none" strike="noStrike" cap="none">
                          <a:solidFill>
                            <a:srgbClr val="002060"/>
                          </a:solidFill>
                          <a:latin typeface="Century Gothic"/>
                          <a:ea typeface="Century Gothic"/>
                          <a:cs typeface="Century Gothic"/>
                          <a:sym typeface="Century Gothic"/>
                        </a:rPr>
                        <a:t>curioso </a:t>
                      </a:r>
                      <a:r>
                        <a:rPr lang="en-GB" sz="1200" b="0" i="0" u="none" strike="noStrike" cap="none">
                          <a:solidFill>
                            <a:srgbClr val="002060"/>
                          </a:solidFill>
                          <a:latin typeface="Century Gothic"/>
                          <a:ea typeface="Century Gothic"/>
                          <a:cs typeface="Century Gothic"/>
                          <a:sym typeface="Century Gothic"/>
                        </a:rPr>
                        <a:t>[1811] </a:t>
                      </a:r>
                      <a:r>
                        <a:rPr lang="en-GB" sz="1200" b="1" i="0" u="none" strike="noStrike" cap="none">
                          <a:solidFill>
                            <a:srgbClr val="002060"/>
                          </a:solidFill>
                          <a:latin typeface="Century Gothic"/>
                          <a:ea typeface="Century Gothic"/>
                          <a:cs typeface="Century Gothic"/>
                          <a:sym typeface="Century Gothic"/>
                        </a:rPr>
                        <a:t>elegante</a:t>
                      </a:r>
                      <a:r>
                        <a:rPr lang="en-GB" sz="1200" b="0" i="0" u="none" strike="noStrike" cap="none">
                          <a:solidFill>
                            <a:srgbClr val="002060"/>
                          </a:solidFill>
                          <a:latin typeface="Century Gothic"/>
                          <a:ea typeface="Century Gothic"/>
                          <a:cs typeface="Century Gothic"/>
                          <a:sym typeface="Century Gothic"/>
                        </a:rPr>
                        <a:t> [2742]</a:t>
                      </a:r>
                      <a:r>
                        <a:rPr lang="en-GB" sz="1200" b="1" i="0" u="none" strike="noStrike" cap="none">
                          <a:solidFill>
                            <a:srgbClr val="002060"/>
                          </a:solidFill>
                          <a:latin typeface="Century Gothic"/>
                          <a:ea typeface="Century Gothic"/>
                          <a:cs typeface="Century Gothic"/>
                          <a:sym typeface="Century Gothic"/>
                        </a:rPr>
                        <a:t> feliz</a:t>
                      </a:r>
                      <a:r>
                        <a:rPr lang="en-GB" sz="1200" b="0" i="0" u="none" strike="noStrike" cap="none">
                          <a:solidFill>
                            <a:srgbClr val="002060"/>
                          </a:solidFill>
                          <a:latin typeface="Century Gothic"/>
                          <a:ea typeface="Century Gothic"/>
                          <a:cs typeface="Century Gothic"/>
                          <a:sym typeface="Century Gothic"/>
                        </a:rPr>
                        <a:t> [908] </a:t>
                      </a:r>
                      <a:r>
                        <a:rPr lang="en-GB" sz="1200" b="1" i="0" u="none" strike="noStrike" cap="none">
                          <a:solidFill>
                            <a:srgbClr val="002060"/>
                          </a:solidFill>
                          <a:latin typeface="Century Gothic"/>
                          <a:ea typeface="Century Gothic"/>
                          <a:cs typeface="Century Gothic"/>
                          <a:sym typeface="Century Gothic"/>
                        </a:rPr>
                        <a:t>lento</a:t>
                      </a:r>
                      <a:r>
                        <a:rPr lang="en-GB" sz="1200" b="0" i="0" u="none" strike="noStrike" cap="none">
                          <a:solidFill>
                            <a:srgbClr val="002060"/>
                          </a:solidFill>
                          <a:latin typeface="Century Gothic"/>
                          <a:ea typeface="Century Gothic"/>
                          <a:cs typeface="Century Gothic"/>
                          <a:sym typeface="Century Gothic"/>
                        </a:rPr>
                        <a:t> [1569] </a:t>
                      </a:r>
                      <a:r>
                        <a:rPr lang="en-GB" sz="1200" b="1" i="0" u="none" strike="noStrike" cap="none">
                          <a:solidFill>
                            <a:srgbClr val="002060"/>
                          </a:solidFill>
                          <a:latin typeface="Century Gothic"/>
                          <a:ea typeface="Century Gothic"/>
                          <a:cs typeface="Century Gothic"/>
                          <a:sym typeface="Century Gothic"/>
                        </a:rPr>
                        <a:t>rápido </a:t>
                      </a:r>
                      <a:r>
                        <a:rPr lang="en-GB" sz="1200" b="0" i="0" u="none" strike="noStrike" cap="none">
                          <a:solidFill>
                            <a:srgbClr val="002060"/>
                          </a:solidFill>
                          <a:latin typeface="Century Gothic"/>
                          <a:ea typeface="Century Gothic"/>
                          <a:cs typeface="Century Gothic"/>
                          <a:sym typeface="Century Gothic"/>
                        </a:rPr>
                        <a:t>[870] </a:t>
                      </a:r>
                      <a:r>
                        <a:rPr lang="en-GB" sz="1200" b="1" i="0" u="none" strike="noStrike" cap="none">
                          <a:solidFill>
                            <a:srgbClr val="002060"/>
                          </a:solidFill>
                          <a:latin typeface="Century Gothic"/>
                          <a:ea typeface="Century Gothic"/>
                          <a:cs typeface="Century Gothic"/>
                          <a:sym typeface="Century Gothic"/>
                        </a:rPr>
                        <a:t>triste</a:t>
                      </a:r>
                      <a:r>
                        <a:rPr lang="en-GB" sz="1200" b="0" i="0" u="none" strike="noStrike" cap="none">
                          <a:solidFill>
                            <a:srgbClr val="002060"/>
                          </a:solidFill>
                          <a:latin typeface="Century Gothic"/>
                          <a:ea typeface="Century Gothic"/>
                          <a:cs typeface="Century Gothic"/>
                          <a:sym typeface="Century Gothic"/>
                        </a:rPr>
                        <a:t> [1371] </a:t>
                      </a:r>
                      <a:r>
                        <a:rPr lang="en-GB" sz="1200" b="1" i="0" u="none" strike="noStrike" cap="none">
                          <a:solidFill>
                            <a:srgbClr val="002060"/>
                          </a:solidFill>
                          <a:latin typeface="Century Gothic"/>
                          <a:ea typeface="Century Gothic"/>
                          <a:cs typeface="Century Gothic"/>
                          <a:sym typeface="Century Gothic"/>
                        </a:rPr>
                        <a:t>hoy </a:t>
                      </a:r>
                      <a:r>
                        <a:rPr lang="en-GB" sz="1200" b="0" i="0" u="none" strike="noStrike" cap="none">
                          <a:solidFill>
                            <a:srgbClr val="002060"/>
                          </a:solidFill>
                          <a:latin typeface="Century Gothic"/>
                          <a:ea typeface="Century Gothic"/>
                          <a:cs typeface="Century Gothic"/>
                          <a:sym typeface="Century Gothic"/>
                        </a:rPr>
                        <a:t>[167] </a:t>
                      </a:r>
                      <a:endParaRPr sz="1200" u="none" strike="noStrike" cap="none">
                        <a:solidFill>
                          <a:srgbClr val="002060"/>
                        </a:solidFill>
                      </a:endParaRPr>
                    </a:p>
                  </a:txBody>
                  <a:tcPr marL="95250" marR="95250" marT="47625" marB="47625" anchor="ctr">
                    <a:lnL w="12700" cap="flat" cmpd="sng">
                      <a:solidFill>
                        <a:srgbClr val="2F2F2F"/>
                      </a:solidFill>
                      <a:prstDash val="solid"/>
                      <a:round/>
                      <a:headEnd type="none" w="sm" len="sm"/>
                      <a:tailEnd type="none" w="sm" len="sm"/>
                    </a:lnL>
                    <a:lnR w="12700" cap="flat" cmpd="sng">
                      <a:solidFill>
                        <a:srgbClr val="2F2F2F"/>
                      </a:solidFill>
                      <a:prstDash val="solid"/>
                      <a:round/>
                      <a:headEnd type="none" w="sm" len="sm"/>
                      <a:tailEnd type="none" w="sm" len="sm"/>
                    </a:lnR>
                    <a:lnT w="12700" cap="flat" cmpd="sng">
                      <a:solidFill>
                        <a:srgbClr val="2F2F2F"/>
                      </a:solidFill>
                      <a:prstDash val="solid"/>
                      <a:round/>
                      <a:headEnd type="none" w="sm" len="sm"/>
                      <a:tailEnd type="none" w="sm" len="sm"/>
                    </a:lnT>
                    <a:lnB w="12700" cap="flat" cmpd="sng">
                      <a:solidFill>
                        <a:srgbClr val="2F2F2F"/>
                      </a:solidFill>
                      <a:prstDash val="solid"/>
                      <a:round/>
                      <a:headEnd type="none" w="sm" len="sm"/>
                      <a:tailEnd type="none" w="sm" len="sm"/>
                    </a:lnB>
                  </a:tcPr>
                </a:tc>
                <a:tc>
                  <a:txBody>
                    <a:bodyPr/>
                    <a:lstStyle/>
                    <a:p>
                      <a:pPr marL="0" marR="0" lvl="0" indent="0" algn="l" rtl="0">
                        <a:spcBef>
                          <a:spcPts val="0"/>
                        </a:spcBef>
                        <a:spcAft>
                          <a:spcPts val="0"/>
                        </a:spcAft>
                        <a:buNone/>
                      </a:pPr>
                      <a:r>
                        <a:rPr lang="en-GB" sz="1200" b="1" i="0" u="none" strike="noStrike" cap="none">
                          <a:solidFill>
                            <a:srgbClr val="002060"/>
                          </a:solidFill>
                          <a:latin typeface="Century Gothic"/>
                          <a:ea typeface="Century Gothic"/>
                          <a:cs typeface="Century Gothic"/>
                          <a:sym typeface="Century Gothic"/>
                        </a:rPr>
                        <a:t>clase </a:t>
                      </a:r>
                      <a:r>
                        <a:rPr lang="en-GB" sz="1200" b="0" i="0" u="none" strike="noStrike" cap="none">
                          <a:solidFill>
                            <a:srgbClr val="002060"/>
                          </a:solidFill>
                          <a:latin typeface="Century Gothic"/>
                          <a:ea typeface="Century Gothic"/>
                          <a:cs typeface="Century Gothic"/>
                          <a:sym typeface="Century Gothic"/>
                        </a:rPr>
                        <a:t>[320] [</a:t>
                      </a:r>
                      <a:r>
                        <a:rPr lang="en-GB" sz="1200" b="0" i="1" u="none" strike="noStrike" cap="none">
                          <a:solidFill>
                            <a:srgbClr val="002060"/>
                          </a:solidFill>
                          <a:latin typeface="Century Gothic"/>
                          <a:ea typeface="Century Gothic"/>
                          <a:cs typeface="Century Gothic"/>
                          <a:sym typeface="Century Gothic"/>
                        </a:rPr>
                        <a:t>en clase</a:t>
                      </a:r>
                      <a:r>
                        <a:rPr lang="en-GB" sz="1200" b="0" i="0" u="none" strike="noStrike" cap="none">
                          <a:solidFill>
                            <a:srgbClr val="002060"/>
                          </a:solidFill>
                          <a:latin typeface="Century Gothic"/>
                          <a:ea typeface="Century Gothic"/>
                          <a:cs typeface="Century Gothic"/>
                          <a:sym typeface="Century Gothic"/>
                        </a:rPr>
                        <a:t>] </a:t>
                      </a:r>
                      <a:r>
                        <a:rPr lang="en-GB" sz="1200" b="1" i="0" u="none" strike="noStrike" cap="none">
                          <a:solidFill>
                            <a:srgbClr val="002060"/>
                          </a:solidFill>
                          <a:latin typeface="Century Gothic"/>
                          <a:ea typeface="Century Gothic"/>
                          <a:cs typeface="Century Gothic"/>
                          <a:sym typeface="Century Gothic"/>
                        </a:rPr>
                        <a:t>alegre</a:t>
                      </a:r>
                      <a:r>
                        <a:rPr lang="en-GB" sz="1200" b="0" i="0" u="none" strike="noStrike" cap="none">
                          <a:solidFill>
                            <a:srgbClr val="002060"/>
                          </a:solidFill>
                          <a:latin typeface="Century Gothic"/>
                          <a:ea typeface="Century Gothic"/>
                          <a:cs typeface="Century Gothic"/>
                          <a:sym typeface="Century Gothic"/>
                        </a:rPr>
                        <a:t> [2080] </a:t>
                      </a:r>
                      <a:r>
                        <a:rPr lang="en-GB" sz="1200" b="1" i="0" u="none" strike="noStrike" cap="none">
                          <a:solidFill>
                            <a:srgbClr val="002060"/>
                          </a:solidFill>
                          <a:latin typeface="Century Gothic"/>
                          <a:ea typeface="Century Gothic"/>
                          <a:cs typeface="Century Gothic"/>
                          <a:sym typeface="Century Gothic"/>
                        </a:rPr>
                        <a:t>cómodo</a:t>
                      </a:r>
                      <a:r>
                        <a:rPr lang="en-GB" sz="1200" b="0" i="0" u="none" strike="noStrike" cap="none">
                          <a:solidFill>
                            <a:srgbClr val="002060"/>
                          </a:solidFill>
                          <a:latin typeface="Century Gothic"/>
                          <a:ea typeface="Century Gothic"/>
                          <a:cs typeface="Century Gothic"/>
                          <a:sym typeface="Century Gothic"/>
                        </a:rPr>
                        <a:t> [2237] </a:t>
                      </a:r>
                      <a:r>
                        <a:rPr lang="en-GB" sz="1200" b="1" i="0" u="none" strike="noStrike" cap="none">
                          <a:solidFill>
                            <a:srgbClr val="002060"/>
                          </a:solidFill>
                          <a:latin typeface="Century Gothic"/>
                          <a:ea typeface="Century Gothic"/>
                          <a:cs typeface="Century Gothic"/>
                          <a:sym typeface="Century Gothic"/>
                        </a:rPr>
                        <a:t>imposible </a:t>
                      </a:r>
                      <a:r>
                        <a:rPr lang="en-GB" sz="1200" b="0" i="0" u="none" strike="noStrike" cap="none">
                          <a:solidFill>
                            <a:srgbClr val="002060"/>
                          </a:solidFill>
                          <a:latin typeface="Century Gothic"/>
                          <a:ea typeface="Century Gothic"/>
                          <a:cs typeface="Century Gothic"/>
                          <a:sym typeface="Century Gothic"/>
                        </a:rPr>
                        <a:t>[1418] </a:t>
                      </a:r>
                      <a:r>
                        <a:rPr lang="en-GB" sz="1200" b="1" i="0" u="none" strike="noStrike" cap="none">
                          <a:solidFill>
                            <a:srgbClr val="002060"/>
                          </a:solidFill>
                          <a:latin typeface="Century Gothic"/>
                          <a:ea typeface="Century Gothic"/>
                          <a:cs typeface="Century Gothic"/>
                          <a:sym typeface="Century Gothic"/>
                        </a:rPr>
                        <a:t>increíble</a:t>
                      </a:r>
                      <a:r>
                        <a:rPr lang="en-GB" sz="1200" b="0" i="0" u="none" strike="noStrike" cap="none">
                          <a:solidFill>
                            <a:srgbClr val="002060"/>
                          </a:solidFill>
                          <a:latin typeface="Century Gothic"/>
                          <a:ea typeface="Century Gothic"/>
                          <a:cs typeface="Century Gothic"/>
                          <a:sym typeface="Century Gothic"/>
                        </a:rPr>
                        <a:t> [1642] </a:t>
                      </a:r>
                      <a:r>
                        <a:rPr lang="en-GB" sz="1200" b="1" i="0" u="none" strike="noStrike" cap="none">
                          <a:solidFill>
                            <a:srgbClr val="002060"/>
                          </a:solidFill>
                          <a:latin typeface="Century Gothic"/>
                          <a:ea typeface="Century Gothic"/>
                          <a:cs typeface="Century Gothic"/>
                          <a:sym typeface="Century Gothic"/>
                        </a:rPr>
                        <a:t>pesado</a:t>
                      </a:r>
                      <a:r>
                        <a:rPr lang="en-GB" sz="1200" b="0" i="0" u="none" strike="noStrike" cap="none">
                          <a:solidFill>
                            <a:srgbClr val="002060"/>
                          </a:solidFill>
                          <a:latin typeface="Century Gothic"/>
                          <a:ea typeface="Century Gothic"/>
                          <a:cs typeface="Century Gothic"/>
                          <a:sym typeface="Century Gothic"/>
                        </a:rPr>
                        <a:t> [2166]</a:t>
                      </a:r>
                      <a:r>
                        <a:rPr lang="en-GB" sz="1200" b="1" i="0" u="none" strike="noStrike" cap="none">
                          <a:solidFill>
                            <a:srgbClr val="002060"/>
                          </a:solidFill>
                          <a:latin typeface="Century Gothic"/>
                          <a:ea typeface="Century Gothic"/>
                          <a:cs typeface="Century Gothic"/>
                          <a:sym typeface="Century Gothic"/>
                        </a:rPr>
                        <a:t> positivo</a:t>
                      </a:r>
                      <a:r>
                        <a:rPr lang="en-GB" sz="1200" b="0" i="0" u="none" strike="noStrike" cap="none">
                          <a:solidFill>
                            <a:srgbClr val="002060"/>
                          </a:solidFill>
                          <a:latin typeface="Century Gothic"/>
                          <a:ea typeface="Century Gothic"/>
                          <a:cs typeface="Century Gothic"/>
                          <a:sym typeface="Century Gothic"/>
                        </a:rPr>
                        <a:t> [1188] </a:t>
                      </a:r>
                      <a:r>
                        <a:rPr lang="en-GB" sz="1200" b="1" i="0" u="none" strike="noStrike" cap="none">
                          <a:solidFill>
                            <a:srgbClr val="002060"/>
                          </a:solidFill>
                          <a:latin typeface="Century Gothic"/>
                          <a:ea typeface="Century Gothic"/>
                          <a:cs typeface="Century Gothic"/>
                          <a:sym typeface="Century Gothic"/>
                        </a:rPr>
                        <a:t>ahora </a:t>
                      </a:r>
                      <a:r>
                        <a:rPr lang="en-GB" sz="1200" b="0" i="0" u="none" strike="noStrike" cap="none">
                          <a:solidFill>
                            <a:srgbClr val="002060"/>
                          </a:solidFill>
                          <a:latin typeface="Century Gothic"/>
                          <a:ea typeface="Century Gothic"/>
                          <a:cs typeface="Century Gothic"/>
                          <a:sym typeface="Century Gothic"/>
                        </a:rPr>
                        <a:t>[81]</a:t>
                      </a:r>
                      <a:endParaRPr sz="1200" b="0" i="0" u="none" strike="noStrike" cap="none">
                        <a:solidFill>
                          <a:srgbClr val="002060"/>
                        </a:solidFill>
                        <a:latin typeface="Century Gothic"/>
                        <a:ea typeface="Century Gothic"/>
                        <a:cs typeface="Century Gothic"/>
                        <a:sym typeface="Century Gothic"/>
                      </a:endParaRPr>
                    </a:p>
                  </a:txBody>
                  <a:tcPr marL="95250" marR="95250" marT="47625" marB="47625" anchor="ctr">
                    <a:lnL w="12700" cap="flat" cmpd="sng">
                      <a:solidFill>
                        <a:srgbClr val="2F2F2F"/>
                      </a:solidFill>
                      <a:prstDash val="solid"/>
                      <a:round/>
                      <a:headEnd type="none" w="sm" len="sm"/>
                      <a:tailEnd type="none" w="sm" len="sm"/>
                    </a:lnL>
                    <a:lnR w="12700" cap="flat" cmpd="sng">
                      <a:solidFill>
                        <a:srgbClr val="2F2F2F"/>
                      </a:solidFill>
                      <a:prstDash val="solid"/>
                      <a:round/>
                      <a:headEnd type="none" w="sm" len="sm"/>
                      <a:tailEnd type="none" w="sm" len="sm"/>
                    </a:lnR>
                    <a:lnT w="12700" cap="flat" cmpd="sng">
                      <a:solidFill>
                        <a:srgbClr val="2F2F2F"/>
                      </a:solidFill>
                      <a:prstDash val="solid"/>
                      <a:round/>
                      <a:headEnd type="none" w="sm" len="sm"/>
                      <a:tailEnd type="none" w="sm" len="sm"/>
                    </a:lnT>
                    <a:lnB w="12700" cap="flat" cmpd="sng">
                      <a:solidFill>
                        <a:srgbClr val="2F2F2F"/>
                      </a:solidFill>
                      <a:prstDash val="solid"/>
                      <a:round/>
                      <a:headEnd type="none" w="sm" len="sm"/>
                      <a:tailEnd type="none" w="sm" len="sm"/>
                    </a:lnB>
                  </a:tcPr>
                </a:tc>
                <a:tc>
                  <a:txBody>
                    <a:bodyPr/>
                    <a:lstStyle/>
                    <a:p>
                      <a:pPr marL="0" marR="0" lvl="0" indent="0" algn="l" rtl="0">
                        <a:spcBef>
                          <a:spcPts val="0"/>
                        </a:spcBef>
                        <a:spcAft>
                          <a:spcPts val="0"/>
                        </a:spcAft>
                        <a:buNone/>
                      </a:pPr>
                      <a:r>
                        <a:rPr lang="en-GB" sz="1200" b="1" i="0" u="none" strike="noStrike" cap="none">
                          <a:solidFill>
                            <a:srgbClr val="002060"/>
                          </a:solidFill>
                          <a:latin typeface="Century Gothic"/>
                          <a:ea typeface="Century Gothic"/>
                          <a:cs typeface="Century Gothic"/>
                          <a:sym typeface="Century Gothic"/>
                        </a:rPr>
                        <a:t>raised intonation questions</a:t>
                      </a:r>
                      <a:br>
                        <a:rPr lang="en-GB" sz="1200" b="1" i="0" u="none" strike="noStrike" cap="none">
                          <a:solidFill>
                            <a:srgbClr val="002060"/>
                          </a:solidFill>
                          <a:latin typeface="Century Gothic"/>
                          <a:ea typeface="Century Gothic"/>
                          <a:cs typeface="Century Gothic"/>
                          <a:sym typeface="Century Gothic"/>
                        </a:rPr>
                      </a:br>
                      <a:r>
                        <a:rPr lang="en-GB" sz="1200" b="1" i="0" u="none" strike="noStrike" cap="none">
                          <a:solidFill>
                            <a:srgbClr val="002060"/>
                          </a:solidFill>
                          <a:latin typeface="Century Gothic"/>
                          <a:ea typeface="Century Gothic"/>
                          <a:cs typeface="Century Gothic"/>
                          <a:sym typeface="Century Gothic"/>
                        </a:rPr>
                        <a:t>Está… ahora/hoy? referring to male / female persons or animals</a:t>
                      </a:r>
                      <a:br>
                        <a:rPr lang="en-GB" sz="1200" b="1" i="0" u="none" strike="noStrike" cap="none">
                          <a:solidFill>
                            <a:srgbClr val="002060"/>
                          </a:solidFill>
                          <a:latin typeface="Century Gothic"/>
                          <a:ea typeface="Century Gothic"/>
                          <a:cs typeface="Century Gothic"/>
                          <a:sym typeface="Century Gothic"/>
                        </a:rPr>
                      </a:br>
                      <a:r>
                        <a:rPr lang="en-GB" sz="1200" b="0" i="0" u="none" strike="noStrike" cap="none">
                          <a:solidFill>
                            <a:srgbClr val="002060"/>
                          </a:solidFill>
                          <a:latin typeface="Century Gothic"/>
                          <a:ea typeface="Century Gothic"/>
                          <a:cs typeface="Century Gothic"/>
                          <a:sym typeface="Century Gothic"/>
                        </a:rPr>
                        <a:t>singular regular adjectival agreement (ending in -e OR -z)</a:t>
                      </a:r>
                      <a:endParaRPr sz="1200" u="none" strike="noStrike" cap="none">
                        <a:solidFill>
                          <a:srgbClr val="002060"/>
                        </a:solidFill>
                      </a:endParaRPr>
                    </a:p>
                  </a:txBody>
                  <a:tcPr marL="95250" marR="95250" marT="47625" marB="47625" anchor="ctr">
                    <a:lnL w="12700" cap="flat" cmpd="sng">
                      <a:solidFill>
                        <a:srgbClr val="2F2F2F"/>
                      </a:solidFill>
                      <a:prstDash val="solid"/>
                      <a:round/>
                      <a:headEnd type="none" w="sm" len="sm"/>
                      <a:tailEnd type="none" w="sm" len="sm"/>
                    </a:lnL>
                    <a:lnR w="12700" cap="flat" cmpd="sng">
                      <a:solidFill>
                        <a:srgbClr val="2F2F2F"/>
                      </a:solidFill>
                      <a:prstDash val="solid"/>
                      <a:round/>
                      <a:headEnd type="none" w="sm" len="sm"/>
                      <a:tailEnd type="none" w="sm" len="sm"/>
                    </a:lnR>
                    <a:lnT w="12700" cap="flat" cmpd="sng">
                      <a:solidFill>
                        <a:srgbClr val="2F2F2F"/>
                      </a:solidFill>
                      <a:prstDash val="solid"/>
                      <a:round/>
                      <a:headEnd type="none" w="sm" len="sm"/>
                      <a:tailEnd type="none" w="sm" len="sm"/>
                    </a:lnT>
                    <a:lnB w="12700" cap="flat" cmpd="sng">
                      <a:solidFill>
                        <a:srgbClr val="2F2F2F"/>
                      </a:solidFill>
                      <a:prstDash val="solid"/>
                      <a:round/>
                      <a:headEnd type="none" w="sm" len="sm"/>
                      <a:tailEnd type="none" w="sm" len="sm"/>
                    </a:lnB>
                  </a:tcPr>
                </a:tc>
                <a:extLst>
                  <a:ext uri="{0D108BD9-81ED-4DB2-BD59-A6C34878D82A}">
                    <a16:rowId xmlns:a16="http://schemas.microsoft.com/office/drawing/2014/main" val="10004"/>
                  </a:ext>
                </a:extLst>
              </a:tr>
              <a:tr h="602775">
                <a:tc>
                  <a:txBody>
                    <a:bodyPr/>
                    <a:lstStyle/>
                    <a:p>
                      <a:pPr marL="0" marR="0" lvl="0" indent="0" algn="ctr" rtl="0">
                        <a:spcBef>
                          <a:spcPts val="0"/>
                        </a:spcBef>
                        <a:spcAft>
                          <a:spcPts val="0"/>
                        </a:spcAft>
                        <a:buNone/>
                      </a:pPr>
                      <a:r>
                        <a:rPr lang="en-GB" sz="1600" b="1" i="0" u="none" strike="noStrike" cap="none">
                          <a:solidFill>
                            <a:srgbClr val="002060"/>
                          </a:solidFill>
                          <a:latin typeface="Century Gothic"/>
                          <a:ea typeface="Century Gothic"/>
                          <a:cs typeface="Century Gothic"/>
                          <a:sym typeface="Century Gothic"/>
                        </a:rPr>
                        <a:t>5</a:t>
                      </a:r>
                      <a:endParaRPr/>
                    </a:p>
                  </a:txBody>
                  <a:tcPr marL="91450" marR="91450" marT="45725" marB="45725" anchor="ctr">
                    <a:lnL w="12700" cap="flat" cmpd="sng">
                      <a:solidFill>
                        <a:srgbClr val="2F2F2F"/>
                      </a:solidFill>
                      <a:prstDash val="solid"/>
                      <a:round/>
                      <a:headEnd type="none" w="sm" len="sm"/>
                      <a:tailEnd type="none" w="sm" len="sm"/>
                    </a:lnL>
                    <a:lnR w="12700" cap="flat" cmpd="sng">
                      <a:solidFill>
                        <a:srgbClr val="2F2F2F"/>
                      </a:solidFill>
                      <a:prstDash val="solid"/>
                      <a:round/>
                      <a:headEnd type="none" w="sm" len="sm"/>
                      <a:tailEnd type="none" w="sm" len="sm"/>
                    </a:lnR>
                    <a:lnT w="12700" cap="flat" cmpd="sng">
                      <a:solidFill>
                        <a:srgbClr val="2F2F2F"/>
                      </a:solidFill>
                      <a:prstDash val="solid"/>
                      <a:round/>
                      <a:headEnd type="none" w="sm" len="sm"/>
                      <a:tailEnd type="none" w="sm" len="sm"/>
                    </a:lnT>
                    <a:lnB w="12700" cap="flat" cmpd="sng">
                      <a:solidFill>
                        <a:srgbClr val="2F2F2F"/>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dirty="0">
                          <a:solidFill>
                            <a:srgbClr val="002060"/>
                          </a:solidFill>
                          <a:latin typeface="Century Gothic"/>
                          <a:ea typeface="Century Gothic"/>
                          <a:cs typeface="Century Gothic"/>
                          <a:sym typeface="Century Gothic"/>
                        </a:rPr>
                        <a:t>[a] [o] [u]</a:t>
                      </a:r>
                      <a:br>
                        <a:rPr lang="en-GB" sz="1200" b="0" i="0" u="none" strike="noStrike" cap="none" dirty="0">
                          <a:solidFill>
                            <a:srgbClr val="002060"/>
                          </a:solidFill>
                          <a:latin typeface="Century Gothic"/>
                          <a:ea typeface="Century Gothic"/>
                          <a:cs typeface="Century Gothic"/>
                          <a:sym typeface="Century Gothic"/>
                        </a:rPr>
                      </a:br>
                      <a:r>
                        <a:rPr lang="en-GB" sz="1200" b="0" i="0" u="none" strike="noStrike" cap="none" dirty="0">
                          <a:solidFill>
                            <a:srgbClr val="002060"/>
                          </a:solidFill>
                          <a:latin typeface="Century Gothic"/>
                          <a:ea typeface="Century Gothic"/>
                          <a:cs typeface="Century Gothic"/>
                          <a:sym typeface="Century Gothic"/>
                        </a:rPr>
                        <a:t>cluster: </a:t>
                      </a:r>
                      <a:r>
                        <a:rPr lang="en-GB" sz="1200" b="1" i="0" u="none" strike="noStrike" cap="none" dirty="0" err="1">
                          <a:solidFill>
                            <a:srgbClr val="002060"/>
                          </a:solidFill>
                          <a:latin typeface="Century Gothic"/>
                          <a:ea typeface="Century Gothic"/>
                          <a:cs typeface="Century Gothic"/>
                          <a:sym typeface="Century Gothic"/>
                        </a:rPr>
                        <a:t>uno</a:t>
                      </a:r>
                      <a:r>
                        <a:rPr lang="en-GB" sz="1200" b="1" i="0" u="none" strike="noStrike" cap="none" dirty="0">
                          <a:solidFill>
                            <a:srgbClr val="002060"/>
                          </a:solidFill>
                          <a:latin typeface="Century Gothic"/>
                          <a:ea typeface="Century Gothic"/>
                          <a:cs typeface="Century Gothic"/>
                          <a:sym typeface="Century Gothic"/>
                        </a:rPr>
                        <a:t> </a:t>
                      </a:r>
                      <a:r>
                        <a:rPr lang="en-GB" sz="1200" b="0" i="0" u="none" strike="noStrike" cap="none" dirty="0">
                          <a:solidFill>
                            <a:srgbClr val="002060"/>
                          </a:solidFill>
                          <a:latin typeface="Century Gothic"/>
                          <a:ea typeface="Century Gothic"/>
                          <a:cs typeface="Century Gothic"/>
                          <a:sym typeface="Century Gothic"/>
                        </a:rPr>
                        <a:t>[6] [TBC]</a:t>
                      </a:r>
                      <a:endParaRPr sz="1200" b="0" u="none" strike="noStrike" cap="none" dirty="0">
                        <a:solidFill>
                          <a:srgbClr val="002060"/>
                        </a:solidFill>
                      </a:endParaRPr>
                    </a:p>
                  </a:txBody>
                  <a:tcPr marL="95250" marR="95250" marT="47625" marB="47625" anchor="ctr">
                    <a:lnL w="12700" cap="flat" cmpd="sng">
                      <a:solidFill>
                        <a:srgbClr val="2F2F2F"/>
                      </a:solidFill>
                      <a:prstDash val="solid"/>
                      <a:round/>
                      <a:headEnd type="none" w="sm" len="sm"/>
                      <a:tailEnd type="none" w="sm" len="sm"/>
                    </a:lnL>
                    <a:lnR w="12700" cap="flat" cmpd="sng">
                      <a:solidFill>
                        <a:srgbClr val="2F2F2F"/>
                      </a:solidFill>
                      <a:prstDash val="solid"/>
                      <a:round/>
                      <a:headEnd type="none" w="sm" len="sm"/>
                      <a:tailEnd type="none" w="sm" len="sm"/>
                    </a:lnR>
                    <a:lnT w="12700" cap="flat" cmpd="sng">
                      <a:solidFill>
                        <a:srgbClr val="2F2F2F"/>
                      </a:solidFill>
                      <a:prstDash val="solid"/>
                      <a:round/>
                      <a:headEnd type="none" w="sm" len="sm"/>
                      <a:tailEnd type="none" w="sm" len="sm"/>
                    </a:lnT>
                    <a:lnB w="12700" cap="flat" cmpd="sng">
                      <a:solidFill>
                        <a:srgbClr val="2F2F2F"/>
                      </a:solidFill>
                      <a:prstDash val="solid"/>
                      <a:round/>
                      <a:headEnd type="none" w="sm" len="sm"/>
                      <a:tailEnd type="none" w="sm" len="sm"/>
                    </a:lnB>
                  </a:tcPr>
                </a:tc>
                <a:tc gridSpan="2">
                  <a:txBody>
                    <a:bodyPr/>
                    <a:lstStyle/>
                    <a:p>
                      <a:pPr marL="0" marR="0" lvl="0" indent="0" algn="l" rtl="0">
                        <a:spcBef>
                          <a:spcPts val="0"/>
                        </a:spcBef>
                        <a:spcAft>
                          <a:spcPts val="0"/>
                        </a:spcAft>
                        <a:buNone/>
                      </a:pPr>
                      <a:r>
                        <a:rPr lang="en-GB" sz="1200" b="1" u="none" strike="noStrike" cap="none">
                          <a:solidFill>
                            <a:srgbClr val="002060"/>
                          </a:solidFill>
                          <a:latin typeface="Century Gothic"/>
                          <a:ea typeface="Century Gothic"/>
                          <a:cs typeface="Century Gothic"/>
                          <a:sym typeface="Century Gothic"/>
                        </a:rPr>
                        <a:t>ser </a:t>
                      </a:r>
                      <a:r>
                        <a:rPr lang="en-GB" sz="1200" u="none" strike="noStrike" cap="none">
                          <a:solidFill>
                            <a:srgbClr val="002060"/>
                          </a:solidFill>
                          <a:latin typeface="Century Gothic"/>
                          <a:ea typeface="Century Gothic"/>
                          <a:cs typeface="Century Gothic"/>
                          <a:sym typeface="Century Gothic"/>
                        </a:rPr>
                        <a:t>[7] </a:t>
                      </a:r>
                      <a:r>
                        <a:rPr lang="en-GB" sz="1200" b="1" u="none" strike="noStrike" cap="none">
                          <a:solidFill>
                            <a:srgbClr val="002060"/>
                          </a:solidFill>
                          <a:latin typeface="Century Gothic"/>
                          <a:ea typeface="Century Gothic"/>
                          <a:cs typeface="Century Gothic"/>
                          <a:sym typeface="Century Gothic"/>
                        </a:rPr>
                        <a:t>soy</a:t>
                      </a:r>
                      <a:r>
                        <a:rPr lang="en-GB" sz="1200" u="none" strike="noStrike" cap="none">
                          <a:solidFill>
                            <a:srgbClr val="002060"/>
                          </a:solidFill>
                          <a:latin typeface="Century Gothic"/>
                          <a:ea typeface="Century Gothic"/>
                          <a:cs typeface="Century Gothic"/>
                          <a:sym typeface="Century Gothic"/>
                        </a:rPr>
                        <a:t> [7] </a:t>
                      </a:r>
                      <a:r>
                        <a:rPr lang="en-GB" sz="1200" b="1" u="none" strike="noStrike" cap="none">
                          <a:solidFill>
                            <a:srgbClr val="002060"/>
                          </a:solidFill>
                          <a:latin typeface="Century Gothic"/>
                          <a:ea typeface="Century Gothic"/>
                          <a:cs typeface="Century Gothic"/>
                          <a:sym typeface="Century Gothic"/>
                        </a:rPr>
                        <a:t>es</a:t>
                      </a:r>
                      <a:r>
                        <a:rPr lang="en-GB" sz="1200" u="none" strike="noStrike" cap="none">
                          <a:solidFill>
                            <a:srgbClr val="002060"/>
                          </a:solidFill>
                          <a:latin typeface="Century Gothic"/>
                          <a:ea typeface="Century Gothic"/>
                          <a:cs typeface="Century Gothic"/>
                          <a:sym typeface="Century Gothic"/>
                        </a:rPr>
                        <a:t> [7] </a:t>
                      </a:r>
                      <a:r>
                        <a:rPr lang="en-GB" sz="1200" b="1" u="none" strike="noStrike" cap="none">
                          <a:solidFill>
                            <a:srgbClr val="002060"/>
                          </a:solidFill>
                          <a:latin typeface="Century Gothic"/>
                          <a:ea typeface="Century Gothic"/>
                          <a:cs typeface="Century Gothic"/>
                          <a:sym typeface="Century Gothic"/>
                        </a:rPr>
                        <a:t>siempre</a:t>
                      </a:r>
                      <a:r>
                        <a:rPr lang="en-GB" sz="1200" u="none" strike="noStrike" cap="none">
                          <a:solidFill>
                            <a:srgbClr val="002060"/>
                          </a:solidFill>
                          <a:latin typeface="Century Gothic"/>
                          <a:ea typeface="Century Gothic"/>
                          <a:cs typeface="Century Gothic"/>
                          <a:sym typeface="Century Gothic"/>
                        </a:rPr>
                        <a:t> [96] </a:t>
                      </a:r>
                      <a:r>
                        <a:rPr lang="en-GB" sz="1200" b="1" u="none" strike="noStrike" cap="none">
                          <a:solidFill>
                            <a:srgbClr val="002060"/>
                          </a:solidFill>
                          <a:latin typeface="Century Gothic"/>
                          <a:ea typeface="Century Gothic"/>
                          <a:cs typeface="Century Gothic"/>
                          <a:sym typeface="Century Gothic"/>
                        </a:rPr>
                        <a:t>normalmente</a:t>
                      </a:r>
                      <a:r>
                        <a:rPr lang="en-GB" sz="1200" u="none" strike="noStrike" cap="none">
                          <a:solidFill>
                            <a:srgbClr val="002060"/>
                          </a:solidFill>
                          <a:latin typeface="Century Gothic"/>
                          <a:ea typeface="Century Gothic"/>
                          <a:cs typeface="Century Gothic"/>
                          <a:sym typeface="Century Gothic"/>
                        </a:rPr>
                        <a:t> [1696] (recycle adjectives)</a:t>
                      </a:r>
                      <a:endParaRPr/>
                    </a:p>
                  </a:txBody>
                  <a:tcPr marL="91450" marR="91450" marT="45725" marB="45725" anchor="ctr">
                    <a:lnL w="12700" cap="flat" cmpd="sng">
                      <a:solidFill>
                        <a:srgbClr val="2F2F2F"/>
                      </a:solidFill>
                      <a:prstDash val="solid"/>
                      <a:round/>
                      <a:headEnd type="none" w="sm" len="sm"/>
                      <a:tailEnd type="none" w="sm" len="sm"/>
                    </a:lnL>
                    <a:lnR w="12700" cap="flat" cmpd="sng">
                      <a:solidFill>
                        <a:srgbClr val="2F2F2F"/>
                      </a:solidFill>
                      <a:prstDash val="solid"/>
                      <a:round/>
                      <a:headEnd type="none" w="sm" len="sm"/>
                      <a:tailEnd type="none" w="sm" len="sm"/>
                    </a:lnR>
                    <a:lnT w="12700" cap="flat" cmpd="sng">
                      <a:solidFill>
                        <a:srgbClr val="2F2F2F"/>
                      </a:solidFill>
                      <a:prstDash val="solid"/>
                      <a:round/>
                      <a:headEnd type="none" w="sm" len="sm"/>
                      <a:tailEnd type="none" w="sm" len="sm"/>
                    </a:lnT>
                    <a:lnB w="12700" cap="flat" cmpd="sng">
                      <a:solidFill>
                        <a:srgbClr val="2F2F2F"/>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r>
                        <a:rPr lang="en-GB" sz="1200" b="1" i="0" u="none" strike="noStrike">
                          <a:solidFill>
                            <a:srgbClr val="002060"/>
                          </a:solidFill>
                          <a:latin typeface="Century Gothic"/>
                          <a:ea typeface="Century Gothic"/>
                          <a:cs typeface="Century Gothic"/>
                          <a:sym typeface="Century Gothic"/>
                        </a:rPr>
                        <a:t>to be - I am, s/he is (ser) </a:t>
                      </a:r>
                      <a:br>
                        <a:rPr lang="en-GB" sz="1200" b="1" i="0" u="none" strike="noStrike">
                          <a:solidFill>
                            <a:srgbClr val="002060"/>
                          </a:solidFill>
                          <a:latin typeface="Century Gothic"/>
                          <a:ea typeface="Century Gothic"/>
                          <a:cs typeface="Century Gothic"/>
                          <a:sym typeface="Century Gothic"/>
                        </a:rPr>
                      </a:br>
                      <a:r>
                        <a:rPr lang="en-GB" sz="1200" b="0" i="0" u="none" strike="noStrike">
                          <a:solidFill>
                            <a:srgbClr val="002060"/>
                          </a:solidFill>
                          <a:latin typeface="Century Gothic"/>
                          <a:ea typeface="Century Gothic"/>
                          <a:cs typeface="Century Gothic"/>
                          <a:sym typeface="Century Gothic"/>
                        </a:rPr>
                        <a:t>singular regular adjectival agreement</a:t>
                      </a:r>
                      <a:br>
                        <a:rPr lang="en-GB" sz="1200" b="0" i="0" u="none" strike="noStrike">
                          <a:solidFill>
                            <a:srgbClr val="002060"/>
                          </a:solidFill>
                          <a:latin typeface="Century Gothic"/>
                          <a:ea typeface="Century Gothic"/>
                          <a:cs typeface="Century Gothic"/>
                          <a:sym typeface="Century Gothic"/>
                        </a:rPr>
                      </a:br>
                      <a:endParaRPr sz="1200" b="0" i="0" u="none" strike="noStrike">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2F2F2F"/>
                      </a:solidFill>
                      <a:prstDash val="solid"/>
                      <a:round/>
                      <a:headEnd type="none" w="sm" len="sm"/>
                      <a:tailEnd type="none" w="sm" len="sm"/>
                    </a:lnL>
                    <a:lnR w="12700" cap="flat" cmpd="sng">
                      <a:solidFill>
                        <a:srgbClr val="2F2F2F"/>
                      </a:solidFill>
                      <a:prstDash val="solid"/>
                      <a:round/>
                      <a:headEnd type="none" w="sm" len="sm"/>
                      <a:tailEnd type="none" w="sm" len="sm"/>
                    </a:lnR>
                    <a:lnT w="12700" cap="flat" cmpd="sng">
                      <a:solidFill>
                        <a:srgbClr val="2F2F2F"/>
                      </a:solidFill>
                      <a:prstDash val="solid"/>
                      <a:round/>
                      <a:headEnd type="none" w="sm" len="sm"/>
                      <a:tailEnd type="none" w="sm" len="sm"/>
                    </a:lnT>
                    <a:lnB w="12700" cap="flat" cmpd="sng">
                      <a:solidFill>
                        <a:srgbClr val="2F2F2F"/>
                      </a:solidFill>
                      <a:prstDash val="solid"/>
                      <a:round/>
                      <a:headEnd type="none" w="sm" len="sm"/>
                      <a:tailEnd type="none" w="sm" len="sm"/>
                    </a:lnB>
                  </a:tcPr>
                </a:tc>
                <a:extLst>
                  <a:ext uri="{0D108BD9-81ED-4DB2-BD59-A6C34878D82A}">
                    <a16:rowId xmlns:a16="http://schemas.microsoft.com/office/drawing/2014/main" val="10005"/>
                  </a:ext>
                </a:extLst>
              </a:tr>
              <a:tr h="490375">
                <a:tc>
                  <a:txBody>
                    <a:bodyPr/>
                    <a:lstStyle/>
                    <a:p>
                      <a:pPr marL="0" marR="0" lvl="0" indent="0" algn="ctr" rtl="0">
                        <a:spcBef>
                          <a:spcPts val="0"/>
                        </a:spcBef>
                        <a:spcAft>
                          <a:spcPts val="0"/>
                        </a:spcAft>
                        <a:buNone/>
                      </a:pPr>
                      <a:r>
                        <a:rPr lang="en-GB" sz="1600" b="1" i="0">
                          <a:solidFill>
                            <a:srgbClr val="002060"/>
                          </a:solidFill>
                          <a:latin typeface="Century Gothic"/>
                          <a:ea typeface="Century Gothic"/>
                          <a:cs typeface="Century Gothic"/>
                          <a:sym typeface="Century Gothic"/>
                        </a:rPr>
                        <a:t>6</a:t>
                      </a:r>
                      <a:endParaRPr/>
                    </a:p>
                  </a:txBody>
                  <a:tcPr marL="91450" marR="91450" marT="45725" marB="45725" anchor="ctr">
                    <a:lnL w="12700" cap="flat" cmpd="sng">
                      <a:solidFill>
                        <a:srgbClr val="2F2F2F"/>
                      </a:solidFill>
                      <a:prstDash val="solid"/>
                      <a:round/>
                      <a:headEnd type="none" w="sm" len="sm"/>
                      <a:tailEnd type="none" w="sm" len="sm"/>
                    </a:lnL>
                    <a:lnR w="12700" cap="flat" cmpd="sng">
                      <a:solidFill>
                        <a:srgbClr val="2F2F2F"/>
                      </a:solidFill>
                      <a:prstDash val="solid"/>
                      <a:round/>
                      <a:headEnd type="none" w="sm" len="sm"/>
                      <a:tailEnd type="none" w="sm" len="sm"/>
                    </a:lnR>
                    <a:lnT w="12700" cap="flat" cmpd="sng">
                      <a:solidFill>
                        <a:srgbClr val="2F2F2F"/>
                      </a:solidFill>
                      <a:prstDash val="solid"/>
                      <a:round/>
                      <a:headEnd type="none" w="sm" len="sm"/>
                      <a:tailEnd type="none" w="sm" len="sm"/>
                    </a:lnT>
                    <a:lnB w="12700" cap="flat" cmpd="sng">
                      <a:solidFill>
                        <a:srgbClr val="2F2F2F"/>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dirty="0">
                          <a:solidFill>
                            <a:srgbClr val="002060"/>
                          </a:solidFill>
                          <a:latin typeface="Century Gothic"/>
                          <a:ea typeface="Century Gothic"/>
                          <a:cs typeface="Century Gothic"/>
                          <a:sym typeface="Century Gothic"/>
                        </a:rPr>
                        <a:t>[e] [</a:t>
                      </a:r>
                      <a:r>
                        <a:rPr lang="en-GB" sz="1200" b="0" i="0" u="none" strike="noStrike" dirty="0" err="1">
                          <a:solidFill>
                            <a:srgbClr val="002060"/>
                          </a:solidFill>
                          <a:latin typeface="Century Gothic"/>
                          <a:ea typeface="Century Gothic"/>
                          <a:cs typeface="Century Gothic"/>
                          <a:sym typeface="Century Gothic"/>
                        </a:rPr>
                        <a:t>i</a:t>
                      </a:r>
                      <a:r>
                        <a:rPr lang="en-GB" sz="1200" b="0" i="0" u="none" strike="noStrike" dirty="0">
                          <a:solidFill>
                            <a:srgbClr val="002060"/>
                          </a:solidFill>
                          <a:latin typeface="Century Gothic"/>
                          <a:ea typeface="Century Gothic"/>
                          <a:cs typeface="Century Gothic"/>
                          <a:sym typeface="Century Gothic"/>
                        </a:rPr>
                        <a:t>]</a:t>
                      </a:r>
                      <a:br>
                        <a:rPr lang="en-GB" sz="1200" b="0" i="0" u="none" strike="noStrike" dirty="0">
                          <a:solidFill>
                            <a:srgbClr val="002060"/>
                          </a:solidFill>
                          <a:latin typeface="Century Gothic"/>
                          <a:ea typeface="Century Gothic"/>
                          <a:cs typeface="Century Gothic"/>
                          <a:sym typeface="Century Gothic"/>
                        </a:rPr>
                      </a:br>
                      <a:r>
                        <a:rPr lang="en-GB" sz="1200" b="0" i="0" u="none" strike="noStrike" dirty="0">
                          <a:solidFill>
                            <a:srgbClr val="002060"/>
                          </a:solidFill>
                          <a:latin typeface="Century Gothic"/>
                          <a:ea typeface="Century Gothic"/>
                          <a:cs typeface="Century Gothic"/>
                          <a:sym typeface="Century Gothic"/>
                        </a:rPr>
                        <a:t>cluster: </a:t>
                      </a:r>
                      <a:r>
                        <a:rPr lang="en-GB" sz="1200" b="1" i="0" u="none" strike="noStrike" dirty="0" err="1">
                          <a:solidFill>
                            <a:srgbClr val="002060"/>
                          </a:solidFill>
                          <a:latin typeface="Century Gothic"/>
                          <a:ea typeface="Century Gothic"/>
                          <a:cs typeface="Century Gothic"/>
                          <a:sym typeface="Century Gothic"/>
                        </a:rPr>
                        <a:t>tres</a:t>
                      </a:r>
                      <a:r>
                        <a:rPr lang="en-GB" sz="1200" b="1" i="0" u="none" strike="noStrike" dirty="0">
                          <a:solidFill>
                            <a:srgbClr val="002060"/>
                          </a:solidFill>
                          <a:latin typeface="Century Gothic"/>
                          <a:ea typeface="Century Gothic"/>
                          <a:cs typeface="Century Gothic"/>
                          <a:sym typeface="Century Gothic"/>
                        </a:rPr>
                        <a:t>, </a:t>
                      </a:r>
                      <a:r>
                        <a:rPr lang="en-GB" sz="1200" b="1" i="0" u="none" strike="noStrike" dirty="0" err="1">
                          <a:solidFill>
                            <a:srgbClr val="002060"/>
                          </a:solidFill>
                          <a:latin typeface="Century Gothic"/>
                          <a:ea typeface="Century Gothic"/>
                          <a:cs typeface="Century Gothic"/>
                          <a:sym typeface="Century Gothic"/>
                        </a:rPr>
                        <a:t>interesante</a:t>
                      </a:r>
                      <a:r>
                        <a:rPr lang="en-GB" sz="1200" b="1" i="0" u="none" strike="noStrike" dirty="0">
                          <a:solidFill>
                            <a:srgbClr val="002060"/>
                          </a:solidFill>
                          <a:latin typeface="Century Gothic"/>
                          <a:ea typeface="Century Gothic"/>
                          <a:cs typeface="Century Gothic"/>
                          <a:sym typeface="Century Gothic"/>
                        </a:rPr>
                        <a:t>, </a:t>
                      </a:r>
                      <a:r>
                        <a:rPr lang="en-GB" sz="1200" b="0" i="0" u="none" strike="noStrike" cap="none" dirty="0">
                          <a:solidFill>
                            <a:srgbClr val="002060"/>
                          </a:solidFill>
                          <a:latin typeface="Century Gothic"/>
                          <a:ea typeface="Century Gothic"/>
                          <a:cs typeface="Century Gothic"/>
                          <a:sym typeface="Century Gothic"/>
                        </a:rPr>
                        <a:t>[TBC]</a:t>
                      </a:r>
                      <a:endParaRPr sz="1200" b="1" dirty="0">
                        <a:solidFill>
                          <a:srgbClr val="002060"/>
                        </a:solidFill>
                      </a:endParaRPr>
                    </a:p>
                  </a:txBody>
                  <a:tcPr marL="95250" marR="95250" marT="47625" marB="47625" anchor="ctr">
                    <a:lnL w="12700" cap="flat" cmpd="sng">
                      <a:solidFill>
                        <a:srgbClr val="2F2F2F"/>
                      </a:solidFill>
                      <a:prstDash val="solid"/>
                      <a:round/>
                      <a:headEnd type="none" w="sm" len="sm"/>
                      <a:tailEnd type="none" w="sm" len="sm"/>
                    </a:lnL>
                    <a:lnR w="12700" cap="flat" cmpd="sng">
                      <a:solidFill>
                        <a:srgbClr val="2F2F2F"/>
                      </a:solidFill>
                      <a:prstDash val="solid"/>
                      <a:round/>
                      <a:headEnd type="none" w="sm" len="sm"/>
                      <a:tailEnd type="none" w="sm" len="sm"/>
                    </a:lnR>
                    <a:lnT w="12700" cap="flat" cmpd="sng">
                      <a:solidFill>
                        <a:srgbClr val="2F2F2F"/>
                      </a:solidFill>
                      <a:prstDash val="solid"/>
                      <a:round/>
                      <a:headEnd type="none" w="sm" len="sm"/>
                      <a:tailEnd type="none" w="sm" len="sm"/>
                    </a:lnT>
                    <a:lnB w="12700" cap="flat" cmpd="sng">
                      <a:solidFill>
                        <a:srgbClr val="2F2F2F"/>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002060"/>
                        </a:buClr>
                        <a:buSzPts val="1200"/>
                        <a:buFont typeface="Century Gothic"/>
                        <a:buNone/>
                      </a:pPr>
                      <a:r>
                        <a:rPr lang="en-GB" sz="1200" b="1">
                          <a:solidFill>
                            <a:srgbClr val="002060"/>
                          </a:solidFill>
                          <a:latin typeface="Century Gothic"/>
                          <a:ea typeface="Century Gothic"/>
                          <a:cs typeface="Century Gothic"/>
                          <a:sym typeface="Century Gothic"/>
                        </a:rPr>
                        <a:t>eres</a:t>
                      </a:r>
                      <a:r>
                        <a:rPr lang="en-GB" sz="1200" b="0">
                          <a:solidFill>
                            <a:srgbClr val="002060"/>
                          </a:solidFill>
                          <a:latin typeface="Century Gothic"/>
                          <a:ea typeface="Century Gothic"/>
                          <a:cs typeface="Century Gothic"/>
                          <a:sym typeface="Century Gothic"/>
                        </a:rPr>
                        <a:t> [7] (recycle adjectives) </a:t>
                      </a:r>
                      <a:r>
                        <a:rPr lang="en-GB" sz="1200">
                          <a:solidFill>
                            <a:srgbClr val="002060"/>
                          </a:solidFill>
                          <a:latin typeface="Century Gothic"/>
                          <a:ea typeface="Century Gothic"/>
                          <a:cs typeface="Century Gothic"/>
                          <a:sym typeface="Century Gothic"/>
                        </a:rPr>
                        <a:t>de</a:t>
                      </a:r>
                      <a:r>
                        <a:rPr lang="en-GB" sz="1200" baseline="30000">
                          <a:solidFill>
                            <a:srgbClr val="002060"/>
                          </a:solidFill>
                          <a:latin typeface="Century Gothic"/>
                          <a:ea typeface="Century Gothic"/>
                          <a:cs typeface="Century Gothic"/>
                          <a:sym typeface="Century Gothic"/>
                        </a:rPr>
                        <a:t>1</a:t>
                      </a:r>
                      <a:r>
                        <a:rPr lang="en-GB" sz="1200">
                          <a:solidFill>
                            <a:srgbClr val="FF00FF"/>
                          </a:solidFill>
                          <a:latin typeface="Century Gothic"/>
                          <a:ea typeface="Century Gothic"/>
                          <a:cs typeface="Century Gothic"/>
                          <a:sym typeface="Century Gothic"/>
                        </a:rPr>
                        <a:t> </a:t>
                      </a:r>
                      <a:r>
                        <a:rPr lang="en-GB" sz="1200">
                          <a:solidFill>
                            <a:srgbClr val="002060"/>
                          </a:solidFill>
                          <a:latin typeface="Century Gothic"/>
                          <a:ea typeface="Century Gothic"/>
                          <a:cs typeface="Century Gothic"/>
                          <a:sym typeface="Century Gothic"/>
                        </a:rPr>
                        <a:t>[2] Inglaterra [n/a] España [n/a] Perú [n/a]</a:t>
                      </a:r>
                      <a:endParaRPr>
                        <a:solidFill>
                          <a:srgbClr val="002060"/>
                        </a:solidFill>
                      </a:endParaRPr>
                    </a:p>
                  </a:txBody>
                  <a:tcPr marL="91450" marR="91450" marT="45725" marB="45725" anchor="ctr">
                    <a:lnL w="12700" cap="flat" cmpd="sng">
                      <a:solidFill>
                        <a:srgbClr val="2F2F2F"/>
                      </a:solidFill>
                      <a:prstDash val="solid"/>
                      <a:round/>
                      <a:headEnd type="none" w="sm" len="sm"/>
                      <a:tailEnd type="none" w="sm" len="sm"/>
                    </a:lnL>
                    <a:lnR w="12700" cap="flat" cmpd="sng">
                      <a:solidFill>
                        <a:srgbClr val="2F2F2F"/>
                      </a:solidFill>
                      <a:prstDash val="solid"/>
                      <a:round/>
                      <a:headEnd type="none" w="sm" len="sm"/>
                      <a:tailEnd type="none" w="sm" len="sm"/>
                    </a:lnR>
                    <a:lnT w="12700" cap="flat" cmpd="sng">
                      <a:solidFill>
                        <a:srgbClr val="2F2F2F"/>
                      </a:solidFill>
                      <a:prstDash val="solid"/>
                      <a:round/>
                      <a:headEnd type="none" w="sm" len="sm"/>
                      <a:tailEnd type="none" w="sm" len="sm"/>
                    </a:lnT>
                    <a:lnB w="12700" cap="flat" cmpd="sng">
                      <a:solidFill>
                        <a:srgbClr val="2F2F2F"/>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r>
                        <a:rPr lang="en-GB" sz="1200" b="0" i="0" u="none" strike="noStrike">
                          <a:solidFill>
                            <a:srgbClr val="002060"/>
                          </a:solidFill>
                          <a:latin typeface="Century Gothic"/>
                          <a:ea typeface="Century Gothic"/>
                          <a:cs typeface="Century Gothic"/>
                          <a:sym typeface="Century Gothic"/>
                        </a:rPr>
                        <a:t>to be - I am, </a:t>
                      </a:r>
                      <a:r>
                        <a:rPr lang="en-GB" sz="1200" b="1" i="0" u="none" strike="noStrike">
                          <a:solidFill>
                            <a:srgbClr val="002060"/>
                          </a:solidFill>
                          <a:latin typeface="Century Gothic"/>
                          <a:ea typeface="Century Gothic"/>
                          <a:cs typeface="Century Gothic"/>
                          <a:sym typeface="Century Gothic"/>
                        </a:rPr>
                        <a:t>you are, </a:t>
                      </a:r>
                      <a:r>
                        <a:rPr lang="en-GB" sz="1200" b="0" i="0" u="none" strike="noStrike">
                          <a:solidFill>
                            <a:srgbClr val="002060"/>
                          </a:solidFill>
                          <a:latin typeface="Century Gothic"/>
                          <a:ea typeface="Century Gothic"/>
                          <a:cs typeface="Century Gothic"/>
                          <a:sym typeface="Century Gothic"/>
                        </a:rPr>
                        <a:t>s/he is (</a:t>
                      </a:r>
                      <a:r>
                        <a:rPr lang="en-GB" sz="1200" b="1" i="0" u="none" strike="noStrike">
                          <a:solidFill>
                            <a:srgbClr val="002060"/>
                          </a:solidFill>
                          <a:latin typeface="Century Gothic"/>
                          <a:ea typeface="Century Gothic"/>
                          <a:cs typeface="Century Gothic"/>
                          <a:sym typeface="Century Gothic"/>
                        </a:rPr>
                        <a:t>ser</a:t>
                      </a:r>
                      <a:r>
                        <a:rPr lang="en-GB" sz="1200" b="0" i="0" u="none" strike="noStrike">
                          <a:solidFill>
                            <a:srgbClr val="002060"/>
                          </a:solidFill>
                          <a:latin typeface="Century Gothic"/>
                          <a:ea typeface="Century Gothic"/>
                          <a:cs typeface="Century Gothic"/>
                          <a:sym typeface="Century Gothic"/>
                        </a:rPr>
                        <a:t>)</a:t>
                      </a:r>
                      <a:br>
                        <a:rPr lang="en-GB" sz="1200" b="0" i="0" u="none" strike="noStrike">
                          <a:solidFill>
                            <a:srgbClr val="002060"/>
                          </a:solidFill>
                          <a:latin typeface="Century Gothic"/>
                          <a:ea typeface="Century Gothic"/>
                          <a:cs typeface="Century Gothic"/>
                          <a:sym typeface="Century Gothic"/>
                        </a:rPr>
                      </a:br>
                      <a:r>
                        <a:rPr lang="en-GB" sz="1200" b="0">
                          <a:solidFill>
                            <a:srgbClr val="002060"/>
                          </a:solidFill>
                          <a:latin typeface="Century Gothic"/>
                          <a:ea typeface="Century Gothic"/>
                          <a:cs typeface="Century Gothic"/>
                          <a:sym typeface="Century Gothic"/>
                        </a:rPr>
                        <a:t>raised intonation questions: </a:t>
                      </a:r>
                      <a:r>
                        <a:rPr lang="en-GB" sz="1200" b="1" i="0" u="none" strike="noStrike">
                          <a:solidFill>
                            <a:srgbClr val="002060"/>
                          </a:solidFill>
                          <a:latin typeface="Century Gothic"/>
                          <a:ea typeface="Century Gothic"/>
                          <a:cs typeface="Century Gothic"/>
                          <a:sym typeface="Century Gothic"/>
                        </a:rPr>
                        <a:t>Eres/Es… siempre/normalmente? </a:t>
                      </a:r>
                      <a:endParaRPr sz="1200" b="0" i="1">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2F2F2F"/>
                      </a:solidFill>
                      <a:prstDash val="solid"/>
                      <a:round/>
                      <a:headEnd type="none" w="sm" len="sm"/>
                      <a:tailEnd type="none" w="sm" len="sm"/>
                    </a:lnL>
                    <a:lnR w="12700" cap="flat" cmpd="sng">
                      <a:solidFill>
                        <a:srgbClr val="2F2F2F"/>
                      </a:solidFill>
                      <a:prstDash val="solid"/>
                      <a:round/>
                      <a:headEnd type="none" w="sm" len="sm"/>
                      <a:tailEnd type="none" w="sm" len="sm"/>
                    </a:lnR>
                    <a:lnT w="12700" cap="flat" cmpd="sng">
                      <a:solidFill>
                        <a:srgbClr val="2F2F2F"/>
                      </a:solidFill>
                      <a:prstDash val="solid"/>
                      <a:round/>
                      <a:headEnd type="none" w="sm" len="sm"/>
                      <a:tailEnd type="none" w="sm" len="sm"/>
                    </a:lnT>
                    <a:lnB w="12700" cap="flat" cmpd="sng">
                      <a:solidFill>
                        <a:srgbClr val="2F2F2F"/>
                      </a:solidFill>
                      <a:prstDash val="solid"/>
                      <a:round/>
                      <a:headEnd type="none" w="sm" len="sm"/>
                      <a:tailEnd type="none" w="sm" len="sm"/>
                    </a:lnB>
                  </a:tcPr>
                </a:tc>
                <a:extLst>
                  <a:ext uri="{0D108BD9-81ED-4DB2-BD59-A6C34878D82A}">
                    <a16:rowId xmlns:a16="http://schemas.microsoft.com/office/drawing/2014/main" val="10006"/>
                  </a:ext>
                </a:extLst>
              </a:tr>
              <a:tr h="731000">
                <a:tc>
                  <a:txBody>
                    <a:bodyPr/>
                    <a:lstStyle/>
                    <a:p>
                      <a:pPr marL="0" marR="0" lvl="0" indent="0" algn="ctr" rtl="0">
                        <a:spcBef>
                          <a:spcPts val="0"/>
                        </a:spcBef>
                        <a:spcAft>
                          <a:spcPts val="0"/>
                        </a:spcAft>
                        <a:buNone/>
                      </a:pPr>
                      <a:r>
                        <a:rPr lang="en-GB" sz="1600" b="1" i="0">
                          <a:solidFill>
                            <a:srgbClr val="002060"/>
                          </a:solidFill>
                          <a:latin typeface="Century Gothic"/>
                          <a:ea typeface="Century Gothic"/>
                          <a:cs typeface="Century Gothic"/>
                          <a:sym typeface="Century Gothic"/>
                        </a:rPr>
                        <a:t>7</a:t>
                      </a:r>
                      <a:endParaRPr/>
                    </a:p>
                  </a:txBody>
                  <a:tcPr marL="91450" marR="91450" marT="45725" marB="45725" anchor="ctr">
                    <a:lnL w="12700" cap="flat" cmpd="sng">
                      <a:solidFill>
                        <a:srgbClr val="2F2F2F"/>
                      </a:solidFill>
                      <a:prstDash val="solid"/>
                      <a:round/>
                      <a:headEnd type="none" w="sm" len="sm"/>
                      <a:tailEnd type="none" w="sm" len="sm"/>
                    </a:lnL>
                    <a:lnR w="12700" cap="flat" cmpd="sng">
                      <a:solidFill>
                        <a:srgbClr val="2F2F2F"/>
                      </a:solidFill>
                      <a:prstDash val="solid"/>
                      <a:round/>
                      <a:headEnd type="none" w="sm" len="sm"/>
                      <a:tailEnd type="none" w="sm" len="sm"/>
                    </a:lnR>
                    <a:lnT w="12700" cap="flat" cmpd="sng">
                      <a:solidFill>
                        <a:srgbClr val="2F2F2F"/>
                      </a:solidFill>
                      <a:prstDash val="solid"/>
                      <a:round/>
                      <a:headEnd type="none" w="sm" len="sm"/>
                      <a:tailEnd type="none" w="sm" len="sm"/>
                    </a:lnT>
                    <a:lnB w="12700" cap="flat" cmpd="sng">
                      <a:solidFill>
                        <a:srgbClr val="2F2F2F"/>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dirty="0">
                          <a:solidFill>
                            <a:srgbClr val="002060"/>
                          </a:solidFill>
                          <a:latin typeface="Century Gothic"/>
                          <a:ea typeface="Century Gothic"/>
                          <a:cs typeface="Century Gothic"/>
                          <a:sym typeface="Century Gothic"/>
                        </a:rPr>
                        <a:t>[a] [o]</a:t>
                      </a:r>
                      <a:br>
                        <a:rPr lang="en-GB" sz="1200" b="0" i="0" u="none" strike="noStrike" dirty="0">
                          <a:solidFill>
                            <a:srgbClr val="002060"/>
                          </a:solidFill>
                          <a:latin typeface="Century Gothic"/>
                          <a:ea typeface="Century Gothic"/>
                          <a:cs typeface="Century Gothic"/>
                          <a:sym typeface="Century Gothic"/>
                        </a:rPr>
                      </a:br>
                      <a:r>
                        <a:rPr lang="en-GB" sz="1200" b="0" i="0" u="none" strike="noStrike" dirty="0">
                          <a:solidFill>
                            <a:srgbClr val="002060"/>
                          </a:solidFill>
                          <a:latin typeface="Century Gothic"/>
                          <a:ea typeface="Century Gothic"/>
                          <a:cs typeface="Century Gothic"/>
                          <a:sym typeface="Century Gothic"/>
                        </a:rPr>
                        <a:t>cluster: </a:t>
                      </a:r>
                      <a:r>
                        <a:rPr lang="en-GB" sz="1200" b="0" i="0" u="none" strike="noStrike" cap="none" dirty="0">
                          <a:solidFill>
                            <a:srgbClr val="002060"/>
                          </a:solidFill>
                          <a:latin typeface="Century Gothic"/>
                          <a:ea typeface="Century Gothic"/>
                          <a:cs typeface="Century Gothic"/>
                          <a:sym typeface="Century Gothic"/>
                        </a:rPr>
                        <a:t>[TBC]</a:t>
                      </a:r>
                      <a:endParaRPr sz="1200" dirty="0">
                        <a:solidFill>
                          <a:srgbClr val="002060"/>
                        </a:solidFill>
                      </a:endParaRPr>
                    </a:p>
                  </a:txBody>
                  <a:tcPr marL="95250" marR="95250" marT="47625" marB="47625" anchor="ctr">
                    <a:lnL w="12700" cap="flat" cmpd="sng">
                      <a:solidFill>
                        <a:srgbClr val="2F2F2F"/>
                      </a:solidFill>
                      <a:prstDash val="solid"/>
                      <a:round/>
                      <a:headEnd type="none" w="sm" len="sm"/>
                      <a:tailEnd type="none" w="sm" len="sm"/>
                    </a:lnL>
                    <a:lnR w="12700" cap="flat" cmpd="sng">
                      <a:solidFill>
                        <a:srgbClr val="2F2F2F"/>
                      </a:solidFill>
                      <a:prstDash val="solid"/>
                      <a:round/>
                      <a:headEnd type="none" w="sm" len="sm"/>
                      <a:tailEnd type="none" w="sm" len="sm"/>
                    </a:lnR>
                    <a:lnT w="12700" cap="flat" cmpd="sng">
                      <a:solidFill>
                        <a:srgbClr val="2F2F2F"/>
                      </a:solidFill>
                      <a:prstDash val="solid"/>
                      <a:round/>
                      <a:headEnd type="none" w="sm" len="sm"/>
                      <a:tailEnd type="none" w="sm" len="sm"/>
                    </a:lnT>
                    <a:lnB w="12700" cap="flat" cmpd="sng">
                      <a:solidFill>
                        <a:srgbClr val="2F2F2F"/>
                      </a:solidFill>
                      <a:prstDash val="solid"/>
                      <a:round/>
                      <a:headEnd type="none" w="sm" len="sm"/>
                      <a:tailEnd type="none" w="sm" len="sm"/>
                    </a:lnB>
                  </a:tcPr>
                </a:tc>
                <a:tc gridSpan="2">
                  <a:txBody>
                    <a:bodyPr/>
                    <a:lstStyle/>
                    <a:p>
                      <a:pPr marL="0" marR="0" lvl="0" indent="0" algn="l" rtl="0">
                        <a:spcBef>
                          <a:spcPts val="0"/>
                        </a:spcBef>
                        <a:spcAft>
                          <a:spcPts val="0"/>
                        </a:spcAft>
                        <a:buNone/>
                      </a:pPr>
                      <a:r>
                        <a:rPr lang="en-GB" sz="1200" b="1" i="0" u="none" strike="noStrike">
                          <a:solidFill>
                            <a:srgbClr val="002060"/>
                          </a:solidFill>
                          <a:latin typeface="Century Gothic"/>
                          <a:ea typeface="Century Gothic"/>
                          <a:cs typeface="Century Gothic"/>
                          <a:sym typeface="Century Gothic"/>
                        </a:rPr>
                        <a:t>lunes</a:t>
                      </a:r>
                      <a:r>
                        <a:rPr lang="en-GB" sz="1200" b="0" i="0" u="none" strike="noStrike">
                          <a:solidFill>
                            <a:srgbClr val="002060"/>
                          </a:solidFill>
                          <a:latin typeface="Century Gothic"/>
                          <a:ea typeface="Century Gothic"/>
                          <a:cs typeface="Century Gothic"/>
                          <a:sym typeface="Century Gothic"/>
                        </a:rPr>
                        <a:t> [1370] </a:t>
                      </a:r>
                      <a:r>
                        <a:rPr lang="en-GB" sz="1200" b="1" i="0" u="none" strike="noStrike">
                          <a:solidFill>
                            <a:srgbClr val="002060"/>
                          </a:solidFill>
                          <a:latin typeface="Century Gothic"/>
                          <a:ea typeface="Century Gothic"/>
                          <a:cs typeface="Century Gothic"/>
                          <a:sym typeface="Century Gothic"/>
                        </a:rPr>
                        <a:t>martes</a:t>
                      </a:r>
                      <a:r>
                        <a:rPr lang="en-GB" sz="1200" b="0" i="0" u="none" strike="noStrike">
                          <a:solidFill>
                            <a:srgbClr val="002060"/>
                          </a:solidFill>
                          <a:latin typeface="Century Gothic"/>
                          <a:ea typeface="Century Gothic"/>
                          <a:cs typeface="Century Gothic"/>
                          <a:sym typeface="Century Gothic"/>
                        </a:rPr>
                        <a:t> [3101] </a:t>
                      </a:r>
                      <a:r>
                        <a:rPr lang="en-GB" sz="1200" b="1" i="0" u="none" strike="noStrike">
                          <a:solidFill>
                            <a:srgbClr val="002060"/>
                          </a:solidFill>
                          <a:latin typeface="Century Gothic"/>
                          <a:ea typeface="Century Gothic"/>
                          <a:cs typeface="Century Gothic"/>
                          <a:sym typeface="Century Gothic"/>
                        </a:rPr>
                        <a:t>miércoles </a:t>
                      </a:r>
                      <a:r>
                        <a:rPr lang="en-GB" sz="1200" b="0" i="0" u="none" strike="noStrike">
                          <a:solidFill>
                            <a:srgbClr val="002060"/>
                          </a:solidFill>
                          <a:latin typeface="Century Gothic"/>
                          <a:ea typeface="Century Gothic"/>
                          <a:cs typeface="Century Gothic"/>
                          <a:sym typeface="Century Gothic"/>
                        </a:rPr>
                        <a:t>[1816] </a:t>
                      </a:r>
                      <a:r>
                        <a:rPr lang="en-GB" sz="1200" b="1" i="0" u="none" strike="noStrike">
                          <a:solidFill>
                            <a:srgbClr val="002060"/>
                          </a:solidFill>
                          <a:latin typeface="Century Gothic"/>
                          <a:ea typeface="Century Gothic"/>
                          <a:cs typeface="Century Gothic"/>
                          <a:sym typeface="Century Gothic"/>
                        </a:rPr>
                        <a:t>jueves</a:t>
                      </a:r>
                      <a:r>
                        <a:rPr lang="en-GB" sz="1200" b="0" i="0" u="none" strike="noStrike">
                          <a:solidFill>
                            <a:srgbClr val="002060"/>
                          </a:solidFill>
                          <a:latin typeface="Century Gothic"/>
                          <a:ea typeface="Century Gothic"/>
                          <a:cs typeface="Century Gothic"/>
                          <a:sym typeface="Century Gothic"/>
                        </a:rPr>
                        <a:t> [1650] </a:t>
                      </a:r>
                      <a:r>
                        <a:rPr lang="en-GB" sz="1200" b="1" i="0" u="none" strike="noStrike">
                          <a:solidFill>
                            <a:srgbClr val="002060"/>
                          </a:solidFill>
                          <a:latin typeface="Century Gothic"/>
                          <a:ea typeface="Century Gothic"/>
                          <a:cs typeface="Century Gothic"/>
                          <a:sym typeface="Century Gothic"/>
                        </a:rPr>
                        <a:t>viernes</a:t>
                      </a:r>
                      <a:r>
                        <a:rPr lang="en-GB" sz="1200" b="0" i="0" u="none" strike="noStrike">
                          <a:solidFill>
                            <a:srgbClr val="002060"/>
                          </a:solidFill>
                          <a:latin typeface="Century Gothic"/>
                          <a:ea typeface="Century Gothic"/>
                          <a:cs typeface="Century Gothic"/>
                          <a:sym typeface="Century Gothic"/>
                        </a:rPr>
                        <a:t> [1259] </a:t>
                      </a:r>
                      <a:r>
                        <a:rPr lang="en-GB" sz="1200" b="1" i="0" u="none" strike="noStrike">
                          <a:solidFill>
                            <a:srgbClr val="002060"/>
                          </a:solidFill>
                          <a:latin typeface="Century Gothic"/>
                          <a:ea typeface="Century Gothic"/>
                          <a:cs typeface="Century Gothic"/>
                          <a:sym typeface="Century Gothic"/>
                        </a:rPr>
                        <a:t>sábado</a:t>
                      </a:r>
                      <a:r>
                        <a:rPr lang="en-GB" sz="1200" b="0" i="0" u="none" strike="noStrike">
                          <a:solidFill>
                            <a:srgbClr val="002060"/>
                          </a:solidFill>
                          <a:latin typeface="Century Gothic"/>
                          <a:ea typeface="Century Gothic"/>
                          <a:cs typeface="Century Gothic"/>
                          <a:sym typeface="Century Gothic"/>
                        </a:rPr>
                        <a:t> [1179] </a:t>
                      </a:r>
                      <a:r>
                        <a:rPr lang="en-GB" sz="1200" b="1" i="0" u="none" strike="noStrike">
                          <a:solidFill>
                            <a:srgbClr val="002060"/>
                          </a:solidFill>
                          <a:latin typeface="Century Gothic"/>
                          <a:ea typeface="Century Gothic"/>
                          <a:cs typeface="Century Gothic"/>
                          <a:sym typeface="Century Gothic"/>
                        </a:rPr>
                        <a:t>domingo </a:t>
                      </a:r>
                      <a:r>
                        <a:rPr lang="en-GB" sz="1200" b="0" i="0" u="none" strike="noStrike">
                          <a:solidFill>
                            <a:srgbClr val="002060"/>
                          </a:solidFill>
                          <a:latin typeface="Century Gothic"/>
                          <a:ea typeface="Century Gothic"/>
                          <a:cs typeface="Century Gothic"/>
                          <a:sym typeface="Century Gothic"/>
                        </a:rPr>
                        <a:t>[693]</a:t>
                      </a:r>
                      <a:endParaRPr sz="1200">
                        <a:solidFill>
                          <a:srgbClr val="002060"/>
                        </a:solidFill>
                      </a:endParaRPr>
                    </a:p>
                  </a:txBody>
                  <a:tcPr marL="95250" marR="95250" marT="47625" marB="47625" anchor="ctr">
                    <a:lnL w="12700" cap="flat" cmpd="sng">
                      <a:solidFill>
                        <a:srgbClr val="2F2F2F"/>
                      </a:solidFill>
                      <a:prstDash val="solid"/>
                      <a:round/>
                      <a:headEnd type="none" w="sm" len="sm"/>
                      <a:tailEnd type="none" w="sm" len="sm"/>
                    </a:lnL>
                    <a:lnR w="12700" cap="flat" cmpd="sng">
                      <a:solidFill>
                        <a:srgbClr val="2F2F2F"/>
                      </a:solidFill>
                      <a:prstDash val="solid"/>
                      <a:round/>
                      <a:headEnd type="none" w="sm" len="sm"/>
                      <a:tailEnd type="none" w="sm" len="sm"/>
                    </a:lnR>
                    <a:lnT w="12700" cap="flat" cmpd="sng">
                      <a:solidFill>
                        <a:srgbClr val="2F2F2F"/>
                      </a:solidFill>
                      <a:prstDash val="solid"/>
                      <a:round/>
                      <a:headEnd type="none" w="sm" len="sm"/>
                      <a:tailEnd type="none" w="sm" len="sm"/>
                    </a:lnT>
                    <a:lnB w="12700" cap="flat" cmpd="sng">
                      <a:solidFill>
                        <a:srgbClr val="2F2F2F"/>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r>
                        <a:rPr lang="en-GB" sz="1200" b="0" dirty="0">
                          <a:solidFill>
                            <a:srgbClr val="002060"/>
                          </a:solidFill>
                          <a:latin typeface="Century Gothic"/>
                          <a:ea typeface="Century Gothic"/>
                          <a:cs typeface="Century Gothic"/>
                          <a:sym typeface="Century Gothic"/>
                        </a:rPr>
                        <a:t>Raised intonation questions</a:t>
                      </a:r>
                      <a:br>
                        <a:rPr lang="en-GB" sz="1200" b="0" dirty="0">
                          <a:solidFill>
                            <a:srgbClr val="002060"/>
                          </a:solidFill>
                          <a:latin typeface="Century Gothic"/>
                          <a:ea typeface="Century Gothic"/>
                          <a:cs typeface="Century Gothic"/>
                          <a:sym typeface="Century Gothic"/>
                        </a:rPr>
                      </a:br>
                      <a:r>
                        <a:rPr lang="en-GB" sz="1200" b="0" i="1" u="none" strike="noStrike" dirty="0">
                          <a:solidFill>
                            <a:srgbClr val="002060"/>
                          </a:solidFill>
                          <a:latin typeface="Century Gothic"/>
                          <a:ea typeface="Century Gothic"/>
                          <a:cs typeface="Century Gothic"/>
                          <a:sym typeface="Century Gothic"/>
                        </a:rPr>
                        <a:t>¿Es lunes…? </a:t>
                      </a:r>
                      <a:r>
                        <a:rPr lang="en-GB" sz="1200" b="0" i="1" u="none" strike="noStrike" dirty="0" err="1">
                          <a:solidFill>
                            <a:srgbClr val="002060"/>
                          </a:solidFill>
                          <a:latin typeface="Century Gothic"/>
                          <a:ea typeface="Century Gothic"/>
                          <a:cs typeface="Century Gothic"/>
                          <a:sym typeface="Century Gothic"/>
                        </a:rPr>
                        <a:t>Sí</a:t>
                      </a:r>
                      <a:r>
                        <a:rPr lang="en-GB" sz="1200" b="0" i="1" u="none" strike="noStrike" dirty="0">
                          <a:solidFill>
                            <a:srgbClr val="002060"/>
                          </a:solidFill>
                          <a:latin typeface="Century Gothic"/>
                          <a:ea typeface="Century Gothic"/>
                          <a:cs typeface="Century Gothic"/>
                          <a:sym typeface="Century Gothic"/>
                        </a:rPr>
                        <a:t>, No, es …</a:t>
                      </a:r>
                      <a:endParaRPr sz="1200" dirty="0">
                        <a:solidFill>
                          <a:srgbClr val="002060"/>
                        </a:solidFill>
                      </a:endParaRPr>
                    </a:p>
                  </a:txBody>
                  <a:tcPr marL="95250" marR="95250" marT="47625" marB="47625" anchor="ctr">
                    <a:lnL w="12700" cap="flat" cmpd="sng">
                      <a:solidFill>
                        <a:srgbClr val="2F2F2F"/>
                      </a:solidFill>
                      <a:prstDash val="solid"/>
                      <a:round/>
                      <a:headEnd type="none" w="sm" len="sm"/>
                      <a:tailEnd type="none" w="sm" len="sm"/>
                    </a:lnL>
                    <a:lnR w="12700" cap="flat" cmpd="sng">
                      <a:solidFill>
                        <a:srgbClr val="2F2F2F"/>
                      </a:solidFill>
                      <a:prstDash val="solid"/>
                      <a:round/>
                      <a:headEnd type="none" w="sm" len="sm"/>
                      <a:tailEnd type="none" w="sm" len="sm"/>
                    </a:lnR>
                    <a:lnT w="12700" cap="flat" cmpd="sng">
                      <a:solidFill>
                        <a:srgbClr val="2F2F2F"/>
                      </a:solidFill>
                      <a:prstDash val="solid"/>
                      <a:round/>
                      <a:headEnd type="none" w="sm" len="sm"/>
                      <a:tailEnd type="none" w="sm" len="sm"/>
                    </a:lnT>
                    <a:lnB w="12700" cap="flat" cmpd="sng">
                      <a:solidFill>
                        <a:srgbClr val="2F2F2F"/>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97" name="Google Shape;97;p2"/>
          <p:cNvSpPr txBox="1"/>
          <p:nvPr/>
        </p:nvSpPr>
        <p:spPr>
          <a:xfrm>
            <a:off x="0" y="4378"/>
            <a:ext cx="36237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Y3/4 Autumn Half-Term 1</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98;p2"/>
          <p:cNvSpPr/>
          <p:nvPr/>
        </p:nvSpPr>
        <p:spPr>
          <a:xfrm>
            <a:off x="0" y="6454831"/>
            <a:ext cx="12166500" cy="400200"/>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Word frequency rankings (1 is the most common word in Spanish): </a:t>
            </a:r>
            <a:br>
              <a:rPr kumimoji="0" lang="en-GB" sz="1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r>
              <a:rPr kumimoji="0" lang="en-GB" sz="1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Source: Davies, M., &amp; Davies, K. (2018). A frequency dictionary of Spanish: Core vocabulary for learners (2nd ed.). London: Routledge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9" name="Google Shape;99;p2"/>
          <p:cNvSpPr txBox="1"/>
          <p:nvPr/>
        </p:nvSpPr>
        <p:spPr>
          <a:xfrm>
            <a:off x="25500" y="6224074"/>
            <a:ext cx="10405500" cy="3385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6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Average rate of learning for Term 1.1:  </a:t>
            </a:r>
            <a:r>
              <a:rPr kumimoji="0" lang="en-GB" sz="1600" b="1" i="0" u="none" strike="noStrike" kern="0" cap="none" spc="0" normalizeH="0" baseline="0" noProof="0" dirty="0">
                <a:ln>
                  <a:noFill/>
                </a:ln>
                <a:solidFill>
                  <a:srgbClr val="002060"/>
                </a:solidFill>
                <a:effectLst/>
                <a:highlight>
                  <a:srgbClr val="FF0000"/>
                </a:highlight>
                <a:uLnTx/>
                <a:uFillTx/>
                <a:latin typeface="Century Gothic"/>
                <a:ea typeface="Century Gothic"/>
                <a:cs typeface="Century Gothic"/>
                <a:sym typeface="Century Gothic"/>
              </a:rPr>
              <a:t>r</a:t>
            </a:r>
            <a:r>
              <a:rPr kumimoji="0" lang="en-GB" sz="1600" b="1" i="0" u="none" strike="noStrike" kern="0" cap="none" spc="0" normalizeH="0" baseline="0" noProof="0" dirty="0" err="1">
                <a:ln>
                  <a:noFill/>
                </a:ln>
                <a:solidFill>
                  <a:srgbClr val="002060"/>
                </a:solidFill>
                <a:effectLst/>
                <a:highlight>
                  <a:srgbClr val="FF0000"/>
                </a:highlight>
                <a:uLnTx/>
                <a:uFillTx/>
                <a:latin typeface="Century Gothic"/>
                <a:ea typeface="Century Gothic"/>
                <a:cs typeface="Century Gothic"/>
                <a:sym typeface="Century Gothic"/>
              </a:rPr>
              <a:t>ojo</a:t>
            </a:r>
            <a:r>
              <a:rPr kumimoji="0" lang="en-GB" sz="16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&amp; </a:t>
            </a:r>
            <a:r>
              <a:rPr kumimoji="0" lang="en-GB" sz="1600" b="1" i="0" u="none" strike="noStrike" kern="0" cap="none" spc="0" normalizeH="0" baseline="0" noProof="0" dirty="0" err="1">
                <a:ln>
                  <a:noFill/>
                </a:ln>
                <a:solidFill>
                  <a:srgbClr val="002060"/>
                </a:solidFill>
                <a:effectLst/>
                <a:highlight>
                  <a:srgbClr val="FFFF00"/>
                </a:highlight>
                <a:uLnTx/>
                <a:uFillTx/>
                <a:latin typeface="Century Gothic"/>
                <a:ea typeface="Century Gothic"/>
                <a:cs typeface="Century Gothic"/>
                <a:sym typeface="Century Gothic"/>
              </a:rPr>
              <a:t>amarillo</a:t>
            </a:r>
            <a:r>
              <a:rPr kumimoji="0" lang="en-GB" sz="1600" b="1" i="0" u="none" strike="noStrike" kern="0" cap="none" spc="0" normalizeH="0" baseline="0" noProof="0" dirty="0">
                <a:ln>
                  <a:noFill/>
                </a:ln>
                <a:solidFill>
                  <a:srgbClr val="002060"/>
                </a:solidFill>
                <a:effectLst/>
                <a:highlight>
                  <a:srgbClr val="FFFF00"/>
                </a:highlight>
                <a:uLnTx/>
                <a:uFillTx/>
                <a:latin typeface="Century Gothic"/>
                <a:ea typeface="Century Gothic"/>
                <a:cs typeface="Century Gothic"/>
                <a:sym typeface="Century Gothic"/>
              </a:rPr>
              <a:t> </a:t>
            </a:r>
            <a:r>
              <a:rPr kumimoji="0" lang="en-GB" sz="16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- 42/7 = 6 words per week</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0" name="Google Shape;100;p2"/>
          <p:cNvSpPr txBox="1"/>
          <p:nvPr/>
        </p:nvSpPr>
        <p:spPr>
          <a:xfrm>
            <a:off x="6096000" y="4378"/>
            <a:ext cx="5757300" cy="369300"/>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Describing me and others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Rectangle: Rounded Corners 9">
            <a:extLst>
              <a:ext uri="{FF2B5EF4-FFF2-40B4-BE49-F238E27FC236}">
                <a16:creationId xmlns:a16="http://schemas.microsoft.com/office/drawing/2014/main" id="{8C110C21-4968-42EF-B1E7-E0CE8D4EE6BE}"/>
              </a:ext>
            </a:extLst>
          </p:cNvPr>
          <p:cNvSpPr/>
          <p:nvPr/>
        </p:nvSpPr>
        <p:spPr>
          <a:xfrm>
            <a:off x="536652" y="914399"/>
            <a:ext cx="11316647" cy="457201"/>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2"/>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a:ln>
                  <a:noFill/>
                </a:ln>
                <a:solidFill>
                  <a:srgbClr val="FF3333"/>
                </a:solidFill>
                <a:effectLst/>
                <a:uLnTx/>
                <a:uFillTx/>
                <a:latin typeface="Modern Love" panose="04090805081005020601" pitchFamily="82" charset="0"/>
                <a:cs typeface="Arial"/>
                <a:sym typeface="Arial"/>
              </a:rPr>
              <a:t>rojo</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4247588"/>
            <a:ext cx="4572000" cy="1384995"/>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0"/>
              </a:spcBef>
              <a:spcAft>
                <a:spcPts val="0"/>
              </a:spcAft>
              <a:buClr>
                <a:srgbClr val="FFFFFF"/>
              </a:buClr>
              <a:buSzPts val="2800"/>
              <a:buFont typeface="Century Gothic"/>
              <a:buChar char="-"/>
              <a:tabLst/>
              <a:defRPr/>
            </a:pPr>
            <a:r>
              <a:rPr kumimoji="0" lang="en-GB" sz="28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Estar: estoy + está for location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FFFFFF"/>
              </a:buClr>
              <a:buSzPts val="2800"/>
              <a:buFont typeface="Century Gothic"/>
              <a:buChar char="-"/>
              <a:tabLst/>
              <a:defRPr/>
            </a:pPr>
            <a:r>
              <a:rPr kumimoji="0" lang="en-GB" sz="28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SSC [a] [o] </a:t>
            </a:r>
            <a:endParaRPr kumimoji="0" sz="2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2" name="Google Shape;102;p2"/>
          <p:cNvSpPr txBox="1"/>
          <p:nvPr/>
        </p:nvSpPr>
        <p:spPr>
          <a:xfrm>
            <a:off x="56445" y="171394"/>
            <a:ext cx="4114800" cy="120032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600"/>
              <a:buFont typeface="Century Gothic"/>
              <a:buNone/>
              <a:tabLst/>
              <a:defRPr/>
            </a:pPr>
            <a:r>
              <a:rPr kumimoji="0" lang="en-GB" sz="36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Describing me and others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p:nvPr/>
        </p:nvSpPr>
        <p:spPr>
          <a:xfrm>
            <a:off x="146255" y="240202"/>
            <a:ext cx="4572000" cy="186204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Century Gothic"/>
              <a:buNone/>
              <a:tabLst/>
              <a:defRPr/>
            </a:pPr>
            <a:r>
              <a:rPr kumimoji="0" lang="en-GB" sz="115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[a]</a:t>
            </a:r>
            <a:endParaRPr kumimoji="0" sz="11500" b="1"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09" name="Google Shape;109;p3"/>
          <p:cNvPicPr preferRelativeResize="0"/>
          <p:nvPr/>
        </p:nvPicPr>
        <p:blipFill rotWithShape="1">
          <a:blip r:embed="rId3">
            <a:alphaModFix/>
          </a:blip>
          <a:srcRect t="6995" r="482" b="12550"/>
          <a:stretch/>
        </p:blipFill>
        <p:spPr>
          <a:xfrm>
            <a:off x="4283923" y="2429640"/>
            <a:ext cx="2763053" cy="3257134"/>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110" name="Google Shape;110;p3"/>
          <p:cNvSpPr txBox="1"/>
          <p:nvPr/>
        </p:nvSpPr>
        <p:spPr>
          <a:xfrm>
            <a:off x="3637747" y="757703"/>
            <a:ext cx="4572000" cy="186204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Century Gothic"/>
              <a:buNone/>
              <a:tabLst/>
              <a:defRPr/>
            </a:pPr>
            <a:r>
              <a:rPr kumimoji="0" lang="en-GB" sz="11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c</a:t>
            </a:r>
            <a:r>
              <a:rPr kumimoji="0" lang="en-GB" sz="11500" b="1"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a</a:t>
            </a:r>
            <a:r>
              <a:rPr kumimoji="0" lang="en-GB" sz="11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s</a:t>
            </a:r>
            <a:r>
              <a:rPr kumimoji="0" lang="en-GB" sz="11500" b="1"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a</a:t>
            </a:r>
            <a:endParaRPr kumimoji="0" sz="11500" b="1" i="0" u="none" strike="noStrike" kern="0" cap="none" spc="0" normalizeH="0" baseline="0" noProof="0" dirty="0">
              <a:ln>
                <a:noFill/>
              </a:ln>
              <a:solidFill>
                <a:srgbClr val="FF0066"/>
              </a:solidFill>
              <a:effectLst/>
              <a:uLnTx/>
              <a:uFillTx/>
              <a:latin typeface="Calibri"/>
              <a:ea typeface="Calibri"/>
              <a:cs typeface="Calibri"/>
              <a:sym typeface="Calibri"/>
            </a:endParaRPr>
          </a:p>
        </p:txBody>
      </p:sp>
      <p:pic>
        <p:nvPicPr>
          <p:cNvPr id="111" name="Google Shape;111;p3" descr="Speech Icon, Voice, Talking, Audio, Speech"/>
          <p:cNvPicPr preferRelativeResize="0"/>
          <p:nvPr/>
        </p:nvPicPr>
        <p:blipFill rotWithShape="1">
          <a:blip r:embed="rId4">
            <a:alphaModFix/>
          </a:blip>
          <a:srcRect/>
          <a:stretch/>
        </p:blipFill>
        <p:spPr>
          <a:xfrm>
            <a:off x="10763735" y="152022"/>
            <a:ext cx="776168" cy="776168"/>
          </a:xfrm>
          <a:prstGeom prst="rect">
            <a:avLst/>
          </a:prstGeom>
          <a:noFill/>
          <a:ln>
            <a:noFill/>
          </a:ln>
        </p:spPr>
      </p:pic>
      <p:sp>
        <p:nvSpPr>
          <p:cNvPr id="112" name="Google Shape;112;p3"/>
          <p:cNvSpPr txBox="1"/>
          <p:nvPr/>
        </p:nvSpPr>
        <p:spPr>
          <a:xfrm>
            <a:off x="10379813"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pronunciar</a:t>
            </a:r>
            <a:endParaRPr kumimoji="0" sz="2000" b="1"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2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4"/>
          <p:cNvPicPr preferRelativeResize="0"/>
          <p:nvPr/>
        </p:nvPicPr>
        <p:blipFill rotWithShape="1">
          <a:blip r:embed="rId3">
            <a:alphaModFix/>
          </a:blip>
          <a:srcRect/>
          <a:stretch/>
        </p:blipFill>
        <p:spPr>
          <a:xfrm>
            <a:off x="4302128" y="2432552"/>
            <a:ext cx="3071005" cy="2919488"/>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119" name="Google Shape;119;p4"/>
          <p:cNvSpPr txBox="1"/>
          <p:nvPr/>
        </p:nvSpPr>
        <p:spPr>
          <a:xfrm>
            <a:off x="126565" y="213183"/>
            <a:ext cx="4572000" cy="186204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Century Gothic"/>
              <a:buNone/>
              <a:tabLst/>
              <a:defRPr/>
            </a:pPr>
            <a:r>
              <a:rPr kumimoji="0" lang="en-GB" sz="115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[o]</a:t>
            </a:r>
            <a:endParaRPr kumimoji="0" sz="115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0" name="Google Shape;120;p4"/>
          <p:cNvSpPr txBox="1"/>
          <p:nvPr/>
        </p:nvSpPr>
        <p:spPr>
          <a:xfrm>
            <a:off x="4380585" y="601267"/>
            <a:ext cx="4572000" cy="186204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Century Gothic"/>
              <a:buNone/>
              <a:tabLst/>
              <a:defRPr/>
            </a:pPr>
            <a:r>
              <a:rPr kumimoji="0" lang="en-GB" sz="115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d</a:t>
            </a:r>
            <a:r>
              <a:rPr kumimoji="0" lang="en-GB" sz="11500" b="1" i="0" u="none" strike="noStrike" kern="0" cap="none" spc="0" normalizeH="0" baseline="0" noProof="0">
                <a:ln>
                  <a:noFill/>
                </a:ln>
                <a:solidFill>
                  <a:srgbClr val="FF0066"/>
                </a:solidFill>
                <a:effectLst/>
                <a:uLnTx/>
                <a:uFillTx/>
                <a:latin typeface="Century Gothic"/>
                <a:ea typeface="Century Gothic"/>
                <a:cs typeface="Century Gothic"/>
                <a:sym typeface="Century Gothic"/>
              </a:rPr>
              <a:t>o</a:t>
            </a:r>
            <a:r>
              <a:rPr kumimoji="0" lang="en-GB" sz="115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s</a:t>
            </a:r>
            <a:endParaRPr kumimoji="0" sz="11500" b="1" i="0" u="none" strike="noStrike" kern="0" cap="none" spc="0" normalizeH="0" baseline="0" noProof="0">
              <a:ln>
                <a:noFill/>
              </a:ln>
              <a:solidFill>
                <a:srgbClr val="FF0066"/>
              </a:solidFill>
              <a:effectLst/>
              <a:uLnTx/>
              <a:uFillTx/>
              <a:latin typeface="Calibri"/>
              <a:ea typeface="Calibri"/>
              <a:cs typeface="Calibri"/>
              <a:sym typeface="Calibri"/>
            </a:endParaRPr>
          </a:p>
        </p:txBody>
      </p:sp>
      <p:pic>
        <p:nvPicPr>
          <p:cNvPr id="121" name="Google Shape;121;p4" descr="Speech Icon, Voice, Talking, Audio, Speech"/>
          <p:cNvPicPr preferRelativeResize="0"/>
          <p:nvPr/>
        </p:nvPicPr>
        <p:blipFill rotWithShape="1">
          <a:blip r:embed="rId4">
            <a:alphaModFix/>
          </a:blip>
          <a:srcRect/>
          <a:stretch/>
        </p:blipFill>
        <p:spPr>
          <a:xfrm>
            <a:off x="10737725" y="213183"/>
            <a:ext cx="776168" cy="776168"/>
          </a:xfrm>
          <a:prstGeom prst="rect">
            <a:avLst/>
          </a:prstGeom>
          <a:noFill/>
          <a:ln>
            <a:noFill/>
          </a:ln>
        </p:spPr>
      </p:pic>
      <p:sp>
        <p:nvSpPr>
          <p:cNvPr id="122" name="Google Shape;122;p4"/>
          <p:cNvSpPr txBox="1"/>
          <p:nvPr/>
        </p:nvSpPr>
        <p:spPr>
          <a:xfrm>
            <a:off x="10353803" y="1085046"/>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pronunciar</a:t>
            </a:r>
            <a:endParaRPr kumimoji="0" sz="2000" b="1"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8"/>
                                        </p:tgtEl>
                                        <p:attrNameLst>
                                          <p:attrName>style.visibility</p:attrName>
                                        </p:attrNameLst>
                                      </p:cBhvr>
                                      <p:to>
                                        <p:strVal val="visible"/>
                                      </p:to>
                                    </p:set>
                                    <p:animEffect transition="in" filter="fade">
                                      <p:cBhvr>
                                        <p:cTn id="15" dur="2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p:nvPr/>
        </p:nvSpPr>
        <p:spPr>
          <a:xfrm>
            <a:off x="1844161" y="911663"/>
            <a:ext cx="4572000" cy="186204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Century Gothic"/>
              <a:buNone/>
              <a:tabLst/>
              <a:defRPr/>
            </a:pPr>
            <a:r>
              <a:rPr kumimoji="0" lang="en-GB" sz="115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[o]</a:t>
            </a:r>
            <a:endParaRPr kumimoji="0" sz="115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9" name="Google Shape;129;p5"/>
          <p:cNvSpPr txBox="1"/>
          <p:nvPr/>
        </p:nvSpPr>
        <p:spPr>
          <a:xfrm>
            <a:off x="4578977" y="911663"/>
            <a:ext cx="4572000" cy="186204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Century Gothic"/>
              <a:buNone/>
              <a:tabLst/>
              <a:defRPr/>
            </a:pPr>
            <a:r>
              <a:rPr kumimoji="0" lang="en-GB" sz="115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d</a:t>
            </a:r>
            <a:r>
              <a:rPr kumimoji="0" lang="en-GB" sz="11500" b="1" i="0" u="none" strike="noStrike" kern="0" cap="none" spc="0" normalizeH="0" baseline="0" noProof="0">
                <a:ln>
                  <a:noFill/>
                </a:ln>
                <a:solidFill>
                  <a:srgbClr val="FF0066"/>
                </a:solidFill>
                <a:effectLst/>
                <a:uLnTx/>
                <a:uFillTx/>
                <a:latin typeface="Century Gothic"/>
                <a:ea typeface="Century Gothic"/>
                <a:cs typeface="Century Gothic"/>
                <a:sym typeface="Century Gothic"/>
              </a:rPr>
              <a:t>o</a:t>
            </a:r>
            <a:r>
              <a:rPr kumimoji="0" lang="en-GB" sz="115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s</a:t>
            </a:r>
            <a:endParaRPr kumimoji="0" sz="11500" b="1" i="0" u="none" strike="noStrike" kern="0" cap="none" spc="0" normalizeH="0" baseline="0" noProof="0">
              <a:ln>
                <a:noFill/>
              </a:ln>
              <a:solidFill>
                <a:srgbClr val="FF0066"/>
              </a:solidFill>
              <a:effectLst/>
              <a:uLnTx/>
              <a:uFillTx/>
              <a:latin typeface="Calibri"/>
              <a:ea typeface="Calibri"/>
              <a:cs typeface="Calibri"/>
              <a:sym typeface="Calibri"/>
            </a:endParaRPr>
          </a:p>
        </p:txBody>
      </p:sp>
      <p:sp>
        <p:nvSpPr>
          <p:cNvPr id="130" name="Google Shape;130;p5"/>
          <p:cNvSpPr txBox="1"/>
          <p:nvPr/>
        </p:nvSpPr>
        <p:spPr>
          <a:xfrm>
            <a:off x="1844161" y="3429000"/>
            <a:ext cx="4572000" cy="186204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Century Gothic"/>
              <a:buNone/>
              <a:tabLst/>
              <a:defRPr/>
            </a:pPr>
            <a:r>
              <a:rPr kumimoji="0" lang="en-GB" sz="115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[a]</a:t>
            </a:r>
            <a:endParaRPr kumimoji="0" sz="115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1" name="Google Shape;131;p5"/>
          <p:cNvSpPr txBox="1"/>
          <p:nvPr/>
        </p:nvSpPr>
        <p:spPr>
          <a:xfrm>
            <a:off x="4578977" y="3429000"/>
            <a:ext cx="4572000" cy="186204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Century Gothic"/>
              <a:buNone/>
              <a:tabLst/>
              <a:defRPr/>
            </a:pPr>
            <a:r>
              <a:rPr kumimoji="0" lang="en-GB" sz="115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c</a:t>
            </a:r>
            <a:r>
              <a:rPr kumimoji="0" lang="en-GB" sz="11500" b="1" i="0" u="none" strike="noStrike" kern="0" cap="none" spc="0" normalizeH="0" baseline="0" noProof="0">
                <a:ln>
                  <a:noFill/>
                </a:ln>
                <a:solidFill>
                  <a:srgbClr val="FF0066"/>
                </a:solidFill>
                <a:effectLst/>
                <a:uLnTx/>
                <a:uFillTx/>
                <a:latin typeface="Century Gothic"/>
                <a:ea typeface="Century Gothic"/>
                <a:cs typeface="Century Gothic"/>
                <a:sym typeface="Century Gothic"/>
              </a:rPr>
              <a:t>a</a:t>
            </a:r>
            <a:r>
              <a:rPr kumimoji="0" lang="en-GB" sz="115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s</a:t>
            </a:r>
            <a:r>
              <a:rPr kumimoji="0" lang="en-GB" sz="11500" b="1" i="0" u="none" strike="noStrike" kern="0" cap="none" spc="0" normalizeH="0" baseline="0" noProof="0">
                <a:ln>
                  <a:noFill/>
                </a:ln>
                <a:solidFill>
                  <a:srgbClr val="FF0066"/>
                </a:solidFill>
                <a:effectLst/>
                <a:uLnTx/>
                <a:uFillTx/>
                <a:latin typeface="Century Gothic"/>
                <a:ea typeface="Century Gothic"/>
                <a:cs typeface="Century Gothic"/>
                <a:sym typeface="Century Gothic"/>
              </a:rPr>
              <a:t>a</a:t>
            </a:r>
            <a:endParaRPr kumimoji="0" sz="11500" b="1" i="0" u="none" strike="noStrike" kern="0" cap="none" spc="0" normalizeH="0" baseline="0" noProof="0">
              <a:ln>
                <a:noFill/>
              </a:ln>
              <a:solidFill>
                <a:srgbClr val="FF0066"/>
              </a:solidFill>
              <a:effectLst/>
              <a:uLnTx/>
              <a:uFillTx/>
              <a:latin typeface="Calibri"/>
              <a:ea typeface="Calibri"/>
              <a:cs typeface="Calibri"/>
              <a:sym typeface="Calibri"/>
            </a:endParaRPr>
          </a:p>
        </p:txBody>
      </p:sp>
      <p:pic>
        <p:nvPicPr>
          <p:cNvPr id="132" name="Google Shape;132;p5" descr="Speech Icon, Voice, Talking, Audio, Speech"/>
          <p:cNvPicPr preferRelativeResize="0"/>
          <p:nvPr/>
        </p:nvPicPr>
        <p:blipFill rotWithShape="1">
          <a:blip r:embed="rId3">
            <a:alphaModFix/>
          </a:blip>
          <a:srcRect/>
          <a:stretch/>
        </p:blipFill>
        <p:spPr>
          <a:xfrm>
            <a:off x="10786493" y="127839"/>
            <a:ext cx="776168" cy="776168"/>
          </a:xfrm>
          <a:prstGeom prst="rect">
            <a:avLst/>
          </a:prstGeom>
          <a:noFill/>
          <a:ln>
            <a:noFill/>
          </a:ln>
        </p:spPr>
      </p:pic>
      <p:sp>
        <p:nvSpPr>
          <p:cNvPr id="133" name="Google Shape;133;p5"/>
          <p:cNvSpPr txBox="1"/>
          <p:nvPr/>
        </p:nvSpPr>
        <p:spPr>
          <a:xfrm>
            <a:off x="10402571" y="105498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pronunciar</a:t>
            </a:r>
            <a:endParaRPr kumimoji="0" sz="2000" b="1"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C172D4-1E35-4760-BB80-6E8F212F217B}"/>
              </a:ext>
            </a:extLst>
          </p:cNvPr>
          <p:cNvSpPr/>
          <p:nvPr/>
        </p:nvSpPr>
        <p:spPr>
          <a:xfrm>
            <a:off x="209550" y="1293368"/>
            <a:ext cx="11398250" cy="4739132"/>
          </a:xfrm>
          <a:prstGeom prst="rect">
            <a:avLst/>
          </a:prstGeom>
          <a:solidFill>
            <a:srgbClr val="FFF4E7"/>
          </a:solid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p:nvPr>
        </p:nvSpPr>
        <p:spPr>
          <a:xfrm>
            <a:off x="152400" y="38454"/>
            <a:ext cx="10515600" cy="1325563"/>
          </a:xfrm>
        </p:spPr>
        <p:txBody>
          <a:bodyPr>
            <a:normAutofit/>
          </a:bodyPr>
          <a:lstStyle/>
          <a:p>
            <a:r>
              <a:rPr lang="en-GB" sz="3600" b="1" dirty="0">
                <a:solidFill>
                  <a:srgbClr val="002060"/>
                </a:solidFill>
              </a:rPr>
              <a:t>The case for joining up the curriculum</a:t>
            </a:r>
          </a:p>
        </p:txBody>
      </p:sp>
      <p:sp>
        <p:nvSpPr>
          <p:cNvPr id="13" name="Content Placeholder 12">
            <a:extLst>
              <a:ext uri="{FF2B5EF4-FFF2-40B4-BE49-F238E27FC236}">
                <a16:creationId xmlns:a16="http://schemas.microsoft.com/office/drawing/2014/main" id="{894E766B-F79A-4B1F-A315-B8EF55B8CDF3}"/>
              </a:ext>
            </a:extLst>
          </p:cNvPr>
          <p:cNvSpPr>
            <a:spLocks noGrp="1"/>
          </p:cNvSpPr>
          <p:nvPr>
            <p:ph idx="1"/>
          </p:nvPr>
        </p:nvSpPr>
        <p:spPr>
          <a:xfrm>
            <a:off x="209550" y="1364017"/>
            <a:ext cx="11512550" cy="5138391"/>
          </a:xfrm>
        </p:spPr>
        <p:txBody>
          <a:bodyPr>
            <a:normAutofit fontScale="77500" lnSpcReduction="20000"/>
          </a:bodyPr>
          <a:lstStyle/>
          <a:p>
            <a:pPr marL="0" indent="0">
              <a:buNone/>
            </a:pPr>
            <a:r>
              <a:rPr lang="en-GB" dirty="0"/>
              <a:t>To whom it may concern, </a:t>
            </a:r>
          </a:p>
          <a:p>
            <a:pPr marL="0" indent="0">
              <a:buNone/>
            </a:pPr>
            <a:r>
              <a:rPr lang="en-GB" dirty="0"/>
              <a:t>I am a qualified primary teacher, with a degree in French and Hispanic studies, .... </a:t>
            </a:r>
          </a:p>
          <a:p>
            <a:pPr marL="0" indent="0">
              <a:buNone/>
            </a:pPr>
            <a:r>
              <a:rPr lang="en-GB" dirty="0"/>
              <a:t>My main issue here is that we as specialist primary MFL educators are missing a huge opportunity to ensure that pupils at primary level have access to a full four years of quality MFL instruction. Imagine how fantastic it would be for secondary practitioners to be handed cohort after cohort of children who had already got a fantastic grounding in the basics of a foreign language and could 'hit the ground running' on arrival in Year 7. </a:t>
            </a:r>
          </a:p>
          <a:p>
            <a:pPr marL="0" indent="0">
              <a:buNone/>
            </a:pPr>
            <a:r>
              <a:rPr lang="en-GB" dirty="0"/>
              <a:t>As it is, and we know this from research, children at primary level have a very mixed experience when it comes to the quality and regularity of their MFL learning and this must surely have an impact on pupil motivation and therefore uptake at GCSE and beyond. I believe that quality provision at primary level has the amazing potential to enthuse children and to form them, from a very young age, into the life-long language learners that we want them to be in order to have the very best chances in an increasingly globalised world.  </a:t>
            </a:r>
          </a:p>
          <a:p>
            <a:pPr marL="0" indent="0">
              <a:buNone/>
            </a:pPr>
            <a:r>
              <a:rPr lang="en-GB" dirty="0"/>
              <a:t>I know that NCELP do wonderful work with secondary schools, but I was wondering if there are any plans to create Hubs for primary schools too? </a:t>
            </a:r>
          </a:p>
        </p:txBody>
      </p:sp>
    </p:spTree>
    <p:extLst>
      <p:ext uri="{BB962C8B-B14F-4D97-AF65-F5344CB8AC3E}">
        <p14:creationId xmlns:p14="http://schemas.microsoft.com/office/powerpoint/2010/main" val="140507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6"/>
          <p:cNvSpPr txBox="1"/>
          <p:nvPr/>
        </p:nvSpPr>
        <p:spPr>
          <a:xfrm>
            <a:off x="7928632" y="1494938"/>
            <a:ext cx="4572000" cy="156966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9600"/>
              <a:buFont typeface="Century Gothic"/>
              <a:buNone/>
              <a:tabLst/>
              <a:defRPr/>
            </a:pPr>
            <a:r>
              <a:rPr kumimoji="0" lang="en-GB" sz="96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[o]</a:t>
            </a:r>
            <a:endParaRPr kumimoji="0" sz="96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0" name="Google Shape;140;p6"/>
          <p:cNvSpPr txBox="1"/>
          <p:nvPr/>
        </p:nvSpPr>
        <p:spPr>
          <a:xfrm>
            <a:off x="9751642" y="1528319"/>
            <a:ext cx="4572000" cy="156966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9600"/>
              <a:buFont typeface="Century Gothic"/>
              <a:buNone/>
              <a:tabLst/>
              <a:defRPr/>
            </a:pPr>
            <a:r>
              <a:rPr kumimoji="0" lang="en-GB" sz="96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d</a:t>
            </a:r>
            <a:r>
              <a:rPr kumimoji="0" lang="en-GB" sz="9600" b="1" i="0" u="none" strike="noStrike" kern="0" cap="none" spc="0" normalizeH="0" baseline="0" noProof="0">
                <a:ln>
                  <a:noFill/>
                </a:ln>
                <a:solidFill>
                  <a:srgbClr val="FF0066"/>
                </a:solidFill>
                <a:effectLst/>
                <a:uLnTx/>
                <a:uFillTx/>
                <a:latin typeface="Century Gothic"/>
                <a:ea typeface="Century Gothic"/>
                <a:cs typeface="Century Gothic"/>
                <a:sym typeface="Century Gothic"/>
              </a:rPr>
              <a:t>o</a:t>
            </a:r>
            <a:r>
              <a:rPr kumimoji="0" lang="en-GB" sz="96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s</a:t>
            </a:r>
            <a:endParaRPr kumimoji="0" sz="9600" b="1" i="0" u="none" strike="noStrike" kern="0" cap="none" spc="0" normalizeH="0" baseline="0" noProof="0">
              <a:ln>
                <a:noFill/>
              </a:ln>
              <a:solidFill>
                <a:srgbClr val="FF0066"/>
              </a:solidFill>
              <a:effectLst/>
              <a:uLnTx/>
              <a:uFillTx/>
              <a:latin typeface="Calibri"/>
              <a:ea typeface="Calibri"/>
              <a:cs typeface="Calibri"/>
              <a:sym typeface="Calibri"/>
            </a:endParaRPr>
          </a:p>
        </p:txBody>
      </p:sp>
      <p:sp>
        <p:nvSpPr>
          <p:cNvPr id="141" name="Google Shape;141;p6"/>
          <p:cNvSpPr txBox="1"/>
          <p:nvPr/>
        </p:nvSpPr>
        <p:spPr>
          <a:xfrm>
            <a:off x="154358" y="1494938"/>
            <a:ext cx="4572000" cy="156966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9600"/>
              <a:buFont typeface="Century Gothic"/>
              <a:buNone/>
              <a:tabLst/>
              <a:defRPr/>
            </a:pPr>
            <a:r>
              <a:rPr kumimoji="0" lang="en-GB" sz="96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[a]</a:t>
            </a:r>
            <a:endParaRPr kumimoji="0" sz="96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2" name="Google Shape;142;p6"/>
          <p:cNvSpPr txBox="1"/>
          <p:nvPr/>
        </p:nvSpPr>
        <p:spPr>
          <a:xfrm>
            <a:off x="2102430" y="1508613"/>
            <a:ext cx="3878130" cy="156966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9600"/>
              <a:buFont typeface="Century Gothic"/>
              <a:buNone/>
              <a:tabLst/>
              <a:defRPr/>
            </a:pPr>
            <a:r>
              <a:rPr kumimoji="0" lang="en-GB" sz="96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c</a:t>
            </a:r>
            <a:r>
              <a:rPr kumimoji="0" lang="en-GB" sz="9600" b="1" i="0" u="none" strike="noStrike" kern="0" cap="none" spc="0" normalizeH="0" baseline="0" noProof="0">
                <a:ln>
                  <a:noFill/>
                </a:ln>
                <a:solidFill>
                  <a:srgbClr val="FF0066"/>
                </a:solidFill>
                <a:effectLst/>
                <a:uLnTx/>
                <a:uFillTx/>
                <a:latin typeface="Century Gothic"/>
                <a:ea typeface="Century Gothic"/>
                <a:cs typeface="Century Gothic"/>
                <a:sym typeface="Century Gothic"/>
              </a:rPr>
              <a:t>a</a:t>
            </a:r>
            <a:r>
              <a:rPr kumimoji="0" lang="en-GB" sz="96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s</a:t>
            </a:r>
            <a:r>
              <a:rPr kumimoji="0" lang="en-GB" sz="9600" b="1" i="0" u="none" strike="noStrike" kern="0" cap="none" spc="0" normalizeH="0" baseline="0" noProof="0">
                <a:ln>
                  <a:noFill/>
                </a:ln>
                <a:solidFill>
                  <a:srgbClr val="FF0066"/>
                </a:solidFill>
                <a:effectLst/>
                <a:uLnTx/>
                <a:uFillTx/>
                <a:latin typeface="Century Gothic"/>
                <a:ea typeface="Century Gothic"/>
                <a:cs typeface="Century Gothic"/>
                <a:sym typeface="Century Gothic"/>
              </a:rPr>
              <a:t>a</a:t>
            </a:r>
            <a:endParaRPr kumimoji="0" sz="9600" b="1" i="0" u="none" strike="noStrike" kern="0" cap="none" spc="0" normalizeH="0" baseline="0" noProof="0">
              <a:ln>
                <a:noFill/>
              </a:ln>
              <a:solidFill>
                <a:srgbClr val="FF0066"/>
              </a:solidFill>
              <a:effectLst/>
              <a:uLnTx/>
              <a:uFillTx/>
              <a:latin typeface="Calibri"/>
              <a:ea typeface="Calibri"/>
              <a:cs typeface="Calibri"/>
              <a:sym typeface="Calibri"/>
            </a:endParaRPr>
          </a:p>
        </p:txBody>
      </p:sp>
      <p:pic>
        <p:nvPicPr>
          <p:cNvPr id="143" name="Google Shape;143;p6"/>
          <p:cNvPicPr preferRelativeResize="0"/>
          <p:nvPr/>
        </p:nvPicPr>
        <p:blipFill rotWithShape="1">
          <a:blip r:embed="rId3">
            <a:alphaModFix/>
          </a:blip>
          <a:srcRect/>
          <a:stretch/>
        </p:blipFill>
        <p:spPr>
          <a:xfrm>
            <a:off x="9067040" y="3466410"/>
            <a:ext cx="2451074" cy="2330143"/>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44" name="Google Shape;144;p6"/>
          <p:cNvPicPr preferRelativeResize="0"/>
          <p:nvPr/>
        </p:nvPicPr>
        <p:blipFill rotWithShape="1">
          <a:blip r:embed="rId4">
            <a:alphaModFix/>
          </a:blip>
          <a:srcRect t="6995" r="482" b="12550"/>
          <a:stretch/>
        </p:blipFill>
        <p:spPr>
          <a:xfrm>
            <a:off x="972370" y="3209544"/>
            <a:ext cx="2260120" cy="2497206"/>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45" name="Google Shape;145;p6" descr="Speech Icon, Voice, Talking, Audio, Speech"/>
          <p:cNvPicPr preferRelativeResize="0"/>
          <p:nvPr/>
        </p:nvPicPr>
        <p:blipFill rotWithShape="1">
          <a:blip r:embed="rId5">
            <a:alphaModFix/>
          </a:blip>
          <a:srcRect/>
          <a:stretch/>
        </p:blipFill>
        <p:spPr>
          <a:xfrm>
            <a:off x="10767824" y="238223"/>
            <a:ext cx="776168" cy="776168"/>
          </a:xfrm>
          <a:prstGeom prst="rect">
            <a:avLst/>
          </a:prstGeom>
          <a:noFill/>
          <a:ln>
            <a:noFill/>
          </a:ln>
        </p:spPr>
      </p:pic>
      <p:sp>
        <p:nvSpPr>
          <p:cNvPr id="146" name="Google Shape;146;p6"/>
          <p:cNvSpPr txBox="1"/>
          <p:nvPr/>
        </p:nvSpPr>
        <p:spPr>
          <a:xfrm>
            <a:off x="10383902" y="1061447"/>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pronunciar</a:t>
            </a:r>
            <a:endParaRPr kumimoji="0" sz="2000" b="1"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7"/>
          <p:cNvPicPr preferRelativeResize="0"/>
          <p:nvPr/>
        </p:nvPicPr>
        <p:blipFill rotWithShape="1">
          <a:blip r:embed="rId3">
            <a:alphaModFix/>
          </a:blip>
          <a:srcRect/>
          <a:stretch/>
        </p:blipFill>
        <p:spPr>
          <a:xfrm>
            <a:off x="2925688" y="2863852"/>
            <a:ext cx="3170312" cy="3189449"/>
          </a:xfrm>
          <a:prstGeom prst="rect">
            <a:avLst/>
          </a:prstGeom>
          <a:noFill/>
          <a:ln>
            <a:noFill/>
          </a:ln>
        </p:spPr>
      </p:pic>
      <p:sp>
        <p:nvSpPr>
          <p:cNvPr id="153" name="Google Shape;153;p7"/>
          <p:cNvSpPr txBox="1"/>
          <p:nvPr/>
        </p:nvSpPr>
        <p:spPr>
          <a:xfrm>
            <a:off x="3239256" y="5321241"/>
            <a:ext cx="2486025"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3600"/>
              <a:buFont typeface="Century Gothic"/>
              <a:buNone/>
              <a:tabLst/>
              <a:defRPr/>
            </a:pPr>
            <a:r>
              <a:rPr kumimoji="0" lang="en-GB" sz="3600" b="1" i="0" u="none" strike="noStrike" kern="0" cap="none" spc="0" normalizeH="0" baseline="0" noProof="0">
                <a:ln>
                  <a:noFill/>
                </a:ln>
                <a:solidFill>
                  <a:srgbClr val="1F3864"/>
                </a:solidFill>
                <a:effectLst/>
                <a:uLnTx/>
                <a:uFillTx/>
                <a:latin typeface="Century Gothic"/>
                <a:ea typeface="Century Gothic"/>
                <a:cs typeface="Century Gothic"/>
                <a:sym typeface="Century Gothic"/>
              </a:rPr>
              <a:t>Ana</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4" name="Google Shape;154;p7"/>
          <p:cNvSpPr/>
          <p:nvPr/>
        </p:nvSpPr>
        <p:spPr>
          <a:xfrm>
            <a:off x="1849723" y="2216259"/>
            <a:ext cx="2891857" cy="823643"/>
          </a:xfrm>
          <a:prstGeom prst="wedgeRoundRectCallout">
            <a:avLst>
              <a:gd name="adj1" fmla="val 27937"/>
              <a:gd name="adj2" fmla="val 107660"/>
              <a:gd name="adj3" fmla="val 16667"/>
            </a:avLst>
          </a:prstGeom>
          <a:solidFill>
            <a:srgbClr val="92D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4400"/>
              <a:buFont typeface="Century Gothic"/>
              <a:buNone/>
              <a:tabLst/>
              <a:defRPr/>
            </a:pPr>
            <a:r>
              <a:rPr kumimoji="0" lang="en-GB" sz="44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presente</a:t>
            </a:r>
            <a:endParaRPr kumimoji="0" sz="4400" b="1"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55" name="Google Shape;155;p7"/>
          <p:cNvSpPr/>
          <p:nvPr/>
        </p:nvSpPr>
        <p:spPr>
          <a:xfrm>
            <a:off x="5008795" y="1716412"/>
            <a:ext cx="2891857" cy="823643"/>
          </a:xfrm>
          <a:prstGeom prst="wedgeRoundRectCallout">
            <a:avLst>
              <a:gd name="adj1" fmla="val -48165"/>
              <a:gd name="adj2" fmla="val 141530"/>
              <a:gd name="adj3" fmla="val 16667"/>
            </a:avLst>
          </a:prstGeom>
          <a:solidFill>
            <a:srgbClr val="1F386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4400"/>
              <a:buFont typeface="Century Gothic"/>
              <a:buNone/>
              <a:tabLst/>
              <a:defRPr/>
            </a:pPr>
            <a:r>
              <a:rPr kumimoji="0" lang="en-GB" sz="44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ausente</a:t>
            </a:r>
            <a:endParaRPr kumimoji="0" sz="4400" b="1"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156" name="Google Shape;156;p7"/>
          <p:cNvPicPr preferRelativeResize="0"/>
          <p:nvPr/>
        </p:nvPicPr>
        <p:blipFill rotWithShape="1">
          <a:blip r:embed="rId3">
            <a:alphaModFix/>
          </a:blip>
          <a:srcRect/>
          <a:stretch/>
        </p:blipFill>
        <p:spPr>
          <a:xfrm>
            <a:off x="6780186" y="2863852"/>
            <a:ext cx="3170312" cy="3189449"/>
          </a:xfrm>
          <a:prstGeom prst="rect">
            <a:avLst/>
          </a:prstGeom>
          <a:noFill/>
          <a:ln>
            <a:noFill/>
          </a:ln>
        </p:spPr>
      </p:pic>
      <p:sp>
        <p:nvSpPr>
          <p:cNvPr id="157" name="Google Shape;157;p7"/>
          <p:cNvSpPr txBox="1"/>
          <p:nvPr/>
        </p:nvSpPr>
        <p:spPr>
          <a:xfrm>
            <a:off x="7122330" y="5321240"/>
            <a:ext cx="2486025"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3600"/>
              <a:buFont typeface="Century Gothic"/>
              <a:buNone/>
              <a:tabLst/>
              <a:defRPr/>
            </a:pPr>
            <a:r>
              <a:rPr kumimoji="0" lang="en-GB" sz="3600" b="1" i="0" u="none" strike="noStrike" kern="0" cap="none" spc="0" normalizeH="0" baseline="0" noProof="0">
                <a:ln>
                  <a:noFill/>
                </a:ln>
                <a:solidFill>
                  <a:srgbClr val="1F3864"/>
                </a:solidFill>
                <a:effectLst/>
                <a:uLnTx/>
                <a:uFillTx/>
                <a:latin typeface="Century Gothic"/>
                <a:ea typeface="Century Gothic"/>
                <a:cs typeface="Century Gothic"/>
                <a:sym typeface="Century Gothic"/>
              </a:rPr>
              <a:t>Paco</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8" name="Google Shape;158;p7"/>
          <p:cNvSpPr/>
          <p:nvPr/>
        </p:nvSpPr>
        <p:spPr>
          <a:xfrm>
            <a:off x="6731432" y="2817357"/>
            <a:ext cx="3363131" cy="23716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59" name="Google Shape;159;p7"/>
          <p:cNvPicPr preferRelativeResize="0"/>
          <p:nvPr/>
        </p:nvPicPr>
        <p:blipFill rotWithShape="1">
          <a:blip r:embed="rId4">
            <a:alphaModFix/>
          </a:blip>
          <a:srcRect/>
          <a:stretch/>
        </p:blipFill>
        <p:spPr>
          <a:xfrm>
            <a:off x="1524001" y="320495"/>
            <a:ext cx="1479707" cy="1479707"/>
          </a:xfrm>
          <a:prstGeom prst="rect">
            <a:avLst/>
          </a:prstGeom>
          <a:noFill/>
          <a:ln>
            <a:noFill/>
          </a:ln>
        </p:spPr>
      </p:pic>
      <p:sp>
        <p:nvSpPr>
          <p:cNvPr id="160" name="Google Shape;160;p7"/>
          <p:cNvSpPr/>
          <p:nvPr/>
        </p:nvSpPr>
        <p:spPr>
          <a:xfrm>
            <a:off x="3156423" y="320495"/>
            <a:ext cx="3170313" cy="661945"/>
          </a:xfrm>
          <a:prstGeom prst="wedgeRoundRectCallout">
            <a:avLst>
              <a:gd name="adj1" fmla="val -59956"/>
              <a:gd name="adj2" fmla="val 34275"/>
              <a:gd name="adj3" fmla="val 16667"/>
            </a:avLst>
          </a:prstGeom>
          <a:solidFill>
            <a:srgbClr val="00B0F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4400"/>
              <a:buFont typeface="Century Gothic"/>
              <a:buNone/>
              <a:tabLst/>
              <a:defRPr/>
            </a:pPr>
            <a:r>
              <a:rPr kumimoji="0" lang="en-GB" sz="44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Hola, Ana.</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61" name="Google Shape;161;p7"/>
          <p:cNvSpPr/>
          <p:nvPr/>
        </p:nvSpPr>
        <p:spPr>
          <a:xfrm>
            <a:off x="3156421" y="320495"/>
            <a:ext cx="3466521" cy="661945"/>
          </a:xfrm>
          <a:prstGeom prst="wedgeRoundRectCallout">
            <a:avLst>
              <a:gd name="adj1" fmla="val -59956"/>
              <a:gd name="adj2" fmla="val 34275"/>
              <a:gd name="adj3" fmla="val 16667"/>
            </a:avLst>
          </a:prstGeom>
          <a:solidFill>
            <a:srgbClr val="00B0F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4400"/>
              <a:buFont typeface="Century Gothic"/>
              <a:buNone/>
              <a:tabLst/>
              <a:defRPr/>
            </a:pPr>
            <a:r>
              <a:rPr kumimoji="0" lang="en-GB" sz="44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Hola, Paco.</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cxnSp>
        <p:nvCxnSpPr>
          <p:cNvPr id="162" name="Google Shape;162;p7"/>
          <p:cNvCxnSpPr/>
          <p:nvPr/>
        </p:nvCxnSpPr>
        <p:spPr>
          <a:xfrm>
            <a:off x="6622942" y="2817357"/>
            <a:ext cx="1462910" cy="1500590"/>
          </a:xfrm>
          <a:prstGeom prst="straightConnector1">
            <a:avLst/>
          </a:prstGeom>
          <a:noFill/>
          <a:ln w="76200" cap="flat" cmpd="sng">
            <a:solidFill>
              <a:srgbClr val="002060"/>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8"/>
          <p:cNvSpPr txBox="1"/>
          <p:nvPr/>
        </p:nvSpPr>
        <p:spPr>
          <a:xfrm>
            <a:off x="338875" y="-138590"/>
            <a:ext cx="4061178" cy="141961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8625"/>
              <a:buFont typeface="Century Gothic"/>
              <a:buNone/>
              <a:tabLst/>
              <a:defRPr/>
            </a:pPr>
            <a:r>
              <a:rPr kumimoji="0" lang="en-GB" sz="8625" b="1" i="0" u="none" strike="noStrike" kern="0" cap="none" spc="0" normalizeH="0" baseline="0" noProof="0">
                <a:ln>
                  <a:noFill/>
                </a:ln>
                <a:solidFill>
                  <a:srgbClr val="1E4E79"/>
                </a:solidFill>
                <a:effectLst/>
                <a:uLnTx/>
                <a:uFillTx/>
                <a:latin typeface="Century Gothic"/>
                <a:ea typeface="Century Gothic"/>
                <a:cs typeface="Century Gothic"/>
                <a:sym typeface="Century Gothic"/>
              </a:rPr>
              <a:t>estar</a:t>
            </a:r>
            <a:endParaRPr kumimoji="0" sz="8625" b="1" i="0" u="none" strike="noStrike" kern="0" cap="none" spc="0" normalizeH="0" baseline="0" noProof="0">
              <a:ln>
                <a:noFill/>
              </a:ln>
              <a:solidFill>
                <a:srgbClr val="1E4E79"/>
              </a:solidFill>
              <a:effectLst/>
              <a:uLnTx/>
              <a:uFillTx/>
              <a:latin typeface="Century Gothic"/>
              <a:ea typeface="Century Gothic"/>
              <a:cs typeface="Century Gothic"/>
              <a:sym typeface="Century Gothic"/>
            </a:endParaRPr>
          </a:p>
        </p:txBody>
      </p:sp>
      <p:sp>
        <p:nvSpPr>
          <p:cNvPr id="169" name="Google Shape;169;p8"/>
          <p:cNvSpPr txBox="1"/>
          <p:nvPr/>
        </p:nvSpPr>
        <p:spPr>
          <a:xfrm>
            <a:off x="282562" y="1091896"/>
            <a:ext cx="5474835" cy="523220"/>
          </a:xfrm>
          <a:prstGeom prst="rect">
            <a:avLst/>
          </a:prstGeom>
          <a:solidFill>
            <a:srgbClr val="FFFFFF"/>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E4E79"/>
              </a:buClr>
              <a:buSzPts val="2800"/>
              <a:buFont typeface="Century Gothic"/>
              <a:buNone/>
              <a:tabLst/>
              <a:defRPr/>
            </a:pPr>
            <a:r>
              <a:rPr kumimoji="0" lang="en-GB" sz="2800" b="0" i="0" u="none" strike="noStrike" kern="0" cap="none" spc="0" normalizeH="0" baseline="0" noProof="0">
                <a:ln>
                  <a:noFill/>
                </a:ln>
                <a:solidFill>
                  <a:srgbClr val="1E4E79"/>
                </a:solidFill>
                <a:effectLst/>
                <a:uLnTx/>
                <a:uFillTx/>
                <a:latin typeface="Century Gothic"/>
                <a:ea typeface="Century Gothic"/>
                <a:cs typeface="Century Gothic"/>
                <a:sym typeface="Century Gothic"/>
              </a:rPr>
              <a:t>[to be | being] (with location)</a:t>
            </a:r>
            <a:endParaRPr kumimoji="0" sz="2800" b="0" i="0" u="none" strike="noStrike" kern="0" cap="none" spc="0" normalizeH="0" baseline="0" noProof="0">
              <a:ln>
                <a:noFill/>
              </a:ln>
              <a:solidFill>
                <a:srgbClr val="1E4E79"/>
              </a:solidFill>
              <a:effectLst/>
              <a:uLnTx/>
              <a:uFillTx/>
              <a:latin typeface="Century Gothic"/>
              <a:ea typeface="Century Gothic"/>
              <a:cs typeface="Century Gothic"/>
              <a:sym typeface="Century Gothic"/>
            </a:endParaRPr>
          </a:p>
        </p:txBody>
      </p:sp>
      <p:pic>
        <p:nvPicPr>
          <p:cNvPr id="170" name="Google Shape;170;p8" descr="Jigsaw, Puzzle, Piece, Game, Concept, Solution"/>
          <p:cNvPicPr preferRelativeResize="0"/>
          <p:nvPr/>
        </p:nvPicPr>
        <p:blipFill rotWithShape="1">
          <a:blip r:embed="rId3">
            <a:alphaModFix/>
          </a:blip>
          <a:srcRect/>
          <a:stretch/>
        </p:blipFill>
        <p:spPr>
          <a:xfrm>
            <a:off x="10416739" y="148406"/>
            <a:ext cx="1330395" cy="1332245"/>
          </a:xfrm>
          <a:prstGeom prst="rect">
            <a:avLst/>
          </a:prstGeom>
          <a:noFill/>
          <a:ln>
            <a:noFill/>
          </a:ln>
        </p:spPr>
      </p:pic>
      <p:sp>
        <p:nvSpPr>
          <p:cNvPr id="171" name="Google Shape;171;p8"/>
          <p:cNvSpPr txBox="1"/>
          <p:nvPr/>
        </p:nvSpPr>
        <p:spPr>
          <a:xfrm>
            <a:off x="363956" y="1844004"/>
            <a:ext cx="11464087"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800"/>
              <a:buFont typeface="Century Gothic"/>
              <a:buNone/>
              <a:tabLst/>
              <a:defRPr/>
            </a:pPr>
            <a:r>
              <a:rPr kumimoji="0" lang="en-GB" sz="28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In Spanish the verb </a:t>
            </a:r>
            <a:r>
              <a:rPr kumimoji="0" lang="en-GB" sz="28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estar</a:t>
            </a:r>
            <a:r>
              <a:rPr kumimoji="0" lang="en-GB" sz="28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 means ‘</a:t>
            </a:r>
            <a:r>
              <a:rPr kumimoji="0" lang="en-GB" sz="2800" b="1" i="1" u="none" strike="noStrike" kern="0" cap="none" spc="0" normalizeH="0" baseline="0" noProof="0">
                <a:ln>
                  <a:noFill/>
                </a:ln>
                <a:solidFill>
                  <a:srgbClr val="002060"/>
                </a:solidFill>
                <a:effectLst/>
                <a:uLnTx/>
                <a:uFillTx/>
                <a:latin typeface="Century Gothic"/>
                <a:ea typeface="Century Gothic"/>
                <a:cs typeface="Century Gothic"/>
                <a:sym typeface="Century Gothic"/>
              </a:rPr>
              <a:t>to be’ </a:t>
            </a:r>
            <a:r>
              <a:rPr kumimoji="0" lang="en-GB" sz="28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when describing </a:t>
            </a:r>
            <a:r>
              <a:rPr kumimoji="0" lang="en-GB" sz="2800" b="1" i="0" u="none" strike="noStrike" kern="0" cap="none" spc="0" normalizeH="0" baseline="0" noProof="0">
                <a:ln>
                  <a:noFill/>
                </a:ln>
                <a:solidFill>
                  <a:srgbClr val="92D050"/>
                </a:solidFill>
                <a:effectLst/>
                <a:uLnTx/>
                <a:uFillTx/>
                <a:latin typeface="Century Gothic"/>
                <a:ea typeface="Century Gothic"/>
                <a:cs typeface="Century Gothic"/>
                <a:sym typeface="Century Gothic"/>
              </a:rPr>
              <a:t>location</a:t>
            </a:r>
            <a:r>
              <a:rPr kumimoji="0" lang="en-GB" sz="28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2" name="Google Shape;172;p8"/>
          <p:cNvSpPr txBox="1"/>
          <p:nvPr/>
        </p:nvSpPr>
        <p:spPr>
          <a:xfrm>
            <a:off x="1900751" y="3426505"/>
            <a:ext cx="1665514"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1" i="0" u="none" strike="noStrike" kern="0" cap="none" spc="0" normalizeH="0" baseline="0" noProof="0">
                <a:ln>
                  <a:noFill/>
                </a:ln>
                <a:solidFill>
                  <a:srgbClr val="92D050"/>
                </a:solidFill>
                <a:effectLst/>
                <a:uLnTx/>
                <a:uFillTx/>
                <a:latin typeface="Century Gothic"/>
                <a:ea typeface="Century Gothic"/>
                <a:cs typeface="Century Gothic"/>
                <a:sym typeface="Century Gothic"/>
              </a:rPr>
              <a:t>Estoy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3" name="Google Shape;173;p8"/>
          <p:cNvSpPr txBox="1"/>
          <p:nvPr/>
        </p:nvSpPr>
        <p:spPr>
          <a:xfrm>
            <a:off x="3043193" y="3429188"/>
            <a:ext cx="1665514"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F3864"/>
              </a:buClr>
              <a:buSzPts val="2800"/>
              <a:buFont typeface="Century Gothic"/>
              <a:buNone/>
              <a:tabLst/>
              <a:defRPr/>
            </a:pPr>
            <a:r>
              <a:rPr kumimoji="0" lang="en-GB" sz="2800" b="1" i="0" u="none" strike="noStrike" kern="0" cap="none" spc="0" normalizeH="0" baseline="0" noProof="0">
                <a:ln>
                  <a:noFill/>
                </a:ln>
                <a:solidFill>
                  <a:srgbClr val="1F3864"/>
                </a:solidFill>
                <a:effectLst/>
                <a:uLnTx/>
                <a:uFillTx/>
                <a:latin typeface="Century Gothic"/>
                <a:ea typeface="Century Gothic"/>
                <a:cs typeface="Century Gothic"/>
                <a:sym typeface="Century Gothic"/>
              </a:rPr>
              <a:t>I am</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4" name="Google Shape;174;p8"/>
          <p:cNvSpPr txBox="1"/>
          <p:nvPr/>
        </p:nvSpPr>
        <p:spPr>
          <a:xfrm>
            <a:off x="5757397" y="3315896"/>
            <a:ext cx="1665514"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1" i="0" u="none" strike="noStrike" kern="0" cap="none" spc="0" normalizeH="0" baseline="0" noProof="0">
                <a:ln>
                  <a:noFill/>
                </a:ln>
                <a:solidFill>
                  <a:srgbClr val="92D050"/>
                </a:solidFill>
                <a:effectLst/>
                <a:uLnTx/>
                <a:uFillTx/>
                <a:latin typeface="Century Gothic"/>
                <a:ea typeface="Century Gothic"/>
                <a:cs typeface="Century Gothic"/>
                <a:sym typeface="Century Gothic"/>
              </a:rPr>
              <a:t>Está</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5" name="Google Shape;175;p8"/>
          <p:cNvSpPr txBox="1"/>
          <p:nvPr/>
        </p:nvSpPr>
        <p:spPr>
          <a:xfrm>
            <a:off x="6966541" y="3330996"/>
            <a:ext cx="3596961"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F3864"/>
              </a:buClr>
              <a:buSzPts val="2800"/>
              <a:buFont typeface="Century Gothic"/>
              <a:buNone/>
              <a:tabLst/>
              <a:defRPr/>
            </a:pPr>
            <a:r>
              <a:rPr kumimoji="0" lang="en-GB" sz="2800" b="1" i="0" u="none" strike="noStrike" kern="0" cap="none" spc="0" normalizeH="0" baseline="0" noProof="0">
                <a:ln>
                  <a:noFill/>
                </a:ln>
                <a:solidFill>
                  <a:srgbClr val="1F3864"/>
                </a:solidFill>
                <a:effectLst/>
                <a:uLnTx/>
                <a:uFillTx/>
                <a:latin typeface="Century Gothic"/>
                <a:ea typeface="Century Gothic"/>
                <a:cs typeface="Century Gothic"/>
                <a:sym typeface="Century Gothic"/>
              </a:rPr>
              <a:t>it / he / she is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6" name="Google Shape;176;p8"/>
          <p:cNvSpPr txBox="1"/>
          <p:nvPr/>
        </p:nvSpPr>
        <p:spPr>
          <a:xfrm>
            <a:off x="2404206" y="5077836"/>
            <a:ext cx="3691794"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1" i="0" u="none" strike="noStrike" kern="0" cap="none" spc="0" normalizeH="0" baseline="0" noProof="0">
                <a:ln>
                  <a:noFill/>
                </a:ln>
                <a:solidFill>
                  <a:srgbClr val="92D050"/>
                </a:solidFill>
                <a:effectLst/>
                <a:uLnTx/>
                <a:uFillTx/>
                <a:latin typeface="Century Gothic"/>
                <a:ea typeface="Century Gothic"/>
                <a:cs typeface="Century Gothic"/>
                <a:sym typeface="Century Gothic"/>
              </a:rPr>
              <a:t>Estoy</a:t>
            </a:r>
            <a:r>
              <a:rPr kumimoji="0" lang="en-GB" sz="2800" b="0" i="0" u="none" strike="noStrike" kern="0" cap="none" spc="0" normalizeH="0" baseline="0" noProof="0">
                <a:ln>
                  <a:noFill/>
                </a:ln>
                <a:solidFill>
                  <a:srgbClr val="1F3864"/>
                </a:solidFill>
                <a:effectLst/>
                <a:uLnTx/>
                <a:uFillTx/>
                <a:latin typeface="Century Gothic"/>
                <a:ea typeface="Century Gothic"/>
                <a:cs typeface="Century Gothic"/>
                <a:sym typeface="Century Gothic"/>
              </a:rPr>
              <a:t> presente.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7" name="Google Shape;177;p8"/>
          <p:cNvSpPr txBox="1"/>
          <p:nvPr/>
        </p:nvSpPr>
        <p:spPr>
          <a:xfrm>
            <a:off x="6008018" y="5108379"/>
            <a:ext cx="3691794"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F3864"/>
              </a:buClr>
              <a:buSzPts val="2800"/>
              <a:buFont typeface="Century Gothic"/>
              <a:buNone/>
              <a:tabLst/>
              <a:defRPr/>
            </a:pPr>
            <a:r>
              <a:rPr kumimoji="0" lang="en-GB" sz="2800" b="0" i="0" u="none" strike="noStrike" kern="0" cap="none" spc="0" normalizeH="0" baseline="0" noProof="0">
                <a:ln>
                  <a:noFill/>
                </a:ln>
                <a:solidFill>
                  <a:srgbClr val="1F3864"/>
                </a:solidFill>
                <a:effectLst/>
                <a:uLnTx/>
                <a:uFillTx/>
                <a:latin typeface="Century Gothic"/>
                <a:ea typeface="Century Gothic"/>
                <a:cs typeface="Century Gothic"/>
                <a:sym typeface="Century Gothic"/>
              </a:rPr>
              <a:t>I am present.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8" name="Google Shape;178;p8"/>
          <p:cNvSpPr txBox="1"/>
          <p:nvPr/>
        </p:nvSpPr>
        <p:spPr>
          <a:xfrm>
            <a:off x="2404206" y="5742399"/>
            <a:ext cx="3691794"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1" i="0" u="none" strike="noStrike" kern="0" cap="none" spc="0" normalizeH="0" baseline="0" noProof="0">
                <a:ln>
                  <a:noFill/>
                </a:ln>
                <a:solidFill>
                  <a:srgbClr val="92D050"/>
                </a:solidFill>
                <a:effectLst/>
                <a:uLnTx/>
                <a:uFillTx/>
                <a:latin typeface="Century Gothic"/>
                <a:ea typeface="Century Gothic"/>
                <a:cs typeface="Century Gothic"/>
                <a:sym typeface="Century Gothic"/>
              </a:rPr>
              <a:t>Está</a:t>
            </a:r>
            <a:r>
              <a:rPr kumimoji="0" lang="en-GB" sz="2800" b="0" i="0" u="none" strike="noStrike" kern="0" cap="none" spc="0" normalizeH="0" baseline="0" noProof="0">
                <a:ln>
                  <a:noFill/>
                </a:ln>
                <a:solidFill>
                  <a:srgbClr val="1F3864"/>
                </a:solidFill>
                <a:effectLst/>
                <a:uLnTx/>
                <a:uFillTx/>
                <a:latin typeface="Century Gothic"/>
                <a:ea typeface="Century Gothic"/>
                <a:cs typeface="Century Gothic"/>
                <a:sym typeface="Century Gothic"/>
              </a:rPr>
              <a:t> presente.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9" name="Google Shape;179;p8"/>
          <p:cNvSpPr txBox="1"/>
          <p:nvPr/>
        </p:nvSpPr>
        <p:spPr>
          <a:xfrm>
            <a:off x="6008019" y="5702367"/>
            <a:ext cx="4434306"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F3864"/>
              </a:buClr>
              <a:buSzPts val="2800"/>
              <a:buFont typeface="Century Gothic"/>
              <a:buNone/>
              <a:tabLst/>
              <a:defRPr/>
            </a:pPr>
            <a:r>
              <a:rPr kumimoji="0" lang="en-GB" sz="2800" b="0" i="0" u="none" strike="noStrike" kern="0" cap="none" spc="0" normalizeH="0" baseline="0" noProof="0">
                <a:ln>
                  <a:noFill/>
                </a:ln>
                <a:solidFill>
                  <a:srgbClr val="1F3864"/>
                </a:solidFill>
                <a:effectLst/>
                <a:uLnTx/>
                <a:uFillTx/>
                <a:latin typeface="Century Gothic"/>
                <a:ea typeface="Century Gothic"/>
                <a:cs typeface="Century Gothic"/>
                <a:sym typeface="Century Gothic"/>
              </a:rPr>
              <a:t>She /he / it is present.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80" name="Google Shape;180;p8" descr="C:\Users\wdj\Google Drive\Primary\Y5 SoW\From Tracy\Pronouns\i.png"/>
          <p:cNvPicPr preferRelativeResize="0"/>
          <p:nvPr/>
        </p:nvPicPr>
        <p:blipFill rotWithShape="1">
          <a:blip r:embed="rId4">
            <a:alphaModFix/>
          </a:blip>
          <a:srcRect/>
          <a:stretch/>
        </p:blipFill>
        <p:spPr>
          <a:xfrm>
            <a:off x="4138275" y="2953871"/>
            <a:ext cx="523556" cy="1224562"/>
          </a:xfrm>
          <a:prstGeom prst="rect">
            <a:avLst/>
          </a:prstGeom>
          <a:noFill/>
          <a:ln>
            <a:noFill/>
          </a:ln>
        </p:spPr>
      </p:pic>
      <p:pic>
        <p:nvPicPr>
          <p:cNvPr id="181" name="Google Shape;181;p8" descr="C:\Users\wdj\Google Drive\Primary\Y5 SoW\From Tracy\Pronouns\he.png"/>
          <p:cNvPicPr preferRelativeResize="0"/>
          <p:nvPr/>
        </p:nvPicPr>
        <p:blipFill rotWithShape="1">
          <a:blip r:embed="rId5">
            <a:alphaModFix/>
          </a:blip>
          <a:srcRect/>
          <a:stretch/>
        </p:blipFill>
        <p:spPr>
          <a:xfrm>
            <a:off x="7033858" y="3808970"/>
            <a:ext cx="1100842" cy="814587"/>
          </a:xfrm>
          <a:prstGeom prst="rect">
            <a:avLst/>
          </a:prstGeom>
          <a:noFill/>
          <a:ln>
            <a:noFill/>
          </a:ln>
        </p:spPr>
      </p:pic>
      <p:pic>
        <p:nvPicPr>
          <p:cNvPr id="182" name="Google Shape;182;p8" descr="C:\Users\wdj\Google Drive\Primary\Y5 SoW\From Tracy\Pronouns\she.png"/>
          <p:cNvPicPr preferRelativeResize="0"/>
          <p:nvPr/>
        </p:nvPicPr>
        <p:blipFill rotWithShape="1">
          <a:blip r:embed="rId6">
            <a:alphaModFix/>
          </a:blip>
          <a:srcRect/>
          <a:stretch/>
        </p:blipFill>
        <p:spPr>
          <a:xfrm>
            <a:off x="8430155" y="3782401"/>
            <a:ext cx="1080836" cy="824987"/>
          </a:xfrm>
          <a:prstGeom prst="rect">
            <a:avLst/>
          </a:prstGeom>
          <a:noFill/>
          <a:ln>
            <a:noFill/>
          </a:ln>
        </p:spPr>
      </p:pic>
      <p:pic>
        <p:nvPicPr>
          <p:cNvPr id="183" name="Google Shape;183;p8"/>
          <p:cNvPicPr preferRelativeResize="0"/>
          <p:nvPr/>
        </p:nvPicPr>
        <p:blipFill rotWithShape="1">
          <a:blip r:embed="rId7">
            <a:alphaModFix/>
          </a:blip>
          <a:srcRect/>
          <a:stretch/>
        </p:blipFill>
        <p:spPr>
          <a:xfrm>
            <a:off x="1795053" y="4898397"/>
            <a:ext cx="634523" cy="671647"/>
          </a:xfrm>
          <a:prstGeom prst="rect">
            <a:avLst/>
          </a:prstGeom>
          <a:noFill/>
          <a:ln>
            <a:noFill/>
          </a:ln>
        </p:spPr>
      </p:pic>
      <p:pic>
        <p:nvPicPr>
          <p:cNvPr id="184" name="Google Shape;184;p8"/>
          <p:cNvPicPr preferRelativeResize="0"/>
          <p:nvPr/>
        </p:nvPicPr>
        <p:blipFill rotWithShape="1">
          <a:blip r:embed="rId7">
            <a:alphaModFix/>
          </a:blip>
          <a:srcRect/>
          <a:stretch/>
        </p:blipFill>
        <p:spPr>
          <a:xfrm>
            <a:off x="1775736" y="5637407"/>
            <a:ext cx="634523" cy="67164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500"/>
                                        <p:tgtEl>
                                          <p:spTgt spid="16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1"/>
                                        </p:tgtEl>
                                        <p:attrNameLst>
                                          <p:attrName>style.visibility</p:attrName>
                                        </p:attrNameLst>
                                      </p:cBhvr>
                                      <p:to>
                                        <p:strVal val="visible"/>
                                      </p:to>
                                    </p:set>
                                    <p:anim calcmode="lin" valueType="num">
                                      <p:cBhvr additive="base">
                                        <p:cTn id="12" dur="500"/>
                                        <p:tgtEl>
                                          <p:spTgt spid="17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76"/>
                                        </p:tgtEl>
                                        <p:attrNameLst>
                                          <p:attrName>style.visibility</p:attrName>
                                        </p:attrNameLst>
                                      </p:cBhvr>
                                      <p:to>
                                        <p:strVal val="visible"/>
                                      </p:to>
                                    </p:set>
                                    <p:anim calcmode="lin" valueType="num">
                                      <p:cBhvr additive="base">
                                        <p:cTn id="39" dur="500"/>
                                        <p:tgtEl>
                                          <p:spTgt spid="176"/>
                                        </p:tgtEl>
                                        <p:attrNameLst>
                                          <p:attrName>ppt_y</p:attrName>
                                        </p:attrNameLst>
                                      </p:cBhvr>
                                      <p:tavLst>
                                        <p:tav tm="0">
                                          <p:val>
                                            <p:strVal val="#ppt_y+1"/>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83"/>
                                        </p:tgtEl>
                                        <p:attrNameLst>
                                          <p:attrName>style.visibility</p:attrName>
                                        </p:attrNameLst>
                                      </p:cBhvr>
                                      <p:to>
                                        <p:strVal val="visible"/>
                                      </p:to>
                                    </p:set>
                                    <p:anim calcmode="lin" valueType="num">
                                      <p:cBhvr additive="base">
                                        <p:cTn id="42" dur="500"/>
                                        <p:tgtEl>
                                          <p:spTgt spid="18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78"/>
                                        </p:tgtEl>
                                        <p:attrNameLst>
                                          <p:attrName>style.visibility</p:attrName>
                                        </p:attrNameLst>
                                      </p:cBhvr>
                                      <p:to>
                                        <p:strVal val="visible"/>
                                      </p:to>
                                    </p:set>
                                    <p:anim calcmode="lin" valueType="num">
                                      <p:cBhvr additive="base">
                                        <p:cTn id="51" dur="500"/>
                                        <p:tgtEl>
                                          <p:spTgt spid="178"/>
                                        </p:tgtEl>
                                        <p:attrNameLst>
                                          <p:attrName>ppt_y</p:attrName>
                                        </p:attrNameLst>
                                      </p:cBhvr>
                                      <p:tavLst>
                                        <p:tav tm="0">
                                          <p:val>
                                            <p:strVal val="#ppt_y+1"/>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184"/>
                                        </p:tgtEl>
                                        <p:attrNameLst>
                                          <p:attrName>style.visibility</p:attrName>
                                        </p:attrNameLst>
                                      </p:cBhvr>
                                      <p:to>
                                        <p:strVal val="visible"/>
                                      </p:to>
                                    </p:set>
                                    <p:anim calcmode="lin" valueType="num">
                                      <p:cBhvr additive="base">
                                        <p:cTn id="54" dur="500"/>
                                        <p:tgtEl>
                                          <p:spTgt spid="18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p:nvPr/>
        </p:nvSpPr>
        <p:spPr>
          <a:xfrm>
            <a:off x="236693" y="1980698"/>
            <a:ext cx="146386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400"/>
              <a:buFont typeface="Century Gothic"/>
              <a:buNone/>
              <a:tabLst/>
              <a:defRPr/>
            </a:pPr>
            <a:r>
              <a:rPr kumimoji="0" lang="en-GB" sz="24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en </a:t>
            </a:r>
            <a:r>
              <a:rPr kumimoji="0" lang="en-GB" sz="24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clase</a:t>
            </a:r>
            <a:endParaRPr kumimoji="0" sz="2400" b="1"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p:txBody>
      </p:sp>
      <p:sp>
        <p:nvSpPr>
          <p:cNvPr id="191" name="Google Shape;191;p9"/>
          <p:cNvSpPr txBox="1"/>
          <p:nvPr/>
        </p:nvSpPr>
        <p:spPr>
          <a:xfrm>
            <a:off x="1811067" y="1980697"/>
            <a:ext cx="1396536"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400"/>
              <a:buFont typeface="Century Gothic"/>
              <a:buNone/>
              <a:tabLst/>
              <a:defRPr/>
            </a:pPr>
            <a:r>
              <a:rPr kumimoji="0" lang="en-GB" sz="24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en </a:t>
            </a:r>
            <a:r>
              <a:rPr kumimoji="0" lang="en-GB" sz="24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casa</a:t>
            </a:r>
            <a:endParaRPr kumimoji="0" sz="2400" b="1"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p:txBody>
      </p:sp>
      <p:graphicFrame>
        <p:nvGraphicFramePr>
          <p:cNvPr id="192" name="Google Shape;192;p9"/>
          <p:cNvGraphicFramePr/>
          <p:nvPr/>
        </p:nvGraphicFramePr>
        <p:xfrm>
          <a:off x="342342" y="2662146"/>
          <a:ext cx="1218225" cy="2377500"/>
        </p:xfrm>
        <a:graphic>
          <a:graphicData uri="http://schemas.openxmlformats.org/drawingml/2006/table">
            <a:tbl>
              <a:tblPr firstRow="1" bandRow="1">
                <a:noFill/>
              </a:tblPr>
              <a:tblGrid>
                <a:gridCol w="1218225">
                  <a:extLst>
                    <a:ext uri="{9D8B030D-6E8A-4147-A177-3AD203B41FA5}">
                      <a16:colId xmlns:a16="http://schemas.microsoft.com/office/drawing/2014/main" val="20000"/>
                    </a:ext>
                  </a:extLst>
                </a:gridCol>
              </a:tblGrid>
              <a:tr h="370850">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solidFill>
                            <a:srgbClr val="002060"/>
                          </a:solidFill>
                          <a:latin typeface="Century Gothic"/>
                          <a:ea typeface="Century Gothic"/>
                          <a:cs typeface="Century Gothic"/>
                          <a:sym typeface="Century Gothic"/>
                        </a:rPr>
                        <a:t>Lucía</a:t>
                      </a: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solidFill>
                            <a:srgbClr val="002060"/>
                          </a:solidFill>
                          <a:latin typeface="Century Gothic"/>
                          <a:ea typeface="Century Gothic"/>
                          <a:cs typeface="Century Gothic"/>
                          <a:sym typeface="Century Gothic"/>
                        </a:rPr>
                        <a:t>Ana</a:t>
                      </a: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solidFill>
                            <a:srgbClr val="002060"/>
                          </a:solidFill>
                          <a:latin typeface="Century Gothic"/>
                          <a:ea typeface="Century Gothic"/>
                          <a:cs typeface="Century Gothic"/>
                          <a:sym typeface="Century Gothic"/>
                        </a:rPr>
                        <a:t>Pablo</a:t>
                      </a: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solidFill>
                            <a:srgbClr val="002060"/>
                          </a:solidFill>
                          <a:latin typeface="Century Gothic"/>
                          <a:ea typeface="Century Gothic"/>
                          <a:cs typeface="Century Gothic"/>
                          <a:sym typeface="Century Gothic"/>
                        </a:rPr>
                        <a:t>Carlota</a:t>
                      </a: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solidFill>
                            <a:srgbClr val="002060"/>
                          </a:solidFill>
                          <a:latin typeface="Century Gothic"/>
                          <a:ea typeface="Century Gothic"/>
                          <a:cs typeface="Century Gothic"/>
                          <a:sym typeface="Century Gothic"/>
                        </a:rPr>
                        <a:t>Carlos</a:t>
                      </a: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solidFill>
                            <a:srgbClr val="002060"/>
                          </a:solidFill>
                          <a:latin typeface="Century Gothic"/>
                          <a:ea typeface="Century Gothic"/>
                          <a:cs typeface="Century Gothic"/>
                          <a:sym typeface="Century Gothic"/>
                        </a:rPr>
                        <a:t>Paloma</a:t>
                      </a: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193" name="Google Shape;193;p9"/>
          <p:cNvPicPr preferRelativeResize="0"/>
          <p:nvPr/>
        </p:nvPicPr>
        <p:blipFill rotWithShape="1">
          <a:blip r:embed="rId3">
            <a:alphaModFix/>
          </a:blip>
          <a:srcRect t="6995" r="482" b="12550"/>
          <a:stretch/>
        </p:blipFill>
        <p:spPr>
          <a:xfrm>
            <a:off x="1778372" y="3963460"/>
            <a:ext cx="1286439" cy="1421385"/>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94" name="Google Shape;194;p9" descr="List, Icon, Symbol, Paper, Sign, Flat"/>
          <p:cNvPicPr preferRelativeResize="0"/>
          <p:nvPr/>
        </p:nvPicPr>
        <p:blipFill rotWithShape="1">
          <a:blip r:embed="rId4">
            <a:alphaModFix/>
          </a:blip>
          <a:srcRect/>
          <a:stretch/>
        </p:blipFill>
        <p:spPr>
          <a:xfrm>
            <a:off x="394071" y="975998"/>
            <a:ext cx="1143185" cy="1143185"/>
          </a:xfrm>
          <a:prstGeom prst="rect">
            <a:avLst/>
          </a:prstGeom>
          <a:noFill/>
          <a:ln>
            <a:noFill/>
          </a:ln>
        </p:spPr>
      </p:pic>
      <p:pic>
        <p:nvPicPr>
          <p:cNvPr id="195" name="Google Shape;195;p9" descr="Classroom, Blackboard, Class, Learning, Education"/>
          <p:cNvPicPr preferRelativeResize="0"/>
          <p:nvPr/>
        </p:nvPicPr>
        <p:blipFill rotWithShape="1">
          <a:blip r:embed="rId5">
            <a:alphaModFix/>
          </a:blip>
          <a:srcRect/>
          <a:stretch/>
        </p:blipFill>
        <p:spPr>
          <a:xfrm>
            <a:off x="164888" y="5227927"/>
            <a:ext cx="1783780" cy="1507419"/>
          </a:xfrm>
          <a:prstGeom prst="rect">
            <a:avLst/>
          </a:prstGeom>
          <a:noFill/>
          <a:ln>
            <a:noFill/>
          </a:ln>
        </p:spPr>
      </p:pic>
      <p:graphicFrame>
        <p:nvGraphicFramePr>
          <p:cNvPr id="196" name="Google Shape;196;p9"/>
          <p:cNvGraphicFramePr/>
          <p:nvPr/>
        </p:nvGraphicFramePr>
        <p:xfrm>
          <a:off x="1844666" y="2662146"/>
          <a:ext cx="1220150" cy="1188750"/>
        </p:xfrm>
        <a:graphic>
          <a:graphicData uri="http://schemas.openxmlformats.org/drawingml/2006/table">
            <a:tbl>
              <a:tblPr firstRow="1" bandRow="1">
                <a:noFill/>
              </a:tblPr>
              <a:tblGrid>
                <a:gridCol w="1220150">
                  <a:extLst>
                    <a:ext uri="{9D8B030D-6E8A-4147-A177-3AD203B41FA5}">
                      <a16:colId xmlns:a16="http://schemas.microsoft.com/office/drawing/2014/main" val="20000"/>
                    </a:ext>
                  </a:extLst>
                </a:gridCol>
              </a:tblGrid>
              <a:tr h="370850">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solidFill>
                            <a:srgbClr val="002060"/>
                          </a:solidFill>
                          <a:latin typeface="Century Gothic"/>
                          <a:ea typeface="Century Gothic"/>
                          <a:cs typeface="Century Gothic"/>
                          <a:sym typeface="Century Gothic"/>
                        </a:rPr>
                        <a:t>Olga</a:t>
                      </a: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solidFill>
                            <a:srgbClr val="002060"/>
                          </a:solidFill>
                          <a:latin typeface="Century Gothic"/>
                          <a:ea typeface="Century Gothic"/>
                          <a:cs typeface="Century Gothic"/>
                          <a:sym typeface="Century Gothic"/>
                        </a:rPr>
                        <a:t>Manolo</a:t>
                      </a: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solidFill>
                            <a:srgbClr val="002060"/>
                          </a:solidFill>
                          <a:latin typeface="Century Gothic"/>
                          <a:ea typeface="Century Gothic"/>
                          <a:cs typeface="Century Gothic"/>
                          <a:sym typeface="Century Gothic"/>
                        </a:rPr>
                        <a:t>Paco</a:t>
                      </a: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197" name="Google Shape;197;p9"/>
          <p:cNvGraphicFramePr/>
          <p:nvPr/>
        </p:nvGraphicFramePr>
        <p:xfrm>
          <a:off x="4223820" y="1680574"/>
          <a:ext cx="5760175" cy="4565700"/>
        </p:xfrm>
        <a:graphic>
          <a:graphicData uri="http://schemas.openxmlformats.org/drawingml/2006/table">
            <a:tbl>
              <a:tblPr firstRow="1" bandRow="1">
                <a:noFill/>
              </a:tblPr>
              <a:tblGrid>
                <a:gridCol w="514675">
                  <a:extLst>
                    <a:ext uri="{9D8B030D-6E8A-4147-A177-3AD203B41FA5}">
                      <a16:colId xmlns:a16="http://schemas.microsoft.com/office/drawing/2014/main" val="20000"/>
                    </a:ext>
                  </a:extLst>
                </a:gridCol>
                <a:gridCol w="2091300">
                  <a:extLst>
                    <a:ext uri="{9D8B030D-6E8A-4147-A177-3AD203B41FA5}">
                      <a16:colId xmlns:a16="http://schemas.microsoft.com/office/drawing/2014/main" val="20001"/>
                    </a:ext>
                  </a:extLst>
                </a:gridCol>
                <a:gridCol w="1499625">
                  <a:extLst>
                    <a:ext uri="{9D8B030D-6E8A-4147-A177-3AD203B41FA5}">
                      <a16:colId xmlns:a16="http://schemas.microsoft.com/office/drawing/2014/main" val="20002"/>
                    </a:ext>
                  </a:extLst>
                </a:gridCol>
                <a:gridCol w="1654575">
                  <a:extLst>
                    <a:ext uri="{9D8B030D-6E8A-4147-A177-3AD203B41FA5}">
                      <a16:colId xmlns:a16="http://schemas.microsoft.com/office/drawing/2014/main" val="20003"/>
                    </a:ext>
                  </a:extLst>
                </a:gridCol>
              </a:tblGrid>
              <a:tr h="507300">
                <a:tc>
                  <a:txBody>
                    <a:bodyPr/>
                    <a:lstStyle/>
                    <a:p>
                      <a:pPr marL="0" marR="0" lvl="0" indent="0" algn="ctr" rtl="0">
                        <a:lnSpc>
                          <a:spcPct val="100000"/>
                        </a:lnSpc>
                        <a:spcBef>
                          <a:spcPts val="0"/>
                        </a:spcBef>
                        <a:spcAft>
                          <a:spcPts val="0"/>
                        </a:spcAft>
                        <a:buClr>
                          <a:srgbClr val="000000"/>
                        </a:buClr>
                        <a:buSzPts val="2400"/>
                        <a:buFont typeface="Arial"/>
                        <a:buNone/>
                      </a:pPr>
                      <a:r>
                        <a:rPr lang="en-GB" sz="2400" b="1" u="none" strike="noStrike" cap="none">
                          <a:solidFill>
                            <a:srgbClr val="FF0066"/>
                          </a:solidFill>
                          <a:latin typeface="Century Gothic"/>
                          <a:ea typeface="Century Gothic"/>
                          <a:cs typeface="Century Gothic"/>
                          <a:sym typeface="Century Gothic"/>
                        </a:rPr>
                        <a:t>E</a:t>
                      </a:r>
                      <a:endParaRPr sz="2400" b="1" u="none" strike="noStrike" cap="none">
                        <a:solidFill>
                          <a:srgbClr val="FF0066"/>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0" u="none" strike="noStrike" cap="none">
                          <a:solidFill>
                            <a:srgbClr val="002060"/>
                          </a:solidFill>
                          <a:latin typeface="Century Gothic"/>
                          <a:ea typeface="Century Gothic"/>
                          <a:cs typeface="Century Gothic"/>
                          <a:sym typeface="Century Gothic"/>
                        </a:rPr>
                        <a:t>Lucía está</a:t>
                      </a:r>
                      <a:endParaRPr sz="2400" b="0" u="none" strike="noStrike" cap="none">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0" u="none" strike="noStrike" cap="none">
                          <a:solidFill>
                            <a:srgbClr val="002060"/>
                          </a:solidFill>
                          <a:latin typeface="Century Gothic"/>
                          <a:ea typeface="Century Gothic"/>
                          <a:cs typeface="Century Gothic"/>
                          <a:sym typeface="Century Gothic"/>
                        </a:rPr>
                        <a:t>ausente.</a:t>
                      </a:r>
                      <a:endParaRPr sz="2400" b="0" u="none" strike="noStrike" cap="none">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0" u="none" strike="noStrike" cap="none">
                          <a:solidFill>
                            <a:srgbClr val="002060"/>
                          </a:solidFill>
                          <a:latin typeface="Century Gothic"/>
                          <a:ea typeface="Century Gothic"/>
                          <a:cs typeface="Century Gothic"/>
                          <a:sym typeface="Century Gothic"/>
                        </a:rPr>
                        <a:t>presente.</a:t>
                      </a:r>
                      <a:endParaRPr sz="2400" b="0" u="none" strike="noStrike" cap="none">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extLst>
                  <a:ext uri="{0D108BD9-81ED-4DB2-BD59-A6C34878D82A}">
                    <a16:rowId xmlns:a16="http://schemas.microsoft.com/office/drawing/2014/main" val="10000"/>
                  </a:ext>
                </a:extLst>
              </a:tr>
              <a:tr h="507300">
                <a:tc>
                  <a:txBody>
                    <a:bodyPr/>
                    <a:lstStyle/>
                    <a:p>
                      <a:pPr marL="0" marR="0" lvl="0" indent="0" algn="ctr" rtl="0">
                        <a:lnSpc>
                          <a:spcPct val="100000"/>
                        </a:lnSpc>
                        <a:spcBef>
                          <a:spcPts val="0"/>
                        </a:spcBef>
                        <a:spcAft>
                          <a:spcPts val="0"/>
                        </a:spcAft>
                        <a:buClr>
                          <a:srgbClr val="000000"/>
                        </a:buClr>
                        <a:buSzPts val="2400"/>
                        <a:buFont typeface="Arial"/>
                        <a:buNone/>
                      </a:pPr>
                      <a:r>
                        <a:rPr lang="en-GB" sz="2400" b="1" u="none" strike="noStrike" cap="none">
                          <a:solidFill>
                            <a:srgbClr val="FF0066"/>
                          </a:solidFill>
                          <a:latin typeface="Century Gothic"/>
                          <a:ea typeface="Century Gothic"/>
                          <a:cs typeface="Century Gothic"/>
                          <a:sym typeface="Century Gothic"/>
                        </a:rPr>
                        <a:t>1</a:t>
                      </a:r>
                      <a:endParaRPr sz="2400" b="1" u="none" strike="noStrike" cap="none">
                        <a:solidFill>
                          <a:srgbClr val="FF0066"/>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0" u="none" strike="noStrike" cap="none">
                          <a:solidFill>
                            <a:srgbClr val="002060"/>
                          </a:solidFill>
                          <a:latin typeface="Century Gothic"/>
                          <a:ea typeface="Century Gothic"/>
                          <a:cs typeface="Century Gothic"/>
                          <a:sym typeface="Century Gothic"/>
                        </a:rPr>
                        <a:t>Ana está</a:t>
                      </a:r>
                      <a:endParaRPr sz="2400" b="0" u="none" strike="noStrike" cap="none">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0" u="none" strike="noStrike" cap="none">
                          <a:solidFill>
                            <a:srgbClr val="002060"/>
                          </a:solidFill>
                          <a:latin typeface="Century Gothic"/>
                          <a:ea typeface="Century Gothic"/>
                          <a:cs typeface="Century Gothic"/>
                          <a:sym typeface="Century Gothic"/>
                        </a:rPr>
                        <a:t>ausente.</a:t>
                      </a:r>
                      <a:endParaRPr sz="2400" b="0" u="none" strike="noStrike" cap="none">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0" u="none" strike="noStrike" cap="none">
                          <a:solidFill>
                            <a:srgbClr val="002060"/>
                          </a:solidFill>
                          <a:latin typeface="Century Gothic"/>
                          <a:ea typeface="Century Gothic"/>
                          <a:cs typeface="Century Gothic"/>
                          <a:sym typeface="Century Gothic"/>
                        </a:rPr>
                        <a:t>presente.</a:t>
                      </a:r>
                      <a:endParaRPr sz="2400" b="0" u="none" strike="noStrike" cap="none">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extLst>
                  <a:ext uri="{0D108BD9-81ED-4DB2-BD59-A6C34878D82A}">
                    <a16:rowId xmlns:a16="http://schemas.microsoft.com/office/drawing/2014/main" val="10001"/>
                  </a:ext>
                </a:extLst>
              </a:tr>
              <a:tr h="507300">
                <a:tc>
                  <a:txBody>
                    <a:bodyPr/>
                    <a:lstStyle/>
                    <a:p>
                      <a:pPr marL="0" marR="0" lvl="0" indent="0" algn="ctr" rtl="0">
                        <a:lnSpc>
                          <a:spcPct val="100000"/>
                        </a:lnSpc>
                        <a:spcBef>
                          <a:spcPts val="0"/>
                        </a:spcBef>
                        <a:spcAft>
                          <a:spcPts val="0"/>
                        </a:spcAft>
                        <a:buClr>
                          <a:srgbClr val="000000"/>
                        </a:buClr>
                        <a:buSzPts val="2400"/>
                        <a:buFont typeface="Arial"/>
                        <a:buNone/>
                      </a:pPr>
                      <a:r>
                        <a:rPr lang="en-GB" sz="2400" b="1" u="none" strike="noStrike" cap="none">
                          <a:solidFill>
                            <a:srgbClr val="FF0066"/>
                          </a:solidFill>
                          <a:latin typeface="Century Gothic"/>
                          <a:ea typeface="Century Gothic"/>
                          <a:cs typeface="Century Gothic"/>
                          <a:sym typeface="Century Gothic"/>
                        </a:rPr>
                        <a:t>2</a:t>
                      </a:r>
                      <a:endParaRPr sz="2400" b="1" u="none" strike="noStrike" cap="none">
                        <a:solidFill>
                          <a:srgbClr val="FF0066"/>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0" u="none" strike="noStrike" cap="none">
                          <a:solidFill>
                            <a:srgbClr val="002060"/>
                          </a:solidFill>
                          <a:latin typeface="Century Gothic"/>
                          <a:ea typeface="Century Gothic"/>
                          <a:cs typeface="Century Gothic"/>
                          <a:sym typeface="Century Gothic"/>
                        </a:rPr>
                        <a:t>Manolo está</a:t>
                      </a:r>
                      <a:endParaRPr sz="2400" b="0" u="none" strike="noStrike" cap="none">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0" u="none" strike="noStrike" cap="none">
                          <a:solidFill>
                            <a:srgbClr val="002060"/>
                          </a:solidFill>
                          <a:latin typeface="Century Gothic"/>
                          <a:ea typeface="Century Gothic"/>
                          <a:cs typeface="Century Gothic"/>
                          <a:sym typeface="Century Gothic"/>
                        </a:rPr>
                        <a:t>ausente.</a:t>
                      </a:r>
                      <a:endParaRPr sz="2400" b="0" u="none" strike="noStrike" cap="none">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0" u="none" strike="noStrike" cap="none">
                          <a:solidFill>
                            <a:srgbClr val="002060"/>
                          </a:solidFill>
                          <a:latin typeface="Century Gothic"/>
                          <a:ea typeface="Century Gothic"/>
                          <a:cs typeface="Century Gothic"/>
                          <a:sym typeface="Century Gothic"/>
                        </a:rPr>
                        <a:t>presente.</a:t>
                      </a:r>
                      <a:endParaRPr sz="2400" b="0" u="none" strike="noStrike" cap="none">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extLst>
                  <a:ext uri="{0D108BD9-81ED-4DB2-BD59-A6C34878D82A}">
                    <a16:rowId xmlns:a16="http://schemas.microsoft.com/office/drawing/2014/main" val="10002"/>
                  </a:ext>
                </a:extLst>
              </a:tr>
              <a:tr h="507300">
                <a:tc>
                  <a:txBody>
                    <a:bodyPr/>
                    <a:lstStyle/>
                    <a:p>
                      <a:pPr marL="0" marR="0" lvl="0" indent="0" algn="ctr" rtl="0">
                        <a:lnSpc>
                          <a:spcPct val="100000"/>
                        </a:lnSpc>
                        <a:spcBef>
                          <a:spcPts val="0"/>
                        </a:spcBef>
                        <a:spcAft>
                          <a:spcPts val="0"/>
                        </a:spcAft>
                        <a:buClr>
                          <a:srgbClr val="000000"/>
                        </a:buClr>
                        <a:buSzPts val="2400"/>
                        <a:buFont typeface="Arial"/>
                        <a:buNone/>
                      </a:pPr>
                      <a:r>
                        <a:rPr lang="en-GB" sz="2400" b="1" u="none" strike="noStrike" cap="none">
                          <a:solidFill>
                            <a:srgbClr val="FF0066"/>
                          </a:solidFill>
                          <a:latin typeface="Century Gothic"/>
                          <a:ea typeface="Century Gothic"/>
                          <a:cs typeface="Century Gothic"/>
                          <a:sym typeface="Century Gothic"/>
                        </a:rPr>
                        <a:t>3</a:t>
                      </a:r>
                      <a:endParaRPr sz="2400" b="1" u="none" strike="noStrike" cap="none">
                        <a:solidFill>
                          <a:srgbClr val="FF0066"/>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0" u="none" strike="noStrike" cap="none">
                          <a:solidFill>
                            <a:srgbClr val="002060"/>
                          </a:solidFill>
                          <a:latin typeface="Century Gothic"/>
                          <a:ea typeface="Century Gothic"/>
                          <a:cs typeface="Century Gothic"/>
                          <a:sym typeface="Century Gothic"/>
                        </a:rPr>
                        <a:t>Paloma está</a:t>
                      </a:r>
                      <a:endParaRPr sz="2400" b="0" u="none" strike="noStrike" cap="none">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0" u="none" strike="noStrike" cap="none">
                          <a:solidFill>
                            <a:srgbClr val="002060"/>
                          </a:solidFill>
                          <a:latin typeface="Century Gothic"/>
                          <a:ea typeface="Century Gothic"/>
                          <a:cs typeface="Century Gothic"/>
                          <a:sym typeface="Century Gothic"/>
                        </a:rPr>
                        <a:t>ausente.</a:t>
                      </a:r>
                      <a:endParaRPr sz="2400" b="0" u="none" strike="noStrike" cap="none">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0" u="none" strike="noStrike" cap="none">
                          <a:solidFill>
                            <a:srgbClr val="002060"/>
                          </a:solidFill>
                          <a:latin typeface="Century Gothic"/>
                          <a:ea typeface="Century Gothic"/>
                          <a:cs typeface="Century Gothic"/>
                          <a:sym typeface="Century Gothic"/>
                        </a:rPr>
                        <a:t>presente.</a:t>
                      </a:r>
                      <a:endParaRPr sz="2400" b="0" u="none" strike="noStrike" cap="none">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extLst>
                  <a:ext uri="{0D108BD9-81ED-4DB2-BD59-A6C34878D82A}">
                    <a16:rowId xmlns:a16="http://schemas.microsoft.com/office/drawing/2014/main" val="10003"/>
                  </a:ext>
                </a:extLst>
              </a:tr>
              <a:tr h="507300">
                <a:tc>
                  <a:txBody>
                    <a:bodyPr/>
                    <a:lstStyle/>
                    <a:p>
                      <a:pPr marL="0" marR="0" lvl="0" indent="0" algn="ctr" rtl="0">
                        <a:lnSpc>
                          <a:spcPct val="100000"/>
                        </a:lnSpc>
                        <a:spcBef>
                          <a:spcPts val="0"/>
                        </a:spcBef>
                        <a:spcAft>
                          <a:spcPts val="0"/>
                        </a:spcAft>
                        <a:buClr>
                          <a:srgbClr val="000000"/>
                        </a:buClr>
                        <a:buSzPts val="2400"/>
                        <a:buFont typeface="Arial"/>
                        <a:buNone/>
                      </a:pPr>
                      <a:r>
                        <a:rPr lang="en-GB" sz="2400" b="1" u="none" strike="noStrike" cap="none">
                          <a:solidFill>
                            <a:srgbClr val="FF0066"/>
                          </a:solidFill>
                          <a:latin typeface="Century Gothic"/>
                          <a:ea typeface="Century Gothic"/>
                          <a:cs typeface="Century Gothic"/>
                          <a:sym typeface="Century Gothic"/>
                        </a:rPr>
                        <a:t>4</a:t>
                      </a:r>
                      <a:endParaRPr sz="2400" b="1" u="none" strike="noStrike" cap="none">
                        <a:solidFill>
                          <a:srgbClr val="FF0066"/>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0" u="none" strike="noStrike" cap="none">
                          <a:solidFill>
                            <a:srgbClr val="002060"/>
                          </a:solidFill>
                          <a:latin typeface="Century Gothic"/>
                          <a:ea typeface="Century Gothic"/>
                          <a:cs typeface="Century Gothic"/>
                          <a:sym typeface="Century Gothic"/>
                        </a:rPr>
                        <a:t>Carlos está</a:t>
                      </a:r>
                      <a:endParaRPr sz="2400" b="0" u="none" strike="noStrike" cap="none">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0" u="none" strike="noStrike" cap="none">
                          <a:solidFill>
                            <a:srgbClr val="002060"/>
                          </a:solidFill>
                          <a:latin typeface="Century Gothic"/>
                          <a:ea typeface="Century Gothic"/>
                          <a:cs typeface="Century Gothic"/>
                          <a:sym typeface="Century Gothic"/>
                        </a:rPr>
                        <a:t>ausente.</a:t>
                      </a:r>
                      <a:endParaRPr sz="2400" b="0" u="none" strike="noStrike" cap="none">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0" u="none" strike="noStrike" cap="none">
                          <a:solidFill>
                            <a:srgbClr val="002060"/>
                          </a:solidFill>
                          <a:latin typeface="Century Gothic"/>
                          <a:ea typeface="Century Gothic"/>
                          <a:cs typeface="Century Gothic"/>
                          <a:sym typeface="Century Gothic"/>
                        </a:rPr>
                        <a:t>presente.</a:t>
                      </a:r>
                      <a:endParaRPr sz="2400" b="0" u="none" strike="noStrike" cap="none">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extLst>
                  <a:ext uri="{0D108BD9-81ED-4DB2-BD59-A6C34878D82A}">
                    <a16:rowId xmlns:a16="http://schemas.microsoft.com/office/drawing/2014/main" val="10004"/>
                  </a:ext>
                </a:extLst>
              </a:tr>
              <a:tr h="507300">
                <a:tc>
                  <a:txBody>
                    <a:bodyPr/>
                    <a:lstStyle/>
                    <a:p>
                      <a:pPr marL="0" marR="0" lvl="0" indent="0" algn="ctr" rtl="0">
                        <a:lnSpc>
                          <a:spcPct val="100000"/>
                        </a:lnSpc>
                        <a:spcBef>
                          <a:spcPts val="0"/>
                        </a:spcBef>
                        <a:spcAft>
                          <a:spcPts val="0"/>
                        </a:spcAft>
                        <a:buClr>
                          <a:srgbClr val="000000"/>
                        </a:buClr>
                        <a:buSzPts val="2400"/>
                        <a:buFont typeface="Arial"/>
                        <a:buNone/>
                      </a:pPr>
                      <a:r>
                        <a:rPr lang="en-GB" sz="2400" b="1" u="none" strike="noStrike" cap="none">
                          <a:solidFill>
                            <a:srgbClr val="FF0066"/>
                          </a:solidFill>
                          <a:latin typeface="Century Gothic"/>
                          <a:ea typeface="Century Gothic"/>
                          <a:cs typeface="Century Gothic"/>
                          <a:sym typeface="Century Gothic"/>
                        </a:rPr>
                        <a:t>5</a:t>
                      </a:r>
                      <a:endParaRPr sz="2400" b="1" u="none" strike="noStrike" cap="none">
                        <a:solidFill>
                          <a:srgbClr val="FF0066"/>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0" u="none" strike="noStrike" cap="none">
                          <a:solidFill>
                            <a:srgbClr val="002060"/>
                          </a:solidFill>
                          <a:latin typeface="Century Gothic"/>
                          <a:ea typeface="Century Gothic"/>
                          <a:cs typeface="Century Gothic"/>
                          <a:sym typeface="Century Gothic"/>
                        </a:rPr>
                        <a:t>Paco está</a:t>
                      </a:r>
                      <a:endParaRPr sz="2400" b="0" u="none" strike="noStrike" cap="none">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0" u="none" strike="noStrike" cap="none">
                          <a:solidFill>
                            <a:srgbClr val="002060"/>
                          </a:solidFill>
                          <a:latin typeface="Century Gothic"/>
                          <a:ea typeface="Century Gothic"/>
                          <a:cs typeface="Century Gothic"/>
                          <a:sym typeface="Century Gothic"/>
                        </a:rPr>
                        <a:t>ausente.</a:t>
                      </a:r>
                      <a:endParaRPr sz="2400" b="0" u="none" strike="noStrike" cap="none">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0" u="none" strike="noStrike" cap="none">
                          <a:solidFill>
                            <a:srgbClr val="002060"/>
                          </a:solidFill>
                          <a:latin typeface="Century Gothic"/>
                          <a:ea typeface="Century Gothic"/>
                          <a:cs typeface="Century Gothic"/>
                          <a:sym typeface="Century Gothic"/>
                        </a:rPr>
                        <a:t>presente.</a:t>
                      </a:r>
                      <a:endParaRPr sz="2400" b="0" u="none" strike="noStrike" cap="none">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extLst>
                  <a:ext uri="{0D108BD9-81ED-4DB2-BD59-A6C34878D82A}">
                    <a16:rowId xmlns:a16="http://schemas.microsoft.com/office/drawing/2014/main" val="10005"/>
                  </a:ext>
                </a:extLst>
              </a:tr>
              <a:tr h="507300">
                <a:tc>
                  <a:txBody>
                    <a:bodyPr/>
                    <a:lstStyle/>
                    <a:p>
                      <a:pPr marL="0" marR="0" lvl="0" indent="0" algn="ctr" rtl="0">
                        <a:lnSpc>
                          <a:spcPct val="100000"/>
                        </a:lnSpc>
                        <a:spcBef>
                          <a:spcPts val="0"/>
                        </a:spcBef>
                        <a:spcAft>
                          <a:spcPts val="0"/>
                        </a:spcAft>
                        <a:buClr>
                          <a:srgbClr val="000000"/>
                        </a:buClr>
                        <a:buSzPts val="2400"/>
                        <a:buFont typeface="Arial"/>
                        <a:buNone/>
                      </a:pPr>
                      <a:r>
                        <a:rPr lang="en-GB" sz="2400" b="1" u="none" strike="noStrike" cap="none">
                          <a:solidFill>
                            <a:srgbClr val="FF0066"/>
                          </a:solidFill>
                          <a:latin typeface="Century Gothic"/>
                          <a:ea typeface="Century Gothic"/>
                          <a:cs typeface="Century Gothic"/>
                          <a:sym typeface="Century Gothic"/>
                        </a:rPr>
                        <a:t>6</a:t>
                      </a:r>
                      <a:endParaRPr sz="2400" b="1" u="none" strike="noStrike" cap="none">
                        <a:solidFill>
                          <a:srgbClr val="FF0066"/>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0" u="none" strike="noStrike" cap="none">
                          <a:solidFill>
                            <a:srgbClr val="002060"/>
                          </a:solidFill>
                          <a:latin typeface="Century Gothic"/>
                          <a:ea typeface="Century Gothic"/>
                          <a:cs typeface="Century Gothic"/>
                          <a:sym typeface="Century Gothic"/>
                        </a:rPr>
                        <a:t>Pablo está</a:t>
                      </a:r>
                      <a:endParaRPr sz="2400" b="0" u="none" strike="noStrike" cap="none">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0" u="none" strike="noStrike" cap="none">
                          <a:solidFill>
                            <a:srgbClr val="002060"/>
                          </a:solidFill>
                          <a:latin typeface="Century Gothic"/>
                          <a:ea typeface="Century Gothic"/>
                          <a:cs typeface="Century Gothic"/>
                          <a:sym typeface="Century Gothic"/>
                        </a:rPr>
                        <a:t>ausente.</a:t>
                      </a:r>
                      <a:endParaRPr sz="2400" b="0" u="none" strike="noStrike" cap="none">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0" u="none" strike="noStrike" cap="none">
                          <a:solidFill>
                            <a:srgbClr val="002060"/>
                          </a:solidFill>
                          <a:latin typeface="Century Gothic"/>
                          <a:ea typeface="Century Gothic"/>
                          <a:cs typeface="Century Gothic"/>
                          <a:sym typeface="Century Gothic"/>
                        </a:rPr>
                        <a:t>presente.</a:t>
                      </a:r>
                      <a:endParaRPr sz="2400" b="0" u="none" strike="noStrike" cap="none">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extLst>
                  <a:ext uri="{0D108BD9-81ED-4DB2-BD59-A6C34878D82A}">
                    <a16:rowId xmlns:a16="http://schemas.microsoft.com/office/drawing/2014/main" val="10006"/>
                  </a:ext>
                </a:extLst>
              </a:tr>
              <a:tr h="507300">
                <a:tc>
                  <a:txBody>
                    <a:bodyPr/>
                    <a:lstStyle/>
                    <a:p>
                      <a:pPr marL="0" marR="0" lvl="0" indent="0" algn="ctr" rtl="0">
                        <a:lnSpc>
                          <a:spcPct val="100000"/>
                        </a:lnSpc>
                        <a:spcBef>
                          <a:spcPts val="0"/>
                        </a:spcBef>
                        <a:spcAft>
                          <a:spcPts val="0"/>
                        </a:spcAft>
                        <a:buClr>
                          <a:srgbClr val="000000"/>
                        </a:buClr>
                        <a:buSzPts val="2400"/>
                        <a:buFont typeface="Arial"/>
                        <a:buNone/>
                      </a:pPr>
                      <a:r>
                        <a:rPr lang="en-GB" sz="2400" b="1" u="none" strike="noStrike" cap="none">
                          <a:solidFill>
                            <a:srgbClr val="FF0066"/>
                          </a:solidFill>
                          <a:latin typeface="Century Gothic"/>
                          <a:ea typeface="Century Gothic"/>
                          <a:cs typeface="Century Gothic"/>
                          <a:sym typeface="Century Gothic"/>
                        </a:rPr>
                        <a:t>7</a:t>
                      </a:r>
                      <a:endParaRPr sz="2400" b="1" u="none" strike="noStrike" cap="none">
                        <a:solidFill>
                          <a:srgbClr val="FF0066"/>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0" u="none" strike="noStrike" cap="none">
                          <a:solidFill>
                            <a:srgbClr val="002060"/>
                          </a:solidFill>
                          <a:latin typeface="Century Gothic"/>
                          <a:ea typeface="Century Gothic"/>
                          <a:cs typeface="Century Gothic"/>
                          <a:sym typeface="Century Gothic"/>
                        </a:rPr>
                        <a:t>Olga está</a:t>
                      </a:r>
                      <a:endParaRPr sz="2400" b="0" u="none" strike="noStrike" cap="none">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0" u="none" strike="noStrike" cap="none">
                          <a:solidFill>
                            <a:srgbClr val="002060"/>
                          </a:solidFill>
                          <a:latin typeface="Century Gothic"/>
                          <a:ea typeface="Century Gothic"/>
                          <a:cs typeface="Century Gothic"/>
                          <a:sym typeface="Century Gothic"/>
                        </a:rPr>
                        <a:t>ausente.</a:t>
                      </a:r>
                      <a:endParaRPr sz="2400" b="0" u="none" strike="noStrike" cap="none">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0" u="none" strike="noStrike" cap="none">
                          <a:solidFill>
                            <a:srgbClr val="002060"/>
                          </a:solidFill>
                          <a:latin typeface="Century Gothic"/>
                          <a:ea typeface="Century Gothic"/>
                          <a:cs typeface="Century Gothic"/>
                          <a:sym typeface="Century Gothic"/>
                        </a:rPr>
                        <a:t>presente.</a:t>
                      </a:r>
                      <a:endParaRPr sz="2400" b="0" u="none" strike="noStrike" cap="none">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extLst>
                  <a:ext uri="{0D108BD9-81ED-4DB2-BD59-A6C34878D82A}">
                    <a16:rowId xmlns:a16="http://schemas.microsoft.com/office/drawing/2014/main" val="10007"/>
                  </a:ext>
                </a:extLst>
              </a:tr>
              <a:tr h="507300">
                <a:tc>
                  <a:txBody>
                    <a:bodyPr/>
                    <a:lstStyle/>
                    <a:p>
                      <a:pPr marL="0" marR="0" lvl="0" indent="0" algn="ctr" rtl="0">
                        <a:lnSpc>
                          <a:spcPct val="100000"/>
                        </a:lnSpc>
                        <a:spcBef>
                          <a:spcPts val="0"/>
                        </a:spcBef>
                        <a:spcAft>
                          <a:spcPts val="0"/>
                        </a:spcAft>
                        <a:buClr>
                          <a:srgbClr val="000000"/>
                        </a:buClr>
                        <a:buSzPts val="2400"/>
                        <a:buFont typeface="Arial"/>
                        <a:buNone/>
                      </a:pPr>
                      <a:r>
                        <a:rPr lang="en-GB" sz="2400" b="1" u="none" strike="noStrike" cap="none">
                          <a:solidFill>
                            <a:srgbClr val="FF0066"/>
                          </a:solidFill>
                          <a:latin typeface="Century Gothic"/>
                          <a:ea typeface="Century Gothic"/>
                          <a:cs typeface="Century Gothic"/>
                          <a:sym typeface="Century Gothic"/>
                        </a:rPr>
                        <a:t>8</a:t>
                      </a:r>
                      <a:endParaRPr sz="2400" b="1" u="none" strike="noStrike" cap="none">
                        <a:solidFill>
                          <a:srgbClr val="FF0066"/>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0" u="none" strike="noStrike" cap="none">
                          <a:solidFill>
                            <a:srgbClr val="002060"/>
                          </a:solidFill>
                          <a:latin typeface="Century Gothic"/>
                          <a:ea typeface="Century Gothic"/>
                          <a:cs typeface="Century Gothic"/>
                          <a:sym typeface="Century Gothic"/>
                        </a:rPr>
                        <a:t>Carlota está</a:t>
                      </a:r>
                      <a:endParaRPr sz="2400" b="0" u="none" strike="noStrike" cap="none">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0" u="none" strike="noStrike" cap="none">
                          <a:solidFill>
                            <a:srgbClr val="002060"/>
                          </a:solidFill>
                          <a:latin typeface="Century Gothic"/>
                          <a:ea typeface="Century Gothic"/>
                          <a:cs typeface="Century Gothic"/>
                          <a:sym typeface="Century Gothic"/>
                        </a:rPr>
                        <a:t>ausente.</a:t>
                      </a:r>
                      <a:endParaRPr sz="2400" b="0" u="none" strike="noStrike" cap="none">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0" u="none" strike="noStrike" cap="none">
                          <a:solidFill>
                            <a:srgbClr val="002060"/>
                          </a:solidFill>
                          <a:latin typeface="Century Gothic"/>
                          <a:ea typeface="Century Gothic"/>
                          <a:cs typeface="Century Gothic"/>
                          <a:sym typeface="Century Gothic"/>
                        </a:rPr>
                        <a:t>presente.</a:t>
                      </a:r>
                      <a:endParaRPr sz="2400" b="0" u="none" strike="noStrike" cap="none">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92D050"/>
                      </a:solidFill>
                      <a:prstDash val="dot"/>
                      <a:round/>
                      <a:headEnd type="none" w="sm" len="sm"/>
                      <a:tailEnd type="none" w="sm" len="sm"/>
                    </a:lnL>
                    <a:lnR w="12700" cap="flat" cmpd="sng">
                      <a:solidFill>
                        <a:srgbClr val="92D050"/>
                      </a:solidFill>
                      <a:prstDash val="dot"/>
                      <a:round/>
                      <a:headEnd type="none" w="sm" len="sm"/>
                      <a:tailEnd type="none" w="sm" len="sm"/>
                    </a:lnR>
                    <a:lnT w="12700" cap="flat" cmpd="sng">
                      <a:solidFill>
                        <a:srgbClr val="92D050"/>
                      </a:solidFill>
                      <a:prstDash val="dot"/>
                      <a:round/>
                      <a:headEnd type="none" w="sm" len="sm"/>
                      <a:tailEnd type="none" w="sm" len="sm"/>
                    </a:lnT>
                    <a:lnB w="12700" cap="flat" cmpd="sng">
                      <a:solidFill>
                        <a:srgbClr val="92D050"/>
                      </a:solidFill>
                      <a:prstDash val="dot"/>
                      <a:round/>
                      <a:headEnd type="none" w="sm" len="sm"/>
                      <a:tailEnd type="none" w="sm" len="sm"/>
                    </a:lnB>
                  </a:tcPr>
                </a:tc>
                <a:extLst>
                  <a:ext uri="{0D108BD9-81ED-4DB2-BD59-A6C34878D82A}">
                    <a16:rowId xmlns:a16="http://schemas.microsoft.com/office/drawing/2014/main" val="10008"/>
                  </a:ext>
                </a:extLst>
              </a:tr>
            </a:tbl>
          </a:graphicData>
        </a:graphic>
      </p:graphicFrame>
      <p:sp>
        <p:nvSpPr>
          <p:cNvPr id="198" name="Google Shape;198;p9"/>
          <p:cNvSpPr txBox="1"/>
          <p:nvPr/>
        </p:nvSpPr>
        <p:spPr>
          <a:xfrm>
            <a:off x="101167" y="-32141"/>
            <a:ext cx="8126907"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800"/>
              <a:buFont typeface="Century Gothic"/>
              <a:buNone/>
              <a:tabLst/>
              <a:defRPr/>
            </a:pP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El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señor</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Lorca has taken the register.</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99" name="Google Shape;199;p9"/>
          <p:cNvSpPr txBox="1"/>
          <p:nvPr/>
        </p:nvSpPr>
        <p:spPr>
          <a:xfrm>
            <a:off x="67740" y="418475"/>
            <a:ext cx="4594484"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400"/>
              <a:buFont typeface="Century Gothic"/>
              <a:buNone/>
              <a:tabLst/>
              <a:defRPr/>
            </a:pPr>
            <a:r>
              <a:rPr kumimoji="0" lang="en-GB" sz="24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Complete the sentences.  </a:t>
            </a:r>
            <a:endParaRPr kumimoji="0" sz="2400" b="1"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p:txBody>
      </p:sp>
      <p:sp>
        <p:nvSpPr>
          <p:cNvPr id="200" name="Google Shape;200;p9"/>
          <p:cNvSpPr txBox="1"/>
          <p:nvPr/>
        </p:nvSpPr>
        <p:spPr>
          <a:xfrm>
            <a:off x="3941139" y="418475"/>
            <a:ext cx="4594484"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400"/>
              <a:buFont typeface="Century Gothic"/>
              <a:buNone/>
              <a:tabLst/>
              <a:defRPr/>
            </a:pP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presente</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o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ausente</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201" name="Google Shape;201;p9"/>
          <p:cNvSpPr/>
          <p:nvPr/>
        </p:nvSpPr>
        <p:spPr>
          <a:xfrm>
            <a:off x="8357323" y="1702569"/>
            <a:ext cx="1621149" cy="461664"/>
          </a:xfrm>
          <a:prstGeom prst="roundRect">
            <a:avLst>
              <a:gd name="adj" fmla="val 16667"/>
            </a:avLst>
          </a:prstGeom>
          <a:noFill/>
          <a:ln w="38100" cap="flat" cmpd="sng">
            <a:solidFill>
              <a:srgbClr val="FF00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2" name="Google Shape;202;p9"/>
          <p:cNvSpPr txBox="1"/>
          <p:nvPr/>
        </p:nvSpPr>
        <p:spPr>
          <a:xfrm>
            <a:off x="1550282" y="1346492"/>
            <a:ext cx="1523174"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3200"/>
              <a:buFont typeface="Century Gothic"/>
              <a:buNone/>
              <a:tabLst/>
              <a:defRPr/>
            </a:pPr>
            <a:r>
              <a:rPr kumimoji="0" lang="en-GB" sz="3200" b="1" i="0" u="none" strike="noStrike" kern="0" cap="none" spc="0" normalizeH="0" baseline="0" noProof="0">
                <a:ln>
                  <a:noFill/>
                </a:ln>
                <a:solidFill>
                  <a:srgbClr val="92D050"/>
                </a:solidFill>
                <a:effectLst/>
                <a:uLnTx/>
                <a:uFillTx/>
                <a:latin typeface="Century Gothic"/>
                <a:ea typeface="Century Gothic"/>
                <a:cs typeface="Century Gothic"/>
                <a:sym typeface="Century Gothic"/>
              </a:rPr>
              <a:t>La lista</a:t>
            </a:r>
            <a:endParaRPr kumimoji="0" sz="3200" b="1" i="0" u="none" strike="noStrike" kern="0" cap="none" spc="0" normalizeH="0" baseline="0" noProof="0">
              <a:ln>
                <a:noFill/>
              </a:ln>
              <a:solidFill>
                <a:srgbClr val="92D050"/>
              </a:solidFill>
              <a:effectLst/>
              <a:uLnTx/>
              <a:uFillTx/>
              <a:latin typeface="Century Gothic"/>
              <a:ea typeface="Century Gothic"/>
              <a:cs typeface="Century Gothic"/>
              <a:sym typeface="Century Gothic"/>
            </a:endParaRPr>
          </a:p>
        </p:txBody>
      </p:sp>
      <p:sp>
        <p:nvSpPr>
          <p:cNvPr id="203" name="Google Shape;203;p9"/>
          <p:cNvSpPr/>
          <p:nvPr/>
        </p:nvSpPr>
        <p:spPr>
          <a:xfrm>
            <a:off x="8354950" y="2164233"/>
            <a:ext cx="1623522" cy="487707"/>
          </a:xfrm>
          <a:prstGeom prst="roundRect">
            <a:avLst>
              <a:gd name="adj" fmla="val 16667"/>
            </a:avLst>
          </a:prstGeom>
          <a:noFill/>
          <a:ln w="38100" cap="flat" cmpd="sng">
            <a:solidFill>
              <a:srgbClr val="FF00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4" name="Google Shape;204;p9"/>
          <p:cNvSpPr/>
          <p:nvPr/>
        </p:nvSpPr>
        <p:spPr>
          <a:xfrm>
            <a:off x="6848742" y="2710405"/>
            <a:ext cx="1494016" cy="461665"/>
          </a:xfrm>
          <a:prstGeom prst="roundRect">
            <a:avLst>
              <a:gd name="adj" fmla="val 16667"/>
            </a:avLst>
          </a:prstGeom>
          <a:noFill/>
          <a:ln w="38100" cap="flat" cmpd="sng">
            <a:solidFill>
              <a:srgbClr val="FF00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05" name="Google Shape;205;p9" descr="Reading, Book, Symbol, Icon, Reader, Man"/>
          <p:cNvPicPr preferRelativeResize="0"/>
          <p:nvPr/>
        </p:nvPicPr>
        <p:blipFill rotWithShape="1">
          <a:blip r:embed="rId6">
            <a:alphaModFix/>
          </a:blip>
          <a:srcRect/>
          <a:stretch/>
        </p:blipFill>
        <p:spPr>
          <a:xfrm>
            <a:off x="11199562" y="110094"/>
            <a:ext cx="782801" cy="782801"/>
          </a:xfrm>
          <a:prstGeom prst="rect">
            <a:avLst/>
          </a:prstGeom>
          <a:noFill/>
          <a:ln>
            <a:noFill/>
          </a:ln>
        </p:spPr>
      </p:pic>
      <p:sp>
        <p:nvSpPr>
          <p:cNvPr id="206" name="Google Shape;206;p9"/>
          <p:cNvSpPr txBox="1"/>
          <p:nvPr/>
        </p:nvSpPr>
        <p:spPr>
          <a:xfrm>
            <a:off x="11263789" y="941116"/>
            <a:ext cx="654346" cy="400110"/>
          </a:xfrm>
          <a:prstGeom prst="rect">
            <a:avLst/>
          </a:prstGeom>
          <a:solidFill>
            <a:srgbClr val="92D050"/>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leer</a:t>
            </a:r>
            <a:endParaRPr kumimoji="0" sz="2000" b="1"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207" name="Google Shape;207;p9"/>
          <p:cNvSpPr/>
          <p:nvPr/>
        </p:nvSpPr>
        <p:spPr>
          <a:xfrm>
            <a:off x="8342758" y="3208520"/>
            <a:ext cx="1623522" cy="487707"/>
          </a:xfrm>
          <a:prstGeom prst="roundRect">
            <a:avLst>
              <a:gd name="adj" fmla="val 16667"/>
            </a:avLst>
          </a:prstGeom>
          <a:noFill/>
          <a:ln w="38100" cap="flat" cmpd="sng">
            <a:solidFill>
              <a:srgbClr val="FF00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8" name="Google Shape;208;p9"/>
          <p:cNvSpPr/>
          <p:nvPr/>
        </p:nvSpPr>
        <p:spPr>
          <a:xfrm>
            <a:off x="8325059" y="3692179"/>
            <a:ext cx="1623522" cy="487707"/>
          </a:xfrm>
          <a:prstGeom prst="roundRect">
            <a:avLst>
              <a:gd name="adj" fmla="val 16667"/>
            </a:avLst>
          </a:prstGeom>
          <a:noFill/>
          <a:ln w="38100" cap="flat" cmpd="sng">
            <a:solidFill>
              <a:srgbClr val="FF00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9" name="Google Shape;209;p9"/>
          <p:cNvSpPr/>
          <p:nvPr/>
        </p:nvSpPr>
        <p:spPr>
          <a:xfrm>
            <a:off x="6831043" y="4212487"/>
            <a:ext cx="1494016" cy="461665"/>
          </a:xfrm>
          <a:prstGeom prst="roundRect">
            <a:avLst>
              <a:gd name="adj" fmla="val 16667"/>
            </a:avLst>
          </a:prstGeom>
          <a:noFill/>
          <a:ln w="38100" cap="flat" cmpd="sng">
            <a:solidFill>
              <a:srgbClr val="FF00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0" name="Google Shape;210;p9"/>
          <p:cNvSpPr/>
          <p:nvPr/>
        </p:nvSpPr>
        <p:spPr>
          <a:xfrm>
            <a:off x="8354950" y="4725408"/>
            <a:ext cx="1623522" cy="487707"/>
          </a:xfrm>
          <a:prstGeom prst="roundRect">
            <a:avLst>
              <a:gd name="adj" fmla="val 16667"/>
            </a:avLst>
          </a:prstGeom>
          <a:noFill/>
          <a:ln w="38100" cap="flat" cmpd="sng">
            <a:solidFill>
              <a:srgbClr val="FF00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1" name="Google Shape;211;p9"/>
          <p:cNvSpPr/>
          <p:nvPr/>
        </p:nvSpPr>
        <p:spPr>
          <a:xfrm>
            <a:off x="8354950" y="5736264"/>
            <a:ext cx="1623522" cy="487707"/>
          </a:xfrm>
          <a:prstGeom prst="roundRect">
            <a:avLst>
              <a:gd name="adj" fmla="val 16667"/>
            </a:avLst>
          </a:prstGeom>
          <a:noFill/>
          <a:ln w="38100" cap="flat" cmpd="sng">
            <a:solidFill>
              <a:srgbClr val="FF00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2" name="Google Shape;212;p9"/>
          <p:cNvSpPr/>
          <p:nvPr/>
        </p:nvSpPr>
        <p:spPr>
          <a:xfrm>
            <a:off x="6831043" y="5250215"/>
            <a:ext cx="1494016" cy="461665"/>
          </a:xfrm>
          <a:prstGeom prst="roundRect">
            <a:avLst>
              <a:gd name="adj" fmla="val 16667"/>
            </a:avLst>
          </a:prstGeom>
          <a:noFill/>
          <a:ln w="38100" cap="flat" cmpd="sng">
            <a:solidFill>
              <a:srgbClr val="FF00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13" name="Google Shape;213;p9" descr="Icon&#10;&#10;Description automatically generated"/>
          <p:cNvPicPr preferRelativeResize="0"/>
          <p:nvPr/>
        </p:nvPicPr>
        <p:blipFill rotWithShape="1">
          <a:blip r:embed="rId7">
            <a:alphaModFix/>
          </a:blip>
          <a:srcRect/>
          <a:stretch/>
        </p:blipFill>
        <p:spPr>
          <a:xfrm>
            <a:off x="8228074" y="165134"/>
            <a:ext cx="1297416" cy="13066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additive="base">
                                        <p:cTn id="7" dur="500"/>
                                        <p:tgtEl>
                                          <p:spTgt spid="194"/>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02"/>
                                        </p:tgtEl>
                                        <p:attrNameLst>
                                          <p:attrName>style.visibility</p:attrName>
                                        </p:attrNameLst>
                                      </p:cBhvr>
                                      <p:to>
                                        <p:strVal val="visible"/>
                                      </p:to>
                                    </p:set>
                                    <p:anim calcmode="lin" valueType="num">
                                      <p:cBhvr additive="base">
                                        <p:cTn id="10" dur="500"/>
                                        <p:tgtEl>
                                          <p:spTgt spid="202"/>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90"/>
                                        </p:tgtEl>
                                        <p:attrNameLst>
                                          <p:attrName>style.visibility</p:attrName>
                                        </p:attrNameLst>
                                      </p:cBhvr>
                                      <p:to>
                                        <p:strVal val="visible"/>
                                      </p:to>
                                    </p:set>
                                    <p:anim calcmode="lin" valueType="num">
                                      <p:cBhvr additive="base">
                                        <p:cTn id="15" dur="500"/>
                                        <p:tgtEl>
                                          <p:spTgt spid="190"/>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91"/>
                                        </p:tgtEl>
                                        <p:attrNameLst>
                                          <p:attrName>style.visibility</p:attrName>
                                        </p:attrNameLst>
                                      </p:cBhvr>
                                      <p:to>
                                        <p:strVal val="visible"/>
                                      </p:to>
                                    </p:set>
                                    <p:anim calcmode="lin" valueType="num">
                                      <p:cBhvr additive="base">
                                        <p:cTn id="18" dur="500"/>
                                        <p:tgtEl>
                                          <p:spTgt spid="191"/>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92"/>
                                        </p:tgtEl>
                                        <p:attrNameLst>
                                          <p:attrName>style.visibility</p:attrName>
                                        </p:attrNameLst>
                                      </p:cBhvr>
                                      <p:to>
                                        <p:strVal val="visible"/>
                                      </p:to>
                                    </p:set>
                                    <p:anim calcmode="lin" valueType="num">
                                      <p:cBhvr additive="base">
                                        <p:cTn id="21" dur="500"/>
                                        <p:tgtEl>
                                          <p:spTgt spid="192"/>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93"/>
                                        </p:tgtEl>
                                        <p:attrNameLst>
                                          <p:attrName>style.visibility</p:attrName>
                                        </p:attrNameLst>
                                      </p:cBhvr>
                                      <p:to>
                                        <p:strVal val="visible"/>
                                      </p:to>
                                    </p:set>
                                    <p:anim calcmode="lin" valueType="num">
                                      <p:cBhvr additive="base">
                                        <p:cTn id="24" dur="500"/>
                                        <p:tgtEl>
                                          <p:spTgt spid="193"/>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5"/>
                                        </p:tgtEl>
                                        <p:attrNameLst>
                                          <p:attrName>style.visibility</p:attrName>
                                        </p:attrNameLst>
                                      </p:cBhvr>
                                      <p:to>
                                        <p:strVal val="visible"/>
                                      </p:to>
                                    </p:set>
                                    <p:anim calcmode="lin" valueType="num">
                                      <p:cBhvr additive="base">
                                        <p:cTn id="27" dur="500"/>
                                        <p:tgtEl>
                                          <p:spTgt spid="195"/>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96"/>
                                        </p:tgtEl>
                                        <p:attrNameLst>
                                          <p:attrName>style.visibility</p:attrName>
                                        </p:attrNameLst>
                                      </p:cBhvr>
                                      <p:to>
                                        <p:strVal val="visible"/>
                                      </p:to>
                                    </p:set>
                                    <p:anim calcmode="lin" valueType="num">
                                      <p:cBhvr additive="base">
                                        <p:cTn id="30" dur="500"/>
                                        <p:tgtEl>
                                          <p:spTgt spid="19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99"/>
                                        </p:tgtEl>
                                        <p:attrNameLst>
                                          <p:attrName>style.visibility</p:attrName>
                                        </p:attrNameLst>
                                      </p:cBhvr>
                                      <p:to>
                                        <p:strVal val="visible"/>
                                      </p:to>
                                    </p:set>
                                    <p:anim calcmode="lin" valueType="num">
                                      <p:cBhvr additive="base">
                                        <p:cTn id="35" dur="500"/>
                                        <p:tgtEl>
                                          <p:spTgt spid="199"/>
                                        </p:tgtEl>
                                        <p:attrNameLst>
                                          <p:attrName>ppt_y</p:attrName>
                                        </p:attrNameLst>
                                      </p:cBhvr>
                                      <p:tavLst>
                                        <p:tav tm="0">
                                          <p:val>
                                            <p:strVal val="#ppt_y+1"/>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97"/>
                                        </p:tgtEl>
                                        <p:attrNameLst>
                                          <p:attrName>style.visibility</p:attrName>
                                        </p:attrNameLst>
                                      </p:cBhvr>
                                      <p:to>
                                        <p:strVal val="visible"/>
                                      </p:to>
                                    </p:set>
                                    <p:anim calcmode="lin" valueType="num">
                                      <p:cBhvr additive="base">
                                        <p:cTn id="38" dur="500"/>
                                        <p:tgtEl>
                                          <p:spTgt spid="19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0"/>
                                        </p:tgtEl>
                                        <p:attrNameLst>
                                          <p:attrName>style.visibility</p:attrName>
                                        </p:attrNameLst>
                                      </p:cBhvr>
                                      <p:to>
                                        <p:strVal val="visible"/>
                                      </p:to>
                                    </p:set>
                                    <p:anim calcmode="lin" valueType="num">
                                      <p:cBhvr additive="base">
                                        <p:cTn id="43" dur="500"/>
                                        <p:tgtEl>
                                          <p:spTgt spid="20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01"/>
                                        </p:tgtEl>
                                        <p:attrNameLst>
                                          <p:attrName>style.visibility</p:attrName>
                                        </p:attrNameLst>
                                      </p:cBhvr>
                                      <p:to>
                                        <p:strVal val="visible"/>
                                      </p:to>
                                    </p:set>
                                    <p:anim calcmode="lin" valueType="num">
                                      <p:cBhvr additive="base">
                                        <p:cTn id="48" dur="500"/>
                                        <p:tgtEl>
                                          <p:spTgt spid="20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03"/>
                                        </p:tgtEl>
                                        <p:attrNameLst>
                                          <p:attrName>style.visibility</p:attrName>
                                        </p:attrNameLst>
                                      </p:cBhvr>
                                      <p:to>
                                        <p:strVal val="visible"/>
                                      </p:to>
                                    </p:set>
                                    <p:anim calcmode="lin" valueType="num">
                                      <p:cBhvr additive="base">
                                        <p:cTn id="53" dur="500"/>
                                        <p:tgtEl>
                                          <p:spTgt spid="20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04"/>
                                        </p:tgtEl>
                                        <p:attrNameLst>
                                          <p:attrName>style.visibility</p:attrName>
                                        </p:attrNameLst>
                                      </p:cBhvr>
                                      <p:to>
                                        <p:strVal val="visible"/>
                                      </p:to>
                                    </p:set>
                                    <p:anim calcmode="lin" valueType="num">
                                      <p:cBhvr additive="base">
                                        <p:cTn id="58" dur="500"/>
                                        <p:tgtEl>
                                          <p:spTgt spid="20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07"/>
                                        </p:tgtEl>
                                        <p:attrNameLst>
                                          <p:attrName>style.visibility</p:attrName>
                                        </p:attrNameLst>
                                      </p:cBhvr>
                                      <p:to>
                                        <p:strVal val="visible"/>
                                      </p:to>
                                    </p:set>
                                    <p:anim calcmode="lin" valueType="num">
                                      <p:cBhvr additive="base">
                                        <p:cTn id="63" dur="500"/>
                                        <p:tgtEl>
                                          <p:spTgt spid="20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08"/>
                                        </p:tgtEl>
                                        <p:attrNameLst>
                                          <p:attrName>style.visibility</p:attrName>
                                        </p:attrNameLst>
                                      </p:cBhvr>
                                      <p:to>
                                        <p:strVal val="visible"/>
                                      </p:to>
                                    </p:set>
                                    <p:anim calcmode="lin" valueType="num">
                                      <p:cBhvr additive="base">
                                        <p:cTn id="68" dur="500"/>
                                        <p:tgtEl>
                                          <p:spTgt spid="208"/>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09"/>
                                        </p:tgtEl>
                                        <p:attrNameLst>
                                          <p:attrName>style.visibility</p:attrName>
                                        </p:attrNameLst>
                                      </p:cBhvr>
                                      <p:to>
                                        <p:strVal val="visible"/>
                                      </p:to>
                                    </p:set>
                                    <p:anim calcmode="lin" valueType="num">
                                      <p:cBhvr additive="base">
                                        <p:cTn id="73" dur="500"/>
                                        <p:tgtEl>
                                          <p:spTgt spid="209"/>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210"/>
                                        </p:tgtEl>
                                        <p:attrNameLst>
                                          <p:attrName>style.visibility</p:attrName>
                                        </p:attrNameLst>
                                      </p:cBhvr>
                                      <p:to>
                                        <p:strVal val="visible"/>
                                      </p:to>
                                    </p:set>
                                    <p:anim calcmode="lin" valueType="num">
                                      <p:cBhvr additive="base">
                                        <p:cTn id="78" dur="500"/>
                                        <p:tgtEl>
                                          <p:spTgt spid="210"/>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12"/>
                                        </p:tgtEl>
                                        <p:attrNameLst>
                                          <p:attrName>style.visibility</p:attrName>
                                        </p:attrNameLst>
                                      </p:cBhvr>
                                      <p:to>
                                        <p:strVal val="visible"/>
                                      </p:to>
                                    </p:set>
                                    <p:anim calcmode="lin" valueType="num">
                                      <p:cBhvr additive="base">
                                        <p:cTn id="83" dur="500"/>
                                        <p:tgtEl>
                                          <p:spTgt spid="212"/>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211"/>
                                        </p:tgtEl>
                                        <p:attrNameLst>
                                          <p:attrName>style.visibility</p:attrName>
                                        </p:attrNameLst>
                                      </p:cBhvr>
                                      <p:to>
                                        <p:strVal val="visible"/>
                                      </p:to>
                                    </p:set>
                                    <p:anim calcmode="lin" valueType="num">
                                      <p:cBhvr additive="base">
                                        <p:cTn id="88" dur="500"/>
                                        <p:tgtEl>
                                          <p:spTgt spid="2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graphicFrame>
        <p:nvGraphicFramePr>
          <p:cNvPr id="23" name="Google Shape;258;p34">
            <a:extLst>
              <a:ext uri="{FF2B5EF4-FFF2-40B4-BE49-F238E27FC236}">
                <a16:creationId xmlns:a16="http://schemas.microsoft.com/office/drawing/2014/main" id="{503B337E-A44C-4FE3-89D3-E79EE6BBC02E}"/>
              </a:ext>
            </a:extLst>
          </p:cNvPr>
          <p:cNvGraphicFramePr/>
          <p:nvPr/>
        </p:nvGraphicFramePr>
        <p:xfrm>
          <a:off x="2494614" y="2029028"/>
          <a:ext cx="3694350" cy="4519495"/>
        </p:xfrm>
        <a:graphic>
          <a:graphicData uri="http://schemas.openxmlformats.org/drawingml/2006/table">
            <a:tbl>
              <a:tblPr firstRow="1" bandRow="1">
                <a:noFill/>
              </a:tblPr>
              <a:tblGrid>
                <a:gridCol w="1818250">
                  <a:extLst>
                    <a:ext uri="{9D8B030D-6E8A-4147-A177-3AD203B41FA5}">
                      <a16:colId xmlns:a16="http://schemas.microsoft.com/office/drawing/2014/main" val="20000"/>
                    </a:ext>
                  </a:extLst>
                </a:gridCol>
                <a:gridCol w="1876100">
                  <a:extLst>
                    <a:ext uri="{9D8B030D-6E8A-4147-A177-3AD203B41FA5}">
                      <a16:colId xmlns:a16="http://schemas.microsoft.com/office/drawing/2014/main" val="20001"/>
                    </a:ext>
                  </a:extLst>
                </a:gridCol>
              </a:tblGrid>
              <a:tr h="809725">
                <a:tc>
                  <a:txBody>
                    <a:bodyPr/>
                    <a:lstStyle/>
                    <a:p>
                      <a:pPr marL="0" marR="0" lvl="0" indent="0" algn="ctr" rtl="0">
                        <a:lnSpc>
                          <a:spcPct val="100000"/>
                        </a:lnSpc>
                        <a:spcBef>
                          <a:spcPts val="0"/>
                        </a:spcBef>
                        <a:spcAft>
                          <a:spcPts val="0"/>
                        </a:spcAft>
                        <a:buClr>
                          <a:srgbClr val="000000"/>
                        </a:buClr>
                        <a:buSzPts val="2400"/>
                        <a:buFont typeface="Arial"/>
                        <a:buNone/>
                      </a:pPr>
                      <a:r>
                        <a:rPr lang="en-GB" sz="2400" b="1" u="none" strike="noStrike" cap="none">
                          <a:solidFill>
                            <a:srgbClr val="002060"/>
                          </a:solidFill>
                          <a:latin typeface="Century Gothic"/>
                          <a:ea typeface="Century Gothic"/>
                          <a:cs typeface="Century Gothic"/>
                          <a:sym typeface="Century Gothic"/>
                        </a:rPr>
                        <a:t>The pupil</a:t>
                      </a:r>
                      <a:br>
                        <a:rPr lang="en-GB" sz="2400" b="1" u="none" strike="noStrike" cap="none">
                          <a:solidFill>
                            <a:srgbClr val="002060"/>
                          </a:solidFill>
                          <a:latin typeface="Century Gothic"/>
                          <a:ea typeface="Century Gothic"/>
                          <a:cs typeface="Century Gothic"/>
                          <a:sym typeface="Century Gothic"/>
                        </a:rPr>
                      </a:br>
                      <a:r>
                        <a:rPr lang="en-GB" sz="2400" b="1" u="none" strike="noStrike" cap="none">
                          <a:solidFill>
                            <a:srgbClr val="002060"/>
                          </a:solidFill>
                          <a:latin typeface="Century Gothic"/>
                          <a:ea typeface="Century Gothic"/>
                          <a:cs typeface="Century Gothic"/>
                          <a:sym typeface="Century Gothic"/>
                        </a:rPr>
                        <a:t>(I)</a:t>
                      </a:r>
                      <a:endParaRPr sz="2400" b="1" u="none" strike="noStrike" cap="none">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b="1" u="none" strike="noStrike" cap="none">
                          <a:solidFill>
                            <a:srgbClr val="002060"/>
                          </a:solidFill>
                          <a:latin typeface="Century Gothic"/>
                          <a:ea typeface="Century Gothic"/>
                          <a:cs typeface="Century Gothic"/>
                          <a:sym typeface="Century Gothic"/>
                        </a:rPr>
                        <a:t>Someone else (s/he)</a:t>
                      </a:r>
                      <a:endParaRPr sz="2400" b="1" u="none" strike="noStrike" cap="none">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0"/>
                  </a:ext>
                </a:extLst>
              </a:tr>
              <a:tr h="528075">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1"/>
                  </a:ext>
                </a:extLst>
              </a:tr>
              <a:tr h="528075">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2"/>
                  </a:ext>
                </a:extLst>
              </a:tr>
              <a:tr h="528075">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3"/>
                  </a:ext>
                </a:extLst>
              </a:tr>
              <a:tr h="528075">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4"/>
                  </a:ext>
                </a:extLst>
              </a:tr>
              <a:tr h="528075">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5"/>
                  </a:ext>
                </a:extLst>
              </a:tr>
              <a:tr h="528075">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6"/>
                  </a:ext>
                </a:extLst>
              </a:tr>
              <a:tr h="528075">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graphicFrame>
        <p:nvGraphicFramePr>
          <p:cNvPr id="219" name="Google Shape;219;p10"/>
          <p:cNvGraphicFramePr/>
          <p:nvPr/>
        </p:nvGraphicFramePr>
        <p:xfrm>
          <a:off x="104159" y="2029028"/>
          <a:ext cx="2209150" cy="4506250"/>
        </p:xfrm>
        <a:graphic>
          <a:graphicData uri="http://schemas.openxmlformats.org/drawingml/2006/table">
            <a:tbl>
              <a:tblPr firstRow="1" bandRow="1">
                <a:noFill/>
              </a:tblPr>
              <a:tblGrid>
                <a:gridCol w="695650">
                  <a:extLst>
                    <a:ext uri="{9D8B030D-6E8A-4147-A177-3AD203B41FA5}">
                      <a16:colId xmlns:a16="http://schemas.microsoft.com/office/drawing/2014/main" val="20000"/>
                    </a:ext>
                  </a:extLst>
                </a:gridCol>
                <a:gridCol w="1513500">
                  <a:extLst>
                    <a:ext uri="{9D8B030D-6E8A-4147-A177-3AD203B41FA5}">
                      <a16:colId xmlns:a16="http://schemas.microsoft.com/office/drawing/2014/main" val="20001"/>
                    </a:ext>
                  </a:extLst>
                </a:gridCol>
              </a:tblGrid>
              <a:tr h="809725">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a:solidFill>
                          <a:srgbClr val="FF0066"/>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endParaRPr sz="2000" b="1"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0"/>
                  </a:ext>
                </a:extLst>
              </a:tr>
              <a:tr h="528075">
                <a:tc>
                  <a:txBody>
                    <a:bodyPr/>
                    <a:lstStyle/>
                    <a:p>
                      <a:pPr marL="0" marR="0" lvl="0" indent="0" algn="ctr" rtl="0">
                        <a:lnSpc>
                          <a:spcPct val="100000"/>
                        </a:lnSpc>
                        <a:spcBef>
                          <a:spcPts val="0"/>
                        </a:spcBef>
                        <a:spcAft>
                          <a:spcPts val="0"/>
                        </a:spcAft>
                        <a:buClr>
                          <a:srgbClr val="000000"/>
                        </a:buClr>
                        <a:buSzPts val="2800"/>
                        <a:buFont typeface="Arial"/>
                        <a:buNone/>
                      </a:pPr>
                      <a:endParaRPr sz="2800" b="1" u="none" strike="noStrike" cap="none" dirty="0">
                        <a:solidFill>
                          <a:srgbClr val="FF0066"/>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Coral</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1"/>
                  </a:ext>
                </a:extLst>
              </a:tr>
              <a:tr h="528075">
                <a:tc>
                  <a:txBody>
                    <a:bodyPr/>
                    <a:lstStyle/>
                    <a:p>
                      <a:pPr marL="0" marR="0" lvl="0" indent="0" algn="ctr" rtl="0">
                        <a:lnSpc>
                          <a:spcPct val="100000"/>
                        </a:lnSpc>
                        <a:spcBef>
                          <a:spcPts val="0"/>
                        </a:spcBef>
                        <a:spcAft>
                          <a:spcPts val="0"/>
                        </a:spcAft>
                        <a:buClr>
                          <a:srgbClr val="000000"/>
                        </a:buClr>
                        <a:buSzPts val="2800"/>
                        <a:buFont typeface="Arial"/>
                        <a:buNone/>
                      </a:pPr>
                      <a:endParaRPr sz="2800" b="1" u="none" strike="noStrike" cap="none" dirty="0">
                        <a:solidFill>
                          <a:srgbClr val="FF0066"/>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Lara</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2"/>
                  </a:ext>
                </a:extLst>
              </a:tr>
              <a:tr h="528075">
                <a:tc>
                  <a:txBody>
                    <a:bodyPr/>
                    <a:lstStyle/>
                    <a:p>
                      <a:pPr marL="0" marR="0" lvl="0" indent="0" algn="ctr" rtl="0">
                        <a:lnSpc>
                          <a:spcPct val="100000"/>
                        </a:lnSpc>
                        <a:spcBef>
                          <a:spcPts val="0"/>
                        </a:spcBef>
                        <a:spcAft>
                          <a:spcPts val="0"/>
                        </a:spcAft>
                        <a:buClr>
                          <a:srgbClr val="000000"/>
                        </a:buClr>
                        <a:buSzPts val="2800"/>
                        <a:buFont typeface="Arial"/>
                        <a:buNone/>
                      </a:pPr>
                      <a:endParaRPr sz="2800" b="1" u="none" strike="noStrike" cap="none" dirty="0">
                        <a:solidFill>
                          <a:srgbClr val="FF0066"/>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Lorna</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3"/>
                  </a:ext>
                </a:extLst>
              </a:tr>
              <a:tr h="528075">
                <a:tc>
                  <a:txBody>
                    <a:bodyPr/>
                    <a:lstStyle/>
                    <a:p>
                      <a:pPr marL="0" marR="0" lvl="0" indent="0" algn="ctr" rtl="0">
                        <a:lnSpc>
                          <a:spcPct val="100000"/>
                        </a:lnSpc>
                        <a:spcBef>
                          <a:spcPts val="0"/>
                        </a:spcBef>
                        <a:spcAft>
                          <a:spcPts val="0"/>
                        </a:spcAft>
                        <a:buClr>
                          <a:srgbClr val="000000"/>
                        </a:buClr>
                        <a:buSzPts val="2800"/>
                        <a:buFont typeface="Arial"/>
                        <a:buNone/>
                      </a:pPr>
                      <a:endParaRPr sz="2800" b="1" u="none" strike="noStrike" cap="none" dirty="0">
                        <a:solidFill>
                          <a:srgbClr val="FF0066"/>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Tamara</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4"/>
                  </a:ext>
                </a:extLst>
              </a:tr>
              <a:tr h="528075">
                <a:tc>
                  <a:txBody>
                    <a:bodyPr/>
                    <a:lstStyle/>
                    <a:p>
                      <a:pPr marL="0" marR="0" lvl="0" indent="0" algn="ctr" rtl="0">
                        <a:lnSpc>
                          <a:spcPct val="100000"/>
                        </a:lnSpc>
                        <a:spcBef>
                          <a:spcPts val="0"/>
                        </a:spcBef>
                        <a:spcAft>
                          <a:spcPts val="0"/>
                        </a:spcAft>
                        <a:buClr>
                          <a:srgbClr val="000000"/>
                        </a:buClr>
                        <a:buSzPts val="2800"/>
                        <a:buFont typeface="Arial"/>
                        <a:buNone/>
                      </a:pPr>
                      <a:endParaRPr sz="2800" b="1" u="none" strike="noStrike" cap="none" dirty="0">
                        <a:solidFill>
                          <a:srgbClr val="FF0066"/>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Carlos</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5"/>
                  </a:ext>
                </a:extLst>
              </a:tr>
              <a:tr h="528075">
                <a:tc>
                  <a:txBody>
                    <a:bodyPr/>
                    <a:lstStyle/>
                    <a:p>
                      <a:pPr marL="0" marR="0" lvl="0" indent="0" algn="ctr" rtl="0">
                        <a:lnSpc>
                          <a:spcPct val="100000"/>
                        </a:lnSpc>
                        <a:spcBef>
                          <a:spcPts val="0"/>
                        </a:spcBef>
                        <a:spcAft>
                          <a:spcPts val="0"/>
                        </a:spcAft>
                        <a:buClr>
                          <a:srgbClr val="000000"/>
                        </a:buClr>
                        <a:buSzPts val="2800"/>
                        <a:buFont typeface="Arial"/>
                        <a:buNone/>
                      </a:pPr>
                      <a:endParaRPr sz="2800" b="1" u="none" strike="noStrike" cap="none" dirty="0">
                        <a:solidFill>
                          <a:srgbClr val="FF0066"/>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Paloma</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6"/>
                  </a:ext>
                </a:extLst>
              </a:tr>
              <a:tr h="528075">
                <a:tc>
                  <a:txBody>
                    <a:bodyPr/>
                    <a:lstStyle/>
                    <a:p>
                      <a:pPr marL="0" marR="0" lvl="0" indent="0" algn="ctr" rtl="0">
                        <a:lnSpc>
                          <a:spcPct val="100000"/>
                        </a:lnSpc>
                        <a:spcBef>
                          <a:spcPts val="0"/>
                        </a:spcBef>
                        <a:spcAft>
                          <a:spcPts val="0"/>
                        </a:spcAft>
                        <a:buClr>
                          <a:srgbClr val="000000"/>
                        </a:buClr>
                        <a:buSzPts val="2800"/>
                        <a:buFont typeface="Arial"/>
                        <a:buNone/>
                      </a:pPr>
                      <a:endParaRPr sz="2800" b="1" u="none" strike="noStrike" cap="none" dirty="0">
                        <a:solidFill>
                          <a:srgbClr val="FF0066"/>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dirty="0">
                          <a:solidFill>
                            <a:srgbClr val="002060"/>
                          </a:solidFill>
                          <a:latin typeface="Century Gothic"/>
                          <a:ea typeface="Century Gothic"/>
                          <a:cs typeface="Century Gothic"/>
                          <a:sym typeface="Century Gothic"/>
                        </a:rPr>
                        <a:t>Gaspar</a:t>
                      </a: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220" name="Google Shape;220;p10"/>
          <p:cNvSpPr txBox="1"/>
          <p:nvPr/>
        </p:nvSpPr>
        <p:spPr>
          <a:xfrm>
            <a:off x="160054" y="44480"/>
            <a:ext cx="9355322"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800"/>
              <a:buFont typeface="Century Gothic"/>
              <a:buNone/>
              <a:tabLst/>
              <a:defRPr/>
            </a:pP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Escucha</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La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señora</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Mora is taking the register now.</a:t>
            </a:r>
            <a:endParaRPr kumimoji="0"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pic>
        <p:nvPicPr>
          <p:cNvPr id="221" name="Google Shape;221;p10"/>
          <p:cNvPicPr preferRelativeResize="0"/>
          <p:nvPr/>
        </p:nvPicPr>
        <p:blipFill rotWithShape="1">
          <a:blip r:embed="rId3">
            <a:alphaModFix/>
          </a:blip>
          <a:srcRect/>
          <a:stretch/>
        </p:blipFill>
        <p:spPr>
          <a:xfrm>
            <a:off x="10435065" y="-232156"/>
            <a:ext cx="1648106" cy="1608083"/>
          </a:xfrm>
          <a:prstGeom prst="rect">
            <a:avLst/>
          </a:prstGeom>
          <a:noFill/>
          <a:ln>
            <a:noFill/>
          </a:ln>
        </p:spPr>
      </p:pic>
      <p:sp>
        <p:nvSpPr>
          <p:cNvPr id="222" name="Google Shape;222;p10"/>
          <p:cNvSpPr txBox="1"/>
          <p:nvPr/>
        </p:nvSpPr>
        <p:spPr>
          <a:xfrm>
            <a:off x="10585696" y="1132262"/>
            <a:ext cx="1346844" cy="400110"/>
          </a:xfrm>
          <a:prstGeom prst="rect">
            <a:avLst/>
          </a:prstGeom>
          <a:solidFill>
            <a:srgbClr val="8FEAD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escuchar</a:t>
            </a:r>
            <a:endParaRPr kumimoji="0" sz="2000" b="1"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graphicFrame>
        <p:nvGraphicFramePr>
          <p:cNvPr id="223" name="Google Shape;223;p10"/>
          <p:cNvGraphicFramePr/>
          <p:nvPr/>
        </p:nvGraphicFramePr>
        <p:xfrm>
          <a:off x="6352037" y="2044842"/>
          <a:ext cx="1184375" cy="4506325"/>
        </p:xfrm>
        <a:graphic>
          <a:graphicData uri="http://schemas.openxmlformats.org/drawingml/2006/table">
            <a:tbl>
              <a:tblPr firstRow="1" bandRow="1">
                <a:noFill/>
              </a:tblPr>
              <a:tblGrid>
                <a:gridCol w="1184375">
                  <a:extLst>
                    <a:ext uri="{9D8B030D-6E8A-4147-A177-3AD203B41FA5}">
                      <a16:colId xmlns:a16="http://schemas.microsoft.com/office/drawing/2014/main" val="20000"/>
                    </a:ext>
                  </a:extLst>
                </a:gridCol>
              </a:tblGrid>
              <a:tr h="800525">
                <a:tc>
                  <a:txBody>
                    <a:bodyPr/>
                    <a:lstStyle/>
                    <a:p>
                      <a:pPr marL="0" marR="0" lvl="0" indent="0" algn="ctr" rtl="0">
                        <a:lnSpc>
                          <a:spcPct val="100000"/>
                        </a:lnSpc>
                        <a:spcBef>
                          <a:spcPts val="0"/>
                        </a:spcBef>
                        <a:spcAft>
                          <a:spcPts val="0"/>
                        </a:spcAft>
                        <a:buClr>
                          <a:srgbClr val="000000"/>
                        </a:buClr>
                        <a:buSzPts val="2400"/>
                        <a:buFont typeface="Arial"/>
                        <a:buNone/>
                      </a:pPr>
                      <a:r>
                        <a:rPr lang="en-GB" sz="2400" b="1" u="none" strike="noStrike" cap="none" dirty="0" err="1">
                          <a:solidFill>
                            <a:srgbClr val="002060"/>
                          </a:solidFill>
                          <a:latin typeface="Century Gothic"/>
                          <a:ea typeface="Century Gothic"/>
                          <a:cs typeface="Century Gothic"/>
                          <a:sym typeface="Century Gothic"/>
                        </a:rPr>
                        <a:t>verbo</a:t>
                      </a:r>
                      <a:endParaRPr sz="2400" b="1"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0"/>
                  </a:ext>
                </a:extLst>
              </a:tr>
              <a:tr h="529400">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1"/>
                  </a:ext>
                </a:extLst>
              </a:tr>
              <a:tr h="529400">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2"/>
                  </a:ext>
                </a:extLst>
              </a:tr>
              <a:tr h="529400">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3"/>
                  </a:ext>
                </a:extLst>
              </a:tr>
              <a:tr h="529400">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4"/>
                  </a:ext>
                </a:extLst>
              </a:tr>
              <a:tr h="529400">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5"/>
                  </a:ext>
                </a:extLst>
              </a:tr>
              <a:tr h="529400">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6"/>
                  </a:ext>
                </a:extLst>
              </a:tr>
              <a:tr h="529400">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224" name="Google Shape;224;p10"/>
          <p:cNvSpPr txBox="1"/>
          <p:nvPr/>
        </p:nvSpPr>
        <p:spPr>
          <a:xfrm>
            <a:off x="5506108" y="1519962"/>
            <a:ext cx="6952591"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800"/>
              <a:buFont typeface="Century Gothic"/>
              <a:buNone/>
              <a:tabLst/>
              <a:defRPr/>
            </a:pP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Now write down the verb (‘</a:t>
            </a:r>
            <a:r>
              <a:rPr kumimoji="0" lang="en-GB" sz="24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estoy</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OR ‘</a:t>
            </a:r>
            <a:r>
              <a:rPr kumimoji="0" lang="en-GB" sz="24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25" name="Google Shape;225;p10"/>
          <p:cNvSpPr txBox="1"/>
          <p:nvPr/>
        </p:nvSpPr>
        <p:spPr>
          <a:xfrm>
            <a:off x="6408657" y="2821909"/>
            <a:ext cx="1117614"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70C0"/>
              </a:buClr>
              <a:buSzPts val="2800"/>
              <a:buFont typeface="Century Gothic"/>
              <a:buNone/>
              <a:tabLst/>
              <a:defRPr/>
            </a:pPr>
            <a:r>
              <a:rPr kumimoji="0" lang="en-GB" sz="2800" b="1" i="0" u="none" strike="noStrike" kern="0" cap="none" spc="0" normalizeH="0" baseline="0" noProof="0" dirty="0" err="1">
                <a:ln>
                  <a:noFill/>
                </a:ln>
                <a:solidFill>
                  <a:srgbClr val="0070C0"/>
                </a:solidFill>
                <a:effectLst/>
                <a:uLnTx/>
                <a:uFillTx/>
                <a:latin typeface="Century Gothic"/>
                <a:ea typeface="Century Gothic"/>
                <a:cs typeface="Century Gothic"/>
                <a:sym typeface="Century Gothic"/>
              </a:rPr>
              <a:t>estoy</a:t>
            </a:r>
            <a:endParaRPr kumimoji="0" sz="2800" b="1" i="0" u="none" strike="noStrike" kern="0" cap="none" spc="0" normalizeH="0" baseline="0" noProof="0" dirty="0">
              <a:ln>
                <a:noFill/>
              </a:ln>
              <a:solidFill>
                <a:srgbClr val="0070C0"/>
              </a:solidFill>
              <a:effectLst/>
              <a:uLnTx/>
              <a:uFillTx/>
              <a:latin typeface="Century Gothic"/>
              <a:ea typeface="Century Gothic"/>
              <a:cs typeface="Century Gothic"/>
              <a:sym typeface="Century Gothic"/>
            </a:endParaRPr>
          </a:p>
        </p:txBody>
      </p:sp>
      <p:sp>
        <p:nvSpPr>
          <p:cNvPr id="226" name="Google Shape;226;p10"/>
          <p:cNvSpPr txBox="1"/>
          <p:nvPr/>
        </p:nvSpPr>
        <p:spPr>
          <a:xfrm>
            <a:off x="6402028" y="3391755"/>
            <a:ext cx="917239"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70C0"/>
              </a:buClr>
              <a:buSzPts val="2800"/>
              <a:buFont typeface="Century Gothic"/>
              <a:buNone/>
              <a:tabLst/>
              <a:defRPr/>
            </a:pPr>
            <a:r>
              <a:rPr kumimoji="0" lang="en-GB" sz="2800" b="1" i="0" u="none" strike="noStrike" kern="0" cap="none" spc="0" normalizeH="0" baseline="0" noProof="0" dirty="0" err="1">
                <a:ln>
                  <a:noFill/>
                </a:ln>
                <a:solidFill>
                  <a:srgbClr val="0070C0"/>
                </a:solidFill>
                <a:effectLst/>
                <a:uLnTx/>
                <a:uFillTx/>
                <a:latin typeface="Century Gothic"/>
                <a:ea typeface="Century Gothic"/>
                <a:cs typeface="Century Gothic"/>
                <a:sym typeface="Century Gothic"/>
              </a:rPr>
              <a:t>está</a:t>
            </a:r>
            <a:endParaRPr kumimoji="0" sz="2800" b="1" i="0" u="none" strike="noStrike" kern="0" cap="none" spc="0" normalizeH="0" baseline="0" noProof="0" dirty="0">
              <a:ln>
                <a:noFill/>
              </a:ln>
              <a:solidFill>
                <a:srgbClr val="0070C0"/>
              </a:solidFill>
              <a:effectLst/>
              <a:uLnTx/>
              <a:uFillTx/>
              <a:latin typeface="Century Gothic"/>
              <a:ea typeface="Century Gothic"/>
              <a:cs typeface="Century Gothic"/>
              <a:sym typeface="Century Gothic"/>
            </a:endParaRPr>
          </a:p>
        </p:txBody>
      </p:sp>
      <p:sp>
        <p:nvSpPr>
          <p:cNvPr id="227" name="Google Shape;227;p10"/>
          <p:cNvSpPr txBox="1"/>
          <p:nvPr/>
        </p:nvSpPr>
        <p:spPr>
          <a:xfrm>
            <a:off x="6415282" y="3882087"/>
            <a:ext cx="1117614"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70C0"/>
              </a:buClr>
              <a:buSzPts val="2800"/>
              <a:buFont typeface="Century Gothic"/>
              <a:buNone/>
              <a:tabLst/>
              <a:defRPr/>
            </a:pPr>
            <a:r>
              <a:rPr kumimoji="0" lang="en-GB" sz="2800" b="1" i="0" u="none" strike="noStrike" kern="0" cap="none" spc="0" normalizeH="0" baseline="0" noProof="0" dirty="0" err="1">
                <a:ln>
                  <a:noFill/>
                </a:ln>
                <a:solidFill>
                  <a:srgbClr val="0070C0"/>
                </a:solidFill>
                <a:effectLst/>
                <a:uLnTx/>
                <a:uFillTx/>
                <a:latin typeface="Century Gothic"/>
                <a:ea typeface="Century Gothic"/>
                <a:cs typeface="Century Gothic"/>
                <a:sym typeface="Century Gothic"/>
              </a:rPr>
              <a:t>estoy</a:t>
            </a:r>
            <a:endParaRPr kumimoji="0" sz="2800" b="1" i="0" u="none" strike="noStrike" kern="0" cap="none" spc="0" normalizeH="0" baseline="0" noProof="0" dirty="0">
              <a:ln>
                <a:noFill/>
              </a:ln>
              <a:solidFill>
                <a:srgbClr val="0070C0"/>
              </a:solidFill>
              <a:effectLst/>
              <a:uLnTx/>
              <a:uFillTx/>
              <a:latin typeface="Century Gothic"/>
              <a:ea typeface="Century Gothic"/>
              <a:cs typeface="Century Gothic"/>
              <a:sym typeface="Century Gothic"/>
            </a:endParaRPr>
          </a:p>
        </p:txBody>
      </p:sp>
      <p:sp>
        <p:nvSpPr>
          <p:cNvPr id="228" name="Google Shape;228;p10"/>
          <p:cNvSpPr txBox="1"/>
          <p:nvPr/>
        </p:nvSpPr>
        <p:spPr>
          <a:xfrm>
            <a:off x="6423756" y="4446042"/>
            <a:ext cx="1117614"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70C0"/>
              </a:buClr>
              <a:buSzPts val="2800"/>
              <a:buFont typeface="Century Gothic"/>
              <a:buNone/>
              <a:tabLst/>
              <a:defRPr/>
            </a:pPr>
            <a:r>
              <a:rPr kumimoji="0" lang="en-GB" sz="2800" b="1" i="0" u="none" strike="noStrike" kern="0" cap="none" spc="0" normalizeH="0" baseline="0" noProof="0">
                <a:ln>
                  <a:noFill/>
                </a:ln>
                <a:solidFill>
                  <a:srgbClr val="0070C0"/>
                </a:solidFill>
                <a:effectLst/>
                <a:uLnTx/>
                <a:uFillTx/>
                <a:latin typeface="Century Gothic"/>
                <a:ea typeface="Century Gothic"/>
                <a:cs typeface="Century Gothic"/>
                <a:sym typeface="Century Gothic"/>
              </a:rPr>
              <a:t>estoy</a:t>
            </a:r>
            <a:endParaRPr kumimoji="0" sz="2800" b="1" i="0" u="none" strike="noStrike" kern="0" cap="none" spc="0" normalizeH="0" baseline="0" noProof="0">
              <a:ln>
                <a:noFill/>
              </a:ln>
              <a:solidFill>
                <a:srgbClr val="0070C0"/>
              </a:solidFill>
              <a:effectLst/>
              <a:uLnTx/>
              <a:uFillTx/>
              <a:latin typeface="Century Gothic"/>
              <a:ea typeface="Century Gothic"/>
              <a:cs typeface="Century Gothic"/>
              <a:sym typeface="Century Gothic"/>
            </a:endParaRPr>
          </a:p>
        </p:txBody>
      </p:sp>
      <p:sp>
        <p:nvSpPr>
          <p:cNvPr id="229" name="Google Shape;229;p10"/>
          <p:cNvSpPr txBox="1"/>
          <p:nvPr/>
        </p:nvSpPr>
        <p:spPr>
          <a:xfrm>
            <a:off x="6420519" y="4943978"/>
            <a:ext cx="917239"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70C0"/>
              </a:buClr>
              <a:buSzPts val="2800"/>
              <a:buFont typeface="Century Gothic"/>
              <a:buNone/>
              <a:tabLst/>
              <a:defRPr/>
            </a:pPr>
            <a:r>
              <a:rPr kumimoji="0" lang="en-GB" sz="2800" b="1" i="0" u="none" strike="noStrike" kern="0" cap="none" spc="0" normalizeH="0" baseline="0" noProof="0">
                <a:ln>
                  <a:noFill/>
                </a:ln>
                <a:solidFill>
                  <a:srgbClr val="0070C0"/>
                </a:solidFill>
                <a:effectLst/>
                <a:uLnTx/>
                <a:uFillTx/>
                <a:latin typeface="Century Gothic"/>
                <a:ea typeface="Century Gothic"/>
                <a:cs typeface="Century Gothic"/>
                <a:sym typeface="Century Gothic"/>
              </a:rPr>
              <a:t>está</a:t>
            </a:r>
            <a:endParaRPr kumimoji="0" sz="2800" b="1" i="0" u="none" strike="noStrike" kern="0" cap="none" spc="0" normalizeH="0" baseline="0" noProof="0">
              <a:ln>
                <a:noFill/>
              </a:ln>
              <a:solidFill>
                <a:srgbClr val="0070C0"/>
              </a:solidFill>
              <a:effectLst/>
              <a:uLnTx/>
              <a:uFillTx/>
              <a:latin typeface="Century Gothic"/>
              <a:ea typeface="Century Gothic"/>
              <a:cs typeface="Century Gothic"/>
              <a:sym typeface="Century Gothic"/>
            </a:endParaRPr>
          </a:p>
        </p:txBody>
      </p:sp>
      <p:sp>
        <p:nvSpPr>
          <p:cNvPr id="230" name="Google Shape;230;p10"/>
          <p:cNvSpPr txBox="1"/>
          <p:nvPr/>
        </p:nvSpPr>
        <p:spPr>
          <a:xfrm>
            <a:off x="6421905" y="5450493"/>
            <a:ext cx="1117614"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70C0"/>
              </a:buClr>
              <a:buSzPts val="2800"/>
              <a:buFont typeface="Century Gothic"/>
              <a:buNone/>
              <a:tabLst/>
              <a:defRPr/>
            </a:pPr>
            <a:r>
              <a:rPr kumimoji="0" lang="en-GB" sz="2800" b="1" i="0" u="none" strike="noStrike" kern="0" cap="none" spc="0" normalizeH="0" baseline="0" noProof="0">
                <a:ln>
                  <a:noFill/>
                </a:ln>
                <a:solidFill>
                  <a:srgbClr val="0070C0"/>
                </a:solidFill>
                <a:effectLst/>
                <a:uLnTx/>
                <a:uFillTx/>
                <a:latin typeface="Century Gothic"/>
                <a:ea typeface="Century Gothic"/>
                <a:cs typeface="Century Gothic"/>
                <a:sym typeface="Century Gothic"/>
              </a:rPr>
              <a:t>estoy</a:t>
            </a:r>
            <a:endParaRPr kumimoji="0" sz="2800" b="1" i="0" u="none" strike="noStrike" kern="0" cap="none" spc="0" normalizeH="0" baseline="0" noProof="0">
              <a:ln>
                <a:noFill/>
              </a:ln>
              <a:solidFill>
                <a:srgbClr val="0070C0"/>
              </a:solidFill>
              <a:effectLst/>
              <a:uLnTx/>
              <a:uFillTx/>
              <a:latin typeface="Century Gothic"/>
              <a:ea typeface="Century Gothic"/>
              <a:cs typeface="Century Gothic"/>
              <a:sym typeface="Century Gothic"/>
            </a:endParaRPr>
          </a:p>
        </p:txBody>
      </p:sp>
      <p:sp>
        <p:nvSpPr>
          <p:cNvPr id="231" name="Google Shape;231;p10"/>
          <p:cNvSpPr txBox="1"/>
          <p:nvPr/>
        </p:nvSpPr>
        <p:spPr>
          <a:xfrm>
            <a:off x="6449594" y="6000790"/>
            <a:ext cx="917239"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70C0"/>
              </a:buClr>
              <a:buSzPts val="2800"/>
              <a:buFont typeface="Century Gothic"/>
              <a:buNone/>
              <a:tabLst/>
              <a:defRPr/>
            </a:pPr>
            <a:r>
              <a:rPr kumimoji="0" lang="en-GB" sz="2800" b="1" i="0" u="none" strike="noStrike" kern="0" cap="none" spc="0" normalizeH="0" baseline="0" noProof="0">
                <a:ln>
                  <a:noFill/>
                </a:ln>
                <a:solidFill>
                  <a:srgbClr val="0070C0"/>
                </a:solidFill>
                <a:effectLst/>
                <a:uLnTx/>
                <a:uFillTx/>
                <a:latin typeface="Century Gothic"/>
                <a:ea typeface="Century Gothic"/>
                <a:cs typeface="Century Gothic"/>
                <a:sym typeface="Century Gothic"/>
              </a:rPr>
              <a:t>está</a:t>
            </a:r>
            <a:endParaRPr kumimoji="0" sz="2800" b="1" i="0" u="none" strike="noStrike" kern="0" cap="none" spc="0" normalizeH="0" baseline="0" noProof="0">
              <a:ln>
                <a:noFill/>
              </a:ln>
              <a:solidFill>
                <a:srgbClr val="0070C0"/>
              </a:solidFill>
              <a:effectLst/>
              <a:uLnTx/>
              <a:uFillTx/>
              <a:latin typeface="Century Gothic"/>
              <a:ea typeface="Century Gothic"/>
              <a:cs typeface="Century Gothic"/>
              <a:sym typeface="Century Gothic"/>
            </a:endParaRPr>
          </a:p>
        </p:txBody>
      </p:sp>
      <p:pic>
        <p:nvPicPr>
          <p:cNvPr id="232" name="Google Shape;232;p10"/>
          <p:cNvPicPr preferRelativeResize="0"/>
          <p:nvPr/>
        </p:nvPicPr>
        <p:blipFill rotWithShape="1">
          <a:blip r:embed="rId4">
            <a:alphaModFix/>
          </a:blip>
          <a:srcRect/>
          <a:stretch/>
        </p:blipFill>
        <p:spPr>
          <a:xfrm>
            <a:off x="9030673" y="-4578"/>
            <a:ext cx="1479707" cy="1479707"/>
          </a:xfrm>
          <a:prstGeom prst="rect">
            <a:avLst/>
          </a:prstGeom>
          <a:noFill/>
          <a:ln>
            <a:noFill/>
          </a:ln>
        </p:spPr>
      </p:pic>
      <p:pic>
        <p:nvPicPr>
          <p:cNvPr id="16" name="Google Shape;243;p34" descr="Ok, Check, Todo, Agenda, Icon, Symbol, Tick, To Do, Gui">
            <a:extLst>
              <a:ext uri="{FF2B5EF4-FFF2-40B4-BE49-F238E27FC236}">
                <a16:creationId xmlns:a16="http://schemas.microsoft.com/office/drawing/2014/main" id="{7763673A-BD1F-4F9F-92BF-4BB1E89A13EC}"/>
              </a:ext>
            </a:extLst>
          </p:cNvPr>
          <p:cNvPicPr preferRelativeResize="0"/>
          <p:nvPr/>
        </p:nvPicPr>
        <p:blipFill rotWithShape="1">
          <a:blip r:embed="rId5">
            <a:alphaModFix/>
          </a:blip>
          <a:srcRect/>
          <a:stretch/>
        </p:blipFill>
        <p:spPr>
          <a:xfrm>
            <a:off x="3130684" y="2833511"/>
            <a:ext cx="540638" cy="540638"/>
          </a:xfrm>
          <a:prstGeom prst="rect">
            <a:avLst/>
          </a:prstGeom>
          <a:noFill/>
          <a:ln>
            <a:noFill/>
          </a:ln>
        </p:spPr>
      </p:pic>
      <p:pic>
        <p:nvPicPr>
          <p:cNvPr id="17" name="Google Shape;244;p34" descr="Ok, Check, Todo, Agenda, Icon, Symbol, Tick, To Do, Gui">
            <a:extLst>
              <a:ext uri="{FF2B5EF4-FFF2-40B4-BE49-F238E27FC236}">
                <a16:creationId xmlns:a16="http://schemas.microsoft.com/office/drawing/2014/main" id="{A16236A8-0FA5-4F3C-B1C5-A7993C87F134}"/>
              </a:ext>
            </a:extLst>
          </p:cNvPr>
          <p:cNvPicPr preferRelativeResize="0"/>
          <p:nvPr/>
        </p:nvPicPr>
        <p:blipFill rotWithShape="1">
          <a:blip r:embed="rId5">
            <a:alphaModFix/>
          </a:blip>
          <a:srcRect/>
          <a:stretch/>
        </p:blipFill>
        <p:spPr>
          <a:xfrm>
            <a:off x="4965470" y="3354271"/>
            <a:ext cx="540638" cy="540638"/>
          </a:xfrm>
          <a:prstGeom prst="rect">
            <a:avLst/>
          </a:prstGeom>
          <a:noFill/>
          <a:ln>
            <a:noFill/>
          </a:ln>
        </p:spPr>
      </p:pic>
      <p:pic>
        <p:nvPicPr>
          <p:cNvPr id="18" name="Google Shape;245;p34" descr="Ok, Check, Todo, Agenda, Icon, Symbol, Tick, To Do, Gui">
            <a:extLst>
              <a:ext uri="{FF2B5EF4-FFF2-40B4-BE49-F238E27FC236}">
                <a16:creationId xmlns:a16="http://schemas.microsoft.com/office/drawing/2014/main" id="{4D012AC1-A226-4E75-BB82-C240C34ADF59}"/>
              </a:ext>
            </a:extLst>
          </p:cNvPr>
          <p:cNvPicPr preferRelativeResize="0"/>
          <p:nvPr/>
        </p:nvPicPr>
        <p:blipFill rotWithShape="1">
          <a:blip r:embed="rId5">
            <a:alphaModFix/>
          </a:blip>
          <a:srcRect/>
          <a:stretch/>
        </p:blipFill>
        <p:spPr>
          <a:xfrm>
            <a:off x="3130684" y="3894909"/>
            <a:ext cx="540638" cy="540638"/>
          </a:xfrm>
          <a:prstGeom prst="rect">
            <a:avLst/>
          </a:prstGeom>
          <a:noFill/>
          <a:ln>
            <a:noFill/>
          </a:ln>
        </p:spPr>
      </p:pic>
      <p:pic>
        <p:nvPicPr>
          <p:cNvPr id="19" name="Google Shape;246;p34" descr="Ok, Check, Todo, Agenda, Icon, Symbol, Tick, To Do, Gui">
            <a:extLst>
              <a:ext uri="{FF2B5EF4-FFF2-40B4-BE49-F238E27FC236}">
                <a16:creationId xmlns:a16="http://schemas.microsoft.com/office/drawing/2014/main" id="{F1509AFA-0861-4BF0-83A2-AD05062BA34A}"/>
              </a:ext>
            </a:extLst>
          </p:cNvPr>
          <p:cNvPicPr preferRelativeResize="0"/>
          <p:nvPr/>
        </p:nvPicPr>
        <p:blipFill rotWithShape="1">
          <a:blip r:embed="rId5">
            <a:alphaModFix/>
          </a:blip>
          <a:srcRect/>
          <a:stretch/>
        </p:blipFill>
        <p:spPr>
          <a:xfrm>
            <a:off x="3108611" y="4465298"/>
            <a:ext cx="540638" cy="540638"/>
          </a:xfrm>
          <a:prstGeom prst="rect">
            <a:avLst/>
          </a:prstGeom>
          <a:noFill/>
          <a:ln>
            <a:noFill/>
          </a:ln>
        </p:spPr>
      </p:pic>
      <p:pic>
        <p:nvPicPr>
          <p:cNvPr id="20" name="Google Shape;247;p34" descr="Ok, Check, Todo, Agenda, Icon, Symbol, Tick, To Do, Gui">
            <a:extLst>
              <a:ext uri="{FF2B5EF4-FFF2-40B4-BE49-F238E27FC236}">
                <a16:creationId xmlns:a16="http://schemas.microsoft.com/office/drawing/2014/main" id="{80873CFB-9435-4FFE-B04B-DEF16A72307C}"/>
              </a:ext>
            </a:extLst>
          </p:cNvPr>
          <p:cNvPicPr preferRelativeResize="0"/>
          <p:nvPr/>
        </p:nvPicPr>
        <p:blipFill rotWithShape="1">
          <a:blip r:embed="rId5">
            <a:alphaModFix/>
          </a:blip>
          <a:srcRect/>
          <a:stretch/>
        </p:blipFill>
        <p:spPr>
          <a:xfrm>
            <a:off x="4965470" y="4986167"/>
            <a:ext cx="540638" cy="540638"/>
          </a:xfrm>
          <a:prstGeom prst="rect">
            <a:avLst/>
          </a:prstGeom>
          <a:noFill/>
          <a:ln>
            <a:noFill/>
          </a:ln>
        </p:spPr>
      </p:pic>
      <p:pic>
        <p:nvPicPr>
          <p:cNvPr id="21" name="Google Shape;248;p34" descr="Ok, Check, Todo, Agenda, Icon, Symbol, Tick, To Do, Gui">
            <a:extLst>
              <a:ext uri="{FF2B5EF4-FFF2-40B4-BE49-F238E27FC236}">
                <a16:creationId xmlns:a16="http://schemas.microsoft.com/office/drawing/2014/main" id="{C4576CB9-9137-48E6-9929-BF6B2FB951DF}"/>
              </a:ext>
            </a:extLst>
          </p:cNvPr>
          <p:cNvPicPr preferRelativeResize="0"/>
          <p:nvPr/>
        </p:nvPicPr>
        <p:blipFill rotWithShape="1">
          <a:blip r:embed="rId5">
            <a:alphaModFix/>
          </a:blip>
          <a:srcRect/>
          <a:stretch/>
        </p:blipFill>
        <p:spPr>
          <a:xfrm>
            <a:off x="3108611" y="5500288"/>
            <a:ext cx="540638" cy="540638"/>
          </a:xfrm>
          <a:prstGeom prst="rect">
            <a:avLst/>
          </a:prstGeom>
          <a:noFill/>
          <a:ln>
            <a:noFill/>
          </a:ln>
        </p:spPr>
      </p:pic>
      <p:pic>
        <p:nvPicPr>
          <p:cNvPr id="22" name="Google Shape;249;p34" descr="Ok, Check, Todo, Agenda, Icon, Symbol, Tick, To Do, Gui">
            <a:extLst>
              <a:ext uri="{FF2B5EF4-FFF2-40B4-BE49-F238E27FC236}">
                <a16:creationId xmlns:a16="http://schemas.microsoft.com/office/drawing/2014/main" id="{6026220D-4638-428B-B6EC-64D831145C38}"/>
              </a:ext>
            </a:extLst>
          </p:cNvPr>
          <p:cNvPicPr preferRelativeResize="0"/>
          <p:nvPr/>
        </p:nvPicPr>
        <p:blipFill rotWithShape="1">
          <a:blip r:embed="rId5">
            <a:alphaModFix/>
          </a:blip>
          <a:srcRect/>
          <a:stretch/>
        </p:blipFill>
        <p:spPr>
          <a:xfrm>
            <a:off x="5001655" y="5994638"/>
            <a:ext cx="540638" cy="540638"/>
          </a:xfrm>
          <a:prstGeom prst="rect">
            <a:avLst/>
          </a:prstGeom>
          <a:noFill/>
          <a:ln>
            <a:noFill/>
          </a:ln>
        </p:spPr>
      </p:pic>
      <p:sp>
        <p:nvSpPr>
          <p:cNvPr id="24" name="Google Shape;240;p34">
            <a:extLst>
              <a:ext uri="{FF2B5EF4-FFF2-40B4-BE49-F238E27FC236}">
                <a16:creationId xmlns:a16="http://schemas.microsoft.com/office/drawing/2014/main" id="{C495A80E-8082-44F9-B408-BDC20355E2D8}"/>
              </a:ext>
            </a:extLst>
          </p:cNvPr>
          <p:cNvSpPr txBox="1"/>
          <p:nvPr/>
        </p:nvSpPr>
        <p:spPr>
          <a:xfrm>
            <a:off x="3401003" y="1489364"/>
            <a:ext cx="2031325"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800"/>
              <a:buFont typeface="Century Gothic"/>
              <a:buNone/>
              <a:tabLst/>
              <a:defRPr/>
            </a:pP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Marca		</a:t>
            </a:r>
            <a:endParaRPr kumimoji="0"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pic>
        <p:nvPicPr>
          <p:cNvPr id="25" name="Google Shape;241;p34" descr="Ok, Check, Todo, Agenda, Icon, Symbol, Tick, To Do, Gui">
            <a:extLst>
              <a:ext uri="{FF2B5EF4-FFF2-40B4-BE49-F238E27FC236}">
                <a16:creationId xmlns:a16="http://schemas.microsoft.com/office/drawing/2014/main" id="{CE7A7317-7F75-4250-98E0-9F52ACD497D4}"/>
              </a:ext>
            </a:extLst>
          </p:cNvPr>
          <p:cNvPicPr preferRelativeResize="0"/>
          <p:nvPr/>
        </p:nvPicPr>
        <p:blipFill rotWithShape="1">
          <a:blip r:embed="rId5">
            <a:alphaModFix/>
          </a:blip>
          <a:srcRect/>
          <a:stretch/>
        </p:blipFill>
        <p:spPr>
          <a:xfrm>
            <a:off x="4709414" y="1495448"/>
            <a:ext cx="540638" cy="540638"/>
          </a:xfrm>
          <a:prstGeom prst="rect">
            <a:avLst/>
          </a:prstGeom>
          <a:noFill/>
          <a:ln>
            <a:noFill/>
          </a:ln>
        </p:spPr>
      </p:pic>
      <p:sp>
        <p:nvSpPr>
          <p:cNvPr id="26" name="Google Shape;257;p34">
            <a:extLst>
              <a:ext uri="{FF2B5EF4-FFF2-40B4-BE49-F238E27FC236}">
                <a16:creationId xmlns:a16="http://schemas.microsoft.com/office/drawing/2014/main" id="{A19BD929-BDE3-4C11-AA94-5952E952C429}"/>
              </a:ext>
            </a:extLst>
          </p:cNvPr>
          <p:cNvSpPr txBox="1"/>
          <p:nvPr/>
        </p:nvSpPr>
        <p:spPr>
          <a:xfrm>
            <a:off x="101678" y="531773"/>
            <a:ext cx="910375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800"/>
              <a:buFont typeface="Century Gothic"/>
              <a:buNone/>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Who answers with ‘</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I am</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about themselves?</a:t>
            </a:r>
            <a:endParaRPr kumimoji="0"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27" name="Google Shape;257;p34">
            <a:extLst>
              <a:ext uri="{FF2B5EF4-FFF2-40B4-BE49-F238E27FC236}">
                <a16:creationId xmlns:a16="http://schemas.microsoft.com/office/drawing/2014/main" id="{BAA4103B-CD6E-4D9C-9CEC-F4E732BF5B5F}"/>
              </a:ext>
            </a:extLst>
          </p:cNvPr>
          <p:cNvSpPr txBox="1"/>
          <p:nvPr/>
        </p:nvSpPr>
        <p:spPr>
          <a:xfrm>
            <a:off x="108829" y="990573"/>
            <a:ext cx="910375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800"/>
              <a:buFont typeface="Century Gothic"/>
              <a:buNone/>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Who answers with ‘</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s/he is</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about someone else?</a:t>
            </a:r>
            <a:endParaRPr kumimoji="0"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graphicFrame>
        <p:nvGraphicFramePr>
          <p:cNvPr id="28" name="Google Shape;223;p10">
            <a:extLst>
              <a:ext uri="{FF2B5EF4-FFF2-40B4-BE49-F238E27FC236}">
                <a16:creationId xmlns:a16="http://schemas.microsoft.com/office/drawing/2014/main" id="{8412C23E-E005-4E7F-8534-FD49552A2827}"/>
              </a:ext>
            </a:extLst>
          </p:cNvPr>
          <p:cNvGraphicFramePr/>
          <p:nvPr/>
        </p:nvGraphicFramePr>
        <p:xfrm>
          <a:off x="7748013" y="2044842"/>
          <a:ext cx="1184375" cy="4506325"/>
        </p:xfrm>
        <a:graphic>
          <a:graphicData uri="http://schemas.openxmlformats.org/drawingml/2006/table">
            <a:tbl>
              <a:tblPr firstRow="1" bandRow="1">
                <a:noFill/>
              </a:tblPr>
              <a:tblGrid>
                <a:gridCol w="1184375">
                  <a:extLst>
                    <a:ext uri="{9D8B030D-6E8A-4147-A177-3AD203B41FA5}">
                      <a16:colId xmlns:a16="http://schemas.microsoft.com/office/drawing/2014/main" val="20000"/>
                    </a:ext>
                  </a:extLst>
                </a:gridCol>
              </a:tblGrid>
              <a:tr h="800525">
                <a:tc>
                  <a:txBody>
                    <a:bodyPr/>
                    <a:lstStyle/>
                    <a:p>
                      <a:pPr marL="0" marR="0" lvl="0" indent="0" algn="ctr" rtl="0">
                        <a:lnSpc>
                          <a:spcPct val="100000"/>
                        </a:lnSpc>
                        <a:spcBef>
                          <a:spcPts val="0"/>
                        </a:spcBef>
                        <a:spcAft>
                          <a:spcPts val="0"/>
                        </a:spcAft>
                        <a:buClr>
                          <a:srgbClr val="000000"/>
                        </a:buClr>
                        <a:buSzPts val="2400"/>
                        <a:buFont typeface="Arial"/>
                        <a:buNone/>
                      </a:pPr>
                      <a:r>
                        <a:rPr lang="en-GB" sz="2400" b="1" u="none" strike="noStrike" cap="none" dirty="0" err="1">
                          <a:solidFill>
                            <a:srgbClr val="002060"/>
                          </a:solidFill>
                          <a:latin typeface="Century Gothic"/>
                          <a:ea typeface="Century Gothic"/>
                          <a:cs typeface="Century Gothic"/>
                          <a:sym typeface="Century Gothic"/>
                        </a:rPr>
                        <a:t>inglés</a:t>
                      </a:r>
                      <a:endParaRPr sz="2400" b="1"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0"/>
                  </a:ext>
                </a:extLst>
              </a:tr>
              <a:tr h="529400">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1"/>
                  </a:ext>
                </a:extLst>
              </a:tr>
              <a:tr h="529400">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2"/>
                  </a:ext>
                </a:extLst>
              </a:tr>
              <a:tr h="529400">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3"/>
                  </a:ext>
                </a:extLst>
              </a:tr>
              <a:tr h="529400">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4"/>
                  </a:ext>
                </a:extLst>
              </a:tr>
              <a:tr h="529400">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5"/>
                  </a:ext>
                </a:extLst>
              </a:tr>
              <a:tr h="529400">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6"/>
                  </a:ext>
                </a:extLst>
              </a:tr>
              <a:tr h="529400">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pic>
        <p:nvPicPr>
          <p:cNvPr id="3" name="Picture 2" descr="Logo&#10;&#10;Description automatically generated">
            <a:extLst>
              <a:ext uri="{FF2B5EF4-FFF2-40B4-BE49-F238E27FC236}">
                <a16:creationId xmlns:a16="http://schemas.microsoft.com/office/drawing/2014/main" id="{82B4B4A7-81E5-48C6-85E2-63BBCAE9FE73}"/>
              </a:ext>
            </a:extLst>
          </p:cNvPr>
          <p:cNvPicPr>
            <a:picLocks noChangeAspect="1"/>
          </p:cNvPicPr>
          <p:nvPr/>
        </p:nvPicPr>
        <p:blipFill>
          <a:blip r:embed="rId6"/>
          <a:stretch>
            <a:fillRect/>
          </a:stretch>
        </p:blipFill>
        <p:spPr>
          <a:xfrm>
            <a:off x="8189575" y="2125621"/>
            <a:ext cx="314345" cy="186642"/>
          </a:xfrm>
          <a:prstGeom prst="rect">
            <a:avLst/>
          </a:prstGeom>
        </p:spPr>
      </p:pic>
      <p:sp>
        <p:nvSpPr>
          <p:cNvPr id="31" name="Google Shape;225;p10">
            <a:extLst>
              <a:ext uri="{FF2B5EF4-FFF2-40B4-BE49-F238E27FC236}">
                <a16:creationId xmlns:a16="http://schemas.microsoft.com/office/drawing/2014/main" id="{98E85B52-A5D5-470D-A850-D4A526CAD3B2}"/>
              </a:ext>
            </a:extLst>
          </p:cNvPr>
          <p:cNvSpPr txBox="1"/>
          <p:nvPr/>
        </p:nvSpPr>
        <p:spPr>
          <a:xfrm>
            <a:off x="7787940" y="2811081"/>
            <a:ext cx="1117614" cy="5232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70C0"/>
              </a:buClr>
              <a:buSzPts val="2800"/>
              <a:buFont typeface="Century Gothic"/>
              <a:buNone/>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I am</a:t>
            </a:r>
            <a:endParaRPr kumimoji="0"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32" name="Google Shape;225;p10">
            <a:extLst>
              <a:ext uri="{FF2B5EF4-FFF2-40B4-BE49-F238E27FC236}">
                <a16:creationId xmlns:a16="http://schemas.microsoft.com/office/drawing/2014/main" id="{87892493-51E5-465B-8DE2-2CFBE850B327}"/>
              </a:ext>
            </a:extLst>
          </p:cNvPr>
          <p:cNvSpPr txBox="1"/>
          <p:nvPr/>
        </p:nvSpPr>
        <p:spPr>
          <a:xfrm>
            <a:off x="7748013" y="3391755"/>
            <a:ext cx="1164918" cy="49240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70C0"/>
              </a:buClr>
              <a:buSzPts val="2800"/>
              <a:buFont typeface="Century Gothic"/>
              <a:buNone/>
              <a:tabLst/>
              <a:defRPr/>
            </a:pPr>
            <a:r>
              <a:rPr kumimoji="0" lang="en-GB" sz="26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s/he is</a:t>
            </a:r>
            <a:endParaRPr kumimoji="0" sz="26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33" name="Google Shape;225;p10">
            <a:extLst>
              <a:ext uri="{FF2B5EF4-FFF2-40B4-BE49-F238E27FC236}">
                <a16:creationId xmlns:a16="http://schemas.microsoft.com/office/drawing/2014/main" id="{1CA32A37-10A7-455D-B3B5-270709E571BB}"/>
              </a:ext>
            </a:extLst>
          </p:cNvPr>
          <p:cNvSpPr txBox="1"/>
          <p:nvPr/>
        </p:nvSpPr>
        <p:spPr>
          <a:xfrm>
            <a:off x="7771665" y="3910886"/>
            <a:ext cx="1117614" cy="5232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70C0"/>
              </a:buClr>
              <a:buSzPts val="2800"/>
              <a:buFont typeface="Century Gothic"/>
              <a:buNone/>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I am</a:t>
            </a:r>
            <a:endParaRPr kumimoji="0"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34" name="Google Shape;225;p10">
            <a:extLst>
              <a:ext uri="{FF2B5EF4-FFF2-40B4-BE49-F238E27FC236}">
                <a16:creationId xmlns:a16="http://schemas.microsoft.com/office/drawing/2014/main" id="{7055257F-957F-40BA-A6DE-3AA7395FB985}"/>
              </a:ext>
            </a:extLst>
          </p:cNvPr>
          <p:cNvSpPr txBox="1"/>
          <p:nvPr/>
        </p:nvSpPr>
        <p:spPr>
          <a:xfrm>
            <a:off x="7781393" y="4422077"/>
            <a:ext cx="1117614" cy="5232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70C0"/>
              </a:buClr>
              <a:buSzPts val="2800"/>
              <a:buFont typeface="Century Gothic"/>
              <a:buNone/>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I am</a:t>
            </a:r>
            <a:endParaRPr kumimoji="0"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35" name="Google Shape;225;p10">
            <a:extLst>
              <a:ext uri="{FF2B5EF4-FFF2-40B4-BE49-F238E27FC236}">
                <a16:creationId xmlns:a16="http://schemas.microsoft.com/office/drawing/2014/main" id="{A8FF28FF-8B58-4D20-824F-8ABBB47FD300}"/>
              </a:ext>
            </a:extLst>
          </p:cNvPr>
          <p:cNvSpPr txBox="1"/>
          <p:nvPr/>
        </p:nvSpPr>
        <p:spPr>
          <a:xfrm>
            <a:off x="7800954" y="4983962"/>
            <a:ext cx="1164918" cy="49240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70C0"/>
              </a:buClr>
              <a:buSzPts val="2800"/>
              <a:buFont typeface="Century Gothic"/>
              <a:buNone/>
              <a:tabLst/>
              <a:defRPr/>
            </a:pPr>
            <a:r>
              <a:rPr kumimoji="0" lang="en-GB" sz="26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s/he is</a:t>
            </a:r>
            <a:endParaRPr kumimoji="0" sz="26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36" name="Google Shape;225;p10">
            <a:extLst>
              <a:ext uri="{FF2B5EF4-FFF2-40B4-BE49-F238E27FC236}">
                <a16:creationId xmlns:a16="http://schemas.microsoft.com/office/drawing/2014/main" id="{77E8DBF1-6AA8-406A-8DF6-921A69DE7B2D}"/>
              </a:ext>
            </a:extLst>
          </p:cNvPr>
          <p:cNvSpPr txBox="1"/>
          <p:nvPr/>
        </p:nvSpPr>
        <p:spPr>
          <a:xfrm>
            <a:off x="7759289" y="5489470"/>
            <a:ext cx="1117614" cy="5232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70C0"/>
              </a:buClr>
              <a:buSzPts val="2800"/>
              <a:buFont typeface="Century Gothic"/>
              <a:buNone/>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I am</a:t>
            </a:r>
            <a:endParaRPr kumimoji="0"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37" name="Google Shape;225;p10">
            <a:extLst>
              <a:ext uri="{FF2B5EF4-FFF2-40B4-BE49-F238E27FC236}">
                <a16:creationId xmlns:a16="http://schemas.microsoft.com/office/drawing/2014/main" id="{E77DC472-F709-4238-86B7-C522D54E7994}"/>
              </a:ext>
            </a:extLst>
          </p:cNvPr>
          <p:cNvSpPr txBox="1"/>
          <p:nvPr/>
        </p:nvSpPr>
        <p:spPr>
          <a:xfrm>
            <a:off x="7771665" y="6027220"/>
            <a:ext cx="1164918" cy="49240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70C0"/>
              </a:buClr>
              <a:buSzPts val="2800"/>
              <a:buFont typeface="Century Gothic"/>
              <a:buNone/>
              <a:tabLst/>
              <a:defRPr/>
            </a:pPr>
            <a:r>
              <a:rPr kumimoji="0" lang="en-GB" sz="26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s/he is</a:t>
            </a:r>
            <a:endParaRPr kumimoji="0" sz="26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 name="Action Button: Blank 3">
            <a:hlinkClick r:id="" action="ppaction://noaction" highlightClick="1"/>
            <a:extLst>
              <a:ext uri="{FF2B5EF4-FFF2-40B4-BE49-F238E27FC236}">
                <a16:creationId xmlns:a16="http://schemas.microsoft.com/office/drawing/2014/main" id="{C95CEBAC-3CDD-47DF-8173-AE3B06B4E198}"/>
              </a:ext>
            </a:extLst>
          </p:cNvPr>
          <p:cNvSpPr/>
          <p:nvPr/>
        </p:nvSpPr>
        <p:spPr>
          <a:xfrm>
            <a:off x="220432" y="2900573"/>
            <a:ext cx="465513" cy="397632"/>
          </a:xfrm>
          <a:prstGeom prst="actionButtonBlank">
            <a:avLst/>
          </a:prstGeom>
          <a:solidFill>
            <a:schemeClr val="bg1"/>
          </a:solidFill>
          <a:ln>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mn-cs"/>
                <a:sym typeface="Arial"/>
              </a:rPr>
              <a:t>E</a:t>
            </a:r>
          </a:p>
        </p:txBody>
      </p:sp>
      <p:sp>
        <p:nvSpPr>
          <p:cNvPr id="39" name="Action Button: Blank 38">
            <a:hlinkClick r:id="" action="ppaction://noaction" highlightClick="1"/>
            <a:extLst>
              <a:ext uri="{FF2B5EF4-FFF2-40B4-BE49-F238E27FC236}">
                <a16:creationId xmlns:a16="http://schemas.microsoft.com/office/drawing/2014/main" id="{F3A72131-6F77-4029-89A1-423A9A512B13}"/>
              </a:ext>
            </a:extLst>
          </p:cNvPr>
          <p:cNvSpPr/>
          <p:nvPr/>
        </p:nvSpPr>
        <p:spPr>
          <a:xfrm>
            <a:off x="220432" y="3439140"/>
            <a:ext cx="465513" cy="397632"/>
          </a:xfrm>
          <a:prstGeom prst="actionButtonBlank">
            <a:avLst/>
          </a:prstGeom>
          <a:solidFill>
            <a:schemeClr val="bg1"/>
          </a:solidFill>
          <a:ln>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mn-cs"/>
                <a:sym typeface="Arial"/>
              </a:rPr>
              <a:t>1</a:t>
            </a:r>
          </a:p>
        </p:txBody>
      </p:sp>
      <p:sp>
        <p:nvSpPr>
          <p:cNvPr id="40" name="Action Button: Blank 39">
            <a:hlinkClick r:id="" action="ppaction://noaction" highlightClick="1"/>
            <a:extLst>
              <a:ext uri="{FF2B5EF4-FFF2-40B4-BE49-F238E27FC236}">
                <a16:creationId xmlns:a16="http://schemas.microsoft.com/office/drawing/2014/main" id="{E789472A-40DF-4447-ADCB-FBB5C3FE3ADA}"/>
              </a:ext>
            </a:extLst>
          </p:cNvPr>
          <p:cNvSpPr/>
          <p:nvPr/>
        </p:nvSpPr>
        <p:spPr>
          <a:xfrm>
            <a:off x="220432" y="3954415"/>
            <a:ext cx="465513" cy="397632"/>
          </a:xfrm>
          <a:prstGeom prst="actionButtonBlank">
            <a:avLst/>
          </a:prstGeom>
          <a:solidFill>
            <a:schemeClr val="bg1"/>
          </a:solidFill>
          <a:ln>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mn-cs"/>
                <a:sym typeface="Arial"/>
              </a:rPr>
              <a:t>2</a:t>
            </a:r>
          </a:p>
        </p:txBody>
      </p:sp>
      <p:sp>
        <p:nvSpPr>
          <p:cNvPr id="41" name="Action Button: Blank 40">
            <a:hlinkClick r:id="" action="ppaction://noaction" highlightClick="1"/>
            <a:extLst>
              <a:ext uri="{FF2B5EF4-FFF2-40B4-BE49-F238E27FC236}">
                <a16:creationId xmlns:a16="http://schemas.microsoft.com/office/drawing/2014/main" id="{DAD466CB-22AA-46E9-9AF7-6E53E41BECF6}"/>
              </a:ext>
            </a:extLst>
          </p:cNvPr>
          <p:cNvSpPr/>
          <p:nvPr/>
        </p:nvSpPr>
        <p:spPr>
          <a:xfrm>
            <a:off x="220432" y="4492881"/>
            <a:ext cx="465513" cy="397632"/>
          </a:xfrm>
          <a:prstGeom prst="actionButtonBlank">
            <a:avLst/>
          </a:prstGeom>
          <a:solidFill>
            <a:schemeClr val="bg1"/>
          </a:solidFill>
          <a:ln>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mn-cs"/>
                <a:sym typeface="Arial"/>
              </a:rPr>
              <a:t>3</a:t>
            </a:r>
          </a:p>
        </p:txBody>
      </p:sp>
      <p:sp>
        <p:nvSpPr>
          <p:cNvPr id="42" name="Action Button: Blank 41">
            <a:hlinkClick r:id="" action="ppaction://noaction" highlightClick="1"/>
            <a:extLst>
              <a:ext uri="{FF2B5EF4-FFF2-40B4-BE49-F238E27FC236}">
                <a16:creationId xmlns:a16="http://schemas.microsoft.com/office/drawing/2014/main" id="{76BD58E9-7A0D-424A-A165-CE6269201F7F}"/>
              </a:ext>
            </a:extLst>
          </p:cNvPr>
          <p:cNvSpPr/>
          <p:nvPr/>
        </p:nvSpPr>
        <p:spPr>
          <a:xfrm>
            <a:off x="220432" y="4998097"/>
            <a:ext cx="465513" cy="397632"/>
          </a:xfrm>
          <a:prstGeom prst="actionButtonBlank">
            <a:avLst/>
          </a:prstGeom>
          <a:solidFill>
            <a:schemeClr val="bg1"/>
          </a:solidFill>
          <a:ln>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mn-cs"/>
                <a:sym typeface="Arial"/>
              </a:rPr>
              <a:t>4</a:t>
            </a:r>
          </a:p>
        </p:txBody>
      </p:sp>
      <p:sp>
        <p:nvSpPr>
          <p:cNvPr id="43" name="Action Button: Blank 42">
            <a:hlinkClick r:id="" action="ppaction://noaction" highlightClick="1"/>
            <a:extLst>
              <a:ext uri="{FF2B5EF4-FFF2-40B4-BE49-F238E27FC236}">
                <a16:creationId xmlns:a16="http://schemas.microsoft.com/office/drawing/2014/main" id="{67BFF40E-487A-4F45-B45B-EEBC4598E103}"/>
              </a:ext>
            </a:extLst>
          </p:cNvPr>
          <p:cNvSpPr/>
          <p:nvPr/>
        </p:nvSpPr>
        <p:spPr>
          <a:xfrm>
            <a:off x="224733" y="5562298"/>
            <a:ext cx="465513" cy="397632"/>
          </a:xfrm>
          <a:prstGeom prst="actionButtonBlank">
            <a:avLst/>
          </a:prstGeom>
          <a:solidFill>
            <a:schemeClr val="bg1"/>
          </a:solidFill>
          <a:ln>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mn-cs"/>
                <a:sym typeface="Arial"/>
              </a:rPr>
              <a:t>5</a:t>
            </a:r>
          </a:p>
        </p:txBody>
      </p:sp>
      <p:sp>
        <p:nvSpPr>
          <p:cNvPr id="44" name="Action Button: Blank 43">
            <a:hlinkClick r:id="" action="ppaction://noaction" highlightClick="1"/>
            <a:extLst>
              <a:ext uri="{FF2B5EF4-FFF2-40B4-BE49-F238E27FC236}">
                <a16:creationId xmlns:a16="http://schemas.microsoft.com/office/drawing/2014/main" id="{768BD5F8-F779-4BA8-AC6A-25C5353A5257}"/>
              </a:ext>
            </a:extLst>
          </p:cNvPr>
          <p:cNvSpPr/>
          <p:nvPr/>
        </p:nvSpPr>
        <p:spPr>
          <a:xfrm>
            <a:off x="220432" y="6077573"/>
            <a:ext cx="465513" cy="397632"/>
          </a:xfrm>
          <a:prstGeom prst="actionButtonBlank">
            <a:avLst/>
          </a:prstGeom>
          <a:solidFill>
            <a:schemeClr val="bg1"/>
          </a:solidFill>
          <a:ln>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mn-cs"/>
                <a:sym typeface="Arial"/>
              </a:rPr>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2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2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2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2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2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2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4"/>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229"/>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35"/>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230"/>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36"/>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231"/>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p:bldP spid="225" grpId="0"/>
      <p:bldP spid="226" grpId="0"/>
      <p:bldP spid="227" grpId="0"/>
      <p:bldP spid="228" grpId="0"/>
      <p:bldP spid="229" grpId="0"/>
      <p:bldP spid="230" grpId="0"/>
      <p:bldP spid="231" grpId="0"/>
      <p:bldP spid="24" grpId="0"/>
      <p:bldP spid="26" grpId="0"/>
      <p:bldP spid="27" grpId="0"/>
      <p:bldP spid="31" grpId="0"/>
      <p:bldP spid="32" grpId="0"/>
      <p:bldP spid="33" grpId="0"/>
      <p:bldP spid="34" grpId="0"/>
      <p:bldP spid="35" grpId="0"/>
      <p:bldP spid="36" grpId="0"/>
      <p:bldP spid="37" grpId="0"/>
      <p:bldP spid="4" grpId="0" animBg="1"/>
      <p:bldP spid="39" grpId="0" animBg="1"/>
      <p:bldP spid="40" grpId="0" animBg="1"/>
      <p:bldP spid="41" grpId="0" animBg="1"/>
      <p:bldP spid="42" grpId="0" animBg="1"/>
      <p:bldP spid="43" grpId="0" animBg="1"/>
      <p:bldP spid="4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11"/>
          <p:cNvPicPr preferRelativeResize="0"/>
          <p:nvPr/>
        </p:nvPicPr>
        <p:blipFill rotWithShape="1">
          <a:blip r:embed="rId3">
            <a:alphaModFix/>
          </a:blip>
          <a:srcRect/>
          <a:stretch/>
        </p:blipFill>
        <p:spPr>
          <a:xfrm>
            <a:off x="2925688" y="2863852"/>
            <a:ext cx="3170312" cy="3189449"/>
          </a:xfrm>
          <a:prstGeom prst="rect">
            <a:avLst/>
          </a:prstGeom>
          <a:noFill/>
          <a:ln>
            <a:noFill/>
          </a:ln>
        </p:spPr>
      </p:pic>
      <p:sp>
        <p:nvSpPr>
          <p:cNvPr id="268" name="Google Shape;268;p11"/>
          <p:cNvSpPr txBox="1"/>
          <p:nvPr/>
        </p:nvSpPr>
        <p:spPr>
          <a:xfrm>
            <a:off x="3239256" y="5321241"/>
            <a:ext cx="2486025"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3600"/>
              <a:buFont typeface="Century Gothic"/>
              <a:buNone/>
              <a:tabLst/>
              <a:defRPr/>
            </a:pPr>
            <a:r>
              <a:rPr kumimoji="0" lang="en-GB" sz="3600" b="1" i="0" u="none" strike="noStrike" kern="0" cap="none" spc="0" normalizeH="0" baseline="0" noProof="0">
                <a:ln>
                  <a:noFill/>
                </a:ln>
                <a:solidFill>
                  <a:srgbClr val="1F3864"/>
                </a:solidFill>
                <a:effectLst/>
                <a:uLnTx/>
                <a:uFillTx/>
                <a:latin typeface="Century Gothic"/>
                <a:ea typeface="Century Gothic"/>
                <a:cs typeface="Century Gothic"/>
                <a:sym typeface="Century Gothic"/>
              </a:rPr>
              <a:t>Santi</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69" name="Google Shape;269;p11"/>
          <p:cNvSpPr/>
          <p:nvPr/>
        </p:nvSpPr>
        <p:spPr>
          <a:xfrm>
            <a:off x="2095132" y="2605358"/>
            <a:ext cx="1797546" cy="823643"/>
          </a:xfrm>
          <a:prstGeom prst="wedgeRoundRectCallout">
            <a:avLst>
              <a:gd name="adj1" fmla="val 42594"/>
              <a:gd name="adj2" fmla="val 113305"/>
              <a:gd name="adj3" fmla="val 16667"/>
            </a:avLst>
          </a:prstGeom>
          <a:solidFill>
            <a:srgbClr val="92D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4400"/>
              <a:buFont typeface="Century Gothic"/>
              <a:buNone/>
              <a:tabLst/>
              <a:defRPr/>
            </a:pPr>
            <a:r>
              <a:rPr kumimoji="0" lang="en-GB" sz="44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aquí</a:t>
            </a:r>
            <a:endParaRPr kumimoji="0" sz="4400" b="1"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270" name="Google Shape;270;p11"/>
          <p:cNvSpPr/>
          <p:nvPr/>
        </p:nvSpPr>
        <p:spPr>
          <a:xfrm>
            <a:off x="4741579" y="1948523"/>
            <a:ext cx="1539897" cy="823643"/>
          </a:xfrm>
          <a:prstGeom prst="wedgeRoundRectCallout">
            <a:avLst>
              <a:gd name="adj1" fmla="val -48165"/>
              <a:gd name="adj2" fmla="val 141530"/>
              <a:gd name="adj3" fmla="val 16667"/>
            </a:avLst>
          </a:prstGeom>
          <a:solidFill>
            <a:srgbClr val="1F386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4400"/>
              <a:buFont typeface="Century Gothic"/>
              <a:buNone/>
              <a:tabLst/>
              <a:defRPr/>
            </a:pPr>
            <a:r>
              <a:rPr kumimoji="0" lang="en-GB" sz="44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allí</a:t>
            </a:r>
            <a:endParaRPr kumimoji="0" sz="4400" b="1"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271" name="Google Shape;271;p11"/>
          <p:cNvPicPr preferRelativeResize="0"/>
          <p:nvPr/>
        </p:nvPicPr>
        <p:blipFill rotWithShape="1">
          <a:blip r:embed="rId3">
            <a:alphaModFix/>
          </a:blip>
          <a:srcRect/>
          <a:stretch/>
        </p:blipFill>
        <p:spPr>
          <a:xfrm>
            <a:off x="8396603" y="310672"/>
            <a:ext cx="1963757" cy="1975611"/>
          </a:xfrm>
          <a:prstGeom prst="rect">
            <a:avLst/>
          </a:prstGeom>
          <a:noFill/>
          <a:ln>
            <a:noFill/>
          </a:ln>
        </p:spPr>
      </p:pic>
      <p:sp>
        <p:nvSpPr>
          <p:cNvPr id="272" name="Google Shape;272;p11"/>
          <p:cNvSpPr txBox="1"/>
          <p:nvPr/>
        </p:nvSpPr>
        <p:spPr>
          <a:xfrm>
            <a:off x="8594578" y="1716412"/>
            <a:ext cx="1539896"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3600"/>
              <a:buFont typeface="Century Gothic"/>
              <a:buNone/>
              <a:tabLst/>
              <a:defRPr/>
            </a:pPr>
            <a:r>
              <a:rPr kumimoji="0" lang="en-GB" sz="3600" b="1" i="0" u="none" strike="noStrike" kern="0" cap="none" spc="0" normalizeH="0" baseline="0" noProof="0">
                <a:ln>
                  <a:noFill/>
                </a:ln>
                <a:solidFill>
                  <a:srgbClr val="1F3864"/>
                </a:solidFill>
                <a:effectLst/>
                <a:uLnTx/>
                <a:uFillTx/>
                <a:latin typeface="Century Gothic"/>
                <a:ea typeface="Century Gothic"/>
                <a:cs typeface="Century Gothic"/>
                <a:sym typeface="Century Gothic"/>
              </a:rPr>
              <a:t>Sara</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73" name="Google Shape;273;p11"/>
          <p:cNvPicPr preferRelativeResize="0"/>
          <p:nvPr/>
        </p:nvPicPr>
        <p:blipFill rotWithShape="1">
          <a:blip r:embed="rId4">
            <a:alphaModFix/>
          </a:blip>
          <a:srcRect/>
          <a:stretch/>
        </p:blipFill>
        <p:spPr>
          <a:xfrm>
            <a:off x="1524001" y="320495"/>
            <a:ext cx="1479707" cy="1479707"/>
          </a:xfrm>
          <a:prstGeom prst="rect">
            <a:avLst/>
          </a:prstGeom>
          <a:noFill/>
          <a:ln>
            <a:noFill/>
          </a:ln>
        </p:spPr>
      </p:pic>
      <p:sp>
        <p:nvSpPr>
          <p:cNvPr id="274" name="Google Shape;274;p11"/>
          <p:cNvSpPr/>
          <p:nvPr/>
        </p:nvSpPr>
        <p:spPr>
          <a:xfrm>
            <a:off x="3156423" y="320495"/>
            <a:ext cx="3170313" cy="661945"/>
          </a:xfrm>
          <a:prstGeom prst="wedgeRoundRectCallout">
            <a:avLst>
              <a:gd name="adj1" fmla="val -59956"/>
              <a:gd name="adj2" fmla="val 34275"/>
              <a:gd name="adj3" fmla="val 16667"/>
            </a:avLst>
          </a:prstGeom>
          <a:solidFill>
            <a:srgbClr val="00B0F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4400"/>
              <a:buFont typeface="Century Gothic"/>
              <a:buNone/>
              <a:tabLst/>
              <a:defRPr/>
            </a:pPr>
            <a:r>
              <a:rPr kumimoji="0" lang="en-GB" sz="44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Santi…</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5" name="Google Shape;275;p11"/>
          <p:cNvSpPr/>
          <p:nvPr/>
        </p:nvSpPr>
        <p:spPr>
          <a:xfrm>
            <a:off x="3156422" y="320495"/>
            <a:ext cx="3170312" cy="661945"/>
          </a:xfrm>
          <a:prstGeom prst="wedgeRoundRectCallout">
            <a:avLst>
              <a:gd name="adj1" fmla="val -59956"/>
              <a:gd name="adj2" fmla="val 34275"/>
              <a:gd name="adj3" fmla="val 16667"/>
            </a:avLst>
          </a:prstGeom>
          <a:solidFill>
            <a:srgbClr val="00B0F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4400"/>
              <a:buFont typeface="Century Gothic"/>
              <a:buNone/>
              <a:tabLst/>
              <a:defRPr/>
            </a:pPr>
            <a:r>
              <a:rPr kumimoji="0" lang="en-GB" sz="44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Sara...</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276" name="Google Shape;276;p11"/>
          <p:cNvCxnSpPr/>
          <p:nvPr/>
        </p:nvCxnSpPr>
        <p:spPr>
          <a:xfrm rot="10800000" flipH="1">
            <a:off x="5493972" y="1457243"/>
            <a:ext cx="3252238" cy="3259946"/>
          </a:xfrm>
          <a:prstGeom prst="straightConnector1">
            <a:avLst/>
          </a:prstGeom>
          <a:noFill/>
          <a:ln w="76200" cap="flat" cmpd="sng">
            <a:solidFill>
              <a:srgbClr val="002060"/>
            </a:solidFill>
            <a:prstDash val="solid"/>
            <a:miter lim="800000"/>
            <a:headEnd type="none" w="sm" len="sm"/>
            <a:tailEnd type="triangle" w="med" len="med"/>
          </a:ln>
        </p:spPr>
      </p:cxnSp>
      <p:sp>
        <p:nvSpPr>
          <p:cNvPr id="277" name="Google Shape;277;p11"/>
          <p:cNvSpPr txBox="1"/>
          <p:nvPr/>
        </p:nvSpPr>
        <p:spPr>
          <a:xfrm>
            <a:off x="2385099" y="2088440"/>
            <a:ext cx="1350658" cy="5232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2060"/>
              </a:buClr>
              <a:buSzPts val="2800"/>
              <a:buFont typeface="Century Gothic"/>
              <a:buNone/>
              <a:tabLst/>
              <a:defRPr/>
            </a:pPr>
            <a:r>
              <a:rPr kumimoji="0" lang="en-GB" sz="28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[here]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8" name="Google Shape;278;p11"/>
          <p:cNvSpPr txBox="1"/>
          <p:nvPr/>
        </p:nvSpPr>
        <p:spPr>
          <a:xfrm>
            <a:off x="4818643" y="1423104"/>
            <a:ext cx="1350658" cy="5232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2060"/>
              </a:buClr>
              <a:buSzPts val="2800"/>
              <a:buFont typeface="Century Gothic"/>
              <a:buNone/>
              <a:tabLst/>
              <a:defRPr/>
            </a:pPr>
            <a:r>
              <a:rPr kumimoji="0" lang="en-GB" sz="28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[there]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graphicFrame>
        <p:nvGraphicFramePr>
          <p:cNvPr id="284" name="Google Shape;284;p12"/>
          <p:cNvGraphicFramePr/>
          <p:nvPr/>
        </p:nvGraphicFramePr>
        <p:xfrm>
          <a:off x="844480" y="1652432"/>
          <a:ext cx="9954875" cy="4506250"/>
        </p:xfrm>
        <a:graphic>
          <a:graphicData uri="http://schemas.openxmlformats.org/drawingml/2006/table">
            <a:tbl>
              <a:tblPr firstRow="1" bandRow="1">
                <a:noFill/>
              </a:tblPr>
              <a:tblGrid>
                <a:gridCol w="754125">
                  <a:extLst>
                    <a:ext uri="{9D8B030D-6E8A-4147-A177-3AD203B41FA5}">
                      <a16:colId xmlns:a16="http://schemas.microsoft.com/office/drawing/2014/main" val="20000"/>
                    </a:ext>
                  </a:extLst>
                </a:gridCol>
                <a:gridCol w="1640675">
                  <a:extLst>
                    <a:ext uri="{9D8B030D-6E8A-4147-A177-3AD203B41FA5}">
                      <a16:colId xmlns:a16="http://schemas.microsoft.com/office/drawing/2014/main" val="20001"/>
                    </a:ext>
                  </a:extLst>
                </a:gridCol>
                <a:gridCol w="1868750">
                  <a:extLst>
                    <a:ext uri="{9D8B030D-6E8A-4147-A177-3AD203B41FA5}">
                      <a16:colId xmlns:a16="http://schemas.microsoft.com/office/drawing/2014/main" val="20002"/>
                    </a:ext>
                  </a:extLst>
                </a:gridCol>
                <a:gridCol w="1672050">
                  <a:extLst>
                    <a:ext uri="{9D8B030D-6E8A-4147-A177-3AD203B41FA5}">
                      <a16:colId xmlns:a16="http://schemas.microsoft.com/office/drawing/2014/main" val="20003"/>
                    </a:ext>
                  </a:extLst>
                </a:gridCol>
                <a:gridCol w="1495125">
                  <a:extLst>
                    <a:ext uri="{9D8B030D-6E8A-4147-A177-3AD203B41FA5}">
                      <a16:colId xmlns:a16="http://schemas.microsoft.com/office/drawing/2014/main" val="20004"/>
                    </a:ext>
                  </a:extLst>
                </a:gridCol>
                <a:gridCol w="1294450">
                  <a:extLst>
                    <a:ext uri="{9D8B030D-6E8A-4147-A177-3AD203B41FA5}">
                      <a16:colId xmlns:a16="http://schemas.microsoft.com/office/drawing/2014/main" val="20005"/>
                    </a:ext>
                  </a:extLst>
                </a:gridCol>
                <a:gridCol w="1229700">
                  <a:extLst>
                    <a:ext uri="{9D8B030D-6E8A-4147-A177-3AD203B41FA5}">
                      <a16:colId xmlns:a16="http://schemas.microsoft.com/office/drawing/2014/main" val="20006"/>
                    </a:ext>
                  </a:extLst>
                </a:gridCol>
              </a:tblGrid>
              <a:tr h="809725">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a:solidFill>
                          <a:srgbClr val="FF0066"/>
                        </a:solidFill>
                        <a:latin typeface="Century Gothic"/>
                        <a:ea typeface="Century Gothic"/>
                        <a:cs typeface="Century Gothic"/>
                        <a:sym typeface="Century Gothic"/>
                      </a:endParaRPr>
                    </a:p>
                  </a:txBody>
                  <a:tcPr marL="91450" marR="91450" marT="45725" marB="45725">
                    <a:lnL w="12700" cap="flat" cmpd="sng">
                      <a:solidFill>
                        <a:srgbClr val="26DAC9"/>
                      </a:solidFill>
                      <a:prstDash val="solid"/>
                      <a:round/>
                      <a:headEnd type="none" w="sm" len="sm"/>
                      <a:tailEnd type="none" w="sm" len="sm"/>
                    </a:lnL>
                    <a:lnR w="12700" cap="flat" cmpd="sng">
                      <a:solidFill>
                        <a:srgbClr val="26DAC9"/>
                      </a:solidFill>
                      <a:prstDash val="solid"/>
                      <a:round/>
                      <a:headEnd type="none" w="sm" len="sm"/>
                      <a:tailEnd type="none" w="sm" len="sm"/>
                    </a:lnR>
                    <a:lnT w="12700" cap="flat" cmpd="sng">
                      <a:solidFill>
                        <a:srgbClr val="26DAC9"/>
                      </a:solidFill>
                      <a:prstDash val="solid"/>
                      <a:round/>
                      <a:headEnd type="none" w="sm" len="sm"/>
                      <a:tailEnd type="none" w="sm" len="sm"/>
                    </a:lnT>
                    <a:lnB w="12700" cap="flat" cmpd="sng">
                      <a:solidFill>
                        <a:srgbClr val="26DAC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b="1"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solid"/>
                      <a:round/>
                      <a:headEnd type="none" w="sm" len="sm"/>
                      <a:tailEnd type="none" w="sm" len="sm"/>
                    </a:lnL>
                    <a:lnR w="12700" cap="flat" cmpd="sng">
                      <a:solidFill>
                        <a:srgbClr val="26DAC9"/>
                      </a:solidFill>
                      <a:prstDash val="solid"/>
                      <a:round/>
                      <a:headEnd type="none" w="sm" len="sm"/>
                      <a:tailEnd type="none" w="sm" len="sm"/>
                    </a:lnR>
                    <a:lnT w="12700" cap="flat" cmpd="sng">
                      <a:solidFill>
                        <a:srgbClr val="26DAC9"/>
                      </a:solidFill>
                      <a:prstDash val="solid"/>
                      <a:round/>
                      <a:headEnd type="none" w="sm" len="sm"/>
                      <a:tailEnd type="none" w="sm" len="sm"/>
                    </a:lnT>
                    <a:lnB w="12700" cap="flat" cmpd="sng">
                      <a:solidFill>
                        <a:srgbClr val="26DAC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b="1"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solid"/>
                      <a:round/>
                      <a:headEnd type="none" w="sm" len="sm"/>
                      <a:tailEnd type="none" w="sm" len="sm"/>
                    </a:lnL>
                    <a:lnR w="12700" cap="flat" cmpd="sng">
                      <a:solidFill>
                        <a:srgbClr val="26DAC9"/>
                      </a:solidFill>
                      <a:prstDash val="dot"/>
                      <a:round/>
                      <a:headEnd type="none" w="sm" len="sm"/>
                      <a:tailEnd type="none" w="sm" len="sm"/>
                    </a:lnR>
                    <a:lnT w="12700" cap="flat" cmpd="sng">
                      <a:solidFill>
                        <a:srgbClr val="26DAC9"/>
                      </a:solidFill>
                      <a:prstDash val="solid"/>
                      <a:round/>
                      <a:headEnd type="none" w="sm" len="sm"/>
                      <a:tailEnd type="none" w="sm" len="sm"/>
                    </a:lnT>
                    <a:lnB w="12700" cap="flat" cmpd="sng">
                      <a:solidFill>
                        <a:srgbClr val="26DAC9"/>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b="1"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dot"/>
                      <a:round/>
                      <a:headEnd type="none" w="sm" len="sm"/>
                      <a:tailEnd type="none" w="sm" len="sm"/>
                    </a:lnL>
                    <a:lnR w="12700" cap="flat" cmpd="sng">
                      <a:solidFill>
                        <a:srgbClr val="26DAC9"/>
                      </a:solidFill>
                      <a:prstDash val="dot"/>
                      <a:round/>
                      <a:headEnd type="none" w="sm" len="sm"/>
                      <a:tailEnd type="none" w="sm" len="sm"/>
                    </a:lnR>
                    <a:lnT w="12700" cap="flat" cmpd="sng">
                      <a:solidFill>
                        <a:srgbClr val="26DAC9"/>
                      </a:solidFill>
                      <a:prstDash val="solid"/>
                      <a:round/>
                      <a:headEnd type="none" w="sm" len="sm"/>
                      <a:tailEnd type="none" w="sm" len="sm"/>
                    </a:lnT>
                    <a:lnB w="12700" cap="flat" cmpd="sng">
                      <a:solidFill>
                        <a:srgbClr val="26DAC9"/>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b="1"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dot"/>
                      <a:round/>
                      <a:headEnd type="none" w="sm" len="sm"/>
                      <a:tailEnd type="none" w="sm" len="sm"/>
                    </a:lnL>
                    <a:lnR w="12700" cap="flat" cmpd="sng">
                      <a:solidFill>
                        <a:srgbClr val="26DAC9"/>
                      </a:solidFill>
                      <a:prstDash val="dot"/>
                      <a:round/>
                      <a:headEnd type="none" w="sm" len="sm"/>
                      <a:tailEnd type="none" w="sm" len="sm"/>
                    </a:lnR>
                    <a:lnT w="12700" cap="flat" cmpd="sng">
                      <a:solidFill>
                        <a:srgbClr val="26DAC9"/>
                      </a:solidFill>
                      <a:prstDash val="solid"/>
                      <a:round/>
                      <a:headEnd type="none" w="sm" len="sm"/>
                      <a:tailEnd type="none" w="sm" len="sm"/>
                    </a:lnT>
                    <a:lnB w="12700" cap="flat" cmpd="sng">
                      <a:solidFill>
                        <a:srgbClr val="26DAC9"/>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b="1"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dot"/>
                      <a:round/>
                      <a:headEnd type="none" w="sm" len="sm"/>
                      <a:tailEnd type="none" w="sm" len="sm"/>
                    </a:lnL>
                    <a:lnR w="12700" cap="flat" cmpd="sng">
                      <a:solidFill>
                        <a:srgbClr val="26DAC9"/>
                      </a:solidFill>
                      <a:prstDash val="dot"/>
                      <a:round/>
                      <a:headEnd type="none" w="sm" len="sm"/>
                      <a:tailEnd type="none" w="sm" len="sm"/>
                    </a:lnR>
                    <a:lnT w="12700" cap="flat" cmpd="sng">
                      <a:solidFill>
                        <a:srgbClr val="26DAC9"/>
                      </a:solidFill>
                      <a:prstDash val="solid"/>
                      <a:round/>
                      <a:headEnd type="none" w="sm" len="sm"/>
                      <a:tailEnd type="none" w="sm" len="sm"/>
                    </a:lnT>
                    <a:lnB w="12700" cap="flat" cmpd="sng">
                      <a:solidFill>
                        <a:srgbClr val="26DAC9"/>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b="1"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dot"/>
                      <a:round/>
                      <a:headEnd type="none" w="sm" len="sm"/>
                      <a:tailEnd type="none" w="sm" len="sm"/>
                    </a:lnL>
                    <a:lnR w="12700" cap="flat" cmpd="sng">
                      <a:solidFill>
                        <a:srgbClr val="26DAC9"/>
                      </a:solidFill>
                      <a:prstDash val="solid"/>
                      <a:round/>
                      <a:headEnd type="none" w="sm" len="sm"/>
                      <a:tailEnd type="none" w="sm" len="sm"/>
                    </a:lnR>
                    <a:lnT w="12700" cap="flat" cmpd="sng">
                      <a:solidFill>
                        <a:srgbClr val="26DAC9"/>
                      </a:solidFill>
                      <a:prstDash val="solid"/>
                      <a:round/>
                      <a:headEnd type="none" w="sm" len="sm"/>
                      <a:tailEnd type="none" w="sm" len="sm"/>
                    </a:lnT>
                    <a:lnB w="12700" cap="flat" cmpd="sng">
                      <a:solidFill>
                        <a:srgbClr val="26DAC9"/>
                      </a:solidFill>
                      <a:prstDash val="dot"/>
                      <a:round/>
                      <a:headEnd type="none" w="sm" len="sm"/>
                      <a:tailEnd type="none" w="sm" len="sm"/>
                    </a:lnB>
                  </a:tcPr>
                </a:tc>
                <a:extLst>
                  <a:ext uri="{0D108BD9-81ED-4DB2-BD59-A6C34878D82A}">
                    <a16:rowId xmlns:a16="http://schemas.microsoft.com/office/drawing/2014/main" val="10000"/>
                  </a:ext>
                </a:extLst>
              </a:tr>
              <a:tr h="528075">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dirty="0">
                        <a:solidFill>
                          <a:srgbClr val="FF0066"/>
                        </a:solidFill>
                        <a:latin typeface="Century Gothic"/>
                        <a:ea typeface="Century Gothic"/>
                        <a:cs typeface="Century Gothic"/>
                        <a:sym typeface="Century Gothic"/>
                      </a:endParaRPr>
                    </a:p>
                  </a:txBody>
                  <a:tcPr marL="91450" marR="91450" marT="45725" marB="45725">
                    <a:lnL w="12700" cap="flat" cmpd="sng">
                      <a:solidFill>
                        <a:srgbClr val="26DAC9"/>
                      </a:solidFill>
                      <a:prstDash val="solid"/>
                      <a:round/>
                      <a:headEnd type="none" w="sm" len="sm"/>
                      <a:tailEnd type="none" w="sm" len="sm"/>
                    </a:lnL>
                    <a:lnR w="12700" cap="flat" cmpd="sng">
                      <a:solidFill>
                        <a:srgbClr val="26DAC9"/>
                      </a:solidFill>
                      <a:prstDash val="solid"/>
                      <a:round/>
                      <a:headEnd type="none" w="sm" len="sm"/>
                      <a:tailEnd type="none" w="sm" len="sm"/>
                    </a:lnR>
                    <a:lnT w="12700" cap="flat" cmpd="sng">
                      <a:solidFill>
                        <a:srgbClr val="26DAC9"/>
                      </a:solidFill>
                      <a:prstDash val="solid"/>
                      <a:round/>
                      <a:headEnd type="none" w="sm" len="sm"/>
                      <a:tailEnd type="none" w="sm" len="sm"/>
                    </a:lnT>
                    <a:lnB w="12700" cap="flat" cmpd="sng">
                      <a:solidFill>
                        <a:srgbClr val="26DAC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Coral?</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solid"/>
                      <a:round/>
                      <a:headEnd type="none" w="sm" len="sm"/>
                      <a:tailEnd type="none" w="sm" len="sm"/>
                    </a:lnL>
                    <a:lnR w="12700" cap="flat" cmpd="sng">
                      <a:solidFill>
                        <a:srgbClr val="26DAC9"/>
                      </a:solidFill>
                      <a:prstDash val="solid"/>
                      <a:round/>
                      <a:headEnd type="none" w="sm" len="sm"/>
                      <a:tailEnd type="none" w="sm" len="sm"/>
                    </a:lnR>
                    <a:lnT w="12700" cap="flat" cmpd="sng">
                      <a:solidFill>
                        <a:srgbClr val="26DAC9"/>
                      </a:solidFill>
                      <a:prstDash val="solid"/>
                      <a:round/>
                      <a:headEnd type="none" w="sm" len="sm"/>
                      <a:tailEnd type="none" w="sm" len="sm"/>
                    </a:lnT>
                    <a:lnB w="12700" cap="flat" cmpd="sng">
                      <a:solidFill>
                        <a:srgbClr val="26DAC9"/>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Estoy</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solid"/>
                      <a:round/>
                      <a:headEnd type="none" w="sm" len="sm"/>
                      <a:tailEnd type="none" w="sm" len="sm"/>
                    </a:lnL>
                    <a:lnR w="12700" cap="flat" cmpd="sng">
                      <a:solidFill>
                        <a:srgbClr val="26DAC9"/>
                      </a:solidFill>
                      <a:prstDash val="dot"/>
                      <a:round/>
                      <a:headEnd type="none" w="sm" len="sm"/>
                      <a:tailEnd type="none" w="sm" len="sm"/>
                    </a:lnR>
                    <a:lnT w="12700" cap="flat" cmpd="sng">
                      <a:solidFill>
                        <a:srgbClr val="26DAC9"/>
                      </a:solidFill>
                      <a:prstDash val="dot"/>
                      <a:round/>
                      <a:headEnd type="none" w="sm" len="sm"/>
                      <a:tailEnd type="none" w="sm" len="sm"/>
                    </a:lnT>
                    <a:lnB w="12700" cap="flat" cmpd="sng">
                      <a:solidFill>
                        <a:srgbClr val="26DAC9"/>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presente</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dot"/>
                      <a:round/>
                      <a:headEnd type="none" w="sm" len="sm"/>
                      <a:tailEnd type="none" w="sm" len="sm"/>
                    </a:lnL>
                    <a:lnR w="12700" cap="flat" cmpd="sng">
                      <a:solidFill>
                        <a:srgbClr val="26DAC9"/>
                      </a:solidFill>
                      <a:prstDash val="dot"/>
                      <a:round/>
                      <a:headEnd type="none" w="sm" len="sm"/>
                      <a:tailEnd type="none" w="sm" len="sm"/>
                    </a:lnR>
                    <a:lnT w="12700" cap="flat" cmpd="sng">
                      <a:solidFill>
                        <a:srgbClr val="26DAC9"/>
                      </a:solidFill>
                      <a:prstDash val="dot"/>
                      <a:round/>
                      <a:headEnd type="none" w="sm" len="sm"/>
                      <a:tailEnd type="none" w="sm" len="sm"/>
                    </a:lnT>
                    <a:lnB w="12700" cap="flat" cmpd="sng">
                      <a:solidFill>
                        <a:srgbClr val="26DAC9"/>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ausente</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dot"/>
                      <a:round/>
                      <a:headEnd type="none" w="sm" len="sm"/>
                      <a:tailEnd type="none" w="sm" len="sm"/>
                    </a:lnL>
                    <a:lnR w="12700" cap="flat" cmpd="sng">
                      <a:solidFill>
                        <a:srgbClr val="26DAC9"/>
                      </a:solidFill>
                      <a:prstDash val="dot"/>
                      <a:round/>
                      <a:headEnd type="none" w="sm" len="sm"/>
                      <a:tailEnd type="none" w="sm" len="sm"/>
                    </a:lnR>
                    <a:lnT w="12700" cap="flat" cmpd="sng">
                      <a:solidFill>
                        <a:srgbClr val="26DAC9"/>
                      </a:solidFill>
                      <a:prstDash val="dot"/>
                      <a:round/>
                      <a:headEnd type="none" w="sm" len="sm"/>
                      <a:tailEnd type="none" w="sm" len="sm"/>
                    </a:lnT>
                    <a:lnB w="12700" cap="flat" cmpd="sng">
                      <a:solidFill>
                        <a:srgbClr val="26DAC9"/>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aquí</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dot"/>
                      <a:round/>
                      <a:headEnd type="none" w="sm" len="sm"/>
                      <a:tailEnd type="none" w="sm" len="sm"/>
                    </a:lnL>
                    <a:lnR w="12700" cap="flat" cmpd="sng">
                      <a:solidFill>
                        <a:srgbClr val="26DAC9"/>
                      </a:solidFill>
                      <a:prstDash val="dot"/>
                      <a:round/>
                      <a:headEnd type="none" w="sm" len="sm"/>
                      <a:tailEnd type="none" w="sm" len="sm"/>
                    </a:lnR>
                    <a:lnT w="12700" cap="flat" cmpd="sng">
                      <a:solidFill>
                        <a:srgbClr val="26DAC9"/>
                      </a:solidFill>
                      <a:prstDash val="dot"/>
                      <a:round/>
                      <a:headEnd type="none" w="sm" len="sm"/>
                      <a:tailEnd type="none" w="sm" len="sm"/>
                    </a:lnT>
                    <a:lnB w="12700" cap="flat" cmpd="sng">
                      <a:solidFill>
                        <a:srgbClr val="26DAC9"/>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allí</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dot"/>
                      <a:round/>
                      <a:headEnd type="none" w="sm" len="sm"/>
                      <a:tailEnd type="none" w="sm" len="sm"/>
                    </a:lnL>
                    <a:lnR w="12700" cap="flat" cmpd="sng">
                      <a:solidFill>
                        <a:srgbClr val="26DAC9"/>
                      </a:solidFill>
                      <a:prstDash val="solid"/>
                      <a:round/>
                      <a:headEnd type="none" w="sm" len="sm"/>
                      <a:tailEnd type="none" w="sm" len="sm"/>
                    </a:lnR>
                    <a:lnT w="12700" cap="flat" cmpd="sng">
                      <a:solidFill>
                        <a:srgbClr val="26DAC9"/>
                      </a:solidFill>
                      <a:prstDash val="dot"/>
                      <a:round/>
                      <a:headEnd type="none" w="sm" len="sm"/>
                      <a:tailEnd type="none" w="sm" len="sm"/>
                    </a:lnT>
                    <a:lnB w="12700" cap="flat" cmpd="sng">
                      <a:solidFill>
                        <a:srgbClr val="26DAC9"/>
                      </a:solidFill>
                      <a:prstDash val="dot"/>
                      <a:round/>
                      <a:headEnd type="none" w="sm" len="sm"/>
                      <a:tailEnd type="none" w="sm" len="sm"/>
                    </a:lnB>
                  </a:tcPr>
                </a:tc>
                <a:extLst>
                  <a:ext uri="{0D108BD9-81ED-4DB2-BD59-A6C34878D82A}">
                    <a16:rowId xmlns:a16="http://schemas.microsoft.com/office/drawing/2014/main" val="10001"/>
                  </a:ext>
                </a:extLst>
              </a:tr>
              <a:tr h="528075">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dirty="0">
                        <a:solidFill>
                          <a:srgbClr val="FF0066"/>
                        </a:solidFill>
                        <a:latin typeface="Century Gothic"/>
                        <a:ea typeface="Century Gothic"/>
                        <a:cs typeface="Century Gothic"/>
                        <a:sym typeface="Century Gothic"/>
                      </a:endParaRPr>
                    </a:p>
                  </a:txBody>
                  <a:tcPr marL="91450" marR="91450" marT="45725" marB="45725">
                    <a:lnL w="12700" cap="flat" cmpd="sng">
                      <a:solidFill>
                        <a:srgbClr val="26DAC9"/>
                      </a:solidFill>
                      <a:prstDash val="solid"/>
                      <a:round/>
                      <a:headEnd type="none" w="sm" len="sm"/>
                      <a:tailEnd type="none" w="sm" len="sm"/>
                    </a:lnL>
                    <a:lnR w="12700" cap="flat" cmpd="sng">
                      <a:solidFill>
                        <a:srgbClr val="26DAC9"/>
                      </a:solidFill>
                      <a:prstDash val="solid"/>
                      <a:round/>
                      <a:headEnd type="none" w="sm" len="sm"/>
                      <a:tailEnd type="none" w="sm" len="sm"/>
                    </a:lnR>
                    <a:lnT w="12700" cap="flat" cmpd="sng">
                      <a:solidFill>
                        <a:srgbClr val="26DAC9"/>
                      </a:solidFill>
                      <a:prstDash val="solid"/>
                      <a:round/>
                      <a:headEnd type="none" w="sm" len="sm"/>
                      <a:tailEnd type="none" w="sm" len="sm"/>
                    </a:lnT>
                    <a:lnB w="12700" cap="flat" cmpd="sng">
                      <a:solidFill>
                        <a:srgbClr val="26DAC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Lara?</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solid"/>
                      <a:round/>
                      <a:headEnd type="none" w="sm" len="sm"/>
                      <a:tailEnd type="none" w="sm" len="sm"/>
                    </a:lnL>
                    <a:lnR w="12700" cap="flat" cmpd="sng">
                      <a:solidFill>
                        <a:srgbClr val="26DAC9"/>
                      </a:solidFill>
                      <a:prstDash val="solid"/>
                      <a:round/>
                      <a:headEnd type="none" w="sm" len="sm"/>
                      <a:tailEnd type="none" w="sm" len="sm"/>
                    </a:lnR>
                    <a:lnT w="12700" cap="flat" cmpd="sng">
                      <a:solidFill>
                        <a:srgbClr val="26DAC9"/>
                      </a:solidFill>
                      <a:prstDash val="solid"/>
                      <a:round/>
                      <a:headEnd type="none" w="sm" len="sm"/>
                      <a:tailEnd type="none" w="sm" len="sm"/>
                    </a:lnT>
                    <a:lnB w="12700" cap="flat" cmpd="sng">
                      <a:solidFill>
                        <a:srgbClr val="26DAC9"/>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Está</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solid"/>
                      <a:round/>
                      <a:headEnd type="none" w="sm" len="sm"/>
                      <a:tailEnd type="none" w="sm" len="sm"/>
                    </a:lnL>
                    <a:lnR w="12700" cap="flat" cmpd="sng">
                      <a:solidFill>
                        <a:srgbClr val="26DAC9"/>
                      </a:solidFill>
                      <a:prstDash val="dot"/>
                      <a:round/>
                      <a:headEnd type="none" w="sm" len="sm"/>
                      <a:tailEnd type="none" w="sm" len="sm"/>
                    </a:lnR>
                    <a:lnT w="12700" cap="flat" cmpd="sng">
                      <a:solidFill>
                        <a:srgbClr val="26DAC9"/>
                      </a:solidFill>
                      <a:prstDash val="dot"/>
                      <a:round/>
                      <a:headEnd type="none" w="sm" len="sm"/>
                      <a:tailEnd type="none" w="sm" len="sm"/>
                    </a:lnT>
                    <a:lnB w="12700" cap="flat" cmpd="sng">
                      <a:solidFill>
                        <a:srgbClr val="26DAC9"/>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presente</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dot"/>
                      <a:round/>
                      <a:headEnd type="none" w="sm" len="sm"/>
                      <a:tailEnd type="none" w="sm" len="sm"/>
                    </a:lnL>
                    <a:lnR w="12700" cap="flat" cmpd="sng">
                      <a:solidFill>
                        <a:srgbClr val="26DAC9"/>
                      </a:solidFill>
                      <a:prstDash val="dot"/>
                      <a:round/>
                      <a:headEnd type="none" w="sm" len="sm"/>
                      <a:tailEnd type="none" w="sm" len="sm"/>
                    </a:lnR>
                    <a:lnT w="12700" cap="flat" cmpd="sng">
                      <a:solidFill>
                        <a:srgbClr val="26DAC9"/>
                      </a:solidFill>
                      <a:prstDash val="dot"/>
                      <a:round/>
                      <a:headEnd type="none" w="sm" len="sm"/>
                      <a:tailEnd type="none" w="sm" len="sm"/>
                    </a:lnT>
                    <a:lnB w="12700" cap="flat" cmpd="sng">
                      <a:solidFill>
                        <a:srgbClr val="26DAC9"/>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ausente</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dot"/>
                      <a:round/>
                      <a:headEnd type="none" w="sm" len="sm"/>
                      <a:tailEnd type="none" w="sm" len="sm"/>
                    </a:lnL>
                    <a:lnR w="12700" cap="flat" cmpd="sng">
                      <a:solidFill>
                        <a:srgbClr val="26DAC9"/>
                      </a:solidFill>
                      <a:prstDash val="dot"/>
                      <a:round/>
                      <a:headEnd type="none" w="sm" len="sm"/>
                      <a:tailEnd type="none" w="sm" len="sm"/>
                    </a:lnR>
                    <a:lnT w="12700" cap="flat" cmpd="sng">
                      <a:solidFill>
                        <a:srgbClr val="26DAC9"/>
                      </a:solidFill>
                      <a:prstDash val="dot"/>
                      <a:round/>
                      <a:headEnd type="none" w="sm" len="sm"/>
                      <a:tailEnd type="none" w="sm" len="sm"/>
                    </a:lnT>
                    <a:lnB w="12700" cap="flat" cmpd="sng">
                      <a:solidFill>
                        <a:srgbClr val="26DAC9"/>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aquí</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dot"/>
                      <a:round/>
                      <a:headEnd type="none" w="sm" len="sm"/>
                      <a:tailEnd type="none" w="sm" len="sm"/>
                    </a:lnL>
                    <a:lnR w="12700" cap="flat" cmpd="sng">
                      <a:solidFill>
                        <a:srgbClr val="26DAC9"/>
                      </a:solidFill>
                      <a:prstDash val="dot"/>
                      <a:round/>
                      <a:headEnd type="none" w="sm" len="sm"/>
                      <a:tailEnd type="none" w="sm" len="sm"/>
                    </a:lnR>
                    <a:lnT w="12700" cap="flat" cmpd="sng">
                      <a:solidFill>
                        <a:srgbClr val="26DAC9"/>
                      </a:solidFill>
                      <a:prstDash val="dot"/>
                      <a:round/>
                      <a:headEnd type="none" w="sm" len="sm"/>
                      <a:tailEnd type="none" w="sm" len="sm"/>
                    </a:lnT>
                    <a:lnB w="12700" cap="flat" cmpd="sng">
                      <a:solidFill>
                        <a:srgbClr val="26DAC9"/>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allí</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dot"/>
                      <a:round/>
                      <a:headEnd type="none" w="sm" len="sm"/>
                      <a:tailEnd type="none" w="sm" len="sm"/>
                    </a:lnL>
                    <a:lnR w="12700" cap="flat" cmpd="sng">
                      <a:solidFill>
                        <a:srgbClr val="26DAC9"/>
                      </a:solidFill>
                      <a:prstDash val="solid"/>
                      <a:round/>
                      <a:headEnd type="none" w="sm" len="sm"/>
                      <a:tailEnd type="none" w="sm" len="sm"/>
                    </a:lnR>
                    <a:lnT w="12700" cap="flat" cmpd="sng">
                      <a:solidFill>
                        <a:srgbClr val="26DAC9"/>
                      </a:solidFill>
                      <a:prstDash val="dot"/>
                      <a:round/>
                      <a:headEnd type="none" w="sm" len="sm"/>
                      <a:tailEnd type="none" w="sm" len="sm"/>
                    </a:lnT>
                    <a:lnB w="12700" cap="flat" cmpd="sng">
                      <a:solidFill>
                        <a:srgbClr val="26DAC9"/>
                      </a:solidFill>
                      <a:prstDash val="dot"/>
                      <a:round/>
                      <a:headEnd type="none" w="sm" len="sm"/>
                      <a:tailEnd type="none" w="sm" len="sm"/>
                    </a:lnB>
                  </a:tcPr>
                </a:tc>
                <a:extLst>
                  <a:ext uri="{0D108BD9-81ED-4DB2-BD59-A6C34878D82A}">
                    <a16:rowId xmlns:a16="http://schemas.microsoft.com/office/drawing/2014/main" val="10002"/>
                  </a:ext>
                </a:extLst>
              </a:tr>
              <a:tr h="528075">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dirty="0">
                        <a:solidFill>
                          <a:srgbClr val="FF0066"/>
                        </a:solidFill>
                        <a:latin typeface="Century Gothic"/>
                        <a:ea typeface="Century Gothic"/>
                        <a:cs typeface="Century Gothic"/>
                        <a:sym typeface="Century Gothic"/>
                      </a:endParaRPr>
                    </a:p>
                  </a:txBody>
                  <a:tcPr marL="91450" marR="91450" marT="45725" marB="45725">
                    <a:lnL w="12700" cap="flat" cmpd="sng">
                      <a:solidFill>
                        <a:srgbClr val="26DAC9"/>
                      </a:solidFill>
                      <a:prstDash val="solid"/>
                      <a:round/>
                      <a:headEnd type="none" w="sm" len="sm"/>
                      <a:tailEnd type="none" w="sm" len="sm"/>
                    </a:lnL>
                    <a:lnR w="12700" cap="flat" cmpd="sng">
                      <a:solidFill>
                        <a:srgbClr val="26DAC9"/>
                      </a:solidFill>
                      <a:prstDash val="solid"/>
                      <a:round/>
                      <a:headEnd type="none" w="sm" len="sm"/>
                      <a:tailEnd type="none" w="sm" len="sm"/>
                    </a:lnR>
                    <a:lnT w="12700" cap="flat" cmpd="sng">
                      <a:solidFill>
                        <a:srgbClr val="26DAC9"/>
                      </a:solidFill>
                      <a:prstDash val="solid"/>
                      <a:round/>
                      <a:headEnd type="none" w="sm" len="sm"/>
                      <a:tailEnd type="none" w="sm" len="sm"/>
                    </a:lnT>
                    <a:lnB w="12700" cap="flat" cmpd="sng">
                      <a:solidFill>
                        <a:srgbClr val="26DAC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Lorna?</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solid"/>
                      <a:round/>
                      <a:headEnd type="none" w="sm" len="sm"/>
                      <a:tailEnd type="none" w="sm" len="sm"/>
                    </a:lnL>
                    <a:lnR w="12700" cap="flat" cmpd="sng">
                      <a:solidFill>
                        <a:srgbClr val="26DAC9"/>
                      </a:solidFill>
                      <a:prstDash val="solid"/>
                      <a:round/>
                      <a:headEnd type="none" w="sm" len="sm"/>
                      <a:tailEnd type="none" w="sm" len="sm"/>
                    </a:lnR>
                    <a:lnT w="12700" cap="flat" cmpd="sng">
                      <a:solidFill>
                        <a:srgbClr val="26DAC9"/>
                      </a:solidFill>
                      <a:prstDash val="solid"/>
                      <a:round/>
                      <a:headEnd type="none" w="sm" len="sm"/>
                      <a:tailEnd type="none" w="sm" len="sm"/>
                    </a:lnT>
                    <a:lnB w="12700" cap="flat" cmpd="sng">
                      <a:solidFill>
                        <a:srgbClr val="26DAC9"/>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Estoy</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solid"/>
                      <a:round/>
                      <a:headEnd type="none" w="sm" len="sm"/>
                      <a:tailEnd type="none" w="sm" len="sm"/>
                    </a:lnL>
                    <a:lnR w="12700" cap="flat" cmpd="sng">
                      <a:solidFill>
                        <a:srgbClr val="26DAC9"/>
                      </a:solidFill>
                      <a:prstDash val="dot"/>
                      <a:round/>
                      <a:headEnd type="none" w="sm" len="sm"/>
                      <a:tailEnd type="none" w="sm" len="sm"/>
                    </a:lnR>
                    <a:lnT w="12700" cap="flat" cmpd="sng">
                      <a:solidFill>
                        <a:srgbClr val="26DAC9"/>
                      </a:solidFill>
                      <a:prstDash val="dot"/>
                      <a:round/>
                      <a:headEnd type="none" w="sm" len="sm"/>
                      <a:tailEnd type="none" w="sm" len="sm"/>
                    </a:lnT>
                    <a:lnB w="12700" cap="flat" cmpd="sng">
                      <a:solidFill>
                        <a:srgbClr val="26DAC9"/>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presente</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dot"/>
                      <a:round/>
                      <a:headEnd type="none" w="sm" len="sm"/>
                      <a:tailEnd type="none" w="sm" len="sm"/>
                    </a:lnL>
                    <a:lnR w="12700" cap="flat" cmpd="sng">
                      <a:solidFill>
                        <a:srgbClr val="26DAC9"/>
                      </a:solidFill>
                      <a:prstDash val="dot"/>
                      <a:round/>
                      <a:headEnd type="none" w="sm" len="sm"/>
                      <a:tailEnd type="none" w="sm" len="sm"/>
                    </a:lnR>
                    <a:lnT w="12700" cap="flat" cmpd="sng">
                      <a:solidFill>
                        <a:srgbClr val="26DAC9"/>
                      </a:solidFill>
                      <a:prstDash val="dot"/>
                      <a:round/>
                      <a:headEnd type="none" w="sm" len="sm"/>
                      <a:tailEnd type="none" w="sm" len="sm"/>
                    </a:lnT>
                    <a:lnB w="12700" cap="flat" cmpd="sng">
                      <a:solidFill>
                        <a:srgbClr val="26DAC9"/>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ausente</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dot"/>
                      <a:round/>
                      <a:headEnd type="none" w="sm" len="sm"/>
                      <a:tailEnd type="none" w="sm" len="sm"/>
                    </a:lnL>
                    <a:lnR w="12700" cap="flat" cmpd="sng">
                      <a:solidFill>
                        <a:srgbClr val="26DAC9"/>
                      </a:solidFill>
                      <a:prstDash val="dot"/>
                      <a:round/>
                      <a:headEnd type="none" w="sm" len="sm"/>
                      <a:tailEnd type="none" w="sm" len="sm"/>
                    </a:lnR>
                    <a:lnT w="12700" cap="flat" cmpd="sng">
                      <a:solidFill>
                        <a:srgbClr val="26DAC9"/>
                      </a:solidFill>
                      <a:prstDash val="dot"/>
                      <a:round/>
                      <a:headEnd type="none" w="sm" len="sm"/>
                      <a:tailEnd type="none" w="sm" len="sm"/>
                    </a:lnT>
                    <a:lnB w="12700" cap="flat" cmpd="sng">
                      <a:solidFill>
                        <a:srgbClr val="26DAC9"/>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aquí</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dot"/>
                      <a:round/>
                      <a:headEnd type="none" w="sm" len="sm"/>
                      <a:tailEnd type="none" w="sm" len="sm"/>
                    </a:lnL>
                    <a:lnR w="12700" cap="flat" cmpd="sng">
                      <a:solidFill>
                        <a:srgbClr val="26DAC9"/>
                      </a:solidFill>
                      <a:prstDash val="dot"/>
                      <a:round/>
                      <a:headEnd type="none" w="sm" len="sm"/>
                      <a:tailEnd type="none" w="sm" len="sm"/>
                    </a:lnR>
                    <a:lnT w="12700" cap="flat" cmpd="sng">
                      <a:solidFill>
                        <a:srgbClr val="26DAC9"/>
                      </a:solidFill>
                      <a:prstDash val="dot"/>
                      <a:round/>
                      <a:headEnd type="none" w="sm" len="sm"/>
                      <a:tailEnd type="none" w="sm" len="sm"/>
                    </a:lnT>
                    <a:lnB w="12700" cap="flat" cmpd="sng">
                      <a:solidFill>
                        <a:srgbClr val="26DAC9"/>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allí</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dot"/>
                      <a:round/>
                      <a:headEnd type="none" w="sm" len="sm"/>
                      <a:tailEnd type="none" w="sm" len="sm"/>
                    </a:lnL>
                    <a:lnR w="12700" cap="flat" cmpd="sng">
                      <a:solidFill>
                        <a:srgbClr val="26DAC9"/>
                      </a:solidFill>
                      <a:prstDash val="solid"/>
                      <a:round/>
                      <a:headEnd type="none" w="sm" len="sm"/>
                      <a:tailEnd type="none" w="sm" len="sm"/>
                    </a:lnR>
                    <a:lnT w="12700" cap="flat" cmpd="sng">
                      <a:solidFill>
                        <a:srgbClr val="26DAC9"/>
                      </a:solidFill>
                      <a:prstDash val="dot"/>
                      <a:round/>
                      <a:headEnd type="none" w="sm" len="sm"/>
                      <a:tailEnd type="none" w="sm" len="sm"/>
                    </a:lnT>
                    <a:lnB w="12700" cap="flat" cmpd="sng">
                      <a:solidFill>
                        <a:srgbClr val="26DAC9"/>
                      </a:solidFill>
                      <a:prstDash val="dot"/>
                      <a:round/>
                      <a:headEnd type="none" w="sm" len="sm"/>
                      <a:tailEnd type="none" w="sm" len="sm"/>
                    </a:lnB>
                  </a:tcPr>
                </a:tc>
                <a:extLst>
                  <a:ext uri="{0D108BD9-81ED-4DB2-BD59-A6C34878D82A}">
                    <a16:rowId xmlns:a16="http://schemas.microsoft.com/office/drawing/2014/main" val="10003"/>
                  </a:ext>
                </a:extLst>
              </a:tr>
              <a:tr h="528075">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dirty="0">
                        <a:solidFill>
                          <a:srgbClr val="FF0066"/>
                        </a:solidFill>
                        <a:latin typeface="Century Gothic"/>
                        <a:ea typeface="Century Gothic"/>
                        <a:cs typeface="Century Gothic"/>
                        <a:sym typeface="Century Gothic"/>
                      </a:endParaRPr>
                    </a:p>
                  </a:txBody>
                  <a:tcPr marL="91450" marR="91450" marT="45725" marB="45725">
                    <a:lnL w="12700" cap="flat" cmpd="sng">
                      <a:solidFill>
                        <a:srgbClr val="26DAC9"/>
                      </a:solidFill>
                      <a:prstDash val="solid"/>
                      <a:round/>
                      <a:headEnd type="none" w="sm" len="sm"/>
                      <a:tailEnd type="none" w="sm" len="sm"/>
                    </a:lnL>
                    <a:lnR w="12700" cap="flat" cmpd="sng">
                      <a:solidFill>
                        <a:srgbClr val="26DAC9"/>
                      </a:solidFill>
                      <a:prstDash val="solid"/>
                      <a:round/>
                      <a:headEnd type="none" w="sm" len="sm"/>
                      <a:tailEnd type="none" w="sm" len="sm"/>
                    </a:lnR>
                    <a:lnT w="12700" cap="flat" cmpd="sng">
                      <a:solidFill>
                        <a:srgbClr val="26DAC9"/>
                      </a:solidFill>
                      <a:prstDash val="solid"/>
                      <a:round/>
                      <a:headEnd type="none" w="sm" len="sm"/>
                      <a:tailEnd type="none" w="sm" len="sm"/>
                    </a:lnT>
                    <a:lnB w="12700" cap="flat" cmpd="sng">
                      <a:solidFill>
                        <a:srgbClr val="26DAC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Tamara?</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solid"/>
                      <a:round/>
                      <a:headEnd type="none" w="sm" len="sm"/>
                      <a:tailEnd type="none" w="sm" len="sm"/>
                    </a:lnL>
                    <a:lnR w="12700" cap="flat" cmpd="sng">
                      <a:solidFill>
                        <a:srgbClr val="26DAC9"/>
                      </a:solidFill>
                      <a:prstDash val="solid"/>
                      <a:round/>
                      <a:headEnd type="none" w="sm" len="sm"/>
                      <a:tailEnd type="none" w="sm" len="sm"/>
                    </a:lnR>
                    <a:lnT w="12700" cap="flat" cmpd="sng">
                      <a:solidFill>
                        <a:srgbClr val="26DAC9"/>
                      </a:solidFill>
                      <a:prstDash val="solid"/>
                      <a:round/>
                      <a:headEnd type="none" w="sm" len="sm"/>
                      <a:tailEnd type="none" w="sm" len="sm"/>
                    </a:lnT>
                    <a:lnB w="12700" cap="flat" cmpd="sng">
                      <a:solidFill>
                        <a:srgbClr val="26DAC9"/>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Estoy</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solid"/>
                      <a:round/>
                      <a:headEnd type="none" w="sm" len="sm"/>
                      <a:tailEnd type="none" w="sm" len="sm"/>
                    </a:lnL>
                    <a:lnR w="12700" cap="flat" cmpd="sng">
                      <a:solidFill>
                        <a:srgbClr val="26DAC9"/>
                      </a:solidFill>
                      <a:prstDash val="dot"/>
                      <a:round/>
                      <a:headEnd type="none" w="sm" len="sm"/>
                      <a:tailEnd type="none" w="sm" len="sm"/>
                    </a:lnR>
                    <a:lnT w="12700" cap="flat" cmpd="sng">
                      <a:solidFill>
                        <a:srgbClr val="26DAC9"/>
                      </a:solidFill>
                      <a:prstDash val="dot"/>
                      <a:round/>
                      <a:headEnd type="none" w="sm" len="sm"/>
                      <a:tailEnd type="none" w="sm" len="sm"/>
                    </a:lnT>
                    <a:lnB w="12700" cap="flat" cmpd="sng">
                      <a:solidFill>
                        <a:srgbClr val="26DAC9"/>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presente</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dot"/>
                      <a:round/>
                      <a:headEnd type="none" w="sm" len="sm"/>
                      <a:tailEnd type="none" w="sm" len="sm"/>
                    </a:lnL>
                    <a:lnR w="12700" cap="flat" cmpd="sng">
                      <a:solidFill>
                        <a:srgbClr val="26DAC9"/>
                      </a:solidFill>
                      <a:prstDash val="dot"/>
                      <a:round/>
                      <a:headEnd type="none" w="sm" len="sm"/>
                      <a:tailEnd type="none" w="sm" len="sm"/>
                    </a:lnR>
                    <a:lnT w="12700" cap="flat" cmpd="sng">
                      <a:solidFill>
                        <a:srgbClr val="26DAC9"/>
                      </a:solidFill>
                      <a:prstDash val="dot"/>
                      <a:round/>
                      <a:headEnd type="none" w="sm" len="sm"/>
                      <a:tailEnd type="none" w="sm" len="sm"/>
                    </a:lnT>
                    <a:lnB w="12700" cap="flat" cmpd="sng">
                      <a:solidFill>
                        <a:srgbClr val="26DAC9"/>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ausente</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dot"/>
                      <a:round/>
                      <a:headEnd type="none" w="sm" len="sm"/>
                      <a:tailEnd type="none" w="sm" len="sm"/>
                    </a:lnL>
                    <a:lnR w="12700" cap="flat" cmpd="sng">
                      <a:solidFill>
                        <a:srgbClr val="26DAC9"/>
                      </a:solidFill>
                      <a:prstDash val="dot"/>
                      <a:round/>
                      <a:headEnd type="none" w="sm" len="sm"/>
                      <a:tailEnd type="none" w="sm" len="sm"/>
                    </a:lnR>
                    <a:lnT w="12700" cap="flat" cmpd="sng">
                      <a:solidFill>
                        <a:srgbClr val="26DAC9"/>
                      </a:solidFill>
                      <a:prstDash val="dot"/>
                      <a:round/>
                      <a:headEnd type="none" w="sm" len="sm"/>
                      <a:tailEnd type="none" w="sm" len="sm"/>
                    </a:lnT>
                    <a:lnB w="12700" cap="flat" cmpd="sng">
                      <a:solidFill>
                        <a:srgbClr val="26DAC9"/>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aquí</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dot"/>
                      <a:round/>
                      <a:headEnd type="none" w="sm" len="sm"/>
                      <a:tailEnd type="none" w="sm" len="sm"/>
                    </a:lnL>
                    <a:lnR w="12700" cap="flat" cmpd="sng">
                      <a:solidFill>
                        <a:srgbClr val="26DAC9"/>
                      </a:solidFill>
                      <a:prstDash val="dot"/>
                      <a:round/>
                      <a:headEnd type="none" w="sm" len="sm"/>
                      <a:tailEnd type="none" w="sm" len="sm"/>
                    </a:lnR>
                    <a:lnT w="12700" cap="flat" cmpd="sng">
                      <a:solidFill>
                        <a:srgbClr val="26DAC9"/>
                      </a:solidFill>
                      <a:prstDash val="dot"/>
                      <a:round/>
                      <a:headEnd type="none" w="sm" len="sm"/>
                      <a:tailEnd type="none" w="sm" len="sm"/>
                    </a:lnT>
                    <a:lnB w="12700" cap="flat" cmpd="sng">
                      <a:solidFill>
                        <a:srgbClr val="26DAC9"/>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allí</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dot"/>
                      <a:round/>
                      <a:headEnd type="none" w="sm" len="sm"/>
                      <a:tailEnd type="none" w="sm" len="sm"/>
                    </a:lnL>
                    <a:lnR w="12700" cap="flat" cmpd="sng">
                      <a:solidFill>
                        <a:srgbClr val="26DAC9"/>
                      </a:solidFill>
                      <a:prstDash val="solid"/>
                      <a:round/>
                      <a:headEnd type="none" w="sm" len="sm"/>
                      <a:tailEnd type="none" w="sm" len="sm"/>
                    </a:lnR>
                    <a:lnT w="12700" cap="flat" cmpd="sng">
                      <a:solidFill>
                        <a:srgbClr val="26DAC9"/>
                      </a:solidFill>
                      <a:prstDash val="dot"/>
                      <a:round/>
                      <a:headEnd type="none" w="sm" len="sm"/>
                      <a:tailEnd type="none" w="sm" len="sm"/>
                    </a:lnT>
                    <a:lnB w="12700" cap="flat" cmpd="sng">
                      <a:solidFill>
                        <a:srgbClr val="26DAC9"/>
                      </a:solidFill>
                      <a:prstDash val="dot"/>
                      <a:round/>
                      <a:headEnd type="none" w="sm" len="sm"/>
                      <a:tailEnd type="none" w="sm" len="sm"/>
                    </a:lnB>
                  </a:tcPr>
                </a:tc>
                <a:extLst>
                  <a:ext uri="{0D108BD9-81ED-4DB2-BD59-A6C34878D82A}">
                    <a16:rowId xmlns:a16="http://schemas.microsoft.com/office/drawing/2014/main" val="10004"/>
                  </a:ext>
                </a:extLst>
              </a:tr>
              <a:tr h="528075">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dirty="0">
                        <a:solidFill>
                          <a:srgbClr val="FF0066"/>
                        </a:solidFill>
                        <a:latin typeface="Century Gothic"/>
                        <a:ea typeface="Century Gothic"/>
                        <a:cs typeface="Century Gothic"/>
                        <a:sym typeface="Century Gothic"/>
                      </a:endParaRPr>
                    </a:p>
                  </a:txBody>
                  <a:tcPr marL="91450" marR="91450" marT="45725" marB="45725">
                    <a:lnL w="12700" cap="flat" cmpd="sng">
                      <a:solidFill>
                        <a:srgbClr val="26DAC9"/>
                      </a:solidFill>
                      <a:prstDash val="solid"/>
                      <a:round/>
                      <a:headEnd type="none" w="sm" len="sm"/>
                      <a:tailEnd type="none" w="sm" len="sm"/>
                    </a:lnL>
                    <a:lnR w="12700" cap="flat" cmpd="sng">
                      <a:solidFill>
                        <a:srgbClr val="26DAC9"/>
                      </a:solidFill>
                      <a:prstDash val="solid"/>
                      <a:round/>
                      <a:headEnd type="none" w="sm" len="sm"/>
                      <a:tailEnd type="none" w="sm" len="sm"/>
                    </a:lnR>
                    <a:lnT w="12700" cap="flat" cmpd="sng">
                      <a:solidFill>
                        <a:srgbClr val="26DAC9"/>
                      </a:solidFill>
                      <a:prstDash val="solid"/>
                      <a:round/>
                      <a:headEnd type="none" w="sm" len="sm"/>
                      <a:tailEnd type="none" w="sm" len="sm"/>
                    </a:lnT>
                    <a:lnB w="12700" cap="flat" cmpd="sng">
                      <a:solidFill>
                        <a:srgbClr val="26DAC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Carlos?</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solid"/>
                      <a:round/>
                      <a:headEnd type="none" w="sm" len="sm"/>
                      <a:tailEnd type="none" w="sm" len="sm"/>
                    </a:lnL>
                    <a:lnR w="12700" cap="flat" cmpd="sng">
                      <a:solidFill>
                        <a:srgbClr val="26DAC9"/>
                      </a:solidFill>
                      <a:prstDash val="solid"/>
                      <a:round/>
                      <a:headEnd type="none" w="sm" len="sm"/>
                      <a:tailEnd type="none" w="sm" len="sm"/>
                    </a:lnR>
                    <a:lnT w="12700" cap="flat" cmpd="sng">
                      <a:solidFill>
                        <a:srgbClr val="26DAC9"/>
                      </a:solidFill>
                      <a:prstDash val="solid"/>
                      <a:round/>
                      <a:headEnd type="none" w="sm" len="sm"/>
                      <a:tailEnd type="none" w="sm" len="sm"/>
                    </a:lnT>
                    <a:lnB w="12700" cap="flat" cmpd="sng">
                      <a:solidFill>
                        <a:srgbClr val="26DAC9"/>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Está</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solid"/>
                      <a:round/>
                      <a:headEnd type="none" w="sm" len="sm"/>
                      <a:tailEnd type="none" w="sm" len="sm"/>
                    </a:lnL>
                    <a:lnR w="12700" cap="flat" cmpd="sng">
                      <a:solidFill>
                        <a:srgbClr val="26DAC9"/>
                      </a:solidFill>
                      <a:prstDash val="dot"/>
                      <a:round/>
                      <a:headEnd type="none" w="sm" len="sm"/>
                      <a:tailEnd type="none" w="sm" len="sm"/>
                    </a:lnR>
                    <a:lnT w="12700" cap="flat" cmpd="sng">
                      <a:solidFill>
                        <a:srgbClr val="26DAC9"/>
                      </a:solidFill>
                      <a:prstDash val="dot"/>
                      <a:round/>
                      <a:headEnd type="none" w="sm" len="sm"/>
                      <a:tailEnd type="none" w="sm" len="sm"/>
                    </a:lnT>
                    <a:lnB w="12700" cap="flat" cmpd="sng">
                      <a:solidFill>
                        <a:srgbClr val="26DAC9"/>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presente</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dot"/>
                      <a:round/>
                      <a:headEnd type="none" w="sm" len="sm"/>
                      <a:tailEnd type="none" w="sm" len="sm"/>
                    </a:lnL>
                    <a:lnR w="12700" cap="flat" cmpd="sng">
                      <a:solidFill>
                        <a:srgbClr val="26DAC9"/>
                      </a:solidFill>
                      <a:prstDash val="dot"/>
                      <a:round/>
                      <a:headEnd type="none" w="sm" len="sm"/>
                      <a:tailEnd type="none" w="sm" len="sm"/>
                    </a:lnR>
                    <a:lnT w="12700" cap="flat" cmpd="sng">
                      <a:solidFill>
                        <a:srgbClr val="26DAC9"/>
                      </a:solidFill>
                      <a:prstDash val="dot"/>
                      <a:round/>
                      <a:headEnd type="none" w="sm" len="sm"/>
                      <a:tailEnd type="none" w="sm" len="sm"/>
                    </a:lnT>
                    <a:lnB w="12700" cap="flat" cmpd="sng">
                      <a:solidFill>
                        <a:srgbClr val="26DAC9"/>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ausente</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dot"/>
                      <a:round/>
                      <a:headEnd type="none" w="sm" len="sm"/>
                      <a:tailEnd type="none" w="sm" len="sm"/>
                    </a:lnL>
                    <a:lnR w="12700" cap="flat" cmpd="sng">
                      <a:solidFill>
                        <a:srgbClr val="26DAC9"/>
                      </a:solidFill>
                      <a:prstDash val="dot"/>
                      <a:round/>
                      <a:headEnd type="none" w="sm" len="sm"/>
                      <a:tailEnd type="none" w="sm" len="sm"/>
                    </a:lnR>
                    <a:lnT w="12700" cap="flat" cmpd="sng">
                      <a:solidFill>
                        <a:srgbClr val="26DAC9"/>
                      </a:solidFill>
                      <a:prstDash val="dot"/>
                      <a:round/>
                      <a:headEnd type="none" w="sm" len="sm"/>
                      <a:tailEnd type="none" w="sm" len="sm"/>
                    </a:lnT>
                    <a:lnB w="12700" cap="flat" cmpd="sng">
                      <a:solidFill>
                        <a:srgbClr val="26DAC9"/>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aquí</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dot"/>
                      <a:round/>
                      <a:headEnd type="none" w="sm" len="sm"/>
                      <a:tailEnd type="none" w="sm" len="sm"/>
                    </a:lnL>
                    <a:lnR w="12700" cap="flat" cmpd="sng">
                      <a:solidFill>
                        <a:srgbClr val="26DAC9"/>
                      </a:solidFill>
                      <a:prstDash val="dot"/>
                      <a:round/>
                      <a:headEnd type="none" w="sm" len="sm"/>
                      <a:tailEnd type="none" w="sm" len="sm"/>
                    </a:lnR>
                    <a:lnT w="12700" cap="flat" cmpd="sng">
                      <a:solidFill>
                        <a:srgbClr val="26DAC9"/>
                      </a:solidFill>
                      <a:prstDash val="dot"/>
                      <a:round/>
                      <a:headEnd type="none" w="sm" len="sm"/>
                      <a:tailEnd type="none" w="sm" len="sm"/>
                    </a:lnT>
                    <a:lnB w="12700" cap="flat" cmpd="sng">
                      <a:solidFill>
                        <a:srgbClr val="26DAC9"/>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allí</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dot"/>
                      <a:round/>
                      <a:headEnd type="none" w="sm" len="sm"/>
                      <a:tailEnd type="none" w="sm" len="sm"/>
                    </a:lnL>
                    <a:lnR w="12700" cap="flat" cmpd="sng">
                      <a:solidFill>
                        <a:srgbClr val="26DAC9"/>
                      </a:solidFill>
                      <a:prstDash val="solid"/>
                      <a:round/>
                      <a:headEnd type="none" w="sm" len="sm"/>
                      <a:tailEnd type="none" w="sm" len="sm"/>
                    </a:lnR>
                    <a:lnT w="12700" cap="flat" cmpd="sng">
                      <a:solidFill>
                        <a:srgbClr val="26DAC9"/>
                      </a:solidFill>
                      <a:prstDash val="dot"/>
                      <a:round/>
                      <a:headEnd type="none" w="sm" len="sm"/>
                      <a:tailEnd type="none" w="sm" len="sm"/>
                    </a:lnT>
                    <a:lnB w="12700" cap="flat" cmpd="sng">
                      <a:solidFill>
                        <a:srgbClr val="26DAC9"/>
                      </a:solidFill>
                      <a:prstDash val="dot"/>
                      <a:round/>
                      <a:headEnd type="none" w="sm" len="sm"/>
                      <a:tailEnd type="none" w="sm" len="sm"/>
                    </a:lnB>
                  </a:tcPr>
                </a:tc>
                <a:extLst>
                  <a:ext uri="{0D108BD9-81ED-4DB2-BD59-A6C34878D82A}">
                    <a16:rowId xmlns:a16="http://schemas.microsoft.com/office/drawing/2014/main" val="10005"/>
                  </a:ext>
                </a:extLst>
              </a:tr>
              <a:tr h="528075">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dirty="0">
                        <a:solidFill>
                          <a:srgbClr val="FF0066"/>
                        </a:solidFill>
                        <a:latin typeface="Century Gothic"/>
                        <a:ea typeface="Century Gothic"/>
                        <a:cs typeface="Century Gothic"/>
                        <a:sym typeface="Century Gothic"/>
                      </a:endParaRPr>
                    </a:p>
                  </a:txBody>
                  <a:tcPr marL="91450" marR="91450" marT="45725" marB="45725">
                    <a:lnL w="12700" cap="flat" cmpd="sng">
                      <a:solidFill>
                        <a:srgbClr val="26DAC9"/>
                      </a:solidFill>
                      <a:prstDash val="solid"/>
                      <a:round/>
                      <a:headEnd type="none" w="sm" len="sm"/>
                      <a:tailEnd type="none" w="sm" len="sm"/>
                    </a:lnL>
                    <a:lnR w="12700" cap="flat" cmpd="sng">
                      <a:solidFill>
                        <a:srgbClr val="26DAC9"/>
                      </a:solidFill>
                      <a:prstDash val="solid"/>
                      <a:round/>
                      <a:headEnd type="none" w="sm" len="sm"/>
                      <a:tailEnd type="none" w="sm" len="sm"/>
                    </a:lnR>
                    <a:lnT w="12700" cap="flat" cmpd="sng">
                      <a:solidFill>
                        <a:srgbClr val="26DAC9"/>
                      </a:solidFill>
                      <a:prstDash val="solid"/>
                      <a:round/>
                      <a:headEnd type="none" w="sm" len="sm"/>
                      <a:tailEnd type="none" w="sm" len="sm"/>
                    </a:lnT>
                    <a:lnB w="12700" cap="flat" cmpd="sng">
                      <a:solidFill>
                        <a:srgbClr val="26DAC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Paloma?</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solid"/>
                      <a:round/>
                      <a:headEnd type="none" w="sm" len="sm"/>
                      <a:tailEnd type="none" w="sm" len="sm"/>
                    </a:lnL>
                    <a:lnR w="12700" cap="flat" cmpd="sng">
                      <a:solidFill>
                        <a:srgbClr val="26DAC9"/>
                      </a:solidFill>
                      <a:prstDash val="solid"/>
                      <a:round/>
                      <a:headEnd type="none" w="sm" len="sm"/>
                      <a:tailEnd type="none" w="sm" len="sm"/>
                    </a:lnR>
                    <a:lnT w="12700" cap="flat" cmpd="sng">
                      <a:solidFill>
                        <a:srgbClr val="26DAC9"/>
                      </a:solidFill>
                      <a:prstDash val="solid"/>
                      <a:round/>
                      <a:headEnd type="none" w="sm" len="sm"/>
                      <a:tailEnd type="none" w="sm" len="sm"/>
                    </a:lnT>
                    <a:lnB w="12700" cap="flat" cmpd="sng">
                      <a:solidFill>
                        <a:srgbClr val="26DAC9"/>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Estoy</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solid"/>
                      <a:round/>
                      <a:headEnd type="none" w="sm" len="sm"/>
                      <a:tailEnd type="none" w="sm" len="sm"/>
                    </a:lnL>
                    <a:lnR w="12700" cap="flat" cmpd="sng">
                      <a:solidFill>
                        <a:srgbClr val="26DAC9"/>
                      </a:solidFill>
                      <a:prstDash val="dot"/>
                      <a:round/>
                      <a:headEnd type="none" w="sm" len="sm"/>
                      <a:tailEnd type="none" w="sm" len="sm"/>
                    </a:lnR>
                    <a:lnT w="12700" cap="flat" cmpd="sng">
                      <a:solidFill>
                        <a:srgbClr val="26DAC9"/>
                      </a:solidFill>
                      <a:prstDash val="dot"/>
                      <a:round/>
                      <a:headEnd type="none" w="sm" len="sm"/>
                      <a:tailEnd type="none" w="sm" len="sm"/>
                    </a:lnT>
                    <a:lnB w="12700" cap="flat" cmpd="sng">
                      <a:solidFill>
                        <a:srgbClr val="26DAC9"/>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presente</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dot"/>
                      <a:round/>
                      <a:headEnd type="none" w="sm" len="sm"/>
                      <a:tailEnd type="none" w="sm" len="sm"/>
                    </a:lnL>
                    <a:lnR w="12700" cap="flat" cmpd="sng">
                      <a:solidFill>
                        <a:srgbClr val="26DAC9"/>
                      </a:solidFill>
                      <a:prstDash val="dot"/>
                      <a:round/>
                      <a:headEnd type="none" w="sm" len="sm"/>
                      <a:tailEnd type="none" w="sm" len="sm"/>
                    </a:lnR>
                    <a:lnT w="12700" cap="flat" cmpd="sng">
                      <a:solidFill>
                        <a:srgbClr val="26DAC9"/>
                      </a:solidFill>
                      <a:prstDash val="dot"/>
                      <a:round/>
                      <a:headEnd type="none" w="sm" len="sm"/>
                      <a:tailEnd type="none" w="sm" len="sm"/>
                    </a:lnT>
                    <a:lnB w="12700" cap="flat" cmpd="sng">
                      <a:solidFill>
                        <a:srgbClr val="26DAC9"/>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ausente</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dot"/>
                      <a:round/>
                      <a:headEnd type="none" w="sm" len="sm"/>
                      <a:tailEnd type="none" w="sm" len="sm"/>
                    </a:lnL>
                    <a:lnR w="12700" cap="flat" cmpd="sng">
                      <a:solidFill>
                        <a:srgbClr val="26DAC9"/>
                      </a:solidFill>
                      <a:prstDash val="dot"/>
                      <a:round/>
                      <a:headEnd type="none" w="sm" len="sm"/>
                      <a:tailEnd type="none" w="sm" len="sm"/>
                    </a:lnR>
                    <a:lnT w="12700" cap="flat" cmpd="sng">
                      <a:solidFill>
                        <a:srgbClr val="26DAC9"/>
                      </a:solidFill>
                      <a:prstDash val="dot"/>
                      <a:round/>
                      <a:headEnd type="none" w="sm" len="sm"/>
                      <a:tailEnd type="none" w="sm" len="sm"/>
                    </a:lnT>
                    <a:lnB w="12700" cap="flat" cmpd="sng">
                      <a:solidFill>
                        <a:srgbClr val="26DAC9"/>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aquí</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dot"/>
                      <a:round/>
                      <a:headEnd type="none" w="sm" len="sm"/>
                      <a:tailEnd type="none" w="sm" len="sm"/>
                    </a:lnL>
                    <a:lnR w="12700" cap="flat" cmpd="sng">
                      <a:solidFill>
                        <a:srgbClr val="26DAC9"/>
                      </a:solidFill>
                      <a:prstDash val="dot"/>
                      <a:round/>
                      <a:headEnd type="none" w="sm" len="sm"/>
                      <a:tailEnd type="none" w="sm" len="sm"/>
                    </a:lnR>
                    <a:lnT w="12700" cap="flat" cmpd="sng">
                      <a:solidFill>
                        <a:srgbClr val="26DAC9"/>
                      </a:solidFill>
                      <a:prstDash val="dot"/>
                      <a:round/>
                      <a:headEnd type="none" w="sm" len="sm"/>
                      <a:tailEnd type="none" w="sm" len="sm"/>
                    </a:lnT>
                    <a:lnB w="12700" cap="flat" cmpd="sng">
                      <a:solidFill>
                        <a:srgbClr val="26DAC9"/>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allí</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dot"/>
                      <a:round/>
                      <a:headEnd type="none" w="sm" len="sm"/>
                      <a:tailEnd type="none" w="sm" len="sm"/>
                    </a:lnL>
                    <a:lnR w="12700" cap="flat" cmpd="sng">
                      <a:solidFill>
                        <a:srgbClr val="26DAC9"/>
                      </a:solidFill>
                      <a:prstDash val="solid"/>
                      <a:round/>
                      <a:headEnd type="none" w="sm" len="sm"/>
                      <a:tailEnd type="none" w="sm" len="sm"/>
                    </a:lnR>
                    <a:lnT w="12700" cap="flat" cmpd="sng">
                      <a:solidFill>
                        <a:srgbClr val="26DAC9"/>
                      </a:solidFill>
                      <a:prstDash val="dot"/>
                      <a:round/>
                      <a:headEnd type="none" w="sm" len="sm"/>
                      <a:tailEnd type="none" w="sm" len="sm"/>
                    </a:lnT>
                    <a:lnB w="12700" cap="flat" cmpd="sng">
                      <a:solidFill>
                        <a:srgbClr val="26DAC9"/>
                      </a:solidFill>
                      <a:prstDash val="dot"/>
                      <a:round/>
                      <a:headEnd type="none" w="sm" len="sm"/>
                      <a:tailEnd type="none" w="sm" len="sm"/>
                    </a:lnB>
                  </a:tcPr>
                </a:tc>
                <a:extLst>
                  <a:ext uri="{0D108BD9-81ED-4DB2-BD59-A6C34878D82A}">
                    <a16:rowId xmlns:a16="http://schemas.microsoft.com/office/drawing/2014/main" val="10006"/>
                  </a:ext>
                </a:extLst>
              </a:tr>
              <a:tr h="528075">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dirty="0">
                        <a:solidFill>
                          <a:srgbClr val="FF0066"/>
                        </a:solidFill>
                        <a:latin typeface="Century Gothic"/>
                        <a:ea typeface="Century Gothic"/>
                        <a:cs typeface="Century Gothic"/>
                        <a:sym typeface="Century Gothic"/>
                      </a:endParaRPr>
                    </a:p>
                  </a:txBody>
                  <a:tcPr marL="91450" marR="91450" marT="45725" marB="45725">
                    <a:lnL w="12700" cap="flat" cmpd="sng">
                      <a:solidFill>
                        <a:srgbClr val="26DAC9"/>
                      </a:solidFill>
                      <a:prstDash val="solid"/>
                      <a:round/>
                      <a:headEnd type="none" w="sm" len="sm"/>
                      <a:tailEnd type="none" w="sm" len="sm"/>
                    </a:lnL>
                    <a:lnR w="12700" cap="flat" cmpd="sng">
                      <a:solidFill>
                        <a:srgbClr val="26DAC9"/>
                      </a:solidFill>
                      <a:prstDash val="solid"/>
                      <a:round/>
                      <a:headEnd type="none" w="sm" len="sm"/>
                      <a:tailEnd type="none" w="sm" len="sm"/>
                    </a:lnR>
                    <a:lnT w="12700" cap="flat" cmpd="sng">
                      <a:solidFill>
                        <a:srgbClr val="26DAC9"/>
                      </a:solidFill>
                      <a:prstDash val="solid"/>
                      <a:round/>
                      <a:headEnd type="none" w="sm" len="sm"/>
                      <a:tailEnd type="none" w="sm" len="sm"/>
                    </a:lnT>
                    <a:lnB w="12700" cap="flat" cmpd="sng">
                      <a:solidFill>
                        <a:srgbClr val="26DAC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Gaspar?</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solid"/>
                      <a:round/>
                      <a:headEnd type="none" w="sm" len="sm"/>
                      <a:tailEnd type="none" w="sm" len="sm"/>
                    </a:lnL>
                    <a:lnR w="12700" cap="flat" cmpd="sng">
                      <a:solidFill>
                        <a:srgbClr val="26DAC9"/>
                      </a:solidFill>
                      <a:prstDash val="solid"/>
                      <a:round/>
                      <a:headEnd type="none" w="sm" len="sm"/>
                      <a:tailEnd type="none" w="sm" len="sm"/>
                    </a:lnR>
                    <a:lnT w="12700" cap="flat" cmpd="sng">
                      <a:solidFill>
                        <a:srgbClr val="26DAC9"/>
                      </a:solidFill>
                      <a:prstDash val="solid"/>
                      <a:round/>
                      <a:headEnd type="none" w="sm" len="sm"/>
                      <a:tailEnd type="none" w="sm" len="sm"/>
                    </a:lnT>
                    <a:lnB w="12700" cap="flat" cmpd="sng">
                      <a:solidFill>
                        <a:srgbClr val="26DAC9"/>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Está</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solid"/>
                      <a:round/>
                      <a:headEnd type="none" w="sm" len="sm"/>
                      <a:tailEnd type="none" w="sm" len="sm"/>
                    </a:lnL>
                    <a:lnR w="12700" cap="flat" cmpd="sng">
                      <a:solidFill>
                        <a:srgbClr val="26DAC9"/>
                      </a:solidFill>
                      <a:prstDash val="dot"/>
                      <a:round/>
                      <a:headEnd type="none" w="sm" len="sm"/>
                      <a:tailEnd type="none" w="sm" len="sm"/>
                    </a:lnR>
                    <a:lnT w="12700" cap="flat" cmpd="sng">
                      <a:solidFill>
                        <a:srgbClr val="26DAC9"/>
                      </a:solidFill>
                      <a:prstDash val="dot"/>
                      <a:round/>
                      <a:headEnd type="none" w="sm" len="sm"/>
                      <a:tailEnd type="none" w="sm" len="sm"/>
                    </a:lnT>
                    <a:lnB w="12700" cap="flat" cmpd="sng">
                      <a:solidFill>
                        <a:srgbClr val="26DAC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presente</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dot"/>
                      <a:round/>
                      <a:headEnd type="none" w="sm" len="sm"/>
                      <a:tailEnd type="none" w="sm" len="sm"/>
                    </a:lnL>
                    <a:lnR w="12700" cap="flat" cmpd="sng">
                      <a:solidFill>
                        <a:srgbClr val="26DAC9"/>
                      </a:solidFill>
                      <a:prstDash val="dot"/>
                      <a:round/>
                      <a:headEnd type="none" w="sm" len="sm"/>
                      <a:tailEnd type="none" w="sm" len="sm"/>
                    </a:lnR>
                    <a:lnT w="12700" cap="flat" cmpd="sng">
                      <a:solidFill>
                        <a:srgbClr val="26DAC9"/>
                      </a:solidFill>
                      <a:prstDash val="dot"/>
                      <a:round/>
                      <a:headEnd type="none" w="sm" len="sm"/>
                      <a:tailEnd type="none" w="sm" len="sm"/>
                    </a:lnT>
                    <a:lnB w="12700" cap="flat" cmpd="sng">
                      <a:solidFill>
                        <a:srgbClr val="26DAC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ausente</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dot"/>
                      <a:round/>
                      <a:headEnd type="none" w="sm" len="sm"/>
                      <a:tailEnd type="none" w="sm" len="sm"/>
                    </a:lnL>
                    <a:lnR w="12700" cap="flat" cmpd="sng">
                      <a:solidFill>
                        <a:srgbClr val="26DAC9"/>
                      </a:solidFill>
                      <a:prstDash val="dot"/>
                      <a:round/>
                      <a:headEnd type="none" w="sm" len="sm"/>
                      <a:tailEnd type="none" w="sm" len="sm"/>
                    </a:lnR>
                    <a:lnT w="12700" cap="flat" cmpd="sng">
                      <a:solidFill>
                        <a:srgbClr val="26DAC9"/>
                      </a:solidFill>
                      <a:prstDash val="dot"/>
                      <a:round/>
                      <a:headEnd type="none" w="sm" len="sm"/>
                      <a:tailEnd type="none" w="sm" len="sm"/>
                    </a:lnT>
                    <a:lnB w="12700" cap="flat" cmpd="sng">
                      <a:solidFill>
                        <a:srgbClr val="26DAC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solidFill>
                            <a:srgbClr val="002060"/>
                          </a:solidFill>
                          <a:latin typeface="Century Gothic"/>
                          <a:ea typeface="Century Gothic"/>
                          <a:cs typeface="Century Gothic"/>
                          <a:sym typeface="Century Gothic"/>
                        </a:rPr>
                        <a:t>aquí</a:t>
                      </a:r>
                      <a:endParaRPr sz="24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dot"/>
                      <a:round/>
                      <a:headEnd type="none" w="sm" len="sm"/>
                      <a:tailEnd type="none" w="sm" len="sm"/>
                    </a:lnL>
                    <a:lnR w="12700" cap="flat" cmpd="sng">
                      <a:solidFill>
                        <a:srgbClr val="26DAC9"/>
                      </a:solidFill>
                      <a:prstDash val="dot"/>
                      <a:round/>
                      <a:headEnd type="none" w="sm" len="sm"/>
                      <a:tailEnd type="none" w="sm" len="sm"/>
                    </a:lnR>
                    <a:lnT w="12700" cap="flat" cmpd="sng">
                      <a:solidFill>
                        <a:srgbClr val="26DAC9"/>
                      </a:solidFill>
                      <a:prstDash val="dot"/>
                      <a:round/>
                      <a:headEnd type="none" w="sm" len="sm"/>
                      <a:tailEnd type="none" w="sm" len="sm"/>
                    </a:lnT>
                    <a:lnB w="12700" cap="flat" cmpd="sng">
                      <a:solidFill>
                        <a:srgbClr val="26DAC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dirty="0" err="1">
                          <a:solidFill>
                            <a:srgbClr val="002060"/>
                          </a:solidFill>
                          <a:latin typeface="Century Gothic"/>
                          <a:ea typeface="Century Gothic"/>
                          <a:cs typeface="Century Gothic"/>
                          <a:sym typeface="Century Gothic"/>
                        </a:rPr>
                        <a:t>allí</a:t>
                      </a: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solidFill>
                        <a:srgbClr val="26DAC9"/>
                      </a:solidFill>
                      <a:prstDash val="dot"/>
                      <a:round/>
                      <a:headEnd type="none" w="sm" len="sm"/>
                      <a:tailEnd type="none" w="sm" len="sm"/>
                    </a:lnL>
                    <a:lnR w="12700" cap="flat" cmpd="sng">
                      <a:solidFill>
                        <a:srgbClr val="26DAC9"/>
                      </a:solidFill>
                      <a:prstDash val="solid"/>
                      <a:round/>
                      <a:headEnd type="none" w="sm" len="sm"/>
                      <a:tailEnd type="none" w="sm" len="sm"/>
                    </a:lnR>
                    <a:lnT w="12700" cap="flat" cmpd="sng">
                      <a:solidFill>
                        <a:srgbClr val="26DAC9"/>
                      </a:solidFill>
                      <a:prstDash val="dot"/>
                      <a:round/>
                      <a:headEnd type="none" w="sm" len="sm"/>
                      <a:tailEnd type="none" w="sm" len="sm"/>
                    </a:lnT>
                    <a:lnB w="12700" cap="flat" cmpd="sng">
                      <a:solidFill>
                        <a:srgbClr val="26DAC9"/>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285" name="Google Shape;285;p12"/>
          <p:cNvSpPr/>
          <p:nvPr/>
        </p:nvSpPr>
        <p:spPr>
          <a:xfrm>
            <a:off x="8260700" y="2459287"/>
            <a:ext cx="1279210" cy="481181"/>
          </a:xfrm>
          <a:prstGeom prst="roundRect">
            <a:avLst>
              <a:gd name="adj" fmla="val 16667"/>
            </a:avLst>
          </a:prstGeom>
          <a:noFill/>
          <a:ln w="38100" cap="flat" cmpd="sng">
            <a:solidFill>
              <a:srgbClr val="FF00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Calibri"/>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6" name="Google Shape;286;p12"/>
          <p:cNvSpPr/>
          <p:nvPr/>
        </p:nvSpPr>
        <p:spPr>
          <a:xfrm>
            <a:off x="6817779" y="3002510"/>
            <a:ext cx="1442921" cy="504082"/>
          </a:xfrm>
          <a:prstGeom prst="roundRect">
            <a:avLst>
              <a:gd name="adj" fmla="val 16667"/>
            </a:avLst>
          </a:prstGeom>
          <a:noFill/>
          <a:ln w="38100" cap="flat" cmpd="sng">
            <a:solidFill>
              <a:srgbClr val="FF00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Calibri"/>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7" name="Google Shape;287;p12"/>
          <p:cNvSpPr/>
          <p:nvPr/>
        </p:nvSpPr>
        <p:spPr>
          <a:xfrm>
            <a:off x="5090661" y="3506592"/>
            <a:ext cx="1727118" cy="529380"/>
          </a:xfrm>
          <a:prstGeom prst="roundRect">
            <a:avLst>
              <a:gd name="adj" fmla="val 16667"/>
            </a:avLst>
          </a:prstGeom>
          <a:noFill/>
          <a:ln w="38100" cap="flat" cmpd="sng">
            <a:solidFill>
              <a:srgbClr val="FF00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Calibri"/>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8" name="Google Shape;288;p12"/>
          <p:cNvSpPr/>
          <p:nvPr/>
        </p:nvSpPr>
        <p:spPr>
          <a:xfrm>
            <a:off x="8270110" y="4043534"/>
            <a:ext cx="1269800" cy="470736"/>
          </a:xfrm>
          <a:prstGeom prst="roundRect">
            <a:avLst>
              <a:gd name="adj" fmla="val 16667"/>
            </a:avLst>
          </a:prstGeom>
          <a:noFill/>
          <a:ln w="38100" cap="flat" cmpd="sng">
            <a:solidFill>
              <a:srgbClr val="FF00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Calibri"/>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9" name="Google Shape;289;p12"/>
          <p:cNvSpPr/>
          <p:nvPr/>
        </p:nvSpPr>
        <p:spPr>
          <a:xfrm>
            <a:off x="9564243" y="4587723"/>
            <a:ext cx="1212575" cy="495884"/>
          </a:xfrm>
          <a:prstGeom prst="roundRect">
            <a:avLst>
              <a:gd name="adj" fmla="val 16667"/>
            </a:avLst>
          </a:prstGeom>
          <a:noFill/>
          <a:ln w="38100" cap="flat" cmpd="sng">
            <a:solidFill>
              <a:srgbClr val="FF00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Calibri"/>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0" name="Google Shape;290;p12"/>
          <p:cNvSpPr/>
          <p:nvPr/>
        </p:nvSpPr>
        <p:spPr>
          <a:xfrm>
            <a:off x="8294017" y="5128140"/>
            <a:ext cx="1245893" cy="495884"/>
          </a:xfrm>
          <a:prstGeom prst="roundRect">
            <a:avLst>
              <a:gd name="adj" fmla="val 16667"/>
            </a:avLst>
          </a:prstGeom>
          <a:noFill/>
          <a:ln w="38100" cap="flat" cmpd="sng">
            <a:solidFill>
              <a:srgbClr val="FF00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Calibri"/>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1" name="Google Shape;291;p12"/>
          <p:cNvSpPr/>
          <p:nvPr/>
        </p:nvSpPr>
        <p:spPr>
          <a:xfrm>
            <a:off x="9564243" y="5654052"/>
            <a:ext cx="1212575" cy="495884"/>
          </a:xfrm>
          <a:prstGeom prst="roundRect">
            <a:avLst>
              <a:gd name="adj" fmla="val 16667"/>
            </a:avLst>
          </a:prstGeom>
          <a:noFill/>
          <a:ln w="38100" cap="flat" cmpd="sng">
            <a:solidFill>
              <a:srgbClr val="FF00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Calibri"/>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2" name="Google Shape;292;p12"/>
          <p:cNvSpPr txBox="1"/>
          <p:nvPr/>
        </p:nvSpPr>
        <p:spPr>
          <a:xfrm>
            <a:off x="244765" y="143137"/>
            <a:ext cx="8369846" cy="95406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800"/>
              <a:buFont typeface="Century Gothic"/>
              <a:buNone/>
              <a:tabLst/>
              <a:defRPr/>
            </a:pP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Escucha</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b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What extra information do they give?</a:t>
            </a:r>
            <a:endParaRPr kumimoji="0"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pic>
        <p:nvPicPr>
          <p:cNvPr id="293" name="Google Shape;293;p12"/>
          <p:cNvPicPr preferRelativeResize="0"/>
          <p:nvPr/>
        </p:nvPicPr>
        <p:blipFill rotWithShape="1">
          <a:blip r:embed="rId3">
            <a:alphaModFix/>
          </a:blip>
          <a:srcRect/>
          <a:stretch/>
        </p:blipFill>
        <p:spPr>
          <a:xfrm>
            <a:off x="10543894" y="-267800"/>
            <a:ext cx="1648106" cy="1608083"/>
          </a:xfrm>
          <a:prstGeom prst="rect">
            <a:avLst/>
          </a:prstGeom>
          <a:noFill/>
          <a:ln>
            <a:noFill/>
          </a:ln>
        </p:spPr>
      </p:pic>
      <p:sp>
        <p:nvSpPr>
          <p:cNvPr id="294" name="Google Shape;294;p12"/>
          <p:cNvSpPr txBox="1"/>
          <p:nvPr/>
        </p:nvSpPr>
        <p:spPr>
          <a:xfrm>
            <a:off x="9873049" y="1050747"/>
            <a:ext cx="2136788" cy="400110"/>
          </a:xfrm>
          <a:prstGeom prst="rect">
            <a:avLst/>
          </a:prstGeom>
          <a:solidFill>
            <a:srgbClr val="8FEAD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0" cap="none" spc="0" normalizeH="0" baseline="0" noProof="0" dirty="0" err="1">
                <a:ln>
                  <a:noFill/>
                </a:ln>
                <a:solidFill>
                  <a:srgbClr val="FFFFFF"/>
                </a:solidFill>
                <a:effectLst/>
                <a:uLnTx/>
                <a:uFillTx/>
                <a:latin typeface="Century Gothic"/>
                <a:ea typeface="Century Gothic"/>
                <a:cs typeface="Century Gothic"/>
                <a:sym typeface="Century Gothic"/>
              </a:rPr>
              <a:t>escuchar</a:t>
            </a: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 / leer</a:t>
            </a:r>
            <a:endParaRPr kumimoji="0"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13" name="Action Button: Blank 12">
            <a:hlinkClick r:id="" action="ppaction://noaction" highlightClick="1"/>
            <a:extLst>
              <a:ext uri="{FF2B5EF4-FFF2-40B4-BE49-F238E27FC236}">
                <a16:creationId xmlns:a16="http://schemas.microsoft.com/office/drawing/2014/main" id="{7937FB51-7451-47B3-B1E1-B6E18185745E}"/>
              </a:ext>
            </a:extLst>
          </p:cNvPr>
          <p:cNvSpPr/>
          <p:nvPr/>
        </p:nvSpPr>
        <p:spPr>
          <a:xfrm>
            <a:off x="995243" y="2515728"/>
            <a:ext cx="465513" cy="397632"/>
          </a:xfrm>
          <a:prstGeom prst="actionButtonBlank">
            <a:avLst/>
          </a:prstGeom>
          <a:solidFill>
            <a:schemeClr val="bg1"/>
          </a:solidFill>
          <a:ln>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mn-cs"/>
                <a:sym typeface="Arial"/>
              </a:rPr>
              <a:t>E</a:t>
            </a:r>
          </a:p>
        </p:txBody>
      </p:sp>
      <p:sp>
        <p:nvSpPr>
          <p:cNvPr id="14" name="Action Button: Blank 13">
            <a:hlinkClick r:id="" action="ppaction://noaction" highlightClick="1"/>
            <a:extLst>
              <a:ext uri="{FF2B5EF4-FFF2-40B4-BE49-F238E27FC236}">
                <a16:creationId xmlns:a16="http://schemas.microsoft.com/office/drawing/2014/main" id="{11AD4E4D-3CC8-4989-8395-2E51ECE14563}"/>
              </a:ext>
            </a:extLst>
          </p:cNvPr>
          <p:cNvSpPr/>
          <p:nvPr/>
        </p:nvSpPr>
        <p:spPr>
          <a:xfrm>
            <a:off x="995243" y="3054295"/>
            <a:ext cx="465513" cy="397632"/>
          </a:xfrm>
          <a:prstGeom prst="actionButtonBlank">
            <a:avLst/>
          </a:prstGeom>
          <a:solidFill>
            <a:schemeClr val="bg1"/>
          </a:solidFill>
          <a:ln>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mn-cs"/>
                <a:sym typeface="Arial"/>
              </a:rPr>
              <a:t>1</a:t>
            </a:r>
          </a:p>
        </p:txBody>
      </p:sp>
      <p:sp>
        <p:nvSpPr>
          <p:cNvPr id="15" name="Action Button: Blank 14">
            <a:hlinkClick r:id="" action="ppaction://noaction" highlightClick="1"/>
            <a:extLst>
              <a:ext uri="{FF2B5EF4-FFF2-40B4-BE49-F238E27FC236}">
                <a16:creationId xmlns:a16="http://schemas.microsoft.com/office/drawing/2014/main" id="{DC75DE38-D297-4A13-829D-020C84816825}"/>
              </a:ext>
            </a:extLst>
          </p:cNvPr>
          <p:cNvSpPr/>
          <p:nvPr/>
        </p:nvSpPr>
        <p:spPr>
          <a:xfrm>
            <a:off x="995243" y="3569570"/>
            <a:ext cx="465513" cy="397632"/>
          </a:xfrm>
          <a:prstGeom prst="actionButtonBlank">
            <a:avLst/>
          </a:prstGeom>
          <a:solidFill>
            <a:schemeClr val="bg1"/>
          </a:solidFill>
          <a:ln>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mn-cs"/>
                <a:sym typeface="Arial"/>
              </a:rPr>
              <a:t>2</a:t>
            </a:r>
          </a:p>
        </p:txBody>
      </p:sp>
      <p:sp>
        <p:nvSpPr>
          <p:cNvPr id="16" name="Action Button: Blank 15">
            <a:hlinkClick r:id="" action="ppaction://noaction" highlightClick="1"/>
            <a:extLst>
              <a:ext uri="{FF2B5EF4-FFF2-40B4-BE49-F238E27FC236}">
                <a16:creationId xmlns:a16="http://schemas.microsoft.com/office/drawing/2014/main" id="{40A0ABD3-919D-4D01-8026-F52D49C41520}"/>
              </a:ext>
            </a:extLst>
          </p:cNvPr>
          <p:cNvSpPr/>
          <p:nvPr/>
        </p:nvSpPr>
        <p:spPr>
          <a:xfrm>
            <a:off x="999544" y="4123611"/>
            <a:ext cx="465513" cy="397632"/>
          </a:xfrm>
          <a:prstGeom prst="actionButtonBlank">
            <a:avLst/>
          </a:prstGeom>
          <a:solidFill>
            <a:schemeClr val="bg1"/>
          </a:solidFill>
          <a:ln>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mn-cs"/>
                <a:sym typeface="Arial"/>
              </a:rPr>
              <a:t>3</a:t>
            </a:r>
          </a:p>
        </p:txBody>
      </p:sp>
      <p:sp>
        <p:nvSpPr>
          <p:cNvPr id="17" name="Action Button: Blank 16">
            <a:hlinkClick r:id="" action="ppaction://noaction" highlightClick="1"/>
            <a:extLst>
              <a:ext uri="{FF2B5EF4-FFF2-40B4-BE49-F238E27FC236}">
                <a16:creationId xmlns:a16="http://schemas.microsoft.com/office/drawing/2014/main" id="{0BE61F30-6359-4A30-BA12-ED0FD54F1EB3}"/>
              </a:ext>
            </a:extLst>
          </p:cNvPr>
          <p:cNvSpPr/>
          <p:nvPr/>
        </p:nvSpPr>
        <p:spPr>
          <a:xfrm>
            <a:off x="999544" y="4662178"/>
            <a:ext cx="465513" cy="397632"/>
          </a:xfrm>
          <a:prstGeom prst="actionButtonBlank">
            <a:avLst/>
          </a:prstGeom>
          <a:solidFill>
            <a:schemeClr val="bg1"/>
          </a:solidFill>
          <a:ln>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mn-cs"/>
                <a:sym typeface="Arial"/>
              </a:rPr>
              <a:t>4</a:t>
            </a:r>
          </a:p>
        </p:txBody>
      </p:sp>
      <p:sp>
        <p:nvSpPr>
          <p:cNvPr id="18" name="Action Button: Blank 17">
            <a:hlinkClick r:id="" action="ppaction://noaction" highlightClick="1"/>
            <a:extLst>
              <a:ext uri="{FF2B5EF4-FFF2-40B4-BE49-F238E27FC236}">
                <a16:creationId xmlns:a16="http://schemas.microsoft.com/office/drawing/2014/main" id="{160BBF3A-D1AA-4F6B-87B3-31D975CD8C67}"/>
              </a:ext>
            </a:extLst>
          </p:cNvPr>
          <p:cNvSpPr/>
          <p:nvPr/>
        </p:nvSpPr>
        <p:spPr>
          <a:xfrm>
            <a:off x="999544" y="5177453"/>
            <a:ext cx="465513" cy="397632"/>
          </a:xfrm>
          <a:prstGeom prst="actionButtonBlank">
            <a:avLst/>
          </a:prstGeom>
          <a:solidFill>
            <a:schemeClr val="bg1"/>
          </a:solidFill>
          <a:ln>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mn-cs"/>
                <a:sym typeface="Arial"/>
              </a:rPr>
              <a:t>5</a:t>
            </a:r>
          </a:p>
        </p:txBody>
      </p:sp>
      <p:sp>
        <p:nvSpPr>
          <p:cNvPr id="19" name="Action Button: Blank 18">
            <a:hlinkClick r:id="" action="ppaction://noaction" highlightClick="1"/>
            <a:extLst>
              <a:ext uri="{FF2B5EF4-FFF2-40B4-BE49-F238E27FC236}">
                <a16:creationId xmlns:a16="http://schemas.microsoft.com/office/drawing/2014/main" id="{1AD72B4B-41A6-4679-B7F2-18332F239F26}"/>
              </a:ext>
            </a:extLst>
          </p:cNvPr>
          <p:cNvSpPr/>
          <p:nvPr/>
        </p:nvSpPr>
        <p:spPr>
          <a:xfrm>
            <a:off x="995243" y="5692728"/>
            <a:ext cx="465513" cy="397632"/>
          </a:xfrm>
          <a:prstGeom prst="actionButtonBlank">
            <a:avLst/>
          </a:prstGeom>
          <a:solidFill>
            <a:schemeClr val="bg1"/>
          </a:solidFill>
          <a:ln>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mn-cs"/>
                <a:sym typeface="Arial"/>
              </a:rPr>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5"/>
                                        </p:tgtEl>
                                        <p:attrNameLst>
                                          <p:attrName>style.visibility</p:attrName>
                                        </p:attrNameLst>
                                      </p:cBhvr>
                                      <p:to>
                                        <p:strVal val="visible"/>
                                      </p:to>
                                    </p:set>
                                    <p:anim calcmode="lin" valueType="num">
                                      <p:cBhvr additive="base">
                                        <p:cTn id="7" dur="500"/>
                                        <p:tgtEl>
                                          <p:spTgt spid="28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6"/>
                                        </p:tgtEl>
                                        <p:attrNameLst>
                                          <p:attrName>style.visibility</p:attrName>
                                        </p:attrNameLst>
                                      </p:cBhvr>
                                      <p:to>
                                        <p:strVal val="visible"/>
                                      </p:to>
                                    </p:set>
                                    <p:anim calcmode="lin" valueType="num">
                                      <p:cBhvr additive="base">
                                        <p:cTn id="12" dur="500"/>
                                        <p:tgtEl>
                                          <p:spTgt spid="28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7"/>
                                        </p:tgtEl>
                                        <p:attrNameLst>
                                          <p:attrName>style.visibility</p:attrName>
                                        </p:attrNameLst>
                                      </p:cBhvr>
                                      <p:to>
                                        <p:strVal val="visible"/>
                                      </p:to>
                                    </p:set>
                                    <p:anim calcmode="lin" valueType="num">
                                      <p:cBhvr additive="base">
                                        <p:cTn id="17" dur="500"/>
                                        <p:tgtEl>
                                          <p:spTgt spid="28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88"/>
                                        </p:tgtEl>
                                        <p:attrNameLst>
                                          <p:attrName>style.visibility</p:attrName>
                                        </p:attrNameLst>
                                      </p:cBhvr>
                                      <p:to>
                                        <p:strVal val="visible"/>
                                      </p:to>
                                    </p:set>
                                    <p:anim calcmode="lin" valueType="num">
                                      <p:cBhvr additive="base">
                                        <p:cTn id="22" dur="500"/>
                                        <p:tgtEl>
                                          <p:spTgt spid="28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89"/>
                                        </p:tgtEl>
                                        <p:attrNameLst>
                                          <p:attrName>style.visibility</p:attrName>
                                        </p:attrNameLst>
                                      </p:cBhvr>
                                      <p:to>
                                        <p:strVal val="visible"/>
                                      </p:to>
                                    </p:set>
                                    <p:anim calcmode="lin" valueType="num">
                                      <p:cBhvr additive="base">
                                        <p:cTn id="27" dur="500"/>
                                        <p:tgtEl>
                                          <p:spTgt spid="28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90"/>
                                        </p:tgtEl>
                                        <p:attrNameLst>
                                          <p:attrName>style.visibility</p:attrName>
                                        </p:attrNameLst>
                                      </p:cBhvr>
                                      <p:to>
                                        <p:strVal val="visible"/>
                                      </p:to>
                                    </p:set>
                                    <p:anim calcmode="lin" valueType="num">
                                      <p:cBhvr additive="base">
                                        <p:cTn id="32" dur="500"/>
                                        <p:tgtEl>
                                          <p:spTgt spid="29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1"/>
                                        </p:tgtEl>
                                        <p:attrNameLst>
                                          <p:attrName>style.visibility</p:attrName>
                                        </p:attrNameLst>
                                      </p:cBhvr>
                                      <p:to>
                                        <p:strVal val="visible"/>
                                      </p:to>
                                    </p:set>
                                    <p:anim calcmode="lin" valueType="num">
                                      <p:cBhvr additive="base">
                                        <p:cTn id="37" dur="500"/>
                                        <p:tgtEl>
                                          <p:spTgt spid="291"/>
                                        </p:tgtEl>
                                        <p:attrNameLst>
                                          <p:attrName>ppt_y</p:attrName>
                                        </p:attrNameLst>
                                      </p:cBhvr>
                                      <p:tavLst>
                                        <p:tav tm="0">
                                          <p:val>
                                            <p:strVal val="#ppt_y+1"/>
                                          </p:val>
                                        </p:tav>
                                        <p:tav tm="100000">
                                          <p:val>
                                            <p:strVal val="#ppt_y"/>
                                          </p:val>
                                        </p:tav>
                                      </p:tavLst>
                                    </p:anim>
                                  </p:childTnLst>
                                </p:cTn>
                              </p:par>
                              <p:par>
                                <p:cTn id="38" presetID="1"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13" descr="Reading, Book, Symbol, Icon, Reader, Man"/>
          <p:cNvPicPr preferRelativeResize="0"/>
          <p:nvPr/>
        </p:nvPicPr>
        <p:blipFill rotWithShape="1">
          <a:blip r:embed="rId3">
            <a:alphaModFix/>
          </a:blip>
          <a:srcRect/>
          <a:stretch/>
        </p:blipFill>
        <p:spPr>
          <a:xfrm>
            <a:off x="11158992" y="142511"/>
            <a:ext cx="782801" cy="782801"/>
          </a:xfrm>
          <a:prstGeom prst="rect">
            <a:avLst/>
          </a:prstGeom>
          <a:noFill/>
          <a:ln>
            <a:noFill/>
          </a:ln>
        </p:spPr>
      </p:pic>
      <p:sp>
        <p:nvSpPr>
          <p:cNvPr id="301" name="Google Shape;301;p13"/>
          <p:cNvSpPr txBox="1"/>
          <p:nvPr/>
        </p:nvSpPr>
        <p:spPr>
          <a:xfrm>
            <a:off x="11223219" y="1094589"/>
            <a:ext cx="654346" cy="400110"/>
          </a:xfrm>
          <a:prstGeom prst="rect">
            <a:avLst/>
          </a:prstGeom>
          <a:solidFill>
            <a:srgbClr val="92D050"/>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leer</a:t>
            </a:r>
            <a:endParaRPr kumimoji="0" sz="2000" b="1"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302" name="Google Shape;302;p13"/>
          <p:cNvSpPr txBox="1"/>
          <p:nvPr/>
        </p:nvSpPr>
        <p:spPr>
          <a:xfrm>
            <a:off x="235812" y="577742"/>
            <a:ext cx="8683599"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800"/>
              <a:buFont typeface="Century Gothic"/>
              <a:buNone/>
              <a:tabLst/>
              <a:defRPr/>
            </a:pP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Which pupils does each English statement refer to?</a:t>
            </a:r>
            <a:endParaRPr kumimoji="0"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303" name="Google Shape;303;p13"/>
          <p:cNvSpPr txBox="1"/>
          <p:nvPr/>
        </p:nvSpPr>
        <p:spPr>
          <a:xfrm>
            <a:off x="62322" y="5811278"/>
            <a:ext cx="3353803" cy="95410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800"/>
              <a:buFont typeface="Century Gothic"/>
              <a:buNone/>
              <a:tabLst/>
              <a:defRPr/>
            </a:pPr>
            <a:r>
              <a:rPr kumimoji="0" lang="en-GB" sz="28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1</a:t>
            </a:r>
            <a:r>
              <a:rPr kumimoji="0" lang="en-GB" sz="28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 I’m here.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2060"/>
              </a:buClr>
              <a:buSzPts val="2800"/>
              <a:buFont typeface="Century Gothic"/>
              <a:buNone/>
              <a:tabLst/>
              <a:defRPr/>
            </a:pPr>
            <a:r>
              <a:rPr kumimoji="0" lang="en-GB" sz="28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2</a:t>
            </a:r>
            <a:r>
              <a:rPr kumimoji="0" lang="en-GB" sz="28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 She / he is there.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aphicFrame>
        <p:nvGraphicFramePr>
          <p:cNvPr id="304" name="Google Shape;304;p13"/>
          <p:cNvGraphicFramePr/>
          <p:nvPr/>
        </p:nvGraphicFramePr>
        <p:xfrm>
          <a:off x="415672" y="1131790"/>
          <a:ext cx="9052591" cy="4467155"/>
        </p:xfrm>
        <a:graphic>
          <a:graphicData uri="http://schemas.openxmlformats.org/drawingml/2006/table">
            <a:tbl>
              <a:tblPr firstRow="1" bandRow="1">
                <a:noFill/>
              </a:tblPr>
              <a:tblGrid>
                <a:gridCol w="1461266">
                  <a:extLst>
                    <a:ext uri="{9D8B030D-6E8A-4147-A177-3AD203B41FA5}">
                      <a16:colId xmlns:a16="http://schemas.microsoft.com/office/drawing/2014/main" val="20000"/>
                    </a:ext>
                  </a:extLst>
                </a:gridCol>
                <a:gridCol w="3395949">
                  <a:extLst>
                    <a:ext uri="{9D8B030D-6E8A-4147-A177-3AD203B41FA5}">
                      <a16:colId xmlns:a16="http://schemas.microsoft.com/office/drawing/2014/main" val="20001"/>
                    </a:ext>
                  </a:extLst>
                </a:gridCol>
                <a:gridCol w="4195376">
                  <a:extLst>
                    <a:ext uri="{9D8B030D-6E8A-4147-A177-3AD203B41FA5}">
                      <a16:colId xmlns:a16="http://schemas.microsoft.com/office/drawing/2014/main" val="20002"/>
                    </a:ext>
                  </a:extLst>
                </a:gridCol>
              </a:tblGrid>
              <a:tr h="638165">
                <a:tc>
                  <a:txBody>
                    <a:bodyPr/>
                    <a:lstStyle/>
                    <a:p>
                      <a:pPr marL="0" marR="0" lvl="0" indent="0" algn="ctr" rtl="0">
                        <a:lnSpc>
                          <a:spcPct val="100000"/>
                        </a:lnSpc>
                        <a:spcBef>
                          <a:spcPts val="0"/>
                        </a:spcBef>
                        <a:spcAft>
                          <a:spcPts val="0"/>
                        </a:spcAft>
                        <a:buClr>
                          <a:srgbClr val="000000"/>
                        </a:buClr>
                        <a:buSzPts val="2800"/>
                        <a:buFont typeface="Arial"/>
                        <a:buNone/>
                      </a:pPr>
                      <a:r>
                        <a:rPr lang="en-GB" sz="2800" b="1" u="none" strike="noStrike" cap="none">
                          <a:solidFill>
                            <a:srgbClr val="FF0066"/>
                          </a:solidFill>
                          <a:latin typeface="Century Gothic"/>
                          <a:ea typeface="Century Gothic"/>
                          <a:cs typeface="Century Gothic"/>
                          <a:sym typeface="Century Gothic"/>
                        </a:rPr>
                        <a:t>1</a:t>
                      </a:r>
                      <a:endParaRPr sz="2800" b="1" u="none" strike="noStrike" cap="none">
                        <a:solidFill>
                          <a:srgbClr val="FF0066"/>
                        </a:solidFill>
                        <a:latin typeface="Century Gothic"/>
                        <a:ea typeface="Century Gothic"/>
                        <a:cs typeface="Century Gothic"/>
                        <a:sym typeface="Century Gothic"/>
                      </a:endParaRPr>
                    </a:p>
                  </a:txBody>
                  <a:tcPr marL="91450" marR="91450" marT="45725" marB="45725" anchor="ctr">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300"/>
                        <a:buFont typeface="Arial"/>
                        <a:buNone/>
                      </a:pPr>
                      <a:r>
                        <a:rPr lang="en-GB" sz="2400" u="none" strike="noStrike" cap="none" dirty="0">
                          <a:solidFill>
                            <a:srgbClr val="002060"/>
                          </a:solidFill>
                          <a:latin typeface="Century Gothic"/>
                          <a:ea typeface="Century Gothic"/>
                          <a:cs typeface="Century Gothic"/>
                          <a:sym typeface="Century Gothic"/>
                        </a:rPr>
                        <a:t>Coral?</a:t>
                      </a: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GB" sz="2400" u="none" strike="noStrike" cap="none" dirty="0" err="1">
                          <a:solidFill>
                            <a:srgbClr val="002060"/>
                          </a:solidFill>
                          <a:latin typeface="Century Gothic"/>
                          <a:ea typeface="Century Gothic"/>
                          <a:cs typeface="Century Gothic"/>
                          <a:sym typeface="Century Gothic"/>
                        </a:rPr>
                        <a:t>Está</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ausente</a:t>
                      </a:r>
                      <a:r>
                        <a:rPr lang="en-GB" sz="2400" u="none" strike="noStrike" cap="none" dirty="0">
                          <a:solidFill>
                            <a:srgbClr val="002060"/>
                          </a:solidFill>
                          <a:latin typeface="Century Gothic"/>
                          <a:ea typeface="Century Gothic"/>
                          <a:cs typeface="Century Gothic"/>
                          <a:sym typeface="Century Gothic"/>
                        </a:rPr>
                        <a:t>.</a:t>
                      </a:r>
                      <a:endParaRPr lang="en-GB" sz="2400" u="none" strike="noStrike" cap="none" dirty="0">
                        <a:latin typeface="Century Gothic"/>
                        <a:ea typeface="Century Gothic"/>
                        <a:cs typeface="Century Gothic"/>
                        <a:sym typeface="Century Gothic"/>
                      </a:endParaRPr>
                    </a:p>
                  </a:txBody>
                  <a:tcPr marL="91450" marR="91450" marT="45725" marB="45725" anchor="ctr">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0"/>
                  </a:ext>
                </a:extLst>
              </a:tr>
              <a:tr h="638165">
                <a:tc>
                  <a:txBody>
                    <a:bodyPr/>
                    <a:lstStyle/>
                    <a:p>
                      <a:pPr marL="0" marR="0" lvl="0" indent="0" algn="ctr" rtl="0">
                        <a:lnSpc>
                          <a:spcPct val="100000"/>
                        </a:lnSpc>
                        <a:spcBef>
                          <a:spcPts val="0"/>
                        </a:spcBef>
                        <a:spcAft>
                          <a:spcPts val="0"/>
                        </a:spcAft>
                        <a:buClr>
                          <a:srgbClr val="000000"/>
                        </a:buClr>
                        <a:buSzPts val="2800"/>
                        <a:buFont typeface="Arial"/>
                        <a:buNone/>
                      </a:pPr>
                      <a:r>
                        <a:rPr lang="en-GB" sz="2800" b="1" u="none" strike="noStrike" cap="none">
                          <a:solidFill>
                            <a:srgbClr val="FF0066"/>
                          </a:solidFill>
                          <a:latin typeface="Century Gothic"/>
                          <a:ea typeface="Century Gothic"/>
                          <a:cs typeface="Century Gothic"/>
                          <a:sym typeface="Century Gothic"/>
                        </a:rPr>
                        <a:t>2</a:t>
                      </a:r>
                      <a:endParaRPr sz="2800" b="1" u="none" strike="noStrike" cap="none">
                        <a:solidFill>
                          <a:srgbClr val="FF0066"/>
                        </a:solidFill>
                        <a:latin typeface="Century Gothic"/>
                        <a:ea typeface="Century Gothic"/>
                        <a:cs typeface="Century Gothic"/>
                        <a:sym typeface="Century Gothic"/>
                      </a:endParaRPr>
                    </a:p>
                  </a:txBody>
                  <a:tcPr marL="91450" marR="91450" marT="45725" marB="45725" anchor="ctr">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300"/>
                        <a:buFont typeface="Arial"/>
                        <a:buNone/>
                      </a:pPr>
                      <a:r>
                        <a:rPr lang="en-GB" sz="2400" u="none" strike="noStrike" cap="none" dirty="0">
                          <a:solidFill>
                            <a:srgbClr val="002060"/>
                          </a:solidFill>
                          <a:latin typeface="Century Gothic"/>
                          <a:ea typeface="Century Gothic"/>
                          <a:cs typeface="Century Gothic"/>
                          <a:sym typeface="Century Gothic"/>
                        </a:rPr>
                        <a:t>Lara?</a:t>
                      </a: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GB" sz="2400" u="none" strike="noStrike" cap="none" dirty="0" err="1">
                          <a:solidFill>
                            <a:srgbClr val="002060"/>
                          </a:solidFill>
                          <a:latin typeface="Century Gothic"/>
                          <a:ea typeface="Century Gothic"/>
                          <a:cs typeface="Century Gothic"/>
                          <a:sym typeface="Century Gothic"/>
                        </a:rPr>
                        <a:t>Está</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aquí</a:t>
                      </a:r>
                      <a:r>
                        <a:rPr lang="en-GB" sz="2400" u="none" strike="noStrike" cap="none" dirty="0">
                          <a:solidFill>
                            <a:srgbClr val="002060"/>
                          </a:solidFill>
                          <a:latin typeface="Century Gothic"/>
                          <a:ea typeface="Century Gothic"/>
                          <a:cs typeface="Century Gothic"/>
                          <a:sym typeface="Century Gothic"/>
                        </a:rPr>
                        <a:t>.</a:t>
                      </a:r>
                      <a:endParaRPr sz="2400" u="none" strike="noStrike" cap="none" dirty="0">
                        <a:latin typeface="Century Gothic"/>
                        <a:ea typeface="Century Gothic"/>
                        <a:cs typeface="Century Gothic"/>
                        <a:sym typeface="Century Gothic"/>
                      </a:endParaRPr>
                    </a:p>
                  </a:txBody>
                  <a:tcPr marL="91450" marR="91450" marT="45725" marB="45725" anchor="ctr">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1"/>
                  </a:ext>
                </a:extLst>
              </a:tr>
              <a:tr h="638165">
                <a:tc>
                  <a:txBody>
                    <a:bodyPr/>
                    <a:lstStyle/>
                    <a:p>
                      <a:pPr marL="0" marR="0" lvl="0" indent="0" algn="ctr" rtl="0">
                        <a:lnSpc>
                          <a:spcPct val="100000"/>
                        </a:lnSpc>
                        <a:spcBef>
                          <a:spcPts val="0"/>
                        </a:spcBef>
                        <a:spcAft>
                          <a:spcPts val="0"/>
                        </a:spcAft>
                        <a:buClr>
                          <a:srgbClr val="000000"/>
                        </a:buClr>
                        <a:buSzPts val="2800"/>
                        <a:buFont typeface="Arial"/>
                        <a:buNone/>
                      </a:pPr>
                      <a:r>
                        <a:rPr lang="en-GB" sz="2800" b="1" u="none" strike="noStrike" cap="none">
                          <a:solidFill>
                            <a:srgbClr val="FF0066"/>
                          </a:solidFill>
                          <a:latin typeface="Century Gothic"/>
                          <a:ea typeface="Century Gothic"/>
                          <a:cs typeface="Century Gothic"/>
                          <a:sym typeface="Century Gothic"/>
                        </a:rPr>
                        <a:t>3</a:t>
                      </a:r>
                      <a:endParaRPr sz="2800" b="1" u="none" strike="noStrike" cap="none">
                        <a:solidFill>
                          <a:srgbClr val="FF0066"/>
                        </a:solidFill>
                        <a:latin typeface="Century Gothic"/>
                        <a:ea typeface="Century Gothic"/>
                        <a:cs typeface="Century Gothic"/>
                        <a:sym typeface="Century Gothic"/>
                      </a:endParaRPr>
                    </a:p>
                  </a:txBody>
                  <a:tcPr marL="91450" marR="91450" marT="45725" marB="45725" anchor="ctr">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300"/>
                        <a:buFont typeface="Arial"/>
                        <a:buNone/>
                      </a:pPr>
                      <a:r>
                        <a:rPr lang="en-GB" sz="2400" u="none" strike="noStrike" cap="none" dirty="0">
                          <a:solidFill>
                            <a:srgbClr val="002060"/>
                          </a:solidFill>
                          <a:latin typeface="Century Gothic"/>
                          <a:ea typeface="Century Gothic"/>
                          <a:cs typeface="Century Gothic"/>
                          <a:sym typeface="Century Gothic"/>
                        </a:rPr>
                        <a:t>Lorna?</a:t>
                      </a: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GB" sz="2400" u="none" strike="noStrike" cap="none" dirty="0" err="1">
                          <a:solidFill>
                            <a:srgbClr val="002060"/>
                          </a:solidFill>
                          <a:latin typeface="Century Gothic"/>
                          <a:ea typeface="Century Gothic"/>
                          <a:cs typeface="Century Gothic"/>
                          <a:sym typeface="Century Gothic"/>
                        </a:rPr>
                        <a:t>Estoy</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aquí</a:t>
                      </a:r>
                      <a:r>
                        <a:rPr lang="en-GB" sz="2400" u="none" strike="noStrike" cap="none" dirty="0">
                          <a:solidFill>
                            <a:srgbClr val="002060"/>
                          </a:solidFill>
                          <a:latin typeface="Century Gothic"/>
                          <a:ea typeface="Century Gothic"/>
                          <a:cs typeface="Century Gothic"/>
                          <a:sym typeface="Century Gothic"/>
                        </a:rPr>
                        <a:t>.</a:t>
                      </a:r>
                      <a:endParaRPr sz="2400" u="none" strike="noStrike" cap="none" dirty="0">
                        <a:latin typeface="Century Gothic"/>
                        <a:ea typeface="Century Gothic"/>
                        <a:cs typeface="Century Gothic"/>
                        <a:sym typeface="Century Gothic"/>
                      </a:endParaRPr>
                    </a:p>
                  </a:txBody>
                  <a:tcPr marL="91450" marR="91450" marT="45725" marB="45725" anchor="ctr">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2"/>
                  </a:ext>
                </a:extLst>
              </a:tr>
              <a:tr h="638165">
                <a:tc>
                  <a:txBody>
                    <a:bodyPr/>
                    <a:lstStyle/>
                    <a:p>
                      <a:pPr marL="0" marR="0" lvl="0" indent="0" algn="ctr" rtl="0">
                        <a:lnSpc>
                          <a:spcPct val="100000"/>
                        </a:lnSpc>
                        <a:spcBef>
                          <a:spcPts val="0"/>
                        </a:spcBef>
                        <a:spcAft>
                          <a:spcPts val="0"/>
                        </a:spcAft>
                        <a:buClr>
                          <a:srgbClr val="000000"/>
                        </a:buClr>
                        <a:buSzPts val="2800"/>
                        <a:buFont typeface="Arial"/>
                        <a:buNone/>
                      </a:pPr>
                      <a:r>
                        <a:rPr lang="en-GB" sz="2800" b="1" u="none" strike="noStrike" cap="none">
                          <a:solidFill>
                            <a:srgbClr val="FF0066"/>
                          </a:solidFill>
                          <a:latin typeface="Century Gothic"/>
                          <a:ea typeface="Century Gothic"/>
                          <a:cs typeface="Century Gothic"/>
                          <a:sym typeface="Century Gothic"/>
                        </a:rPr>
                        <a:t>4</a:t>
                      </a:r>
                      <a:endParaRPr sz="2800" b="1" u="none" strike="noStrike" cap="none">
                        <a:solidFill>
                          <a:srgbClr val="FF0066"/>
                        </a:solidFill>
                        <a:latin typeface="Century Gothic"/>
                        <a:ea typeface="Century Gothic"/>
                        <a:cs typeface="Century Gothic"/>
                        <a:sym typeface="Century Gothic"/>
                      </a:endParaRPr>
                    </a:p>
                  </a:txBody>
                  <a:tcPr marL="91450" marR="91450" marT="45725" marB="45725" anchor="ctr">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300"/>
                        <a:buFont typeface="Arial"/>
                        <a:buNone/>
                      </a:pPr>
                      <a:r>
                        <a:rPr lang="en-GB" sz="2400" u="none" strike="noStrike" cap="none" dirty="0">
                          <a:solidFill>
                            <a:srgbClr val="002060"/>
                          </a:solidFill>
                          <a:latin typeface="Century Gothic"/>
                          <a:ea typeface="Century Gothic"/>
                          <a:cs typeface="Century Gothic"/>
                          <a:sym typeface="Century Gothic"/>
                        </a:rPr>
                        <a:t>Tamara?</a:t>
                      </a: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GB" sz="2400" u="none" strike="noStrike" cap="none" dirty="0" err="1">
                          <a:solidFill>
                            <a:srgbClr val="002060"/>
                          </a:solidFill>
                          <a:latin typeface="Century Gothic"/>
                          <a:ea typeface="Century Gothic"/>
                          <a:cs typeface="Century Gothic"/>
                          <a:sym typeface="Century Gothic"/>
                        </a:rPr>
                        <a:t>Está</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aquí</a:t>
                      </a:r>
                      <a:r>
                        <a:rPr lang="en-GB" sz="2400" u="none" strike="noStrike" cap="none" dirty="0">
                          <a:solidFill>
                            <a:srgbClr val="002060"/>
                          </a:solidFill>
                          <a:latin typeface="Century Gothic"/>
                          <a:ea typeface="Century Gothic"/>
                          <a:cs typeface="Century Gothic"/>
                          <a:sym typeface="Century Gothic"/>
                        </a:rPr>
                        <a:t>.</a:t>
                      </a:r>
                      <a:endParaRPr sz="2400" u="none" strike="noStrike" cap="none" dirty="0">
                        <a:latin typeface="Century Gothic"/>
                        <a:ea typeface="Century Gothic"/>
                        <a:cs typeface="Century Gothic"/>
                        <a:sym typeface="Century Gothic"/>
                      </a:endParaRPr>
                    </a:p>
                  </a:txBody>
                  <a:tcPr marL="91450" marR="91450" marT="45725" marB="45725" anchor="ctr">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3"/>
                  </a:ext>
                </a:extLst>
              </a:tr>
              <a:tr h="638165">
                <a:tc>
                  <a:txBody>
                    <a:bodyPr/>
                    <a:lstStyle/>
                    <a:p>
                      <a:pPr marL="0" marR="0" lvl="0" indent="0" algn="ctr" rtl="0">
                        <a:lnSpc>
                          <a:spcPct val="100000"/>
                        </a:lnSpc>
                        <a:spcBef>
                          <a:spcPts val="0"/>
                        </a:spcBef>
                        <a:spcAft>
                          <a:spcPts val="0"/>
                        </a:spcAft>
                        <a:buClr>
                          <a:srgbClr val="000000"/>
                        </a:buClr>
                        <a:buSzPts val="2800"/>
                        <a:buFont typeface="Arial"/>
                        <a:buNone/>
                      </a:pPr>
                      <a:r>
                        <a:rPr lang="en-GB" sz="2800" b="1" u="none" strike="noStrike" cap="none">
                          <a:solidFill>
                            <a:srgbClr val="FF0066"/>
                          </a:solidFill>
                          <a:latin typeface="Century Gothic"/>
                          <a:ea typeface="Century Gothic"/>
                          <a:cs typeface="Century Gothic"/>
                          <a:sym typeface="Century Gothic"/>
                        </a:rPr>
                        <a:t>5</a:t>
                      </a:r>
                      <a:endParaRPr sz="2800" b="1" u="none" strike="noStrike" cap="none">
                        <a:solidFill>
                          <a:srgbClr val="FF0066"/>
                        </a:solidFill>
                        <a:latin typeface="Century Gothic"/>
                        <a:ea typeface="Century Gothic"/>
                        <a:cs typeface="Century Gothic"/>
                        <a:sym typeface="Century Gothic"/>
                      </a:endParaRPr>
                    </a:p>
                  </a:txBody>
                  <a:tcPr marL="91450" marR="91450" marT="45725" marB="45725" anchor="ctr">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300"/>
                        <a:buFont typeface="Arial"/>
                        <a:buNone/>
                      </a:pPr>
                      <a:r>
                        <a:rPr lang="en-GB" sz="2400" u="none" strike="noStrike" cap="none" dirty="0">
                          <a:solidFill>
                            <a:srgbClr val="002060"/>
                          </a:solidFill>
                          <a:latin typeface="Century Gothic"/>
                          <a:ea typeface="Century Gothic"/>
                          <a:cs typeface="Century Gothic"/>
                          <a:sym typeface="Century Gothic"/>
                        </a:rPr>
                        <a:t>Carlos?</a:t>
                      </a: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GB" sz="2400" u="none" strike="noStrike" cap="none" dirty="0" err="1">
                          <a:solidFill>
                            <a:srgbClr val="002060"/>
                          </a:solidFill>
                          <a:latin typeface="Century Gothic"/>
                          <a:ea typeface="Century Gothic"/>
                          <a:cs typeface="Century Gothic"/>
                          <a:sym typeface="Century Gothic"/>
                        </a:rPr>
                        <a:t>Está</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allí</a:t>
                      </a:r>
                      <a:r>
                        <a:rPr lang="en-GB" sz="2400" u="none" strike="noStrike" cap="none" dirty="0">
                          <a:solidFill>
                            <a:srgbClr val="002060"/>
                          </a:solidFill>
                          <a:latin typeface="Century Gothic"/>
                          <a:ea typeface="Century Gothic"/>
                          <a:cs typeface="Century Gothic"/>
                          <a:sym typeface="Century Gothic"/>
                        </a:rPr>
                        <a:t>.</a:t>
                      </a:r>
                      <a:endParaRPr sz="2400" u="none" strike="noStrike" cap="none" dirty="0">
                        <a:latin typeface="Century Gothic"/>
                        <a:ea typeface="Century Gothic"/>
                        <a:cs typeface="Century Gothic"/>
                        <a:sym typeface="Century Gothic"/>
                      </a:endParaRPr>
                    </a:p>
                  </a:txBody>
                  <a:tcPr marL="91450" marR="91450" marT="45725" marB="45725" anchor="ctr">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4"/>
                  </a:ext>
                </a:extLst>
              </a:tr>
              <a:tr h="638165">
                <a:tc>
                  <a:txBody>
                    <a:bodyPr/>
                    <a:lstStyle/>
                    <a:p>
                      <a:pPr marL="0" marR="0" lvl="0" indent="0" algn="ctr" rtl="0">
                        <a:lnSpc>
                          <a:spcPct val="100000"/>
                        </a:lnSpc>
                        <a:spcBef>
                          <a:spcPts val="0"/>
                        </a:spcBef>
                        <a:spcAft>
                          <a:spcPts val="0"/>
                        </a:spcAft>
                        <a:buClr>
                          <a:srgbClr val="000000"/>
                        </a:buClr>
                        <a:buSzPts val="2800"/>
                        <a:buFont typeface="Arial"/>
                        <a:buNone/>
                      </a:pPr>
                      <a:r>
                        <a:rPr lang="en-GB" sz="2800" b="1" u="none" strike="noStrike" cap="none">
                          <a:solidFill>
                            <a:srgbClr val="FF0066"/>
                          </a:solidFill>
                          <a:latin typeface="Century Gothic"/>
                          <a:ea typeface="Century Gothic"/>
                          <a:cs typeface="Century Gothic"/>
                          <a:sym typeface="Century Gothic"/>
                        </a:rPr>
                        <a:t>6</a:t>
                      </a:r>
                      <a:endParaRPr sz="2800" b="1" u="none" strike="noStrike" cap="none">
                        <a:solidFill>
                          <a:srgbClr val="FF0066"/>
                        </a:solidFill>
                        <a:latin typeface="Century Gothic"/>
                        <a:ea typeface="Century Gothic"/>
                        <a:cs typeface="Century Gothic"/>
                        <a:sym typeface="Century Gothic"/>
                      </a:endParaRPr>
                    </a:p>
                  </a:txBody>
                  <a:tcPr marL="91450" marR="91450" marT="45725" marB="45725" anchor="ctr">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300"/>
                        <a:buFont typeface="Arial"/>
                        <a:buNone/>
                      </a:pPr>
                      <a:r>
                        <a:rPr lang="en-GB" sz="2400" u="none" strike="noStrike" cap="none" dirty="0">
                          <a:solidFill>
                            <a:srgbClr val="002060"/>
                          </a:solidFill>
                          <a:latin typeface="Century Gothic"/>
                          <a:ea typeface="Century Gothic"/>
                          <a:cs typeface="Century Gothic"/>
                          <a:sym typeface="Century Gothic"/>
                        </a:rPr>
                        <a:t>Paloma?</a:t>
                      </a: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GB" sz="2400" u="none" strike="noStrike" cap="none" dirty="0" err="1">
                          <a:solidFill>
                            <a:srgbClr val="002060"/>
                          </a:solidFill>
                          <a:latin typeface="Century Gothic"/>
                          <a:ea typeface="Century Gothic"/>
                          <a:cs typeface="Century Gothic"/>
                          <a:sym typeface="Century Gothic"/>
                        </a:rPr>
                        <a:t>Estoy</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aquí</a:t>
                      </a:r>
                      <a:r>
                        <a:rPr lang="en-GB" sz="2400" u="none" strike="noStrike" cap="none" dirty="0">
                          <a:solidFill>
                            <a:srgbClr val="002060"/>
                          </a:solidFill>
                          <a:latin typeface="Century Gothic"/>
                          <a:ea typeface="Century Gothic"/>
                          <a:cs typeface="Century Gothic"/>
                          <a:sym typeface="Century Gothic"/>
                        </a:rPr>
                        <a:t>.</a:t>
                      </a:r>
                      <a:endParaRPr sz="2400" u="none" strike="noStrike" cap="none" dirty="0">
                        <a:latin typeface="Century Gothic"/>
                        <a:ea typeface="Century Gothic"/>
                        <a:cs typeface="Century Gothic"/>
                        <a:sym typeface="Century Gothic"/>
                      </a:endParaRPr>
                    </a:p>
                  </a:txBody>
                  <a:tcPr marL="91450" marR="91450" marT="45725" marB="45725" anchor="ctr">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5"/>
                  </a:ext>
                </a:extLst>
              </a:tr>
              <a:tr h="638165">
                <a:tc>
                  <a:txBody>
                    <a:bodyPr/>
                    <a:lstStyle/>
                    <a:p>
                      <a:pPr marL="0" marR="0" lvl="0" indent="0" algn="ctr" rtl="0">
                        <a:lnSpc>
                          <a:spcPct val="100000"/>
                        </a:lnSpc>
                        <a:spcBef>
                          <a:spcPts val="0"/>
                        </a:spcBef>
                        <a:spcAft>
                          <a:spcPts val="0"/>
                        </a:spcAft>
                        <a:buClr>
                          <a:srgbClr val="000000"/>
                        </a:buClr>
                        <a:buSzPts val="2800"/>
                        <a:buFont typeface="Arial"/>
                        <a:buNone/>
                      </a:pPr>
                      <a:r>
                        <a:rPr lang="en-GB" sz="2800" b="1" u="none" strike="noStrike" cap="none">
                          <a:solidFill>
                            <a:srgbClr val="FF0066"/>
                          </a:solidFill>
                          <a:latin typeface="Century Gothic"/>
                          <a:ea typeface="Century Gothic"/>
                          <a:cs typeface="Century Gothic"/>
                          <a:sym typeface="Century Gothic"/>
                        </a:rPr>
                        <a:t>7</a:t>
                      </a:r>
                      <a:endParaRPr sz="2800" b="1" u="none" strike="noStrike" cap="none">
                        <a:solidFill>
                          <a:srgbClr val="FF0066"/>
                        </a:solidFill>
                        <a:latin typeface="Century Gothic"/>
                        <a:ea typeface="Century Gothic"/>
                        <a:cs typeface="Century Gothic"/>
                        <a:sym typeface="Century Gothic"/>
                      </a:endParaRPr>
                    </a:p>
                  </a:txBody>
                  <a:tcPr marL="91450" marR="91450" marT="45725" marB="45725" anchor="ctr">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300"/>
                        <a:buFont typeface="Arial"/>
                        <a:buNone/>
                      </a:pPr>
                      <a:r>
                        <a:rPr lang="en-GB" sz="2400" u="none" strike="noStrike" cap="none" dirty="0">
                          <a:solidFill>
                            <a:srgbClr val="002060"/>
                          </a:solidFill>
                          <a:latin typeface="Century Gothic"/>
                          <a:ea typeface="Century Gothic"/>
                          <a:cs typeface="Century Gothic"/>
                          <a:sym typeface="Century Gothic"/>
                        </a:rPr>
                        <a:t>Gaspar?</a:t>
                      </a: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GB" sz="2400" u="none" strike="noStrike" cap="none" dirty="0" err="1">
                          <a:solidFill>
                            <a:srgbClr val="002060"/>
                          </a:solidFill>
                          <a:latin typeface="Century Gothic"/>
                          <a:ea typeface="Century Gothic"/>
                          <a:cs typeface="Century Gothic"/>
                          <a:sym typeface="Century Gothic"/>
                        </a:rPr>
                        <a:t>Está</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allí</a:t>
                      </a:r>
                      <a:r>
                        <a:rPr lang="en-GB" sz="2400" u="none" strike="noStrike" cap="none" dirty="0">
                          <a:solidFill>
                            <a:srgbClr val="002060"/>
                          </a:solidFill>
                          <a:latin typeface="Century Gothic"/>
                          <a:ea typeface="Century Gothic"/>
                          <a:cs typeface="Century Gothic"/>
                          <a:sym typeface="Century Gothic"/>
                        </a:rPr>
                        <a:t>.</a:t>
                      </a:r>
                      <a:endParaRPr sz="2400" u="none" strike="noStrike" cap="none" dirty="0">
                        <a:latin typeface="Century Gothic"/>
                        <a:ea typeface="Century Gothic"/>
                        <a:cs typeface="Century Gothic"/>
                        <a:sym typeface="Century Gothic"/>
                      </a:endParaRPr>
                    </a:p>
                  </a:txBody>
                  <a:tcPr marL="91450" marR="91450" marT="45725" marB="45725" anchor="ctr">
                    <a:lnL w="12700" cap="flat" cmpd="sng">
                      <a:solidFill>
                        <a:srgbClr val="157359"/>
                      </a:solidFill>
                      <a:prstDash val="solid"/>
                      <a:round/>
                      <a:headEnd type="none" w="sm" len="sm"/>
                      <a:tailEnd type="none" w="sm" len="sm"/>
                    </a:lnL>
                    <a:lnR w="12700" cap="flat" cmpd="sng">
                      <a:solidFill>
                        <a:srgbClr val="157359"/>
                      </a:solidFill>
                      <a:prstDash val="solid"/>
                      <a:round/>
                      <a:headEnd type="none" w="sm" len="sm"/>
                      <a:tailEnd type="none" w="sm" len="sm"/>
                    </a:lnR>
                    <a:lnT w="12700" cap="flat" cmpd="sng">
                      <a:solidFill>
                        <a:srgbClr val="157359"/>
                      </a:solidFill>
                      <a:prstDash val="solid"/>
                      <a:round/>
                      <a:headEnd type="none" w="sm" len="sm"/>
                      <a:tailEnd type="none" w="sm" len="sm"/>
                    </a:lnT>
                    <a:lnB w="12700" cap="flat" cmpd="sng">
                      <a:solidFill>
                        <a:srgbClr val="15735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05" name="Google Shape;305;p13"/>
          <p:cNvSpPr txBox="1"/>
          <p:nvPr/>
        </p:nvSpPr>
        <p:spPr>
          <a:xfrm>
            <a:off x="6368974" y="5852922"/>
            <a:ext cx="3642344" cy="95410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800"/>
              <a:buFont typeface="Century Gothic"/>
              <a:buNone/>
              <a:tabLst/>
              <a:defRPr/>
            </a:pPr>
            <a:r>
              <a:rPr kumimoji="0" lang="en-GB" sz="28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3</a:t>
            </a:r>
            <a:r>
              <a:rPr kumimoji="0" lang="en-GB" sz="28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 She / he is here.</a:t>
            </a:r>
            <a:endParaRPr kumimoji="0" sz="2800" b="0"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2060"/>
              </a:buClr>
              <a:buSzPts val="2800"/>
              <a:buFont typeface="Century Gothic"/>
              <a:buNone/>
              <a:tabLst/>
              <a:defRPr/>
            </a:pPr>
            <a:r>
              <a:rPr kumimoji="0" lang="en-GB" sz="28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4</a:t>
            </a:r>
            <a:r>
              <a:rPr kumimoji="0" lang="en-GB" sz="28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 She / he is absent.</a:t>
            </a:r>
            <a:endParaRPr kumimoji="0" sz="2800" b="0"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p:txBody>
      </p:sp>
      <p:sp>
        <p:nvSpPr>
          <p:cNvPr id="306" name="Google Shape;306;p13"/>
          <p:cNvSpPr txBox="1"/>
          <p:nvPr/>
        </p:nvSpPr>
        <p:spPr>
          <a:xfrm>
            <a:off x="1958369" y="5767559"/>
            <a:ext cx="1277914"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3200"/>
              <a:buFont typeface="Century Gothic"/>
              <a:buNone/>
              <a:tabLst/>
              <a:defRPr/>
            </a:pPr>
            <a:r>
              <a:rPr kumimoji="0" lang="en-GB" sz="3200" b="1" i="0" u="none" strike="noStrike" kern="0" cap="none" spc="0" normalizeH="0" baseline="0" noProof="0">
                <a:ln>
                  <a:noFill/>
                </a:ln>
                <a:solidFill>
                  <a:srgbClr val="92D050"/>
                </a:solidFill>
                <a:effectLst/>
                <a:uLnTx/>
                <a:uFillTx/>
                <a:latin typeface="Century Gothic"/>
                <a:ea typeface="Century Gothic"/>
                <a:cs typeface="Century Gothic"/>
                <a:sym typeface="Century Gothic"/>
              </a:rPr>
              <a:t>Lorna</a:t>
            </a:r>
            <a:endParaRPr kumimoji="0" sz="3200" b="1" i="0" u="none" strike="noStrike" kern="0" cap="none" spc="0" normalizeH="0" baseline="0" noProof="0">
              <a:ln>
                <a:noFill/>
              </a:ln>
              <a:solidFill>
                <a:srgbClr val="92D050"/>
              </a:solidFill>
              <a:effectLst/>
              <a:uLnTx/>
              <a:uFillTx/>
              <a:latin typeface="Century Gothic"/>
              <a:ea typeface="Century Gothic"/>
              <a:cs typeface="Century Gothic"/>
              <a:sym typeface="Century Gothic"/>
            </a:endParaRPr>
          </a:p>
        </p:txBody>
      </p:sp>
      <p:sp>
        <p:nvSpPr>
          <p:cNvPr id="307" name="Google Shape;307;p13"/>
          <p:cNvSpPr txBox="1"/>
          <p:nvPr/>
        </p:nvSpPr>
        <p:spPr>
          <a:xfrm>
            <a:off x="3318487" y="6222255"/>
            <a:ext cx="1449436"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3200"/>
              <a:buFont typeface="Century Gothic"/>
              <a:buNone/>
              <a:tabLst/>
              <a:defRPr/>
            </a:pPr>
            <a:r>
              <a:rPr kumimoji="0" lang="en-GB" sz="3200" b="1" i="0" u="none" strike="noStrike" kern="0" cap="none" spc="0" normalizeH="0" baseline="0" noProof="0">
                <a:ln>
                  <a:noFill/>
                </a:ln>
                <a:solidFill>
                  <a:srgbClr val="92D050"/>
                </a:solidFill>
                <a:effectLst/>
                <a:uLnTx/>
                <a:uFillTx/>
                <a:latin typeface="Century Gothic"/>
                <a:ea typeface="Century Gothic"/>
                <a:cs typeface="Century Gothic"/>
                <a:sym typeface="Century Gothic"/>
              </a:rPr>
              <a:t>Carlos</a:t>
            </a:r>
            <a:endParaRPr kumimoji="0" sz="3200" b="1" i="0" u="none" strike="noStrike" kern="0" cap="none" spc="0" normalizeH="0" baseline="0" noProof="0">
              <a:ln>
                <a:noFill/>
              </a:ln>
              <a:solidFill>
                <a:srgbClr val="92D050"/>
              </a:solidFill>
              <a:effectLst/>
              <a:uLnTx/>
              <a:uFillTx/>
              <a:latin typeface="Century Gothic"/>
              <a:ea typeface="Century Gothic"/>
              <a:cs typeface="Century Gothic"/>
              <a:sym typeface="Century Gothic"/>
            </a:endParaRPr>
          </a:p>
        </p:txBody>
      </p:sp>
      <p:sp>
        <p:nvSpPr>
          <p:cNvPr id="308" name="Google Shape;308;p13"/>
          <p:cNvSpPr txBox="1"/>
          <p:nvPr/>
        </p:nvSpPr>
        <p:spPr>
          <a:xfrm>
            <a:off x="4687994" y="6222254"/>
            <a:ext cx="1654620"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3200"/>
              <a:buFont typeface="Century Gothic"/>
              <a:buNone/>
              <a:tabLst/>
              <a:defRPr/>
            </a:pPr>
            <a:r>
              <a:rPr kumimoji="0" lang="en-GB" sz="3200" b="1" i="0" u="none" strike="noStrike" kern="0" cap="none" spc="0" normalizeH="0" baseline="0" noProof="0">
                <a:ln>
                  <a:noFill/>
                </a:ln>
                <a:solidFill>
                  <a:srgbClr val="92D050"/>
                </a:solidFill>
                <a:effectLst/>
                <a:uLnTx/>
                <a:uFillTx/>
                <a:latin typeface="Century Gothic"/>
                <a:ea typeface="Century Gothic"/>
                <a:cs typeface="Century Gothic"/>
                <a:sym typeface="Century Gothic"/>
              </a:rPr>
              <a:t>Gaspar</a:t>
            </a:r>
            <a:endParaRPr kumimoji="0" sz="3200" b="1" i="0" u="none" strike="noStrike" kern="0" cap="none" spc="0" normalizeH="0" baseline="0" noProof="0">
              <a:ln>
                <a:noFill/>
              </a:ln>
              <a:solidFill>
                <a:srgbClr val="92D050"/>
              </a:solidFill>
              <a:effectLst/>
              <a:uLnTx/>
              <a:uFillTx/>
              <a:latin typeface="Century Gothic"/>
              <a:ea typeface="Century Gothic"/>
              <a:cs typeface="Century Gothic"/>
              <a:sym typeface="Century Gothic"/>
            </a:endParaRPr>
          </a:p>
        </p:txBody>
      </p:sp>
      <p:sp>
        <p:nvSpPr>
          <p:cNvPr id="309" name="Google Shape;309;p13"/>
          <p:cNvSpPr txBox="1"/>
          <p:nvPr/>
        </p:nvSpPr>
        <p:spPr>
          <a:xfrm>
            <a:off x="3203262" y="5767559"/>
            <a:ext cx="1702710"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3200"/>
              <a:buFont typeface="Century Gothic"/>
              <a:buNone/>
              <a:tabLst/>
              <a:defRPr/>
            </a:pPr>
            <a:r>
              <a:rPr kumimoji="0" lang="en-GB" sz="3200" b="1" i="0" u="none" strike="noStrike" kern="0" cap="none" spc="0" normalizeH="0" baseline="0" noProof="0">
                <a:ln>
                  <a:noFill/>
                </a:ln>
                <a:solidFill>
                  <a:srgbClr val="92D050"/>
                </a:solidFill>
                <a:effectLst/>
                <a:uLnTx/>
                <a:uFillTx/>
                <a:latin typeface="Century Gothic"/>
                <a:ea typeface="Century Gothic"/>
                <a:cs typeface="Century Gothic"/>
                <a:sym typeface="Century Gothic"/>
              </a:rPr>
              <a:t>Paloma</a:t>
            </a:r>
            <a:endParaRPr kumimoji="0" sz="3200" b="1" i="0" u="none" strike="noStrike" kern="0" cap="none" spc="0" normalizeH="0" baseline="0" noProof="0">
              <a:ln>
                <a:noFill/>
              </a:ln>
              <a:solidFill>
                <a:srgbClr val="92D050"/>
              </a:solidFill>
              <a:effectLst/>
              <a:uLnTx/>
              <a:uFillTx/>
              <a:latin typeface="Century Gothic"/>
              <a:ea typeface="Century Gothic"/>
              <a:cs typeface="Century Gothic"/>
              <a:sym typeface="Century Gothic"/>
            </a:endParaRPr>
          </a:p>
        </p:txBody>
      </p:sp>
      <p:sp>
        <p:nvSpPr>
          <p:cNvPr id="310" name="Google Shape;310;p13"/>
          <p:cNvSpPr txBox="1"/>
          <p:nvPr/>
        </p:nvSpPr>
        <p:spPr>
          <a:xfrm>
            <a:off x="10516099" y="5745200"/>
            <a:ext cx="1688283"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3200"/>
              <a:buFont typeface="Century Gothic"/>
              <a:buNone/>
              <a:tabLst/>
              <a:defRPr/>
            </a:pPr>
            <a:r>
              <a:rPr kumimoji="0" lang="en-GB" sz="3200" b="1" i="0" u="none" strike="noStrike" kern="0" cap="none" spc="0" normalizeH="0" baseline="0" noProof="0">
                <a:ln>
                  <a:noFill/>
                </a:ln>
                <a:solidFill>
                  <a:srgbClr val="92D050"/>
                </a:solidFill>
                <a:effectLst/>
                <a:uLnTx/>
                <a:uFillTx/>
                <a:latin typeface="Century Gothic"/>
                <a:ea typeface="Century Gothic"/>
                <a:cs typeface="Century Gothic"/>
                <a:sym typeface="Century Gothic"/>
              </a:rPr>
              <a:t>Tamara</a:t>
            </a:r>
            <a:endParaRPr kumimoji="0" sz="3200" b="1" i="0" u="none" strike="noStrike" kern="0" cap="none" spc="0" normalizeH="0" baseline="0" noProof="0">
              <a:ln>
                <a:noFill/>
              </a:ln>
              <a:solidFill>
                <a:srgbClr val="92D050"/>
              </a:solidFill>
              <a:effectLst/>
              <a:uLnTx/>
              <a:uFillTx/>
              <a:latin typeface="Century Gothic"/>
              <a:ea typeface="Century Gothic"/>
              <a:cs typeface="Century Gothic"/>
              <a:sym typeface="Century Gothic"/>
            </a:endParaRPr>
          </a:p>
        </p:txBody>
      </p:sp>
      <p:sp>
        <p:nvSpPr>
          <p:cNvPr id="311" name="Google Shape;311;p13"/>
          <p:cNvSpPr txBox="1"/>
          <p:nvPr/>
        </p:nvSpPr>
        <p:spPr>
          <a:xfrm>
            <a:off x="9973045" y="6222254"/>
            <a:ext cx="1268296"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3200"/>
              <a:buFont typeface="Century Gothic"/>
              <a:buNone/>
              <a:tabLst/>
              <a:defRPr/>
            </a:pPr>
            <a:r>
              <a:rPr kumimoji="0" lang="en-GB" sz="3200" b="1" i="0" u="none" strike="noStrike" kern="0" cap="none" spc="0" normalizeH="0" baseline="0" noProof="0">
                <a:ln>
                  <a:noFill/>
                </a:ln>
                <a:solidFill>
                  <a:srgbClr val="92D050"/>
                </a:solidFill>
                <a:effectLst/>
                <a:uLnTx/>
                <a:uFillTx/>
                <a:latin typeface="Century Gothic"/>
                <a:ea typeface="Century Gothic"/>
                <a:cs typeface="Century Gothic"/>
                <a:sym typeface="Century Gothic"/>
              </a:rPr>
              <a:t>Coral</a:t>
            </a:r>
            <a:endParaRPr kumimoji="0" sz="3200" b="1" i="0" u="none" strike="noStrike" kern="0" cap="none" spc="0" normalizeH="0" baseline="0" noProof="0">
              <a:ln>
                <a:noFill/>
              </a:ln>
              <a:solidFill>
                <a:srgbClr val="92D050"/>
              </a:solidFill>
              <a:effectLst/>
              <a:uLnTx/>
              <a:uFillTx/>
              <a:latin typeface="Century Gothic"/>
              <a:ea typeface="Century Gothic"/>
              <a:cs typeface="Century Gothic"/>
              <a:sym typeface="Century Gothic"/>
            </a:endParaRPr>
          </a:p>
        </p:txBody>
      </p:sp>
      <p:sp>
        <p:nvSpPr>
          <p:cNvPr id="312" name="Google Shape;312;p13"/>
          <p:cNvSpPr txBox="1"/>
          <p:nvPr/>
        </p:nvSpPr>
        <p:spPr>
          <a:xfrm>
            <a:off x="9468264" y="5767559"/>
            <a:ext cx="1039067"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3200"/>
              <a:buFont typeface="Century Gothic"/>
              <a:buNone/>
              <a:tabLst/>
              <a:defRPr/>
            </a:pPr>
            <a:r>
              <a:rPr kumimoji="0" lang="en-GB" sz="3200" b="1" i="0" u="none" strike="noStrike" kern="0" cap="none" spc="0" normalizeH="0" baseline="0" noProof="0">
                <a:ln>
                  <a:noFill/>
                </a:ln>
                <a:solidFill>
                  <a:srgbClr val="92D050"/>
                </a:solidFill>
                <a:effectLst/>
                <a:uLnTx/>
                <a:uFillTx/>
                <a:latin typeface="Century Gothic"/>
                <a:ea typeface="Century Gothic"/>
                <a:cs typeface="Century Gothic"/>
                <a:sym typeface="Century Gothic"/>
              </a:rPr>
              <a:t>Lara</a:t>
            </a:r>
            <a:endParaRPr kumimoji="0" sz="3200" b="1" i="0" u="none" strike="noStrike" kern="0" cap="none" spc="0" normalizeH="0" baseline="0" noProof="0">
              <a:ln>
                <a:noFill/>
              </a:ln>
              <a:solidFill>
                <a:srgbClr val="92D050"/>
              </a:solidFill>
              <a:effectLst/>
              <a:uLnTx/>
              <a:uFillTx/>
              <a:latin typeface="Century Gothic"/>
              <a:ea typeface="Century Gothic"/>
              <a:cs typeface="Century Gothic"/>
              <a:sym typeface="Century Gothic"/>
            </a:endParaRPr>
          </a:p>
        </p:txBody>
      </p:sp>
      <p:sp>
        <p:nvSpPr>
          <p:cNvPr id="313" name="Google Shape;313;p13"/>
          <p:cNvSpPr txBox="1"/>
          <p:nvPr/>
        </p:nvSpPr>
        <p:spPr>
          <a:xfrm>
            <a:off x="207509" y="54522"/>
            <a:ext cx="976553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800"/>
              <a:buFont typeface="Century Gothic"/>
              <a:buNone/>
              <a:tabLst/>
              <a:defRPr/>
            </a:pP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After lunch, el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señor</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Lorca takes the register again.</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315" name="Google Shape;315;p13" descr="Icon&#10;&#10;Description automatically generated"/>
          <p:cNvPicPr preferRelativeResize="0"/>
          <p:nvPr/>
        </p:nvPicPr>
        <p:blipFill rotWithShape="1">
          <a:blip r:embed="rId4">
            <a:alphaModFix/>
          </a:blip>
          <a:srcRect/>
          <a:stretch/>
        </p:blipFill>
        <p:spPr>
          <a:xfrm>
            <a:off x="9634244" y="81202"/>
            <a:ext cx="1297416" cy="13066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 calcmode="lin" valueType="num">
                                      <p:cBhvr additive="base">
                                        <p:cTn id="7" dur="500"/>
                                        <p:tgtEl>
                                          <p:spTgt spid="30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9"/>
                                        </p:tgtEl>
                                        <p:attrNameLst>
                                          <p:attrName>style.visibility</p:attrName>
                                        </p:attrNameLst>
                                      </p:cBhvr>
                                      <p:to>
                                        <p:strVal val="visible"/>
                                      </p:to>
                                    </p:set>
                                    <p:anim calcmode="lin" valueType="num">
                                      <p:cBhvr additive="base">
                                        <p:cTn id="12" dur="500"/>
                                        <p:tgtEl>
                                          <p:spTgt spid="30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
                                        </p:tgtEl>
                                        <p:attrNameLst>
                                          <p:attrName>style.visibility</p:attrName>
                                        </p:attrNameLst>
                                      </p:cBhvr>
                                      <p:to>
                                        <p:strVal val="visible"/>
                                      </p:to>
                                    </p:set>
                                    <p:anim calcmode="lin" valueType="num">
                                      <p:cBhvr additive="base">
                                        <p:cTn id="17" dur="500"/>
                                        <p:tgtEl>
                                          <p:spTgt spid="30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08"/>
                                        </p:tgtEl>
                                        <p:attrNameLst>
                                          <p:attrName>style.visibility</p:attrName>
                                        </p:attrNameLst>
                                      </p:cBhvr>
                                      <p:to>
                                        <p:strVal val="visible"/>
                                      </p:to>
                                    </p:set>
                                    <p:anim calcmode="lin" valueType="num">
                                      <p:cBhvr additive="base">
                                        <p:cTn id="22" dur="500"/>
                                        <p:tgtEl>
                                          <p:spTgt spid="30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12"/>
                                        </p:tgtEl>
                                        <p:attrNameLst>
                                          <p:attrName>style.visibility</p:attrName>
                                        </p:attrNameLst>
                                      </p:cBhvr>
                                      <p:to>
                                        <p:strVal val="visible"/>
                                      </p:to>
                                    </p:set>
                                    <p:anim calcmode="lin" valueType="num">
                                      <p:cBhvr additive="base">
                                        <p:cTn id="27" dur="500"/>
                                        <p:tgtEl>
                                          <p:spTgt spid="3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10"/>
                                        </p:tgtEl>
                                        <p:attrNameLst>
                                          <p:attrName>style.visibility</p:attrName>
                                        </p:attrNameLst>
                                      </p:cBhvr>
                                      <p:to>
                                        <p:strVal val="visible"/>
                                      </p:to>
                                    </p:set>
                                    <p:anim calcmode="lin" valueType="num">
                                      <p:cBhvr additive="base">
                                        <p:cTn id="32" dur="500"/>
                                        <p:tgtEl>
                                          <p:spTgt spid="3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11"/>
                                        </p:tgtEl>
                                        <p:attrNameLst>
                                          <p:attrName>style.visibility</p:attrName>
                                        </p:attrNameLst>
                                      </p:cBhvr>
                                      <p:to>
                                        <p:strVal val="visible"/>
                                      </p:to>
                                    </p:set>
                                    <p:anim calcmode="lin" valueType="num">
                                      <p:cBhvr additive="base">
                                        <p:cTn id="37" dur="500"/>
                                        <p:tgtEl>
                                          <p:spTgt spid="3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1"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438" name="Google Shape;438;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39" name="Google Shape;439;p21"/>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a:ln>
                  <a:noFill/>
                </a:ln>
                <a:solidFill>
                  <a:srgbClr val="FF3333"/>
                </a:solidFill>
                <a:effectLst/>
                <a:uLnTx/>
                <a:uFillTx/>
                <a:latin typeface="Modern Love" panose="04090805081005020601" pitchFamily="82" charset="0"/>
                <a:cs typeface="Arial"/>
                <a:sym typeface="Arial"/>
              </a:rPr>
              <a:t>rojo</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440" name="Google Shape;440;p21"/>
          <p:cNvSpPr txBox="1"/>
          <p:nvPr/>
        </p:nvSpPr>
        <p:spPr>
          <a:xfrm rot="-1320232">
            <a:off x="154531" y="2767300"/>
            <a:ext cx="4114830" cy="132342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8000"/>
              <a:buFont typeface="Arial"/>
              <a:buNone/>
              <a:tabLst/>
              <a:defRPr/>
            </a:pPr>
            <a:r>
              <a:rPr kumimoji="0" lang="en-GB" sz="8000" b="1" i="0" u="none" strike="noStrike" kern="0" cap="none" spc="0" normalizeH="0" baseline="0" noProof="0" dirty="0">
                <a:ln>
                  <a:noFill/>
                </a:ln>
                <a:solidFill>
                  <a:srgbClr val="FFFFFF"/>
                </a:solidFill>
                <a:effectLst/>
                <a:uLnTx/>
                <a:uFillTx/>
                <a:latin typeface="Segoe Print" panose="02000600000000000000" pitchFamily="2" charset="0"/>
                <a:ea typeface="Quattrocento Sans"/>
                <a:cs typeface="Quattrocento Sans"/>
                <a:sym typeface="Quattrocento Sans"/>
              </a:rPr>
              <a:t>¡</a:t>
            </a:r>
            <a:r>
              <a:rPr kumimoji="0" lang="en-GB" sz="8000" b="1" i="0" u="none" strike="noStrike" kern="0" cap="none" spc="0" normalizeH="0" baseline="0" noProof="0" dirty="0" err="1">
                <a:ln>
                  <a:noFill/>
                </a:ln>
                <a:solidFill>
                  <a:srgbClr val="FFFFFF"/>
                </a:solidFill>
                <a:effectLst/>
                <a:uLnTx/>
                <a:uFillTx/>
                <a:latin typeface="Segoe Print" panose="02000600000000000000" pitchFamily="2" charset="0"/>
                <a:ea typeface="Quattrocento Sans"/>
                <a:cs typeface="Quattrocento Sans"/>
                <a:sym typeface="Quattrocento Sans"/>
              </a:rPr>
              <a:t>adiós</a:t>
            </a:r>
            <a:r>
              <a:rPr kumimoji="0" lang="en-GB" sz="8000" b="1" i="0" u="none" strike="noStrike" kern="0" cap="none" spc="0" normalizeH="0" baseline="0" noProof="0" dirty="0">
                <a:ln>
                  <a:noFill/>
                </a:ln>
                <a:solidFill>
                  <a:srgbClr val="FFFFFF"/>
                </a:solidFill>
                <a:effectLst/>
                <a:uLnTx/>
                <a:uFillTx/>
                <a:latin typeface="Segoe Print" panose="02000600000000000000" pitchFamily="2" charset="0"/>
                <a:ea typeface="Quattrocento Sans"/>
                <a:cs typeface="Quattrocento Sans"/>
                <a:sym typeface="Quattrocento Sans"/>
              </a:rPr>
              <a:t>!</a:t>
            </a:r>
            <a:endParaRPr kumimoji="0" sz="1400" b="0" i="0" u="none" strike="noStrike" kern="0" cap="none" spc="0" normalizeH="0" baseline="0" noProof="0" dirty="0">
              <a:ln>
                <a:noFill/>
              </a:ln>
              <a:solidFill>
                <a:srgbClr val="000000"/>
              </a:solidFill>
              <a:effectLst/>
              <a:uLnTx/>
              <a:uFillTx/>
              <a:latin typeface="Segoe Print" panose="02000600000000000000" pitchFamily="2" charset="0"/>
              <a:ea typeface="Quattrocento Sans"/>
              <a:cs typeface="Quattrocento Sans"/>
              <a:sym typeface="Quattrocento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4"/>
          <p:cNvSpPr txBox="1"/>
          <p:nvPr/>
        </p:nvSpPr>
        <p:spPr>
          <a:xfrm>
            <a:off x="1542328" y="425580"/>
            <a:ext cx="4438976"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4000"/>
              <a:buFont typeface="Century Gothic"/>
              <a:buNone/>
              <a:tabLst/>
              <a:defRPr/>
            </a:pPr>
            <a:r>
              <a:rPr kumimoji="0" lang="en-GB" sz="40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Hello! I’m here.</a:t>
            </a:r>
            <a:endParaRPr kumimoji="0" sz="4000" b="1"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p:txBody>
      </p:sp>
      <p:sp>
        <p:nvSpPr>
          <p:cNvPr id="322" name="Google Shape;322;p14"/>
          <p:cNvSpPr txBox="1"/>
          <p:nvPr/>
        </p:nvSpPr>
        <p:spPr>
          <a:xfrm>
            <a:off x="1340069" y="4302802"/>
            <a:ext cx="7101567" cy="830997"/>
          </a:xfrm>
          <a:prstGeom prst="rect">
            <a:avLst/>
          </a:prstGeom>
          <a:noFill/>
          <a:ln w="57150"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2060"/>
              </a:buClr>
              <a:buSzPts val="4800"/>
              <a:buFont typeface="Century Gothic"/>
              <a:buNone/>
              <a:tabLst/>
              <a:defRPr/>
            </a:pPr>
            <a:r>
              <a:rPr kumimoji="0" lang="en-GB" sz="48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¡H_ _ _!   E_ t_ _    _q_í</a:t>
            </a:r>
            <a:endParaRPr kumimoji="0" sz="4800" b="1"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p:txBody>
      </p:sp>
      <p:sp>
        <p:nvSpPr>
          <p:cNvPr id="323" name="Google Shape;323;p14"/>
          <p:cNvSpPr txBox="1"/>
          <p:nvPr/>
        </p:nvSpPr>
        <p:spPr>
          <a:xfrm>
            <a:off x="1340069" y="4302802"/>
            <a:ext cx="7101567" cy="830997"/>
          </a:xfrm>
          <a:prstGeom prst="rect">
            <a:avLst/>
          </a:prstGeom>
          <a:solidFill>
            <a:schemeClr val="lt1"/>
          </a:solidFill>
          <a:ln w="57150"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2060"/>
              </a:buClr>
              <a:buSzPts val="4800"/>
              <a:buFont typeface="Century Gothic"/>
              <a:buNone/>
              <a:tabLst/>
              <a:defRPr/>
            </a:pPr>
            <a:r>
              <a:rPr kumimoji="0" lang="en-GB" sz="48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¡Hola! Estoy aquí.</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24" name="Google Shape;324;p14" descr="Speech Icon, Voice, Talking, Audio, Speech"/>
          <p:cNvPicPr preferRelativeResize="0"/>
          <p:nvPr/>
        </p:nvPicPr>
        <p:blipFill rotWithShape="1">
          <a:blip r:embed="rId3">
            <a:alphaModFix/>
          </a:blip>
          <a:srcRect/>
          <a:stretch/>
        </p:blipFill>
        <p:spPr>
          <a:xfrm>
            <a:off x="10737515" y="144476"/>
            <a:ext cx="776168" cy="776168"/>
          </a:xfrm>
          <a:prstGeom prst="rect">
            <a:avLst/>
          </a:prstGeom>
          <a:noFill/>
          <a:ln>
            <a:noFill/>
          </a:ln>
        </p:spPr>
      </p:pic>
      <p:sp>
        <p:nvSpPr>
          <p:cNvPr id="325" name="Google Shape;325;p14"/>
          <p:cNvSpPr txBox="1"/>
          <p:nvPr/>
        </p:nvSpPr>
        <p:spPr>
          <a:xfrm>
            <a:off x="10599297" y="1030627"/>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Century Gothic"/>
              <a:buNone/>
              <a:tabLst/>
              <a:defRPr/>
            </a:pPr>
            <a:r>
              <a:rPr kumimoji="0" lang="en-GB" sz="20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hablar</a:t>
            </a:r>
            <a:endParaRPr kumimoji="0" sz="2000" b="1"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p:txBody>
      </p:sp>
      <p:sp>
        <p:nvSpPr>
          <p:cNvPr id="326" name="Google Shape;326;p14"/>
          <p:cNvSpPr txBox="1"/>
          <p:nvPr/>
        </p:nvSpPr>
        <p:spPr>
          <a:xfrm>
            <a:off x="9402603" y="3242250"/>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F03C78"/>
              </a:buClr>
              <a:buSzPts val="6000"/>
              <a:buFont typeface="Arial"/>
              <a:buNone/>
              <a:tabLst/>
              <a:defRPr/>
            </a:pPr>
            <a:r>
              <a:rPr kumimoji="0" lang="en-GB"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rPr>
              <a:t>3</a:t>
            </a:r>
            <a:endParaRPr kumimoji="0"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endParaRPr>
          </a:p>
        </p:txBody>
      </p:sp>
      <p:sp>
        <p:nvSpPr>
          <p:cNvPr id="327" name="Google Shape;327;p14"/>
          <p:cNvSpPr txBox="1"/>
          <p:nvPr/>
        </p:nvSpPr>
        <p:spPr>
          <a:xfrm>
            <a:off x="9402603" y="4337700"/>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F03C78"/>
              </a:buClr>
              <a:buSzPts val="6000"/>
              <a:buFont typeface="Arial"/>
              <a:buNone/>
              <a:tabLst/>
              <a:defRPr/>
            </a:pPr>
            <a:r>
              <a:rPr kumimoji="0" lang="en-GB"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rPr>
              <a:t>2</a:t>
            </a:r>
            <a:endParaRPr kumimoji="0"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endParaRPr>
          </a:p>
        </p:txBody>
      </p:sp>
      <p:sp>
        <p:nvSpPr>
          <p:cNvPr id="328" name="Google Shape;328;p14"/>
          <p:cNvSpPr txBox="1"/>
          <p:nvPr/>
        </p:nvSpPr>
        <p:spPr>
          <a:xfrm>
            <a:off x="9402603" y="5537784"/>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F03C78"/>
              </a:buClr>
              <a:buSzPts val="6000"/>
              <a:buFont typeface="Arial"/>
              <a:buNone/>
              <a:tabLst/>
              <a:defRPr/>
            </a:pPr>
            <a:r>
              <a:rPr kumimoji="0" lang="en-GB"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rPr>
              <a:t>1</a:t>
            </a:r>
            <a:endParaRPr kumimoji="0"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4800"/>
              <a:buFont typeface="Calibri"/>
              <a:buNone/>
              <a:tabLst/>
              <a:defRPr/>
            </a:pPr>
            <a:endParaRPr kumimoji="0" sz="4800" b="1" i="0" u="none" strike="noStrike" kern="0" cap="none" spc="0" normalizeH="0" baseline="0" noProof="0">
              <a:ln>
                <a:noFill/>
              </a:ln>
              <a:solidFill>
                <a:srgbClr val="F03C78"/>
              </a:solidFill>
              <a:effectLst/>
              <a:uLnTx/>
              <a:uFillTx/>
              <a:latin typeface="Modern Love" panose="04090805081005020601" pitchFamily="82" charset="0"/>
              <a:cs typeface="Arial"/>
              <a:sym typeface="Arial"/>
            </a:endParaRPr>
          </a:p>
        </p:txBody>
      </p:sp>
      <p:sp>
        <p:nvSpPr>
          <p:cNvPr id="329" name="Google Shape;329;p14"/>
          <p:cNvSpPr txBox="1"/>
          <p:nvPr/>
        </p:nvSpPr>
        <p:spPr>
          <a:xfrm>
            <a:off x="9402603" y="1133466"/>
            <a:ext cx="7200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F03C78"/>
              </a:buClr>
              <a:buSzPts val="6000"/>
              <a:buFont typeface="Arial"/>
              <a:buNone/>
              <a:tabLst/>
              <a:defRPr/>
            </a:pPr>
            <a:r>
              <a:rPr kumimoji="0" lang="en-GB"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rPr>
              <a:t>5</a:t>
            </a:r>
            <a:endParaRPr kumimoji="0"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endParaRPr>
          </a:p>
        </p:txBody>
      </p:sp>
      <p:sp>
        <p:nvSpPr>
          <p:cNvPr id="330" name="Google Shape;330;p14"/>
          <p:cNvSpPr txBox="1"/>
          <p:nvPr/>
        </p:nvSpPr>
        <p:spPr>
          <a:xfrm>
            <a:off x="9314403" y="2146800"/>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F03C78"/>
              </a:buClr>
              <a:buSzPts val="6000"/>
              <a:buFont typeface="Arial"/>
              <a:buNone/>
              <a:tabLst/>
              <a:defRPr/>
            </a:pPr>
            <a:r>
              <a:rPr kumimoji="0" lang="en-GB"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rPr>
              <a:t>4</a:t>
            </a:r>
            <a:endParaRPr kumimoji="0"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endParaRPr>
          </a:p>
        </p:txBody>
      </p:sp>
      <p:graphicFrame>
        <p:nvGraphicFramePr>
          <p:cNvPr id="331" name="Google Shape;331;p14"/>
          <p:cNvGraphicFramePr/>
          <p:nvPr/>
        </p:nvGraphicFramePr>
        <p:xfrm>
          <a:off x="1542328" y="1299389"/>
          <a:ext cx="5388525" cy="2671610"/>
        </p:xfrm>
        <a:graphic>
          <a:graphicData uri="http://schemas.openxmlformats.org/drawingml/2006/table">
            <a:tbl>
              <a:tblPr firstRow="1" bandRow="1">
                <a:noFill/>
              </a:tblPr>
              <a:tblGrid>
                <a:gridCol w="1360450">
                  <a:extLst>
                    <a:ext uri="{9D8B030D-6E8A-4147-A177-3AD203B41FA5}">
                      <a16:colId xmlns:a16="http://schemas.microsoft.com/office/drawing/2014/main" val="20000"/>
                    </a:ext>
                  </a:extLst>
                </a:gridCol>
                <a:gridCol w="1360450">
                  <a:extLst>
                    <a:ext uri="{9D8B030D-6E8A-4147-A177-3AD203B41FA5}">
                      <a16:colId xmlns:a16="http://schemas.microsoft.com/office/drawing/2014/main" val="20001"/>
                    </a:ext>
                  </a:extLst>
                </a:gridCol>
                <a:gridCol w="2667625">
                  <a:extLst>
                    <a:ext uri="{9D8B030D-6E8A-4147-A177-3AD203B41FA5}">
                      <a16:colId xmlns:a16="http://schemas.microsoft.com/office/drawing/2014/main" val="20002"/>
                    </a:ext>
                  </a:extLst>
                </a:gridCol>
              </a:tblGrid>
              <a:tr h="424575">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0"/>
                  </a:ext>
                </a:extLst>
              </a:tr>
              <a:tr h="558550">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rgbClr val="002060"/>
                          </a:solidFill>
                          <a:latin typeface="Century Gothic"/>
                          <a:ea typeface="Century Gothic"/>
                          <a:cs typeface="Century Gothic"/>
                          <a:sym typeface="Century Gothic"/>
                        </a:rPr>
                        <a:t>¡Hola!</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rgbClr val="002060"/>
                          </a:solidFill>
                          <a:latin typeface="Century Gothic"/>
                          <a:ea typeface="Century Gothic"/>
                          <a:cs typeface="Century Gothic"/>
                          <a:sym typeface="Century Gothic"/>
                        </a:rPr>
                        <a:t>Estoy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rgbClr val="002060"/>
                          </a:solidFill>
                          <a:latin typeface="Century Gothic"/>
                          <a:ea typeface="Century Gothic"/>
                          <a:cs typeface="Century Gothic"/>
                          <a:sym typeface="Century Gothic"/>
                        </a:rPr>
                        <a:t>presente.</a:t>
                      </a:r>
                      <a:endParaRPr sz="1400" u="none" strike="noStrike" cap="none"/>
                    </a:p>
                  </a:txBody>
                  <a:tcPr marL="91450" marR="91450" marT="45725" marB="45725"/>
                </a:tc>
                <a:extLst>
                  <a:ext uri="{0D108BD9-81ED-4DB2-BD59-A6C34878D82A}">
                    <a16:rowId xmlns:a16="http://schemas.microsoft.com/office/drawing/2014/main" val="10001"/>
                  </a:ext>
                </a:extLst>
              </a:tr>
              <a:tr h="5585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rgbClr val="002060"/>
                          </a:solidFill>
                          <a:latin typeface="Century Gothic"/>
                          <a:ea typeface="Century Gothic"/>
                          <a:cs typeface="Century Gothic"/>
                          <a:sym typeface="Century Gothic"/>
                        </a:rPr>
                        <a:t>Está</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rgbClr val="002060"/>
                          </a:solidFill>
                          <a:latin typeface="Century Gothic"/>
                          <a:ea typeface="Century Gothic"/>
                          <a:cs typeface="Century Gothic"/>
                          <a:sym typeface="Century Gothic"/>
                        </a:rPr>
                        <a:t>ausente.</a:t>
                      </a:r>
                      <a:endParaRPr sz="1400" u="none" strike="noStrike" cap="none"/>
                    </a:p>
                  </a:txBody>
                  <a:tcPr marL="91450" marR="91450" marT="45725" marB="45725"/>
                </a:tc>
                <a:extLst>
                  <a:ext uri="{0D108BD9-81ED-4DB2-BD59-A6C34878D82A}">
                    <a16:rowId xmlns:a16="http://schemas.microsoft.com/office/drawing/2014/main" val="10002"/>
                  </a:ext>
                </a:extLst>
              </a:tr>
              <a:tr h="424575">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rgbClr val="002060"/>
                          </a:solidFill>
                          <a:latin typeface="Century Gothic"/>
                          <a:ea typeface="Century Gothic"/>
                          <a:cs typeface="Century Gothic"/>
                          <a:sym typeface="Century Gothic"/>
                        </a:rPr>
                        <a:t>aquí.</a:t>
                      </a:r>
                      <a:endParaRPr sz="1400" u="none" strike="noStrike" cap="none"/>
                    </a:p>
                  </a:txBody>
                  <a:tcPr marL="91450" marR="91450" marT="45725" marB="45725"/>
                </a:tc>
                <a:extLst>
                  <a:ext uri="{0D108BD9-81ED-4DB2-BD59-A6C34878D82A}">
                    <a16:rowId xmlns:a16="http://schemas.microsoft.com/office/drawing/2014/main" val="10003"/>
                  </a:ext>
                </a:extLst>
              </a:tr>
              <a:tr h="424575">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rgbClr val="002060"/>
                          </a:solidFill>
                          <a:latin typeface="Century Gothic"/>
                          <a:ea typeface="Century Gothic"/>
                          <a:cs typeface="Century Gothic"/>
                          <a:sym typeface="Century Gothic"/>
                        </a:rPr>
                        <a:t>allí.</a:t>
                      </a:r>
                      <a:endParaRPr sz="1400" u="none" strike="noStrike" cap="none"/>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Effect transition="in" filter="fade">
                                      <p:cBhvr>
                                        <p:cTn id="7" dur="1500"/>
                                        <p:tgtEl>
                                          <p:spTgt spid="329"/>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330"/>
                                        </p:tgtEl>
                                        <p:attrNameLst>
                                          <p:attrName>style.visibility</p:attrName>
                                        </p:attrNameLst>
                                      </p:cBhvr>
                                      <p:to>
                                        <p:strVal val="visible"/>
                                      </p:to>
                                    </p:set>
                                    <p:animEffect transition="in" filter="fade">
                                      <p:cBhvr>
                                        <p:cTn id="11" dur="1500"/>
                                        <p:tgtEl>
                                          <p:spTgt spid="330"/>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326"/>
                                        </p:tgtEl>
                                        <p:attrNameLst>
                                          <p:attrName>style.visibility</p:attrName>
                                        </p:attrNameLst>
                                      </p:cBhvr>
                                      <p:to>
                                        <p:strVal val="visible"/>
                                      </p:to>
                                    </p:set>
                                    <p:animEffect transition="in" filter="fade">
                                      <p:cBhvr>
                                        <p:cTn id="15" dur="1500"/>
                                        <p:tgtEl>
                                          <p:spTgt spid="326"/>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327"/>
                                        </p:tgtEl>
                                        <p:attrNameLst>
                                          <p:attrName>style.visibility</p:attrName>
                                        </p:attrNameLst>
                                      </p:cBhvr>
                                      <p:to>
                                        <p:strVal val="visible"/>
                                      </p:to>
                                    </p:set>
                                    <p:animEffect transition="in" filter="fade">
                                      <p:cBhvr>
                                        <p:cTn id="19" dur="1500"/>
                                        <p:tgtEl>
                                          <p:spTgt spid="327"/>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328"/>
                                        </p:tgtEl>
                                        <p:attrNameLst>
                                          <p:attrName>style.visibility</p:attrName>
                                        </p:attrNameLst>
                                      </p:cBhvr>
                                      <p:to>
                                        <p:strVal val="visible"/>
                                      </p:to>
                                    </p:set>
                                    <p:animEffect transition="in" filter="fade">
                                      <p:cBhvr>
                                        <p:cTn id="23" dur="1500"/>
                                        <p:tgtEl>
                                          <p:spTgt spid="32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454"/>
            <a:ext cx="12395200" cy="1325563"/>
          </a:xfrm>
        </p:spPr>
        <p:txBody>
          <a:bodyPr>
            <a:normAutofit/>
          </a:bodyPr>
          <a:lstStyle/>
          <a:p>
            <a:r>
              <a:rPr lang="en-GB" sz="3600" b="1" dirty="0">
                <a:solidFill>
                  <a:srgbClr val="002060"/>
                </a:solidFill>
              </a:rPr>
              <a:t>NCELP </a:t>
            </a:r>
            <a:r>
              <a:rPr lang="en-GB" sz="3200" b="1" dirty="0">
                <a:solidFill>
                  <a:srgbClr val="002060"/>
                </a:solidFill>
              </a:rPr>
              <a:t>(Centre for Excellence for Language Pedagogy)</a:t>
            </a:r>
            <a:endParaRPr lang="en-GB" sz="3600" b="1" dirty="0">
              <a:solidFill>
                <a:srgbClr val="002060"/>
              </a:solidFill>
            </a:endParaRPr>
          </a:p>
        </p:txBody>
      </p:sp>
      <p:sp>
        <p:nvSpPr>
          <p:cNvPr id="5" name="Content Placeholder 4">
            <a:extLst>
              <a:ext uri="{FF2B5EF4-FFF2-40B4-BE49-F238E27FC236}">
                <a16:creationId xmlns:a16="http://schemas.microsoft.com/office/drawing/2014/main" id="{37F7151B-BE07-45F5-BC92-BBC6566BD952}"/>
              </a:ext>
            </a:extLst>
          </p:cNvPr>
          <p:cNvSpPr>
            <a:spLocks noGrp="1"/>
          </p:cNvSpPr>
          <p:nvPr>
            <p:ph idx="1"/>
          </p:nvPr>
        </p:nvSpPr>
        <p:spPr>
          <a:xfrm>
            <a:off x="304800" y="1253331"/>
            <a:ext cx="10515600" cy="4351338"/>
          </a:xfrm>
        </p:spPr>
        <p:txBody>
          <a:bodyPr/>
          <a:lstStyle/>
          <a:p>
            <a:r>
              <a:rPr lang="en-GB" dirty="0">
                <a:hlinkClick r:id="rId3"/>
              </a:rPr>
              <a:t>MFL Pedagogy Review </a:t>
            </a:r>
            <a:r>
              <a:rPr lang="en-GB" dirty="0"/>
              <a:t>(Teaching Schools Council, 2016)</a:t>
            </a:r>
          </a:p>
          <a:p>
            <a:r>
              <a:rPr lang="en-GB" dirty="0">
                <a:hlinkClick r:id="rId3"/>
              </a:rPr>
              <a:t>National Centre for Excellence</a:t>
            </a:r>
            <a:r>
              <a:rPr lang="en-GB" dirty="0"/>
              <a:t> (2018 -)</a:t>
            </a:r>
          </a:p>
          <a:p>
            <a:endParaRPr lang="en-GB" dirty="0"/>
          </a:p>
        </p:txBody>
      </p:sp>
      <p:pic>
        <p:nvPicPr>
          <p:cNvPr id="6" name="Picture 5">
            <a:extLst>
              <a:ext uri="{FF2B5EF4-FFF2-40B4-BE49-F238E27FC236}">
                <a16:creationId xmlns:a16="http://schemas.microsoft.com/office/drawing/2014/main" id="{464ECAAA-143D-4012-964B-18C2B67A7661}"/>
              </a:ext>
            </a:extLst>
          </p:cNvPr>
          <p:cNvPicPr>
            <a:picLocks noChangeAspect="1"/>
          </p:cNvPicPr>
          <p:nvPr/>
        </p:nvPicPr>
        <p:blipFill>
          <a:blip r:embed="rId4"/>
          <a:stretch>
            <a:fillRect/>
          </a:stretch>
        </p:blipFill>
        <p:spPr>
          <a:xfrm>
            <a:off x="576262" y="2540794"/>
            <a:ext cx="11039475" cy="3838575"/>
          </a:xfrm>
          <a:prstGeom prst="rect">
            <a:avLst/>
          </a:prstGeom>
        </p:spPr>
      </p:pic>
    </p:spTree>
    <p:extLst>
      <p:ext uri="{BB962C8B-B14F-4D97-AF65-F5344CB8AC3E}">
        <p14:creationId xmlns:p14="http://schemas.microsoft.com/office/powerpoint/2010/main" val="2603117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15" descr="Speech Icon, Voice, Talking, Audio, Speech"/>
          <p:cNvPicPr preferRelativeResize="0"/>
          <p:nvPr/>
        </p:nvPicPr>
        <p:blipFill rotWithShape="1">
          <a:blip r:embed="rId3">
            <a:alphaModFix/>
          </a:blip>
          <a:srcRect/>
          <a:stretch/>
        </p:blipFill>
        <p:spPr>
          <a:xfrm>
            <a:off x="10737515" y="144476"/>
            <a:ext cx="776168" cy="776168"/>
          </a:xfrm>
          <a:prstGeom prst="rect">
            <a:avLst/>
          </a:prstGeom>
          <a:noFill/>
          <a:ln>
            <a:noFill/>
          </a:ln>
        </p:spPr>
      </p:pic>
      <p:sp>
        <p:nvSpPr>
          <p:cNvPr id="338" name="Google Shape;338;p15"/>
          <p:cNvSpPr txBox="1"/>
          <p:nvPr/>
        </p:nvSpPr>
        <p:spPr>
          <a:xfrm>
            <a:off x="10599297" y="1030627"/>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Century Gothic"/>
              <a:buNone/>
              <a:tabLst/>
              <a:defRPr/>
            </a:pPr>
            <a:r>
              <a:rPr kumimoji="0" lang="en-GB" sz="20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hablar</a:t>
            </a:r>
            <a:endParaRPr kumimoji="0" sz="2000" b="1"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p:txBody>
      </p:sp>
      <p:sp>
        <p:nvSpPr>
          <p:cNvPr id="339" name="Google Shape;339;p15"/>
          <p:cNvSpPr txBox="1"/>
          <p:nvPr/>
        </p:nvSpPr>
        <p:spPr>
          <a:xfrm>
            <a:off x="9402603" y="3242250"/>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F03C78"/>
              </a:buClr>
              <a:buSzPts val="6000"/>
              <a:buFont typeface="Arial"/>
              <a:buNone/>
              <a:tabLst/>
              <a:defRPr/>
            </a:pPr>
            <a:r>
              <a:rPr kumimoji="0" lang="en-GB"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rPr>
              <a:t>3</a:t>
            </a:r>
            <a:endParaRPr kumimoji="0"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endParaRPr>
          </a:p>
        </p:txBody>
      </p:sp>
      <p:sp>
        <p:nvSpPr>
          <p:cNvPr id="340" name="Google Shape;340;p15"/>
          <p:cNvSpPr txBox="1"/>
          <p:nvPr/>
        </p:nvSpPr>
        <p:spPr>
          <a:xfrm>
            <a:off x="9402603" y="4337700"/>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F03C78"/>
              </a:buClr>
              <a:buSzPts val="6000"/>
              <a:buFont typeface="Arial"/>
              <a:buNone/>
              <a:tabLst/>
              <a:defRPr/>
            </a:pPr>
            <a:r>
              <a:rPr kumimoji="0" lang="en-GB"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rPr>
              <a:t>2</a:t>
            </a:r>
            <a:endParaRPr kumimoji="0"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endParaRPr>
          </a:p>
        </p:txBody>
      </p:sp>
      <p:sp>
        <p:nvSpPr>
          <p:cNvPr id="341" name="Google Shape;341;p15"/>
          <p:cNvSpPr txBox="1"/>
          <p:nvPr/>
        </p:nvSpPr>
        <p:spPr>
          <a:xfrm>
            <a:off x="9402603" y="5537784"/>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F03C78"/>
              </a:buClr>
              <a:buSzPts val="6000"/>
              <a:buFont typeface="Arial"/>
              <a:buNone/>
              <a:tabLst/>
              <a:defRPr/>
            </a:pPr>
            <a:r>
              <a:rPr kumimoji="0" lang="en-GB"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rPr>
              <a:t>1</a:t>
            </a:r>
            <a:endParaRPr kumimoji="0"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4800"/>
              <a:buFont typeface="Calibri"/>
              <a:buNone/>
              <a:tabLst/>
              <a:defRPr/>
            </a:pPr>
            <a:endParaRPr kumimoji="0" sz="4800" b="1" i="0" u="none" strike="noStrike" kern="0" cap="none" spc="0" normalizeH="0" baseline="0" noProof="0">
              <a:ln>
                <a:noFill/>
              </a:ln>
              <a:solidFill>
                <a:srgbClr val="F03C78"/>
              </a:solidFill>
              <a:effectLst/>
              <a:uLnTx/>
              <a:uFillTx/>
              <a:latin typeface="Modern Love" panose="04090805081005020601" pitchFamily="82" charset="0"/>
              <a:cs typeface="Arial"/>
              <a:sym typeface="Arial"/>
            </a:endParaRPr>
          </a:p>
        </p:txBody>
      </p:sp>
      <p:sp>
        <p:nvSpPr>
          <p:cNvPr id="342" name="Google Shape;342;p15"/>
          <p:cNvSpPr txBox="1"/>
          <p:nvPr/>
        </p:nvSpPr>
        <p:spPr>
          <a:xfrm>
            <a:off x="9402603" y="1133466"/>
            <a:ext cx="7200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F03C78"/>
              </a:buClr>
              <a:buSzPts val="6000"/>
              <a:buFont typeface="Arial"/>
              <a:buNone/>
              <a:tabLst/>
              <a:defRPr/>
            </a:pPr>
            <a:r>
              <a:rPr kumimoji="0" lang="en-GB"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rPr>
              <a:t>5</a:t>
            </a:r>
            <a:endParaRPr kumimoji="0"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endParaRPr>
          </a:p>
        </p:txBody>
      </p:sp>
      <p:sp>
        <p:nvSpPr>
          <p:cNvPr id="343" name="Google Shape;343;p15"/>
          <p:cNvSpPr txBox="1"/>
          <p:nvPr/>
        </p:nvSpPr>
        <p:spPr>
          <a:xfrm>
            <a:off x="9314403" y="2146800"/>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F03C78"/>
              </a:buClr>
              <a:buSzPts val="6000"/>
              <a:buFont typeface="Arial"/>
              <a:buNone/>
              <a:tabLst/>
              <a:defRPr/>
            </a:pPr>
            <a:r>
              <a:rPr kumimoji="0" lang="en-GB"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rPr>
              <a:t>4</a:t>
            </a:r>
            <a:endParaRPr kumimoji="0"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endParaRPr>
          </a:p>
        </p:txBody>
      </p:sp>
      <p:graphicFrame>
        <p:nvGraphicFramePr>
          <p:cNvPr id="344" name="Google Shape;344;p15"/>
          <p:cNvGraphicFramePr/>
          <p:nvPr/>
        </p:nvGraphicFramePr>
        <p:xfrm>
          <a:off x="1542328" y="1299389"/>
          <a:ext cx="5388525" cy="2671610"/>
        </p:xfrm>
        <a:graphic>
          <a:graphicData uri="http://schemas.openxmlformats.org/drawingml/2006/table">
            <a:tbl>
              <a:tblPr firstRow="1" bandRow="1">
                <a:noFill/>
              </a:tblPr>
              <a:tblGrid>
                <a:gridCol w="1360450">
                  <a:extLst>
                    <a:ext uri="{9D8B030D-6E8A-4147-A177-3AD203B41FA5}">
                      <a16:colId xmlns:a16="http://schemas.microsoft.com/office/drawing/2014/main" val="20000"/>
                    </a:ext>
                  </a:extLst>
                </a:gridCol>
                <a:gridCol w="1360450">
                  <a:extLst>
                    <a:ext uri="{9D8B030D-6E8A-4147-A177-3AD203B41FA5}">
                      <a16:colId xmlns:a16="http://schemas.microsoft.com/office/drawing/2014/main" val="20001"/>
                    </a:ext>
                  </a:extLst>
                </a:gridCol>
                <a:gridCol w="2667625">
                  <a:extLst>
                    <a:ext uri="{9D8B030D-6E8A-4147-A177-3AD203B41FA5}">
                      <a16:colId xmlns:a16="http://schemas.microsoft.com/office/drawing/2014/main" val="20002"/>
                    </a:ext>
                  </a:extLst>
                </a:gridCol>
              </a:tblGrid>
              <a:tr h="424575">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0"/>
                  </a:ext>
                </a:extLst>
              </a:tr>
              <a:tr h="558550">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rgbClr val="002060"/>
                          </a:solidFill>
                          <a:latin typeface="Century Gothic"/>
                          <a:ea typeface="Century Gothic"/>
                          <a:cs typeface="Century Gothic"/>
                          <a:sym typeface="Century Gothic"/>
                        </a:rPr>
                        <a:t>¡Hola!</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rgbClr val="002060"/>
                          </a:solidFill>
                          <a:latin typeface="Century Gothic"/>
                          <a:ea typeface="Century Gothic"/>
                          <a:cs typeface="Century Gothic"/>
                          <a:sym typeface="Century Gothic"/>
                        </a:rPr>
                        <a:t>Estoy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rgbClr val="002060"/>
                          </a:solidFill>
                          <a:latin typeface="Century Gothic"/>
                          <a:ea typeface="Century Gothic"/>
                          <a:cs typeface="Century Gothic"/>
                          <a:sym typeface="Century Gothic"/>
                        </a:rPr>
                        <a:t>presente.</a:t>
                      </a:r>
                      <a:endParaRPr sz="1400" u="none" strike="noStrike" cap="none"/>
                    </a:p>
                  </a:txBody>
                  <a:tcPr marL="91450" marR="91450" marT="45725" marB="45725"/>
                </a:tc>
                <a:extLst>
                  <a:ext uri="{0D108BD9-81ED-4DB2-BD59-A6C34878D82A}">
                    <a16:rowId xmlns:a16="http://schemas.microsoft.com/office/drawing/2014/main" val="10001"/>
                  </a:ext>
                </a:extLst>
              </a:tr>
              <a:tr h="5585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rgbClr val="002060"/>
                          </a:solidFill>
                          <a:latin typeface="Century Gothic"/>
                          <a:ea typeface="Century Gothic"/>
                          <a:cs typeface="Century Gothic"/>
                          <a:sym typeface="Century Gothic"/>
                        </a:rPr>
                        <a:t>Está</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rgbClr val="002060"/>
                          </a:solidFill>
                          <a:latin typeface="Century Gothic"/>
                          <a:ea typeface="Century Gothic"/>
                          <a:cs typeface="Century Gothic"/>
                          <a:sym typeface="Century Gothic"/>
                        </a:rPr>
                        <a:t>ausente.</a:t>
                      </a:r>
                      <a:endParaRPr sz="1400" u="none" strike="noStrike" cap="none"/>
                    </a:p>
                  </a:txBody>
                  <a:tcPr marL="91450" marR="91450" marT="45725" marB="45725"/>
                </a:tc>
                <a:extLst>
                  <a:ext uri="{0D108BD9-81ED-4DB2-BD59-A6C34878D82A}">
                    <a16:rowId xmlns:a16="http://schemas.microsoft.com/office/drawing/2014/main" val="10002"/>
                  </a:ext>
                </a:extLst>
              </a:tr>
              <a:tr h="424575">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rgbClr val="002060"/>
                          </a:solidFill>
                          <a:latin typeface="Century Gothic"/>
                          <a:ea typeface="Century Gothic"/>
                          <a:cs typeface="Century Gothic"/>
                          <a:sym typeface="Century Gothic"/>
                        </a:rPr>
                        <a:t>aquí.</a:t>
                      </a:r>
                      <a:endParaRPr sz="1400" u="none" strike="noStrike" cap="none"/>
                    </a:p>
                  </a:txBody>
                  <a:tcPr marL="91450" marR="91450" marT="45725" marB="45725"/>
                </a:tc>
                <a:extLst>
                  <a:ext uri="{0D108BD9-81ED-4DB2-BD59-A6C34878D82A}">
                    <a16:rowId xmlns:a16="http://schemas.microsoft.com/office/drawing/2014/main" val="10003"/>
                  </a:ext>
                </a:extLst>
              </a:tr>
              <a:tr h="424575">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rgbClr val="002060"/>
                          </a:solidFill>
                          <a:latin typeface="Century Gothic"/>
                          <a:ea typeface="Century Gothic"/>
                          <a:cs typeface="Century Gothic"/>
                          <a:sym typeface="Century Gothic"/>
                        </a:rPr>
                        <a:t>allí.</a:t>
                      </a:r>
                      <a:endParaRPr sz="1400" u="none" strike="noStrike" cap="none"/>
                    </a:p>
                  </a:txBody>
                  <a:tcPr marL="91450" marR="91450" marT="45725" marB="45725"/>
                </a:tc>
                <a:extLst>
                  <a:ext uri="{0D108BD9-81ED-4DB2-BD59-A6C34878D82A}">
                    <a16:rowId xmlns:a16="http://schemas.microsoft.com/office/drawing/2014/main" val="10004"/>
                  </a:ext>
                </a:extLst>
              </a:tr>
            </a:tbl>
          </a:graphicData>
        </a:graphic>
      </p:graphicFrame>
      <p:sp>
        <p:nvSpPr>
          <p:cNvPr id="345" name="Google Shape;345;p15"/>
          <p:cNvSpPr txBox="1"/>
          <p:nvPr/>
        </p:nvSpPr>
        <p:spPr>
          <a:xfrm>
            <a:off x="1500244" y="532560"/>
            <a:ext cx="4827327" cy="70484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4000"/>
              <a:buFont typeface="Century Gothic"/>
              <a:buNone/>
              <a:tabLst/>
              <a:defRPr/>
            </a:pPr>
            <a:r>
              <a:rPr kumimoji="0" lang="en-GB" sz="40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Hello! She’s here.</a:t>
            </a:r>
            <a:endParaRPr kumimoji="0" sz="4000" b="1"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p:txBody>
      </p:sp>
      <p:sp>
        <p:nvSpPr>
          <p:cNvPr id="346" name="Google Shape;346;p15"/>
          <p:cNvSpPr txBox="1"/>
          <p:nvPr/>
        </p:nvSpPr>
        <p:spPr>
          <a:xfrm>
            <a:off x="1500244" y="4623131"/>
            <a:ext cx="6845516" cy="830997"/>
          </a:xfrm>
          <a:prstGeom prst="rect">
            <a:avLst/>
          </a:prstGeom>
          <a:noFill/>
          <a:ln w="57150"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2060"/>
              </a:buClr>
              <a:buSzPts val="4800"/>
              <a:buFont typeface="Century Gothic"/>
              <a:buNone/>
              <a:tabLst/>
              <a:defRPr/>
            </a:pPr>
            <a:r>
              <a:rPr kumimoji="0" lang="en-GB" sz="48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¡H_ _ _!   E_ t _    a _ _í</a:t>
            </a:r>
            <a:endParaRPr kumimoji="0" sz="4800" b="1"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p:txBody>
      </p:sp>
      <p:sp>
        <p:nvSpPr>
          <p:cNvPr id="347" name="Google Shape;347;p15"/>
          <p:cNvSpPr txBox="1"/>
          <p:nvPr/>
        </p:nvSpPr>
        <p:spPr>
          <a:xfrm>
            <a:off x="1500244" y="4630477"/>
            <a:ext cx="6845516" cy="827424"/>
          </a:xfrm>
          <a:prstGeom prst="rect">
            <a:avLst/>
          </a:prstGeom>
          <a:solidFill>
            <a:schemeClr val="lt1"/>
          </a:solidFill>
          <a:ln w="57150"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2060"/>
              </a:buClr>
              <a:buSzPts val="4800"/>
              <a:buFont typeface="Century Gothic"/>
              <a:buNone/>
              <a:tabLst/>
              <a:defRPr/>
            </a:pPr>
            <a:r>
              <a:rPr kumimoji="0" lang="en-GB" sz="48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¡Hola! Está aquí.</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1500"/>
                                        <p:tgtEl>
                                          <p:spTgt spid="342"/>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Effect transition="in" filter="fade">
                                      <p:cBhvr>
                                        <p:cTn id="11" dur="1500"/>
                                        <p:tgtEl>
                                          <p:spTgt spid="343"/>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339"/>
                                        </p:tgtEl>
                                        <p:attrNameLst>
                                          <p:attrName>style.visibility</p:attrName>
                                        </p:attrNameLst>
                                      </p:cBhvr>
                                      <p:to>
                                        <p:strVal val="visible"/>
                                      </p:to>
                                    </p:set>
                                    <p:animEffect transition="in" filter="fade">
                                      <p:cBhvr>
                                        <p:cTn id="15" dur="1500"/>
                                        <p:tgtEl>
                                          <p:spTgt spid="339"/>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340"/>
                                        </p:tgtEl>
                                        <p:attrNameLst>
                                          <p:attrName>style.visibility</p:attrName>
                                        </p:attrNameLst>
                                      </p:cBhvr>
                                      <p:to>
                                        <p:strVal val="visible"/>
                                      </p:to>
                                    </p:set>
                                    <p:animEffect transition="in" filter="fade">
                                      <p:cBhvr>
                                        <p:cTn id="19" dur="1500"/>
                                        <p:tgtEl>
                                          <p:spTgt spid="340"/>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341"/>
                                        </p:tgtEl>
                                        <p:attrNameLst>
                                          <p:attrName>style.visibility</p:attrName>
                                        </p:attrNameLst>
                                      </p:cBhvr>
                                      <p:to>
                                        <p:strVal val="visible"/>
                                      </p:to>
                                    </p:set>
                                    <p:animEffect transition="in" filter="fade">
                                      <p:cBhvr>
                                        <p:cTn id="23" dur="1500"/>
                                        <p:tgtEl>
                                          <p:spTgt spid="34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47"/>
                                        </p:tgtEl>
                                        <p:attrNameLst>
                                          <p:attrName>style.visibility</p:attrName>
                                        </p:attrNameLst>
                                      </p:cBhvr>
                                      <p:to>
                                        <p:strVal val="visible"/>
                                      </p:to>
                                    </p:set>
                                    <p:anim calcmode="lin" valueType="num">
                                      <p:cBhvr additive="base">
                                        <p:cTn id="28" dur="500"/>
                                        <p:tgtEl>
                                          <p:spTgt spid="3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16" descr="Speech Icon, Voice, Talking, Audio, Speech"/>
          <p:cNvPicPr preferRelativeResize="0"/>
          <p:nvPr/>
        </p:nvPicPr>
        <p:blipFill rotWithShape="1">
          <a:blip r:embed="rId3">
            <a:alphaModFix/>
          </a:blip>
          <a:srcRect/>
          <a:stretch/>
        </p:blipFill>
        <p:spPr>
          <a:xfrm>
            <a:off x="10737515" y="144476"/>
            <a:ext cx="776168" cy="776168"/>
          </a:xfrm>
          <a:prstGeom prst="rect">
            <a:avLst/>
          </a:prstGeom>
          <a:noFill/>
          <a:ln>
            <a:noFill/>
          </a:ln>
        </p:spPr>
      </p:pic>
      <p:sp>
        <p:nvSpPr>
          <p:cNvPr id="354" name="Google Shape;354;p16"/>
          <p:cNvSpPr txBox="1"/>
          <p:nvPr/>
        </p:nvSpPr>
        <p:spPr>
          <a:xfrm>
            <a:off x="10599297" y="1030627"/>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Century Gothic"/>
              <a:buNone/>
              <a:tabLst/>
              <a:defRPr/>
            </a:pPr>
            <a:r>
              <a:rPr kumimoji="0" lang="en-GB" sz="20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hablar</a:t>
            </a:r>
            <a:endParaRPr kumimoji="0" sz="2000" b="1"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p:txBody>
      </p:sp>
      <p:sp>
        <p:nvSpPr>
          <p:cNvPr id="355" name="Google Shape;355;p16"/>
          <p:cNvSpPr txBox="1"/>
          <p:nvPr/>
        </p:nvSpPr>
        <p:spPr>
          <a:xfrm>
            <a:off x="9402603" y="3242250"/>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F03C78"/>
              </a:buClr>
              <a:buSzPts val="6000"/>
              <a:buFont typeface="Arial"/>
              <a:buNone/>
              <a:tabLst/>
              <a:defRPr/>
            </a:pPr>
            <a:r>
              <a:rPr kumimoji="0" lang="en-GB"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rPr>
              <a:t>3</a:t>
            </a:r>
            <a:endParaRPr kumimoji="0"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endParaRPr>
          </a:p>
        </p:txBody>
      </p:sp>
      <p:sp>
        <p:nvSpPr>
          <p:cNvPr id="356" name="Google Shape;356;p16"/>
          <p:cNvSpPr txBox="1"/>
          <p:nvPr/>
        </p:nvSpPr>
        <p:spPr>
          <a:xfrm>
            <a:off x="9402603" y="4337700"/>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F03C78"/>
              </a:buClr>
              <a:buSzPts val="6000"/>
              <a:buFont typeface="Arial"/>
              <a:buNone/>
              <a:tabLst/>
              <a:defRPr/>
            </a:pPr>
            <a:r>
              <a:rPr kumimoji="0" lang="en-GB"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rPr>
              <a:t>2</a:t>
            </a:r>
            <a:endParaRPr kumimoji="0"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endParaRPr>
          </a:p>
        </p:txBody>
      </p:sp>
      <p:sp>
        <p:nvSpPr>
          <p:cNvPr id="357" name="Google Shape;357;p16"/>
          <p:cNvSpPr txBox="1"/>
          <p:nvPr/>
        </p:nvSpPr>
        <p:spPr>
          <a:xfrm>
            <a:off x="9402603" y="5537784"/>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F03C78"/>
              </a:buClr>
              <a:buSzPts val="6000"/>
              <a:buFont typeface="Arial"/>
              <a:buNone/>
              <a:tabLst/>
              <a:defRPr/>
            </a:pPr>
            <a:r>
              <a:rPr kumimoji="0" lang="en-GB"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rPr>
              <a:t>1</a:t>
            </a:r>
            <a:endParaRPr kumimoji="0"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4800"/>
              <a:buFont typeface="Calibri"/>
              <a:buNone/>
              <a:tabLst/>
              <a:defRPr/>
            </a:pPr>
            <a:endParaRPr kumimoji="0" sz="4800" b="1" i="0" u="none" strike="noStrike" kern="0" cap="none" spc="0" normalizeH="0" baseline="0" noProof="0">
              <a:ln>
                <a:noFill/>
              </a:ln>
              <a:solidFill>
                <a:srgbClr val="F03C78"/>
              </a:solidFill>
              <a:effectLst/>
              <a:uLnTx/>
              <a:uFillTx/>
              <a:latin typeface="Modern Love" panose="04090805081005020601" pitchFamily="82" charset="0"/>
              <a:cs typeface="Arial"/>
              <a:sym typeface="Arial"/>
            </a:endParaRPr>
          </a:p>
        </p:txBody>
      </p:sp>
      <p:sp>
        <p:nvSpPr>
          <p:cNvPr id="358" name="Google Shape;358;p16"/>
          <p:cNvSpPr txBox="1"/>
          <p:nvPr/>
        </p:nvSpPr>
        <p:spPr>
          <a:xfrm>
            <a:off x="9402603" y="1133466"/>
            <a:ext cx="7200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F03C78"/>
              </a:buClr>
              <a:buSzPts val="6000"/>
              <a:buFont typeface="Arial"/>
              <a:buNone/>
              <a:tabLst/>
              <a:defRPr/>
            </a:pPr>
            <a:r>
              <a:rPr kumimoji="0" lang="en-GB"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rPr>
              <a:t>5</a:t>
            </a:r>
            <a:endParaRPr kumimoji="0"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endParaRPr>
          </a:p>
        </p:txBody>
      </p:sp>
      <p:sp>
        <p:nvSpPr>
          <p:cNvPr id="359" name="Google Shape;359;p16"/>
          <p:cNvSpPr txBox="1"/>
          <p:nvPr/>
        </p:nvSpPr>
        <p:spPr>
          <a:xfrm>
            <a:off x="9314403" y="2146800"/>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F03C78"/>
              </a:buClr>
              <a:buSzPts val="6000"/>
              <a:buFont typeface="Arial"/>
              <a:buNone/>
              <a:tabLst/>
              <a:defRPr/>
            </a:pPr>
            <a:r>
              <a:rPr kumimoji="0" lang="en-GB"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rPr>
              <a:t>4</a:t>
            </a:r>
            <a:endParaRPr kumimoji="0"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endParaRPr>
          </a:p>
        </p:txBody>
      </p:sp>
      <p:graphicFrame>
        <p:nvGraphicFramePr>
          <p:cNvPr id="360" name="Google Shape;360;p16"/>
          <p:cNvGraphicFramePr/>
          <p:nvPr/>
        </p:nvGraphicFramePr>
        <p:xfrm>
          <a:off x="1542328" y="1299389"/>
          <a:ext cx="5388525" cy="2671610"/>
        </p:xfrm>
        <a:graphic>
          <a:graphicData uri="http://schemas.openxmlformats.org/drawingml/2006/table">
            <a:tbl>
              <a:tblPr firstRow="1" bandRow="1">
                <a:noFill/>
              </a:tblPr>
              <a:tblGrid>
                <a:gridCol w="1360450">
                  <a:extLst>
                    <a:ext uri="{9D8B030D-6E8A-4147-A177-3AD203B41FA5}">
                      <a16:colId xmlns:a16="http://schemas.microsoft.com/office/drawing/2014/main" val="20000"/>
                    </a:ext>
                  </a:extLst>
                </a:gridCol>
                <a:gridCol w="1360450">
                  <a:extLst>
                    <a:ext uri="{9D8B030D-6E8A-4147-A177-3AD203B41FA5}">
                      <a16:colId xmlns:a16="http://schemas.microsoft.com/office/drawing/2014/main" val="20001"/>
                    </a:ext>
                  </a:extLst>
                </a:gridCol>
                <a:gridCol w="2667625">
                  <a:extLst>
                    <a:ext uri="{9D8B030D-6E8A-4147-A177-3AD203B41FA5}">
                      <a16:colId xmlns:a16="http://schemas.microsoft.com/office/drawing/2014/main" val="20002"/>
                    </a:ext>
                  </a:extLst>
                </a:gridCol>
              </a:tblGrid>
              <a:tr h="424575">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0"/>
                  </a:ext>
                </a:extLst>
              </a:tr>
              <a:tr h="558550">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rgbClr val="002060"/>
                          </a:solidFill>
                          <a:latin typeface="Century Gothic"/>
                          <a:ea typeface="Century Gothic"/>
                          <a:cs typeface="Century Gothic"/>
                          <a:sym typeface="Century Gothic"/>
                        </a:rPr>
                        <a:t>¡Hola!</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rgbClr val="002060"/>
                          </a:solidFill>
                          <a:latin typeface="Century Gothic"/>
                          <a:ea typeface="Century Gothic"/>
                          <a:cs typeface="Century Gothic"/>
                          <a:sym typeface="Century Gothic"/>
                        </a:rPr>
                        <a:t>Estoy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rgbClr val="002060"/>
                          </a:solidFill>
                          <a:latin typeface="Century Gothic"/>
                          <a:ea typeface="Century Gothic"/>
                          <a:cs typeface="Century Gothic"/>
                          <a:sym typeface="Century Gothic"/>
                        </a:rPr>
                        <a:t>presente.</a:t>
                      </a:r>
                      <a:endParaRPr sz="1400" u="none" strike="noStrike" cap="none"/>
                    </a:p>
                  </a:txBody>
                  <a:tcPr marL="91450" marR="91450" marT="45725" marB="45725"/>
                </a:tc>
                <a:extLst>
                  <a:ext uri="{0D108BD9-81ED-4DB2-BD59-A6C34878D82A}">
                    <a16:rowId xmlns:a16="http://schemas.microsoft.com/office/drawing/2014/main" val="10001"/>
                  </a:ext>
                </a:extLst>
              </a:tr>
              <a:tr h="5585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rgbClr val="002060"/>
                          </a:solidFill>
                          <a:latin typeface="Century Gothic"/>
                          <a:ea typeface="Century Gothic"/>
                          <a:cs typeface="Century Gothic"/>
                          <a:sym typeface="Century Gothic"/>
                        </a:rPr>
                        <a:t>Está</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rgbClr val="002060"/>
                          </a:solidFill>
                          <a:latin typeface="Century Gothic"/>
                          <a:ea typeface="Century Gothic"/>
                          <a:cs typeface="Century Gothic"/>
                          <a:sym typeface="Century Gothic"/>
                        </a:rPr>
                        <a:t>ausente.</a:t>
                      </a:r>
                      <a:endParaRPr sz="1400" u="none" strike="noStrike" cap="none"/>
                    </a:p>
                  </a:txBody>
                  <a:tcPr marL="91450" marR="91450" marT="45725" marB="45725"/>
                </a:tc>
                <a:extLst>
                  <a:ext uri="{0D108BD9-81ED-4DB2-BD59-A6C34878D82A}">
                    <a16:rowId xmlns:a16="http://schemas.microsoft.com/office/drawing/2014/main" val="10002"/>
                  </a:ext>
                </a:extLst>
              </a:tr>
              <a:tr h="424575">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rgbClr val="002060"/>
                          </a:solidFill>
                          <a:latin typeface="Century Gothic"/>
                          <a:ea typeface="Century Gothic"/>
                          <a:cs typeface="Century Gothic"/>
                          <a:sym typeface="Century Gothic"/>
                        </a:rPr>
                        <a:t>aquí.</a:t>
                      </a:r>
                      <a:endParaRPr sz="1400" u="none" strike="noStrike" cap="none"/>
                    </a:p>
                  </a:txBody>
                  <a:tcPr marL="91450" marR="91450" marT="45725" marB="45725"/>
                </a:tc>
                <a:extLst>
                  <a:ext uri="{0D108BD9-81ED-4DB2-BD59-A6C34878D82A}">
                    <a16:rowId xmlns:a16="http://schemas.microsoft.com/office/drawing/2014/main" val="10003"/>
                  </a:ext>
                </a:extLst>
              </a:tr>
              <a:tr h="424575">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rgbClr val="002060"/>
                          </a:solidFill>
                          <a:latin typeface="Century Gothic"/>
                          <a:ea typeface="Century Gothic"/>
                          <a:cs typeface="Century Gothic"/>
                          <a:sym typeface="Century Gothic"/>
                        </a:rPr>
                        <a:t>allí.</a:t>
                      </a:r>
                      <a:endParaRPr sz="1400" u="none" strike="noStrike" cap="none"/>
                    </a:p>
                  </a:txBody>
                  <a:tcPr marL="91450" marR="91450" marT="45725" marB="45725"/>
                </a:tc>
                <a:extLst>
                  <a:ext uri="{0D108BD9-81ED-4DB2-BD59-A6C34878D82A}">
                    <a16:rowId xmlns:a16="http://schemas.microsoft.com/office/drawing/2014/main" val="10004"/>
                  </a:ext>
                </a:extLst>
              </a:tr>
            </a:tbl>
          </a:graphicData>
        </a:graphic>
      </p:graphicFrame>
      <p:sp>
        <p:nvSpPr>
          <p:cNvPr id="361" name="Google Shape;361;p16"/>
          <p:cNvSpPr txBox="1"/>
          <p:nvPr/>
        </p:nvSpPr>
        <p:spPr>
          <a:xfrm>
            <a:off x="1365405" y="568222"/>
            <a:ext cx="5427705" cy="70484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4000"/>
              <a:buFont typeface="Century Gothic"/>
              <a:buNone/>
              <a:tabLst/>
              <a:defRPr/>
            </a:pPr>
            <a:r>
              <a:rPr kumimoji="0" lang="en-GB" sz="40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Hello! She’s absent.</a:t>
            </a:r>
            <a:endParaRPr kumimoji="0" sz="4000" b="1"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p:txBody>
      </p:sp>
      <p:sp>
        <p:nvSpPr>
          <p:cNvPr id="362" name="Google Shape;362;p16"/>
          <p:cNvSpPr txBox="1"/>
          <p:nvPr/>
        </p:nvSpPr>
        <p:spPr>
          <a:xfrm>
            <a:off x="1585650" y="4297486"/>
            <a:ext cx="7713077" cy="830997"/>
          </a:xfrm>
          <a:prstGeom prst="rect">
            <a:avLst/>
          </a:prstGeom>
          <a:noFill/>
          <a:ln w="57150"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2060"/>
              </a:buClr>
              <a:buSzPts val="4800"/>
              <a:buFont typeface="Century Gothic"/>
              <a:buNone/>
              <a:tabLst/>
              <a:defRPr/>
            </a:pPr>
            <a:r>
              <a:rPr kumimoji="0" lang="en-GB" sz="48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¡H_ _ _!   E_ t _    a _ s_ _ t_</a:t>
            </a:r>
            <a:endParaRPr kumimoji="0" sz="4800" b="1"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p:txBody>
      </p:sp>
      <p:sp>
        <p:nvSpPr>
          <p:cNvPr id="363" name="Google Shape;363;p16"/>
          <p:cNvSpPr txBox="1"/>
          <p:nvPr/>
        </p:nvSpPr>
        <p:spPr>
          <a:xfrm>
            <a:off x="1542328" y="4297487"/>
            <a:ext cx="7756400" cy="827425"/>
          </a:xfrm>
          <a:prstGeom prst="rect">
            <a:avLst/>
          </a:prstGeom>
          <a:solidFill>
            <a:schemeClr val="lt1"/>
          </a:solidFill>
          <a:ln w="57150"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2060"/>
              </a:buClr>
              <a:buSzPts val="4800"/>
              <a:buFont typeface="Century Gothic"/>
              <a:buNone/>
              <a:tabLst/>
              <a:defRPr/>
            </a:pPr>
            <a:r>
              <a:rPr kumimoji="0" lang="en-GB" sz="48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¡Hola! Está ausente.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
                                        </p:tgtEl>
                                        <p:attrNameLst>
                                          <p:attrName>style.visibility</p:attrName>
                                        </p:attrNameLst>
                                      </p:cBhvr>
                                      <p:to>
                                        <p:strVal val="visible"/>
                                      </p:to>
                                    </p:set>
                                    <p:animEffect transition="in" filter="fade">
                                      <p:cBhvr>
                                        <p:cTn id="7" dur="1500"/>
                                        <p:tgtEl>
                                          <p:spTgt spid="358"/>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359"/>
                                        </p:tgtEl>
                                        <p:attrNameLst>
                                          <p:attrName>style.visibility</p:attrName>
                                        </p:attrNameLst>
                                      </p:cBhvr>
                                      <p:to>
                                        <p:strVal val="visible"/>
                                      </p:to>
                                    </p:set>
                                    <p:animEffect transition="in" filter="fade">
                                      <p:cBhvr>
                                        <p:cTn id="11" dur="1500"/>
                                        <p:tgtEl>
                                          <p:spTgt spid="359"/>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355"/>
                                        </p:tgtEl>
                                        <p:attrNameLst>
                                          <p:attrName>style.visibility</p:attrName>
                                        </p:attrNameLst>
                                      </p:cBhvr>
                                      <p:to>
                                        <p:strVal val="visible"/>
                                      </p:to>
                                    </p:set>
                                    <p:animEffect transition="in" filter="fade">
                                      <p:cBhvr>
                                        <p:cTn id="15" dur="1500"/>
                                        <p:tgtEl>
                                          <p:spTgt spid="355"/>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356"/>
                                        </p:tgtEl>
                                        <p:attrNameLst>
                                          <p:attrName>style.visibility</p:attrName>
                                        </p:attrNameLst>
                                      </p:cBhvr>
                                      <p:to>
                                        <p:strVal val="visible"/>
                                      </p:to>
                                    </p:set>
                                    <p:animEffect transition="in" filter="fade">
                                      <p:cBhvr>
                                        <p:cTn id="19" dur="1500"/>
                                        <p:tgtEl>
                                          <p:spTgt spid="356"/>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357"/>
                                        </p:tgtEl>
                                        <p:attrNameLst>
                                          <p:attrName>style.visibility</p:attrName>
                                        </p:attrNameLst>
                                      </p:cBhvr>
                                      <p:to>
                                        <p:strVal val="visible"/>
                                      </p:to>
                                    </p:set>
                                    <p:animEffect transition="in" filter="fade">
                                      <p:cBhvr>
                                        <p:cTn id="23" dur="1500"/>
                                        <p:tgtEl>
                                          <p:spTgt spid="35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63"/>
                                        </p:tgtEl>
                                        <p:attrNameLst>
                                          <p:attrName>style.visibility</p:attrName>
                                        </p:attrNameLst>
                                      </p:cBhvr>
                                      <p:to>
                                        <p:strVal val="visible"/>
                                      </p:to>
                                    </p:set>
                                    <p:anim calcmode="lin" valueType="num">
                                      <p:cBhvr additive="base">
                                        <p:cTn id="28" dur="500"/>
                                        <p:tgtEl>
                                          <p:spTgt spid="3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17" descr="Speech Icon, Voice, Talking, Audio, Speech"/>
          <p:cNvPicPr preferRelativeResize="0"/>
          <p:nvPr/>
        </p:nvPicPr>
        <p:blipFill rotWithShape="1">
          <a:blip r:embed="rId3">
            <a:alphaModFix/>
          </a:blip>
          <a:srcRect/>
          <a:stretch/>
        </p:blipFill>
        <p:spPr>
          <a:xfrm>
            <a:off x="10737515" y="144476"/>
            <a:ext cx="776168" cy="776168"/>
          </a:xfrm>
          <a:prstGeom prst="rect">
            <a:avLst/>
          </a:prstGeom>
          <a:noFill/>
          <a:ln>
            <a:noFill/>
          </a:ln>
        </p:spPr>
      </p:pic>
      <p:sp>
        <p:nvSpPr>
          <p:cNvPr id="370" name="Google Shape;370;p17"/>
          <p:cNvSpPr txBox="1"/>
          <p:nvPr/>
        </p:nvSpPr>
        <p:spPr>
          <a:xfrm>
            <a:off x="10599297" y="1030627"/>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Century Gothic"/>
              <a:buNone/>
              <a:tabLst/>
              <a:defRPr/>
            </a:pPr>
            <a:r>
              <a:rPr kumimoji="0" lang="en-GB" sz="20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hablar</a:t>
            </a:r>
            <a:endParaRPr kumimoji="0" sz="2000" b="1"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p:txBody>
      </p:sp>
      <p:sp>
        <p:nvSpPr>
          <p:cNvPr id="371" name="Google Shape;371;p17"/>
          <p:cNvSpPr txBox="1"/>
          <p:nvPr/>
        </p:nvSpPr>
        <p:spPr>
          <a:xfrm>
            <a:off x="9402603" y="3242250"/>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F03C78"/>
              </a:buClr>
              <a:buSzPts val="6000"/>
              <a:buFont typeface="Arial"/>
              <a:buNone/>
              <a:tabLst/>
              <a:defRPr/>
            </a:pPr>
            <a:r>
              <a:rPr kumimoji="0" lang="en-GB"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rPr>
              <a:t>3</a:t>
            </a:r>
            <a:endParaRPr kumimoji="0"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endParaRPr>
          </a:p>
        </p:txBody>
      </p:sp>
      <p:sp>
        <p:nvSpPr>
          <p:cNvPr id="372" name="Google Shape;372;p17"/>
          <p:cNvSpPr txBox="1"/>
          <p:nvPr/>
        </p:nvSpPr>
        <p:spPr>
          <a:xfrm>
            <a:off x="9402603" y="4337700"/>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F03C78"/>
              </a:buClr>
              <a:buSzPts val="6000"/>
              <a:buFont typeface="Arial"/>
              <a:buNone/>
              <a:tabLst/>
              <a:defRPr/>
            </a:pPr>
            <a:r>
              <a:rPr kumimoji="0" lang="en-GB"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rPr>
              <a:t>2</a:t>
            </a:r>
            <a:endParaRPr kumimoji="0"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endParaRPr>
          </a:p>
        </p:txBody>
      </p:sp>
      <p:sp>
        <p:nvSpPr>
          <p:cNvPr id="373" name="Google Shape;373;p17"/>
          <p:cNvSpPr txBox="1"/>
          <p:nvPr/>
        </p:nvSpPr>
        <p:spPr>
          <a:xfrm>
            <a:off x="9402603" y="5537784"/>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F03C78"/>
              </a:buClr>
              <a:buSzPts val="6000"/>
              <a:buFont typeface="Arial"/>
              <a:buNone/>
              <a:tabLst/>
              <a:defRPr/>
            </a:pPr>
            <a:r>
              <a:rPr kumimoji="0" lang="en-GB"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rPr>
              <a:t>1</a:t>
            </a:r>
            <a:endParaRPr kumimoji="0"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4800"/>
              <a:buFont typeface="Calibri"/>
              <a:buNone/>
              <a:tabLst/>
              <a:defRPr/>
            </a:pPr>
            <a:endParaRPr kumimoji="0" sz="4800" b="1" i="0" u="none" strike="noStrike" kern="0" cap="none" spc="0" normalizeH="0" baseline="0" noProof="0">
              <a:ln>
                <a:noFill/>
              </a:ln>
              <a:solidFill>
                <a:srgbClr val="F03C78"/>
              </a:solidFill>
              <a:effectLst/>
              <a:uLnTx/>
              <a:uFillTx/>
              <a:latin typeface="Modern Love" panose="04090805081005020601" pitchFamily="82" charset="0"/>
              <a:cs typeface="Arial"/>
              <a:sym typeface="Arial"/>
            </a:endParaRPr>
          </a:p>
        </p:txBody>
      </p:sp>
      <p:sp>
        <p:nvSpPr>
          <p:cNvPr id="374" name="Google Shape;374;p17"/>
          <p:cNvSpPr txBox="1"/>
          <p:nvPr/>
        </p:nvSpPr>
        <p:spPr>
          <a:xfrm>
            <a:off x="9402603" y="1133466"/>
            <a:ext cx="7200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F03C78"/>
              </a:buClr>
              <a:buSzPts val="6000"/>
              <a:buFont typeface="Arial"/>
              <a:buNone/>
              <a:tabLst/>
              <a:defRPr/>
            </a:pPr>
            <a:r>
              <a:rPr kumimoji="0" lang="en-GB"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rPr>
              <a:t>5</a:t>
            </a:r>
            <a:endParaRPr kumimoji="0"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endParaRPr>
          </a:p>
        </p:txBody>
      </p:sp>
      <p:sp>
        <p:nvSpPr>
          <p:cNvPr id="375" name="Google Shape;375;p17"/>
          <p:cNvSpPr txBox="1"/>
          <p:nvPr/>
        </p:nvSpPr>
        <p:spPr>
          <a:xfrm>
            <a:off x="9314403" y="2146800"/>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F03C78"/>
              </a:buClr>
              <a:buSzPts val="6000"/>
              <a:buFont typeface="Arial"/>
              <a:buNone/>
              <a:tabLst/>
              <a:defRPr/>
            </a:pPr>
            <a:r>
              <a:rPr kumimoji="0" lang="en-GB"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rPr>
              <a:t>4</a:t>
            </a:r>
            <a:endParaRPr kumimoji="0"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endParaRPr>
          </a:p>
        </p:txBody>
      </p:sp>
      <p:graphicFrame>
        <p:nvGraphicFramePr>
          <p:cNvPr id="376" name="Google Shape;376;p17"/>
          <p:cNvGraphicFramePr/>
          <p:nvPr/>
        </p:nvGraphicFramePr>
        <p:xfrm>
          <a:off x="1542328" y="1299389"/>
          <a:ext cx="5388525" cy="2671610"/>
        </p:xfrm>
        <a:graphic>
          <a:graphicData uri="http://schemas.openxmlformats.org/drawingml/2006/table">
            <a:tbl>
              <a:tblPr firstRow="1" bandRow="1">
                <a:noFill/>
              </a:tblPr>
              <a:tblGrid>
                <a:gridCol w="1360450">
                  <a:extLst>
                    <a:ext uri="{9D8B030D-6E8A-4147-A177-3AD203B41FA5}">
                      <a16:colId xmlns:a16="http://schemas.microsoft.com/office/drawing/2014/main" val="20000"/>
                    </a:ext>
                  </a:extLst>
                </a:gridCol>
                <a:gridCol w="1360450">
                  <a:extLst>
                    <a:ext uri="{9D8B030D-6E8A-4147-A177-3AD203B41FA5}">
                      <a16:colId xmlns:a16="http://schemas.microsoft.com/office/drawing/2014/main" val="20001"/>
                    </a:ext>
                  </a:extLst>
                </a:gridCol>
                <a:gridCol w="2667625">
                  <a:extLst>
                    <a:ext uri="{9D8B030D-6E8A-4147-A177-3AD203B41FA5}">
                      <a16:colId xmlns:a16="http://schemas.microsoft.com/office/drawing/2014/main" val="20002"/>
                    </a:ext>
                  </a:extLst>
                </a:gridCol>
              </a:tblGrid>
              <a:tr h="424575">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0"/>
                  </a:ext>
                </a:extLst>
              </a:tr>
              <a:tr h="558550">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rgbClr val="002060"/>
                          </a:solidFill>
                          <a:latin typeface="Century Gothic"/>
                          <a:ea typeface="Century Gothic"/>
                          <a:cs typeface="Century Gothic"/>
                          <a:sym typeface="Century Gothic"/>
                        </a:rPr>
                        <a:t>¡Hola!</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rgbClr val="002060"/>
                          </a:solidFill>
                          <a:latin typeface="Century Gothic"/>
                          <a:ea typeface="Century Gothic"/>
                          <a:cs typeface="Century Gothic"/>
                          <a:sym typeface="Century Gothic"/>
                        </a:rPr>
                        <a:t>Estoy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rgbClr val="002060"/>
                          </a:solidFill>
                          <a:latin typeface="Century Gothic"/>
                          <a:ea typeface="Century Gothic"/>
                          <a:cs typeface="Century Gothic"/>
                          <a:sym typeface="Century Gothic"/>
                        </a:rPr>
                        <a:t>presente.</a:t>
                      </a:r>
                      <a:endParaRPr sz="1400" u="none" strike="noStrike" cap="none"/>
                    </a:p>
                  </a:txBody>
                  <a:tcPr marL="91450" marR="91450" marT="45725" marB="45725"/>
                </a:tc>
                <a:extLst>
                  <a:ext uri="{0D108BD9-81ED-4DB2-BD59-A6C34878D82A}">
                    <a16:rowId xmlns:a16="http://schemas.microsoft.com/office/drawing/2014/main" val="10001"/>
                  </a:ext>
                </a:extLst>
              </a:tr>
              <a:tr h="5585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rgbClr val="002060"/>
                          </a:solidFill>
                          <a:latin typeface="Century Gothic"/>
                          <a:ea typeface="Century Gothic"/>
                          <a:cs typeface="Century Gothic"/>
                          <a:sym typeface="Century Gothic"/>
                        </a:rPr>
                        <a:t>Está</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rgbClr val="002060"/>
                          </a:solidFill>
                          <a:latin typeface="Century Gothic"/>
                          <a:ea typeface="Century Gothic"/>
                          <a:cs typeface="Century Gothic"/>
                          <a:sym typeface="Century Gothic"/>
                        </a:rPr>
                        <a:t>ausente.</a:t>
                      </a:r>
                      <a:endParaRPr sz="1400" u="none" strike="noStrike" cap="none"/>
                    </a:p>
                  </a:txBody>
                  <a:tcPr marL="91450" marR="91450" marT="45725" marB="45725"/>
                </a:tc>
                <a:extLst>
                  <a:ext uri="{0D108BD9-81ED-4DB2-BD59-A6C34878D82A}">
                    <a16:rowId xmlns:a16="http://schemas.microsoft.com/office/drawing/2014/main" val="10002"/>
                  </a:ext>
                </a:extLst>
              </a:tr>
              <a:tr h="424575">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rgbClr val="002060"/>
                          </a:solidFill>
                          <a:latin typeface="Century Gothic"/>
                          <a:ea typeface="Century Gothic"/>
                          <a:cs typeface="Century Gothic"/>
                          <a:sym typeface="Century Gothic"/>
                        </a:rPr>
                        <a:t>aquí.</a:t>
                      </a:r>
                      <a:endParaRPr sz="1400" u="none" strike="noStrike" cap="none"/>
                    </a:p>
                  </a:txBody>
                  <a:tcPr marL="91450" marR="91450" marT="45725" marB="45725"/>
                </a:tc>
                <a:extLst>
                  <a:ext uri="{0D108BD9-81ED-4DB2-BD59-A6C34878D82A}">
                    <a16:rowId xmlns:a16="http://schemas.microsoft.com/office/drawing/2014/main" val="10003"/>
                  </a:ext>
                </a:extLst>
              </a:tr>
              <a:tr h="424575">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rgbClr val="002060"/>
                          </a:solidFill>
                          <a:latin typeface="Century Gothic"/>
                          <a:ea typeface="Century Gothic"/>
                          <a:cs typeface="Century Gothic"/>
                          <a:sym typeface="Century Gothic"/>
                        </a:rPr>
                        <a:t>allí.</a:t>
                      </a:r>
                      <a:endParaRPr sz="1400" u="none" strike="noStrike" cap="none"/>
                    </a:p>
                  </a:txBody>
                  <a:tcPr marL="91450" marR="91450" marT="45725" marB="45725"/>
                </a:tc>
                <a:extLst>
                  <a:ext uri="{0D108BD9-81ED-4DB2-BD59-A6C34878D82A}">
                    <a16:rowId xmlns:a16="http://schemas.microsoft.com/office/drawing/2014/main" val="10004"/>
                  </a:ext>
                </a:extLst>
              </a:tr>
            </a:tbl>
          </a:graphicData>
        </a:graphic>
      </p:graphicFrame>
      <p:sp>
        <p:nvSpPr>
          <p:cNvPr id="377" name="Google Shape;377;p17"/>
          <p:cNvSpPr txBox="1"/>
          <p:nvPr/>
        </p:nvSpPr>
        <p:spPr>
          <a:xfrm>
            <a:off x="1418818" y="568222"/>
            <a:ext cx="5512067" cy="70484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4000"/>
              <a:buFont typeface="Century Gothic"/>
              <a:buNone/>
              <a:tabLst/>
              <a:defRPr/>
            </a:pPr>
            <a:r>
              <a:rPr kumimoji="0" lang="en-GB" sz="40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Hello! I’m present.</a:t>
            </a:r>
            <a:endParaRPr kumimoji="0" sz="4000" b="1"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p:txBody>
      </p:sp>
      <p:sp>
        <p:nvSpPr>
          <p:cNvPr id="378" name="Google Shape;378;p17"/>
          <p:cNvSpPr txBox="1"/>
          <p:nvPr/>
        </p:nvSpPr>
        <p:spPr>
          <a:xfrm>
            <a:off x="760163" y="4197074"/>
            <a:ext cx="8425114" cy="830997"/>
          </a:xfrm>
          <a:prstGeom prst="rect">
            <a:avLst/>
          </a:prstGeom>
          <a:noFill/>
          <a:ln w="57150"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2060"/>
              </a:buClr>
              <a:buSzPts val="4800"/>
              <a:buFont typeface="Century Gothic"/>
              <a:buNone/>
              <a:tabLst/>
              <a:defRPr/>
            </a:pPr>
            <a:r>
              <a:rPr kumimoji="0" lang="en-GB" sz="48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¡H_ _ _!   E_ t _ y    pr _ s_ _ t_</a:t>
            </a:r>
            <a:endParaRPr kumimoji="0" sz="4800" b="1"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p:txBody>
      </p:sp>
      <p:sp>
        <p:nvSpPr>
          <p:cNvPr id="379" name="Google Shape;379;p17"/>
          <p:cNvSpPr txBox="1"/>
          <p:nvPr/>
        </p:nvSpPr>
        <p:spPr>
          <a:xfrm>
            <a:off x="760163" y="4197074"/>
            <a:ext cx="8472436" cy="830997"/>
          </a:xfrm>
          <a:prstGeom prst="rect">
            <a:avLst/>
          </a:prstGeom>
          <a:solidFill>
            <a:schemeClr val="lt1"/>
          </a:solidFill>
          <a:ln w="57150"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2060"/>
              </a:buClr>
              <a:buSzPts val="4800"/>
              <a:buFont typeface="Century Gothic"/>
              <a:buNone/>
              <a:tabLst/>
              <a:defRPr/>
            </a:pPr>
            <a:r>
              <a:rPr kumimoji="0" lang="en-GB" sz="48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¡Hola! Estoy presente.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4"/>
                                        </p:tgtEl>
                                        <p:attrNameLst>
                                          <p:attrName>style.visibility</p:attrName>
                                        </p:attrNameLst>
                                      </p:cBhvr>
                                      <p:to>
                                        <p:strVal val="visible"/>
                                      </p:to>
                                    </p:set>
                                    <p:animEffect transition="in" filter="fade">
                                      <p:cBhvr>
                                        <p:cTn id="7" dur="1500"/>
                                        <p:tgtEl>
                                          <p:spTgt spid="374"/>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375"/>
                                        </p:tgtEl>
                                        <p:attrNameLst>
                                          <p:attrName>style.visibility</p:attrName>
                                        </p:attrNameLst>
                                      </p:cBhvr>
                                      <p:to>
                                        <p:strVal val="visible"/>
                                      </p:to>
                                    </p:set>
                                    <p:animEffect transition="in" filter="fade">
                                      <p:cBhvr>
                                        <p:cTn id="11" dur="1500"/>
                                        <p:tgtEl>
                                          <p:spTgt spid="375"/>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371"/>
                                        </p:tgtEl>
                                        <p:attrNameLst>
                                          <p:attrName>style.visibility</p:attrName>
                                        </p:attrNameLst>
                                      </p:cBhvr>
                                      <p:to>
                                        <p:strVal val="visible"/>
                                      </p:to>
                                    </p:set>
                                    <p:animEffect transition="in" filter="fade">
                                      <p:cBhvr>
                                        <p:cTn id="15" dur="1500"/>
                                        <p:tgtEl>
                                          <p:spTgt spid="371"/>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372"/>
                                        </p:tgtEl>
                                        <p:attrNameLst>
                                          <p:attrName>style.visibility</p:attrName>
                                        </p:attrNameLst>
                                      </p:cBhvr>
                                      <p:to>
                                        <p:strVal val="visible"/>
                                      </p:to>
                                    </p:set>
                                    <p:animEffect transition="in" filter="fade">
                                      <p:cBhvr>
                                        <p:cTn id="19" dur="1500"/>
                                        <p:tgtEl>
                                          <p:spTgt spid="372"/>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373"/>
                                        </p:tgtEl>
                                        <p:attrNameLst>
                                          <p:attrName>style.visibility</p:attrName>
                                        </p:attrNameLst>
                                      </p:cBhvr>
                                      <p:to>
                                        <p:strVal val="visible"/>
                                      </p:to>
                                    </p:set>
                                    <p:animEffect transition="in" filter="fade">
                                      <p:cBhvr>
                                        <p:cTn id="23" dur="1500"/>
                                        <p:tgtEl>
                                          <p:spTgt spid="37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79"/>
                                        </p:tgtEl>
                                        <p:attrNameLst>
                                          <p:attrName>style.visibility</p:attrName>
                                        </p:attrNameLst>
                                      </p:cBhvr>
                                      <p:to>
                                        <p:strVal val="visible"/>
                                      </p:to>
                                    </p:set>
                                    <p:anim calcmode="lin" valueType="num">
                                      <p:cBhvr additive="base">
                                        <p:cTn id="28" dur="500"/>
                                        <p:tgtEl>
                                          <p:spTgt spid="3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5" name="Google Shape;385;p18" descr="Speech Icon, Voice, Talking, Audio, Speech"/>
          <p:cNvPicPr preferRelativeResize="0"/>
          <p:nvPr/>
        </p:nvPicPr>
        <p:blipFill rotWithShape="1">
          <a:blip r:embed="rId3">
            <a:alphaModFix/>
          </a:blip>
          <a:srcRect/>
          <a:stretch/>
        </p:blipFill>
        <p:spPr>
          <a:xfrm>
            <a:off x="10737515" y="144476"/>
            <a:ext cx="776168" cy="776168"/>
          </a:xfrm>
          <a:prstGeom prst="rect">
            <a:avLst/>
          </a:prstGeom>
          <a:noFill/>
          <a:ln>
            <a:noFill/>
          </a:ln>
        </p:spPr>
      </p:pic>
      <p:sp>
        <p:nvSpPr>
          <p:cNvPr id="386" name="Google Shape;386;p18"/>
          <p:cNvSpPr txBox="1"/>
          <p:nvPr/>
        </p:nvSpPr>
        <p:spPr>
          <a:xfrm>
            <a:off x="10599297" y="1030627"/>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Century Gothic"/>
              <a:buNone/>
              <a:tabLst/>
              <a:defRPr/>
            </a:pPr>
            <a:r>
              <a:rPr kumimoji="0" lang="en-GB" sz="20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hablar</a:t>
            </a:r>
            <a:endParaRPr kumimoji="0" sz="2000" b="1"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p:txBody>
      </p:sp>
      <p:sp>
        <p:nvSpPr>
          <p:cNvPr id="387" name="Google Shape;387;p18"/>
          <p:cNvSpPr txBox="1"/>
          <p:nvPr/>
        </p:nvSpPr>
        <p:spPr>
          <a:xfrm>
            <a:off x="9402603" y="3242250"/>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F03C78"/>
              </a:buClr>
              <a:buSzPts val="6000"/>
              <a:buFont typeface="Arial"/>
              <a:buNone/>
              <a:tabLst/>
              <a:defRPr/>
            </a:pPr>
            <a:r>
              <a:rPr kumimoji="0" lang="en-GB"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rPr>
              <a:t>3</a:t>
            </a:r>
            <a:endParaRPr kumimoji="0"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endParaRPr>
          </a:p>
        </p:txBody>
      </p:sp>
      <p:sp>
        <p:nvSpPr>
          <p:cNvPr id="388" name="Google Shape;388;p18"/>
          <p:cNvSpPr txBox="1"/>
          <p:nvPr/>
        </p:nvSpPr>
        <p:spPr>
          <a:xfrm>
            <a:off x="9402603" y="4337700"/>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F03C78"/>
              </a:buClr>
              <a:buSzPts val="6000"/>
              <a:buFont typeface="Arial"/>
              <a:buNone/>
              <a:tabLst/>
              <a:defRPr/>
            </a:pPr>
            <a:r>
              <a:rPr kumimoji="0" lang="en-GB"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rPr>
              <a:t>2</a:t>
            </a:r>
            <a:endParaRPr kumimoji="0"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endParaRPr>
          </a:p>
        </p:txBody>
      </p:sp>
      <p:sp>
        <p:nvSpPr>
          <p:cNvPr id="389" name="Google Shape;389;p18"/>
          <p:cNvSpPr txBox="1"/>
          <p:nvPr/>
        </p:nvSpPr>
        <p:spPr>
          <a:xfrm>
            <a:off x="9402603" y="5537784"/>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F03C78"/>
              </a:buClr>
              <a:buSzPts val="6000"/>
              <a:buFont typeface="Arial"/>
              <a:buNone/>
              <a:tabLst/>
              <a:defRPr/>
            </a:pPr>
            <a:r>
              <a:rPr kumimoji="0" lang="en-GB"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rPr>
              <a:t>1</a:t>
            </a:r>
            <a:endParaRPr kumimoji="0"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4800"/>
              <a:buFont typeface="Calibri"/>
              <a:buNone/>
              <a:tabLst/>
              <a:defRPr/>
            </a:pPr>
            <a:endParaRPr kumimoji="0" sz="4800" b="1" i="0" u="none" strike="noStrike" kern="0" cap="none" spc="0" normalizeH="0" baseline="0" noProof="0">
              <a:ln>
                <a:noFill/>
              </a:ln>
              <a:solidFill>
                <a:srgbClr val="F03C78"/>
              </a:solidFill>
              <a:effectLst/>
              <a:uLnTx/>
              <a:uFillTx/>
              <a:latin typeface="Modern Love" panose="04090805081005020601" pitchFamily="82" charset="0"/>
              <a:cs typeface="Arial"/>
              <a:sym typeface="Arial"/>
            </a:endParaRPr>
          </a:p>
        </p:txBody>
      </p:sp>
      <p:sp>
        <p:nvSpPr>
          <p:cNvPr id="390" name="Google Shape;390;p18"/>
          <p:cNvSpPr txBox="1"/>
          <p:nvPr/>
        </p:nvSpPr>
        <p:spPr>
          <a:xfrm>
            <a:off x="9402603" y="1133466"/>
            <a:ext cx="7200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F03C78"/>
              </a:buClr>
              <a:buSzPts val="6000"/>
              <a:buFont typeface="Arial"/>
              <a:buNone/>
              <a:tabLst/>
              <a:defRPr/>
            </a:pPr>
            <a:r>
              <a:rPr kumimoji="0" lang="en-GB"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rPr>
              <a:t>5</a:t>
            </a:r>
            <a:endParaRPr kumimoji="0"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endParaRPr>
          </a:p>
        </p:txBody>
      </p:sp>
      <p:sp>
        <p:nvSpPr>
          <p:cNvPr id="391" name="Google Shape;391;p18"/>
          <p:cNvSpPr txBox="1"/>
          <p:nvPr/>
        </p:nvSpPr>
        <p:spPr>
          <a:xfrm>
            <a:off x="9314403" y="2146800"/>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F03C78"/>
              </a:buClr>
              <a:buSzPts val="6000"/>
              <a:buFont typeface="Arial"/>
              <a:buNone/>
              <a:tabLst/>
              <a:defRPr/>
            </a:pPr>
            <a:r>
              <a:rPr kumimoji="0" lang="en-GB"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rPr>
              <a:t>4</a:t>
            </a:r>
            <a:endParaRPr kumimoji="0" sz="6000" b="1" i="0" u="none" strike="noStrike" kern="0" cap="none" spc="0" normalizeH="0" baseline="0" noProof="0">
              <a:ln>
                <a:noFill/>
              </a:ln>
              <a:solidFill>
                <a:srgbClr val="F03C78"/>
              </a:solidFill>
              <a:effectLst/>
              <a:uLnTx/>
              <a:uFillTx/>
              <a:latin typeface="Modern Love" panose="04090805081005020601" pitchFamily="82" charset="0"/>
              <a:cs typeface="Arial"/>
              <a:sym typeface="Arial"/>
            </a:endParaRPr>
          </a:p>
        </p:txBody>
      </p:sp>
      <p:graphicFrame>
        <p:nvGraphicFramePr>
          <p:cNvPr id="392" name="Google Shape;392;p18"/>
          <p:cNvGraphicFramePr/>
          <p:nvPr/>
        </p:nvGraphicFramePr>
        <p:xfrm>
          <a:off x="1542328" y="1299389"/>
          <a:ext cx="5388525" cy="2671610"/>
        </p:xfrm>
        <a:graphic>
          <a:graphicData uri="http://schemas.openxmlformats.org/drawingml/2006/table">
            <a:tbl>
              <a:tblPr firstRow="1" bandRow="1">
                <a:noFill/>
              </a:tblPr>
              <a:tblGrid>
                <a:gridCol w="1360450">
                  <a:extLst>
                    <a:ext uri="{9D8B030D-6E8A-4147-A177-3AD203B41FA5}">
                      <a16:colId xmlns:a16="http://schemas.microsoft.com/office/drawing/2014/main" val="20000"/>
                    </a:ext>
                  </a:extLst>
                </a:gridCol>
                <a:gridCol w="1360450">
                  <a:extLst>
                    <a:ext uri="{9D8B030D-6E8A-4147-A177-3AD203B41FA5}">
                      <a16:colId xmlns:a16="http://schemas.microsoft.com/office/drawing/2014/main" val="20001"/>
                    </a:ext>
                  </a:extLst>
                </a:gridCol>
                <a:gridCol w="2667625">
                  <a:extLst>
                    <a:ext uri="{9D8B030D-6E8A-4147-A177-3AD203B41FA5}">
                      <a16:colId xmlns:a16="http://schemas.microsoft.com/office/drawing/2014/main" val="20002"/>
                    </a:ext>
                  </a:extLst>
                </a:gridCol>
              </a:tblGrid>
              <a:tr h="424575">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0"/>
                  </a:ext>
                </a:extLst>
              </a:tr>
              <a:tr h="558550">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rgbClr val="002060"/>
                          </a:solidFill>
                          <a:latin typeface="Century Gothic"/>
                          <a:ea typeface="Century Gothic"/>
                          <a:cs typeface="Century Gothic"/>
                          <a:sym typeface="Century Gothic"/>
                        </a:rPr>
                        <a:t>¡Hola!</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rgbClr val="002060"/>
                          </a:solidFill>
                          <a:latin typeface="Century Gothic"/>
                          <a:ea typeface="Century Gothic"/>
                          <a:cs typeface="Century Gothic"/>
                          <a:sym typeface="Century Gothic"/>
                        </a:rPr>
                        <a:t>Estoy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rgbClr val="002060"/>
                          </a:solidFill>
                          <a:latin typeface="Century Gothic"/>
                          <a:ea typeface="Century Gothic"/>
                          <a:cs typeface="Century Gothic"/>
                          <a:sym typeface="Century Gothic"/>
                        </a:rPr>
                        <a:t>presente.</a:t>
                      </a:r>
                      <a:endParaRPr sz="1400" u="none" strike="noStrike" cap="none"/>
                    </a:p>
                  </a:txBody>
                  <a:tcPr marL="91450" marR="91450" marT="45725" marB="45725"/>
                </a:tc>
                <a:extLst>
                  <a:ext uri="{0D108BD9-81ED-4DB2-BD59-A6C34878D82A}">
                    <a16:rowId xmlns:a16="http://schemas.microsoft.com/office/drawing/2014/main" val="10001"/>
                  </a:ext>
                </a:extLst>
              </a:tr>
              <a:tr h="5585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rgbClr val="002060"/>
                          </a:solidFill>
                          <a:latin typeface="Century Gothic"/>
                          <a:ea typeface="Century Gothic"/>
                          <a:cs typeface="Century Gothic"/>
                          <a:sym typeface="Century Gothic"/>
                        </a:rPr>
                        <a:t>Está</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rgbClr val="002060"/>
                          </a:solidFill>
                          <a:latin typeface="Century Gothic"/>
                          <a:ea typeface="Century Gothic"/>
                          <a:cs typeface="Century Gothic"/>
                          <a:sym typeface="Century Gothic"/>
                        </a:rPr>
                        <a:t>ausente.</a:t>
                      </a:r>
                      <a:endParaRPr sz="1400" u="none" strike="noStrike" cap="none"/>
                    </a:p>
                  </a:txBody>
                  <a:tcPr marL="91450" marR="91450" marT="45725" marB="45725"/>
                </a:tc>
                <a:extLst>
                  <a:ext uri="{0D108BD9-81ED-4DB2-BD59-A6C34878D82A}">
                    <a16:rowId xmlns:a16="http://schemas.microsoft.com/office/drawing/2014/main" val="10002"/>
                  </a:ext>
                </a:extLst>
              </a:tr>
              <a:tr h="424575">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rgbClr val="002060"/>
                          </a:solidFill>
                          <a:latin typeface="Century Gothic"/>
                          <a:ea typeface="Century Gothic"/>
                          <a:cs typeface="Century Gothic"/>
                          <a:sym typeface="Century Gothic"/>
                        </a:rPr>
                        <a:t>aquí.</a:t>
                      </a:r>
                      <a:endParaRPr sz="1400" u="none" strike="noStrike" cap="none"/>
                    </a:p>
                  </a:txBody>
                  <a:tcPr marL="91450" marR="91450" marT="45725" marB="45725"/>
                </a:tc>
                <a:extLst>
                  <a:ext uri="{0D108BD9-81ED-4DB2-BD59-A6C34878D82A}">
                    <a16:rowId xmlns:a16="http://schemas.microsoft.com/office/drawing/2014/main" val="10003"/>
                  </a:ext>
                </a:extLst>
              </a:tr>
              <a:tr h="424575">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rgbClr val="002060"/>
                          </a:solidFill>
                          <a:latin typeface="Century Gothic"/>
                          <a:ea typeface="Century Gothic"/>
                          <a:cs typeface="Century Gothic"/>
                          <a:sym typeface="Century Gothic"/>
                        </a:rPr>
                        <a:t>allí.</a:t>
                      </a:r>
                      <a:endParaRPr sz="1400" u="none" strike="noStrike" cap="none"/>
                    </a:p>
                  </a:txBody>
                  <a:tcPr marL="91450" marR="91450" marT="45725" marB="45725"/>
                </a:tc>
                <a:extLst>
                  <a:ext uri="{0D108BD9-81ED-4DB2-BD59-A6C34878D82A}">
                    <a16:rowId xmlns:a16="http://schemas.microsoft.com/office/drawing/2014/main" val="10004"/>
                  </a:ext>
                </a:extLst>
              </a:tr>
            </a:tbl>
          </a:graphicData>
        </a:graphic>
      </p:graphicFrame>
      <p:sp>
        <p:nvSpPr>
          <p:cNvPr id="393" name="Google Shape;393;p18"/>
          <p:cNvSpPr txBox="1"/>
          <p:nvPr/>
        </p:nvSpPr>
        <p:spPr>
          <a:xfrm>
            <a:off x="1462454" y="627156"/>
            <a:ext cx="4570482"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4000"/>
              <a:buFont typeface="Century Gothic"/>
              <a:buNone/>
              <a:tabLst/>
              <a:defRPr/>
            </a:pPr>
            <a:r>
              <a:rPr kumimoji="0" lang="en-GB" sz="40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Hello! She’s there.</a:t>
            </a:r>
            <a:endParaRPr kumimoji="0" sz="4000" b="1"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p:txBody>
      </p:sp>
      <p:sp>
        <p:nvSpPr>
          <p:cNvPr id="394" name="Google Shape;394;p18"/>
          <p:cNvSpPr txBox="1"/>
          <p:nvPr/>
        </p:nvSpPr>
        <p:spPr>
          <a:xfrm>
            <a:off x="1582084" y="4337701"/>
            <a:ext cx="7078073" cy="830997"/>
          </a:xfrm>
          <a:prstGeom prst="rect">
            <a:avLst/>
          </a:prstGeom>
          <a:noFill/>
          <a:ln w="57150"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2060"/>
              </a:buClr>
              <a:buSzPts val="4800"/>
              <a:buFont typeface="Century Gothic"/>
              <a:buNone/>
              <a:tabLst/>
              <a:defRPr/>
            </a:pPr>
            <a:r>
              <a:rPr kumimoji="0" lang="en-GB" sz="48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¡H_ _ _!   E_ t _    a_ _ í.</a:t>
            </a:r>
            <a:endParaRPr kumimoji="0" sz="4800" b="1"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p:txBody>
      </p:sp>
      <p:sp>
        <p:nvSpPr>
          <p:cNvPr id="395" name="Google Shape;395;p18"/>
          <p:cNvSpPr txBox="1"/>
          <p:nvPr/>
        </p:nvSpPr>
        <p:spPr>
          <a:xfrm>
            <a:off x="1542328" y="4337700"/>
            <a:ext cx="7117829" cy="830997"/>
          </a:xfrm>
          <a:prstGeom prst="rect">
            <a:avLst/>
          </a:prstGeom>
          <a:solidFill>
            <a:schemeClr val="lt1"/>
          </a:solidFill>
          <a:ln w="57150"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2060"/>
              </a:buClr>
              <a:buSzPts val="4800"/>
              <a:buFont typeface="Century Gothic"/>
              <a:buNone/>
              <a:tabLst/>
              <a:defRPr/>
            </a:pPr>
            <a:r>
              <a:rPr kumimoji="0" lang="en-GB" sz="48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¡Hola! Está allí.</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0"/>
                                        </p:tgtEl>
                                        <p:attrNameLst>
                                          <p:attrName>style.visibility</p:attrName>
                                        </p:attrNameLst>
                                      </p:cBhvr>
                                      <p:to>
                                        <p:strVal val="visible"/>
                                      </p:to>
                                    </p:set>
                                    <p:animEffect transition="in" filter="fade">
                                      <p:cBhvr>
                                        <p:cTn id="7" dur="1500"/>
                                        <p:tgtEl>
                                          <p:spTgt spid="390"/>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391"/>
                                        </p:tgtEl>
                                        <p:attrNameLst>
                                          <p:attrName>style.visibility</p:attrName>
                                        </p:attrNameLst>
                                      </p:cBhvr>
                                      <p:to>
                                        <p:strVal val="visible"/>
                                      </p:to>
                                    </p:set>
                                    <p:animEffect transition="in" filter="fade">
                                      <p:cBhvr>
                                        <p:cTn id="11" dur="1500"/>
                                        <p:tgtEl>
                                          <p:spTgt spid="391"/>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387"/>
                                        </p:tgtEl>
                                        <p:attrNameLst>
                                          <p:attrName>style.visibility</p:attrName>
                                        </p:attrNameLst>
                                      </p:cBhvr>
                                      <p:to>
                                        <p:strVal val="visible"/>
                                      </p:to>
                                    </p:set>
                                    <p:animEffect transition="in" filter="fade">
                                      <p:cBhvr>
                                        <p:cTn id="15" dur="1500"/>
                                        <p:tgtEl>
                                          <p:spTgt spid="387"/>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388"/>
                                        </p:tgtEl>
                                        <p:attrNameLst>
                                          <p:attrName>style.visibility</p:attrName>
                                        </p:attrNameLst>
                                      </p:cBhvr>
                                      <p:to>
                                        <p:strVal val="visible"/>
                                      </p:to>
                                    </p:set>
                                    <p:animEffect transition="in" filter="fade">
                                      <p:cBhvr>
                                        <p:cTn id="19" dur="1500"/>
                                        <p:tgtEl>
                                          <p:spTgt spid="388"/>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389"/>
                                        </p:tgtEl>
                                        <p:attrNameLst>
                                          <p:attrName>style.visibility</p:attrName>
                                        </p:attrNameLst>
                                      </p:cBhvr>
                                      <p:to>
                                        <p:strVal val="visible"/>
                                      </p:to>
                                    </p:set>
                                    <p:animEffect transition="in" filter="fade">
                                      <p:cBhvr>
                                        <p:cTn id="23" dur="1500"/>
                                        <p:tgtEl>
                                          <p:spTgt spid="38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95"/>
                                        </p:tgtEl>
                                        <p:attrNameLst>
                                          <p:attrName>style.visibility</p:attrName>
                                        </p:attrNameLst>
                                      </p:cBhvr>
                                      <p:to>
                                        <p:strVal val="visible"/>
                                      </p:to>
                                    </p:set>
                                    <p:anim calcmode="lin" valueType="num">
                                      <p:cBhvr additive="base">
                                        <p:cTn id="28" dur="500"/>
                                        <p:tgtEl>
                                          <p:spTgt spid="3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Google Shape;401;p19" descr="Chat, Multiple, Icon, Symbol, Message, Bubble, Talk"/>
          <p:cNvPicPr preferRelativeResize="0"/>
          <p:nvPr/>
        </p:nvPicPr>
        <p:blipFill rotWithShape="1">
          <a:blip r:embed="rId3">
            <a:alphaModFix/>
          </a:blip>
          <a:srcRect/>
          <a:stretch/>
        </p:blipFill>
        <p:spPr>
          <a:xfrm>
            <a:off x="10590142" y="155984"/>
            <a:ext cx="1138234" cy="974171"/>
          </a:xfrm>
          <a:prstGeom prst="rect">
            <a:avLst/>
          </a:prstGeom>
          <a:noFill/>
          <a:ln>
            <a:noFill/>
          </a:ln>
        </p:spPr>
      </p:pic>
      <p:sp>
        <p:nvSpPr>
          <p:cNvPr id="402" name="Google Shape;402;p19"/>
          <p:cNvSpPr txBox="1"/>
          <p:nvPr/>
        </p:nvSpPr>
        <p:spPr>
          <a:xfrm>
            <a:off x="140063" y="112571"/>
            <a:ext cx="7901522" cy="120032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3600"/>
              <a:buFont typeface="Century Gothic"/>
              <a:buNone/>
              <a:tabLst/>
              <a:defRPr/>
            </a:pPr>
            <a:r>
              <a:rPr kumimoji="0" lang="en-GB" sz="36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Who’s in class?</a:t>
            </a:r>
            <a:endParaRPr kumimoji="0" sz="3600" b="0"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2060"/>
              </a:buClr>
              <a:buSzPts val="3600"/>
              <a:buFont typeface="Century Gothic"/>
              <a:buNone/>
              <a:tabLst/>
              <a:defRPr/>
            </a:pPr>
            <a:r>
              <a:rPr kumimoji="0" lang="en-GB" sz="36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Tell a classmate who is in the class.</a:t>
            </a:r>
            <a:endParaRPr kumimoji="0" sz="3600" b="0"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p:txBody>
      </p:sp>
      <p:graphicFrame>
        <p:nvGraphicFramePr>
          <p:cNvPr id="403" name="Google Shape;403;p19"/>
          <p:cNvGraphicFramePr/>
          <p:nvPr/>
        </p:nvGraphicFramePr>
        <p:xfrm>
          <a:off x="629490" y="1706291"/>
          <a:ext cx="5147855" cy="2316520"/>
        </p:xfrm>
        <a:graphic>
          <a:graphicData uri="http://schemas.openxmlformats.org/drawingml/2006/table">
            <a:tbl>
              <a:tblPr firstRow="1" bandRow="1">
                <a:noFill/>
              </a:tblPr>
              <a:tblGrid>
                <a:gridCol w="1347188">
                  <a:extLst>
                    <a:ext uri="{9D8B030D-6E8A-4147-A177-3AD203B41FA5}">
                      <a16:colId xmlns:a16="http://schemas.microsoft.com/office/drawing/2014/main" val="20000"/>
                    </a:ext>
                  </a:extLst>
                </a:gridCol>
                <a:gridCol w="1496291">
                  <a:extLst>
                    <a:ext uri="{9D8B030D-6E8A-4147-A177-3AD203B41FA5}">
                      <a16:colId xmlns:a16="http://schemas.microsoft.com/office/drawing/2014/main" val="20001"/>
                    </a:ext>
                  </a:extLst>
                </a:gridCol>
                <a:gridCol w="2304376">
                  <a:extLst>
                    <a:ext uri="{9D8B030D-6E8A-4147-A177-3AD203B41FA5}">
                      <a16:colId xmlns:a16="http://schemas.microsoft.com/office/drawing/2014/main" val="20002"/>
                    </a:ext>
                  </a:extLst>
                </a:gridCol>
              </a:tblGrid>
              <a:tr h="558550">
                <a:tc>
                  <a:txBody>
                    <a:bodyPr/>
                    <a:lstStyle/>
                    <a:p>
                      <a:pPr marL="0" marR="0" lvl="0" indent="0" algn="l" rtl="0">
                        <a:lnSpc>
                          <a:spcPct val="100000"/>
                        </a:lnSpc>
                        <a:spcBef>
                          <a:spcPts val="0"/>
                        </a:spcBef>
                        <a:spcAft>
                          <a:spcPts val="0"/>
                        </a:spcAft>
                        <a:buClr>
                          <a:srgbClr val="000000"/>
                        </a:buClr>
                        <a:buSzPts val="3200"/>
                        <a:buFont typeface="Arial"/>
                        <a:buNone/>
                      </a:pPr>
                      <a:r>
                        <a:rPr lang="en-GB" sz="3200" u="none" strike="noStrike" cap="none">
                          <a:solidFill>
                            <a:srgbClr val="002060"/>
                          </a:solidFill>
                          <a:latin typeface="Century Gothic"/>
                          <a:ea typeface="Century Gothic"/>
                          <a:cs typeface="Century Gothic"/>
                          <a:sym typeface="Century Gothic"/>
                        </a:rPr>
                        <a:t>¡Hola!</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3200"/>
                        <a:buFont typeface="Arial"/>
                        <a:buNone/>
                      </a:pPr>
                      <a:r>
                        <a:rPr lang="en-GB" sz="3200" u="none" strike="noStrike" cap="none" dirty="0" err="1">
                          <a:solidFill>
                            <a:srgbClr val="002060"/>
                          </a:solidFill>
                          <a:latin typeface="Century Gothic"/>
                          <a:ea typeface="Century Gothic"/>
                          <a:cs typeface="Century Gothic"/>
                          <a:sym typeface="Century Gothic"/>
                        </a:rPr>
                        <a:t>Estoy</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3200"/>
                        <a:buFont typeface="Arial"/>
                        <a:buNone/>
                      </a:pPr>
                      <a:r>
                        <a:rPr lang="en-GB" sz="3200" u="none" strike="noStrike" cap="none">
                          <a:solidFill>
                            <a:srgbClr val="002060"/>
                          </a:solidFill>
                          <a:latin typeface="Century Gothic"/>
                          <a:ea typeface="Century Gothic"/>
                          <a:cs typeface="Century Gothic"/>
                          <a:sym typeface="Century Gothic"/>
                        </a:rPr>
                        <a:t>presente.</a:t>
                      </a:r>
                      <a:endParaRPr sz="1400" u="none" strike="noStrike" cap="none"/>
                    </a:p>
                  </a:txBody>
                  <a:tcPr marL="91450" marR="91450" marT="45725" marB="45725"/>
                </a:tc>
                <a:extLst>
                  <a:ext uri="{0D108BD9-81ED-4DB2-BD59-A6C34878D82A}">
                    <a16:rowId xmlns:a16="http://schemas.microsoft.com/office/drawing/2014/main" val="10000"/>
                  </a:ext>
                </a:extLst>
              </a:tr>
              <a:tr h="558550">
                <a:tc>
                  <a:txBody>
                    <a:bodyPr/>
                    <a:lstStyle/>
                    <a:p>
                      <a:pPr marL="0" marR="0" lvl="0" indent="0" algn="l" rtl="0">
                        <a:lnSpc>
                          <a:spcPct val="100000"/>
                        </a:lnSpc>
                        <a:spcBef>
                          <a:spcPts val="0"/>
                        </a:spcBef>
                        <a:spcAft>
                          <a:spcPts val="0"/>
                        </a:spcAft>
                        <a:buClr>
                          <a:srgbClr val="000000"/>
                        </a:buClr>
                        <a:buSzPts val="3200"/>
                        <a:buFont typeface="Arial"/>
                        <a:buNone/>
                      </a:pPr>
                      <a:endParaRPr sz="32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3200"/>
                        <a:buFont typeface="Arial"/>
                        <a:buNone/>
                      </a:pPr>
                      <a:r>
                        <a:rPr lang="en-GB" sz="3200" u="none" strike="noStrike" cap="none" dirty="0" err="1">
                          <a:solidFill>
                            <a:srgbClr val="002060"/>
                          </a:solidFill>
                          <a:latin typeface="Century Gothic"/>
                          <a:ea typeface="Century Gothic"/>
                          <a:cs typeface="Century Gothic"/>
                          <a:sym typeface="Century Gothic"/>
                        </a:rPr>
                        <a:t>Está</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3200"/>
                        <a:buFont typeface="Arial"/>
                        <a:buNone/>
                      </a:pPr>
                      <a:r>
                        <a:rPr lang="en-GB" sz="3200" u="none" strike="noStrike" cap="none" dirty="0" err="1">
                          <a:solidFill>
                            <a:srgbClr val="002060"/>
                          </a:solidFill>
                          <a:latin typeface="Century Gothic"/>
                          <a:ea typeface="Century Gothic"/>
                          <a:cs typeface="Century Gothic"/>
                          <a:sym typeface="Century Gothic"/>
                        </a:rPr>
                        <a:t>ausente</a:t>
                      </a:r>
                      <a:r>
                        <a:rPr lang="en-GB" sz="3200" u="none" strike="noStrike" cap="none" dirty="0">
                          <a:solidFill>
                            <a:srgbClr val="002060"/>
                          </a:solidFill>
                          <a:latin typeface="Century Gothic"/>
                          <a:ea typeface="Century Gothic"/>
                          <a:cs typeface="Century Gothic"/>
                          <a:sym typeface="Century Gothic"/>
                        </a:rPr>
                        <a:t>.</a:t>
                      </a:r>
                      <a:endParaRPr sz="1400" u="none" strike="noStrike" cap="none" dirty="0"/>
                    </a:p>
                  </a:txBody>
                  <a:tcPr marL="91450" marR="91450" marT="45725" marB="45725"/>
                </a:tc>
                <a:extLst>
                  <a:ext uri="{0D108BD9-81ED-4DB2-BD59-A6C34878D82A}">
                    <a16:rowId xmlns:a16="http://schemas.microsoft.com/office/drawing/2014/main" val="10001"/>
                  </a:ext>
                </a:extLst>
              </a:tr>
              <a:tr h="424575">
                <a:tc>
                  <a:txBody>
                    <a:bodyPr/>
                    <a:lstStyle/>
                    <a:p>
                      <a:pPr marL="0" marR="0" lvl="0" indent="0" algn="l" rtl="0">
                        <a:lnSpc>
                          <a:spcPct val="100000"/>
                        </a:lnSpc>
                        <a:spcBef>
                          <a:spcPts val="0"/>
                        </a:spcBef>
                        <a:spcAft>
                          <a:spcPts val="0"/>
                        </a:spcAft>
                        <a:buClr>
                          <a:srgbClr val="000000"/>
                        </a:buClr>
                        <a:buSzPts val="3200"/>
                        <a:buFont typeface="Arial"/>
                        <a:buNone/>
                      </a:pPr>
                      <a:endParaRPr sz="32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3200"/>
                        <a:buFont typeface="Arial"/>
                        <a:buNone/>
                      </a:pPr>
                      <a:endParaRPr sz="32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3200"/>
                        <a:buFont typeface="Arial"/>
                        <a:buNone/>
                      </a:pPr>
                      <a:r>
                        <a:rPr lang="en-GB" sz="3200" u="none" strike="noStrike" cap="none" dirty="0" err="1">
                          <a:solidFill>
                            <a:srgbClr val="002060"/>
                          </a:solidFill>
                          <a:latin typeface="Century Gothic"/>
                          <a:ea typeface="Century Gothic"/>
                          <a:cs typeface="Century Gothic"/>
                          <a:sym typeface="Century Gothic"/>
                        </a:rPr>
                        <a:t>aquí</a:t>
                      </a:r>
                      <a:r>
                        <a:rPr lang="en-GB" sz="3200" u="none" strike="noStrike" cap="none" dirty="0">
                          <a:solidFill>
                            <a:srgbClr val="002060"/>
                          </a:solidFill>
                          <a:latin typeface="Century Gothic"/>
                          <a:ea typeface="Century Gothic"/>
                          <a:cs typeface="Century Gothic"/>
                          <a:sym typeface="Century Gothic"/>
                        </a:rPr>
                        <a:t>.</a:t>
                      </a:r>
                      <a:endParaRPr sz="1400" u="none" strike="noStrike" cap="none" dirty="0"/>
                    </a:p>
                  </a:txBody>
                  <a:tcPr marL="91450" marR="91450" marT="45725" marB="45725"/>
                </a:tc>
                <a:extLst>
                  <a:ext uri="{0D108BD9-81ED-4DB2-BD59-A6C34878D82A}">
                    <a16:rowId xmlns:a16="http://schemas.microsoft.com/office/drawing/2014/main" val="10002"/>
                  </a:ext>
                </a:extLst>
              </a:tr>
              <a:tr h="424575">
                <a:tc>
                  <a:txBody>
                    <a:bodyPr/>
                    <a:lstStyle/>
                    <a:p>
                      <a:pPr marL="0" marR="0" lvl="0" indent="0" algn="l" rtl="0">
                        <a:lnSpc>
                          <a:spcPct val="100000"/>
                        </a:lnSpc>
                        <a:spcBef>
                          <a:spcPts val="0"/>
                        </a:spcBef>
                        <a:spcAft>
                          <a:spcPts val="0"/>
                        </a:spcAft>
                        <a:buClr>
                          <a:srgbClr val="000000"/>
                        </a:buClr>
                        <a:buSzPts val="3200"/>
                        <a:buFont typeface="Arial"/>
                        <a:buNone/>
                      </a:pPr>
                      <a:endParaRPr sz="32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3200"/>
                        <a:buFont typeface="Arial"/>
                        <a:buNone/>
                      </a:pPr>
                      <a:endParaRPr sz="32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3200"/>
                        <a:buFont typeface="Arial"/>
                        <a:buNone/>
                      </a:pPr>
                      <a:r>
                        <a:rPr lang="en-GB" sz="3200" u="none" strike="noStrike" cap="none" dirty="0" err="1">
                          <a:solidFill>
                            <a:srgbClr val="002060"/>
                          </a:solidFill>
                          <a:latin typeface="Century Gothic"/>
                          <a:ea typeface="Century Gothic"/>
                          <a:cs typeface="Century Gothic"/>
                          <a:sym typeface="Century Gothic"/>
                        </a:rPr>
                        <a:t>allí</a:t>
                      </a:r>
                      <a:r>
                        <a:rPr lang="en-GB" sz="3200" u="none" strike="noStrike" cap="none" dirty="0">
                          <a:solidFill>
                            <a:srgbClr val="002060"/>
                          </a:solidFill>
                          <a:latin typeface="Century Gothic"/>
                          <a:ea typeface="Century Gothic"/>
                          <a:cs typeface="Century Gothic"/>
                          <a:sym typeface="Century Gothic"/>
                        </a:rPr>
                        <a:t>.</a:t>
                      </a:r>
                      <a:endParaRPr sz="1400" u="none" strike="noStrike" cap="none" dirty="0"/>
                    </a:p>
                  </a:txBody>
                  <a:tcPr marL="91450" marR="91450" marT="45725" marB="45725"/>
                </a:tc>
                <a:extLst>
                  <a:ext uri="{0D108BD9-81ED-4DB2-BD59-A6C34878D82A}">
                    <a16:rowId xmlns:a16="http://schemas.microsoft.com/office/drawing/2014/main" val="10003"/>
                  </a:ext>
                </a:extLst>
              </a:tr>
            </a:tbl>
          </a:graphicData>
        </a:graphic>
      </p:graphicFrame>
      <p:sp>
        <p:nvSpPr>
          <p:cNvPr id="404" name="Google Shape;404;p19"/>
          <p:cNvSpPr txBox="1"/>
          <p:nvPr/>
        </p:nvSpPr>
        <p:spPr>
          <a:xfrm>
            <a:off x="10654682" y="1189789"/>
            <a:ext cx="994183" cy="400110"/>
          </a:xfrm>
          <a:prstGeom prst="rect">
            <a:avLst/>
          </a:prstGeom>
          <a:solidFill>
            <a:srgbClr val="C5F5E8"/>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Century Gothic"/>
              <a:buNone/>
              <a:tabLst/>
              <a:defRPr/>
            </a:pPr>
            <a:r>
              <a:rPr kumimoji="0" lang="en-GB" sz="20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hablar</a:t>
            </a:r>
            <a:endParaRPr kumimoji="0" sz="2000" b="1"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p:txBody>
      </p:sp>
      <p:sp>
        <p:nvSpPr>
          <p:cNvPr id="410" name="Google Shape;410;p19"/>
          <p:cNvSpPr txBox="1"/>
          <p:nvPr/>
        </p:nvSpPr>
        <p:spPr>
          <a:xfrm>
            <a:off x="10030543" y="3483362"/>
            <a:ext cx="1439862"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err="1">
                <a:ln>
                  <a:noFill/>
                </a:ln>
                <a:solidFill>
                  <a:srgbClr val="1E4E79"/>
                </a:solidFill>
                <a:effectLst/>
                <a:uLnTx/>
                <a:uFillTx/>
                <a:latin typeface="Century Gothic"/>
                <a:ea typeface="Century Gothic"/>
                <a:cs typeface="Century Gothic"/>
                <a:sym typeface="Century Gothic"/>
              </a:rPr>
              <a:t>Segundos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15" name="Google Shape;387;p19">
            <a:extLst>
              <a:ext uri="{FF2B5EF4-FFF2-40B4-BE49-F238E27FC236}">
                <a16:creationId xmlns:a16="http://schemas.microsoft.com/office/drawing/2014/main" id="{B2B89C7A-C73B-4DFF-A980-CC04BD37C020}"/>
              </a:ext>
            </a:extLst>
          </p:cNvPr>
          <p:cNvSpPr/>
          <p:nvPr/>
        </p:nvSpPr>
        <p:spPr>
          <a:xfrm>
            <a:off x="9400300" y="1944684"/>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6" name="Google Shape;388;p19">
            <a:extLst>
              <a:ext uri="{FF2B5EF4-FFF2-40B4-BE49-F238E27FC236}">
                <a16:creationId xmlns:a16="http://schemas.microsoft.com/office/drawing/2014/main" id="{E6329832-4E1C-4D7F-B46F-CD7006E3514E}"/>
              </a:ext>
            </a:extLst>
          </p:cNvPr>
          <p:cNvSpPr/>
          <p:nvPr/>
        </p:nvSpPr>
        <p:spPr>
          <a:xfrm>
            <a:off x="9397933" y="1944682"/>
            <a:ext cx="503528" cy="4156259"/>
          </a:xfrm>
          <a:prstGeom prst="rect">
            <a:avLst/>
          </a:prstGeom>
          <a:solidFill>
            <a:srgbClr val="58E0BA"/>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17" name="Google Shape;389;p19">
            <a:extLst>
              <a:ext uri="{FF2B5EF4-FFF2-40B4-BE49-F238E27FC236}">
                <a16:creationId xmlns:a16="http://schemas.microsoft.com/office/drawing/2014/main" id="{4BF5B98F-725C-4EA8-BE85-25A9685C207A}"/>
              </a:ext>
            </a:extLst>
          </p:cNvPr>
          <p:cNvCxnSpPr/>
          <p:nvPr/>
        </p:nvCxnSpPr>
        <p:spPr>
          <a:xfrm>
            <a:off x="10083672" y="1933256"/>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18" name="Google Shape;390;p19">
            <a:extLst>
              <a:ext uri="{FF2B5EF4-FFF2-40B4-BE49-F238E27FC236}">
                <a16:creationId xmlns:a16="http://schemas.microsoft.com/office/drawing/2014/main" id="{2645A257-0FA7-42B2-BB5C-53822197AAEE}"/>
              </a:ext>
            </a:extLst>
          </p:cNvPr>
          <p:cNvCxnSpPr/>
          <p:nvPr/>
        </p:nvCxnSpPr>
        <p:spPr>
          <a:xfrm>
            <a:off x="10061063" y="1933255"/>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19" name="Google Shape;391;p19">
            <a:extLst>
              <a:ext uri="{FF2B5EF4-FFF2-40B4-BE49-F238E27FC236}">
                <a16:creationId xmlns:a16="http://schemas.microsoft.com/office/drawing/2014/main" id="{5B0DD3A3-9F91-430F-8D0A-B36A5C20E7C8}"/>
              </a:ext>
            </a:extLst>
          </p:cNvPr>
          <p:cNvCxnSpPr/>
          <p:nvPr/>
        </p:nvCxnSpPr>
        <p:spPr>
          <a:xfrm>
            <a:off x="10083673" y="6089514"/>
            <a:ext cx="216791" cy="0"/>
          </a:xfrm>
          <a:prstGeom prst="straightConnector1">
            <a:avLst/>
          </a:prstGeom>
          <a:noFill/>
          <a:ln w="28575" cap="flat" cmpd="sng">
            <a:solidFill>
              <a:srgbClr val="1E4E79"/>
            </a:solidFill>
            <a:prstDash val="solid"/>
            <a:round/>
            <a:headEnd type="none" w="med" len="med"/>
            <a:tailEnd type="none" w="med" len="med"/>
          </a:ln>
        </p:spPr>
      </p:cxnSp>
      <p:sp>
        <p:nvSpPr>
          <p:cNvPr id="20" name="Google Shape;393;p19">
            <a:extLst>
              <a:ext uri="{FF2B5EF4-FFF2-40B4-BE49-F238E27FC236}">
                <a16:creationId xmlns:a16="http://schemas.microsoft.com/office/drawing/2014/main" id="{4730A20E-4501-4B64-8EF0-43104F88F443}"/>
              </a:ext>
            </a:extLst>
          </p:cNvPr>
          <p:cNvSpPr txBox="1"/>
          <p:nvPr/>
        </p:nvSpPr>
        <p:spPr>
          <a:xfrm>
            <a:off x="10083818" y="1967583"/>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a:ln>
                  <a:noFill/>
                </a:ln>
                <a:solidFill>
                  <a:srgbClr val="1E4E79"/>
                </a:solidFill>
                <a:effectLst/>
                <a:uLnTx/>
                <a:uFillTx/>
                <a:latin typeface="Century Gothic"/>
                <a:ea typeface="Century Gothic"/>
                <a:cs typeface="Century Gothic"/>
                <a:sym typeface="Century Gothic"/>
              </a:rPr>
              <a:t>60</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394;p19">
            <a:extLst>
              <a:ext uri="{FF2B5EF4-FFF2-40B4-BE49-F238E27FC236}">
                <a16:creationId xmlns:a16="http://schemas.microsoft.com/office/drawing/2014/main" id="{3F1B8A95-989A-4851-9847-2277A86FDCFB}"/>
              </a:ext>
            </a:extLst>
          </p:cNvPr>
          <p:cNvSpPr txBox="1"/>
          <p:nvPr/>
        </p:nvSpPr>
        <p:spPr>
          <a:xfrm>
            <a:off x="10166637" y="5683245"/>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Google Shape;395;p19">
            <a:extLst>
              <a:ext uri="{FF2B5EF4-FFF2-40B4-BE49-F238E27FC236}">
                <a16:creationId xmlns:a16="http://schemas.microsoft.com/office/drawing/2014/main" id="{F2CF040D-515A-4C29-9762-E300C981A546}"/>
              </a:ext>
            </a:extLst>
          </p:cNvPr>
          <p:cNvSpPr/>
          <p:nvPr/>
        </p:nvSpPr>
        <p:spPr>
          <a:xfrm>
            <a:off x="9257350" y="6319934"/>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 calcmode="lin" valueType="num">
                                      <p:cBhvr additive="base">
                                        <p:cTn id="6" dur="59000"/>
                                        <p:tgtEl>
                                          <p:spTgt spid="16"/>
                                        </p:tgtEl>
                                        <p:attrNameLst>
                                          <p:attrName>ppt_y</p:attrName>
                                        </p:attrNameLst>
                                      </p:cBhvr>
                                      <p:tavLst>
                                        <p:tav tm="0">
                                          <p:val>
                                            <p:strVal val="#ppt_y"/>
                                          </p:val>
                                        </p:tav>
                                        <p:tav tm="100000">
                                          <p:val>
                                            <p:strVal val="#ppt_y+#ppt_h*1.125000"/>
                                          </p:val>
                                        </p:tav>
                                      </p:tavLst>
                                    </p:anim>
                                    <p:animEffect transition="out" filter="wipe(down)">
                                      <p:cBhvr>
                                        <p:cTn id="7" dur="59000"/>
                                        <p:tgtEl>
                                          <p:spTgt spid="16"/>
                                        </p:tgtEl>
                                      </p:cBhvr>
                                    </p:animEffect>
                                    <p:set>
                                      <p:cBhvr>
                                        <p:cTn id="8" dur="1" fill="hold">
                                          <p:stCondLst>
                                            <p:cond delay="58999"/>
                                          </p:stCondLst>
                                        </p:cTn>
                                        <p:tgtEl>
                                          <p:spTgt spid="16"/>
                                        </p:tgtEl>
                                        <p:attrNameLst>
                                          <p:attrName>style.visibility</p:attrName>
                                        </p:attrNameLst>
                                      </p:cBhvr>
                                      <p:to>
                                        <p:strVal val="hidden"/>
                                      </p:to>
                                    </p:set>
                                  </p:childTnLst>
                                </p:cTn>
                              </p:par>
                            </p:childTnLst>
                          </p:cTn>
                        </p:par>
                        <p:par>
                          <p:cTn id="9" fill="hold">
                            <p:stCondLst>
                              <p:cond delay="59000"/>
                            </p:stCondLst>
                            <p:childTnLst>
                              <p:par>
                                <p:cTn id="10" presetID="10" presetClass="exit" presetSubtype="0" fill="hold" grpId="0" nodeType="afterEffect">
                                  <p:stCondLst>
                                    <p:cond delay="0"/>
                                  </p:stCondLst>
                                  <p:childTnLst>
                                    <p:animEffect transition="out" filter="fade">
                                      <p:cBhvr>
                                        <p:cTn id="11" dur="500"/>
                                        <p:tgtEl>
                                          <p:spTgt spid="410"/>
                                        </p:tgtEl>
                                      </p:cBhvr>
                                    </p:animEffect>
                                    <p:set>
                                      <p:cBhvr>
                                        <p:cTn id="12" dur="1" fill="hold">
                                          <p:stCondLst>
                                            <p:cond delay="499"/>
                                          </p:stCondLst>
                                        </p:cTn>
                                        <p:tgtEl>
                                          <p:spTgt spid="4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 grpId="0"/>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Google Shape;419;p20" descr="Chat, Multiple, Icon, Symbol, Message, Bubble, Talk"/>
          <p:cNvPicPr preferRelativeResize="0"/>
          <p:nvPr/>
        </p:nvPicPr>
        <p:blipFill rotWithShape="1">
          <a:blip r:embed="rId3">
            <a:alphaModFix/>
          </a:blip>
          <a:srcRect/>
          <a:stretch/>
        </p:blipFill>
        <p:spPr>
          <a:xfrm>
            <a:off x="10656859" y="73151"/>
            <a:ext cx="1138234" cy="974171"/>
          </a:xfrm>
          <a:prstGeom prst="rect">
            <a:avLst/>
          </a:prstGeom>
          <a:noFill/>
          <a:ln>
            <a:noFill/>
          </a:ln>
        </p:spPr>
      </p:pic>
      <p:sp>
        <p:nvSpPr>
          <p:cNvPr id="420" name="Google Shape;420;p20"/>
          <p:cNvSpPr txBox="1"/>
          <p:nvPr/>
        </p:nvSpPr>
        <p:spPr>
          <a:xfrm>
            <a:off x="155828" y="73151"/>
            <a:ext cx="7901522" cy="120032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3600"/>
              <a:buFont typeface="Century Gothic"/>
              <a:buNone/>
              <a:tabLst/>
              <a:defRPr/>
            </a:pPr>
            <a:r>
              <a:rPr kumimoji="0" lang="en-GB" sz="36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Who’s in class?</a:t>
            </a:r>
            <a:endParaRPr kumimoji="0" sz="3600" b="0"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2060"/>
              </a:buClr>
              <a:buSzPts val="3600"/>
              <a:buFont typeface="Century Gothic"/>
              <a:buNone/>
              <a:tabLst/>
              <a:defRPr/>
            </a:pPr>
            <a:r>
              <a:rPr kumimoji="0" lang="en-GB" sz="36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Tell a classmate who is in the class.</a:t>
            </a:r>
            <a:endParaRPr kumimoji="0" sz="3600" b="0"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p:txBody>
      </p:sp>
      <p:graphicFrame>
        <p:nvGraphicFramePr>
          <p:cNvPr id="421" name="Google Shape;421;p20"/>
          <p:cNvGraphicFramePr/>
          <p:nvPr/>
        </p:nvGraphicFramePr>
        <p:xfrm>
          <a:off x="756745" y="2067339"/>
          <a:ext cx="6968350" cy="2316520"/>
        </p:xfrm>
        <a:graphic>
          <a:graphicData uri="http://schemas.openxmlformats.org/drawingml/2006/table">
            <a:tbl>
              <a:tblPr firstRow="1" bandRow="1">
                <a:noFill/>
              </a:tblPr>
              <a:tblGrid>
                <a:gridCol w="1718275">
                  <a:extLst>
                    <a:ext uri="{9D8B030D-6E8A-4147-A177-3AD203B41FA5}">
                      <a16:colId xmlns:a16="http://schemas.microsoft.com/office/drawing/2014/main" val="20000"/>
                    </a:ext>
                  </a:extLst>
                </a:gridCol>
                <a:gridCol w="2375900">
                  <a:extLst>
                    <a:ext uri="{9D8B030D-6E8A-4147-A177-3AD203B41FA5}">
                      <a16:colId xmlns:a16="http://schemas.microsoft.com/office/drawing/2014/main" val="20001"/>
                    </a:ext>
                  </a:extLst>
                </a:gridCol>
                <a:gridCol w="2874175">
                  <a:extLst>
                    <a:ext uri="{9D8B030D-6E8A-4147-A177-3AD203B41FA5}">
                      <a16:colId xmlns:a16="http://schemas.microsoft.com/office/drawing/2014/main" val="20002"/>
                    </a:ext>
                  </a:extLst>
                </a:gridCol>
              </a:tblGrid>
              <a:tr h="558550">
                <a:tc>
                  <a:txBody>
                    <a:bodyPr/>
                    <a:lstStyle/>
                    <a:p>
                      <a:pPr marL="0" marR="0" lvl="0" indent="0" algn="l" rtl="0">
                        <a:lnSpc>
                          <a:spcPct val="100000"/>
                        </a:lnSpc>
                        <a:spcBef>
                          <a:spcPts val="0"/>
                        </a:spcBef>
                        <a:spcAft>
                          <a:spcPts val="0"/>
                        </a:spcAft>
                        <a:buClr>
                          <a:srgbClr val="000000"/>
                        </a:buClr>
                        <a:buSzPts val="3200"/>
                        <a:buFont typeface="Arial"/>
                        <a:buNone/>
                      </a:pPr>
                      <a:r>
                        <a:rPr lang="en-GB" sz="3200" u="none" strike="noStrike" cap="none">
                          <a:solidFill>
                            <a:srgbClr val="002060"/>
                          </a:solidFill>
                          <a:latin typeface="Century Gothic"/>
                          <a:ea typeface="Century Gothic"/>
                          <a:cs typeface="Century Gothic"/>
                          <a:sym typeface="Century Gothic"/>
                        </a:rPr>
                        <a:t>Hello!</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3200"/>
                        <a:buFont typeface="Arial"/>
                        <a:buNone/>
                      </a:pPr>
                      <a:r>
                        <a:rPr lang="en-GB" sz="3200" u="none" strike="noStrike" cap="none">
                          <a:solidFill>
                            <a:srgbClr val="002060"/>
                          </a:solidFill>
                          <a:latin typeface="Century Gothic"/>
                          <a:ea typeface="Century Gothic"/>
                          <a:cs typeface="Century Gothic"/>
                          <a:sym typeface="Century Gothic"/>
                        </a:rPr>
                        <a:t>I </a:t>
                      </a:r>
                      <a:r>
                        <a:rPr lang="en-GB" sz="3200" b="1" u="none" strike="noStrike" cap="none">
                          <a:solidFill>
                            <a:srgbClr val="002060"/>
                          </a:solidFill>
                          <a:latin typeface="Century Gothic"/>
                          <a:ea typeface="Century Gothic"/>
                          <a:cs typeface="Century Gothic"/>
                          <a:sym typeface="Century Gothic"/>
                        </a:rPr>
                        <a:t>am</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3200"/>
                        <a:buFont typeface="Arial"/>
                        <a:buNone/>
                      </a:pPr>
                      <a:r>
                        <a:rPr lang="en-GB" sz="3200" u="none" strike="noStrike" cap="none">
                          <a:solidFill>
                            <a:srgbClr val="002060"/>
                          </a:solidFill>
                          <a:latin typeface="Century Gothic"/>
                          <a:ea typeface="Century Gothic"/>
                          <a:cs typeface="Century Gothic"/>
                          <a:sym typeface="Century Gothic"/>
                        </a:rPr>
                        <a:t>present.</a:t>
                      </a:r>
                      <a:endParaRPr sz="1400" u="none" strike="noStrike" cap="none"/>
                    </a:p>
                  </a:txBody>
                  <a:tcPr marL="91450" marR="91450" marT="45725" marB="45725"/>
                </a:tc>
                <a:extLst>
                  <a:ext uri="{0D108BD9-81ED-4DB2-BD59-A6C34878D82A}">
                    <a16:rowId xmlns:a16="http://schemas.microsoft.com/office/drawing/2014/main" val="10000"/>
                  </a:ext>
                </a:extLst>
              </a:tr>
              <a:tr h="558550">
                <a:tc>
                  <a:txBody>
                    <a:bodyPr/>
                    <a:lstStyle/>
                    <a:p>
                      <a:pPr marL="0" marR="0" lvl="0" indent="0" algn="l" rtl="0">
                        <a:lnSpc>
                          <a:spcPct val="100000"/>
                        </a:lnSpc>
                        <a:spcBef>
                          <a:spcPts val="0"/>
                        </a:spcBef>
                        <a:spcAft>
                          <a:spcPts val="0"/>
                        </a:spcAft>
                        <a:buClr>
                          <a:srgbClr val="000000"/>
                        </a:buClr>
                        <a:buSzPts val="3200"/>
                        <a:buFont typeface="Arial"/>
                        <a:buNone/>
                      </a:pPr>
                      <a:endParaRPr sz="32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3200"/>
                        <a:buFont typeface="Arial"/>
                        <a:buNone/>
                      </a:pPr>
                      <a:r>
                        <a:rPr lang="en-GB" sz="3200" u="none" strike="noStrike" cap="none">
                          <a:solidFill>
                            <a:srgbClr val="002060"/>
                          </a:solidFill>
                          <a:latin typeface="Century Gothic"/>
                          <a:ea typeface="Century Gothic"/>
                          <a:cs typeface="Century Gothic"/>
                          <a:sym typeface="Century Gothic"/>
                        </a:rPr>
                        <a:t>He / she </a:t>
                      </a:r>
                      <a:r>
                        <a:rPr lang="en-GB" sz="3200" b="1" u="none" strike="noStrike" cap="none">
                          <a:solidFill>
                            <a:srgbClr val="002060"/>
                          </a:solidFill>
                          <a:latin typeface="Century Gothic"/>
                          <a:ea typeface="Century Gothic"/>
                          <a:cs typeface="Century Gothic"/>
                          <a:sym typeface="Century Gothic"/>
                        </a:rPr>
                        <a:t>is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3200"/>
                        <a:buFont typeface="Arial"/>
                        <a:buNone/>
                      </a:pPr>
                      <a:r>
                        <a:rPr lang="en-GB" sz="3200" u="none" strike="noStrike" cap="none">
                          <a:solidFill>
                            <a:srgbClr val="002060"/>
                          </a:solidFill>
                          <a:latin typeface="Century Gothic"/>
                          <a:ea typeface="Century Gothic"/>
                          <a:cs typeface="Century Gothic"/>
                          <a:sym typeface="Century Gothic"/>
                        </a:rPr>
                        <a:t>absent.</a:t>
                      </a:r>
                      <a:endParaRPr sz="1400" u="none" strike="noStrike" cap="none"/>
                    </a:p>
                  </a:txBody>
                  <a:tcPr marL="91450" marR="91450" marT="45725" marB="45725"/>
                </a:tc>
                <a:extLst>
                  <a:ext uri="{0D108BD9-81ED-4DB2-BD59-A6C34878D82A}">
                    <a16:rowId xmlns:a16="http://schemas.microsoft.com/office/drawing/2014/main" val="10001"/>
                  </a:ext>
                </a:extLst>
              </a:tr>
              <a:tr h="424575">
                <a:tc>
                  <a:txBody>
                    <a:bodyPr/>
                    <a:lstStyle/>
                    <a:p>
                      <a:pPr marL="0" marR="0" lvl="0" indent="0" algn="l" rtl="0">
                        <a:lnSpc>
                          <a:spcPct val="100000"/>
                        </a:lnSpc>
                        <a:spcBef>
                          <a:spcPts val="0"/>
                        </a:spcBef>
                        <a:spcAft>
                          <a:spcPts val="0"/>
                        </a:spcAft>
                        <a:buClr>
                          <a:srgbClr val="000000"/>
                        </a:buClr>
                        <a:buSzPts val="3200"/>
                        <a:buFont typeface="Arial"/>
                        <a:buNone/>
                      </a:pPr>
                      <a:endParaRPr sz="32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3200"/>
                        <a:buFont typeface="Arial"/>
                        <a:buNone/>
                      </a:pPr>
                      <a:endParaRPr sz="32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3200"/>
                        <a:buFont typeface="Arial"/>
                        <a:buNone/>
                      </a:pPr>
                      <a:r>
                        <a:rPr lang="en-GB" sz="3200" u="none" strike="noStrike" cap="none">
                          <a:solidFill>
                            <a:srgbClr val="002060"/>
                          </a:solidFill>
                          <a:latin typeface="Century Gothic"/>
                          <a:ea typeface="Century Gothic"/>
                          <a:cs typeface="Century Gothic"/>
                          <a:sym typeface="Century Gothic"/>
                        </a:rPr>
                        <a:t>here.</a:t>
                      </a:r>
                      <a:endParaRPr sz="1400" u="none" strike="noStrike" cap="none"/>
                    </a:p>
                  </a:txBody>
                  <a:tcPr marL="91450" marR="91450" marT="45725" marB="45725"/>
                </a:tc>
                <a:extLst>
                  <a:ext uri="{0D108BD9-81ED-4DB2-BD59-A6C34878D82A}">
                    <a16:rowId xmlns:a16="http://schemas.microsoft.com/office/drawing/2014/main" val="10002"/>
                  </a:ext>
                </a:extLst>
              </a:tr>
              <a:tr h="424575">
                <a:tc>
                  <a:txBody>
                    <a:bodyPr/>
                    <a:lstStyle/>
                    <a:p>
                      <a:pPr marL="0" marR="0" lvl="0" indent="0" algn="l" rtl="0">
                        <a:lnSpc>
                          <a:spcPct val="100000"/>
                        </a:lnSpc>
                        <a:spcBef>
                          <a:spcPts val="0"/>
                        </a:spcBef>
                        <a:spcAft>
                          <a:spcPts val="0"/>
                        </a:spcAft>
                        <a:buClr>
                          <a:srgbClr val="000000"/>
                        </a:buClr>
                        <a:buSzPts val="3200"/>
                        <a:buFont typeface="Arial"/>
                        <a:buNone/>
                      </a:pPr>
                      <a:endParaRPr sz="32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3200"/>
                        <a:buFont typeface="Arial"/>
                        <a:buNone/>
                      </a:pPr>
                      <a:endParaRPr sz="3200" u="none" strike="noStrike" cap="none">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3200"/>
                        <a:buFont typeface="Arial"/>
                        <a:buNone/>
                      </a:pPr>
                      <a:r>
                        <a:rPr lang="en-GB" sz="3200" u="none" strike="noStrike" cap="none">
                          <a:solidFill>
                            <a:srgbClr val="002060"/>
                          </a:solidFill>
                          <a:latin typeface="Century Gothic"/>
                          <a:ea typeface="Century Gothic"/>
                          <a:cs typeface="Century Gothic"/>
                          <a:sym typeface="Century Gothic"/>
                        </a:rPr>
                        <a:t>here.</a:t>
                      </a:r>
                      <a:endParaRPr sz="1400" u="none" strike="noStrike" cap="none"/>
                    </a:p>
                  </a:txBody>
                  <a:tcPr marL="91450" marR="91450" marT="45725" marB="45725"/>
                </a:tc>
                <a:extLst>
                  <a:ext uri="{0D108BD9-81ED-4DB2-BD59-A6C34878D82A}">
                    <a16:rowId xmlns:a16="http://schemas.microsoft.com/office/drawing/2014/main" val="10003"/>
                  </a:ext>
                </a:extLst>
              </a:tr>
            </a:tbl>
          </a:graphicData>
        </a:graphic>
      </p:graphicFrame>
      <p:sp>
        <p:nvSpPr>
          <p:cNvPr id="422" name="Google Shape;422;p20"/>
          <p:cNvSpPr txBox="1"/>
          <p:nvPr/>
        </p:nvSpPr>
        <p:spPr>
          <a:xfrm>
            <a:off x="10721399" y="1106956"/>
            <a:ext cx="994183" cy="400110"/>
          </a:xfrm>
          <a:prstGeom prst="rect">
            <a:avLst/>
          </a:prstGeom>
          <a:solidFill>
            <a:srgbClr val="C5F5E8"/>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Century Gothic"/>
              <a:buNone/>
              <a:tabLst/>
              <a:defRPr/>
            </a:pPr>
            <a:r>
              <a:rPr kumimoji="0" lang="en-GB" sz="20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hablar</a:t>
            </a:r>
            <a:endParaRPr kumimoji="0" sz="2000" b="1"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p:txBody>
      </p:sp>
      <p:sp>
        <p:nvSpPr>
          <p:cNvPr id="15" name="Google Shape;410;p19">
            <a:extLst>
              <a:ext uri="{FF2B5EF4-FFF2-40B4-BE49-F238E27FC236}">
                <a16:creationId xmlns:a16="http://schemas.microsoft.com/office/drawing/2014/main" id="{ADF7A9D0-FCF1-46EE-AE3E-64F8BB7E1BAC}"/>
              </a:ext>
            </a:extLst>
          </p:cNvPr>
          <p:cNvSpPr txBox="1"/>
          <p:nvPr/>
        </p:nvSpPr>
        <p:spPr>
          <a:xfrm>
            <a:off x="10030543" y="3483362"/>
            <a:ext cx="1439862"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err="1">
                <a:ln>
                  <a:noFill/>
                </a:ln>
                <a:solidFill>
                  <a:srgbClr val="1E4E79"/>
                </a:solidFill>
                <a:effectLst/>
                <a:uLnTx/>
                <a:uFillTx/>
                <a:latin typeface="Century Gothic"/>
                <a:ea typeface="Century Gothic"/>
                <a:cs typeface="Century Gothic"/>
                <a:sym typeface="Century Gothic"/>
              </a:rPr>
              <a:t>Segundos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16" name="Google Shape;387;p19">
            <a:extLst>
              <a:ext uri="{FF2B5EF4-FFF2-40B4-BE49-F238E27FC236}">
                <a16:creationId xmlns:a16="http://schemas.microsoft.com/office/drawing/2014/main" id="{9F3A99EA-8177-4896-97B6-E70D771C12C3}"/>
              </a:ext>
            </a:extLst>
          </p:cNvPr>
          <p:cNvSpPr/>
          <p:nvPr/>
        </p:nvSpPr>
        <p:spPr>
          <a:xfrm>
            <a:off x="9400300" y="1944684"/>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7" name="Google Shape;388;p19">
            <a:extLst>
              <a:ext uri="{FF2B5EF4-FFF2-40B4-BE49-F238E27FC236}">
                <a16:creationId xmlns:a16="http://schemas.microsoft.com/office/drawing/2014/main" id="{687D1D7D-9D74-4897-AC0F-D54C3E7D723E}"/>
              </a:ext>
            </a:extLst>
          </p:cNvPr>
          <p:cNvSpPr/>
          <p:nvPr/>
        </p:nvSpPr>
        <p:spPr>
          <a:xfrm>
            <a:off x="9397933" y="1944682"/>
            <a:ext cx="503528" cy="4156259"/>
          </a:xfrm>
          <a:prstGeom prst="rect">
            <a:avLst/>
          </a:prstGeom>
          <a:solidFill>
            <a:srgbClr val="58E0BA"/>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18" name="Google Shape;389;p19">
            <a:extLst>
              <a:ext uri="{FF2B5EF4-FFF2-40B4-BE49-F238E27FC236}">
                <a16:creationId xmlns:a16="http://schemas.microsoft.com/office/drawing/2014/main" id="{66B5AA94-F627-41E2-8C72-3B18E053F6A6}"/>
              </a:ext>
            </a:extLst>
          </p:cNvPr>
          <p:cNvCxnSpPr/>
          <p:nvPr/>
        </p:nvCxnSpPr>
        <p:spPr>
          <a:xfrm>
            <a:off x="10083672" y="1933256"/>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19" name="Google Shape;390;p19">
            <a:extLst>
              <a:ext uri="{FF2B5EF4-FFF2-40B4-BE49-F238E27FC236}">
                <a16:creationId xmlns:a16="http://schemas.microsoft.com/office/drawing/2014/main" id="{53F92446-F7AB-495A-A222-72E88C2C3514}"/>
              </a:ext>
            </a:extLst>
          </p:cNvPr>
          <p:cNvCxnSpPr/>
          <p:nvPr/>
        </p:nvCxnSpPr>
        <p:spPr>
          <a:xfrm>
            <a:off x="10061063" y="1933255"/>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20" name="Google Shape;391;p19">
            <a:extLst>
              <a:ext uri="{FF2B5EF4-FFF2-40B4-BE49-F238E27FC236}">
                <a16:creationId xmlns:a16="http://schemas.microsoft.com/office/drawing/2014/main" id="{56B81486-7A5C-49BE-961F-649F7B7EA7D2}"/>
              </a:ext>
            </a:extLst>
          </p:cNvPr>
          <p:cNvCxnSpPr/>
          <p:nvPr/>
        </p:nvCxnSpPr>
        <p:spPr>
          <a:xfrm>
            <a:off x="10083673" y="6089514"/>
            <a:ext cx="216791" cy="0"/>
          </a:xfrm>
          <a:prstGeom prst="straightConnector1">
            <a:avLst/>
          </a:prstGeom>
          <a:noFill/>
          <a:ln w="28575" cap="flat" cmpd="sng">
            <a:solidFill>
              <a:srgbClr val="1E4E79"/>
            </a:solidFill>
            <a:prstDash val="solid"/>
            <a:round/>
            <a:headEnd type="none" w="med" len="med"/>
            <a:tailEnd type="none" w="med" len="med"/>
          </a:ln>
        </p:spPr>
      </p:cxnSp>
      <p:sp>
        <p:nvSpPr>
          <p:cNvPr id="21" name="Google Shape;393;p19">
            <a:extLst>
              <a:ext uri="{FF2B5EF4-FFF2-40B4-BE49-F238E27FC236}">
                <a16:creationId xmlns:a16="http://schemas.microsoft.com/office/drawing/2014/main" id="{B906229D-28D5-46F4-BAE3-6F0E8AB72214}"/>
              </a:ext>
            </a:extLst>
          </p:cNvPr>
          <p:cNvSpPr txBox="1"/>
          <p:nvPr/>
        </p:nvSpPr>
        <p:spPr>
          <a:xfrm>
            <a:off x="10083818" y="1967583"/>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a:ln>
                  <a:noFill/>
                </a:ln>
                <a:solidFill>
                  <a:srgbClr val="1E4E79"/>
                </a:solidFill>
                <a:effectLst/>
                <a:uLnTx/>
                <a:uFillTx/>
                <a:latin typeface="Century Gothic"/>
                <a:ea typeface="Century Gothic"/>
                <a:cs typeface="Century Gothic"/>
                <a:sym typeface="Century Gothic"/>
              </a:rPr>
              <a:t>60</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94;p19">
            <a:extLst>
              <a:ext uri="{FF2B5EF4-FFF2-40B4-BE49-F238E27FC236}">
                <a16:creationId xmlns:a16="http://schemas.microsoft.com/office/drawing/2014/main" id="{DD534BB1-86F8-42AD-B9F6-5C7CC026CE22}"/>
              </a:ext>
            </a:extLst>
          </p:cNvPr>
          <p:cNvSpPr txBox="1"/>
          <p:nvPr/>
        </p:nvSpPr>
        <p:spPr>
          <a:xfrm>
            <a:off x="10166637" y="5683245"/>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395;p19">
            <a:extLst>
              <a:ext uri="{FF2B5EF4-FFF2-40B4-BE49-F238E27FC236}">
                <a16:creationId xmlns:a16="http://schemas.microsoft.com/office/drawing/2014/main" id="{D47C180D-6433-4CDD-B338-64A793165D56}"/>
              </a:ext>
            </a:extLst>
          </p:cNvPr>
          <p:cNvSpPr/>
          <p:nvPr/>
        </p:nvSpPr>
        <p:spPr>
          <a:xfrm>
            <a:off x="9257350" y="6319934"/>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 calcmode="lin" valueType="num">
                                      <p:cBhvr additive="base">
                                        <p:cTn id="6" dur="59000"/>
                                        <p:tgtEl>
                                          <p:spTgt spid="17"/>
                                        </p:tgtEl>
                                        <p:attrNameLst>
                                          <p:attrName>ppt_y</p:attrName>
                                        </p:attrNameLst>
                                      </p:cBhvr>
                                      <p:tavLst>
                                        <p:tav tm="0">
                                          <p:val>
                                            <p:strVal val="#ppt_y"/>
                                          </p:val>
                                        </p:tav>
                                        <p:tav tm="100000">
                                          <p:val>
                                            <p:strVal val="#ppt_y+#ppt_h*1.125000"/>
                                          </p:val>
                                        </p:tav>
                                      </p:tavLst>
                                    </p:anim>
                                    <p:animEffect transition="out" filter="wipe(down)">
                                      <p:cBhvr>
                                        <p:cTn id="7" dur="59000"/>
                                        <p:tgtEl>
                                          <p:spTgt spid="17"/>
                                        </p:tgtEl>
                                      </p:cBhvr>
                                    </p:animEffect>
                                    <p:set>
                                      <p:cBhvr>
                                        <p:cTn id="8" dur="1" fill="hold">
                                          <p:stCondLst>
                                            <p:cond delay="58999"/>
                                          </p:stCondLst>
                                        </p:cTn>
                                        <p:tgtEl>
                                          <p:spTgt spid="17"/>
                                        </p:tgtEl>
                                        <p:attrNameLst>
                                          <p:attrName>style.visibility</p:attrName>
                                        </p:attrNameLst>
                                      </p:cBhvr>
                                      <p:to>
                                        <p:strVal val="hidden"/>
                                      </p:to>
                                    </p:set>
                                  </p:childTnLst>
                                </p:cTn>
                              </p:par>
                            </p:childTnLst>
                          </p:cTn>
                        </p:par>
                        <p:par>
                          <p:cTn id="9" fill="hold">
                            <p:stCondLst>
                              <p:cond delay="59000"/>
                            </p:stCondLst>
                            <p:childTnLst>
                              <p:par>
                                <p:cTn id="10" presetID="10" presetClass="exit" presetSubtype="0" fill="hold" grpId="0" nodeType="after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8B5CE-36F8-4924-A095-2BD33E54B6A3}"/>
              </a:ext>
            </a:extLst>
          </p:cNvPr>
          <p:cNvSpPr>
            <a:spLocks noGrp="1"/>
          </p:cNvSpPr>
          <p:nvPr>
            <p:ph type="title"/>
          </p:nvPr>
        </p:nvSpPr>
        <p:spPr/>
        <p:txBody>
          <a:bodyPr/>
          <a:lstStyle/>
          <a:p>
            <a:r>
              <a:rPr lang="en-GB" b="1" dirty="0">
                <a:solidFill>
                  <a:srgbClr val="002060"/>
                </a:solidFill>
                <a:latin typeface="Century Gothic" panose="020B0502020202020204" pitchFamily="34" charset="0"/>
              </a:rPr>
              <a:t>The 5 mini follow up lessons</a:t>
            </a:r>
          </a:p>
        </p:txBody>
      </p:sp>
      <p:sp>
        <p:nvSpPr>
          <p:cNvPr id="3" name="Content Placeholder 2">
            <a:extLst>
              <a:ext uri="{FF2B5EF4-FFF2-40B4-BE49-F238E27FC236}">
                <a16:creationId xmlns:a16="http://schemas.microsoft.com/office/drawing/2014/main" id="{BD3119E2-B9C9-4C2F-A402-62D67D9287F5}"/>
              </a:ext>
            </a:extLst>
          </p:cNvPr>
          <p:cNvSpPr>
            <a:spLocks noGrp="1"/>
          </p:cNvSpPr>
          <p:nvPr>
            <p:ph idx="1"/>
          </p:nvPr>
        </p:nvSpPr>
        <p:spPr>
          <a:xfrm>
            <a:off x="838200" y="1690690"/>
            <a:ext cx="10515600" cy="4667248"/>
          </a:xfrm>
        </p:spPr>
        <p:txBody>
          <a:bodyPr>
            <a:normAutofit/>
          </a:bodyPr>
          <a:lstStyle/>
          <a:p>
            <a:pPr marL="514350" indent="-514350">
              <a:buFont typeface="+mj-lt"/>
              <a:buAutoNum type="arabicPeriod"/>
            </a:pPr>
            <a:r>
              <a:rPr lang="en-GB" dirty="0">
                <a:solidFill>
                  <a:srgbClr val="002060"/>
                </a:solidFill>
                <a:latin typeface="Century Gothic" panose="020B0502020202020204" pitchFamily="34" charset="0"/>
              </a:rPr>
              <a:t>Phonics – practise the two Sound-Symbol Correspondences again </a:t>
            </a:r>
          </a:p>
          <a:p>
            <a:pPr marL="514350" indent="-514350">
              <a:buFont typeface="+mj-lt"/>
              <a:buAutoNum type="arabicPeriod"/>
            </a:pPr>
            <a:r>
              <a:rPr lang="en-GB" dirty="0">
                <a:solidFill>
                  <a:srgbClr val="002060"/>
                </a:solidFill>
                <a:latin typeface="Century Gothic" panose="020B0502020202020204" pitchFamily="34" charset="0"/>
              </a:rPr>
              <a:t>Explanation of verbs without </a:t>
            </a:r>
            <a:r>
              <a:rPr lang="en-GB" i="1" dirty="0">
                <a:solidFill>
                  <a:srgbClr val="002060"/>
                </a:solidFill>
                <a:latin typeface="Century Gothic" panose="020B0502020202020204" pitchFamily="34" charset="0"/>
              </a:rPr>
              <a:t>pronouns</a:t>
            </a:r>
            <a:r>
              <a:rPr lang="en-GB" dirty="0">
                <a:solidFill>
                  <a:srgbClr val="002060"/>
                </a:solidFill>
                <a:latin typeface="Century Gothic" panose="020B0502020202020204" pitchFamily="34" charset="0"/>
              </a:rPr>
              <a:t> in Spanish – compare with English and relate back to </a:t>
            </a:r>
            <a:r>
              <a:rPr lang="en-GB" b="1" dirty="0" err="1">
                <a:solidFill>
                  <a:srgbClr val="002060"/>
                </a:solidFill>
                <a:latin typeface="Century Gothic" panose="020B0502020202020204" pitchFamily="34" charset="0"/>
              </a:rPr>
              <a:t>estoy</a:t>
            </a:r>
            <a:r>
              <a:rPr lang="en-GB" dirty="0">
                <a:solidFill>
                  <a:srgbClr val="002060"/>
                </a:solidFill>
                <a:latin typeface="Century Gothic" panose="020B0502020202020204" pitchFamily="34" charset="0"/>
              </a:rPr>
              <a:t> and </a:t>
            </a:r>
            <a:r>
              <a:rPr lang="en-GB" b="1" dirty="0" err="1">
                <a:solidFill>
                  <a:srgbClr val="002060"/>
                </a:solidFill>
                <a:latin typeface="Century Gothic" panose="020B0502020202020204" pitchFamily="34" charset="0"/>
              </a:rPr>
              <a:t>está</a:t>
            </a:r>
            <a:endParaRPr lang="en-GB" b="1" dirty="0">
              <a:solidFill>
                <a:srgbClr val="002060"/>
              </a:solidFill>
              <a:latin typeface="Century Gothic" panose="020B0502020202020204" pitchFamily="34" charset="0"/>
            </a:endParaRPr>
          </a:p>
          <a:p>
            <a:pPr marL="514350" indent="-514350">
              <a:buFont typeface="+mj-lt"/>
              <a:buAutoNum type="arabicPeriod"/>
            </a:pPr>
            <a:r>
              <a:rPr lang="en-GB" dirty="0">
                <a:solidFill>
                  <a:srgbClr val="002060"/>
                </a:solidFill>
                <a:latin typeface="Century Gothic" panose="020B0502020202020204" pitchFamily="34" charset="0"/>
              </a:rPr>
              <a:t>Listening practice (</a:t>
            </a:r>
            <a:r>
              <a:rPr lang="en-GB" dirty="0" err="1">
                <a:solidFill>
                  <a:srgbClr val="002060"/>
                </a:solidFill>
                <a:latin typeface="Century Gothic" panose="020B0502020202020204" pitchFamily="34" charset="0"/>
              </a:rPr>
              <a:t>estoy</a:t>
            </a:r>
            <a:r>
              <a:rPr lang="en-GB" dirty="0">
                <a:solidFill>
                  <a:srgbClr val="002060"/>
                </a:solidFill>
                <a:latin typeface="Century Gothic" panose="020B0502020202020204" pitchFamily="34" charset="0"/>
              </a:rPr>
              <a:t> vs </a:t>
            </a:r>
            <a:r>
              <a:rPr lang="en-GB" dirty="0" err="1">
                <a:solidFill>
                  <a:srgbClr val="002060"/>
                </a:solidFill>
                <a:latin typeface="Century Gothic" panose="020B0502020202020204" pitchFamily="34" charset="0"/>
              </a:rPr>
              <a:t>está</a:t>
            </a:r>
            <a:r>
              <a:rPr lang="en-GB" dirty="0">
                <a:solidFill>
                  <a:srgbClr val="002060"/>
                </a:solidFill>
                <a:latin typeface="Century Gothic" panose="020B0502020202020204" pitchFamily="34" charset="0"/>
              </a:rPr>
              <a:t>)</a:t>
            </a:r>
          </a:p>
          <a:p>
            <a:pPr marL="514350" indent="-514350">
              <a:buFont typeface="+mj-lt"/>
              <a:buAutoNum type="arabicPeriod"/>
            </a:pPr>
            <a:r>
              <a:rPr lang="en-GB" dirty="0">
                <a:solidFill>
                  <a:srgbClr val="002060"/>
                </a:solidFill>
                <a:latin typeface="Century Gothic" panose="020B0502020202020204" pitchFamily="34" charset="0"/>
              </a:rPr>
              <a:t>Vocabulary – aural comprehension and spoken production of the new words</a:t>
            </a:r>
          </a:p>
          <a:p>
            <a:pPr marL="514350" indent="-514350">
              <a:buFont typeface="+mj-lt"/>
              <a:buAutoNum type="arabicPeriod"/>
            </a:pPr>
            <a:r>
              <a:rPr lang="en-GB" dirty="0">
                <a:solidFill>
                  <a:srgbClr val="002060"/>
                </a:solidFill>
                <a:latin typeface="Century Gothic" panose="020B0502020202020204" pitchFamily="34" charset="0"/>
              </a:rPr>
              <a:t>Written production practice of new language (e.g. </a:t>
            </a:r>
            <a:br>
              <a:rPr lang="en-GB" dirty="0">
                <a:solidFill>
                  <a:srgbClr val="002060"/>
                </a:solidFill>
                <a:latin typeface="Century Gothic" panose="020B0502020202020204" pitchFamily="34" charset="0"/>
              </a:rPr>
            </a:br>
            <a:r>
              <a:rPr lang="en-GB" dirty="0">
                <a:solidFill>
                  <a:srgbClr val="002060"/>
                </a:solidFill>
                <a:latin typeface="Century Gothic" panose="020B0502020202020204" pitchFamily="34" charset="0"/>
              </a:rPr>
              <a:t>1. [I am] </a:t>
            </a:r>
            <a:r>
              <a:rPr lang="en-GB" dirty="0" err="1">
                <a:solidFill>
                  <a:srgbClr val="002060"/>
                </a:solidFill>
                <a:latin typeface="Century Gothic" panose="020B0502020202020204" pitchFamily="34" charset="0"/>
              </a:rPr>
              <a:t>aquí</a:t>
            </a:r>
            <a:r>
              <a:rPr lang="en-GB" dirty="0">
                <a:solidFill>
                  <a:srgbClr val="002060"/>
                </a:solidFill>
                <a:latin typeface="Century Gothic" panose="020B0502020202020204" pitchFamily="34" charset="0"/>
              </a:rPr>
              <a:t>.) Pupils write the verbs only and then translate the full sentences.</a:t>
            </a:r>
          </a:p>
        </p:txBody>
      </p:sp>
    </p:spTree>
    <p:extLst>
      <p:ext uri="{BB962C8B-B14F-4D97-AF65-F5344CB8AC3E}">
        <p14:creationId xmlns:p14="http://schemas.microsoft.com/office/powerpoint/2010/main" val="158475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2"/>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a:ln>
                  <a:noFill/>
                </a:ln>
                <a:solidFill>
                  <a:srgbClr val="FF3333"/>
                </a:solidFill>
                <a:effectLst/>
                <a:uLnTx/>
                <a:uFillTx/>
                <a:latin typeface="Modern Love" panose="04090805081005020601" pitchFamily="82" charset="0"/>
                <a:ea typeface="+mn-ea"/>
                <a:cs typeface="Arial"/>
                <a:sym typeface="Arial"/>
              </a:rPr>
              <a:t>rojo</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ea typeface="+mn-ea"/>
              <a:cs typeface="Arial"/>
              <a:sym typeface="Arial"/>
            </a:endParaRPr>
          </a:p>
        </p:txBody>
      </p:sp>
      <p:sp>
        <p:nvSpPr>
          <p:cNvPr id="101" name="Google Shape;101;p2"/>
          <p:cNvSpPr txBox="1"/>
          <p:nvPr/>
        </p:nvSpPr>
        <p:spPr>
          <a:xfrm>
            <a:off x="0" y="6334820"/>
            <a:ext cx="4572000"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Tx/>
              <a:buNone/>
              <a:tabLst/>
              <a:defRPr/>
            </a:pPr>
            <a:r>
              <a:rPr kumimoji="0" lang="en-GB" sz="28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rPr>
              <a:t>Follow ups 1-5</a:t>
            </a:r>
            <a:endParaRPr kumimoji="0" sz="28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sp>
        <p:nvSpPr>
          <p:cNvPr id="2" name="Title 1">
            <a:extLst>
              <a:ext uri="{FF2B5EF4-FFF2-40B4-BE49-F238E27FC236}">
                <a16:creationId xmlns:a16="http://schemas.microsoft.com/office/drawing/2014/main" id="{B48D2F23-5FF3-43BB-BB36-D1AD2F62310C}"/>
              </a:ext>
            </a:extLst>
          </p:cNvPr>
          <p:cNvSpPr>
            <a:spLocks noGrp="1"/>
          </p:cNvSpPr>
          <p:nvPr>
            <p:ph type="title"/>
          </p:nvPr>
        </p:nvSpPr>
        <p:spPr>
          <a:xfrm>
            <a:off x="0" y="304800"/>
            <a:ext cx="4114800" cy="1325563"/>
          </a:xfrm>
        </p:spPr>
        <p:txBody>
          <a:bodyPr>
            <a:noAutofit/>
          </a:bodyPr>
          <a:lstStyle/>
          <a:p>
            <a:pPr lvl="0" algn="ctr">
              <a:lnSpc>
                <a:spcPct val="100000"/>
              </a:lnSpc>
              <a:defRPr/>
            </a:pPr>
            <a:r>
              <a:rPr lang="en-GB" sz="4000" b="1" dirty="0">
                <a:solidFill>
                  <a:srgbClr val="FFFFFF"/>
                </a:solidFill>
                <a:latin typeface="Century Gothic"/>
                <a:ea typeface="Century Gothic"/>
                <a:cs typeface="Century Gothic"/>
                <a:sym typeface="Century Gothic"/>
              </a:rPr>
              <a:t>Describing me and others</a:t>
            </a:r>
            <a:endParaRPr lang="en-GB" sz="4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3582299" y="2372467"/>
            <a:ext cx="1109568" cy="1085182"/>
          </a:xfrm>
          <a:prstGeom prst="rect">
            <a:avLst/>
          </a:prstGeom>
          <a:noFill/>
          <a:ln>
            <a:noFill/>
          </a:ln>
        </p:spPr>
      </p:pic>
      <p:pic>
        <p:nvPicPr>
          <p:cNvPr id="90" name="Google Shape;90;p1"/>
          <p:cNvPicPr preferRelativeResize="0"/>
          <p:nvPr/>
        </p:nvPicPr>
        <p:blipFill rotWithShape="1">
          <a:blip r:embed="rId3">
            <a:alphaModFix/>
          </a:blip>
          <a:srcRect/>
          <a:stretch/>
        </p:blipFill>
        <p:spPr>
          <a:xfrm>
            <a:off x="2276211" y="3821728"/>
            <a:ext cx="1109568" cy="1085182"/>
          </a:xfrm>
          <a:prstGeom prst="rect">
            <a:avLst/>
          </a:prstGeom>
          <a:noFill/>
          <a:ln>
            <a:noFill/>
          </a:ln>
        </p:spPr>
      </p:pic>
      <p:pic>
        <p:nvPicPr>
          <p:cNvPr id="91" name="Google Shape;91;p1"/>
          <p:cNvPicPr preferRelativeResize="0"/>
          <p:nvPr/>
        </p:nvPicPr>
        <p:blipFill rotWithShape="1">
          <a:blip r:embed="rId3">
            <a:alphaModFix/>
          </a:blip>
          <a:srcRect/>
          <a:stretch/>
        </p:blipFill>
        <p:spPr>
          <a:xfrm>
            <a:off x="1075812" y="2372467"/>
            <a:ext cx="1109568" cy="1085182"/>
          </a:xfrm>
          <a:prstGeom prst="rect">
            <a:avLst/>
          </a:prstGeom>
          <a:noFill/>
          <a:ln>
            <a:noFill/>
          </a:ln>
        </p:spPr>
      </p:pic>
      <p:sp>
        <p:nvSpPr>
          <p:cNvPr id="92" name="Google Shape;92;p1"/>
          <p:cNvSpPr txBox="1"/>
          <p:nvPr/>
        </p:nvSpPr>
        <p:spPr>
          <a:xfrm>
            <a:off x="171574" y="1415795"/>
            <a:ext cx="4572000"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[a]</a:t>
            </a:r>
            <a:endParaRPr kumimoji="0" sz="40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3" name="Google Shape;93;p1"/>
          <p:cNvSpPr txBox="1"/>
          <p:nvPr/>
        </p:nvSpPr>
        <p:spPr>
          <a:xfrm>
            <a:off x="995768" y="1465527"/>
            <a:ext cx="4572000"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c</a:t>
            </a:r>
            <a:r>
              <a:rPr kumimoji="0" lang="en-GB" sz="4000" b="1" i="0" u="none" strike="noStrike" kern="0" cap="none" spc="0" normalizeH="0" baseline="0" noProof="0">
                <a:ln>
                  <a:noFill/>
                </a:ln>
                <a:solidFill>
                  <a:srgbClr val="FF0066"/>
                </a:solidFill>
                <a:effectLst/>
                <a:uLnTx/>
                <a:uFillTx/>
                <a:latin typeface="Century Gothic"/>
                <a:ea typeface="Century Gothic"/>
                <a:cs typeface="Century Gothic"/>
                <a:sym typeface="Century Gothic"/>
              </a:rPr>
              <a:t>a</a:t>
            </a:r>
            <a:r>
              <a:rPr kumimoji="0" lang="en-GB" sz="40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s</a:t>
            </a:r>
            <a:r>
              <a:rPr kumimoji="0" lang="en-GB" sz="4000" b="1" i="0" u="none" strike="noStrike" kern="0" cap="none" spc="0" normalizeH="0" baseline="0" noProof="0">
                <a:ln>
                  <a:noFill/>
                </a:ln>
                <a:solidFill>
                  <a:srgbClr val="FF0066"/>
                </a:solidFill>
                <a:effectLst/>
                <a:uLnTx/>
                <a:uFillTx/>
                <a:latin typeface="Century Gothic"/>
                <a:ea typeface="Century Gothic"/>
                <a:cs typeface="Century Gothic"/>
                <a:sym typeface="Century Gothic"/>
              </a:rPr>
              <a:t>a</a:t>
            </a:r>
            <a:endParaRPr kumimoji="0" sz="4000" b="1" i="0" u="none" strike="noStrike" kern="0" cap="none" spc="0" normalizeH="0" baseline="0" noProof="0">
              <a:ln>
                <a:noFill/>
              </a:ln>
              <a:solidFill>
                <a:srgbClr val="FF0066"/>
              </a:solidFill>
              <a:effectLst/>
              <a:uLnTx/>
              <a:uFillTx/>
              <a:latin typeface="Calibri"/>
              <a:ea typeface="Calibri"/>
              <a:cs typeface="Calibri"/>
              <a:sym typeface="Calibri"/>
            </a:endParaRPr>
          </a:p>
        </p:txBody>
      </p:sp>
      <p:sp>
        <p:nvSpPr>
          <p:cNvPr id="94" name="Google Shape;94;p1"/>
          <p:cNvSpPr txBox="1"/>
          <p:nvPr/>
        </p:nvSpPr>
        <p:spPr>
          <a:xfrm>
            <a:off x="717410" y="2262537"/>
            <a:ext cx="358402"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1</a:t>
            </a:r>
            <a:endParaRPr kumimoji="0" sz="2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5" name="Google Shape;95;p1"/>
          <p:cNvSpPr txBox="1"/>
          <p:nvPr/>
        </p:nvSpPr>
        <p:spPr>
          <a:xfrm>
            <a:off x="3101732" y="2262537"/>
            <a:ext cx="358402"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2</a:t>
            </a:r>
            <a:endParaRPr kumimoji="0" sz="2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6" name="Google Shape;96;p1"/>
          <p:cNvSpPr txBox="1"/>
          <p:nvPr/>
        </p:nvSpPr>
        <p:spPr>
          <a:xfrm>
            <a:off x="1790253" y="3912168"/>
            <a:ext cx="358402"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3</a:t>
            </a:r>
            <a:endParaRPr kumimoji="0" sz="2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7" name="Google Shape;97;p1"/>
          <p:cNvSpPr txBox="1"/>
          <p:nvPr/>
        </p:nvSpPr>
        <p:spPr>
          <a:xfrm>
            <a:off x="6369910" y="1418629"/>
            <a:ext cx="4572000"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[o]</a:t>
            </a:r>
            <a:endParaRPr kumimoji="0" sz="40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8" name="Google Shape;98;p1"/>
          <p:cNvSpPr txBox="1"/>
          <p:nvPr/>
        </p:nvSpPr>
        <p:spPr>
          <a:xfrm>
            <a:off x="7119993" y="1487048"/>
            <a:ext cx="4572000"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d</a:t>
            </a:r>
            <a:r>
              <a:rPr kumimoji="0" lang="en-GB" sz="4000" b="1" i="0" u="none" strike="noStrike" kern="0" cap="none" spc="0" normalizeH="0" baseline="0" noProof="0">
                <a:ln>
                  <a:noFill/>
                </a:ln>
                <a:solidFill>
                  <a:srgbClr val="FF0066"/>
                </a:solidFill>
                <a:effectLst/>
                <a:uLnTx/>
                <a:uFillTx/>
                <a:latin typeface="Century Gothic"/>
                <a:ea typeface="Century Gothic"/>
                <a:cs typeface="Century Gothic"/>
                <a:sym typeface="Century Gothic"/>
              </a:rPr>
              <a:t>o</a:t>
            </a:r>
            <a:r>
              <a:rPr kumimoji="0" lang="en-GB" sz="40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s</a:t>
            </a:r>
            <a:endParaRPr kumimoji="0" sz="4000" b="1" i="0" u="none" strike="noStrike" kern="0" cap="none" spc="0" normalizeH="0" baseline="0" noProof="0">
              <a:ln>
                <a:noFill/>
              </a:ln>
              <a:solidFill>
                <a:srgbClr val="FF0066"/>
              </a:solidFill>
              <a:effectLst/>
              <a:uLnTx/>
              <a:uFillTx/>
              <a:latin typeface="Calibri"/>
              <a:ea typeface="Calibri"/>
              <a:cs typeface="Calibri"/>
              <a:sym typeface="Calibri"/>
            </a:endParaRPr>
          </a:p>
        </p:txBody>
      </p:sp>
      <p:pic>
        <p:nvPicPr>
          <p:cNvPr id="99" name="Google Shape;99;p1"/>
          <p:cNvPicPr preferRelativeResize="0"/>
          <p:nvPr/>
        </p:nvPicPr>
        <p:blipFill rotWithShape="1">
          <a:blip r:embed="rId3">
            <a:alphaModFix/>
          </a:blip>
          <a:srcRect/>
          <a:stretch/>
        </p:blipFill>
        <p:spPr>
          <a:xfrm>
            <a:off x="7189020" y="2343714"/>
            <a:ext cx="1109568" cy="1085182"/>
          </a:xfrm>
          <a:prstGeom prst="rect">
            <a:avLst/>
          </a:prstGeom>
          <a:noFill/>
          <a:ln>
            <a:noFill/>
          </a:ln>
        </p:spPr>
      </p:pic>
      <p:pic>
        <p:nvPicPr>
          <p:cNvPr id="100" name="Google Shape;100;p1"/>
          <p:cNvPicPr preferRelativeResize="0"/>
          <p:nvPr/>
        </p:nvPicPr>
        <p:blipFill rotWithShape="1">
          <a:blip r:embed="rId3">
            <a:alphaModFix/>
          </a:blip>
          <a:srcRect/>
          <a:stretch/>
        </p:blipFill>
        <p:spPr>
          <a:xfrm>
            <a:off x="9753186" y="2323276"/>
            <a:ext cx="1109568" cy="1085182"/>
          </a:xfrm>
          <a:prstGeom prst="rect">
            <a:avLst/>
          </a:prstGeom>
          <a:noFill/>
          <a:ln>
            <a:noFill/>
          </a:ln>
        </p:spPr>
      </p:pic>
      <p:pic>
        <p:nvPicPr>
          <p:cNvPr id="101" name="Google Shape;101;p1"/>
          <p:cNvPicPr preferRelativeResize="0"/>
          <p:nvPr/>
        </p:nvPicPr>
        <p:blipFill rotWithShape="1">
          <a:blip r:embed="rId3">
            <a:alphaModFix/>
          </a:blip>
          <a:srcRect/>
          <a:stretch/>
        </p:blipFill>
        <p:spPr>
          <a:xfrm>
            <a:off x="8435267" y="3733179"/>
            <a:ext cx="1109568" cy="1085182"/>
          </a:xfrm>
          <a:prstGeom prst="rect">
            <a:avLst/>
          </a:prstGeom>
          <a:noFill/>
          <a:ln>
            <a:noFill/>
          </a:ln>
        </p:spPr>
      </p:pic>
      <p:sp>
        <p:nvSpPr>
          <p:cNvPr id="102" name="Google Shape;102;p1"/>
          <p:cNvSpPr txBox="1"/>
          <p:nvPr/>
        </p:nvSpPr>
        <p:spPr>
          <a:xfrm>
            <a:off x="6797856" y="2381392"/>
            <a:ext cx="415742"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1</a:t>
            </a:r>
            <a:endParaRPr kumimoji="0" sz="2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3" name="Google Shape;103;p1"/>
          <p:cNvSpPr txBox="1"/>
          <p:nvPr/>
        </p:nvSpPr>
        <p:spPr>
          <a:xfrm>
            <a:off x="9356350" y="2192708"/>
            <a:ext cx="358402"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2</a:t>
            </a:r>
            <a:endParaRPr kumimoji="0" sz="2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4" name="Google Shape;104;p1"/>
          <p:cNvSpPr txBox="1"/>
          <p:nvPr/>
        </p:nvSpPr>
        <p:spPr>
          <a:xfrm>
            <a:off x="7894498" y="3733179"/>
            <a:ext cx="358402"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3</a:t>
            </a:r>
            <a:endParaRPr kumimoji="0" sz="2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5" name="Google Shape;105;p1"/>
          <p:cNvSpPr txBox="1"/>
          <p:nvPr/>
        </p:nvSpPr>
        <p:spPr>
          <a:xfrm>
            <a:off x="239858" y="5158778"/>
            <a:ext cx="2951449"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‘C</a:t>
            </a:r>
            <a:r>
              <a:rPr kumimoji="0" lang="en-GB" sz="1800" b="1" i="0" u="none" strike="noStrike" kern="0" cap="none" spc="0" normalizeH="0" baseline="0" noProof="0">
                <a:ln>
                  <a:noFill/>
                </a:ln>
                <a:solidFill>
                  <a:srgbClr val="FF0066"/>
                </a:solidFill>
                <a:effectLst/>
                <a:uLnTx/>
                <a:uFillTx/>
                <a:latin typeface="Century Gothic"/>
                <a:ea typeface="Century Gothic"/>
                <a:cs typeface="Century Gothic"/>
                <a:sym typeface="Century Gothic"/>
              </a:rPr>
              <a:t>a</a:t>
            </a:r>
            <a:r>
              <a:rPr kumimoji="0" lang="en-GB" sz="18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s</a:t>
            </a:r>
            <a:r>
              <a:rPr kumimoji="0" lang="en-GB" sz="1800" b="1" i="0" u="none" strike="noStrike" kern="0" cap="none" spc="0" normalizeH="0" baseline="0" noProof="0">
                <a:ln>
                  <a:noFill/>
                </a:ln>
                <a:solidFill>
                  <a:srgbClr val="FF0066"/>
                </a:solidFill>
                <a:effectLst/>
                <a:uLnTx/>
                <a:uFillTx/>
                <a:latin typeface="Century Gothic"/>
                <a:ea typeface="Century Gothic"/>
                <a:cs typeface="Century Gothic"/>
                <a:sym typeface="Century Gothic"/>
              </a:rPr>
              <a:t>a</a:t>
            </a:r>
            <a:r>
              <a:rPr kumimoji="0" lang="en-GB" sz="18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 is number _______</a:t>
            </a:r>
            <a:endParaRPr kumimoji="0" sz="1800" b="0"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p:txBody>
      </p:sp>
      <p:sp>
        <p:nvSpPr>
          <p:cNvPr id="106" name="Google Shape;106;p1"/>
          <p:cNvSpPr/>
          <p:nvPr/>
        </p:nvSpPr>
        <p:spPr>
          <a:xfrm>
            <a:off x="3904373" y="4553280"/>
            <a:ext cx="1799303" cy="1678386"/>
          </a:xfrm>
          <a:prstGeom prst="roundRect">
            <a:avLst>
              <a:gd name="adj" fmla="val 16667"/>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7" name="Google Shape;107;p1"/>
          <p:cNvSpPr txBox="1"/>
          <p:nvPr/>
        </p:nvSpPr>
        <p:spPr>
          <a:xfrm>
            <a:off x="239858" y="5812706"/>
            <a:ext cx="5573593"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B </a:t>
            </a:r>
            <a:r>
              <a:rPr kumimoji="0" lang="en-GB" sz="1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What does it mean? Draw it!</a:t>
            </a:r>
            <a:endParaRPr kumimoji="0" sz="1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cxnSp>
        <p:nvCxnSpPr>
          <p:cNvPr id="108" name="Google Shape;108;p1"/>
          <p:cNvCxnSpPr/>
          <p:nvPr/>
        </p:nvCxnSpPr>
        <p:spPr>
          <a:xfrm>
            <a:off x="6091681" y="1054612"/>
            <a:ext cx="0" cy="5306561"/>
          </a:xfrm>
          <a:prstGeom prst="straightConnector1">
            <a:avLst/>
          </a:prstGeom>
          <a:noFill/>
          <a:ln w="57150" cap="flat" cmpd="sng">
            <a:solidFill>
              <a:srgbClr val="002060"/>
            </a:solidFill>
            <a:prstDash val="solid"/>
            <a:miter lim="800000"/>
            <a:headEnd type="none" w="sm" len="sm"/>
            <a:tailEnd type="none" w="sm" len="sm"/>
          </a:ln>
        </p:spPr>
      </p:cxnSp>
      <p:sp>
        <p:nvSpPr>
          <p:cNvPr id="109" name="Google Shape;109;p1"/>
          <p:cNvSpPr/>
          <p:nvPr/>
        </p:nvSpPr>
        <p:spPr>
          <a:xfrm>
            <a:off x="10046714" y="4473053"/>
            <a:ext cx="1799303" cy="1678386"/>
          </a:xfrm>
          <a:prstGeom prst="roundRect">
            <a:avLst>
              <a:gd name="adj" fmla="val 16667"/>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10" name="Google Shape;110;p1" descr="Speech Icon, Voice, Talking, Audio, Speech"/>
          <p:cNvPicPr preferRelativeResize="0"/>
          <p:nvPr/>
        </p:nvPicPr>
        <p:blipFill rotWithShape="1">
          <a:blip r:embed="rId4">
            <a:alphaModFix/>
          </a:blip>
          <a:srcRect/>
          <a:stretch/>
        </p:blipFill>
        <p:spPr>
          <a:xfrm>
            <a:off x="11292814" y="91888"/>
            <a:ext cx="776168" cy="776168"/>
          </a:xfrm>
          <a:prstGeom prst="rect">
            <a:avLst/>
          </a:prstGeom>
          <a:noFill/>
          <a:ln>
            <a:noFill/>
          </a:ln>
        </p:spPr>
      </p:pic>
      <p:sp>
        <p:nvSpPr>
          <p:cNvPr id="111" name="Google Shape;111;p1"/>
          <p:cNvSpPr txBox="1"/>
          <p:nvPr/>
        </p:nvSpPr>
        <p:spPr>
          <a:xfrm>
            <a:off x="6205555" y="5158778"/>
            <a:ext cx="2768707"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‘D</a:t>
            </a:r>
            <a:r>
              <a:rPr kumimoji="0" lang="en-GB" sz="1800" b="1" i="0" u="none" strike="noStrike" kern="0" cap="none" spc="0" normalizeH="0" baseline="0" noProof="0">
                <a:ln>
                  <a:noFill/>
                </a:ln>
                <a:solidFill>
                  <a:srgbClr val="FF0066"/>
                </a:solidFill>
                <a:effectLst/>
                <a:uLnTx/>
                <a:uFillTx/>
                <a:latin typeface="Century Gothic"/>
                <a:ea typeface="Century Gothic"/>
                <a:cs typeface="Century Gothic"/>
                <a:sym typeface="Century Gothic"/>
              </a:rPr>
              <a:t>o</a:t>
            </a:r>
            <a:r>
              <a:rPr kumimoji="0" lang="en-GB" sz="18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s’ is number _______</a:t>
            </a:r>
            <a:endParaRPr kumimoji="0" sz="1800" b="0"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p:txBody>
      </p:sp>
      <p:sp>
        <p:nvSpPr>
          <p:cNvPr id="112" name="Google Shape;112;p1"/>
          <p:cNvSpPr txBox="1"/>
          <p:nvPr/>
        </p:nvSpPr>
        <p:spPr>
          <a:xfrm>
            <a:off x="6205555" y="5812706"/>
            <a:ext cx="7251638"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D </a:t>
            </a:r>
            <a:r>
              <a:rPr kumimoji="0" lang="en-GB" sz="18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What does it mean? Draw it!</a:t>
            </a:r>
            <a:endParaRPr kumimoji="0" sz="1800" b="0"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p:txBody>
      </p:sp>
      <p:sp>
        <p:nvSpPr>
          <p:cNvPr id="113" name="Google Shape;113;p1"/>
          <p:cNvSpPr txBox="1"/>
          <p:nvPr/>
        </p:nvSpPr>
        <p:spPr>
          <a:xfrm>
            <a:off x="6951125" y="43627"/>
            <a:ext cx="4572000"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[a]</a:t>
            </a:r>
            <a:endParaRPr kumimoji="0" sz="40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4" name="Google Shape;114;p1"/>
          <p:cNvSpPr txBox="1"/>
          <p:nvPr/>
        </p:nvSpPr>
        <p:spPr>
          <a:xfrm>
            <a:off x="7696622" y="68251"/>
            <a:ext cx="4572000"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c</a:t>
            </a:r>
            <a:r>
              <a:rPr kumimoji="0" lang="en-GB" sz="4000" b="1" i="0" u="none" strike="noStrike" kern="0" cap="none" spc="0" normalizeH="0" baseline="0" noProof="0">
                <a:ln>
                  <a:noFill/>
                </a:ln>
                <a:solidFill>
                  <a:srgbClr val="FF0066"/>
                </a:solidFill>
                <a:effectLst/>
                <a:uLnTx/>
                <a:uFillTx/>
                <a:latin typeface="Century Gothic"/>
                <a:ea typeface="Century Gothic"/>
                <a:cs typeface="Century Gothic"/>
                <a:sym typeface="Century Gothic"/>
              </a:rPr>
              <a:t>a</a:t>
            </a:r>
            <a:r>
              <a:rPr kumimoji="0" lang="en-GB" sz="40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s</a:t>
            </a:r>
            <a:r>
              <a:rPr kumimoji="0" lang="en-GB" sz="4000" b="1" i="0" u="none" strike="noStrike" kern="0" cap="none" spc="0" normalizeH="0" baseline="0" noProof="0">
                <a:ln>
                  <a:noFill/>
                </a:ln>
                <a:solidFill>
                  <a:srgbClr val="FF0066"/>
                </a:solidFill>
                <a:effectLst/>
                <a:uLnTx/>
                <a:uFillTx/>
                <a:latin typeface="Century Gothic"/>
                <a:ea typeface="Century Gothic"/>
                <a:cs typeface="Century Gothic"/>
                <a:sym typeface="Century Gothic"/>
              </a:rPr>
              <a:t>a</a:t>
            </a:r>
            <a:endParaRPr kumimoji="0" sz="4000" b="1" i="0" u="none" strike="noStrike" kern="0" cap="none" spc="0" normalizeH="0" baseline="0" noProof="0">
              <a:ln>
                <a:noFill/>
              </a:ln>
              <a:solidFill>
                <a:srgbClr val="FF0066"/>
              </a:solidFill>
              <a:effectLst/>
              <a:uLnTx/>
              <a:uFillTx/>
              <a:latin typeface="Calibri"/>
              <a:ea typeface="Calibri"/>
              <a:cs typeface="Calibri"/>
              <a:sym typeface="Calibri"/>
            </a:endParaRPr>
          </a:p>
        </p:txBody>
      </p:sp>
      <p:sp>
        <p:nvSpPr>
          <p:cNvPr id="115" name="Google Shape;115;p1"/>
          <p:cNvSpPr txBox="1"/>
          <p:nvPr/>
        </p:nvSpPr>
        <p:spPr>
          <a:xfrm>
            <a:off x="9391189" y="13793"/>
            <a:ext cx="4572000"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[o]</a:t>
            </a:r>
            <a:endParaRPr kumimoji="0" sz="40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6" name="Google Shape;116;p1"/>
          <p:cNvSpPr txBox="1"/>
          <p:nvPr/>
        </p:nvSpPr>
        <p:spPr>
          <a:xfrm>
            <a:off x="10084409" y="69054"/>
            <a:ext cx="4572000"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d</a:t>
            </a:r>
            <a:r>
              <a:rPr kumimoji="0" lang="en-GB" sz="4000" b="1" i="0" u="none" strike="noStrike" kern="0" cap="none" spc="0" normalizeH="0" baseline="0" noProof="0">
                <a:ln>
                  <a:noFill/>
                </a:ln>
                <a:solidFill>
                  <a:srgbClr val="FF0066"/>
                </a:solidFill>
                <a:effectLst/>
                <a:uLnTx/>
                <a:uFillTx/>
                <a:latin typeface="Century Gothic"/>
                <a:ea typeface="Century Gothic"/>
                <a:cs typeface="Century Gothic"/>
                <a:sym typeface="Century Gothic"/>
              </a:rPr>
              <a:t>o</a:t>
            </a:r>
            <a:r>
              <a:rPr kumimoji="0" lang="en-GB" sz="40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s</a:t>
            </a:r>
            <a:endParaRPr kumimoji="0" sz="4000" b="1" i="0" u="none" strike="noStrike" kern="0" cap="none" spc="0" normalizeH="0" baseline="0" noProof="0">
              <a:ln>
                <a:noFill/>
              </a:ln>
              <a:solidFill>
                <a:srgbClr val="FF0066"/>
              </a:solidFill>
              <a:effectLst/>
              <a:uLnTx/>
              <a:uFillTx/>
              <a:latin typeface="Calibri"/>
              <a:ea typeface="Calibri"/>
              <a:cs typeface="Calibri"/>
              <a:sym typeface="Calibri"/>
            </a:endParaRPr>
          </a:p>
        </p:txBody>
      </p:sp>
      <p:sp>
        <p:nvSpPr>
          <p:cNvPr id="117" name="Google Shape;117;p1"/>
          <p:cNvSpPr txBox="1"/>
          <p:nvPr/>
        </p:nvSpPr>
        <p:spPr>
          <a:xfrm>
            <a:off x="215307" y="950488"/>
            <a:ext cx="574382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A </a:t>
            </a:r>
            <a:r>
              <a:rPr kumimoji="0" lang="en-GB" sz="18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Listen. Which number is it?</a:t>
            </a:r>
            <a:endParaRPr kumimoji="0" sz="1800" b="0"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p:txBody>
      </p:sp>
      <p:sp>
        <p:nvSpPr>
          <p:cNvPr id="119" name="Google Shape;119;p1"/>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0" name="Google Shape;120;p1"/>
          <p:cNvSpPr txBox="1"/>
          <p:nvPr/>
        </p:nvSpPr>
        <p:spPr>
          <a:xfrm>
            <a:off x="6321172" y="972887"/>
            <a:ext cx="574382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C </a:t>
            </a:r>
            <a:r>
              <a:rPr kumimoji="0" lang="en-GB" sz="18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Listen. Which number is it?</a:t>
            </a:r>
            <a:endParaRPr kumimoji="0" sz="1800" b="0"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p:txBody>
      </p:sp>
      <p:sp>
        <p:nvSpPr>
          <p:cNvPr id="2" name="TextBox 1">
            <a:extLst>
              <a:ext uri="{FF2B5EF4-FFF2-40B4-BE49-F238E27FC236}">
                <a16:creationId xmlns:a16="http://schemas.microsoft.com/office/drawing/2014/main" id="{7792AF57-7B7D-42D3-B795-B42A671B83C1}"/>
              </a:ext>
            </a:extLst>
          </p:cNvPr>
          <p:cNvSpPr txBox="1"/>
          <p:nvPr/>
        </p:nvSpPr>
        <p:spPr>
          <a:xfrm>
            <a:off x="2293197" y="4846419"/>
            <a:ext cx="8255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E7E2"/>
                </a:solidFill>
                <a:effectLst/>
                <a:uLnTx/>
                <a:uFillTx/>
                <a:latin typeface="Century Gothic" panose="020B0502020202020204" pitchFamily="34" charset="0"/>
                <a:ea typeface="+mn-ea"/>
                <a:cs typeface="+mn-cs"/>
              </a:rPr>
              <a:t>3</a:t>
            </a:r>
          </a:p>
        </p:txBody>
      </p:sp>
      <p:sp>
        <p:nvSpPr>
          <p:cNvPr id="35" name="TextBox 34">
            <a:extLst>
              <a:ext uri="{FF2B5EF4-FFF2-40B4-BE49-F238E27FC236}">
                <a16:creationId xmlns:a16="http://schemas.microsoft.com/office/drawing/2014/main" id="{EEB373F6-DB6D-40FE-9DEB-C49311F33D85}"/>
              </a:ext>
            </a:extLst>
          </p:cNvPr>
          <p:cNvSpPr txBox="1"/>
          <p:nvPr/>
        </p:nvSpPr>
        <p:spPr>
          <a:xfrm>
            <a:off x="8022506" y="4868057"/>
            <a:ext cx="8255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E7E2"/>
                </a:solidFill>
                <a:effectLst/>
                <a:uLnTx/>
                <a:uFillTx/>
                <a:latin typeface="Century Gothic" panose="020B0502020202020204" pitchFamily="34" charset="0"/>
                <a:ea typeface="+mn-ea"/>
                <a:cs typeface="+mn-cs"/>
              </a:rPr>
              <a:t>2</a:t>
            </a:r>
          </a:p>
        </p:txBody>
      </p:sp>
      <p:pic>
        <p:nvPicPr>
          <p:cNvPr id="36" name="Google Shape;109;p3">
            <a:extLst>
              <a:ext uri="{FF2B5EF4-FFF2-40B4-BE49-F238E27FC236}">
                <a16:creationId xmlns:a16="http://schemas.microsoft.com/office/drawing/2014/main" id="{C332041B-E6F4-4469-B61A-F70F6047086E}"/>
              </a:ext>
            </a:extLst>
          </p:cNvPr>
          <p:cNvPicPr preferRelativeResize="0"/>
          <p:nvPr/>
        </p:nvPicPr>
        <p:blipFill rotWithShape="1">
          <a:blip r:embed="rId5">
            <a:alphaModFix/>
          </a:blip>
          <a:srcRect t="6995" r="482" b="12550"/>
          <a:stretch/>
        </p:blipFill>
        <p:spPr>
          <a:xfrm>
            <a:off x="4237099" y="4687138"/>
            <a:ext cx="1250968" cy="1340005"/>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37" name="Google Shape;118;p4">
            <a:extLst>
              <a:ext uri="{FF2B5EF4-FFF2-40B4-BE49-F238E27FC236}">
                <a16:creationId xmlns:a16="http://schemas.microsoft.com/office/drawing/2014/main" id="{2B44BAA4-E12A-4372-8992-2242B4481ECF}"/>
              </a:ext>
            </a:extLst>
          </p:cNvPr>
          <p:cNvPicPr preferRelativeResize="0"/>
          <p:nvPr/>
        </p:nvPicPr>
        <p:blipFill rotWithShape="1">
          <a:blip r:embed="rId6">
            <a:alphaModFix/>
          </a:blip>
          <a:srcRect/>
          <a:stretch/>
        </p:blipFill>
        <p:spPr>
          <a:xfrm>
            <a:off x="10472744" y="4770653"/>
            <a:ext cx="1165267" cy="1107775"/>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3" name="Title 2">
            <a:extLst>
              <a:ext uri="{FF2B5EF4-FFF2-40B4-BE49-F238E27FC236}">
                <a16:creationId xmlns:a16="http://schemas.microsoft.com/office/drawing/2014/main" id="{BF0B417F-BC47-426D-B07D-651E46DEE6B9}"/>
              </a:ext>
            </a:extLst>
          </p:cNvPr>
          <p:cNvSpPr>
            <a:spLocks noGrp="1"/>
          </p:cNvSpPr>
          <p:nvPr>
            <p:ph type="title"/>
          </p:nvPr>
        </p:nvSpPr>
        <p:spPr>
          <a:xfrm>
            <a:off x="717410" y="144835"/>
            <a:ext cx="2387931" cy="538898"/>
          </a:xfrm>
        </p:spPr>
        <p:txBody>
          <a:bodyPr>
            <a:normAutofit/>
          </a:bodyPr>
          <a:lstStyle/>
          <a:p>
            <a:r>
              <a:rPr lang="en-GB" sz="2800" b="1" dirty="0">
                <a:solidFill>
                  <a:srgbClr val="002060"/>
                </a:solidFill>
                <a:latin typeface="Century Gothic"/>
                <a:ea typeface="Century Gothic"/>
                <a:cs typeface="Century Gothic"/>
                <a:sym typeface="Century Gothic"/>
              </a:rPr>
              <a:t>Follow up 1: </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20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0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p:bldP spid="109" grpId="0" animBg="1"/>
      <p:bldP spid="112" grpId="0"/>
      <p:bldP spid="2" grpId="0"/>
      <p:bldP spid="3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
          <p:cNvSpPr txBox="1"/>
          <p:nvPr/>
        </p:nvSpPr>
        <p:spPr>
          <a:xfrm>
            <a:off x="415620" y="1280313"/>
            <a:ext cx="11587694" cy="31700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English uses </a:t>
            </a:r>
            <a:r>
              <a:rPr kumimoji="0" lang="en-GB" sz="25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pronouns</a:t>
            </a:r>
            <a:r>
              <a:rPr kumimoji="0" lang="en-GB" sz="25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 (I, she, we) to indicate the person who is carrying out the action of the verb.</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1" i="0" u="sng" strike="noStrike" kern="0" cap="none" spc="0" normalizeH="0" baseline="0" noProof="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sng" strike="noStrike" kern="0" cap="none" spc="0" normalizeH="0" baseline="0" noProof="0">
                <a:ln>
                  <a:noFill/>
                </a:ln>
                <a:solidFill>
                  <a:srgbClr val="002060"/>
                </a:solidFill>
                <a:effectLst/>
                <a:uLnTx/>
                <a:uFillTx/>
                <a:latin typeface="Century Gothic"/>
                <a:ea typeface="Century Gothic"/>
                <a:cs typeface="Century Gothic"/>
                <a:sym typeface="Century Gothic"/>
              </a:rPr>
              <a:t>I</a:t>
            </a:r>
            <a:r>
              <a:rPr kumimoji="0" lang="en-GB" sz="25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 play football. 		</a:t>
            </a:r>
            <a:r>
              <a:rPr kumimoji="0" lang="en-GB" sz="2500" b="1" i="0" u="sng" strike="noStrike" kern="0" cap="none" spc="0" normalizeH="0" baseline="0" noProof="0">
                <a:ln>
                  <a:noFill/>
                </a:ln>
                <a:solidFill>
                  <a:srgbClr val="002060"/>
                </a:solidFill>
                <a:effectLst/>
                <a:uLnTx/>
                <a:uFillTx/>
                <a:latin typeface="Century Gothic"/>
                <a:ea typeface="Century Gothic"/>
                <a:cs typeface="Century Gothic"/>
                <a:sym typeface="Century Gothic"/>
              </a:rPr>
              <a:t>We</a:t>
            </a:r>
            <a:r>
              <a:rPr kumimoji="0" lang="en-GB" sz="25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 play football. </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In Spanish, we often don’t need to use the pronoun.</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1" i="0" u="sng" strike="noStrike" kern="0" cap="none" spc="0" normalizeH="0" baseline="0" noProof="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sng" strike="noStrike" kern="0" cap="none" spc="0" normalizeH="0" baseline="0" noProof="0">
                <a:ln>
                  <a:noFill/>
                </a:ln>
                <a:solidFill>
                  <a:srgbClr val="002060"/>
                </a:solidFill>
                <a:effectLst/>
                <a:uLnTx/>
                <a:uFillTx/>
                <a:latin typeface="Century Gothic"/>
                <a:ea typeface="Century Gothic"/>
                <a:cs typeface="Century Gothic"/>
                <a:sym typeface="Century Gothic"/>
              </a:rPr>
              <a:t>I</a:t>
            </a:r>
            <a:r>
              <a:rPr kumimoji="0" lang="en-GB" sz="25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 am present	</a:t>
            </a:r>
            <a:r>
              <a:rPr kumimoji="0" lang="en-GB" sz="25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estoy</a:t>
            </a:r>
            <a:r>
              <a:rPr kumimoji="0" lang="en-GB" sz="25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 presente		</a:t>
            </a:r>
            <a:r>
              <a:rPr kumimoji="0" lang="en-GB" sz="25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S/he, it</a:t>
            </a:r>
            <a:r>
              <a:rPr kumimoji="0" lang="en-GB" sz="25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 is present	</a:t>
            </a:r>
            <a:r>
              <a:rPr kumimoji="0" lang="en-GB" sz="25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está</a:t>
            </a:r>
            <a:r>
              <a:rPr kumimoji="0" lang="en-GB" sz="25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 presente</a:t>
            </a:r>
            <a:endParaRPr kumimoji="0" sz="2500" b="0"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p:txBody>
      </p:sp>
      <p:pic>
        <p:nvPicPr>
          <p:cNvPr id="173" name="Google Shape;173;p3" descr="Jigsaw, Puzzle, Piece, Game, Concept, Solution"/>
          <p:cNvPicPr preferRelativeResize="0"/>
          <p:nvPr/>
        </p:nvPicPr>
        <p:blipFill rotWithShape="1">
          <a:blip r:embed="rId3">
            <a:alphaModFix/>
          </a:blip>
          <a:srcRect/>
          <a:stretch/>
        </p:blipFill>
        <p:spPr>
          <a:xfrm>
            <a:off x="11306626" y="99564"/>
            <a:ext cx="845744" cy="846920"/>
          </a:xfrm>
          <a:prstGeom prst="rect">
            <a:avLst/>
          </a:prstGeom>
          <a:noFill/>
          <a:ln>
            <a:noFill/>
          </a:ln>
        </p:spPr>
      </p:pic>
      <p:sp>
        <p:nvSpPr>
          <p:cNvPr id="174" name="Google Shape;174;p3"/>
          <p:cNvSpPr txBox="1"/>
          <p:nvPr/>
        </p:nvSpPr>
        <p:spPr>
          <a:xfrm>
            <a:off x="1599992" y="5249418"/>
            <a:ext cx="1665514"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92D050"/>
                </a:solidFill>
                <a:effectLst/>
                <a:uLnTx/>
                <a:uFillTx/>
                <a:latin typeface="Century Gothic"/>
                <a:ea typeface="Century Gothic"/>
                <a:cs typeface="Century Gothic"/>
                <a:sym typeface="Century Gothic"/>
              </a:rPr>
              <a:t>Estoy</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175;p3"/>
          <p:cNvSpPr txBox="1"/>
          <p:nvPr/>
        </p:nvSpPr>
        <p:spPr>
          <a:xfrm>
            <a:off x="3192413" y="5252155"/>
            <a:ext cx="1665514"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1F3864"/>
                </a:solidFill>
                <a:effectLst/>
                <a:uLnTx/>
                <a:uFillTx/>
                <a:latin typeface="Century Gothic"/>
                <a:ea typeface="Century Gothic"/>
                <a:cs typeface="Century Gothic"/>
                <a:sym typeface="Century Gothic"/>
              </a:rPr>
              <a:t>I am</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Google Shape;176;p3"/>
          <p:cNvSpPr txBox="1"/>
          <p:nvPr/>
        </p:nvSpPr>
        <p:spPr>
          <a:xfrm>
            <a:off x="6845969" y="4784241"/>
            <a:ext cx="1665514"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92D050"/>
                </a:solidFill>
                <a:effectLst/>
                <a:uLnTx/>
                <a:uFillTx/>
                <a:latin typeface="Century Gothic"/>
                <a:ea typeface="Century Gothic"/>
                <a:cs typeface="Century Gothic"/>
                <a:sym typeface="Century Gothic"/>
              </a:rPr>
              <a:t>Está</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177;p3"/>
          <p:cNvSpPr txBox="1"/>
          <p:nvPr/>
        </p:nvSpPr>
        <p:spPr>
          <a:xfrm>
            <a:off x="8055112" y="4799341"/>
            <a:ext cx="2444413"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1F3864"/>
                </a:solidFill>
                <a:effectLst/>
                <a:uLnTx/>
                <a:uFillTx/>
                <a:latin typeface="Century Gothic"/>
                <a:ea typeface="Century Gothic"/>
                <a:cs typeface="Century Gothic"/>
                <a:sym typeface="Century Gothic"/>
              </a:rPr>
              <a:t>it / he / she is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78" name="Google Shape;178;p3" descr="C:\Users\wdj\Google Drive\Primary\Y5 SoW\From Tracy\Pronouns\i.png"/>
          <p:cNvPicPr preferRelativeResize="0"/>
          <p:nvPr/>
        </p:nvPicPr>
        <p:blipFill rotWithShape="1">
          <a:blip r:embed="rId4">
            <a:alphaModFix/>
          </a:blip>
          <a:srcRect/>
          <a:stretch/>
        </p:blipFill>
        <p:spPr>
          <a:xfrm>
            <a:off x="4189388" y="4867969"/>
            <a:ext cx="523556" cy="1224562"/>
          </a:xfrm>
          <a:prstGeom prst="rect">
            <a:avLst/>
          </a:prstGeom>
          <a:noFill/>
          <a:ln>
            <a:noFill/>
          </a:ln>
        </p:spPr>
      </p:pic>
      <p:pic>
        <p:nvPicPr>
          <p:cNvPr id="179" name="Google Shape;179;p3" descr="C:\Users\wdj\Google Drive\Primary\Y5 SoW\From Tracy\Pronouns\he.png"/>
          <p:cNvPicPr preferRelativeResize="0"/>
          <p:nvPr/>
        </p:nvPicPr>
        <p:blipFill rotWithShape="1">
          <a:blip r:embed="rId5">
            <a:alphaModFix/>
          </a:blip>
          <a:srcRect/>
          <a:stretch/>
        </p:blipFill>
        <p:spPr>
          <a:xfrm>
            <a:off x="8122430" y="5277315"/>
            <a:ext cx="1100842" cy="814587"/>
          </a:xfrm>
          <a:prstGeom prst="rect">
            <a:avLst/>
          </a:prstGeom>
          <a:noFill/>
          <a:ln>
            <a:noFill/>
          </a:ln>
        </p:spPr>
      </p:pic>
      <p:pic>
        <p:nvPicPr>
          <p:cNvPr id="180" name="Google Shape;180;p3" descr="C:\Users\wdj\Google Drive\Primary\Y5 SoW\From Tracy\Pronouns\she.png"/>
          <p:cNvPicPr preferRelativeResize="0"/>
          <p:nvPr/>
        </p:nvPicPr>
        <p:blipFill rotWithShape="1">
          <a:blip r:embed="rId6">
            <a:alphaModFix/>
          </a:blip>
          <a:srcRect/>
          <a:stretch/>
        </p:blipFill>
        <p:spPr>
          <a:xfrm>
            <a:off x="9518727" y="5250746"/>
            <a:ext cx="1080836" cy="824987"/>
          </a:xfrm>
          <a:prstGeom prst="rect">
            <a:avLst/>
          </a:prstGeom>
          <a:noFill/>
          <a:ln>
            <a:noFill/>
          </a:ln>
        </p:spPr>
      </p:pic>
      <p:sp>
        <p:nvSpPr>
          <p:cNvPr id="182" name="Google Shape;182;p3"/>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5C9F257-21D3-45A4-AC8E-26683E7F9C6B}"/>
              </a:ext>
            </a:extLst>
          </p:cNvPr>
          <p:cNvSpPr>
            <a:spLocks noGrp="1"/>
          </p:cNvSpPr>
          <p:nvPr>
            <p:ph type="title"/>
          </p:nvPr>
        </p:nvSpPr>
        <p:spPr>
          <a:xfrm>
            <a:off x="700106" y="162420"/>
            <a:ext cx="2565400" cy="417142"/>
          </a:xfrm>
        </p:spPr>
        <p:txBody>
          <a:bodyPr>
            <a:noAutofit/>
          </a:bodyPr>
          <a:lstStyle/>
          <a:p>
            <a:r>
              <a:rPr lang="en-GB" sz="2800" b="1" dirty="0">
                <a:solidFill>
                  <a:srgbClr val="002060"/>
                </a:solidFill>
                <a:latin typeface="Century Gothic"/>
                <a:ea typeface="Century Gothic"/>
                <a:cs typeface="Century Gothic"/>
                <a:sym typeface="Century Gothic"/>
              </a:rPr>
              <a:t>Follow up 2: </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anim calcmode="lin" valueType="num">
                                      <p:cBhvr additive="base">
                                        <p:cTn id="7" dur="500"/>
                                        <p:tgtEl>
                                          <p:spTgt spid="17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2">
                                            <p:txEl>
                                              <p:pRg st="1" end="1"/>
                                            </p:txEl>
                                          </p:spTgt>
                                        </p:tgtEl>
                                        <p:attrNameLst>
                                          <p:attrName>style.visibility</p:attrName>
                                        </p:attrNameLst>
                                      </p:cBhvr>
                                      <p:to>
                                        <p:strVal val="visible"/>
                                      </p:to>
                                    </p:set>
                                    <p:anim calcmode="lin" valueType="num">
                                      <p:cBhvr additive="base">
                                        <p:cTn id="12" dur="500"/>
                                        <p:tgtEl>
                                          <p:spTgt spid="17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2">
                                            <p:txEl>
                                              <p:pRg st="2" end="2"/>
                                            </p:txEl>
                                          </p:spTgt>
                                        </p:tgtEl>
                                        <p:attrNameLst>
                                          <p:attrName>style.visibility</p:attrName>
                                        </p:attrNameLst>
                                      </p:cBhvr>
                                      <p:to>
                                        <p:strVal val="visible"/>
                                      </p:to>
                                    </p:set>
                                    <p:anim calcmode="lin" valueType="num">
                                      <p:cBhvr additive="base">
                                        <p:cTn id="17" dur="500"/>
                                        <p:tgtEl>
                                          <p:spTgt spid="17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2">
                                            <p:txEl>
                                              <p:pRg st="3" end="3"/>
                                            </p:txEl>
                                          </p:spTgt>
                                        </p:tgtEl>
                                        <p:attrNameLst>
                                          <p:attrName>style.visibility</p:attrName>
                                        </p:attrNameLst>
                                      </p:cBhvr>
                                      <p:to>
                                        <p:strVal val="visible"/>
                                      </p:to>
                                    </p:set>
                                    <p:anim calcmode="lin" valueType="num">
                                      <p:cBhvr additive="base">
                                        <p:cTn id="22" dur="500"/>
                                        <p:tgtEl>
                                          <p:spTgt spid="17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2">
                                            <p:txEl>
                                              <p:pRg st="4" end="4"/>
                                            </p:txEl>
                                          </p:spTgt>
                                        </p:tgtEl>
                                        <p:attrNameLst>
                                          <p:attrName>style.visibility</p:attrName>
                                        </p:attrNameLst>
                                      </p:cBhvr>
                                      <p:to>
                                        <p:strVal val="visible"/>
                                      </p:to>
                                    </p:set>
                                    <p:anim calcmode="lin" valueType="num">
                                      <p:cBhvr additive="base">
                                        <p:cTn id="27" dur="500"/>
                                        <p:tgtEl>
                                          <p:spTgt spid="17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2">
                                            <p:txEl>
                                              <p:pRg st="5" end="5"/>
                                            </p:txEl>
                                          </p:spTgt>
                                        </p:tgtEl>
                                        <p:attrNameLst>
                                          <p:attrName>style.visibility</p:attrName>
                                        </p:attrNameLst>
                                      </p:cBhvr>
                                      <p:to>
                                        <p:strVal val="visible"/>
                                      </p:to>
                                    </p:set>
                                    <p:anim calcmode="lin" valueType="num">
                                      <p:cBhvr additive="base">
                                        <p:cTn id="32" dur="500"/>
                                        <p:tgtEl>
                                          <p:spTgt spid="17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2">
                                            <p:txEl>
                                              <p:pRg st="6" end="6"/>
                                            </p:txEl>
                                          </p:spTgt>
                                        </p:tgtEl>
                                        <p:attrNameLst>
                                          <p:attrName>style.visibility</p:attrName>
                                        </p:attrNameLst>
                                      </p:cBhvr>
                                      <p:to>
                                        <p:strVal val="visible"/>
                                      </p:to>
                                    </p:set>
                                    <p:anim calcmode="lin" valueType="num">
                                      <p:cBhvr additive="base">
                                        <p:cTn id="37" dur="500"/>
                                        <p:tgtEl>
                                          <p:spTgt spid="17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7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75"/>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7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7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77"/>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79"/>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0" y="-32195"/>
            <a:ext cx="10515600" cy="1325563"/>
          </a:xfrm>
        </p:spPr>
        <p:txBody>
          <a:bodyPr>
            <a:normAutofit/>
          </a:bodyPr>
          <a:lstStyle/>
          <a:p>
            <a:r>
              <a:rPr lang="en-GB" sz="3600" b="1" dirty="0">
                <a:solidFill>
                  <a:schemeClr val="bg1"/>
                </a:solidFill>
              </a:rPr>
              <a:t>In this session...</a:t>
            </a:r>
          </a:p>
        </p:txBody>
      </p:sp>
      <p:sp>
        <p:nvSpPr>
          <p:cNvPr id="13" name="Content Placeholder 12">
            <a:extLst>
              <a:ext uri="{FF2B5EF4-FFF2-40B4-BE49-F238E27FC236}">
                <a16:creationId xmlns:a16="http://schemas.microsoft.com/office/drawing/2014/main" id="{894E766B-F79A-4B1F-A315-B8EF55B8CDF3}"/>
              </a:ext>
            </a:extLst>
          </p:cNvPr>
          <p:cNvSpPr>
            <a:spLocks noGrp="1"/>
          </p:cNvSpPr>
          <p:nvPr>
            <p:ph idx="1"/>
          </p:nvPr>
        </p:nvSpPr>
        <p:spPr>
          <a:xfrm>
            <a:off x="323850" y="1422746"/>
            <a:ext cx="10515600" cy="4351338"/>
          </a:xfrm>
        </p:spPr>
        <p:txBody>
          <a:bodyPr>
            <a:normAutofit/>
          </a:bodyPr>
          <a:lstStyle/>
          <a:p>
            <a:pPr>
              <a:lnSpc>
                <a:spcPct val="150000"/>
              </a:lnSpc>
            </a:pPr>
            <a:r>
              <a:rPr lang="en-GB" dirty="0">
                <a:solidFill>
                  <a:schemeClr val="accent1">
                    <a:lumMod val="50000"/>
                  </a:schemeClr>
                </a:solidFill>
              </a:rPr>
              <a:t>Key strands of language knowledge</a:t>
            </a:r>
          </a:p>
          <a:p>
            <a:pPr>
              <a:lnSpc>
                <a:spcPct val="150000"/>
              </a:lnSpc>
            </a:pPr>
            <a:r>
              <a:rPr lang="en-GB" dirty="0">
                <a:solidFill>
                  <a:schemeClr val="accent1">
                    <a:lumMod val="50000"/>
                  </a:schemeClr>
                </a:solidFill>
              </a:rPr>
              <a:t>The need for sequencing</a:t>
            </a:r>
          </a:p>
          <a:p>
            <a:pPr>
              <a:lnSpc>
                <a:spcPct val="150000"/>
              </a:lnSpc>
            </a:pPr>
            <a:r>
              <a:rPr lang="en-GB" dirty="0">
                <a:solidFill>
                  <a:schemeClr val="accent1">
                    <a:lumMod val="50000"/>
                  </a:schemeClr>
                </a:solidFill>
              </a:rPr>
              <a:t>The </a:t>
            </a:r>
            <a:r>
              <a:rPr lang="en-GB" i="1" dirty="0">
                <a:solidFill>
                  <a:schemeClr val="accent1">
                    <a:lumMod val="50000"/>
                  </a:schemeClr>
                </a:solidFill>
              </a:rPr>
              <a:t>how</a:t>
            </a:r>
          </a:p>
          <a:p>
            <a:pPr>
              <a:lnSpc>
                <a:spcPct val="150000"/>
              </a:lnSpc>
            </a:pPr>
            <a:r>
              <a:rPr lang="en-GB" dirty="0">
                <a:solidFill>
                  <a:schemeClr val="accent1">
                    <a:lumMod val="50000"/>
                  </a:schemeClr>
                </a:solidFill>
              </a:rPr>
              <a:t>Building links with primary English</a:t>
            </a:r>
            <a:endParaRPr lang="en-GB" i="1" dirty="0">
              <a:solidFill>
                <a:schemeClr val="accent1">
                  <a:lumMod val="50000"/>
                </a:schemeClr>
              </a:solidFill>
            </a:endParaRPr>
          </a:p>
          <a:p>
            <a:pPr>
              <a:lnSpc>
                <a:spcPct val="100000"/>
              </a:lnSpc>
            </a:pPr>
            <a:r>
              <a:rPr lang="en-GB" dirty="0">
                <a:solidFill>
                  <a:schemeClr val="accent1">
                    <a:lumMod val="50000"/>
                  </a:schemeClr>
                </a:solidFill>
              </a:rPr>
              <a:t>Knowledge about language and </a:t>
            </a:r>
            <a:br>
              <a:rPr lang="en-GB" dirty="0">
                <a:solidFill>
                  <a:schemeClr val="accent1">
                    <a:lumMod val="50000"/>
                  </a:schemeClr>
                </a:solidFill>
              </a:rPr>
            </a:br>
            <a:r>
              <a:rPr lang="en-GB" dirty="0">
                <a:solidFill>
                  <a:schemeClr val="accent1">
                    <a:lumMod val="50000"/>
                  </a:schemeClr>
                </a:solidFill>
              </a:rPr>
              <a:t>language analysis</a:t>
            </a:r>
          </a:p>
        </p:txBody>
      </p:sp>
    </p:spTree>
    <p:extLst>
      <p:ext uri="{BB962C8B-B14F-4D97-AF65-F5344CB8AC3E}">
        <p14:creationId xmlns:p14="http://schemas.microsoft.com/office/powerpoint/2010/main" val="342952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4" descr="Jigsaw, Puzzle, Piece, Game, Concept, Solution"/>
          <p:cNvPicPr preferRelativeResize="0"/>
          <p:nvPr/>
        </p:nvPicPr>
        <p:blipFill rotWithShape="1">
          <a:blip r:embed="rId3">
            <a:alphaModFix/>
          </a:blip>
          <a:srcRect/>
          <a:stretch/>
        </p:blipFill>
        <p:spPr>
          <a:xfrm>
            <a:off x="11306626" y="99564"/>
            <a:ext cx="845744" cy="846920"/>
          </a:xfrm>
          <a:prstGeom prst="rect">
            <a:avLst/>
          </a:prstGeom>
          <a:noFill/>
          <a:ln>
            <a:noFill/>
          </a:ln>
        </p:spPr>
      </p:pic>
      <p:sp>
        <p:nvSpPr>
          <p:cNvPr id="189" name="Google Shape;189;p4"/>
          <p:cNvSpPr txBox="1"/>
          <p:nvPr/>
        </p:nvSpPr>
        <p:spPr>
          <a:xfrm>
            <a:off x="449968" y="1822742"/>
            <a:ext cx="7357711" cy="447810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92D050"/>
                </a:solidFill>
                <a:effectLst/>
                <a:uLnTx/>
                <a:uFillTx/>
                <a:latin typeface="Century Gothic"/>
                <a:ea typeface="Century Gothic"/>
                <a:cs typeface="Century Gothic"/>
                <a:sym typeface="Century Gothic"/>
              </a:rPr>
              <a:t>Example:</a:t>
            </a:r>
            <a:r>
              <a:rPr kumimoji="0" lang="en-GB" sz="2500" b="0" i="0" u="none" strike="noStrike" kern="0" cap="none" spc="0" normalizeH="0" baseline="0" noProof="0" dirty="0">
                <a:ln>
                  <a:noFill/>
                </a:ln>
                <a:solidFill>
                  <a:srgbClr val="92D050"/>
                </a:solidFill>
                <a:effectLst/>
                <a:uLnTx/>
                <a:uFillTx/>
                <a:latin typeface="Century Gothic"/>
                <a:ea typeface="Century Gothic"/>
                <a:cs typeface="Century Gothic"/>
                <a:sym typeface="Century Gothic"/>
              </a:rPr>
              <a:t> </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I am here  🡪   </a:t>
            </a:r>
            <a:r>
              <a:rPr kumimoji="0" lang="en-GB" sz="2500" b="0" i="0" u="none" strike="sngStrike" kern="0" cap="none" spc="0" normalizeH="0" baseline="0" noProof="0" dirty="0">
                <a:ln>
                  <a:noFill/>
                </a:ln>
                <a:solidFill>
                  <a:srgbClr val="00B050"/>
                </a:solidFill>
                <a:effectLst/>
                <a:uLnTx/>
                <a:uFillTx/>
                <a:latin typeface="Century Gothic"/>
                <a:ea typeface="Century Gothic"/>
                <a:cs typeface="Century Gothic"/>
                <a:sym typeface="Century Gothic"/>
              </a:rPr>
              <a:t> </a:t>
            </a:r>
            <a:r>
              <a:rPr kumimoji="0" lang="en-GB" sz="2500" b="1" i="0" u="none" strike="sngStrike" kern="0" cap="none" spc="0" normalizeH="0" baseline="0" noProof="0" dirty="0">
                <a:ln>
                  <a:noFill/>
                </a:ln>
                <a:solidFill>
                  <a:srgbClr val="00B050"/>
                </a:solidFill>
                <a:effectLst/>
                <a:uLnTx/>
                <a:uFillTx/>
                <a:latin typeface="Century Gothic"/>
                <a:ea typeface="Century Gothic"/>
                <a:cs typeface="Century Gothic"/>
                <a:sym typeface="Century Gothic"/>
              </a:rPr>
              <a:t>I </a:t>
            </a:r>
            <a:r>
              <a:rPr kumimoji="0" lang="en-GB" sz="25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am here	</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He is present. 🡪 ______________</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She is absent.	🡪 _____________</a:t>
            </a:r>
            <a:endParaRPr kumimoji="0"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I am there. 🡪 ________________</a:t>
            </a:r>
            <a:endParaRPr kumimoji="0"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It is here. 🡪 _________________</a:t>
            </a:r>
            <a:endParaRPr kumimoji="0"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She is here. 🡪 _______________</a:t>
            </a:r>
            <a:endParaRPr kumimoji="0"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90" name="Google Shape;190;p4"/>
          <p:cNvSpPr txBox="1"/>
          <p:nvPr/>
        </p:nvSpPr>
        <p:spPr>
          <a:xfrm>
            <a:off x="3872078" y="2716999"/>
            <a:ext cx="2225289" cy="4770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sngStrike" kern="0" cap="none" spc="0" normalizeH="0" baseline="0" noProof="0">
                <a:ln>
                  <a:noFill/>
                </a:ln>
                <a:solidFill>
                  <a:srgbClr val="00B050"/>
                </a:solidFill>
                <a:effectLst/>
                <a:uLnTx/>
                <a:uFillTx/>
                <a:latin typeface="Century Gothic"/>
                <a:ea typeface="Century Gothic"/>
                <a:cs typeface="Century Gothic"/>
                <a:sym typeface="Century Gothic"/>
              </a:rPr>
              <a:t> He </a:t>
            </a:r>
            <a:r>
              <a:rPr kumimoji="0" lang="en-GB" sz="25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is present</a:t>
            </a:r>
            <a:endParaRPr kumimoji="0" sz="2500" b="0"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p:txBody>
      </p:sp>
      <p:sp>
        <p:nvSpPr>
          <p:cNvPr id="191" name="Google Shape;191;p4"/>
          <p:cNvSpPr txBox="1"/>
          <p:nvPr/>
        </p:nvSpPr>
        <p:spPr>
          <a:xfrm>
            <a:off x="3872078" y="3385774"/>
            <a:ext cx="2457724" cy="4770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sngStrike" kern="0" cap="none" spc="0" normalizeH="0" baseline="0" noProof="0" dirty="0">
                <a:ln>
                  <a:noFill/>
                </a:ln>
                <a:solidFill>
                  <a:srgbClr val="00B050"/>
                </a:solidFill>
                <a:effectLst/>
                <a:uLnTx/>
                <a:uFillTx/>
                <a:latin typeface="Century Gothic"/>
                <a:ea typeface="Century Gothic"/>
                <a:cs typeface="Century Gothic"/>
                <a:sym typeface="Century Gothic"/>
              </a:rPr>
              <a:t> She </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is absent.</a:t>
            </a:r>
            <a:endParaRPr kumimoji="0"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92" name="Google Shape;192;p4"/>
          <p:cNvSpPr txBox="1"/>
          <p:nvPr/>
        </p:nvSpPr>
        <p:spPr>
          <a:xfrm>
            <a:off x="3616903" y="3998935"/>
            <a:ext cx="2316660" cy="4770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sngStrike" kern="0" cap="none" spc="0" normalizeH="0" baseline="0" noProof="0" dirty="0">
                <a:ln>
                  <a:noFill/>
                </a:ln>
                <a:solidFill>
                  <a:srgbClr val="00B050"/>
                </a:solidFill>
                <a:effectLst/>
                <a:uLnTx/>
                <a:uFillTx/>
                <a:latin typeface="Century Gothic"/>
                <a:ea typeface="Century Gothic"/>
                <a:cs typeface="Century Gothic"/>
                <a:sym typeface="Century Gothic"/>
              </a:rPr>
              <a:t> I </a:t>
            </a:r>
            <a:r>
              <a:rPr kumimoji="0" lang="en-GB" sz="2500" b="1" i="0" u="none" strike="noStrike" kern="0" cap="none" spc="0" normalizeH="0" baseline="0" noProof="0" dirty="0">
                <a:ln>
                  <a:noFill/>
                </a:ln>
                <a:solidFill>
                  <a:srgbClr val="00B050"/>
                </a:solidFill>
                <a:effectLst/>
                <a:uLnTx/>
                <a:uFillTx/>
                <a:latin typeface="Century Gothic"/>
                <a:ea typeface="Century Gothic"/>
                <a:cs typeface="Century Gothic"/>
                <a:sym typeface="Century Gothic"/>
              </a:rPr>
              <a:t> </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am there.</a:t>
            </a:r>
            <a:endParaRPr kumimoji="0"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93" name="Google Shape;193;p4"/>
          <p:cNvSpPr txBox="1"/>
          <p:nvPr/>
        </p:nvSpPr>
        <p:spPr>
          <a:xfrm>
            <a:off x="3872078" y="4617180"/>
            <a:ext cx="1713931" cy="4770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sngStrike" kern="0" cap="none" spc="0" normalizeH="0" baseline="0" noProof="0" dirty="0">
                <a:ln>
                  <a:noFill/>
                </a:ln>
                <a:solidFill>
                  <a:srgbClr val="00B050"/>
                </a:solidFill>
                <a:effectLst/>
                <a:uLnTx/>
                <a:uFillTx/>
                <a:latin typeface="Century Gothic"/>
                <a:ea typeface="Century Gothic"/>
                <a:cs typeface="Century Gothic"/>
                <a:sym typeface="Century Gothic"/>
              </a:rPr>
              <a:t> It </a:t>
            </a:r>
            <a:r>
              <a:rPr kumimoji="0" lang="en-GB" sz="2500" b="1" i="0" u="none" strike="noStrike" kern="0" cap="none" spc="0" normalizeH="0" baseline="0" noProof="0" dirty="0">
                <a:ln>
                  <a:noFill/>
                </a:ln>
                <a:solidFill>
                  <a:srgbClr val="00B050"/>
                </a:solidFill>
                <a:effectLst/>
                <a:uLnTx/>
                <a:uFillTx/>
                <a:latin typeface="Century Gothic"/>
                <a:ea typeface="Century Gothic"/>
                <a:cs typeface="Century Gothic"/>
                <a:sym typeface="Century Gothic"/>
              </a:rPr>
              <a:t> </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is here.</a:t>
            </a:r>
            <a:endParaRPr kumimoji="0"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94" name="Google Shape;194;p4"/>
          <p:cNvSpPr txBox="1"/>
          <p:nvPr/>
        </p:nvSpPr>
        <p:spPr>
          <a:xfrm>
            <a:off x="3729113" y="5310083"/>
            <a:ext cx="2092239" cy="4770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sngStrike" kern="0" cap="none" spc="0" normalizeH="0" baseline="0" noProof="0">
                <a:ln>
                  <a:noFill/>
                </a:ln>
                <a:solidFill>
                  <a:srgbClr val="00B050"/>
                </a:solidFill>
                <a:effectLst/>
                <a:uLnTx/>
                <a:uFillTx/>
                <a:latin typeface="Century Gothic"/>
                <a:ea typeface="Century Gothic"/>
                <a:cs typeface="Century Gothic"/>
                <a:sym typeface="Century Gothic"/>
              </a:rPr>
              <a:t> She </a:t>
            </a:r>
            <a:r>
              <a:rPr kumimoji="0" lang="en-GB" sz="2500" b="1" i="0" u="none" strike="noStrike" kern="0" cap="none" spc="0" normalizeH="0" baseline="0" noProof="0">
                <a:ln>
                  <a:noFill/>
                </a:ln>
                <a:solidFill>
                  <a:srgbClr val="00B050"/>
                </a:solidFill>
                <a:effectLst/>
                <a:uLnTx/>
                <a:uFillTx/>
                <a:latin typeface="Century Gothic"/>
                <a:ea typeface="Century Gothic"/>
                <a:cs typeface="Century Gothic"/>
                <a:sym typeface="Century Gothic"/>
              </a:rPr>
              <a:t> </a:t>
            </a:r>
            <a:r>
              <a:rPr kumimoji="0" lang="en-GB" sz="25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is here.</a:t>
            </a:r>
            <a:endParaRPr kumimoji="0" sz="2500" b="0"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p:txBody>
      </p:sp>
      <p:sp>
        <p:nvSpPr>
          <p:cNvPr id="195" name="Google Shape;195;p4"/>
          <p:cNvSpPr txBox="1"/>
          <p:nvPr/>
        </p:nvSpPr>
        <p:spPr>
          <a:xfrm>
            <a:off x="270476" y="1070863"/>
            <a:ext cx="11036149" cy="83099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Write the word that you would </a:t>
            </a:r>
            <a:r>
              <a:rPr kumimoji="0" lang="en-GB" sz="24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rPr>
              <a:t>not</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need when translating the following sentences into Spanish:</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7" name="Google Shape;197;p4"/>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FDBD79E7-A3D1-4662-8A10-4F655A0F2360}"/>
              </a:ext>
            </a:extLst>
          </p:cNvPr>
          <p:cNvSpPr>
            <a:spLocks noGrp="1"/>
          </p:cNvSpPr>
          <p:nvPr>
            <p:ph type="title"/>
          </p:nvPr>
        </p:nvSpPr>
        <p:spPr>
          <a:xfrm>
            <a:off x="717783" y="74995"/>
            <a:ext cx="2431814" cy="588588"/>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2: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 calcmode="lin" valueType="num">
                                      <p:cBhvr additive="base">
                                        <p:cTn id="7" dur="500"/>
                                        <p:tgtEl>
                                          <p:spTgt spid="19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1"/>
                                        </p:tgtEl>
                                        <p:attrNameLst>
                                          <p:attrName>style.visibility</p:attrName>
                                        </p:attrNameLst>
                                      </p:cBhvr>
                                      <p:to>
                                        <p:strVal val="visible"/>
                                      </p:to>
                                    </p:set>
                                    <p:anim calcmode="lin" valueType="num">
                                      <p:cBhvr additive="base">
                                        <p:cTn id="12" dur="500"/>
                                        <p:tgtEl>
                                          <p:spTgt spid="19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2"/>
                                        </p:tgtEl>
                                        <p:attrNameLst>
                                          <p:attrName>style.visibility</p:attrName>
                                        </p:attrNameLst>
                                      </p:cBhvr>
                                      <p:to>
                                        <p:strVal val="visible"/>
                                      </p:to>
                                    </p:set>
                                    <p:anim calcmode="lin" valueType="num">
                                      <p:cBhvr additive="base">
                                        <p:cTn id="17" dur="500"/>
                                        <p:tgtEl>
                                          <p:spTgt spid="19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93"/>
                                        </p:tgtEl>
                                        <p:attrNameLst>
                                          <p:attrName>style.visibility</p:attrName>
                                        </p:attrNameLst>
                                      </p:cBhvr>
                                      <p:to>
                                        <p:strVal val="visible"/>
                                      </p:to>
                                    </p:set>
                                    <p:anim calcmode="lin" valueType="num">
                                      <p:cBhvr additive="base">
                                        <p:cTn id="22" dur="500"/>
                                        <p:tgtEl>
                                          <p:spTgt spid="19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4"/>
                                        </p:tgtEl>
                                        <p:attrNameLst>
                                          <p:attrName>style.visibility</p:attrName>
                                        </p:attrNameLst>
                                      </p:cBhvr>
                                      <p:to>
                                        <p:strVal val="visible"/>
                                      </p:to>
                                    </p:set>
                                    <p:anim calcmode="lin" valueType="num">
                                      <p:cBhvr additive="base">
                                        <p:cTn id="27" dur="500"/>
                                        <p:tgtEl>
                                          <p:spTgt spid="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6"/>
          <p:cNvPicPr preferRelativeResize="0"/>
          <p:nvPr/>
        </p:nvPicPr>
        <p:blipFill rotWithShape="1">
          <a:blip r:embed="rId3">
            <a:alphaModFix/>
          </a:blip>
          <a:srcRect/>
          <a:stretch/>
        </p:blipFill>
        <p:spPr>
          <a:xfrm>
            <a:off x="10831952" y="-116116"/>
            <a:ext cx="1360048" cy="1327020"/>
          </a:xfrm>
          <a:prstGeom prst="rect">
            <a:avLst/>
          </a:prstGeom>
          <a:noFill/>
          <a:ln>
            <a:noFill/>
          </a:ln>
        </p:spPr>
      </p:pic>
      <p:sp>
        <p:nvSpPr>
          <p:cNvPr id="218" name="Google Shape;218;p6"/>
          <p:cNvSpPr txBox="1"/>
          <p:nvPr/>
        </p:nvSpPr>
        <p:spPr>
          <a:xfrm>
            <a:off x="6525933" y="3505525"/>
            <a:ext cx="4004622" cy="278537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Ejemplo: _________ aquí. </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342900" marR="0" lvl="0" indent="-184150" algn="l" defTabSz="914400" rtl="0" eaLnBrk="1" fontAlgn="auto" latinLnBrk="0" hangingPunct="1">
              <a:lnSpc>
                <a:spcPct val="100000"/>
              </a:lnSpc>
              <a:spcBef>
                <a:spcPts val="0"/>
              </a:spcBef>
              <a:spcAft>
                <a:spcPts val="0"/>
              </a:spcAft>
              <a:buClr>
                <a:srgbClr val="000000"/>
              </a:buClr>
              <a:buSzPts val="2500"/>
              <a:buFont typeface="Calibri"/>
              <a:buNone/>
              <a:tabLst/>
              <a:defRPr/>
            </a:pPr>
            <a:endParaRPr kumimoji="0" sz="2500" b="0"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a:p>
            <a:pPr marL="342900" marR="0" lvl="0" indent="-342900" algn="l" defTabSz="914400" rtl="0" eaLnBrk="1" fontAlgn="auto" latinLnBrk="0" hangingPunct="1">
              <a:lnSpc>
                <a:spcPct val="100000"/>
              </a:lnSpc>
              <a:spcBef>
                <a:spcPts val="0"/>
              </a:spcBef>
              <a:spcAft>
                <a:spcPts val="0"/>
              </a:spcAft>
              <a:buClr>
                <a:srgbClr val="002060"/>
              </a:buClr>
              <a:buSzPts val="2500"/>
              <a:buFont typeface="Century Gothic"/>
              <a:buAutoNum type="arabicPeriod"/>
              <a:tabLst/>
              <a:defRPr/>
            </a:pPr>
            <a:r>
              <a:rPr kumimoji="0" lang="en-GB" sz="25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_________ ausente.</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2060"/>
              </a:buClr>
              <a:buSzPts val="2500"/>
              <a:buFont typeface="Century Gothic"/>
              <a:buAutoNum type="arabicPeriod"/>
              <a:tabLst/>
              <a:defRPr/>
            </a:pPr>
            <a:r>
              <a:rPr kumimoji="0" lang="en-GB" sz="25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_________ en clase.</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2060"/>
              </a:buClr>
              <a:buSzPts val="2500"/>
              <a:buFont typeface="Century Gothic"/>
              <a:buAutoNum type="arabicPeriod"/>
              <a:tabLst/>
              <a:defRPr/>
            </a:pPr>
            <a:r>
              <a:rPr kumimoji="0" lang="en-GB" sz="25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_________ presente.</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2060"/>
              </a:buClr>
              <a:buSzPts val="2500"/>
              <a:buFont typeface="Century Gothic"/>
              <a:buAutoNum type="arabicPeriod"/>
              <a:tabLst/>
              <a:defRPr/>
            </a:pPr>
            <a:r>
              <a:rPr kumimoji="0" lang="en-GB" sz="25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_________ aquí.</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2060"/>
              </a:buClr>
              <a:buSzPts val="2500"/>
              <a:buFont typeface="Century Gothic"/>
              <a:buAutoNum type="arabicPeriod"/>
              <a:tabLst/>
              <a:defRPr/>
            </a:pPr>
            <a:r>
              <a:rPr kumimoji="0" lang="en-GB" sz="25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_________ allí.</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 name="Google Shape;219;p6"/>
          <p:cNvSpPr txBox="1"/>
          <p:nvPr/>
        </p:nvSpPr>
        <p:spPr>
          <a:xfrm>
            <a:off x="6452818" y="2717062"/>
            <a:ext cx="5666067" cy="76940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B</a:t>
            </a:r>
            <a:r>
              <a:rPr kumimoji="0" lang="en-GB" sz="22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Use your answers to A. Write the correct verb in Spanish.</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220" name="Google Shape;220;p6"/>
          <p:cNvPicPr preferRelativeResize="0"/>
          <p:nvPr/>
        </p:nvPicPr>
        <p:blipFill rotWithShape="1">
          <a:blip r:embed="rId4">
            <a:alphaModFix/>
          </a:blip>
          <a:srcRect/>
          <a:stretch/>
        </p:blipFill>
        <p:spPr>
          <a:xfrm>
            <a:off x="3576807" y="827860"/>
            <a:ext cx="687248" cy="672144"/>
          </a:xfrm>
          <a:prstGeom prst="rect">
            <a:avLst/>
          </a:prstGeom>
          <a:noFill/>
          <a:ln>
            <a:noFill/>
          </a:ln>
        </p:spPr>
      </p:pic>
      <p:sp>
        <p:nvSpPr>
          <p:cNvPr id="221" name="Google Shape;221;p6"/>
          <p:cNvSpPr txBox="1"/>
          <p:nvPr/>
        </p:nvSpPr>
        <p:spPr>
          <a:xfrm>
            <a:off x="3117762" y="902322"/>
            <a:ext cx="358402"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E</a:t>
            </a:r>
            <a:endParaRPr kumimoji="0" sz="2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22" name="Google Shape;222;p6"/>
          <p:cNvPicPr preferRelativeResize="0"/>
          <p:nvPr/>
        </p:nvPicPr>
        <p:blipFill rotWithShape="1">
          <a:blip r:embed="rId4">
            <a:alphaModFix/>
          </a:blip>
          <a:srcRect/>
          <a:stretch/>
        </p:blipFill>
        <p:spPr>
          <a:xfrm>
            <a:off x="4280245" y="1620581"/>
            <a:ext cx="687248" cy="672144"/>
          </a:xfrm>
          <a:prstGeom prst="rect">
            <a:avLst/>
          </a:prstGeom>
          <a:noFill/>
          <a:ln>
            <a:noFill/>
          </a:ln>
        </p:spPr>
      </p:pic>
      <p:sp>
        <p:nvSpPr>
          <p:cNvPr id="223" name="Google Shape;223;p6"/>
          <p:cNvSpPr txBox="1"/>
          <p:nvPr/>
        </p:nvSpPr>
        <p:spPr>
          <a:xfrm>
            <a:off x="3908284" y="1695043"/>
            <a:ext cx="358402"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1</a:t>
            </a:r>
            <a:endParaRPr kumimoji="0" sz="2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24" name="Google Shape;224;p6"/>
          <p:cNvPicPr preferRelativeResize="0"/>
          <p:nvPr/>
        </p:nvPicPr>
        <p:blipFill rotWithShape="1">
          <a:blip r:embed="rId4">
            <a:alphaModFix/>
          </a:blip>
          <a:srcRect/>
          <a:stretch/>
        </p:blipFill>
        <p:spPr>
          <a:xfrm>
            <a:off x="5214236" y="769348"/>
            <a:ext cx="687248" cy="672144"/>
          </a:xfrm>
          <a:prstGeom prst="rect">
            <a:avLst/>
          </a:prstGeom>
          <a:noFill/>
          <a:ln>
            <a:noFill/>
          </a:ln>
        </p:spPr>
      </p:pic>
      <p:sp>
        <p:nvSpPr>
          <p:cNvPr id="225" name="Google Shape;225;p6"/>
          <p:cNvSpPr txBox="1"/>
          <p:nvPr/>
        </p:nvSpPr>
        <p:spPr>
          <a:xfrm>
            <a:off x="4755191" y="843810"/>
            <a:ext cx="358402"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2</a:t>
            </a:r>
            <a:endParaRPr kumimoji="0" sz="2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26" name="Google Shape;226;p6"/>
          <p:cNvPicPr preferRelativeResize="0"/>
          <p:nvPr/>
        </p:nvPicPr>
        <p:blipFill rotWithShape="1">
          <a:blip r:embed="rId4">
            <a:alphaModFix/>
          </a:blip>
          <a:srcRect/>
          <a:stretch/>
        </p:blipFill>
        <p:spPr>
          <a:xfrm>
            <a:off x="6063321" y="1608235"/>
            <a:ext cx="687248" cy="672144"/>
          </a:xfrm>
          <a:prstGeom prst="rect">
            <a:avLst/>
          </a:prstGeom>
          <a:noFill/>
          <a:ln>
            <a:noFill/>
          </a:ln>
        </p:spPr>
      </p:pic>
      <p:sp>
        <p:nvSpPr>
          <p:cNvPr id="227" name="Google Shape;227;p6"/>
          <p:cNvSpPr txBox="1"/>
          <p:nvPr/>
        </p:nvSpPr>
        <p:spPr>
          <a:xfrm>
            <a:off x="5604276" y="1682697"/>
            <a:ext cx="358402"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3</a:t>
            </a:r>
            <a:endParaRPr kumimoji="0" sz="2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28" name="Google Shape;228;p6"/>
          <p:cNvPicPr preferRelativeResize="0"/>
          <p:nvPr/>
        </p:nvPicPr>
        <p:blipFill rotWithShape="1">
          <a:blip r:embed="rId4">
            <a:alphaModFix/>
          </a:blip>
          <a:srcRect/>
          <a:stretch/>
        </p:blipFill>
        <p:spPr>
          <a:xfrm>
            <a:off x="6984978" y="843883"/>
            <a:ext cx="687248" cy="672144"/>
          </a:xfrm>
          <a:prstGeom prst="rect">
            <a:avLst/>
          </a:prstGeom>
          <a:noFill/>
          <a:ln>
            <a:noFill/>
          </a:ln>
        </p:spPr>
      </p:pic>
      <p:sp>
        <p:nvSpPr>
          <p:cNvPr id="229" name="Google Shape;229;p6"/>
          <p:cNvSpPr txBox="1"/>
          <p:nvPr/>
        </p:nvSpPr>
        <p:spPr>
          <a:xfrm>
            <a:off x="6525933" y="918345"/>
            <a:ext cx="358402"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4</a:t>
            </a:r>
            <a:endParaRPr kumimoji="0" sz="2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30" name="Google Shape;230;p6"/>
          <p:cNvPicPr preferRelativeResize="0"/>
          <p:nvPr/>
        </p:nvPicPr>
        <p:blipFill rotWithShape="1">
          <a:blip r:embed="rId4">
            <a:alphaModFix/>
          </a:blip>
          <a:srcRect/>
          <a:stretch/>
        </p:blipFill>
        <p:spPr>
          <a:xfrm>
            <a:off x="7980847" y="1632346"/>
            <a:ext cx="687248" cy="672144"/>
          </a:xfrm>
          <a:prstGeom prst="rect">
            <a:avLst/>
          </a:prstGeom>
          <a:noFill/>
          <a:ln>
            <a:noFill/>
          </a:ln>
        </p:spPr>
      </p:pic>
      <p:sp>
        <p:nvSpPr>
          <p:cNvPr id="231" name="Google Shape;231;p6"/>
          <p:cNvSpPr txBox="1"/>
          <p:nvPr/>
        </p:nvSpPr>
        <p:spPr>
          <a:xfrm>
            <a:off x="7521802" y="1706808"/>
            <a:ext cx="358402"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5</a:t>
            </a:r>
            <a:endParaRPr kumimoji="0" sz="2800" b="0" i="0" u="none" strike="noStrike" kern="0" cap="none" spc="0" normalizeH="0" baseline="0" noProof="0">
              <a:ln>
                <a:noFill/>
              </a:ln>
              <a:solidFill>
                <a:srgbClr val="000000"/>
              </a:solidFill>
              <a:effectLst/>
              <a:uLnTx/>
              <a:uFillTx/>
              <a:latin typeface="Calibri"/>
              <a:ea typeface="Calibri"/>
              <a:cs typeface="Calibri"/>
              <a:sym typeface="Calibri"/>
            </a:endParaRPr>
          </a:p>
        </p:txBody>
      </p:sp>
      <p:graphicFrame>
        <p:nvGraphicFramePr>
          <p:cNvPr id="232" name="Google Shape;232;p6"/>
          <p:cNvGraphicFramePr/>
          <p:nvPr/>
        </p:nvGraphicFramePr>
        <p:xfrm>
          <a:off x="467291" y="3748717"/>
          <a:ext cx="4287900" cy="2218800"/>
        </p:xfrm>
        <a:graphic>
          <a:graphicData uri="http://schemas.openxmlformats.org/drawingml/2006/table">
            <a:tbl>
              <a:tblPr firstRow="1" bandRow="1">
                <a:noFill/>
              </a:tblPr>
              <a:tblGrid>
                <a:gridCol w="2143950">
                  <a:extLst>
                    <a:ext uri="{9D8B030D-6E8A-4147-A177-3AD203B41FA5}">
                      <a16:colId xmlns:a16="http://schemas.microsoft.com/office/drawing/2014/main" val="20000"/>
                    </a:ext>
                  </a:extLst>
                </a:gridCol>
                <a:gridCol w="2143950">
                  <a:extLst>
                    <a:ext uri="{9D8B030D-6E8A-4147-A177-3AD203B41FA5}">
                      <a16:colId xmlns:a16="http://schemas.microsoft.com/office/drawing/2014/main" val="20001"/>
                    </a:ext>
                  </a:extLst>
                </a:gridCol>
              </a:tblGrid>
              <a:tr h="324575">
                <a:tc>
                  <a:txBody>
                    <a:bodyPr/>
                    <a:lstStyle/>
                    <a:p>
                      <a:pPr marL="0" marR="0" lvl="0" indent="0" algn="l" rtl="0">
                        <a:spcBef>
                          <a:spcPts val="0"/>
                        </a:spcBef>
                        <a:spcAft>
                          <a:spcPts val="0"/>
                        </a:spcAft>
                        <a:buNone/>
                      </a:pPr>
                      <a:r>
                        <a:rPr lang="en-GB" sz="2000" u="none" strike="noStrike" cap="none">
                          <a:solidFill>
                            <a:srgbClr val="002060"/>
                          </a:solidFill>
                          <a:latin typeface="Century Gothic"/>
                          <a:ea typeface="Century Gothic"/>
                          <a:cs typeface="Century Gothic"/>
                          <a:sym typeface="Century Gothic"/>
                        </a:rPr>
                        <a:t>I am</a:t>
                      </a:r>
                      <a:endParaRPr sz="200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spcBef>
                          <a:spcPts val="0"/>
                        </a:spcBef>
                        <a:spcAft>
                          <a:spcPts val="0"/>
                        </a:spcAft>
                        <a:buNone/>
                      </a:pPr>
                      <a:r>
                        <a:rPr lang="en-GB" sz="2000">
                          <a:solidFill>
                            <a:srgbClr val="002060"/>
                          </a:solidFill>
                          <a:latin typeface="Century Gothic"/>
                          <a:ea typeface="Century Gothic"/>
                          <a:cs typeface="Century Gothic"/>
                          <a:sym typeface="Century Gothic"/>
                        </a:rPr>
                        <a:t>She / he / it is</a:t>
                      </a:r>
                      <a:endParaRPr sz="2000">
                        <a:solidFill>
                          <a:srgbClr val="002060"/>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0"/>
                  </a:ext>
                </a:extLst>
              </a:tr>
              <a:tr h="1822550">
                <a:tc>
                  <a:txBody>
                    <a:bodyPr/>
                    <a:lstStyle/>
                    <a:p>
                      <a:pPr marL="0" marR="0" lvl="0" indent="0" algn="l" rtl="0">
                        <a:spcBef>
                          <a:spcPts val="0"/>
                        </a:spcBef>
                        <a:spcAft>
                          <a:spcPts val="0"/>
                        </a:spcAft>
                        <a:buNone/>
                      </a:pPr>
                      <a:endParaRPr sz="200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l"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l"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l" rtl="0">
                        <a:spcBef>
                          <a:spcPts val="0"/>
                        </a:spcBef>
                        <a:spcAft>
                          <a:spcPts val="0"/>
                        </a:spcAft>
                        <a:buNone/>
                      </a:pPr>
                      <a:endParaRPr sz="2000">
                        <a:solidFill>
                          <a:srgbClr val="002060"/>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1"/>
                  </a:ext>
                </a:extLst>
              </a:tr>
            </a:tbl>
          </a:graphicData>
        </a:graphic>
      </p:graphicFrame>
      <p:sp>
        <p:nvSpPr>
          <p:cNvPr id="233" name="Google Shape;233;p6"/>
          <p:cNvSpPr txBox="1"/>
          <p:nvPr/>
        </p:nvSpPr>
        <p:spPr>
          <a:xfrm>
            <a:off x="207647" y="2787793"/>
            <a:ext cx="5946932" cy="76944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 </a:t>
            </a:r>
            <a:r>
              <a:rPr kumimoji="0" lang="en-GB" sz="22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Listen. Does it mention “I am” or “s/he, it” is?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34" name="Google Shape;234;p6"/>
          <p:cNvSpPr txBox="1"/>
          <p:nvPr/>
        </p:nvSpPr>
        <p:spPr>
          <a:xfrm>
            <a:off x="1038046" y="3109298"/>
            <a:ext cx="5946932" cy="43088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Write down the number in the table.</a:t>
            </a:r>
            <a:endParaRPr kumimoji="0" sz="22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235" name="Google Shape;235;p6"/>
          <p:cNvSpPr txBox="1"/>
          <p:nvPr/>
        </p:nvSpPr>
        <p:spPr>
          <a:xfrm>
            <a:off x="8256438" y="3441487"/>
            <a:ext cx="1034257"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B050"/>
                </a:solidFill>
                <a:effectLst/>
                <a:uLnTx/>
                <a:uFillTx/>
                <a:latin typeface="Century Gothic"/>
                <a:ea typeface="Century Gothic"/>
                <a:cs typeface="Century Gothic"/>
                <a:sym typeface="Century Gothic"/>
              </a:rPr>
              <a:t>Estoy </a:t>
            </a:r>
            <a:endParaRPr kumimoji="0" sz="2400" b="1" i="0" u="none" strike="noStrike" kern="0" cap="none" spc="0" normalizeH="0" baseline="0" noProof="0">
              <a:ln>
                <a:noFill/>
              </a:ln>
              <a:solidFill>
                <a:srgbClr val="00B050"/>
              </a:solidFill>
              <a:effectLst/>
              <a:uLnTx/>
              <a:uFillTx/>
              <a:latin typeface="Century Gothic"/>
              <a:ea typeface="Century Gothic"/>
              <a:cs typeface="Century Gothic"/>
              <a:sym typeface="Century Gothic"/>
            </a:endParaRPr>
          </a:p>
        </p:txBody>
      </p:sp>
      <p:sp>
        <p:nvSpPr>
          <p:cNvPr id="236" name="Google Shape;236;p6"/>
          <p:cNvSpPr txBox="1"/>
          <p:nvPr/>
        </p:nvSpPr>
        <p:spPr>
          <a:xfrm>
            <a:off x="6998173" y="4216098"/>
            <a:ext cx="862737"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B050"/>
                </a:solidFill>
                <a:effectLst/>
                <a:uLnTx/>
                <a:uFillTx/>
                <a:latin typeface="Century Gothic"/>
                <a:ea typeface="Century Gothic"/>
                <a:cs typeface="Century Gothic"/>
                <a:sym typeface="Century Gothic"/>
              </a:rPr>
              <a:t>Está </a:t>
            </a:r>
            <a:endParaRPr kumimoji="0" sz="2400" b="1" i="0" u="none" strike="noStrike" kern="0" cap="none" spc="0" normalizeH="0" baseline="0" noProof="0">
              <a:ln>
                <a:noFill/>
              </a:ln>
              <a:solidFill>
                <a:srgbClr val="00B050"/>
              </a:solidFill>
              <a:effectLst/>
              <a:uLnTx/>
              <a:uFillTx/>
              <a:latin typeface="Century Gothic"/>
              <a:ea typeface="Century Gothic"/>
              <a:cs typeface="Century Gothic"/>
              <a:sym typeface="Century Gothic"/>
            </a:endParaRPr>
          </a:p>
        </p:txBody>
      </p:sp>
      <p:sp>
        <p:nvSpPr>
          <p:cNvPr id="237" name="Google Shape;237;p6"/>
          <p:cNvSpPr txBox="1"/>
          <p:nvPr/>
        </p:nvSpPr>
        <p:spPr>
          <a:xfrm>
            <a:off x="7010873" y="4597098"/>
            <a:ext cx="1034257"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B050"/>
                </a:solidFill>
                <a:effectLst/>
                <a:uLnTx/>
                <a:uFillTx/>
                <a:latin typeface="Century Gothic"/>
                <a:ea typeface="Century Gothic"/>
                <a:cs typeface="Century Gothic"/>
                <a:sym typeface="Century Gothic"/>
              </a:rPr>
              <a:t>Estoy </a:t>
            </a:r>
            <a:endParaRPr kumimoji="0" sz="2400" b="1" i="0" u="none" strike="noStrike" kern="0" cap="none" spc="0" normalizeH="0" baseline="0" noProof="0">
              <a:ln>
                <a:noFill/>
              </a:ln>
              <a:solidFill>
                <a:srgbClr val="00B050"/>
              </a:solidFill>
              <a:effectLst/>
              <a:uLnTx/>
              <a:uFillTx/>
              <a:latin typeface="Century Gothic"/>
              <a:ea typeface="Century Gothic"/>
              <a:cs typeface="Century Gothic"/>
              <a:sym typeface="Century Gothic"/>
            </a:endParaRPr>
          </a:p>
        </p:txBody>
      </p:sp>
      <p:sp>
        <p:nvSpPr>
          <p:cNvPr id="238" name="Google Shape;238;p6"/>
          <p:cNvSpPr txBox="1"/>
          <p:nvPr/>
        </p:nvSpPr>
        <p:spPr>
          <a:xfrm>
            <a:off x="6998173" y="4978098"/>
            <a:ext cx="1034257"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B050"/>
                </a:solidFill>
                <a:effectLst/>
                <a:uLnTx/>
                <a:uFillTx/>
                <a:latin typeface="Century Gothic"/>
                <a:ea typeface="Century Gothic"/>
                <a:cs typeface="Century Gothic"/>
                <a:sym typeface="Century Gothic"/>
              </a:rPr>
              <a:t>Estoy </a:t>
            </a:r>
            <a:endParaRPr kumimoji="0" sz="2400" b="1" i="0" u="none" strike="noStrike" kern="0" cap="none" spc="0" normalizeH="0" baseline="0" noProof="0">
              <a:ln>
                <a:noFill/>
              </a:ln>
              <a:solidFill>
                <a:srgbClr val="00B050"/>
              </a:solidFill>
              <a:effectLst/>
              <a:uLnTx/>
              <a:uFillTx/>
              <a:latin typeface="Century Gothic"/>
              <a:ea typeface="Century Gothic"/>
              <a:cs typeface="Century Gothic"/>
              <a:sym typeface="Century Gothic"/>
            </a:endParaRPr>
          </a:p>
        </p:txBody>
      </p:sp>
      <p:sp>
        <p:nvSpPr>
          <p:cNvPr id="239" name="Google Shape;239;p6"/>
          <p:cNvSpPr txBox="1"/>
          <p:nvPr/>
        </p:nvSpPr>
        <p:spPr>
          <a:xfrm>
            <a:off x="7010873" y="5359098"/>
            <a:ext cx="862737"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B050"/>
                </a:solidFill>
                <a:effectLst/>
                <a:uLnTx/>
                <a:uFillTx/>
                <a:latin typeface="Century Gothic"/>
                <a:ea typeface="Century Gothic"/>
                <a:cs typeface="Century Gothic"/>
                <a:sym typeface="Century Gothic"/>
              </a:rPr>
              <a:t>Está </a:t>
            </a:r>
            <a:endParaRPr kumimoji="0" sz="2400" b="1" i="0" u="none" strike="noStrike" kern="0" cap="none" spc="0" normalizeH="0" baseline="0" noProof="0">
              <a:ln>
                <a:noFill/>
              </a:ln>
              <a:solidFill>
                <a:srgbClr val="00B050"/>
              </a:solidFill>
              <a:effectLst/>
              <a:uLnTx/>
              <a:uFillTx/>
              <a:latin typeface="Century Gothic"/>
              <a:ea typeface="Century Gothic"/>
              <a:cs typeface="Century Gothic"/>
              <a:sym typeface="Century Gothic"/>
            </a:endParaRPr>
          </a:p>
        </p:txBody>
      </p:sp>
      <p:sp>
        <p:nvSpPr>
          <p:cNvPr id="240" name="Google Shape;240;p6"/>
          <p:cNvSpPr txBox="1"/>
          <p:nvPr/>
        </p:nvSpPr>
        <p:spPr>
          <a:xfrm>
            <a:off x="7021631" y="5742482"/>
            <a:ext cx="862737"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B050"/>
                </a:solidFill>
                <a:effectLst/>
                <a:uLnTx/>
                <a:uFillTx/>
                <a:latin typeface="Century Gothic"/>
                <a:ea typeface="Century Gothic"/>
                <a:cs typeface="Century Gothic"/>
                <a:sym typeface="Century Gothic"/>
              </a:rPr>
              <a:t>Está </a:t>
            </a:r>
            <a:endParaRPr kumimoji="0" sz="2400" b="1" i="0" u="none" strike="noStrike" kern="0" cap="none" spc="0" normalizeH="0" baseline="0" noProof="0">
              <a:ln>
                <a:noFill/>
              </a:ln>
              <a:solidFill>
                <a:srgbClr val="00B050"/>
              </a:solidFill>
              <a:effectLst/>
              <a:uLnTx/>
              <a:uFillTx/>
              <a:latin typeface="Century Gothic"/>
              <a:ea typeface="Century Gothic"/>
              <a:cs typeface="Century Gothic"/>
              <a:sym typeface="Century Gothic"/>
            </a:endParaRPr>
          </a:p>
        </p:txBody>
      </p:sp>
      <p:sp>
        <p:nvSpPr>
          <p:cNvPr id="241" name="Google Shape;241;p6"/>
          <p:cNvSpPr txBox="1"/>
          <p:nvPr/>
        </p:nvSpPr>
        <p:spPr>
          <a:xfrm>
            <a:off x="1287004" y="4222879"/>
            <a:ext cx="431528"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B050"/>
                </a:solidFill>
                <a:effectLst/>
                <a:uLnTx/>
                <a:uFillTx/>
                <a:latin typeface="Century Gothic"/>
                <a:ea typeface="Century Gothic"/>
                <a:cs typeface="Century Gothic"/>
                <a:sym typeface="Century Gothic"/>
              </a:rPr>
              <a:t>E </a:t>
            </a:r>
            <a:endParaRPr kumimoji="0" sz="2400" b="1" i="0" u="none" strike="noStrike" kern="0" cap="none" spc="0" normalizeH="0" baseline="0" noProof="0">
              <a:ln>
                <a:noFill/>
              </a:ln>
              <a:solidFill>
                <a:srgbClr val="00B050"/>
              </a:solidFill>
              <a:effectLst/>
              <a:uLnTx/>
              <a:uFillTx/>
              <a:latin typeface="Century Gothic"/>
              <a:ea typeface="Century Gothic"/>
              <a:cs typeface="Century Gothic"/>
              <a:sym typeface="Century Gothic"/>
            </a:endParaRPr>
          </a:p>
        </p:txBody>
      </p:sp>
      <p:sp>
        <p:nvSpPr>
          <p:cNvPr id="242" name="Google Shape;242;p6"/>
          <p:cNvSpPr txBox="1"/>
          <p:nvPr/>
        </p:nvSpPr>
        <p:spPr>
          <a:xfrm>
            <a:off x="1306678" y="4745184"/>
            <a:ext cx="44435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B050"/>
                </a:solidFill>
                <a:effectLst/>
                <a:uLnTx/>
                <a:uFillTx/>
                <a:latin typeface="Century Gothic"/>
                <a:ea typeface="Century Gothic"/>
                <a:cs typeface="Century Gothic"/>
                <a:sym typeface="Century Gothic"/>
              </a:rPr>
              <a:t>2 </a:t>
            </a:r>
            <a:endParaRPr kumimoji="0" sz="2400" b="1" i="0" u="none" strike="noStrike" kern="0" cap="none" spc="0" normalizeH="0" baseline="0" noProof="0">
              <a:ln>
                <a:noFill/>
              </a:ln>
              <a:solidFill>
                <a:srgbClr val="00B050"/>
              </a:solidFill>
              <a:effectLst/>
              <a:uLnTx/>
              <a:uFillTx/>
              <a:latin typeface="Century Gothic"/>
              <a:ea typeface="Century Gothic"/>
              <a:cs typeface="Century Gothic"/>
              <a:sym typeface="Century Gothic"/>
            </a:endParaRPr>
          </a:p>
        </p:txBody>
      </p:sp>
      <p:sp>
        <p:nvSpPr>
          <p:cNvPr id="243" name="Google Shape;243;p6"/>
          <p:cNvSpPr txBox="1"/>
          <p:nvPr/>
        </p:nvSpPr>
        <p:spPr>
          <a:xfrm>
            <a:off x="1306678" y="5212955"/>
            <a:ext cx="44435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B050"/>
                </a:solidFill>
                <a:effectLst/>
                <a:uLnTx/>
                <a:uFillTx/>
                <a:latin typeface="Century Gothic"/>
                <a:ea typeface="Century Gothic"/>
                <a:cs typeface="Century Gothic"/>
                <a:sym typeface="Century Gothic"/>
              </a:rPr>
              <a:t>3 </a:t>
            </a:r>
            <a:endParaRPr kumimoji="0" sz="2400" b="1" i="0" u="none" strike="noStrike" kern="0" cap="none" spc="0" normalizeH="0" baseline="0" noProof="0">
              <a:ln>
                <a:noFill/>
              </a:ln>
              <a:solidFill>
                <a:srgbClr val="00B050"/>
              </a:solidFill>
              <a:effectLst/>
              <a:uLnTx/>
              <a:uFillTx/>
              <a:latin typeface="Century Gothic"/>
              <a:ea typeface="Century Gothic"/>
              <a:cs typeface="Century Gothic"/>
              <a:sym typeface="Century Gothic"/>
            </a:endParaRPr>
          </a:p>
        </p:txBody>
      </p:sp>
      <p:sp>
        <p:nvSpPr>
          <p:cNvPr id="244" name="Google Shape;244;p6"/>
          <p:cNvSpPr txBox="1"/>
          <p:nvPr/>
        </p:nvSpPr>
        <p:spPr>
          <a:xfrm>
            <a:off x="3409461" y="4185757"/>
            <a:ext cx="44435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B050"/>
                </a:solidFill>
                <a:effectLst/>
                <a:uLnTx/>
                <a:uFillTx/>
                <a:latin typeface="Century Gothic"/>
                <a:ea typeface="Century Gothic"/>
                <a:cs typeface="Century Gothic"/>
                <a:sym typeface="Century Gothic"/>
              </a:rPr>
              <a:t>1 </a:t>
            </a:r>
            <a:endParaRPr kumimoji="0" sz="2400" b="1" i="0" u="none" strike="noStrike" kern="0" cap="none" spc="0" normalizeH="0" baseline="0" noProof="0">
              <a:ln>
                <a:noFill/>
              </a:ln>
              <a:solidFill>
                <a:srgbClr val="00B050"/>
              </a:solidFill>
              <a:effectLst/>
              <a:uLnTx/>
              <a:uFillTx/>
              <a:latin typeface="Century Gothic"/>
              <a:ea typeface="Century Gothic"/>
              <a:cs typeface="Century Gothic"/>
              <a:sym typeface="Century Gothic"/>
            </a:endParaRPr>
          </a:p>
        </p:txBody>
      </p:sp>
      <p:sp>
        <p:nvSpPr>
          <p:cNvPr id="245" name="Google Shape;245;p6"/>
          <p:cNvSpPr txBox="1"/>
          <p:nvPr/>
        </p:nvSpPr>
        <p:spPr>
          <a:xfrm>
            <a:off x="3409461" y="4745183"/>
            <a:ext cx="44435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B050"/>
                </a:solidFill>
                <a:effectLst/>
                <a:uLnTx/>
                <a:uFillTx/>
                <a:latin typeface="Century Gothic"/>
                <a:ea typeface="Century Gothic"/>
                <a:cs typeface="Century Gothic"/>
                <a:sym typeface="Century Gothic"/>
              </a:rPr>
              <a:t>4 </a:t>
            </a:r>
            <a:endParaRPr kumimoji="0" sz="2400" b="1" i="0" u="none" strike="noStrike" kern="0" cap="none" spc="0" normalizeH="0" baseline="0" noProof="0">
              <a:ln>
                <a:noFill/>
              </a:ln>
              <a:solidFill>
                <a:srgbClr val="00B050"/>
              </a:solidFill>
              <a:effectLst/>
              <a:uLnTx/>
              <a:uFillTx/>
              <a:latin typeface="Century Gothic"/>
              <a:ea typeface="Century Gothic"/>
              <a:cs typeface="Century Gothic"/>
              <a:sym typeface="Century Gothic"/>
            </a:endParaRPr>
          </a:p>
        </p:txBody>
      </p:sp>
      <p:sp>
        <p:nvSpPr>
          <p:cNvPr id="246" name="Google Shape;246;p6"/>
          <p:cNvSpPr txBox="1"/>
          <p:nvPr/>
        </p:nvSpPr>
        <p:spPr>
          <a:xfrm>
            <a:off x="3409461" y="5233506"/>
            <a:ext cx="44435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B050"/>
                </a:solidFill>
                <a:effectLst/>
                <a:uLnTx/>
                <a:uFillTx/>
                <a:latin typeface="Century Gothic"/>
                <a:ea typeface="Century Gothic"/>
                <a:cs typeface="Century Gothic"/>
                <a:sym typeface="Century Gothic"/>
              </a:rPr>
              <a:t>5 </a:t>
            </a:r>
            <a:endParaRPr kumimoji="0" sz="2400" b="1" i="0" u="none" strike="noStrike" kern="0" cap="none" spc="0" normalizeH="0" baseline="0" noProof="0">
              <a:ln>
                <a:noFill/>
              </a:ln>
              <a:solidFill>
                <a:srgbClr val="00B050"/>
              </a:solidFill>
              <a:effectLst/>
              <a:uLnTx/>
              <a:uFillTx/>
              <a:latin typeface="Century Gothic"/>
              <a:ea typeface="Century Gothic"/>
              <a:cs typeface="Century Gothic"/>
              <a:sym typeface="Century Gothic"/>
            </a:endParaRPr>
          </a:p>
        </p:txBody>
      </p:sp>
      <p:sp>
        <p:nvSpPr>
          <p:cNvPr id="248" name="Google Shape;248;p6"/>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5909CA63-D729-474C-9498-1011AE171BD1}"/>
              </a:ext>
            </a:extLst>
          </p:cNvPr>
          <p:cNvSpPr>
            <a:spLocks noGrp="1"/>
          </p:cNvSpPr>
          <p:nvPr>
            <p:ph type="title"/>
          </p:nvPr>
        </p:nvSpPr>
        <p:spPr>
          <a:xfrm>
            <a:off x="775370" y="141986"/>
            <a:ext cx="2405743" cy="547114"/>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3: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500"/>
                                        <p:tgtEl>
                                          <p:spTgt spid="23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 calcmode="lin" valueType="num">
                                      <p:cBhvr additive="base">
                                        <p:cTn id="12" dur="500"/>
                                        <p:tgtEl>
                                          <p:spTgt spid="23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7"/>
                                        </p:tgtEl>
                                        <p:attrNameLst>
                                          <p:attrName>style.visibility</p:attrName>
                                        </p:attrNameLst>
                                      </p:cBhvr>
                                      <p:to>
                                        <p:strVal val="visible"/>
                                      </p:to>
                                    </p:set>
                                    <p:anim calcmode="lin" valueType="num">
                                      <p:cBhvr additive="base">
                                        <p:cTn id="17" dur="500"/>
                                        <p:tgtEl>
                                          <p:spTgt spid="23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38"/>
                                        </p:tgtEl>
                                        <p:attrNameLst>
                                          <p:attrName>style.visibility</p:attrName>
                                        </p:attrNameLst>
                                      </p:cBhvr>
                                      <p:to>
                                        <p:strVal val="visible"/>
                                      </p:to>
                                    </p:set>
                                    <p:anim calcmode="lin" valueType="num">
                                      <p:cBhvr additive="base">
                                        <p:cTn id="22" dur="500"/>
                                        <p:tgtEl>
                                          <p:spTgt spid="23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39"/>
                                        </p:tgtEl>
                                        <p:attrNameLst>
                                          <p:attrName>style.visibility</p:attrName>
                                        </p:attrNameLst>
                                      </p:cBhvr>
                                      <p:to>
                                        <p:strVal val="visible"/>
                                      </p:to>
                                    </p:set>
                                    <p:anim calcmode="lin" valueType="num">
                                      <p:cBhvr additive="base">
                                        <p:cTn id="27" dur="500"/>
                                        <p:tgtEl>
                                          <p:spTgt spid="23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40"/>
                                        </p:tgtEl>
                                        <p:attrNameLst>
                                          <p:attrName>style.visibility</p:attrName>
                                        </p:attrNameLst>
                                      </p:cBhvr>
                                      <p:to>
                                        <p:strVal val="visible"/>
                                      </p:to>
                                    </p:set>
                                    <p:anim calcmode="lin" valueType="num">
                                      <p:cBhvr additive="base">
                                        <p:cTn id="32" dur="500"/>
                                        <p:tgtEl>
                                          <p:spTgt spid="24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1"/>
                                        </p:tgtEl>
                                        <p:attrNameLst>
                                          <p:attrName>style.visibility</p:attrName>
                                        </p:attrNameLst>
                                      </p:cBhvr>
                                      <p:to>
                                        <p:strVal val="visible"/>
                                      </p:to>
                                    </p:set>
                                    <p:anim calcmode="lin" valueType="num">
                                      <p:cBhvr additive="base">
                                        <p:cTn id="37" dur="500"/>
                                        <p:tgtEl>
                                          <p:spTgt spid="24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42"/>
                                        </p:tgtEl>
                                        <p:attrNameLst>
                                          <p:attrName>style.visibility</p:attrName>
                                        </p:attrNameLst>
                                      </p:cBhvr>
                                      <p:to>
                                        <p:strVal val="visible"/>
                                      </p:to>
                                    </p:set>
                                    <p:anim calcmode="lin" valueType="num">
                                      <p:cBhvr additive="base">
                                        <p:cTn id="42" dur="500"/>
                                        <p:tgtEl>
                                          <p:spTgt spid="24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43"/>
                                        </p:tgtEl>
                                        <p:attrNameLst>
                                          <p:attrName>style.visibility</p:attrName>
                                        </p:attrNameLst>
                                      </p:cBhvr>
                                      <p:to>
                                        <p:strVal val="visible"/>
                                      </p:to>
                                    </p:set>
                                    <p:anim calcmode="lin" valueType="num">
                                      <p:cBhvr additive="base">
                                        <p:cTn id="47" dur="500"/>
                                        <p:tgtEl>
                                          <p:spTgt spid="24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44"/>
                                        </p:tgtEl>
                                        <p:attrNameLst>
                                          <p:attrName>style.visibility</p:attrName>
                                        </p:attrNameLst>
                                      </p:cBhvr>
                                      <p:to>
                                        <p:strVal val="visible"/>
                                      </p:to>
                                    </p:set>
                                    <p:anim calcmode="lin" valueType="num">
                                      <p:cBhvr additive="base">
                                        <p:cTn id="52" dur="500"/>
                                        <p:tgtEl>
                                          <p:spTgt spid="24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45"/>
                                        </p:tgtEl>
                                        <p:attrNameLst>
                                          <p:attrName>style.visibility</p:attrName>
                                        </p:attrNameLst>
                                      </p:cBhvr>
                                      <p:to>
                                        <p:strVal val="visible"/>
                                      </p:to>
                                    </p:set>
                                    <p:anim calcmode="lin" valueType="num">
                                      <p:cBhvr additive="base">
                                        <p:cTn id="57" dur="500"/>
                                        <p:tgtEl>
                                          <p:spTgt spid="24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46"/>
                                        </p:tgtEl>
                                        <p:attrNameLst>
                                          <p:attrName>style.visibility</p:attrName>
                                        </p:attrNameLst>
                                      </p:cBhvr>
                                      <p:to>
                                        <p:strVal val="visible"/>
                                      </p:to>
                                    </p:set>
                                    <p:anim calcmode="lin" valueType="num">
                                      <p:cBhvr additive="base">
                                        <p:cTn id="62" dur="500"/>
                                        <p:tgtEl>
                                          <p:spTgt spid="2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70" name="Google Shape;370;p8"/>
          <p:cNvSpPr txBox="1"/>
          <p:nvPr/>
        </p:nvSpPr>
        <p:spPr>
          <a:xfrm>
            <a:off x="170760" y="4898908"/>
            <a:ext cx="5946932" cy="40006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B</a:t>
            </a:r>
            <a:r>
              <a:rPr kumimoji="0" lang="en-GB" sz="2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Write the number of the matching answer.</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337" name="Google Shape;337;p8" descr="Jigsaw, Puzzle, Piece, Game, Concept, Solution"/>
          <p:cNvPicPr preferRelativeResize="0"/>
          <p:nvPr/>
        </p:nvPicPr>
        <p:blipFill rotWithShape="1">
          <a:blip r:embed="rId3">
            <a:alphaModFix/>
          </a:blip>
          <a:srcRect/>
          <a:stretch/>
        </p:blipFill>
        <p:spPr>
          <a:xfrm>
            <a:off x="11469190" y="74164"/>
            <a:ext cx="683180" cy="684130"/>
          </a:xfrm>
          <a:prstGeom prst="rect">
            <a:avLst/>
          </a:prstGeom>
          <a:noFill/>
          <a:ln>
            <a:noFill/>
          </a:ln>
        </p:spPr>
      </p:pic>
      <p:pic>
        <p:nvPicPr>
          <p:cNvPr id="338" name="Google Shape;338;p8"/>
          <p:cNvPicPr preferRelativeResize="0"/>
          <p:nvPr/>
        </p:nvPicPr>
        <p:blipFill rotWithShape="1">
          <a:blip r:embed="rId4">
            <a:alphaModFix/>
          </a:blip>
          <a:srcRect/>
          <a:stretch/>
        </p:blipFill>
        <p:spPr>
          <a:xfrm>
            <a:off x="507469" y="1115880"/>
            <a:ext cx="534978" cy="523220"/>
          </a:xfrm>
          <a:prstGeom prst="rect">
            <a:avLst/>
          </a:prstGeom>
          <a:noFill/>
          <a:ln>
            <a:noFill/>
          </a:ln>
        </p:spPr>
      </p:pic>
      <p:graphicFrame>
        <p:nvGraphicFramePr>
          <p:cNvPr id="339" name="Google Shape;339;p8"/>
          <p:cNvGraphicFramePr/>
          <p:nvPr/>
        </p:nvGraphicFramePr>
        <p:xfrm>
          <a:off x="1282169" y="1204780"/>
          <a:ext cx="4496325" cy="370850"/>
        </p:xfrm>
        <a:graphic>
          <a:graphicData uri="http://schemas.openxmlformats.org/drawingml/2006/table">
            <a:tbl>
              <a:tblPr firstRow="1" bandRow="1">
                <a:noFill/>
              </a:tblPr>
              <a:tblGrid>
                <a:gridCol w="1498775">
                  <a:extLst>
                    <a:ext uri="{9D8B030D-6E8A-4147-A177-3AD203B41FA5}">
                      <a16:colId xmlns:a16="http://schemas.microsoft.com/office/drawing/2014/main" val="20000"/>
                    </a:ext>
                  </a:extLst>
                </a:gridCol>
                <a:gridCol w="1498775">
                  <a:extLst>
                    <a:ext uri="{9D8B030D-6E8A-4147-A177-3AD203B41FA5}">
                      <a16:colId xmlns:a16="http://schemas.microsoft.com/office/drawing/2014/main" val="20001"/>
                    </a:ext>
                  </a:extLst>
                </a:gridCol>
                <a:gridCol w="149877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GB" sz="1800">
                          <a:solidFill>
                            <a:srgbClr val="002060"/>
                          </a:solidFill>
                          <a:latin typeface="Century Gothic"/>
                          <a:ea typeface="Century Gothic"/>
                          <a:cs typeface="Century Gothic"/>
                          <a:sym typeface="Century Gothic"/>
                        </a:rPr>
                        <a:t>absent</a:t>
                      </a:r>
                      <a:endParaRPr sz="180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spcBef>
                          <a:spcPts val="0"/>
                        </a:spcBef>
                        <a:spcAft>
                          <a:spcPts val="0"/>
                        </a:spcAft>
                        <a:buNone/>
                      </a:pPr>
                      <a:r>
                        <a:rPr lang="en-GB" sz="1800">
                          <a:solidFill>
                            <a:srgbClr val="002060"/>
                          </a:solidFill>
                          <a:latin typeface="Century Gothic"/>
                          <a:ea typeface="Century Gothic"/>
                          <a:cs typeface="Century Gothic"/>
                          <a:sym typeface="Century Gothic"/>
                        </a:rPr>
                        <a:t>here</a:t>
                      </a:r>
                      <a:endParaRPr sz="180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spcBef>
                          <a:spcPts val="0"/>
                        </a:spcBef>
                        <a:spcAft>
                          <a:spcPts val="0"/>
                        </a:spcAft>
                        <a:buNone/>
                      </a:pPr>
                      <a:r>
                        <a:rPr lang="en-GB" sz="1800">
                          <a:solidFill>
                            <a:srgbClr val="002060"/>
                          </a:solidFill>
                          <a:latin typeface="Century Gothic"/>
                          <a:ea typeface="Century Gothic"/>
                          <a:cs typeface="Century Gothic"/>
                          <a:sym typeface="Century Gothic"/>
                        </a:rPr>
                        <a:t>present</a:t>
                      </a:r>
                      <a:endParaRPr sz="1800">
                        <a:solidFill>
                          <a:srgbClr val="002060"/>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0"/>
                  </a:ext>
                </a:extLst>
              </a:tr>
            </a:tbl>
          </a:graphicData>
        </a:graphic>
      </p:graphicFrame>
      <p:pic>
        <p:nvPicPr>
          <p:cNvPr id="340" name="Google Shape;340;p8"/>
          <p:cNvPicPr preferRelativeResize="0"/>
          <p:nvPr/>
        </p:nvPicPr>
        <p:blipFill rotWithShape="1">
          <a:blip r:embed="rId4">
            <a:alphaModFix/>
          </a:blip>
          <a:srcRect/>
          <a:stretch/>
        </p:blipFill>
        <p:spPr>
          <a:xfrm>
            <a:off x="507469" y="1675522"/>
            <a:ext cx="534978" cy="523220"/>
          </a:xfrm>
          <a:prstGeom prst="rect">
            <a:avLst/>
          </a:prstGeom>
          <a:noFill/>
          <a:ln>
            <a:noFill/>
          </a:ln>
        </p:spPr>
      </p:pic>
      <p:graphicFrame>
        <p:nvGraphicFramePr>
          <p:cNvPr id="341" name="Google Shape;341;p8"/>
          <p:cNvGraphicFramePr/>
          <p:nvPr/>
        </p:nvGraphicFramePr>
        <p:xfrm>
          <a:off x="1282169" y="1764422"/>
          <a:ext cx="4496325" cy="370850"/>
        </p:xfrm>
        <a:graphic>
          <a:graphicData uri="http://schemas.openxmlformats.org/drawingml/2006/table">
            <a:tbl>
              <a:tblPr firstRow="1" bandRow="1">
                <a:noFill/>
              </a:tblPr>
              <a:tblGrid>
                <a:gridCol w="1498775">
                  <a:extLst>
                    <a:ext uri="{9D8B030D-6E8A-4147-A177-3AD203B41FA5}">
                      <a16:colId xmlns:a16="http://schemas.microsoft.com/office/drawing/2014/main" val="20000"/>
                    </a:ext>
                  </a:extLst>
                </a:gridCol>
                <a:gridCol w="1498775">
                  <a:extLst>
                    <a:ext uri="{9D8B030D-6E8A-4147-A177-3AD203B41FA5}">
                      <a16:colId xmlns:a16="http://schemas.microsoft.com/office/drawing/2014/main" val="20001"/>
                    </a:ext>
                  </a:extLst>
                </a:gridCol>
                <a:gridCol w="149877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GB" sz="1800">
                          <a:solidFill>
                            <a:srgbClr val="002060"/>
                          </a:solidFill>
                          <a:latin typeface="Century Gothic"/>
                          <a:ea typeface="Century Gothic"/>
                          <a:cs typeface="Century Gothic"/>
                          <a:sym typeface="Century Gothic"/>
                        </a:rPr>
                        <a:t>here</a:t>
                      </a:r>
                      <a:endParaRPr sz="180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spcBef>
                          <a:spcPts val="0"/>
                        </a:spcBef>
                        <a:spcAft>
                          <a:spcPts val="0"/>
                        </a:spcAft>
                        <a:buNone/>
                      </a:pPr>
                      <a:r>
                        <a:rPr lang="en-GB" sz="1800">
                          <a:solidFill>
                            <a:srgbClr val="002060"/>
                          </a:solidFill>
                          <a:latin typeface="Century Gothic"/>
                          <a:ea typeface="Century Gothic"/>
                          <a:cs typeface="Century Gothic"/>
                          <a:sym typeface="Century Gothic"/>
                        </a:rPr>
                        <a:t>estoy</a:t>
                      </a:r>
                      <a:endParaRPr sz="180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spcBef>
                          <a:spcPts val="0"/>
                        </a:spcBef>
                        <a:spcAft>
                          <a:spcPts val="0"/>
                        </a:spcAft>
                        <a:buNone/>
                      </a:pPr>
                      <a:r>
                        <a:rPr lang="en-GB" sz="1800" dirty="0">
                          <a:solidFill>
                            <a:srgbClr val="002060"/>
                          </a:solidFill>
                          <a:latin typeface="Century Gothic"/>
                          <a:ea typeface="Century Gothic"/>
                          <a:cs typeface="Century Gothic"/>
                          <a:sym typeface="Century Gothic"/>
                        </a:rPr>
                        <a:t>s/he is</a:t>
                      </a:r>
                      <a:endParaRPr sz="1800" dirty="0">
                        <a:solidFill>
                          <a:srgbClr val="002060"/>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0"/>
                  </a:ext>
                </a:extLst>
              </a:tr>
            </a:tbl>
          </a:graphicData>
        </a:graphic>
      </p:graphicFrame>
      <p:pic>
        <p:nvPicPr>
          <p:cNvPr id="342" name="Google Shape;342;p8"/>
          <p:cNvPicPr preferRelativeResize="0"/>
          <p:nvPr/>
        </p:nvPicPr>
        <p:blipFill rotWithShape="1">
          <a:blip r:embed="rId4">
            <a:alphaModFix/>
          </a:blip>
          <a:srcRect/>
          <a:stretch/>
        </p:blipFill>
        <p:spPr>
          <a:xfrm>
            <a:off x="507469" y="2298664"/>
            <a:ext cx="534978" cy="523220"/>
          </a:xfrm>
          <a:prstGeom prst="rect">
            <a:avLst/>
          </a:prstGeom>
          <a:noFill/>
          <a:ln>
            <a:noFill/>
          </a:ln>
        </p:spPr>
      </p:pic>
      <p:graphicFrame>
        <p:nvGraphicFramePr>
          <p:cNvPr id="343" name="Google Shape;343;p8"/>
          <p:cNvGraphicFramePr/>
          <p:nvPr/>
        </p:nvGraphicFramePr>
        <p:xfrm>
          <a:off x="1282169" y="2387564"/>
          <a:ext cx="4496325" cy="370850"/>
        </p:xfrm>
        <a:graphic>
          <a:graphicData uri="http://schemas.openxmlformats.org/drawingml/2006/table">
            <a:tbl>
              <a:tblPr firstRow="1" bandRow="1">
                <a:noFill/>
              </a:tblPr>
              <a:tblGrid>
                <a:gridCol w="1498775">
                  <a:extLst>
                    <a:ext uri="{9D8B030D-6E8A-4147-A177-3AD203B41FA5}">
                      <a16:colId xmlns:a16="http://schemas.microsoft.com/office/drawing/2014/main" val="20000"/>
                    </a:ext>
                  </a:extLst>
                </a:gridCol>
                <a:gridCol w="1498775">
                  <a:extLst>
                    <a:ext uri="{9D8B030D-6E8A-4147-A177-3AD203B41FA5}">
                      <a16:colId xmlns:a16="http://schemas.microsoft.com/office/drawing/2014/main" val="20001"/>
                    </a:ext>
                  </a:extLst>
                </a:gridCol>
                <a:gridCol w="149877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GB" sz="1800">
                          <a:solidFill>
                            <a:srgbClr val="002060"/>
                          </a:solidFill>
                          <a:latin typeface="Century Gothic"/>
                          <a:ea typeface="Century Gothic"/>
                          <a:cs typeface="Century Gothic"/>
                          <a:sym typeface="Century Gothic"/>
                        </a:rPr>
                        <a:t>present</a:t>
                      </a:r>
                      <a:endParaRPr sz="180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spcBef>
                          <a:spcPts val="0"/>
                        </a:spcBef>
                        <a:spcAft>
                          <a:spcPts val="0"/>
                        </a:spcAft>
                        <a:buNone/>
                      </a:pPr>
                      <a:r>
                        <a:rPr lang="en-GB" sz="1800">
                          <a:solidFill>
                            <a:srgbClr val="002060"/>
                          </a:solidFill>
                          <a:latin typeface="Century Gothic"/>
                          <a:ea typeface="Century Gothic"/>
                          <a:cs typeface="Century Gothic"/>
                          <a:sym typeface="Century Gothic"/>
                        </a:rPr>
                        <a:t>here</a:t>
                      </a:r>
                      <a:endParaRPr sz="180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spcBef>
                          <a:spcPts val="0"/>
                        </a:spcBef>
                        <a:spcAft>
                          <a:spcPts val="0"/>
                        </a:spcAft>
                        <a:buNone/>
                      </a:pPr>
                      <a:r>
                        <a:rPr lang="en-GB" sz="1800" dirty="0">
                          <a:solidFill>
                            <a:srgbClr val="002060"/>
                          </a:solidFill>
                          <a:latin typeface="Century Gothic"/>
                          <a:ea typeface="Century Gothic"/>
                          <a:cs typeface="Century Gothic"/>
                          <a:sym typeface="Century Gothic"/>
                        </a:rPr>
                        <a:t>I am </a:t>
                      </a:r>
                      <a:endParaRPr sz="1800" dirty="0">
                        <a:solidFill>
                          <a:srgbClr val="002060"/>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0"/>
                  </a:ext>
                </a:extLst>
              </a:tr>
            </a:tbl>
          </a:graphicData>
        </a:graphic>
      </p:graphicFrame>
      <p:pic>
        <p:nvPicPr>
          <p:cNvPr id="344" name="Google Shape;344;p8"/>
          <p:cNvPicPr preferRelativeResize="0"/>
          <p:nvPr/>
        </p:nvPicPr>
        <p:blipFill rotWithShape="1">
          <a:blip r:embed="rId4">
            <a:alphaModFix/>
          </a:blip>
          <a:srcRect/>
          <a:stretch/>
        </p:blipFill>
        <p:spPr>
          <a:xfrm>
            <a:off x="507469" y="2959906"/>
            <a:ext cx="534978" cy="523220"/>
          </a:xfrm>
          <a:prstGeom prst="rect">
            <a:avLst/>
          </a:prstGeom>
          <a:noFill/>
          <a:ln>
            <a:noFill/>
          </a:ln>
        </p:spPr>
      </p:pic>
      <p:graphicFrame>
        <p:nvGraphicFramePr>
          <p:cNvPr id="345" name="Google Shape;345;p8"/>
          <p:cNvGraphicFramePr/>
          <p:nvPr/>
        </p:nvGraphicFramePr>
        <p:xfrm>
          <a:off x="1282169" y="3048806"/>
          <a:ext cx="4496325" cy="370850"/>
        </p:xfrm>
        <a:graphic>
          <a:graphicData uri="http://schemas.openxmlformats.org/drawingml/2006/table">
            <a:tbl>
              <a:tblPr firstRow="1" bandRow="1">
                <a:noFill/>
              </a:tblPr>
              <a:tblGrid>
                <a:gridCol w="1498775">
                  <a:extLst>
                    <a:ext uri="{9D8B030D-6E8A-4147-A177-3AD203B41FA5}">
                      <a16:colId xmlns:a16="http://schemas.microsoft.com/office/drawing/2014/main" val="20000"/>
                    </a:ext>
                  </a:extLst>
                </a:gridCol>
                <a:gridCol w="1498775">
                  <a:extLst>
                    <a:ext uri="{9D8B030D-6E8A-4147-A177-3AD203B41FA5}">
                      <a16:colId xmlns:a16="http://schemas.microsoft.com/office/drawing/2014/main" val="20001"/>
                    </a:ext>
                  </a:extLst>
                </a:gridCol>
                <a:gridCol w="149877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GB" sz="1800">
                          <a:solidFill>
                            <a:srgbClr val="002060"/>
                          </a:solidFill>
                          <a:latin typeface="Century Gothic"/>
                          <a:ea typeface="Century Gothic"/>
                          <a:cs typeface="Century Gothic"/>
                          <a:sym typeface="Century Gothic"/>
                        </a:rPr>
                        <a:t>here</a:t>
                      </a:r>
                      <a:endParaRPr sz="180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spcBef>
                          <a:spcPts val="0"/>
                        </a:spcBef>
                        <a:spcAft>
                          <a:spcPts val="0"/>
                        </a:spcAft>
                        <a:buNone/>
                      </a:pPr>
                      <a:r>
                        <a:rPr lang="en-GB" sz="1800">
                          <a:solidFill>
                            <a:srgbClr val="002060"/>
                          </a:solidFill>
                          <a:latin typeface="Century Gothic"/>
                          <a:ea typeface="Century Gothic"/>
                          <a:cs typeface="Century Gothic"/>
                          <a:sym typeface="Century Gothic"/>
                        </a:rPr>
                        <a:t>in </a:t>
                      </a:r>
                      <a:endParaRPr sz="180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spcBef>
                          <a:spcPts val="0"/>
                        </a:spcBef>
                        <a:spcAft>
                          <a:spcPts val="0"/>
                        </a:spcAft>
                        <a:buNone/>
                      </a:pPr>
                      <a:r>
                        <a:rPr lang="en-GB" sz="1800" dirty="0">
                          <a:solidFill>
                            <a:srgbClr val="002060"/>
                          </a:solidFill>
                          <a:latin typeface="Century Gothic"/>
                          <a:ea typeface="Century Gothic"/>
                          <a:cs typeface="Century Gothic"/>
                          <a:sym typeface="Century Gothic"/>
                        </a:rPr>
                        <a:t>class</a:t>
                      </a:r>
                      <a:endParaRPr sz="1800" dirty="0">
                        <a:solidFill>
                          <a:srgbClr val="002060"/>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0"/>
                  </a:ext>
                </a:extLst>
              </a:tr>
            </a:tbl>
          </a:graphicData>
        </a:graphic>
      </p:graphicFrame>
      <p:pic>
        <p:nvPicPr>
          <p:cNvPr id="346" name="Google Shape;346;p8"/>
          <p:cNvPicPr preferRelativeResize="0"/>
          <p:nvPr/>
        </p:nvPicPr>
        <p:blipFill rotWithShape="1">
          <a:blip r:embed="rId4">
            <a:alphaModFix/>
          </a:blip>
          <a:srcRect/>
          <a:stretch/>
        </p:blipFill>
        <p:spPr>
          <a:xfrm>
            <a:off x="507469" y="3595748"/>
            <a:ext cx="534978" cy="523220"/>
          </a:xfrm>
          <a:prstGeom prst="rect">
            <a:avLst/>
          </a:prstGeom>
          <a:noFill/>
          <a:ln>
            <a:noFill/>
          </a:ln>
        </p:spPr>
      </p:pic>
      <p:graphicFrame>
        <p:nvGraphicFramePr>
          <p:cNvPr id="347" name="Google Shape;347;p8"/>
          <p:cNvGraphicFramePr/>
          <p:nvPr/>
        </p:nvGraphicFramePr>
        <p:xfrm>
          <a:off x="1282169" y="3684648"/>
          <a:ext cx="4496325" cy="370850"/>
        </p:xfrm>
        <a:graphic>
          <a:graphicData uri="http://schemas.openxmlformats.org/drawingml/2006/table">
            <a:tbl>
              <a:tblPr firstRow="1" bandRow="1">
                <a:noFill/>
              </a:tblPr>
              <a:tblGrid>
                <a:gridCol w="1498775">
                  <a:extLst>
                    <a:ext uri="{9D8B030D-6E8A-4147-A177-3AD203B41FA5}">
                      <a16:colId xmlns:a16="http://schemas.microsoft.com/office/drawing/2014/main" val="20000"/>
                    </a:ext>
                  </a:extLst>
                </a:gridCol>
                <a:gridCol w="1498775">
                  <a:extLst>
                    <a:ext uri="{9D8B030D-6E8A-4147-A177-3AD203B41FA5}">
                      <a16:colId xmlns:a16="http://schemas.microsoft.com/office/drawing/2014/main" val="20001"/>
                    </a:ext>
                  </a:extLst>
                </a:gridCol>
                <a:gridCol w="149877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GB" sz="1800">
                          <a:solidFill>
                            <a:srgbClr val="002060"/>
                          </a:solidFill>
                          <a:latin typeface="Century Gothic"/>
                          <a:ea typeface="Century Gothic"/>
                          <a:cs typeface="Century Gothic"/>
                          <a:sym typeface="Century Gothic"/>
                        </a:rPr>
                        <a:t>absent</a:t>
                      </a:r>
                      <a:endParaRPr sz="180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spcBef>
                          <a:spcPts val="0"/>
                        </a:spcBef>
                        <a:spcAft>
                          <a:spcPts val="0"/>
                        </a:spcAft>
                        <a:buNone/>
                      </a:pPr>
                      <a:r>
                        <a:rPr lang="en-GB" sz="1800">
                          <a:solidFill>
                            <a:srgbClr val="002060"/>
                          </a:solidFill>
                          <a:latin typeface="Century Gothic"/>
                          <a:ea typeface="Century Gothic"/>
                          <a:cs typeface="Century Gothic"/>
                          <a:sym typeface="Century Gothic"/>
                        </a:rPr>
                        <a:t>I am</a:t>
                      </a:r>
                      <a:endParaRPr sz="180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spcBef>
                          <a:spcPts val="0"/>
                        </a:spcBef>
                        <a:spcAft>
                          <a:spcPts val="0"/>
                        </a:spcAft>
                        <a:buNone/>
                      </a:pPr>
                      <a:r>
                        <a:rPr lang="en-GB" sz="1800">
                          <a:solidFill>
                            <a:srgbClr val="002060"/>
                          </a:solidFill>
                          <a:latin typeface="Century Gothic"/>
                          <a:ea typeface="Century Gothic"/>
                          <a:cs typeface="Century Gothic"/>
                          <a:sym typeface="Century Gothic"/>
                        </a:rPr>
                        <a:t>present</a:t>
                      </a:r>
                      <a:endParaRPr sz="1800">
                        <a:solidFill>
                          <a:srgbClr val="002060"/>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0"/>
                  </a:ext>
                </a:extLst>
              </a:tr>
            </a:tbl>
          </a:graphicData>
        </a:graphic>
      </p:graphicFrame>
      <p:pic>
        <p:nvPicPr>
          <p:cNvPr id="348" name="Google Shape;348;p8"/>
          <p:cNvPicPr preferRelativeResize="0"/>
          <p:nvPr/>
        </p:nvPicPr>
        <p:blipFill rotWithShape="1">
          <a:blip r:embed="rId4">
            <a:alphaModFix/>
          </a:blip>
          <a:srcRect/>
          <a:stretch/>
        </p:blipFill>
        <p:spPr>
          <a:xfrm>
            <a:off x="507469" y="4282390"/>
            <a:ext cx="534978" cy="523220"/>
          </a:xfrm>
          <a:prstGeom prst="rect">
            <a:avLst/>
          </a:prstGeom>
          <a:noFill/>
          <a:ln>
            <a:noFill/>
          </a:ln>
        </p:spPr>
      </p:pic>
      <p:graphicFrame>
        <p:nvGraphicFramePr>
          <p:cNvPr id="349" name="Google Shape;349;p8"/>
          <p:cNvGraphicFramePr/>
          <p:nvPr/>
        </p:nvGraphicFramePr>
        <p:xfrm>
          <a:off x="1282169" y="4371290"/>
          <a:ext cx="4496325" cy="370850"/>
        </p:xfrm>
        <a:graphic>
          <a:graphicData uri="http://schemas.openxmlformats.org/drawingml/2006/table">
            <a:tbl>
              <a:tblPr firstRow="1" bandRow="1">
                <a:noFill/>
              </a:tblPr>
              <a:tblGrid>
                <a:gridCol w="1498775">
                  <a:extLst>
                    <a:ext uri="{9D8B030D-6E8A-4147-A177-3AD203B41FA5}">
                      <a16:colId xmlns:a16="http://schemas.microsoft.com/office/drawing/2014/main" val="20000"/>
                    </a:ext>
                  </a:extLst>
                </a:gridCol>
                <a:gridCol w="1498775">
                  <a:extLst>
                    <a:ext uri="{9D8B030D-6E8A-4147-A177-3AD203B41FA5}">
                      <a16:colId xmlns:a16="http://schemas.microsoft.com/office/drawing/2014/main" val="20001"/>
                    </a:ext>
                  </a:extLst>
                </a:gridCol>
                <a:gridCol w="149877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GB" sz="1800">
                          <a:solidFill>
                            <a:srgbClr val="002060"/>
                          </a:solidFill>
                          <a:latin typeface="Century Gothic"/>
                          <a:ea typeface="Century Gothic"/>
                          <a:cs typeface="Century Gothic"/>
                          <a:sym typeface="Century Gothic"/>
                        </a:rPr>
                        <a:t>absent</a:t>
                      </a:r>
                      <a:endParaRPr sz="180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spcBef>
                          <a:spcPts val="0"/>
                        </a:spcBef>
                        <a:spcAft>
                          <a:spcPts val="0"/>
                        </a:spcAft>
                        <a:buNone/>
                      </a:pPr>
                      <a:r>
                        <a:rPr lang="en-GB" sz="1800">
                          <a:solidFill>
                            <a:srgbClr val="002060"/>
                          </a:solidFill>
                          <a:latin typeface="Century Gothic"/>
                          <a:ea typeface="Century Gothic"/>
                          <a:cs typeface="Century Gothic"/>
                          <a:sym typeface="Century Gothic"/>
                        </a:rPr>
                        <a:t>class</a:t>
                      </a:r>
                      <a:endParaRPr sz="180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l" rtl="0">
                        <a:spcBef>
                          <a:spcPts val="0"/>
                        </a:spcBef>
                        <a:spcAft>
                          <a:spcPts val="0"/>
                        </a:spcAft>
                        <a:buNone/>
                      </a:pPr>
                      <a:r>
                        <a:rPr lang="en-GB" sz="1800">
                          <a:solidFill>
                            <a:srgbClr val="002060"/>
                          </a:solidFill>
                          <a:latin typeface="Century Gothic"/>
                          <a:ea typeface="Century Gothic"/>
                          <a:cs typeface="Century Gothic"/>
                          <a:sym typeface="Century Gothic"/>
                        </a:rPr>
                        <a:t>s/he is</a:t>
                      </a:r>
                      <a:endParaRPr sz="1800">
                        <a:solidFill>
                          <a:srgbClr val="002060"/>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0"/>
                  </a:ext>
                </a:extLst>
              </a:tr>
            </a:tbl>
          </a:graphicData>
        </a:graphic>
      </p:graphicFrame>
      <p:sp>
        <p:nvSpPr>
          <p:cNvPr id="350" name="Google Shape;350;p8"/>
          <p:cNvSpPr txBox="1"/>
          <p:nvPr/>
        </p:nvSpPr>
        <p:spPr>
          <a:xfrm>
            <a:off x="88546" y="1141280"/>
            <a:ext cx="35840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E</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1" name="Google Shape;351;p8"/>
          <p:cNvSpPr txBox="1"/>
          <p:nvPr/>
        </p:nvSpPr>
        <p:spPr>
          <a:xfrm>
            <a:off x="101246" y="1737077"/>
            <a:ext cx="35840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1</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2" name="Google Shape;352;p8"/>
          <p:cNvSpPr txBox="1"/>
          <p:nvPr/>
        </p:nvSpPr>
        <p:spPr>
          <a:xfrm>
            <a:off x="129376" y="2339016"/>
            <a:ext cx="35840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2</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3" name="Google Shape;353;p8"/>
          <p:cNvSpPr txBox="1"/>
          <p:nvPr/>
        </p:nvSpPr>
        <p:spPr>
          <a:xfrm>
            <a:off x="129376" y="3036413"/>
            <a:ext cx="35840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3</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4" name="Google Shape;354;p8"/>
          <p:cNvSpPr txBox="1"/>
          <p:nvPr/>
        </p:nvSpPr>
        <p:spPr>
          <a:xfrm>
            <a:off x="129376" y="3677526"/>
            <a:ext cx="35840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4</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5" name="Google Shape;355;p8"/>
          <p:cNvSpPr txBox="1"/>
          <p:nvPr/>
        </p:nvSpPr>
        <p:spPr>
          <a:xfrm>
            <a:off x="129376" y="4311423"/>
            <a:ext cx="35840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5</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6" name="Google Shape;356;p8"/>
          <p:cNvSpPr txBox="1"/>
          <p:nvPr/>
        </p:nvSpPr>
        <p:spPr>
          <a:xfrm>
            <a:off x="191547" y="5300932"/>
            <a:ext cx="5828253" cy="1061829"/>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0"/>
              </a:spcBef>
              <a:spcAft>
                <a:spcPts val="0"/>
              </a:spcAft>
              <a:buClr>
                <a:srgbClr val="002060"/>
              </a:buClr>
              <a:buSzPts val="2100"/>
              <a:buFont typeface="Calibri"/>
              <a:buAutoNum type="arabicPeriod"/>
              <a:tabLst/>
              <a:defRPr/>
            </a:pPr>
            <a:r>
              <a:rPr kumimoji="0" lang="en-GB" sz="21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ausente</a:t>
            </a:r>
            <a:r>
              <a:rPr kumimoji="0" lang="en-GB" sz="21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____       4. </a:t>
            </a:r>
            <a:r>
              <a:rPr kumimoji="0" lang="en-GB" sz="21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clase</a:t>
            </a:r>
            <a:r>
              <a:rPr kumimoji="0" lang="en-GB" sz="21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____</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2060"/>
              </a:buClr>
              <a:buSzPts val="2100"/>
              <a:buFont typeface="Calibri"/>
              <a:buAutoNum type="arabicPeriod"/>
              <a:tabLst/>
              <a:defRPr/>
            </a:pPr>
            <a:r>
              <a:rPr kumimoji="0" lang="en-GB" sz="21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aquí</a:t>
            </a:r>
            <a:r>
              <a:rPr kumimoji="0" lang="en-GB" sz="21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____              5. </a:t>
            </a:r>
            <a:r>
              <a:rPr kumimoji="0" lang="en-GB" sz="21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1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____</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2060"/>
              </a:buClr>
              <a:buSzPts val="2100"/>
              <a:buFont typeface="Calibri"/>
              <a:buAutoNum type="arabicPeriod"/>
              <a:tabLst/>
              <a:defRPr/>
            </a:pPr>
            <a:r>
              <a:rPr kumimoji="0" lang="en-GB" sz="21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presente</a:t>
            </a:r>
            <a:r>
              <a:rPr kumimoji="0" lang="en-GB" sz="21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____       6. </a:t>
            </a:r>
            <a:r>
              <a:rPr kumimoji="0" lang="en-GB" sz="21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estoy</a:t>
            </a:r>
            <a:r>
              <a:rPr kumimoji="0" lang="en-GB" sz="21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____</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57" name="Google Shape;357;p8"/>
          <p:cNvSpPr/>
          <p:nvPr/>
        </p:nvSpPr>
        <p:spPr>
          <a:xfrm>
            <a:off x="4246769" y="1170619"/>
            <a:ext cx="1557131" cy="394567"/>
          </a:xfrm>
          <a:prstGeom prst="roundRect">
            <a:avLst>
              <a:gd name="adj" fmla="val 16667"/>
            </a:avLst>
          </a:prstGeom>
          <a:no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8" name="Google Shape;358;p8"/>
          <p:cNvSpPr/>
          <p:nvPr/>
        </p:nvSpPr>
        <p:spPr>
          <a:xfrm>
            <a:off x="1269470" y="1739376"/>
            <a:ext cx="1531730" cy="415497"/>
          </a:xfrm>
          <a:prstGeom prst="roundRect">
            <a:avLst>
              <a:gd name="adj" fmla="val 16667"/>
            </a:avLst>
          </a:prstGeom>
          <a:no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9" name="Google Shape;359;p8"/>
          <p:cNvSpPr/>
          <p:nvPr/>
        </p:nvSpPr>
        <p:spPr>
          <a:xfrm>
            <a:off x="4262617" y="2394492"/>
            <a:ext cx="1515878" cy="383762"/>
          </a:xfrm>
          <a:prstGeom prst="roundRect">
            <a:avLst>
              <a:gd name="adj" fmla="val 16667"/>
            </a:avLst>
          </a:prstGeom>
          <a:no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60" name="Google Shape;360;p8"/>
          <p:cNvSpPr/>
          <p:nvPr/>
        </p:nvSpPr>
        <p:spPr>
          <a:xfrm>
            <a:off x="4234069" y="3061006"/>
            <a:ext cx="1557131" cy="354282"/>
          </a:xfrm>
          <a:prstGeom prst="roundRect">
            <a:avLst>
              <a:gd name="adj" fmla="val 16667"/>
            </a:avLst>
          </a:prstGeom>
          <a:no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61" name="Google Shape;361;p8"/>
          <p:cNvSpPr/>
          <p:nvPr/>
        </p:nvSpPr>
        <p:spPr>
          <a:xfrm>
            <a:off x="1244068" y="3673857"/>
            <a:ext cx="1557131" cy="402521"/>
          </a:xfrm>
          <a:prstGeom prst="roundRect">
            <a:avLst>
              <a:gd name="adj" fmla="val 16667"/>
            </a:avLst>
          </a:prstGeom>
          <a:no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62" name="Google Shape;362;p8"/>
          <p:cNvSpPr/>
          <p:nvPr/>
        </p:nvSpPr>
        <p:spPr>
          <a:xfrm>
            <a:off x="4280639" y="4371290"/>
            <a:ext cx="1497861" cy="389051"/>
          </a:xfrm>
          <a:prstGeom prst="roundRect">
            <a:avLst>
              <a:gd name="adj" fmla="val 16667"/>
            </a:avLst>
          </a:prstGeom>
          <a:no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63" name="Google Shape;363;p8"/>
          <p:cNvSpPr txBox="1"/>
          <p:nvPr/>
        </p:nvSpPr>
        <p:spPr>
          <a:xfrm>
            <a:off x="1727210" y="5216180"/>
            <a:ext cx="44435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B050"/>
                </a:solidFill>
                <a:effectLst/>
                <a:uLnTx/>
                <a:uFillTx/>
                <a:latin typeface="Century Gothic"/>
                <a:ea typeface="Century Gothic"/>
                <a:cs typeface="Century Gothic"/>
                <a:sym typeface="Century Gothic"/>
              </a:rPr>
              <a:t>4 </a:t>
            </a:r>
            <a:endParaRPr kumimoji="0" sz="2400" b="1" i="0" u="none" strike="noStrike" kern="0" cap="none" spc="0" normalizeH="0" baseline="0" noProof="0" dirty="0">
              <a:ln>
                <a:noFill/>
              </a:ln>
              <a:solidFill>
                <a:srgbClr val="00B050"/>
              </a:solidFill>
              <a:effectLst/>
              <a:uLnTx/>
              <a:uFillTx/>
              <a:latin typeface="Century Gothic"/>
              <a:ea typeface="Century Gothic"/>
              <a:cs typeface="Century Gothic"/>
              <a:sym typeface="Century Gothic"/>
            </a:endParaRPr>
          </a:p>
        </p:txBody>
      </p:sp>
      <p:sp>
        <p:nvSpPr>
          <p:cNvPr id="364" name="Google Shape;364;p8"/>
          <p:cNvSpPr txBox="1"/>
          <p:nvPr/>
        </p:nvSpPr>
        <p:spPr>
          <a:xfrm>
            <a:off x="1455491" y="5560151"/>
            <a:ext cx="357790"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B050"/>
                </a:solidFill>
                <a:effectLst/>
                <a:uLnTx/>
                <a:uFillTx/>
                <a:latin typeface="Century Gothic"/>
                <a:ea typeface="Century Gothic"/>
                <a:cs typeface="Century Gothic"/>
                <a:sym typeface="Century Gothic"/>
              </a:rPr>
              <a:t>1</a:t>
            </a:r>
            <a:endParaRPr kumimoji="0" sz="2400" b="1" i="0" u="none" strike="noStrike" kern="0" cap="none" spc="0" normalizeH="0" baseline="0" noProof="0">
              <a:ln>
                <a:noFill/>
              </a:ln>
              <a:solidFill>
                <a:srgbClr val="00B050"/>
              </a:solidFill>
              <a:effectLst/>
              <a:uLnTx/>
              <a:uFillTx/>
              <a:latin typeface="Century Gothic"/>
              <a:ea typeface="Century Gothic"/>
              <a:cs typeface="Century Gothic"/>
              <a:sym typeface="Century Gothic"/>
            </a:endParaRPr>
          </a:p>
        </p:txBody>
      </p:sp>
      <p:sp>
        <p:nvSpPr>
          <p:cNvPr id="365" name="Google Shape;365;p8"/>
          <p:cNvSpPr txBox="1"/>
          <p:nvPr/>
        </p:nvSpPr>
        <p:spPr>
          <a:xfrm>
            <a:off x="1905070" y="5903051"/>
            <a:ext cx="563809"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B050"/>
                </a:solidFill>
                <a:effectLst/>
                <a:uLnTx/>
                <a:uFillTx/>
                <a:latin typeface="Century Gothic"/>
                <a:ea typeface="Century Gothic"/>
                <a:cs typeface="Century Gothic"/>
                <a:sym typeface="Century Gothic"/>
              </a:rPr>
              <a:t>E</a:t>
            </a:r>
            <a:endParaRPr kumimoji="0" sz="2400" b="1" i="0" u="none" strike="noStrike" kern="0" cap="none" spc="0" normalizeH="0" baseline="0" noProof="0">
              <a:ln>
                <a:noFill/>
              </a:ln>
              <a:solidFill>
                <a:srgbClr val="00B050"/>
              </a:solidFill>
              <a:effectLst/>
              <a:uLnTx/>
              <a:uFillTx/>
              <a:latin typeface="Century Gothic"/>
              <a:ea typeface="Century Gothic"/>
              <a:cs typeface="Century Gothic"/>
              <a:sym typeface="Century Gothic"/>
            </a:endParaRPr>
          </a:p>
        </p:txBody>
      </p:sp>
      <p:sp>
        <p:nvSpPr>
          <p:cNvPr id="366" name="Google Shape;366;p8"/>
          <p:cNvSpPr txBox="1"/>
          <p:nvPr/>
        </p:nvSpPr>
        <p:spPr>
          <a:xfrm>
            <a:off x="3981001" y="5246787"/>
            <a:ext cx="44435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B050"/>
                </a:solidFill>
                <a:effectLst/>
                <a:uLnTx/>
                <a:uFillTx/>
                <a:latin typeface="Century Gothic"/>
                <a:ea typeface="Century Gothic"/>
                <a:cs typeface="Century Gothic"/>
                <a:sym typeface="Century Gothic"/>
              </a:rPr>
              <a:t>3 </a:t>
            </a:r>
            <a:endParaRPr kumimoji="0" sz="2400" b="1" i="0" u="none" strike="noStrike" kern="0" cap="none" spc="0" normalizeH="0" baseline="0" noProof="0" dirty="0">
              <a:ln>
                <a:noFill/>
              </a:ln>
              <a:solidFill>
                <a:srgbClr val="00B050"/>
              </a:solidFill>
              <a:effectLst/>
              <a:uLnTx/>
              <a:uFillTx/>
              <a:latin typeface="Century Gothic"/>
              <a:ea typeface="Century Gothic"/>
              <a:cs typeface="Century Gothic"/>
              <a:sym typeface="Century Gothic"/>
            </a:endParaRPr>
          </a:p>
        </p:txBody>
      </p:sp>
      <p:sp>
        <p:nvSpPr>
          <p:cNvPr id="367" name="Google Shape;367;p8"/>
          <p:cNvSpPr txBox="1"/>
          <p:nvPr/>
        </p:nvSpPr>
        <p:spPr>
          <a:xfrm>
            <a:off x="3903585" y="5560151"/>
            <a:ext cx="357790"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B050"/>
                </a:solidFill>
                <a:effectLst/>
                <a:uLnTx/>
                <a:uFillTx/>
                <a:latin typeface="Century Gothic"/>
                <a:ea typeface="Century Gothic"/>
                <a:cs typeface="Century Gothic"/>
                <a:sym typeface="Century Gothic"/>
              </a:rPr>
              <a:t>5</a:t>
            </a:r>
            <a:endParaRPr kumimoji="0" sz="2400" b="1" i="0" u="none" strike="noStrike" kern="0" cap="none" spc="0" normalizeH="0" baseline="0" noProof="0" dirty="0">
              <a:ln>
                <a:noFill/>
              </a:ln>
              <a:solidFill>
                <a:srgbClr val="00B050"/>
              </a:solidFill>
              <a:effectLst/>
              <a:uLnTx/>
              <a:uFillTx/>
              <a:latin typeface="Century Gothic"/>
              <a:ea typeface="Century Gothic"/>
              <a:cs typeface="Century Gothic"/>
              <a:sym typeface="Century Gothic"/>
            </a:endParaRPr>
          </a:p>
        </p:txBody>
      </p:sp>
      <p:sp>
        <p:nvSpPr>
          <p:cNvPr id="368" name="Google Shape;368;p8"/>
          <p:cNvSpPr txBox="1"/>
          <p:nvPr/>
        </p:nvSpPr>
        <p:spPr>
          <a:xfrm>
            <a:off x="3935897" y="5890350"/>
            <a:ext cx="563809"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B050"/>
                </a:solidFill>
                <a:effectLst/>
                <a:uLnTx/>
                <a:uFillTx/>
                <a:latin typeface="Century Gothic"/>
                <a:ea typeface="Century Gothic"/>
                <a:cs typeface="Century Gothic"/>
                <a:sym typeface="Century Gothic"/>
              </a:rPr>
              <a:t>2</a:t>
            </a:r>
            <a:endParaRPr kumimoji="0" sz="2400" b="1" i="0" u="none" strike="noStrike" kern="0" cap="none" spc="0" normalizeH="0" baseline="0" noProof="0" dirty="0">
              <a:ln>
                <a:noFill/>
              </a:ln>
              <a:solidFill>
                <a:srgbClr val="00B050"/>
              </a:solidFill>
              <a:effectLst/>
              <a:uLnTx/>
              <a:uFillTx/>
              <a:latin typeface="Century Gothic"/>
              <a:ea typeface="Century Gothic"/>
              <a:cs typeface="Century Gothic"/>
              <a:sym typeface="Century Gothic"/>
            </a:endParaRPr>
          </a:p>
        </p:txBody>
      </p:sp>
      <p:sp>
        <p:nvSpPr>
          <p:cNvPr id="369" name="Google Shape;369;p8"/>
          <p:cNvSpPr txBox="1"/>
          <p:nvPr/>
        </p:nvSpPr>
        <p:spPr>
          <a:xfrm>
            <a:off x="149068" y="674859"/>
            <a:ext cx="5946932" cy="41549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1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A</a:t>
            </a:r>
            <a:r>
              <a:rPr kumimoji="0" lang="en-GB" sz="21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 Listen. Circle the word that is mentioned.</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 name="Google Shape;371;p8"/>
          <p:cNvSpPr txBox="1"/>
          <p:nvPr/>
        </p:nvSpPr>
        <p:spPr>
          <a:xfrm>
            <a:off x="6354076" y="202370"/>
            <a:ext cx="5330455" cy="467816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C</a:t>
            </a:r>
            <a:r>
              <a:rPr kumimoji="0" lang="en-GB" sz="2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Take turns to say the following Spanish words out loud. Your partner will give you a point each time you remember the English translation as well.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Partner A</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ausente</a:t>
            </a:r>
            <a:endParaRPr kumimoji="0" sz="2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estoy</a:t>
            </a:r>
            <a:endParaRPr kumimoji="0" sz="2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presente</a:t>
            </a:r>
            <a:endParaRPr kumimoji="0" sz="2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aquí</a:t>
            </a:r>
            <a:endParaRPr kumimoji="0" sz="2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en</a:t>
            </a:r>
            <a:r>
              <a:rPr kumimoji="0" lang="en-GB" sz="2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0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clase</a:t>
            </a:r>
            <a:endParaRPr kumimoji="0" sz="2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endParaRPr kumimoji="0" sz="2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allí</a:t>
            </a:r>
            <a:endParaRPr kumimoji="0" sz="2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372" name="Google Shape;372;p8"/>
          <p:cNvSpPr txBox="1"/>
          <p:nvPr/>
        </p:nvSpPr>
        <p:spPr>
          <a:xfrm>
            <a:off x="8963824" y="1511812"/>
            <a:ext cx="3139630" cy="300082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1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Partner B</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1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presente</a:t>
            </a:r>
            <a:endParaRPr kumimoji="0" sz="21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1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endParaRPr kumimoji="0" sz="21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1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aquí</a:t>
            </a:r>
            <a:endParaRPr kumimoji="0" sz="21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1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ausente</a:t>
            </a:r>
            <a:endParaRPr kumimoji="0" sz="21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1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allí</a:t>
            </a:r>
            <a:endParaRPr kumimoji="0" sz="21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1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en</a:t>
            </a:r>
            <a:r>
              <a:rPr kumimoji="0" lang="en-GB" sz="21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1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clase</a:t>
            </a:r>
            <a:endParaRPr kumimoji="0" sz="21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1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estoy</a:t>
            </a:r>
            <a:endParaRPr kumimoji="0" sz="21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pic>
        <p:nvPicPr>
          <p:cNvPr id="373" name="Google Shape;373;p8" descr="A picture containing icon&#10;&#10;Description automatically generated"/>
          <p:cNvPicPr preferRelativeResize="0"/>
          <p:nvPr/>
        </p:nvPicPr>
        <p:blipFill rotWithShape="1">
          <a:blip r:embed="rId5">
            <a:alphaModFix/>
          </a:blip>
          <a:srcRect/>
          <a:stretch/>
        </p:blipFill>
        <p:spPr>
          <a:xfrm>
            <a:off x="6568401" y="2048443"/>
            <a:ext cx="462076" cy="437167"/>
          </a:xfrm>
          <a:prstGeom prst="rect">
            <a:avLst/>
          </a:prstGeom>
          <a:noFill/>
          <a:ln>
            <a:noFill/>
          </a:ln>
        </p:spPr>
      </p:pic>
      <p:pic>
        <p:nvPicPr>
          <p:cNvPr id="374" name="Google Shape;374;p8" descr="A picture containing icon&#10;&#10;Description automatically generated"/>
          <p:cNvPicPr preferRelativeResize="0"/>
          <p:nvPr/>
        </p:nvPicPr>
        <p:blipFill rotWithShape="1">
          <a:blip r:embed="rId5">
            <a:alphaModFix/>
          </a:blip>
          <a:srcRect/>
          <a:stretch/>
        </p:blipFill>
        <p:spPr>
          <a:xfrm>
            <a:off x="6568401" y="2341434"/>
            <a:ext cx="462076" cy="437167"/>
          </a:xfrm>
          <a:prstGeom prst="rect">
            <a:avLst/>
          </a:prstGeom>
          <a:noFill/>
          <a:ln>
            <a:noFill/>
          </a:ln>
        </p:spPr>
      </p:pic>
      <p:pic>
        <p:nvPicPr>
          <p:cNvPr id="375" name="Google Shape;375;p8" descr="A picture containing icon&#10;&#10;Description automatically generated"/>
          <p:cNvPicPr preferRelativeResize="0"/>
          <p:nvPr/>
        </p:nvPicPr>
        <p:blipFill rotWithShape="1">
          <a:blip r:embed="rId5">
            <a:alphaModFix/>
          </a:blip>
          <a:srcRect/>
          <a:stretch/>
        </p:blipFill>
        <p:spPr>
          <a:xfrm>
            <a:off x="6799439" y="2648495"/>
            <a:ext cx="462076" cy="437167"/>
          </a:xfrm>
          <a:prstGeom prst="rect">
            <a:avLst/>
          </a:prstGeom>
          <a:noFill/>
          <a:ln>
            <a:noFill/>
          </a:ln>
        </p:spPr>
      </p:pic>
      <p:pic>
        <p:nvPicPr>
          <p:cNvPr id="376" name="Google Shape;376;p8" descr="A picture containing icon&#10;&#10;Description automatically generated"/>
          <p:cNvPicPr preferRelativeResize="0"/>
          <p:nvPr/>
        </p:nvPicPr>
        <p:blipFill rotWithShape="1">
          <a:blip r:embed="rId5">
            <a:alphaModFix/>
          </a:blip>
          <a:srcRect/>
          <a:stretch/>
        </p:blipFill>
        <p:spPr>
          <a:xfrm>
            <a:off x="6446669" y="2982566"/>
            <a:ext cx="462076" cy="437167"/>
          </a:xfrm>
          <a:prstGeom prst="rect">
            <a:avLst/>
          </a:prstGeom>
          <a:noFill/>
          <a:ln>
            <a:noFill/>
          </a:ln>
        </p:spPr>
      </p:pic>
      <p:pic>
        <p:nvPicPr>
          <p:cNvPr id="377" name="Google Shape;377;p8" descr="A picture containing icon&#10;&#10;Description automatically generated"/>
          <p:cNvPicPr preferRelativeResize="0"/>
          <p:nvPr/>
        </p:nvPicPr>
        <p:blipFill rotWithShape="1">
          <a:blip r:embed="rId5">
            <a:alphaModFix/>
          </a:blip>
          <a:srcRect/>
          <a:stretch/>
        </p:blipFill>
        <p:spPr>
          <a:xfrm>
            <a:off x="6980998" y="3264542"/>
            <a:ext cx="462076" cy="437167"/>
          </a:xfrm>
          <a:prstGeom prst="rect">
            <a:avLst/>
          </a:prstGeom>
          <a:noFill/>
          <a:ln>
            <a:noFill/>
          </a:ln>
        </p:spPr>
      </p:pic>
      <p:pic>
        <p:nvPicPr>
          <p:cNvPr id="378" name="Google Shape;378;p8" descr="A picture containing icon&#10;&#10;Description automatically generated"/>
          <p:cNvPicPr preferRelativeResize="0"/>
          <p:nvPr/>
        </p:nvPicPr>
        <p:blipFill rotWithShape="1">
          <a:blip r:embed="rId5">
            <a:alphaModFix/>
          </a:blip>
          <a:srcRect/>
          <a:stretch/>
        </p:blipFill>
        <p:spPr>
          <a:xfrm>
            <a:off x="6496000" y="3594769"/>
            <a:ext cx="462076" cy="437167"/>
          </a:xfrm>
          <a:prstGeom prst="rect">
            <a:avLst/>
          </a:prstGeom>
          <a:noFill/>
          <a:ln>
            <a:noFill/>
          </a:ln>
        </p:spPr>
      </p:pic>
      <p:pic>
        <p:nvPicPr>
          <p:cNvPr id="379" name="Google Shape;379;p8" descr="A picture containing icon&#10;&#10;Description automatically generated"/>
          <p:cNvPicPr preferRelativeResize="0"/>
          <p:nvPr/>
        </p:nvPicPr>
        <p:blipFill rotWithShape="1">
          <a:blip r:embed="rId5">
            <a:alphaModFix/>
          </a:blip>
          <a:srcRect/>
          <a:stretch/>
        </p:blipFill>
        <p:spPr>
          <a:xfrm>
            <a:off x="6584174" y="3854056"/>
            <a:ext cx="462076" cy="437167"/>
          </a:xfrm>
          <a:prstGeom prst="rect">
            <a:avLst/>
          </a:prstGeom>
          <a:noFill/>
          <a:ln>
            <a:noFill/>
          </a:ln>
        </p:spPr>
      </p:pic>
      <p:pic>
        <p:nvPicPr>
          <p:cNvPr id="380" name="Google Shape;380;p8" descr="A picture containing icon&#10;&#10;Description automatically generated"/>
          <p:cNvPicPr preferRelativeResize="0"/>
          <p:nvPr/>
        </p:nvPicPr>
        <p:blipFill rotWithShape="1">
          <a:blip r:embed="rId5">
            <a:alphaModFix/>
          </a:blip>
          <a:srcRect/>
          <a:stretch/>
        </p:blipFill>
        <p:spPr>
          <a:xfrm>
            <a:off x="9063684" y="2171554"/>
            <a:ext cx="462076" cy="437167"/>
          </a:xfrm>
          <a:prstGeom prst="rect">
            <a:avLst/>
          </a:prstGeom>
          <a:noFill/>
          <a:ln>
            <a:noFill/>
          </a:ln>
        </p:spPr>
      </p:pic>
      <p:pic>
        <p:nvPicPr>
          <p:cNvPr id="381" name="Google Shape;381;p8" descr="A picture containing icon&#10;&#10;Description automatically generated"/>
          <p:cNvPicPr preferRelativeResize="0"/>
          <p:nvPr/>
        </p:nvPicPr>
        <p:blipFill rotWithShape="1">
          <a:blip r:embed="rId5">
            <a:alphaModFix/>
          </a:blip>
          <a:srcRect/>
          <a:stretch/>
        </p:blipFill>
        <p:spPr>
          <a:xfrm>
            <a:off x="9263071" y="2464039"/>
            <a:ext cx="462076" cy="437167"/>
          </a:xfrm>
          <a:prstGeom prst="rect">
            <a:avLst/>
          </a:prstGeom>
          <a:noFill/>
          <a:ln>
            <a:noFill/>
          </a:ln>
        </p:spPr>
      </p:pic>
      <p:pic>
        <p:nvPicPr>
          <p:cNvPr id="382" name="Google Shape;382;p8" descr="A picture containing icon&#10;&#10;Description automatically generated"/>
          <p:cNvPicPr preferRelativeResize="0"/>
          <p:nvPr/>
        </p:nvPicPr>
        <p:blipFill rotWithShape="1">
          <a:blip r:embed="rId5">
            <a:alphaModFix/>
          </a:blip>
          <a:srcRect/>
          <a:stretch/>
        </p:blipFill>
        <p:spPr>
          <a:xfrm>
            <a:off x="8917980" y="2857387"/>
            <a:ext cx="462076" cy="437167"/>
          </a:xfrm>
          <a:prstGeom prst="rect">
            <a:avLst/>
          </a:prstGeom>
          <a:noFill/>
          <a:ln>
            <a:noFill/>
          </a:ln>
        </p:spPr>
      </p:pic>
      <p:pic>
        <p:nvPicPr>
          <p:cNvPr id="383" name="Google Shape;383;p8" descr="A picture containing icon&#10;&#10;Description automatically generated"/>
          <p:cNvPicPr preferRelativeResize="0"/>
          <p:nvPr/>
        </p:nvPicPr>
        <p:blipFill rotWithShape="1">
          <a:blip r:embed="rId5">
            <a:alphaModFix/>
          </a:blip>
          <a:srcRect/>
          <a:stretch/>
        </p:blipFill>
        <p:spPr>
          <a:xfrm>
            <a:off x="9324893" y="3106053"/>
            <a:ext cx="462076" cy="437167"/>
          </a:xfrm>
          <a:prstGeom prst="rect">
            <a:avLst/>
          </a:prstGeom>
          <a:noFill/>
          <a:ln>
            <a:noFill/>
          </a:ln>
        </p:spPr>
      </p:pic>
      <p:pic>
        <p:nvPicPr>
          <p:cNvPr id="384" name="Google Shape;384;p8" descr="A picture containing icon&#10;&#10;Description automatically generated"/>
          <p:cNvPicPr preferRelativeResize="0"/>
          <p:nvPr/>
        </p:nvPicPr>
        <p:blipFill rotWithShape="1">
          <a:blip r:embed="rId5">
            <a:alphaModFix/>
          </a:blip>
          <a:srcRect/>
          <a:stretch/>
        </p:blipFill>
        <p:spPr>
          <a:xfrm>
            <a:off x="9173999" y="3451716"/>
            <a:ext cx="462076" cy="437167"/>
          </a:xfrm>
          <a:prstGeom prst="rect">
            <a:avLst/>
          </a:prstGeom>
          <a:noFill/>
          <a:ln>
            <a:noFill/>
          </a:ln>
        </p:spPr>
      </p:pic>
      <p:pic>
        <p:nvPicPr>
          <p:cNvPr id="385" name="Google Shape;385;p8" descr="A picture containing icon&#10;&#10;Description automatically generated"/>
          <p:cNvPicPr preferRelativeResize="0"/>
          <p:nvPr/>
        </p:nvPicPr>
        <p:blipFill rotWithShape="1">
          <a:blip r:embed="rId5">
            <a:alphaModFix/>
          </a:blip>
          <a:srcRect/>
          <a:stretch/>
        </p:blipFill>
        <p:spPr>
          <a:xfrm>
            <a:off x="9636075" y="3797381"/>
            <a:ext cx="462076" cy="437167"/>
          </a:xfrm>
          <a:prstGeom prst="rect">
            <a:avLst/>
          </a:prstGeom>
          <a:noFill/>
          <a:ln>
            <a:noFill/>
          </a:ln>
        </p:spPr>
      </p:pic>
      <p:pic>
        <p:nvPicPr>
          <p:cNvPr id="386" name="Google Shape;386;p8" descr="A picture containing icon&#10;&#10;Description automatically generated"/>
          <p:cNvPicPr preferRelativeResize="0"/>
          <p:nvPr/>
        </p:nvPicPr>
        <p:blipFill rotWithShape="1">
          <a:blip r:embed="rId5">
            <a:alphaModFix/>
          </a:blip>
          <a:srcRect/>
          <a:stretch/>
        </p:blipFill>
        <p:spPr>
          <a:xfrm>
            <a:off x="9149018" y="4058582"/>
            <a:ext cx="462076" cy="437167"/>
          </a:xfrm>
          <a:prstGeom prst="rect">
            <a:avLst/>
          </a:prstGeom>
          <a:noFill/>
          <a:ln>
            <a:noFill/>
          </a:ln>
        </p:spPr>
      </p:pic>
      <p:sp>
        <p:nvSpPr>
          <p:cNvPr id="387" name="Google Shape;387;p8"/>
          <p:cNvSpPr txBox="1"/>
          <p:nvPr/>
        </p:nvSpPr>
        <p:spPr>
          <a:xfrm>
            <a:off x="6390236" y="4825295"/>
            <a:ext cx="5576494" cy="175432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D </a:t>
            </a:r>
            <a:r>
              <a:rPr kumimoji="0" lang="en-GB" sz="1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Ping Pong translation in pairs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Round 1:</a:t>
            </a:r>
            <a:r>
              <a:rPr kumimoji="0" lang="en-GB" sz="1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Challenge each other by testing whether you can translate the new Spanish words into English.</a:t>
            </a:r>
            <a:endParaRPr kumimoji="0" sz="1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Round 2:</a:t>
            </a:r>
            <a:r>
              <a:rPr kumimoji="0" lang="en-GB" sz="1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Now challenge your partner by asking for the Spanish words. </a:t>
            </a:r>
            <a:endParaRPr kumimoji="0" sz="1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pic>
        <p:nvPicPr>
          <p:cNvPr id="388" name="Google Shape;388;p8" descr="Chat, Multiple, Icon, Symbol, Message, Bubble, Talk"/>
          <p:cNvPicPr preferRelativeResize="0"/>
          <p:nvPr/>
        </p:nvPicPr>
        <p:blipFill rotWithShape="1">
          <a:blip r:embed="rId6">
            <a:alphaModFix/>
          </a:blip>
          <a:srcRect/>
          <a:stretch/>
        </p:blipFill>
        <p:spPr>
          <a:xfrm>
            <a:off x="10995439" y="4472844"/>
            <a:ext cx="886540" cy="758756"/>
          </a:xfrm>
          <a:prstGeom prst="rect">
            <a:avLst/>
          </a:prstGeom>
          <a:noFill/>
          <a:ln>
            <a:noFill/>
          </a:ln>
        </p:spPr>
      </p:pic>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4: </a:t>
            </a:r>
            <a:endParaRPr lang="en-GB" dirty="0"/>
          </a:p>
        </p:txBody>
      </p:sp>
      <p:sp>
        <p:nvSpPr>
          <p:cNvPr id="56" name="Google Shape;390;p8">
            <a:extLst>
              <a:ext uri="{FF2B5EF4-FFF2-40B4-BE49-F238E27FC236}">
                <a16:creationId xmlns:a16="http://schemas.microsoft.com/office/drawing/2014/main" id="{278FB546-801B-4FC4-BA26-4F43642401D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7"/>
                                        </p:tgtEl>
                                        <p:attrNameLst>
                                          <p:attrName>style.visibility</p:attrName>
                                        </p:attrNameLst>
                                      </p:cBhvr>
                                      <p:to>
                                        <p:strVal val="visible"/>
                                      </p:to>
                                    </p:set>
                                    <p:anim calcmode="lin" valueType="num">
                                      <p:cBhvr additive="base">
                                        <p:cTn id="7" dur="500"/>
                                        <p:tgtEl>
                                          <p:spTgt spid="35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8"/>
                                        </p:tgtEl>
                                        <p:attrNameLst>
                                          <p:attrName>style.visibility</p:attrName>
                                        </p:attrNameLst>
                                      </p:cBhvr>
                                      <p:to>
                                        <p:strVal val="visible"/>
                                      </p:to>
                                    </p:set>
                                    <p:anim calcmode="lin" valueType="num">
                                      <p:cBhvr additive="base">
                                        <p:cTn id="12" dur="500"/>
                                        <p:tgtEl>
                                          <p:spTgt spid="35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59"/>
                                        </p:tgtEl>
                                        <p:attrNameLst>
                                          <p:attrName>style.visibility</p:attrName>
                                        </p:attrNameLst>
                                      </p:cBhvr>
                                      <p:to>
                                        <p:strVal val="visible"/>
                                      </p:to>
                                    </p:set>
                                    <p:anim calcmode="lin" valueType="num">
                                      <p:cBhvr additive="base">
                                        <p:cTn id="17" dur="500"/>
                                        <p:tgtEl>
                                          <p:spTgt spid="35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60"/>
                                        </p:tgtEl>
                                        <p:attrNameLst>
                                          <p:attrName>style.visibility</p:attrName>
                                        </p:attrNameLst>
                                      </p:cBhvr>
                                      <p:to>
                                        <p:strVal val="visible"/>
                                      </p:to>
                                    </p:set>
                                    <p:anim calcmode="lin" valueType="num">
                                      <p:cBhvr additive="base">
                                        <p:cTn id="22" dur="500"/>
                                        <p:tgtEl>
                                          <p:spTgt spid="36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61"/>
                                        </p:tgtEl>
                                        <p:attrNameLst>
                                          <p:attrName>style.visibility</p:attrName>
                                        </p:attrNameLst>
                                      </p:cBhvr>
                                      <p:to>
                                        <p:strVal val="visible"/>
                                      </p:to>
                                    </p:set>
                                    <p:anim calcmode="lin" valueType="num">
                                      <p:cBhvr additive="base">
                                        <p:cTn id="27" dur="500"/>
                                        <p:tgtEl>
                                          <p:spTgt spid="36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62"/>
                                        </p:tgtEl>
                                        <p:attrNameLst>
                                          <p:attrName>style.visibility</p:attrName>
                                        </p:attrNameLst>
                                      </p:cBhvr>
                                      <p:to>
                                        <p:strVal val="visible"/>
                                      </p:to>
                                    </p:set>
                                    <p:anim calcmode="lin" valueType="num">
                                      <p:cBhvr additive="base">
                                        <p:cTn id="32" dur="500"/>
                                        <p:tgtEl>
                                          <p:spTgt spid="36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56"/>
                                        </p:tgtEl>
                                        <p:attrNameLst>
                                          <p:attrName>style.visibility</p:attrName>
                                        </p:attrNameLst>
                                      </p:cBhvr>
                                      <p:to>
                                        <p:strVal val="visible"/>
                                      </p:to>
                                    </p:set>
                                    <p:anim calcmode="lin" valueType="num">
                                      <p:cBhvr additive="base">
                                        <p:cTn id="37" dur="500"/>
                                        <p:tgtEl>
                                          <p:spTgt spid="356"/>
                                        </p:tgtEl>
                                        <p:attrNameLst>
                                          <p:attrName>ppt_y</p:attrName>
                                        </p:attrNameLst>
                                      </p:cBhvr>
                                      <p:tavLst>
                                        <p:tav tm="0">
                                          <p:val>
                                            <p:strVal val="#ppt_y+1"/>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70"/>
                                        </p:tgtEl>
                                        <p:attrNameLst>
                                          <p:attrName>style.visibility</p:attrName>
                                        </p:attrNameLst>
                                      </p:cBhvr>
                                      <p:to>
                                        <p:strVal val="visible"/>
                                      </p:to>
                                    </p:set>
                                    <p:anim calcmode="lin" valueType="num">
                                      <p:cBhvr additive="base">
                                        <p:cTn id="40" dur="500"/>
                                        <p:tgtEl>
                                          <p:spTgt spid="37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63"/>
                                        </p:tgtEl>
                                        <p:attrNameLst>
                                          <p:attrName>style.visibility</p:attrName>
                                        </p:attrNameLst>
                                      </p:cBhvr>
                                      <p:to>
                                        <p:strVal val="visible"/>
                                      </p:to>
                                    </p:set>
                                    <p:anim calcmode="lin" valueType="num">
                                      <p:cBhvr additive="base">
                                        <p:cTn id="45" dur="500"/>
                                        <p:tgtEl>
                                          <p:spTgt spid="36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64"/>
                                        </p:tgtEl>
                                        <p:attrNameLst>
                                          <p:attrName>style.visibility</p:attrName>
                                        </p:attrNameLst>
                                      </p:cBhvr>
                                      <p:to>
                                        <p:strVal val="visible"/>
                                      </p:to>
                                    </p:set>
                                    <p:anim calcmode="lin" valueType="num">
                                      <p:cBhvr additive="base">
                                        <p:cTn id="50" dur="500"/>
                                        <p:tgtEl>
                                          <p:spTgt spid="36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65"/>
                                        </p:tgtEl>
                                        <p:attrNameLst>
                                          <p:attrName>style.visibility</p:attrName>
                                        </p:attrNameLst>
                                      </p:cBhvr>
                                      <p:to>
                                        <p:strVal val="visible"/>
                                      </p:to>
                                    </p:set>
                                    <p:anim calcmode="lin" valueType="num">
                                      <p:cBhvr additive="base">
                                        <p:cTn id="55" dur="500"/>
                                        <p:tgtEl>
                                          <p:spTgt spid="365"/>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66"/>
                                        </p:tgtEl>
                                        <p:attrNameLst>
                                          <p:attrName>style.visibility</p:attrName>
                                        </p:attrNameLst>
                                      </p:cBhvr>
                                      <p:to>
                                        <p:strVal val="visible"/>
                                      </p:to>
                                    </p:set>
                                    <p:anim calcmode="lin" valueType="num">
                                      <p:cBhvr additive="base">
                                        <p:cTn id="60" dur="500"/>
                                        <p:tgtEl>
                                          <p:spTgt spid="36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67"/>
                                        </p:tgtEl>
                                        <p:attrNameLst>
                                          <p:attrName>style.visibility</p:attrName>
                                        </p:attrNameLst>
                                      </p:cBhvr>
                                      <p:to>
                                        <p:strVal val="visible"/>
                                      </p:to>
                                    </p:set>
                                    <p:anim calcmode="lin" valueType="num">
                                      <p:cBhvr additive="base">
                                        <p:cTn id="65" dur="500"/>
                                        <p:tgtEl>
                                          <p:spTgt spid="36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368"/>
                                        </p:tgtEl>
                                        <p:attrNameLst>
                                          <p:attrName>style.visibility</p:attrName>
                                        </p:attrNameLst>
                                      </p:cBhvr>
                                      <p:to>
                                        <p:strVal val="visible"/>
                                      </p:to>
                                    </p:set>
                                    <p:anim calcmode="lin" valueType="num">
                                      <p:cBhvr additive="base">
                                        <p:cTn id="70" dur="500"/>
                                        <p:tgtEl>
                                          <p:spTgt spid="36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73"/>
                                        </p:tgtEl>
                                        <p:attrNameLst>
                                          <p:attrName>style.visibility</p:attrName>
                                        </p:attrNameLst>
                                      </p:cBhvr>
                                      <p:to>
                                        <p:strVal val="visible"/>
                                      </p:to>
                                    </p:set>
                                    <p:anim calcmode="lin" valueType="num">
                                      <p:cBhvr additive="base">
                                        <p:cTn id="75" dur="500"/>
                                        <p:tgtEl>
                                          <p:spTgt spid="373"/>
                                        </p:tgtEl>
                                        <p:attrNameLst>
                                          <p:attrName>ppt_y</p:attrName>
                                        </p:attrNameLst>
                                      </p:cBhvr>
                                      <p:tavLst>
                                        <p:tav tm="0">
                                          <p:val>
                                            <p:strVal val="#ppt_y+1"/>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374"/>
                                        </p:tgtEl>
                                        <p:attrNameLst>
                                          <p:attrName>style.visibility</p:attrName>
                                        </p:attrNameLst>
                                      </p:cBhvr>
                                      <p:to>
                                        <p:strVal val="visible"/>
                                      </p:to>
                                    </p:set>
                                    <p:anim calcmode="lin" valueType="num">
                                      <p:cBhvr additive="base">
                                        <p:cTn id="78" dur="500"/>
                                        <p:tgtEl>
                                          <p:spTgt spid="374"/>
                                        </p:tgtEl>
                                        <p:attrNameLst>
                                          <p:attrName>ppt_y</p:attrName>
                                        </p:attrNameLst>
                                      </p:cBhvr>
                                      <p:tavLst>
                                        <p:tav tm="0">
                                          <p:val>
                                            <p:strVal val="#ppt_y+1"/>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375"/>
                                        </p:tgtEl>
                                        <p:attrNameLst>
                                          <p:attrName>style.visibility</p:attrName>
                                        </p:attrNameLst>
                                      </p:cBhvr>
                                      <p:to>
                                        <p:strVal val="visible"/>
                                      </p:to>
                                    </p:set>
                                    <p:anim calcmode="lin" valueType="num">
                                      <p:cBhvr additive="base">
                                        <p:cTn id="81" dur="500"/>
                                        <p:tgtEl>
                                          <p:spTgt spid="375"/>
                                        </p:tgtEl>
                                        <p:attrNameLst>
                                          <p:attrName>ppt_y</p:attrName>
                                        </p:attrNameLst>
                                      </p:cBhvr>
                                      <p:tavLst>
                                        <p:tav tm="0">
                                          <p:val>
                                            <p:strVal val="#ppt_y+1"/>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376"/>
                                        </p:tgtEl>
                                        <p:attrNameLst>
                                          <p:attrName>style.visibility</p:attrName>
                                        </p:attrNameLst>
                                      </p:cBhvr>
                                      <p:to>
                                        <p:strVal val="visible"/>
                                      </p:to>
                                    </p:set>
                                    <p:anim calcmode="lin" valueType="num">
                                      <p:cBhvr additive="base">
                                        <p:cTn id="84" dur="500"/>
                                        <p:tgtEl>
                                          <p:spTgt spid="376"/>
                                        </p:tgtEl>
                                        <p:attrNameLst>
                                          <p:attrName>ppt_y</p:attrName>
                                        </p:attrNameLst>
                                      </p:cBhvr>
                                      <p:tavLst>
                                        <p:tav tm="0">
                                          <p:val>
                                            <p:strVal val="#ppt_y+1"/>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377"/>
                                        </p:tgtEl>
                                        <p:attrNameLst>
                                          <p:attrName>style.visibility</p:attrName>
                                        </p:attrNameLst>
                                      </p:cBhvr>
                                      <p:to>
                                        <p:strVal val="visible"/>
                                      </p:to>
                                    </p:set>
                                    <p:anim calcmode="lin" valueType="num">
                                      <p:cBhvr additive="base">
                                        <p:cTn id="87" dur="500"/>
                                        <p:tgtEl>
                                          <p:spTgt spid="377"/>
                                        </p:tgtEl>
                                        <p:attrNameLst>
                                          <p:attrName>ppt_y</p:attrName>
                                        </p:attrNameLst>
                                      </p:cBhvr>
                                      <p:tavLst>
                                        <p:tav tm="0">
                                          <p:val>
                                            <p:strVal val="#ppt_y+1"/>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378"/>
                                        </p:tgtEl>
                                        <p:attrNameLst>
                                          <p:attrName>style.visibility</p:attrName>
                                        </p:attrNameLst>
                                      </p:cBhvr>
                                      <p:to>
                                        <p:strVal val="visible"/>
                                      </p:to>
                                    </p:set>
                                    <p:anim calcmode="lin" valueType="num">
                                      <p:cBhvr additive="base">
                                        <p:cTn id="90" dur="500"/>
                                        <p:tgtEl>
                                          <p:spTgt spid="378"/>
                                        </p:tgtEl>
                                        <p:attrNameLst>
                                          <p:attrName>ppt_y</p:attrName>
                                        </p:attrNameLst>
                                      </p:cBhvr>
                                      <p:tavLst>
                                        <p:tav tm="0">
                                          <p:val>
                                            <p:strVal val="#ppt_y+1"/>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379"/>
                                        </p:tgtEl>
                                        <p:attrNameLst>
                                          <p:attrName>style.visibility</p:attrName>
                                        </p:attrNameLst>
                                      </p:cBhvr>
                                      <p:to>
                                        <p:strVal val="visible"/>
                                      </p:to>
                                    </p:set>
                                    <p:anim calcmode="lin" valueType="num">
                                      <p:cBhvr additive="base">
                                        <p:cTn id="93" dur="500"/>
                                        <p:tgtEl>
                                          <p:spTgt spid="379"/>
                                        </p:tgtEl>
                                        <p:attrNameLst>
                                          <p:attrName>ppt_y</p:attrName>
                                        </p:attrNameLst>
                                      </p:cBhvr>
                                      <p:tavLst>
                                        <p:tav tm="0">
                                          <p:val>
                                            <p:strVal val="#ppt_y+1"/>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380"/>
                                        </p:tgtEl>
                                        <p:attrNameLst>
                                          <p:attrName>style.visibility</p:attrName>
                                        </p:attrNameLst>
                                      </p:cBhvr>
                                      <p:to>
                                        <p:strVal val="visible"/>
                                      </p:to>
                                    </p:set>
                                    <p:anim calcmode="lin" valueType="num">
                                      <p:cBhvr additive="base">
                                        <p:cTn id="96" dur="500"/>
                                        <p:tgtEl>
                                          <p:spTgt spid="380"/>
                                        </p:tgtEl>
                                        <p:attrNameLst>
                                          <p:attrName>ppt_y</p:attrName>
                                        </p:attrNameLst>
                                      </p:cBhvr>
                                      <p:tavLst>
                                        <p:tav tm="0">
                                          <p:val>
                                            <p:strVal val="#ppt_y+1"/>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381"/>
                                        </p:tgtEl>
                                        <p:attrNameLst>
                                          <p:attrName>style.visibility</p:attrName>
                                        </p:attrNameLst>
                                      </p:cBhvr>
                                      <p:to>
                                        <p:strVal val="visible"/>
                                      </p:to>
                                    </p:set>
                                    <p:anim calcmode="lin" valueType="num">
                                      <p:cBhvr additive="base">
                                        <p:cTn id="99" dur="500"/>
                                        <p:tgtEl>
                                          <p:spTgt spid="381"/>
                                        </p:tgtEl>
                                        <p:attrNameLst>
                                          <p:attrName>ppt_y</p:attrName>
                                        </p:attrNameLst>
                                      </p:cBhvr>
                                      <p:tavLst>
                                        <p:tav tm="0">
                                          <p:val>
                                            <p:strVal val="#ppt_y+1"/>
                                          </p:val>
                                        </p:tav>
                                        <p:tav tm="100000">
                                          <p:val>
                                            <p:strVal val="#ppt_y"/>
                                          </p:val>
                                        </p:tav>
                                      </p:tavLst>
                                    </p:anim>
                                  </p:childTnLst>
                                </p:cTn>
                              </p:par>
                              <p:par>
                                <p:cTn id="100" presetID="2" presetClass="entr" presetSubtype="4" fill="hold" nodeType="withEffect">
                                  <p:stCondLst>
                                    <p:cond delay="0"/>
                                  </p:stCondLst>
                                  <p:childTnLst>
                                    <p:set>
                                      <p:cBhvr>
                                        <p:cTn id="101" dur="1" fill="hold">
                                          <p:stCondLst>
                                            <p:cond delay="0"/>
                                          </p:stCondLst>
                                        </p:cTn>
                                        <p:tgtEl>
                                          <p:spTgt spid="382"/>
                                        </p:tgtEl>
                                        <p:attrNameLst>
                                          <p:attrName>style.visibility</p:attrName>
                                        </p:attrNameLst>
                                      </p:cBhvr>
                                      <p:to>
                                        <p:strVal val="visible"/>
                                      </p:to>
                                    </p:set>
                                    <p:anim calcmode="lin" valueType="num">
                                      <p:cBhvr additive="base">
                                        <p:cTn id="102" dur="500"/>
                                        <p:tgtEl>
                                          <p:spTgt spid="382"/>
                                        </p:tgtEl>
                                        <p:attrNameLst>
                                          <p:attrName>ppt_y</p:attrName>
                                        </p:attrNameLst>
                                      </p:cBhvr>
                                      <p:tavLst>
                                        <p:tav tm="0">
                                          <p:val>
                                            <p:strVal val="#ppt_y+1"/>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383"/>
                                        </p:tgtEl>
                                        <p:attrNameLst>
                                          <p:attrName>style.visibility</p:attrName>
                                        </p:attrNameLst>
                                      </p:cBhvr>
                                      <p:to>
                                        <p:strVal val="visible"/>
                                      </p:to>
                                    </p:set>
                                    <p:anim calcmode="lin" valueType="num">
                                      <p:cBhvr additive="base">
                                        <p:cTn id="105" dur="500"/>
                                        <p:tgtEl>
                                          <p:spTgt spid="383"/>
                                        </p:tgtEl>
                                        <p:attrNameLst>
                                          <p:attrName>ppt_y</p:attrName>
                                        </p:attrNameLst>
                                      </p:cBhvr>
                                      <p:tavLst>
                                        <p:tav tm="0">
                                          <p:val>
                                            <p:strVal val="#ppt_y+1"/>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384"/>
                                        </p:tgtEl>
                                        <p:attrNameLst>
                                          <p:attrName>style.visibility</p:attrName>
                                        </p:attrNameLst>
                                      </p:cBhvr>
                                      <p:to>
                                        <p:strVal val="visible"/>
                                      </p:to>
                                    </p:set>
                                    <p:anim calcmode="lin" valueType="num">
                                      <p:cBhvr additive="base">
                                        <p:cTn id="108" dur="500"/>
                                        <p:tgtEl>
                                          <p:spTgt spid="384"/>
                                        </p:tgtEl>
                                        <p:attrNameLst>
                                          <p:attrName>ppt_y</p:attrName>
                                        </p:attrNameLst>
                                      </p:cBhvr>
                                      <p:tavLst>
                                        <p:tav tm="0">
                                          <p:val>
                                            <p:strVal val="#ppt_y+1"/>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385"/>
                                        </p:tgtEl>
                                        <p:attrNameLst>
                                          <p:attrName>style.visibility</p:attrName>
                                        </p:attrNameLst>
                                      </p:cBhvr>
                                      <p:to>
                                        <p:strVal val="visible"/>
                                      </p:to>
                                    </p:set>
                                    <p:anim calcmode="lin" valueType="num">
                                      <p:cBhvr additive="base">
                                        <p:cTn id="111" dur="500"/>
                                        <p:tgtEl>
                                          <p:spTgt spid="385"/>
                                        </p:tgtEl>
                                        <p:attrNameLst>
                                          <p:attrName>ppt_y</p:attrName>
                                        </p:attrNameLst>
                                      </p:cBhvr>
                                      <p:tavLst>
                                        <p:tav tm="0">
                                          <p:val>
                                            <p:strVal val="#ppt_y+1"/>
                                          </p:val>
                                        </p:tav>
                                        <p:tav tm="100000">
                                          <p:val>
                                            <p:strVal val="#ppt_y"/>
                                          </p:val>
                                        </p:tav>
                                      </p:tavLst>
                                    </p:anim>
                                  </p:childTnLst>
                                </p:cTn>
                              </p:par>
                              <p:par>
                                <p:cTn id="112" presetID="2" presetClass="entr" presetSubtype="4" fill="hold" nodeType="withEffect">
                                  <p:stCondLst>
                                    <p:cond delay="0"/>
                                  </p:stCondLst>
                                  <p:childTnLst>
                                    <p:set>
                                      <p:cBhvr>
                                        <p:cTn id="113" dur="1" fill="hold">
                                          <p:stCondLst>
                                            <p:cond delay="0"/>
                                          </p:stCondLst>
                                        </p:cTn>
                                        <p:tgtEl>
                                          <p:spTgt spid="386"/>
                                        </p:tgtEl>
                                        <p:attrNameLst>
                                          <p:attrName>style.visibility</p:attrName>
                                        </p:attrNameLst>
                                      </p:cBhvr>
                                      <p:to>
                                        <p:strVal val="visible"/>
                                      </p:to>
                                    </p:set>
                                    <p:anim calcmode="lin" valueType="num">
                                      <p:cBhvr additive="base">
                                        <p:cTn id="114" dur="500"/>
                                        <p:tgtEl>
                                          <p:spTgt spid="386"/>
                                        </p:tgtEl>
                                        <p:attrNameLst>
                                          <p:attrName>ppt_y</p:attrName>
                                        </p:attrNameLst>
                                      </p:cBhvr>
                                      <p:tavLst>
                                        <p:tav tm="0">
                                          <p:val>
                                            <p:strVal val="#ppt_y+1"/>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371"/>
                                        </p:tgtEl>
                                        <p:attrNameLst>
                                          <p:attrName>style.visibility</p:attrName>
                                        </p:attrNameLst>
                                      </p:cBhvr>
                                      <p:to>
                                        <p:strVal val="visible"/>
                                      </p:to>
                                    </p:set>
                                    <p:anim calcmode="lin" valueType="num">
                                      <p:cBhvr additive="base">
                                        <p:cTn id="117" dur="500"/>
                                        <p:tgtEl>
                                          <p:spTgt spid="371"/>
                                        </p:tgtEl>
                                        <p:attrNameLst>
                                          <p:attrName>ppt_y</p:attrName>
                                        </p:attrNameLst>
                                      </p:cBhvr>
                                      <p:tavLst>
                                        <p:tav tm="0">
                                          <p:val>
                                            <p:strVal val="#ppt_y+1"/>
                                          </p:val>
                                        </p:tav>
                                        <p:tav tm="100000">
                                          <p:val>
                                            <p:strVal val="#ppt_y"/>
                                          </p:val>
                                        </p:tav>
                                      </p:tavLst>
                                    </p:anim>
                                  </p:childTnLst>
                                </p:cTn>
                              </p:par>
                              <p:par>
                                <p:cTn id="118" presetID="2" presetClass="entr" presetSubtype="4" fill="hold" nodeType="withEffect">
                                  <p:stCondLst>
                                    <p:cond delay="0"/>
                                  </p:stCondLst>
                                  <p:childTnLst>
                                    <p:set>
                                      <p:cBhvr>
                                        <p:cTn id="119" dur="1" fill="hold">
                                          <p:stCondLst>
                                            <p:cond delay="0"/>
                                          </p:stCondLst>
                                        </p:cTn>
                                        <p:tgtEl>
                                          <p:spTgt spid="372"/>
                                        </p:tgtEl>
                                        <p:attrNameLst>
                                          <p:attrName>style.visibility</p:attrName>
                                        </p:attrNameLst>
                                      </p:cBhvr>
                                      <p:to>
                                        <p:strVal val="visible"/>
                                      </p:to>
                                    </p:set>
                                    <p:anim calcmode="lin" valueType="num">
                                      <p:cBhvr additive="base">
                                        <p:cTn id="120" dur="500"/>
                                        <p:tgtEl>
                                          <p:spTgt spid="372"/>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387"/>
                                        </p:tgtEl>
                                        <p:attrNameLst>
                                          <p:attrName>style.visibility</p:attrName>
                                        </p:attrNameLst>
                                      </p:cBhvr>
                                      <p:to>
                                        <p:strVal val="visible"/>
                                      </p:to>
                                    </p:set>
                                    <p:anim calcmode="lin" valueType="num">
                                      <p:cBhvr additive="base">
                                        <p:cTn id="125" dur="500"/>
                                        <p:tgtEl>
                                          <p:spTgt spid="3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graphicFrame>
        <p:nvGraphicFramePr>
          <p:cNvPr id="397" name="Google Shape;397;p9"/>
          <p:cNvGraphicFramePr/>
          <p:nvPr/>
        </p:nvGraphicFramePr>
        <p:xfrm>
          <a:off x="164311" y="1612901"/>
          <a:ext cx="3518675" cy="4343500"/>
        </p:xfrm>
        <a:graphic>
          <a:graphicData uri="http://schemas.openxmlformats.org/drawingml/2006/table">
            <a:tbl>
              <a:tblPr firstRow="1" bandRow="1">
                <a:noFill/>
              </a:tblPr>
              <a:tblGrid>
                <a:gridCol w="523300">
                  <a:extLst>
                    <a:ext uri="{9D8B030D-6E8A-4147-A177-3AD203B41FA5}">
                      <a16:colId xmlns:a16="http://schemas.microsoft.com/office/drawing/2014/main" val="20000"/>
                    </a:ext>
                  </a:extLst>
                </a:gridCol>
                <a:gridCol w="2995375">
                  <a:extLst>
                    <a:ext uri="{9D8B030D-6E8A-4147-A177-3AD203B41FA5}">
                      <a16:colId xmlns:a16="http://schemas.microsoft.com/office/drawing/2014/main" val="20001"/>
                    </a:ext>
                  </a:extLst>
                </a:gridCol>
              </a:tblGrid>
              <a:tr h="430125">
                <a:tc rowSpan="2">
                  <a:txBody>
                    <a:bodyPr/>
                    <a:lstStyle/>
                    <a:p>
                      <a:pPr marL="0" marR="0" lvl="0" indent="0" algn="ctr" rtl="0">
                        <a:spcBef>
                          <a:spcPts val="0"/>
                        </a:spcBef>
                        <a:spcAft>
                          <a:spcPts val="0"/>
                        </a:spcAft>
                        <a:buNone/>
                      </a:pPr>
                      <a:r>
                        <a:rPr lang="en-GB" sz="1800" b="1">
                          <a:solidFill>
                            <a:srgbClr val="002060"/>
                          </a:solidFill>
                          <a:latin typeface="Century Gothic"/>
                          <a:ea typeface="Century Gothic"/>
                          <a:cs typeface="Century Gothic"/>
                          <a:sym typeface="Century Gothic"/>
                        </a:rPr>
                        <a:t>1</a:t>
                      </a:r>
                      <a:endParaRPr sz="1800" b="1">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r>
                        <a:rPr lang="en-GB" sz="1800" b="1">
                          <a:solidFill>
                            <a:srgbClr val="002060"/>
                          </a:solidFill>
                          <a:latin typeface="Century Gothic"/>
                          <a:ea typeface="Century Gothic"/>
                          <a:cs typeface="Century Gothic"/>
                          <a:sym typeface="Century Gothic"/>
                        </a:rPr>
                        <a:t>[she is] en clase.</a:t>
                      </a:r>
                      <a:endParaRPr sz="18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0"/>
                  </a:ext>
                </a:extLst>
              </a:tr>
              <a:tr h="430125">
                <a:tc vMerge="1">
                  <a:txBody>
                    <a:bodyPr/>
                    <a:lstStyle/>
                    <a:p>
                      <a:endParaRPr lang="en-US"/>
                    </a:p>
                  </a:txBody>
                  <a:tcPr/>
                </a:tc>
                <a:tc>
                  <a:txBody>
                    <a:bodyPr/>
                    <a:lstStyle/>
                    <a:p>
                      <a:pPr marL="0" marR="0" lvl="0" indent="0" algn="l" rtl="0">
                        <a:spcBef>
                          <a:spcPts val="0"/>
                        </a:spcBef>
                        <a:spcAft>
                          <a:spcPts val="0"/>
                        </a:spcAft>
                        <a:buNone/>
                      </a:pPr>
                      <a:endParaRPr sz="18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1"/>
                  </a:ext>
                </a:extLst>
              </a:tr>
              <a:tr h="430125">
                <a:tc rowSpan="2">
                  <a:txBody>
                    <a:bodyPr/>
                    <a:lstStyle/>
                    <a:p>
                      <a:pPr marL="0" marR="0" lvl="0" indent="0" algn="ctr" rtl="0">
                        <a:spcBef>
                          <a:spcPts val="0"/>
                        </a:spcBef>
                        <a:spcAft>
                          <a:spcPts val="0"/>
                        </a:spcAft>
                        <a:buNone/>
                      </a:pPr>
                      <a:r>
                        <a:rPr lang="en-GB" sz="1800" b="1">
                          <a:solidFill>
                            <a:srgbClr val="002060"/>
                          </a:solidFill>
                          <a:latin typeface="Century Gothic"/>
                          <a:ea typeface="Century Gothic"/>
                          <a:cs typeface="Century Gothic"/>
                          <a:sym typeface="Century Gothic"/>
                        </a:rPr>
                        <a:t>2</a:t>
                      </a:r>
                      <a:endParaRPr sz="1800" b="1">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r>
                        <a:rPr lang="en-GB" sz="1800" b="1">
                          <a:solidFill>
                            <a:srgbClr val="002060"/>
                          </a:solidFill>
                          <a:latin typeface="Century Gothic"/>
                          <a:ea typeface="Century Gothic"/>
                          <a:cs typeface="Century Gothic"/>
                          <a:sym typeface="Century Gothic"/>
                        </a:rPr>
                        <a:t>[I am]  aquí.</a:t>
                      </a:r>
                      <a:endParaRPr sz="18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2"/>
                  </a:ext>
                </a:extLst>
              </a:tr>
              <a:tr h="430125">
                <a:tc vMerge="1">
                  <a:txBody>
                    <a:bodyPr/>
                    <a:lstStyle/>
                    <a:p>
                      <a:endParaRPr lang="en-US"/>
                    </a:p>
                  </a:txBody>
                  <a:tcPr/>
                </a:tc>
                <a:tc>
                  <a:txBody>
                    <a:bodyPr/>
                    <a:lstStyle/>
                    <a:p>
                      <a:pPr marL="0" marR="0" lvl="0" indent="0" algn="l" rtl="0">
                        <a:spcBef>
                          <a:spcPts val="0"/>
                        </a:spcBef>
                        <a:spcAft>
                          <a:spcPts val="0"/>
                        </a:spcAft>
                        <a:buNone/>
                      </a:pPr>
                      <a:endParaRPr sz="18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3"/>
                  </a:ext>
                </a:extLst>
              </a:tr>
              <a:tr h="430125">
                <a:tc rowSpan="2">
                  <a:txBody>
                    <a:bodyPr/>
                    <a:lstStyle/>
                    <a:p>
                      <a:pPr marL="0" marR="0" lvl="0" indent="0" algn="ctr" rtl="0">
                        <a:spcBef>
                          <a:spcPts val="0"/>
                        </a:spcBef>
                        <a:spcAft>
                          <a:spcPts val="0"/>
                        </a:spcAft>
                        <a:buNone/>
                      </a:pPr>
                      <a:r>
                        <a:rPr lang="en-GB" sz="1800" b="1">
                          <a:solidFill>
                            <a:srgbClr val="002060"/>
                          </a:solidFill>
                          <a:latin typeface="Century Gothic"/>
                          <a:ea typeface="Century Gothic"/>
                          <a:cs typeface="Century Gothic"/>
                          <a:sym typeface="Century Gothic"/>
                        </a:rPr>
                        <a:t>3</a:t>
                      </a:r>
                      <a:endParaRPr sz="1800" b="1">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r>
                        <a:rPr lang="en-GB" sz="1800" b="1">
                          <a:solidFill>
                            <a:srgbClr val="002060"/>
                          </a:solidFill>
                          <a:latin typeface="Century Gothic"/>
                          <a:ea typeface="Century Gothic"/>
                          <a:cs typeface="Century Gothic"/>
                          <a:sym typeface="Century Gothic"/>
                        </a:rPr>
                        <a:t>[He is] ausente</a:t>
                      </a:r>
                      <a:endParaRPr sz="18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4"/>
                  </a:ext>
                </a:extLst>
              </a:tr>
              <a:tr h="430125">
                <a:tc vMerge="1">
                  <a:txBody>
                    <a:bodyPr/>
                    <a:lstStyle/>
                    <a:p>
                      <a:endParaRPr lang="en-US"/>
                    </a:p>
                  </a:txBody>
                  <a:tcPr/>
                </a:tc>
                <a:tc>
                  <a:txBody>
                    <a:bodyPr/>
                    <a:lstStyle/>
                    <a:p>
                      <a:pPr marL="0" marR="0" lvl="0" indent="0" algn="l" rtl="0">
                        <a:spcBef>
                          <a:spcPts val="0"/>
                        </a:spcBef>
                        <a:spcAft>
                          <a:spcPts val="0"/>
                        </a:spcAft>
                        <a:buNone/>
                      </a:pPr>
                      <a:endParaRPr sz="18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5"/>
                  </a:ext>
                </a:extLst>
              </a:tr>
              <a:tr h="430125">
                <a:tc rowSpan="2">
                  <a:txBody>
                    <a:bodyPr/>
                    <a:lstStyle/>
                    <a:p>
                      <a:pPr marL="0" marR="0" lvl="0" indent="0" algn="ctr" rtl="0">
                        <a:spcBef>
                          <a:spcPts val="0"/>
                        </a:spcBef>
                        <a:spcAft>
                          <a:spcPts val="0"/>
                        </a:spcAft>
                        <a:buNone/>
                      </a:pPr>
                      <a:r>
                        <a:rPr lang="en-GB" sz="1800" b="1">
                          <a:solidFill>
                            <a:srgbClr val="002060"/>
                          </a:solidFill>
                          <a:latin typeface="Century Gothic"/>
                          <a:ea typeface="Century Gothic"/>
                          <a:cs typeface="Century Gothic"/>
                          <a:sym typeface="Century Gothic"/>
                        </a:rPr>
                        <a:t>4</a:t>
                      </a:r>
                      <a:endParaRPr sz="1800" b="1">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r>
                        <a:rPr lang="en-GB" sz="1800" b="1">
                          <a:solidFill>
                            <a:srgbClr val="002060"/>
                          </a:solidFill>
                          <a:latin typeface="Century Gothic"/>
                          <a:ea typeface="Century Gothic"/>
                          <a:cs typeface="Century Gothic"/>
                          <a:sym typeface="Century Gothic"/>
                        </a:rPr>
                        <a:t>[She is] allí.</a:t>
                      </a:r>
                      <a:endParaRPr sz="18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6"/>
                  </a:ext>
                </a:extLst>
              </a:tr>
              <a:tr h="430125">
                <a:tc vMerge="1">
                  <a:txBody>
                    <a:bodyPr/>
                    <a:lstStyle/>
                    <a:p>
                      <a:endParaRPr lang="en-US"/>
                    </a:p>
                  </a:txBody>
                  <a:tcPr/>
                </a:tc>
                <a:tc>
                  <a:txBody>
                    <a:bodyPr/>
                    <a:lstStyle/>
                    <a:p>
                      <a:pPr marL="0" marR="0" lvl="0" indent="0" algn="l" rtl="0">
                        <a:spcBef>
                          <a:spcPts val="0"/>
                        </a:spcBef>
                        <a:spcAft>
                          <a:spcPts val="0"/>
                        </a:spcAft>
                        <a:buNone/>
                      </a:pPr>
                      <a:endParaRPr sz="18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7"/>
                  </a:ext>
                </a:extLst>
              </a:tr>
              <a:tr h="373225">
                <a:tc rowSpan="2">
                  <a:txBody>
                    <a:bodyPr/>
                    <a:lstStyle/>
                    <a:p>
                      <a:pPr marL="0" marR="0" lvl="0" indent="0" algn="ctr" rtl="0">
                        <a:spcBef>
                          <a:spcPts val="0"/>
                        </a:spcBef>
                        <a:spcAft>
                          <a:spcPts val="0"/>
                        </a:spcAft>
                        <a:buNone/>
                      </a:pPr>
                      <a:r>
                        <a:rPr lang="en-GB" sz="1800" b="1">
                          <a:solidFill>
                            <a:srgbClr val="002060"/>
                          </a:solidFill>
                          <a:latin typeface="Century Gothic"/>
                          <a:ea typeface="Century Gothic"/>
                          <a:cs typeface="Century Gothic"/>
                          <a:sym typeface="Century Gothic"/>
                        </a:rPr>
                        <a:t>5</a:t>
                      </a:r>
                      <a:endParaRPr sz="1800" b="1">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r>
                        <a:rPr lang="en-GB" sz="1800" b="1">
                          <a:solidFill>
                            <a:srgbClr val="002060"/>
                          </a:solidFill>
                          <a:latin typeface="Century Gothic"/>
                          <a:ea typeface="Century Gothic"/>
                          <a:cs typeface="Century Gothic"/>
                          <a:sym typeface="Century Gothic"/>
                        </a:rPr>
                        <a:t>[I am] presente.</a:t>
                      </a:r>
                      <a:endParaRPr sz="18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8"/>
                  </a:ext>
                </a:extLst>
              </a:tr>
              <a:tr h="529275">
                <a:tc vMerge="1">
                  <a:txBody>
                    <a:bodyPr/>
                    <a:lstStyle/>
                    <a:p>
                      <a:endParaRPr lang="en-US"/>
                    </a:p>
                  </a:txBody>
                  <a:tcPr/>
                </a:tc>
                <a:tc>
                  <a:txBody>
                    <a:bodyPr/>
                    <a:lstStyle/>
                    <a:p>
                      <a:pPr marL="0" marR="0" lvl="0" indent="0" algn="l" rtl="0">
                        <a:spcBef>
                          <a:spcPts val="0"/>
                        </a:spcBef>
                        <a:spcAft>
                          <a:spcPts val="0"/>
                        </a:spcAft>
                        <a:buNone/>
                      </a:pPr>
                      <a:endParaRPr sz="18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9"/>
                  </a:ext>
                </a:extLst>
              </a:tr>
            </a:tbl>
          </a:graphicData>
        </a:graphic>
      </p:graphicFrame>
      <p:pic>
        <p:nvPicPr>
          <p:cNvPr id="398" name="Google Shape;398;p9" descr="Pen, Write, Pencil, Writing Tool, Work, Message, Blue"/>
          <p:cNvPicPr preferRelativeResize="0"/>
          <p:nvPr/>
        </p:nvPicPr>
        <p:blipFill rotWithShape="1">
          <a:blip r:embed="rId3">
            <a:alphaModFix/>
          </a:blip>
          <a:srcRect/>
          <a:stretch/>
        </p:blipFill>
        <p:spPr>
          <a:xfrm>
            <a:off x="11290300" y="91418"/>
            <a:ext cx="800100" cy="800100"/>
          </a:xfrm>
          <a:prstGeom prst="rect">
            <a:avLst/>
          </a:prstGeom>
          <a:noFill/>
          <a:ln>
            <a:noFill/>
          </a:ln>
        </p:spPr>
      </p:pic>
      <p:sp>
        <p:nvSpPr>
          <p:cNvPr id="399" name="Google Shape;399;p9"/>
          <p:cNvSpPr txBox="1"/>
          <p:nvPr/>
        </p:nvSpPr>
        <p:spPr>
          <a:xfrm>
            <a:off x="178940" y="841970"/>
            <a:ext cx="5762960"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A</a:t>
            </a:r>
            <a:r>
              <a:rPr kumimoji="0" lang="en-GB" sz="20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 Write down the verbs in brackets. Is it “está” or “estoy”?</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 name="Google Shape;400;p9"/>
          <p:cNvSpPr txBox="1"/>
          <p:nvPr/>
        </p:nvSpPr>
        <p:spPr>
          <a:xfrm>
            <a:off x="6250100" y="818471"/>
            <a:ext cx="5941900" cy="163121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B</a:t>
            </a:r>
            <a:r>
              <a:rPr kumimoji="0" lang="en-GB" sz="20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 Be ready to respond to the register in Spanish! Write down your answer to your teacher:</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2060"/>
              </a:solidFill>
              <a:effectLst/>
              <a:uLnTx/>
              <a:uFillTx/>
              <a:latin typeface="Century Gothic"/>
              <a:ea typeface="Century Gothic"/>
              <a:cs typeface="Century Gothic"/>
              <a:sym typeface="Century Gothic"/>
            </a:endParaRPr>
          </a:p>
        </p:txBody>
      </p:sp>
      <p:graphicFrame>
        <p:nvGraphicFramePr>
          <p:cNvPr id="401" name="Google Shape;401;p9"/>
          <p:cNvGraphicFramePr/>
          <p:nvPr/>
        </p:nvGraphicFramePr>
        <p:xfrm>
          <a:off x="6310091" y="2010689"/>
          <a:ext cx="5762950" cy="1720500"/>
        </p:xfrm>
        <a:graphic>
          <a:graphicData uri="http://schemas.openxmlformats.org/drawingml/2006/table">
            <a:tbl>
              <a:tblPr firstRow="1" bandRow="1">
                <a:noFill/>
              </a:tblPr>
              <a:tblGrid>
                <a:gridCol w="523300">
                  <a:extLst>
                    <a:ext uri="{9D8B030D-6E8A-4147-A177-3AD203B41FA5}">
                      <a16:colId xmlns:a16="http://schemas.microsoft.com/office/drawing/2014/main" val="20000"/>
                    </a:ext>
                  </a:extLst>
                </a:gridCol>
                <a:gridCol w="5239650">
                  <a:extLst>
                    <a:ext uri="{9D8B030D-6E8A-4147-A177-3AD203B41FA5}">
                      <a16:colId xmlns:a16="http://schemas.microsoft.com/office/drawing/2014/main" val="20001"/>
                    </a:ext>
                  </a:extLst>
                </a:gridCol>
              </a:tblGrid>
              <a:tr h="430125">
                <a:tc rowSpan="2">
                  <a:txBody>
                    <a:bodyPr/>
                    <a:lstStyle/>
                    <a:p>
                      <a:pPr marL="0" marR="0" lvl="0" indent="0" algn="ctr" rtl="0">
                        <a:spcBef>
                          <a:spcPts val="0"/>
                        </a:spcBef>
                        <a:spcAft>
                          <a:spcPts val="0"/>
                        </a:spcAft>
                        <a:buNone/>
                      </a:pPr>
                      <a:r>
                        <a:rPr lang="en-GB" sz="1800" b="1">
                          <a:solidFill>
                            <a:srgbClr val="002060"/>
                          </a:solidFill>
                          <a:latin typeface="Century Gothic"/>
                          <a:ea typeface="Century Gothic"/>
                          <a:cs typeface="Century Gothic"/>
                          <a:sym typeface="Century Gothic"/>
                        </a:rPr>
                        <a:t>1</a:t>
                      </a:r>
                      <a:endParaRPr sz="1800" b="1">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endParaRPr sz="18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0"/>
                  </a:ext>
                </a:extLst>
              </a:tr>
              <a:tr h="430125">
                <a:tc vMerge="1">
                  <a:txBody>
                    <a:bodyPr/>
                    <a:lstStyle/>
                    <a:p>
                      <a:endParaRPr lang="en-US"/>
                    </a:p>
                  </a:txBody>
                  <a:tcPr/>
                </a:tc>
                <a:tc>
                  <a:txBody>
                    <a:bodyPr/>
                    <a:lstStyle/>
                    <a:p>
                      <a:pPr marL="0" marR="0" lvl="0" indent="0" algn="l" rtl="0">
                        <a:spcBef>
                          <a:spcPts val="0"/>
                        </a:spcBef>
                        <a:spcAft>
                          <a:spcPts val="0"/>
                        </a:spcAft>
                        <a:buNone/>
                      </a:pPr>
                      <a:endParaRPr sz="18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1"/>
                  </a:ext>
                </a:extLst>
              </a:tr>
              <a:tr h="430125">
                <a:tc rowSpan="2">
                  <a:txBody>
                    <a:bodyPr/>
                    <a:lstStyle/>
                    <a:p>
                      <a:pPr marL="0" marR="0" lvl="0" indent="0" algn="ctr" rtl="0">
                        <a:spcBef>
                          <a:spcPts val="0"/>
                        </a:spcBef>
                        <a:spcAft>
                          <a:spcPts val="0"/>
                        </a:spcAft>
                        <a:buNone/>
                      </a:pPr>
                      <a:r>
                        <a:rPr lang="en-GB" sz="1800" b="1">
                          <a:solidFill>
                            <a:srgbClr val="002060"/>
                          </a:solidFill>
                          <a:latin typeface="Century Gothic"/>
                          <a:ea typeface="Century Gothic"/>
                          <a:cs typeface="Century Gothic"/>
                          <a:sym typeface="Century Gothic"/>
                        </a:rPr>
                        <a:t>2</a:t>
                      </a:r>
                      <a:endParaRPr sz="1800" b="1">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endParaRPr sz="18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2"/>
                  </a:ext>
                </a:extLst>
              </a:tr>
              <a:tr h="430125">
                <a:tc vMerge="1">
                  <a:txBody>
                    <a:bodyPr/>
                    <a:lstStyle/>
                    <a:p>
                      <a:endParaRPr lang="en-US"/>
                    </a:p>
                  </a:txBody>
                  <a:tcPr/>
                </a:tc>
                <a:tc>
                  <a:txBody>
                    <a:bodyPr/>
                    <a:lstStyle/>
                    <a:p>
                      <a:pPr marL="0" marR="0" lvl="0" indent="0" algn="l" rtl="0">
                        <a:spcBef>
                          <a:spcPts val="0"/>
                        </a:spcBef>
                        <a:spcAft>
                          <a:spcPts val="0"/>
                        </a:spcAft>
                        <a:buNone/>
                      </a:pPr>
                      <a:endParaRPr sz="18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3"/>
                  </a:ext>
                </a:extLst>
              </a:tr>
            </a:tbl>
          </a:graphicData>
        </a:graphic>
      </p:graphicFrame>
      <p:sp>
        <p:nvSpPr>
          <p:cNvPr id="402" name="Google Shape;402;p9"/>
          <p:cNvSpPr txBox="1"/>
          <p:nvPr/>
        </p:nvSpPr>
        <p:spPr>
          <a:xfrm>
            <a:off x="744290" y="1634079"/>
            <a:ext cx="805110"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B050"/>
                </a:solidFill>
                <a:effectLst/>
                <a:uLnTx/>
                <a:uFillTx/>
                <a:latin typeface="Century Gothic"/>
                <a:ea typeface="Century Gothic"/>
                <a:cs typeface="Century Gothic"/>
                <a:sym typeface="Century Gothic"/>
              </a:rPr>
              <a:t>Está</a:t>
            </a:r>
            <a:endParaRPr kumimoji="0" sz="2000" b="1" i="0" u="none" strike="noStrike" kern="0" cap="none" spc="0" normalizeH="0" baseline="0" noProof="0">
              <a:ln>
                <a:noFill/>
              </a:ln>
              <a:solidFill>
                <a:srgbClr val="00B050"/>
              </a:solidFill>
              <a:effectLst/>
              <a:uLnTx/>
              <a:uFillTx/>
              <a:latin typeface="Century Gothic"/>
              <a:ea typeface="Century Gothic"/>
              <a:cs typeface="Century Gothic"/>
              <a:sym typeface="Century Gothic"/>
            </a:endParaRPr>
          </a:p>
        </p:txBody>
      </p:sp>
      <p:sp>
        <p:nvSpPr>
          <p:cNvPr id="403" name="Google Shape;403;p9"/>
          <p:cNvSpPr txBox="1"/>
          <p:nvPr/>
        </p:nvSpPr>
        <p:spPr>
          <a:xfrm>
            <a:off x="744290" y="2485886"/>
            <a:ext cx="805110"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a:ln>
                  <a:noFill/>
                </a:ln>
                <a:solidFill>
                  <a:srgbClr val="00B050"/>
                </a:solidFill>
                <a:effectLst/>
                <a:uLnTx/>
                <a:uFillTx/>
                <a:latin typeface="Century Gothic"/>
                <a:ea typeface="Century Gothic"/>
                <a:cs typeface="Century Gothic"/>
                <a:sym typeface="Century Gothic"/>
              </a:rPr>
              <a:t>Estoy</a:t>
            </a:r>
            <a:endParaRPr kumimoji="0" sz="1800" b="1" i="0" u="none" strike="noStrike" kern="0" cap="none" spc="0" normalizeH="0" baseline="0" noProof="0">
              <a:ln>
                <a:noFill/>
              </a:ln>
              <a:solidFill>
                <a:srgbClr val="00B050"/>
              </a:solidFill>
              <a:effectLst/>
              <a:uLnTx/>
              <a:uFillTx/>
              <a:latin typeface="Century Gothic"/>
              <a:ea typeface="Century Gothic"/>
              <a:cs typeface="Century Gothic"/>
              <a:sym typeface="Century Gothic"/>
            </a:endParaRPr>
          </a:p>
        </p:txBody>
      </p:sp>
      <p:sp>
        <p:nvSpPr>
          <p:cNvPr id="404" name="Google Shape;404;p9"/>
          <p:cNvSpPr txBox="1"/>
          <p:nvPr/>
        </p:nvSpPr>
        <p:spPr>
          <a:xfrm>
            <a:off x="718890" y="3355433"/>
            <a:ext cx="805110"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a:ln>
                  <a:noFill/>
                </a:ln>
                <a:solidFill>
                  <a:srgbClr val="00B050"/>
                </a:solidFill>
                <a:effectLst/>
                <a:uLnTx/>
                <a:uFillTx/>
                <a:latin typeface="Century Gothic"/>
                <a:ea typeface="Century Gothic"/>
                <a:cs typeface="Century Gothic"/>
                <a:sym typeface="Century Gothic"/>
              </a:rPr>
              <a:t>Está</a:t>
            </a:r>
            <a:endParaRPr kumimoji="0" sz="1800" b="1" i="0" u="none" strike="noStrike" kern="0" cap="none" spc="0" normalizeH="0" baseline="0" noProof="0">
              <a:ln>
                <a:noFill/>
              </a:ln>
              <a:solidFill>
                <a:srgbClr val="00B050"/>
              </a:solidFill>
              <a:effectLst/>
              <a:uLnTx/>
              <a:uFillTx/>
              <a:latin typeface="Century Gothic"/>
              <a:ea typeface="Century Gothic"/>
              <a:cs typeface="Century Gothic"/>
              <a:sym typeface="Century Gothic"/>
            </a:endParaRPr>
          </a:p>
        </p:txBody>
      </p:sp>
      <p:sp>
        <p:nvSpPr>
          <p:cNvPr id="405" name="Google Shape;405;p9"/>
          <p:cNvSpPr txBox="1"/>
          <p:nvPr/>
        </p:nvSpPr>
        <p:spPr>
          <a:xfrm>
            <a:off x="731590" y="4212058"/>
            <a:ext cx="805110"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a:ln>
                  <a:noFill/>
                </a:ln>
                <a:solidFill>
                  <a:srgbClr val="00B050"/>
                </a:solidFill>
                <a:effectLst/>
                <a:uLnTx/>
                <a:uFillTx/>
                <a:latin typeface="Century Gothic"/>
                <a:ea typeface="Century Gothic"/>
                <a:cs typeface="Century Gothic"/>
                <a:sym typeface="Century Gothic"/>
              </a:rPr>
              <a:t>Está</a:t>
            </a:r>
            <a:endParaRPr kumimoji="0" sz="1800" b="1" i="0" u="none" strike="noStrike" kern="0" cap="none" spc="0" normalizeH="0" baseline="0" noProof="0">
              <a:ln>
                <a:noFill/>
              </a:ln>
              <a:solidFill>
                <a:srgbClr val="00B050"/>
              </a:solidFill>
              <a:effectLst/>
              <a:uLnTx/>
              <a:uFillTx/>
              <a:latin typeface="Century Gothic"/>
              <a:ea typeface="Century Gothic"/>
              <a:cs typeface="Century Gothic"/>
              <a:sym typeface="Century Gothic"/>
            </a:endParaRPr>
          </a:p>
        </p:txBody>
      </p:sp>
      <p:sp>
        <p:nvSpPr>
          <p:cNvPr id="406" name="Google Shape;406;p9"/>
          <p:cNvSpPr txBox="1"/>
          <p:nvPr/>
        </p:nvSpPr>
        <p:spPr>
          <a:xfrm>
            <a:off x="718890" y="5071409"/>
            <a:ext cx="703510"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a:ln>
                  <a:noFill/>
                </a:ln>
                <a:solidFill>
                  <a:srgbClr val="00B050"/>
                </a:solidFill>
                <a:effectLst/>
                <a:uLnTx/>
                <a:uFillTx/>
                <a:latin typeface="Century Gothic"/>
                <a:ea typeface="Century Gothic"/>
                <a:cs typeface="Century Gothic"/>
                <a:sym typeface="Century Gothic"/>
              </a:rPr>
              <a:t>Estoy</a:t>
            </a:r>
            <a:endParaRPr kumimoji="0" sz="1600" b="1" i="0" u="none" strike="noStrike" kern="0" cap="none" spc="0" normalizeH="0" baseline="0" noProof="0">
              <a:ln>
                <a:noFill/>
              </a:ln>
              <a:solidFill>
                <a:srgbClr val="00B050"/>
              </a:solidFill>
              <a:effectLst/>
              <a:uLnTx/>
              <a:uFillTx/>
              <a:latin typeface="Century Gothic"/>
              <a:ea typeface="Century Gothic"/>
              <a:cs typeface="Century Gothic"/>
              <a:sym typeface="Century Gothic"/>
            </a:endParaRPr>
          </a:p>
        </p:txBody>
      </p:sp>
      <p:sp>
        <p:nvSpPr>
          <p:cNvPr id="407" name="Google Shape;407;p9"/>
          <p:cNvSpPr txBox="1"/>
          <p:nvPr/>
        </p:nvSpPr>
        <p:spPr>
          <a:xfrm>
            <a:off x="164311" y="6048721"/>
            <a:ext cx="5762960" cy="40011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B</a:t>
            </a:r>
            <a:r>
              <a:rPr kumimoji="0" lang="en-GB" sz="20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 Now translate the sentences into English.</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8" name="Google Shape;408;p9"/>
          <p:cNvSpPr txBox="1"/>
          <p:nvPr/>
        </p:nvSpPr>
        <p:spPr>
          <a:xfrm>
            <a:off x="718890" y="2062318"/>
            <a:ext cx="2189410"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a:ln>
                  <a:noFill/>
                </a:ln>
                <a:solidFill>
                  <a:srgbClr val="00B050"/>
                </a:solidFill>
                <a:effectLst/>
                <a:uLnTx/>
                <a:uFillTx/>
                <a:latin typeface="Century Gothic"/>
                <a:ea typeface="Century Gothic"/>
                <a:cs typeface="Century Gothic"/>
                <a:sym typeface="Century Gothic"/>
              </a:rPr>
              <a:t>She is in class.</a:t>
            </a:r>
            <a:endParaRPr kumimoji="0" sz="1600" b="1" i="0" u="none" strike="noStrike" kern="0" cap="none" spc="0" normalizeH="0" baseline="0" noProof="0">
              <a:ln>
                <a:noFill/>
              </a:ln>
              <a:solidFill>
                <a:srgbClr val="00B050"/>
              </a:solidFill>
              <a:effectLst/>
              <a:uLnTx/>
              <a:uFillTx/>
              <a:latin typeface="Century Gothic"/>
              <a:ea typeface="Century Gothic"/>
              <a:cs typeface="Century Gothic"/>
              <a:sym typeface="Century Gothic"/>
            </a:endParaRPr>
          </a:p>
        </p:txBody>
      </p:sp>
      <p:sp>
        <p:nvSpPr>
          <p:cNvPr id="409" name="Google Shape;409;p9"/>
          <p:cNvSpPr txBox="1"/>
          <p:nvPr/>
        </p:nvSpPr>
        <p:spPr>
          <a:xfrm>
            <a:off x="744290" y="2926273"/>
            <a:ext cx="2189410"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a:ln>
                  <a:noFill/>
                </a:ln>
                <a:solidFill>
                  <a:srgbClr val="00B050"/>
                </a:solidFill>
                <a:effectLst/>
                <a:uLnTx/>
                <a:uFillTx/>
                <a:latin typeface="Century Gothic"/>
                <a:ea typeface="Century Gothic"/>
                <a:cs typeface="Century Gothic"/>
                <a:sym typeface="Century Gothic"/>
              </a:rPr>
              <a:t>I am in here.</a:t>
            </a:r>
            <a:endParaRPr kumimoji="0" sz="1600" b="1" i="0" u="none" strike="noStrike" kern="0" cap="none" spc="0" normalizeH="0" baseline="0" noProof="0">
              <a:ln>
                <a:noFill/>
              </a:ln>
              <a:solidFill>
                <a:srgbClr val="00B050"/>
              </a:solidFill>
              <a:effectLst/>
              <a:uLnTx/>
              <a:uFillTx/>
              <a:latin typeface="Century Gothic"/>
              <a:ea typeface="Century Gothic"/>
              <a:cs typeface="Century Gothic"/>
              <a:sym typeface="Century Gothic"/>
            </a:endParaRPr>
          </a:p>
        </p:txBody>
      </p:sp>
      <p:sp>
        <p:nvSpPr>
          <p:cNvPr id="410" name="Google Shape;410;p9"/>
          <p:cNvSpPr txBox="1"/>
          <p:nvPr/>
        </p:nvSpPr>
        <p:spPr>
          <a:xfrm>
            <a:off x="731590" y="3790228"/>
            <a:ext cx="2189410" cy="384721"/>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900" b="1" i="0" u="none" strike="noStrike" kern="0" cap="none" spc="0" normalizeH="0" baseline="0" noProof="0">
                <a:ln>
                  <a:noFill/>
                </a:ln>
                <a:solidFill>
                  <a:srgbClr val="00B050"/>
                </a:solidFill>
                <a:effectLst/>
                <a:uLnTx/>
                <a:uFillTx/>
                <a:latin typeface="Century Gothic"/>
                <a:ea typeface="Century Gothic"/>
                <a:cs typeface="Century Gothic"/>
                <a:sym typeface="Century Gothic"/>
              </a:rPr>
              <a:t>He is absent.</a:t>
            </a:r>
            <a:endParaRPr kumimoji="0" sz="1900" b="1" i="0" u="none" strike="noStrike" kern="0" cap="none" spc="0" normalizeH="0" baseline="0" noProof="0">
              <a:ln>
                <a:noFill/>
              </a:ln>
              <a:solidFill>
                <a:srgbClr val="00B050"/>
              </a:solidFill>
              <a:effectLst/>
              <a:uLnTx/>
              <a:uFillTx/>
              <a:latin typeface="Century Gothic"/>
              <a:ea typeface="Century Gothic"/>
              <a:cs typeface="Century Gothic"/>
              <a:sym typeface="Century Gothic"/>
            </a:endParaRPr>
          </a:p>
        </p:txBody>
      </p:sp>
      <p:sp>
        <p:nvSpPr>
          <p:cNvPr id="411" name="Google Shape;411;p9"/>
          <p:cNvSpPr txBox="1"/>
          <p:nvPr/>
        </p:nvSpPr>
        <p:spPr>
          <a:xfrm>
            <a:off x="718890" y="4641488"/>
            <a:ext cx="2189410"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B050"/>
                </a:solidFill>
                <a:effectLst/>
                <a:uLnTx/>
                <a:uFillTx/>
                <a:latin typeface="Century Gothic"/>
                <a:ea typeface="Century Gothic"/>
                <a:cs typeface="Century Gothic"/>
                <a:sym typeface="Century Gothic"/>
              </a:rPr>
              <a:t>She is there.</a:t>
            </a:r>
            <a:endParaRPr kumimoji="0" sz="2000" b="1" i="0" u="none" strike="noStrike" kern="0" cap="none" spc="0" normalizeH="0" baseline="0" noProof="0">
              <a:ln>
                <a:noFill/>
              </a:ln>
              <a:solidFill>
                <a:srgbClr val="00B050"/>
              </a:solidFill>
              <a:effectLst/>
              <a:uLnTx/>
              <a:uFillTx/>
              <a:latin typeface="Century Gothic"/>
              <a:ea typeface="Century Gothic"/>
              <a:cs typeface="Century Gothic"/>
              <a:sym typeface="Century Gothic"/>
            </a:endParaRPr>
          </a:p>
        </p:txBody>
      </p:sp>
      <p:sp>
        <p:nvSpPr>
          <p:cNvPr id="412" name="Google Shape;412;p9"/>
          <p:cNvSpPr txBox="1"/>
          <p:nvPr/>
        </p:nvSpPr>
        <p:spPr>
          <a:xfrm>
            <a:off x="744290" y="5490546"/>
            <a:ext cx="2189410"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B050"/>
                </a:solidFill>
                <a:effectLst/>
                <a:uLnTx/>
                <a:uFillTx/>
                <a:latin typeface="Century Gothic"/>
                <a:ea typeface="Century Gothic"/>
                <a:cs typeface="Century Gothic"/>
                <a:sym typeface="Century Gothic"/>
              </a:rPr>
              <a:t>I am here.</a:t>
            </a:r>
            <a:endParaRPr kumimoji="0" sz="2000" b="1" i="0" u="none" strike="noStrike" kern="0" cap="none" spc="0" normalizeH="0" baseline="0" noProof="0">
              <a:ln>
                <a:noFill/>
              </a:ln>
              <a:solidFill>
                <a:srgbClr val="00B050"/>
              </a:solidFill>
              <a:effectLst/>
              <a:uLnTx/>
              <a:uFillTx/>
              <a:latin typeface="Century Gothic"/>
              <a:ea typeface="Century Gothic"/>
              <a:cs typeface="Century Gothic"/>
              <a:sym typeface="Century Gothic"/>
            </a:endParaRPr>
          </a:p>
        </p:txBody>
      </p:sp>
      <p:sp>
        <p:nvSpPr>
          <p:cNvPr id="414" name="Google Shape;414;p9"/>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79AF24C9-4DB6-4057-A6A1-DAEE68DB5AD4}"/>
              </a:ext>
            </a:extLst>
          </p:cNvPr>
          <p:cNvSpPr>
            <a:spLocks noGrp="1"/>
          </p:cNvSpPr>
          <p:nvPr>
            <p:ph type="title"/>
          </p:nvPr>
        </p:nvSpPr>
        <p:spPr>
          <a:xfrm>
            <a:off x="731590" y="194901"/>
            <a:ext cx="2434943" cy="413800"/>
          </a:xfrm>
        </p:spPr>
        <p:txBody>
          <a:bodyPr>
            <a:noAutofit/>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5: </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2"/>
                                        </p:tgtEl>
                                        <p:attrNameLst>
                                          <p:attrName>style.visibility</p:attrName>
                                        </p:attrNameLst>
                                      </p:cBhvr>
                                      <p:to>
                                        <p:strVal val="visible"/>
                                      </p:to>
                                    </p:set>
                                    <p:anim calcmode="lin" valueType="num">
                                      <p:cBhvr additive="base">
                                        <p:cTn id="7" dur="500"/>
                                        <p:tgtEl>
                                          <p:spTgt spid="40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3"/>
                                        </p:tgtEl>
                                        <p:attrNameLst>
                                          <p:attrName>style.visibility</p:attrName>
                                        </p:attrNameLst>
                                      </p:cBhvr>
                                      <p:to>
                                        <p:strVal val="visible"/>
                                      </p:to>
                                    </p:set>
                                    <p:anim calcmode="lin" valueType="num">
                                      <p:cBhvr additive="base">
                                        <p:cTn id="12" dur="500"/>
                                        <p:tgtEl>
                                          <p:spTgt spid="40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04"/>
                                        </p:tgtEl>
                                        <p:attrNameLst>
                                          <p:attrName>style.visibility</p:attrName>
                                        </p:attrNameLst>
                                      </p:cBhvr>
                                      <p:to>
                                        <p:strVal val="visible"/>
                                      </p:to>
                                    </p:set>
                                    <p:anim calcmode="lin" valueType="num">
                                      <p:cBhvr additive="base">
                                        <p:cTn id="17" dur="500"/>
                                        <p:tgtEl>
                                          <p:spTgt spid="40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05"/>
                                        </p:tgtEl>
                                        <p:attrNameLst>
                                          <p:attrName>style.visibility</p:attrName>
                                        </p:attrNameLst>
                                      </p:cBhvr>
                                      <p:to>
                                        <p:strVal val="visible"/>
                                      </p:to>
                                    </p:set>
                                    <p:anim calcmode="lin" valueType="num">
                                      <p:cBhvr additive="base">
                                        <p:cTn id="22" dur="500"/>
                                        <p:tgtEl>
                                          <p:spTgt spid="40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06"/>
                                        </p:tgtEl>
                                        <p:attrNameLst>
                                          <p:attrName>style.visibility</p:attrName>
                                        </p:attrNameLst>
                                      </p:cBhvr>
                                      <p:to>
                                        <p:strVal val="visible"/>
                                      </p:to>
                                    </p:set>
                                    <p:anim calcmode="lin" valueType="num">
                                      <p:cBhvr additive="base">
                                        <p:cTn id="27" dur="500"/>
                                        <p:tgtEl>
                                          <p:spTgt spid="40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08"/>
                                        </p:tgtEl>
                                        <p:attrNameLst>
                                          <p:attrName>style.visibility</p:attrName>
                                        </p:attrNameLst>
                                      </p:cBhvr>
                                      <p:to>
                                        <p:strVal val="visible"/>
                                      </p:to>
                                    </p:set>
                                    <p:anim calcmode="lin" valueType="num">
                                      <p:cBhvr additive="base">
                                        <p:cTn id="32" dur="500"/>
                                        <p:tgtEl>
                                          <p:spTgt spid="40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09"/>
                                        </p:tgtEl>
                                        <p:attrNameLst>
                                          <p:attrName>style.visibility</p:attrName>
                                        </p:attrNameLst>
                                      </p:cBhvr>
                                      <p:to>
                                        <p:strVal val="visible"/>
                                      </p:to>
                                    </p:set>
                                    <p:anim calcmode="lin" valueType="num">
                                      <p:cBhvr additive="base">
                                        <p:cTn id="37" dur="500"/>
                                        <p:tgtEl>
                                          <p:spTgt spid="40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10"/>
                                        </p:tgtEl>
                                        <p:attrNameLst>
                                          <p:attrName>style.visibility</p:attrName>
                                        </p:attrNameLst>
                                      </p:cBhvr>
                                      <p:to>
                                        <p:strVal val="visible"/>
                                      </p:to>
                                    </p:set>
                                    <p:anim calcmode="lin" valueType="num">
                                      <p:cBhvr additive="base">
                                        <p:cTn id="42" dur="500"/>
                                        <p:tgtEl>
                                          <p:spTgt spid="4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11"/>
                                        </p:tgtEl>
                                        <p:attrNameLst>
                                          <p:attrName>style.visibility</p:attrName>
                                        </p:attrNameLst>
                                      </p:cBhvr>
                                      <p:to>
                                        <p:strVal val="visible"/>
                                      </p:to>
                                    </p:set>
                                    <p:anim calcmode="lin" valueType="num">
                                      <p:cBhvr additive="base">
                                        <p:cTn id="47" dur="500"/>
                                        <p:tgtEl>
                                          <p:spTgt spid="4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12"/>
                                        </p:tgtEl>
                                        <p:attrNameLst>
                                          <p:attrName>style.visibility</p:attrName>
                                        </p:attrNameLst>
                                      </p:cBhvr>
                                      <p:to>
                                        <p:strVal val="visible"/>
                                      </p:to>
                                    </p:set>
                                    <p:anim calcmode="lin" valueType="num">
                                      <p:cBhvr additive="base">
                                        <p:cTn id="52" dur="500"/>
                                        <p:tgtEl>
                                          <p:spTgt spid="4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descr="background rectangle"/>
          <p:cNvSpPr/>
          <p:nvPr/>
        </p:nvSpPr>
        <p:spPr>
          <a:xfrm>
            <a:off x="-27340"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ctrTitle"/>
          </p:nvPr>
        </p:nvSpPr>
        <p:spPr>
          <a:xfrm>
            <a:off x="95073" y="2009743"/>
            <a:ext cx="11928001" cy="2247138"/>
          </a:xfrm>
          <a:solidFill>
            <a:schemeClr val="bg1"/>
          </a:solidFill>
          <a:ln>
            <a:solidFill>
              <a:srgbClr val="115076"/>
            </a:solidFill>
          </a:ln>
        </p:spPr>
        <p:txBody>
          <a:bodyPr anchor="ctr">
            <a:normAutofit/>
          </a:bodyPr>
          <a:lstStyle/>
          <a:p>
            <a:pPr algn="l"/>
            <a:r>
              <a:rPr lang="en-GB" sz="8800" b="1" dirty="0">
                <a:solidFill>
                  <a:srgbClr val="002060"/>
                </a:solidFill>
              </a:rPr>
              <a:t>QUESTIONS</a:t>
            </a:r>
            <a:endParaRPr lang="en-GB" sz="16600" dirty="0">
              <a:solidFill>
                <a:srgbClr val="002060"/>
              </a:solidFill>
            </a:endParaRPr>
          </a:p>
        </p:txBody>
      </p:sp>
      <p:sp>
        <p:nvSpPr>
          <p:cNvPr id="11" name="Title 3">
            <a:extLst>
              <a:ext uri="{FF2B5EF4-FFF2-40B4-BE49-F238E27FC236}">
                <a16:creationId xmlns:a16="http://schemas.microsoft.com/office/drawing/2014/main" id="{C0508B9B-5891-4D3C-9F6E-ECDA43B43AC2}"/>
              </a:ext>
            </a:extLst>
          </p:cNvPr>
          <p:cNvSpPr txBox="1">
            <a:spLocks/>
          </p:cNvSpPr>
          <p:nvPr/>
        </p:nvSpPr>
        <p:spPr>
          <a:xfrm>
            <a:off x="56445" y="6161349"/>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Presenter: Rachel Hawkes </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pic>
        <p:nvPicPr>
          <p:cNvPr id="14" name="Picture 13" descr="A picture containing text, book&#10;&#10;Description automatically generated">
            <a:extLst>
              <a:ext uri="{FF2B5EF4-FFF2-40B4-BE49-F238E27FC236}">
                <a16:creationId xmlns:a16="http://schemas.microsoft.com/office/drawing/2014/main" id="{CECA98E0-DEDB-4CDD-9E5D-B5D158D828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7478" y="5939813"/>
            <a:ext cx="693678" cy="886654"/>
          </a:xfrm>
          <a:prstGeom prst="rect">
            <a:avLst/>
          </a:prstGeom>
        </p:spPr>
      </p:pic>
    </p:spTree>
    <p:extLst>
      <p:ext uri="{BB962C8B-B14F-4D97-AF65-F5344CB8AC3E}">
        <p14:creationId xmlns:p14="http://schemas.microsoft.com/office/powerpoint/2010/main" val="3047713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31B2C77B-C680-4DC5-924E-5C20F444D070}"/>
              </a:ext>
            </a:extLst>
          </p:cNvPr>
          <p:cNvSpPr>
            <a:spLocks noGrp="1"/>
          </p:cNvSpPr>
          <p:nvPr>
            <p:ph type="title"/>
          </p:nvPr>
        </p:nvSpPr>
        <p:spPr>
          <a:xfrm>
            <a:off x="222162" y="317770"/>
            <a:ext cx="10586274" cy="713163"/>
          </a:xfrm>
        </p:spPr>
        <p:txBody>
          <a:bodyPr>
            <a:noAutofit/>
          </a:bodyPr>
          <a:lstStyle/>
          <a:p>
            <a:r>
              <a:rPr lang="fr-FR" sz="4000" b="1" dirty="0">
                <a:solidFill>
                  <a:srgbClr val="002060"/>
                </a:solidFill>
                <a:latin typeface="Century Gothic" panose="020B0502020202020204" pitchFamily="34" charset="0"/>
              </a:rPr>
              <a:t>Key </a:t>
            </a:r>
            <a:r>
              <a:rPr lang="fr-FR" sz="4000" b="1" dirty="0" err="1">
                <a:solidFill>
                  <a:srgbClr val="002060"/>
                </a:solidFill>
                <a:latin typeface="Century Gothic" panose="020B0502020202020204" pitchFamily="34" charset="0"/>
              </a:rPr>
              <a:t>strands</a:t>
            </a:r>
            <a:r>
              <a:rPr lang="fr-FR" sz="4000" b="1" dirty="0">
                <a:solidFill>
                  <a:srgbClr val="002060"/>
                </a:solidFill>
                <a:latin typeface="Century Gothic" panose="020B0502020202020204" pitchFamily="34" charset="0"/>
              </a:rPr>
              <a:t> of </a:t>
            </a:r>
            <a:r>
              <a:rPr lang="fr-FR" sz="4000" b="1" dirty="0" err="1">
                <a:solidFill>
                  <a:srgbClr val="002060"/>
                </a:solidFill>
                <a:latin typeface="Century Gothic" panose="020B0502020202020204" pitchFamily="34" charset="0"/>
              </a:rPr>
              <a:t>language</a:t>
            </a:r>
            <a:r>
              <a:rPr lang="fr-FR" sz="4000" b="1" dirty="0">
                <a:solidFill>
                  <a:srgbClr val="002060"/>
                </a:solidFill>
                <a:latin typeface="Century Gothic" panose="020B0502020202020204" pitchFamily="34" charset="0"/>
              </a:rPr>
              <a:t> </a:t>
            </a:r>
            <a:r>
              <a:rPr lang="fr-FR" sz="4000" b="1" dirty="0" err="1">
                <a:solidFill>
                  <a:srgbClr val="002060"/>
                </a:solidFill>
                <a:latin typeface="Century Gothic" panose="020B0502020202020204" pitchFamily="34" charset="0"/>
              </a:rPr>
              <a:t>knowledge</a:t>
            </a:r>
            <a:endParaRPr lang="fr-FR" sz="4000" b="1" dirty="0">
              <a:solidFill>
                <a:srgbClr val="002060"/>
              </a:solidFill>
              <a:latin typeface="Century Gothic" panose="020B0502020202020204" pitchFamily="34" charset="0"/>
            </a:endParaRPr>
          </a:p>
        </p:txBody>
      </p:sp>
      <p:sp>
        <p:nvSpPr>
          <p:cNvPr id="5" name="Title 1">
            <a:extLst>
              <a:ext uri="{FF2B5EF4-FFF2-40B4-BE49-F238E27FC236}">
                <a16:creationId xmlns:a16="http://schemas.microsoft.com/office/drawing/2014/main" id="{16E60EBB-8771-49C3-ACDF-3562E9D2DAC5}"/>
              </a:ext>
            </a:extLst>
          </p:cNvPr>
          <p:cNvSpPr txBox="1">
            <a:spLocks/>
          </p:cNvSpPr>
          <p:nvPr/>
        </p:nvSpPr>
        <p:spPr>
          <a:xfrm>
            <a:off x="10808436" y="191302"/>
            <a:ext cx="1161402" cy="8396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 parler 1/8</a:t>
            </a:r>
            <a:endParaRPr kumimoji="0" lang="fr-FR" sz="4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6" name="Content Placeholder 5">
            <a:extLst>
              <a:ext uri="{FF2B5EF4-FFF2-40B4-BE49-F238E27FC236}">
                <a16:creationId xmlns:a16="http://schemas.microsoft.com/office/drawing/2014/main" id="{2AF30013-7CF4-4056-8423-D3B1EF326087}"/>
              </a:ext>
            </a:extLst>
          </p:cNvPr>
          <p:cNvSpPr>
            <a:spLocks noGrp="1"/>
          </p:cNvSpPr>
          <p:nvPr>
            <p:ph idx="1"/>
          </p:nvPr>
        </p:nvSpPr>
        <p:spPr>
          <a:xfrm>
            <a:off x="419100" y="1253331"/>
            <a:ext cx="10515600" cy="4351338"/>
          </a:xfrm>
        </p:spPr>
        <p:txBody>
          <a:bodyPr>
            <a:normAutofit/>
          </a:bodyPr>
          <a:lstStyle/>
          <a:p>
            <a:pPr>
              <a:lnSpc>
                <a:spcPct val="150000"/>
              </a:lnSpc>
            </a:pPr>
            <a:r>
              <a:rPr lang="en-GB" sz="4000" dirty="0">
                <a:solidFill>
                  <a:srgbClr val="002060"/>
                </a:solidFill>
              </a:rPr>
              <a:t>Phonics</a:t>
            </a:r>
          </a:p>
          <a:p>
            <a:pPr>
              <a:lnSpc>
                <a:spcPct val="150000"/>
              </a:lnSpc>
            </a:pPr>
            <a:r>
              <a:rPr lang="en-GB" sz="4000" dirty="0">
                <a:solidFill>
                  <a:srgbClr val="002060"/>
                </a:solidFill>
              </a:rPr>
              <a:t>Vocabulary</a:t>
            </a:r>
          </a:p>
          <a:p>
            <a:pPr>
              <a:lnSpc>
                <a:spcPct val="150000"/>
              </a:lnSpc>
            </a:pPr>
            <a:r>
              <a:rPr lang="en-GB" sz="4000" dirty="0">
                <a:solidFill>
                  <a:srgbClr val="002060"/>
                </a:solidFill>
              </a:rPr>
              <a:t>Grammar</a:t>
            </a:r>
            <a:endParaRPr lang="en-GB" sz="4000" i="1" dirty="0">
              <a:solidFill>
                <a:srgbClr val="002060"/>
              </a:solidFill>
            </a:endParaRPr>
          </a:p>
          <a:p>
            <a:endParaRPr lang="en-GB" sz="4000" dirty="0">
              <a:solidFill>
                <a:srgbClr val="002060"/>
              </a:solidFill>
            </a:endParaRPr>
          </a:p>
        </p:txBody>
      </p:sp>
      <p:pic>
        <p:nvPicPr>
          <p:cNvPr id="10" name="Picture 9" descr="Diagram&#10;&#10;Description automatically generated">
            <a:extLst>
              <a:ext uri="{FF2B5EF4-FFF2-40B4-BE49-F238E27FC236}">
                <a16:creationId xmlns:a16="http://schemas.microsoft.com/office/drawing/2014/main" id="{FBF0DACE-1B26-4F47-8DB1-109EE281671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200000">
            <a:off x="7623389" y="646852"/>
            <a:ext cx="4758263" cy="3464560"/>
          </a:xfrm>
          <a:prstGeom prst="rect">
            <a:avLst/>
          </a:prstGeom>
        </p:spPr>
      </p:pic>
    </p:spTree>
    <p:extLst>
      <p:ext uri="{BB962C8B-B14F-4D97-AF65-F5344CB8AC3E}">
        <p14:creationId xmlns:p14="http://schemas.microsoft.com/office/powerpoint/2010/main" val="1035966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31B2C77B-C680-4DC5-924E-5C20F444D070}"/>
              </a:ext>
            </a:extLst>
          </p:cNvPr>
          <p:cNvSpPr>
            <a:spLocks noGrp="1"/>
          </p:cNvSpPr>
          <p:nvPr>
            <p:ph type="title"/>
          </p:nvPr>
        </p:nvSpPr>
        <p:spPr>
          <a:xfrm>
            <a:off x="222162" y="317770"/>
            <a:ext cx="10586274" cy="713163"/>
          </a:xfrm>
        </p:spPr>
        <p:txBody>
          <a:bodyPr>
            <a:noAutofit/>
          </a:bodyPr>
          <a:lstStyle/>
          <a:p>
            <a:r>
              <a:rPr lang="fr-FR" sz="4000" b="1" dirty="0">
                <a:solidFill>
                  <a:srgbClr val="002060"/>
                </a:solidFill>
                <a:latin typeface="Century Gothic" panose="020B0502020202020204" pitchFamily="34" charset="0"/>
              </a:rPr>
              <a:t>KS2 Programme of </a:t>
            </a:r>
            <a:r>
              <a:rPr lang="fr-FR" sz="4000" b="1" dirty="0" err="1">
                <a:solidFill>
                  <a:srgbClr val="002060"/>
                </a:solidFill>
                <a:latin typeface="Century Gothic" panose="020B0502020202020204" pitchFamily="34" charset="0"/>
              </a:rPr>
              <a:t>study</a:t>
            </a:r>
            <a:endParaRPr lang="fr-FR" sz="4000" b="1" dirty="0">
              <a:solidFill>
                <a:srgbClr val="002060"/>
              </a:solidFill>
              <a:latin typeface="Century Gothic" panose="020B0502020202020204" pitchFamily="34" charset="0"/>
            </a:endParaRPr>
          </a:p>
        </p:txBody>
      </p:sp>
      <p:sp>
        <p:nvSpPr>
          <p:cNvPr id="5" name="Title 1">
            <a:extLst>
              <a:ext uri="{FF2B5EF4-FFF2-40B4-BE49-F238E27FC236}">
                <a16:creationId xmlns:a16="http://schemas.microsoft.com/office/drawing/2014/main" id="{16E60EBB-8771-49C3-ACDF-3562E9D2DAC5}"/>
              </a:ext>
            </a:extLst>
          </p:cNvPr>
          <p:cNvSpPr txBox="1">
            <a:spLocks/>
          </p:cNvSpPr>
          <p:nvPr/>
        </p:nvSpPr>
        <p:spPr>
          <a:xfrm>
            <a:off x="10808436" y="191302"/>
            <a:ext cx="1161402" cy="8396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 parler 1/8</a:t>
            </a:r>
            <a:endParaRPr kumimoji="0" lang="fr-FR" sz="4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6" name="Rounded Rectangle 3">
            <a:extLst>
              <a:ext uri="{FF2B5EF4-FFF2-40B4-BE49-F238E27FC236}">
                <a16:creationId xmlns:a16="http://schemas.microsoft.com/office/drawing/2014/main" id="{D39BA7FE-79B0-464D-84C8-4942CE59776A}"/>
              </a:ext>
            </a:extLst>
          </p:cNvPr>
          <p:cNvSpPr/>
          <p:nvPr/>
        </p:nvSpPr>
        <p:spPr>
          <a:xfrm>
            <a:off x="819150" y="977259"/>
            <a:ext cx="5187038" cy="2186924"/>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Listening</a:t>
            </a:r>
            <a:b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b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1) Listen and show understanding by </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joining in </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and </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responding</a:t>
            </a:r>
            <a:b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b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2) Link the </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sound, spelling </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and </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meaning</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 of words</a:t>
            </a:r>
          </a:p>
        </p:txBody>
      </p:sp>
      <p:sp>
        <p:nvSpPr>
          <p:cNvPr id="7" name="Rounded Rectangle 4">
            <a:extLst>
              <a:ext uri="{FF2B5EF4-FFF2-40B4-BE49-F238E27FC236}">
                <a16:creationId xmlns:a16="http://schemas.microsoft.com/office/drawing/2014/main" id="{0974F0AE-1EA9-4C18-8CDA-698859BF4D1B}"/>
              </a:ext>
            </a:extLst>
          </p:cNvPr>
          <p:cNvSpPr/>
          <p:nvPr/>
        </p:nvSpPr>
        <p:spPr>
          <a:xfrm>
            <a:off x="6096000" y="910674"/>
            <a:ext cx="4972050" cy="2186925"/>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Speaking</a:t>
            </a:r>
            <a:b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b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1) </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Ask</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 and </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answer</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 questions</a:t>
            </a:r>
            <a:b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b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2) Express </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opinions</a:t>
            </a:r>
            <a:b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b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3) </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Ask for clarification </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and help</a:t>
            </a:r>
            <a:b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b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4) Speak in </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sentences</a:t>
            </a:r>
            <a:b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b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5) </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Describe</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 people, places, things</a:t>
            </a:r>
            <a:b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b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8" name="Rounded Rectangle 5">
            <a:extLst>
              <a:ext uri="{FF2B5EF4-FFF2-40B4-BE49-F238E27FC236}">
                <a16:creationId xmlns:a16="http://schemas.microsoft.com/office/drawing/2014/main" id="{AC08DD7A-F285-4F42-B124-CC74EBAF1188}"/>
              </a:ext>
            </a:extLst>
          </p:cNvPr>
          <p:cNvSpPr/>
          <p:nvPr/>
        </p:nvSpPr>
        <p:spPr>
          <a:xfrm>
            <a:off x="819150" y="3937972"/>
            <a:ext cx="5070019" cy="2351847"/>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Reading</a:t>
            </a:r>
            <a:b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b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1) Read and show understanding of </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phrases</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 and </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simple texts</a:t>
            </a:r>
            <a:b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b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2) </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Read aloud </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with accurate pronunciation </a:t>
            </a:r>
            <a:b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b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3) Use a </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dictionary </a:t>
            </a:r>
            <a:endPar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1" name="Rounded Rectangle 6">
            <a:extLst>
              <a:ext uri="{FF2B5EF4-FFF2-40B4-BE49-F238E27FC236}">
                <a16:creationId xmlns:a16="http://schemas.microsoft.com/office/drawing/2014/main" id="{57E02783-7A9A-4056-B355-9903D7FE83DA}"/>
              </a:ext>
            </a:extLst>
          </p:cNvPr>
          <p:cNvSpPr/>
          <p:nvPr/>
        </p:nvSpPr>
        <p:spPr>
          <a:xfrm>
            <a:off x="6175256" y="3937972"/>
            <a:ext cx="4892794" cy="2351847"/>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Writing</a:t>
            </a:r>
            <a:b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b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1)  Write </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phrases from memory</a:t>
            </a:r>
            <a:b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b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2)  </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Adapt</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 phrases to create </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new sentences.</a:t>
            </a:r>
            <a:b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b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3) </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Describe</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 people, places, things</a:t>
            </a:r>
          </a:p>
        </p:txBody>
      </p:sp>
      <p:sp>
        <p:nvSpPr>
          <p:cNvPr id="12" name="Rounded Rectangle 7">
            <a:extLst>
              <a:ext uri="{FF2B5EF4-FFF2-40B4-BE49-F238E27FC236}">
                <a16:creationId xmlns:a16="http://schemas.microsoft.com/office/drawing/2014/main" id="{138E25D0-ABEA-441F-9E57-C236F66A01A8}"/>
              </a:ext>
            </a:extLst>
          </p:cNvPr>
          <p:cNvSpPr/>
          <p:nvPr/>
        </p:nvSpPr>
        <p:spPr>
          <a:xfrm>
            <a:off x="3698756" y="2918888"/>
            <a:ext cx="5187038" cy="1676400"/>
          </a:xfrm>
          <a:prstGeom prst="roundRect">
            <a:avLst/>
          </a:prstGeom>
          <a:solidFill>
            <a:schemeClr val="bg1"/>
          </a:solidFill>
          <a:ln w="571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Grammar</a:t>
            </a:r>
            <a:b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b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1) </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Gender</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 of nouns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2) Singular and </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plural forms</a:t>
            </a:r>
            <a:b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b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3) </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Adjectives</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 (place and agreement)</a:t>
            </a:r>
            <a:b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b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4) Conjugation of </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t>key verbs</a:t>
            </a:r>
            <a:b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rPr>
            </a:br>
            <a:endPar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pic>
        <p:nvPicPr>
          <p:cNvPr id="10" name="Picture 9" descr="Diagram&#10;&#10;Description automatically generated">
            <a:extLst>
              <a:ext uri="{FF2B5EF4-FFF2-40B4-BE49-F238E27FC236}">
                <a16:creationId xmlns:a16="http://schemas.microsoft.com/office/drawing/2014/main" id="{FBF0DACE-1B26-4F47-8DB1-109EE281671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200000">
            <a:off x="10302373" y="297296"/>
            <a:ext cx="2186924" cy="1592331"/>
          </a:xfrm>
          <a:prstGeom prst="rect">
            <a:avLst/>
          </a:prstGeom>
        </p:spPr>
      </p:pic>
      <p:sp>
        <p:nvSpPr>
          <p:cNvPr id="2" name="Rectangle: Rounded Corners 1">
            <a:extLst>
              <a:ext uri="{FF2B5EF4-FFF2-40B4-BE49-F238E27FC236}">
                <a16:creationId xmlns:a16="http://schemas.microsoft.com/office/drawing/2014/main" id="{885A1176-9CB2-4449-9010-124805F4FE79}"/>
              </a:ext>
            </a:extLst>
          </p:cNvPr>
          <p:cNvSpPr/>
          <p:nvPr/>
        </p:nvSpPr>
        <p:spPr>
          <a:xfrm>
            <a:off x="971551" y="2247900"/>
            <a:ext cx="3829050" cy="61383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3" name="Rectangle: Rounded Corners 12">
            <a:extLst>
              <a:ext uri="{FF2B5EF4-FFF2-40B4-BE49-F238E27FC236}">
                <a16:creationId xmlns:a16="http://schemas.microsoft.com/office/drawing/2014/main" id="{618A24BB-C005-4AB0-AC4F-CCE431D6161D}"/>
              </a:ext>
            </a:extLst>
          </p:cNvPr>
          <p:cNvSpPr/>
          <p:nvPr/>
        </p:nvSpPr>
        <p:spPr>
          <a:xfrm>
            <a:off x="971551" y="5214033"/>
            <a:ext cx="3829050" cy="64034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4" name="Rectangle: Rounded Corners 13">
            <a:extLst>
              <a:ext uri="{FF2B5EF4-FFF2-40B4-BE49-F238E27FC236}">
                <a16:creationId xmlns:a16="http://schemas.microsoft.com/office/drawing/2014/main" id="{5F083908-D4D5-4DA0-B065-65F54BDA7DCF}"/>
              </a:ext>
            </a:extLst>
          </p:cNvPr>
          <p:cNvSpPr/>
          <p:nvPr/>
        </p:nvSpPr>
        <p:spPr>
          <a:xfrm>
            <a:off x="7680207" y="2592919"/>
            <a:ext cx="2994232" cy="313377"/>
          </a:xfrm>
          <a:prstGeom prst="roundRect">
            <a:avLst/>
          </a:prstGeom>
          <a:noFill/>
          <a:ln w="38100">
            <a:solidFill>
              <a:srgbClr val="6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BD600"/>
              </a:solidFill>
              <a:effectLst/>
              <a:uLnTx/>
              <a:uFillTx/>
              <a:latin typeface="Century Gothic" panose="020F0302020204030204"/>
              <a:ea typeface="+mn-ea"/>
              <a:cs typeface="+mn-cs"/>
            </a:endParaRPr>
          </a:p>
        </p:txBody>
      </p:sp>
      <p:sp>
        <p:nvSpPr>
          <p:cNvPr id="15" name="Rectangle: Rounded Corners 14">
            <a:extLst>
              <a:ext uri="{FF2B5EF4-FFF2-40B4-BE49-F238E27FC236}">
                <a16:creationId xmlns:a16="http://schemas.microsoft.com/office/drawing/2014/main" id="{385C355A-E0E1-4177-A2D1-6A7CB7ED53C3}"/>
              </a:ext>
            </a:extLst>
          </p:cNvPr>
          <p:cNvSpPr/>
          <p:nvPr/>
        </p:nvSpPr>
        <p:spPr>
          <a:xfrm>
            <a:off x="7814204" y="5890176"/>
            <a:ext cx="2994232" cy="313377"/>
          </a:xfrm>
          <a:prstGeom prst="roundRect">
            <a:avLst/>
          </a:prstGeom>
          <a:noFill/>
          <a:ln w="38100">
            <a:solidFill>
              <a:srgbClr val="6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BD600"/>
              </a:solidFill>
              <a:effectLst/>
              <a:uLnTx/>
              <a:uFillTx/>
              <a:latin typeface="Century Gothic" panose="020F0302020204030204"/>
              <a:ea typeface="+mn-ea"/>
              <a:cs typeface="+mn-cs"/>
            </a:endParaRPr>
          </a:p>
        </p:txBody>
      </p:sp>
      <p:sp>
        <p:nvSpPr>
          <p:cNvPr id="16" name="Rectangle: Rounded Corners 15">
            <a:extLst>
              <a:ext uri="{FF2B5EF4-FFF2-40B4-BE49-F238E27FC236}">
                <a16:creationId xmlns:a16="http://schemas.microsoft.com/office/drawing/2014/main" id="{C9C4BF10-CBB1-4A2D-8072-37501402DA7F}"/>
              </a:ext>
            </a:extLst>
          </p:cNvPr>
          <p:cNvSpPr/>
          <p:nvPr/>
        </p:nvSpPr>
        <p:spPr>
          <a:xfrm>
            <a:off x="3832106" y="3338278"/>
            <a:ext cx="4664193" cy="1218910"/>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BD60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7854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729" y="-123548"/>
            <a:ext cx="10515600" cy="1325563"/>
          </a:xfrm>
        </p:spPr>
        <p:txBody>
          <a:bodyPr>
            <a:normAutofit/>
          </a:bodyPr>
          <a:lstStyle/>
          <a:p>
            <a:r>
              <a:rPr lang="en-GB" sz="4000" b="1" dirty="0">
                <a:solidFill>
                  <a:srgbClr val="002060"/>
                </a:solidFill>
              </a:rPr>
              <a:t>The need for sequencing</a:t>
            </a:r>
          </a:p>
        </p:txBody>
      </p:sp>
      <p:sp>
        <p:nvSpPr>
          <p:cNvPr id="11" name="Content Placeholder 12">
            <a:extLst>
              <a:ext uri="{FF2B5EF4-FFF2-40B4-BE49-F238E27FC236}">
                <a16:creationId xmlns:a16="http://schemas.microsoft.com/office/drawing/2014/main" id="{DE2E72EC-838A-4B3C-87CE-53E60279A59D}"/>
              </a:ext>
            </a:extLst>
          </p:cNvPr>
          <p:cNvSpPr>
            <a:spLocks noGrp="1"/>
          </p:cNvSpPr>
          <p:nvPr>
            <p:ph idx="1"/>
          </p:nvPr>
        </p:nvSpPr>
        <p:spPr>
          <a:xfrm>
            <a:off x="289729" y="1664370"/>
            <a:ext cx="11612541" cy="4172705"/>
          </a:xfrm>
        </p:spPr>
        <p:txBody>
          <a:bodyPr anchor="t">
            <a:normAutofit/>
          </a:bodyPr>
          <a:lstStyle/>
          <a:p>
            <a:pPr hangingPunct="0">
              <a:lnSpc>
                <a:spcPct val="200000"/>
              </a:lnSpc>
            </a:pPr>
            <a:r>
              <a:rPr lang="en-US" i="1" dirty="0" err="1"/>
              <a:t>Ça</a:t>
            </a:r>
            <a:r>
              <a:rPr lang="en-US" i="1" dirty="0"/>
              <a:t> </a:t>
            </a:r>
            <a:r>
              <a:rPr lang="en-US" i="1" dirty="0" err="1"/>
              <a:t>va</a:t>
            </a:r>
            <a:r>
              <a:rPr lang="en-US" i="1" dirty="0"/>
              <a:t>?				</a:t>
            </a:r>
            <a:r>
              <a:rPr lang="en-US" dirty="0"/>
              <a:t>How are you?</a:t>
            </a:r>
          </a:p>
          <a:p>
            <a:pPr hangingPunct="0">
              <a:lnSpc>
                <a:spcPct val="200000"/>
              </a:lnSpc>
            </a:pPr>
            <a:r>
              <a:rPr lang="en-US" i="1" dirty="0"/>
              <a:t>Comment </a:t>
            </a:r>
            <a:r>
              <a:rPr lang="en-US" i="1" dirty="0" err="1"/>
              <a:t>tu</a:t>
            </a:r>
            <a:r>
              <a:rPr lang="en-US" i="1" dirty="0"/>
              <a:t> </a:t>
            </a:r>
            <a:r>
              <a:rPr lang="en-US" i="1" dirty="0" err="1"/>
              <a:t>t’appelles</a:t>
            </a:r>
            <a:r>
              <a:rPr lang="en-US" i="1" dirty="0"/>
              <a:t>?	</a:t>
            </a:r>
            <a:r>
              <a:rPr lang="en-US" dirty="0"/>
              <a:t>What’s your name?</a:t>
            </a:r>
            <a:endParaRPr lang="en-GB" dirty="0"/>
          </a:p>
          <a:p>
            <a:pPr hangingPunct="0">
              <a:lnSpc>
                <a:spcPct val="200000"/>
              </a:lnSpc>
            </a:pPr>
            <a:r>
              <a:rPr lang="en-US" i="1" dirty="0" err="1"/>
              <a:t>Quel</a:t>
            </a:r>
            <a:r>
              <a:rPr lang="en-US" i="1" dirty="0"/>
              <a:t> </a:t>
            </a:r>
            <a:r>
              <a:rPr lang="en-US" i="1" dirty="0" err="1"/>
              <a:t>âge</a:t>
            </a:r>
            <a:r>
              <a:rPr lang="en-US" i="1" dirty="0"/>
              <a:t> as-</a:t>
            </a:r>
            <a:r>
              <a:rPr lang="en-US" i="1" dirty="0" err="1"/>
              <a:t>tu</a:t>
            </a:r>
            <a:r>
              <a:rPr lang="en-US" i="1" dirty="0"/>
              <a:t>?		</a:t>
            </a:r>
            <a:r>
              <a:rPr lang="en-US" dirty="0"/>
              <a:t>How old are you?</a:t>
            </a:r>
            <a:endParaRPr lang="en-GB" dirty="0"/>
          </a:p>
          <a:p>
            <a:pPr hangingPunct="0"/>
            <a:endParaRPr lang="en-GB" dirty="0"/>
          </a:p>
          <a:p>
            <a:pPr marL="0" indent="0">
              <a:buNone/>
            </a:pPr>
            <a:endParaRPr lang="en-GB" dirty="0">
              <a:solidFill>
                <a:schemeClr val="accent1">
                  <a:lumMod val="50000"/>
                </a:schemeClr>
              </a:solidFill>
            </a:endParaRPr>
          </a:p>
        </p:txBody>
      </p:sp>
      <p:sp>
        <p:nvSpPr>
          <p:cNvPr id="12" name="Rectangle 11">
            <a:extLst>
              <a:ext uri="{FF2B5EF4-FFF2-40B4-BE49-F238E27FC236}">
                <a16:creationId xmlns:a16="http://schemas.microsoft.com/office/drawing/2014/main" id="{DCFB49FD-AEBC-428F-8124-47182140091B}"/>
              </a:ext>
            </a:extLst>
          </p:cNvPr>
          <p:cNvSpPr/>
          <p:nvPr/>
        </p:nvSpPr>
        <p:spPr>
          <a:xfrm>
            <a:off x="6779941" y="5949434"/>
            <a:ext cx="54120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Unit 1 Moi (All about me) QCA KS2 French SOW</a:t>
            </a:r>
          </a:p>
        </p:txBody>
      </p:sp>
      <p:pic>
        <p:nvPicPr>
          <p:cNvPr id="6" name="Picture 5" descr="Diagram&#10;&#10;Description automatically generated">
            <a:extLst>
              <a:ext uri="{FF2B5EF4-FFF2-40B4-BE49-F238E27FC236}">
                <a16:creationId xmlns:a16="http://schemas.microsoft.com/office/drawing/2014/main" id="{FDB7E279-D243-470E-8818-9DD1D82A44A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200000">
            <a:off x="10302373" y="297296"/>
            <a:ext cx="2186924" cy="1592331"/>
          </a:xfrm>
          <a:prstGeom prst="rect">
            <a:avLst/>
          </a:prstGeom>
        </p:spPr>
      </p:pic>
    </p:spTree>
    <p:extLst>
      <p:ext uri="{BB962C8B-B14F-4D97-AF65-F5344CB8AC3E}">
        <p14:creationId xmlns:p14="http://schemas.microsoft.com/office/powerpoint/2010/main" val="283277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729" y="-31746"/>
            <a:ext cx="10515600" cy="1325563"/>
          </a:xfrm>
        </p:spPr>
        <p:txBody>
          <a:bodyPr>
            <a:normAutofit/>
          </a:bodyPr>
          <a:lstStyle/>
          <a:p>
            <a:r>
              <a:rPr lang="en-GB" sz="4000" b="1" dirty="0">
                <a:solidFill>
                  <a:srgbClr val="002060"/>
                </a:solidFill>
              </a:rPr>
              <a:t>Sequencing French questions [Y3/Y4]</a:t>
            </a:r>
          </a:p>
        </p:txBody>
      </p:sp>
      <p:sp>
        <p:nvSpPr>
          <p:cNvPr id="8" name="Content Placeholder 12">
            <a:extLst>
              <a:ext uri="{FF2B5EF4-FFF2-40B4-BE49-F238E27FC236}">
                <a16:creationId xmlns:a16="http://schemas.microsoft.com/office/drawing/2014/main" id="{17E30D5C-AB0F-425B-AE33-886EAD23D59C}"/>
              </a:ext>
            </a:extLst>
          </p:cNvPr>
          <p:cNvSpPr>
            <a:spLocks noGrp="1"/>
          </p:cNvSpPr>
          <p:nvPr>
            <p:ph idx="1"/>
          </p:nvPr>
        </p:nvSpPr>
        <p:spPr>
          <a:xfrm>
            <a:off x="289729" y="1293817"/>
            <a:ext cx="11612541" cy="5064121"/>
          </a:xfrm>
        </p:spPr>
        <p:txBody>
          <a:bodyPr anchor="t">
            <a:normAutofit lnSpcReduction="10000"/>
          </a:bodyPr>
          <a:lstStyle/>
          <a:p>
            <a:pPr hangingPunct="0"/>
            <a:r>
              <a:rPr lang="en-US" dirty="0"/>
              <a:t>Il / </a:t>
            </a:r>
            <a:r>
              <a:rPr lang="en-US" dirty="0" err="1"/>
              <a:t>elle</a:t>
            </a:r>
            <a:r>
              <a:rPr lang="en-US" dirty="0"/>
              <a:t> </a:t>
            </a:r>
            <a:r>
              <a:rPr lang="en-US" dirty="0" err="1"/>
              <a:t>est</a:t>
            </a:r>
            <a:r>
              <a:rPr lang="en-US" dirty="0"/>
              <a:t>…?			Raised intonation </a:t>
            </a:r>
          </a:p>
          <a:p>
            <a:pPr hangingPunct="0"/>
            <a:r>
              <a:rPr lang="en-US" dirty="0" err="1"/>
              <a:t>C’est</a:t>
            </a:r>
            <a:r>
              <a:rPr lang="en-US" dirty="0"/>
              <a:t> …?				</a:t>
            </a:r>
            <a:r>
              <a:rPr lang="en-GB" dirty="0"/>
              <a:t>Raised intonation</a:t>
            </a:r>
          </a:p>
          <a:p>
            <a:pPr hangingPunct="0"/>
            <a:r>
              <a:rPr lang="en-US" dirty="0"/>
              <a:t>Tu as…?				</a:t>
            </a:r>
            <a:r>
              <a:rPr lang="en-GB" dirty="0"/>
              <a:t>Raised intonation</a:t>
            </a:r>
          </a:p>
          <a:p>
            <a:pPr hangingPunct="0"/>
            <a:r>
              <a:rPr lang="en-GB" dirty="0" err="1"/>
              <a:t>C’est</a:t>
            </a:r>
            <a:r>
              <a:rPr lang="en-GB" dirty="0"/>
              <a:t> quoi?			Raised intonation + question word</a:t>
            </a:r>
          </a:p>
          <a:p>
            <a:pPr hangingPunct="0"/>
            <a:r>
              <a:rPr lang="en-GB" dirty="0" err="1"/>
              <a:t>C’est</a:t>
            </a:r>
            <a:r>
              <a:rPr lang="en-GB" dirty="0"/>
              <a:t> </a:t>
            </a:r>
            <a:r>
              <a:rPr lang="en-GB" dirty="0" err="1"/>
              <a:t>où</a:t>
            </a:r>
            <a:r>
              <a:rPr lang="en-GB" dirty="0"/>
              <a:t>?			Raised intonation + question word</a:t>
            </a:r>
          </a:p>
          <a:p>
            <a:pPr hangingPunct="0"/>
            <a:r>
              <a:rPr lang="en-GB" dirty="0"/>
              <a:t>Il y a…?				Raised intonation</a:t>
            </a:r>
          </a:p>
          <a:p>
            <a:pPr hangingPunct="0"/>
            <a:r>
              <a:rPr lang="en-GB" dirty="0"/>
              <a:t>Il y a </a:t>
            </a:r>
            <a:r>
              <a:rPr lang="en-GB" dirty="0" err="1"/>
              <a:t>combien</a:t>
            </a:r>
            <a:r>
              <a:rPr lang="en-GB" dirty="0"/>
              <a:t> (de)…?	Raised intonation + question word</a:t>
            </a:r>
          </a:p>
          <a:p>
            <a:pPr hangingPunct="0"/>
            <a:r>
              <a:rPr lang="en-GB" dirty="0"/>
              <a:t>Il / </a:t>
            </a:r>
            <a:r>
              <a:rPr lang="en-GB" dirty="0" err="1"/>
              <a:t>elle</a:t>
            </a:r>
            <a:r>
              <a:rPr lang="en-GB" dirty="0"/>
              <a:t> a </a:t>
            </a:r>
            <a:r>
              <a:rPr lang="en-GB" dirty="0" err="1"/>
              <a:t>combien</a:t>
            </a:r>
            <a:r>
              <a:rPr lang="en-GB" dirty="0"/>
              <a:t> (de)..?Raised intonation + question word</a:t>
            </a:r>
          </a:p>
          <a:p>
            <a:pPr hangingPunct="0"/>
            <a:r>
              <a:rPr lang="en-GB" dirty="0" err="1"/>
              <a:t>C’est</a:t>
            </a:r>
            <a:r>
              <a:rPr lang="en-GB" dirty="0"/>
              <a:t> comment?		Raised intonation + question word</a:t>
            </a:r>
          </a:p>
          <a:p>
            <a:pPr hangingPunct="0"/>
            <a:r>
              <a:rPr lang="en-GB" dirty="0"/>
              <a:t>Tu </a:t>
            </a:r>
            <a:r>
              <a:rPr lang="en-GB" dirty="0" err="1"/>
              <a:t>parles</a:t>
            </a:r>
            <a:r>
              <a:rPr lang="en-GB" dirty="0"/>
              <a:t>/</a:t>
            </a:r>
            <a:r>
              <a:rPr lang="en-GB" dirty="0" err="1"/>
              <a:t>écoutes</a:t>
            </a:r>
            <a:r>
              <a:rPr lang="en-GB" dirty="0"/>
              <a:t>…?	Raised intonation</a:t>
            </a:r>
          </a:p>
          <a:p>
            <a:pPr hangingPunct="0"/>
            <a:endParaRPr lang="en-GB" dirty="0"/>
          </a:p>
          <a:p>
            <a:pPr hangingPunct="0"/>
            <a:endParaRPr lang="en-GB" dirty="0"/>
          </a:p>
          <a:p>
            <a:pPr marL="0" indent="0">
              <a:buNone/>
            </a:pPr>
            <a:endParaRPr lang="en-GB" dirty="0">
              <a:solidFill>
                <a:schemeClr val="accent1">
                  <a:lumMod val="50000"/>
                </a:schemeClr>
              </a:solidFill>
            </a:endParaRPr>
          </a:p>
        </p:txBody>
      </p:sp>
    </p:spTree>
    <p:extLst>
      <p:ext uri="{BB962C8B-B14F-4D97-AF65-F5344CB8AC3E}">
        <p14:creationId xmlns:p14="http://schemas.microsoft.com/office/powerpoint/2010/main" val="348936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729" y="-31746"/>
            <a:ext cx="10515600" cy="1325563"/>
          </a:xfrm>
        </p:spPr>
        <p:txBody>
          <a:bodyPr>
            <a:normAutofit/>
          </a:bodyPr>
          <a:lstStyle/>
          <a:p>
            <a:r>
              <a:rPr lang="en-GB" sz="4000" b="1" dirty="0">
                <a:solidFill>
                  <a:srgbClr val="002060"/>
                </a:solidFill>
              </a:rPr>
              <a:t>Sequencing French questions [Y5/Y6]</a:t>
            </a:r>
          </a:p>
        </p:txBody>
      </p:sp>
      <p:sp>
        <p:nvSpPr>
          <p:cNvPr id="7" name="Content Placeholder 12">
            <a:extLst>
              <a:ext uri="{FF2B5EF4-FFF2-40B4-BE49-F238E27FC236}">
                <a16:creationId xmlns:a16="http://schemas.microsoft.com/office/drawing/2014/main" id="{9E3399FE-2815-4AB8-B9F3-8D4865C6C171}"/>
              </a:ext>
            </a:extLst>
          </p:cNvPr>
          <p:cNvSpPr>
            <a:spLocks noGrp="1"/>
          </p:cNvSpPr>
          <p:nvPr>
            <p:ph idx="1"/>
          </p:nvPr>
        </p:nvSpPr>
        <p:spPr>
          <a:xfrm>
            <a:off x="289729" y="1293817"/>
            <a:ext cx="11612541" cy="5064121"/>
          </a:xfrm>
        </p:spPr>
        <p:txBody>
          <a:bodyPr anchor="t">
            <a:normAutofit fontScale="92500" lnSpcReduction="10000"/>
          </a:bodyPr>
          <a:lstStyle/>
          <a:p>
            <a:pPr hangingPunct="0"/>
            <a:r>
              <a:rPr lang="en-US" dirty="0" err="1"/>
              <a:t>C’est</a:t>
            </a:r>
            <a:r>
              <a:rPr lang="en-US" dirty="0"/>
              <a:t> qui?			Raised intonation + question word</a:t>
            </a:r>
          </a:p>
          <a:p>
            <a:pPr hangingPunct="0"/>
            <a:r>
              <a:rPr lang="en-US" dirty="0"/>
              <a:t>Il / </a:t>
            </a:r>
            <a:r>
              <a:rPr lang="en-US" dirty="0" err="1"/>
              <a:t>est</a:t>
            </a:r>
            <a:r>
              <a:rPr lang="en-US" dirty="0"/>
              <a:t> </a:t>
            </a:r>
            <a:r>
              <a:rPr lang="en-US" dirty="0" err="1"/>
              <a:t>est</a:t>
            </a:r>
            <a:r>
              <a:rPr lang="en-US" dirty="0"/>
              <a:t> comment?		</a:t>
            </a:r>
            <a:r>
              <a:rPr lang="en-GB" dirty="0"/>
              <a:t>Raised intonation + question word</a:t>
            </a:r>
          </a:p>
          <a:p>
            <a:pPr hangingPunct="0"/>
            <a:r>
              <a:rPr lang="en-US" dirty="0" err="1"/>
              <a:t>C’est</a:t>
            </a:r>
            <a:r>
              <a:rPr lang="en-US" dirty="0"/>
              <a:t> </a:t>
            </a:r>
            <a:r>
              <a:rPr lang="en-US" dirty="0" err="1"/>
              <a:t>quand</a:t>
            </a:r>
            <a:r>
              <a:rPr lang="en-US" dirty="0"/>
              <a:t>?			</a:t>
            </a:r>
            <a:r>
              <a:rPr lang="en-GB" dirty="0"/>
              <a:t>Raised intonation + question word</a:t>
            </a:r>
          </a:p>
          <a:p>
            <a:pPr hangingPunct="0"/>
            <a:r>
              <a:rPr lang="en-GB" dirty="0" err="1"/>
              <a:t>C’est</a:t>
            </a:r>
            <a:r>
              <a:rPr lang="en-GB" dirty="0"/>
              <a:t> </a:t>
            </a:r>
            <a:r>
              <a:rPr lang="en-GB" dirty="0" err="1"/>
              <a:t>où</a:t>
            </a:r>
            <a:r>
              <a:rPr lang="en-GB" dirty="0"/>
              <a:t>?				Raised intonation + question word</a:t>
            </a:r>
          </a:p>
          <a:p>
            <a:pPr hangingPunct="0"/>
            <a:r>
              <a:rPr lang="en-GB" dirty="0" err="1"/>
              <a:t>C’est</a:t>
            </a:r>
            <a:r>
              <a:rPr lang="en-GB" dirty="0"/>
              <a:t> quelle date?		Raised intonation + question word</a:t>
            </a:r>
          </a:p>
          <a:p>
            <a:pPr hangingPunct="0"/>
            <a:r>
              <a:rPr lang="en-GB" dirty="0" err="1"/>
              <a:t>C’est</a:t>
            </a:r>
            <a:r>
              <a:rPr lang="en-GB" dirty="0"/>
              <a:t> </a:t>
            </a:r>
            <a:r>
              <a:rPr lang="en-GB" dirty="0" err="1"/>
              <a:t>quel</a:t>
            </a:r>
            <a:r>
              <a:rPr lang="en-GB" dirty="0"/>
              <a:t> jour?			Raised intonation + question word</a:t>
            </a:r>
          </a:p>
          <a:p>
            <a:pPr hangingPunct="0"/>
            <a:r>
              <a:rPr lang="en-GB" dirty="0"/>
              <a:t>Est-</a:t>
            </a:r>
            <a:r>
              <a:rPr lang="en-GB" dirty="0" err="1"/>
              <a:t>ce</a:t>
            </a:r>
            <a:r>
              <a:rPr lang="en-GB" dirty="0"/>
              <a:t> que …?			Est-</a:t>
            </a:r>
            <a:r>
              <a:rPr lang="en-GB" dirty="0" err="1"/>
              <a:t>ce</a:t>
            </a:r>
            <a:r>
              <a:rPr lang="en-GB" dirty="0"/>
              <a:t> que questions</a:t>
            </a:r>
          </a:p>
          <a:p>
            <a:pPr hangingPunct="0"/>
            <a:r>
              <a:rPr lang="en-GB" dirty="0" err="1"/>
              <a:t>Où</a:t>
            </a:r>
            <a:r>
              <a:rPr lang="en-GB" dirty="0"/>
              <a:t> </a:t>
            </a:r>
            <a:r>
              <a:rPr lang="en-GB" dirty="0" err="1"/>
              <a:t>est-ce</a:t>
            </a:r>
            <a:r>
              <a:rPr lang="en-GB" dirty="0"/>
              <a:t> que …?		</a:t>
            </a:r>
            <a:r>
              <a:rPr lang="en-GB" dirty="0" err="1"/>
              <a:t>Où</a:t>
            </a:r>
            <a:r>
              <a:rPr lang="en-GB" dirty="0"/>
              <a:t> </a:t>
            </a:r>
            <a:r>
              <a:rPr lang="en-GB" dirty="0" err="1"/>
              <a:t>est-ce</a:t>
            </a:r>
            <a:r>
              <a:rPr lang="en-GB" dirty="0"/>
              <a:t> que questions</a:t>
            </a:r>
          </a:p>
          <a:p>
            <a:pPr hangingPunct="0"/>
            <a:r>
              <a:rPr lang="en-GB" dirty="0" err="1"/>
              <a:t>Qu’est-ce</a:t>
            </a:r>
            <a:r>
              <a:rPr lang="en-GB" dirty="0"/>
              <a:t> que…?		</a:t>
            </a:r>
            <a:r>
              <a:rPr lang="en-GB" dirty="0" err="1"/>
              <a:t>Qu’est-ce</a:t>
            </a:r>
            <a:r>
              <a:rPr lang="en-GB" dirty="0"/>
              <a:t> que questions</a:t>
            </a:r>
          </a:p>
          <a:p>
            <a:pPr hangingPunct="0"/>
            <a:r>
              <a:rPr lang="en-GB" dirty="0"/>
              <a:t>Tu </a:t>
            </a:r>
            <a:r>
              <a:rPr lang="en-GB" dirty="0" err="1"/>
              <a:t>fais</a:t>
            </a:r>
            <a:r>
              <a:rPr lang="en-GB" dirty="0"/>
              <a:t>…?				Raised intonation</a:t>
            </a:r>
          </a:p>
          <a:p>
            <a:pPr hangingPunct="0"/>
            <a:r>
              <a:rPr lang="en-GB" dirty="0"/>
              <a:t>Tu </a:t>
            </a:r>
            <a:r>
              <a:rPr lang="en-GB" dirty="0" err="1"/>
              <a:t>joues</a:t>
            </a:r>
            <a:r>
              <a:rPr lang="en-GB" dirty="0"/>
              <a:t>…?			Raised intonation</a:t>
            </a:r>
          </a:p>
          <a:p>
            <a:pPr hangingPunct="0"/>
            <a:endParaRPr lang="en-GB" dirty="0"/>
          </a:p>
          <a:p>
            <a:pPr hangingPunct="0"/>
            <a:endParaRPr lang="en-GB" dirty="0"/>
          </a:p>
          <a:p>
            <a:pPr hangingPunct="0"/>
            <a:endParaRPr lang="en-GB" dirty="0"/>
          </a:p>
          <a:p>
            <a:pPr marL="0" indent="0">
              <a:buNone/>
            </a:pPr>
            <a:endParaRPr lang="en-GB" dirty="0">
              <a:solidFill>
                <a:schemeClr val="accent1">
                  <a:lumMod val="50000"/>
                </a:schemeClr>
              </a:solidFill>
            </a:endParaRPr>
          </a:p>
        </p:txBody>
      </p:sp>
    </p:spTree>
    <p:extLst>
      <p:ext uri="{BB962C8B-B14F-4D97-AF65-F5344CB8AC3E}">
        <p14:creationId xmlns:p14="http://schemas.microsoft.com/office/powerpoint/2010/main" val="370655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rgbClr val="002060"/>
            </a:solidFill>
            <a:latin typeface="Century Gothic" panose="020B0502020202020204" pitchFamily="34" charset="0"/>
          </a:defRPr>
        </a:defPPr>
      </a:lstStyle>
    </a:txDef>
  </a:objectDefaults>
  <a:extraClrSchemeLst/>
  <a:extLst>
    <a:ext uri="{05A4C25C-085E-4340-85A3-A5531E510DB2}">
      <thm15:themeFamily xmlns:thm15="http://schemas.microsoft.com/office/thememl/2012/main" name="NCELP_template.pptx" id="{851E8A6A-D5BB-4C26-B157-3EC16E233918}" vid="{8BFF32F4-6F0A-4FC3-899B-73F2A33C2379}"/>
    </a:ext>
  </a:extLst>
</a:theme>
</file>

<file path=ppt/theme/theme2.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French_template" id="{A584392A-2C27-EF4E-BE7A-23E569A15FEE}" vid="{C5265BCB-6564-944E-94B9-024A124CD2F8}"/>
    </a:ext>
  </a:extLst>
</a:theme>
</file>

<file path=ppt/theme/theme3.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1" id="{DE201B1D-F283-4761-B109-34C1B42736A8}" vid="{4FD433AE-AD99-42F2-91AA-464A1A1B2D7C}"/>
    </a:ext>
  </a:extLst>
</a:theme>
</file>

<file path=ppt/theme/theme4.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Office Them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4132</TotalTime>
  <Words>8886</Words>
  <Application>Microsoft Office PowerPoint</Application>
  <PresentationFormat>Widescreen</PresentationFormat>
  <Paragraphs>1009</Paragraphs>
  <Slides>44</Slides>
  <Notes>43</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44</vt:i4>
      </vt:variant>
    </vt:vector>
  </HeadingPairs>
  <TitlesOfParts>
    <vt:vector size="59" baseType="lpstr">
      <vt:lpstr>Arial</vt:lpstr>
      <vt:lpstr>Calibri</vt:lpstr>
      <vt:lpstr>Calibri Light</vt:lpstr>
      <vt:lpstr>Century Gothic</vt:lpstr>
      <vt:lpstr>Modern Love</vt:lpstr>
      <vt:lpstr>Segoe Print</vt:lpstr>
      <vt:lpstr>Tw Cen MT</vt:lpstr>
      <vt:lpstr>1_Office Theme</vt:lpstr>
      <vt:lpstr>8_Office Theme</vt:lpstr>
      <vt:lpstr>7_Office Theme</vt:lpstr>
      <vt:lpstr>4_Office Theme</vt:lpstr>
      <vt:lpstr>Office Theme</vt:lpstr>
      <vt:lpstr>5_Office Theme</vt:lpstr>
      <vt:lpstr>2_Office Theme</vt:lpstr>
      <vt:lpstr>3_Office Theme</vt:lpstr>
      <vt:lpstr>Effective Languages Provision  and Transition: Key Stage 2 - 3 </vt:lpstr>
      <vt:lpstr>The case for joining up the curriculum</vt:lpstr>
      <vt:lpstr>NCELP (Centre for Excellence for Language Pedagogy)</vt:lpstr>
      <vt:lpstr>In this session...</vt:lpstr>
      <vt:lpstr>Key strands of language knowledge</vt:lpstr>
      <vt:lpstr>KS2 Programme of study</vt:lpstr>
      <vt:lpstr>The need for sequencing</vt:lpstr>
      <vt:lpstr>Sequencing French questions [Y3/Y4]</vt:lpstr>
      <vt:lpstr>Sequencing French questions [Y5/Y6]</vt:lpstr>
      <vt:lpstr>The how – overarching curriculum plan</vt:lpstr>
      <vt:lpstr>The how - phonics</vt:lpstr>
      <vt:lpstr>Sound-spelling correspondences (SSC)  </vt:lpstr>
      <vt:lpstr>The how - vocabulary</vt:lpstr>
      <vt:lpstr>The how - grammar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5 mini follow up lessons</vt:lpstr>
      <vt:lpstr>Describing me and others</vt:lpstr>
      <vt:lpstr>Follow up 1: </vt:lpstr>
      <vt:lpstr>Follow up 2: </vt:lpstr>
      <vt:lpstr>Follow up 2: </vt:lpstr>
      <vt:lpstr>Follow up 3: </vt:lpstr>
      <vt:lpstr>Follow up 4: </vt:lpstr>
      <vt:lpstr>Follow up 5: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Grammar @KS2</dc:title>
  <dc:creator>Rachel Hawkes</dc:creator>
  <cp:lastModifiedBy>Rachel Hawkes</cp:lastModifiedBy>
  <cp:revision>12</cp:revision>
  <dcterms:created xsi:type="dcterms:W3CDTF">2020-09-29T13:23:03Z</dcterms:created>
  <dcterms:modified xsi:type="dcterms:W3CDTF">2021-06-17T07:50:00Z</dcterms:modified>
</cp:coreProperties>
</file>