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5"/>
  </p:notesMasterIdLst>
  <p:handoutMasterIdLst>
    <p:handoutMasterId r:id="rId46"/>
  </p:handoutMasterIdLst>
  <p:sldIdLst>
    <p:sldId id="299" r:id="rId3"/>
    <p:sldId id="300" r:id="rId4"/>
    <p:sldId id="256" r:id="rId5"/>
    <p:sldId id="257" r:id="rId6"/>
    <p:sldId id="259" r:id="rId7"/>
    <p:sldId id="260" r:id="rId8"/>
    <p:sldId id="261" r:id="rId9"/>
    <p:sldId id="265" r:id="rId10"/>
    <p:sldId id="263" r:id="rId11"/>
    <p:sldId id="262" r:id="rId12"/>
    <p:sldId id="267" r:id="rId13"/>
    <p:sldId id="268" r:id="rId14"/>
    <p:sldId id="269" r:id="rId15"/>
    <p:sldId id="270" r:id="rId16"/>
    <p:sldId id="298" r:id="rId17"/>
    <p:sldId id="271" r:id="rId18"/>
    <p:sldId id="272" r:id="rId19"/>
    <p:sldId id="273" r:id="rId20"/>
    <p:sldId id="274" r:id="rId21"/>
    <p:sldId id="275" r:id="rId22"/>
    <p:sldId id="276" r:id="rId23"/>
    <p:sldId id="277" r:id="rId24"/>
    <p:sldId id="279" r:id="rId25"/>
    <p:sldId id="278"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4" r:id="rId40"/>
    <p:sldId id="293" r:id="rId41"/>
    <p:sldId id="297" r:id="rId42"/>
    <p:sldId id="295" r:id="rId43"/>
    <p:sldId id="29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53"/>
    <a:srgbClr val="FF9966"/>
    <a:srgbClr val="E87D1E"/>
    <a:srgbClr val="FFFFFF"/>
    <a:srgbClr val="FFF9F7"/>
    <a:srgbClr val="FFF4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32" autoAdjust="0"/>
    <p:restoredTop sz="82624" autoAdjust="0"/>
  </p:normalViewPr>
  <p:slideViewPr>
    <p:cSldViewPr snapToGrid="0">
      <p:cViewPr varScale="1">
        <p:scale>
          <a:sx n="103" d="100"/>
          <a:sy n="103" d="100"/>
        </p:scale>
        <p:origin x="1000"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87329E-DB2E-41DA-84EB-DD1CB6379886}" type="datetimeFigureOut">
              <a:rPr lang="en-GB" smtClean="0"/>
              <a:t>21/11/2019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76F231-98B4-428A-9959-891748452E57}" type="slidenum">
              <a:rPr lang="en-GB" smtClean="0"/>
              <a:t>‹#›</a:t>
            </a:fld>
            <a:endParaRPr lang="en-GB"/>
          </a:p>
        </p:txBody>
      </p:sp>
    </p:spTree>
    <p:extLst>
      <p:ext uri="{BB962C8B-B14F-4D97-AF65-F5344CB8AC3E}">
        <p14:creationId xmlns:p14="http://schemas.microsoft.com/office/powerpoint/2010/main" val="3105353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075100-6DF9-4F9D-AB28-13A346D859C0}" type="datetimeFigureOut">
              <a:rPr lang="en-GB" smtClean="0"/>
              <a:t>21/11/2019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843D9-4757-4631-B0CD-BAA271821DF5}" type="slidenum">
              <a:rPr lang="en-GB" smtClean="0"/>
              <a:t>‹#›</a:t>
            </a:fld>
            <a:endParaRPr lang="en-GB"/>
          </a:p>
        </p:txBody>
      </p:sp>
    </p:spTree>
    <p:extLst>
      <p:ext uri="{BB962C8B-B14F-4D97-AF65-F5344CB8AC3E}">
        <p14:creationId xmlns:p14="http://schemas.microsoft.com/office/powerpoint/2010/main" val="2515385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734642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i</a:t>
            </a:r>
            <a:r>
              <a:rPr lang="en-GB" b="1" baseline="0" dirty="0"/>
              <a:t>’ </a:t>
            </a:r>
            <a:r>
              <a:rPr lang="en-GB" baseline="0" dirty="0"/>
              <a:t>and then present and practise the pronunciation of the </a:t>
            </a:r>
            <a:r>
              <a:rPr lang="en-GB" b="1" baseline="0" dirty="0"/>
              <a:t>source word ‘</a:t>
            </a:r>
            <a:r>
              <a:rPr lang="en-GB" b="1" baseline="0" dirty="0" err="1"/>
              <a:t>wir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mime putting your arms around two people, one on either side.</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3437385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i</a:t>
            </a:r>
            <a:r>
              <a:rPr lang="en-GB" b="1" baseline="0" dirty="0"/>
              <a:t>’ </a:t>
            </a:r>
            <a:r>
              <a:rPr lang="en-GB" baseline="0" dirty="0"/>
              <a:t>and then present and practise the pronunciation of the </a:t>
            </a:r>
            <a:r>
              <a:rPr lang="en-GB" b="1" baseline="0" dirty="0"/>
              <a:t>source word ‘</a:t>
            </a:r>
            <a:r>
              <a:rPr lang="en-GB" b="1" baseline="0" dirty="0" err="1"/>
              <a:t>finden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mime looking by holding a magnifying glass in your left hand, and pointing to what you’ve found with your right hand.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3712229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ie</a:t>
            </a:r>
            <a:r>
              <a:rPr lang="en-GB" b="1" baseline="0" dirty="0"/>
              <a:t>’ </a:t>
            </a:r>
            <a:r>
              <a:rPr lang="en-GB" baseline="0" dirty="0"/>
              <a:t>and then present and practise the pronunciation of the </a:t>
            </a:r>
            <a:r>
              <a:rPr lang="en-GB" b="1" baseline="0" dirty="0"/>
              <a:t>source word ‘</a:t>
            </a:r>
            <a:r>
              <a:rPr lang="en-GB" b="1" baseline="0" dirty="0" err="1"/>
              <a:t>liebe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fold both hands over your heart, and smile!</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2314719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ch</a:t>
            </a:r>
            <a:r>
              <a:rPr lang="en-GB" b="1" baseline="0" dirty="0"/>
              <a:t>’ </a:t>
            </a:r>
            <a:r>
              <a:rPr lang="en-GB" baseline="0" dirty="0"/>
              <a:t>and then present and practise the pronunciation of the </a:t>
            </a:r>
            <a:r>
              <a:rPr lang="en-GB" b="1" baseline="0" dirty="0"/>
              <a:t>source word ‘</a:t>
            </a:r>
            <a:r>
              <a:rPr lang="en-GB" b="1" baseline="0" dirty="0" err="1"/>
              <a:t>ich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do an exaggerated gesture of pointing to yourself.</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907260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ch</a:t>
            </a:r>
            <a:r>
              <a:rPr lang="en-GB" b="1" baseline="0" dirty="0"/>
              <a:t>’ </a:t>
            </a:r>
            <a:r>
              <a:rPr lang="en-GB" baseline="0" dirty="0"/>
              <a:t>and then present and practise the pronunciation of the </a:t>
            </a:r>
            <a:r>
              <a:rPr lang="en-GB" b="1" baseline="0" dirty="0"/>
              <a:t>source word ‘</a:t>
            </a:r>
            <a:r>
              <a:rPr lang="en-GB" b="1" baseline="0" dirty="0" err="1"/>
              <a:t>buch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mime opening the pages of a book with both hands.</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576138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sch</a:t>
            </a:r>
            <a:r>
              <a:rPr lang="en-GB" b="1" baseline="0" dirty="0"/>
              <a:t>’ </a:t>
            </a:r>
            <a:r>
              <a:rPr lang="en-GB" baseline="0" dirty="0"/>
              <a:t>and then present and practise the pronunciation of the </a:t>
            </a:r>
            <a:r>
              <a:rPr lang="en-GB" b="1" baseline="0" dirty="0"/>
              <a:t>source word ‘</a:t>
            </a:r>
            <a:r>
              <a:rPr lang="en-GB" b="1" baseline="0" dirty="0" err="1"/>
              <a:t>schreiben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mime writing.</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1969217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a:t>
            </a:r>
            <a:r>
              <a:rPr lang="en-GB" baseline="0" dirty="0"/>
              <a:t> and elicit the pronunciation of the individual </a:t>
            </a:r>
            <a:r>
              <a:rPr lang="en-GB" b="1" baseline="0" dirty="0"/>
              <a:t>SSC ‘o’ </a:t>
            </a:r>
            <a:r>
              <a:rPr lang="en-GB" baseline="0" dirty="0"/>
              <a:t>and then present and practise the pronunciation of the </a:t>
            </a:r>
            <a:r>
              <a:rPr lang="en-GB" b="1" baseline="0" dirty="0"/>
              <a:t>source word ‘wo?’.</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1131410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a:t>
            </a:r>
            <a:r>
              <a:rPr lang="en-GB" baseline="0" dirty="0"/>
              <a:t> and elicit the pronunciation of the individual </a:t>
            </a:r>
            <a:r>
              <a:rPr lang="en-GB" b="1" baseline="0" dirty="0"/>
              <a:t>SSC ‘o’ </a:t>
            </a:r>
            <a:r>
              <a:rPr lang="en-GB" baseline="0" dirty="0"/>
              <a:t>and then present and practise the pronunciation of the </a:t>
            </a:r>
            <a:r>
              <a:rPr lang="en-GB" b="1" baseline="0" dirty="0"/>
              <a:t>source word ‘</a:t>
            </a:r>
            <a:r>
              <a:rPr lang="en-GB" b="1" baseline="0" dirty="0" err="1"/>
              <a:t>kopf</a:t>
            </a:r>
            <a:r>
              <a:rPr lang="en-GB" b="1" baseline="0" dirty="0"/>
              <a:t>’.</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4228914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‘u’ </a:t>
            </a:r>
            <a:r>
              <a:rPr lang="en-GB" baseline="0" dirty="0"/>
              <a:t>and then present and practise the pronunciation of the </a:t>
            </a:r>
            <a:r>
              <a:rPr lang="en-GB" b="1" baseline="0" dirty="0"/>
              <a:t>source word ‘du’.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point out directly in front of you.</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1268176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‘u’ </a:t>
            </a:r>
            <a:r>
              <a:rPr lang="en-GB" baseline="0" dirty="0"/>
              <a:t>and then present and practise the pronunciation of the </a:t>
            </a:r>
            <a:r>
              <a:rPr lang="en-GB" b="1" baseline="0" dirty="0"/>
              <a:t>source word ‘</a:t>
            </a:r>
            <a:r>
              <a:rPr lang="en-GB" b="1" baseline="0" dirty="0" err="1"/>
              <a:t>punkt</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mime putting a full stop with your index finger in the air (point away from yourself, with a quick jabbing motion).</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4118998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a:t>
            </a:r>
            <a:r>
              <a:rPr lang="en-US" dirty="0"/>
              <a:t>It is important to give this explanation, but in the same way as with</a:t>
            </a:r>
            <a:r>
              <a:rPr lang="en-US" baseline="0" dirty="0"/>
              <a:t> explicit grammar explanation, </a:t>
            </a:r>
            <a:r>
              <a:rPr lang="en-US" dirty="0"/>
              <a:t>it</a:t>
            </a:r>
            <a:r>
              <a:rPr lang="en-US" baseline="0" dirty="0"/>
              <a:t> is the practice that counts most.  </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3694212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er</a:t>
            </a:r>
            <a:r>
              <a:rPr lang="en-GB" b="1" baseline="0" dirty="0"/>
              <a:t>’ </a:t>
            </a:r>
            <a:r>
              <a:rPr lang="en-GB" baseline="0" dirty="0"/>
              <a:t>and then present and practise the pronunciation of the </a:t>
            </a:r>
            <a:r>
              <a:rPr lang="en-GB" b="1" baseline="0" dirty="0"/>
              <a:t>source word ‘</a:t>
            </a:r>
            <a:r>
              <a:rPr lang="en-GB" b="1" baseline="0" dirty="0" err="1"/>
              <a:t>er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point to an imaginary ‘he’, using your index finger, thumb point upwards (to make the gesture more exaggerated), as per the image.</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1226759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er</a:t>
            </a:r>
            <a:r>
              <a:rPr lang="en-GB" b="1" baseline="0" dirty="0"/>
              <a:t>’ </a:t>
            </a:r>
            <a:r>
              <a:rPr lang="en-GB" baseline="0" dirty="0"/>
              <a:t>and then present and practise the pronunciation of the </a:t>
            </a:r>
            <a:r>
              <a:rPr lang="en-GB" b="1" baseline="0" dirty="0"/>
              <a:t>source word ‘</a:t>
            </a:r>
            <a:r>
              <a:rPr lang="en-GB" b="1" baseline="0" dirty="0" err="1"/>
              <a:t>wieder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roll your hands over in the air, clockwise.  Your hands are in front of your body.</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3551027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‘r’ </a:t>
            </a:r>
            <a:r>
              <a:rPr lang="en-GB" baseline="0" dirty="0"/>
              <a:t>and then present and practise the pronunciation of the </a:t>
            </a:r>
            <a:r>
              <a:rPr lang="en-GB" b="1" baseline="0" dirty="0"/>
              <a:t>source word ‘</a:t>
            </a:r>
            <a:r>
              <a:rPr lang="en-GB" b="1" baseline="0" dirty="0" err="1"/>
              <a:t>reden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mime talking between your right hand and your left hand.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3778443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‘r’ </a:t>
            </a:r>
            <a:r>
              <a:rPr lang="en-GB" baseline="0" dirty="0"/>
              <a:t>and then present and practise the pronunciation of the </a:t>
            </a:r>
            <a:r>
              <a:rPr lang="en-GB" b="1" baseline="0" dirty="0"/>
              <a:t>source word ‘</a:t>
            </a:r>
            <a:r>
              <a:rPr lang="en-GB" b="1" baseline="0" dirty="0" err="1"/>
              <a:t>uhr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look at your left wrist and tap your imaginary watch twice, to emphasise the two distinct sounds you hear – Uh-r.</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4219428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‘v’ </a:t>
            </a:r>
            <a:r>
              <a:rPr lang="en-GB" baseline="0" dirty="0"/>
              <a:t>and then present and practise the pronunciation of the </a:t>
            </a:r>
            <a:r>
              <a:rPr lang="en-GB" b="1" baseline="0" dirty="0"/>
              <a:t>source word ‘</a:t>
            </a:r>
            <a:r>
              <a:rPr lang="en-GB" b="1" baseline="0" dirty="0" err="1"/>
              <a:t>vor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hold your hands, left in front of right, in front of your body, palms facing inward.  Quickly move the right hand over the top of the left, as you say ‘</a:t>
            </a:r>
            <a:r>
              <a:rPr lang="en-GB" baseline="0" dirty="0" err="1"/>
              <a:t>vor</a:t>
            </a:r>
            <a:r>
              <a:rPr lang="en-GB" baseline="0" dirty="0"/>
              <a:t>’, to mime ‘in front’.</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12196219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‘s’ </a:t>
            </a:r>
            <a:r>
              <a:rPr lang="en-GB" baseline="0" dirty="0"/>
              <a:t>and then present and practise the pronunciation of the </a:t>
            </a:r>
            <a:r>
              <a:rPr lang="en-GB" b="1" baseline="0" dirty="0"/>
              <a:t>source word ‘</a:t>
            </a:r>
            <a:r>
              <a:rPr lang="en-GB" b="1" baseline="0" dirty="0" err="1"/>
              <a:t>sollen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mime telling someone what s/he should do, by wagging your finger, and looking serious.</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26</a:t>
            </a:fld>
            <a:endParaRPr lang="en-GB"/>
          </a:p>
        </p:txBody>
      </p:sp>
    </p:spTree>
    <p:extLst>
      <p:ext uri="{BB962C8B-B14F-4D97-AF65-F5344CB8AC3E}">
        <p14:creationId xmlns:p14="http://schemas.microsoft.com/office/powerpoint/2010/main" val="1877328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0" baseline="0" dirty="0"/>
              <a:t>‘</a:t>
            </a:r>
            <a:r>
              <a:rPr lang="en-GB" sz="9600" b="1" dirty="0">
                <a:solidFill>
                  <a:srgbClr val="FFCC00"/>
                </a:solidFill>
                <a:latin typeface="Century Gothic" panose="020B0502020202020204" pitchFamily="34" charset="0"/>
              </a:rPr>
              <a:t>ß</a:t>
            </a:r>
            <a:r>
              <a:rPr lang="en-GB" b="0" baseline="0" dirty="0"/>
              <a:t>’</a:t>
            </a:r>
            <a:r>
              <a:rPr lang="en-GB" b="1" baseline="0" dirty="0"/>
              <a:t> </a:t>
            </a:r>
            <a:r>
              <a:rPr lang="en-GB" baseline="0" dirty="0"/>
              <a:t>and then present and practise the pronunciation of the </a:t>
            </a:r>
            <a:r>
              <a:rPr lang="en-GB" b="1" baseline="0" dirty="0"/>
              <a:t>source word ‘</a:t>
            </a:r>
            <a:r>
              <a:rPr lang="en-GB" sz="9600" b="1" dirty="0" err="1">
                <a:solidFill>
                  <a:srgbClr val="002060"/>
                </a:solidFill>
                <a:latin typeface="Century Gothic" panose="020B0502020202020204" pitchFamily="34" charset="0"/>
              </a:rPr>
              <a:t>gro</a:t>
            </a:r>
            <a:r>
              <a:rPr lang="en-GB" sz="9600" b="1" dirty="0" err="1">
                <a:solidFill>
                  <a:srgbClr val="FFC000"/>
                </a:solidFill>
                <a:latin typeface="Century Gothic" panose="020B0502020202020204" pitchFamily="34" charset="0"/>
              </a:rPr>
              <a:t>ß</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stretch your hand up high above your head, forming your hand into a right angle to indicate that you are measuring something/one very tall.</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5804368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0" baseline="0" dirty="0"/>
              <a:t>‘</a:t>
            </a:r>
            <a:r>
              <a:rPr lang="en-GB" sz="9600" b="1" dirty="0">
                <a:solidFill>
                  <a:srgbClr val="FFCC00"/>
                </a:solidFill>
                <a:latin typeface="Century Gothic" panose="020B0502020202020204" pitchFamily="34" charset="0"/>
              </a:rPr>
              <a:t>ü</a:t>
            </a:r>
            <a:r>
              <a:rPr lang="en-GB" b="0" baseline="0" dirty="0"/>
              <a:t>’</a:t>
            </a:r>
            <a:r>
              <a:rPr lang="en-GB" b="1" baseline="0" dirty="0"/>
              <a:t> </a:t>
            </a:r>
            <a:r>
              <a:rPr lang="en-GB" baseline="0" dirty="0"/>
              <a:t>and then present and practise the pronunciation of the </a:t>
            </a:r>
            <a:r>
              <a:rPr lang="en-GB" b="1" baseline="0" dirty="0"/>
              <a:t>source word ‘</a:t>
            </a:r>
            <a:r>
              <a:rPr lang="en-GB" sz="9600" b="1" dirty="0" err="1">
                <a:solidFill>
                  <a:srgbClr val="002060"/>
                </a:solidFill>
                <a:latin typeface="Century Gothic" panose="020B0502020202020204" pitchFamily="34" charset="0"/>
              </a:rPr>
              <a:t>T</a:t>
            </a:r>
            <a:r>
              <a:rPr lang="en-GB" sz="9600" b="1" dirty="0" err="1">
                <a:solidFill>
                  <a:srgbClr val="FFC000"/>
                </a:solidFill>
                <a:latin typeface="Century Gothic" panose="020B0502020202020204" pitchFamily="34" charset="0"/>
              </a:rPr>
              <a:t>ü</a:t>
            </a:r>
            <a:r>
              <a:rPr lang="en-GB" sz="9600" b="1" dirty="0" err="1">
                <a:solidFill>
                  <a:srgbClr val="002060"/>
                </a:solidFill>
                <a:latin typeface="Century Gothic" panose="020B0502020202020204" pitchFamily="34" charset="0"/>
              </a:rPr>
              <a:t>r</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hold both hands touching in front of your body, palms facing inward, thumbs to the ceiling. Then, with the right hand, mime a door opening by drawing it away from the left so that it finishes at a right angle, like a fully open door.</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28</a:t>
            </a:fld>
            <a:endParaRPr lang="en-GB"/>
          </a:p>
        </p:txBody>
      </p:sp>
    </p:spTree>
    <p:extLst>
      <p:ext uri="{BB962C8B-B14F-4D97-AF65-F5344CB8AC3E}">
        <p14:creationId xmlns:p14="http://schemas.microsoft.com/office/powerpoint/2010/main" val="1653663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0" baseline="0" dirty="0"/>
              <a:t>‘</a:t>
            </a:r>
            <a:r>
              <a:rPr lang="en-GB" sz="9600" b="1" dirty="0">
                <a:solidFill>
                  <a:srgbClr val="FFCC00"/>
                </a:solidFill>
                <a:latin typeface="Century Gothic" panose="020B0502020202020204" pitchFamily="34" charset="0"/>
              </a:rPr>
              <a:t>ü</a:t>
            </a:r>
            <a:r>
              <a:rPr lang="en-GB" b="0" baseline="0" dirty="0"/>
              <a:t>’</a:t>
            </a:r>
            <a:r>
              <a:rPr lang="en-GB" b="1" baseline="0" dirty="0"/>
              <a:t> </a:t>
            </a:r>
            <a:r>
              <a:rPr lang="en-GB" baseline="0" dirty="0"/>
              <a:t>and then present and practise the pronunciation of the </a:t>
            </a:r>
            <a:r>
              <a:rPr lang="en-GB" b="1" baseline="0" dirty="0"/>
              <a:t>source word ‘</a:t>
            </a:r>
            <a:r>
              <a:rPr lang="en-GB" sz="9600" b="1" baseline="0" dirty="0" err="1">
                <a:solidFill>
                  <a:srgbClr val="002060"/>
                </a:solidFill>
                <a:latin typeface="Century Gothic" panose="020B0502020202020204" pitchFamily="34" charset="0"/>
              </a:rPr>
              <a:t>f</a:t>
            </a:r>
            <a:r>
              <a:rPr lang="en-GB" sz="9600" b="1" dirty="0" err="1">
                <a:solidFill>
                  <a:srgbClr val="FFC000"/>
                </a:solidFill>
                <a:latin typeface="Century Gothic" panose="020B0502020202020204" pitchFamily="34" charset="0"/>
              </a:rPr>
              <a:t>ü</a:t>
            </a:r>
            <a:r>
              <a:rPr lang="en-GB" sz="9600" b="1" dirty="0" err="1">
                <a:solidFill>
                  <a:srgbClr val="002060"/>
                </a:solidFill>
                <a:latin typeface="Century Gothic" panose="020B0502020202020204" pitchFamily="34" charset="0"/>
              </a:rPr>
              <a:t>nf</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hold up your right hand, five digits spread apart.</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29</a:t>
            </a:fld>
            <a:endParaRPr lang="en-GB"/>
          </a:p>
        </p:txBody>
      </p:sp>
    </p:spTree>
    <p:extLst>
      <p:ext uri="{BB962C8B-B14F-4D97-AF65-F5344CB8AC3E}">
        <p14:creationId xmlns:p14="http://schemas.microsoft.com/office/powerpoint/2010/main" val="17472524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0" baseline="0" dirty="0"/>
              <a:t>‘</a:t>
            </a:r>
            <a:r>
              <a:rPr lang="en-GB" sz="9600" b="1" dirty="0">
                <a:solidFill>
                  <a:srgbClr val="FFCC00"/>
                </a:solidFill>
                <a:latin typeface="Century Gothic" panose="020B0502020202020204" pitchFamily="34" charset="0"/>
              </a:rPr>
              <a:t>ö</a:t>
            </a:r>
            <a:r>
              <a:rPr lang="en-GB" b="0" baseline="0" dirty="0"/>
              <a:t>’</a:t>
            </a:r>
            <a:r>
              <a:rPr lang="en-GB" b="1" baseline="0" dirty="0"/>
              <a:t> </a:t>
            </a:r>
            <a:r>
              <a:rPr lang="en-GB" baseline="0" dirty="0"/>
              <a:t>and then present and practise the pronunciation of the </a:t>
            </a:r>
            <a:r>
              <a:rPr lang="en-GB" b="1" baseline="0" dirty="0"/>
              <a:t>source word ‘</a:t>
            </a:r>
            <a:r>
              <a:rPr lang="en-GB" sz="9600" b="1" dirty="0" err="1">
                <a:solidFill>
                  <a:srgbClr val="002060"/>
                </a:solidFill>
                <a:latin typeface="Century Gothic" panose="020B0502020202020204" pitchFamily="34" charset="0"/>
              </a:rPr>
              <a:t>sch</a:t>
            </a:r>
            <a:r>
              <a:rPr lang="en-GB" sz="9600" b="1" dirty="0" err="1">
                <a:solidFill>
                  <a:srgbClr val="FFC000"/>
                </a:solidFill>
                <a:latin typeface="Century Gothic" panose="020B0502020202020204" pitchFamily="34" charset="0"/>
              </a:rPr>
              <a:t>ö</a:t>
            </a:r>
            <a:r>
              <a:rPr lang="en-GB" sz="9600" b="1" dirty="0" err="1">
                <a:solidFill>
                  <a:srgbClr val="002060"/>
                </a:solidFill>
                <a:latin typeface="Century Gothic" panose="020B0502020202020204" pitchFamily="34" charset="0"/>
              </a:rPr>
              <a:t>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mime an exaggerated exclamation of seeing / receiving something beautiful.  As you say ‘</a:t>
            </a:r>
            <a:r>
              <a:rPr lang="en-GB" baseline="0" dirty="0" err="1"/>
              <a:t>schön</a:t>
            </a:r>
            <a:r>
              <a:rPr lang="en-GB" baseline="0" dirty="0"/>
              <a:t>’ with an appropriate sigh, bring your hands to the rest on your cheeks, and smile!</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30</a:t>
            </a:fld>
            <a:endParaRPr lang="en-GB"/>
          </a:p>
        </p:txBody>
      </p:sp>
    </p:spTree>
    <p:extLst>
      <p:ext uri="{BB962C8B-B14F-4D97-AF65-F5344CB8AC3E}">
        <p14:creationId xmlns:p14="http://schemas.microsoft.com/office/powerpoint/2010/main" val="9579388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Introduce</a:t>
            </a:r>
            <a:r>
              <a:rPr lang="en-GB" baseline="0" dirty="0"/>
              <a:t> and elicit the pronunciation of the individual </a:t>
            </a:r>
            <a:r>
              <a:rPr lang="en-GB" b="1" baseline="0" dirty="0"/>
              <a:t>SSC ‘a’ </a:t>
            </a:r>
            <a:r>
              <a:rPr lang="en-GB" baseline="0" dirty="0"/>
              <a:t>and then present and practise the pronunciation of the </a:t>
            </a:r>
            <a:r>
              <a:rPr lang="en-GB" b="1" baseline="0" dirty="0"/>
              <a:t>source word ‘</a:t>
            </a:r>
            <a:r>
              <a:rPr lang="en-GB" b="1" baseline="0" dirty="0" err="1"/>
              <a:t>sagen</a:t>
            </a:r>
            <a:r>
              <a:rPr lang="en-GB" b="1" baseline="0" dirty="0"/>
              <a:t>’.</a:t>
            </a:r>
          </a:p>
          <a:p>
            <a:r>
              <a:rPr lang="en-GB" dirty="0"/>
              <a:t>A</a:t>
            </a:r>
            <a:r>
              <a:rPr lang="en-GB" baseline="0" dirty="0"/>
              <a:t> possible gesture for this would be to mime speech coming out of your mouth, opening your mouth and drawing your hand away quickly away from you.</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2775248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0" baseline="0" dirty="0"/>
              <a:t>‘</a:t>
            </a:r>
            <a:r>
              <a:rPr lang="en-GB" sz="9600" b="1" dirty="0">
                <a:solidFill>
                  <a:srgbClr val="FFCC00"/>
                </a:solidFill>
                <a:latin typeface="Century Gothic" panose="020B0502020202020204" pitchFamily="34" charset="0"/>
              </a:rPr>
              <a:t>ö</a:t>
            </a:r>
            <a:r>
              <a:rPr lang="en-GB" b="0" baseline="0" dirty="0"/>
              <a:t>’</a:t>
            </a:r>
            <a:r>
              <a:rPr lang="en-GB" b="1" baseline="0" dirty="0"/>
              <a:t> </a:t>
            </a:r>
            <a:r>
              <a:rPr lang="en-GB" baseline="0" dirty="0"/>
              <a:t>and then present and practise the pronunciation of the </a:t>
            </a:r>
            <a:r>
              <a:rPr lang="en-GB" b="1" baseline="0" dirty="0"/>
              <a:t>source word ‘</a:t>
            </a:r>
            <a:r>
              <a:rPr lang="en-GB" sz="9600" b="1" dirty="0" err="1">
                <a:solidFill>
                  <a:srgbClr val="002060"/>
                </a:solidFill>
                <a:latin typeface="Century Gothic" panose="020B0502020202020204" pitchFamily="34" charset="0"/>
              </a:rPr>
              <a:t>pl</a:t>
            </a:r>
            <a:r>
              <a:rPr lang="en-GB" sz="9600" b="1" dirty="0" err="1">
                <a:solidFill>
                  <a:srgbClr val="FFC000"/>
                </a:solidFill>
                <a:latin typeface="Century Gothic" panose="020B0502020202020204" pitchFamily="34" charset="0"/>
              </a:rPr>
              <a:t>ö</a:t>
            </a:r>
            <a:r>
              <a:rPr lang="en-GB" sz="9600" b="1" dirty="0" err="1">
                <a:solidFill>
                  <a:srgbClr val="002060"/>
                </a:solidFill>
                <a:latin typeface="Century Gothic" panose="020B0502020202020204" pitchFamily="34" charset="0"/>
              </a:rPr>
              <a:t>tzlich</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mime a sudden shock that makes you jump backwards.  Put your hands up and look shocked, as in the picture.</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31</a:t>
            </a:fld>
            <a:endParaRPr lang="en-GB"/>
          </a:p>
        </p:txBody>
      </p:sp>
    </p:spTree>
    <p:extLst>
      <p:ext uri="{BB962C8B-B14F-4D97-AF65-F5344CB8AC3E}">
        <p14:creationId xmlns:p14="http://schemas.microsoft.com/office/powerpoint/2010/main" val="1890612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0" baseline="0" dirty="0"/>
              <a:t>‘</a:t>
            </a:r>
            <a:r>
              <a:rPr lang="en-GB" sz="9600" b="1" dirty="0">
                <a:solidFill>
                  <a:srgbClr val="FFCC00"/>
                </a:solidFill>
                <a:latin typeface="Century Gothic" panose="020B0502020202020204" pitchFamily="34" charset="0"/>
              </a:rPr>
              <a:t>ä</a:t>
            </a:r>
            <a:r>
              <a:rPr lang="en-GB" b="0" baseline="0" dirty="0"/>
              <a:t>’</a:t>
            </a:r>
            <a:r>
              <a:rPr lang="en-GB" b="1" baseline="0" dirty="0"/>
              <a:t> </a:t>
            </a:r>
            <a:r>
              <a:rPr lang="en-GB" baseline="0" dirty="0"/>
              <a:t>and then present and practise the pronunciation of the </a:t>
            </a:r>
            <a:r>
              <a:rPr lang="en-GB" b="1" baseline="0" dirty="0"/>
              <a:t>source word ‘</a:t>
            </a:r>
            <a:r>
              <a:rPr lang="en-GB" sz="9600" b="1" dirty="0" err="1">
                <a:solidFill>
                  <a:srgbClr val="002060"/>
                </a:solidFill>
                <a:latin typeface="Century Gothic" panose="020B0502020202020204" pitchFamily="34" charset="0"/>
              </a:rPr>
              <a:t>sp</a:t>
            </a:r>
            <a:r>
              <a:rPr lang="en-GB" sz="9600" b="1" dirty="0" err="1">
                <a:solidFill>
                  <a:srgbClr val="FFC000"/>
                </a:solidFill>
                <a:latin typeface="Century Gothic" panose="020B0502020202020204" pitchFamily="34" charset="0"/>
              </a:rPr>
              <a:t>ä</a:t>
            </a:r>
            <a:r>
              <a:rPr lang="en-GB" sz="9600" b="1" dirty="0" err="1">
                <a:solidFill>
                  <a:srgbClr val="002060"/>
                </a:solidFill>
                <a:latin typeface="Century Gothic" panose="020B0502020202020204" pitchFamily="34" charset="0"/>
              </a:rPr>
              <a:t>t</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bring your left arm up to mime suddenly looking at your watch.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32</a:t>
            </a:fld>
            <a:endParaRPr lang="en-GB"/>
          </a:p>
        </p:txBody>
      </p:sp>
    </p:spTree>
    <p:extLst>
      <p:ext uri="{BB962C8B-B14F-4D97-AF65-F5344CB8AC3E}">
        <p14:creationId xmlns:p14="http://schemas.microsoft.com/office/powerpoint/2010/main" val="2093097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0" baseline="0" dirty="0"/>
              <a:t>‘</a:t>
            </a:r>
            <a:r>
              <a:rPr lang="en-GB" sz="9600" b="1" dirty="0">
                <a:solidFill>
                  <a:srgbClr val="FFCC00"/>
                </a:solidFill>
                <a:latin typeface="Century Gothic" panose="020B0502020202020204" pitchFamily="34" charset="0"/>
              </a:rPr>
              <a:t>ä</a:t>
            </a:r>
            <a:r>
              <a:rPr lang="en-GB" b="0" baseline="0" dirty="0"/>
              <a:t>’</a:t>
            </a:r>
            <a:r>
              <a:rPr lang="en-GB" b="1" baseline="0" dirty="0"/>
              <a:t> </a:t>
            </a:r>
            <a:r>
              <a:rPr lang="en-GB" baseline="0" dirty="0"/>
              <a:t>and then present and practise the pronunciation of the </a:t>
            </a:r>
            <a:r>
              <a:rPr lang="en-GB" b="1" baseline="0" dirty="0"/>
              <a:t>source word ‘</a:t>
            </a:r>
            <a:r>
              <a:rPr lang="en-GB" sz="9600" b="1" dirty="0" err="1">
                <a:solidFill>
                  <a:srgbClr val="002060"/>
                </a:solidFill>
                <a:latin typeface="Century Gothic" panose="020B0502020202020204" pitchFamily="34" charset="0"/>
              </a:rPr>
              <a:t>l</a:t>
            </a:r>
            <a:r>
              <a:rPr lang="en-GB" sz="9600" b="1" dirty="0" err="1">
                <a:solidFill>
                  <a:srgbClr val="FFC000"/>
                </a:solidFill>
                <a:latin typeface="Century Gothic" panose="020B0502020202020204" pitchFamily="34" charset="0"/>
              </a:rPr>
              <a:t>ä</a:t>
            </a:r>
            <a:r>
              <a:rPr lang="en-GB" sz="9600" b="1" dirty="0" err="1">
                <a:solidFill>
                  <a:srgbClr val="002060"/>
                </a:solidFill>
                <a:latin typeface="Century Gothic" panose="020B0502020202020204" pitchFamily="34" charset="0"/>
              </a:rPr>
              <a:t>cheln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trace a broad smile on your own face, drawing your index fingers away from the middle of your mouth to the outer edges.</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33</a:t>
            </a:fld>
            <a:endParaRPr lang="en-GB"/>
          </a:p>
        </p:txBody>
      </p:sp>
    </p:spTree>
    <p:extLst>
      <p:ext uri="{BB962C8B-B14F-4D97-AF65-F5344CB8AC3E}">
        <p14:creationId xmlns:p14="http://schemas.microsoft.com/office/powerpoint/2010/main" val="120839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0" baseline="0" dirty="0"/>
              <a:t>‘</a:t>
            </a:r>
            <a:r>
              <a:rPr lang="en-GB" sz="9600" b="1" baseline="0" dirty="0">
                <a:solidFill>
                  <a:srgbClr val="FFCC00"/>
                </a:solidFill>
                <a:latin typeface="Century Gothic" panose="020B0502020202020204" pitchFamily="34" charset="0"/>
              </a:rPr>
              <a:t>au</a:t>
            </a:r>
            <a:r>
              <a:rPr lang="en-GB" b="0" baseline="0" dirty="0"/>
              <a:t>’</a:t>
            </a:r>
            <a:r>
              <a:rPr lang="en-GB" b="1" baseline="0" dirty="0"/>
              <a:t> </a:t>
            </a:r>
            <a:r>
              <a:rPr lang="en-GB" baseline="0" dirty="0"/>
              <a:t>and then present and practise the pronunciation of the </a:t>
            </a:r>
            <a:r>
              <a:rPr lang="en-GB" b="1" baseline="0" dirty="0"/>
              <a:t>source word ‘</a:t>
            </a:r>
            <a:r>
              <a:rPr lang="en-GB" sz="9600" b="1" baseline="0" dirty="0" err="1">
                <a:solidFill>
                  <a:srgbClr val="002060"/>
                </a:solidFill>
                <a:latin typeface="Century Gothic" panose="020B0502020202020204" pitchFamily="34" charset="0"/>
              </a:rPr>
              <a:t>Haus</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form a roof shape by touching your fingertips together, in front of you.</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34</a:t>
            </a:fld>
            <a:endParaRPr lang="en-GB"/>
          </a:p>
        </p:txBody>
      </p:sp>
    </p:spTree>
    <p:extLst>
      <p:ext uri="{BB962C8B-B14F-4D97-AF65-F5344CB8AC3E}">
        <p14:creationId xmlns:p14="http://schemas.microsoft.com/office/powerpoint/2010/main" val="31757654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0" baseline="0" dirty="0"/>
              <a:t>‘</a:t>
            </a:r>
            <a:r>
              <a:rPr lang="en-GB" sz="9600" b="1" baseline="0" dirty="0" err="1">
                <a:solidFill>
                  <a:srgbClr val="FFCC00"/>
                </a:solidFill>
                <a:latin typeface="Century Gothic" panose="020B0502020202020204" pitchFamily="34" charset="0"/>
              </a:rPr>
              <a:t>eu</a:t>
            </a:r>
            <a:r>
              <a:rPr lang="en-GB" b="0" baseline="0" dirty="0"/>
              <a:t>’</a:t>
            </a:r>
            <a:r>
              <a:rPr lang="en-GB" b="1" baseline="0" dirty="0"/>
              <a:t> </a:t>
            </a:r>
            <a:r>
              <a:rPr lang="en-GB" baseline="0" dirty="0"/>
              <a:t>and then present and practise the pronunciation of the </a:t>
            </a:r>
            <a:r>
              <a:rPr lang="en-GB" b="1" baseline="0" dirty="0"/>
              <a:t>source word ‘</a:t>
            </a:r>
            <a:r>
              <a:rPr lang="en-GB" sz="9600" b="1" dirty="0">
                <a:solidFill>
                  <a:srgbClr val="002060"/>
                </a:solidFill>
                <a:latin typeface="Century Gothic" panose="020B0502020202020204" pitchFamily="34" charset="0"/>
              </a:rPr>
              <a:t>D</a:t>
            </a:r>
            <a:r>
              <a:rPr lang="en-GB" sz="9600" b="1" dirty="0">
                <a:solidFill>
                  <a:srgbClr val="FFC000"/>
                </a:solidFill>
                <a:latin typeface="Century Gothic" panose="020B0502020202020204" pitchFamily="34" charset="0"/>
              </a:rPr>
              <a:t>eu</a:t>
            </a:r>
            <a:r>
              <a:rPr lang="en-GB" sz="9600" b="1" dirty="0">
                <a:solidFill>
                  <a:srgbClr val="002060"/>
                </a:solidFill>
                <a:latin typeface="Century Gothic" panose="020B0502020202020204" pitchFamily="34" charset="0"/>
              </a:rPr>
              <a:t>tschland</a:t>
            </a:r>
            <a:r>
              <a:rPr lang="en-GB" b="1" baseline="0" dirty="0"/>
              <a: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act as though you are addressing Germany, saying ‘Oy! Deutschland!’ and jabbing your finger into the air (joyfully) twice, once on ‘Oy!’ and once on the first syllable of Deutschland.</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35</a:t>
            </a:fld>
            <a:endParaRPr lang="en-GB"/>
          </a:p>
        </p:txBody>
      </p:sp>
    </p:spTree>
    <p:extLst>
      <p:ext uri="{BB962C8B-B14F-4D97-AF65-F5344CB8AC3E}">
        <p14:creationId xmlns:p14="http://schemas.microsoft.com/office/powerpoint/2010/main" val="40793064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0" baseline="0" dirty="0"/>
              <a:t>‘</a:t>
            </a:r>
            <a:r>
              <a:rPr lang="en-GB" sz="9600" b="1" dirty="0" err="1">
                <a:solidFill>
                  <a:srgbClr val="FFCC00"/>
                </a:solidFill>
                <a:latin typeface="Century Gothic" panose="020B0502020202020204" pitchFamily="34" charset="0"/>
              </a:rPr>
              <a:t>äu</a:t>
            </a:r>
            <a:r>
              <a:rPr lang="en-GB" b="0" baseline="0" dirty="0"/>
              <a:t>’</a:t>
            </a:r>
            <a:r>
              <a:rPr lang="en-GB" b="1" baseline="0" dirty="0"/>
              <a:t> </a:t>
            </a:r>
            <a:r>
              <a:rPr lang="en-GB" baseline="0" dirty="0"/>
              <a:t>and then present and practise the pronunciation of the </a:t>
            </a:r>
            <a:r>
              <a:rPr lang="en-GB" b="1" baseline="0" dirty="0"/>
              <a:t>source word ‘</a:t>
            </a:r>
            <a:r>
              <a:rPr lang="en-GB" sz="9600" b="1" dirty="0" err="1">
                <a:solidFill>
                  <a:srgbClr val="002060"/>
                </a:solidFill>
                <a:latin typeface="Century Gothic" panose="020B0502020202020204" pitchFamily="34" charset="0"/>
              </a:rPr>
              <a:t>M</a:t>
            </a:r>
            <a:r>
              <a:rPr lang="en-GB" sz="9600" b="1" dirty="0" err="1">
                <a:solidFill>
                  <a:srgbClr val="FFC000"/>
                </a:solidFill>
                <a:latin typeface="Century Gothic" panose="020B0502020202020204" pitchFamily="34" charset="0"/>
              </a:rPr>
              <a:t>äu</a:t>
            </a:r>
            <a:r>
              <a:rPr lang="en-GB" sz="9600" b="1" dirty="0" err="1">
                <a:solidFill>
                  <a:srgbClr val="002060"/>
                </a:solidFill>
                <a:latin typeface="Century Gothic" panose="020B0502020202020204" pitchFamily="34" charset="0"/>
              </a:rPr>
              <a:t>se</a:t>
            </a:r>
            <a:r>
              <a:rPr lang="en-GB" b="1" baseline="0" dirty="0"/>
              <a: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mime whiskers, holding your fingers up to the side of your mouth.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36</a:t>
            </a:fld>
            <a:endParaRPr lang="en-GB"/>
          </a:p>
        </p:txBody>
      </p:sp>
    </p:spTree>
    <p:extLst>
      <p:ext uri="{BB962C8B-B14F-4D97-AF65-F5344CB8AC3E}">
        <p14:creationId xmlns:p14="http://schemas.microsoft.com/office/powerpoint/2010/main" val="4231826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0" baseline="0" dirty="0"/>
              <a:t>‘</a:t>
            </a:r>
            <a:r>
              <a:rPr lang="en-GB" sz="9600" b="1" baseline="0" dirty="0">
                <a:solidFill>
                  <a:srgbClr val="FFCC00"/>
                </a:solidFill>
                <a:latin typeface="Century Gothic" panose="020B0502020202020204" pitchFamily="34" charset="0"/>
              </a:rPr>
              <a:t>-d</a:t>
            </a:r>
            <a:r>
              <a:rPr lang="en-GB" b="0" baseline="0" dirty="0"/>
              <a:t>’</a:t>
            </a:r>
            <a:r>
              <a:rPr lang="en-GB" b="1" baseline="0" dirty="0"/>
              <a:t> </a:t>
            </a:r>
            <a:r>
              <a:rPr lang="en-GB" baseline="0" dirty="0"/>
              <a:t>and then present and practise the pronunciation of the </a:t>
            </a:r>
            <a:r>
              <a:rPr lang="en-GB" b="1" baseline="0" dirty="0"/>
              <a:t>source word ‘</a:t>
            </a:r>
            <a:r>
              <a:rPr lang="en-GB" sz="9600" b="1" baseline="0" dirty="0">
                <a:solidFill>
                  <a:srgbClr val="002060"/>
                </a:solidFill>
                <a:latin typeface="Century Gothic" panose="020B0502020202020204" pitchFamily="34" charset="0"/>
              </a:rPr>
              <a:t>und</a:t>
            </a:r>
            <a:r>
              <a:rPr lang="en-GB" b="1" baseline="0" dirty="0"/>
              <a: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make an exaggerated plus sign with your index fingers, holding them up in front of you.</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37</a:t>
            </a:fld>
            <a:endParaRPr lang="en-GB"/>
          </a:p>
        </p:txBody>
      </p:sp>
    </p:spTree>
    <p:extLst>
      <p:ext uri="{BB962C8B-B14F-4D97-AF65-F5344CB8AC3E}">
        <p14:creationId xmlns:p14="http://schemas.microsoft.com/office/powerpoint/2010/main" val="26454873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0" baseline="0" dirty="0"/>
              <a:t>‘</a:t>
            </a:r>
            <a:r>
              <a:rPr lang="en-GB" sz="9600" b="1" baseline="0" dirty="0">
                <a:solidFill>
                  <a:srgbClr val="FFCC00"/>
                </a:solidFill>
                <a:latin typeface="Century Gothic" panose="020B0502020202020204" pitchFamily="34" charset="0"/>
              </a:rPr>
              <a:t>-</a:t>
            </a:r>
            <a:r>
              <a:rPr lang="en-GB" sz="9600" b="1" baseline="0" dirty="0" err="1">
                <a:solidFill>
                  <a:srgbClr val="FFCC00"/>
                </a:solidFill>
                <a:latin typeface="Century Gothic" panose="020B0502020202020204" pitchFamily="34" charset="0"/>
              </a:rPr>
              <a:t>ig</a:t>
            </a:r>
            <a:r>
              <a:rPr lang="en-GB" b="0" baseline="0" dirty="0"/>
              <a:t>’</a:t>
            </a:r>
            <a:r>
              <a:rPr lang="en-GB" b="1" baseline="0" dirty="0"/>
              <a:t> </a:t>
            </a:r>
            <a:r>
              <a:rPr lang="en-GB" baseline="0" dirty="0"/>
              <a:t>and then present and practise the pronunciation of the </a:t>
            </a:r>
            <a:r>
              <a:rPr lang="en-GB" b="1" baseline="0" dirty="0"/>
              <a:t>source word ‘</a:t>
            </a:r>
            <a:r>
              <a:rPr lang="en-GB" sz="9600" b="1" baseline="0" dirty="0" err="1">
                <a:solidFill>
                  <a:srgbClr val="002060"/>
                </a:solidFill>
                <a:latin typeface="Century Gothic" panose="020B0502020202020204" pitchFamily="34" charset="0"/>
              </a:rPr>
              <a:t>richtig</a:t>
            </a:r>
            <a:r>
              <a:rPr lang="en-GB" b="1" baseline="0" dirty="0"/>
              <a: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mime ‘correct’ by tracing a tick in the air with the index finger on your right hand.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38</a:t>
            </a:fld>
            <a:endParaRPr lang="en-GB"/>
          </a:p>
        </p:txBody>
      </p:sp>
    </p:spTree>
    <p:extLst>
      <p:ext uri="{BB962C8B-B14F-4D97-AF65-F5344CB8AC3E}">
        <p14:creationId xmlns:p14="http://schemas.microsoft.com/office/powerpoint/2010/main" val="1570318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0" baseline="0" dirty="0"/>
              <a:t>‘</a:t>
            </a:r>
            <a:r>
              <a:rPr lang="en-GB" sz="9600" b="1" baseline="0" dirty="0" err="1">
                <a:solidFill>
                  <a:srgbClr val="FFCC00"/>
                </a:solidFill>
                <a:latin typeface="Century Gothic" panose="020B0502020202020204" pitchFamily="34" charset="0"/>
              </a:rPr>
              <a:t>st</a:t>
            </a:r>
            <a:r>
              <a:rPr lang="en-GB" sz="9600" b="1" baseline="0" dirty="0">
                <a:solidFill>
                  <a:srgbClr val="FFCC00"/>
                </a:solidFill>
                <a:latin typeface="Century Gothic" panose="020B0502020202020204" pitchFamily="34" charset="0"/>
              </a:rPr>
              <a:t>-</a:t>
            </a:r>
            <a:r>
              <a:rPr lang="en-GB" b="0" baseline="0" dirty="0"/>
              <a:t>’</a:t>
            </a:r>
            <a:r>
              <a:rPr lang="en-GB" b="1" baseline="0" dirty="0"/>
              <a:t> </a:t>
            </a:r>
            <a:r>
              <a:rPr lang="en-GB" baseline="0" dirty="0"/>
              <a:t>and then present and practise the pronunciation of the </a:t>
            </a:r>
            <a:r>
              <a:rPr lang="en-GB" b="1" baseline="0" dirty="0"/>
              <a:t>source word ‘</a:t>
            </a:r>
            <a:r>
              <a:rPr lang="en-GB" sz="9600" b="1" baseline="0" dirty="0">
                <a:solidFill>
                  <a:srgbClr val="002060"/>
                </a:solidFill>
                <a:latin typeface="Century Gothic" panose="020B0502020202020204" pitchFamily="34" charset="0"/>
              </a:rPr>
              <a:t>stark</a:t>
            </a:r>
            <a:r>
              <a:rPr lang="en-GB" b="1" baseline="0" dirty="0"/>
              <a:t>’.</a:t>
            </a:r>
            <a:endParaRPr lang="en-GB" b="1" dirty="0"/>
          </a:p>
          <a:p>
            <a:r>
              <a:rPr lang="en-GB" dirty="0"/>
              <a:t>A</a:t>
            </a:r>
            <a:r>
              <a:rPr lang="en-GB" baseline="0" dirty="0"/>
              <a:t> possible gesture for this would be to mime lifting </a:t>
            </a:r>
            <a:r>
              <a:rPr lang="en-GB" baseline="0" dirty="0" err="1"/>
              <a:t>dumbells</a:t>
            </a:r>
            <a:r>
              <a:rPr lang="en-GB" baseline="0" dirty="0"/>
              <a:t> by clenching your fists and raising them above your head.</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39</a:t>
            </a:fld>
            <a:endParaRPr lang="en-GB"/>
          </a:p>
        </p:txBody>
      </p:sp>
    </p:spTree>
    <p:extLst>
      <p:ext uri="{BB962C8B-B14F-4D97-AF65-F5344CB8AC3E}">
        <p14:creationId xmlns:p14="http://schemas.microsoft.com/office/powerpoint/2010/main" val="36692462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0" baseline="0" dirty="0"/>
              <a:t>‘</a:t>
            </a:r>
            <a:r>
              <a:rPr lang="en-GB" sz="9600" b="1" baseline="0" dirty="0" err="1">
                <a:solidFill>
                  <a:srgbClr val="FFCC00"/>
                </a:solidFill>
                <a:latin typeface="Century Gothic" panose="020B0502020202020204" pitchFamily="34" charset="0"/>
              </a:rPr>
              <a:t>sp</a:t>
            </a:r>
            <a:r>
              <a:rPr lang="en-GB" sz="9600" b="1" baseline="0" dirty="0">
                <a:solidFill>
                  <a:srgbClr val="FFCC00"/>
                </a:solidFill>
                <a:latin typeface="Century Gothic" panose="020B0502020202020204" pitchFamily="34" charset="0"/>
              </a:rPr>
              <a:t>-</a:t>
            </a:r>
            <a:r>
              <a:rPr lang="en-GB" b="0" baseline="0" dirty="0"/>
              <a:t>’</a:t>
            </a:r>
            <a:r>
              <a:rPr lang="en-GB" b="1" baseline="0" dirty="0"/>
              <a:t> </a:t>
            </a:r>
            <a:r>
              <a:rPr lang="en-GB" baseline="0" dirty="0"/>
              <a:t>and then present and practise the pronunciation of the </a:t>
            </a:r>
            <a:r>
              <a:rPr lang="en-GB" b="1" baseline="0" dirty="0"/>
              <a:t>source word ‘</a:t>
            </a:r>
            <a:r>
              <a:rPr lang="en-GB" sz="9600" b="1" baseline="0" dirty="0" err="1">
                <a:solidFill>
                  <a:srgbClr val="002060"/>
                </a:solidFill>
                <a:latin typeface="Century Gothic" panose="020B0502020202020204" pitchFamily="34" charset="0"/>
              </a:rPr>
              <a:t>spielen</a:t>
            </a:r>
            <a:r>
              <a:rPr lang="en-GB" b="1" baseline="0" dirty="0"/>
              <a: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mime playing a xylophone.</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40</a:t>
            </a:fld>
            <a:endParaRPr lang="en-GB"/>
          </a:p>
        </p:txBody>
      </p:sp>
    </p:spTree>
    <p:extLst>
      <p:ext uri="{BB962C8B-B14F-4D97-AF65-F5344CB8AC3E}">
        <p14:creationId xmlns:p14="http://schemas.microsoft.com/office/powerpoint/2010/main" val="3639398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 </a:t>
            </a:r>
            <a:r>
              <a:rPr lang="en-GB" baseline="0" dirty="0"/>
              <a:t>and then present and practise the pronunciation of the </a:t>
            </a:r>
            <a:r>
              <a:rPr lang="en-GB" b="1" baseline="0" dirty="0"/>
              <a:t>source word ‘</a:t>
            </a:r>
            <a:r>
              <a:rPr lang="en-GB" b="1" baseline="0" dirty="0" err="1"/>
              <a:t>kalt</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mime a shiver, crossing your arms in front of your body.</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6082853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0" baseline="0" dirty="0"/>
              <a:t>‘</a:t>
            </a:r>
            <a:r>
              <a:rPr lang="en-GB" sz="9600" b="1" baseline="0" dirty="0">
                <a:solidFill>
                  <a:srgbClr val="FFCC00"/>
                </a:solidFill>
                <a:latin typeface="Century Gothic" panose="020B0502020202020204" pitchFamily="34" charset="0"/>
              </a:rPr>
              <a:t>j</a:t>
            </a:r>
            <a:r>
              <a:rPr lang="en-GB" b="0" baseline="0" dirty="0"/>
              <a:t>’</a:t>
            </a:r>
            <a:r>
              <a:rPr lang="en-GB" b="1" baseline="0" dirty="0"/>
              <a:t> </a:t>
            </a:r>
            <a:r>
              <a:rPr lang="en-GB" baseline="0" dirty="0"/>
              <a:t>and then present and practise the pronunciation of the </a:t>
            </a:r>
            <a:r>
              <a:rPr lang="en-GB" b="1" baseline="0" dirty="0"/>
              <a:t>source word ‘</a:t>
            </a:r>
            <a:r>
              <a:rPr lang="en-GB" sz="9600" b="1" baseline="0" dirty="0" err="1">
                <a:solidFill>
                  <a:srgbClr val="002060"/>
                </a:solidFill>
                <a:latin typeface="Century Gothic" panose="020B0502020202020204" pitchFamily="34" charset="0"/>
              </a:rPr>
              <a:t>ja</a:t>
            </a:r>
            <a:r>
              <a:rPr lang="en-GB" b="1" baseline="0" dirty="0"/>
              <a: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mime yes by nodding your head quickly twice, as you say ‘</a:t>
            </a:r>
            <a:r>
              <a:rPr lang="en-GB" baseline="0" dirty="0" err="1"/>
              <a:t>ja</a:t>
            </a:r>
            <a:r>
              <a:rPr lang="en-GB" baseline="0" dirty="0"/>
              <a:t>’</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41</a:t>
            </a:fld>
            <a:endParaRPr lang="en-GB"/>
          </a:p>
        </p:txBody>
      </p:sp>
    </p:spTree>
    <p:extLst>
      <p:ext uri="{BB962C8B-B14F-4D97-AF65-F5344CB8AC3E}">
        <p14:creationId xmlns:p14="http://schemas.microsoft.com/office/powerpoint/2010/main" val="7354583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0" baseline="0" dirty="0"/>
              <a:t>‘</a:t>
            </a:r>
            <a:r>
              <a:rPr lang="en-GB" sz="9600" b="1" baseline="0" dirty="0" err="1">
                <a:solidFill>
                  <a:srgbClr val="FFCC00"/>
                </a:solidFill>
                <a:latin typeface="Century Gothic" panose="020B0502020202020204" pitchFamily="34" charset="0"/>
              </a:rPr>
              <a:t>th</a:t>
            </a:r>
            <a:r>
              <a:rPr lang="en-GB" b="0" baseline="0" dirty="0"/>
              <a:t>’</a:t>
            </a:r>
            <a:r>
              <a:rPr lang="en-GB" b="1" baseline="0" dirty="0"/>
              <a:t> </a:t>
            </a:r>
            <a:r>
              <a:rPr lang="en-GB" baseline="0" dirty="0"/>
              <a:t>and then present and practise the pronunciation of the </a:t>
            </a:r>
            <a:r>
              <a:rPr lang="en-GB" b="1" baseline="0" dirty="0"/>
              <a:t>source word ‘</a:t>
            </a:r>
            <a:r>
              <a:rPr lang="en-GB" sz="9600" b="1" baseline="0" dirty="0" err="1">
                <a:solidFill>
                  <a:srgbClr val="002060"/>
                </a:solidFill>
                <a:latin typeface="Century Gothic" panose="020B0502020202020204" pitchFamily="34" charset="0"/>
              </a:rPr>
              <a:t>Theater</a:t>
            </a:r>
            <a:r>
              <a:rPr lang="en-GB" b="1" baseline="0" dirty="0"/>
              <a: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mime the opening of a theatre’s curtains, by drawing your hands away from each other quickly, in front of your body.  This is very much like the gesture for ‘play’ in charades.</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42</a:t>
            </a:fld>
            <a:endParaRPr lang="en-GB"/>
          </a:p>
        </p:txBody>
      </p:sp>
    </p:spTree>
    <p:extLst>
      <p:ext uri="{BB962C8B-B14F-4D97-AF65-F5344CB8AC3E}">
        <p14:creationId xmlns:p14="http://schemas.microsoft.com/office/powerpoint/2010/main" val="810828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‘e’ </a:t>
            </a:r>
            <a:r>
              <a:rPr lang="en-GB" baseline="0" dirty="0"/>
              <a:t>and then present and practise the pronunciation of the </a:t>
            </a:r>
            <a:r>
              <a:rPr lang="en-GB" b="1" baseline="0" dirty="0"/>
              <a:t>source word ‘</a:t>
            </a:r>
            <a:r>
              <a:rPr lang="en-GB" b="1" baseline="0" dirty="0" err="1"/>
              <a:t>geben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mime offering an imaginary present to someone, with both hands.</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2160230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‘e’ </a:t>
            </a:r>
            <a:r>
              <a:rPr lang="en-GB" baseline="0" dirty="0"/>
              <a:t>and then present and practise the pronunciation of the </a:t>
            </a:r>
            <a:r>
              <a:rPr lang="en-GB" b="1" baseline="0" dirty="0"/>
              <a:t>source word ‘</a:t>
            </a:r>
            <a:r>
              <a:rPr lang="en-GB" b="1" baseline="0" dirty="0" err="1"/>
              <a:t>denken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put your index finger to your temple and look </a:t>
            </a:r>
            <a:r>
              <a:rPr lang="en-GB" baseline="0" dirty="0" err="1"/>
              <a:t>thoughful</a:t>
            </a:r>
            <a:r>
              <a:rPr lang="en-GB" baseline="0" dirty="0"/>
              <a:t>!</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6</a:t>
            </a:fld>
            <a:endParaRPr lang="en-GB"/>
          </a:p>
        </p:txBody>
      </p:sp>
    </p:spTree>
    <p:extLst>
      <p:ext uri="{BB962C8B-B14F-4D97-AF65-F5344CB8AC3E}">
        <p14:creationId xmlns:p14="http://schemas.microsoft.com/office/powerpoint/2010/main" val="1241822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a:t>
            </a:r>
            <a:r>
              <a:rPr lang="en-GB" b="1" baseline="0" dirty="0" err="1"/>
              <a:t>ei</a:t>
            </a:r>
            <a:r>
              <a:rPr lang="en-GB" b="1" baseline="0" dirty="0"/>
              <a:t>’ </a:t>
            </a:r>
            <a:r>
              <a:rPr lang="en-GB" baseline="0" dirty="0"/>
              <a:t>and then present and practise the pronunciation of the </a:t>
            </a:r>
            <a:r>
              <a:rPr lang="en-GB" b="1" baseline="0" dirty="0"/>
              <a:t>source word ‘</a:t>
            </a:r>
            <a:r>
              <a:rPr lang="en-GB" b="1" baseline="0" dirty="0" err="1"/>
              <a:t>frei</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stretch both arms up in the air (pointing outwards slightly to make a Y shape with your body), and smile!</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1727077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‘z’ </a:t>
            </a:r>
            <a:r>
              <a:rPr lang="en-GB" baseline="0" dirty="0"/>
              <a:t>and then present and practise the pronunciation of the </a:t>
            </a:r>
            <a:r>
              <a:rPr lang="en-GB" b="1" baseline="0" dirty="0"/>
              <a:t>source word ‘</a:t>
            </a:r>
            <a:r>
              <a:rPr lang="en-GB" b="1" baseline="0" dirty="0" err="1"/>
              <a:t>zug</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mime wheels, holding your hands at your sides, elbows bent, forearms facing forwards in a right angle, and draw small circles with them, in the air (to denote the wheels of a train going round).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498146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‘w’ </a:t>
            </a:r>
            <a:r>
              <a:rPr lang="en-GB" baseline="0" dirty="0"/>
              <a:t>and then present and practise the pronunciation of the </a:t>
            </a:r>
            <a:r>
              <a:rPr lang="en-GB" b="1" baseline="0" dirty="0"/>
              <a:t>source word ‘welt’.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a:t>
            </a:r>
            <a:r>
              <a:rPr lang="en-GB" baseline="0" dirty="0"/>
              <a:t> possible gesture for this would be to start with your hands above your head and draw them down, out and then back into the body, tracing the shape of the world.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793370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56858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21/11/2019</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52778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21/11/2019</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32464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77112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5857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25206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3807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9718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60906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21/11/2019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84255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21/11/2019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15556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8669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21/11/2019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04533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21/11/2019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860393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21/11/2019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88941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04873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0656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8377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20477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21/11/2019</a:t>
            </a:fld>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579825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21/11/2019</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057678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21/11/2019</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475314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 / Images</a:t>
            </a:r>
            <a:r>
              <a:rPr lang="en-GB" sz="1050" baseline="0" dirty="0">
                <a:solidFill>
                  <a:srgbClr val="002060"/>
                </a:solidFill>
                <a:latin typeface="Century Gothic" panose="020B0502020202020204" pitchFamily="34" charset="0"/>
              </a:rPr>
              <a:t> by Steve Clarke</a:t>
            </a:r>
            <a:endParaRPr lang="en-GB" sz="1050" dirty="0">
              <a:latin typeface="Century Gothic" panose="020B0502020202020204" pitchFamily="34" charset="0"/>
            </a:endParaRPr>
          </a:p>
        </p:txBody>
      </p:sp>
    </p:spTree>
    <p:extLst>
      <p:ext uri="{BB962C8B-B14F-4D97-AF65-F5344CB8AC3E}">
        <p14:creationId xmlns:p14="http://schemas.microsoft.com/office/powerpoint/2010/main" val="3222945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618762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14.jpeg"/><Relationship Id="rId4" Type="http://schemas.openxmlformats.org/officeDocument/2006/relationships/audio" Target="../media/audio10.wav"/></Relationships>
</file>

<file path=ppt/slides/_rels/slide13.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audio" Target="../media/audio12.wav"/><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19.gif"/><Relationship Id="rId4" Type="http://schemas.openxmlformats.org/officeDocument/2006/relationships/audio" Target="../media/audio16.wav"/></Relationships>
</file>

<file path=ppt/slides/_rels/slide18.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audio" Target="../media/audio18.wav"/></Relationships>
</file>

<file path=ppt/slides/_rels/slide19.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audio" Target="../media/audio21.wav"/></Relationships>
</file>

<file path=ppt/slides/_rels/slide21.xml.rels><?xml version="1.0" encoding="UTF-8" standalone="yes"?>
<Relationships xmlns="http://schemas.openxmlformats.org/package/2006/relationships"><Relationship Id="rId3" Type="http://schemas.openxmlformats.org/officeDocument/2006/relationships/audio" Target="../media/audio22.wav"/><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audio" Target="../media/audio23.wav"/><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3" Type="http://schemas.openxmlformats.org/officeDocument/2006/relationships/audio" Target="../media/audio37.wav"/><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audio" Target="../media/audio38.wav"/><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audio" Target="../media/audio39.wav"/><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1.jpg"/></Relationships>
</file>

<file path=ppt/slides/_rels/slide39.xml.rels><?xml version="1.0" encoding="UTF-8" standalone="yes"?>
<Relationships xmlns="http://schemas.openxmlformats.org/package/2006/relationships"><Relationship Id="rId3" Type="http://schemas.openxmlformats.org/officeDocument/2006/relationships/audio" Target="../media/audio40.wav"/><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audio" Target="../media/audio41.wav"/><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audio" Target="../media/audio42.wav"/><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44.jpeg"/></Relationships>
</file>

<file path=ppt/slides/_rels/slide42.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3" name="Group 2"/>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4" name="Isosceles Triangle 3"/>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sp>
          <p:nvSpPr>
            <p:cNvPr id="5" name="Rectangle 4"/>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latin typeface="Century Gothic" panose="020B0502020202020204" pitchFamily="34" charset="0"/>
              </a:endParaRPr>
            </a:p>
          </p:txBody>
        </p:sp>
      </p:grpSp>
      <p:sp>
        <p:nvSpPr>
          <p:cNvPr id="2" name="Title 1"/>
          <p:cNvSpPr>
            <a:spLocks noGrp="1"/>
          </p:cNvSpPr>
          <p:nvPr>
            <p:ph type="ctrTitle"/>
          </p:nvPr>
        </p:nvSpPr>
        <p:spPr>
          <a:xfrm>
            <a:off x="169333" y="927251"/>
            <a:ext cx="10363200" cy="2387600"/>
          </a:xfrm>
        </p:spPr>
        <p:txBody>
          <a:bodyPr>
            <a:normAutofit/>
          </a:bodyPr>
          <a:lstStyle/>
          <a:p>
            <a:pPr algn="l"/>
            <a:r>
              <a:rPr lang="en-GB" sz="4000" b="1" dirty="0">
                <a:solidFill>
                  <a:prstClr val="white"/>
                </a:solidFill>
              </a:rPr>
              <a:t>German SSC</a:t>
            </a:r>
            <a:br>
              <a:rPr lang="en-GB" sz="6600" b="1" dirty="0">
                <a:solidFill>
                  <a:prstClr val="white"/>
                </a:solidFill>
              </a:rPr>
            </a:br>
            <a:r>
              <a:rPr lang="en-GB" sz="3600" b="1" dirty="0">
                <a:solidFill>
                  <a:prstClr val="white"/>
                </a:solidFill>
              </a:rPr>
              <a:t>(symbol-sound correspondences)</a:t>
            </a:r>
            <a:endParaRPr lang="en-GB" dirty="0"/>
          </a:p>
        </p:txBody>
      </p:sp>
      <p:sp>
        <p:nvSpPr>
          <p:cNvPr id="6" name="Subtitle 5"/>
          <p:cNvSpPr>
            <a:spLocks noGrp="1"/>
          </p:cNvSpPr>
          <p:nvPr>
            <p:ph type="subTitle" idx="1"/>
          </p:nvPr>
        </p:nvSpPr>
        <p:spPr>
          <a:xfrm>
            <a:off x="169333" y="2911627"/>
            <a:ext cx="9144000" cy="1655762"/>
          </a:xfrm>
        </p:spPr>
        <p:txBody>
          <a:bodyPr/>
          <a:lstStyle/>
          <a:p>
            <a:endParaRPr lang="en-GB" sz="3200" dirty="0"/>
          </a:p>
          <a:p>
            <a:pPr algn="l"/>
            <a:r>
              <a:rPr lang="en-GB" sz="3200" dirty="0">
                <a:solidFill>
                  <a:prstClr val="white"/>
                </a:solidFill>
              </a:rPr>
              <a:t>Source Words</a:t>
            </a:r>
          </a:p>
          <a:p>
            <a:endParaRPr lang="en-GB"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1" name="Google Shape;64;p1">
            <a:extLst>
              <a:ext uri="{FF2B5EF4-FFF2-40B4-BE49-F238E27FC236}">
                <a16:creationId xmlns:a16="http://schemas.microsoft.com/office/drawing/2014/main" id="{571A1D0B-6658-F845-A78E-E841EA5F51BD}"/>
              </a:ext>
            </a:extLst>
          </p:cNvPr>
          <p:cNvSpPr txBox="1"/>
          <p:nvPr/>
        </p:nvSpPr>
        <p:spPr>
          <a:xfrm>
            <a:off x="-56445" y="6263700"/>
            <a:ext cx="5784900" cy="5943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dirty="0">
                <a:solidFill>
                  <a:srgbClr val="FFFFFF"/>
                </a:solidFill>
                <a:latin typeface="Century Gothic"/>
                <a:ea typeface="Century Gothic"/>
                <a:cs typeface="Century Gothic"/>
                <a:sym typeface="Century Gothic"/>
              </a:rPr>
              <a:t>Date updated: 21/11/19</a:t>
            </a:r>
            <a:br>
              <a:rPr lang="en-GB" sz="1600" b="0" i="0" u="none" strike="noStrike" cap="none" dirty="0">
                <a:solidFill>
                  <a:srgbClr val="FFFFFF"/>
                </a:solidFill>
                <a:latin typeface="Century Gothic"/>
                <a:ea typeface="Century Gothic"/>
                <a:cs typeface="Century Gothic"/>
                <a:sym typeface="Century Gothic"/>
              </a:rPr>
            </a:br>
            <a:endParaRPr sz="1600" b="0" i="0" u="none" strike="noStrike" cap="none" dirty="0">
              <a:solidFill>
                <a:srgbClr val="FFFFFF"/>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988831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2733" y="595473"/>
            <a:ext cx="10515600" cy="1325563"/>
          </a:xfrm>
        </p:spPr>
        <p:txBody>
          <a:bodyPr>
            <a:normAutofit fontScale="90000"/>
          </a:bodyPr>
          <a:lstStyle/>
          <a:p>
            <a:r>
              <a:rPr lang="en-GB" sz="26700" b="1" dirty="0">
                <a:solidFill>
                  <a:srgbClr val="FFCC00"/>
                </a:solidFill>
              </a:rPr>
              <a:t>w</a:t>
            </a:r>
            <a:br>
              <a:rPr lang="en-GB" sz="9600" b="1" dirty="0"/>
            </a:br>
            <a:endParaRPr lang="en-GB" dirty="0"/>
          </a:p>
        </p:txBody>
      </p:sp>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00272" y="465018"/>
            <a:ext cx="4791456" cy="4143731"/>
          </a:xfrm>
          <a:prstGeom prst="rect">
            <a:avLst/>
          </a:prstGeom>
        </p:spPr>
      </p:pic>
      <p:sp>
        <p:nvSpPr>
          <p:cNvPr id="2" name="Rectangle 1"/>
          <p:cNvSpPr/>
          <p:nvPr/>
        </p:nvSpPr>
        <p:spPr>
          <a:xfrm>
            <a:off x="4350170" y="4274067"/>
            <a:ext cx="3491660"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W</a:t>
            </a:r>
            <a:r>
              <a:rPr lang="en-GB" sz="12000" dirty="0">
                <a:solidFill>
                  <a:srgbClr val="002060"/>
                </a:solidFill>
                <a:latin typeface="Century Gothic" panose="020B0502020202020204" pitchFamily="34" charset="0"/>
              </a:rPr>
              <a:t>elt</a:t>
            </a:r>
          </a:p>
        </p:txBody>
      </p:sp>
      <p:sp>
        <p:nvSpPr>
          <p:cNvPr id="6" name="TextBox 5"/>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31831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Welt_sour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Welt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294519" y="878289"/>
            <a:ext cx="10515600" cy="1325563"/>
          </a:xfrm>
        </p:spPr>
        <p:txBody>
          <a:bodyPr>
            <a:noAutofit/>
          </a:bodyPr>
          <a:lstStyle/>
          <a:p>
            <a:r>
              <a:rPr lang="en-GB" sz="24000" b="1" dirty="0" err="1">
                <a:solidFill>
                  <a:srgbClr val="FFCC00"/>
                </a:solidFill>
              </a:rPr>
              <a:t>i</a:t>
            </a:r>
            <a:endParaRPr lang="en-GB" sz="24000" b="1" dirty="0"/>
          </a:p>
        </p:txBody>
      </p:sp>
      <p:sp>
        <p:nvSpPr>
          <p:cNvPr id="5" name="Rectangle 4"/>
          <p:cNvSpPr/>
          <p:nvPr/>
        </p:nvSpPr>
        <p:spPr>
          <a:xfrm>
            <a:off x="294519" y="2556683"/>
            <a:ext cx="849913" cy="769441"/>
          </a:xfrm>
          <a:prstGeom prst="rect">
            <a:avLst/>
          </a:prstGeom>
        </p:spPr>
        <p:txBody>
          <a:bodyPr wrap="none">
            <a:spAutoFit/>
          </a:bodyPr>
          <a:lstStyle/>
          <a:p>
            <a:r>
              <a:rPr lang="en-GB" sz="4400" dirty="0">
                <a:solidFill>
                  <a:schemeClr val="accent1">
                    <a:lumMod val="50000"/>
                  </a:schemeClr>
                </a:solidFill>
                <a:latin typeface="Century Gothic" panose="020B0502020202020204" pitchFamily="34" charset="0"/>
              </a:rPr>
              <a:t>[</a:t>
            </a:r>
            <a:r>
              <a:rPr lang="en-GB" sz="4400" dirty="0" err="1">
                <a:solidFill>
                  <a:schemeClr val="accent1">
                    <a:lumMod val="50000"/>
                  </a:schemeClr>
                </a:solidFill>
                <a:latin typeface="Century Gothic" panose="020B0502020202020204" pitchFamily="34" charset="0"/>
              </a:rPr>
              <a:t>i</a:t>
            </a:r>
            <a:r>
              <a:rPr lang="en-GB" sz="4400" dirty="0">
                <a:solidFill>
                  <a:schemeClr val="accent1">
                    <a:lumMod val="50000"/>
                  </a:schemeClr>
                </a:solidFill>
                <a:latin typeface="Century Gothic" panose="020B0502020202020204" pitchFamily="34" charset="0"/>
              </a:rPr>
              <a:t>:]</a:t>
            </a:r>
          </a:p>
        </p:txBody>
      </p:sp>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2216" y="538697"/>
            <a:ext cx="5687568" cy="3904488"/>
          </a:xfrm>
          <a:prstGeom prst="rect">
            <a:avLst/>
          </a:prstGeom>
        </p:spPr>
      </p:pic>
      <p:sp>
        <p:nvSpPr>
          <p:cNvPr id="2" name="Rectangle 1"/>
          <p:cNvSpPr/>
          <p:nvPr/>
        </p:nvSpPr>
        <p:spPr>
          <a:xfrm>
            <a:off x="4531308" y="3718255"/>
            <a:ext cx="3129383" cy="2646878"/>
          </a:xfrm>
          <a:prstGeom prst="rect">
            <a:avLst/>
          </a:prstGeom>
        </p:spPr>
        <p:txBody>
          <a:bodyPr wrap="none">
            <a:spAutoFit/>
          </a:bodyPr>
          <a:lstStyle/>
          <a:p>
            <a:pPr lvl="0" algn="ctr"/>
            <a:r>
              <a:rPr lang="en-GB" sz="16600" dirty="0" err="1">
                <a:solidFill>
                  <a:srgbClr val="002060"/>
                </a:solidFill>
                <a:latin typeface="Century Gothic" panose="020B0502020202020204" pitchFamily="34" charset="0"/>
              </a:rPr>
              <a:t>w</a:t>
            </a:r>
            <a:r>
              <a:rPr lang="en-GB" sz="16600" dirty="0" err="1">
                <a:solidFill>
                  <a:srgbClr val="FFC000"/>
                </a:solidFill>
                <a:latin typeface="Century Gothic" panose="020B0502020202020204" pitchFamily="34" charset="0"/>
              </a:rPr>
              <a:t>i</a:t>
            </a:r>
            <a:r>
              <a:rPr lang="en-GB" sz="16600" dirty="0" err="1">
                <a:solidFill>
                  <a:srgbClr val="002060"/>
                </a:solidFill>
                <a:latin typeface="Century Gothic" panose="020B0502020202020204" pitchFamily="34" charset="0"/>
              </a:rPr>
              <a:t>r</a:t>
            </a:r>
            <a:endParaRPr lang="en-GB" sz="16600" dirty="0">
              <a:solidFill>
                <a:srgbClr val="002060"/>
              </a:solidFill>
              <a:latin typeface="Century Gothic" panose="020B0502020202020204" pitchFamily="34" charset="0"/>
            </a:endParaRPr>
          </a:p>
        </p:txBody>
      </p:sp>
      <p:sp>
        <p:nvSpPr>
          <p:cNvPr id="7" name="TextBox 6"/>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25265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wir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3" name="wir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300002" y="1134167"/>
            <a:ext cx="10515600" cy="1325563"/>
          </a:xfrm>
        </p:spPr>
        <p:txBody>
          <a:bodyPr>
            <a:normAutofit fontScale="90000"/>
          </a:bodyPr>
          <a:lstStyle/>
          <a:p>
            <a:r>
              <a:rPr lang="en-GB" sz="26700" b="1" dirty="0" err="1">
                <a:solidFill>
                  <a:srgbClr val="FFCC00"/>
                </a:solidFill>
              </a:rPr>
              <a:t>i</a:t>
            </a:r>
            <a:br>
              <a:rPr lang="en-GB" sz="1400" b="1" dirty="0"/>
            </a:br>
            <a:endParaRPr lang="en-GB" dirty="0"/>
          </a:p>
        </p:txBody>
      </p:sp>
      <p:sp>
        <p:nvSpPr>
          <p:cNvPr id="5" name="Rectangle 4"/>
          <p:cNvSpPr/>
          <p:nvPr/>
        </p:nvSpPr>
        <p:spPr>
          <a:xfrm>
            <a:off x="410984" y="2459730"/>
            <a:ext cx="782587" cy="769441"/>
          </a:xfrm>
          <a:prstGeom prst="rect">
            <a:avLst/>
          </a:prstGeom>
        </p:spPr>
        <p:txBody>
          <a:bodyPr wrap="none">
            <a:spAutoFit/>
          </a:bodyPr>
          <a:lstStyle/>
          <a:p>
            <a:r>
              <a:rPr lang="en-GB" sz="4400" dirty="0">
                <a:solidFill>
                  <a:schemeClr val="accent1">
                    <a:lumMod val="50000"/>
                  </a:schemeClr>
                </a:solidFill>
                <a:latin typeface="Century Gothic" panose="020B0502020202020204" pitchFamily="34" charset="0"/>
              </a:rPr>
              <a:t>[ɪ]</a:t>
            </a:r>
          </a:p>
        </p:txBody>
      </p:sp>
      <p:pic>
        <p:nvPicPr>
          <p:cNvPr id="4" name="Picture 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3506" y="516675"/>
            <a:ext cx="2922161" cy="3886110"/>
          </a:xfrm>
          <a:prstGeom prst="rect">
            <a:avLst/>
          </a:prstGeom>
        </p:spPr>
      </p:pic>
      <p:sp>
        <p:nvSpPr>
          <p:cNvPr id="2" name="Rectangle 1"/>
          <p:cNvSpPr/>
          <p:nvPr/>
        </p:nvSpPr>
        <p:spPr>
          <a:xfrm>
            <a:off x="3643245" y="4303950"/>
            <a:ext cx="4905509"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f</a:t>
            </a:r>
            <a:r>
              <a:rPr lang="en-GB" sz="12000" dirty="0" err="1">
                <a:solidFill>
                  <a:srgbClr val="FFC000"/>
                </a:solidFill>
                <a:latin typeface="Century Gothic" panose="020B0502020202020204" pitchFamily="34" charset="0"/>
              </a:rPr>
              <a:t>i</a:t>
            </a:r>
            <a:r>
              <a:rPr lang="en-GB" sz="12000" dirty="0" err="1">
                <a:solidFill>
                  <a:srgbClr val="002060"/>
                </a:solidFill>
                <a:latin typeface="Century Gothic" panose="020B0502020202020204" pitchFamily="34" charset="0"/>
              </a:rPr>
              <a:t>nden</a:t>
            </a:r>
            <a:endParaRPr lang="en-GB" sz="12000" dirty="0">
              <a:solidFill>
                <a:srgbClr val="002060"/>
              </a:solidFill>
              <a:latin typeface="Century Gothic" panose="020B0502020202020204" pitchFamily="34" charset="0"/>
            </a:endParaRPr>
          </a:p>
        </p:txBody>
      </p:sp>
      <p:sp>
        <p:nvSpPr>
          <p:cNvPr id="7" name="TextBox 6"/>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265188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i_shor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finden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finden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52151" y="805853"/>
            <a:ext cx="10515600" cy="1325563"/>
          </a:xfrm>
        </p:spPr>
        <p:txBody>
          <a:bodyPr>
            <a:noAutofit/>
          </a:bodyPr>
          <a:lstStyle/>
          <a:p>
            <a:r>
              <a:rPr lang="en-GB" sz="24000" b="1" dirty="0" err="1">
                <a:solidFill>
                  <a:srgbClr val="FFCC00"/>
                </a:solidFill>
              </a:rPr>
              <a:t>ie</a:t>
            </a:r>
            <a:endParaRPr lang="en-GB" sz="24000" b="1" dirty="0"/>
          </a:p>
        </p:txBody>
      </p:sp>
      <p:pic>
        <p:nvPicPr>
          <p:cNvPr id="4" name="Picture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400658" y="805853"/>
            <a:ext cx="3551463" cy="3216132"/>
          </a:xfrm>
          <a:prstGeom prst="rect">
            <a:avLst/>
          </a:prstGeom>
        </p:spPr>
      </p:pic>
      <p:sp>
        <p:nvSpPr>
          <p:cNvPr id="2" name="Rectangle 1"/>
          <p:cNvSpPr/>
          <p:nvPr/>
        </p:nvSpPr>
        <p:spPr>
          <a:xfrm>
            <a:off x="3969456" y="4274067"/>
            <a:ext cx="4253087"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L</a:t>
            </a:r>
            <a:r>
              <a:rPr lang="en-GB" sz="12000" dirty="0" err="1">
                <a:solidFill>
                  <a:srgbClr val="FFC000"/>
                </a:solidFill>
                <a:latin typeface="Century Gothic" panose="020B0502020202020204" pitchFamily="34" charset="0"/>
              </a:rPr>
              <a:t>ie</a:t>
            </a:r>
            <a:r>
              <a:rPr lang="en-GB" sz="12000" dirty="0" err="1">
                <a:solidFill>
                  <a:srgbClr val="002060"/>
                </a:solidFill>
                <a:latin typeface="Century Gothic" panose="020B0502020202020204" pitchFamily="34" charset="0"/>
              </a:rPr>
              <a:t>be</a:t>
            </a:r>
            <a:endParaRPr lang="en-GB" sz="12000" dirty="0">
              <a:solidFill>
                <a:schemeClr val="accent1">
                  <a:lumMod val="50000"/>
                </a:schemeClr>
              </a:solidFill>
              <a:latin typeface="Century Gothic" panose="020B0502020202020204" pitchFamily="34" charset="0"/>
            </a:endParaRPr>
          </a:p>
        </p:txBody>
      </p:sp>
      <p:sp>
        <p:nvSpPr>
          <p:cNvPr id="6" name="TextBox 5"/>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116839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Liebe_sour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Liebe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0" y="719008"/>
            <a:ext cx="10515600" cy="1325563"/>
          </a:xfrm>
        </p:spPr>
        <p:txBody>
          <a:bodyPr>
            <a:normAutofit fontScale="90000"/>
          </a:bodyPr>
          <a:lstStyle/>
          <a:p>
            <a:r>
              <a:rPr lang="en-GB" sz="22200" b="1" dirty="0" err="1">
                <a:solidFill>
                  <a:srgbClr val="FFCC00"/>
                </a:solidFill>
              </a:rPr>
              <a:t>ch</a:t>
            </a:r>
            <a:br>
              <a:rPr lang="en-GB" sz="9600" b="1" dirty="0"/>
            </a:br>
            <a:endParaRPr lang="en-GB" dirty="0"/>
          </a:p>
        </p:txBody>
      </p:sp>
      <p:sp>
        <p:nvSpPr>
          <p:cNvPr id="5" name="Rectangle 4"/>
          <p:cNvSpPr/>
          <p:nvPr/>
        </p:nvSpPr>
        <p:spPr>
          <a:xfrm>
            <a:off x="1368964" y="2044571"/>
            <a:ext cx="670376" cy="523220"/>
          </a:xfrm>
          <a:prstGeom prst="rect">
            <a:avLst/>
          </a:prstGeom>
        </p:spPr>
        <p:txBody>
          <a:bodyPr wrap="none">
            <a:spAutoFit/>
          </a:bodyPr>
          <a:lstStyle/>
          <a:p>
            <a:r>
              <a:rPr lang="en-GB" sz="2800" dirty="0">
                <a:solidFill>
                  <a:schemeClr val="accent1">
                    <a:lumMod val="50000"/>
                  </a:schemeClr>
                </a:solidFill>
                <a:latin typeface="Century Gothic" panose="020B0502020202020204" pitchFamily="34" charset="0"/>
              </a:rPr>
              <a:t>[ç]</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6193" y="1017314"/>
            <a:ext cx="5079613" cy="3487130"/>
          </a:xfrm>
          <a:prstGeom prst="rect">
            <a:avLst/>
          </a:prstGeom>
        </p:spPr>
      </p:pic>
      <p:sp>
        <p:nvSpPr>
          <p:cNvPr id="3" name="Rectangle 2"/>
          <p:cNvSpPr/>
          <p:nvPr/>
        </p:nvSpPr>
        <p:spPr>
          <a:xfrm>
            <a:off x="4883168" y="4309927"/>
            <a:ext cx="2425664"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i</a:t>
            </a:r>
            <a:r>
              <a:rPr lang="en-GB" sz="12000" dirty="0" err="1">
                <a:solidFill>
                  <a:srgbClr val="FFC000"/>
                </a:solidFill>
                <a:latin typeface="Century Gothic" panose="020B0502020202020204" pitchFamily="34" charset="0"/>
              </a:rPr>
              <a:t>ch</a:t>
            </a:r>
            <a:endParaRPr lang="en-GB" sz="12000" dirty="0">
              <a:solidFill>
                <a:srgbClr val="002060"/>
              </a:solidFill>
              <a:latin typeface="Century Gothic" panose="020B0502020202020204" pitchFamily="34" charset="0"/>
            </a:endParaRPr>
          </a:p>
        </p:txBody>
      </p:sp>
      <p:sp>
        <p:nvSpPr>
          <p:cNvPr id="7" name="TextBox 6"/>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423268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ich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3" name="ich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734" y="493873"/>
            <a:ext cx="10515600" cy="1325563"/>
          </a:xfrm>
        </p:spPr>
        <p:txBody>
          <a:bodyPr>
            <a:noAutofit/>
          </a:bodyPr>
          <a:lstStyle/>
          <a:p>
            <a:r>
              <a:rPr lang="en-GB" sz="20000" b="1" dirty="0" err="1">
                <a:solidFill>
                  <a:srgbClr val="FFCC00"/>
                </a:solidFill>
              </a:rPr>
              <a:t>ch</a:t>
            </a:r>
            <a:endParaRPr lang="en-GB" sz="20000" b="1" dirty="0"/>
          </a:p>
        </p:txBody>
      </p:sp>
      <p:sp>
        <p:nvSpPr>
          <p:cNvPr id="6" name="Rectangle 5"/>
          <p:cNvSpPr/>
          <p:nvPr/>
        </p:nvSpPr>
        <p:spPr>
          <a:xfrm>
            <a:off x="1347885" y="2172125"/>
            <a:ext cx="611065" cy="523220"/>
          </a:xfrm>
          <a:prstGeom prst="rect">
            <a:avLst/>
          </a:prstGeom>
        </p:spPr>
        <p:txBody>
          <a:bodyPr wrap="none">
            <a:spAutoFit/>
          </a:bodyPr>
          <a:lstStyle/>
          <a:p>
            <a:r>
              <a:rPr lang="en-GB" sz="2800" dirty="0">
                <a:solidFill>
                  <a:schemeClr val="accent1">
                    <a:lumMod val="50000"/>
                  </a:schemeClr>
                </a:solidFill>
                <a:latin typeface="Century Gothic" panose="020B0502020202020204" pitchFamily="34" charset="0"/>
              </a:rPr>
              <a:t>[x]</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4691" y="1060227"/>
            <a:ext cx="3302617" cy="3082443"/>
          </a:xfrm>
          <a:prstGeom prst="rect">
            <a:avLst/>
          </a:prstGeom>
        </p:spPr>
      </p:pic>
      <p:sp>
        <p:nvSpPr>
          <p:cNvPr id="3" name="Rectangle 2"/>
          <p:cNvSpPr/>
          <p:nvPr/>
        </p:nvSpPr>
        <p:spPr>
          <a:xfrm>
            <a:off x="4127352" y="4403534"/>
            <a:ext cx="3937295"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Bu</a:t>
            </a:r>
            <a:r>
              <a:rPr lang="en-GB" sz="12000" dirty="0" err="1">
                <a:solidFill>
                  <a:srgbClr val="FFC000"/>
                </a:solidFill>
                <a:latin typeface="Century Gothic" panose="020B0502020202020204" pitchFamily="34" charset="0"/>
              </a:rPr>
              <a:t>ch</a:t>
            </a:r>
            <a:endParaRPr lang="en-GB" sz="12000" dirty="0">
              <a:solidFill>
                <a:srgbClr val="002060"/>
              </a:solidFill>
              <a:latin typeface="Century Gothic" panose="020B0502020202020204" pitchFamily="34" charset="0"/>
            </a:endParaRPr>
          </a:p>
        </p:txBody>
      </p:sp>
      <p:sp>
        <p:nvSpPr>
          <p:cNvPr id="8" name="TextBox 7"/>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361524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Buch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Buch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58122" y="697073"/>
            <a:ext cx="10515600" cy="1325563"/>
          </a:xfrm>
        </p:spPr>
        <p:txBody>
          <a:bodyPr>
            <a:normAutofit fontScale="90000"/>
          </a:bodyPr>
          <a:lstStyle/>
          <a:p>
            <a:r>
              <a:rPr lang="en-GB" sz="20000" b="1" dirty="0" err="1">
                <a:solidFill>
                  <a:srgbClr val="FFCC00"/>
                </a:solidFill>
              </a:rPr>
              <a:t>sch</a:t>
            </a:r>
            <a:br>
              <a:rPr lang="en-GB" sz="9600" b="1" dirty="0"/>
            </a:br>
            <a:endParaRPr lang="en-GB" dirty="0"/>
          </a:p>
        </p:txBody>
      </p:sp>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4669" y="514606"/>
            <a:ext cx="3802662" cy="4032133"/>
          </a:xfrm>
          <a:prstGeom prst="rect">
            <a:avLst/>
          </a:prstGeom>
        </p:spPr>
      </p:pic>
      <p:sp>
        <p:nvSpPr>
          <p:cNvPr id="2" name="Rectangle 1"/>
          <p:cNvSpPr/>
          <p:nvPr/>
        </p:nvSpPr>
        <p:spPr>
          <a:xfrm>
            <a:off x="2358438" y="4284093"/>
            <a:ext cx="7475123" cy="1938992"/>
          </a:xfrm>
          <a:prstGeom prst="rect">
            <a:avLst/>
          </a:prstGeom>
        </p:spPr>
        <p:txBody>
          <a:bodyPr wrap="none">
            <a:spAutoFit/>
          </a:bodyPr>
          <a:lstStyle/>
          <a:p>
            <a:pPr lvl="0" algn="ctr"/>
            <a:r>
              <a:rPr lang="en-GB" sz="12000" dirty="0" err="1">
                <a:solidFill>
                  <a:srgbClr val="FFC000"/>
                </a:solidFill>
                <a:latin typeface="Century Gothic" panose="020B0502020202020204" pitchFamily="34" charset="0"/>
              </a:rPr>
              <a:t>sch</a:t>
            </a:r>
            <a:r>
              <a:rPr lang="en-GB" sz="12000" dirty="0" err="1">
                <a:solidFill>
                  <a:srgbClr val="002060"/>
                </a:solidFill>
                <a:latin typeface="Century Gothic" panose="020B0502020202020204" pitchFamily="34" charset="0"/>
              </a:rPr>
              <a:t>reiben</a:t>
            </a:r>
            <a:endParaRPr lang="en-GB" sz="12000" dirty="0">
              <a:solidFill>
                <a:srgbClr val="002060"/>
              </a:solidFill>
              <a:latin typeface="Century Gothic" panose="020B0502020202020204" pitchFamily="34" charset="0"/>
            </a:endParaRPr>
          </a:p>
        </p:txBody>
      </p:sp>
      <p:sp>
        <p:nvSpPr>
          <p:cNvPr id="6" name="TextBox 5"/>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15316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chreiben_sour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schreiben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158"/>
            <a:ext cx="10515600" cy="1325563"/>
          </a:xfrm>
        </p:spPr>
        <p:txBody>
          <a:bodyPr>
            <a:noAutofit/>
          </a:bodyPr>
          <a:lstStyle/>
          <a:p>
            <a:r>
              <a:rPr lang="en-GB" sz="24000" b="1" dirty="0">
                <a:solidFill>
                  <a:srgbClr val="FFCC00"/>
                </a:solidFill>
              </a:rPr>
              <a:t>o</a:t>
            </a:r>
            <a:endParaRPr lang="en-GB" sz="24000" b="1" dirty="0"/>
          </a:p>
        </p:txBody>
      </p:sp>
      <p:sp>
        <p:nvSpPr>
          <p:cNvPr id="6" name="Rectangle 5"/>
          <p:cNvSpPr/>
          <p:nvPr/>
        </p:nvSpPr>
        <p:spPr>
          <a:xfrm>
            <a:off x="546623" y="2008035"/>
            <a:ext cx="1106393" cy="769441"/>
          </a:xfrm>
          <a:prstGeom prst="rect">
            <a:avLst/>
          </a:prstGeom>
        </p:spPr>
        <p:txBody>
          <a:bodyPr wrap="none">
            <a:spAutoFit/>
          </a:bodyPr>
          <a:lstStyle/>
          <a:p>
            <a:r>
              <a:rPr lang="en-GB" sz="4400" dirty="0">
                <a:solidFill>
                  <a:schemeClr val="accent1">
                    <a:lumMod val="50000"/>
                  </a:schemeClr>
                </a:solidFill>
                <a:latin typeface="Century Gothic" panose="020B0502020202020204" pitchFamily="34" charset="0"/>
              </a:rPr>
              <a:t>[o:]</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7118" y="571318"/>
            <a:ext cx="4434188" cy="3768901"/>
          </a:xfrm>
          <a:prstGeom prst="rect">
            <a:avLst/>
          </a:prstGeom>
        </p:spPr>
      </p:pic>
      <p:sp>
        <p:nvSpPr>
          <p:cNvPr id="3" name="Rectangle 2"/>
          <p:cNvSpPr/>
          <p:nvPr/>
        </p:nvSpPr>
        <p:spPr>
          <a:xfrm>
            <a:off x="4517683" y="4250261"/>
            <a:ext cx="3156633" cy="1938992"/>
          </a:xfrm>
          <a:prstGeom prst="rect">
            <a:avLst/>
          </a:prstGeom>
        </p:spPr>
        <p:txBody>
          <a:bodyPr wrap="none">
            <a:spAutoFit/>
          </a:bodyPr>
          <a:lstStyle/>
          <a:p>
            <a:pPr lvl="0" algn="ctr"/>
            <a:r>
              <a:rPr lang="en-GB" sz="12000" dirty="0">
                <a:solidFill>
                  <a:srgbClr val="002060"/>
                </a:solidFill>
                <a:latin typeface="Century Gothic" panose="020B0502020202020204" pitchFamily="34" charset="0"/>
              </a:rPr>
              <a:t>w</a:t>
            </a:r>
            <a:r>
              <a:rPr lang="en-GB" sz="12000" dirty="0">
                <a:solidFill>
                  <a:srgbClr val="FFC000"/>
                </a:solidFill>
                <a:latin typeface="Century Gothic" panose="020B0502020202020204" pitchFamily="34" charset="0"/>
              </a:rPr>
              <a:t>o</a:t>
            </a:r>
            <a:r>
              <a:rPr lang="en-GB" sz="9600" dirty="0">
                <a:solidFill>
                  <a:srgbClr val="002060"/>
                </a:solidFill>
                <a:latin typeface="Arial" panose="020B0604020202020204" pitchFamily="34" charset="0"/>
                <a:cs typeface="Arial" panose="020B0604020202020204" pitchFamily="34" charset="0"/>
              </a:rPr>
              <a:t>?</a:t>
            </a:r>
          </a:p>
        </p:txBody>
      </p:sp>
      <p:sp>
        <p:nvSpPr>
          <p:cNvPr id="9" name="TextBox 8"/>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249389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o_long.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wo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wo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23561" y="532679"/>
            <a:ext cx="10515600" cy="1325563"/>
          </a:xfrm>
        </p:spPr>
        <p:txBody>
          <a:bodyPr>
            <a:normAutofit fontScale="90000"/>
          </a:bodyPr>
          <a:lstStyle/>
          <a:p>
            <a:r>
              <a:rPr lang="en-GB" sz="26700" b="1" dirty="0">
                <a:solidFill>
                  <a:srgbClr val="FFCC00"/>
                </a:solidFill>
              </a:rPr>
              <a:t>o</a:t>
            </a:r>
            <a:br>
              <a:rPr lang="en-GB" sz="9600" b="1" dirty="0"/>
            </a:br>
            <a:endParaRPr lang="en-GB" dirty="0"/>
          </a:p>
        </p:txBody>
      </p:sp>
      <p:sp>
        <p:nvSpPr>
          <p:cNvPr id="5" name="Rectangle 4"/>
          <p:cNvSpPr/>
          <p:nvPr/>
        </p:nvSpPr>
        <p:spPr>
          <a:xfrm>
            <a:off x="667650" y="2023216"/>
            <a:ext cx="864339" cy="769441"/>
          </a:xfrm>
          <a:prstGeom prst="rect">
            <a:avLst/>
          </a:prstGeom>
        </p:spPr>
        <p:txBody>
          <a:bodyPr wrap="none">
            <a:spAutoFit/>
          </a:bodyPr>
          <a:lstStyle/>
          <a:p>
            <a:r>
              <a:rPr lang="en-GB" sz="4400" dirty="0">
                <a:solidFill>
                  <a:schemeClr val="accent1">
                    <a:lumMod val="50000"/>
                  </a:schemeClr>
                </a:solidFill>
                <a:latin typeface="Century Gothic" panose="020B0502020202020204" pitchFamily="34" charset="0"/>
              </a:rPr>
              <a:t>[ɔ]</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3063"/>
          <a:stretch/>
        </p:blipFill>
        <p:spPr>
          <a:xfrm>
            <a:off x="4298166" y="437372"/>
            <a:ext cx="3366658" cy="3861791"/>
          </a:xfrm>
          <a:prstGeom prst="rect">
            <a:avLst/>
          </a:prstGeom>
        </p:spPr>
      </p:pic>
      <p:sp>
        <p:nvSpPr>
          <p:cNvPr id="2" name="Rectangle 1"/>
          <p:cNvSpPr/>
          <p:nvPr/>
        </p:nvSpPr>
        <p:spPr>
          <a:xfrm>
            <a:off x="4298166" y="4299163"/>
            <a:ext cx="3634328" cy="1938992"/>
          </a:xfrm>
          <a:prstGeom prst="rect">
            <a:avLst/>
          </a:prstGeom>
        </p:spPr>
        <p:txBody>
          <a:bodyPr wrap="none">
            <a:spAutoFit/>
          </a:bodyPr>
          <a:lstStyle/>
          <a:p>
            <a:pPr lvl="0" algn="ctr"/>
            <a:r>
              <a:rPr lang="en-GB" sz="12000" dirty="0">
                <a:solidFill>
                  <a:srgbClr val="002060"/>
                </a:solidFill>
                <a:latin typeface="Century Gothic" panose="020B0502020202020204" pitchFamily="34" charset="0"/>
              </a:rPr>
              <a:t>K</a:t>
            </a:r>
            <a:r>
              <a:rPr lang="en-GB" sz="12000" dirty="0">
                <a:solidFill>
                  <a:srgbClr val="FFC000"/>
                </a:solidFill>
                <a:latin typeface="Century Gothic" panose="020B0502020202020204" pitchFamily="34" charset="0"/>
              </a:rPr>
              <a:t>o</a:t>
            </a:r>
            <a:r>
              <a:rPr lang="en-GB" sz="12000" dirty="0">
                <a:solidFill>
                  <a:srgbClr val="002060"/>
                </a:solidFill>
                <a:latin typeface="Century Gothic" panose="020B0502020202020204" pitchFamily="34" charset="0"/>
              </a:rPr>
              <a:t>pf</a:t>
            </a:r>
          </a:p>
        </p:txBody>
      </p:sp>
      <p:sp>
        <p:nvSpPr>
          <p:cNvPr id="7" name="TextBox 6"/>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160866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_shor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Kopf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Kopf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0" y="514056"/>
            <a:ext cx="10515600" cy="1325563"/>
          </a:xfrm>
        </p:spPr>
        <p:txBody>
          <a:bodyPr>
            <a:normAutofit fontScale="90000"/>
          </a:bodyPr>
          <a:lstStyle/>
          <a:p>
            <a:r>
              <a:rPr lang="en-GB" sz="26700" b="1" dirty="0">
                <a:solidFill>
                  <a:srgbClr val="FFCC00"/>
                </a:solidFill>
              </a:rPr>
              <a:t>u</a:t>
            </a:r>
            <a:br>
              <a:rPr lang="en-GB" sz="9600" b="1" dirty="0"/>
            </a:br>
            <a:endParaRPr lang="en-GB" dirty="0"/>
          </a:p>
        </p:txBody>
      </p:sp>
      <p:sp>
        <p:nvSpPr>
          <p:cNvPr id="6" name="Rectangle 5"/>
          <p:cNvSpPr/>
          <p:nvPr/>
        </p:nvSpPr>
        <p:spPr>
          <a:xfrm>
            <a:off x="542616" y="1943892"/>
            <a:ext cx="970137" cy="769441"/>
          </a:xfrm>
          <a:prstGeom prst="rect">
            <a:avLst/>
          </a:prstGeom>
        </p:spPr>
        <p:txBody>
          <a:bodyPr wrap="none">
            <a:spAutoFit/>
          </a:bodyPr>
          <a:lstStyle/>
          <a:p>
            <a:r>
              <a:rPr lang="en-GB" sz="4400" dirty="0">
                <a:solidFill>
                  <a:schemeClr val="accent1">
                    <a:lumMod val="50000"/>
                  </a:schemeClr>
                </a:solidFill>
                <a:latin typeface="Iconfont"/>
              </a:rPr>
              <a:t>[u:]</a:t>
            </a:r>
            <a:endParaRPr lang="en-GB" sz="4400" dirty="0">
              <a:solidFill>
                <a:schemeClr val="accent1">
                  <a:lumMod val="50000"/>
                </a:schemeClr>
              </a:solidFill>
              <a:latin typeface="Century Gothic" panose="020B0502020202020204" pitchFamily="34" charset="0"/>
            </a:endParaRPr>
          </a:p>
        </p:txBody>
      </p:sp>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52216" y="721664"/>
            <a:ext cx="5687568" cy="3904488"/>
          </a:xfrm>
          <a:prstGeom prst="rect">
            <a:avLst/>
          </a:prstGeom>
        </p:spPr>
      </p:pic>
      <p:sp>
        <p:nvSpPr>
          <p:cNvPr id="2" name="Rectangle 1"/>
          <p:cNvSpPr/>
          <p:nvPr/>
        </p:nvSpPr>
        <p:spPr>
          <a:xfrm>
            <a:off x="5015558" y="4326872"/>
            <a:ext cx="2175596" cy="1938992"/>
          </a:xfrm>
          <a:prstGeom prst="rect">
            <a:avLst/>
          </a:prstGeom>
        </p:spPr>
        <p:txBody>
          <a:bodyPr wrap="none">
            <a:spAutoFit/>
          </a:bodyPr>
          <a:lstStyle/>
          <a:p>
            <a:pPr lvl="0" algn="ctr"/>
            <a:r>
              <a:rPr lang="en-GB" sz="12000" dirty="0">
                <a:solidFill>
                  <a:srgbClr val="002060"/>
                </a:solidFill>
                <a:latin typeface="Century Gothic" panose="020B0502020202020204" pitchFamily="34" charset="0"/>
              </a:rPr>
              <a:t>d</a:t>
            </a:r>
            <a:r>
              <a:rPr lang="en-GB" sz="12000" dirty="0">
                <a:solidFill>
                  <a:srgbClr val="FFC000"/>
                </a:solidFill>
                <a:latin typeface="Century Gothic" panose="020B0502020202020204" pitchFamily="34" charset="0"/>
              </a:rPr>
              <a:t>u</a:t>
            </a:r>
            <a:endParaRPr lang="en-GB" sz="12000" dirty="0">
              <a:solidFill>
                <a:srgbClr val="002060"/>
              </a:solidFill>
              <a:latin typeface="Century Gothic" panose="020B0502020202020204" pitchFamily="34" charset="0"/>
            </a:endParaRPr>
          </a:p>
        </p:txBody>
      </p:sp>
      <p:sp>
        <p:nvSpPr>
          <p:cNvPr id="8" name="TextBox 7"/>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323024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du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3" name="du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FF03D73-BFB7-B84B-A569-5EF1F7AB3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7" name="Title 6"/>
          <p:cNvSpPr>
            <a:spLocks noGrp="1"/>
          </p:cNvSpPr>
          <p:nvPr>
            <p:ph type="title"/>
          </p:nvPr>
        </p:nvSpPr>
        <p:spPr>
          <a:xfrm>
            <a:off x="300038" y="275617"/>
            <a:ext cx="10515600" cy="1325563"/>
          </a:xfrm>
        </p:spPr>
        <p:txBody>
          <a:bodyPr/>
          <a:lstStyle/>
          <a:p>
            <a:r>
              <a:rPr lang="en-GB" sz="3600" b="1" dirty="0">
                <a:solidFill>
                  <a:prstClr val="white"/>
                </a:solidFill>
              </a:rPr>
              <a:t>Vowels</a:t>
            </a:r>
            <a:br>
              <a:rPr lang="en-GB" b="1" dirty="0">
                <a:solidFill>
                  <a:prstClr val="white"/>
                </a:solidFill>
              </a:rPr>
            </a:br>
            <a:endParaRPr lang="en-GB" dirty="0"/>
          </a:p>
        </p:txBody>
      </p:sp>
      <p:sp>
        <p:nvSpPr>
          <p:cNvPr id="2" name="TextBox 1"/>
          <p:cNvSpPr txBox="1"/>
          <p:nvPr/>
        </p:nvSpPr>
        <p:spPr>
          <a:xfrm>
            <a:off x="300038" y="1356517"/>
            <a:ext cx="8702211" cy="584775"/>
          </a:xfrm>
          <a:prstGeom prst="rect">
            <a:avLst/>
          </a:prstGeom>
          <a:noFill/>
        </p:spPr>
        <p:txBody>
          <a:bodyPr wrap="square" rtlCol="0">
            <a:spAutoFit/>
          </a:bodyPr>
          <a:lstStyle/>
          <a:p>
            <a:pPr marL="457200" indent="-457200">
              <a:buFont typeface="Arial" panose="020B0604020202020204" pitchFamily="34" charset="0"/>
              <a:buChar char="•"/>
            </a:pPr>
            <a:r>
              <a:rPr lang="en-GB" sz="3200" dirty="0">
                <a:solidFill>
                  <a:srgbClr val="002060"/>
                </a:solidFill>
                <a:latin typeface="Century Gothic" panose="020B0502020202020204" pitchFamily="34" charset="0"/>
              </a:rPr>
              <a:t>German vowels can be </a:t>
            </a:r>
            <a:r>
              <a:rPr lang="en-GB" sz="3200" b="1" dirty="0">
                <a:solidFill>
                  <a:srgbClr val="002060"/>
                </a:solidFill>
                <a:latin typeface="Century Gothic" panose="020B0502020202020204" pitchFamily="34" charset="0"/>
              </a:rPr>
              <a:t>short </a:t>
            </a:r>
            <a:r>
              <a:rPr lang="en-GB" sz="3200" dirty="0">
                <a:solidFill>
                  <a:srgbClr val="002060"/>
                </a:solidFill>
                <a:latin typeface="Century Gothic" panose="020B0502020202020204" pitchFamily="34" charset="0"/>
              </a:rPr>
              <a:t>or </a:t>
            </a:r>
            <a:r>
              <a:rPr lang="en-GB" sz="3200" b="1" dirty="0">
                <a:solidFill>
                  <a:srgbClr val="002060"/>
                </a:solidFill>
                <a:latin typeface="Century Gothic" panose="020B0502020202020204" pitchFamily="34" charset="0"/>
              </a:rPr>
              <a:t>long</a:t>
            </a:r>
            <a:r>
              <a:rPr lang="en-GB" sz="3200" dirty="0">
                <a:solidFill>
                  <a:srgbClr val="002060"/>
                </a:solidFill>
                <a:latin typeface="Century Gothic" panose="020B0502020202020204" pitchFamily="34" charset="0"/>
              </a:rPr>
              <a:t>.</a:t>
            </a:r>
          </a:p>
        </p:txBody>
      </p:sp>
      <p:sp>
        <p:nvSpPr>
          <p:cNvPr id="3" name="Rectangle 2"/>
          <p:cNvSpPr/>
          <p:nvPr/>
        </p:nvSpPr>
        <p:spPr>
          <a:xfrm>
            <a:off x="300038" y="1991708"/>
            <a:ext cx="10432130" cy="1077218"/>
          </a:xfrm>
          <a:prstGeom prst="rect">
            <a:avLst/>
          </a:prstGeom>
        </p:spPr>
        <p:txBody>
          <a:bodyPr wrap="square">
            <a:spAutoFit/>
          </a:bodyPr>
          <a:lstStyle/>
          <a:p>
            <a:pPr marL="457200" indent="-457200">
              <a:buFont typeface="Arial" panose="020B0604020202020204" pitchFamily="34" charset="0"/>
              <a:buChar char="•"/>
            </a:pPr>
            <a:r>
              <a:rPr lang="en-GB" sz="3200" dirty="0">
                <a:solidFill>
                  <a:srgbClr val="002060"/>
                </a:solidFill>
                <a:latin typeface="Century Gothic" panose="020B0502020202020204" pitchFamily="34" charset="0"/>
              </a:rPr>
              <a:t>Vowels are </a:t>
            </a:r>
            <a:r>
              <a:rPr lang="en-GB" sz="3200" b="1" dirty="0">
                <a:solidFill>
                  <a:srgbClr val="002060"/>
                </a:solidFill>
                <a:latin typeface="Century Gothic" panose="020B0502020202020204" pitchFamily="34" charset="0"/>
              </a:rPr>
              <a:t>short</a:t>
            </a:r>
            <a:r>
              <a:rPr lang="en-GB" sz="3200" dirty="0">
                <a:solidFill>
                  <a:srgbClr val="002060"/>
                </a:solidFill>
                <a:latin typeface="Century Gothic" panose="020B0502020202020204" pitchFamily="34" charset="0"/>
              </a:rPr>
              <a:t> when followed by more than one consonant, e.g., M</a:t>
            </a:r>
            <a:r>
              <a:rPr lang="en-GB" sz="3200" b="1" u="sng" dirty="0">
                <a:solidFill>
                  <a:srgbClr val="FFC000"/>
                </a:solidFill>
                <a:latin typeface="Century Gothic" panose="020B0502020202020204" pitchFamily="34" charset="0"/>
              </a:rPr>
              <a:t>a</a:t>
            </a:r>
            <a:r>
              <a:rPr lang="en-GB" sz="3200" dirty="0">
                <a:solidFill>
                  <a:srgbClr val="002060"/>
                </a:solidFill>
                <a:latin typeface="Century Gothic" panose="020B0502020202020204" pitchFamily="34" charset="0"/>
              </a:rPr>
              <a:t>nn, </a:t>
            </a:r>
            <a:r>
              <a:rPr lang="en-GB" sz="3200" dirty="0" err="1">
                <a:solidFill>
                  <a:srgbClr val="002060"/>
                </a:solidFill>
                <a:latin typeface="Century Gothic" panose="020B0502020202020204" pitchFamily="34" charset="0"/>
              </a:rPr>
              <a:t>G</a:t>
            </a:r>
            <a:r>
              <a:rPr lang="en-GB" sz="3200" b="1" dirty="0" err="1">
                <a:solidFill>
                  <a:srgbClr val="FFC000"/>
                </a:solidFill>
                <a:latin typeface="Century Gothic" panose="020B0502020202020204" pitchFamily="34" charset="0"/>
              </a:rPr>
              <a:t>a</a:t>
            </a:r>
            <a:r>
              <a:rPr lang="en-GB" sz="3200" dirty="0" err="1">
                <a:solidFill>
                  <a:srgbClr val="002060"/>
                </a:solidFill>
                <a:latin typeface="Century Gothic" panose="020B0502020202020204" pitchFamily="34" charset="0"/>
              </a:rPr>
              <a:t>st</a:t>
            </a:r>
            <a:r>
              <a:rPr lang="en-GB" sz="3200" dirty="0">
                <a:solidFill>
                  <a:srgbClr val="002060"/>
                </a:solidFill>
                <a:latin typeface="Century Gothic" panose="020B0502020202020204" pitchFamily="34" charset="0"/>
              </a:rPr>
              <a:t>.</a:t>
            </a:r>
            <a:endParaRPr lang="en-GB" sz="3200" dirty="0">
              <a:solidFill>
                <a:prstClr val="black"/>
              </a:solidFill>
              <a:latin typeface="Century Gothic" panose="020B0502020202020204" pitchFamily="34" charset="0"/>
            </a:endParaRPr>
          </a:p>
        </p:txBody>
      </p:sp>
      <p:sp>
        <p:nvSpPr>
          <p:cNvPr id="6" name="Oval 5"/>
          <p:cNvSpPr/>
          <p:nvPr/>
        </p:nvSpPr>
        <p:spPr>
          <a:xfrm>
            <a:off x="5687878" y="2530317"/>
            <a:ext cx="573437"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Oval 8"/>
          <p:cNvSpPr/>
          <p:nvPr/>
        </p:nvSpPr>
        <p:spPr>
          <a:xfrm>
            <a:off x="6987153" y="2489112"/>
            <a:ext cx="573437"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 name="Rectangle 3"/>
          <p:cNvSpPr/>
          <p:nvPr/>
        </p:nvSpPr>
        <p:spPr>
          <a:xfrm>
            <a:off x="300038" y="3142415"/>
            <a:ext cx="10432130" cy="2062103"/>
          </a:xfrm>
          <a:prstGeom prst="rect">
            <a:avLst/>
          </a:prstGeom>
        </p:spPr>
        <p:txBody>
          <a:bodyPr wrap="square">
            <a:spAutoFit/>
          </a:bodyPr>
          <a:lstStyle/>
          <a:p>
            <a:pPr marL="457200" indent="-457200">
              <a:buFont typeface="Arial" panose="020B0604020202020204" pitchFamily="34" charset="0"/>
              <a:buChar char="•"/>
            </a:pPr>
            <a:r>
              <a:rPr lang="en-GB" sz="3200" dirty="0">
                <a:solidFill>
                  <a:srgbClr val="002060"/>
                </a:solidFill>
                <a:latin typeface="Century Gothic" panose="020B0502020202020204" pitchFamily="34" charset="0"/>
              </a:rPr>
              <a:t>Vowels are </a:t>
            </a:r>
            <a:r>
              <a:rPr lang="en-GB" sz="3200" b="1" dirty="0">
                <a:solidFill>
                  <a:srgbClr val="002060"/>
                </a:solidFill>
                <a:latin typeface="Century Gothic" panose="020B0502020202020204" pitchFamily="34" charset="0"/>
              </a:rPr>
              <a:t>long</a:t>
            </a:r>
            <a:r>
              <a:rPr lang="en-GB" sz="3200" dirty="0">
                <a:solidFill>
                  <a:srgbClr val="002060"/>
                </a:solidFill>
                <a:latin typeface="Century Gothic" panose="020B0502020202020204" pitchFamily="34" charset="0"/>
              </a:rPr>
              <a:t> when:</a:t>
            </a:r>
          </a:p>
          <a:p>
            <a:pPr marL="914400" lvl="1" indent="-457200">
              <a:buFont typeface="Arial" panose="020B0604020202020204" pitchFamily="34" charset="0"/>
              <a:buChar char="•"/>
            </a:pPr>
            <a:r>
              <a:rPr lang="en-GB" sz="3200" dirty="0">
                <a:solidFill>
                  <a:srgbClr val="002060"/>
                </a:solidFill>
                <a:latin typeface="Century Gothic" panose="020B0502020202020204" pitchFamily="34" charset="0"/>
              </a:rPr>
              <a:t>there is a double vowel, e.g. </a:t>
            </a:r>
            <a:r>
              <a:rPr lang="en-GB" sz="3200" dirty="0" err="1">
                <a:solidFill>
                  <a:srgbClr val="002060"/>
                </a:solidFill>
                <a:latin typeface="Century Gothic" panose="020B0502020202020204" pitchFamily="34" charset="0"/>
              </a:rPr>
              <a:t>P</a:t>
            </a:r>
            <a:r>
              <a:rPr lang="en-GB" sz="3200" b="1" u="sng" dirty="0" err="1">
                <a:solidFill>
                  <a:srgbClr val="FFC000"/>
                </a:solidFill>
                <a:latin typeface="Century Gothic" panose="020B0502020202020204" pitchFamily="34" charset="0"/>
              </a:rPr>
              <a:t>a</a:t>
            </a:r>
            <a:r>
              <a:rPr lang="en-GB" sz="3200" dirty="0" err="1">
                <a:solidFill>
                  <a:srgbClr val="002060"/>
                </a:solidFill>
                <a:latin typeface="Century Gothic" panose="020B0502020202020204" pitchFamily="34" charset="0"/>
              </a:rPr>
              <a:t>ar</a:t>
            </a:r>
            <a:r>
              <a:rPr lang="en-GB" sz="3200" dirty="0">
                <a:solidFill>
                  <a:srgbClr val="002060"/>
                </a:solidFill>
                <a:latin typeface="Century Gothic" panose="020B0502020202020204" pitchFamily="34" charset="0"/>
              </a:rPr>
              <a:t>, </a:t>
            </a:r>
          </a:p>
          <a:p>
            <a:pPr marL="914400" lvl="1" indent="-457200">
              <a:buFont typeface="Arial" panose="020B0604020202020204" pitchFamily="34" charset="0"/>
              <a:buChar char="•"/>
            </a:pPr>
            <a:r>
              <a:rPr lang="en-GB" sz="3200" dirty="0">
                <a:solidFill>
                  <a:srgbClr val="002060"/>
                </a:solidFill>
                <a:latin typeface="Century Gothic" panose="020B0502020202020204" pitchFamily="34" charset="0"/>
              </a:rPr>
              <a:t>or when followed by the letter ‘h’, e.g., </a:t>
            </a:r>
            <a:r>
              <a:rPr lang="en-GB" sz="3200" dirty="0" err="1">
                <a:solidFill>
                  <a:srgbClr val="002060"/>
                </a:solidFill>
                <a:latin typeface="Century Gothic" panose="020B0502020202020204" pitchFamily="34" charset="0"/>
              </a:rPr>
              <a:t>f</a:t>
            </a:r>
            <a:r>
              <a:rPr lang="en-GB" sz="3200" b="1" u="sng" dirty="0" err="1">
                <a:solidFill>
                  <a:srgbClr val="FFC000"/>
                </a:solidFill>
                <a:latin typeface="Century Gothic" panose="020B0502020202020204" pitchFamily="34" charset="0"/>
              </a:rPr>
              <a:t>a</a:t>
            </a:r>
            <a:r>
              <a:rPr lang="en-GB" sz="3200" dirty="0" err="1">
                <a:solidFill>
                  <a:srgbClr val="002060"/>
                </a:solidFill>
                <a:latin typeface="Century Gothic" panose="020B0502020202020204" pitchFamily="34" charset="0"/>
              </a:rPr>
              <a:t>hren</a:t>
            </a:r>
            <a:r>
              <a:rPr lang="en-GB" sz="3200" dirty="0">
                <a:solidFill>
                  <a:srgbClr val="002060"/>
                </a:solidFill>
                <a:latin typeface="Century Gothic" panose="020B0502020202020204" pitchFamily="34" charset="0"/>
              </a:rPr>
              <a:t>, </a:t>
            </a:r>
          </a:p>
          <a:p>
            <a:pPr marL="914400" lvl="1" indent="-457200">
              <a:buFont typeface="Arial" panose="020B0604020202020204" pitchFamily="34" charset="0"/>
              <a:buChar char="•"/>
            </a:pPr>
            <a:r>
              <a:rPr lang="en-GB" sz="3200" dirty="0">
                <a:solidFill>
                  <a:srgbClr val="002060"/>
                </a:solidFill>
                <a:latin typeface="Century Gothic" panose="020B0502020202020204" pitchFamily="34" charset="0"/>
              </a:rPr>
              <a:t>or by a single consonant, e.g., </a:t>
            </a:r>
            <a:r>
              <a:rPr lang="en-GB" sz="3200" dirty="0" err="1">
                <a:solidFill>
                  <a:srgbClr val="002060"/>
                </a:solidFill>
                <a:latin typeface="Century Gothic" panose="020B0502020202020204" pitchFamily="34" charset="0"/>
              </a:rPr>
              <a:t>s</a:t>
            </a:r>
            <a:r>
              <a:rPr lang="en-GB" sz="3200" b="1" u="sng" dirty="0" err="1">
                <a:solidFill>
                  <a:srgbClr val="FFC000"/>
                </a:solidFill>
                <a:latin typeface="Century Gothic" panose="020B0502020202020204" pitchFamily="34" charset="0"/>
              </a:rPr>
              <a:t>a</a:t>
            </a:r>
            <a:r>
              <a:rPr lang="en-GB" sz="3200" dirty="0" err="1">
                <a:solidFill>
                  <a:srgbClr val="002060"/>
                </a:solidFill>
                <a:latin typeface="Century Gothic" panose="020B0502020202020204" pitchFamily="34" charset="0"/>
              </a:rPr>
              <a:t>gen</a:t>
            </a:r>
            <a:r>
              <a:rPr lang="en-GB" sz="3200" dirty="0">
                <a:solidFill>
                  <a:srgbClr val="002060"/>
                </a:solidFill>
                <a:latin typeface="Century Gothic" panose="020B0502020202020204" pitchFamily="34" charset="0"/>
              </a:rPr>
              <a:t>.</a:t>
            </a:r>
            <a:endParaRPr lang="en-GB" sz="3200" dirty="0">
              <a:solidFill>
                <a:prstClr val="black"/>
              </a:solidFill>
              <a:latin typeface="Century Gothic" panose="020B0502020202020204" pitchFamily="34" charset="0"/>
            </a:endParaRPr>
          </a:p>
        </p:txBody>
      </p:sp>
      <p:sp>
        <p:nvSpPr>
          <p:cNvPr id="10" name="Oval 9"/>
          <p:cNvSpPr/>
          <p:nvPr/>
        </p:nvSpPr>
        <p:spPr>
          <a:xfrm>
            <a:off x="7222211" y="3681613"/>
            <a:ext cx="607016"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Oval 12"/>
          <p:cNvSpPr/>
          <p:nvPr/>
        </p:nvSpPr>
        <p:spPr>
          <a:xfrm>
            <a:off x="9174997" y="4173466"/>
            <a:ext cx="614765"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Oval 13"/>
          <p:cNvSpPr/>
          <p:nvPr/>
        </p:nvSpPr>
        <p:spPr>
          <a:xfrm>
            <a:off x="7459852" y="4665909"/>
            <a:ext cx="614765" cy="538609"/>
          </a:xfrm>
          <a:prstGeom prst="ellipse">
            <a:avLst/>
          </a:prstGeom>
          <a:noFill/>
          <a:ln w="571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300038" y="5319212"/>
            <a:ext cx="10432130" cy="1077218"/>
          </a:xfrm>
          <a:prstGeom prst="rect">
            <a:avLst/>
          </a:prstGeom>
        </p:spPr>
        <p:txBody>
          <a:bodyPr wrap="square">
            <a:spAutoFit/>
          </a:bodyPr>
          <a:lstStyle/>
          <a:p>
            <a:pPr marL="457200" indent="-457200">
              <a:buFont typeface="Arial" panose="020B0604020202020204" pitchFamily="34" charset="0"/>
              <a:buChar char="•"/>
            </a:pPr>
            <a:r>
              <a:rPr lang="en-GB" sz="3200" dirty="0">
                <a:solidFill>
                  <a:srgbClr val="002060"/>
                </a:solidFill>
                <a:latin typeface="Century Gothic" panose="020B0502020202020204" pitchFamily="34" charset="0"/>
              </a:rPr>
              <a:t>NB: German final ‘</a:t>
            </a:r>
            <a:r>
              <a:rPr lang="en-GB" sz="3200" b="1" u="sng" dirty="0" err="1">
                <a:solidFill>
                  <a:srgbClr val="FFC000"/>
                </a:solidFill>
                <a:latin typeface="Century Gothic" panose="020B0502020202020204" pitchFamily="34" charset="0"/>
              </a:rPr>
              <a:t>e</a:t>
            </a:r>
            <a:r>
              <a:rPr lang="en-GB" sz="3200" dirty="0" err="1">
                <a:solidFill>
                  <a:srgbClr val="002060"/>
                </a:solidFill>
                <a:latin typeface="Century Gothic" panose="020B0502020202020204" pitchFamily="34" charset="0"/>
              </a:rPr>
              <a:t>’is</a:t>
            </a:r>
            <a:r>
              <a:rPr lang="en-GB" sz="3200"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not </a:t>
            </a:r>
            <a:r>
              <a:rPr lang="en-GB" sz="3200" dirty="0">
                <a:solidFill>
                  <a:srgbClr val="002060"/>
                </a:solidFill>
                <a:latin typeface="Century Gothic" panose="020B0502020202020204" pitchFamily="34" charset="0"/>
              </a:rPr>
              <a:t>silent, but very short, e.g. </a:t>
            </a:r>
            <a:r>
              <a:rPr lang="en-GB" sz="3200" dirty="0" err="1">
                <a:solidFill>
                  <a:srgbClr val="002060"/>
                </a:solidFill>
                <a:latin typeface="Century Gothic" panose="020B0502020202020204" pitchFamily="34" charset="0"/>
              </a:rPr>
              <a:t>dank</a:t>
            </a:r>
            <a:r>
              <a:rPr lang="en-GB" sz="3200" b="1" u="sng" dirty="0" err="1">
                <a:solidFill>
                  <a:srgbClr val="FFC000"/>
                </a:solidFill>
                <a:latin typeface="Century Gothic" panose="020B0502020202020204" pitchFamily="34" charset="0"/>
              </a:rPr>
              <a:t>e</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Klass</a:t>
            </a:r>
            <a:r>
              <a:rPr lang="en-GB" sz="3200" b="1" u="sng" dirty="0" err="1">
                <a:solidFill>
                  <a:srgbClr val="FFC000"/>
                </a:solidFill>
                <a:latin typeface="Century Gothic" panose="020B0502020202020204" pitchFamily="34" charset="0"/>
              </a:rPr>
              <a:t>e</a:t>
            </a:r>
            <a:r>
              <a:rPr lang="en-GB" sz="3200" dirty="0">
                <a:solidFill>
                  <a:srgbClr val="002060"/>
                </a:solidFill>
                <a:latin typeface="Century Gothic" panose="020B0502020202020204" pitchFamily="34" charset="0"/>
              </a:rPr>
              <a:t>.</a:t>
            </a:r>
            <a:endParaRPr lang="en-GB" sz="3200" dirty="0">
              <a:solidFill>
                <a:prstClr val="black"/>
              </a:solidFill>
              <a:latin typeface="Century Gothic" panose="020B0502020202020204" pitchFamily="34" charset="0"/>
            </a:endParaRPr>
          </a:p>
        </p:txBody>
      </p:sp>
      <p:sp>
        <p:nvSpPr>
          <p:cNvPr id="15" name="TextBox 14"/>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69279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1" end="1"/>
                                            </p:txEl>
                                          </p:spTgt>
                                        </p:tgtEl>
                                        <p:attrNameLst>
                                          <p:attrName>style.visibility</p:attrName>
                                        </p:attrNameLst>
                                      </p:cBhvr>
                                      <p:to>
                                        <p:strVal val="visible"/>
                                      </p:to>
                                    </p:set>
                                    <p:animEffect transition="in" filter="fade">
                                      <p:cBhvr>
                                        <p:cTn id="32" dur="500"/>
                                        <p:tgtEl>
                                          <p:spTgt spid="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fade">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fade">
                                      <p:cBhvr>
                                        <p:cTn id="52" dur="500"/>
                                        <p:tgtEl>
                                          <p:spTgt spid="4">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fade">
                                      <p:cBhvr>
                                        <p:cTn id="6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animBg="1"/>
      <p:bldP spid="9" grpId="0" animBg="1"/>
      <p:bldP spid="10" grpId="0" animBg="1"/>
      <p:bldP spid="13" grpId="0" animBg="1"/>
      <p:bldP spid="14"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0" y="547195"/>
            <a:ext cx="10515600" cy="1325563"/>
          </a:xfrm>
        </p:spPr>
        <p:txBody>
          <a:bodyPr>
            <a:normAutofit fontScale="90000"/>
          </a:bodyPr>
          <a:lstStyle/>
          <a:p>
            <a:r>
              <a:rPr lang="en-GB" sz="26700" b="1" dirty="0">
                <a:solidFill>
                  <a:srgbClr val="FFCC00"/>
                </a:solidFill>
              </a:rPr>
              <a:t>u</a:t>
            </a:r>
            <a:br>
              <a:rPr lang="en-GB" sz="9600" b="1" dirty="0"/>
            </a:br>
            <a:endParaRPr lang="en-GB" dirty="0"/>
          </a:p>
        </p:txBody>
      </p:sp>
      <p:sp>
        <p:nvSpPr>
          <p:cNvPr id="5" name="Rectangle 4"/>
          <p:cNvSpPr/>
          <p:nvPr/>
        </p:nvSpPr>
        <p:spPr>
          <a:xfrm>
            <a:off x="576279" y="1949434"/>
            <a:ext cx="902811" cy="769441"/>
          </a:xfrm>
          <a:prstGeom prst="rect">
            <a:avLst/>
          </a:prstGeom>
        </p:spPr>
        <p:txBody>
          <a:bodyPr wrap="none">
            <a:spAutoFit/>
          </a:bodyPr>
          <a:lstStyle/>
          <a:p>
            <a:r>
              <a:rPr lang="en-GB" sz="4400" dirty="0">
                <a:solidFill>
                  <a:schemeClr val="accent1">
                    <a:lumMod val="50000"/>
                  </a:schemeClr>
                </a:solidFill>
                <a:latin typeface="Century Gothic" panose="020B0502020202020204" pitchFamily="34" charset="0"/>
              </a:rPr>
              <a:t>[ʊ]</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5684" y="2071831"/>
            <a:ext cx="1420631" cy="1425414"/>
          </a:xfrm>
          <a:prstGeom prst="rect">
            <a:avLst/>
          </a:prstGeom>
        </p:spPr>
      </p:pic>
      <p:sp>
        <p:nvSpPr>
          <p:cNvPr id="2" name="Rectangle 1"/>
          <p:cNvSpPr/>
          <p:nvPr/>
        </p:nvSpPr>
        <p:spPr>
          <a:xfrm>
            <a:off x="3964647" y="4088575"/>
            <a:ext cx="4262705"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P</a:t>
            </a:r>
            <a:r>
              <a:rPr lang="en-GB" sz="12000" dirty="0" err="1">
                <a:solidFill>
                  <a:srgbClr val="FFC000"/>
                </a:solidFill>
                <a:latin typeface="Century Gothic" panose="020B0502020202020204" pitchFamily="34" charset="0"/>
              </a:rPr>
              <a:t>u</a:t>
            </a:r>
            <a:r>
              <a:rPr lang="en-GB" sz="12000" dirty="0" err="1">
                <a:solidFill>
                  <a:srgbClr val="002060"/>
                </a:solidFill>
                <a:latin typeface="Century Gothic" panose="020B0502020202020204" pitchFamily="34" charset="0"/>
              </a:rPr>
              <a:t>nkt</a:t>
            </a:r>
            <a:endParaRPr lang="en-GB" sz="12000" dirty="0">
              <a:solidFill>
                <a:srgbClr val="002060"/>
              </a:solidFill>
              <a:latin typeface="Century Gothic" panose="020B0502020202020204" pitchFamily="34" charset="0"/>
            </a:endParaRPr>
          </a:p>
        </p:txBody>
      </p:sp>
      <p:sp>
        <p:nvSpPr>
          <p:cNvPr id="7" name="TextBox 6"/>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64879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u_shor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Punkt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Punkt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121920" y="455773"/>
            <a:ext cx="10515600" cy="1325563"/>
          </a:xfrm>
        </p:spPr>
        <p:txBody>
          <a:bodyPr>
            <a:normAutofit fontScale="90000"/>
          </a:bodyPr>
          <a:lstStyle/>
          <a:p>
            <a:r>
              <a:rPr lang="en-GB" sz="22200" b="1" dirty="0" err="1">
                <a:solidFill>
                  <a:srgbClr val="FFCC00"/>
                </a:solidFill>
              </a:rPr>
              <a:t>er</a:t>
            </a:r>
            <a:br>
              <a:rPr lang="en-GB" sz="9600" b="1" dirty="0"/>
            </a:br>
            <a:endParaRPr lang="en-GB"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2216" y="926829"/>
            <a:ext cx="5687568" cy="3904488"/>
          </a:xfrm>
          <a:prstGeom prst="rect">
            <a:avLst/>
          </a:prstGeom>
        </p:spPr>
      </p:pic>
      <p:sp>
        <p:nvSpPr>
          <p:cNvPr id="3" name="Rectangle 2"/>
          <p:cNvSpPr/>
          <p:nvPr/>
        </p:nvSpPr>
        <p:spPr>
          <a:xfrm>
            <a:off x="5271896" y="4232958"/>
            <a:ext cx="1648207" cy="1938992"/>
          </a:xfrm>
          <a:prstGeom prst="rect">
            <a:avLst/>
          </a:prstGeom>
        </p:spPr>
        <p:txBody>
          <a:bodyPr wrap="none">
            <a:spAutoFit/>
          </a:bodyPr>
          <a:lstStyle/>
          <a:p>
            <a:pPr lvl="0" algn="ctr"/>
            <a:r>
              <a:rPr lang="en-GB" sz="12000" dirty="0" err="1">
                <a:solidFill>
                  <a:srgbClr val="FFC000"/>
                </a:solidFill>
                <a:latin typeface="Century Gothic" panose="020B0502020202020204" pitchFamily="34" charset="0"/>
              </a:rPr>
              <a:t>er</a:t>
            </a:r>
            <a:endParaRPr lang="en-GB" sz="12000" dirty="0">
              <a:solidFill>
                <a:srgbClr val="002060"/>
              </a:solidFill>
              <a:latin typeface="Century Gothic" panose="020B0502020202020204" pitchFamily="34" charset="0"/>
            </a:endParaRPr>
          </a:p>
        </p:txBody>
      </p:sp>
      <p:sp>
        <p:nvSpPr>
          <p:cNvPr id="6" name="TextBox 5"/>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5339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er_sour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er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72852" y="491192"/>
            <a:ext cx="10515600" cy="1325563"/>
          </a:xfrm>
        </p:spPr>
        <p:txBody>
          <a:bodyPr>
            <a:normAutofit fontScale="90000"/>
          </a:bodyPr>
          <a:lstStyle/>
          <a:p>
            <a:r>
              <a:rPr lang="en-GB" sz="22200" b="1" dirty="0" err="1">
                <a:solidFill>
                  <a:srgbClr val="FFCC00"/>
                </a:solidFill>
              </a:rPr>
              <a:t>er</a:t>
            </a:r>
            <a:br>
              <a:rPr lang="en-GB" sz="9600" b="1" dirty="0"/>
            </a:br>
            <a:endParaRPr lang="en-GB" dirty="0"/>
          </a:p>
        </p:txBody>
      </p:sp>
      <p:pic>
        <p:nvPicPr>
          <p:cNvPr id="4" name="Picture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34492" y="99753"/>
            <a:ext cx="4523014" cy="4523014"/>
          </a:xfrm>
          <a:prstGeom prst="rect">
            <a:avLst/>
          </a:prstGeom>
        </p:spPr>
      </p:pic>
      <p:sp>
        <p:nvSpPr>
          <p:cNvPr id="2" name="Rectangle 1"/>
          <p:cNvSpPr/>
          <p:nvPr/>
        </p:nvSpPr>
        <p:spPr>
          <a:xfrm>
            <a:off x="3450884" y="4298866"/>
            <a:ext cx="5290231"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wied</a:t>
            </a:r>
            <a:r>
              <a:rPr lang="en-GB" sz="12000" dirty="0" err="1">
                <a:solidFill>
                  <a:srgbClr val="FFC000"/>
                </a:solidFill>
                <a:latin typeface="Century Gothic" panose="020B0502020202020204" pitchFamily="34" charset="0"/>
              </a:rPr>
              <a:t>er</a:t>
            </a:r>
            <a:endParaRPr lang="en-GB" sz="12000" dirty="0">
              <a:solidFill>
                <a:srgbClr val="002060"/>
              </a:solidFill>
              <a:latin typeface="Century Gothic" panose="020B0502020202020204" pitchFamily="34" charset="0"/>
            </a:endParaRPr>
          </a:p>
        </p:txBody>
      </p:sp>
      <p:sp>
        <p:nvSpPr>
          <p:cNvPr id="6" name="TextBox 5"/>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345302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wieder_sour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wieder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57908" y="544577"/>
            <a:ext cx="10515600" cy="1325563"/>
          </a:xfrm>
        </p:spPr>
        <p:txBody>
          <a:bodyPr>
            <a:normAutofit fontScale="90000"/>
          </a:bodyPr>
          <a:lstStyle/>
          <a:p>
            <a:r>
              <a:rPr lang="en-GB" sz="26700" b="1" dirty="0">
                <a:solidFill>
                  <a:srgbClr val="FFCC00"/>
                </a:solidFill>
              </a:rPr>
              <a:t>r</a:t>
            </a:r>
            <a:br>
              <a:rPr lang="en-GB" sz="1400" b="1" dirty="0"/>
            </a:br>
            <a:endParaRPr lang="en-GB" dirty="0"/>
          </a:p>
        </p:txBody>
      </p:sp>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1961" y="741249"/>
            <a:ext cx="4434840" cy="3182112"/>
          </a:xfrm>
          <a:prstGeom prst="rect">
            <a:avLst/>
          </a:prstGeom>
        </p:spPr>
      </p:pic>
      <p:pic>
        <p:nvPicPr>
          <p:cNvPr id="5" name="Picture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286934" y="2293089"/>
            <a:ext cx="3436333" cy="2009859"/>
          </a:xfrm>
          <a:prstGeom prst="rect">
            <a:avLst/>
          </a:prstGeom>
        </p:spPr>
      </p:pic>
      <p:sp>
        <p:nvSpPr>
          <p:cNvPr id="2" name="Rectangle 1"/>
          <p:cNvSpPr/>
          <p:nvPr/>
        </p:nvSpPr>
        <p:spPr>
          <a:xfrm>
            <a:off x="3775493" y="4204654"/>
            <a:ext cx="4641014" cy="1938992"/>
          </a:xfrm>
          <a:prstGeom prst="rect">
            <a:avLst/>
          </a:prstGeom>
        </p:spPr>
        <p:txBody>
          <a:bodyPr wrap="none">
            <a:spAutoFit/>
          </a:bodyPr>
          <a:lstStyle/>
          <a:p>
            <a:pPr lvl="0" algn="ctr"/>
            <a:r>
              <a:rPr lang="en-GB" sz="12000" dirty="0" err="1">
                <a:solidFill>
                  <a:srgbClr val="FFC000"/>
                </a:solidFill>
                <a:latin typeface="Century Gothic" panose="020B0502020202020204" pitchFamily="34" charset="0"/>
              </a:rPr>
              <a:t>r</a:t>
            </a:r>
            <a:r>
              <a:rPr lang="en-GB" sz="12000" dirty="0" err="1">
                <a:solidFill>
                  <a:srgbClr val="002060"/>
                </a:solidFill>
                <a:latin typeface="Century Gothic" panose="020B0502020202020204" pitchFamily="34" charset="0"/>
              </a:rPr>
              <a:t>eden</a:t>
            </a:r>
            <a:endParaRPr lang="en-GB" sz="12000" dirty="0">
              <a:solidFill>
                <a:srgbClr val="002060"/>
              </a:solidFill>
              <a:latin typeface="Century Gothic" panose="020B0502020202020204" pitchFamily="34" charset="0"/>
            </a:endParaRPr>
          </a:p>
        </p:txBody>
      </p:sp>
      <p:sp>
        <p:nvSpPr>
          <p:cNvPr id="7" name="TextBox 6"/>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142427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reden_sour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reden_source.wav"/>
                                        </p:tgtEl>
                                      </p:cMediaNode>
                                    </p:audio>
                                  </p:sub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96700" y="493873"/>
            <a:ext cx="10515600" cy="1325563"/>
          </a:xfrm>
        </p:spPr>
        <p:txBody>
          <a:bodyPr>
            <a:normAutofit fontScale="90000"/>
          </a:bodyPr>
          <a:lstStyle/>
          <a:p>
            <a:r>
              <a:rPr lang="en-GB" sz="26700" b="1" dirty="0">
                <a:solidFill>
                  <a:srgbClr val="FFCC00"/>
                </a:solidFill>
              </a:rPr>
              <a:t>r</a:t>
            </a:r>
            <a:br>
              <a:rPr lang="en-GB" sz="1400" b="1" dirty="0"/>
            </a:br>
            <a:endParaRPr lang="en-GB"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2578" y="266007"/>
            <a:ext cx="4466844" cy="4270067"/>
          </a:xfrm>
          <a:prstGeom prst="rect">
            <a:avLst/>
          </a:prstGeom>
        </p:spPr>
      </p:pic>
      <p:sp>
        <p:nvSpPr>
          <p:cNvPr id="2" name="Rectangle 1"/>
          <p:cNvSpPr/>
          <p:nvPr/>
        </p:nvSpPr>
        <p:spPr>
          <a:xfrm>
            <a:off x="4799010" y="4336568"/>
            <a:ext cx="2593980"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Uh</a:t>
            </a:r>
            <a:r>
              <a:rPr lang="en-GB" sz="12000" dirty="0" err="1">
                <a:solidFill>
                  <a:srgbClr val="FFC000"/>
                </a:solidFill>
                <a:latin typeface="Century Gothic" panose="020B0502020202020204" pitchFamily="34" charset="0"/>
              </a:rPr>
              <a:t>r</a:t>
            </a:r>
            <a:endParaRPr lang="en-GB" sz="12000" dirty="0">
              <a:solidFill>
                <a:srgbClr val="002060"/>
              </a:solidFill>
              <a:latin typeface="Century Gothic" panose="020B0502020202020204" pitchFamily="34" charset="0"/>
            </a:endParaRPr>
          </a:p>
        </p:txBody>
      </p:sp>
      <p:sp>
        <p:nvSpPr>
          <p:cNvPr id="6" name="TextBox 5"/>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131374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hr_sour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Uhr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203200" y="519273"/>
            <a:ext cx="10515600" cy="1325563"/>
          </a:xfrm>
        </p:spPr>
        <p:txBody>
          <a:bodyPr>
            <a:normAutofit fontScale="90000"/>
          </a:bodyPr>
          <a:lstStyle/>
          <a:p>
            <a:r>
              <a:rPr lang="en-GB" sz="26700" b="1" dirty="0">
                <a:solidFill>
                  <a:srgbClr val="FFCC00"/>
                </a:solidFill>
              </a:rPr>
              <a:t>v</a:t>
            </a:r>
            <a:br>
              <a:rPr lang="en-GB" sz="1400" b="1" dirty="0"/>
            </a:br>
            <a:endParaRPr lang="en-GB" dirty="0"/>
          </a:p>
        </p:txBody>
      </p:sp>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72375" y="403687"/>
            <a:ext cx="4447250" cy="4031422"/>
          </a:xfrm>
          <a:prstGeom prst="rect">
            <a:avLst/>
          </a:prstGeom>
        </p:spPr>
      </p:pic>
      <p:sp>
        <p:nvSpPr>
          <p:cNvPr id="2" name="Rectangle 1"/>
          <p:cNvSpPr/>
          <p:nvPr/>
        </p:nvSpPr>
        <p:spPr>
          <a:xfrm>
            <a:off x="4841490" y="4293324"/>
            <a:ext cx="2509020" cy="1938992"/>
          </a:xfrm>
          <a:prstGeom prst="rect">
            <a:avLst/>
          </a:prstGeom>
        </p:spPr>
        <p:txBody>
          <a:bodyPr wrap="none">
            <a:spAutoFit/>
          </a:bodyPr>
          <a:lstStyle/>
          <a:p>
            <a:pPr lvl="0" algn="ctr"/>
            <a:r>
              <a:rPr lang="en-GB" sz="12000" dirty="0" err="1">
                <a:solidFill>
                  <a:srgbClr val="FFC000"/>
                </a:solidFill>
                <a:latin typeface="Century Gothic" panose="020B0502020202020204" pitchFamily="34" charset="0"/>
              </a:rPr>
              <a:t>v</a:t>
            </a:r>
            <a:r>
              <a:rPr lang="en-GB" sz="12000" dirty="0" err="1">
                <a:solidFill>
                  <a:srgbClr val="002060"/>
                </a:solidFill>
                <a:latin typeface="Century Gothic" panose="020B0502020202020204" pitchFamily="34" charset="0"/>
              </a:rPr>
              <a:t>or</a:t>
            </a:r>
            <a:endParaRPr lang="en-GB" sz="12000" dirty="0">
              <a:solidFill>
                <a:srgbClr val="002060"/>
              </a:solidFill>
              <a:latin typeface="Century Gothic" panose="020B0502020202020204" pitchFamily="34" charset="0"/>
            </a:endParaRPr>
          </a:p>
        </p:txBody>
      </p:sp>
      <p:sp>
        <p:nvSpPr>
          <p:cNvPr id="6" name="TextBox 5"/>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325231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vor_sour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vor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79827" y="488967"/>
            <a:ext cx="10515600" cy="1325563"/>
          </a:xfrm>
        </p:spPr>
        <p:txBody>
          <a:bodyPr>
            <a:normAutofit fontScale="90000"/>
          </a:bodyPr>
          <a:lstStyle/>
          <a:p>
            <a:r>
              <a:rPr lang="en-GB" sz="26700" b="1" dirty="0">
                <a:solidFill>
                  <a:srgbClr val="FFCC00"/>
                </a:solidFill>
              </a:rPr>
              <a:t>s</a:t>
            </a:r>
            <a:br>
              <a:rPr lang="en-GB" sz="9600" b="1" dirty="0"/>
            </a:br>
            <a:endParaRPr lang="en-GB" dirty="0"/>
          </a:p>
        </p:txBody>
      </p:sp>
      <p:pic>
        <p:nvPicPr>
          <p:cNvPr id="5" name="Picture 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2336"/>
          <a:stretch/>
        </p:blipFill>
        <p:spPr>
          <a:xfrm>
            <a:off x="4361080" y="488967"/>
            <a:ext cx="3469837" cy="3970084"/>
          </a:xfrm>
          <a:prstGeom prst="rect">
            <a:avLst/>
          </a:prstGeom>
        </p:spPr>
      </p:pic>
      <p:sp>
        <p:nvSpPr>
          <p:cNvPr id="2" name="Rectangle 1"/>
          <p:cNvSpPr/>
          <p:nvPr/>
        </p:nvSpPr>
        <p:spPr>
          <a:xfrm>
            <a:off x="3923770" y="4287782"/>
            <a:ext cx="4344459" cy="1938992"/>
          </a:xfrm>
          <a:prstGeom prst="rect">
            <a:avLst/>
          </a:prstGeom>
        </p:spPr>
        <p:txBody>
          <a:bodyPr wrap="none">
            <a:spAutoFit/>
          </a:bodyPr>
          <a:lstStyle/>
          <a:p>
            <a:pPr lvl="0" algn="ctr"/>
            <a:r>
              <a:rPr lang="en-GB" sz="12000" dirty="0" err="1">
                <a:solidFill>
                  <a:srgbClr val="FFC000"/>
                </a:solidFill>
                <a:latin typeface="Century Gothic" panose="020B0502020202020204" pitchFamily="34" charset="0"/>
              </a:rPr>
              <a:t>s</a:t>
            </a:r>
            <a:r>
              <a:rPr lang="en-GB" sz="12000" dirty="0" err="1">
                <a:solidFill>
                  <a:srgbClr val="002060"/>
                </a:solidFill>
                <a:latin typeface="Century Gothic" panose="020B0502020202020204" pitchFamily="34" charset="0"/>
              </a:rPr>
              <a:t>ollen</a:t>
            </a:r>
            <a:endParaRPr lang="en-GB" sz="12000" dirty="0">
              <a:solidFill>
                <a:srgbClr val="002060"/>
              </a:solidFill>
              <a:latin typeface="Century Gothic" panose="020B0502020202020204" pitchFamily="34" charset="0"/>
            </a:endParaRPr>
          </a:p>
        </p:txBody>
      </p:sp>
      <p:sp>
        <p:nvSpPr>
          <p:cNvPr id="9" name="TextBox 8"/>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8996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ollen_sour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sollen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63673" y="1038916"/>
            <a:ext cx="10515600" cy="1325563"/>
          </a:xfrm>
        </p:spPr>
        <p:txBody>
          <a:bodyPr>
            <a:normAutofit fontScale="90000"/>
          </a:bodyPr>
          <a:lstStyle/>
          <a:p>
            <a:r>
              <a:rPr lang="en-GB" sz="26700" b="1" dirty="0">
                <a:solidFill>
                  <a:srgbClr val="FFCC00"/>
                </a:solidFill>
              </a:rPr>
              <a:t>ß</a:t>
            </a:r>
            <a:br>
              <a:rPr lang="en-GB" sz="9600" b="1" dirty="0"/>
            </a:br>
            <a:endParaRPr lang="en-GB" dirty="0"/>
          </a:p>
        </p:txBody>
      </p:sp>
      <p:pic>
        <p:nvPicPr>
          <p:cNvPr id="4" name="Picture 3"/>
          <p:cNvPicPr>
            <a:picLocks noChangeAspect="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5321473" y="432262"/>
            <a:ext cx="1549053" cy="3864435"/>
          </a:xfrm>
          <a:prstGeom prst="rect">
            <a:avLst/>
          </a:prstGeom>
        </p:spPr>
      </p:pic>
      <p:sp>
        <p:nvSpPr>
          <p:cNvPr id="2" name="Rectangle 1"/>
          <p:cNvSpPr/>
          <p:nvPr/>
        </p:nvSpPr>
        <p:spPr>
          <a:xfrm>
            <a:off x="4323720" y="4193275"/>
            <a:ext cx="3544560"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gro</a:t>
            </a:r>
            <a:r>
              <a:rPr lang="en-GB" sz="12000" dirty="0" err="1">
                <a:solidFill>
                  <a:srgbClr val="FFC000"/>
                </a:solidFill>
                <a:latin typeface="Century Gothic" panose="020B0502020202020204" pitchFamily="34" charset="0"/>
              </a:rPr>
              <a:t>ß</a:t>
            </a:r>
            <a:endParaRPr lang="en-GB" sz="12000" dirty="0">
              <a:solidFill>
                <a:srgbClr val="002060"/>
              </a:solidFill>
              <a:latin typeface="Century Gothic" panose="020B0502020202020204" pitchFamily="34" charset="0"/>
            </a:endParaRPr>
          </a:p>
        </p:txBody>
      </p:sp>
      <p:sp>
        <p:nvSpPr>
          <p:cNvPr id="6" name="TextBox 5"/>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49558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gross_sour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gross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23561" y="983867"/>
            <a:ext cx="10515600" cy="1325563"/>
          </a:xfrm>
        </p:spPr>
        <p:txBody>
          <a:bodyPr>
            <a:noAutofit/>
          </a:bodyPr>
          <a:lstStyle/>
          <a:p>
            <a:r>
              <a:rPr lang="en-GB" sz="24000" b="1" dirty="0">
                <a:solidFill>
                  <a:srgbClr val="FFCC00"/>
                </a:solidFill>
              </a:rPr>
              <a:t>ü</a:t>
            </a:r>
            <a:endParaRPr lang="en-GB" sz="24000" b="1" dirty="0"/>
          </a:p>
        </p:txBody>
      </p:sp>
      <p:sp>
        <p:nvSpPr>
          <p:cNvPr id="6" name="Rectangle 5"/>
          <p:cNvSpPr/>
          <p:nvPr/>
        </p:nvSpPr>
        <p:spPr>
          <a:xfrm>
            <a:off x="507350" y="2561783"/>
            <a:ext cx="1040670" cy="769441"/>
          </a:xfrm>
          <a:prstGeom prst="rect">
            <a:avLst/>
          </a:prstGeom>
        </p:spPr>
        <p:txBody>
          <a:bodyPr wrap="none">
            <a:spAutoFit/>
          </a:bodyPr>
          <a:lstStyle/>
          <a:p>
            <a:r>
              <a:rPr lang="en-GB" sz="4400" dirty="0">
                <a:solidFill>
                  <a:schemeClr val="accent5">
                    <a:lumMod val="50000"/>
                  </a:schemeClr>
                </a:solidFill>
                <a:latin typeface="Century Gothic" panose="020B0502020202020204" pitchFamily="34" charset="0"/>
              </a:rPr>
              <a:t>[y:]</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9892" y="410798"/>
            <a:ext cx="2372215" cy="3864668"/>
          </a:xfrm>
          <a:prstGeom prst="rect">
            <a:avLst/>
          </a:prstGeom>
        </p:spPr>
      </p:pic>
      <p:sp>
        <p:nvSpPr>
          <p:cNvPr id="2" name="Rectangle 1"/>
          <p:cNvSpPr/>
          <p:nvPr/>
        </p:nvSpPr>
        <p:spPr>
          <a:xfrm>
            <a:off x="4976142" y="4476204"/>
            <a:ext cx="2239716"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T</a:t>
            </a:r>
            <a:r>
              <a:rPr lang="en-GB" sz="12000" dirty="0" err="1">
                <a:solidFill>
                  <a:srgbClr val="FFC000"/>
                </a:solidFill>
                <a:latin typeface="Century Gothic" panose="020B0502020202020204" pitchFamily="34" charset="0"/>
              </a:rPr>
              <a:t>ü</a:t>
            </a:r>
            <a:r>
              <a:rPr lang="en-GB" sz="12000" dirty="0" err="1">
                <a:solidFill>
                  <a:srgbClr val="002060"/>
                </a:solidFill>
                <a:latin typeface="Century Gothic" panose="020B0502020202020204" pitchFamily="34" charset="0"/>
              </a:rPr>
              <a:t>r</a:t>
            </a:r>
            <a:endParaRPr lang="en-GB" sz="12000" dirty="0">
              <a:solidFill>
                <a:srgbClr val="002060"/>
              </a:solidFill>
              <a:latin typeface="Century Gothic" panose="020B0502020202020204" pitchFamily="34" charset="0"/>
            </a:endParaRPr>
          </a:p>
        </p:txBody>
      </p:sp>
      <p:sp>
        <p:nvSpPr>
          <p:cNvPr id="7" name="TextBox 6"/>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56219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Tür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3" name="Tür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23561" y="1122864"/>
            <a:ext cx="10515600" cy="1325563"/>
          </a:xfrm>
        </p:spPr>
        <p:txBody>
          <a:bodyPr>
            <a:normAutofit fontScale="90000"/>
          </a:bodyPr>
          <a:lstStyle/>
          <a:p>
            <a:r>
              <a:rPr lang="en-GB" sz="26700" b="1" dirty="0">
                <a:solidFill>
                  <a:srgbClr val="FFCC00"/>
                </a:solidFill>
              </a:rPr>
              <a:t>ü</a:t>
            </a:r>
            <a:br>
              <a:rPr lang="en-GB" sz="9600" b="1" dirty="0"/>
            </a:br>
            <a:endParaRPr lang="en-GB" dirty="0"/>
          </a:p>
        </p:txBody>
      </p:sp>
      <p:sp>
        <p:nvSpPr>
          <p:cNvPr id="6" name="Rectangle 5"/>
          <p:cNvSpPr/>
          <p:nvPr/>
        </p:nvSpPr>
        <p:spPr>
          <a:xfrm>
            <a:off x="569867" y="2462030"/>
            <a:ext cx="915635" cy="769441"/>
          </a:xfrm>
          <a:prstGeom prst="rect">
            <a:avLst/>
          </a:prstGeom>
        </p:spPr>
        <p:txBody>
          <a:bodyPr wrap="none">
            <a:spAutoFit/>
          </a:bodyPr>
          <a:lstStyle/>
          <a:p>
            <a:r>
              <a:rPr lang="en-GB" sz="4400" dirty="0">
                <a:solidFill>
                  <a:schemeClr val="accent5">
                    <a:lumMod val="50000"/>
                  </a:schemeClr>
                </a:solidFill>
                <a:latin typeface="Century Gothic" panose="020B0502020202020204" pitchFamily="34" charset="0"/>
              </a:rPr>
              <a:t>[Y]</a:t>
            </a:r>
          </a:p>
        </p:txBody>
      </p:sp>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84207" y="670079"/>
            <a:ext cx="2980073" cy="3556697"/>
          </a:xfrm>
          <a:prstGeom prst="rect">
            <a:avLst/>
          </a:prstGeom>
        </p:spPr>
      </p:pic>
      <p:sp>
        <p:nvSpPr>
          <p:cNvPr id="2" name="Rectangle 1"/>
          <p:cNvSpPr/>
          <p:nvPr/>
        </p:nvSpPr>
        <p:spPr>
          <a:xfrm>
            <a:off x="4584207" y="4387535"/>
            <a:ext cx="3023585"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f</a:t>
            </a:r>
            <a:r>
              <a:rPr lang="en-GB" sz="12000" dirty="0" err="1">
                <a:solidFill>
                  <a:srgbClr val="FFC000"/>
                </a:solidFill>
                <a:latin typeface="Century Gothic" panose="020B0502020202020204" pitchFamily="34" charset="0"/>
              </a:rPr>
              <a:t>ü</a:t>
            </a:r>
            <a:r>
              <a:rPr lang="en-GB" sz="12000" dirty="0" err="1">
                <a:solidFill>
                  <a:srgbClr val="002060"/>
                </a:solidFill>
                <a:latin typeface="Century Gothic" panose="020B0502020202020204" pitchFamily="34" charset="0"/>
              </a:rPr>
              <a:t>nf</a:t>
            </a:r>
            <a:endParaRPr lang="en-GB" sz="12000" dirty="0">
              <a:solidFill>
                <a:srgbClr val="002060"/>
              </a:solidFill>
              <a:latin typeface="Century Gothic" panose="020B0502020202020204" pitchFamily="34" charset="0"/>
            </a:endParaRPr>
          </a:p>
        </p:txBody>
      </p:sp>
      <p:sp>
        <p:nvSpPr>
          <p:cNvPr id="7" name="TextBox 6"/>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272520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fünf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3" name="fünf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1789" y="219486"/>
            <a:ext cx="10515600" cy="1325563"/>
          </a:xfrm>
        </p:spPr>
        <p:txBody>
          <a:bodyPr>
            <a:noAutofit/>
          </a:bodyPr>
          <a:lstStyle/>
          <a:p>
            <a:r>
              <a:rPr lang="en-GB" sz="24000" b="1" dirty="0">
                <a:solidFill>
                  <a:srgbClr val="FFCC00"/>
                </a:solidFill>
              </a:rPr>
              <a:t>a</a:t>
            </a:r>
            <a:endParaRPr lang="en-GB" sz="24000" b="1" dirty="0"/>
          </a:p>
        </p:txBody>
      </p:sp>
      <p:sp>
        <p:nvSpPr>
          <p:cNvPr id="6" name="Rectangle 5"/>
          <p:cNvSpPr/>
          <p:nvPr/>
        </p:nvSpPr>
        <p:spPr>
          <a:xfrm>
            <a:off x="3692137" y="4050748"/>
            <a:ext cx="4807726"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s</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gen</a:t>
            </a:r>
            <a:endParaRPr lang="en-GB" sz="12000" dirty="0">
              <a:solidFill>
                <a:srgbClr val="002060"/>
              </a:solidFill>
              <a:latin typeface="Century Gothic" panose="020B0502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8328" y="1124602"/>
            <a:ext cx="5221223" cy="3071751"/>
          </a:xfrm>
          <a:prstGeom prst="rect">
            <a:avLst/>
          </a:prstGeom>
        </p:spPr>
      </p:pic>
      <p:sp>
        <p:nvSpPr>
          <p:cNvPr id="8" name="Rectangle 7"/>
          <p:cNvSpPr/>
          <p:nvPr/>
        </p:nvSpPr>
        <p:spPr>
          <a:xfrm>
            <a:off x="574592" y="1955862"/>
            <a:ext cx="1122423" cy="769441"/>
          </a:xfrm>
          <a:prstGeom prst="rect">
            <a:avLst/>
          </a:prstGeom>
        </p:spPr>
        <p:txBody>
          <a:bodyPr wrap="none">
            <a:spAutoFit/>
          </a:bodyPr>
          <a:lstStyle/>
          <a:p>
            <a:r>
              <a:rPr lang="en-GB" sz="4400" dirty="0">
                <a:solidFill>
                  <a:schemeClr val="accent1">
                    <a:lumMod val="50000"/>
                  </a:schemeClr>
                </a:solidFill>
                <a:latin typeface="Century Gothic" panose="020B0502020202020204" pitchFamily="34" charset="0"/>
              </a:rPr>
              <a:t>[a:]</a:t>
            </a:r>
          </a:p>
        </p:txBody>
      </p:sp>
      <p:sp>
        <p:nvSpPr>
          <p:cNvPr id="10" name="TextBox 9"/>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436255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sagen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3" name="sagen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46824" y="1236220"/>
            <a:ext cx="10515600" cy="1325563"/>
          </a:xfrm>
        </p:spPr>
        <p:txBody>
          <a:bodyPr>
            <a:normAutofit fontScale="90000"/>
          </a:bodyPr>
          <a:lstStyle/>
          <a:p>
            <a:r>
              <a:rPr lang="en-GB" sz="26700" b="1" dirty="0">
                <a:solidFill>
                  <a:srgbClr val="FFCC00"/>
                </a:solidFill>
              </a:rPr>
              <a:t>ö</a:t>
            </a:r>
            <a:br>
              <a:rPr lang="en-GB" sz="9600" b="1" dirty="0"/>
            </a:br>
            <a:endParaRPr lang="en-GB" dirty="0"/>
          </a:p>
        </p:txBody>
      </p:sp>
      <p:sp>
        <p:nvSpPr>
          <p:cNvPr id="6" name="Rectangle 5"/>
          <p:cNvSpPr/>
          <p:nvPr/>
        </p:nvSpPr>
        <p:spPr>
          <a:xfrm>
            <a:off x="507350" y="2561783"/>
            <a:ext cx="1106393" cy="769441"/>
          </a:xfrm>
          <a:prstGeom prst="rect">
            <a:avLst/>
          </a:prstGeom>
        </p:spPr>
        <p:txBody>
          <a:bodyPr wrap="none">
            <a:spAutoFit/>
          </a:bodyPr>
          <a:lstStyle/>
          <a:p>
            <a:r>
              <a:rPr lang="en-GB" sz="4400" dirty="0">
                <a:solidFill>
                  <a:schemeClr val="accent5">
                    <a:lumMod val="50000"/>
                  </a:schemeClr>
                </a:solidFill>
                <a:latin typeface="Century Gothic" panose="020B0502020202020204" pitchFamily="34" charset="0"/>
              </a:rPr>
              <a:t>[ø:]</a:t>
            </a:r>
          </a:p>
        </p:txBody>
      </p:sp>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04110" y="277093"/>
            <a:ext cx="2783779" cy="4196443"/>
          </a:xfrm>
          <a:prstGeom prst="rect">
            <a:avLst/>
          </a:prstGeom>
        </p:spPr>
      </p:pic>
      <p:sp>
        <p:nvSpPr>
          <p:cNvPr id="2" name="Rectangle 1"/>
          <p:cNvSpPr/>
          <p:nvPr/>
        </p:nvSpPr>
        <p:spPr>
          <a:xfrm>
            <a:off x="3772143" y="4381994"/>
            <a:ext cx="4661853"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sch</a:t>
            </a:r>
            <a:r>
              <a:rPr lang="en-GB" sz="12000" dirty="0" err="1">
                <a:solidFill>
                  <a:srgbClr val="FFC000"/>
                </a:solidFill>
                <a:latin typeface="Century Gothic" panose="020B0502020202020204" pitchFamily="34" charset="0"/>
              </a:rPr>
              <a:t>ö</a:t>
            </a:r>
            <a:r>
              <a:rPr lang="en-GB" sz="12000" dirty="0" err="1">
                <a:solidFill>
                  <a:srgbClr val="002060"/>
                </a:solidFill>
                <a:latin typeface="Century Gothic" panose="020B0502020202020204" pitchFamily="34" charset="0"/>
              </a:rPr>
              <a:t>n</a:t>
            </a:r>
            <a:endParaRPr lang="en-GB" sz="12000" dirty="0">
              <a:solidFill>
                <a:srgbClr val="002060"/>
              </a:solidFill>
              <a:latin typeface="Century Gothic" panose="020B0502020202020204" pitchFamily="34" charset="0"/>
            </a:endParaRPr>
          </a:p>
        </p:txBody>
      </p:sp>
      <p:sp>
        <p:nvSpPr>
          <p:cNvPr id="7" name="TextBox 6"/>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79246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schön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3" name="schön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57909" y="1074413"/>
            <a:ext cx="10515600" cy="1325563"/>
          </a:xfrm>
        </p:spPr>
        <p:txBody>
          <a:bodyPr>
            <a:normAutofit fontScale="90000"/>
          </a:bodyPr>
          <a:lstStyle/>
          <a:p>
            <a:r>
              <a:rPr lang="en-GB" sz="26700" b="1" dirty="0">
                <a:solidFill>
                  <a:srgbClr val="FFCC00"/>
                </a:solidFill>
              </a:rPr>
              <a:t>ö</a:t>
            </a:r>
            <a:br>
              <a:rPr lang="en-GB" sz="9600" b="1" dirty="0"/>
            </a:br>
            <a:endParaRPr lang="en-GB" dirty="0"/>
          </a:p>
        </p:txBody>
      </p:sp>
      <p:sp>
        <p:nvSpPr>
          <p:cNvPr id="6" name="Rectangle 5"/>
          <p:cNvSpPr/>
          <p:nvPr/>
        </p:nvSpPr>
        <p:spPr>
          <a:xfrm>
            <a:off x="659836" y="2478656"/>
            <a:ext cx="950901" cy="769441"/>
          </a:xfrm>
          <a:prstGeom prst="rect">
            <a:avLst/>
          </a:prstGeom>
        </p:spPr>
        <p:txBody>
          <a:bodyPr wrap="none">
            <a:spAutoFit/>
          </a:bodyPr>
          <a:lstStyle/>
          <a:p>
            <a:r>
              <a:rPr lang="en-GB" sz="4400" dirty="0">
                <a:solidFill>
                  <a:schemeClr val="accent5">
                    <a:lumMod val="50000"/>
                  </a:schemeClr>
                </a:solidFill>
                <a:latin typeface="Century Gothic" panose="020B0502020202020204" pitchFamily="34" charset="0"/>
              </a:rPr>
              <a:t>[ø]</a:t>
            </a:r>
          </a:p>
        </p:txBody>
      </p:sp>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43392" y="127462"/>
            <a:ext cx="3105216" cy="4545028"/>
          </a:xfrm>
          <a:prstGeom prst="rect">
            <a:avLst/>
          </a:prstGeom>
        </p:spPr>
      </p:pic>
      <p:sp>
        <p:nvSpPr>
          <p:cNvPr id="2" name="Rectangle 1"/>
          <p:cNvSpPr/>
          <p:nvPr/>
        </p:nvSpPr>
        <p:spPr>
          <a:xfrm>
            <a:off x="2958763" y="4270565"/>
            <a:ext cx="6274474"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pl</a:t>
            </a:r>
            <a:r>
              <a:rPr lang="en-GB" sz="12000" dirty="0" err="1">
                <a:solidFill>
                  <a:srgbClr val="FFC000"/>
                </a:solidFill>
                <a:latin typeface="Century Gothic" panose="020B0502020202020204" pitchFamily="34" charset="0"/>
              </a:rPr>
              <a:t>ö</a:t>
            </a:r>
            <a:r>
              <a:rPr lang="en-GB" sz="12000" dirty="0" err="1">
                <a:solidFill>
                  <a:srgbClr val="002060"/>
                </a:solidFill>
                <a:latin typeface="Century Gothic" panose="020B0502020202020204" pitchFamily="34" charset="0"/>
              </a:rPr>
              <a:t>tzlich</a:t>
            </a:r>
            <a:endParaRPr lang="en-GB" sz="12000" dirty="0">
              <a:solidFill>
                <a:srgbClr val="002060"/>
              </a:solidFill>
              <a:latin typeface="Century Gothic" panose="020B0502020202020204" pitchFamily="34" charset="0"/>
            </a:endParaRPr>
          </a:p>
        </p:txBody>
      </p:sp>
      <p:sp>
        <p:nvSpPr>
          <p:cNvPr id="7" name="TextBox 6"/>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171682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plötzlich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3" name="plötzlich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63450" y="1153093"/>
            <a:ext cx="10515600" cy="1325563"/>
          </a:xfrm>
        </p:spPr>
        <p:txBody>
          <a:bodyPr>
            <a:normAutofit fontScale="90000"/>
          </a:bodyPr>
          <a:lstStyle/>
          <a:p>
            <a:r>
              <a:rPr lang="en-GB" sz="26700" b="1" dirty="0">
                <a:solidFill>
                  <a:srgbClr val="FFCC00"/>
                </a:solidFill>
              </a:rPr>
              <a:t>ä</a:t>
            </a:r>
            <a:br>
              <a:rPr lang="en-GB" sz="9600" b="1" dirty="0"/>
            </a:br>
            <a:endParaRPr lang="en-GB" dirty="0"/>
          </a:p>
        </p:txBody>
      </p:sp>
      <p:sp>
        <p:nvSpPr>
          <p:cNvPr id="6" name="Rectangle 5"/>
          <p:cNvSpPr/>
          <p:nvPr/>
        </p:nvSpPr>
        <p:spPr>
          <a:xfrm>
            <a:off x="659836" y="2478656"/>
            <a:ext cx="995785" cy="769441"/>
          </a:xfrm>
          <a:prstGeom prst="rect">
            <a:avLst/>
          </a:prstGeom>
        </p:spPr>
        <p:txBody>
          <a:bodyPr wrap="none">
            <a:spAutoFit/>
          </a:bodyPr>
          <a:lstStyle/>
          <a:p>
            <a:r>
              <a:rPr lang="en-GB" sz="4400" dirty="0">
                <a:solidFill>
                  <a:schemeClr val="accent5">
                    <a:lumMod val="50000"/>
                  </a:schemeClr>
                </a:solidFill>
                <a:latin typeface="Century Gothic" panose="020B0502020202020204" pitchFamily="34" charset="0"/>
              </a:rPr>
              <a:t>[ɛ:]</a:t>
            </a:r>
          </a:p>
        </p:txBody>
      </p:sp>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93450" y="239288"/>
            <a:ext cx="3963063" cy="4259798"/>
          </a:xfrm>
          <a:prstGeom prst="rect">
            <a:avLst/>
          </a:prstGeom>
        </p:spPr>
      </p:pic>
      <p:sp>
        <p:nvSpPr>
          <p:cNvPr id="2" name="Rectangle 1"/>
          <p:cNvSpPr/>
          <p:nvPr/>
        </p:nvSpPr>
        <p:spPr>
          <a:xfrm>
            <a:off x="4393450" y="4181894"/>
            <a:ext cx="3405098"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sp</a:t>
            </a:r>
            <a:r>
              <a:rPr lang="en-GB" sz="12000" dirty="0" err="1">
                <a:solidFill>
                  <a:srgbClr val="FFC000"/>
                </a:solidFill>
                <a:latin typeface="Century Gothic" panose="020B0502020202020204" pitchFamily="34" charset="0"/>
              </a:rPr>
              <a:t>ä</a:t>
            </a:r>
            <a:r>
              <a:rPr lang="en-GB" sz="12000" dirty="0" err="1">
                <a:solidFill>
                  <a:srgbClr val="002060"/>
                </a:solidFill>
                <a:latin typeface="Century Gothic" panose="020B0502020202020204" pitchFamily="34" charset="0"/>
              </a:rPr>
              <a:t>t</a:t>
            </a:r>
            <a:endParaRPr lang="en-GB" sz="12000" dirty="0">
              <a:solidFill>
                <a:srgbClr val="002060"/>
              </a:solidFill>
              <a:latin typeface="Century Gothic" panose="020B0502020202020204" pitchFamily="34" charset="0"/>
            </a:endParaRPr>
          </a:p>
        </p:txBody>
      </p:sp>
      <p:sp>
        <p:nvSpPr>
          <p:cNvPr id="7" name="TextBox 6"/>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297707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spät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3" name="spät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85618" y="1169719"/>
            <a:ext cx="10515600" cy="1325563"/>
          </a:xfrm>
        </p:spPr>
        <p:txBody>
          <a:bodyPr>
            <a:normAutofit fontScale="90000"/>
          </a:bodyPr>
          <a:lstStyle/>
          <a:p>
            <a:r>
              <a:rPr lang="en-GB" sz="26700" b="1" dirty="0">
                <a:solidFill>
                  <a:srgbClr val="FFCC00"/>
                </a:solidFill>
              </a:rPr>
              <a:t>ä</a:t>
            </a:r>
            <a:br>
              <a:rPr lang="en-GB" sz="9600" b="1" dirty="0"/>
            </a:br>
            <a:endParaRPr lang="en-GB" dirty="0"/>
          </a:p>
        </p:txBody>
      </p:sp>
      <p:sp>
        <p:nvSpPr>
          <p:cNvPr id="6" name="Rectangle 5"/>
          <p:cNvSpPr/>
          <p:nvPr/>
        </p:nvSpPr>
        <p:spPr>
          <a:xfrm>
            <a:off x="713625" y="2495282"/>
            <a:ext cx="840295" cy="769441"/>
          </a:xfrm>
          <a:prstGeom prst="rect">
            <a:avLst/>
          </a:prstGeom>
        </p:spPr>
        <p:txBody>
          <a:bodyPr wrap="none">
            <a:spAutoFit/>
          </a:bodyPr>
          <a:lstStyle/>
          <a:p>
            <a:r>
              <a:rPr lang="en-GB" sz="4400" dirty="0">
                <a:solidFill>
                  <a:schemeClr val="accent5">
                    <a:lumMod val="50000"/>
                  </a:schemeClr>
                </a:solidFill>
                <a:latin typeface="Century Gothic" panose="020B0502020202020204" pitchFamily="34" charset="0"/>
              </a:rPr>
              <a:t>[ɛ]</a:t>
            </a:r>
          </a:p>
        </p:txBody>
      </p:sp>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8293" y="493915"/>
            <a:ext cx="3795413" cy="3795413"/>
          </a:xfrm>
          <a:prstGeom prst="rect">
            <a:avLst/>
          </a:prstGeom>
        </p:spPr>
      </p:pic>
      <p:sp>
        <p:nvSpPr>
          <p:cNvPr id="2" name="Rectangle 1"/>
          <p:cNvSpPr/>
          <p:nvPr/>
        </p:nvSpPr>
        <p:spPr>
          <a:xfrm>
            <a:off x="3234479" y="4248397"/>
            <a:ext cx="5723042"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l</a:t>
            </a:r>
            <a:r>
              <a:rPr lang="en-GB" sz="12000" dirty="0" err="1">
                <a:solidFill>
                  <a:srgbClr val="FFC000"/>
                </a:solidFill>
                <a:latin typeface="Century Gothic" panose="020B0502020202020204" pitchFamily="34" charset="0"/>
              </a:rPr>
              <a:t>ä</a:t>
            </a:r>
            <a:r>
              <a:rPr lang="en-GB" sz="12000" dirty="0" err="1">
                <a:solidFill>
                  <a:srgbClr val="002060"/>
                </a:solidFill>
                <a:latin typeface="Century Gothic" panose="020B0502020202020204" pitchFamily="34" charset="0"/>
              </a:rPr>
              <a:t>cheln</a:t>
            </a:r>
            <a:endParaRPr lang="en-GB" sz="12000" dirty="0">
              <a:solidFill>
                <a:srgbClr val="002060"/>
              </a:solidFill>
              <a:latin typeface="Century Gothic" panose="020B0502020202020204" pitchFamily="34" charset="0"/>
            </a:endParaRPr>
          </a:p>
        </p:txBody>
      </p:sp>
      <p:sp>
        <p:nvSpPr>
          <p:cNvPr id="7" name="TextBox 6"/>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194186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lächeln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3" name="lächeln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33420" y="532949"/>
            <a:ext cx="10515600" cy="1325563"/>
          </a:xfrm>
        </p:spPr>
        <p:txBody>
          <a:bodyPr>
            <a:normAutofit fontScale="90000"/>
          </a:bodyPr>
          <a:lstStyle/>
          <a:p>
            <a:r>
              <a:rPr lang="en-GB" sz="22200" b="1" dirty="0">
                <a:solidFill>
                  <a:srgbClr val="FFCC00"/>
                </a:solidFill>
              </a:rPr>
              <a:t>au</a:t>
            </a:r>
            <a:br>
              <a:rPr lang="en-GB" sz="9600" b="1" dirty="0"/>
            </a:br>
            <a:endParaRPr lang="en-GB"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0455" y="245025"/>
            <a:ext cx="5463328" cy="3597584"/>
          </a:xfrm>
          <a:prstGeom prst="rect">
            <a:avLst/>
          </a:prstGeom>
        </p:spPr>
      </p:pic>
      <p:sp>
        <p:nvSpPr>
          <p:cNvPr id="2" name="Rectangle 1"/>
          <p:cNvSpPr/>
          <p:nvPr/>
        </p:nvSpPr>
        <p:spPr>
          <a:xfrm>
            <a:off x="4900496" y="3814947"/>
            <a:ext cx="5213287" cy="2646878"/>
          </a:xfrm>
          <a:prstGeom prst="rect">
            <a:avLst/>
          </a:prstGeom>
        </p:spPr>
        <p:txBody>
          <a:bodyPr wrap="none">
            <a:spAutoFit/>
          </a:bodyPr>
          <a:lstStyle/>
          <a:p>
            <a:pPr lvl="0" algn="ctr"/>
            <a:r>
              <a:rPr lang="en-GB" sz="16600" dirty="0" err="1">
                <a:solidFill>
                  <a:srgbClr val="002060"/>
                </a:solidFill>
                <a:latin typeface="Century Gothic" panose="020B0502020202020204" pitchFamily="34" charset="0"/>
              </a:rPr>
              <a:t>H</a:t>
            </a:r>
            <a:r>
              <a:rPr lang="en-GB" sz="16600" dirty="0" err="1">
                <a:solidFill>
                  <a:srgbClr val="FFC000"/>
                </a:solidFill>
                <a:latin typeface="Century Gothic" panose="020B0502020202020204" pitchFamily="34" charset="0"/>
              </a:rPr>
              <a:t>au</a:t>
            </a:r>
            <a:r>
              <a:rPr lang="en-GB" sz="16600" dirty="0" err="1">
                <a:solidFill>
                  <a:srgbClr val="002060"/>
                </a:solidFill>
                <a:latin typeface="Century Gothic" panose="020B0502020202020204" pitchFamily="34" charset="0"/>
              </a:rPr>
              <a:t>s</a:t>
            </a:r>
            <a:endParaRPr lang="en-GB" sz="16600" dirty="0">
              <a:solidFill>
                <a:srgbClr val="002060"/>
              </a:solidFill>
              <a:latin typeface="Century Gothic" panose="020B0502020202020204" pitchFamily="34" charset="0"/>
            </a:endParaRPr>
          </a:p>
        </p:txBody>
      </p:sp>
      <p:sp>
        <p:nvSpPr>
          <p:cNvPr id="6" name="TextBox 5"/>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353128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Haus_sour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Haus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94303" y="420679"/>
            <a:ext cx="10515600" cy="1325563"/>
          </a:xfrm>
        </p:spPr>
        <p:txBody>
          <a:bodyPr>
            <a:normAutofit fontScale="90000"/>
          </a:bodyPr>
          <a:lstStyle/>
          <a:p>
            <a:r>
              <a:rPr lang="en-GB" sz="22200" b="1" dirty="0" err="1">
                <a:solidFill>
                  <a:srgbClr val="FFCC00"/>
                </a:solidFill>
              </a:rPr>
              <a:t>eu</a:t>
            </a:r>
            <a:br>
              <a:rPr lang="en-GB" sz="9600" b="1" dirty="0"/>
            </a:br>
            <a:endParaRPr lang="en-GB" dirty="0"/>
          </a:p>
        </p:txBody>
      </p:sp>
      <p:pic>
        <p:nvPicPr>
          <p:cNvPr id="4" name="Picture 3"/>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06762" y="273429"/>
            <a:ext cx="4178476" cy="4178476"/>
          </a:xfrm>
          <a:prstGeom prst="rect">
            <a:avLst/>
          </a:prstGeom>
        </p:spPr>
      </p:pic>
      <p:sp>
        <p:nvSpPr>
          <p:cNvPr id="2" name="Rectangle 1"/>
          <p:cNvSpPr/>
          <p:nvPr/>
        </p:nvSpPr>
        <p:spPr>
          <a:xfrm>
            <a:off x="1261183" y="4287533"/>
            <a:ext cx="9669634" cy="1938992"/>
          </a:xfrm>
          <a:prstGeom prst="rect">
            <a:avLst/>
          </a:prstGeom>
        </p:spPr>
        <p:txBody>
          <a:bodyPr wrap="none">
            <a:spAutoFit/>
          </a:bodyPr>
          <a:lstStyle/>
          <a:p>
            <a:pPr lvl="0" algn="ctr"/>
            <a:r>
              <a:rPr lang="en-GB" sz="12000" dirty="0">
                <a:solidFill>
                  <a:srgbClr val="002060"/>
                </a:solidFill>
                <a:latin typeface="Century Gothic" panose="020B0502020202020204" pitchFamily="34" charset="0"/>
              </a:rPr>
              <a:t>D</a:t>
            </a:r>
            <a:r>
              <a:rPr lang="en-GB" sz="12000" dirty="0">
                <a:solidFill>
                  <a:srgbClr val="FFC000"/>
                </a:solidFill>
                <a:latin typeface="Century Gothic" panose="020B0502020202020204" pitchFamily="34" charset="0"/>
              </a:rPr>
              <a:t>eu</a:t>
            </a:r>
            <a:r>
              <a:rPr lang="en-GB" sz="12000" dirty="0">
                <a:solidFill>
                  <a:srgbClr val="002060"/>
                </a:solidFill>
                <a:latin typeface="Century Gothic" panose="020B0502020202020204" pitchFamily="34" charset="0"/>
              </a:rPr>
              <a:t>tschland</a:t>
            </a:r>
          </a:p>
        </p:txBody>
      </p:sp>
      <p:sp>
        <p:nvSpPr>
          <p:cNvPr id="6" name="TextBox 5"/>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381417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Deutschland.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Deutschla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168448" y="823434"/>
            <a:ext cx="10515600" cy="1325563"/>
          </a:xfrm>
        </p:spPr>
        <p:txBody>
          <a:bodyPr>
            <a:normAutofit fontScale="90000"/>
          </a:bodyPr>
          <a:lstStyle/>
          <a:p>
            <a:r>
              <a:rPr lang="en-GB" sz="22200" b="1" dirty="0" err="1">
                <a:solidFill>
                  <a:srgbClr val="FFCC00"/>
                </a:solidFill>
              </a:rPr>
              <a:t>äu</a:t>
            </a:r>
            <a:br>
              <a:rPr lang="en-GB" sz="9600" b="1" dirty="0"/>
            </a:br>
            <a:endParaRPr lang="en-GB" dirty="0"/>
          </a:p>
        </p:txBody>
      </p:sp>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99519" y="1001753"/>
            <a:ext cx="4839904" cy="3420509"/>
          </a:xfrm>
          <a:prstGeom prst="rect">
            <a:avLst/>
          </a:prstGeom>
        </p:spPr>
      </p:pic>
      <p:sp>
        <p:nvSpPr>
          <p:cNvPr id="2" name="Rectangle 1"/>
          <p:cNvSpPr/>
          <p:nvPr/>
        </p:nvSpPr>
        <p:spPr>
          <a:xfrm>
            <a:off x="3503783" y="4335878"/>
            <a:ext cx="5184433"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M</a:t>
            </a:r>
            <a:r>
              <a:rPr lang="en-GB" sz="12000" dirty="0" err="1">
                <a:solidFill>
                  <a:srgbClr val="FFC000"/>
                </a:solidFill>
                <a:latin typeface="Century Gothic" panose="020B0502020202020204" pitchFamily="34" charset="0"/>
              </a:rPr>
              <a:t>äu</a:t>
            </a:r>
            <a:r>
              <a:rPr lang="en-GB" sz="12000" dirty="0" err="1">
                <a:solidFill>
                  <a:srgbClr val="002060"/>
                </a:solidFill>
                <a:latin typeface="Century Gothic" panose="020B0502020202020204" pitchFamily="34" charset="0"/>
              </a:rPr>
              <a:t>se</a:t>
            </a:r>
            <a:endParaRPr lang="en-GB" sz="12000" dirty="0">
              <a:solidFill>
                <a:srgbClr val="002060"/>
              </a:solidFill>
              <a:latin typeface="Century Gothic" panose="020B0502020202020204" pitchFamily="34" charset="0"/>
            </a:endParaRPr>
          </a:p>
        </p:txBody>
      </p:sp>
      <p:sp>
        <p:nvSpPr>
          <p:cNvPr id="6" name="TextBox 5"/>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218603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Mäuse_sour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Mäuse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70604" y="608173"/>
            <a:ext cx="10515600" cy="1325563"/>
          </a:xfrm>
        </p:spPr>
        <p:txBody>
          <a:bodyPr>
            <a:noAutofit/>
          </a:bodyPr>
          <a:lstStyle/>
          <a:p>
            <a:r>
              <a:rPr lang="en-GB" sz="20000" b="1" dirty="0">
                <a:solidFill>
                  <a:srgbClr val="FFCC00"/>
                </a:solidFill>
              </a:rPr>
              <a:t>-d</a:t>
            </a:r>
            <a:endParaRPr lang="en-GB" sz="20000" b="1" dirty="0"/>
          </a:p>
        </p:txBody>
      </p:sp>
      <p:pic>
        <p:nvPicPr>
          <p:cNvPr id="4" name="Picture 3"/>
          <p:cNvPicPr>
            <a:picLocks noChangeAspect="1"/>
          </p:cNvPicPr>
          <p:nvPr/>
        </p:nvPicPr>
        <p:blipFill>
          <a:blip r:embed="rId4">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914700" y="727562"/>
            <a:ext cx="4362599" cy="4362599"/>
          </a:xfrm>
          <a:prstGeom prst="rect">
            <a:avLst/>
          </a:prstGeom>
        </p:spPr>
      </p:pic>
      <p:sp>
        <p:nvSpPr>
          <p:cNvPr id="2" name="Rectangle 1"/>
          <p:cNvSpPr/>
          <p:nvPr/>
        </p:nvSpPr>
        <p:spPr>
          <a:xfrm>
            <a:off x="4539323" y="4222371"/>
            <a:ext cx="3113353" cy="1938992"/>
          </a:xfrm>
          <a:prstGeom prst="rect">
            <a:avLst/>
          </a:prstGeom>
        </p:spPr>
        <p:txBody>
          <a:bodyPr wrap="none">
            <a:spAutoFit/>
          </a:bodyPr>
          <a:lstStyle/>
          <a:p>
            <a:pPr lvl="0" algn="ctr"/>
            <a:r>
              <a:rPr lang="en-GB" sz="12000" dirty="0">
                <a:solidFill>
                  <a:srgbClr val="002060"/>
                </a:solidFill>
                <a:latin typeface="Century Gothic" panose="020B0502020202020204" pitchFamily="34" charset="0"/>
              </a:rPr>
              <a:t>un</a:t>
            </a:r>
            <a:r>
              <a:rPr lang="en-GB" sz="12000" dirty="0">
                <a:solidFill>
                  <a:srgbClr val="FFC000"/>
                </a:solidFill>
                <a:latin typeface="Century Gothic" panose="020B0502020202020204" pitchFamily="34" charset="0"/>
              </a:rPr>
              <a:t>d</a:t>
            </a:r>
            <a:endParaRPr lang="en-GB" sz="12000" dirty="0">
              <a:solidFill>
                <a:srgbClr val="002060"/>
              </a:solidFill>
              <a:latin typeface="Century Gothic" panose="020B0502020202020204" pitchFamily="34" charset="0"/>
            </a:endParaRPr>
          </a:p>
        </p:txBody>
      </p:sp>
      <p:sp>
        <p:nvSpPr>
          <p:cNvPr id="7" name="TextBox 6"/>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424150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nd_sour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und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66170" y="936202"/>
            <a:ext cx="10515600" cy="1325563"/>
          </a:xfrm>
        </p:spPr>
        <p:txBody>
          <a:bodyPr>
            <a:normAutofit fontScale="90000"/>
          </a:bodyPr>
          <a:lstStyle/>
          <a:p>
            <a:r>
              <a:rPr lang="en-GB" sz="22200" b="1" dirty="0">
                <a:solidFill>
                  <a:srgbClr val="FFCC00"/>
                </a:solidFill>
              </a:rPr>
              <a:t>-</a:t>
            </a:r>
            <a:r>
              <a:rPr lang="en-GB" sz="22200" b="1" dirty="0" err="1">
                <a:solidFill>
                  <a:srgbClr val="FFCC00"/>
                </a:solidFill>
              </a:rPr>
              <a:t>ig</a:t>
            </a:r>
            <a:br>
              <a:rPr lang="en-GB" sz="9600" b="1" dirty="0"/>
            </a:br>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9035" y="936202"/>
            <a:ext cx="3673929" cy="3673929"/>
          </a:xfrm>
          <a:prstGeom prst="rect">
            <a:avLst/>
          </a:prstGeom>
        </p:spPr>
      </p:pic>
      <p:sp>
        <p:nvSpPr>
          <p:cNvPr id="3" name="Rectangle 2"/>
          <p:cNvSpPr/>
          <p:nvPr/>
        </p:nvSpPr>
        <p:spPr>
          <a:xfrm>
            <a:off x="3719388" y="4270564"/>
            <a:ext cx="4753224"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richt</a:t>
            </a:r>
            <a:r>
              <a:rPr lang="en-GB" sz="12000" dirty="0" err="1">
                <a:solidFill>
                  <a:srgbClr val="FFC000"/>
                </a:solidFill>
                <a:latin typeface="Century Gothic" panose="020B0502020202020204" pitchFamily="34" charset="0"/>
              </a:rPr>
              <a:t>ig</a:t>
            </a:r>
            <a:endParaRPr lang="en-GB" sz="12000" dirty="0">
              <a:solidFill>
                <a:srgbClr val="002060"/>
              </a:solidFill>
              <a:latin typeface="Century Gothic" panose="020B0502020202020204" pitchFamily="34" charset="0"/>
            </a:endParaRPr>
          </a:p>
        </p:txBody>
      </p:sp>
      <p:sp>
        <p:nvSpPr>
          <p:cNvPr id="6" name="TextBox 5"/>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304247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richtig_sour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richtig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128902" y="780777"/>
            <a:ext cx="10515600" cy="1325563"/>
          </a:xfrm>
        </p:spPr>
        <p:txBody>
          <a:bodyPr>
            <a:normAutofit fontScale="90000"/>
          </a:bodyPr>
          <a:lstStyle/>
          <a:p>
            <a:r>
              <a:rPr lang="en-GB" sz="22200" b="1" dirty="0" err="1">
                <a:solidFill>
                  <a:srgbClr val="FFCC00"/>
                </a:solidFill>
              </a:rPr>
              <a:t>st</a:t>
            </a:r>
            <a:r>
              <a:rPr lang="en-GB" sz="22200" b="1" dirty="0">
                <a:solidFill>
                  <a:srgbClr val="FFCC00"/>
                </a:solidFill>
              </a:rPr>
              <a:t>-</a:t>
            </a:r>
            <a:br>
              <a:rPr lang="en-GB" sz="9600" b="1" dirty="0"/>
            </a:br>
            <a:endParaRPr lang="en-GB" dirty="0"/>
          </a:p>
        </p:txBody>
      </p:sp>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3395" y="413684"/>
            <a:ext cx="3334373" cy="3959568"/>
          </a:xfrm>
          <a:prstGeom prst="rect">
            <a:avLst/>
          </a:prstGeom>
        </p:spPr>
      </p:pic>
      <p:sp>
        <p:nvSpPr>
          <p:cNvPr id="2" name="Rectangle 1"/>
          <p:cNvSpPr/>
          <p:nvPr/>
        </p:nvSpPr>
        <p:spPr>
          <a:xfrm>
            <a:off x="4300476" y="4209604"/>
            <a:ext cx="3591047"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st</a:t>
            </a:r>
            <a:r>
              <a:rPr lang="en-GB" sz="12000" dirty="0">
                <a:solidFill>
                  <a:srgbClr val="002060"/>
                </a:solidFill>
                <a:latin typeface="Century Gothic" panose="020B0502020202020204" pitchFamily="34" charset="0"/>
              </a:rPr>
              <a:t>ark</a:t>
            </a:r>
          </a:p>
        </p:txBody>
      </p:sp>
      <p:sp>
        <p:nvSpPr>
          <p:cNvPr id="6" name="TextBox 5"/>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264749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tark_sour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stark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5812" y="257424"/>
            <a:ext cx="10515600" cy="1325563"/>
          </a:xfrm>
        </p:spPr>
        <p:txBody>
          <a:bodyPr>
            <a:noAutofit/>
          </a:bodyPr>
          <a:lstStyle/>
          <a:p>
            <a:r>
              <a:rPr lang="en-GB" sz="24000" b="1" dirty="0">
                <a:solidFill>
                  <a:srgbClr val="FFCC00"/>
                </a:solidFill>
              </a:rPr>
              <a:t>a</a:t>
            </a:r>
            <a:endParaRPr lang="en-GB" sz="24000" b="1" dirty="0"/>
          </a:p>
        </p:txBody>
      </p:sp>
      <p:sp>
        <p:nvSpPr>
          <p:cNvPr id="7" name="Rectangle 6"/>
          <p:cNvSpPr/>
          <p:nvPr/>
        </p:nvSpPr>
        <p:spPr>
          <a:xfrm>
            <a:off x="726249" y="2009651"/>
            <a:ext cx="966931" cy="769441"/>
          </a:xfrm>
          <a:prstGeom prst="rect">
            <a:avLst/>
          </a:prstGeom>
        </p:spPr>
        <p:txBody>
          <a:bodyPr wrap="none">
            <a:spAutoFit/>
          </a:bodyPr>
          <a:lstStyle/>
          <a:p>
            <a:r>
              <a:rPr lang="en-GB" sz="4400" dirty="0">
                <a:solidFill>
                  <a:schemeClr val="accent1">
                    <a:lumMod val="50000"/>
                  </a:schemeClr>
                </a:solidFill>
                <a:latin typeface="Century Gothic" panose="020B0502020202020204" pitchFamily="34" charset="0"/>
              </a:rPr>
              <a:t>[a]</a:t>
            </a:r>
          </a:p>
        </p:txBody>
      </p:sp>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69144" y="540590"/>
            <a:ext cx="2453711" cy="3848525"/>
          </a:xfrm>
          <a:prstGeom prst="rect">
            <a:avLst/>
          </a:prstGeom>
        </p:spPr>
      </p:pic>
      <p:sp>
        <p:nvSpPr>
          <p:cNvPr id="4" name="Rectangle 3"/>
          <p:cNvSpPr/>
          <p:nvPr/>
        </p:nvSpPr>
        <p:spPr>
          <a:xfrm>
            <a:off x="4677182" y="4202350"/>
            <a:ext cx="2837635"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k</a:t>
            </a:r>
            <a:r>
              <a:rPr lang="en-GB" sz="12000" dirty="0" err="1">
                <a:solidFill>
                  <a:srgbClr val="FFCC00"/>
                </a:solidFill>
                <a:latin typeface="Century Gothic" panose="020B0502020202020204" pitchFamily="34" charset="0"/>
              </a:rPr>
              <a:t>a</a:t>
            </a:r>
            <a:r>
              <a:rPr lang="en-GB" sz="12000" dirty="0" err="1">
                <a:solidFill>
                  <a:srgbClr val="002060"/>
                </a:solidFill>
                <a:latin typeface="Century Gothic" panose="020B0502020202020204" pitchFamily="34" charset="0"/>
              </a:rPr>
              <a:t>lt</a:t>
            </a:r>
            <a:endParaRPr lang="en-GB" sz="12000" dirty="0">
              <a:solidFill>
                <a:srgbClr val="002060"/>
              </a:solidFill>
              <a:latin typeface="Century Gothic" panose="020B0502020202020204" pitchFamily="34" charset="0"/>
            </a:endParaRPr>
          </a:p>
        </p:txBody>
      </p:sp>
      <p:sp>
        <p:nvSpPr>
          <p:cNvPr id="9" name="TextBox 8"/>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3843497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kalt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3" name="kalt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84567" y="450945"/>
            <a:ext cx="10515600" cy="1325563"/>
          </a:xfrm>
        </p:spPr>
        <p:txBody>
          <a:bodyPr>
            <a:normAutofit fontScale="90000"/>
          </a:bodyPr>
          <a:lstStyle/>
          <a:p>
            <a:r>
              <a:rPr lang="en-GB" sz="22200" b="1" dirty="0" err="1">
                <a:solidFill>
                  <a:srgbClr val="FFCC00"/>
                </a:solidFill>
              </a:rPr>
              <a:t>sp</a:t>
            </a:r>
            <a:r>
              <a:rPr lang="en-GB" sz="22200" b="1" dirty="0">
                <a:solidFill>
                  <a:srgbClr val="FFCC00"/>
                </a:solidFill>
              </a:rPr>
              <a:t>-</a:t>
            </a:r>
            <a:br>
              <a:rPr lang="en-GB" sz="9600" b="1" dirty="0"/>
            </a:br>
            <a:endParaRPr lang="en-GB" dirty="0"/>
          </a:p>
        </p:txBody>
      </p:sp>
      <p:pic>
        <p:nvPicPr>
          <p:cNvPr id="5" name="Pictur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67736" y="1156198"/>
            <a:ext cx="3922400" cy="3371031"/>
          </a:xfrm>
          <a:prstGeom prst="rect">
            <a:avLst/>
          </a:prstGeom>
        </p:spPr>
      </p:pic>
      <p:sp>
        <p:nvSpPr>
          <p:cNvPr id="2" name="Rectangle 1"/>
          <p:cNvSpPr/>
          <p:nvPr/>
        </p:nvSpPr>
        <p:spPr>
          <a:xfrm>
            <a:off x="3363574" y="4218312"/>
            <a:ext cx="5386411" cy="1938992"/>
          </a:xfrm>
          <a:prstGeom prst="rect">
            <a:avLst/>
          </a:prstGeom>
        </p:spPr>
        <p:txBody>
          <a:bodyPr wrap="none">
            <a:spAutoFit/>
          </a:bodyPr>
          <a:lstStyle/>
          <a:p>
            <a:pPr lvl="0" algn="ctr"/>
            <a:r>
              <a:rPr lang="en-GB" sz="12000" dirty="0" err="1">
                <a:solidFill>
                  <a:srgbClr val="FFC000"/>
                </a:solidFill>
                <a:latin typeface="Century Gothic" panose="020B0502020202020204" pitchFamily="34" charset="0"/>
              </a:rPr>
              <a:t>sp</a:t>
            </a:r>
            <a:r>
              <a:rPr lang="en-GB" sz="12000" dirty="0" err="1">
                <a:solidFill>
                  <a:srgbClr val="002060"/>
                </a:solidFill>
                <a:latin typeface="Century Gothic" panose="020B0502020202020204" pitchFamily="34" charset="0"/>
              </a:rPr>
              <a:t>ielen</a:t>
            </a:r>
            <a:endParaRPr lang="en-GB" sz="12000" dirty="0">
              <a:solidFill>
                <a:srgbClr val="002060"/>
              </a:solidFill>
              <a:latin typeface="Century Gothic" panose="020B0502020202020204" pitchFamily="34" charset="0"/>
            </a:endParaRPr>
          </a:p>
        </p:txBody>
      </p:sp>
      <p:sp>
        <p:nvSpPr>
          <p:cNvPr id="7" name="TextBox 6"/>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300597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pielen_sour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spielen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307726" y="1138275"/>
            <a:ext cx="10515600" cy="1325563"/>
          </a:xfrm>
        </p:spPr>
        <p:txBody>
          <a:bodyPr>
            <a:normAutofit fontScale="90000"/>
          </a:bodyPr>
          <a:lstStyle/>
          <a:p>
            <a:r>
              <a:rPr lang="en-GB" sz="26700" b="1" dirty="0">
                <a:solidFill>
                  <a:srgbClr val="FFCC00"/>
                </a:solidFill>
              </a:rPr>
              <a:t>j</a:t>
            </a:r>
            <a:br>
              <a:rPr lang="en-GB" sz="9600" b="1" dirty="0"/>
            </a:br>
            <a:endParaRPr lang="en-GB" dirty="0"/>
          </a:p>
        </p:txBody>
      </p:sp>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50386" y="684822"/>
            <a:ext cx="4491228" cy="3845052"/>
          </a:xfrm>
          <a:prstGeom prst="rect">
            <a:avLst/>
          </a:prstGeom>
        </p:spPr>
      </p:pic>
      <p:sp>
        <p:nvSpPr>
          <p:cNvPr id="3" name="Rectangle 2"/>
          <p:cNvSpPr/>
          <p:nvPr/>
        </p:nvSpPr>
        <p:spPr>
          <a:xfrm>
            <a:off x="5321589" y="4242855"/>
            <a:ext cx="1548821" cy="1938992"/>
          </a:xfrm>
          <a:prstGeom prst="rect">
            <a:avLst/>
          </a:prstGeom>
        </p:spPr>
        <p:txBody>
          <a:bodyPr wrap="none">
            <a:spAutoFit/>
          </a:bodyPr>
          <a:lstStyle/>
          <a:p>
            <a:pPr lvl="0" algn="ctr"/>
            <a:r>
              <a:rPr lang="en-GB" sz="12000" dirty="0" err="1">
                <a:solidFill>
                  <a:srgbClr val="FFC000"/>
                </a:solidFill>
                <a:latin typeface="Century Gothic" panose="020B0502020202020204" pitchFamily="34" charset="0"/>
              </a:rPr>
              <a:t>j</a:t>
            </a:r>
            <a:r>
              <a:rPr lang="en-GB" sz="12000" dirty="0" err="1">
                <a:solidFill>
                  <a:srgbClr val="002060"/>
                </a:solidFill>
                <a:latin typeface="Century Gothic" panose="020B0502020202020204" pitchFamily="34" charset="0"/>
              </a:rPr>
              <a:t>a</a:t>
            </a:r>
            <a:endParaRPr lang="en-GB" sz="12000" dirty="0">
              <a:solidFill>
                <a:srgbClr val="002060"/>
              </a:solidFill>
              <a:latin typeface="Century Gothic" panose="020B0502020202020204" pitchFamily="34" charset="0"/>
            </a:endParaRPr>
          </a:p>
        </p:txBody>
      </p:sp>
      <p:sp>
        <p:nvSpPr>
          <p:cNvPr id="6" name="TextBox 5"/>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1955616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Jahr_sour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Jahr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106736" y="531973"/>
            <a:ext cx="10515600" cy="1325563"/>
          </a:xfrm>
        </p:spPr>
        <p:txBody>
          <a:bodyPr>
            <a:noAutofit/>
          </a:bodyPr>
          <a:lstStyle/>
          <a:p>
            <a:r>
              <a:rPr lang="en-GB" sz="20000" b="1" dirty="0" err="1">
                <a:solidFill>
                  <a:srgbClr val="FFCC00"/>
                </a:solidFill>
              </a:rPr>
              <a:t>th</a:t>
            </a:r>
            <a:endParaRPr lang="en-GB" sz="20000" b="1" dirty="0"/>
          </a:p>
        </p:txBody>
      </p:sp>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95240" y="841463"/>
            <a:ext cx="5201520" cy="4124070"/>
          </a:xfrm>
          <a:prstGeom prst="rect">
            <a:avLst/>
          </a:prstGeom>
        </p:spPr>
      </p:pic>
      <p:sp>
        <p:nvSpPr>
          <p:cNvPr id="2" name="Rectangle 1"/>
          <p:cNvSpPr/>
          <p:nvPr/>
        </p:nvSpPr>
        <p:spPr>
          <a:xfrm>
            <a:off x="3188794" y="4390109"/>
            <a:ext cx="5814412" cy="1938992"/>
          </a:xfrm>
          <a:prstGeom prst="rect">
            <a:avLst/>
          </a:prstGeom>
        </p:spPr>
        <p:txBody>
          <a:bodyPr wrap="none">
            <a:spAutoFit/>
          </a:bodyPr>
          <a:lstStyle/>
          <a:p>
            <a:pPr lvl="0" algn="ctr"/>
            <a:r>
              <a:rPr lang="en-GB" sz="12000" dirty="0" err="1">
                <a:solidFill>
                  <a:srgbClr val="FFC000"/>
                </a:solidFill>
                <a:latin typeface="Century Gothic" panose="020B0502020202020204" pitchFamily="34" charset="0"/>
              </a:rPr>
              <a:t>Th</a:t>
            </a:r>
            <a:r>
              <a:rPr lang="en-GB" sz="12000" dirty="0" err="1">
                <a:solidFill>
                  <a:srgbClr val="002060"/>
                </a:solidFill>
                <a:latin typeface="Century Gothic" panose="020B0502020202020204" pitchFamily="34" charset="0"/>
              </a:rPr>
              <a:t>eater</a:t>
            </a:r>
            <a:endParaRPr lang="en-GB" sz="12000" dirty="0">
              <a:solidFill>
                <a:srgbClr val="002060"/>
              </a:solidFill>
              <a:latin typeface="Century Gothic" panose="020B0502020202020204" pitchFamily="34" charset="0"/>
            </a:endParaRPr>
          </a:p>
        </p:txBody>
      </p:sp>
      <p:sp>
        <p:nvSpPr>
          <p:cNvPr id="6" name="TextBox 5"/>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239672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Theater_sour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heater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107648" y="246881"/>
            <a:ext cx="10515600" cy="1325563"/>
          </a:xfrm>
        </p:spPr>
        <p:txBody>
          <a:bodyPr>
            <a:noAutofit/>
          </a:bodyPr>
          <a:lstStyle/>
          <a:p>
            <a:r>
              <a:rPr lang="en-GB" sz="24000" b="1" dirty="0">
                <a:solidFill>
                  <a:srgbClr val="FFCC00"/>
                </a:solidFill>
              </a:rPr>
              <a:t>e</a:t>
            </a:r>
            <a:endParaRPr lang="en-GB" sz="24000" b="1" dirty="0"/>
          </a:p>
        </p:txBody>
      </p:sp>
      <p:sp>
        <p:nvSpPr>
          <p:cNvPr id="5" name="Rectangle 4"/>
          <p:cNvSpPr/>
          <p:nvPr/>
        </p:nvSpPr>
        <p:spPr>
          <a:xfrm>
            <a:off x="647860" y="1910687"/>
            <a:ext cx="1104790" cy="769441"/>
          </a:xfrm>
          <a:prstGeom prst="rect">
            <a:avLst/>
          </a:prstGeom>
        </p:spPr>
        <p:txBody>
          <a:bodyPr wrap="none">
            <a:spAutoFit/>
          </a:bodyPr>
          <a:lstStyle/>
          <a:p>
            <a:r>
              <a:rPr lang="en-GB" sz="4400" dirty="0">
                <a:solidFill>
                  <a:schemeClr val="accent1">
                    <a:lumMod val="50000"/>
                  </a:schemeClr>
                </a:solidFill>
                <a:latin typeface="Century Gothic" panose="020B0502020202020204" pitchFamily="34" charset="0"/>
              </a:rPr>
              <a:t>[e:]</a:t>
            </a:r>
          </a:p>
        </p:txBody>
      </p:sp>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3181" y="633738"/>
            <a:ext cx="3525638" cy="3493586"/>
          </a:xfrm>
          <a:prstGeom prst="rect">
            <a:avLst/>
          </a:prstGeom>
        </p:spPr>
      </p:pic>
      <p:sp>
        <p:nvSpPr>
          <p:cNvPr id="2" name="Rectangle 1"/>
          <p:cNvSpPr/>
          <p:nvPr/>
        </p:nvSpPr>
        <p:spPr>
          <a:xfrm>
            <a:off x="3491761" y="4148561"/>
            <a:ext cx="5208477"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g</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ben</a:t>
            </a:r>
            <a:endParaRPr lang="en-GB" sz="12000" dirty="0">
              <a:solidFill>
                <a:srgbClr val="002060"/>
              </a:solidFill>
              <a:latin typeface="Century Gothic" panose="020B0502020202020204" pitchFamily="34" charset="0"/>
            </a:endParaRPr>
          </a:p>
        </p:txBody>
      </p:sp>
      <p:sp>
        <p:nvSpPr>
          <p:cNvPr id="7" name="TextBox 6"/>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68972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geben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3" name="geben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23561" y="501332"/>
            <a:ext cx="10515600" cy="1325563"/>
          </a:xfrm>
        </p:spPr>
        <p:txBody>
          <a:bodyPr>
            <a:normAutofit fontScale="90000"/>
          </a:bodyPr>
          <a:lstStyle/>
          <a:p>
            <a:r>
              <a:rPr lang="en-GB" sz="26700" b="1" dirty="0">
                <a:solidFill>
                  <a:srgbClr val="FFCC00"/>
                </a:solidFill>
              </a:rPr>
              <a:t>e</a:t>
            </a:r>
            <a:br>
              <a:rPr lang="en-GB" sz="9600" b="1" dirty="0"/>
            </a:br>
            <a:endParaRPr lang="en-GB" dirty="0"/>
          </a:p>
        </p:txBody>
      </p:sp>
      <p:sp>
        <p:nvSpPr>
          <p:cNvPr id="5" name="Rectangle 4"/>
          <p:cNvSpPr/>
          <p:nvPr/>
        </p:nvSpPr>
        <p:spPr>
          <a:xfrm>
            <a:off x="672459" y="1946546"/>
            <a:ext cx="840295" cy="769441"/>
          </a:xfrm>
          <a:prstGeom prst="rect">
            <a:avLst/>
          </a:prstGeom>
        </p:spPr>
        <p:txBody>
          <a:bodyPr wrap="none">
            <a:spAutoFit/>
          </a:bodyPr>
          <a:lstStyle/>
          <a:p>
            <a:r>
              <a:rPr lang="en-GB" sz="4400" dirty="0">
                <a:solidFill>
                  <a:schemeClr val="accent1">
                    <a:lumMod val="50000"/>
                  </a:schemeClr>
                </a:solidFill>
                <a:latin typeface="Century Gothic" panose="020B0502020202020204" pitchFamily="34" charset="0"/>
              </a:rPr>
              <a:t>[ɛ]</a:t>
            </a:r>
          </a:p>
        </p:txBody>
      </p:sp>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41072" y="353137"/>
            <a:ext cx="2960867" cy="3932352"/>
          </a:xfrm>
          <a:prstGeom prst="rect">
            <a:avLst/>
          </a:prstGeom>
        </p:spPr>
      </p:pic>
      <p:sp>
        <p:nvSpPr>
          <p:cNvPr id="2" name="Rectangle 1"/>
          <p:cNvSpPr/>
          <p:nvPr/>
        </p:nvSpPr>
        <p:spPr>
          <a:xfrm>
            <a:off x="3151925" y="4166490"/>
            <a:ext cx="5888150"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d</a:t>
            </a:r>
            <a:r>
              <a:rPr lang="en-GB" sz="12000" dirty="0" err="1">
                <a:solidFill>
                  <a:srgbClr val="FFCC00"/>
                </a:solidFill>
                <a:latin typeface="Century Gothic" panose="020B0502020202020204" pitchFamily="34" charset="0"/>
              </a:rPr>
              <a:t>e</a:t>
            </a:r>
            <a:r>
              <a:rPr lang="en-GB" sz="12000" dirty="0" err="1">
                <a:solidFill>
                  <a:srgbClr val="002060"/>
                </a:solidFill>
                <a:latin typeface="Century Gothic" panose="020B0502020202020204" pitchFamily="34" charset="0"/>
              </a:rPr>
              <a:t>nken</a:t>
            </a:r>
            <a:endParaRPr lang="en-GB" sz="12000" dirty="0">
              <a:solidFill>
                <a:srgbClr val="002060"/>
              </a:solidFill>
              <a:latin typeface="Century Gothic" panose="020B0502020202020204" pitchFamily="34" charset="0"/>
            </a:endParaRPr>
          </a:p>
        </p:txBody>
      </p:sp>
      <p:sp>
        <p:nvSpPr>
          <p:cNvPr id="7" name="TextBox 6"/>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97819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3" name="denken_sourc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3" name="denken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53859" y="1020284"/>
            <a:ext cx="10515600" cy="1325563"/>
          </a:xfrm>
        </p:spPr>
        <p:txBody>
          <a:bodyPr>
            <a:normAutofit fontScale="90000"/>
          </a:bodyPr>
          <a:lstStyle/>
          <a:p>
            <a:r>
              <a:rPr lang="en-GB" sz="26700" b="1" dirty="0" err="1">
                <a:solidFill>
                  <a:srgbClr val="FFCC00"/>
                </a:solidFill>
              </a:rPr>
              <a:t>ei</a:t>
            </a:r>
            <a:br>
              <a:rPr lang="en-GB" sz="9600" b="1" dirty="0"/>
            </a:br>
            <a:endParaRPr lang="en-GB" dirty="0"/>
          </a:p>
        </p:txBody>
      </p:sp>
      <p:pic>
        <p:nvPicPr>
          <p:cNvPr id="6" name="Picture 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7906" y="377949"/>
            <a:ext cx="5125930" cy="4589934"/>
          </a:xfrm>
          <a:prstGeom prst="rect">
            <a:avLst/>
          </a:prstGeom>
        </p:spPr>
      </p:pic>
      <p:sp>
        <p:nvSpPr>
          <p:cNvPr id="2" name="Rectangle 1"/>
          <p:cNvSpPr/>
          <p:nvPr/>
        </p:nvSpPr>
        <p:spPr>
          <a:xfrm>
            <a:off x="4876756" y="4313746"/>
            <a:ext cx="2438488" cy="1938992"/>
          </a:xfrm>
          <a:prstGeom prst="rect">
            <a:avLst/>
          </a:prstGeom>
        </p:spPr>
        <p:txBody>
          <a:bodyPr wrap="none">
            <a:spAutoFit/>
          </a:bodyPr>
          <a:lstStyle/>
          <a:p>
            <a:pPr lvl="0" algn="ctr"/>
            <a:r>
              <a:rPr lang="en-GB" sz="12000" dirty="0" err="1">
                <a:solidFill>
                  <a:srgbClr val="002060"/>
                </a:solidFill>
                <a:latin typeface="Century Gothic" panose="020B0502020202020204" pitchFamily="34" charset="0"/>
              </a:rPr>
              <a:t>fr</a:t>
            </a:r>
            <a:r>
              <a:rPr lang="en-GB" sz="12000" dirty="0" err="1">
                <a:solidFill>
                  <a:srgbClr val="FFCC00"/>
                </a:solidFill>
                <a:latin typeface="Century Gothic" panose="020B0502020202020204" pitchFamily="34" charset="0"/>
              </a:rPr>
              <a:t>ei</a:t>
            </a:r>
            <a:endParaRPr lang="en-GB" sz="12000" dirty="0">
              <a:solidFill>
                <a:srgbClr val="002060"/>
              </a:solidFill>
              <a:latin typeface="Century Gothic" panose="020B0502020202020204" pitchFamily="34" charset="0"/>
            </a:endParaRPr>
          </a:p>
        </p:txBody>
      </p:sp>
      <p:sp>
        <p:nvSpPr>
          <p:cNvPr id="7" name="TextBox 6"/>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183117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frei_sour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frei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760307" y="248108"/>
            <a:ext cx="10515600" cy="1325563"/>
          </a:xfrm>
        </p:spPr>
        <p:txBody>
          <a:bodyPr/>
          <a:lstStyle/>
          <a:p>
            <a:r>
              <a:rPr lang="en-GB" sz="3200" b="1" dirty="0">
                <a:solidFill>
                  <a:srgbClr val="002060"/>
                </a:solidFill>
              </a:rPr>
              <a:t>Nouns</a:t>
            </a:r>
            <a:endParaRPr lang="en-GB" dirty="0"/>
          </a:p>
        </p:txBody>
      </p:sp>
      <p:sp>
        <p:nvSpPr>
          <p:cNvPr id="2" name="TextBox 1"/>
          <p:cNvSpPr txBox="1"/>
          <p:nvPr/>
        </p:nvSpPr>
        <p:spPr>
          <a:xfrm>
            <a:off x="1760307" y="1315093"/>
            <a:ext cx="8702211" cy="1077218"/>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All German nouns start with a capital letter, wherever they are in the sentence.</a:t>
            </a:r>
          </a:p>
        </p:txBody>
      </p:sp>
      <p:sp>
        <p:nvSpPr>
          <p:cNvPr id="3" name="Rectangle 2"/>
          <p:cNvSpPr/>
          <p:nvPr/>
        </p:nvSpPr>
        <p:spPr>
          <a:xfrm>
            <a:off x="1796265" y="2531295"/>
            <a:ext cx="8630292" cy="1077218"/>
          </a:xfrm>
          <a:prstGeom prst="rect">
            <a:avLst/>
          </a:prstGeom>
        </p:spPr>
        <p:txBody>
          <a:bodyPr wrap="square">
            <a:spAutoFit/>
          </a:bodyPr>
          <a:lstStyle/>
          <a:p>
            <a:r>
              <a:rPr lang="en-GB" sz="3200" dirty="0">
                <a:solidFill>
                  <a:srgbClr val="002060"/>
                </a:solidFill>
                <a:latin typeface="Century Gothic" panose="020B0502020202020204" pitchFamily="34" charset="0"/>
              </a:rPr>
              <a:t>For example:</a:t>
            </a:r>
            <a:br>
              <a:rPr lang="en-GB" sz="3200" dirty="0">
                <a:solidFill>
                  <a:srgbClr val="002060"/>
                </a:solidFill>
                <a:latin typeface="Century Gothic" panose="020B0502020202020204" pitchFamily="34" charset="0"/>
              </a:rPr>
            </a:br>
            <a:r>
              <a:rPr lang="en-GB" sz="3200" dirty="0">
                <a:solidFill>
                  <a:srgbClr val="002060"/>
                </a:solidFill>
                <a:latin typeface="Century Gothic" panose="020B0502020202020204" pitchFamily="34" charset="0"/>
              </a:rPr>
              <a:t>Der </a:t>
            </a:r>
            <a:r>
              <a:rPr lang="en-GB" sz="3200" b="1" dirty="0">
                <a:solidFill>
                  <a:srgbClr val="002060"/>
                </a:solidFill>
                <a:latin typeface="Century Gothic" panose="020B0502020202020204" pitchFamily="34" charset="0"/>
              </a:rPr>
              <a:t>M</a:t>
            </a:r>
            <a:r>
              <a:rPr lang="en-GB" sz="3200" dirty="0">
                <a:solidFill>
                  <a:srgbClr val="002060"/>
                </a:solidFill>
                <a:latin typeface="Century Gothic" panose="020B0502020202020204" pitchFamily="34" charset="0"/>
              </a:rPr>
              <a:t>ann </a:t>
            </a:r>
            <a:r>
              <a:rPr lang="en-GB" sz="3200" dirty="0" err="1">
                <a:solidFill>
                  <a:srgbClr val="002060"/>
                </a:solidFill>
                <a:latin typeface="Century Gothic" panose="020B0502020202020204" pitchFamily="34" charset="0"/>
              </a:rPr>
              <a:t>ist</a:t>
            </a: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kalt</a:t>
            </a:r>
            <a:r>
              <a:rPr lang="en-GB" sz="3200" dirty="0">
                <a:solidFill>
                  <a:srgbClr val="002060"/>
                </a:solidFill>
                <a:latin typeface="Century Gothic" panose="020B0502020202020204" pitchFamily="34" charset="0"/>
              </a:rPr>
              <a:t>.</a:t>
            </a:r>
            <a:endParaRPr lang="en-GB" sz="3200" dirty="0">
              <a:latin typeface="Century Gothic" panose="020B0502020202020204" pitchFamily="34" charset="0"/>
            </a:endParaRPr>
          </a:p>
        </p:txBody>
      </p:sp>
      <p:sp>
        <p:nvSpPr>
          <p:cNvPr id="7" name="TextBox 6"/>
          <p:cNvSpPr txBox="1"/>
          <p:nvPr/>
        </p:nvSpPr>
        <p:spPr>
          <a:xfrm>
            <a:off x="1760307" y="3974388"/>
            <a:ext cx="8702211" cy="584775"/>
          </a:xfrm>
          <a:prstGeom prst="rect">
            <a:avLst/>
          </a:prstGeom>
          <a:noFill/>
        </p:spPr>
        <p:txBody>
          <a:bodyPr wrap="square" rtlCol="0">
            <a:spAutoFit/>
          </a:bodyPr>
          <a:lstStyle/>
          <a:p>
            <a:r>
              <a:rPr lang="en-GB" sz="3200" dirty="0">
                <a:solidFill>
                  <a:srgbClr val="002060"/>
                </a:solidFill>
                <a:latin typeface="Century Gothic" panose="020B0502020202020204" pitchFamily="34" charset="0"/>
              </a:rPr>
              <a:t>Which nouns do this in English?</a:t>
            </a:r>
          </a:p>
        </p:txBody>
      </p:sp>
      <p:sp>
        <p:nvSpPr>
          <p:cNvPr id="8" name="Rectangle 7"/>
          <p:cNvSpPr/>
          <p:nvPr/>
        </p:nvSpPr>
        <p:spPr>
          <a:xfrm>
            <a:off x="1796265" y="4728253"/>
            <a:ext cx="8630292" cy="1077218"/>
          </a:xfrm>
          <a:prstGeom prst="rect">
            <a:avLst/>
          </a:prstGeom>
        </p:spPr>
        <p:txBody>
          <a:bodyPr wrap="square">
            <a:spAutoFit/>
          </a:bodyPr>
          <a:lstStyle/>
          <a:p>
            <a:r>
              <a:rPr lang="en-GB" sz="3200" dirty="0">
                <a:solidFill>
                  <a:srgbClr val="002060"/>
                </a:solidFill>
                <a:latin typeface="Century Gothic" panose="020B0502020202020204" pitchFamily="34" charset="0"/>
              </a:rPr>
              <a:t>Proper nouns, e.g. London, September, Monday.</a:t>
            </a:r>
            <a:endParaRPr lang="en-GB" sz="3200" dirty="0">
              <a:latin typeface="Century Gothic" panose="020B0502020202020204" pitchFamily="34" charset="0"/>
            </a:endParaRPr>
          </a:p>
        </p:txBody>
      </p:sp>
      <p:sp>
        <p:nvSpPr>
          <p:cNvPr id="10" name="TextBox 9"/>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21017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91424" y="627903"/>
            <a:ext cx="10515600" cy="1325563"/>
          </a:xfrm>
        </p:spPr>
        <p:txBody>
          <a:bodyPr>
            <a:normAutofit fontScale="90000"/>
          </a:bodyPr>
          <a:lstStyle/>
          <a:p>
            <a:r>
              <a:rPr lang="en-GB" sz="26700" b="1" dirty="0">
                <a:solidFill>
                  <a:srgbClr val="FFCC00"/>
                </a:solidFill>
              </a:rPr>
              <a:t>z</a:t>
            </a:r>
            <a:br>
              <a:rPr lang="en-GB" sz="9600" b="1" dirty="0"/>
            </a:br>
            <a:endParaRPr lang="en-GB" dirty="0"/>
          </a:p>
        </p:txBody>
      </p:sp>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65123" y="873824"/>
            <a:ext cx="6061753" cy="3415673"/>
          </a:xfrm>
          <a:prstGeom prst="rect">
            <a:avLst/>
          </a:prstGeom>
        </p:spPr>
      </p:pic>
      <p:sp>
        <p:nvSpPr>
          <p:cNvPr id="6" name="Rectangle 5"/>
          <p:cNvSpPr/>
          <p:nvPr/>
        </p:nvSpPr>
        <p:spPr>
          <a:xfrm>
            <a:off x="4513857" y="4289497"/>
            <a:ext cx="2895343" cy="1938992"/>
          </a:xfrm>
          <a:prstGeom prst="rect">
            <a:avLst/>
          </a:prstGeom>
        </p:spPr>
        <p:txBody>
          <a:bodyPr wrap="none">
            <a:spAutoFit/>
          </a:bodyPr>
          <a:lstStyle/>
          <a:p>
            <a:pPr lvl="0" algn="ctr"/>
            <a:r>
              <a:rPr lang="en-GB" sz="12000" dirty="0">
                <a:solidFill>
                  <a:srgbClr val="FFC000"/>
                </a:solidFill>
                <a:latin typeface="Century Gothic" panose="020B0502020202020204" pitchFamily="34" charset="0"/>
              </a:rPr>
              <a:t>Z</a:t>
            </a:r>
            <a:r>
              <a:rPr lang="en-GB" sz="12000" dirty="0">
                <a:solidFill>
                  <a:srgbClr val="002060"/>
                </a:solidFill>
                <a:latin typeface="Century Gothic" panose="020B0502020202020204" pitchFamily="34" charset="0"/>
              </a:rPr>
              <a:t>ug</a:t>
            </a:r>
          </a:p>
        </p:txBody>
      </p:sp>
      <p:sp>
        <p:nvSpPr>
          <p:cNvPr id="8" name="TextBox 7"/>
          <p:cNvSpPr txBox="1"/>
          <p:nvPr/>
        </p:nvSpPr>
        <p:spPr>
          <a:xfrm>
            <a:off x="7089913" y="6474410"/>
            <a:ext cx="3449248"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Steve Clarke / Rachel Hawkes</a:t>
            </a:r>
          </a:p>
        </p:txBody>
      </p:sp>
    </p:spTree>
    <p:extLst>
      <p:ext uri="{BB962C8B-B14F-4D97-AF65-F5344CB8AC3E}">
        <p14:creationId xmlns:p14="http://schemas.microsoft.com/office/powerpoint/2010/main" val="385602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Zug_sour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Zug_sourc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837810C-A52C-4BD9-BBBC-023A87BF9F68}" vid="{68E3D2EB-E576-432B-A78F-B77A485C456F}"/>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1079</TotalTime>
  <Words>2618</Words>
  <Application>Microsoft Macintosh PowerPoint</Application>
  <PresentationFormat>Widescreen</PresentationFormat>
  <Paragraphs>272</Paragraphs>
  <Slides>42</Slides>
  <Notes>41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42</vt:i4>
      </vt:variant>
    </vt:vector>
  </HeadingPairs>
  <TitlesOfParts>
    <vt:vector size="49" baseType="lpstr">
      <vt:lpstr>Arial</vt:lpstr>
      <vt:lpstr>Calibri</vt:lpstr>
      <vt:lpstr>Century Gothic</vt:lpstr>
      <vt:lpstr>Iconfont</vt:lpstr>
      <vt:lpstr>Tw Cen MT</vt:lpstr>
      <vt:lpstr>Office Theme</vt:lpstr>
      <vt:lpstr>1_Office Theme</vt:lpstr>
      <vt:lpstr>German SSC (symbol-sound correspondences)</vt:lpstr>
      <vt:lpstr>Vowels </vt:lpstr>
      <vt:lpstr>a</vt:lpstr>
      <vt:lpstr>a</vt:lpstr>
      <vt:lpstr>e</vt:lpstr>
      <vt:lpstr>e </vt:lpstr>
      <vt:lpstr>ei </vt:lpstr>
      <vt:lpstr>Nouns</vt:lpstr>
      <vt:lpstr>z </vt:lpstr>
      <vt:lpstr>w </vt:lpstr>
      <vt:lpstr>i</vt:lpstr>
      <vt:lpstr>i </vt:lpstr>
      <vt:lpstr>ie</vt:lpstr>
      <vt:lpstr>ch </vt:lpstr>
      <vt:lpstr>ch</vt:lpstr>
      <vt:lpstr>sch </vt:lpstr>
      <vt:lpstr>o</vt:lpstr>
      <vt:lpstr>o </vt:lpstr>
      <vt:lpstr>u </vt:lpstr>
      <vt:lpstr>u </vt:lpstr>
      <vt:lpstr>er </vt:lpstr>
      <vt:lpstr>er </vt:lpstr>
      <vt:lpstr>r </vt:lpstr>
      <vt:lpstr>r </vt:lpstr>
      <vt:lpstr>v </vt:lpstr>
      <vt:lpstr>s </vt:lpstr>
      <vt:lpstr>ß </vt:lpstr>
      <vt:lpstr>ü</vt:lpstr>
      <vt:lpstr>ü </vt:lpstr>
      <vt:lpstr>ö </vt:lpstr>
      <vt:lpstr>ö </vt:lpstr>
      <vt:lpstr>ä </vt:lpstr>
      <vt:lpstr>ä </vt:lpstr>
      <vt:lpstr>au </vt:lpstr>
      <vt:lpstr>eu </vt:lpstr>
      <vt:lpstr>äu </vt:lpstr>
      <vt:lpstr>-d</vt:lpstr>
      <vt:lpstr>-ig </vt:lpstr>
      <vt:lpstr>st- </vt:lpstr>
      <vt:lpstr>sp- </vt:lpstr>
      <vt:lpstr>j </vt:lpstr>
      <vt:lpstr>th</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Study</dc:creator>
  <cp:lastModifiedBy>Helen Thomas</cp:lastModifiedBy>
  <cp:revision>57</cp:revision>
  <dcterms:created xsi:type="dcterms:W3CDTF">2019-02-25T06:07:44Z</dcterms:created>
  <dcterms:modified xsi:type="dcterms:W3CDTF">2019-11-21T08:12:42Z</dcterms:modified>
</cp:coreProperties>
</file>