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handoutMasterIdLst>
    <p:handoutMasterId r:id="rId46"/>
  </p:handoutMasterIdLst>
  <p:sldIdLst>
    <p:sldId id="299" r:id="rId3"/>
    <p:sldId id="300" r:id="rId4"/>
    <p:sldId id="256" r:id="rId5"/>
    <p:sldId id="257" r:id="rId6"/>
    <p:sldId id="259" r:id="rId7"/>
    <p:sldId id="260" r:id="rId8"/>
    <p:sldId id="261" r:id="rId9"/>
    <p:sldId id="265" r:id="rId10"/>
    <p:sldId id="262" r:id="rId11"/>
    <p:sldId id="263" r:id="rId12"/>
    <p:sldId id="267" r:id="rId13"/>
    <p:sldId id="268" r:id="rId14"/>
    <p:sldId id="269" r:id="rId15"/>
    <p:sldId id="270" r:id="rId16"/>
    <p:sldId id="298" r:id="rId17"/>
    <p:sldId id="271" r:id="rId18"/>
    <p:sldId id="272" r:id="rId19"/>
    <p:sldId id="273" r:id="rId20"/>
    <p:sldId id="274" r:id="rId21"/>
    <p:sldId id="275" r:id="rId22"/>
    <p:sldId id="276" r:id="rId23"/>
    <p:sldId id="277" r:id="rId24"/>
    <p:sldId id="279"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3" r:id="rId41"/>
    <p:sldId id="297" r:id="rId42"/>
    <p:sldId id="295"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53"/>
    <a:srgbClr val="FF9966"/>
    <a:srgbClr val="E87D1E"/>
    <a:srgbClr val="FFFFFF"/>
    <a:srgbClr val="FFF9F7"/>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autoAdjust="0"/>
    <p:restoredTop sz="82624" autoAdjust="0"/>
  </p:normalViewPr>
  <p:slideViewPr>
    <p:cSldViewPr snapToGrid="0">
      <p:cViewPr varScale="1">
        <p:scale>
          <a:sx n="103" d="100"/>
          <a:sy n="103" d="100"/>
        </p:scale>
        <p:origin x="104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7329E-DB2E-41DA-84EB-DD1CB6379886}" type="datetimeFigureOut">
              <a:rPr lang="en-GB" smtClean="0"/>
              <a:t>21/11/2019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6F231-98B4-428A-9959-891748452E57}" type="slidenum">
              <a:rPr lang="en-GB" smtClean="0"/>
              <a:t>‹#›</a:t>
            </a:fld>
            <a:endParaRPr lang="en-GB"/>
          </a:p>
        </p:txBody>
      </p:sp>
    </p:spTree>
    <p:extLst>
      <p:ext uri="{BB962C8B-B14F-4D97-AF65-F5344CB8AC3E}">
        <p14:creationId xmlns:p14="http://schemas.microsoft.com/office/powerpoint/2010/main" val="310535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75100-6DF9-4F9D-AB28-13A346D859C0}" type="datetimeFigureOut">
              <a:rPr lang="en-GB" smtClean="0"/>
              <a:t>21/11/2019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3D9-4757-4631-B0CD-BAA271821DF5}" type="slidenum">
              <a:rPr lang="en-GB" smtClean="0"/>
              <a:t>‹#›</a:t>
            </a:fld>
            <a:endParaRPr lang="en-GB"/>
          </a:p>
        </p:txBody>
      </p:sp>
    </p:spTree>
    <p:extLst>
      <p:ext uri="{BB962C8B-B14F-4D97-AF65-F5344CB8AC3E}">
        <p14:creationId xmlns:p14="http://schemas.microsoft.com/office/powerpoint/2010/main" val="25153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73464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a:t>
            </a:r>
            <a:r>
              <a:rPr lang="en-GB" b="1" baseline="0" dirty="0"/>
              <a:t>’ </a:t>
            </a:r>
            <a:r>
              <a:rPr lang="en-GB" baseline="0" dirty="0"/>
              <a:t>and then present and practise the pronunciation of the </a:t>
            </a:r>
            <a:r>
              <a:rPr lang="en-GB" b="1" baseline="0" dirty="0"/>
              <a:t>source word ‘</a:t>
            </a:r>
            <a:r>
              <a:rPr lang="en-GB" b="1" baseline="0" dirty="0" err="1"/>
              <a:t>wir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putting your arms around two people, one on either side.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343738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a:t>
            </a:r>
            <a:r>
              <a:rPr lang="en-GB" b="1" baseline="0" dirty="0"/>
              <a:t>’ </a:t>
            </a:r>
            <a:r>
              <a:rPr lang="en-GB" baseline="0" dirty="0"/>
              <a:t>and then present and practise the pronunciation of the </a:t>
            </a:r>
            <a:r>
              <a:rPr lang="en-GB" b="1" baseline="0" dirty="0"/>
              <a:t>source word ‘</a:t>
            </a:r>
            <a:r>
              <a:rPr lang="en-GB" b="1" baseline="0" dirty="0" err="1"/>
              <a:t>finden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looking by holding a magnifying glass in your left hand, and pointing to what you’ve found with your right hand.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371222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ie</a:t>
            </a:r>
            <a:r>
              <a:rPr lang="en-GB" b="1" baseline="0" dirty="0"/>
              <a:t>’ </a:t>
            </a:r>
            <a:r>
              <a:rPr lang="en-GB" baseline="0" dirty="0"/>
              <a:t>and then present and practise the pronunciation of the </a:t>
            </a:r>
            <a:r>
              <a:rPr lang="en-GB" b="1" baseline="0" dirty="0"/>
              <a:t>source word ‘</a:t>
            </a:r>
            <a:r>
              <a:rPr lang="en-GB" b="1" baseline="0" dirty="0" err="1"/>
              <a:t>liebe</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fold both hands over your heart, and smile!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13</a:t>
            </a:fld>
            <a:endParaRPr lang="en-GB"/>
          </a:p>
        </p:txBody>
      </p:sp>
    </p:spTree>
    <p:extLst>
      <p:ext uri="{BB962C8B-B14F-4D97-AF65-F5344CB8AC3E}">
        <p14:creationId xmlns:p14="http://schemas.microsoft.com/office/powerpoint/2010/main" val="231471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ch</a:t>
            </a:r>
            <a:r>
              <a:rPr lang="en-GB" b="1" baseline="0" dirty="0"/>
              <a:t>’ </a:t>
            </a:r>
            <a:r>
              <a:rPr lang="en-GB" baseline="0" dirty="0"/>
              <a:t>and then present and practise the pronunciation of the </a:t>
            </a:r>
            <a:r>
              <a:rPr lang="en-GB" b="1" baseline="0" dirty="0"/>
              <a:t>source word ‘</a:t>
            </a:r>
            <a:r>
              <a:rPr lang="en-GB" b="1" baseline="0" dirty="0" err="1"/>
              <a:t>ich</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do an exaggerated gesture of pointing to yourself.</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90726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ch</a:t>
            </a:r>
            <a:r>
              <a:rPr lang="en-GB" b="1" baseline="0" dirty="0"/>
              <a:t>’ </a:t>
            </a:r>
            <a:r>
              <a:rPr lang="en-GB" baseline="0" dirty="0"/>
              <a:t>and then present and practise the pronunciation of the </a:t>
            </a:r>
            <a:r>
              <a:rPr lang="en-GB" b="1" baseline="0" dirty="0"/>
              <a:t>source word ‘</a:t>
            </a:r>
            <a:r>
              <a:rPr lang="en-GB" b="1" baseline="0" dirty="0" err="1"/>
              <a:t>buch</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mime opening the pages of a book with both hands.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57613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sch</a:t>
            </a:r>
            <a:r>
              <a:rPr lang="en-GB" b="1" baseline="0" dirty="0"/>
              <a:t>’ </a:t>
            </a:r>
            <a:r>
              <a:rPr lang="en-GB" baseline="0" dirty="0"/>
              <a:t>and then present and practise the pronunciation of the </a:t>
            </a:r>
            <a:r>
              <a:rPr lang="en-GB" b="1" baseline="0" dirty="0"/>
              <a:t>source word ‘</a:t>
            </a:r>
            <a:r>
              <a:rPr lang="en-GB" b="1" baseline="0" dirty="0" err="1"/>
              <a:t>schreiben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writing.</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16</a:t>
            </a:fld>
            <a:endParaRPr lang="en-GB"/>
          </a:p>
        </p:txBody>
      </p:sp>
    </p:spTree>
    <p:extLst>
      <p:ext uri="{BB962C8B-B14F-4D97-AF65-F5344CB8AC3E}">
        <p14:creationId xmlns:p14="http://schemas.microsoft.com/office/powerpoint/2010/main" val="196921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‘o’ </a:t>
            </a:r>
            <a:r>
              <a:rPr lang="en-GB" baseline="0" dirty="0"/>
              <a:t>and then present and practise the pronunciation of the </a:t>
            </a:r>
            <a:r>
              <a:rPr lang="en-GB" b="1" baseline="0" dirty="0"/>
              <a:t>source word ‘wo?’.</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17</a:t>
            </a:fld>
            <a:endParaRPr lang="en-GB"/>
          </a:p>
        </p:txBody>
      </p:sp>
    </p:spTree>
    <p:extLst>
      <p:ext uri="{BB962C8B-B14F-4D97-AF65-F5344CB8AC3E}">
        <p14:creationId xmlns:p14="http://schemas.microsoft.com/office/powerpoint/2010/main" val="113141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‘o’ </a:t>
            </a:r>
            <a:r>
              <a:rPr lang="en-GB" baseline="0" dirty="0"/>
              <a:t>and then present and practise the pronunciation of the </a:t>
            </a:r>
            <a:r>
              <a:rPr lang="en-GB" b="1" baseline="0" dirty="0"/>
              <a:t>source word ‘Kopf’.</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422891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‘u’ </a:t>
            </a:r>
            <a:r>
              <a:rPr lang="en-GB" baseline="0" dirty="0"/>
              <a:t>and then present and practise the pronunciation of the </a:t>
            </a:r>
            <a:r>
              <a:rPr lang="en-GB" b="1" baseline="0" dirty="0"/>
              <a:t>source word ‘du’.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point out directly in front of you.</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126817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‘u’ </a:t>
            </a:r>
            <a:r>
              <a:rPr lang="en-GB" baseline="0" dirty="0"/>
              <a:t>and then present and practise the pronunciation of the </a:t>
            </a:r>
            <a:r>
              <a:rPr lang="en-GB" b="1" baseline="0" dirty="0"/>
              <a:t>source word ‘</a:t>
            </a:r>
            <a:r>
              <a:rPr lang="en-GB" b="1" baseline="0" dirty="0" err="1"/>
              <a:t>punkt</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putting a full stop with your index finger in the air (point away from yourself, with a quick jabbing motion).</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20</a:t>
            </a:fld>
            <a:endParaRPr lang="en-GB"/>
          </a:p>
        </p:txBody>
      </p:sp>
    </p:spTree>
    <p:extLst>
      <p:ext uri="{BB962C8B-B14F-4D97-AF65-F5344CB8AC3E}">
        <p14:creationId xmlns:p14="http://schemas.microsoft.com/office/powerpoint/2010/main" val="411899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dirty="0"/>
              <a:t>It is important to give this explanation, but in the same way as with</a:t>
            </a:r>
            <a:r>
              <a:rPr lang="en-US" baseline="0" dirty="0"/>
              <a:t> explicit grammar explanation, </a:t>
            </a:r>
            <a:r>
              <a:rPr lang="en-US" dirty="0"/>
              <a:t>it</a:t>
            </a:r>
            <a:r>
              <a:rPr lang="en-US" baseline="0" dirty="0"/>
              <a:t> is the practice that counts most.  </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1043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er</a:t>
            </a:r>
            <a:r>
              <a:rPr lang="en-GB" b="1" baseline="0" dirty="0"/>
              <a:t>’ </a:t>
            </a:r>
            <a:r>
              <a:rPr lang="en-GB" baseline="0" dirty="0"/>
              <a:t>and then present and practise the pronunciation of the </a:t>
            </a:r>
            <a:r>
              <a:rPr lang="en-GB" b="1" baseline="0" dirty="0"/>
              <a:t>source word ‘</a:t>
            </a:r>
            <a:r>
              <a:rPr lang="en-GB" b="1" baseline="0" dirty="0" err="1"/>
              <a:t>er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point to an imaginary ‘he’, using your index finger, thumb point upwards (to make the gesture more exaggerated), as per the image.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21</a:t>
            </a:fld>
            <a:endParaRPr lang="en-GB"/>
          </a:p>
        </p:txBody>
      </p:sp>
    </p:spTree>
    <p:extLst>
      <p:ext uri="{BB962C8B-B14F-4D97-AF65-F5344CB8AC3E}">
        <p14:creationId xmlns:p14="http://schemas.microsoft.com/office/powerpoint/2010/main" val="1226759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er</a:t>
            </a:r>
            <a:r>
              <a:rPr lang="en-GB" b="1" baseline="0" dirty="0"/>
              <a:t>’ </a:t>
            </a:r>
            <a:r>
              <a:rPr lang="en-GB" baseline="0" dirty="0"/>
              <a:t>and then present and practise the pronunciation of the </a:t>
            </a:r>
            <a:r>
              <a:rPr lang="en-GB" b="1" baseline="0" dirty="0"/>
              <a:t>source word ‘</a:t>
            </a:r>
            <a:r>
              <a:rPr lang="en-GB" b="1" baseline="0" dirty="0" err="1"/>
              <a:t>wieder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roll your hands over in the air, clockwise.  Your hands are in front of your body.</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22</a:t>
            </a:fld>
            <a:endParaRPr lang="en-GB"/>
          </a:p>
        </p:txBody>
      </p:sp>
    </p:spTree>
    <p:extLst>
      <p:ext uri="{BB962C8B-B14F-4D97-AF65-F5344CB8AC3E}">
        <p14:creationId xmlns:p14="http://schemas.microsoft.com/office/powerpoint/2010/main" val="35510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‘r’ </a:t>
            </a:r>
            <a:r>
              <a:rPr lang="en-GB" baseline="0" dirty="0"/>
              <a:t>and then present and practise the pronunciation of the </a:t>
            </a:r>
            <a:r>
              <a:rPr lang="en-GB" b="1" baseline="0" dirty="0"/>
              <a:t>source word ‘</a:t>
            </a:r>
            <a:r>
              <a:rPr lang="en-GB" b="1" baseline="0" dirty="0" err="1"/>
              <a:t>reden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talking between your right hand and your left hand.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23</a:t>
            </a:fld>
            <a:endParaRPr lang="en-GB"/>
          </a:p>
        </p:txBody>
      </p:sp>
    </p:spTree>
    <p:extLst>
      <p:ext uri="{BB962C8B-B14F-4D97-AF65-F5344CB8AC3E}">
        <p14:creationId xmlns:p14="http://schemas.microsoft.com/office/powerpoint/2010/main" val="377844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‘r’ </a:t>
            </a:r>
            <a:r>
              <a:rPr lang="en-GB" baseline="0" dirty="0"/>
              <a:t>and then present and practise the pronunciation of the </a:t>
            </a:r>
            <a:r>
              <a:rPr lang="en-GB" b="1" baseline="0" dirty="0"/>
              <a:t>source word ‘</a:t>
            </a:r>
            <a:r>
              <a:rPr lang="en-GB" b="1" baseline="0" dirty="0" err="1"/>
              <a:t>uhr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look at your left wrist and tap your imaginary watch twice, to emphasise the two distinct sounds you hear – Uh-r.</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24</a:t>
            </a:fld>
            <a:endParaRPr lang="en-GB"/>
          </a:p>
        </p:txBody>
      </p:sp>
    </p:spTree>
    <p:extLst>
      <p:ext uri="{BB962C8B-B14F-4D97-AF65-F5344CB8AC3E}">
        <p14:creationId xmlns:p14="http://schemas.microsoft.com/office/powerpoint/2010/main" val="4219428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‘v’ </a:t>
            </a:r>
            <a:r>
              <a:rPr lang="en-GB" baseline="0" dirty="0"/>
              <a:t>and then present and practise the pronunciation of the </a:t>
            </a:r>
            <a:r>
              <a:rPr lang="en-GB" b="1" baseline="0" dirty="0"/>
              <a:t>source word ‘</a:t>
            </a:r>
            <a:r>
              <a:rPr lang="en-GB" b="1" baseline="0" dirty="0" err="1"/>
              <a:t>vor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hold your hands, left in front of right, in front of your body, palms facing inward.  Quickly move the right hand over the top of the left, as you say ‘</a:t>
            </a:r>
            <a:r>
              <a:rPr lang="en-GB" baseline="0" dirty="0" err="1"/>
              <a:t>vor</a:t>
            </a:r>
            <a:r>
              <a:rPr lang="en-GB" baseline="0" dirty="0"/>
              <a:t>’, to mime ‘in front’.</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25</a:t>
            </a:fld>
            <a:endParaRPr lang="en-GB"/>
          </a:p>
        </p:txBody>
      </p:sp>
    </p:spTree>
    <p:extLst>
      <p:ext uri="{BB962C8B-B14F-4D97-AF65-F5344CB8AC3E}">
        <p14:creationId xmlns:p14="http://schemas.microsoft.com/office/powerpoint/2010/main" val="1219621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‘s’ </a:t>
            </a:r>
            <a:r>
              <a:rPr lang="en-GB" baseline="0" dirty="0"/>
              <a:t>and then present and practise the pronunciation of the </a:t>
            </a:r>
            <a:r>
              <a:rPr lang="en-GB" b="1" baseline="0" dirty="0"/>
              <a:t>source word ‘</a:t>
            </a:r>
            <a:r>
              <a:rPr lang="en-GB" b="1" baseline="0" dirty="0" err="1"/>
              <a:t>sollen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telling someone what s/he should do, by wagging your finger, and looking serious.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26</a:t>
            </a:fld>
            <a:endParaRPr lang="en-GB"/>
          </a:p>
        </p:txBody>
      </p:sp>
    </p:spTree>
    <p:extLst>
      <p:ext uri="{BB962C8B-B14F-4D97-AF65-F5344CB8AC3E}">
        <p14:creationId xmlns:p14="http://schemas.microsoft.com/office/powerpoint/2010/main" val="1877328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ß</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gro</a:t>
            </a:r>
            <a:r>
              <a:rPr lang="en-GB" sz="9600" b="1" dirty="0" err="1">
                <a:solidFill>
                  <a:srgbClr val="FFC000"/>
                </a:solidFill>
                <a:latin typeface="Century Gothic" panose="020B0502020202020204" pitchFamily="34" charset="0"/>
              </a:rPr>
              <a:t>ß</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stretch your hand up high above your head, forming your hand into a right angle to indicate that you are measuring something/one very tall.</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27</a:t>
            </a:fld>
            <a:endParaRPr lang="en-GB"/>
          </a:p>
        </p:txBody>
      </p:sp>
    </p:spTree>
    <p:extLst>
      <p:ext uri="{BB962C8B-B14F-4D97-AF65-F5344CB8AC3E}">
        <p14:creationId xmlns:p14="http://schemas.microsoft.com/office/powerpoint/2010/main" val="58043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ü</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T</a:t>
            </a:r>
            <a:r>
              <a:rPr lang="en-GB" sz="9600" b="1" dirty="0" err="1">
                <a:solidFill>
                  <a:srgbClr val="FFC000"/>
                </a:solidFill>
                <a:latin typeface="Century Gothic" panose="020B0502020202020204" pitchFamily="34" charset="0"/>
              </a:rPr>
              <a:t>ü</a:t>
            </a:r>
            <a:r>
              <a:rPr lang="en-GB" sz="9600" b="1" dirty="0" err="1">
                <a:solidFill>
                  <a:srgbClr val="002060"/>
                </a:solidFill>
                <a:latin typeface="Century Gothic" panose="020B0502020202020204" pitchFamily="34" charset="0"/>
              </a:rPr>
              <a:t>r</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hold both hands touching in front of your body, palms facing inward, thumbs to the ceiling. Then, with the right hand, mime a door opening by drawing it away from the left so that it finishes at a right angle, like a fully open door.</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28</a:t>
            </a:fld>
            <a:endParaRPr lang="en-GB"/>
          </a:p>
        </p:txBody>
      </p:sp>
    </p:spTree>
    <p:extLst>
      <p:ext uri="{BB962C8B-B14F-4D97-AF65-F5344CB8AC3E}">
        <p14:creationId xmlns:p14="http://schemas.microsoft.com/office/powerpoint/2010/main" val="1653663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ü</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f</a:t>
            </a:r>
            <a:r>
              <a:rPr lang="en-GB" sz="9600" b="1" dirty="0" err="1">
                <a:solidFill>
                  <a:srgbClr val="FFC000"/>
                </a:solidFill>
                <a:latin typeface="Century Gothic" panose="020B0502020202020204" pitchFamily="34" charset="0"/>
              </a:rPr>
              <a:t>ü</a:t>
            </a:r>
            <a:r>
              <a:rPr lang="en-GB" sz="9600" b="1" dirty="0" err="1">
                <a:solidFill>
                  <a:srgbClr val="002060"/>
                </a:solidFill>
                <a:latin typeface="Century Gothic" panose="020B0502020202020204" pitchFamily="34" charset="0"/>
              </a:rPr>
              <a:t>nf</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hold up your right hand, five digits spread apart.</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29</a:t>
            </a:fld>
            <a:endParaRPr lang="en-GB"/>
          </a:p>
        </p:txBody>
      </p:sp>
    </p:spTree>
    <p:extLst>
      <p:ext uri="{BB962C8B-B14F-4D97-AF65-F5344CB8AC3E}">
        <p14:creationId xmlns:p14="http://schemas.microsoft.com/office/powerpoint/2010/main" val="1747252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ö</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sch</a:t>
            </a:r>
            <a:r>
              <a:rPr lang="en-GB" sz="9600" b="1" dirty="0" err="1">
                <a:solidFill>
                  <a:srgbClr val="FFC000"/>
                </a:solidFill>
                <a:latin typeface="Century Gothic" panose="020B0502020202020204" pitchFamily="34" charset="0"/>
              </a:rPr>
              <a:t>ö</a:t>
            </a:r>
            <a:r>
              <a:rPr lang="en-GB" sz="9600" b="1" dirty="0" err="1">
                <a:solidFill>
                  <a:srgbClr val="002060"/>
                </a:solidFill>
                <a:latin typeface="Century Gothic" panose="020B0502020202020204" pitchFamily="34" charset="0"/>
              </a:rPr>
              <a:t>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an exaggerated exclamation of seeing / receiving something beautiful.  As you say ‘</a:t>
            </a:r>
            <a:r>
              <a:rPr lang="en-GB" baseline="0" dirty="0" err="1"/>
              <a:t>schön</a:t>
            </a:r>
            <a:r>
              <a:rPr lang="en-GB" baseline="0" dirty="0"/>
              <a:t>’ with an appropriate sigh, bring your hands to the rest on your cheeks, and smile!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30</a:t>
            </a:fld>
            <a:endParaRPr lang="en-GB"/>
          </a:p>
        </p:txBody>
      </p:sp>
    </p:spTree>
    <p:extLst>
      <p:ext uri="{BB962C8B-B14F-4D97-AF65-F5344CB8AC3E}">
        <p14:creationId xmlns:p14="http://schemas.microsoft.com/office/powerpoint/2010/main" val="95793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t>
            </a:r>
            <a:r>
              <a:rPr lang="en-GB" b="1" baseline="0" dirty="0" err="1"/>
              <a:t>sagan</a:t>
            </a:r>
            <a:r>
              <a:rPr lang="en-GB" b="1" baseline="0" dirty="0"/>
              <a:t>’.</a:t>
            </a:r>
          </a:p>
          <a:p>
            <a:r>
              <a:rPr lang="en-GB" dirty="0"/>
              <a:t>A</a:t>
            </a:r>
            <a:r>
              <a:rPr lang="en-GB" baseline="0" dirty="0"/>
              <a:t> possible gesture for this would be to mime speech coming out of your mouth, opening your mouth and drawing your hand away quickly away from you.</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277524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ö</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pl</a:t>
            </a:r>
            <a:r>
              <a:rPr lang="en-GB" sz="9600" b="1" dirty="0" err="1">
                <a:solidFill>
                  <a:srgbClr val="FFC000"/>
                </a:solidFill>
                <a:latin typeface="Century Gothic" panose="020B0502020202020204" pitchFamily="34" charset="0"/>
              </a:rPr>
              <a:t>ö</a:t>
            </a:r>
            <a:r>
              <a:rPr lang="en-GB" sz="9600" b="1" dirty="0" err="1">
                <a:solidFill>
                  <a:srgbClr val="002060"/>
                </a:solidFill>
                <a:latin typeface="Century Gothic" panose="020B0502020202020204" pitchFamily="34" charset="0"/>
              </a:rPr>
              <a:t>tzlich</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a sudden shock that makes you jump backwards.  Put your hands up and look shocked, as in the picture.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31</a:t>
            </a:fld>
            <a:endParaRPr lang="en-GB"/>
          </a:p>
        </p:txBody>
      </p:sp>
    </p:spTree>
    <p:extLst>
      <p:ext uri="{BB962C8B-B14F-4D97-AF65-F5344CB8AC3E}">
        <p14:creationId xmlns:p14="http://schemas.microsoft.com/office/powerpoint/2010/main" val="1890612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ä</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sp</a:t>
            </a:r>
            <a:r>
              <a:rPr lang="en-GB" sz="9600" b="1" dirty="0" err="1">
                <a:solidFill>
                  <a:srgbClr val="FFC000"/>
                </a:solidFill>
                <a:latin typeface="Century Gothic" panose="020B0502020202020204" pitchFamily="34" charset="0"/>
              </a:rPr>
              <a:t>ä</a:t>
            </a:r>
            <a:r>
              <a:rPr lang="en-GB" sz="9600" b="1" dirty="0" err="1">
                <a:solidFill>
                  <a:srgbClr val="002060"/>
                </a:solidFill>
                <a:latin typeface="Century Gothic" panose="020B0502020202020204" pitchFamily="34" charset="0"/>
              </a:rPr>
              <a:t>t</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bring your left arm up to mime suddenly looking at your watch.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32</a:t>
            </a:fld>
            <a:endParaRPr lang="en-GB"/>
          </a:p>
        </p:txBody>
      </p:sp>
    </p:spTree>
    <p:extLst>
      <p:ext uri="{BB962C8B-B14F-4D97-AF65-F5344CB8AC3E}">
        <p14:creationId xmlns:p14="http://schemas.microsoft.com/office/powerpoint/2010/main" val="2093097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a:solidFill>
                  <a:srgbClr val="FFCC00"/>
                </a:solidFill>
                <a:latin typeface="Century Gothic" panose="020B0502020202020204" pitchFamily="34" charset="0"/>
              </a:rPr>
              <a:t>ä</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l</a:t>
            </a:r>
            <a:r>
              <a:rPr lang="en-GB" sz="9600" b="1" dirty="0" err="1">
                <a:solidFill>
                  <a:srgbClr val="FFC000"/>
                </a:solidFill>
                <a:latin typeface="Century Gothic" panose="020B0502020202020204" pitchFamily="34" charset="0"/>
              </a:rPr>
              <a:t>ä</a:t>
            </a:r>
            <a:r>
              <a:rPr lang="en-GB" sz="9600" b="1" dirty="0" err="1">
                <a:solidFill>
                  <a:srgbClr val="002060"/>
                </a:solidFill>
                <a:latin typeface="Century Gothic" panose="020B0502020202020204" pitchFamily="34" charset="0"/>
              </a:rPr>
              <a:t>cheln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trace a broad smile on your own face, drawing your index fingers away from the middle of your mouth to the outer edges.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33</a:t>
            </a:fld>
            <a:endParaRPr lang="en-GB"/>
          </a:p>
        </p:txBody>
      </p:sp>
    </p:spTree>
    <p:extLst>
      <p:ext uri="{BB962C8B-B14F-4D97-AF65-F5344CB8AC3E}">
        <p14:creationId xmlns:p14="http://schemas.microsoft.com/office/powerpoint/2010/main" val="12083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a:solidFill>
                  <a:srgbClr val="FFCC00"/>
                </a:solidFill>
                <a:latin typeface="Century Gothic" panose="020B0502020202020204" pitchFamily="34" charset="0"/>
              </a:rPr>
              <a:t>au</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Haus</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form a roof shape by touching your fingertips together, in front of you.</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34</a:t>
            </a:fld>
            <a:endParaRPr lang="en-GB"/>
          </a:p>
        </p:txBody>
      </p:sp>
    </p:spTree>
    <p:extLst>
      <p:ext uri="{BB962C8B-B14F-4D97-AF65-F5344CB8AC3E}">
        <p14:creationId xmlns:p14="http://schemas.microsoft.com/office/powerpoint/2010/main" val="3175765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eu</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a:solidFill>
                  <a:srgbClr val="002060"/>
                </a:solidFill>
                <a:latin typeface="Century Gothic" panose="020B0502020202020204" pitchFamily="34" charset="0"/>
              </a:rPr>
              <a:t>D</a:t>
            </a:r>
            <a:r>
              <a:rPr lang="en-GB" sz="9600" b="1" dirty="0">
                <a:solidFill>
                  <a:srgbClr val="FFC000"/>
                </a:solidFill>
                <a:latin typeface="Century Gothic" panose="020B0502020202020204" pitchFamily="34" charset="0"/>
              </a:rPr>
              <a:t>eu</a:t>
            </a:r>
            <a:r>
              <a:rPr lang="en-GB" sz="9600" b="1" dirty="0">
                <a:solidFill>
                  <a:srgbClr val="002060"/>
                </a:solidFill>
                <a:latin typeface="Century Gothic" panose="020B0502020202020204" pitchFamily="34" charset="0"/>
              </a:rPr>
              <a:t>tschland</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act as though you are addressing Germany, saying ‘Oy! Deutschland!’ and jabbing your finger into the air (joyfully) twice, once on ‘Oy!’ and once on the first syllable of Deutschland.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35</a:t>
            </a:fld>
            <a:endParaRPr lang="en-GB"/>
          </a:p>
        </p:txBody>
      </p:sp>
    </p:spTree>
    <p:extLst>
      <p:ext uri="{BB962C8B-B14F-4D97-AF65-F5344CB8AC3E}">
        <p14:creationId xmlns:p14="http://schemas.microsoft.com/office/powerpoint/2010/main" val="4079306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dirty="0" err="1">
                <a:solidFill>
                  <a:srgbClr val="FFCC00"/>
                </a:solidFill>
                <a:latin typeface="Century Gothic" panose="020B0502020202020204" pitchFamily="34" charset="0"/>
              </a:rPr>
              <a:t>äu</a:t>
            </a:r>
            <a:r>
              <a:rPr lang="en-GB" b="0" baseline="0" dirty="0"/>
              <a:t>’</a:t>
            </a:r>
            <a:r>
              <a:rPr lang="en-GB" b="1" baseline="0" dirty="0"/>
              <a:t> </a:t>
            </a:r>
            <a:r>
              <a:rPr lang="en-GB" baseline="0" dirty="0"/>
              <a:t>and then present and practise the pronunciation of the </a:t>
            </a:r>
            <a:r>
              <a:rPr lang="en-GB" b="1" baseline="0" dirty="0"/>
              <a:t>source word ‘</a:t>
            </a:r>
            <a:r>
              <a:rPr lang="en-GB" sz="9600" b="1" dirty="0" err="1">
                <a:solidFill>
                  <a:srgbClr val="002060"/>
                </a:solidFill>
                <a:latin typeface="Century Gothic" panose="020B0502020202020204" pitchFamily="34" charset="0"/>
              </a:rPr>
              <a:t>M</a:t>
            </a:r>
            <a:r>
              <a:rPr lang="en-GB" sz="9600" b="1" dirty="0" err="1">
                <a:solidFill>
                  <a:srgbClr val="FFC000"/>
                </a:solidFill>
                <a:latin typeface="Century Gothic" panose="020B0502020202020204" pitchFamily="34" charset="0"/>
              </a:rPr>
              <a:t>äu</a:t>
            </a:r>
            <a:r>
              <a:rPr lang="en-GB" sz="9600" b="1" dirty="0" err="1">
                <a:solidFill>
                  <a:srgbClr val="002060"/>
                </a:solidFill>
                <a:latin typeface="Century Gothic" panose="020B0502020202020204" pitchFamily="34" charset="0"/>
              </a:rPr>
              <a:t>se</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whiskers, holding your fingers up to the side of your mouth.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36</a:t>
            </a:fld>
            <a:endParaRPr lang="en-GB"/>
          </a:p>
        </p:txBody>
      </p:sp>
    </p:spTree>
    <p:extLst>
      <p:ext uri="{BB962C8B-B14F-4D97-AF65-F5344CB8AC3E}">
        <p14:creationId xmlns:p14="http://schemas.microsoft.com/office/powerpoint/2010/main" val="4231826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a:solidFill>
                  <a:srgbClr val="FFCC00"/>
                </a:solidFill>
                <a:latin typeface="Century Gothic" panose="020B0502020202020204" pitchFamily="34" charset="0"/>
              </a:rPr>
              <a:t>-d</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a:solidFill>
                  <a:srgbClr val="002060"/>
                </a:solidFill>
                <a:latin typeface="Century Gothic" panose="020B0502020202020204" pitchFamily="34" charset="0"/>
              </a:rPr>
              <a:t>und</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make an exaggerated plus sign with your index fingers, holding them up in front of you.</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37</a:t>
            </a:fld>
            <a:endParaRPr lang="en-GB"/>
          </a:p>
        </p:txBody>
      </p:sp>
    </p:spTree>
    <p:extLst>
      <p:ext uri="{BB962C8B-B14F-4D97-AF65-F5344CB8AC3E}">
        <p14:creationId xmlns:p14="http://schemas.microsoft.com/office/powerpoint/2010/main" val="2645487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a:solidFill>
                  <a:srgbClr val="FFCC00"/>
                </a:solidFill>
                <a:latin typeface="Century Gothic" panose="020B0502020202020204" pitchFamily="34" charset="0"/>
              </a:rPr>
              <a:t>-</a:t>
            </a:r>
            <a:r>
              <a:rPr lang="en-GB" sz="9600" b="1" baseline="0" dirty="0" err="1">
                <a:solidFill>
                  <a:srgbClr val="FFCC00"/>
                </a:solidFill>
                <a:latin typeface="Century Gothic" panose="020B0502020202020204" pitchFamily="34" charset="0"/>
              </a:rPr>
              <a:t>ig</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richtig</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‘correct’ by tracing a tick in the air with the index finger on your right hand.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38</a:t>
            </a:fld>
            <a:endParaRPr lang="en-GB"/>
          </a:p>
        </p:txBody>
      </p:sp>
    </p:spTree>
    <p:extLst>
      <p:ext uri="{BB962C8B-B14F-4D97-AF65-F5344CB8AC3E}">
        <p14:creationId xmlns:p14="http://schemas.microsoft.com/office/powerpoint/2010/main" val="1570318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st</a:t>
            </a:r>
            <a:r>
              <a:rPr lang="en-GB" sz="9600" b="1" baseline="0" dirty="0">
                <a:solidFill>
                  <a:srgbClr val="FFCC00"/>
                </a:solidFill>
                <a:latin typeface="Century Gothic" panose="020B0502020202020204" pitchFamily="34" charset="0"/>
              </a:rPr>
              <a:t>-</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a:solidFill>
                  <a:srgbClr val="002060"/>
                </a:solidFill>
                <a:latin typeface="Century Gothic" panose="020B0502020202020204" pitchFamily="34" charset="0"/>
              </a:rPr>
              <a:t>stark</a:t>
            </a:r>
            <a:r>
              <a:rPr lang="en-GB" b="1" baseline="0" dirty="0"/>
              <a:t>’.</a:t>
            </a:r>
            <a:endParaRPr lang="en-GB" b="1" dirty="0"/>
          </a:p>
          <a:p>
            <a:r>
              <a:rPr lang="en-GB" dirty="0"/>
              <a:t>A</a:t>
            </a:r>
            <a:r>
              <a:rPr lang="en-GB" baseline="0" dirty="0"/>
              <a:t> possible gesture for this would be to mime lifting </a:t>
            </a:r>
            <a:r>
              <a:rPr lang="en-GB" baseline="0" dirty="0" err="1"/>
              <a:t>dumbells</a:t>
            </a:r>
            <a:r>
              <a:rPr lang="en-GB" baseline="0" dirty="0"/>
              <a:t> by clenching your fists and raising them above your head.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39</a:t>
            </a:fld>
            <a:endParaRPr lang="en-GB"/>
          </a:p>
        </p:txBody>
      </p:sp>
    </p:spTree>
    <p:extLst>
      <p:ext uri="{BB962C8B-B14F-4D97-AF65-F5344CB8AC3E}">
        <p14:creationId xmlns:p14="http://schemas.microsoft.com/office/powerpoint/2010/main" val="3669246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sp</a:t>
            </a:r>
            <a:r>
              <a:rPr lang="en-GB" sz="9600" b="1" baseline="0" dirty="0">
                <a:solidFill>
                  <a:srgbClr val="FFCC00"/>
                </a:solidFill>
                <a:latin typeface="Century Gothic" panose="020B0502020202020204" pitchFamily="34" charset="0"/>
              </a:rPr>
              <a:t>-</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spielen</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playing a xylophone.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40</a:t>
            </a:fld>
            <a:endParaRPr lang="en-GB"/>
          </a:p>
        </p:txBody>
      </p:sp>
    </p:spTree>
    <p:extLst>
      <p:ext uri="{BB962C8B-B14F-4D97-AF65-F5344CB8AC3E}">
        <p14:creationId xmlns:p14="http://schemas.microsoft.com/office/powerpoint/2010/main" val="363939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t>
            </a:r>
            <a:r>
              <a:rPr lang="en-GB" b="1" baseline="0" dirty="0" err="1"/>
              <a:t>kalt</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a shiver, crossing your arms in front of your body.</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3608285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a:solidFill>
                  <a:srgbClr val="FFCC00"/>
                </a:solidFill>
                <a:latin typeface="Century Gothic" panose="020B0502020202020204" pitchFamily="34" charset="0"/>
              </a:rPr>
              <a:t>j</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ja</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yes by nodding your head quickly twice, as you say ‘</a:t>
            </a:r>
            <a:r>
              <a:rPr lang="en-GB" baseline="0" dirty="0" err="1"/>
              <a:t>ja</a:t>
            </a:r>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41</a:t>
            </a:fld>
            <a:endParaRPr lang="en-GB"/>
          </a:p>
        </p:txBody>
      </p:sp>
    </p:spTree>
    <p:extLst>
      <p:ext uri="{BB962C8B-B14F-4D97-AF65-F5344CB8AC3E}">
        <p14:creationId xmlns:p14="http://schemas.microsoft.com/office/powerpoint/2010/main" val="735458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th</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Theater</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the opening of a theatre’s curtains, by drawing your hands away from each other quickly, in front of your body.  This is very much like the gesture for ‘play’ in charades.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42</a:t>
            </a:fld>
            <a:endParaRPr lang="en-GB"/>
          </a:p>
        </p:txBody>
      </p:sp>
    </p:spTree>
    <p:extLst>
      <p:ext uri="{BB962C8B-B14F-4D97-AF65-F5344CB8AC3E}">
        <p14:creationId xmlns:p14="http://schemas.microsoft.com/office/powerpoint/2010/main" val="81082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 </a:t>
            </a:r>
            <a:r>
              <a:rPr lang="en-GB" baseline="0" dirty="0"/>
              <a:t>and then present and practise the pronunciation of the </a:t>
            </a:r>
            <a:r>
              <a:rPr lang="en-GB" b="1" baseline="0" dirty="0"/>
              <a:t>source word ‘</a:t>
            </a:r>
            <a:r>
              <a:rPr lang="en-GB" b="1" baseline="0" dirty="0" err="1"/>
              <a:t>geben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offering an imaginary present to someone, with both hands.</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2160230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‘e’ </a:t>
            </a:r>
            <a:r>
              <a:rPr lang="en-GB" baseline="0" dirty="0"/>
              <a:t>and then present and practise the pronunciation of the </a:t>
            </a:r>
            <a:r>
              <a:rPr lang="en-GB" b="1" baseline="0" dirty="0"/>
              <a:t>source word ‘</a:t>
            </a:r>
            <a:r>
              <a:rPr lang="en-GB" b="1" baseline="0" dirty="0" err="1"/>
              <a:t>denken</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put your index finger to your temple and look </a:t>
            </a:r>
            <a:r>
              <a:rPr lang="en-GB" baseline="0" dirty="0" err="1"/>
              <a:t>thoughful</a:t>
            </a:r>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124182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ei</a:t>
            </a:r>
            <a:r>
              <a:rPr lang="en-GB" b="1" baseline="0" dirty="0"/>
              <a:t>’ </a:t>
            </a:r>
            <a:r>
              <a:rPr lang="en-GB" baseline="0" dirty="0"/>
              <a:t>and then present and practise the pronunciation of the </a:t>
            </a:r>
            <a:r>
              <a:rPr lang="en-GB" b="1" baseline="0" dirty="0"/>
              <a:t>source word ‘</a:t>
            </a:r>
            <a:r>
              <a:rPr lang="en-GB" b="1" baseline="0" dirty="0" err="1"/>
              <a:t>frei</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stretch both arms up in the air (pointing outwards slightly to make a Y shape with your body), and smile!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172707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‘w’ </a:t>
            </a:r>
            <a:r>
              <a:rPr lang="en-GB" baseline="0" dirty="0"/>
              <a:t>and then present and practise the pronunciation of the </a:t>
            </a:r>
            <a:r>
              <a:rPr lang="en-GB" b="1" baseline="0" dirty="0"/>
              <a:t>source word ‘welt’.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start with your hands above your head and draw them down, out and then back into the body, tracing the shape of the world.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79337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‘z’ </a:t>
            </a:r>
            <a:r>
              <a:rPr lang="en-GB" baseline="0" dirty="0"/>
              <a:t>and then present and practise the pronunciation of the </a:t>
            </a:r>
            <a:r>
              <a:rPr lang="en-GB" b="1" baseline="0" dirty="0"/>
              <a:t>source word ‘</a:t>
            </a:r>
            <a:r>
              <a:rPr lang="en-GB" b="1" baseline="0" dirty="0" err="1"/>
              <a:t>zug</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wheels, holding your hands at your sides, elbows bent, forearms facing forwards in a right angle, and draw small circles with them, in the air (to denote the wheels of a train going round).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49814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685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21/11/2019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5277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21/11/2019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32464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5791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752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287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457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0929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098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7684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3514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8669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66879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8075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21/11/2019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6596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487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6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3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21/11/2019</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5798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21/11/2019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57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21/11/2019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47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a:t>
            </a:r>
            <a:r>
              <a:rPr lang="en-GB" sz="1050" baseline="0" dirty="0">
                <a:solidFill>
                  <a:srgbClr val="002060"/>
                </a:solidFill>
                <a:latin typeface="Century Gothic" panose="020B0502020202020204" pitchFamily="34" charset="0"/>
              </a:rPr>
              <a:t> by Steve Clarke</a:t>
            </a:r>
            <a:endParaRPr lang="en-GB" sz="1050" dirty="0">
              <a:latin typeface="Century Gothic" panose="020B0502020202020204" pitchFamily="34" charset="0"/>
            </a:endParaRPr>
          </a:p>
        </p:txBody>
      </p:sp>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91536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2" name="Title 1"/>
          <p:cNvSpPr>
            <a:spLocks noGrp="1"/>
          </p:cNvSpPr>
          <p:nvPr>
            <p:ph type="ctrTitle"/>
          </p:nvPr>
        </p:nvSpPr>
        <p:spPr>
          <a:xfrm>
            <a:off x="169333" y="927252"/>
            <a:ext cx="10363200" cy="2387600"/>
          </a:xfrm>
        </p:spPr>
        <p:txBody>
          <a:bodyPr>
            <a:normAutofit/>
          </a:bodyPr>
          <a:lstStyle/>
          <a:p>
            <a:pPr algn="l"/>
            <a:r>
              <a:rPr lang="en-GB" sz="4000" b="1" dirty="0">
                <a:solidFill>
                  <a:prstClr val="white"/>
                </a:solidFill>
              </a:rPr>
              <a:t>German SSC</a:t>
            </a:r>
            <a:br>
              <a:rPr lang="en-GB" sz="6600" b="1" dirty="0">
                <a:solidFill>
                  <a:prstClr val="white"/>
                </a:solidFill>
              </a:rPr>
            </a:br>
            <a:r>
              <a:rPr lang="en-GB" sz="3600" b="1" dirty="0">
                <a:solidFill>
                  <a:prstClr val="white"/>
                </a:solidFill>
              </a:rPr>
              <a:t>(symbol-sound correspondences)</a:t>
            </a:r>
            <a:endParaRPr lang="en-GB" sz="3600" dirty="0"/>
          </a:p>
        </p:txBody>
      </p:sp>
      <p:sp>
        <p:nvSpPr>
          <p:cNvPr id="6" name="Subtitle 5"/>
          <p:cNvSpPr>
            <a:spLocks noGrp="1"/>
          </p:cNvSpPr>
          <p:nvPr>
            <p:ph type="subTitle" idx="1"/>
          </p:nvPr>
        </p:nvSpPr>
        <p:spPr>
          <a:xfrm>
            <a:off x="169333" y="3487349"/>
            <a:ext cx="9144000" cy="1655762"/>
          </a:xfrm>
        </p:spPr>
        <p:txBody>
          <a:bodyPr>
            <a:normAutofit/>
          </a:bodyPr>
          <a:lstStyle/>
          <a:p>
            <a:pPr algn="l"/>
            <a:r>
              <a:rPr lang="en-GB" sz="3200" dirty="0">
                <a:solidFill>
                  <a:prstClr val="white"/>
                </a:solidFill>
              </a:rPr>
              <a:t>Source Words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Google Shape;64;p1">
            <a:extLst>
              <a:ext uri="{FF2B5EF4-FFF2-40B4-BE49-F238E27FC236}">
                <a16:creationId xmlns:a16="http://schemas.microsoft.com/office/drawing/2014/main" id="{97122391-CCD6-FE40-8E1A-7C36268A322D}"/>
              </a:ext>
            </a:extLst>
          </p:cNvPr>
          <p:cNvSpPr txBox="1"/>
          <p:nvPr/>
        </p:nvSpPr>
        <p:spPr>
          <a:xfrm>
            <a:off x="-56445" y="6263700"/>
            <a:ext cx="5784900" cy="594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1400"/>
              <a:buFont typeface="Century Gothic"/>
              <a:buNone/>
            </a:pPr>
            <a:r>
              <a:rPr lang="en-GB" dirty="0">
                <a:solidFill>
                  <a:srgbClr val="FFFFFF"/>
                </a:solidFill>
                <a:latin typeface="Century Gothic"/>
                <a:ea typeface="Century Gothic"/>
                <a:cs typeface="Century Gothic"/>
                <a:sym typeface="Century Gothic"/>
              </a:rPr>
              <a:t>Date updated: 21/11/19</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88831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9718" y="443073"/>
            <a:ext cx="10515600" cy="1325563"/>
          </a:xfrm>
        </p:spPr>
        <p:txBody>
          <a:bodyPr>
            <a:normAutofit fontScale="90000"/>
          </a:bodyPr>
          <a:lstStyle/>
          <a:p>
            <a:r>
              <a:rPr lang="en-GB" sz="26700" b="1" dirty="0">
                <a:solidFill>
                  <a:srgbClr val="FFCC00"/>
                </a:solidFill>
              </a:rPr>
              <a:t>z</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65123" y="873824"/>
            <a:ext cx="6061753" cy="3415673"/>
          </a:xfrm>
          <a:prstGeom prst="rect">
            <a:avLst/>
          </a:prstGeom>
        </p:spPr>
      </p:pic>
      <p:sp>
        <p:nvSpPr>
          <p:cNvPr id="2" name="Rectangle 1"/>
          <p:cNvSpPr/>
          <p:nvPr/>
        </p:nvSpPr>
        <p:spPr>
          <a:xfrm>
            <a:off x="4648328" y="4238209"/>
            <a:ext cx="2895343" cy="1938992"/>
          </a:xfrm>
          <a:prstGeom prst="rect">
            <a:avLst/>
          </a:prstGeom>
        </p:spPr>
        <p:txBody>
          <a:bodyPr wrap="none">
            <a:spAutoFit/>
          </a:bodyPr>
          <a:lstStyle/>
          <a:p>
            <a:pPr lvl="0" algn="ctr"/>
            <a:r>
              <a:rPr lang="en-GB" sz="12000" dirty="0">
                <a:solidFill>
                  <a:srgbClr val="FFC000"/>
                </a:solidFill>
                <a:latin typeface="Century Gothic" panose="020B0502020202020204" pitchFamily="34" charset="0"/>
              </a:rPr>
              <a:t>Z</a:t>
            </a:r>
            <a:r>
              <a:rPr lang="en-GB" sz="12000" dirty="0">
                <a:solidFill>
                  <a:srgbClr val="002060"/>
                </a:solidFill>
                <a:latin typeface="Century Gothic" panose="020B0502020202020204" pitchFamily="34" charset="0"/>
              </a:rPr>
              <a:t>ug</a:t>
            </a: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8560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94519" y="878289"/>
            <a:ext cx="10515600" cy="1325563"/>
          </a:xfrm>
        </p:spPr>
        <p:txBody>
          <a:bodyPr>
            <a:noAutofit/>
          </a:bodyPr>
          <a:lstStyle/>
          <a:p>
            <a:r>
              <a:rPr lang="en-GB" sz="24000" b="1" dirty="0" err="1">
                <a:solidFill>
                  <a:srgbClr val="FFCC00"/>
                </a:solidFill>
              </a:rPr>
              <a:t>i</a:t>
            </a:r>
            <a:endParaRPr lang="en-GB" sz="24000" b="1" dirty="0"/>
          </a:p>
        </p:txBody>
      </p:sp>
      <p:sp>
        <p:nvSpPr>
          <p:cNvPr id="5" name="Rectangle 4"/>
          <p:cNvSpPr/>
          <p:nvPr/>
        </p:nvSpPr>
        <p:spPr>
          <a:xfrm>
            <a:off x="294519" y="2556683"/>
            <a:ext cx="849913"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a:t>
            </a:r>
            <a:r>
              <a:rPr lang="en-GB" sz="4400" dirty="0" err="1">
                <a:solidFill>
                  <a:schemeClr val="accent1">
                    <a:lumMod val="50000"/>
                  </a:schemeClr>
                </a:solidFill>
                <a:latin typeface="Century Gothic" panose="020B0502020202020204" pitchFamily="34" charset="0"/>
              </a:rPr>
              <a:t>i</a:t>
            </a:r>
            <a:r>
              <a:rPr lang="en-GB" sz="4400" dirty="0">
                <a:solidFill>
                  <a:schemeClr val="accent1">
                    <a:lumMod val="50000"/>
                  </a:schemeClr>
                </a:solidFill>
                <a:latin typeface="Century Gothic" panose="020B0502020202020204" pitchFamily="34" charset="0"/>
              </a:rPr>
              <a:t>:]</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2216" y="538697"/>
            <a:ext cx="5687568" cy="3904488"/>
          </a:xfrm>
          <a:prstGeom prst="rect">
            <a:avLst/>
          </a:prstGeom>
        </p:spPr>
      </p:pic>
      <p:sp>
        <p:nvSpPr>
          <p:cNvPr id="2" name="Rectangle 1"/>
          <p:cNvSpPr/>
          <p:nvPr/>
        </p:nvSpPr>
        <p:spPr>
          <a:xfrm>
            <a:off x="4531308" y="3718255"/>
            <a:ext cx="3129383" cy="2646878"/>
          </a:xfrm>
          <a:prstGeom prst="rect">
            <a:avLst/>
          </a:prstGeom>
        </p:spPr>
        <p:txBody>
          <a:bodyPr wrap="none">
            <a:spAutoFit/>
          </a:bodyPr>
          <a:lstStyle/>
          <a:p>
            <a:pPr lvl="0" algn="ctr"/>
            <a:r>
              <a:rPr lang="en-GB" sz="16600" dirty="0" err="1">
                <a:solidFill>
                  <a:srgbClr val="002060"/>
                </a:solidFill>
                <a:latin typeface="Century Gothic" panose="020B0502020202020204" pitchFamily="34" charset="0"/>
              </a:rPr>
              <a:t>w</a:t>
            </a:r>
            <a:r>
              <a:rPr lang="en-GB" sz="16600" dirty="0" err="1">
                <a:solidFill>
                  <a:srgbClr val="FFC000"/>
                </a:solidFill>
                <a:latin typeface="Century Gothic" panose="020B0502020202020204" pitchFamily="34" charset="0"/>
              </a:rPr>
              <a:t>i</a:t>
            </a:r>
            <a:r>
              <a:rPr lang="en-GB" sz="16600" dirty="0" err="1">
                <a:solidFill>
                  <a:srgbClr val="002060"/>
                </a:solidFill>
                <a:latin typeface="Century Gothic" panose="020B0502020202020204" pitchFamily="34" charset="0"/>
              </a:rPr>
              <a:t>r</a:t>
            </a:r>
            <a:endParaRPr lang="en-GB" sz="166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5265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5738" y="1134167"/>
            <a:ext cx="10515600" cy="1325563"/>
          </a:xfrm>
        </p:spPr>
        <p:txBody>
          <a:bodyPr>
            <a:normAutofit fontScale="90000"/>
          </a:bodyPr>
          <a:lstStyle/>
          <a:p>
            <a:r>
              <a:rPr lang="en-GB" sz="26700" b="1" dirty="0" err="1">
                <a:solidFill>
                  <a:srgbClr val="FFCC00"/>
                </a:solidFill>
              </a:rPr>
              <a:t>i</a:t>
            </a:r>
            <a:br>
              <a:rPr lang="en-GB" sz="1400" b="1" dirty="0"/>
            </a:br>
            <a:endParaRPr lang="en-GB" dirty="0"/>
          </a:p>
        </p:txBody>
      </p:sp>
      <p:sp>
        <p:nvSpPr>
          <p:cNvPr id="5" name="Rectangle 4"/>
          <p:cNvSpPr/>
          <p:nvPr/>
        </p:nvSpPr>
        <p:spPr>
          <a:xfrm>
            <a:off x="405248" y="2459730"/>
            <a:ext cx="782587"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[ɪ]</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3506" y="516675"/>
            <a:ext cx="2922161" cy="3886110"/>
          </a:xfrm>
          <a:prstGeom prst="rect">
            <a:avLst/>
          </a:prstGeom>
        </p:spPr>
      </p:pic>
      <p:sp>
        <p:nvSpPr>
          <p:cNvPr id="2" name="Rectangle 1"/>
          <p:cNvSpPr/>
          <p:nvPr/>
        </p:nvSpPr>
        <p:spPr>
          <a:xfrm>
            <a:off x="3643245" y="4303950"/>
            <a:ext cx="4905509"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f</a:t>
            </a:r>
            <a:r>
              <a:rPr lang="en-GB" sz="12000" dirty="0" err="1">
                <a:solidFill>
                  <a:srgbClr val="FFC000"/>
                </a:solidFill>
                <a:latin typeface="Century Gothic" panose="020B0502020202020204" pitchFamily="34" charset="0"/>
              </a:rPr>
              <a:t>i</a:t>
            </a:r>
            <a:r>
              <a:rPr lang="en-GB" sz="12000" dirty="0" err="1">
                <a:solidFill>
                  <a:srgbClr val="002060"/>
                </a:solidFill>
                <a:latin typeface="Century Gothic" panose="020B0502020202020204" pitchFamily="34" charset="0"/>
              </a:rPr>
              <a:t>nden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6518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2151" y="1088356"/>
            <a:ext cx="10515600" cy="1325563"/>
          </a:xfrm>
        </p:spPr>
        <p:txBody>
          <a:bodyPr>
            <a:normAutofit fontScale="90000"/>
          </a:bodyPr>
          <a:lstStyle/>
          <a:p>
            <a:r>
              <a:rPr lang="en-GB" sz="26700" b="1" dirty="0" err="1">
                <a:solidFill>
                  <a:srgbClr val="FFCC00"/>
                </a:solidFill>
              </a:rPr>
              <a:t>ie</a:t>
            </a:r>
            <a:br>
              <a:rPr lang="en-GB" sz="9600" b="1" dirty="0"/>
            </a:b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0658" y="805853"/>
            <a:ext cx="3551463" cy="3216132"/>
          </a:xfrm>
          <a:prstGeom prst="rect">
            <a:avLst/>
          </a:prstGeom>
        </p:spPr>
      </p:pic>
      <p:sp>
        <p:nvSpPr>
          <p:cNvPr id="2" name="Rectangle 1"/>
          <p:cNvSpPr/>
          <p:nvPr/>
        </p:nvSpPr>
        <p:spPr>
          <a:xfrm>
            <a:off x="3969456" y="4274067"/>
            <a:ext cx="4253087"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L</a:t>
            </a:r>
            <a:r>
              <a:rPr lang="en-GB" sz="12000" dirty="0" err="1">
                <a:solidFill>
                  <a:srgbClr val="FFC000"/>
                </a:solidFill>
                <a:latin typeface="Century Gothic" panose="020B0502020202020204" pitchFamily="34" charset="0"/>
              </a:rPr>
              <a:t>ie</a:t>
            </a:r>
            <a:r>
              <a:rPr lang="en-GB" sz="12000" dirty="0" err="1">
                <a:solidFill>
                  <a:srgbClr val="002060"/>
                </a:solidFill>
                <a:latin typeface="Century Gothic" panose="020B0502020202020204" pitchFamily="34" charset="0"/>
              </a:rPr>
              <a:t>be</a:t>
            </a:r>
            <a:endParaRPr lang="en-GB" sz="12000" dirty="0">
              <a:solidFill>
                <a:schemeClr val="accent1">
                  <a:lumMod val="50000"/>
                </a:schemeClr>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1683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719008"/>
            <a:ext cx="10515600" cy="1325563"/>
          </a:xfrm>
        </p:spPr>
        <p:txBody>
          <a:bodyPr>
            <a:normAutofit fontScale="90000"/>
          </a:bodyPr>
          <a:lstStyle/>
          <a:p>
            <a:r>
              <a:rPr lang="en-GB" sz="22200" b="1" dirty="0" err="1">
                <a:solidFill>
                  <a:srgbClr val="FFCC00"/>
                </a:solidFill>
              </a:rPr>
              <a:t>ch</a:t>
            </a:r>
            <a:br>
              <a:rPr lang="en-GB" sz="9600" b="1" dirty="0"/>
            </a:br>
            <a:endParaRPr lang="en-GB" dirty="0"/>
          </a:p>
        </p:txBody>
      </p:sp>
      <p:sp>
        <p:nvSpPr>
          <p:cNvPr id="5" name="Rectangle 4"/>
          <p:cNvSpPr/>
          <p:nvPr/>
        </p:nvSpPr>
        <p:spPr>
          <a:xfrm>
            <a:off x="1368964" y="2044571"/>
            <a:ext cx="670376"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[ç]</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193" y="1017314"/>
            <a:ext cx="5079613" cy="3487130"/>
          </a:xfrm>
          <a:prstGeom prst="rect">
            <a:avLst/>
          </a:prstGeom>
        </p:spPr>
      </p:pic>
      <p:sp>
        <p:nvSpPr>
          <p:cNvPr id="3" name="Rectangle 2"/>
          <p:cNvSpPr/>
          <p:nvPr/>
        </p:nvSpPr>
        <p:spPr>
          <a:xfrm>
            <a:off x="4883168" y="4309927"/>
            <a:ext cx="2425664"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i</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42326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734" y="846562"/>
            <a:ext cx="10515600" cy="1325563"/>
          </a:xfrm>
        </p:spPr>
        <p:txBody>
          <a:bodyPr>
            <a:normAutofit fontScale="90000"/>
          </a:bodyPr>
          <a:lstStyle/>
          <a:p>
            <a:r>
              <a:rPr lang="en-GB" sz="22200" b="1" dirty="0" err="1">
                <a:solidFill>
                  <a:srgbClr val="FFCC00"/>
                </a:solidFill>
              </a:rPr>
              <a:t>ch</a:t>
            </a:r>
            <a:br>
              <a:rPr lang="en-GB" sz="9600" b="1" dirty="0"/>
            </a:br>
            <a:endParaRPr lang="en-GB" dirty="0"/>
          </a:p>
        </p:txBody>
      </p:sp>
      <p:sp>
        <p:nvSpPr>
          <p:cNvPr id="6" name="Rectangle 5"/>
          <p:cNvSpPr/>
          <p:nvPr/>
        </p:nvSpPr>
        <p:spPr>
          <a:xfrm>
            <a:off x="1347885" y="2172125"/>
            <a:ext cx="611065" cy="523220"/>
          </a:xfrm>
          <a:prstGeom prst="rect">
            <a:avLst/>
          </a:prstGeom>
        </p:spPr>
        <p:txBody>
          <a:bodyPr wrap="none">
            <a:spAutoFit/>
          </a:bodyPr>
          <a:lstStyle/>
          <a:p>
            <a:r>
              <a:rPr lang="en-GB" sz="2800" dirty="0">
                <a:solidFill>
                  <a:schemeClr val="accent1">
                    <a:lumMod val="50000"/>
                  </a:schemeClr>
                </a:solidFill>
                <a:latin typeface="Century Gothic" panose="020B0502020202020204" pitchFamily="34" charset="0"/>
              </a:rPr>
              <a:t>[x]</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91" y="1060227"/>
            <a:ext cx="3302617" cy="3082443"/>
          </a:xfrm>
          <a:prstGeom prst="rect">
            <a:avLst/>
          </a:prstGeom>
        </p:spPr>
      </p:pic>
      <p:sp>
        <p:nvSpPr>
          <p:cNvPr id="3" name="Rectangle 2"/>
          <p:cNvSpPr/>
          <p:nvPr/>
        </p:nvSpPr>
        <p:spPr>
          <a:xfrm>
            <a:off x="4127352" y="4403534"/>
            <a:ext cx="3937295"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Bu</a:t>
            </a:r>
            <a:r>
              <a:rPr lang="en-GB" sz="12000" dirty="0" err="1">
                <a:solidFill>
                  <a:srgbClr val="FFC000"/>
                </a:solidFill>
                <a:latin typeface="Century Gothic" panose="020B0502020202020204" pitchFamily="34" charset="0"/>
              </a:rPr>
              <a:t>ch</a:t>
            </a:r>
            <a:endParaRPr lang="en-GB" sz="12000" dirty="0">
              <a:solidFill>
                <a:srgbClr val="002060"/>
              </a:solidFill>
              <a:latin typeface="Century Gothic" panose="020B0502020202020204" pitchFamily="34" charset="0"/>
            </a:endParaRPr>
          </a:p>
        </p:txBody>
      </p:sp>
      <p:sp>
        <p:nvSpPr>
          <p:cNvPr id="8" name="TextBox 7"/>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6152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8122" y="411005"/>
            <a:ext cx="10515600" cy="1325563"/>
          </a:xfrm>
        </p:spPr>
        <p:txBody>
          <a:bodyPr>
            <a:noAutofit/>
          </a:bodyPr>
          <a:lstStyle/>
          <a:p>
            <a:r>
              <a:rPr lang="en-GB" sz="18000" b="1" dirty="0" err="1">
                <a:solidFill>
                  <a:srgbClr val="FFCC00"/>
                </a:solidFill>
              </a:rPr>
              <a:t>sch</a:t>
            </a:r>
            <a:endParaRPr lang="en-GB" sz="18000" b="1"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4669" y="514606"/>
            <a:ext cx="3802662" cy="4032133"/>
          </a:xfrm>
          <a:prstGeom prst="rect">
            <a:avLst/>
          </a:prstGeom>
        </p:spPr>
      </p:pic>
      <p:sp>
        <p:nvSpPr>
          <p:cNvPr id="2" name="Rectangle 1"/>
          <p:cNvSpPr/>
          <p:nvPr/>
        </p:nvSpPr>
        <p:spPr>
          <a:xfrm>
            <a:off x="2358438" y="4284093"/>
            <a:ext cx="7475123"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sch</a:t>
            </a:r>
            <a:r>
              <a:rPr lang="en-GB" sz="12000" dirty="0" err="1">
                <a:solidFill>
                  <a:srgbClr val="002060"/>
                </a:solidFill>
                <a:latin typeface="Century Gothic" panose="020B0502020202020204" pitchFamily="34" charset="0"/>
              </a:rPr>
              <a:t>reiben</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531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561" y="638944"/>
            <a:ext cx="10515600" cy="1325563"/>
          </a:xfrm>
        </p:spPr>
        <p:txBody>
          <a:bodyPr>
            <a:normAutofit fontScale="90000"/>
          </a:bodyPr>
          <a:lstStyle/>
          <a:p>
            <a:r>
              <a:rPr lang="en-GB" sz="26700" b="1" dirty="0">
                <a:solidFill>
                  <a:srgbClr val="FFCC00"/>
                </a:solidFill>
              </a:rPr>
              <a:t>o</a:t>
            </a:r>
            <a:br>
              <a:rPr lang="en-GB" sz="9600" b="1" dirty="0"/>
            </a:br>
            <a:endParaRPr lang="en-GB" dirty="0"/>
          </a:p>
        </p:txBody>
      </p:sp>
      <p:sp>
        <p:nvSpPr>
          <p:cNvPr id="6" name="Rectangle 5"/>
          <p:cNvSpPr/>
          <p:nvPr/>
        </p:nvSpPr>
        <p:spPr>
          <a:xfrm>
            <a:off x="546623" y="2008035"/>
            <a:ext cx="1106393"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[o:]</a:t>
            </a:r>
          </a:p>
        </p:txBody>
      </p:sp>
      <p:pic>
        <p:nvPicPr>
          <p:cNvPr id="8" name="Picture 7"/>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345766" y="181701"/>
            <a:ext cx="5500468" cy="4675206"/>
          </a:xfrm>
          <a:prstGeom prst="rect">
            <a:avLst/>
          </a:prstGeom>
        </p:spPr>
      </p:pic>
      <p:sp>
        <p:nvSpPr>
          <p:cNvPr id="3" name="Rectangle 2"/>
          <p:cNvSpPr/>
          <p:nvPr/>
        </p:nvSpPr>
        <p:spPr>
          <a:xfrm>
            <a:off x="4517683" y="4250261"/>
            <a:ext cx="3156633" cy="1938992"/>
          </a:xfrm>
          <a:prstGeom prst="rect">
            <a:avLst/>
          </a:prstGeom>
        </p:spPr>
        <p:txBody>
          <a:bodyPr wrap="none">
            <a:spAutoFit/>
          </a:bodyPr>
          <a:lstStyle/>
          <a:p>
            <a:pPr lvl="0" algn="ctr"/>
            <a:r>
              <a:rPr lang="en-GB" sz="12000" dirty="0">
                <a:solidFill>
                  <a:srgbClr val="002060"/>
                </a:solidFill>
                <a:latin typeface="Century Gothic" panose="020B0502020202020204" pitchFamily="34" charset="0"/>
              </a:rPr>
              <a:t>w</a:t>
            </a:r>
            <a:r>
              <a:rPr lang="en-GB" sz="12000" dirty="0">
                <a:solidFill>
                  <a:srgbClr val="FFC000"/>
                </a:solidFill>
                <a:latin typeface="Century Gothic" panose="020B0502020202020204" pitchFamily="34" charset="0"/>
              </a:rPr>
              <a:t>o</a:t>
            </a:r>
            <a:r>
              <a:rPr lang="en-GB" sz="9600" dirty="0">
                <a:solidFill>
                  <a:srgbClr val="002060"/>
                </a:solidFill>
                <a:latin typeface="Arial" panose="020B0604020202020204" pitchFamily="34" charset="0"/>
                <a:cs typeface="Arial" panose="020B0604020202020204" pitchFamily="34" charset="0"/>
              </a:rPr>
              <a:t>?</a:t>
            </a:r>
          </a:p>
        </p:txBody>
      </p:sp>
      <p:sp>
        <p:nvSpPr>
          <p:cNvPr id="9" name="TextBox 8"/>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4938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545379"/>
            <a:ext cx="10515600" cy="1325563"/>
          </a:xfrm>
        </p:spPr>
        <p:txBody>
          <a:bodyPr>
            <a:normAutofit fontScale="90000"/>
          </a:bodyPr>
          <a:lstStyle/>
          <a:p>
            <a:r>
              <a:rPr lang="en-GB" sz="26700" b="1" dirty="0">
                <a:solidFill>
                  <a:srgbClr val="FFCC00"/>
                </a:solidFill>
              </a:rPr>
              <a:t>o</a:t>
            </a:r>
            <a:br>
              <a:rPr lang="en-GB" sz="9600" b="1" dirty="0"/>
            </a:br>
            <a:endParaRPr lang="en-GB" dirty="0"/>
          </a:p>
        </p:txBody>
      </p:sp>
      <p:sp>
        <p:nvSpPr>
          <p:cNvPr id="5" name="Rectangle 4"/>
          <p:cNvSpPr/>
          <p:nvPr/>
        </p:nvSpPr>
        <p:spPr>
          <a:xfrm>
            <a:off x="667650" y="2023216"/>
            <a:ext cx="864339"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[ɔ]</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3409"/>
          <a:stretch/>
        </p:blipFill>
        <p:spPr>
          <a:xfrm>
            <a:off x="4298166" y="437372"/>
            <a:ext cx="3354659" cy="3861791"/>
          </a:xfrm>
          <a:prstGeom prst="rect">
            <a:avLst/>
          </a:prstGeom>
        </p:spPr>
      </p:pic>
      <p:sp>
        <p:nvSpPr>
          <p:cNvPr id="2" name="Rectangle 1"/>
          <p:cNvSpPr/>
          <p:nvPr/>
        </p:nvSpPr>
        <p:spPr>
          <a:xfrm>
            <a:off x="4298166" y="4299163"/>
            <a:ext cx="3634328" cy="1938992"/>
          </a:xfrm>
          <a:prstGeom prst="rect">
            <a:avLst/>
          </a:prstGeom>
        </p:spPr>
        <p:txBody>
          <a:bodyPr wrap="none">
            <a:spAutoFit/>
          </a:bodyPr>
          <a:lstStyle/>
          <a:p>
            <a:pPr lvl="0" algn="ctr"/>
            <a:r>
              <a:rPr lang="en-GB" sz="12000" dirty="0">
                <a:solidFill>
                  <a:srgbClr val="002060"/>
                </a:solidFill>
                <a:latin typeface="Century Gothic" panose="020B0502020202020204" pitchFamily="34" charset="0"/>
              </a:rPr>
              <a:t>K</a:t>
            </a:r>
            <a:r>
              <a:rPr lang="en-GB" sz="12000" dirty="0">
                <a:solidFill>
                  <a:srgbClr val="FFC000"/>
                </a:solidFill>
                <a:latin typeface="Century Gothic" panose="020B0502020202020204" pitchFamily="34" charset="0"/>
              </a:rPr>
              <a:t>o</a:t>
            </a:r>
            <a:r>
              <a:rPr lang="en-GB" sz="12000" dirty="0">
                <a:solidFill>
                  <a:srgbClr val="002060"/>
                </a:solidFill>
                <a:latin typeface="Century Gothic" panose="020B0502020202020204" pitchFamily="34" charset="0"/>
              </a:rPr>
              <a:t>pf</a:t>
            </a: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608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180"/>
            <a:ext cx="10515600" cy="1325563"/>
          </a:xfrm>
        </p:spPr>
        <p:txBody>
          <a:bodyPr>
            <a:noAutofit/>
          </a:bodyPr>
          <a:lstStyle/>
          <a:p>
            <a:r>
              <a:rPr lang="en-GB" sz="24000" b="1" dirty="0">
                <a:solidFill>
                  <a:srgbClr val="FFCC00"/>
                </a:solidFill>
              </a:rPr>
              <a:t>u</a:t>
            </a:r>
            <a:endParaRPr lang="en-GB" sz="24000" b="1" dirty="0"/>
          </a:p>
        </p:txBody>
      </p:sp>
      <p:sp>
        <p:nvSpPr>
          <p:cNvPr id="6" name="Rectangle 5"/>
          <p:cNvSpPr/>
          <p:nvPr/>
        </p:nvSpPr>
        <p:spPr>
          <a:xfrm>
            <a:off x="542616" y="1943892"/>
            <a:ext cx="970137" cy="769441"/>
          </a:xfrm>
          <a:prstGeom prst="rect">
            <a:avLst/>
          </a:prstGeom>
        </p:spPr>
        <p:txBody>
          <a:bodyPr wrap="none">
            <a:spAutoFit/>
          </a:bodyPr>
          <a:lstStyle/>
          <a:p>
            <a:r>
              <a:rPr lang="en-GB" sz="4400" dirty="0">
                <a:solidFill>
                  <a:schemeClr val="accent1">
                    <a:lumMod val="50000"/>
                  </a:schemeClr>
                </a:solidFill>
                <a:latin typeface="Iconfont"/>
              </a:rPr>
              <a:t>[u:]</a:t>
            </a:r>
            <a:endParaRPr lang="en-GB" sz="4400" dirty="0">
              <a:solidFill>
                <a:schemeClr val="accent1">
                  <a:lumMod val="50000"/>
                </a:schemeClr>
              </a:solidFill>
              <a:latin typeface="Century Gothic" panose="020B0502020202020204" pitchFamily="34" charset="0"/>
            </a:endParaRP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2216" y="721664"/>
            <a:ext cx="5687568" cy="3904488"/>
          </a:xfrm>
          <a:prstGeom prst="rect">
            <a:avLst/>
          </a:prstGeom>
        </p:spPr>
      </p:pic>
      <p:sp>
        <p:nvSpPr>
          <p:cNvPr id="2" name="Rectangle 1"/>
          <p:cNvSpPr/>
          <p:nvPr/>
        </p:nvSpPr>
        <p:spPr>
          <a:xfrm>
            <a:off x="5015558" y="4326872"/>
            <a:ext cx="2175596" cy="1938992"/>
          </a:xfrm>
          <a:prstGeom prst="rect">
            <a:avLst/>
          </a:prstGeom>
        </p:spPr>
        <p:txBody>
          <a:bodyPr wrap="none">
            <a:spAutoFit/>
          </a:bodyPr>
          <a:lstStyle/>
          <a:p>
            <a:pPr lvl="0" algn="ctr"/>
            <a:r>
              <a:rPr lang="en-GB" sz="12000" dirty="0">
                <a:solidFill>
                  <a:srgbClr val="002060"/>
                </a:solidFill>
                <a:latin typeface="Century Gothic" panose="020B0502020202020204" pitchFamily="34" charset="0"/>
              </a:rPr>
              <a:t>d</a:t>
            </a:r>
            <a:r>
              <a:rPr lang="en-GB" sz="12000" dirty="0">
                <a:solidFill>
                  <a:srgbClr val="FFC000"/>
                </a:solidFill>
                <a:latin typeface="Century Gothic" panose="020B0502020202020204" pitchFamily="34" charset="0"/>
              </a:rPr>
              <a:t>u</a:t>
            </a:r>
            <a:endParaRPr lang="en-GB" sz="12000" dirty="0">
              <a:solidFill>
                <a:srgbClr val="002060"/>
              </a:solidFill>
              <a:latin typeface="Century Gothic" panose="020B0502020202020204" pitchFamily="34" charset="0"/>
            </a:endParaRPr>
          </a:p>
        </p:txBody>
      </p:sp>
      <p:sp>
        <p:nvSpPr>
          <p:cNvPr id="8" name="TextBox 7"/>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2302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7" name="Title 6"/>
          <p:cNvSpPr>
            <a:spLocks noGrp="1"/>
          </p:cNvSpPr>
          <p:nvPr>
            <p:ph type="title"/>
          </p:nvPr>
        </p:nvSpPr>
        <p:spPr>
          <a:xfrm>
            <a:off x="300038" y="272374"/>
            <a:ext cx="10515600" cy="1325563"/>
          </a:xfrm>
        </p:spPr>
        <p:txBody>
          <a:bodyPr/>
          <a:lstStyle/>
          <a:p>
            <a:r>
              <a:rPr lang="en-GB" sz="3600" b="1" dirty="0">
                <a:solidFill>
                  <a:prstClr val="white"/>
                </a:solidFill>
              </a:rPr>
              <a:t>Vowels</a:t>
            </a:r>
            <a:br>
              <a:rPr lang="en-GB" b="1" dirty="0">
                <a:solidFill>
                  <a:prstClr val="white"/>
                </a:solidFill>
              </a:rPr>
            </a:br>
            <a:endParaRPr lang="en-GB" dirty="0"/>
          </a:p>
        </p:txBody>
      </p:sp>
      <p:sp>
        <p:nvSpPr>
          <p:cNvPr id="2" name="TextBox 1"/>
          <p:cNvSpPr txBox="1"/>
          <p:nvPr/>
        </p:nvSpPr>
        <p:spPr>
          <a:xfrm>
            <a:off x="300038" y="1356517"/>
            <a:ext cx="8702211"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German vowels can be </a:t>
            </a:r>
            <a:r>
              <a:rPr lang="en-GB" sz="3200" b="1" dirty="0">
                <a:solidFill>
                  <a:srgbClr val="002060"/>
                </a:solidFill>
                <a:latin typeface="Century Gothic" panose="020B0502020202020204" pitchFamily="34" charset="0"/>
              </a:rPr>
              <a:t>short </a:t>
            </a:r>
            <a:r>
              <a:rPr lang="en-GB" sz="3200" dirty="0">
                <a:solidFill>
                  <a:srgbClr val="002060"/>
                </a:solidFill>
                <a:latin typeface="Century Gothic" panose="020B0502020202020204" pitchFamily="34" charset="0"/>
              </a:rPr>
              <a:t>or </a:t>
            </a:r>
            <a:r>
              <a:rPr lang="en-GB" sz="3200" b="1" dirty="0">
                <a:solidFill>
                  <a:srgbClr val="002060"/>
                </a:solidFill>
                <a:latin typeface="Century Gothic" panose="020B0502020202020204" pitchFamily="34" charset="0"/>
              </a:rPr>
              <a:t>long</a:t>
            </a:r>
            <a:r>
              <a:rPr lang="en-GB" sz="3200" dirty="0">
                <a:solidFill>
                  <a:srgbClr val="002060"/>
                </a:solidFill>
                <a:latin typeface="Century Gothic" panose="020B0502020202020204" pitchFamily="34" charset="0"/>
              </a:rPr>
              <a:t>.</a:t>
            </a:r>
          </a:p>
        </p:txBody>
      </p:sp>
      <p:sp>
        <p:nvSpPr>
          <p:cNvPr id="3" name="Rectangle 2"/>
          <p:cNvSpPr/>
          <p:nvPr/>
        </p:nvSpPr>
        <p:spPr>
          <a:xfrm>
            <a:off x="300038" y="1991708"/>
            <a:ext cx="10432130" cy="107721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Vowels are </a:t>
            </a:r>
            <a:r>
              <a:rPr lang="en-GB" sz="3200" b="1" dirty="0">
                <a:solidFill>
                  <a:srgbClr val="002060"/>
                </a:solidFill>
                <a:latin typeface="Century Gothic" panose="020B0502020202020204" pitchFamily="34" charset="0"/>
              </a:rPr>
              <a:t>short</a:t>
            </a:r>
            <a:r>
              <a:rPr lang="en-GB" sz="3200" dirty="0">
                <a:solidFill>
                  <a:srgbClr val="002060"/>
                </a:solidFill>
                <a:latin typeface="Century Gothic" panose="020B0502020202020204" pitchFamily="34" charset="0"/>
              </a:rPr>
              <a:t> when followed by more than one consonant, e.g., M</a:t>
            </a:r>
            <a:r>
              <a:rPr lang="en-GB" sz="3200" b="1" u="sng" dirty="0">
                <a:solidFill>
                  <a:srgbClr val="FFC000"/>
                </a:solidFill>
                <a:latin typeface="Century Gothic" panose="020B0502020202020204" pitchFamily="34" charset="0"/>
              </a:rPr>
              <a:t>a</a:t>
            </a:r>
            <a:r>
              <a:rPr lang="en-GB" sz="3200" dirty="0">
                <a:solidFill>
                  <a:srgbClr val="002060"/>
                </a:solidFill>
                <a:latin typeface="Century Gothic" panose="020B0502020202020204" pitchFamily="34" charset="0"/>
              </a:rPr>
              <a:t>nn, </a:t>
            </a:r>
            <a:r>
              <a:rPr lang="en-GB" sz="3200" dirty="0" err="1">
                <a:solidFill>
                  <a:srgbClr val="002060"/>
                </a:solidFill>
                <a:latin typeface="Century Gothic" panose="020B0502020202020204" pitchFamily="34" charset="0"/>
              </a:rPr>
              <a:t>G</a:t>
            </a:r>
            <a:r>
              <a:rPr lang="en-GB" sz="3200" b="1"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st</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6" name="Oval 5"/>
          <p:cNvSpPr/>
          <p:nvPr/>
        </p:nvSpPr>
        <p:spPr>
          <a:xfrm>
            <a:off x="5687878" y="2530317"/>
            <a:ext cx="573437"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Oval 8"/>
          <p:cNvSpPr/>
          <p:nvPr/>
        </p:nvSpPr>
        <p:spPr>
          <a:xfrm>
            <a:off x="6987153" y="2489112"/>
            <a:ext cx="573437"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300038" y="3142415"/>
            <a:ext cx="10432130" cy="2062103"/>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Vowels are </a:t>
            </a:r>
            <a:r>
              <a:rPr lang="en-GB" sz="3200" b="1" dirty="0">
                <a:solidFill>
                  <a:srgbClr val="002060"/>
                </a:solidFill>
                <a:latin typeface="Century Gothic" panose="020B0502020202020204" pitchFamily="34" charset="0"/>
              </a:rPr>
              <a:t>long</a:t>
            </a:r>
            <a:r>
              <a:rPr lang="en-GB" sz="3200" dirty="0">
                <a:solidFill>
                  <a:srgbClr val="002060"/>
                </a:solidFill>
                <a:latin typeface="Century Gothic" panose="020B0502020202020204" pitchFamily="34" charset="0"/>
              </a:rPr>
              <a:t> when:</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there is a double vowel, e.g. </a:t>
            </a:r>
            <a:r>
              <a:rPr lang="en-GB" sz="3200" dirty="0" err="1">
                <a:solidFill>
                  <a:srgbClr val="002060"/>
                </a:solidFill>
                <a:latin typeface="Century Gothic" panose="020B0502020202020204" pitchFamily="34" charset="0"/>
              </a:rPr>
              <a:t>P</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ar</a:t>
            </a:r>
            <a:r>
              <a:rPr lang="en-GB" sz="3200" dirty="0">
                <a:solidFill>
                  <a:srgbClr val="002060"/>
                </a:solidFill>
                <a:latin typeface="Century Gothic" panose="020B0502020202020204" pitchFamily="34" charset="0"/>
              </a:rPr>
              <a:t>, </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or when followed by the letter ‘h’, e.g., </a:t>
            </a:r>
            <a:r>
              <a:rPr lang="en-GB" sz="3200" dirty="0" err="1">
                <a:solidFill>
                  <a:srgbClr val="002060"/>
                </a:solidFill>
                <a:latin typeface="Century Gothic" panose="020B0502020202020204" pitchFamily="34" charset="0"/>
              </a:rPr>
              <a:t>f</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hren</a:t>
            </a:r>
            <a:r>
              <a:rPr lang="en-GB" sz="3200" dirty="0">
                <a:solidFill>
                  <a:srgbClr val="002060"/>
                </a:solidFill>
                <a:latin typeface="Century Gothic" panose="020B0502020202020204" pitchFamily="34" charset="0"/>
              </a:rPr>
              <a:t>, </a:t>
            </a:r>
          </a:p>
          <a:p>
            <a:pPr marL="914400" lvl="1" indent="-457200">
              <a:buFont typeface="Arial" panose="020B0604020202020204" pitchFamily="34" charset="0"/>
              <a:buChar char="•"/>
            </a:pPr>
            <a:r>
              <a:rPr lang="en-GB" sz="3200" dirty="0">
                <a:solidFill>
                  <a:srgbClr val="002060"/>
                </a:solidFill>
                <a:latin typeface="Century Gothic" panose="020B0502020202020204" pitchFamily="34" charset="0"/>
              </a:rPr>
              <a:t>or by a single consonant, e.g., </a:t>
            </a:r>
            <a:r>
              <a:rPr lang="en-GB" sz="3200" dirty="0" err="1">
                <a:solidFill>
                  <a:srgbClr val="002060"/>
                </a:solidFill>
                <a:latin typeface="Century Gothic" panose="020B0502020202020204" pitchFamily="34" charset="0"/>
              </a:rPr>
              <a:t>s</a:t>
            </a:r>
            <a:r>
              <a:rPr lang="en-GB" sz="3200" b="1" u="sng" dirty="0" err="1">
                <a:solidFill>
                  <a:srgbClr val="FFC000"/>
                </a:solidFill>
                <a:latin typeface="Century Gothic" panose="020B0502020202020204" pitchFamily="34" charset="0"/>
              </a:rPr>
              <a:t>a</a:t>
            </a:r>
            <a:r>
              <a:rPr lang="en-GB" sz="3200" dirty="0" err="1">
                <a:solidFill>
                  <a:srgbClr val="002060"/>
                </a:solidFill>
                <a:latin typeface="Century Gothic" panose="020B0502020202020204" pitchFamily="34" charset="0"/>
              </a:rPr>
              <a:t>gen</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10" name="Oval 9"/>
          <p:cNvSpPr/>
          <p:nvPr/>
        </p:nvSpPr>
        <p:spPr>
          <a:xfrm>
            <a:off x="7222211" y="3681613"/>
            <a:ext cx="607016"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9174997" y="4173466"/>
            <a:ext cx="614765"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7459852" y="4665909"/>
            <a:ext cx="614765" cy="538609"/>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300038" y="5319212"/>
            <a:ext cx="10432130" cy="1077218"/>
          </a:xfrm>
          <a:prstGeom prst="rect">
            <a:avLst/>
          </a:prstGeom>
        </p:spPr>
        <p:txBody>
          <a:bodyPr wrap="square">
            <a:spAutoFit/>
          </a:bodyPr>
          <a:lstStyle/>
          <a:p>
            <a:pPr marL="457200" indent="-457200">
              <a:buFont typeface="Arial" panose="020B0604020202020204" pitchFamily="34" charset="0"/>
              <a:buChar char="•"/>
            </a:pPr>
            <a:r>
              <a:rPr lang="en-GB" sz="3200" dirty="0">
                <a:solidFill>
                  <a:srgbClr val="002060"/>
                </a:solidFill>
                <a:latin typeface="Century Gothic" panose="020B0502020202020204" pitchFamily="34" charset="0"/>
              </a:rPr>
              <a:t>NB: German final ‘</a:t>
            </a:r>
            <a:r>
              <a:rPr lang="en-GB" sz="3200" b="1" u="sng" dirty="0" err="1">
                <a:solidFill>
                  <a:srgbClr val="FFC000"/>
                </a:solidFill>
                <a:latin typeface="Century Gothic" panose="020B0502020202020204" pitchFamily="34" charset="0"/>
              </a:rPr>
              <a:t>e</a:t>
            </a:r>
            <a:r>
              <a:rPr lang="en-GB" sz="3200" dirty="0" err="1">
                <a:solidFill>
                  <a:srgbClr val="002060"/>
                </a:solidFill>
                <a:latin typeface="Century Gothic" panose="020B0502020202020204" pitchFamily="34" charset="0"/>
              </a:rPr>
              <a:t>’is</a:t>
            </a:r>
            <a:r>
              <a:rPr lang="en-GB" sz="3200"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not </a:t>
            </a:r>
            <a:r>
              <a:rPr lang="en-GB" sz="3200" dirty="0">
                <a:solidFill>
                  <a:srgbClr val="002060"/>
                </a:solidFill>
                <a:latin typeface="Century Gothic" panose="020B0502020202020204" pitchFamily="34" charset="0"/>
              </a:rPr>
              <a:t>silent, but very short, e.g. </a:t>
            </a:r>
            <a:r>
              <a:rPr lang="en-GB" sz="3200" dirty="0" err="1">
                <a:solidFill>
                  <a:srgbClr val="002060"/>
                </a:solidFill>
                <a:latin typeface="Century Gothic" panose="020B0502020202020204" pitchFamily="34" charset="0"/>
              </a:rPr>
              <a:t>dank</a:t>
            </a:r>
            <a:r>
              <a:rPr lang="en-GB" sz="3200" b="1" u="sng" dirty="0" err="1">
                <a:solidFill>
                  <a:srgbClr val="FFC000"/>
                </a:solidFill>
                <a:latin typeface="Century Gothic" panose="020B0502020202020204" pitchFamily="34" charset="0"/>
              </a:rPr>
              <a:t>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Klass</a:t>
            </a:r>
            <a:r>
              <a:rPr lang="en-GB" sz="3200" b="1" u="sng" dirty="0" err="1">
                <a:solidFill>
                  <a:srgbClr val="FFC000"/>
                </a:solidFill>
                <a:latin typeface="Century Gothic" panose="020B0502020202020204" pitchFamily="34" charset="0"/>
              </a:rPr>
              <a:t>e</a:t>
            </a:r>
            <a:r>
              <a:rPr lang="en-GB" sz="3200" dirty="0">
                <a:solidFill>
                  <a:srgbClr val="002060"/>
                </a:solidFill>
                <a:latin typeface="Century Gothic" panose="020B0502020202020204" pitchFamily="34" charset="0"/>
              </a:rPr>
              <a:t>.</a:t>
            </a:r>
            <a:endParaRPr lang="en-GB" sz="3200" dirty="0">
              <a:solidFill>
                <a:prstClr val="black"/>
              </a:solidFill>
              <a:latin typeface="Century Gothic" panose="020B0502020202020204" pitchFamily="34" charset="0"/>
            </a:endParaRPr>
          </a:p>
        </p:txBody>
      </p:sp>
      <p:sp>
        <p:nvSpPr>
          <p:cNvPr id="15" name="TextBox 14"/>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08430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9" grpId="0" animBg="1"/>
      <p:bldP spid="10" grpId="0" animBg="1"/>
      <p:bldP spid="13" grpId="0" animBg="1"/>
      <p:bldP spid="1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547195"/>
            <a:ext cx="10515600" cy="1325563"/>
          </a:xfrm>
        </p:spPr>
        <p:txBody>
          <a:bodyPr>
            <a:normAutofit fontScale="90000"/>
          </a:bodyPr>
          <a:lstStyle/>
          <a:p>
            <a:r>
              <a:rPr lang="en-GB" sz="26700" b="1" dirty="0">
                <a:solidFill>
                  <a:srgbClr val="FFCC00"/>
                </a:solidFill>
              </a:rPr>
              <a:t>u</a:t>
            </a:r>
            <a:br>
              <a:rPr lang="en-GB" sz="9600" b="1" dirty="0"/>
            </a:br>
            <a:endParaRPr lang="en-GB" dirty="0"/>
          </a:p>
        </p:txBody>
      </p:sp>
      <p:sp>
        <p:nvSpPr>
          <p:cNvPr id="5" name="Rectangle 4"/>
          <p:cNvSpPr/>
          <p:nvPr/>
        </p:nvSpPr>
        <p:spPr>
          <a:xfrm>
            <a:off x="576279" y="1949434"/>
            <a:ext cx="902811"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[ʊ]</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684" y="2071831"/>
            <a:ext cx="1420631" cy="1425414"/>
          </a:xfrm>
          <a:prstGeom prst="rect">
            <a:avLst/>
          </a:prstGeom>
        </p:spPr>
      </p:pic>
      <p:sp>
        <p:nvSpPr>
          <p:cNvPr id="2" name="Rectangle 1"/>
          <p:cNvSpPr/>
          <p:nvPr/>
        </p:nvSpPr>
        <p:spPr>
          <a:xfrm>
            <a:off x="3964647" y="4088575"/>
            <a:ext cx="4262705"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P</a:t>
            </a:r>
            <a:r>
              <a:rPr lang="en-GB" sz="12000" dirty="0" err="1">
                <a:solidFill>
                  <a:srgbClr val="FFC000"/>
                </a:solidFill>
                <a:latin typeface="Century Gothic" panose="020B0502020202020204" pitchFamily="34" charset="0"/>
              </a:rPr>
              <a:t>u</a:t>
            </a:r>
            <a:r>
              <a:rPr lang="en-GB" sz="12000" dirty="0" err="1">
                <a:solidFill>
                  <a:srgbClr val="002060"/>
                </a:solidFill>
                <a:latin typeface="Century Gothic" panose="020B0502020202020204" pitchFamily="34" charset="0"/>
              </a:rPr>
              <a:t>nkt</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6487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133357"/>
            <a:ext cx="10515600" cy="1325563"/>
          </a:xfrm>
        </p:spPr>
        <p:txBody>
          <a:bodyPr>
            <a:noAutofit/>
          </a:bodyPr>
          <a:lstStyle/>
          <a:p>
            <a:r>
              <a:rPr lang="en-GB" sz="20000" b="1" dirty="0" err="1">
                <a:solidFill>
                  <a:srgbClr val="FFCC00"/>
                </a:solidFill>
              </a:rPr>
              <a:t>er</a:t>
            </a:r>
            <a:endParaRPr lang="en-GB" sz="200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216" y="926829"/>
            <a:ext cx="5687568" cy="3904488"/>
          </a:xfrm>
          <a:prstGeom prst="rect">
            <a:avLst/>
          </a:prstGeom>
        </p:spPr>
      </p:pic>
      <p:sp>
        <p:nvSpPr>
          <p:cNvPr id="3" name="Rectangle 2"/>
          <p:cNvSpPr/>
          <p:nvPr/>
        </p:nvSpPr>
        <p:spPr>
          <a:xfrm>
            <a:off x="5271896" y="4232958"/>
            <a:ext cx="1648207"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er</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533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72852" y="491192"/>
            <a:ext cx="10515600" cy="1325563"/>
          </a:xfrm>
        </p:spPr>
        <p:txBody>
          <a:bodyPr>
            <a:normAutofit fontScale="90000"/>
          </a:bodyPr>
          <a:lstStyle/>
          <a:p>
            <a:r>
              <a:rPr lang="en-GB" sz="22200" b="1" dirty="0" err="1">
                <a:solidFill>
                  <a:srgbClr val="FFCC00"/>
                </a:solidFill>
              </a:rPr>
              <a:t>er</a:t>
            </a:r>
            <a:br>
              <a:rPr lang="en-GB" sz="9600" b="1" dirty="0"/>
            </a:b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4492" y="99753"/>
            <a:ext cx="4523014" cy="4523014"/>
          </a:xfrm>
          <a:prstGeom prst="rect">
            <a:avLst/>
          </a:prstGeom>
        </p:spPr>
      </p:pic>
      <p:sp>
        <p:nvSpPr>
          <p:cNvPr id="2" name="Rectangle 1"/>
          <p:cNvSpPr/>
          <p:nvPr/>
        </p:nvSpPr>
        <p:spPr>
          <a:xfrm>
            <a:off x="3450884" y="4298866"/>
            <a:ext cx="5290231"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wied</a:t>
            </a:r>
            <a:r>
              <a:rPr lang="en-GB" sz="12000" dirty="0" err="1">
                <a:solidFill>
                  <a:srgbClr val="FFC000"/>
                </a:solidFill>
                <a:latin typeface="Century Gothic" panose="020B0502020202020204" pitchFamily="34" charset="0"/>
              </a:rPr>
              <a:t>er</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45302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63013" y="410485"/>
            <a:ext cx="10515600" cy="1325563"/>
          </a:xfrm>
        </p:spPr>
        <p:txBody>
          <a:bodyPr>
            <a:noAutofit/>
          </a:bodyPr>
          <a:lstStyle/>
          <a:p>
            <a:r>
              <a:rPr lang="en-GB" sz="24000" b="1" dirty="0">
                <a:solidFill>
                  <a:srgbClr val="FFCC00"/>
                </a:solidFill>
              </a:rPr>
              <a:t>r</a:t>
            </a:r>
            <a:endParaRPr lang="en-GB" sz="24000" b="1"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31961" y="741249"/>
            <a:ext cx="4434840" cy="3182112"/>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286934" y="2293089"/>
            <a:ext cx="3436333" cy="2009859"/>
          </a:xfrm>
          <a:prstGeom prst="rect">
            <a:avLst/>
          </a:prstGeom>
        </p:spPr>
      </p:pic>
      <p:sp>
        <p:nvSpPr>
          <p:cNvPr id="2" name="Rectangle 1"/>
          <p:cNvSpPr/>
          <p:nvPr/>
        </p:nvSpPr>
        <p:spPr>
          <a:xfrm>
            <a:off x="3775493" y="4204654"/>
            <a:ext cx="4641014"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r</a:t>
            </a:r>
            <a:r>
              <a:rPr lang="en-GB" sz="12000" dirty="0" err="1">
                <a:solidFill>
                  <a:srgbClr val="002060"/>
                </a:solidFill>
                <a:latin typeface="Century Gothic" panose="020B0502020202020204" pitchFamily="34" charset="0"/>
              </a:rPr>
              <a:t>eden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42427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29435" y="634801"/>
            <a:ext cx="10515600" cy="1325563"/>
          </a:xfrm>
        </p:spPr>
        <p:txBody>
          <a:bodyPr>
            <a:normAutofit fontScale="90000"/>
          </a:bodyPr>
          <a:lstStyle/>
          <a:p>
            <a:r>
              <a:rPr lang="en-GB" sz="26700" b="1" dirty="0">
                <a:solidFill>
                  <a:srgbClr val="FFCC00"/>
                </a:solidFill>
              </a:rPr>
              <a:t>r</a:t>
            </a:r>
            <a:br>
              <a:rPr lang="en-GB" sz="1400" b="1" dirty="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578" y="266007"/>
            <a:ext cx="4466844" cy="4270067"/>
          </a:xfrm>
          <a:prstGeom prst="rect">
            <a:avLst/>
          </a:prstGeom>
        </p:spPr>
      </p:pic>
      <p:sp>
        <p:nvSpPr>
          <p:cNvPr id="2" name="Rectangle 1"/>
          <p:cNvSpPr/>
          <p:nvPr/>
        </p:nvSpPr>
        <p:spPr>
          <a:xfrm>
            <a:off x="4799010" y="4336568"/>
            <a:ext cx="2593980"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Uh</a:t>
            </a:r>
            <a:r>
              <a:rPr lang="en-GB" sz="12000" dirty="0" err="1">
                <a:solidFill>
                  <a:srgbClr val="FFC000"/>
                </a:solidFill>
                <a:latin typeface="Century Gothic" panose="020B0502020202020204" pitchFamily="34" charset="0"/>
              </a:rPr>
              <a:t>r</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3137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02243" y="531563"/>
            <a:ext cx="10515600" cy="1325563"/>
          </a:xfrm>
        </p:spPr>
        <p:txBody>
          <a:bodyPr>
            <a:normAutofit fontScale="90000"/>
          </a:bodyPr>
          <a:lstStyle/>
          <a:p>
            <a:r>
              <a:rPr lang="en-GB" sz="26700" b="1" dirty="0">
                <a:solidFill>
                  <a:srgbClr val="FFCC00"/>
                </a:solidFill>
              </a:rPr>
              <a:t>v</a:t>
            </a:r>
            <a:br>
              <a:rPr lang="en-GB" sz="14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2375" y="403687"/>
            <a:ext cx="4447250" cy="4031422"/>
          </a:xfrm>
          <a:prstGeom prst="rect">
            <a:avLst/>
          </a:prstGeom>
        </p:spPr>
      </p:pic>
      <p:sp>
        <p:nvSpPr>
          <p:cNvPr id="2" name="Rectangle 1"/>
          <p:cNvSpPr/>
          <p:nvPr/>
        </p:nvSpPr>
        <p:spPr>
          <a:xfrm>
            <a:off x="4841490" y="4293324"/>
            <a:ext cx="2509020"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v</a:t>
            </a:r>
            <a:r>
              <a:rPr lang="en-GB" sz="12000" dirty="0" err="1">
                <a:solidFill>
                  <a:srgbClr val="002060"/>
                </a:solidFill>
                <a:latin typeface="Century Gothic" panose="020B0502020202020204" pitchFamily="34" charset="0"/>
              </a:rPr>
              <a:t>or</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2523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827" y="236596"/>
            <a:ext cx="10515600" cy="1325563"/>
          </a:xfrm>
        </p:spPr>
        <p:txBody>
          <a:bodyPr>
            <a:noAutofit/>
          </a:bodyPr>
          <a:lstStyle/>
          <a:p>
            <a:r>
              <a:rPr lang="en-GB" sz="24000" b="1" dirty="0">
                <a:solidFill>
                  <a:srgbClr val="FFCC00"/>
                </a:solidFill>
              </a:rPr>
              <a:t>s</a:t>
            </a:r>
            <a:endParaRPr lang="en-GB" sz="24000" b="1" dirty="0"/>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6"/>
          <a:stretch/>
        </p:blipFill>
        <p:spPr>
          <a:xfrm>
            <a:off x="4361080" y="488967"/>
            <a:ext cx="3469837" cy="3970084"/>
          </a:xfrm>
          <a:prstGeom prst="rect">
            <a:avLst/>
          </a:prstGeom>
        </p:spPr>
      </p:pic>
      <p:sp>
        <p:nvSpPr>
          <p:cNvPr id="2" name="Rectangle 1"/>
          <p:cNvSpPr/>
          <p:nvPr/>
        </p:nvSpPr>
        <p:spPr>
          <a:xfrm>
            <a:off x="3923770" y="4287782"/>
            <a:ext cx="4344459"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s</a:t>
            </a:r>
            <a:r>
              <a:rPr lang="en-GB" sz="12000" dirty="0" err="1">
                <a:solidFill>
                  <a:srgbClr val="002060"/>
                </a:solidFill>
                <a:latin typeface="Century Gothic" panose="020B0502020202020204" pitchFamily="34" charset="0"/>
              </a:rPr>
              <a:t>ollen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899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51449"/>
            <a:ext cx="10515600" cy="1325563"/>
          </a:xfrm>
        </p:spPr>
        <p:txBody>
          <a:bodyPr>
            <a:normAutofit fontScale="90000"/>
          </a:bodyPr>
          <a:lstStyle/>
          <a:p>
            <a:r>
              <a:rPr lang="en-GB" sz="26700" b="1" dirty="0">
                <a:solidFill>
                  <a:srgbClr val="FFCC00"/>
                </a:solidFill>
              </a:rPr>
              <a:t>ß</a:t>
            </a:r>
            <a:br>
              <a:rPr lang="en-GB" sz="9600" b="1" dirty="0"/>
            </a:br>
            <a:endParaRPr lang="en-GB" dirty="0"/>
          </a:p>
        </p:txBody>
      </p:sp>
      <p:pic>
        <p:nvPicPr>
          <p:cNvPr id="4" name="Picture 3"/>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21473" y="432262"/>
            <a:ext cx="1549053" cy="3864435"/>
          </a:xfrm>
          <a:prstGeom prst="rect">
            <a:avLst/>
          </a:prstGeom>
        </p:spPr>
      </p:pic>
      <p:sp>
        <p:nvSpPr>
          <p:cNvPr id="2" name="Rectangle 1"/>
          <p:cNvSpPr/>
          <p:nvPr/>
        </p:nvSpPr>
        <p:spPr>
          <a:xfrm>
            <a:off x="4323720" y="4193275"/>
            <a:ext cx="3544560"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4955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1206613"/>
            <a:ext cx="10515600" cy="1325563"/>
          </a:xfrm>
        </p:spPr>
        <p:txBody>
          <a:bodyPr>
            <a:normAutofit fontScale="90000"/>
          </a:bodyPr>
          <a:lstStyle/>
          <a:p>
            <a:r>
              <a:rPr lang="en-GB" sz="26700" b="1" dirty="0">
                <a:solidFill>
                  <a:srgbClr val="FFCC00"/>
                </a:solidFill>
              </a:rPr>
              <a:t>ü</a:t>
            </a:r>
            <a:br>
              <a:rPr lang="en-GB" sz="9600" b="1" dirty="0"/>
            </a:br>
            <a:endParaRPr lang="en-GB" dirty="0"/>
          </a:p>
        </p:txBody>
      </p:sp>
      <p:sp>
        <p:nvSpPr>
          <p:cNvPr id="6" name="Rectangle 5"/>
          <p:cNvSpPr/>
          <p:nvPr/>
        </p:nvSpPr>
        <p:spPr>
          <a:xfrm>
            <a:off x="507350" y="2561783"/>
            <a:ext cx="1040670" cy="769441"/>
          </a:xfrm>
          <a:prstGeom prst="rect">
            <a:avLst/>
          </a:prstGeom>
        </p:spPr>
        <p:txBody>
          <a:bodyPr wrap="none">
            <a:spAutoFit/>
          </a:bodyPr>
          <a:lstStyle/>
          <a:p>
            <a:r>
              <a:rPr lang="en-GB" sz="4400" dirty="0">
                <a:solidFill>
                  <a:schemeClr val="accent5">
                    <a:lumMod val="50000"/>
                  </a:schemeClr>
                </a:solidFill>
                <a:latin typeface="Century Gothic" panose="020B0502020202020204" pitchFamily="34" charset="0"/>
              </a:rPr>
              <a: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9892" y="410798"/>
            <a:ext cx="2372215" cy="3864668"/>
          </a:xfrm>
          <a:prstGeom prst="rect">
            <a:avLst/>
          </a:prstGeom>
        </p:spPr>
      </p:pic>
      <p:sp>
        <p:nvSpPr>
          <p:cNvPr id="2" name="Rectangle 1"/>
          <p:cNvSpPr/>
          <p:nvPr/>
        </p:nvSpPr>
        <p:spPr>
          <a:xfrm>
            <a:off x="4976142" y="4476204"/>
            <a:ext cx="2239716"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T</a:t>
            </a:r>
            <a:r>
              <a:rPr lang="en-GB" sz="12000" dirty="0" err="1">
                <a:solidFill>
                  <a:srgbClr val="FFC000"/>
                </a:solidFill>
                <a:latin typeface="Century Gothic" panose="020B0502020202020204" pitchFamily="34" charset="0"/>
              </a:rPr>
              <a:t>ü</a:t>
            </a:r>
            <a:r>
              <a:rPr lang="en-GB" sz="12000" dirty="0" err="1">
                <a:solidFill>
                  <a:srgbClr val="002060"/>
                </a:solidFill>
                <a:latin typeface="Century Gothic" panose="020B0502020202020204" pitchFamily="34" charset="0"/>
              </a:rPr>
              <a:t>r</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56219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1136467"/>
            <a:ext cx="10515600" cy="1325563"/>
          </a:xfrm>
        </p:spPr>
        <p:txBody>
          <a:bodyPr>
            <a:normAutofit fontScale="90000"/>
          </a:bodyPr>
          <a:lstStyle/>
          <a:p>
            <a:r>
              <a:rPr lang="en-GB" sz="26700" b="1" dirty="0">
                <a:solidFill>
                  <a:srgbClr val="FFCC00"/>
                </a:solidFill>
              </a:rPr>
              <a:t>ü</a:t>
            </a:r>
            <a:br>
              <a:rPr lang="en-GB" sz="9600" b="1" dirty="0"/>
            </a:br>
            <a:endParaRPr lang="en-GB" dirty="0"/>
          </a:p>
        </p:txBody>
      </p:sp>
      <p:sp>
        <p:nvSpPr>
          <p:cNvPr id="6" name="Rectangle 5"/>
          <p:cNvSpPr/>
          <p:nvPr/>
        </p:nvSpPr>
        <p:spPr>
          <a:xfrm>
            <a:off x="569867" y="2462030"/>
            <a:ext cx="915635" cy="769441"/>
          </a:xfrm>
          <a:prstGeom prst="rect">
            <a:avLst/>
          </a:prstGeom>
        </p:spPr>
        <p:txBody>
          <a:bodyPr wrap="none">
            <a:spAutoFit/>
          </a:bodyPr>
          <a:lstStyle/>
          <a:p>
            <a:r>
              <a:rPr lang="en-GB" sz="4400" dirty="0">
                <a:solidFill>
                  <a:schemeClr val="accent5">
                    <a:lumMod val="50000"/>
                  </a:schemeClr>
                </a:solidFill>
                <a:latin typeface="Century Gothic" panose="020B0502020202020204" pitchFamily="34" charset="0"/>
              </a:rPr>
              <a:t>[Y]</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4207" y="670079"/>
            <a:ext cx="2980073" cy="3556697"/>
          </a:xfrm>
          <a:prstGeom prst="rect">
            <a:avLst/>
          </a:prstGeom>
        </p:spPr>
      </p:pic>
      <p:sp>
        <p:nvSpPr>
          <p:cNvPr id="2" name="Rectangle 1"/>
          <p:cNvSpPr/>
          <p:nvPr/>
        </p:nvSpPr>
        <p:spPr>
          <a:xfrm>
            <a:off x="4584207" y="4387535"/>
            <a:ext cx="3023585"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f</a:t>
            </a:r>
            <a:r>
              <a:rPr lang="en-GB" sz="12000" dirty="0" err="1">
                <a:solidFill>
                  <a:srgbClr val="FFC000"/>
                </a:solidFill>
                <a:latin typeface="Century Gothic" panose="020B0502020202020204" pitchFamily="34" charset="0"/>
              </a:rPr>
              <a:t>ü</a:t>
            </a:r>
            <a:r>
              <a:rPr lang="en-GB" sz="12000" dirty="0" err="1">
                <a:solidFill>
                  <a:srgbClr val="002060"/>
                </a:solidFill>
                <a:latin typeface="Century Gothic" panose="020B0502020202020204" pitchFamily="34" charset="0"/>
              </a:rPr>
              <a:t>nf</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7252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5531" y="565473"/>
            <a:ext cx="10515600" cy="1325563"/>
          </a:xfrm>
        </p:spPr>
        <p:txBody>
          <a:bodyPr>
            <a:normAutofit fontScale="90000"/>
          </a:bodyPr>
          <a:lstStyle/>
          <a:p>
            <a:r>
              <a:rPr lang="en-GB" sz="26700" b="1" dirty="0">
                <a:solidFill>
                  <a:srgbClr val="FFCC00"/>
                </a:solidFill>
              </a:rPr>
              <a:t>a</a:t>
            </a:r>
            <a:br>
              <a:rPr lang="en-GB" sz="9600" b="1" dirty="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328" y="1124602"/>
            <a:ext cx="5221223" cy="3071751"/>
          </a:xfrm>
          <a:prstGeom prst="rect">
            <a:avLst/>
          </a:prstGeom>
        </p:spPr>
      </p:pic>
      <p:sp>
        <p:nvSpPr>
          <p:cNvPr id="6" name="Rectangle 5"/>
          <p:cNvSpPr/>
          <p:nvPr/>
        </p:nvSpPr>
        <p:spPr>
          <a:xfrm>
            <a:off x="3692137" y="4050748"/>
            <a:ext cx="4807726"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s</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gen</a:t>
            </a:r>
            <a:endParaRPr lang="en-GB" sz="12000" dirty="0">
              <a:solidFill>
                <a:srgbClr val="002060"/>
              </a:solidFill>
              <a:latin typeface="Century Gothic" panose="020B0502020202020204" pitchFamily="34" charset="0"/>
            </a:endParaRPr>
          </a:p>
        </p:txBody>
      </p:sp>
      <p:sp>
        <p:nvSpPr>
          <p:cNvPr id="8" name="Rectangle 7"/>
          <p:cNvSpPr/>
          <p:nvPr/>
        </p:nvSpPr>
        <p:spPr>
          <a:xfrm>
            <a:off x="574592" y="1955862"/>
            <a:ext cx="1122423"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[a:]</a:t>
            </a:r>
          </a:p>
        </p:txBody>
      </p:sp>
      <p:sp>
        <p:nvSpPr>
          <p:cNvPr id="10" name="TextBox 9"/>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4362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6824" y="1159508"/>
            <a:ext cx="10515600" cy="1325563"/>
          </a:xfrm>
        </p:spPr>
        <p:txBody>
          <a:bodyPr>
            <a:normAutofit fontScale="90000"/>
          </a:bodyPr>
          <a:lstStyle/>
          <a:p>
            <a:r>
              <a:rPr lang="en-GB" sz="26700" b="1" dirty="0">
                <a:solidFill>
                  <a:srgbClr val="FFCC00"/>
                </a:solidFill>
              </a:rPr>
              <a:t>ö</a:t>
            </a:r>
            <a:br>
              <a:rPr lang="en-GB" sz="9600" b="1" dirty="0"/>
            </a:br>
            <a:endParaRPr lang="en-GB" dirty="0"/>
          </a:p>
        </p:txBody>
      </p:sp>
      <p:sp>
        <p:nvSpPr>
          <p:cNvPr id="6" name="Rectangle 5"/>
          <p:cNvSpPr/>
          <p:nvPr/>
        </p:nvSpPr>
        <p:spPr>
          <a:xfrm>
            <a:off x="507350" y="2561783"/>
            <a:ext cx="1106393" cy="769441"/>
          </a:xfrm>
          <a:prstGeom prst="rect">
            <a:avLst/>
          </a:prstGeom>
        </p:spPr>
        <p:txBody>
          <a:bodyPr wrap="none">
            <a:spAutoFit/>
          </a:bodyPr>
          <a:lstStyle/>
          <a:p>
            <a:r>
              <a:rPr lang="en-GB" sz="4400" dirty="0">
                <a:solidFill>
                  <a:schemeClr val="accent5">
                    <a:lumMod val="50000"/>
                  </a:schemeClr>
                </a:solidFill>
                <a:latin typeface="Century Gothic" panose="020B0502020202020204" pitchFamily="34" charset="0"/>
              </a:rPr>
              <a:t>[ø:]</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4110" y="277093"/>
            <a:ext cx="2783779" cy="4196443"/>
          </a:xfrm>
          <a:prstGeom prst="rect">
            <a:avLst/>
          </a:prstGeom>
        </p:spPr>
      </p:pic>
      <p:sp>
        <p:nvSpPr>
          <p:cNvPr id="2" name="Rectangle 1"/>
          <p:cNvSpPr/>
          <p:nvPr/>
        </p:nvSpPr>
        <p:spPr>
          <a:xfrm>
            <a:off x="3772143" y="4381994"/>
            <a:ext cx="4661853"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sch</a:t>
            </a:r>
            <a:r>
              <a:rPr lang="en-GB" sz="12000" dirty="0" err="1">
                <a:solidFill>
                  <a:srgbClr val="FFC000"/>
                </a:solidFill>
                <a:latin typeface="Century Gothic" panose="020B0502020202020204" pitchFamily="34" charset="0"/>
              </a:rPr>
              <a:t>ö</a:t>
            </a:r>
            <a:r>
              <a:rPr lang="en-GB" sz="12000" dirty="0" err="1">
                <a:solidFill>
                  <a:srgbClr val="002060"/>
                </a:solidFill>
                <a:latin typeface="Century Gothic" panose="020B0502020202020204" pitchFamily="34" charset="0"/>
              </a:rPr>
              <a:t>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7924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7909" y="1153093"/>
            <a:ext cx="10515600" cy="1325563"/>
          </a:xfrm>
        </p:spPr>
        <p:txBody>
          <a:bodyPr>
            <a:normAutofit fontScale="90000"/>
          </a:bodyPr>
          <a:lstStyle/>
          <a:p>
            <a:r>
              <a:rPr lang="en-GB" sz="26700" b="1" dirty="0">
                <a:solidFill>
                  <a:srgbClr val="FFCC00"/>
                </a:solidFill>
              </a:rPr>
              <a:t>ö</a:t>
            </a:r>
            <a:br>
              <a:rPr lang="en-GB" sz="9600" b="1" dirty="0"/>
            </a:br>
            <a:endParaRPr lang="en-GB" dirty="0"/>
          </a:p>
        </p:txBody>
      </p:sp>
      <p:sp>
        <p:nvSpPr>
          <p:cNvPr id="6" name="Rectangle 5"/>
          <p:cNvSpPr/>
          <p:nvPr/>
        </p:nvSpPr>
        <p:spPr>
          <a:xfrm>
            <a:off x="659836" y="2478656"/>
            <a:ext cx="950901" cy="769441"/>
          </a:xfrm>
          <a:prstGeom prst="rect">
            <a:avLst/>
          </a:prstGeom>
        </p:spPr>
        <p:txBody>
          <a:bodyPr wrap="none">
            <a:spAutoFit/>
          </a:bodyPr>
          <a:lstStyle/>
          <a:p>
            <a:r>
              <a:rPr lang="en-GB" sz="4400" dirty="0">
                <a:solidFill>
                  <a:schemeClr val="accent5">
                    <a:lumMod val="50000"/>
                  </a:schemeClr>
                </a:solidFill>
                <a:latin typeface="Century Gothic" panose="020B0502020202020204" pitchFamily="34" charset="0"/>
              </a:rPr>
              <a:t>[ø]</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3392" y="127462"/>
            <a:ext cx="3105216" cy="4545028"/>
          </a:xfrm>
          <a:prstGeom prst="rect">
            <a:avLst/>
          </a:prstGeom>
        </p:spPr>
      </p:pic>
      <p:sp>
        <p:nvSpPr>
          <p:cNvPr id="2" name="Rectangle 1"/>
          <p:cNvSpPr/>
          <p:nvPr/>
        </p:nvSpPr>
        <p:spPr>
          <a:xfrm>
            <a:off x="2958763" y="4270565"/>
            <a:ext cx="6274474"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pl</a:t>
            </a:r>
            <a:r>
              <a:rPr lang="en-GB" sz="12000" dirty="0" err="1">
                <a:solidFill>
                  <a:srgbClr val="FFC000"/>
                </a:solidFill>
                <a:latin typeface="Century Gothic" panose="020B0502020202020204" pitchFamily="34" charset="0"/>
              </a:rPr>
              <a:t>ö</a:t>
            </a:r>
            <a:r>
              <a:rPr lang="en-GB" sz="12000" dirty="0" err="1">
                <a:solidFill>
                  <a:srgbClr val="002060"/>
                </a:solidFill>
                <a:latin typeface="Century Gothic" panose="020B0502020202020204" pitchFamily="34" charset="0"/>
              </a:rPr>
              <a:t>tzlich</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7168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3450" y="1205888"/>
            <a:ext cx="10515600" cy="1325563"/>
          </a:xfrm>
        </p:spPr>
        <p:txBody>
          <a:bodyPr>
            <a:normAutofit fontScale="90000"/>
          </a:bodyPr>
          <a:lstStyle/>
          <a:p>
            <a:r>
              <a:rPr lang="en-GB" sz="26700" b="1" dirty="0">
                <a:solidFill>
                  <a:srgbClr val="FFCC00"/>
                </a:solidFill>
              </a:rPr>
              <a:t>ä</a:t>
            </a:r>
            <a:br>
              <a:rPr lang="en-GB" sz="9600" b="1" dirty="0"/>
            </a:br>
            <a:endParaRPr lang="en-GB" dirty="0"/>
          </a:p>
        </p:txBody>
      </p:sp>
      <p:sp>
        <p:nvSpPr>
          <p:cNvPr id="6" name="Rectangle 5"/>
          <p:cNvSpPr/>
          <p:nvPr/>
        </p:nvSpPr>
        <p:spPr>
          <a:xfrm>
            <a:off x="659836" y="2478656"/>
            <a:ext cx="995785" cy="769441"/>
          </a:xfrm>
          <a:prstGeom prst="rect">
            <a:avLst/>
          </a:prstGeom>
        </p:spPr>
        <p:txBody>
          <a:bodyPr wrap="none">
            <a:spAutoFit/>
          </a:bodyPr>
          <a:lstStyle/>
          <a:p>
            <a:r>
              <a:rPr lang="en-GB" sz="4400" dirty="0">
                <a:solidFill>
                  <a:schemeClr val="accent5">
                    <a:lumMod val="50000"/>
                  </a:schemeClr>
                </a:solidFill>
                <a:latin typeface="Century Gothic" panose="020B0502020202020204" pitchFamily="34" charset="0"/>
              </a:rPr>
              <a:t>[ɛ:]</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3450" y="239288"/>
            <a:ext cx="3963063" cy="4259798"/>
          </a:xfrm>
          <a:prstGeom prst="rect">
            <a:avLst/>
          </a:prstGeom>
        </p:spPr>
      </p:pic>
      <p:sp>
        <p:nvSpPr>
          <p:cNvPr id="2" name="Rectangle 1"/>
          <p:cNvSpPr/>
          <p:nvPr/>
        </p:nvSpPr>
        <p:spPr>
          <a:xfrm>
            <a:off x="4393450" y="4181894"/>
            <a:ext cx="3405098"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sp</a:t>
            </a:r>
            <a:r>
              <a:rPr lang="en-GB" sz="12000" dirty="0" err="1">
                <a:solidFill>
                  <a:srgbClr val="FFC000"/>
                </a:solidFill>
                <a:latin typeface="Century Gothic" panose="020B0502020202020204" pitchFamily="34" charset="0"/>
              </a:rPr>
              <a:t>ä</a:t>
            </a:r>
            <a:r>
              <a:rPr lang="en-GB" sz="12000" dirty="0" err="1">
                <a:solidFill>
                  <a:srgbClr val="002060"/>
                </a:solidFill>
                <a:latin typeface="Century Gothic" panose="020B0502020202020204" pitchFamily="34" charset="0"/>
              </a:rPr>
              <a:t>t</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9770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5618" y="882698"/>
            <a:ext cx="10515600" cy="1325563"/>
          </a:xfrm>
        </p:spPr>
        <p:txBody>
          <a:bodyPr>
            <a:noAutofit/>
          </a:bodyPr>
          <a:lstStyle/>
          <a:p>
            <a:r>
              <a:rPr lang="en-GB" sz="24000" b="1" dirty="0">
                <a:solidFill>
                  <a:srgbClr val="FFCC00"/>
                </a:solidFill>
              </a:rPr>
              <a:t>ä</a:t>
            </a:r>
            <a:endParaRPr lang="en-GB" sz="24000" b="1" dirty="0"/>
          </a:p>
        </p:txBody>
      </p:sp>
      <p:sp>
        <p:nvSpPr>
          <p:cNvPr id="7" name="Rectangle 6"/>
          <p:cNvSpPr/>
          <p:nvPr/>
        </p:nvSpPr>
        <p:spPr>
          <a:xfrm>
            <a:off x="713625" y="2495282"/>
            <a:ext cx="840295" cy="769441"/>
          </a:xfrm>
          <a:prstGeom prst="rect">
            <a:avLst/>
          </a:prstGeom>
        </p:spPr>
        <p:txBody>
          <a:bodyPr wrap="none">
            <a:spAutoFit/>
          </a:bodyPr>
          <a:lstStyle/>
          <a:p>
            <a:r>
              <a:rPr lang="en-GB" sz="4400" dirty="0">
                <a:solidFill>
                  <a:schemeClr val="accent5">
                    <a:lumMod val="50000"/>
                  </a:schemeClr>
                </a:solidFill>
                <a:latin typeface="Century Gothic" panose="020B0502020202020204" pitchFamily="34" charset="0"/>
              </a:rPr>
              <a:t>[ɛ]</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8293" y="493915"/>
            <a:ext cx="3795413" cy="3795413"/>
          </a:xfrm>
          <a:prstGeom prst="rect">
            <a:avLst/>
          </a:prstGeom>
        </p:spPr>
      </p:pic>
      <p:sp>
        <p:nvSpPr>
          <p:cNvPr id="2" name="Rectangle 1"/>
          <p:cNvSpPr/>
          <p:nvPr/>
        </p:nvSpPr>
        <p:spPr>
          <a:xfrm>
            <a:off x="3234479" y="4248397"/>
            <a:ext cx="5723042"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l</a:t>
            </a:r>
            <a:r>
              <a:rPr lang="en-GB" sz="12000" dirty="0" err="1">
                <a:solidFill>
                  <a:srgbClr val="FFC000"/>
                </a:solidFill>
                <a:latin typeface="Century Gothic" panose="020B0502020202020204" pitchFamily="34" charset="0"/>
              </a:rPr>
              <a:t>ä</a:t>
            </a:r>
            <a:r>
              <a:rPr lang="en-GB" sz="12000" dirty="0" err="1">
                <a:solidFill>
                  <a:srgbClr val="002060"/>
                </a:solidFill>
                <a:latin typeface="Century Gothic" panose="020B0502020202020204" pitchFamily="34" charset="0"/>
              </a:rPr>
              <a:t>cheln</a:t>
            </a:r>
            <a:endParaRPr lang="en-GB" sz="12000" dirty="0">
              <a:solidFill>
                <a:srgbClr val="002060"/>
              </a:solidFill>
              <a:latin typeface="Century Gothic" panose="020B0502020202020204" pitchFamily="34" charset="0"/>
            </a:endParaRPr>
          </a:p>
        </p:txBody>
      </p:sp>
      <p:sp>
        <p:nvSpPr>
          <p:cNvPr id="8" name="TextBox 7"/>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9418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6475" y="530602"/>
            <a:ext cx="10515600" cy="1325563"/>
          </a:xfrm>
        </p:spPr>
        <p:txBody>
          <a:bodyPr>
            <a:normAutofit fontScale="90000"/>
          </a:bodyPr>
          <a:lstStyle/>
          <a:p>
            <a:r>
              <a:rPr lang="en-GB" sz="22200" b="1" dirty="0">
                <a:solidFill>
                  <a:srgbClr val="FFCC00"/>
                </a:solidFill>
              </a:rPr>
              <a:t>au</a:t>
            </a:r>
            <a:br>
              <a:rPr lang="en-GB" sz="9600" b="1" dirty="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958" y="-102616"/>
            <a:ext cx="6236697" cy="4106845"/>
          </a:xfrm>
          <a:prstGeom prst="rect">
            <a:avLst/>
          </a:prstGeom>
        </p:spPr>
      </p:pic>
      <p:sp>
        <p:nvSpPr>
          <p:cNvPr id="2" name="Rectangle 1"/>
          <p:cNvSpPr/>
          <p:nvPr/>
        </p:nvSpPr>
        <p:spPr>
          <a:xfrm>
            <a:off x="4900496" y="3814947"/>
            <a:ext cx="5213287" cy="2646878"/>
          </a:xfrm>
          <a:prstGeom prst="rect">
            <a:avLst/>
          </a:prstGeom>
        </p:spPr>
        <p:txBody>
          <a:bodyPr wrap="none">
            <a:spAutoFit/>
          </a:bodyPr>
          <a:lstStyle/>
          <a:p>
            <a:pPr lvl="0" algn="ctr"/>
            <a:r>
              <a:rPr lang="en-GB" sz="16600" dirty="0" err="1">
                <a:solidFill>
                  <a:srgbClr val="002060"/>
                </a:solidFill>
                <a:latin typeface="Century Gothic" panose="020B0502020202020204" pitchFamily="34" charset="0"/>
              </a:rPr>
              <a:t>H</a:t>
            </a:r>
            <a:r>
              <a:rPr lang="en-GB" sz="16600" dirty="0" err="1">
                <a:solidFill>
                  <a:srgbClr val="FFC000"/>
                </a:solidFill>
                <a:latin typeface="Century Gothic" panose="020B0502020202020204" pitchFamily="34" charset="0"/>
              </a:rPr>
              <a:t>au</a:t>
            </a:r>
            <a:r>
              <a:rPr lang="en-GB" sz="16600" dirty="0" err="1">
                <a:solidFill>
                  <a:srgbClr val="002060"/>
                </a:solidFill>
                <a:latin typeface="Century Gothic" panose="020B0502020202020204" pitchFamily="34" charset="0"/>
              </a:rPr>
              <a:t>s</a:t>
            </a:r>
            <a:endParaRPr lang="en-GB" sz="166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5312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4303" y="420679"/>
            <a:ext cx="10515600" cy="1325563"/>
          </a:xfrm>
        </p:spPr>
        <p:txBody>
          <a:bodyPr>
            <a:normAutofit fontScale="90000"/>
          </a:bodyPr>
          <a:lstStyle/>
          <a:p>
            <a:r>
              <a:rPr lang="en-GB" sz="22200" b="1" dirty="0" err="1">
                <a:solidFill>
                  <a:srgbClr val="FFCC00"/>
                </a:solidFill>
              </a:rPr>
              <a:t>eu</a:t>
            </a:r>
            <a:br>
              <a:rPr lang="en-GB" sz="9600" b="1" dirty="0"/>
            </a:b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6762" y="273429"/>
            <a:ext cx="4178476" cy="4178476"/>
          </a:xfrm>
          <a:prstGeom prst="rect">
            <a:avLst/>
          </a:prstGeom>
        </p:spPr>
      </p:pic>
      <p:sp>
        <p:nvSpPr>
          <p:cNvPr id="2" name="Rectangle 1"/>
          <p:cNvSpPr/>
          <p:nvPr/>
        </p:nvSpPr>
        <p:spPr>
          <a:xfrm>
            <a:off x="1261183" y="4287533"/>
            <a:ext cx="9669634" cy="1938992"/>
          </a:xfrm>
          <a:prstGeom prst="rect">
            <a:avLst/>
          </a:prstGeom>
        </p:spPr>
        <p:txBody>
          <a:bodyPr wrap="none">
            <a:spAutoFit/>
          </a:bodyPr>
          <a:lstStyle/>
          <a:p>
            <a:pPr lvl="0" algn="ctr"/>
            <a:r>
              <a:rPr lang="en-GB" sz="12000" dirty="0">
                <a:solidFill>
                  <a:srgbClr val="002060"/>
                </a:solidFill>
                <a:latin typeface="Century Gothic" panose="020B0502020202020204" pitchFamily="34" charset="0"/>
              </a:rPr>
              <a:t>D</a:t>
            </a:r>
            <a:r>
              <a:rPr lang="en-GB" sz="12000" dirty="0">
                <a:solidFill>
                  <a:srgbClr val="FFC000"/>
                </a:solidFill>
                <a:latin typeface="Century Gothic" panose="020B0502020202020204" pitchFamily="34" charset="0"/>
              </a:rPr>
              <a:t>eu</a:t>
            </a:r>
            <a:r>
              <a:rPr lang="en-GB" sz="12000" dirty="0">
                <a:solidFill>
                  <a:srgbClr val="002060"/>
                </a:solidFill>
                <a:latin typeface="Century Gothic" panose="020B0502020202020204" pitchFamily="34" charset="0"/>
              </a:rPr>
              <a:t>tschland</a:t>
            </a: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8141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68448" y="823434"/>
            <a:ext cx="10515600" cy="1325563"/>
          </a:xfrm>
        </p:spPr>
        <p:txBody>
          <a:bodyPr>
            <a:normAutofit fontScale="90000"/>
          </a:bodyPr>
          <a:lstStyle/>
          <a:p>
            <a:r>
              <a:rPr lang="en-GB" sz="22200" b="1" dirty="0" err="1">
                <a:solidFill>
                  <a:srgbClr val="FFCC00"/>
                </a:solidFill>
              </a:rPr>
              <a:t>äu</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9519" y="1001753"/>
            <a:ext cx="4839904" cy="3420509"/>
          </a:xfrm>
          <a:prstGeom prst="rect">
            <a:avLst/>
          </a:prstGeom>
        </p:spPr>
      </p:pic>
      <p:sp>
        <p:nvSpPr>
          <p:cNvPr id="2" name="Rectangle 1"/>
          <p:cNvSpPr/>
          <p:nvPr/>
        </p:nvSpPr>
        <p:spPr>
          <a:xfrm>
            <a:off x="3503783" y="4335878"/>
            <a:ext cx="5184433"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M</a:t>
            </a:r>
            <a:r>
              <a:rPr lang="en-GB" sz="12000" dirty="0" err="1">
                <a:solidFill>
                  <a:srgbClr val="FFC000"/>
                </a:solidFill>
                <a:latin typeface="Century Gothic" panose="020B0502020202020204" pitchFamily="34" charset="0"/>
              </a:rPr>
              <a:t>äu</a:t>
            </a:r>
            <a:r>
              <a:rPr lang="en-GB" sz="12000" dirty="0" err="1">
                <a:solidFill>
                  <a:srgbClr val="002060"/>
                </a:solidFill>
                <a:latin typeface="Century Gothic" panose="020B0502020202020204" pitchFamily="34" charset="0"/>
              </a:rPr>
              <a:t>se</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18603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58552" y="875637"/>
            <a:ext cx="10515600" cy="1325563"/>
          </a:xfrm>
        </p:spPr>
        <p:txBody>
          <a:bodyPr>
            <a:normAutofit fontScale="90000"/>
          </a:bodyPr>
          <a:lstStyle/>
          <a:p>
            <a:r>
              <a:rPr lang="en-GB" sz="22200" b="1" dirty="0">
                <a:solidFill>
                  <a:srgbClr val="FFCC00"/>
                </a:solidFill>
              </a:rPr>
              <a:t>-d</a:t>
            </a:r>
            <a:br>
              <a:rPr lang="en-GB" sz="9600" b="1" dirty="0"/>
            </a:b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14700" y="727562"/>
            <a:ext cx="4362599" cy="4362599"/>
          </a:xfrm>
          <a:prstGeom prst="rect">
            <a:avLst/>
          </a:prstGeom>
        </p:spPr>
      </p:pic>
      <p:sp>
        <p:nvSpPr>
          <p:cNvPr id="2" name="Rectangle 1"/>
          <p:cNvSpPr/>
          <p:nvPr/>
        </p:nvSpPr>
        <p:spPr>
          <a:xfrm>
            <a:off x="4539323" y="4222371"/>
            <a:ext cx="3113353" cy="1938992"/>
          </a:xfrm>
          <a:prstGeom prst="rect">
            <a:avLst/>
          </a:prstGeom>
        </p:spPr>
        <p:txBody>
          <a:bodyPr wrap="none">
            <a:spAutoFit/>
          </a:bodyPr>
          <a:lstStyle/>
          <a:p>
            <a:pPr lvl="0" algn="ctr"/>
            <a:r>
              <a:rPr lang="en-GB" sz="12000" dirty="0">
                <a:solidFill>
                  <a:srgbClr val="002060"/>
                </a:solidFill>
                <a:latin typeface="Century Gothic" panose="020B0502020202020204" pitchFamily="34" charset="0"/>
              </a:rPr>
              <a:t>un</a:t>
            </a:r>
            <a:r>
              <a:rPr lang="en-GB" sz="12000" dirty="0">
                <a:solidFill>
                  <a:srgbClr val="FFC000"/>
                </a:solidFill>
                <a:latin typeface="Century Gothic" panose="020B0502020202020204" pitchFamily="34" charset="0"/>
              </a:rPr>
              <a:t>d</a:t>
            </a:r>
            <a:endParaRPr lang="en-GB" sz="12000" dirty="0">
              <a:solidFill>
                <a:srgbClr val="002060"/>
              </a:solidFill>
              <a:latin typeface="Century Gothic" panose="020B0502020202020204" pitchFamily="34" charset="0"/>
            </a:endParaRPr>
          </a:p>
        </p:txBody>
      </p:sp>
      <p:sp>
        <p:nvSpPr>
          <p:cNvPr id="5" name="TextBox 4"/>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42415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6170" y="850749"/>
            <a:ext cx="10515600" cy="1325563"/>
          </a:xfrm>
        </p:spPr>
        <p:txBody>
          <a:bodyPr>
            <a:normAutofit fontScale="90000"/>
          </a:bodyPr>
          <a:lstStyle/>
          <a:p>
            <a:r>
              <a:rPr lang="en-GB" sz="22200" b="1" dirty="0">
                <a:solidFill>
                  <a:srgbClr val="FFCC00"/>
                </a:solidFill>
              </a:rPr>
              <a:t>-</a:t>
            </a:r>
            <a:r>
              <a:rPr lang="en-GB" sz="22200" b="1" dirty="0" err="1">
                <a:solidFill>
                  <a:srgbClr val="FFCC00"/>
                </a:solidFill>
              </a:rPr>
              <a:t>ig</a:t>
            </a:r>
            <a:br>
              <a:rPr lang="en-GB" sz="9600" b="1" dirty="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035" y="936202"/>
            <a:ext cx="3673929" cy="3673929"/>
          </a:xfrm>
          <a:prstGeom prst="rect">
            <a:avLst/>
          </a:prstGeom>
        </p:spPr>
      </p:pic>
      <p:sp>
        <p:nvSpPr>
          <p:cNvPr id="3" name="Rectangle 2"/>
          <p:cNvSpPr/>
          <p:nvPr/>
        </p:nvSpPr>
        <p:spPr>
          <a:xfrm>
            <a:off x="3719388" y="4270564"/>
            <a:ext cx="4753224"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richt</a:t>
            </a:r>
            <a:r>
              <a:rPr lang="en-GB" sz="12000" dirty="0" err="1">
                <a:solidFill>
                  <a:srgbClr val="FFC000"/>
                </a:solidFill>
                <a:latin typeface="Century Gothic" panose="020B0502020202020204" pitchFamily="34" charset="0"/>
              </a:rPr>
              <a:t>ig</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0424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8902" y="799622"/>
            <a:ext cx="10515600" cy="1325563"/>
          </a:xfrm>
        </p:spPr>
        <p:txBody>
          <a:bodyPr>
            <a:normAutofit fontScale="90000"/>
          </a:bodyPr>
          <a:lstStyle/>
          <a:p>
            <a:r>
              <a:rPr lang="en-GB" sz="22200" b="1" dirty="0" err="1">
                <a:solidFill>
                  <a:srgbClr val="FFCC00"/>
                </a:solidFill>
              </a:rPr>
              <a:t>st</a:t>
            </a:r>
            <a:r>
              <a:rPr lang="en-GB" sz="22200" b="1" dirty="0">
                <a:solidFill>
                  <a:srgbClr val="FFCC00"/>
                </a:solidFill>
              </a:rPr>
              <a:t>-</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395" y="413684"/>
            <a:ext cx="3334373" cy="3959568"/>
          </a:xfrm>
          <a:prstGeom prst="rect">
            <a:avLst/>
          </a:prstGeom>
        </p:spPr>
      </p:pic>
      <p:sp>
        <p:nvSpPr>
          <p:cNvPr id="2" name="Rectangle 1"/>
          <p:cNvSpPr/>
          <p:nvPr/>
        </p:nvSpPr>
        <p:spPr>
          <a:xfrm>
            <a:off x="4300476" y="4209604"/>
            <a:ext cx="3591047" cy="1938992"/>
          </a:xfrm>
          <a:prstGeom prst="rect">
            <a:avLst/>
          </a:prstGeom>
        </p:spPr>
        <p:txBody>
          <a:bodyPr wrap="none">
            <a:spAutoFit/>
          </a:bodyPr>
          <a:lstStyle/>
          <a:p>
            <a:pPr lvl="0" algn="ctr"/>
            <a:r>
              <a:rPr lang="en-GB" sz="12000" dirty="0">
                <a:solidFill>
                  <a:srgbClr val="FFC000"/>
                </a:solidFill>
                <a:latin typeface="Century Gothic" panose="020B0502020202020204" pitchFamily="34" charset="0"/>
              </a:rPr>
              <a:t>st</a:t>
            </a:r>
            <a:r>
              <a:rPr lang="en-GB" sz="12000" dirty="0">
                <a:solidFill>
                  <a:srgbClr val="002060"/>
                </a:solidFill>
                <a:latin typeface="Century Gothic" panose="020B0502020202020204" pitchFamily="34" charset="0"/>
              </a:rPr>
              <a:t>ark</a:t>
            </a: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6474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812" y="540590"/>
            <a:ext cx="10515600" cy="1325563"/>
          </a:xfrm>
        </p:spPr>
        <p:txBody>
          <a:bodyPr>
            <a:normAutofit fontScale="90000"/>
          </a:bodyPr>
          <a:lstStyle/>
          <a:p>
            <a:r>
              <a:rPr lang="en-GB" sz="26700" b="1" dirty="0">
                <a:solidFill>
                  <a:srgbClr val="FFCC00"/>
                </a:solidFill>
              </a:rPr>
              <a:t>a</a:t>
            </a:r>
            <a:br>
              <a:rPr lang="en-GB" sz="9600" b="1" dirty="0"/>
            </a:br>
            <a:endParaRPr lang="en-GB" dirty="0"/>
          </a:p>
        </p:txBody>
      </p:sp>
      <p:sp>
        <p:nvSpPr>
          <p:cNvPr id="7" name="Rectangle 6"/>
          <p:cNvSpPr/>
          <p:nvPr/>
        </p:nvSpPr>
        <p:spPr>
          <a:xfrm>
            <a:off x="726249" y="2009651"/>
            <a:ext cx="966931"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[a]</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9144" y="540590"/>
            <a:ext cx="2453711" cy="3848525"/>
          </a:xfrm>
          <a:prstGeom prst="rect">
            <a:avLst/>
          </a:prstGeom>
        </p:spPr>
      </p:pic>
      <p:sp>
        <p:nvSpPr>
          <p:cNvPr id="4" name="Rectangle 3"/>
          <p:cNvSpPr/>
          <p:nvPr/>
        </p:nvSpPr>
        <p:spPr>
          <a:xfrm>
            <a:off x="4677182" y="4202350"/>
            <a:ext cx="2837635"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k</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lt</a:t>
            </a:r>
            <a:endParaRPr lang="en-GB" sz="12000" dirty="0">
              <a:solidFill>
                <a:srgbClr val="002060"/>
              </a:solidFill>
              <a:latin typeface="Century Gothic" panose="020B0502020202020204" pitchFamily="34" charset="0"/>
            </a:endParaRPr>
          </a:p>
        </p:txBody>
      </p:sp>
      <p:sp>
        <p:nvSpPr>
          <p:cNvPr id="9" name="TextBox 8"/>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8434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4567" y="450945"/>
            <a:ext cx="10515600" cy="1325563"/>
          </a:xfrm>
        </p:spPr>
        <p:txBody>
          <a:bodyPr>
            <a:normAutofit fontScale="90000"/>
          </a:bodyPr>
          <a:lstStyle/>
          <a:p>
            <a:r>
              <a:rPr lang="en-GB" sz="22200" b="1" dirty="0" err="1">
                <a:solidFill>
                  <a:srgbClr val="FFCC00"/>
                </a:solidFill>
              </a:rPr>
              <a:t>sp</a:t>
            </a:r>
            <a:r>
              <a:rPr lang="en-GB" sz="22200" b="1" dirty="0">
                <a:solidFill>
                  <a:srgbClr val="FFCC00"/>
                </a:solidFill>
              </a:rPr>
              <a:t>-</a:t>
            </a:r>
            <a:br>
              <a:rPr lang="en-GB" sz="9600" b="1" dirty="0"/>
            </a:br>
            <a:endParaRPr lang="en-GB"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7736" y="1156198"/>
            <a:ext cx="3922400" cy="3371031"/>
          </a:xfrm>
          <a:prstGeom prst="rect">
            <a:avLst/>
          </a:prstGeom>
        </p:spPr>
      </p:pic>
      <p:sp>
        <p:nvSpPr>
          <p:cNvPr id="2" name="Rectangle 1"/>
          <p:cNvSpPr/>
          <p:nvPr/>
        </p:nvSpPr>
        <p:spPr>
          <a:xfrm>
            <a:off x="3363574" y="4218312"/>
            <a:ext cx="5386411"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sp</a:t>
            </a:r>
            <a:r>
              <a:rPr lang="en-GB" sz="12000" dirty="0" err="1">
                <a:solidFill>
                  <a:srgbClr val="002060"/>
                </a:solidFill>
                <a:latin typeface="Century Gothic" panose="020B0502020202020204" pitchFamily="34" charset="0"/>
              </a:rPr>
              <a:t>ielen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0059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07726" y="841279"/>
            <a:ext cx="10515600" cy="1325563"/>
          </a:xfrm>
        </p:spPr>
        <p:txBody>
          <a:bodyPr>
            <a:noAutofit/>
          </a:bodyPr>
          <a:lstStyle/>
          <a:p>
            <a:r>
              <a:rPr lang="en-GB" sz="24000" b="1" dirty="0">
                <a:solidFill>
                  <a:srgbClr val="FFCC00"/>
                </a:solidFill>
              </a:rPr>
              <a:t>j</a:t>
            </a:r>
            <a:endParaRPr lang="en-GB" sz="24000" b="1"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0386" y="684822"/>
            <a:ext cx="4491228" cy="3845052"/>
          </a:xfrm>
          <a:prstGeom prst="rect">
            <a:avLst/>
          </a:prstGeom>
        </p:spPr>
      </p:pic>
      <p:sp>
        <p:nvSpPr>
          <p:cNvPr id="3" name="Rectangle 2"/>
          <p:cNvSpPr/>
          <p:nvPr/>
        </p:nvSpPr>
        <p:spPr>
          <a:xfrm>
            <a:off x="5321589" y="4242855"/>
            <a:ext cx="1548821"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j</a:t>
            </a:r>
            <a:r>
              <a:rPr lang="en-GB" sz="12000" dirty="0" err="1">
                <a:solidFill>
                  <a:srgbClr val="002060"/>
                </a:solidFill>
                <a:latin typeface="Century Gothic" panose="020B0502020202020204" pitchFamily="34" charset="0"/>
              </a:rPr>
              <a:t>a</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9556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841463"/>
            <a:ext cx="10515600" cy="1325563"/>
          </a:xfrm>
        </p:spPr>
        <p:txBody>
          <a:bodyPr>
            <a:normAutofit fontScale="90000"/>
          </a:bodyPr>
          <a:lstStyle/>
          <a:p>
            <a:r>
              <a:rPr lang="en-GB" sz="22200" b="1" dirty="0" err="1">
                <a:solidFill>
                  <a:srgbClr val="FFCC00"/>
                </a:solidFill>
              </a:rPr>
              <a:t>th</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5240" y="841463"/>
            <a:ext cx="5201520" cy="4124070"/>
          </a:xfrm>
          <a:prstGeom prst="rect">
            <a:avLst/>
          </a:prstGeom>
        </p:spPr>
      </p:pic>
      <p:sp>
        <p:nvSpPr>
          <p:cNvPr id="2" name="Rectangle 1"/>
          <p:cNvSpPr/>
          <p:nvPr/>
        </p:nvSpPr>
        <p:spPr>
          <a:xfrm>
            <a:off x="3188794" y="4390109"/>
            <a:ext cx="5814412" cy="1938992"/>
          </a:xfrm>
          <a:prstGeom prst="rect">
            <a:avLst/>
          </a:prstGeom>
        </p:spPr>
        <p:txBody>
          <a:bodyPr wrap="none">
            <a:spAutoFit/>
          </a:bodyPr>
          <a:lstStyle/>
          <a:p>
            <a:pPr lvl="0" algn="ctr"/>
            <a:r>
              <a:rPr lang="en-GB" sz="12000" dirty="0" err="1">
                <a:solidFill>
                  <a:srgbClr val="FFC000"/>
                </a:solidFill>
                <a:latin typeface="Century Gothic" panose="020B0502020202020204" pitchFamily="34" charset="0"/>
              </a:rPr>
              <a:t>Th</a:t>
            </a:r>
            <a:r>
              <a:rPr lang="en-GB" sz="12000" dirty="0" err="1">
                <a:solidFill>
                  <a:srgbClr val="002060"/>
                </a:solidFill>
                <a:latin typeface="Century Gothic" panose="020B0502020202020204" pitchFamily="34" charset="0"/>
              </a:rPr>
              <a:t>eater</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3967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99632" y="501331"/>
            <a:ext cx="10515600" cy="1325563"/>
          </a:xfrm>
        </p:spPr>
        <p:txBody>
          <a:bodyPr>
            <a:normAutofit fontScale="90000"/>
          </a:bodyPr>
          <a:lstStyle/>
          <a:p>
            <a:r>
              <a:rPr lang="en-GB" sz="26700" b="1" dirty="0">
                <a:solidFill>
                  <a:srgbClr val="FFCC00"/>
                </a:solidFill>
              </a:rPr>
              <a:t>e</a:t>
            </a:r>
            <a:br>
              <a:rPr lang="en-GB" sz="9600" b="1" dirty="0"/>
            </a:br>
            <a:endParaRPr lang="en-GB" dirty="0"/>
          </a:p>
        </p:txBody>
      </p:sp>
      <p:sp>
        <p:nvSpPr>
          <p:cNvPr id="5" name="Rectangle 4"/>
          <p:cNvSpPr/>
          <p:nvPr/>
        </p:nvSpPr>
        <p:spPr>
          <a:xfrm>
            <a:off x="647860" y="1910687"/>
            <a:ext cx="1104790"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[e:]</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3181" y="633738"/>
            <a:ext cx="3525638" cy="3493586"/>
          </a:xfrm>
          <a:prstGeom prst="rect">
            <a:avLst/>
          </a:prstGeom>
        </p:spPr>
      </p:pic>
      <p:sp>
        <p:nvSpPr>
          <p:cNvPr id="2" name="Rectangle 1"/>
          <p:cNvSpPr/>
          <p:nvPr/>
        </p:nvSpPr>
        <p:spPr>
          <a:xfrm>
            <a:off x="3491761" y="4148561"/>
            <a:ext cx="5208477"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g</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ben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68972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0" y="436519"/>
            <a:ext cx="10515600" cy="1325563"/>
          </a:xfrm>
        </p:spPr>
        <p:txBody>
          <a:bodyPr>
            <a:normAutofit fontScale="90000"/>
          </a:bodyPr>
          <a:lstStyle/>
          <a:p>
            <a:r>
              <a:rPr lang="en-GB" sz="26700" b="1" dirty="0">
                <a:solidFill>
                  <a:srgbClr val="FFCC00"/>
                </a:solidFill>
              </a:rPr>
              <a:t>e</a:t>
            </a:r>
            <a:br>
              <a:rPr lang="en-GB" sz="9600" b="1" dirty="0"/>
            </a:br>
            <a:endParaRPr lang="en-GB" dirty="0"/>
          </a:p>
        </p:txBody>
      </p:sp>
      <p:sp>
        <p:nvSpPr>
          <p:cNvPr id="5" name="Rectangle 4"/>
          <p:cNvSpPr/>
          <p:nvPr/>
        </p:nvSpPr>
        <p:spPr>
          <a:xfrm>
            <a:off x="672459" y="1946546"/>
            <a:ext cx="840295" cy="769441"/>
          </a:xfrm>
          <a:prstGeom prst="rect">
            <a:avLst/>
          </a:prstGeom>
        </p:spPr>
        <p:txBody>
          <a:bodyPr wrap="none">
            <a:spAutoFit/>
          </a:bodyPr>
          <a:lstStyle/>
          <a:p>
            <a:r>
              <a:rPr lang="en-GB" sz="4400" dirty="0">
                <a:solidFill>
                  <a:schemeClr val="accent1">
                    <a:lumMod val="50000"/>
                  </a:schemeClr>
                </a:solidFill>
                <a:latin typeface="Century Gothic" panose="020B0502020202020204" pitchFamily="34" charset="0"/>
              </a:rPr>
              <a:t>[ɛ]</a:t>
            </a:r>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1072" y="353137"/>
            <a:ext cx="2960867" cy="3932352"/>
          </a:xfrm>
          <a:prstGeom prst="rect">
            <a:avLst/>
          </a:prstGeom>
        </p:spPr>
      </p:pic>
      <p:sp>
        <p:nvSpPr>
          <p:cNvPr id="2" name="Rectangle 1"/>
          <p:cNvSpPr/>
          <p:nvPr/>
        </p:nvSpPr>
        <p:spPr>
          <a:xfrm>
            <a:off x="3151925" y="4166490"/>
            <a:ext cx="5888150"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d</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nken</a:t>
            </a:r>
            <a:endParaRPr lang="en-GB" sz="12000" dirty="0">
              <a:solidFill>
                <a:srgbClr val="002060"/>
              </a:solidFill>
              <a:latin typeface="Century Gothic" panose="020B0502020202020204" pitchFamily="34" charset="0"/>
            </a:endParaRPr>
          </a:p>
        </p:txBody>
      </p:sp>
      <p:sp>
        <p:nvSpPr>
          <p:cNvPr id="7" name="TextBox 6"/>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9781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859" y="1018261"/>
            <a:ext cx="10515600" cy="1325563"/>
          </a:xfrm>
        </p:spPr>
        <p:txBody>
          <a:bodyPr>
            <a:normAutofit fontScale="90000"/>
          </a:bodyPr>
          <a:lstStyle/>
          <a:p>
            <a:r>
              <a:rPr lang="en-GB" sz="26700" b="1" dirty="0" err="1">
                <a:solidFill>
                  <a:srgbClr val="FFCC00"/>
                </a:solidFill>
              </a:rPr>
              <a:t>ei</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9267" y="705291"/>
            <a:ext cx="4483695" cy="4014855"/>
          </a:xfrm>
          <a:prstGeom prst="rect">
            <a:avLst/>
          </a:prstGeom>
        </p:spPr>
      </p:pic>
      <p:sp>
        <p:nvSpPr>
          <p:cNvPr id="2" name="Rectangle 1"/>
          <p:cNvSpPr/>
          <p:nvPr/>
        </p:nvSpPr>
        <p:spPr>
          <a:xfrm>
            <a:off x="4876756" y="4313746"/>
            <a:ext cx="2438488" cy="1938992"/>
          </a:xfrm>
          <a:prstGeom prst="rect">
            <a:avLst/>
          </a:prstGeom>
        </p:spPr>
        <p:txBody>
          <a:bodyPr wrap="none">
            <a:spAutoFit/>
          </a:bodyPr>
          <a:lstStyle/>
          <a:p>
            <a:pPr lvl="0" algn="ctr"/>
            <a:r>
              <a:rPr lang="en-GB" sz="12000" dirty="0" err="1">
                <a:solidFill>
                  <a:srgbClr val="002060"/>
                </a:solidFill>
                <a:latin typeface="Century Gothic" panose="020B0502020202020204" pitchFamily="34" charset="0"/>
              </a:rPr>
              <a:t>fr</a:t>
            </a:r>
            <a:r>
              <a:rPr lang="en-GB" sz="12000" dirty="0" err="1">
                <a:solidFill>
                  <a:srgbClr val="FFCC00"/>
                </a:solidFill>
                <a:latin typeface="Century Gothic" panose="020B0502020202020204" pitchFamily="34" charset="0"/>
              </a:rPr>
              <a:t>ei</a:t>
            </a:r>
            <a:endParaRPr lang="en-GB" sz="12000" dirty="0">
              <a:solidFill>
                <a:srgbClr val="002060"/>
              </a:solidFill>
              <a:latin typeface="Century Gothic" panose="020B0502020202020204" pitchFamily="34" charset="0"/>
            </a:endParaRP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183117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60307" y="220940"/>
            <a:ext cx="10515600" cy="1325563"/>
          </a:xfrm>
        </p:spPr>
        <p:txBody>
          <a:bodyPr/>
          <a:lstStyle/>
          <a:p>
            <a:r>
              <a:rPr lang="en-GB" sz="3200" b="1" dirty="0">
                <a:solidFill>
                  <a:srgbClr val="002060"/>
                </a:solidFill>
              </a:rPr>
              <a:t>Nouns</a:t>
            </a:r>
            <a:endParaRPr lang="en-GB" dirty="0"/>
          </a:p>
        </p:txBody>
      </p:sp>
      <p:sp>
        <p:nvSpPr>
          <p:cNvPr id="2" name="TextBox 1"/>
          <p:cNvSpPr txBox="1"/>
          <p:nvPr/>
        </p:nvSpPr>
        <p:spPr>
          <a:xfrm>
            <a:off x="1760307" y="1315093"/>
            <a:ext cx="8702211" cy="1077218"/>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All German nouns start with a capital letter, wherever they are in the sentence.</a:t>
            </a:r>
          </a:p>
        </p:txBody>
      </p:sp>
      <p:sp>
        <p:nvSpPr>
          <p:cNvPr id="3" name="Rectangle 2"/>
          <p:cNvSpPr/>
          <p:nvPr/>
        </p:nvSpPr>
        <p:spPr>
          <a:xfrm>
            <a:off x="1796265" y="2531295"/>
            <a:ext cx="8630292" cy="1077218"/>
          </a:xfrm>
          <a:prstGeom prst="rect">
            <a:avLst/>
          </a:prstGeom>
        </p:spPr>
        <p:txBody>
          <a:bodyPr wrap="square">
            <a:spAutoFit/>
          </a:bodyPr>
          <a:lstStyle/>
          <a:p>
            <a:r>
              <a:rPr lang="en-GB" sz="3200" dirty="0">
                <a:solidFill>
                  <a:srgbClr val="002060"/>
                </a:solidFill>
                <a:latin typeface="Century Gothic" panose="020B0502020202020204" pitchFamily="34" charset="0"/>
              </a:rPr>
              <a:t>For example:</a:t>
            </a:r>
            <a:br>
              <a:rPr lang="en-GB" sz="3200" dirty="0">
                <a:solidFill>
                  <a:srgbClr val="002060"/>
                </a:solidFill>
                <a:latin typeface="Century Gothic" panose="020B0502020202020204" pitchFamily="34" charset="0"/>
              </a:rPr>
            </a:br>
            <a:r>
              <a:rPr lang="en-GB" sz="3200" dirty="0">
                <a:solidFill>
                  <a:srgbClr val="002060"/>
                </a:solidFill>
                <a:latin typeface="Century Gothic" panose="020B0502020202020204" pitchFamily="34" charset="0"/>
              </a:rPr>
              <a:t>Der </a:t>
            </a:r>
            <a:r>
              <a:rPr lang="en-GB" sz="3200" b="1" dirty="0">
                <a:solidFill>
                  <a:srgbClr val="002060"/>
                </a:solidFill>
                <a:latin typeface="Century Gothic" panose="020B0502020202020204" pitchFamily="34" charset="0"/>
              </a:rPr>
              <a:t>M</a:t>
            </a:r>
            <a:r>
              <a:rPr lang="en-GB" sz="3200" dirty="0">
                <a:solidFill>
                  <a:srgbClr val="002060"/>
                </a:solidFill>
                <a:latin typeface="Century Gothic" panose="020B0502020202020204" pitchFamily="34" charset="0"/>
              </a:rPr>
              <a:t>ann </a:t>
            </a:r>
            <a:r>
              <a:rPr lang="en-GB" sz="3200" dirty="0" err="1">
                <a:solidFill>
                  <a:srgbClr val="002060"/>
                </a:solidFill>
                <a:latin typeface="Century Gothic" panose="020B0502020202020204" pitchFamily="34" charset="0"/>
              </a:rPr>
              <a:t>ist</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kalt</a:t>
            </a:r>
            <a:r>
              <a:rPr lang="en-GB" sz="3200" dirty="0">
                <a:solidFill>
                  <a:srgbClr val="002060"/>
                </a:solidFill>
                <a:latin typeface="Century Gothic" panose="020B0502020202020204" pitchFamily="34" charset="0"/>
              </a:rPr>
              <a:t>.</a:t>
            </a:r>
            <a:endParaRPr lang="en-GB" sz="3200" dirty="0">
              <a:latin typeface="Century Gothic" panose="020B0502020202020204" pitchFamily="34" charset="0"/>
            </a:endParaRPr>
          </a:p>
        </p:txBody>
      </p:sp>
      <p:sp>
        <p:nvSpPr>
          <p:cNvPr id="7" name="TextBox 6"/>
          <p:cNvSpPr txBox="1"/>
          <p:nvPr/>
        </p:nvSpPr>
        <p:spPr>
          <a:xfrm>
            <a:off x="1760307" y="3974388"/>
            <a:ext cx="8702211"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Which nouns do this in English?</a:t>
            </a:r>
          </a:p>
        </p:txBody>
      </p:sp>
      <p:sp>
        <p:nvSpPr>
          <p:cNvPr id="8" name="Rectangle 7"/>
          <p:cNvSpPr/>
          <p:nvPr/>
        </p:nvSpPr>
        <p:spPr>
          <a:xfrm>
            <a:off x="1796265" y="4728253"/>
            <a:ext cx="8630292" cy="1077218"/>
          </a:xfrm>
          <a:prstGeom prst="rect">
            <a:avLst/>
          </a:prstGeom>
        </p:spPr>
        <p:txBody>
          <a:bodyPr wrap="square">
            <a:spAutoFit/>
          </a:bodyPr>
          <a:lstStyle/>
          <a:p>
            <a:r>
              <a:rPr lang="en-GB" sz="3200" dirty="0">
                <a:solidFill>
                  <a:srgbClr val="002060"/>
                </a:solidFill>
                <a:latin typeface="Century Gothic" panose="020B0502020202020204" pitchFamily="34" charset="0"/>
              </a:rPr>
              <a:t>Proper nouns, e.g. London, September, Monday.</a:t>
            </a:r>
            <a:endParaRPr lang="en-GB" sz="3200" dirty="0">
              <a:latin typeface="Century Gothic" panose="020B0502020202020204" pitchFamily="34" charset="0"/>
            </a:endParaRPr>
          </a:p>
        </p:txBody>
      </p:sp>
      <p:sp>
        <p:nvSpPr>
          <p:cNvPr id="10" name="TextBox 9"/>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1017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70215" y="502333"/>
            <a:ext cx="10515600" cy="1325563"/>
          </a:xfrm>
        </p:spPr>
        <p:txBody>
          <a:bodyPr>
            <a:normAutofit fontScale="90000"/>
          </a:bodyPr>
          <a:lstStyle/>
          <a:p>
            <a:r>
              <a:rPr lang="en-GB" sz="26700" b="1" dirty="0">
                <a:solidFill>
                  <a:srgbClr val="FFCC00"/>
                </a:solidFill>
              </a:rPr>
              <a:t>w</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0272" y="465018"/>
            <a:ext cx="4791456" cy="4143731"/>
          </a:xfrm>
          <a:prstGeom prst="rect">
            <a:avLst/>
          </a:prstGeom>
        </p:spPr>
      </p:pic>
      <p:sp>
        <p:nvSpPr>
          <p:cNvPr id="2" name="Rectangle 1"/>
          <p:cNvSpPr/>
          <p:nvPr/>
        </p:nvSpPr>
        <p:spPr>
          <a:xfrm>
            <a:off x="4350170" y="4274067"/>
            <a:ext cx="3491660" cy="1938992"/>
          </a:xfrm>
          <a:prstGeom prst="rect">
            <a:avLst/>
          </a:prstGeom>
        </p:spPr>
        <p:txBody>
          <a:bodyPr wrap="none">
            <a:spAutoFit/>
          </a:bodyPr>
          <a:lstStyle/>
          <a:p>
            <a:pPr lvl="0" algn="ctr"/>
            <a:r>
              <a:rPr lang="en-GB" sz="12000" dirty="0">
                <a:solidFill>
                  <a:srgbClr val="FFC000"/>
                </a:solidFill>
                <a:latin typeface="Century Gothic" panose="020B0502020202020204" pitchFamily="34" charset="0"/>
              </a:rPr>
              <a:t>W</a:t>
            </a:r>
            <a:r>
              <a:rPr lang="en-GB" sz="12000" dirty="0">
                <a:solidFill>
                  <a:srgbClr val="002060"/>
                </a:solidFill>
                <a:latin typeface="Century Gothic" panose="020B0502020202020204" pitchFamily="34" charset="0"/>
              </a:rPr>
              <a:t>elt</a:t>
            </a:r>
          </a:p>
        </p:txBody>
      </p:sp>
      <p:sp>
        <p:nvSpPr>
          <p:cNvPr id="6" name="TextBox 5"/>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31831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2618</Words>
  <Application>Microsoft Macintosh PowerPoint</Application>
  <PresentationFormat>Widescreen</PresentationFormat>
  <Paragraphs>271</Paragraphs>
  <Slides>42</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Century Gothic</vt:lpstr>
      <vt:lpstr>Iconfont</vt:lpstr>
      <vt:lpstr>Tw Cen MT</vt:lpstr>
      <vt:lpstr>Office Theme</vt:lpstr>
      <vt:lpstr>1_Office Theme</vt:lpstr>
      <vt:lpstr>German SSC (symbol-sound correspondences)</vt:lpstr>
      <vt:lpstr>Vowels </vt:lpstr>
      <vt:lpstr>a </vt:lpstr>
      <vt:lpstr>a </vt:lpstr>
      <vt:lpstr>e </vt:lpstr>
      <vt:lpstr>e </vt:lpstr>
      <vt:lpstr>ei </vt:lpstr>
      <vt:lpstr>Nouns</vt:lpstr>
      <vt:lpstr>w </vt:lpstr>
      <vt:lpstr>z </vt:lpstr>
      <vt:lpstr>i</vt:lpstr>
      <vt:lpstr>i </vt:lpstr>
      <vt:lpstr>ie </vt:lpstr>
      <vt:lpstr>ch </vt:lpstr>
      <vt:lpstr>ch </vt:lpstr>
      <vt:lpstr>sch</vt:lpstr>
      <vt:lpstr>o </vt:lpstr>
      <vt:lpstr>o </vt:lpstr>
      <vt:lpstr>u</vt:lpstr>
      <vt:lpstr>u </vt:lpstr>
      <vt:lpstr>er</vt:lpstr>
      <vt:lpstr>er </vt:lpstr>
      <vt:lpstr>r</vt:lpstr>
      <vt:lpstr>r </vt:lpstr>
      <vt:lpstr>v </vt:lpstr>
      <vt:lpstr>s</vt:lpstr>
      <vt:lpstr>ß </vt:lpstr>
      <vt:lpstr>ü </vt:lpstr>
      <vt:lpstr>ü </vt:lpstr>
      <vt:lpstr>ö </vt:lpstr>
      <vt:lpstr>ö </vt:lpstr>
      <vt:lpstr>ä </vt:lpstr>
      <vt:lpstr>ä</vt:lpstr>
      <vt:lpstr>au </vt:lpstr>
      <vt:lpstr>eu </vt:lpstr>
      <vt:lpstr>äu </vt:lpstr>
      <vt:lpstr>-d </vt:lpstr>
      <vt:lpstr>-ig </vt:lpstr>
      <vt:lpstr>st- </vt:lpstr>
      <vt:lpstr>sp- </vt:lpstr>
      <vt:lpstr>j</vt:lpstr>
      <vt:lpstr>th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Helen Thomas</cp:lastModifiedBy>
  <cp:revision>46</cp:revision>
  <dcterms:created xsi:type="dcterms:W3CDTF">2019-02-25T06:07:44Z</dcterms:created>
  <dcterms:modified xsi:type="dcterms:W3CDTF">2019-11-21T08:12:57Z</dcterms:modified>
</cp:coreProperties>
</file>